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slides/slide28.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Layouts/slideLayout86.xml" ContentType="application/vnd.openxmlformats-officedocument.presentationml.slideLayout+xml"/>
  <Override PartName="/ppt/slides/slide47.xml" ContentType="application/vnd.openxmlformats-officedocument.presentationml.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slideLayouts/slideLayout56.xml" ContentType="application/vnd.openxmlformats-officedocument.presentationml.slideLayout+xml"/>
  <Default Extension="wmf" ContentType="image/x-wmf"/>
  <Override PartName="/ppt/slideLayouts/slideLayout69.xml" ContentType="application/vnd.openxmlformats-officedocument.presentationml.slideLayout+xml"/>
  <Override PartName="/ppt/notesSlides/notesSlide15.xml" ContentType="application/vnd.openxmlformats-officedocument.presentationml.notesSlide+xml"/>
  <Override PartName="/ppt/handoutMasters/handoutMaster1.xml" ContentType="application/vnd.openxmlformats-officedocument.presentationml.handoutMaster+xml"/>
  <Override PartName="/ppt/slideLayouts/slideLayout64.xml" ContentType="application/vnd.openxmlformats-officedocument.presentationml.slideLayout+xml"/>
  <Override PartName="/ppt/notesSlides/notesSlide23.xml" ContentType="application/vnd.openxmlformats-officedocument.presentationml.notesSlide+xml"/>
  <Override PartName="/ppt/theme/theme9.xml" ContentType="application/vnd.openxmlformats-officedocument.theme+xml"/>
  <Default Extension="pict" ContentType="image/pict"/>
  <Override PartName="/ppt/slideLayouts/slideLayout5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Layouts/slideLayout68.xml" ContentType="application/vnd.openxmlformats-officedocument.presentationml.slideLayout+xml"/>
  <Override PartName="/ppt/slideLayouts/slideLayout37.xml" ContentType="application/vnd.openxmlformats-officedocument.presentationml.slideLayout+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slides/slide43.xml" ContentType="application/vnd.openxmlformats-officedocument.presentationml.slide+xml"/>
  <Override PartName="/ppt/slides/slide37.xml" ContentType="application/vnd.openxmlformats-officedocument.presentationml.slide+xml"/>
  <Override PartName="/ppt/slideLayouts/slideLayout72.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Default Extension="vml" ContentType="application/vnd.openxmlformats-officedocument.vmlDrawing"/>
  <Default Extension="png" ContentType="image/png"/>
  <Override PartName="/ppt/slideLayouts/slideLayout82.xml" ContentType="application/vnd.openxmlformats-officedocument.presentationml.slideLayout+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65.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theme/theme8.xml" ContentType="application/vnd.openxmlformats-officedocument.them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Layouts/slideLayout58.xml" ContentType="application/vnd.openxmlformats-officedocument.presentationml.slideLayout+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Masters/slideMaster6.xml" ContentType="application/vnd.openxmlformats-officedocument.presentationml.slideMaster+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notesSlides/notesSlide25.xml" ContentType="application/vnd.openxmlformats-officedocument.presentationml.notesSlide+xml"/>
  <Override PartName="/ppt/slideLayouts/slideLayout66.xml" ContentType="application/vnd.openxmlformats-officedocument.presentationml.slideLayout+xml"/>
  <Override PartName="/ppt/slideMasters/slideMaster7.xml" ContentType="application/vnd.openxmlformats-officedocument.presentationml.slideMaster+xml"/>
  <Override PartName="/ppt/slides/slide45.xml" ContentType="application/vnd.openxmlformats-officedocument.presentationml.slide+xml"/>
  <Override PartName="/ppt/slideLayouts/slideLayout84.xml" ContentType="application/vnd.openxmlformats-officedocument.presentationml.slideLayout+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Layouts/slideLayout81.xml" ContentType="application/vnd.openxmlformats-officedocument.presentationml.slideLayout+xml"/>
  <Override PartName="/ppt/slideLayouts/slideLayout70.xml" ContentType="application/vnd.openxmlformats-officedocument.presentationml.slideLayout+xml"/>
  <Override PartName="/ppt/slideLayouts/slideLayout43.xml" ContentType="application/vnd.openxmlformats-officedocument.presentationml.slideLayout+xml"/>
  <Override PartName="/ppt/slideMasters/slideMaster8.xml" ContentType="application/vnd.openxmlformats-officedocument.presentationml.slideMaster+xml"/>
  <Override PartName="/ppt/notesSlides/notesSlide3.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62.xml" ContentType="application/vnd.openxmlformats-officedocument.presentationml.slideLayout+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embeddings/oleObject1.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slideLayouts/slideLayout85.xml" ContentType="application/vnd.openxmlformats-officedocument.presentationml.slideLayout+xml"/>
  <Override PartName="/ppt/slideLayouts/slideLayout74.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ppt/slideLayouts/slideLayout87.xml" ContentType="application/vnd.openxmlformats-officedocument.presentationml.slideLayout+xml"/>
  <Override PartName="/ppt/slides/slide48.xml" ContentType="application/vnd.openxmlformats-officedocument.presentationml.slide+xml"/>
  <Override PartName="/ppt/presentation.xml" ContentType="application/vnd.openxmlformats-officedocument.presentationml.presentation.main+xml"/>
  <Default Extension="jpeg" ContentType="image/jpeg"/>
  <Override PartName="/ppt/slideLayouts/slideLayout73.xml" ContentType="application/vnd.openxmlformats-officedocument.presentationml.slideLayout+xml"/>
  <Override PartName="/ppt/slideLayouts/slideLayout83.xml" ContentType="application/vnd.openxmlformats-officedocument.presentationml.slideLayout+xml"/>
  <Override PartName="/ppt/slides/slide3.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78.xml" ContentType="application/vnd.openxmlformats-officedocument.presentationml.slideLayout+xml"/>
  <Override PartName="/ppt/slideLayouts/slideLayout59.xml" ContentType="application/vnd.openxmlformats-officedocument.presentationml.slideLayout+xml"/>
  <Override PartName="/ppt/slideLayouts/slideLayout13.xml" ContentType="application/vnd.openxmlformats-officedocument.presentationml.slideLayout+xml"/>
  <Override PartName="/ppt/slideLayouts/slideLayout44.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23.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slides/slide7.xml" ContentType="application/vnd.openxmlformats-officedocument.presentationml.slide+xml"/>
  <Override PartName="/ppt/viewProps.xml" ContentType="application/vnd.openxmlformats-officedocument.presentationml.viewProps+xml"/>
  <Override PartName="/ppt/slideLayouts/slideLayout76.xml" ContentType="application/vnd.openxmlformats-officedocument.presentationml.slideLayout+xml"/>
  <Override PartName="/ppt/notesSlides/notesSlide4.xml" ContentType="application/vnd.openxmlformats-officedocument.presentationml.notesSlide+xml"/>
  <Override PartName="/ppt/slideLayouts/slideLayout77.xml" ContentType="application/vnd.openxmlformats-officedocument.presentationml.slideLayout+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embeddings/Microsoft_Equation5.bin" ContentType="application/vnd.openxmlformats-officedocument.oleObject"/>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Layouts/slideLayout57.xml" ContentType="application/vnd.openxmlformats-officedocument.presentationml.slideLayout+xml"/>
  <Override PartName="/ppt/slideLayouts/slideLayout4.xml" ContentType="application/vnd.openxmlformats-officedocument.presentationml.slideLayout+xml"/>
  <Override PartName="/ppt/slideLayouts/slideLayout9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theme/theme10.xml" ContentType="application/vnd.openxmlformats-officedocument.them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Default Extension="xls" ContentType="application/vnd.ms-exce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Layouts/slideLayout55.xml" ContentType="application/vnd.openxmlformats-officedocument.presentationml.slideLayout+xml"/>
  <Override PartName="/ppt/slideMasters/slideMaster3.xml" ContentType="application/vnd.openxmlformats-officedocument.presentationml.slideMaster+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slideLayouts/slideLayout80.xml" ContentType="application/vnd.openxmlformats-officedocument.presentationml.slideLayout+xml"/>
  <Override PartName="/ppt/notesSlides/notesSlide34.xml" ContentType="application/vnd.openxmlformats-officedocument.presentationml.notesSlide+xml"/>
  <Override PartName="/ppt/slideLayouts/slideLayout60.xml" ContentType="application/vnd.openxmlformats-officedocument.presentationml.slideLayout+xml"/>
  <Override PartName="/ppt/slideLayouts/slideLayout88.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89.xml" ContentType="application/vnd.openxmlformats-officedocument.presentationml.slideLayout+xml"/>
  <Override PartName="/ppt/slideLayouts/slideLayout50.xml" ContentType="application/vnd.openxmlformats-officedocument.presentationml.slideLayout+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Layouts/slideLayout52.xml" ContentType="application/vnd.openxmlformats-officedocument.presentationml.slideLayout+xml"/>
  <Override PartName="/ppt/slideLayouts/slideLayout71.xml" ContentType="application/vnd.openxmlformats-officedocument.presentationml.slideLayout+xml"/>
  <Override PartName="/ppt/embeddings/Microsoft_Equation2.bin" ContentType="application/vnd.openxmlformats-officedocument.oleObject"/>
  <Override PartName="/ppt/slideLayouts/slideLayout46.xml" ContentType="application/vnd.openxmlformats-officedocument.presentationml.slideLayout+xml"/>
  <Default Extension="doc" ContentType="application/msword"/>
  <Override PartName="/ppt/slides/slide34.xml" ContentType="application/vnd.openxmlformats-officedocument.presentationml.slide+xml"/>
  <Override PartName="/ppt/slideLayouts/slideLayout28.xml" ContentType="application/vnd.openxmlformats-officedocument.presentationml.slideLayout+xml"/>
  <Override PartName="/ppt/slideLayouts/slideLayout48.xml" ContentType="application/vnd.openxmlformats-officedocument.presentationml.slideLayout+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Override PartName="/ppt/notesSlides/notesSlide33.xml" ContentType="application/vnd.openxmlformats-officedocument.presentationml.notesSlide+xml"/>
  <Override PartName="/ppt/slideLayouts/slideLayout61.xml" ContentType="application/vnd.openxmlformats-officedocument.presentationml.slideLayout+xml"/>
  <Override PartName="/ppt/slides/slide4.xml" ContentType="application/vnd.openxmlformats-officedocument.presentationml.slide+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Layouts/slideLayout54.xml" ContentType="application/vnd.openxmlformats-officedocument.presentationml.slideLayout+xml"/>
  <Override PartName="/ppt/slides/slide24.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50" r:id="rId2"/>
    <p:sldMasterId id="2147483653" r:id="rId3"/>
    <p:sldMasterId id="2147483655" r:id="rId4"/>
    <p:sldMasterId id="2147483660" r:id="rId5"/>
    <p:sldMasterId id="2147483662" r:id="rId6"/>
    <p:sldMasterId id="2147483663" r:id="rId7"/>
    <p:sldMasterId id="2147483666" r:id="rId8"/>
  </p:sldMasterIdLst>
  <p:notesMasterIdLst>
    <p:notesMasterId r:id="rId57"/>
  </p:notesMasterIdLst>
  <p:handoutMasterIdLst>
    <p:handoutMasterId r:id="rId58"/>
  </p:handoutMasterIdLst>
  <p:sldIdLst>
    <p:sldId id="534" r:id="rId9"/>
    <p:sldId id="540" r:id="rId10"/>
    <p:sldId id="338" r:id="rId11"/>
    <p:sldId id="259" r:id="rId12"/>
    <p:sldId id="528" r:id="rId13"/>
    <p:sldId id="527" r:id="rId14"/>
    <p:sldId id="406" r:id="rId15"/>
    <p:sldId id="489" r:id="rId16"/>
    <p:sldId id="366" r:id="rId17"/>
    <p:sldId id="437" r:id="rId18"/>
    <p:sldId id="407" r:id="rId19"/>
    <p:sldId id="501" r:id="rId20"/>
    <p:sldId id="483" r:id="rId21"/>
    <p:sldId id="413" r:id="rId22"/>
    <p:sldId id="414" r:id="rId23"/>
    <p:sldId id="416" r:id="rId24"/>
    <p:sldId id="479" r:id="rId25"/>
    <p:sldId id="422" r:id="rId26"/>
    <p:sldId id="549" r:id="rId27"/>
    <p:sldId id="476" r:id="rId28"/>
    <p:sldId id="492" r:id="rId29"/>
    <p:sldId id="491" r:id="rId30"/>
    <p:sldId id="430" r:id="rId31"/>
    <p:sldId id="362" r:id="rId32"/>
    <p:sldId id="396" r:id="rId33"/>
    <p:sldId id="497" r:id="rId34"/>
    <p:sldId id="441" r:id="rId35"/>
    <p:sldId id="520" r:id="rId36"/>
    <p:sldId id="541" r:id="rId37"/>
    <p:sldId id="551" r:id="rId38"/>
    <p:sldId id="469" r:id="rId39"/>
    <p:sldId id="354" r:id="rId40"/>
    <p:sldId id="454" r:id="rId41"/>
    <p:sldId id="473" r:id="rId42"/>
    <p:sldId id="474" r:id="rId43"/>
    <p:sldId id="475" r:id="rId44"/>
    <p:sldId id="477" r:id="rId45"/>
    <p:sldId id="538" r:id="rId46"/>
    <p:sldId id="539" r:id="rId47"/>
    <p:sldId id="535" r:id="rId48"/>
    <p:sldId id="536" r:id="rId49"/>
    <p:sldId id="552" r:id="rId50"/>
    <p:sldId id="554" r:id="rId51"/>
    <p:sldId id="553" r:id="rId52"/>
    <p:sldId id="561" r:id="rId53"/>
    <p:sldId id="559" r:id="rId54"/>
    <p:sldId id="560" r:id="rId55"/>
    <p:sldId id="515" r:id="rId56"/>
  </p:sldIdLst>
  <p:sldSz cx="9144000" cy="6858000" type="screen4x3"/>
  <p:notesSz cx="6669088" cy="9926638"/>
  <p:defaultTextStyle>
    <a:defPPr>
      <a:defRPr lang="it-IT"/>
    </a:defPPr>
    <a:lvl1pPr algn="l" rtl="0" fontAlgn="base">
      <a:spcBef>
        <a:spcPct val="0"/>
      </a:spcBef>
      <a:spcAft>
        <a:spcPct val="0"/>
      </a:spcAft>
      <a:defRPr kern="1200">
        <a:solidFill>
          <a:schemeClr val="tx1"/>
        </a:solidFill>
        <a:latin typeface="Arial" pitchFamily="-112" charset="0"/>
        <a:ea typeface="+mn-ea"/>
        <a:cs typeface="+mn-cs"/>
      </a:defRPr>
    </a:lvl1pPr>
    <a:lvl2pPr marL="457200" algn="l" rtl="0" fontAlgn="base">
      <a:spcBef>
        <a:spcPct val="0"/>
      </a:spcBef>
      <a:spcAft>
        <a:spcPct val="0"/>
      </a:spcAft>
      <a:defRPr kern="1200">
        <a:solidFill>
          <a:schemeClr val="tx1"/>
        </a:solidFill>
        <a:latin typeface="Arial" pitchFamily="-112" charset="0"/>
        <a:ea typeface="+mn-ea"/>
        <a:cs typeface="+mn-cs"/>
      </a:defRPr>
    </a:lvl2pPr>
    <a:lvl3pPr marL="914400" algn="l" rtl="0" fontAlgn="base">
      <a:spcBef>
        <a:spcPct val="0"/>
      </a:spcBef>
      <a:spcAft>
        <a:spcPct val="0"/>
      </a:spcAft>
      <a:defRPr kern="1200">
        <a:solidFill>
          <a:schemeClr val="tx1"/>
        </a:solidFill>
        <a:latin typeface="Arial" pitchFamily="-112" charset="0"/>
        <a:ea typeface="+mn-ea"/>
        <a:cs typeface="+mn-cs"/>
      </a:defRPr>
    </a:lvl3pPr>
    <a:lvl4pPr marL="1371600" algn="l" rtl="0" fontAlgn="base">
      <a:spcBef>
        <a:spcPct val="0"/>
      </a:spcBef>
      <a:spcAft>
        <a:spcPct val="0"/>
      </a:spcAft>
      <a:defRPr kern="1200">
        <a:solidFill>
          <a:schemeClr val="tx1"/>
        </a:solidFill>
        <a:latin typeface="Arial" pitchFamily="-112" charset="0"/>
        <a:ea typeface="+mn-ea"/>
        <a:cs typeface="+mn-cs"/>
      </a:defRPr>
    </a:lvl4pPr>
    <a:lvl5pPr marL="1828800" algn="l" rtl="0" fontAlgn="base">
      <a:spcBef>
        <a:spcPct val="0"/>
      </a:spcBef>
      <a:spcAft>
        <a:spcPct val="0"/>
      </a:spcAft>
      <a:defRPr kern="1200">
        <a:solidFill>
          <a:schemeClr val="tx1"/>
        </a:solidFill>
        <a:latin typeface="Arial" pitchFamily="-112" charset="0"/>
        <a:ea typeface="+mn-ea"/>
        <a:cs typeface="+mn-cs"/>
      </a:defRPr>
    </a:lvl5pPr>
    <a:lvl6pPr marL="2286000" algn="l" defTabSz="457200" rtl="0" eaLnBrk="1" latinLnBrk="0" hangingPunct="1">
      <a:defRPr kern="1200">
        <a:solidFill>
          <a:schemeClr val="tx1"/>
        </a:solidFill>
        <a:latin typeface="Arial" pitchFamily="-112" charset="0"/>
        <a:ea typeface="+mn-ea"/>
        <a:cs typeface="+mn-cs"/>
      </a:defRPr>
    </a:lvl6pPr>
    <a:lvl7pPr marL="2743200" algn="l" defTabSz="457200" rtl="0" eaLnBrk="1" latinLnBrk="0" hangingPunct="1">
      <a:defRPr kern="1200">
        <a:solidFill>
          <a:schemeClr val="tx1"/>
        </a:solidFill>
        <a:latin typeface="Arial" pitchFamily="-112" charset="0"/>
        <a:ea typeface="+mn-ea"/>
        <a:cs typeface="+mn-cs"/>
      </a:defRPr>
    </a:lvl7pPr>
    <a:lvl8pPr marL="3200400" algn="l" defTabSz="457200" rtl="0" eaLnBrk="1" latinLnBrk="0" hangingPunct="1">
      <a:defRPr kern="1200">
        <a:solidFill>
          <a:schemeClr val="tx1"/>
        </a:solidFill>
        <a:latin typeface="Arial" pitchFamily="-112" charset="0"/>
        <a:ea typeface="+mn-ea"/>
        <a:cs typeface="+mn-cs"/>
      </a:defRPr>
    </a:lvl8pPr>
    <a:lvl9pPr marL="3657600" algn="l" defTabSz="457200" rtl="0" eaLnBrk="1" latinLnBrk="0" hangingPunct="1">
      <a:defRPr kern="1200">
        <a:solidFill>
          <a:schemeClr val="tx1"/>
        </a:solidFill>
        <a:latin typeface="Arial" pitchFamily="-11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292929"/>
    <a:srgbClr val="99FFCC"/>
    <a:srgbClr val="FF6600"/>
    <a:srgbClr val="FFFF99"/>
    <a:srgbClr val="FF3E11"/>
    <a:srgbClr val="69FFE2"/>
    <a:srgbClr val="003366"/>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163" autoAdjust="0"/>
    <p:restoredTop sz="91950" autoAdjust="0"/>
  </p:normalViewPr>
  <p:slideViewPr>
    <p:cSldViewPr snapToGrid="0">
      <p:cViewPr>
        <p:scale>
          <a:sx n="100" d="100"/>
          <a:sy n="100" d="100"/>
        </p:scale>
        <p:origin x="-1136" y="-2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6990"/>
    </p:cViewPr>
  </p:sorter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presProps" Target="presProps.xml"/><Relationship Id="rId39" Type="http://schemas.openxmlformats.org/officeDocument/2006/relationships/slide" Target="slides/slide31.xml"/><Relationship Id="rId7" Type="http://schemas.openxmlformats.org/officeDocument/2006/relationships/slideMaster" Target="slideMasters/slideMaster7.xml"/><Relationship Id="rId43" Type="http://schemas.openxmlformats.org/officeDocument/2006/relationships/slide" Target="slides/slide35.xml"/><Relationship Id="rId25" Type="http://schemas.openxmlformats.org/officeDocument/2006/relationships/slide" Target="slides/slide17.xml"/><Relationship Id="rId10" Type="http://schemas.openxmlformats.org/officeDocument/2006/relationships/slide" Target="slides/slide2.xml"/><Relationship Id="rId50" Type="http://schemas.openxmlformats.org/officeDocument/2006/relationships/slide" Target="slides/slide42.xml"/><Relationship Id="rId63" Type="http://schemas.openxmlformats.org/officeDocument/2006/relationships/tableStyles" Target="tableStyles.xml"/><Relationship Id="rId17" Type="http://schemas.openxmlformats.org/officeDocument/2006/relationships/slide" Target="slides/slide9.xml"/><Relationship Id="rId9" Type="http://schemas.openxmlformats.org/officeDocument/2006/relationships/slide" Target="slides/slide1.xml"/><Relationship Id="rId18" Type="http://schemas.openxmlformats.org/officeDocument/2006/relationships/slide" Target="slides/slide10.xml"/><Relationship Id="rId27" Type="http://schemas.openxmlformats.org/officeDocument/2006/relationships/slide" Target="slides/slide19.xml"/><Relationship Id="rId14" Type="http://schemas.openxmlformats.org/officeDocument/2006/relationships/slide" Target="slides/slide6.xml"/><Relationship Id="rId4" Type="http://schemas.openxmlformats.org/officeDocument/2006/relationships/slideMaster" Target="slideMasters/slideMaster4.xml"/><Relationship Id="rId28" Type="http://schemas.openxmlformats.org/officeDocument/2006/relationships/slide" Target="slides/slide20.xml"/><Relationship Id="rId45" Type="http://schemas.openxmlformats.org/officeDocument/2006/relationships/slide" Target="slides/slide37.xml"/><Relationship Id="rId58" Type="http://schemas.openxmlformats.org/officeDocument/2006/relationships/handoutMaster" Target="handoutMasters/handoutMaster1.xml"/><Relationship Id="rId42" Type="http://schemas.openxmlformats.org/officeDocument/2006/relationships/slide" Target="slides/slide34.xml"/><Relationship Id="rId6" Type="http://schemas.openxmlformats.org/officeDocument/2006/relationships/slideMaster" Target="slideMasters/slideMaster6.xml"/><Relationship Id="rId49" Type="http://schemas.openxmlformats.org/officeDocument/2006/relationships/slide" Target="slides/slide41.xml"/><Relationship Id="rId44" Type="http://schemas.openxmlformats.org/officeDocument/2006/relationships/slide" Target="slides/slide36.xml"/><Relationship Id="rId19" Type="http://schemas.openxmlformats.org/officeDocument/2006/relationships/slide" Target="slides/slide11.xml"/><Relationship Id="rId38" Type="http://schemas.openxmlformats.org/officeDocument/2006/relationships/slide" Target="slides/slide30.xml"/><Relationship Id="rId20" Type="http://schemas.openxmlformats.org/officeDocument/2006/relationships/slide" Target="slides/slide12.xml"/><Relationship Id="rId2" Type="http://schemas.openxmlformats.org/officeDocument/2006/relationships/slideMaster" Target="slideMasters/slideMaster2.xml"/><Relationship Id="rId46" Type="http://schemas.openxmlformats.org/officeDocument/2006/relationships/slide" Target="slides/slide38.xml"/><Relationship Id="rId57" Type="http://schemas.openxmlformats.org/officeDocument/2006/relationships/notesMaster" Target="notesMasters/notesMaster1.xml"/><Relationship Id="rId59" Type="http://schemas.openxmlformats.org/officeDocument/2006/relationships/printerSettings" Target="printerSettings/printerSettings1.bin"/><Relationship Id="rId35" Type="http://schemas.openxmlformats.org/officeDocument/2006/relationships/slide" Target="slides/slide27.xml"/><Relationship Id="rId51" Type="http://schemas.openxmlformats.org/officeDocument/2006/relationships/slide" Target="slides/slide43.xml"/><Relationship Id="rId55" Type="http://schemas.openxmlformats.org/officeDocument/2006/relationships/slide" Target="slides/slide47.xml"/><Relationship Id="rId31" Type="http://schemas.openxmlformats.org/officeDocument/2006/relationships/slide" Target="slides/slide23.xml"/><Relationship Id="rId34" Type="http://schemas.openxmlformats.org/officeDocument/2006/relationships/slide" Target="slides/slide26.xml"/><Relationship Id="rId40" Type="http://schemas.openxmlformats.org/officeDocument/2006/relationships/slide" Target="slides/slide32.xml"/><Relationship Id="rId62" Type="http://schemas.openxmlformats.org/officeDocument/2006/relationships/theme" Target="theme/theme1.xml"/><Relationship Id="rId36" Type="http://schemas.openxmlformats.org/officeDocument/2006/relationships/slide" Target="slides/slide28.xml"/><Relationship Id="rId1" Type="http://schemas.openxmlformats.org/officeDocument/2006/relationships/slideMaster" Target="slideMasters/slideMaster1.xml"/><Relationship Id="rId24" Type="http://schemas.openxmlformats.org/officeDocument/2006/relationships/slide" Target="slides/slide16.xml"/><Relationship Id="rId47" Type="http://schemas.openxmlformats.org/officeDocument/2006/relationships/slide" Target="slides/slide39.xml"/><Relationship Id="rId56" Type="http://schemas.openxmlformats.org/officeDocument/2006/relationships/slide" Target="slides/slide48.xml"/><Relationship Id="rId48" Type="http://schemas.openxmlformats.org/officeDocument/2006/relationships/slide" Target="slides/slide40.xml"/><Relationship Id="rId8" Type="http://schemas.openxmlformats.org/officeDocument/2006/relationships/slideMaster" Target="slideMasters/slideMaster8.xml"/><Relationship Id="rId13" Type="http://schemas.openxmlformats.org/officeDocument/2006/relationships/slide" Target="slides/slide5.xml"/><Relationship Id="rId32" Type="http://schemas.openxmlformats.org/officeDocument/2006/relationships/slide" Target="slides/slide24.xml"/><Relationship Id="rId37" Type="http://schemas.openxmlformats.org/officeDocument/2006/relationships/slide" Target="slides/slide29.xml"/><Relationship Id="rId52" Type="http://schemas.openxmlformats.org/officeDocument/2006/relationships/slide" Target="slides/slide44.xml"/><Relationship Id="rId54" Type="http://schemas.openxmlformats.org/officeDocument/2006/relationships/slide" Target="slides/slide46.xml"/><Relationship Id="rId12" Type="http://schemas.openxmlformats.org/officeDocument/2006/relationships/slide" Target="slides/slide4.xml"/><Relationship Id="rId3" Type="http://schemas.openxmlformats.org/officeDocument/2006/relationships/slideMaster" Target="slideMasters/slideMaster3.xml"/><Relationship Id="rId23" Type="http://schemas.openxmlformats.org/officeDocument/2006/relationships/slide" Target="slides/slide15.xml"/><Relationship Id="rId61" Type="http://schemas.openxmlformats.org/officeDocument/2006/relationships/viewProps" Target="viewProps.xml"/><Relationship Id="rId53" Type="http://schemas.openxmlformats.org/officeDocument/2006/relationships/slide" Target="slides/slide45.xml"/><Relationship Id="rId26" Type="http://schemas.openxmlformats.org/officeDocument/2006/relationships/slide" Target="slides/slide18.xml"/><Relationship Id="rId30" Type="http://schemas.openxmlformats.org/officeDocument/2006/relationships/slide" Target="slides/slide22.xml"/><Relationship Id="rId11" Type="http://schemas.openxmlformats.org/officeDocument/2006/relationships/slide" Target="slides/slide3.xml"/><Relationship Id="rId29" Type="http://schemas.openxmlformats.org/officeDocument/2006/relationships/slide" Target="slides/slide21.xml"/><Relationship Id="rId16" Type="http://schemas.openxmlformats.org/officeDocument/2006/relationships/slide" Target="slides/slide8.xml"/><Relationship Id="rId33" Type="http://schemas.openxmlformats.org/officeDocument/2006/relationships/slide" Target="slides/slide25.xml"/><Relationship Id="rId41"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7.xml"/><Relationship Id="rId22" Type="http://schemas.openxmlformats.org/officeDocument/2006/relationships/slide" Target="slides/slide14.xml"/><Relationship Id="rId2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7.pict"/><Relationship Id="rId1" Type="http://schemas.openxmlformats.org/officeDocument/2006/relationships/image" Target="../media/image7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258051"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258052"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258053"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CDA6771-E32F-2A4C-9E09-F3418AFF2B9A}" type="slidenum">
              <a:rPr lang="it-IT"/>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3075" name="Rectangle 3"/>
          <p:cNvSpPr>
            <a:spLocks noGrp="1" noChangeArrowheads="1"/>
          </p:cNvSpPr>
          <p:nvPr>
            <p:ph type="dt"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307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078" name="Rectangle 6"/>
          <p:cNvSpPr>
            <a:spLocks noGrp="1" noChangeArrowheads="1"/>
          </p:cNvSpPr>
          <p:nvPr>
            <p:ph type="ftr" sz="quarter" idx="4"/>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3079" name="Rectangle 7"/>
          <p:cNvSpPr>
            <a:spLocks noGrp="1" noChangeArrowheads="1"/>
          </p:cNvSpPr>
          <p:nvPr>
            <p:ph type="sldNum" sz="quarter" idx="5"/>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1D8BAB5-1085-BF46-BE32-DBA173FA60D4}" type="slidenum">
              <a:rPr lang="it-IT"/>
              <a:pPr/>
              <a:t>‹#›</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12" charset="0"/>
        <a:ea typeface="+mn-ea"/>
        <a:cs typeface="+mn-cs"/>
      </a:defRPr>
    </a:lvl1pPr>
    <a:lvl2pPr marL="457200" algn="l" rtl="0" fontAlgn="base">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fontAlgn="base">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fontAlgn="base">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fontAlgn="base">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FFF52-E0C8-384F-A129-483C527CAAD6}" type="slidenum">
              <a:rPr lang="it-IT"/>
              <a:pPr/>
              <a:t>3</a:t>
            </a:fld>
            <a:endParaRPr lang="it-IT"/>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889000" y="4714875"/>
            <a:ext cx="4891088" cy="4467225"/>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80738-DB88-DB40-99F0-A1AECB49151D}" type="slidenum">
              <a:rPr lang="it-IT"/>
              <a:pPr/>
              <a:t>12</a:t>
            </a:fld>
            <a:endParaRPr lang="it-IT"/>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990C8-BF34-9841-BD27-A73BCFB97D32}" type="slidenum">
              <a:rPr lang="it-IT"/>
              <a:pPr/>
              <a:t>13</a:t>
            </a:fld>
            <a:endParaRPr lang="it-IT"/>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5EC3B-6F7C-3144-A892-3A56AA48A461}" type="slidenum">
              <a:rPr lang="it-IT"/>
              <a:pPr/>
              <a:t>14</a:t>
            </a:fld>
            <a:endParaRPr lang="it-IT"/>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EC209-04ED-504A-AE3D-6CBCEC5396A2}" type="slidenum">
              <a:rPr lang="it-IT"/>
              <a:pPr/>
              <a:t>15</a:t>
            </a:fld>
            <a:endParaRPr lang="it-IT"/>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D9F5F8-9A68-D54D-AABB-B3F494FE11F2}" type="slidenum">
              <a:rPr lang="it-IT"/>
              <a:pPr/>
              <a:t>16</a:t>
            </a:fld>
            <a:endParaRPr lang="it-IT"/>
          </a:p>
        </p:txBody>
      </p:sp>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46962-FCD1-864E-9C5A-DBF5EA59A2CB}" type="slidenum">
              <a:rPr lang="it-IT"/>
              <a:pPr/>
              <a:t>17</a:t>
            </a:fld>
            <a:endParaRPr lang="it-IT"/>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57C98-520B-F444-A570-7DCDA7F1E792}" type="slidenum">
              <a:rPr lang="it-IT"/>
              <a:pPr/>
              <a:t>18</a:t>
            </a:fld>
            <a:endParaRPr lang="it-IT"/>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843B1-212B-534C-9A6B-28B748B6F4F3}" type="slidenum">
              <a:rPr lang="it-IT"/>
              <a:pPr/>
              <a:t>20</a:t>
            </a:fld>
            <a:endParaRPr lang="it-IT"/>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28097-DC8D-8B43-8261-F568D0D61D84}" type="slidenum">
              <a:rPr lang="it-IT"/>
              <a:pPr/>
              <a:t>21</a:t>
            </a:fld>
            <a:endParaRPr lang="it-IT"/>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9D670-37C3-D846-8FA7-4A6C3B4F5362}" type="slidenum">
              <a:rPr lang="it-IT"/>
              <a:pPr/>
              <a:t>22</a:t>
            </a:fld>
            <a:endParaRPr lang="it-IT"/>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C51F6-3A32-4747-B78A-4FC332166B9F}" type="slidenum">
              <a:rPr lang="it-IT"/>
              <a:pPr/>
              <a:t>4</a:t>
            </a:fld>
            <a:endParaRPr lang="it-IT"/>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C4B52-8FBA-4D4F-AE25-193F71249F1E}" type="slidenum">
              <a:rPr lang="it-IT"/>
              <a:pPr/>
              <a:t>23</a:t>
            </a:fld>
            <a:endParaRPr lang="it-IT"/>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83853-C5C3-3845-BF17-7DE1B3A22232}" type="slidenum">
              <a:rPr lang="it-IT"/>
              <a:pPr/>
              <a:t>24</a:t>
            </a:fld>
            <a:endParaRPr lang="it-IT"/>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2DB0A-2029-9D4E-85C7-F874AD9AEC7D}" type="slidenum">
              <a:rPr lang="it-IT"/>
              <a:pPr/>
              <a:t>25</a:t>
            </a:fld>
            <a:endParaRPr lang="it-IT"/>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D86E5-E3F2-224A-8F48-830A7E4BED10}" type="slidenum">
              <a:rPr lang="it-IT"/>
              <a:pPr/>
              <a:t>26</a:t>
            </a:fld>
            <a:endParaRPr lang="it-IT"/>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38198-4C82-6B4A-A753-A789077E7B20}" type="slidenum">
              <a:rPr lang="it-IT"/>
              <a:pPr/>
              <a:t>27</a:t>
            </a:fld>
            <a:endParaRPr lang="it-IT"/>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ECAD76B-3210-E043-9D28-A50A499C2A55}" type="slidenum">
              <a:rPr lang="it-IT"/>
              <a:pPr/>
              <a:t>28</a:t>
            </a:fld>
            <a:endParaRPr lang="it-IT"/>
          </a:p>
        </p:txBody>
      </p:sp>
      <p:sp>
        <p:nvSpPr>
          <p:cNvPr id="795650" name="スライド イメージ プレースホルダ 1"/>
          <p:cNvSpPr>
            <a:spLocks noGrp="1" noRot="1" noChangeAspect="1" noTextEdit="1"/>
          </p:cNvSpPr>
          <p:nvPr>
            <p:ph type="sldImg"/>
          </p:nvPr>
        </p:nvSpPr>
        <p:spPr>
          <a:ln/>
        </p:spPr>
      </p:sp>
      <p:sp>
        <p:nvSpPr>
          <p:cNvPr id="795651" name="ノート プレースホルダ 2"/>
          <p:cNvSpPr>
            <a:spLocks noGrp="1"/>
          </p:cNvSpPr>
          <p:nvPr>
            <p:ph type="body" idx="1"/>
          </p:nvPr>
        </p:nvSpPr>
        <p:spPr/>
        <p:txBody>
          <a:bodyPr lIns="96661" tIns="48331" rIns="96661" bIns="48331"/>
          <a:lstStyle/>
          <a:p>
            <a:pPr defTabSz="457200"/>
            <a:endParaRPr lang="ja-JP" altLang="en-US">
              <a:cs typeface="ＭＳ Ｐゴシック" pitchFamily="-112" charset="-128"/>
            </a:endParaRPr>
          </a:p>
        </p:txBody>
      </p:sp>
      <p:sp>
        <p:nvSpPr>
          <p:cNvPr id="795652" name="スライド番号プレースホルダ 3"/>
          <p:cNvSpPr txBox="1">
            <a:spLocks noGrp="1"/>
          </p:cNvSpPr>
          <p:nvPr/>
        </p:nvSpPr>
        <p:spPr bwMode="auto">
          <a:xfrm>
            <a:off x="3776663" y="9429750"/>
            <a:ext cx="2890837" cy="495300"/>
          </a:xfrm>
          <a:prstGeom prst="rect">
            <a:avLst/>
          </a:prstGeom>
          <a:noFill/>
          <a:ln w="9525">
            <a:noFill/>
            <a:miter lim="800000"/>
            <a:headEnd/>
            <a:tailEnd/>
          </a:ln>
        </p:spPr>
        <p:txBody>
          <a:bodyPr lIns="96661" tIns="48331" rIns="96661" bIns="48331" anchor="b">
            <a:prstTxWarp prst="textNoShape">
              <a:avLst/>
            </a:prstTxWarp>
          </a:bodyPr>
          <a:lstStyle/>
          <a:p>
            <a:pPr algn="r" defTabSz="482600"/>
            <a:fld id="{1A52395B-FF66-E141-A7C9-FA5B53081678}" type="slidenum">
              <a:rPr kumimoji="1" lang="ja-JP" altLang="en-US" sz="1300">
                <a:latin typeface="Calibri" pitchFamily="-112" charset="0"/>
                <a:cs typeface="ＭＳ Ｐゴシック" pitchFamily="-112" charset="-128"/>
              </a:rPr>
              <a:pPr algn="r" defTabSz="482600"/>
              <a:t>28</a:t>
            </a:fld>
            <a:endParaRPr kumimoji="1" lang="en-US" altLang="ja-JP" sz="1300">
              <a:latin typeface="Calibri" pitchFamily="-112" charset="0"/>
              <a:cs typeface="ＭＳ Ｐゴシック" pitchFamily="-11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765782-01F9-3B42-916C-085D0DA42E87}" type="slidenum">
              <a:rPr lang="it-IT"/>
              <a:pPr/>
              <a:t>31</a:t>
            </a:fld>
            <a:endParaRPr lang="it-IT"/>
          </a:p>
        </p:txBody>
      </p:sp>
      <p:sp>
        <p:nvSpPr>
          <p:cNvPr id="647170" name="Rectangle 2"/>
          <p:cNvSpPr>
            <a:spLocks noGrp="1" noRot="1" noChangeAspect="1" noChangeArrowheads="1" noTextEdit="1"/>
          </p:cNvSpPr>
          <p:nvPr>
            <p:ph type="sldImg"/>
          </p:nvPr>
        </p:nvSpPr>
        <p:spPr>
          <a:xfrm>
            <a:off x="855663" y="746125"/>
            <a:ext cx="4964112" cy="3722688"/>
          </a:xfrm>
          <a:ln/>
        </p:spPr>
      </p:sp>
      <p:sp>
        <p:nvSpPr>
          <p:cNvPr id="647171" name="Rectangle 3"/>
          <p:cNvSpPr>
            <a:spLocks noGrp="1" noChangeArrowheads="1"/>
          </p:cNvSpPr>
          <p:nvPr>
            <p:ph type="body" idx="1"/>
          </p:nvPr>
        </p:nvSpPr>
        <p:spPr>
          <a:xfrm>
            <a:off x="890588" y="4714875"/>
            <a:ext cx="4887912" cy="4465638"/>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17DCB-B888-234A-A0DC-E99DFF8F1693}" type="slidenum">
              <a:rPr lang="it-IT"/>
              <a:pPr/>
              <a:t>32</a:t>
            </a:fld>
            <a:endParaRPr lang="it-IT"/>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684FD-1ED9-F54F-9FC8-03162C5A2132}" type="slidenum">
              <a:rPr lang="it-IT"/>
              <a:pPr/>
              <a:t>33</a:t>
            </a:fld>
            <a:endParaRPr lang="it-IT"/>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FE4A8-310C-5F41-9A54-CBBE489D2FD4}" type="slidenum">
              <a:rPr lang="it-IT"/>
              <a:pPr/>
              <a:t>34</a:t>
            </a:fld>
            <a:endParaRPr lang="it-IT"/>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98C7B-0EA2-EF45-897D-0C0349CA1A20}" type="slidenum">
              <a:rPr lang="it-IT"/>
              <a:pPr/>
              <a:t>5</a:t>
            </a:fld>
            <a:endParaRPr lang="it-IT"/>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ABC7B5-66A9-D648-8BED-8C0C44F7C436}" type="slidenum">
              <a:rPr lang="it-IT"/>
              <a:pPr/>
              <a:t>35</a:t>
            </a:fld>
            <a:endParaRPr lang="it-IT"/>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69D97-8B4B-2144-A6B3-B60BCCB500AC}" type="slidenum">
              <a:rPr lang="it-IT"/>
              <a:pPr/>
              <a:t>36</a:t>
            </a:fld>
            <a:endParaRPr lang="it-IT"/>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44902-D418-EE45-82A5-AFD2424067C7}" type="slidenum">
              <a:rPr lang="it-IT"/>
              <a:pPr/>
              <a:t>37</a:t>
            </a:fld>
            <a:endParaRPr lang="it-IT"/>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3E89F2-E6DE-C541-A415-C84EB99F38CA}" type="slidenum">
              <a:rPr lang="en-GB">
                <a:latin typeface="Arial" pitchFamily="-112" charset="0"/>
                <a:ea typeface="Arial" pitchFamily="-112" charset="0"/>
                <a:cs typeface="Arial" pitchFamily="-112" charset="0"/>
              </a:rPr>
              <a:pPr/>
              <a:t>38</a:t>
            </a:fld>
            <a:endParaRPr lang="en-GB">
              <a:latin typeface="Arial" pitchFamily="-112" charset="0"/>
              <a:ea typeface="Arial" pitchFamily="-112" charset="0"/>
              <a:cs typeface="Arial" pitchFamily="-112"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GB">
              <a:ea typeface="ＭＳ Ｐゴシック" pitchFamily="-112" charset="-128"/>
              <a:cs typeface="ＭＳ Ｐゴシック" pitchFamily="-11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D8BAB5-1085-BF46-BE32-DBA173FA60D4}" type="slidenum">
              <a:rPr lang="it-IT" smtClean="0"/>
              <a:pPr/>
              <a:t>40</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p:cNvSpPr>
          <p:nvPr>
            <p:ph type="sldNum" sz="quarter" idx="5"/>
          </p:nvPr>
        </p:nvSpPr>
        <p:spPr>
          <a:ln/>
        </p:spPr>
        <p:txBody>
          <a:bodyPr/>
          <a:lstStyle/>
          <a:p>
            <a:fld id="{3EB46EEF-C73F-8E4D-91D4-5697D16C175D}" type="slidenum">
              <a:rPr lang="en-US"/>
              <a:pPr/>
              <a:t>43</a:t>
            </a:fld>
            <a:endParaRPr lang="en-US"/>
          </a:p>
        </p:txBody>
      </p:sp>
      <p:sp>
        <p:nvSpPr>
          <p:cNvPr id="1814530" name="Rectangle 7"/>
          <p:cNvSpPr txBox="1">
            <a:spLocks noGrp="1"/>
          </p:cNvSpPr>
          <p:nvPr/>
        </p:nvSpPr>
        <p:spPr bwMode="auto">
          <a:xfrm>
            <a:off x="3779150" y="9430306"/>
            <a:ext cx="2889938" cy="496332"/>
          </a:xfrm>
          <a:prstGeom prst="rect">
            <a:avLst/>
          </a:prstGeom>
          <a:noFill/>
          <a:ln w="12700">
            <a:noFill/>
            <a:miter lim="800000"/>
            <a:headEnd/>
            <a:tailEnd/>
          </a:ln>
        </p:spPr>
        <p:txBody>
          <a:bodyPr anchor="b">
            <a:prstTxWarp prst="textNoShape">
              <a:avLst/>
            </a:prstTxWarp>
          </a:bodyPr>
          <a:lstStyle/>
          <a:p>
            <a:pPr algn="r"/>
            <a:fld id="{AA276233-6CC5-264E-8809-7203AE548A0F}" type="slidenum">
              <a:rPr lang="en-US" sz="1200"/>
              <a:pPr algn="r"/>
              <a:t>43</a:t>
            </a:fld>
            <a:endParaRPr lang="en-US" sz="1200"/>
          </a:p>
        </p:txBody>
      </p:sp>
      <p:sp>
        <p:nvSpPr>
          <p:cNvPr id="1814531" name="Rectangle 2"/>
          <p:cNvSpPr>
            <a:spLocks noChangeArrowheads="1"/>
          </p:cNvSpPr>
          <p:nvPr>
            <p:ph type="sldImg"/>
          </p:nvPr>
        </p:nvSpPr>
        <p:spPr>
          <a:ln/>
        </p:spPr>
      </p:sp>
      <p:sp>
        <p:nvSpPr>
          <p:cNvPr id="1814532" name="Rectangle 3"/>
          <p:cNvSpPr>
            <a:spLocks noChangeArrowheads="1"/>
          </p:cNvSpPr>
          <p:nvPr>
            <p:ph type="body" idx="1"/>
          </p:nvPr>
        </p:nvSpPr>
        <p:spPr>
          <a:xfrm>
            <a:off x="666909" y="4715153"/>
            <a:ext cx="5335270" cy="4466987"/>
          </a:xfrm>
          <a:solidFill>
            <a:srgbClr val="FFFFFF"/>
          </a:solidFill>
          <a:ln>
            <a:solidFill>
              <a:srgbClr val="000000"/>
            </a:solid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FD4F2B6-3632-8C49-86FF-D6279D263D6B}" type="slidenum">
              <a:rPr lang="en-US"/>
              <a:pPr/>
              <a:t>46</a:t>
            </a:fld>
            <a:endParaRPr lang="en-US"/>
          </a:p>
        </p:txBody>
      </p:sp>
      <p:sp>
        <p:nvSpPr>
          <p:cNvPr id="1871874" name="Rectangle 2"/>
          <p:cNvSpPr>
            <a:spLocks noChangeArrowheads="1" noTextEdit="1"/>
          </p:cNvSpPr>
          <p:nvPr>
            <p:ph type="sldImg"/>
          </p:nvPr>
        </p:nvSpPr>
        <p:spPr>
          <a:ln/>
        </p:spPr>
      </p:sp>
      <p:sp>
        <p:nvSpPr>
          <p:cNvPr id="1871875" name="Rectangle 3"/>
          <p:cNvSpPr>
            <a:spLocks noGrp="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8C196EE-BDAB-2A4A-8B7F-88B7C1A7C1D9}" type="slidenum">
              <a:rPr lang="en-US"/>
              <a:pPr/>
              <a:t>47</a:t>
            </a:fld>
            <a:endParaRPr lang="en-US"/>
          </a:p>
        </p:txBody>
      </p:sp>
      <p:sp>
        <p:nvSpPr>
          <p:cNvPr id="1872898" name="Rectangle 2"/>
          <p:cNvSpPr>
            <a:spLocks noChangeArrowheads="1" noTextEdit="1"/>
          </p:cNvSpPr>
          <p:nvPr>
            <p:ph type="sldImg"/>
          </p:nvPr>
        </p:nvSpPr>
        <p:spPr>
          <a:ln/>
        </p:spPr>
      </p:sp>
      <p:sp>
        <p:nvSpPr>
          <p:cNvPr id="1872899" name="Rectangle 3"/>
          <p:cNvSpPr>
            <a:spLocks noGrp="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EDD0E8-DD89-184E-9021-DE0EB3975DB3}" type="slidenum">
              <a:rPr lang="it-IT"/>
              <a:pPr/>
              <a:t>48</a:t>
            </a:fld>
            <a:endParaRPr lang="it-IT"/>
          </a:p>
        </p:txBody>
      </p:sp>
      <p:sp>
        <p:nvSpPr>
          <p:cNvPr id="775170" name="Rectangle 2"/>
          <p:cNvSpPr>
            <a:spLocks noGrp="1" noRot="1" noChangeAspect="1" noChangeArrowheads="1" noTextEdit="1"/>
          </p:cNvSpPr>
          <p:nvPr>
            <p:ph type="sldImg"/>
          </p:nvPr>
        </p:nvSpPr>
        <p:spPr>
          <a:ln/>
        </p:spPr>
      </p:sp>
      <p:sp>
        <p:nvSpPr>
          <p:cNvPr id="77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54FFCD-EFF2-CB4F-865C-25CA04F1CF8B}" type="slidenum">
              <a:rPr lang="it-IT"/>
              <a:pPr/>
              <a:t>6</a:t>
            </a:fld>
            <a:endParaRPr lang="it-IT"/>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D7C92-41E4-C245-A7A1-DD4114793A28}" type="slidenum">
              <a:rPr lang="it-IT"/>
              <a:pPr/>
              <a:t>7</a:t>
            </a:fld>
            <a:endParaRPr lang="it-IT"/>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E88C9-8B10-E04F-AE27-C25AF76CABDE}" type="slidenum">
              <a:rPr lang="it-IT"/>
              <a:pPr/>
              <a:t>8</a:t>
            </a:fld>
            <a:endParaRPr lang="it-IT"/>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13790-7AA7-4C44-9928-76B6E588199C}" type="slidenum">
              <a:rPr lang="it-IT"/>
              <a:pPr/>
              <a:t>9</a:t>
            </a:fld>
            <a:endParaRPr lang="it-IT"/>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24BE2-DA1A-F04B-B3ED-51A6CF0E0F64}" type="slidenum">
              <a:rPr lang="it-IT"/>
              <a:pPr/>
              <a:t>10</a:t>
            </a:fld>
            <a:endParaRPr lang="it-IT"/>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896D6-DFCE-D94B-B18D-A3E750605226}" type="slidenum">
              <a:rPr lang="it-IT"/>
              <a:pPr/>
              <a:t>11</a:t>
            </a:fld>
            <a:endParaRPr lang="it-IT"/>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p:txBody>
          <a:bodyPr/>
          <a:lstStyle>
            <a:lvl1pPr>
              <a:defRPr smtClean="0"/>
            </a:lvl1pPr>
          </a:lstStyle>
          <a:p>
            <a:fld id="{B3F68397-DCC7-4748-BCEA-CD85F394601E}"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p:txBody>
          <a:bodyPr/>
          <a:lstStyle>
            <a:lvl1pPr>
              <a:defRPr smtClean="0"/>
            </a:lvl1pPr>
          </a:lstStyle>
          <a:p>
            <a:fld id="{8573D37A-07E8-D946-997E-AA14A7DDC48F}" type="slidenum">
              <a:rPr lang="it-IT"/>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p:txBody>
          <a:bodyPr/>
          <a:lstStyle>
            <a:lvl1pPr>
              <a:defRPr smtClean="0"/>
            </a:lvl1pPr>
          </a:lstStyle>
          <a:p>
            <a:fld id="{BFD25B00-DBB8-3049-93E7-CEA5EE8A0288}" type="slidenum">
              <a:rPr lang="it-IT"/>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a:lstStyle/>
          <a:p>
            <a:r>
              <a:rPr lang="it-IT" smtClean="0"/>
              <a:t>Click to edit Master title style</a:t>
            </a:r>
            <a:endParaRPr lang="en-US"/>
          </a:p>
        </p:txBody>
      </p:sp>
      <p:sp>
        <p:nvSpPr>
          <p:cNvPr id="3" name="Table Placeholder 2"/>
          <p:cNvSpPr>
            <a:spLocks noGrp="1"/>
          </p:cNvSpPr>
          <p:nvPr>
            <p:ph type="tbl" idx="1"/>
          </p:nvPr>
        </p:nvSpPr>
        <p:spPr>
          <a:xfrm>
            <a:off x="457200" y="1092200"/>
            <a:ext cx="8229600" cy="5033963"/>
          </a:xfrm>
        </p:spPr>
        <p:txBody>
          <a:bodyPr/>
          <a:lstStyle/>
          <a:p>
            <a:endParaRPr lang="en-US"/>
          </a:p>
        </p:txBody>
      </p:sp>
      <p:sp>
        <p:nvSpPr>
          <p:cNvPr id="4" name="Footer Placeholder 3"/>
          <p:cNvSpPr>
            <a:spLocks noGrp="1"/>
          </p:cNvSpPr>
          <p:nvPr>
            <p:ph type="ftr" sz="quarter" idx="10"/>
          </p:nvPr>
        </p:nvSpPr>
        <p:spPr>
          <a:xfrm>
            <a:off x="468313" y="6515100"/>
            <a:ext cx="8280400" cy="228600"/>
          </a:xfrm>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a:xfrm>
            <a:off x="8266113" y="6467475"/>
            <a:ext cx="536575" cy="295275"/>
          </a:xfrm>
        </p:spPr>
        <p:txBody>
          <a:bodyPr/>
          <a:lstStyle>
            <a:lvl1pPr>
              <a:defRPr smtClean="0"/>
            </a:lvl1pPr>
          </a:lstStyle>
          <a:p>
            <a:fld id="{3BC87ECD-9105-7840-8228-BF9FD2C42ABF}" type="slidenum">
              <a:rPr lang="it-IT"/>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a:lstStyle/>
          <a:p>
            <a:r>
              <a:rPr lang="it-IT" smtClean="0"/>
              <a:t>Click to edit Master title style</a:t>
            </a:r>
            <a:endParaRPr lang="en-US"/>
          </a:p>
        </p:txBody>
      </p:sp>
      <p:sp>
        <p:nvSpPr>
          <p:cNvPr id="3" name="Text Placeholder 2"/>
          <p:cNvSpPr>
            <a:spLocks noGrp="1"/>
          </p:cNvSpPr>
          <p:nvPr>
            <p:ph type="body" sz="half" idx="1"/>
          </p:nvPr>
        </p:nvSpPr>
        <p:spPr>
          <a:xfrm>
            <a:off x="457200" y="1092200"/>
            <a:ext cx="4038600" cy="5033963"/>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092200"/>
            <a:ext cx="4038600" cy="5033963"/>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Footer Placeholder 4"/>
          <p:cNvSpPr>
            <a:spLocks noGrp="1"/>
          </p:cNvSpPr>
          <p:nvPr>
            <p:ph type="ftr" sz="quarter" idx="10"/>
          </p:nvPr>
        </p:nvSpPr>
        <p:spPr>
          <a:xfrm>
            <a:off x="468313" y="6515100"/>
            <a:ext cx="8280400" cy="228600"/>
          </a:xfrm>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1"/>
          </p:nvPr>
        </p:nvSpPr>
        <p:spPr>
          <a:xfrm>
            <a:off x="8266113" y="6467475"/>
            <a:ext cx="536575" cy="295275"/>
          </a:xfrm>
        </p:spPr>
        <p:txBody>
          <a:bodyPr/>
          <a:lstStyle>
            <a:lvl1pPr>
              <a:defRPr smtClean="0"/>
            </a:lvl1pPr>
          </a:lstStyle>
          <a:p>
            <a:fld id="{2DF0C83C-76B5-C94D-A083-28C0B6FDA5D4}" type="slidenum">
              <a:rPr lang="it-IT"/>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Footer Placeholder 6"/>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p:txBody>
          <a:bodyPr/>
          <a:lstStyle>
            <a:lvl1pPr>
              <a:defRPr smtClean="0"/>
            </a:lvl1pPr>
          </a:lstStyle>
          <a:p>
            <a:fld id="{1F8CE1BB-9197-FE4F-942A-C88A27CEF6DE}" type="slidenum">
              <a:rPr lang="it-IT"/>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Footer Placeholder 3"/>
          <p:cNvSpPr>
            <a:spLocks noGrp="1"/>
          </p:cNvSpPr>
          <p:nvPr>
            <p:ph type="ftr" sz="quarter" idx="10"/>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1"/>
          </p:nvPr>
        </p:nvSpPr>
        <p:spPr/>
        <p:txBody>
          <a:bodyPr/>
          <a:lstStyle>
            <a:lvl1pPr>
              <a:defRPr smtClean="0"/>
            </a:lvl1pPr>
          </a:lstStyle>
          <a:p>
            <a:fld id="{54504DDB-FD24-D84F-BA4A-6DD2BA43C7F0}" type="slidenum">
              <a:rPr lang="it-IT"/>
              <a:pPr/>
              <a:t>‹#›</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21/07/09 Krakow - HEP 2009                                                       C.Biscari - "Accelerators R&amp;D"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600066" name="Rectangle 2"/>
          <p:cNvSpPr>
            <a:spLocks noGrp="1" noChangeArrowheads="1"/>
          </p:cNvSpPr>
          <p:nvPr>
            <p:ph type="ctrTitle" sz="quarter"/>
          </p:nvPr>
        </p:nvSpPr>
        <p:spPr>
          <a:xfrm>
            <a:off x="1676400" y="2133600"/>
            <a:ext cx="7466013" cy="1143000"/>
          </a:xfrm>
        </p:spPr>
        <p:txBody>
          <a:bodyPr/>
          <a:lstStyle>
            <a:lvl1pPr>
              <a:defRPr/>
            </a:lvl1pPr>
          </a:lstStyle>
          <a:p>
            <a:r>
              <a:rPr lang="en-US"/>
              <a:t>Click to edit Master title style</a:t>
            </a:r>
          </a:p>
        </p:txBody>
      </p:sp>
      <p:sp>
        <p:nvSpPr>
          <p:cNvPr id="600067" name="Rectangle 3"/>
          <p:cNvSpPr>
            <a:spLocks noGrp="1" noChangeArrowheads="1"/>
          </p:cNvSpPr>
          <p:nvPr>
            <p:ph type="subTitle" sz="quarter" idx="1"/>
          </p:nvPr>
        </p:nvSpPr>
        <p:spPr bwMode="auto">
          <a:xfrm>
            <a:off x="2208213" y="4114800"/>
            <a:ext cx="6400800" cy="1752600"/>
          </a:xfrm>
          <a:prstGeom prst="rect">
            <a:avLst/>
          </a:prstGeom>
          <a:noFill/>
          <a:ln>
            <a:miter lim="800000"/>
            <a:headEnd/>
            <a:tailEnd/>
          </a:ln>
        </p:spPr>
        <p:txBody>
          <a:bodyPr vert="horz" wrap="square" lIns="92075" tIns="46038" rIns="92075" bIns="46038" numCol="1" anchor="t" anchorCtr="0" compatLnSpc="1">
            <a:prstTxWarp prst="textNoShape">
              <a:avLst/>
            </a:prstTxWarp>
          </a:bodyPr>
          <a:lstStyle>
            <a:lvl1pPr marL="0" indent="0" algn="ctr">
              <a:buFont typeface="Monotype Sorts" pitchFamily="-112" charset="2"/>
              <a:buNone/>
              <a:defRPr/>
            </a:lvl1pPr>
          </a:lstStyle>
          <a:p>
            <a:r>
              <a:rPr lang="en-US"/>
              <a:t>Click to edit Master subtitle style</a:t>
            </a:r>
          </a:p>
        </p:txBody>
      </p:sp>
      <p:sp>
        <p:nvSpPr>
          <p:cNvPr id="600068" name="Rectangle 4"/>
          <p:cNvSpPr>
            <a:spLocks noGrp="1" noChangeArrowheads="1"/>
          </p:cNvSpPr>
          <p:nvPr>
            <p:ph type="dt" sz="quarter" idx="2"/>
          </p:nvPr>
        </p:nvSpPr>
        <p:spPr>
          <a:xfrm>
            <a:off x="1370013" y="6248400"/>
            <a:ext cx="1905000" cy="457200"/>
          </a:xfrm>
        </p:spPr>
        <p:txBody>
          <a:bodyPr/>
          <a:lstStyle>
            <a:lvl1pPr>
              <a:defRPr/>
            </a:lvl1pPr>
          </a:lstStyle>
          <a:p>
            <a:endParaRPr lang="en-US"/>
          </a:p>
        </p:txBody>
      </p:sp>
      <p:sp>
        <p:nvSpPr>
          <p:cNvPr id="600069" name="Rectangle 5"/>
          <p:cNvSpPr>
            <a:spLocks noGrp="1" noChangeArrowheads="1"/>
          </p:cNvSpPr>
          <p:nvPr>
            <p:ph type="ftr" sz="quarter" idx="3"/>
          </p:nvPr>
        </p:nvSpPr>
        <p:spPr>
          <a:xfrm>
            <a:off x="3808413" y="6248400"/>
            <a:ext cx="2895600" cy="457200"/>
          </a:xfrm>
        </p:spPr>
        <p:txBody>
          <a:bodyPr/>
          <a:lstStyle>
            <a:lvl1pPr>
              <a:defRPr/>
            </a:lvl1pPr>
          </a:lstStyle>
          <a:p>
            <a:r>
              <a:rPr lang="en-US"/>
              <a:t>21/07/09 Krakow - HEP 2009                                                       C.Biscari - "Accelerators R&amp;D" </a:t>
            </a:r>
          </a:p>
        </p:txBody>
      </p:sp>
      <p:sp>
        <p:nvSpPr>
          <p:cNvPr id="600070" name="Rectangle 6"/>
          <p:cNvSpPr>
            <a:spLocks noGrp="1" noChangeArrowheads="1"/>
          </p:cNvSpPr>
          <p:nvPr>
            <p:ph type="sldNum" sz="quarter" idx="4"/>
          </p:nvPr>
        </p:nvSpPr>
        <p:spPr>
          <a:xfrm>
            <a:off x="7237413" y="6248400"/>
            <a:ext cx="1905000" cy="457200"/>
          </a:xfrm>
        </p:spPr>
        <p:txBody>
          <a:bodyPr/>
          <a:lstStyle>
            <a:lvl1pPr>
              <a:defRPr/>
            </a:lvl1pPr>
          </a:lstStyle>
          <a:p>
            <a:fld id="{3E13FB6A-EFA6-B244-973E-E83A1697B3C4}" type="slidenum">
              <a:rPr lang="en-US"/>
              <a:pPr/>
              <a:t>‹#›</a:t>
            </a:fld>
            <a:endParaRPr lang="en-US"/>
          </a:p>
        </p:txBody>
      </p:sp>
      <p:pic>
        <p:nvPicPr>
          <p:cNvPr id="600071" name="Picture 7"/>
          <p:cNvPicPr>
            <a:picLocks noChangeArrowheads="1"/>
          </p:cNvPicPr>
          <p:nvPr/>
        </p:nvPicPr>
        <p:blipFill>
          <a:blip r:embed="rId2"/>
          <a:srcRect/>
          <a:stretch>
            <a:fillRect/>
          </a:stretch>
        </p:blipFill>
        <p:spPr bwMode="auto">
          <a:xfrm>
            <a:off x="381000" y="2209800"/>
            <a:ext cx="1125538" cy="1066800"/>
          </a:xfrm>
          <a:prstGeom prst="rect">
            <a:avLst/>
          </a:prstGeom>
          <a:noFill/>
          <a:ln w="9525">
            <a:noFill/>
            <a:miter lim="800000"/>
            <a:headEnd/>
            <a:tailEnd/>
          </a:ln>
          <a:effectLst/>
        </p:spPr>
      </p:pic>
    </p:spTree>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8F7E322C-C972-1E4C-998D-0F0830E1CF95}" type="slidenum">
              <a:rPr lang="en-US"/>
              <a:pPr/>
              <a:t>‹#›</a:t>
            </a:fld>
            <a:endParaRPr lang="en-US"/>
          </a:p>
        </p:txBody>
      </p:sp>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E80E89F4-65BB-4941-8139-9881106E0D5B}" type="slidenum">
              <a:rPr lang="en-US"/>
              <a:pPr/>
              <a:t>‹#›</a:t>
            </a:fld>
            <a:endParaRPr lang="en-US"/>
          </a:p>
        </p:txBody>
      </p:sp>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CC0E5838-E359-4A4E-9C8D-D1C3ED76F0F1}" type="slidenum">
              <a:rPr lang="en-US"/>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092200"/>
            <a:ext cx="4038600"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092200"/>
            <a:ext cx="4038600"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1"/>
          </p:nvPr>
        </p:nvSpPr>
        <p:spPr/>
        <p:txBody>
          <a:bodyPr/>
          <a:lstStyle>
            <a:lvl1pPr>
              <a:defRPr smtClean="0"/>
            </a:lvl1pPr>
          </a:lstStyle>
          <a:p>
            <a:fld id="{020FBCC8-FB7A-2E42-BCB1-C340D436C311}" type="slidenum">
              <a:rPr lang="it-IT"/>
              <a:pPr/>
              <a:t>‹#›</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21/07/09 Krakow - HEP 2009                                                       C.Biscari - "Accelerators R&amp;D" </a:t>
            </a:r>
          </a:p>
        </p:txBody>
      </p:sp>
      <p:sp>
        <p:nvSpPr>
          <p:cNvPr id="9" name="Slide Number Placeholder 8"/>
          <p:cNvSpPr>
            <a:spLocks noGrp="1"/>
          </p:cNvSpPr>
          <p:nvPr>
            <p:ph type="sldNum" sz="quarter" idx="12"/>
          </p:nvPr>
        </p:nvSpPr>
        <p:spPr/>
        <p:txBody>
          <a:bodyPr/>
          <a:lstStyle>
            <a:lvl1pPr>
              <a:defRPr smtClean="0"/>
            </a:lvl1pPr>
          </a:lstStyle>
          <a:p>
            <a:fld id="{8DD69EF9-DCF0-C649-99A6-18E0D774AABB}" type="slidenum">
              <a:rPr lang="en-US"/>
              <a:pPr/>
              <a:t>‹#›</a:t>
            </a:fld>
            <a:endParaRPr lang="en-US"/>
          </a:p>
        </p:txBody>
      </p:sp>
    </p:spTree>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21/07/09 Krakow - HEP 2009                                                       C.Biscari - "Accelerators R&amp;D" </a:t>
            </a:r>
          </a:p>
        </p:txBody>
      </p:sp>
      <p:sp>
        <p:nvSpPr>
          <p:cNvPr id="5" name="Slide Number Placeholder 4"/>
          <p:cNvSpPr>
            <a:spLocks noGrp="1"/>
          </p:cNvSpPr>
          <p:nvPr>
            <p:ph type="sldNum" sz="quarter" idx="12"/>
          </p:nvPr>
        </p:nvSpPr>
        <p:spPr/>
        <p:txBody>
          <a:bodyPr/>
          <a:lstStyle>
            <a:lvl1pPr>
              <a:defRPr smtClean="0"/>
            </a:lvl1pPr>
          </a:lstStyle>
          <a:p>
            <a:fld id="{CB9AA8C2-95A0-D143-B8EF-03147E0C1EFA}" type="slidenum">
              <a:rPr lang="en-US"/>
              <a:pPr/>
              <a:t>‹#›</a:t>
            </a:fld>
            <a:endParaRPr lang="en-US"/>
          </a:p>
        </p:txBody>
      </p:sp>
    </p:spTree>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21/07/09 Krakow - HEP 2009                                                       C.Biscari - "Accelerators R&amp;D" </a:t>
            </a:r>
          </a:p>
        </p:txBody>
      </p:sp>
      <p:sp>
        <p:nvSpPr>
          <p:cNvPr id="4" name="Slide Number Placeholder 3"/>
          <p:cNvSpPr>
            <a:spLocks noGrp="1"/>
          </p:cNvSpPr>
          <p:nvPr>
            <p:ph type="sldNum" sz="quarter" idx="12"/>
          </p:nvPr>
        </p:nvSpPr>
        <p:spPr/>
        <p:txBody>
          <a:bodyPr/>
          <a:lstStyle>
            <a:lvl1pPr>
              <a:defRPr smtClean="0"/>
            </a:lvl1pPr>
          </a:lstStyle>
          <a:p>
            <a:fld id="{96A947C1-6184-D742-A5BA-2E22628AB32C}" type="slidenum">
              <a:rPr lang="en-US"/>
              <a:pPr/>
              <a:t>‹#›</a:t>
            </a:fld>
            <a:endParaRPr lang="en-US"/>
          </a:p>
        </p:txBody>
      </p:sp>
    </p:spTree>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A7025747-A039-564E-98EB-D595D162792B}" type="slidenum">
              <a:rPr lang="en-US"/>
              <a:pPr/>
              <a:t>‹#›</a:t>
            </a:fld>
            <a:endParaRPr lang="en-US"/>
          </a:p>
        </p:txBody>
      </p:sp>
    </p:spTree>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B066C0AE-AC63-8946-867E-3BD1F89CB360}" type="slidenum">
              <a:rPr lang="en-US"/>
              <a:pPr/>
              <a:t>‹#›</a:t>
            </a:fld>
            <a:endParaRPr lang="en-US"/>
          </a:p>
        </p:txBody>
      </p:sp>
    </p:spTree>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75ED98CD-6A79-7D4D-8E97-4A5FD5BCB880}" type="slidenum">
              <a:rPr lang="en-US"/>
              <a:pPr/>
              <a:t>‹#›</a:t>
            </a:fld>
            <a:endParaRPr lang="en-US"/>
          </a:p>
        </p:txBody>
      </p:sp>
    </p:spTree>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B7A11A26-CCA9-994E-8565-DB21B4EAD585}" type="slidenum">
              <a:rPr lang="en-US"/>
              <a:pPr/>
              <a:t>‹#›</a:t>
            </a:fld>
            <a:endParaRPr lang="en-US"/>
          </a:p>
        </p:txBody>
      </p:sp>
    </p:spTree>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645122" name="Rectangle 2"/>
          <p:cNvSpPr>
            <a:spLocks noGrp="1" noChangeArrowheads="1"/>
          </p:cNvSpPr>
          <p:nvPr>
            <p:ph type="subTitle" idx="1"/>
          </p:nvPr>
        </p:nvSpPr>
        <p:spPr>
          <a:xfrm>
            <a:off x="1371600" y="3886200"/>
            <a:ext cx="6400800" cy="1752600"/>
          </a:xfrm>
        </p:spPr>
        <p:txBody>
          <a:bodyPr/>
          <a:lstStyle>
            <a:lvl1pPr marL="0" indent="0" algn="ctr">
              <a:buFontTx/>
              <a:buNone/>
              <a:defRPr sz="2400"/>
            </a:lvl1pPr>
          </a:lstStyle>
          <a:p>
            <a:r>
              <a:rPr lang="en-US"/>
              <a:t>Click to edit Master subtitle style</a:t>
            </a:r>
          </a:p>
        </p:txBody>
      </p:sp>
      <p:pic>
        <p:nvPicPr>
          <p:cNvPr id="645123" name="Picture 3" descr="ilccolor"/>
          <p:cNvPicPr>
            <a:picLocks noChangeAspect="1" noChangeArrowheads="1"/>
          </p:cNvPicPr>
          <p:nvPr/>
        </p:nvPicPr>
        <p:blipFill>
          <a:blip r:embed="rId2"/>
          <a:srcRect/>
          <a:stretch>
            <a:fillRect/>
          </a:stretch>
        </p:blipFill>
        <p:spPr bwMode="auto">
          <a:xfrm>
            <a:off x="0" y="0"/>
            <a:ext cx="1219200" cy="796925"/>
          </a:xfrm>
          <a:prstGeom prst="rect">
            <a:avLst/>
          </a:prstGeom>
          <a:noFill/>
        </p:spPr>
      </p:pic>
      <p:pic>
        <p:nvPicPr>
          <p:cNvPr id="645124" name="Picture 4" descr="1024_greendot_divider"/>
          <p:cNvPicPr>
            <a:picLocks noChangeAspect="1" noChangeArrowheads="1"/>
          </p:cNvPicPr>
          <p:nvPr/>
        </p:nvPicPr>
        <p:blipFill>
          <a:blip r:embed="rId3"/>
          <a:srcRect/>
          <a:stretch>
            <a:fillRect/>
          </a:stretch>
        </p:blipFill>
        <p:spPr bwMode="auto">
          <a:xfrm>
            <a:off x="1295400" y="685800"/>
            <a:ext cx="7848600" cy="153988"/>
          </a:xfrm>
          <a:prstGeom prst="rect">
            <a:avLst/>
          </a:prstGeom>
          <a:noFill/>
        </p:spPr>
      </p:pic>
      <p:sp>
        <p:nvSpPr>
          <p:cNvPr id="645125" name="Text Box 5"/>
          <p:cNvSpPr txBox="1">
            <a:spLocks noChangeArrowheads="1"/>
          </p:cNvSpPr>
          <p:nvPr/>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ea typeface="Arial Unicode MS" pitchFamily="-112" charset="0"/>
              <a:cs typeface="Arial Unicode MS" pitchFamily="-112" charset="0"/>
            </a:endParaRPr>
          </a:p>
        </p:txBody>
      </p:sp>
      <p:sp>
        <p:nvSpPr>
          <p:cNvPr id="645126" name="Text Box 6"/>
          <p:cNvSpPr txBox="1">
            <a:spLocks noChangeArrowheads="1"/>
          </p:cNvSpPr>
          <p:nvPr/>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ea typeface="Arial Unicode MS" pitchFamily="-112" charset="0"/>
              <a:cs typeface="Arial Unicode MS" pitchFamily="-112" charset="0"/>
            </a:endParaRPr>
          </a:p>
        </p:txBody>
      </p:sp>
      <p:sp>
        <p:nvSpPr>
          <p:cNvPr id="645127" name="Rectangle 7"/>
          <p:cNvSpPr>
            <a:spLocks noGrp="1" noChangeArrowheads="1"/>
          </p:cNvSpPr>
          <p:nvPr>
            <p:ph type="ctrTitle"/>
          </p:nvPr>
        </p:nvSpPr>
        <p:spPr bwMode="auto">
          <a:xfrm>
            <a:off x="7620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4800">
                <a:solidFill>
                  <a:srgbClr val="000000"/>
                </a:solidFill>
              </a:defRPr>
            </a:lvl1pPr>
          </a:lstStyle>
          <a:p>
            <a:r>
              <a:rPr lang="en-US"/>
              <a:t>Click to edit Master title style</a:t>
            </a:r>
          </a:p>
        </p:txBody>
      </p:sp>
      <p:pic>
        <p:nvPicPr>
          <p:cNvPr id="645128" name="Picture 8" descr="1024_greendot_divider"/>
          <p:cNvPicPr>
            <a:picLocks noChangeAspect="1" noChangeArrowheads="1"/>
          </p:cNvPicPr>
          <p:nvPr/>
        </p:nvPicPr>
        <p:blipFill>
          <a:blip r:embed="rId3"/>
          <a:srcRect/>
          <a:stretch>
            <a:fillRect/>
          </a:stretch>
        </p:blipFill>
        <p:spPr bwMode="auto">
          <a:xfrm>
            <a:off x="0" y="6096000"/>
            <a:ext cx="9144000" cy="179388"/>
          </a:xfrm>
          <a:prstGeom prst="rect">
            <a:avLst/>
          </a:prstGeom>
          <a:noFill/>
        </p:spPr>
      </p:pic>
    </p:spTree>
  </p:cSld>
  <p:clrMapOvr>
    <a:masterClrMapping/>
  </p:clrMapOvr>
  <p:transition>
    <p:strips dir="rd"/>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p:strips dir="rd"/>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Tree>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Footer Placeholder 6"/>
          <p:cNvSpPr>
            <a:spLocks noGrp="1"/>
          </p:cNvSpPr>
          <p:nvPr>
            <p:ph type="ftr" sz="quarter" idx="10"/>
          </p:nvPr>
        </p:nvSpPr>
        <p:spPr/>
        <p:txBody>
          <a:bodyPr/>
          <a:lstStyle>
            <a:lvl1pPr>
              <a:defRPr/>
            </a:lvl1pPr>
          </a:lstStyle>
          <a:p>
            <a:r>
              <a:rPr lang="it-IT"/>
              <a:t>21/07/09 Krakow - HEP 2009                                                       C.Biscari - "Accelerators R&amp;D" </a:t>
            </a:r>
          </a:p>
        </p:txBody>
      </p:sp>
      <p:sp>
        <p:nvSpPr>
          <p:cNvPr id="8" name="Slide Number Placeholder 7"/>
          <p:cNvSpPr>
            <a:spLocks noGrp="1"/>
          </p:cNvSpPr>
          <p:nvPr>
            <p:ph type="sldNum" sz="quarter" idx="11"/>
          </p:nvPr>
        </p:nvSpPr>
        <p:spPr/>
        <p:txBody>
          <a:bodyPr/>
          <a:lstStyle>
            <a:lvl1pPr>
              <a:defRPr smtClean="0"/>
            </a:lvl1pPr>
          </a:lstStyle>
          <a:p>
            <a:fld id="{4CE0E9C8-7AED-3F43-B0A9-E93F17FFDAA6}" type="slidenum">
              <a:rPr lang="it-IT"/>
              <a:pPr/>
              <a:t>‹#›</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en-US"/>
          </a:p>
        </p:txBody>
      </p:sp>
      <p:sp>
        <p:nvSpPr>
          <p:cNvPr id="3" name="Content Placeholder 2"/>
          <p:cNvSpPr>
            <a:spLocks noGrp="1"/>
          </p:cNvSpPr>
          <p:nvPr>
            <p:ph sz="half" idx="1"/>
          </p:nvPr>
        </p:nvSpPr>
        <p:spPr>
          <a:xfrm>
            <a:off x="381000" y="13716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86300" y="13716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p:strips dir="rd"/>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en-US"/>
          </a:p>
        </p:txBody>
      </p:sp>
    </p:spTree>
  </p:cSld>
  <p:clrMapOvr>
    <a:masterClrMapping/>
  </p:clrMapOvr>
  <p:transition>
    <p:strips dir="rd"/>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trips dir="rd"/>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Tree>
  </p:cSld>
  <p:clrMapOvr>
    <a:masterClrMapping/>
  </p:clrMapOvr>
  <p:transition>
    <p:strips dir="rd"/>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Tree>
  </p:cSld>
  <p:clrMapOvr>
    <a:masterClrMapping/>
  </p:clrMapOvr>
  <p:transition>
    <p:strips dir="rd"/>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p:strips dir="rd"/>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14550" cy="6202362"/>
          </a:xfrm>
          <a:prstGeom prst="rect">
            <a:avLst/>
          </a:prstGeo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381000" y="274638"/>
            <a:ext cx="6191250" cy="6202362"/>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p:strips dir="rd"/>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6E2A814C-C2DC-494E-A470-507747ACC0EA}"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B50A9C3B-E7F4-1643-BEE8-2603EAA6665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it-IT"/>
              <a:t>21/07/09 Krakow - HEP 2009                                                       C.Biscari - "Accelerators R&amp;D" </a:t>
            </a:r>
          </a:p>
        </p:txBody>
      </p:sp>
      <p:sp>
        <p:nvSpPr>
          <p:cNvPr id="4" name="Slide Number Placeholder 3"/>
          <p:cNvSpPr>
            <a:spLocks noGrp="1"/>
          </p:cNvSpPr>
          <p:nvPr>
            <p:ph type="sldNum" sz="quarter" idx="11"/>
          </p:nvPr>
        </p:nvSpPr>
        <p:spPr/>
        <p:txBody>
          <a:bodyPr/>
          <a:lstStyle>
            <a:lvl1pPr>
              <a:defRPr smtClean="0"/>
            </a:lvl1pPr>
          </a:lstStyle>
          <a:p>
            <a:fld id="{75E0DD5A-BB58-9547-979E-C4E5746D7ACE}" type="slidenum">
              <a:rPr lang="it-IT"/>
              <a:pPr/>
              <a:t>‹#›</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AF24E71D-F507-304D-BF87-DE223F2C4704}"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it-IT"/>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CE84D163-36CB-D043-A627-FC43CBBCB576}"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it-IT"/>
              <a:t>21/07/09 Krakow - HEP 2009                                                       C.Biscari - "Accelerators R&amp;D" </a:t>
            </a:r>
          </a:p>
        </p:txBody>
      </p:sp>
      <p:sp>
        <p:nvSpPr>
          <p:cNvPr id="9" name="Slide Number Placeholder 8"/>
          <p:cNvSpPr>
            <a:spLocks noGrp="1"/>
          </p:cNvSpPr>
          <p:nvPr>
            <p:ph type="sldNum" sz="quarter" idx="12"/>
          </p:nvPr>
        </p:nvSpPr>
        <p:spPr/>
        <p:txBody>
          <a:bodyPr/>
          <a:lstStyle>
            <a:lvl1pPr>
              <a:defRPr smtClean="0"/>
            </a:lvl1pPr>
          </a:lstStyle>
          <a:p>
            <a:fld id="{24E201C9-2BB2-FF44-8FB2-FFAA18474B5F}"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it-IT"/>
              <a:t>21/07/09 Krakow - HEP 2009                                                       C.Biscari - "Accelerators R&amp;D" </a:t>
            </a:r>
          </a:p>
        </p:txBody>
      </p:sp>
      <p:sp>
        <p:nvSpPr>
          <p:cNvPr id="5" name="Slide Number Placeholder 4"/>
          <p:cNvSpPr>
            <a:spLocks noGrp="1"/>
          </p:cNvSpPr>
          <p:nvPr>
            <p:ph type="sldNum" sz="quarter" idx="12"/>
          </p:nvPr>
        </p:nvSpPr>
        <p:spPr/>
        <p:txBody>
          <a:bodyPr/>
          <a:lstStyle>
            <a:lvl1pPr>
              <a:defRPr smtClean="0"/>
            </a:lvl1pPr>
          </a:lstStyle>
          <a:p>
            <a:fld id="{9433099A-1968-274B-A0EC-345BDE19F4FF}"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it-IT"/>
              <a:t>21/07/09 Krakow - HEP 2009                                                       C.Biscari - "Accelerators R&amp;D" </a:t>
            </a:r>
          </a:p>
        </p:txBody>
      </p:sp>
      <p:sp>
        <p:nvSpPr>
          <p:cNvPr id="4" name="Slide Number Placeholder 3"/>
          <p:cNvSpPr>
            <a:spLocks noGrp="1"/>
          </p:cNvSpPr>
          <p:nvPr>
            <p:ph type="sldNum" sz="quarter" idx="12"/>
          </p:nvPr>
        </p:nvSpPr>
        <p:spPr/>
        <p:txBody>
          <a:bodyPr/>
          <a:lstStyle>
            <a:lvl1pPr>
              <a:defRPr smtClean="0"/>
            </a:lvl1pPr>
          </a:lstStyle>
          <a:p>
            <a:fld id="{E9B0693A-0B76-0D4D-B160-CBD7C0320337}"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it-IT"/>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64D813DF-D16E-9845-B8A0-528341B12AA6}"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it-IT"/>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C7E418CB-E211-B94A-B888-298EF5123A84}"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6FD2D4B2-7CF3-E443-B43A-99559AEC3F82}"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7F017D79-791D-F64D-AE79-63D4B1E0BAD2}"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5E4488E5-5D8C-7C45-B0B1-8C892E3844F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it-IT"/>
              <a:t>21/07/09 Krakow - HEP 2009                                                       C.Biscari - "Accelerators R&amp;D" </a:t>
            </a:r>
          </a:p>
        </p:txBody>
      </p:sp>
      <p:sp>
        <p:nvSpPr>
          <p:cNvPr id="3" name="Slide Number Placeholder 2"/>
          <p:cNvSpPr>
            <a:spLocks noGrp="1"/>
          </p:cNvSpPr>
          <p:nvPr>
            <p:ph type="sldNum" sz="quarter" idx="11"/>
          </p:nvPr>
        </p:nvSpPr>
        <p:spPr/>
        <p:txBody>
          <a:bodyPr/>
          <a:lstStyle>
            <a:lvl1pPr>
              <a:defRPr smtClean="0"/>
            </a:lvl1pPr>
          </a:lstStyle>
          <a:p>
            <a:fld id="{A59D9886-7D56-E94F-BF75-4D97989782A4}" type="slidenum">
              <a:rPr lang="it-IT"/>
              <a:pPr/>
              <a:t>‹#›</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C11D6700-B434-7748-8D9C-0155783EC6C4}"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8DDA8D00-0A12-5743-84DF-E04E33B8AB34}"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52A4E93F-12A8-A94D-AC40-3493A5AAB76B}"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21/07/09 Krakow - HEP 2009                                                       C.Biscari - "Accelerators R&amp;D" </a:t>
            </a:r>
          </a:p>
        </p:txBody>
      </p:sp>
      <p:sp>
        <p:nvSpPr>
          <p:cNvPr id="9" name="Slide Number Placeholder 8"/>
          <p:cNvSpPr>
            <a:spLocks noGrp="1"/>
          </p:cNvSpPr>
          <p:nvPr>
            <p:ph type="sldNum" sz="quarter" idx="12"/>
          </p:nvPr>
        </p:nvSpPr>
        <p:spPr/>
        <p:txBody>
          <a:bodyPr/>
          <a:lstStyle>
            <a:lvl1pPr>
              <a:defRPr smtClean="0"/>
            </a:lvl1pPr>
          </a:lstStyle>
          <a:p>
            <a:fld id="{D60B737A-FF17-0649-89A9-35F7208FF9D5}"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21/07/09 Krakow - HEP 2009                                                       C.Biscari - "Accelerators R&amp;D" </a:t>
            </a:r>
          </a:p>
        </p:txBody>
      </p:sp>
      <p:sp>
        <p:nvSpPr>
          <p:cNvPr id="5" name="Slide Number Placeholder 4"/>
          <p:cNvSpPr>
            <a:spLocks noGrp="1"/>
          </p:cNvSpPr>
          <p:nvPr>
            <p:ph type="sldNum" sz="quarter" idx="12"/>
          </p:nvPr>
        </p:nvSpPr>
        <p:spPr/>
        <p:txBody>
          <a:bodyPr/>
          <a:lstStyle>
            <a:lvl1pPr>
              <a:defRPr smtClean="0"/>
            </a:lvl1pPr>
          </a:lstStyle>
          <a:p>
            <a:fld id="{8BCE2104-9976-594F-B625-A9503FE7EC62}"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21/07/09 Krakow - HEP 2009                                                       C.Biscari - "Accelerators R&amp;D" </a:t>
            </a:r>
          </a:p>
        </p:txBody>
      </p:sp>
      <p:sp>
        <p:nvSpPr>
          <p:cNvPr id="4" name="Slide Number Placeholder 3"/>
          <p:cNvSpPr>
            <a:spLocks noGrp="1"/>
          </p:cNvSpPr>
          <p:nvPr>
            <p:ph type="sldNum" sz="quarter" idx="12"/>
          </p:nvPr>
        </p:nvSpPr>
        <p:spPr/>
        <p:txBody>
          <a:bodyPr/>
          <a:lstStyle>
            <a:lvl1pPr>
              <a:defRPr smtClean="0"/>
            </a:lvl1pPr>
          </a:lstStyle>
          <a:p>
            <a:fld id="{5A149314-DC7F-604A-8208-57230CEEA997}"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FDFF3FB5-48DF-2C42-9808-EB4EC3796A86}"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21/07/09 Krakow - HEP 2009                                                       C.Biscari - "Accelerators R&amp;D" </a:t>
            </a:r>
          </a:p>
        </p:txBody>
      </p:sp>
      <p:sp>
        <p:nvSpPr>
          <p:cNvPr id="7" name="Slide Number Placeholder 6"/>
          <p:cNvSpPr>
            <a:spLocks noGrp="1"/>
          </p:cNvSpPr>
          <p:nvPr>
            <p:ph type="sldNum" sz="quarter" idx="12"/>
          </p:nvPr>
        </p:nvSpPr>
        <p:spPr/>
        <p:txBody>
          <a:bodyPr/>
          <a:lstStyle>
            <a:lvl1pPr>
              <a:defRPr smtClean="0"/>
            </a:lvl1pPr>
          </a:lstStyle>
          <a:p>
            <a:fld id="{125EC0B6-7C65-134B-80E1-364910BC026A}"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C9BEA62E-5DB1-9340-9044-5DB2C3BF3008}"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21/07/09 Krakow - HEP 2009                                                       C.Biscari - "Accelerators R&amp;D" </a:t>
            </a:r>
          </a:p>
        </p:txBody>
      </p:sp>
      <p:sp>
        <p:nvSpPr>
          <p:cNvPr id="6" name="Slide Number Placeholder 5"/>
          <p:cNvSpPr>
            <a:spLocks noGrp="1"/>
          </p:cNvSpPr>
          <p:nvPr>
            <p:ph type="sldNum" sz="quarter" idx="12"/>
          </p:nvPr>
        </p:nvSpPr>
        <p:spPr/>
        <p:txBody>
          <a:bodyPr/>
          <a:lstStyle>
            <a:lvl1pPr>
              <a:defRPr smtClean="0"/>
            </a:lvl1pPr>
          </a:lstStyle>
          <a:p>
            <a:fld id="{C5C79974-0FB3-0B48-97A3-6BEDD50ED73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1"/>
          </p:nvPr>
        </p:nvSpPr>
        <p:spPr/>
        <p:txBody>
          <a:bodyPr/>
          <a:lstStyle>
            <a:lvl1pPr>
              <a:defRPr smtClean="0"/>
            </a:lvl1pPr>
          </a:lstStyle>
          <a:p>
            <a:fld id="{D167630A-7CA9-5D4D-8721-FBAC9662CA67}" type="slidenum">
              <a:rPr lang="it-IT"/>
              <a:pPr/>
              <a:t>‹#›</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Slide Number Placeholder 3"/>
          <p:cNvSpPr>
            <a:spLocks noGrp="1"/>
          </p:cNvSpPr>
          <p:nvPr>
            <p:ph type="sldNum" idx="10"/>
          </p:nvPr>
        </p:nvSpPr>
        <p:spPr/>
        <p:txBody>
          <a:bodyPr/>
          <a:lstStyle>
            <a:lvl1pPr>
              <a:defRPr smtClean="0"/>
            </a:lvl1pPr>
          </a:lstStyle>
          <a:p>
            <a:fld id="{67502558-973A-3844-A3DE-AA432EE329A7}" type="slidenum">
              <a:rPr lang="en-GB"/>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Slide Number Placeholder 3"/>
          <p:cNvSpPr>
            <a:spLocks noGrp="1"/>
          </p:cNvSpPr>
          <p:nvPr>
            <p:ph type="sldNum" idx="10"/>
          </p:nvPr>
        </p:nvSpPr>
        <p:spPr/>
        <p:txBody>
          <a:bodyPr/>
          <a:lstStyle>
            <a:lvl1pPr>
              <a:defRPr smtClean="0"/>
            </a:lvl1pPr>
          </a:lstStyle>
          <a:p>
            <a:fld id="{F5DFAD04-0849-3F45-A20C-67696FA533DB}" type="slidenum">
              <a:rPr lang="en-GB"/>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Slide Number Placeholder 3"/>
          <p:cNvSpPr>
            <a:spLocks noGrp="1"/>
          </p:cNvSpPr>
          <p:nvPr>
            <p:ph type="sldNum" idx="10"/>
          </p:nvPr>
        </p:nvSpPr>
        <p:spPr/>
        <p:txBody>
          <a:bodyPr/>
          <a:lstStyle>
            <a:lvl1pPr>
              <a:defRPr smtClean="0"/>
            </a:lvl1pPr>
          </a:lstStyle>
          <a:p>
            <a:fld id="{B5EE3E0D-DC8F-4844-A1DD-AE32DE01AB61}" type="slidenum">
              <a:rPr lang="en-GB"/>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981200"/>
            <a:ext cx="4035425" cy="388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5025" y="1981200"/>
            <a:ext cx="4035425" cy="388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Slide Number Placeholder 4"/>
          <p:cNvSpPr>
            <a:spLocks noGrp="1"/>
          </p:cNvSpPr>
          <p:nvPr>
            <p:ph type="sldNum" idx="10"/>
          </p:nvPr>
        </p:nvSpPr>
        <p:spPr/>
        <p:txBody>
          <a:bodyPr/>
          <a:lstStyle>
            <a:lvl1pPr>
              <a:defRPr smtClean="0"/>
            </a:lvl1pPr>
          </a:lstStyle>
          <a:p>
            <a:fld id="{011D10F3-3070-F345-9369-02A086F1626A}" type="slidenum">
              <a:rPr lang="en-GB"/>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Slide Number Placeholder 6"/>
          <p:cNvSpPr>
            <a:spLocks noGrp="1"/>
          </p:cNvSpPr>
          <p:nvPr>
            <p:ph type="sldNum" idx="10"/>
          </p:nvPr>
        </p:nvSpPr>
        <p:spPr/>
        <p:txBody>
          <a:bodyPr/>
          <a:lstStyle>
            <a:lvl1pPr>
              <a:defRPr smtClean="0"/>
            </a:lvl1pPr>
          </a:lstStyle>
          <a:p>
            <a:fld id="{BF4EA34B-A02A-244F-A5BF-BF8CDDE4D8C4}" type="slidenum">
              <a:rPr lang="en-GB"/>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Slide Number Placeholder 2"/>
          <p:cNvSpPr>
            <a:spLocks noGrp="1"/>
          </p:cNvSpPr>
          <p:nvPr>
            <p:ph type="sldNum" idx="10"/>
          </p:nvPr>
        </p:nvSpPr>
        <p:spPr/>
        <p:txBody>
          <a:bodyPr/>
          <a:lstStyle>
            <a:lvl1pPr>
              <a:defRPr smtClean="0"/>
            </a:lvl1pPr>
          </a:lstStyle>
          <a:p>
            <a:fld id="{AD6A2841-F8F2-5649-A0DE-E527A16C0B24}" type="slidenum">
              <a:rPr lang="en-GB"/>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smtClean="0"/>
            </a:lvl1pPr>
          </a:lstStyle>
          <a:p>
            <a:fld id="{24E7B86E-C7D2-454D-B472-7F545F2355FF}" type="slidenum">
              <a:rPr lang="en-GB"/>
              <a:pPr/>
              <a:t>‹#›</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Slide Number Placeholder 4"/>
          <p:cNvSpPr>
            <a:spLocks noGrp="1"/>
          </p:cNvSpPr>
          <p:nvPr>
            <p:ph type="sldNum" idx="10"/>
          </p:nvPr>
        </p:nvSpPr>
        <p:spPr/>
        <p:txBody>
          <a:bodyPr/>
          <a:lstStyle>
            <a:lvl1pPr>
              <a:defRPr smtClean="0"/>
            </a:lvl1pPr>
          </a:lstStyle>
          <a:p>
            <a:fld id="{C06BAC7D-690D-9F47-B0AA-42E6A3FFF269}" type="slidenum">
              <a:rPr lang="en-GB"/>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Slide Number Placeholder 4"/>
          <p:cNvSpPr>
            <a:spLocks noGrp="1"/>
          </p:cNvSpPr>
          <p:nvPr>
            <p:ph type="sldNum" idx="10"/>
          </p:nvPr>
        </p:nvSpPr>
        <p:spPr/>
        <p:txBody>
          <a:bodyPr/>
          <a:lstStyle>
            <a:lvl1pPr>
              <a:defRPr smtClean="0"/>
            </a:lvl1pPr>
          </a:lstStyle>
          <a:p>
            <a:fld id="{CC6C1239-A701-B843-85ED-23E8D7196025}" type="slidenum">
              <a:rPr lang="en-GB"/>
              <a:pPr/>
              <a:t>‹#›</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Slide Number Placeholder 3"/>
          <p:cNvSpPr>
            <a:spLocks noGrp="1"/>
          </p:cNvSpPr>
          <p:nvPr>
            <p:ph type="sldNum" idx="10"/>
          </p:nvPr>
        </p:nvSpPr>
        <p:spPr/>
        <p:txBody>
          <a:bodyPr/>
          <a:lstStyle>
            <a:lvl1pPr>
              <a:defRPr smtClean="0"/>
            </a:lvl1pPr>
          </a:lstStyle>
          <a:p>
            <a:fld id="{7F726949-A14B-FC41-B835-733B2F9A978D}"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t-IT"/>
              <a:t>21/07/09 Krakow - HEP 2009                                                       C.Biscari - "Accelerators R&amp;D" </a:t>
            </a:r>
          </a:p>
        </p:txBody>
      </p:sp>
      <p:sp>
        <p:nvSpPr>
          <p:cNvPr id="6" name="Slide Number Placeholder 5"/>
          <p:cNvSpPr>
            <a:spLocks noGrp="1"/>
          </p:cNvSpPr>
          <p:nvPr>
            <p:ph type="sldNum" sz="quarter" idx="11"/>
          </p:nvPr>
        </p:nvSpPr>
        <p:spPr/>
        <p:txBody>
          <a:bodyPr/>
          <a:lstStyle>
            <a:lvl1pPr>
              <a:defRPr smtClean="0"/>
            </a:lvl1pPr>
          </a:lstStyle>
          <a:p>
            <a:fld id="{6FA168FC-5C39-D74E-B866-1AD11BEE424A}" type="slidenum">
              <a:rPr lang="it-IT"/>
              <a:pPr/>
              <a:t>‹#›</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457200"/>
            <a:ext cx="2055812" cy="5408613"/>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457200"/>
            <a:ext cx="6015038" cy="5408613"/>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Slide Number Placeholder 3"/>
          <p:cNvSpPr>
            <a:spLocks noGrp="1"/>
          </p:cNvSpPr>
          <p:nvPr>
            <p:ph type="sldNum" idx="10"/>
          </p:nvPr>
        </p:nvSpPr>
        <p:spPr/>
        <p:txBody>
          <a:bodyPr/>
          <a:lstStyle>
            <a:lvl1pPr>
              <a:defRPr smtClean="0"/>
            </a:lvl1pPr>
          </a:lstStyle>
          <a:p>
            <a:fld id="{D423D782-3D51-E847-81A4-5E48A3BEA1A8}"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4" Type="http://schemas.openxmlformats.org/officeDocument/2006/relationships/slideLayout" Target="../slideLayouts/slideLayout17.xml"/><Relationship Id="rId10" Type="http://schemas.openxmlformats.org/officeDocument/2006/relationships/slideLayout" Target="../slideLayouts/slideLayout23.xml"/><Relationship Id="rId5" Type="http://schemas.openxmlformats.org/officeDocument/2006/relationships/slideLayout" Target="../slideLayouts/slideLayout18.xml"/><Relationship Id="rId7" Type="http://schemas.openxmlformats.org/officeDocument/2006/relationships/slideLayout" Target="../slideLayouts/slideLayout20.xml"/><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9" Type="http://schemas.openxmlformats.org/officeDocument/2006/relationships/slideLayout" Target="../slideLayouts/slideLayout22.xml"/><Relationship Id="rId3" Type="http://schemas.openxmlformats.org/officeDocument/2006/relationships/slideLayout" Target="../slideLayouts/slideLayout16.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28.xml"/><Relationship Id="rId7" Type="http://schemas.openxmlformats.org/officeDocument/2006/relationships/slideLayout" Target="../slideLayouts/slideLayout31.xml"/><Relationship Id="rId11" Type="http://schemas.openxmlformats.org/officeDocument/2006/relationships/slideLayout" Target="../slideLayouts/slideLayout3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8" Type="http://schemas.openxmlformats.org/officeDocument/2006/relationships/slideLayout" Target="../slideLayouts/slideLayout32.xml"/><Relationship Id="rId13" Type="http://schemas.openxmlformats.org/officeDocument/2006/relationships/image" Target="../media/image1.png"/><Relationship Id="rId10" Type="http://schemas.openxmlformats.org/officeDocument/2006/relationships/slideLayout" Target="../slideLayouts/slideLayout34.xml"/><Relationship Id="rId5"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6.xml"/><Relationship Id="rId9" Type="http://schemas.openxmlformats.org/officeDocument/2006/relationships/slideLayout" Target="../slideLayouts/slideLayout33.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4" Type="http://schemas.openxmlformats.org/officeDocument/2006/relationships/slideLayout" Target="../slideLayouts/slideLayout39.xml"/><Relationship Id="rId10" Type="http://schemas.openxmlformats.org/officeDocument/2006/relationships/slideLayout" Target="../slideLayouts/slideLayout45.xml"/><Relationship Id="rId5" Type="http://schemas.openxmlformats.org/officeDocument/2006/relationships/slideLayout" Target="../slideLayouts/slideLayout40.xml"/><Relationship Id="rId7" Type="http://schemas.openxmlformats.org/officeDocument/2006/relationships/slideLayout" Target="../slideLayouts/slideLayout42.xml"/><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9" Type="http://schemas.openxmlformats.org/officeDocument/2006/relationships/slideLayout" Target="../slideLayouts/slideLayout44.xml"/><Relationship Id="rId3" Type="http://schemas.openxmlformats.org/officeDocument/2006/relationships/slideLayout" Target="../slideLayouts/slideLayout38.xml"/><Relationship Id="rId6"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4" Type="http://schemas.openxmlformats.org/officeDocument/2006/relationships/slideLayout" Target="../slideLayouts/slideLayout50.xml"/><Relationship Id="rId10" Type="http://schemas.openxmlformats.org/officeDocument/2006/relationships/slideLayout" Target="../slideLayouts/slideLayout56.xml"/><Relationship Id="rId5" Type="http://schemas.openxmlformats.org/officeDocument/2006/relationships/slideLayout" Target="../slideLayouts/slideLayout51.xml"/><Relationship Id="rId7" Type="http://schemas.openxmlformats.org/officeDocument/2006/relationships/slideLayout" Target="../slideLayouts/slideLayout53.xml"/><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9" Type="http://schemas.openxmlformats.org/officeDocument/2006/relationships/slideLayout" Target="../slideLayouts/slideLayout55.xml"/><Relationship Id="rId3" Type="http://schemas.openxmlformats.org/officeDocument/2006/relationships/slideLayout" Target="../slideLayouts/slideLayout49.xml"/><Relationship Id="rId6"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4" Type="http://schemas.openxmlformats.org/officeDocument/2006/relationships/image" Target="../media/image6.png"/><Relationship Id="rId4" Type="http://schemas.openxmlformats.org/officeDocument/2006/relationships/slideLayout" Target="../slideLayouts/slideLayout61.xml"/><Relationship Id="rId7" Type="http://schemas.openxmlformats.org/officeDocument/2006/relationships/slideLayout" Target="../slideLayouts/slideLayout64.xml"/><Relationship Id="rId11" Type="http://schemas.openxmlformats.org/officeDocument/2006/relationships/slideLayout" Target="../slideLayouts/slideLayout6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8" Type="http://schemas.openxmlformats.org/officeDocument/2006/relationships/slideLayout" Target="../slideLayouts/slideLayout65.xml"/><Relationship Id="rId13" Type="http://schemas.openxmlformats.org/officeDocument/2006/relationships/image" Target="../media/image5.png"/><Relationship Id="rId10" Type="http://schemas.openxmlformats.org/officeDocument/2006/relationships/slideLayout" Target="../slideLayouts/slideLayout67.xml"/><Relationship Id="rId5"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9.xml"/><Relationship Id="rId9" Type="http://schemas.openxmlformats.org/officeDocument/2006/relationships/slideLayout" Target="../slideLayouts/slideLayout66.xml"/><Relationship Id="rId3"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4" Type="http://schemas.openxmlformats.org/officeDocument/2006/relationships/image" Target="../media/image8.png"/><Relationship Id="rId4" Type="http://schemas.openxmlformats.org/officeDocument/2006/relationships/slideLayout" Target="../slideLayouts/slideLayout72.xml"/><Relationship Id="rId7" Type="http://schemas.openxmlformats.org/officeDocument/2006/relationships/slideLayout" Target="../slideLayouts/slideLayout75.xml"/><Relationship Id="rId11" Type="http://schemas.openxmlformats.org/officeDocument/2006/relationships/slideLayout" Target="../slideLayouts/slideLayout79.xml"/><Relationship Id="rId1" Type="http://schemas.openxmlformats.org/officeDocument/2006/relationships/slideLayout" Target="../slideLayouts/slideLayout69.xml"/><Relationship Id="rId6" Type="http://schemas.openxmlformats.org/officeDocument/2006/relationships/slideLayout" Target="../slideLayouts/slideLayout74.xml"/><Relationship Id="rId8" Type="http://schemas.openxmlformats.org/officeDocument/2006/relationships/slideLayout" Target="../slideLayouts/slideLayout76.xml"/><Relationship Id="rId13" Type="http://schemas.openxmlformats.org/officeDocument/2006/relationships/image" Target="../media/image7.png"/><Relationship Id="rId10" Type="http://schemas.openxmlformats.org/officeDocument/2006/relationships/slideLayout" Target="../slideLayouts/slideLayout78.xml"/><Relationship Id="rId5"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70.xml"/><Relationship Id="rId9" Type="http://schemas.openxmlformats.org/officeDocument/2006/relationships/slideLayout" Target="../slideLayouts/slideLayout77.xml"/><Relationship Id="rId3"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4" Type="http://schemas.openxmlformats.org/officeDocument/2006/relationships/slideLayout" Target="../slideLayouts/slideLayout83.xml"/><Relationship Id="rId10" Type="http://schemas.openxmlformats.org/officeDocument/2006/relationships/slideLayout" Target="../slideLayouts/slideLayout89.xml"/><Relationship Id="rId5" Type="http://schemas.openxmlformats.org/officeDocument/2006/relationships/slideLayout" Target="../slideLayouts/slideLayout84.xml"/><Relationship Id="rId7" Type="http://schemas.openxmlformats.org/officeDocument/2006/relationships/slideLayout" Target="../slideLayouts/slideLayout86.xml"/><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9" Type="http://schemas.openxmlformats.org/officeDocument/2006/relationships/slideLayout" Target="../slideLayouts/slideLayout88.xml"/><Relationship Id="rId3" Type="http://schemas.openxmlformats.org/officeDocument/2006/relationships/slideLayout" Target="../slideLayouts/slideLayout82.xml"/><Relationship Id="rId6"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08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092200"/>
            <a:ext cx="8229600"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9" name="Rectangle 5"/>
          <p:cNvSpPr>
            <a:spLocks noGrp="1" noChangeArrowheads="1"/>
          </p:cNvSpPr>
          <p:nvPr>
            <p:ph type="ftr" sz="quarter" idx="3"/>
          </p:nvPr>
        </p:nvSpPr>
        <p:spPr bwMode="auto">
          <a:xfrm>
            <a:off x="468313" y="6515100"/>
            <a:ext cx="828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9D5"/>
                </a:solidFill>
              </a:defRPr>
            </a:lvl1pPr>
          </a:lstStyle>
          <a:p>
            <a:r>
              <a:rPr lang="it-IT"/>
              <a:t>21/07/09 Krakow - HEP 2009                                                       C.Biscari - "Accelerators R&amp;D" </a:t>
            </a:r>
          </a:p>
        </p:txBody>
      </p:sp>
      <p:sp>
        <p:nvSpPr>
          <p:cNvPr id="1030" name="Rectangle 6"/>
          <p:cNvSpPr>
            <a:spLocks noGrp="1" noChangeArrowheads="1"/>
          </p:cNvSpPr>
          <p:nvPr>
            <p:ph type="sldNum" sz="quarter" idx="4"/>
          </p:nvPr>
        </p:nvSpPr>
        <p:spPr bwMode="auto">
          <a:xfrm>
            <a:off x="8266113" y="6467475"/>
            <a:ext cx="536575" cy="295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065FEA1-DC35-2444-BCC3-BB1221A936FF}"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889" r:id="rId12"/>
    <p:sldLayoutId id="2147483890" r:id="rId13"/>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pitchFamily="-112" charset="0"/>
        </a:defRPr>
      </a:lvl2pPr>
      <a:lvl3pPr algn="ctr" rtl="0" fontAlgn="base">
        <a:spcBef>
          <a:spcPct val="0"/>
        </a:spcBef>
        <a:spcAft>
          <a:spcPct val="0"/>
        </a:spcAft>
        <a:defRPr sz="3600">
          <a:solidFill>
            <a:schemeClr val="tx2"/>
          </a:solidFill>
          <a:latin typeface="Arial" pitchFamily="-112" charset="0"/>
        </a:defRPr>
      </a:lvl3pPr>
      <a:lvl4pPr algn="ctr" rtl="0" fontAlgn="base">
        <a:spcBef>
          <a:spcPct val="0"/>
        </a:spcBef>
        <a:spcAft>
          <a:spcPct val="0"/>
        </a:spcAft>
        <a:defRPr sz="3600">
          <a:solidFill>
            <a:schemeClr val="tx2"/>
          </a:solidFill>
          <a:latin typeface="Arial" pitchFamily="-112" charset="0"/>
        </a:defRPr>
      </a:lvl4pPr>
      <a:lvl5pPr algn="ctr" rtl="0" fontAlgn="base">
        <a:spcBef>
          <a:spcPct val="0"/>
        </a:spcBef>
        <a:spcAft>
          <a:spcPct val="0"/>
        </a:spcAft>
        <a:defRPr sz="3600">
          <a:solidFill>
            <a:schemeClr val="tx2"/>
          </a:solidFill>
          <a:latin typeface="Arial" pitchFamily="-112" charset="0"/>
        </a:defRPr>
      </a:lvl5pPr>
      <a:lvl6pPr marL="457200" algn="ctr" rtl="0" fontAlgn="base">
        <a:spcBef>
          <a:spcPct val="0"/>
        </a:spcBef>
        <a:spcAft>
          <a:spcPct val="0"/>
        </a:spcAft>
        <a:defRPr sz="3600">
          <a:solidFill>
            <a:schemeClr val="tx2"/>
          </a:solidFill>
          <a:latin typeface="Arial" pitchFamily="-112" charset="0"/>
        </a:defRPr>
      </a:lvl6pPr>
      <a:lvl7pPr marL="914400" algn="ctr" rtl="0" fontAlgn="base">
        <a:spcBef>
          <a:spcPct val="0"/>
        </a:spcBef>
        <a:spcAft>
          <a:spcPct val="0"/>
        </a:spcAft>
        <a:defRPr sz="3600">
          <a:solidFill>
            <a:schemeClr val="tx2"/>
          </a:solidFill>
          <a:latin typeface="Arial" pitchFamily="-112" charset="0"/>
        </a:defRPr>
      </a:lvl7pPr>
      <a:lvl8pPr marL="1371600" algn="ctr" rtl="0" fontAlgn="base">
        <a:spcBef>
          <a:spcPct val="0"/>
        </a:spcBef>
        <a:spcAft>
          <a:spcPct val="0"/>
        </a:spcAft>
        <a:defRPr sz="3600">
          <a:solidFill>
            <a:schemeClr val="tx2"/>
          </a:solidFill>
          <a:latin typeface="Arial" pitchFamily="-112" charset="0"/>
        </a:defRPr>
      </a:lvl8pPr>
      <a:lvl9pPr marL="1828800" algn="ctr" rtl="0" fontAlgn="base">
        <a:spcBef>
          <a:spcPct val="0"/>
        </a:spcBef>
        <a:spcAft>
          <a:spcPct val="0"/>
        </a:spcAft>
        <a:defRPr sz="3600">
          <a:solidFill>
            <a:schemeClr val="tx2"/>
          </a:solidFill>
          <a:latin typeface="Arial" pitchFamily="-112" charset="0"/>
        </a:defRPr>
      </a:lvl9pPr>
    </p:titleStyle>
    <p:bodyStyle>
      <a:lvl1pPr marL="87313"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12"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12"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12"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454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45445" name="Rectangle 5"/>
          <p:cNvSpPr>
            <a:spLocks noGrp="1" noChangeArrowheads="1"/>
          </p:cNvSpPr>
          <p:nvPr>
            <p:ph type="ftr" sz="quarter" idx="3"/>
          </p:nvPr>
        </p:nvSpPr>
        <p:spPr bwMode="auto">
          <a:xfrm>
            <a:off x="444500" y="6245225"/>
            <a:ext cx="830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it-IT"/>
              <a:t>21/07/09 Krakow - HEP 2009                                                       C.Biscari - "Accelerators R&amp;D" </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12" charset="0"/>
        </a:defRPr>
      </a:lvl2pPr>
      <a:lvl3pPr algn="ctr" rtl="0" fontAlgn="base">
        <a:spcBef>
          <a:spcPct val="0"/>
        </a:spcBef>
        <a:spcAft>
          <a:spcPct val="0"/>
        </a:spcAft>
        <a:defRPr sz="4400">
          <a:solidFill>
            <a:schemeClr val="tx2"/>
          </a:solidFill>
          <a:latin typeface="Arial" pitchFamily="-112" charset="0"/>
        </a:defRPr>
      </a:lvl3pPr>
      <a:lvl4pPr algn="ctr" rtl="0" fontAlgn="base">
        <a:spcBef>
          <a:spcPct val="0"/>
        </a:spcBef>
        <a:spcAft>
          <a:spcPct val="0"/>
        </a:spcAft>
        <a:defRPr sz="4400">
          <a:solidFill>
            <a:schemeClr val="tx2"/>
          </a:solidFill>
          <a:latin typeface="Arial" pitchFamily="-112" charset="0"/>
        </a:defRPr>
      </a:lvl4pPr>
      <a:lvl5pPr algn="ctr" rtl="0" fontAlgn="base">
        <a:spcBef>
          <a:spcPct val="0"/>
        </a:spcBef>
        <a:spcAft>
          <a:spcPct val="0"/>
        </a:spcAft>
        <a:defRPr sz="4400">
          <a:solidFill>
            <a:schemeClr val="tx2"/>
          </a:solidFill>
          <a:latin typeface="Arial" pitchFamily="-112"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12"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12"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12"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1371600" y="152400"/>
            <a:ext cx="7162800" cy="639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3331" name="Rectangle 3"/>
          <p:cNvSpPr>
            <a:spLocks noGrp="1" noChangeArrowheads="1"/>
          </p:cNvSpPr>
          <p:nvPr>
            <p:ph type="body" idx="1"/>
          </p:nvPr>
        </p:nvSpPr>
        <p:spPr bwMode="auto">
          <a:xfrm>
            <a:off x="457200" y="1066800"/>
            <a:ext cx="8229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3333" name="Rectangle 5"/>
          <p:cNvSpPr>
            <a:spLocks noGrp="1" noChangeArrowheads="1"/>
          </p:cNvSpPr>
          <p:nvPr>
            <p:ph type="ftr" sz="quarter" idx="3"/>
          </p:nvPr>
        </p:nvSpPr>
        <p:spPr bwMode="auto">
          <a:xfrm>
            <a:off x="215900" y="6553200"/>
            <a:ext cx="87249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21/07/09 Krakow - HEP 2009                                                       C.Biscari - "Accelerators R&amp;D" </a:t>
            </a:r>
          </a:p>
        </p:txBody>
      </p:sp>
      <p:pic>
        <p:nvPicPr>
          <p:cNvPr id="483335" name="Picture 7" descr="ilccolor"/>
          <p:cNvPicPr>
            <a:picLocks noChangeAspect="1" noChangeArrowheads="1"/>
          </p:cNvPicPr>
          <p:nvPr/>
        </p:nvPicPr>
        <p:blipFill>
          <a:blip r:embed="rId13"/>
          <a:srcRect/>
          <a:stretch>
            <a:fillRect/>
          </a:stretch>
        </p:blipFill>
        <p:spPr bwMode="auto">
          <a:xfrm>
            <a:off x="8305800" y="0"/>
            <a:ext cx="838200" cy="549275"/>
          </a:xfrm>
          <a:prstGeom prst="rect">
            <a:avLst/>
          </a:prstGeom>
          <a:noFill/>
        </p:spPr>
      </p:pic>
      <p:pic>
        <p:nvPicPr>
          <p:cNvPr id="483336" name="Picture 8" descr="logoss"/>
          <p:cNvPicPr>
            <a:picLocks noChangeAspect="1" noChangeArrowheads="1"/>
          </p:cNvPicPr>
          <p:nvPr/>
        </p:nvPicPr>
        <p:blipFill>
          <a:blip r:embed="rId14"/>
          <a:srcRect/>
          <a:stretch>
            <a:fillRect/>
          </a:stretch>
        </p:blipFill>
        <p:spPr bwMode="auto">
          <a:xfrm>
            <a:off x="0" y="0"/>
            <a:ext cx="1828800" cy="495300"/>
          </a:xfrm>
          <a:prstGeom prst="rect">
            <a:avLst/>
          </a:prstGeom>
          <a:noFill/>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dt="0"/>
  <p:txStyles>
    <p:titleStyle>
      <a:lvl1pPr algn="ctr" rtl="0" fontAlgn="base">
        <a:spcBef>
          <a:spcPct val="0"/>
        </a:spcBef>
        <a:spcAft>
          <a:spcPct val="0"/>
        </a:spcAft>
        <a:defRPr sz="3200" b="1" i="1">
          <a:solidFill>
            <a:srgbClr val="FF0000"/>
          </a:solidFill>
          <a:latin typeface="+mj-lt"/>
          <a:ea typeface="+mj-ea"/>
          <a:cs typeface="+mj-cs"/>
        </a:defRPr>
      </a:lvl1pPr>
      <a:lvl2pPr algn="ctr" rtl="0" fontAlgn="base">
        <a:spcBef>
          <a:spcPct val="0"/>
        </a:spcBef>
        <a:spcAft>
          <a:spcPct val="0"/>
        </a:spcAft>
        <a:defRPr sz="3200" b="1" i="1">
          <a:solidFill>
            <a:srgbClr val="FF0000"/>
          </a:solidFill>
          <a:latin typeface="Times New Roman" pitchFamily="-112" charset="0"/>
        </a:defRPr>
      </a:lvl2pPr>
      <a:lvl3pPr algn="ctr" rtl="0" fontAlgn="base">
        <a:spcBef>
          <a:spcPct val="0"/>
        </a:spcBef>
        <a:spcAft>
          <a:spcPct val="0"/>
        </a:spcAft>
        <a:defRPr sz="3200" b="1" i="1">
          <a:solidFill>
            <a:srgbClr val="FF0000"/>
          </a:solidFill>
          <a:latin typeface="Times New Roman" pitchFamily="-112" charset="0"/>
        </a:defRPr>
      </a:lvl3pPr>
      <a:lvl4pPr algn="ctr" rtl="0" fontAlgn="base">
        <a:spcBef>
          <a:spcPct val="0"/>
        </a:spcBef>
        <a:spcAft>
          <a:spcPct val="0"/>
        </a:spcAft>
        <a:defRPr sz="3200" b="1" i="1">
          <a:solidFill>
            <a:srgbClr val="FF0000"/>
          </a:solidFill>
          <a:latin typeface="Times New Roman" pitchFamily="-112" charset="0"/>
        </a:defRPr>
      </a:lvl4pPr>
      <a:lvl5pPr algn="ctr" rtl="0" fontAlgn="base">
        <a:spcBef>
          <a:spcPct val="0"/>
        </a:spcBef>
        <a:spcAft>
          <a:spcPct val="0"/>
        </a:spcAft>
        <a:defRPr sz="3200" b="1" i="1">
          <a:solidFill>
            <a:srgbClr val="FF0000"/>
          </a:solidFill>
          <a:latin typeface="Times New Roman" pitchFamily="-112" charset="0"/>
        </a:defRPr>
      </a:lvl5pPr>
      <a:lvl6pPr marL="457200" algn="ctr" rtl="0" fontAlgn="base">
        <a:spcBef>
          <a:spcPct val="0"/>
        </a:spcBef>
        <a:spcAft>
          <a:spcPct val="0"/>
        </a:spcAft>
        <a:defRPr sz="3200" b="1" i="1">
          <a:solidFill>
            <a:srgbClr val="FF0000"/>
          </a:solidFill>
          <a:latin typeface="Times New Roman" pitchFamily="-112" charset="0"/>
        </a:defRPr>
      </a:lvl6pPr>
      <a:lvl7pPr marL="914400" algn="ctr" rtl="0" fontAlgn="base">
        <a:spcBef>
          <a:spcPct val="0"/>
        </a:spcBef>
        <a:spcAft>
          <a:spcPct val="0"/>
        </a:spcAft>
        <a:defRPr sz="3200" b="1" i="1">
          <a:solidFill>
            <a:srgbClr val="FF0000"/>
          </a:solidFill>
          <a:latin typeface="Times New Roman" pitchFamily="-112" charset="0"/>
        </a:defRPr>
      </a:lvl7pPr>
      <a:lvl8pPr marL="1371600" algn="ctr" rtl="0" fontAlgn="base">
        <a:spcBef>
          <a:spcPct val="0"/>
        </a:spcBef>
        <a:spcAft>
          <a:spcPct val="0"/>
        </a:spcAft>
        <a:defRPr sz="3200" b="1" i="1">
          <a:solidFill>
            <a:srgbClr val="FF0000"/>
          </a:solidFill>
          <a:latin typeface="Times New Roman" pitchFamily="-112" charset="0"/>
        </a:defRPr>
      </a:lvl8pPr>
      <a:lvl9pPr marL="1828800" algn="ctr" rtl="0" fontAlgn="base">
        <a:spcBef>
          <a:spcPct val="0"/>
        </a:spcBef>
        <a:spcAft>
          <a:spcPct val="0"/>
        </a:spcAft>
        <a:defRPr sz="3200" b="1" i="1">
          <a:solidFill>
            <a:srgbClr val="FF0000"/>
          </a:solidFill>
          <a:latin typeface="Times New Roman" pitchFamily="-112" charset="0"/>
        </a:defRPr>
      </a:lvl9pPr>
    </p:titleStyle>
    <p:bodyStyle>
      <a:lvl1pPr marL="342900" indent="-342900" algn="l" rtl="0" fontAlgn="base">
        <a:spcBef>
          <a:spcPct val="20000"/>
        </a:spcBef>
        <a:spcAft>
          <a:spcPct val="0"/>
        </a:spcAft>
        <a:buChar char="•"/>
        <a:defRPr sz="2800" b="1">
          <a:solidFill>
            <a:srgbClr val="0033CC"/>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Arial" pitchFamily="-112" charset="0"/>
          <a:ea typeface="ＭＳ Ｐゴシック" pitchFamily="-112" charset="-128"/>
        </a:defRPr>
      </a:lvl2pPr>
      <a:lvl3pPr marL="11430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3pPr>
      <a:lvl4pPr marL="16002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Arial" pitchFamily="-11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bwMode="auto">
          <a:xfrm>
            <a:off x="1295400" y="2895600"/>
            <a:ext cx="6858000"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99044" name="Rectangle 4"/>
          <p:cNvSpPr>
            <a:spLocks noGrp="1" noChangeArrowheads="1"/>
          </p:cNvSpPr>
          <p:nvPr>
            <p:ph type="dt" sz="half" idx="2"/>
          </p:nvPr>
        </p:nvSpPr>
        <p:spPr bwMode="auto">
          <a:xfrm>
            <a:off x="685800" y="6553200"/>
            <a:ext cx="19050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Times New Roman" pitchFamily="-112" charset="0"/>
              </a:defRPr>
            </a:lvl1pPr>
          </a:lstStyle>
          <a:p>
            <a:endParaRPr lang="en-US"/>
          </a:p>
        </p:txBody>
      </p:sp>
      <p:sp>
        <p:nvSpPr>
          <p:cNvPr id="599045" name="Rectangle 5"/>
          <p:cNvSpPr>
            <a:spLocks noGrp="1" noChangeArrowheads="1"/>
          </p:cNvSpPr>
          <p:nvPr>
            <p:ph type="ftr" sz="quarter" idx="3"/>
          </p:nvPr>
        </p:nvSpPr>
        <p:spPr bwMode="auto">
          <a:xfrm>
            <a:off x="3124200" y="6553200"/>
            <a:ext cx="28956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Times New Roman" pitchFamily="-112" charset="0"/>
              </a:defRPr>
            </a:lvl1pPr>
          </a:lstStyle>
          <a:p>
            <a:r>
              <a:rPr lang="en-US"/>
              <a:t>21/07/09 Krakow - HEP 2009                                                       C.Biscari - "Accelerators R&amp;D" </a:t>
            </a:r>
          </a:p>
        </p:txBody>
      </p:sp>
      <p:sp>
        <p:nvSpPr>
          <p:cNvPr id="599046" name="Rectangle 6"/>
          <p:cNvSpPr>
            <a:spLocks noGrp="1" noChangeArrowheads="1"/>
          </p:cNvSpPr>
          <p:nvPr>
            <p:ph type="sldNum" sz="quarter" idx="4"/>
          </p:nvPr>
        </p:nvSpPr>
        <p:spPr bwMode="auto">
          <a:xfrm>
            <a:off x="7086600" y="6553200"/>
            <a:ext cx="19050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pitchFamily="-112" charset="0"/>
              </a:defRPr>
            </a:lvl1pPr>
          </a:lstStyle>
          <a:p>
            <a:fld id="{78BAE543-20D7-F44F-91EE-A37D21C564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6"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dissolve/>
  </p:transition>
  <p:hf hdr="0" dt="0"/>
  <p:txStyles>
    <p:titleStyle>
      <a:lvl1pPr algn="l" rtl="0" fontAlgn="base">
        <a:spcBef>
          <a:spcPct val="0"/>
        </a:spcBef>
        <a:spcAft>
          <a:spcPct val="0"/>
        </a:spcAft>
        <a:defRPr sz="2800">
          <a:solidFill>
            <a:schemeClr val="hlink"/>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2pPr>
      <a:lvl3pPr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3pPr>
      <a:lvl4pPr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4pPr>
      <a:lvl5pPr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5pPr>
      <a:lvl6pPr marL="457200"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6pPr>
      <a:lvl7pPr marL="914400"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7pPr>
      <a:lvl8pPr marL="1371600"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8pPr>
      <a:lvl9pPr marL="1828800" algn="l" rtl="0" fontAlgn="base">
        <a:spcBef>
          <a:spcPct val="0"/>
        </a:spcBef>
        <a:spcAft>
          <a:spcPct val="0"/>
        </a:spcAft>
        <a:defRPr sz="2800">
          <a:solidFill>
            <a:schemeClr val="hlink"/>
          </a:solidFill>
          <a:effectLst>
            <a:outerShdw blurRad="38100" dist="38100" dir="2700000" algn="tl">
              <a:srgbClr val="000000"/>
            </a:outerShdw>
          </a:effectLst>
          <a:latin typeface="Arial" pitchFamily="-112" charset="0"/>
        </a:defRPr>
      </a:lvl9pPr>
    </p:titleStyle>
    <p:bodyStyle>
      <a:lvl1pPr marL="342900" indent="-342900" algn="l" rtl="0" fontAlgn="base">
        <a:spcBef>
          <a:spcPct val="20000"/>
        </a:spcBef>
        <a:spcAft>
          <a:spcPct val="0"/>
        </a:spcAft>
        <a:buClr>
          <a:schemeClr val="tx2"/>
        </a:buClr>
        <a:buSzPct val="75000"/>
        <a:buFont typeface="Monotype Sorts" pitchFamily="-112" charset="2"/>
        <a:buChar char="u"/>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Monotype Sorts" pitchFamily="-112" charset="2"/>
        <a:buChar char="u"/>
        <a:defRPr sz="2000" b="1">
          <a:solidFill>
            <a:schemeClr val="hlink"/>
          </a:solidFill>
          <a:latin typeface="+mn-lt"/>
          <a:ea typeface="ＭＳ Ｐゴシック" pitchFamily="-112" charset="-128"/>
        </a:defRPr>
      </a:lvl2pPr>
      <a:lvl3pPr marL="1143000" indent="-228600" algn="l" rtl="0" fontAlgn="base">
        <a:spcBef>
          <a:spcPct val="20000"/>
        </a:spcBef>
        <a:spcAft>
          <a:spcPct val="0"/>
        </a:spcAft>
        <a:buClr>
          <a:schemeClr val="tx2"/>
        </a:buClr>
        <a:buSzPct val="65000"/>
        <a:buFont typeface="Monotype Sorts" pitchFamily="-112" charset="2"/>
        <a:buChar char="u"/>
        <a:defRPr sz="2000">
          <a:solidFill>
            <a:schemeClr val="hlink"/>
          </a:solidFill>
          <a:latin typeface="+mn-lt"/>
          <a:ea typeface="ＭＳ Ｐゴシック" pitchFamily="-112" charset="-128"/>
        </a:defRPr>
      </a:lvl3pPr>
      <a:lvl4pPr marL="1600200" indent="-228600" algn="l" rtl="0" fontAlgn="base">
        <a:spcBef>
          <a:spcPct val="20000"/>
        </a:spcBef>
        <a:spcAft>
          <a:spcPct val="0"/>
        </a:spcAft>
        <a:buClr>
          <a:schemeClr val="tx1"/>
        </a:buClr>
        <a:buSzPct val="65000"/>
        <a:buFont typeface="Monotype Sorts" pitchFamily="-112" charset="2"/>
        <a:buChar char="u"/>
        <a:defRPr sz="2000">
          <a:solidFill>
            <a:schemeClr val="tx1"/>
          </a:solidFill>
          <a:latin typeface="+mn-lt"/>
          <a:ea typeface="ＭＳ Ｐゴシック" pitchFamily="-112" charset="-128"/>
        </a:defRPr>
      </a:lvl4pPr>
      <a:lvl5pPr marL="2057400" indent="-228600" algn="l" rtl="0" fontAlgn="base">
        <a:spcBef>
          <a:spcPct val="20000"/>
        </a:spcBef>
        <a:spcAft>
          <a:spcPct val="0"/>
        </a:spcAft>
        <a:buClr>
          <a:schemeClr val="tx2"/>
        </a:buClr>
        <a:buSzPct val="65000"/>
        <a:buFont typeface="Monotype Sorts" pitchFamily="-112" charset="2"/>
        <a:buChar char="u"/>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SzPct val="65000"/>
        <a:buFont typeface="Monotype Sorts" pitchFamily="-112" charset="2"/>
        <a:buChar char="u"/>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SzPct val="65000"/>
        <a:buFont typeface="Monotype Sorts" pitchFamily="-112" charset="2"/>
        <a:buChar char="u"/>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SzPct val="65000"/>
        <a:buFont typeface="Monotype Sorts" pitchFamily="-112" charset="2"/>
        <a:buChar char="u"/>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SzPct val="65000"/>
        <a:buFont typeface="Monotype Sorts" pitchFamily="-112" charset="2"/>
        <a:buChar char="u"/>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4098" name="Rectangle 2"/>
          <p:cNvSpPr>
            <a:spLocks noGrp="1" noChangeArrowheads="1"/>
          </p:cNvSpPr>
          <p:nvPr>
            <p:ph type="body" idx="1"/>
          </p:nvPr>
        </p:nvSpPr>
        <p:spPr bwMode="auto">
          <a:xfrm>
            <a:off x="381000" y="1371600"/>
            <a:ext cx="8458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The foreseen shutdown work on the LHC is proceeding well, including the powering tests with the new quench protection system. However, during the past week vacuum leaks have been found in two "cold" sectors of the LHC. The leaks were found in sectors 8-1 and 2-3 while they were being prepared for the electrical tests on the copper stabilizers at around 80 K. In both cases the leak is at one end of the sector, where the electrical feedbox, DFBA, joins Q7, the final magnet in the sector.</a:t>
            </a:r>
          </a:p>
          <a:p>
            <a:pPr lvl="0"/>
            <a:endParaRPr lang="en-US"/>
          </a:p>
          <a:p>
            <a:pPr lvl="0"/>
            <a:endParaRPr lang="en-US"/>
          </a:p>
          <a:p>
            <a:pPr lvl="0"/>
            <a:endParaRPr lang="en-US"/>
          </a:p>
          <a:p>
            <a:pPr lvl="0"/>
            <a:r>
              <a:rPr lang="en-US"/>
              <a:t>Unfortunately, the repair necessitates a partial warm-up of both sectors. This involves the end sub-sector being warmed to room temperature, while the adjacent sub-sector "floats" in temperature and the remainder of the sector is kept at 80 K. As the leak is from the helium circuit to the insulating vacuum, the repair work will have no impact on the vacuum in the beam pipe. However the intervention will have an impact on the schedule for the restart. It is now foreseen that the LHC will be closed up and ready for beam injection by mid-November.</a:t>
            </a:r>
          </a:p>
        </p:txBody>
      </p:sp>
    </p:spTree>
  </p:cSld>
  <p:clrMap bg1="lt1" tx1="dk1" bg2="lt2" tx2="dk2" accent1="accent1" accent2="accent2" accent3="accent3" accent4="accent4" accent5="accent5" accent6="accent6" hlink="hlink" folHlink="folHlink"/>
  <p:sldLayoutIdLst>
    <p:sldLayoutId id="2147483661"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strips dir="rd"/>
  </p:transition>
  <p:txStyles>
    <p:titleStyle>
      <a:lvl1pPr algn="ctr" rtl="0" fontAlgn="base">
        <a:spcBef>
          <a:spcPct val="0"/>
        </a:spcBef>
        <a:spcAft>
          <a:spcPct val="0"/>
        </a:spcAft>
        <a:defRPr kumimoji="1" sz="3600">
          <a:solidFill>
            <a:schemeClr val="tx2"/>
          </a:solidFill>
          <a:latin typeface="+mj-lt"/>
          <a:ea typeface="+mj-ea"/>
          <a:cs typeface="+mj-cs"/>
        </a:defRPr>
      </a:lvl1pPr>
      <a:lvl2pPr algn="ctr" rtl="0" fontAlgn="base">
        <a:spcBef>
          <a:spcPct val="0"/>
        </a:spcBef>
        <a:spcAft>
          <a:spcPct val="0"/>
        </a:spcAft>
        <a:defRPr kumimoji="1" sz="3600">
          <a:solidFill>
            <a:schemeClr val="tx2"/>
          </a:solidFill>
          <a:latin typeface="Berlin Sans FB" pitchFamily="34" charset="0"/>
        </a:defRPr>
      </a:lvl2pPr>
      <a:lvl3pPr algn="ctr" rtl="0" fontAlgn="base">
        <a:spcBef>
          <a:spcPct val="0"/>
        </a:spcBef>
        <a:spcAft>
          <a:spcPct val="0"/>
        </a:spcAft>
        <a:defRPr kumimoji="1" sz="3600">
          <a:solidFill>
            <a:schemeClr val="tx2"/>
          </a:solidFill>
          <a:latin typeface="Berlin Sans FB" pitchFamily="34" charset="0"/>
        </a:defRPr>
      </a:lvl3pPr>
      <a:lvl4pPr algn="ctr" rtl="0" fontAlgn="base">
        <a:spcBef>
          <a:spcPct val="0"/>
        </a:spcBef>
        <a:spcAft>
          <a:spcPct val="0"/>
        </a:spcAft>
        <a:defRPr kumimoji="1" sz="3600">
          <a:solidFill>
            <a:schemeClr val="tx2"/>
          </a:solidFill>
          <a:latin typeface="Berlin Sans FB" pitchFamily="34" charset="0"/>
        </a:defRPr>
      </a:lvl4pPr>
      <a:lvl5pPr algn="ctr" rtl="0" fontAlgn="base">
        <a:spcBef>
          <a:spcPct val="0"/>
        </a:spcBef>
        <a:spcAft>
          <a:spcPct val="0"/>
        </a:spcAft>
        <a:defRPr kumimoji="1" sz="3600">
          <a:solidFill>
            <a:schemeClr val="tx2"/>
          </a:solidFill>
          <a:latin typeface="Berlin Sans FB" pitchFamily="34" charset="0"/>
        </a:defRPr>
      </a:lvl5pPr>
      <a:lvl6pPr marL="457200" algn="ctr" rtl="0" fontAlgn="base">
        <a:spcBef>
          <a:spcPct val="0"/>
        </a:spcBef>
        <a:spcAft>
          <a:spcPct val="0"/>
        </a:spcAft>
        <a:defRPr kumimoji="1" sz="3600">
          <a:solidFill>
            <a:schemeClr val="tx2"/>
          </a:solidFill>
          <a:latin typeface="Berlin Sans FB" pitchFamily="34" charset="0"/>
        </a:defRPr>
      </a:lvl6pPr>
      <a:lvl7pPr marL="914400" algn="ctr" rtl="0" fontAlgn="base">
        <a:spcBef>
          <a:spcPct val="0"/>
        </a:spcBef>
        <a:spcAft>
          <a:spcPct val="0"/>
        </a:spcAft>
        <a:defRPr kumimoji="1" sz="3600">
          <a:solidFill>
            <a:schemeClr val="tx2"/>
          </a:solidFill>
          <a:latin typeface="Berlin Sans FB" pitchFamily="34" charset="0"/>
        </a:defRPr>
      </a:lvl7pPr>
      <a:lvl8pPr marL="1371600" algn="ctr" rtl="0" fontAlgn="base">
        <a:spcBef>
          <a:spcPct val="0"/>
        </a:spcBef>
        <a:spcAft>
          <a:spcPct val="0"/>
        </a:spcAft>
        <a:defRPr kumimoji="1" sz="3600">
          <a:solidFill>
            <a:schemeClr val="tx2"/>
          </a:solidFill>
          <a:latin typeface="Berlin Sans FB" pitchFamily="34" charset="0"/>
        </a:defRPr>
      </a:lvl8pPr>
      <a:lvl9pPr marL="1828800" algn="ctr" rtl="0" fontAlgn="base">
        <a:spcBef>
          <a:spcPct val="0"/>
        </a:spcBef>
        <a:spcAft>
          <a:spcPct val="0"/>
        </a:spcAft>
        <a:defRPr kumimoji="1" sz="3600">
          <a:solidFill>
            <a:schemeClr val="tx2"/>
          </a:solidFill>
          <a:latin typeface="Berlin Sans FB" pitchFamily="34" charset="0"/>
        </a:defRPr>
      </a:lvl9pPr>
    </p:titleStyle>
    <p:bodyStyle>
      <a:lvl1pPr marL="342900" indent="-342900" algn="l" rtl="0" fontAlgn="base">
        <a:spcBef>
          <a:spcPct val="20000"/>
        </a:spcBef>
        <a:spcAft>
          <a:spcPct val="0"/>
        </a:spcAft>
        <a:buChar char="•"/>
        <a:defRPr>
          <a:solidFill>
            <a:srgbClr val="000000"/>
          </a:solidFill>
          <a:latin typeface="+mn-lt"/>
          <a:ea typeface="+mn-ea"/>
          <a:cs typeface="+mn-cs"/>
        </a:defRPr>
      </a:lvl1pPr>
      <a:lvl2pPr marL="742950" indent="-285750" algn="l" rtl="0" fontAlgn="base">
        <a:spcBef>
          <a:spcPct val="20000"/>
        </a:spcBef>
        <a:spcAft>
          <a:spcPct val="0"/>
        </a:spcAft>
        <a:buChar char="–"/>
        <a:defRPr sz="2400">
          <a:solidFill>
            <a:srgbClr val="009900"/>
          </a:solidFill>
          <a:latin typeface="+mn-lt"/>
          <a:ea typeface="+mn-ea"/>
          <a:cs typeface="+mn-cs"/>
        </a:defRPr>
      </a:lvl2pPr>
      <a:lvl3pPr marL="1143000" indent="-228600" algn="l" rtl="0" fontAlgn="base">
        <a:spcBef>
          <a:spcPct val="20000"/>
        </a:spcBef>
        <a:spcAft>
          <a:spcPct val="0"/>
        </a:spcAft>
        <a:buChar char="•"/>
        <a:defRPr sz="2000">
          <a:solidFill>
            <a:srgbClr val="000000"/>
          </a:solidFill>
          <a:latin typeface="+mn-lt"/>
          <a:ea typeface="+mn-ea"/>
          <a:cs typeface="+mn-cs"/>
        </a:defRPr>
      </a:lvl3pPr>
      <a:lvl4pPr marL="1600200" indent="-228600" algn="l" rtl="0" fontAlgn="base">
        <a:spcBef>
          <a:spcPct val="20000"/>
        </a:spcBef>
        <a:spcAft>
          <a:spcPct val="0"/>
        </a:spcAft>
        <a:buChar char="–"/>
        <a:defRPr kumimoji="1">
          <a:solidFill>
            <a:schemeClr val="tx1"/>
          </a:solidFill>
          <a:latin typeface="+mn-lt"/>
          <a:ea typeface="+mn-ea"/>
          <a:cs typeface="+mn-cs"/>
        </a:defRPr>
      </a:lvl4pPr>
      <a:lvl5pPr marL="2057400" indent="-228600" algn="l" rtl="0" fontAlgn="base">
        <a:spcBef>
          <a:spcPct val="20000"/>
        </a:spcBef>
        <a:spcAft>
          <a:spcPct val="0"/>
        </a:spcAft>
        <a:buChar char="»"/>
        <a:defRPr kumimoji="1">
          <a:solidFill>
            <a:schemeClr val="accent2"/>
          </a:solidFill>
          <a:latin typeface="+mn-lt"/>
          <a:ea typeface="+mn-ea"/>
          <a:cs typeface="+mn-cs"/>
        </a:defRPr>
      </a:lvl5pPr>
      <a:lvl6pPr marL="2514600" indent="-228600" algn="l" rtl="0" fontAlgn="base">
        <a:spcBef>
          <a:spcPct val="20000"/>
        </a:spcBef>
        <a:spcAft>
          <a:spcPct val="0"/>
        </a:spcAft>
        <a:buChar char="»"/>
        <a:defRPr kumimoji="1">
          <a:solidFill>
            <a:schemeClr val="accent2"/>
          </a:solidFill>
          <a:latin typeface="+mn-lt"/>
          <a:ea typeface="+mn-ea"/>
          <a:cs typeface="+mn-cs"/>
        </a:defRPr>
      </a:lvl6pPr>
      <a:lvl7pPr marL="2971800" indent="-228600" algn="l" rtl="0" fontAlgn="base">
        <a:spcBef>
          <a:spcPct val="20000"/>
        </a:spcBef>
        <a:spcAft>
          <a:spcPct val="0"/>
        </a:spcAft>
        <a:buChar char="»"/>
        <a:defRPr kumimoji="1">
          <a:solidFill>
            <a:schemeClr val="accent2"/>
          </a:solidFill>
          <a:latin typeface="+mn-lt"/>
          <a:ea typeface="+mn-ea"/>
          <a:cs typeface="+mn-cs"/>
        </a:defRPr>
      </a:lvl7pPr>
      <a:lvl8pPr marL="3429000" indent="-228600" algn="l" rtl="0" fontAlgn="base">
        <a:spcBef>
          <a:spcPct val="20000"/>
        </a:spcBef>
        <a:spcAft>
          <a:spcPct val="0"/>
        </a:spcAft>
        <a:buChar char="»"/>
        <a:defRPr kumimoji="1">
          <a:solidFill>
            <a:schemeClr val="accent2"/>
          </a:solidFill>
          <a:latin typeface="+mn-lt"/>
          <a:ea typeface="+mn-ea"/>
          <a:cs typeface="+mn-cs"/>
        </a:defRPr>
      </a:lvl8pPr>
      <a:lvl9pPr marL="3886200" indent="-228600" algn="l" rtl="0" fontAlgn="base">
        <a:spcBef>
          <a:spcPct val="20000"/>
        </a:spcBef>
        <a:spcAft>
          <a:spcPct val="0"/>
        </a:spcAft>
        <a:buChar char="»"/>
        <a:defRPr kumimoji="1">
          <a:solidFill>
            <a:schemeClr val="accent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CAD4E8"/>
            </a:gs>
            <a:gs pos="100000">
              <a:schemeClr val="tx2"/>
            </a:gs>
          </a:gsLst>
          <a:lin ang="5400000" scaled="1"/>
        </a:gradFill>
        <a:effectLst/>
      </p:bgPr>
    </p:bg>
    <p:spTree>
      <p:nvGrpSpPr>
        <p:cNvPr id="1" name=""/>
        <p:cNvGrpSpPr/>
        <p:nvPr/>
      </p:nvGrpSpPr>
      <p:grpSpPr>
        <a:xfrm>
          <a:off x="0" y="0"/>
          <a:ext cx="0" cy="0"/>
          <a:chOff x="0" y="0"/>
          <a:chExt cx="0" cy="0"/>
        </a:xfrm>
      </p:grpSpPr>
      <p:pic>
        <p:nvPicPr>
          <p:cNvPr id="673794" name="Picture 6" descr="PAClogo2.gif"/>
          <p:cNvPicPr>
            <a:picLocks noChangeAspect="1"/>
          </p:cNvPicPr>
          <p:nvPr/>
        </p:nvPicPr>
        <p:blipFill>
          <a:blip r:embed="rId13"/>
          <a:srcRect/>
          <a:stretch>
            <a:fillRect/>
          </a:stretch>
        </p:blipFill>
        <p:spPr bwMode="auto">
          <a:xfrm>
            <a:off x="0" y="0"/>
            <a:ext cx="1447800" cy="657225"/>
          </a:xfrm>
          <a:prstGeom prst="rect">
            <a:avLst/>
          </a:prstGeom>
          <a:noFill/>
          <a:ln w="9525">
            <a:noFill/>
            <a:miter lim="800000"/>
            <a:headEnd/>
            <a:tailEnd/>
          </a:ln>
        </p:spPr>
      </p:pic>
      <p:pic>
        <p:nvPicPr>
          <p:cNvPr id="673795" name="Picture 6" descr="logoc"/>
          <p:cNvPicPr>
            <a:picLocks noChangeAspect="1" noChangeArrowheads="1"/>
          </p:cNvPicPr>
          <p:nvPr/>
        </p:nvPicPr>
        <p:blipFill>
          <a:blip r:embed="rId14"/>
          <a:srcRect/>
          <a:stretch>
            <a:fillRect/>
          </a:stretch>
        </p:blipFill>
        <p:spPr bwMode="auto">
          <a:xfrm>
            <a:off x="8266113" y="0"/>
            <a:ext cx="866775" cy="647700"/>
          </a:xfrm>
          <a:prstGeom prst="rect">
            <a:avLst/>
          </a:prstGeom>
          <a:noFill/>
          <a:ln w="9525">
            <a:noFill/>
            <a:miter lim="800000"/>
            <a:headEnd/>
            <a:tailEnd/>
          </a:ln>
        </p:spPr>
      </p:pic>
      <p:sp>
        <p:nvSpPr>
          <p:cNvPr id="67379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379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endParaRPr lang="en-US"/>
          </a:p>
        </p:txBody>
      </p:sp>
      <p:sp>
        <p:nvSpPr>
          <p:cNvPr id="10"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r>
              <a:rPr lang="it-IT"/>
              <a:t>21/07/09 Krakow - HEP 2009                                                       C.Biscari - "Accelerators R&amp;D" </a:t>
            </a:r>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fld id="{53F21841-9FF2-AB4A-9D65-66947A8D222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112" charset="0"/>
        </a:defRPr>
      </a:lvl2pPr>
      <a:lvl3pPr algn="ctr" rtl="0" fontAlgn="base">
        <a:spcBef>
          <a:spcPct val="0"/>
        </a:spcBef>
        <a:spcAft>
          <a:spcPct val="0"/>
        </a:spcAft>
        <a:defRPr sz="4400">
          <a:solidFill>
            <a:schemeClr val="tx1"/>
          </a:solidFill>
          <a:latin typeface="Calibri" pitchFamily="-112" charset="0"/>
        </a:defRPr>
      </a:lvl3pPr>
      <a:lvl4pPr algn="ctr" rtl="0" fontAlgn="base">
        <a:spcBef>
          <a:spcPct val="0"/>
        </a:spcBef>
        <a:spcAft>
          <a:spcPct val="0"/>
        </a:spcAft>
        <a:defRPr sz="4400">
          <a:solidFill>
            <a:schemeClr val="tx1"/>
          </a:solidFill>
          <a:latin typeface="Calibri" pitchFamily="-112" charset="0"/>
        </a:defRPr>
      </a:lvl4pPr>
      <a:lvl5pPr algn="ctr" rtl="0" fontAlgn="base">
        <a:spcBef>
          <a:spcPct val="0"/>
        </a:spcBef>
        <a:spcAft>
          <a:spcPct val="0"/>
        </a:spcAft>
        <a:defRPr sz="4400">
          <a:solidFill>
            <a:schemeClr val="tx1"/>
          </a:solidFill>
          <a:latin typeface="Calibri" pitchFamily="-112" charset="0"/>
        </a:defRPr>
      </a:lvl5pPr>
      <a:lvl6pPr marL="457200" algn="ctr" rtl="0" fontAlgn="base">
        <a:spcBef>
          <a:spcPct val="0"/>
        </a:spcBef>
        <a:spcAft>
          <a:spcPct val="0"/>
        </a:spcAft>
        <a:defRPr sz="4400">
          <a:solidFill>
            <a:schemeClr val="tx1"/>
          </a:solidFill>
          <a:latin typeface="Calibri" pitchFamily="-112" charset="0"/>
        </a:defRPr>
      </a:lvl6pPr>
      <a:lvl7pPr marL="914400" algn="ctr" rtl="0" fontAlgn="base">
        <a:spcBef>
          <a:spcPct val="0"/>
        </a:spcBef>
        <a:spcAft>
          <a:spcPct val="0"/>
        </a:spcAft>
        <a:defRPr sz="4400">
          <a:solidFill>
            <a:schemeClr val="tx1"/>
          </a:solidFill>
          <a:latin typeface="Calibri" pitchFamily="-112" charset="0"/>
        </a:defRPr>
      </a:lvl7pPr>
      <a:lvl8pPr marL="1371600" algn="ctr" rtl="0" fontAlgn="base">
        <a:spcBef>
          <a:spcPct val="0"/>
        </a:spcBef>
        <a:spcAft>
          <a:spcPct val="0"/>
        </a:spcAft>
        <a:defRPr sz="4400">
          <a:solidFill>
            <a:schemeClr val="tx1"/>
          </a:solidFill>
          <a:latin typeface="Calibri" pitchFamily="-112" charset="0"/>
        </a:defRPr>
      </a:lvl8pPr>
      <a:lvl9pPr marL="1828800" algn="ctr" rtl="0" fontAlgn="base">
        <a:spcBef>
          <a:spcPct val="0"/>
        </a:spcBef>
        <a:spcAft>
          <a:spcPct val="0"/>
        </a:spcAft>
        <a:defRPr sz="4400">
          <a:solidFill>
            <a:schemeClr val="tx1"/>
          </a:solidFill>
          <a:latin typeface="Calibri" pitchFamily="-112" charset="0"/>
        </a:defRPr>
      </a:lvl9pPr>
    </p:titleStyle>
    <p:bodyStyle>
      <a:lvl1pPr marL="342900" indent="-342900" algn="l" rtl="0" fontAlgn="base">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112" charset="0"/>
        <a:buChar char="–"/>
        <a:defRPr sz="2800">
          <a:solidFill>
            <a:schemeClr val="tx1"/>
          </a:solidFill>
          <a:latin typeface="+mn-lt"/>
          <a:ea typeface="ＭＳ Ｐゴシック" pitchFamily="-112" charset="-128"/>
        </a:defRPr>
      </a:lvl2pPr>
      <a:lvl3pPr marL="1143000" indent="-228600" algn="l" rtl="0" fontAlgn="base">
        <a:spcBef>
          <a:spcPct val="20000"/>
        </a:spcBef>
        <a:spcAft>
          <a:spcPct val="0"/>
        </a:spcAft>
        <a:buFont typeface="Arial" pitchFamily="-112" charset="0"/>
        <a:buChar char="•"/>
        <a:defRPr sz="2400">
          <a:solidFill>
            <a:schemeClr val="tx1"/>
          </a:solidFill>
          <a:latin typeface="+mn-lt"/>
          <a:ea typeface="ＭＳ Ｐゴシック" pitchFamily="-112" charset="-128"/>
        </a:defRPr>
      </a:lvl3pPr>
      <a:lvl4pPr marL="16002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4pPr>
      <a:lvl5pPr marL="20574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rotWithShape="0">
          <a:gsLst>
            <a:gs pos="0">
              <a:srgbClr val="0033CC">
                <a:gamma/>
                <a:shade val="41176"/>
                <a:invGamma/>
              </a:srgbClr>
            </a:gs>
            <a:gs pos="100000">
              <a:srgbClr val="0033CC"/>
            </a:gs>
          </a:gsLst>
          <a:lin ang="5400000" scaled="1"/>
        </a:gradFill>
        <a:effectLst/>
      </p:bgPr>
    </p:bg>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bwMode="auto">
          <a:xfrm>
            <a:off x="0" y="0"/>
            <a:ext cx="9144000" cy="1143000"/>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9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68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en-US"/>
              <a:t>21/07/09 Krakow - HEP 2009                                                       C.Biscari - "Accelerators R&amp;D" </a:t>
            </a:r>
          </a:p>
        </p:txBody>
      </p:sp>
      <p:sp>
        <p:nvSpPr>
          <p:cNvPr id="689158" name="Rectangle 6"/>
          <p:cNvSpPr>
            <a:spLocks noGrp="1" noChangeArrowheads="1"/>
          </p:cNvSpPr>
          <p:nvPr>
            <p:ph type="sldNum" sz="quarter" idx="4"/>
          </p:nvPr>
        </p:nvSpPr>
        <p:spPr bwMode="auto">
          <a:xfrm>
            <a:off x="6934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0000"/>
                </a:solidFill>
              </a:defRPr>
            </a:lvl1pPr>
          </a:lstStyle>
          <a:p>
            <a:fld id="{77DBA905-8187-8D4A-B0D8-EEB18A5E0E6C}" type="slidenum">
              <a:rPr lang="en-US"/>
              <a:pPr/>
              <a:t>‹#›</a:t>
            </a:fld>
            <a:endParaRPr lang="en-US"/>
          </a:p>
        </p:txBody>
      </p:sp>
      <p:pic>
        <p:nvPicPr>
          <p:cNvPr id="689159" name="Picture 7"/>
          <p:cNvPicPr>
            <a:picLocks noChangeAspect="1" noChangeArrowheads="1"/>
          </p:cNvPicPr>
          <p:nvPr/>
        </p:nvPicPr>
        <p:blipFill>
          <a:blip r:embed="rId13"/>
          <a:srcRect/>
          <a:stretch>
            <a:fillRect/>
          </a:stretch>
        </p:blipFill>
        <p:spPr bwMode="auto">
          <a:xfrm>
            <a:off x="0" y="6383338"/>
            <a:ext cx="511175" cy="474662"/>
          </a:xfrm>
          <a:prstGeom prst="rect">
            <a:avLst/>
          </a:prstGeom>
          <a:noFill/>
          <a:ln w="9525">
            <a:solidFill>
              <a:srgbClr val="0000FF"/>
            </a:solidFill>
            <a:miter lim="800000"/>
            <a:headEnd/>
            <a:tailEnd/>
          </a:ln>
          <a:effectLst/>
        </p:spPr>
      </p:pic>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dt="0"/>
  <p:txStyles>
    <p:title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112" charset="0"/>
        </a:defRPr>
      </a:lvl2pPr>
      <a:lvl3pPr algn="ctr" rtl="0" fontAlgn="base">
        <a:spcBef>
          <a:spcPct val="0"/>
        </a:spcBef>
        <a:spcAft>
          <a:spcPct val="0"/>
        </a:spcAft>
        <a:defRPr sz="4400" i="1">
          <a:solidFill>
            <a:schemeClr val="bg1"/>
          </a:solidFill>
          <a:latin typeface="Arial" pitchFamily="-112" charset="0"/>
        </a:defRPr>
      </a:lvl3pPr>
      <a:lvl4pPr algn="ctr" rtl="0" fontAlgn="base">
        <a:spcBef>
          <a:spcPct val="0"/>
        </a:spcBef>
        <a:spcAft>
          <a:spcPct val="0"/>
        </a:spcAft>
        <a:defRPr sz="4400" i="1">
          <a:solidFill>
            <a:schemeClr val="bg1"/>
          </a:solidFill>
          <a:latin typeface="Arial" pitchFamily="-112" charset="0"/>
        </a:defRPr>
      </a:lvl4pPr>
      <a:lvl5pPr algn="ctr" rtl="0" fontAlgn="base">
        <a:spcBef>
          <a:spcPct val="0"/>
        </a:spcBef>
        <a:spcAft>
          <a:spcPct val="0"/>
        </a:spcAft>
        <a:defRPr sz="4400" i="1">
          <a:solidFill>
            <a:schemeClr val="bg1"/>
          </a:solidFill>
          <a:latin typeface="Arial" pitchFamily="-112" charset="0"/>
        </a:defRPr>
      </a:lvl5pPr>
      <a:lvl6pPr marL="457200" algn="ctr" rtl="0" fontAlgn="base">
        <a:spcBef>
          <a:spcPct val="0"/>
        </a:spcBef>
        <a:spcAft>
          <a:spcPct val="0"/>
        </a:spcAft>
        <a:defRPr sz="4400" i="1">
          <a:solidFill>
            <a:schemeClr val="bg1"/>
          </a:solidFill>
          <a:latin typeface="Arial" pitchFamily="-112" charset="0"/>
        </a:defRPr>
      </a:lvl6pPr>
      <a:lvl7pPr marL="914400" algn="ctr" rtl="0" fontAlgn="base">
        <a:spcBef>
          <a:spcPct val="0"/>
        </a:spcBef>
        <a:spcAft>
          <a:spcPct val="0"/>
        </a:spcAft>
        <a:defRPr sz="4400" i="1">
          <a:solidFill>
            <a:schemeClr val="bg1"/>
          </a:solidFill>
          <a:latin typeface="Arial" pitchFamily="-112" charset="0"/>
        </a:defRPr>
      </a:lvl7pPr>
      <a:lvl8pPr marL="1371600" algn="ctr" rtl="0" fontAlgn="base">
        <a:spcBef>
          <a:spcPct val="0"/>
        </a:spcBef>
        <a:spcAft>
          <a:spcPct val="0"/>
        </a:spcAft>
        <a:defRPr sz="4400" i="1">
          <a:solidFill>
            <a:schemeClr val="bg1"/>
          </a:solidFill>
          <a:latin typeface="Arial" pitchFamily="-112" charset="0"/>
        </a:defRPr>
      </a:lvl8pPr>
      <a:lvl9pPr marL="1828800" algn="ctr" rtl="0" fontAlgn="base">
        <a:spcBef>
          <a:spcPct val="0"/>
        </a:spcBef>
        <a:spcAft>
          <a:spcPct val="0"/>
        </a:spcAft>
        <a:defRPr sz="4400" i="1">
          <a:solidFill>
            <a:schemeClr val="bg1"/>
          </a:solidFill>
          <a:latin typeface="Arial" pitchFamily="-112" charset="0"/>
        </a:defRPr>
      </a:lvl9pPr>
    </p:titleStyle>
    <p:bodyStyle>
      <a:lvl1pPr marL="342900" indent="-342900" algn="l" rtl="0" fontAlgn="base">
        <a:spcBef>
          <a:spcPct val="20000"/>
        </a:spcBef>
        <a:spcAft>
          <a:spcPct val="0"/>
        </a:spcAft>
        <a:buSzPct val="85000"/>
        <a:buBlip>
          <a:blip r:embed="rId14"/>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112" charset="2"/>
        <a:buChar char="Ø"/>
        <a:defRPr sz="2800">
          <a:solidFill>
            <a:schemeClr val="bg1"/>
          </a:solidFill>
          <a:latin typeface="+mn-lt"/>
          <a:ea typeface="ＭＳ Ｐゴシック" pitchFamily="-112" charset="-128"/>
        </a:defRPr>
      </a:lvl2pPr>
      <a:lvl3pPr marL="1143000" indent="-228600" algn="l" rtl="0" fontAlgn="base">
        <a:spcBef>
          <a:spcPct val="20000"/>
        </a:spcBef>
        <a:spcAft>
          <a:spcPct val="0"/>
        </a:spcAft>
        <a:buChar char="•"/>
        <a:defRPr sz="2400">
          <a:solidFill>
            <a:schemeClr val="bg1"/>
          </a:solidFill>
          <a:latin typeface="+mn-lt"/>
          <a:ea typeface="ＭＳ Ｐゴシック" pitchFamily="-112" charset="-128"/>
        </a:defRPr>
      </a:lvl3pPr>
      <a:lvl4pPr marL="1600200" indent="-228600" algn="l" rtl="0" fontAlgn="base">
        <a:spcBef>
          <a:spcPct val="20000"/>
        </a:spcBef>
        <a:spcAft>
          <a:spcPct val="0"/>
        </a:spcAft>
        <a:buChar char="–"/>
        <a:defRPr sz="2000">
          <a:solidFill>
            <a:schemeClr val="bg1"/>
          </a:solidFill>
          <a:latin typeface="+mn-lt"/>
          <a:ea typeface="ＭＳ Ｐゴシック" pitchFamily="-112" charset="-128"/>
        </a:defRPr>
      </a:lvl4pPr>
      <a:lvl5pPr marL="2057400" indent="-228600" algn="l" rtl="0" fontAlgn="base">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bg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bg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bg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bg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93603" name="Rectangle 3"/>
          <p:cNvSpPr>
            <a:spLocks noGrp="1" noChangeArrowheads="1"/>
          </p:cNvSpPr>
          <p:nvPr>
            <p:ph type="sldNum"/>
          </p:nvPr>
        </p:nvSpPr>
        <p:spPr bwMode="auto">
          <a:xfrm>
            <a:off x="6934200" y="6543675"/>
            <a:ext cx="2127250" cy="3127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20688">
              <a:buClr>
                <a:srgbClr val="000000"/>
              </a:buClr>
              <a:buSzPct val="100000"/>
              <a:buFont typeface="Arial Black" pitchFamily="-112" charset="0"/>
              <a:buNone/>
              <a:tabLst>
                <a:tab pos="0" algn="l"/>
                <a:tab pos="419100" algn="l"/>
                <a:tab pos="839788" algn="l"/>
                <a:tab pos="1260475" algn="l"/>
                <a:tab pos="1681163" algn="l"/>
                <a:tab pos="2101850" algn="l"/>
                <a:tab pos="2522538" algn="l"/>
                <a:tab pos="2943225" algn="l"/>
                <a:tab pos="3363913" algn="l"/>
                <a:tab pos="3784600" algn="l"/>
                <a:tab pos="4205288" algn="l"/>
                <a:tab pos="4625975" algn="l"/>
                <a:tab pos="5046663" algn="l"/>
                <a:tab pos="5467350" algn="l"/>
                <a:tab pos="5888038" algn="l"/>
                <a:tab pos="6308725" algn="l"/>
                <a:tab pos="6729413" algn="l"/>
                <a:tab pos="7150100" algn="l"/>
                <a:tab pos="7570788" algn="l"/>
                <a:tab pos="7991475" algn="l"/>
                <a:tab pos="8412163" algn="l"/>
              </a:tabLst>
              <a:defRPr sz="1200">
                <a:solidFill>
                  <a:srgbClr val="000000"/>
                </a:solidFill>
                <a:latin typeface="Arial Black" pitchFamily="-112" charset="0"/>
              </a:defRPr>
            </a:lvl1pPr>
          </a:lstStyle>
          <a:p>
            <a:fld id="{8846B770-49BD-804C-8009-FFE741E3C334}" type="slidenum">
              <a:rPr lang="en-GB"/>
              <a:pPr/>
              <a:t>‹#›</a:t>
            </a:fld>
            <a:endParaRPr lang="en-GB"/>
          </a:p>
        </p:txBody>
      </p:sp>
      <p:grpSp>
        <p:nvGrpSpPr>
          <p:cNvPr id="793604" name="Group 4"/>
          <p:cNvGrpSpPr>
            <a:grpSpLocks/>
          </p:cNvGrpSpPr>
          <p:nvPr/>
        </p:nvGrpSpPr>
        <p:grpSpPr bwMode="auto">
          <a:xfrm>
            <a:off x="0" y="0"/>
            <a:ext cx="9142413" cy="544513"/>
            <a:chOff x="0" y="0"/>
            <a:chExt cx="5759" cy="343"/>
          </a:xfrm>
        </p:grpSpPr>
        <p:sp>
          <p:nvSpPr>
            <p:cNvPr id="793605" name="Rectangle 5"/>
            <p:cNvSpPr>
              <a:spLocks noChangeArrowheads="1"/>
            </p:cNvSpPr>
            <p:nvPr/>
          </p:nvSpPr>
          <p:spPr bwMode="auto">
            <a:xfrm>
              <a:off x="0" y="0"/>
              <a:ext cx="180" cy="336"/>
            </a:xfrm>
            <a:prstGeom prst="rect">
              <a:avLst/>
            </a:prstGeom>
            <a:gradFill rotWithShape="0">
              <a:gsLst>
                <a:gs pos="0">
                  <a:srgbClr val="CCCCE6"/>
                </a:gs>
                <a:gs pos="100000">
                  <a:srgbClr val="FFFFFF"/>
                </a:gs>
              </a:gsLst>
              <a:lin ang="10800000" scaled="1"/>
            </a:gradFill>
            <a:ln w="9525">
              <a:noFill/>
              <a:round/>
              <a:headEnd/>
              <a:tailEnd/>
            </a:ln>
            <a:effectLst/>
          </p:spPr>
          <p:txBody>
            <a:bodyPr wrap="none" anchor="ctr">
              <a:prstTxWarp prst="textNoShape">
                <a:avLst/>
              </a:prstTxWarp>
            </a:bodyPr>
            <a:lstStyle/>
            <a:p>
              <a:endParaRPr lang="en-US"/>
            </a:p>
          </p:txBody>
        </p:sp>
        <p:sp>
          <p:nvSpPr>
            <p:cNvPr id="793606" name="Rectangle 6"/>
            <p:cNvSpPr>
              <a:spLocks noChangeArrowheads="1"/>
            </p:cNvSpPr>
            <p:nvPr/>
          </p:nvSpPr>
          <p:spPr bwMode="auto">
            <a:xfrm>
              <a:off x="260" y="85"/>
              <a:ext cx="5500" cy="173"/>
            </a:xfrm>
            <a:prstGeom prst="rect">
              <a:avLst/>
            </a:prstGeom>
            <a:gradFill rotWithShape="0">
              <a:gsLst>
                <a:gs pos="0">
                  <a:srgbClr val="00007D"/>
                </a:gs>
                <a:gs pos="100000">
                  <a:srgbClr val="FFFFFF"/>
                </a:gs>
              </a:gsLst>
              <a:lin ang="10800000" scaled="1"/>
            </a:gradFill>
            <a:ln w="9525">
              <a:noFill/>
              <a:round/>
              <a:headEnd/>
              <a:tailEnd/>
            </a:ln>
            <a:effectLst/>
          </p:spPr>
          <p:txBody>
            <a:bodyPr wrap="none" anchor="ctr">
              <a:prstTxWarp prst="textNoShape">
                <a:avLst/>
              </a:prstTxWarp>
            </a:bodyPr>
            <a:lstStyle/>
            <a:p>
              <a:endParaRPr lang="en-US"/>
            </a:p>
          </p:txBody>
        </p:sp>
        <p:sp>
          <p:nvSpPr>
            <p:cNvPr id="793607" name="Rectangle 7"/>
            <p:cNvSpPr>
              <a:spLocks noChangeArrowheads="1"/>
            </p:cNvSpPr>
            <p:nvPr/>
          </p:nvSpPr>
          <p:spPr bwMode="auto">
            <a:xfrm>
              <a:off x="258" y="85"/>
              <a:ext cx="87" cy="89"/>
            </a:xfrm>
            <a:prstGeom prst="rect">
              <a:avLst/>
            </a:prstGeom>
            <a:solidFill>
              <a:srgbClr val="CCCCE6"/>
            </a:solidFill>
            <a:ln w="9525">
              <a:noFill/>
              <a:round/>
              <a:headEnd/>
              <a:tailEnd/>
            </a:ln>
            <a:effectLst/>
          </p:spPr>
          <p:txBody>
            <a:bodyPr wrap="none" anchor="ctr">
              <a:prstTxWarp prst="textNoShape">
                <a:avLst/>
              </a:prstTxWarp>
            </a:bodyPr>
            <a:lstStyle/>
            <a:p>
              <a:endParaRPr lang="en-US"/>
            </a:p>
          </p:txBody>
        </p:sp>
        <p:sp>
          <p:nvSpPr>
            <p:cNvPr id="793608" name="Rectangle 8"/>
            <p:cNvSpPr>
              <a:spLocks noChangeArrowheads="1"/>
            </p:cNvSpPr>
            <p:nvPr/>
          </p:nvSpPr>
          <p:spPr bwMode="auto">
            <a:xfrm>
              <a:off x="345" y="0"/>
              <a:ext cx="88" cy="87"/>
            </a:xfrm>
            <a:prstGeom prst="rect">
              <a:avLst/>
            </a:prstGeom>
            <a:solidFill>
              <a:srgbClr val="CCCCE6"/>
            </a:solidFill>
            <a:ln w="9525">
              <a:noFill/>
              <a:round/>
              <a:headEnd/>
              <a:tailEnd/>
            </a:ln>
            <a:effectLst/>
          </p:spPr>
          <p:txBody>
            <a:bodyPr wrap="none" anchor="ctr">
              <a:prstTxWarp prst="textNoShape">
                <a:avLst/>
              </a:prstTxWarp>
            </a:bodyPr>
            <a:lstStyle/>
            <a:p>
              <a:endParaRPr lang="en-US"/>
            </a:p>
          </p:txBody>
        </p:sp>
        <p:sp>
          <p:nvSpPr>
            <p:cNvPr id="793609" name="Rectangle 9"/>
            <p:cNvSpPr>
              <a:spLocks noChangeArrowheads="1"/>
            </p:cNvSpPr>
            <p:nvPr/>
          </p:nvSpPr>
          <p:spPr bwMode="auto">
            <a:xfrm>
              <a:off x="345" y="85"/>
              <a:ext cx="88" cy="89"/>
            </a:xfrm>
            <a:prstGeom prst="rect">
              <a:avLst/>
            </a:prstGeom>
            <a:solidFill>
              <a:srgbClr val="9999CC"/>
            </a:solidFill>
            <a:ln w="9525">
              <a:noFill/>
              <a:round/>
              <a:headEnd/>
              <a:tailEnd/>
            </a:ln>
            <a:effectLst/>
          </p:spPr>
          <p:txBody>
            <a:bodyPr wrap="none" anchor="ctr">
              <a:prstTxWarp prst="textNoShape">
                <a:avLst/>
              </a:prstTxWarp>
            </a:bodyPr>
            <a:lstStyle/>
            <a:p>
              <a:endParaRPr lang="en-US"/>
            </a:p>
          </p:txBody>
        </p:sp>
        <p:sp>
          <p:nvSpPr>
            <p:cNvPr id="793610" name="Rectangle 10"/>
            <p:cNvSpPr>
              <a:spLocks noChangeArrowheads="1"/>
            </p:cNvSpPr>
            <p:nvPr/>
          </p:nvSpPr>
          <p:spPr bwMode="auto">
            <a:xfrm>
              <a:off x="173" y="173"/>
              <a:ext cx="86" cy="87"/>
            </a:xfrm>
            <a:prstGeom prst="rect">
              <a:avLst/>
            </a:prstGeom>
            <a:solidFill>
              <a:srgbClr val="CCCCE6"/>
            </a:solidFill>
            <a:ln w="9525">
              <a:noFill/>
              <a:round/>
              <a:headEnd/>
              <a:tailEnd/>
            </a:ln>
            <a:effectLst/>
          </p:spPr>
          <p:txBody>
            <a:bodyPr wrap="none" anchor="ctr">
              <a:prstTxWarp prst="textNoShape">
                <a:avLst/>
              </a:prstTxWarp>
            </a:bodyPr>
            <a:lstStyle/>
            <a:p>
              <a:endParaRPr lang="en-US"/>
            </a:p>
          </p:txBody>
        </p:sp>
        <p:sp>
          <p:nvSpPr>
            <p:cNvPr id="793611" name="Rectangle 11"/>
            <p:cNvSpPr>
              <a:spLocks noChangeArrowheads="1"/>
            </p:cNvSpPr>
            <p:nvPr/>
          </p:nvSpPr>
          <p:spPr bwMode="auto">
            <a:xfrm>
              <a:off x="83" y="86"/>
              <a:ext cx="89" cy="87"/>
            </a:xfrm>
            <a:prstGeom prst="rect">
              <a:avLst/>
            </a:prstGeom>
            <a:solidFill>
              <a:srgbClr val="00007D"/>
            </a:solidFill>
            <a:ln w="9525">
              <a:noFill/>
              <a:round/>
              <a:headEnd/>
              <a:tailEnd/>
            </a:ln>
            <a:effectLst/>
          </p:spPr>
          <p:txBody>
            <a:bodyPr wrap="none" anchor="ctr">
              <a:prstTxWarp prst="textNoShape">
                <a:avLst/>
              </a:prstTxWarp>
            </a:bodyPr>
            <a:lstStyle/>
            <a:p>
              <a:endParaRPr lang="en-US"/>
            </a:p>
          </p:txBody>
        </p:sp>
        <p:sp>
          <p:nvSpPr>
            <p:cNvPr id="793612" name="Rectangle 12"/>
            <p:cNvSpPr>
              <a:spLocks noChangeArrowheads="1"/>
            </p:cNvSpPr>
            <p:nvPr/>
          </p:nvSpPr>
          <p:spPr bwMode="auto">
            <a:xfrm>
              <a:off x="258" y="171"/>
              <a:ext cx="87" cy="87"/>
            </a:xfrm>
            <a:prstGeom prst="rect">
              <a:avLst/>
            </a:prstGeom>
            <a:solidFill>
              <a:srgbClr val="9999CC"/>
            </a:solidFill>
            <a:ln w="9525">
              <a:noFill/>
              <a:round/>
              <a:headEnd/>
              <a:tailEnd/>
            </a:ln>
            <a:effectLst/>
          </p:spPr>
          <p:txBody>
            <a:bodyPr wrap="none" anchor="ctr">
              <a:prstTxWarp prst="textNoShape">
                <a:avLst/>
              </a:prstTxWarp>
            </a:bodyPr>
            <a:lstStyle/>
            <a:p>
              <a:endParaRPr lang="en-US"/>
            </a:p>
          </p:txBody>
        </p:sp>
        <p:sp>
          <p:nvSpPr>
            <p:cNvPr id="793613" name="Rectangle 13"/>
            <p:cNvSpPr>
              <a:spLocks noChangeArrowheads="1"/>
            </p:cNvSpPr>
            <p:nvPr/>
          </p:nvSpPr>
          <p:spPr bwMode="auto">
            <a:xfrm>
              <a:off x="173" y="258"/>
              <a:ext cx="86" cy="86"/>
            </a:xfrm>
            <a:prstGeom prst="rect">
              <a:avLst/>
            </a:prstGeom>
            <a:solidFill>
              <a:srgbClr val="9999CC"/>
            </a:solidFill>
            <a:ln w="9525">
              <a:noFill/>
              <a:round/>
              <a:headEnd/>
              <a:tailEnd/>
            </a:ln>
            <a:effectLst/>
          </p:spPr>
          <p:txBody>
            <a:bodyPr wrap="none" anchor="ctr">
              <a:prstTxWarp prst="textNoShape">
                <a:avLst/>
              </a:prstTxWarp>
            </a:bodyPr>
            <a:lstStyle/>
            <a:p>
              <a:endParaRPr lang="en-US"/>
            </a:p>
          </p:txBody>
        </p:sp>
      </p:grpSp>
      <p:sp>
        <p:nvSpPr>
          <p:cNvPr id="793614" name="Rectangle 14"/>
          <p:cNvSpPr>
            <a:spLocks noGrp="1" noChangeArrowheads="1"/>
          </p:cNvSpPr>
          <p:nvPr>
            <p:ph type="title"/>
          </p:nvPr>
        </p:nvSpPr>
        <p:spPr bwMode="auto">
          <a:xfrm>
            <a:off x="457200" y="457200"/>
            <a:ext cx="8223250" cy="13700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3615" name="Rectangle 15"/>
          <p:cNvSpPr>
            <a:spLocks noGrp="1" noChangeArrowheads="1"/>
          </p:cNvSpPr>
          <p:nvPr>
            <p:ph type="body" idx="1"/>
          </p:nvPr>
        </p:nvSpPr>
        <p:spPr bwMode="auto">
          <a:xfrm>
            <a:off x="457200" y="1981200"/>
            <a:ext cx="8223250" cy="3884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93617" name="Line 17"/>
          <p:cNvSpPr>
            <a:spLocks noChangeShapeType="1"/>
          </p:cNvSpPr>
          <p:nvPr/>
        </p:nvSpPr>
        <p:spPr bwMode="auto">
          <a:xfrm>
            <a:off x="304800" y="6629400"/>
            <a:ext cx="8534400" cy="1588"/>
          </a:xfrm>
          <a:prstGeom prst="line">
            <a:avLst/>
          </a:prstGeom>
          <a:noFill/>
          <a:ln w="38160">
            <a:solidFill>
              <a:srgbClr val="00007D"/>
            </a:solidFill>
            <a:miter lim="800000"/>
            <a:headEnd/>
            <a:tailEnd/>
          </a:ln>
          <a:effectLst/>
        </p:spPr>
        <p:txBody>
          <a:bodyPr>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mj-lt"/>
          <a:ea typeface="+mj-ea"/>
          <a:cs typeface="+mj-cs"/>
        </a:defRPr>
      </a:lvl1pPr>
      <a:lvl2pPr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2pPr>
      <a:lvl3pPr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3pPr>
      <a:lvl4pPr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4pPr>
      <a:lvl5pPr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5pPr>
      <a:lvl6pPr marL="457200"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6pPr>
      <a:lvl7pPr marL="914400"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7pPr>
      <a:lvl8pPr marL="1371600"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8pPr>
      <a:lvl9pPr marL="1828800" algn="l" defTabSz="420688" rtl="0" fontAlgn="base">
        <a:lnSpc>
          <a:spcPct val="76000"/>
        </a:lnSpc>
        <a:spcBef>
          <a:spcPct val="0"/>
        </a:spcBef>
        <a:spcAft>
          <a:spcPct val="0"/>
        </a:spcAft>
        <a:buClr>
          <a:srgbClr val="000000"/>
        </a:buClr>
        <a:buSzPct val="100000"/>
        <a:buFont typeface="Arial" pitchFamily="-112" charset="0"/>
        <a:defRPr sz="4400">
          <a:solidFill>
            <a:srgbClr val="000000"/>
          </a:solidFill>
          <a:latin typeface="Arial" pitchFamily="-112" charset="0"/>
        </a:defRPr>
      </a:lvl9pPr>
    </p:titleStyle>
    <p:bodyStyle>
      <a:lvl1pPr marL="336550" indent="-336550" algn="l" defTabSz="420688" rtl="0" fontAlgn="base">
        <a:lnSpc>
          <a:spcPct val="76000"/>
        </a:lnSpc>
        <a:spcBef>
          <a:spcPts val="800"/>
        </a:spcBef>
        <a:spcAft>
          <a:spcPct val="0"/>
        </a:spcAft>
        <a:buClr>
          <a:srgbClr val="00007D"/>
        </a:buClr>
        <a:buSzPct val="75000"/>
        <a:buFont typeface="Wingdings" pitchFamily="-112" charset="2"/>
        <a:buChar char=""/>
        <a:defRPr sz="3200">
          <a:solidFill>
            <a:srgbClr val="000000"/>
          </a:solidFill>
          <a:latin typeface="+mn-lt"/>
          <a:ea typeface="+mn-ea"/>
          <a:cs typeface="+mn-cs"/>
        </a:defRPr>
      </a:lvl1pPr>
      <a:lvl2pPr marL="736600" indent="-279400" algn="l" defTabSz="420688" rtl="0" fontAlgn="base">
        <a:lnSpc>
          <a:spcPct val="76000"/>
        </a:lnSpc>
        <a:spcBef>
          <a:spcPts val="700"/>
        </a:spcBef>
        <a:spcAft>
          <a:spcPct val="0"/>
        </a:spcAft>
        <a:buClr>
          <a:srgbClr val="9999CC"/>
        </a:buClr>
        <a:buSzPct val="80000"/>
        <a:buFont typeface="Wingdings" pitchFamily="-112" charset="2"/>
        <a:buChar char=""/>
        <a:defRPr sz="2800">
          <a:solidFill>
            <a:srgbClr val="000000"/>
          </a:solidFill>
          <a:latin typeface="+mn-lt"/>
          <a:ea typeface="ＭＳ Ｐゴシック" pitchFamily="-112" charset="-128"/>
        </a:defRPr>
      </a:lvl2pPr>
      <a:lvl3pPr marL="1143000" indent="-228600" algn="l" defTabSz="420688" rtl="0" fontAlgn="base">
        <a:lnSpc>
          <a:spcPct val="76000"/>
        </a:lnSpc>
        <a:spcBef>
          <a:spcPts val="600"/>
        </a:spcBef>
        <a:spcAft>
          <a:spcPct val="0"/>
        </a:spcAft>
        <a:buClr>
          <a:srgbClr val="00007D"/>
        </a:buClr>
        <a:buSzPct val="65000"/>
        <a:buFont typeface="Wingdings" pitchFamily="-112" charset="2"/>
        <a:buChar char=""/>
        <a:defRPr sz="2400">
          <a:solidFill>
            <a:srgbClr val="000000"/>
          </a:solidFill>
          <a:latin typeface="+mn-lt"/>
          <a:ea typeface="ＭＳ Ｐゴシック" pitchFamily="-112" charset="-128"/>
        </a:defRPr>
      </a:lvl3pPr>
      <a:lvl4pPr marL="1600200" indent="-228600" algn="l" defTabSz="420688" rtl="0" fontAlgn="base">
        <a:lnSpc>
          <a:spcPct val="76000"/>
        </a:lnSpc>
        <a:spcBef>
          <a:spcPts val="500"/>
        </a:spcBef>
        <a:spcAft>
          <a:spcPct val="0"/>
        </a:spcAft>
        <a:buClr>
          <a:srgbClr val="9999CC"/>
        </a:buClr>
        <a:buSzPct val="70000"/>
        <a:buFont typeface="Wingdings" pitchFamily="-112" charset="2"/>
        <a:buChar char=""/>
        <a:defRPr sz="2000">
          <a:solidFill>
            <a:srgbClr val="000000"/>
          </a:solidFill>
          <a:latin typeface="+mn-lt"/>
          <a:ea typeface="ＭＳ Ｐゴシック" pitchFamily="-112" charset="-128"/>
        </a:defRPr>
      </a:lvl4pPr>
      <a:lvl5pPr marL="2057400" indent="-228600" algn="l" defTabSz="420688" rtl="0" fontAlgn="base">
        <a:lnSpc>
          <a:spcPct val="76000"/>
        </a:lnSpc>
        <a:spcBef>
          <a:spcPts val="500"/>
        </a:spcBef>
        <a:spcAft>
          <a:spcPct val="0"/>
        </a:spcAft>
        <a:buClr>
          <a:srgbClr val="9999CC"/>
        </a:buClr>
        <a:buSzPct val="100000"/>
        <a:buFont typeface="Wingdings" pitchFamily="-112" charset="2"/>
        <a:buChar char=""/>
        <a:defRPr sz="2000">
          <a:solidFill>
            <a:srgbClr val="000000"/>
          </a:solidFill>
          <a:latin typeface="+mn-lt"/>
          <a:ea typeface="ＭＳ Ｐゴシック" pitchFamily="-112" charset="-128"/>
        </a:defRPr>
      </a:lvl5pPr>
      <a:lvl6pPr marL="2514600" indent="-228600" algn="l" defTabSz="420688" rtl="0" fontAlgn="base">
        <a:lnSpc>
          <a:spcPct val="76000"/>
        </a:lnSpc>
        <a:spcBef>
          <a:spcPts val="500"/>
        </a:spcBef>
        <a:spcAft>
          <a:spcPct val="0"/>
        </a:spcAft>
        <a:buClr>
          <a:srgbClr val="9999CC"/>
        </a:buClr>
        <a:buSzPct val="100000"/>
        <a:buFont typeface="Wingdings" pitchFamily="-112" charset="2"/>
        <a:buChar char=""/>
        <a:defRPr sz="2000">
          <a:solidFill>
            <a:srgbClr val="000000"/>
          </a:solidFill>
          <a:latin typeface="+mn-lt"/>
          <a:ea typeface="ＭＳ Ｐゴシック" pitchFamily="-112" charset="-128"/>
        </a:defRPr>
      </a:lvl6pPr>
      <a:lvl7pPr marL="2971800" indent="-228600" algn="l" defTabSz="420688" rtl="0" fontAlgn="base">
        <a:lnSpc>
          <a:spcPct val="76000"/>
        </a:lnSpc>
        <a:spcBef>
          <a:spcPts val="500"/>
        </a:spcBef>
        <a:spcAft>
          <a:spcPct val="0"/>
        </a:spcAft>
        <a:buClr>
          <a:srgbClr val="9999CC"/>
        </a:buClr>
        <a:buSzPct val="100000"/>
        <a:buFont typeface="Wingdings" pitchFamily="-112" charset="2"/>
        <a:buChar char=""/>
        <a:defRPr sz="2000">
          <a:solidFill>
            <a:srgbClr val="000000"/>
          </a:solidFill>
          <a:latin typeface="+mn-lt"/>
          <a:ea typeface="ＭＳ Ｐゴシック" pitchFamily="-112" charset="-128"/>
        </a:defRPr>
      </a:lvl7pPr>
      <a:lvl8pPr marL="3429000" indent="-228600" algn="l" defTabSz="420688" rtl="0" fontAlgn="base">
        <a:lnSpc>
          <a:spcPct val="76000"/>
        </a:lnSpc>
        <a:spcBef>
          <a:spcPts val="500"/>
        </a:spcBef>
        <a:spcAft>
          <a:spcPct val="0"/>
        </a:spcAft>
        <a:buClr>
          <a:srgbClr val="9999CC"/>
        </a:buClr>
        <a:buSzPct val="100000"/>
        <a:buFont typeface="Wingdings" pitchFamily="-112" charset="2"/>
        <a:buChar char=""/>
        <a:defRPr sz="2000">
          <a:solidFill>
            <a:srgbClr val="000000"/>
          </a:solidFill>
          <a:latin typeface="+mn-lt"/>
          <a:ea typeface="ＭＳ Ｐゴシック" pitchFamily="-112" charset="-128"/>
        </a:defRPr>
      </a:lvl8pPr>
      <a:lvl9pPr marL="3886200" indent="-228600" algn="l" defTabSz="420688" rtl="0" fontAlgn="base">
        <a:lnSpc>
          <a:spcPct val="76000"/>
        </a:lnSpc>
        <a:spcBef>
          <a:spcPts val="500"/>
        </a:spcBef>
        <a:spcAft>
          <a:spcPct val="0"/>
        </a:spcAft>
        <a:buClr>
          <a:srgbClr val="9999CC"/>
        </a:buClr>
        <a:buSzPct val="100000"/>
        <a:buFont typeface="Wingdings" pitchFamily="-112" charset="2"/>
        <a:buChar char=""/>
        <a:defRPr sz="2000">
          <a:solidFill>
            <a:srgbClr val="000000"/>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agenda.infn.it/conferenceDisplay.py?confId=3602"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6" Type="http://schemas.openxmlformats.org/officeDocument/2006/relationships/image" Target="../media/image20.png"/><Relationship Id="rId4" Type="http://schemas.openxmlformats.org/officeDocument/2006/relationships/hyperlink" Target="http://clic-study.web.cern.ch/CLIC-Study/" TargetMode="External"/><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19.png"/><Relationship Id="rId5" Type="http://schemas.openxmlformats.org/officeDocument/2006/relationships/hyperlink" Target="http://www.linearcollider.org/cm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21.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4" Type="http://schemas.openxmlformats.org/officeDocument/2006/relationships/image" Target="../media/image24.jpeg"/><Relationship Id="rId5" Type="http://schemas.openxmlformats.org/officeDocument/2006/relationships/image" Target="../media/image25.png"/><Relationship Id="rId7" Type="http://schemas.openxmlformats.org/officeDocument/2006/relationships/image" Target="../media/image27.jpeg"/><Relationship Id="rId1" Type="http://schemas.openxmlformats.org/officeDocument/2006/relationships/slideLayout" Target="../slideLayouts/slideLayout31.xml"/><Relationship Id="rId2" Type="http://schemas.openxmlformats.org/officeDocument/2006/relationships/notesSlide" Target="../notesSlides/notesSlide12.xml"/><Relationship Id="rId9" Type="http://schemas.openxmlformats.org/officeDocument/2006/relationships/image" Target="../media/image29.jpeg"/><Relationship Id="rId3" Type="http://schemas.openxmlformats.org/officeDocument/2006/relationships/image" Target="../media/image2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4" Type="http://schemas.openxmlformats.org/officeDocument/2006/relationships/image" Target="../media/image31.jpeg"/><Relationship Id="rId5" Type="http://schemas.openxmlformats.org/officeDocument/2006/relationships/image" Target="../media/image32.jpeg"/><Relationship Id="rId7" Type="http://schemas.openxmlformats.org/officeDocument/2006/relationships/image" Target="../media/image34.jpeg"/><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30.jpeg"/><Relationship Id="rId6" Type="http://schemas.openxmlformats.org/officeDocument/2006/relationships/image" Target="../media/image33.jpeg"/></Relationships>
</file>

<file path=ppt/slides/_rels/slide16.xml.rels><?xml version="1.0" encoding="UTF-8" standalone="yes"?>
<Relationships xmlns="http://schemas.openxmlformats.org/package/2006/relationships"><Relationship Id="rId4" Type="http://schemas.openxmlformats.org/officeDocument/2006/relationships/image" Target="../media/image36.jpeg"/><Relationship Id="rId5" Type="http://schemas.openxmlformats.org/officeDocument/2006/relationships/image" Target="../media/image37.jpeg"/><Relationship Id="rId7" Type="http://schemas.openxmlformats.org/officeDocument/2006/relationships/image" Target="../media/image38.wmf"/><Relationship Id="rId1" Type="http://schemas.openxmlformats.org/officeDocument/2006/relationships/vmlDrawing" Target="../drawings/vmlDrawing2.vml"/><Relationship Id="rId2" Type="http://schemas.openxmlformats.org/officeDocument/2006/relationships/slideLayout" Target="../slideLayouts/slideLayout31.xml"/><Relationship Id="rId3" Type="http://schemas.openxmlformats.org/officeDocument/2006/relationships/notesSlide" Target="../notesSlides/notesSlide14.xml"/><Relationship Id="rId6"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64.xml"/><Relationship Id="rId2" Type="http://schemas.openxmlformats.org/officeDocument/2006/relationships/notesSlide" Target="../notesSlides/notesSlide15.xml"/><Relationship Id="rId3" Type="http://schemas.openxmlformats.org/officeDocument/2006/relationships/image" Target="../media/image3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hyperlink" Target="http://clic-meeting.web.cern.ch/clic-meeting/ComparisonTable.html" TargetMode="Externa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4.png"/><Relationship Id="rId7"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42.png"/><Relationship Id="rId6"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8.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4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2.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oleObject" Target="../embeddings/Microsoft_Equation2.bin"/><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oleObject" Target="../embeddings/Microsoft_Excel_97_-_2004_Worksheet3.xls"/><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1.xml"/><Relationship Id="rId5" Type="http://schemas.openxmlformats.org/officeDocument/2006/relationships/oleObject" Target="../embeddings/Microsoft_Word_97_-_2004_Document1.doc"/></Relationships>
</file>

<file path=ppt/slides/_rels/slide30.xml.rels><?xml version="1.0" encoding="UTF-8" standalone="yes"?>
<Relationships xmlns="http://schemas.openxmlformats.org/package/2006/relationships"><Relationship Id="rId6" Type="http://schemas.openxmlformats.org/officeDocument/2006/relationships/image" Target="../media/image60.png"/><Relationship Id="rId4"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image" Target="../media/image56.png"/><Relationship Id="rId3" Type="http://schemas.openxmlformats.org/officeDocument/2006/relationships/image" Target="../media/image57.png"/><Relationship Id="rId5"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61.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62.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63.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64.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66.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67.png"/><Relationship Id="rId5" Type="http://schemas.openxmlformats.org/officeDocument/2006/relationships/image" Target="../media/image69.png"/></Relationships>
</file>

<file path=ppt/slides/_rels/slide39.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15.xml"/><Relationship Id="rId2" Type="http://schemas.openxmlformats.org/officeDocument/2006/relationships/image" Target="../media/image70.png"/><Relationship Id="rId3" Type="http://schemas.openxmlformats.org/officeDocument/2006/relationships/image" Target="../media/image68.png"/><Relationship Id="rId5"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2.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3" Type="http://schemas.openxmlformats.org/officeDocument/2006/relationships/image" Target="../media/image75.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6" Type="http://schemas.openxmlformats.org/officeDocument/2006/relationships/oleObject" Target="../embeddings/Microsoft_Equation5.bin"/><Relationship Id="rId4" Type="http://schemas.openxmlformats.org/officeDocument/2006/relationships/image" Target="../media/image78.png"/><Relationship Id="rId1" Type="http://schemas.openxmlformats.org/officeDocument/2006/relationships/vmlDrawing" Target="../drawings/vmlDrawing5.vml"/><Relationship Id="rId2" Type="http://schemas.openxmlformats.org/officeDocument/2006/relationships/slideLayout" Target="../slideLayouts/slideLayout20.xml"/><Relationship Id="rId3" Type="http://schemas.openxmlformats.org/officeDocument/2006/relationships/notesSlide" Target="../notesSlides/notesSlide35.xml"/><Relationship Id="rId5" Type="http://schemas.openxmlformats.org/officeDocument/2006/relationships/oleObject" Target="../embeddings/Microsoft_Word_97_-_2004_Document4.doc"/></Relationships>
</file>

<file path=ppt/slides/_rels/slide44.xml.rels><?xml version="1.0" encoding="UTF-8" standalone="yes"?>
<Relationships xmlns="http://schemas.openxmlformats.org/package/2006/relationships"><Relationship Id="rId6" Type="http://schemas.openxmlformats.org/officeDocument/2006/relationships/image" Target="../media/image82.png"/><Relationship Id="rId4" Type="http://schemas.openxmlformats.org/officeDocument/2006/relationships/image" Target="../media/image80.png"/><Relationship Id="rId1" Type="http://schemas.openxmlformats.org/officeDocument/2006/relationships/slideLayout" Target="../slideLayouts/slideLayout20.xml"/><Relationship Id="rId2" Type="http://schemas.openxmlformats.org/officeDocument/2006/relationships/image" Target="../media/image79.png"/><Relationship Id="rId3" Type="http://schemas.openxmlformats.org/officeDocument/2006/relationships/image" Target="../media/image75.png"/><Relationship Id="rId5"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83.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89.jpeg"/><Relationship Id="rId4" Type="http://schemas.openxmlformats.org/officeDocument/2006/relationships/image" Target="../media/image85.jpeg"/><Relationship Id="rId5" Type="http://schemas.openxmlformats.org/officeDocument/2006/relationships/image" Target="../media/image86.jpeg"/><Relationship Id="rId7" Type="http://schemas.openxmlformats.org/officeDocument/2006/relationships/image" Target="../media/image88.png"/><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84.jpeg"/><Relationship Id="rId6" Type="http://schemas.openxmlformats.org/officeDocument/2006/relationships/image" Target="../media/image8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2.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3.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4.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5"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3769592"/>
            <a:ext cx="8229600" cy="812799"/>
          </a:xfrm>
        </p:spPr>
        <p:txBody>
          <a:bodyPr>
            <a:normAutofit/>
          </a:bodyPr>
          <a:lstStyle/>
          <a:p>
            <a:pPr algn="ctr">
              <a:buNone/>
            </a:pPr>
            <a:r>
              <a:rPr lang="en-US" sz="2800" dirty="0" smtClean="0">
                <a:solidFill>
                  <a:srgbClr val="FFFF00"/>
                </a:solidFill>
              </a:rPr>
              <a:t>Andrea </a:t>
            </a:r>
            <a:r>
              <a:rPr lang="en-US" sz="2800" dirty="0" err="1" smtClean="0">
                <a:solidFill>
                  <a:srgbClr val="FFFF00"/>
                </a:solidFill>
              </a:rPr>
              <a:t>Ghigo</a:t>
            </a:r>
            <a:endParaRPr lang="en-US" sz="2800" dirty="0">
              <a:solidFill>
                <a:srgbClr val="FFFF00"/>
              </a:solidFill>
            </a:endParaRPr>
          </a:p>
        </p:txBody>
      </p:sp>
      <p:sp>
        <p:nvSpPr>
          <p:cNvPr id="4" name="TextBox 3"/>
          <p:cNvSpPr txBox="1"/>
          <p:nvPr/>
        </p:nvSpPr>
        <p:spPr>
          <a:xfrm>
            <a:off x="203200" y="6317611"/>
            <a:ext cx="8623300" cy="369332"/>
          </a:xfrm>
          <a:prstGeom prst="rect">
            <a:avLst/>
          </a:prstGeom>
          <a:noFill/>
        </p:spPr>
        <p:txBody>
          <a:bodyPr wrap="square" rtlCol="0">
            <a:spAutoFit/>
          </a:bodyPr>
          <a:lstStyle/>
          <a:p>
            <a:r>
              <a:rPr lang="en-US" dirty="0" smtClean="0">
                <a:solidFill>
                  <a:srgbClr val="FFFF00"/>
                </a:solidFill>
                <a:hlinkClick r:id="rId2"/>
              </a:rPr>
              <a:t>Giornate Romane su “Particelle e Fisica Applicata” </a:t>
            </a:r>
            <a:r>
              <a:rPr lang="en-US" b="1" dirty="0" smtClean="0">
                <a:solidFill>
                  <a:srgbClr val="FFFF00"/>
                </a:solidFill>
              </a:rPr>
              <a:t>	Roma </a:t>
            </a:r>
            <a:r>
              <a:rPr lang="en-US" dirty="0" smtClean="0">
                <a:solidFill>
                  <a:srgbClr val="FFFF00"/>
                </a:solidFill>
              </a:rPr>
              <a:t>13-14 June 2011 </a:t>
            </a:r>
            <a:endParaRPr lang="en-US" dirty="0">
              <a:solidFill>
                <a:srgbClr val="FFFF00"/>
              </a:solidFill>
            </a:endParaRPr>
          </a:p>
        </p:txBody>
      </p:sp>
      <p:sp>
        <p:nvSpPr>
          <p:cNvPr id="5" name="TextBox 4"/>
          <p:cNvSpPr txBox="1"/>
          <p:nvPr/>
        </p:nvSpPr>
        <p:spPr>
          <a:xfrm>
            <a:off x="1765302" y="1115504"/>
            <a:ext cx="5892797" cy="1938992"/>
          </a:xfrm>
          <a:prstGeom prst="rect">
            <a:avLst/>
          </a:prstGeom>
          <a:noFill/>
        </p:spPr>
        <p:txBody>
          <a:bodyPr wrap="square" rtlCol="0">
            <a:spAutoFit/>
          </a:bodyPr>
          <a:lstStyle/>
          <a:p>
            <a:pPr algn="ctr"/>
            <a:r>
              <a:rPr lang="en-US" sz="4000" b="1" dirty="0" smtClean="0">
                <a:solidFill>
                  <a:schemeClr val="bg1"/>
                </a:solidFill>
                <a:latin typeface="Arial"/>
                <a:cs typeface="Arial"/>
              </a:rPr>
              <a:t>NUOVE TECNICHE </a:t>
            </a:r>
          </a:p>
          <a:p>
            <a:pPr algn="ctr"/>
            <a:r>
              <a:rPr lang="en-US" sz="4000" b="1" dirty="0" smtClean="0">
                <a:solidFill>
                  <a:schemeClr val="bg1"/>
                </a:solidFill>
                <a:latin typeface="Arial"/>
                <a:cs typeface="Arial"/>
              </a:rPr>
              <a:t>DI </a:t>
            </a:r>
          </a:p>
          <a:p>
            <a:pPr algn="ctr"/>
            <a:r>
              <a:rPr lang="en-US" sz="4000" b="1" dirty="0" smtClean="0">
                <a:solidFill>
                  <a:schemeClr val="bg1"/>
                </a:solidFill>
                <a:latin typeface="Arial"/>
                <a:cs typeface="Arial"/>
              </a:rPr>
              <a:t>ACCELERAZIONE</a:t>
            </a:r>
            <a:endParaRPr lang="en-US" sz="4000" b="1"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it-IT"/>
              <a:t>21/07/09 Krakow - HEP 2009                                                       C.Biscari - "Accelerators R&amp;D" </a:t>
            </a:r>
          </a:p>
        </p:txBody>
      </p:sp>
      <p:sp>
        <p:nvSpPr>
          <p:cNvPr id="6" name="Slide Number Placeholder 2"/>
          <p:cNvSpPr>
            <a:spLocks noGrp="1"/>
          </p:cNvSpPr>
          <p:nvPr>
            <p:ph type="sldNum" sz="quarter" idx="11"/>
          </p:nvPr>
        </p:nvSpPr>
        <p:spPr/>
        <p:txBody>
          <a:bodyPr/>
          <a:lstStyle/>
          <a:p>
            <a:fld id="{1DD06262-CB00-7742-BED9-EEA452F0657B}" type="slidenum">
              <a:rPr lang="it-IT"/>
              <a:pPr/>
              <a:t>10</a:t>
            </a:fld>
            <a:endParaRPr lang="it-IT"/>
          </a:p>
        </p:txBody>
      </p:sp>
      <p:pic>
        <p:nvPicPr>
          <p:cNvPr id="550916" name="Picture 4"/>
          <p:cNvPicPr>
            <a:picLocks noChangeAspect="1" noChangeArrowheads="1"/>
          </p:cNvPicPr>
          <p:nvPr/>
        </p:nvPicPr>
        <p:blipFill>
          <a:blip r:embed="rId3"/>
          <a:srcRect/>
          <a:stretch>
            <a:fillRect/>
          </a:stretch>
        </p:blipFill>
        <p:spPr bwMode="auto">
          <a:xfrm>
            <a:off x="1244600" y="38100"/>
            <a:ext cx="6819900" cy="6819900"/>
          </a:xfrm>
          <a:prstGeom prst="rect">
            <a:avLst/>
          </a:prstGeom>
          <a:noFill/>
          <a:ln w="9525">
            <a:noFill/>
            <a:miter lim="800000"/>
            <a:headEnd/>
            <a:tailEnd/>
          </a:ln>
          <a:effectLst/>
        </p:spPr>
      </p:pic>
      <p:sp>
        <p:nvSpPr>
          <p:cNvPr id="550919" name="Text Box 7"/>
          <p:cNvSpPr txBox="1">
            <a:spLocks noChangeArrowheads="1"/>
          </p:cNvSpPr>
          <p:nvPr/>
        </p:nvSpPr>
        <p:spPr bwMode="auto">
          <a:xfrm>
            <a:off x="1706563" y="257175"/>
            <a:ext cx="5764212" cy="519113"/>
          </a:xfrm>
          <a:prstGeom prst="rect">
            <a:avLst/>
          </a:prstGeom>
          <a:noFill/>
          <a:ln w="9525">
            <a:noFill/>
            <a:miter lim="800000"/>
            <a:headEnd/>
            <a:tailEnd/>
          </a:ln>
          <a:effectLst/>
        </p:spPr>
        <p:txBody>
          <a:bodyPr>
            <a:prstTxWarp prst="textNoShape">
              <a:avLst/>
            </a:prstTxWarp>
            <a:spAutoFit/>
          </a:bodyPr>
          <a:lstStyle/>
          <a:p>
            <a:pPr algn="ctr"/>
            <a:r>
              <a:rPr lang="it-IT" sz="2800">
                <a:solidFill>
                  <a:schemeClr val="bg1"/>
                </a:solidFill>
              </a:rPr>
              <a:t>Future : e+ e- Linear colliders</a:t>
            </a:r>
          </a:p>
        </p:txBody>
      </p:sp>
      <p:sp>
        <p:nvSpPr>
          <p:cNvPr id="550921" name="Text Box 9"/>
          <p:cNvSpPr txBox="1">
            <a:spLocks noChangeArrowheads="1"/>
          </p:cNvSpPr>
          <p:nvPr/>
        </p:nvSpPr>
        <p:spPr bwMode="auto">
          <a:xfrm>
            <a:off x="3289300" y="736600"/>
            <a:ext cx="2613025" cy="396875"/>
          </a:xfrm>
          <a:prstGeom prst="rect">
            <a:avLst/>
          </a:prstGeom>
          <a:noFill/>
          <a:ln w="9525">
            <a:noFill/>
            <a:miter lim="800000"/>
            <a:headEnd/>
            <a:tailEnd/>
          </a:ln>
          <a:effectLst/>
        </p:spPr>
        <p:txBody>
          <a:bodyPr wrap="none">
            <a:prstTxWarp prst="textNoShape">
              <a:avLst/>
            </a:prstTxWarp>
            <a:spAutoFit/>
          </a:bodyPr>
          <a:lstStyle/>
          <a:p>
            <a:r>
              <a:rPr lang="it-IT" sz="2000">
                <a:solidFill>
                  <a:srgbClr val="FFFF00"/>
                </a:solidFill>
              </a:rPr>
              <a:t>High gradient cavities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3"/>
          <a:srcRect/>
          <a:stretch>
            <a:fillRect/>
          </a:stretch>
        </p:blipFill>
        <p:spPr bwMode="auto">
          <a:xfrm>
            <a:off x="0" y="1981200"/>
            <a:ext cx="4595813" cy="2298700"/>
          </a:xfrm>
          <a:prstGeom prst="rect">
            <a:avLst/>
          </a:prstGeom>
          <a:noFill/>
          <a:ln w="0">
            <a:noFill/>
            <a:miter lim="800000"/>
            <a:headEnd/>
            <a:tailEnd/>
          </a:ln>
        </p:spPr>
      </p:pic>
      <p:sp>
        <p:nvSpPr>
          <p:cNvPr id="484355" name="Rectangle 4"/>
          <p:cNvSpPr>
            <a:spLocks noChangeArrowheads="1"/>
          </p:cNvSpPr>
          <p:nvPr/>
        </p:nvSpPr>
        <p:spPr bwMode="auto">
          <a:xfrm>
            <a:off x="358775" y="762000"/>
            <a:ext cx="8785225" cy="858838"/>
          </a:xfrm>
          <a:prstGeom prst="rect">
            <a:avLst/>
          </a:prstGeom>
          <a:noFill/>
          <a:ln w="9525">
            <a:noFill/>
            <a:miter lim="800000"/>
            <a:headEnd/>
            <a:tailEnd/>
          </a:ln>
        </p:spPr>
        <p:txBody>
          <a:bodyPr>
            <a:prstTxWarp prst="textNoShape">
              <a:avLst/>
            </a:prstTxWarp>
          </a:bodyPr>
          <a:lstStyle/>
          <a:p>
            <a:pPr algn="ctr" eaLnBrk="0" hangingPunct="0"/>
            <a:endParaRPr lang="en-GB" sz="2800" b="1" i="1">
              <a:solidFill>
                <a:srgbClr val="FF3300"/>
              </a:solidFill>
              <a:latin typeface="Times New Roman" pitchFamily="-112" charset="0"/>
            </a:endParaRPr>
          </a:p>
        </p:txBody>
      </p:sp>
      <p:sp>
        <p:nvSpPr>
          <p:cNvPr id="484356" name="Rectangle 7"/>
          <p:cNvSpPr>
            <a:spLocks noGrp="1" noChangeArrowheads="1"/>
          </p:cNvSpPr>
          <p:nvPr>
            <p:ph type="title" idx="4294967295"/>
          </p:nvPr>
        </p:nvSpPr>
        <p:spPr>
          <a:xfrm>
            <a:off x="1447800" y="304800"/>
            <a:ext cx="7086600" cy="895350"/>
          </a:xfrm>
        </p:spPr>
        <p:txBody>
          <a:bodyPr/>
          <a:lstStyle/>
          <a:p>
            <a:r>
              <a:rPr lang="en-GB" altLang="ja-JP" sz="4000">
                <a:ea typeface="ＭＳ Ｐゴシック" pitchFamily="-112" charset="-128"/>
                <a:cs typeface="ＭＳ Ｐゴシック" pitchFamily="-112" charset="-128"/>
              </a:rPr>
              <a:t>Future e+/e- Linear Colliders</a:t>
            </a:r>
            <a:br>
              <a:rPr lang="en-GB" altLang="ja-JP" sz="4000">
                <a:ea typeface="ＭＳ Ｐゴシック" pitchFamily="-112" charset="-128"/>
                <a:cs typeface="ＭＳ Ｐゴシック" pitchFamily="-112" charset="-128"/>
              </a:rPr>
            </a:br>
            <a:r>
              <a:rPr lang="en-GB" altLang="ja-JP" sz="4000">
                <a:ea typeface="ＭＳ Ｐゴシック" pitchFamily="-112" charset="-128"/>
                <a:cs typeface="ＭＳ Ｐゴシック" pitchFamily="-112" charset="-128"/>
              </a:rPr>
              <a:t> CLIC and ILC </a:t>
            </a:r>
            <a:endParaRPr lang="en-US" sz="4000">
              <a:ea typeface="ＭＳ Ｐゴシック" pitchFamily="-112" charset="-128"/>
              <a:cs typeface="ＭＳ Ｐゴシック" pitchFamily="-112" charset="-128"/>
            </a:endParaRPr>
          </a:p>
        </p:txBody>
      </p:sp>
      <p:sp>
        <p:nvSpPr>
          <p:cNvPr id="484357" name="Rectangle 8"/>
          <p:cNvSpPr>
            <a:spLocks noChangeArrowheads="1"/>
          </p:cNvSpPr>
          <p:nvPr/>
        </p:nvSpPr>
        <p:spPr bwMode="auto">
          <a:xfrm>
            <a:off x="838200" y="4648200"/>
            <a:ext cx="7661275" cy="946150"/>
          </a:xfrm>
          <a:prstGeom prst="rect">
            <a:avLst/>
          </a:prstGeom>
          <a:noFill/>
          <a:ln w="0">
            <a:noFill/>
            <a:miter lim="800000"/>
            <a:headEnd/>
            <a:tailEnd/>
          </a:ln>
        </p:spPr>
        <p:txBody>
          <a:bodyPr anchor="ctr">
            <a:prstTxWarp prst="textNoShape">
              <a:avLst/>
            </a:prstTxWarp>
            <a:spAutoFit/>
          </a:bodyPr>
          <a:lstStyle/>
          <a:p>
            <a:pPr algn="ctr" eaLnBrk="0" hangingPunct="0"/>
            <a:r>
              <a:rPr lang="en-US" sz="2800" b="1">
                <a:solidFill>
                  <a:srgbClr val="114FFB"/>
                </a:solidFill>
                <a:latin typeface="Times New Roman" pitchFamily="-112" charset="0"/>
                <a:hlinkClick r:id="rId4"/>
              </a:rPr>
              <a:t>http://clic-study.web.cern.ch/CLIC-Study/</a:t>
            </a:r>
            <a:endParaRPr lang="en-US" sz="2800" b="1">
              <a:solidFill>
                <a:srgbClr val="114FFB"/>
              </a:solidFill>
              <a:latin typeface="Times New Roman" pitchFamily="-112" charset="0"/>
            </a:endParaRPr>
          </a:p>
          <a:p>
            <a:pPr algn="ctr" eaLnBrk="0" hangingPunct="0"/>
            <a:r>
              <a:rPr lang="en-US" sz="2800" b="1">
                <a:solidFill>
                  <a:srgbClr val="114FFB"/>
                </a:solidFill>
                <a:latin typeface="Times New Roman" pitchFamily="-112" charset="0"/>
                <a:hlinkClick r:id="rId5"/>
              </a:rPr>
              <a:t>http://www.linearcollider.org/cms/</a:t>
            </a:r>
            <a:endParaRPr lang="en-US" sz="2800" b="1">
              <a:solidFill>
                <a:srgbClr val="114FFB"/>
              </a:solidFill>
              <a:latin typeface="Times New Roman" pitchFamily="-112" charset="0"/>
            </a:endParaRPr>
          </a:p>
        </p:txBody>
      </p:sp>
      <p:pic>
        <p:nvPicPr>
          <p:cNvPr id="484358" name="Picture 6"/>
          <p:cNvPicPr>
            <a:picLocks noChangeAspect="1" noChangeArrowheads="1"/>
          </p:cNvPicPr>
          <p:nvPr/>
        </p:nvPicPr>
        <p:blipFill>
          <a:blip r:embed="rId6"/>
          <a:srcRect/>
          <a:stretch>
            <a:fillRect/>
          </a:stretch>
        </p:blipFill>
        <p:spPr bwMode="auto">
          <a:xfrm>
            <a:off x="4848225" y="1828800"/>
            <a:ext cx="4295775" cy="235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1081088" y="341313"/>
            <a:ext cx="7162800" cy="639762"/>
          </a:xfrm>
        </p:spPr>
        <p:txBody>
          <a:bodyPr/>
          <a:lstStyle/>
          <a:p>
            <a:r>
              <a:rPr lang="it-IT"/>
              <a:t>CLIC				</a:t>
            </a:r>
            <a:r>
              <a:rPr lang="it-IT">
                <a:solidFill>
                  <a:srgbClr val="0033CC"/>
                </a:solidFill>
              </a:rPr>
              <a:t>ILC</a:t>
            </a:r>
          </a:p>
        </p:txBody>
      </p:sp>
      <p:sp>
        <p:nvSpPr>
          <p:cNvPr id="733187" name="Rectangle 3"/>
          <p:cNvSpPr>
            <a:spLocks noGrp="1" noChangeArrowheads="1"/>
          </p:cNvSpPr>
          <p:nvPr>
            <p:ph type="body" idx="1"/>
          </p:nvPr>
        </p:nvSpPr>
        <p:spPr>
          <a:xfrm>
            <a:off x="4625975" y="1112838"/>
            <a:ext cx="4318000" cy="5257800"/>
          </a:xfrm>
        </p:spPr>
        <p:txBody>
          <a:bodyPr/>
          <a:lstStyle/>
          <a:p>
            <a:pPr>
              <a:lnSpc>
                <a:spcPct val="90000"/>
              </a:lnSpc>
            </a:pPr>
            <a:r>
              <a:rPr lang="it-IT"/>
              <a:t>Well extablished SC rf technology </a:t>
            </a:r>
            <a:r>
              <a:rPr lang="it-IT" sz="2000"/>
              <a:t>(TESLA, FLASH, XFEL…)</a:t>
            </a:r>
          </a:p>
          <a:p>
            <a:pPr>
              <a:lnSpc>
                <a:spcPct val="90000"/>
              </a:lnSpc>
            </a:pPr>
            <a:r>
              <a:rPr lang="it-IT"/>
              <a:t>Decision in 2004 </a:t>
            </a:r>
          </a:p>
          <a:p>
            <a:pPr>
              <a:lnSpc>
                <a:spcPct val="90000"/>
              </a:lnSpc>
            </a:pPr>
            <a:r>
              <a:rPr lang="it-IT"/>
              <a:t>Rf cavities </a:t>
            </a:r>
            <a:r>
              <a:rPr lang="it-IT">
                <a:ea typeface="Times New Roman" pitchFamily="-112" charset="0"/>
                <a:cs typeface="Times New Roman" pitchFamily="-112" charset="0"/>
              </a:rPr>
              <a:t>~ TESLA like</a:t>
            </a:r>
          </a:p>
          <a:p>
            <a:pPr>
              <a:lnSpc>
                <a:spcPct val="90000"/>
              </a:lnSpc>
            </a:pPr>
            <a:r>
              <a:rPr lang="it-IT">
                <a:ea typeface="Times New Roman" pitchFamily="-112" charset="0"/>
                <a:cs typeface="Times New Roman" pitchFamily="-112" charset="0"/>
              </a:rPr>
              <a:t>1.3 GHz, 31.5 MV/m</a:t>
            </a:r>
          </a:p>
          <a:p>
            <a:pPr>
              <a:lnSpc>
                <a:spcPct val="90000"/>
              </a:lnSpc>
            </a:pPr>
            <a:r>
              <a:rPr lang="it-IT">
                <a:ea typeface="Times New Roman" pitchFamily="-112" charset="0"/>
                <a:cs typeface="Times New Roman" pitchFamily="-112" charset="0"/>
              </a:rPr>
              <a:t>Maximum energy 1 TeV cm - </a:t>
            </a:r>
            <a:r>
              <a:rPr lang="it-IT">
                <a:solidFill>
                  <a:schemeClr val="accent2"/>
                </a:solidFill>
                <a:ea typeface="Times New Roman" pitchFamily="-112" charset="0"/>
                <a:cs typeface="Times New Roman" pitchFamily="-112" charset="0"/>
              </a:rPr>
              <a:t>Phase I at 0.5 TeV</a:t>
            </a:r>
            <a:endParaRPr lang="it-IT">
              <a:ea typeface="Times New Roman" pitchFamily="-112" charset="0"/>
              <a:cs typeface="Times New Roman" pitchFamily="-112" charset="0"/>
            </a:endParaRPr>
          </a:p>
          <a:p>
            <a:pPr>
              <a:lnSpc>
                <a:spcPct val="90000"/>
              </a:lnSpc>
            </a:pPr>
            <a:r>
              <a:rPr lang="it-IT">
                <a:ea typeface="Times New Roman" pitchFamily="-112" charset="0"/>
                <a:cs typeface="Times New Roman" pitchFamily="-112" charset="0"/>
              </a:rPr>
              <a:t>GDE (Global Design Effort) - International collaboration</a:t>
            </a:r>
          </a:p>
          <a:p>
            <a:pPr>
              <a:lnSpc>
                <a:spcPct val="90000"/>
              </a:lnSpc>
            </a:pPr>
            <a:r>
              <a:rPr lang="it-IT">
                <a:ea typeface="Times New Roman" pitchFamily="-112" charset="0"/>
                <a:cs typeface="Times New Roman" pitchFamily="-112" charset="0"/>
              </a:rPr>
              <a:t>Site independent</a:t>
            </a:r>
          </a:p>
          <a:p>
            <a:pPr>
              <a:lnSpc>
                <a:spcPct val="90000"/>
              </a:lnSpc>
            </a:pPr>
            <a:endParaRPr lang="it-IT" sz="2400"/>
          </a:p>
        </p:txBody>
      </p:sp>
      <p:sp>
        <p:nvSpPr>
          <p:cNvPr id="733188" name="Rectangle 4"/>
          <p:cNvSpPr>
            <a:spLocks noChangeArrowheads="1"/>
          </p:cNvSpPr>
          <p:nvPr/>
        </p:nvSpPr>
        <p:spPr bwMode="auto">
          <a:xfrm>
            <a:off x="177800" y="1049338"/>
            <a:ext cx="4318000" cy="5257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it-IT" sz="2800" b="1">
                <a:solidFill>
                  <a:srgbClr val="DC1702"/>
                </a:solidFill>
                <a:latin typeface="Times New Roman" pitchFamily="-112" charset="0"/>
              </a:rPr>
              <a:t>Dual beam acceleration technology</a:t>
            </a:r>
          </a:p>
          <a:p>
            <a:pPr marL="342900" indent="-342900">
              <a:spcBef>
                <a:spcPct val="20000"/>
              </a:spcBef>
              <a:buFontTx/>
              <a:buChar char="•"/>
            </a:pPr>
            <a:r>
              <a:rPr lang="it-IT" sz="2800" b="1">
                <a:solidFill>
                  <a:srgbClr val="DC1702"/>
                </a:solidFill>
                <a:latin typeface="Times New Roman" pitchFamily="-112" charset="0"/>
              </a:rPr>
              <a:t>R&amp;D at CERN </a:t>
            </a:r>
            <a:r>
              <a:rPr lang="it-IT" sz="2800" b="1">
                <a:solidFill>
                  <a:srgbClr val="DC1702"/>
                </a:solidFill>
                <a:latin typeface="Times New Roman" pitchFamily="-112" charset="0"/>
                <a:ea typeface="Times New Roman" pitchFamily="-112" charset="0"/>
                <a:cs typeface="Times New Roman" pitchFamily="-112" charset="0"/>
              </a:rPr>
              <a:t>~ 20 y</a:t>
            </a:r>
          </a:p>
          <a:p>
            <a:pPr marL="342900" indent="-342900">
              <a:spcBef>
                <a:spcPct val="20000"/>
              </a:spcBef>
              <a:buFontTx/>
              <a:buChar char="•"/>
            </a:pPr>
            <a:r>
              <a:rPr lang="it-IT" sz="2800" b="1">
                <a:solidFill>
                  <a:srgbClr val="DC1702"/>
                </a:solidFill>
                <a:latin typeface="Times New Roman" pitchFamily="-112" charset="0"/>
              </a:rPr>
              <a:t>Normal conducting cavities  </a:t>
            </a:r>
          </a:p>
          <a:p>
            <a:pPr marL="342900" indent="-342900">
              <a:spcBef>
                <a:spcPct val="20000"/>
              </a:spcBef>
              <a:buFontTx/>
              <a:buChar char="•"/>
            </a:pPr>
            <a:r>
              <a:rPr lang="it-IT" sz="2800" b="1">
                <a:solidFill>
                  <a:srgbClr val="DC1702"/>
                </a:solidFill>
                <a:latin typeface="Times New Roman" pitchFamily="-112" charset="0"/>
              </a:rPr>
              <a:t>12 GHz, 100 MV/m</a:t>
            </a:r>
            <a:endParaRPr lang="it-IT" sz="2800" b="1">
              <a:solidFill>
                <a:srgbClr val="DC1702"/>
              </a:solidFill>
              <a:latin typeface="Times New Roman" pitchFamily="-112" charset="0"/>
              <a:ea typeface="Times New Roman" pitchFamily="-112" charset="0"/>
              <a:cs typeface="Times New Roman" pitchFamily="-112" charset="0"/>
            </a:endParaRPr>
          </a:p>
          <a:p>
            <a:pPr marL="342900" indent="-342900">
              <a:spcBef>
                <a:spcPct val="20000"/>
              </a:spcBef>
              <a:buFontTx/>
              <a:buChar char="•"/>
            </a:pPr>
            <a:r>
              <a:rPr lang="it-IT" sz="2800" b="1">
                <a:solidFill>
                  <a:srgbClr val="DC1702"/>
                </a:solidFill>
                <a:latin typeface="Times New Roman" pitchFamily="-112" charset="0"/>
                <a:ea typeface="Times New Roman" pitchFamily="-112" charset="0"/>
                <a:cs typeface="Times New Roman" pitchFamily="-112" charset="0"/>
              </a:rPr>
              <a:t>Maximum energy 3 TeV cm – Phase I at 0.5 TeV</a:t>
            </a:r>
          </a:p>
          <a:p>
            <a:pPr marL="342900" indent="-342900">
              <a:spcBef>
                <a:spcPct val="20000"/>
              </a:spcBef>
              <a:buFontTx/>
              <a:buChar char="•"/>
            </a:pPr>
            <a:r>
              <a:rPr lang="it-IT" sz="2800" b="1">
                <a:solidFill>
                  <a:srgbClr val="DC1702"/>
                </a:solidFill>
                <a:latin typeface="Times New Roman" pitchFamily="-112" charset="0"/>
                <a:ea typeface="Times New Roman" pitchFamily="-112" charset="0"/>
                <a:cs typeface="Times New Roman" pitchFamily="-112" charset="0"/>
              </a:rPr>
              <a:t>International collaboration around CTF3</a:t>
            </a:r>
            <a:endParaRPr lang="it-IT" sz="2800" b="1">
              <a:solidFill>
                <a:srgbClr val="DC1702"/>
              </a:solidFill>
              <a:latin typeface="Times New Roman" pitchFamily="-11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5061" name="Picture 5"/>
          <p:cNvPicPr>
            <a:picLocks noChangeAspect="1" noChangeArrowheads="1"/>
          </p:cNvPicPr>
          <p:nvPr/>
        </p:nvPicPr>
        <p:blipFill>
          <a:blip r:embed="rId3"/>
          <a:srcRect/>
          <a:stretch>
            <a:fillRect/>
          </a:stretch>
        </p:blipFill>
        <p:spPr bwMode="auto">
          <a:xfrm>
            <a:off x="0" y="241300"/>
            <a:ext cx="5910263" cy="4432300"/>
          </a:xfrm>
          <a:prstGeom prst="rect">
            <a:avLst/>
          </a:prstGeom>
          <a:noFill/>
          <a:ln w="9525">
            <a:noFill/>
            <a:miter lim="800000"/>
            <a:headEnd/>
            <a:tailEnd/>
          </a:ln>
          <a:effectLst/>
        </p:spPr>
      </p:pic>
      <p:pic>
        <p:nvPicPr>
          <p:cNvPr id="685060" name="Picture 4"/>
          <p:cNvPicPr>
            <a:picLocks noChangeAspect="1" noChangeArrowheads="1"/>
          </p:cNvPicPr>
          <p:nvPr/>
        </p:nvPicPr>
        <p:blipFill>
          <a:blip r:embed="rId4"/>
          <a:srcRect/>
          <a:stretch>
            <a:fillRect/>
          </a:stretch>
        </p:blipFill>
        <p:spPr bwMode="auto">
          <a:xfrm>
            <a:off x="4570413" y="3159125"/>
            <a:ext cx="4332287" cy="3238500"/>
          </a:xfrm>
          <a:prstGeom prst="rect">
            <a:avLst/>
          </a:prstGeom>
          <a:noFill/>
          <a:ln w="9525">
            <a:noFill/>
            <a:miter lim="800000"/>
            <a:headEnd/>
            <a:tailEnd/>
          </a:ln>
          <a:effectLst/>
        </p:spPr>
      </p:pic>
      <p:sp>
        <p:nvSpPr>
          <p:cNvPr id="685062" name="Text Box 6"/>
          <p:cNvSpPr txBox="1">
            <a:spLocks noChangeArrowheads="1"/>
          </p:cNvSpPr>
          <p:nvPr/>
        </p:nvSpPr>
        <p:spPr bwMode="auto">
          <a:xfrm>
            <a:off x="5699125" y="2932113"/>
            <a:ext cx="2279650" cy="366712"/>
          </a:xfrm>
          <a:prstGeom prst="rect">
            <a:avLst/>
          </a:prstGeom>
          <a:solidFill>
            <a:srgbClr val="70D2F0"/>
          </a:solidFill>
          <a:ln w="9525">
            <a:noFill/>
            <a:miter lim="800000"/>
            <a:headEnd/>
            <a:tailEnd/>
          </a:ln>
          <a:effectLst/>
        </p:spPr>
        <p:txBody>
          <a:bodyPr wrap="none">
            <a:prstTxWarp prst="textNoShape">
              <a:avLst/>
            </a:prstTxWarp>
            <a:spAutoFit/>
          </a:bodyPr>
          <a:lstStyle/>
          <a:p>
            <a:r>
              <a:rPr lang="it-IT"/>
              <a:t>ILC 0.5 TeV – 30 km</a:t>
            </a:r>
          </a:p>
        </p:txBody>
      </p:sp>
      <p:sp>
        <p:nvSpPr>
          <p:cNvPr id="685063" name="Text Box 7"/>
          <p:cNvSpPr txBox="1">
            <a:spLocks noChangeArrowheads="1"/>
          </p:cNvSpPr>
          <p:nvPr/>
        </p:nvSpPr>
        <p:spPr bwMode="auto">
          <a:xfrm>
            <a:off x="4594225" y="989013"/>
            <a:ext cx="2444750" cy="641350"/>
          </a:xfrm>
          <a:prstGeom prst="rect">
            <a:avLst/>
          </a:prstGeom>
          <a:solidFill>
            <a:srgbClr val="FAEC34"/>
          </a:solidFill>
          <a:ln w="9525">
            <a:noFill/>
            <a:miter lim="800000"/>
            <a:headEnd/>
            <a:tailEnd/>
          </a:ln>
          <a:effectLst/>
        </p:spPr>
        <p:txBody>
          <a:bodyPr wrap="none">
            <a:prstTxWarp prst="textNoShape">
              <a:avLst/>
            </a:prstTxWarp>
            <a:spAutoFit/>
          </a:bodyPr>
          <a:lstStyle/>
          <a:p>
            <a:r>
              <a:rPr lang="it-IT"/>
              <a:t>CLIC 3 TeV    – 48 km</a:t>
            </a:r>
          </a:p>
          <a:p>
            <a:r>
              <a:rPr lang="it-IT"/>
              <a:t>CLIC 0.5 TeV – 13 km</a:t>
            </a:r>
          </a:p>
        </p:txBody>
      </p:sp>
      <p:pic>
        <p:nvPicPr>
          <p:cNvPr id="685065" name="Picture 9" descr="logoss"/>
          <p:cNvPicPr>
            <a:picLocks noChangeAspect="1" noChangeArrowheads="1"/>
          </p:cNvPicPr>
          <p:nvPr/>
        </p:nvPicPr>
        <p:blipFill>
          <a:blip r:embed="rId5"/>
          <a:srcRect/>
          <a:stretch>
            <a:fillRect/>
          </a:stretch>
        </p:blipFill>
        <p:spPr bwMode="auto">
          <a:xfrm>
            <a:off x="0" y="0"/>
            <a:ext cx="1828800" cy="495300"/>
          </a:xfrm>
          <a:prstGeom prst="rect">
            <a:avLst/>
          </a:prstGeom>
          <a:noFill/>
        </p:spPr>
      </p:pic>
      <p:sp>
        <p:nvSpPr>
          <p:cNvPr id="685066" name="Line 10"/>
          <p:cNvSpPr>
            <a:spLocks noChangeShapeType="1"/>
          </p:cNvSpPr>
          <p:nvPr/>
        </p:nvSpPr>
        <p:spPr bwMode="auto">
          <a:xfrm>
            <a:off x="4572000" y="3276600"/>
            <a:ext cx="4330700" cy="0"/>
          </a:xfrm>
          <a:prstGeom prst="line">
            <a:avLst/>
          </a:prstGeom>
          <a:noFill/>
          <a:ln w="38100">
            <a:solidFill>
              <a:srgbClr val="3399FF"/>
            </a:solidFill>
            <a:round/>
            <a:headEnd type="triangle" w="med" len="med"/>
            <a:tailEnd type="triangle" w="med" len="med"/>
          </a:ln>
          <a:effectLst/>
        </p:spPr>
        <p:txBody>
          <a:bodyPr>
            <a:prstTxWarp prst="textNoShape">
              <a:avLst/>
            </a:prstTxWarp>
          </a:bodyPr>
          <a:lstStyle/>
          <a:p>
            <a:endParaRPr lang="en-US"/>
          </a:p>
        </p:txBody>
      </p:sp>
      <p:sp>
        <p:nvSpPr>
          <p:cNvPr id="685068" name="Line 12"/>
          <p:cNvSpPr>
            <a:spLocks noChangeShapeType="1"/>
          </p:cNvSpPr>
          <p:nvPr/>
        </p:nvSpPr>
        <p:spPr bwMode="auto">
          <a:xfrm flipV="1">
            <a:off x="25400" y="1765300"/>
            <a:ext cx="5867400" cy="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6642" name="Picture 4" descr="world-map.gif"/>
          <p:cNvPicPr>
            <a:picLocks noChangeAspect="1"/>
          </p:cNvPicPr>
          <p:nvPr/>
        </p:nvPicPr>
        <p:blipFill>
          <a:blip r:embed="rId3"/>
          <a:srcRect/>
          <a:stretch>
            <a:fillRect/>
          </a:stretch>
        </p:blipFill>
        <p:spPr bwMode="auto">
          <a:xfrm>
            <a:off x="98425" y="1212850"/>
            <a:ext cx="9039225" cy="4338638"/>
          </a:xfrm>
          <a:prstGeom prst="rect">
            <a:avLst/>
          </a:prstGeom>
          <a:noFill/>
          <a:ln w="9525">
            <a:noFill/>
            <a:miter lim="800000"/>
            <a:headEnd/>
            <a:tailEnd/>
          </a:ln>
        </p:spPr>
      </p:pic>
      <p:sp>
        <p:nvSpPr>
          <p:cNvPr id="496643" name="Title 1"/>
          <p:cNvSpPr>
            <a:spLocks noGrp="1"/>
          </p:cNvSpPr>
          <p:nvPr>
            <p:ph type="title" idx="4294967295"/>
          </p:nvPr>
        </p:nvSpPr>
        <p:spPr/>
        <p:txBody>
          <a:bodyPr/>
          <a:lstStyle/>
          <a:p>
            <a:r>
              <a:rPr lang="en-GB"/>
              <a:t>Global SCRF Technology</a:t>
            </a:r>
          </a:p>
        </p:txBody>
      </p:sp>
      <p:sp>
        <p:nvSpPr>
          <p:cNvPr id="13316" name="Footer Placeholder 2"/>
          <p:cNvSpPr txBox="1">
            <a:spLocks noGrp="1"/>
          </p:cNvSpPr>
          <p:nvPr/>
        </p:nvSpPr>
        <p:spPr bwMode="auto">
          <a:xfrm>
            <a:off x="3124200" y="6400800"/>
            <a:ext cx="2895600" cy="296863"/>
          </a:xfrm>
          <a:prstGeom prst="rect">
            <a:avLst/>
          </a:prstGeom>
          <a:noFill/>
          <a:ln>
            <a:miter lim="800000"/>
            <a:headEnd/>
            <a:tailEnd/>
          </a:ln>
        </p:spPr>
        <p:txBody>
          <a:bodyPr>
            <a:prstTxWarp prst="textNoShape">
              <a:avLst/>
            </a:prstTxWarp>
          </a:bodyPr>
          <a:lstStyle/>
          <a:p>
            <a:pPr algn="ctr" eaLnBrk="0" hangingPunct="0">
              <a:defRPr/>
            </a:pPr>
            <a:r>
              <a:rPr lang="de-DE" sz="1600" b="1">
                <a:solidFill>
                  <a:srgbClr val="23346C"/>
                </a:solidFill>
                <a:latin typeface="Arial" charset="0"/>
                <a:cs typeface="Arial Unicode MS" pitchFamily="34" charset="-128"/>
              </a:rPr>
              <a:t>N. Walker - ILC08</a:t>
            </a:r>
            <a:endParaRPr lang="de-DE" sz="1600" b="1" dirty="0">
              <a:solidFill>
                <a:srgbClr val="23346C"/>
              </a:solidFill>
              <a:latin typeface="Arial" charset="0"/>
              <a:cs typeface="Arial Unicode MS" pitchFamily="34" charset="-128"/>
            </a:endParaRPr>
          </a:p>
        </p:txBody>
      </p:sp>
      <p:sp>
        <p:nvSpPr>
          <p:cNvPr id="13317" name="Slide Number Placeholder 3"/>
          <p:cNvSpPr txBox="1">
            <a:spLocks noGrp="1"/>
          </p:cNvSpPr>
          <p:nvPr/>
        </p:nvSpPr>
        <p:spPr bwMode="auto">
          <a:xfrm>
            <a:off x="6553200" y="6400800"/>
            <a:ext cx="1905000" cy="292100"/>
          </a:xfrm>
          <a:prstGeom prst="rect">
            <a:avLst/>
          </a:prstGeom>
          <a:noFill/>
          <a:ln>
            <a:miter lim="800000"/>
            <a:headEnd/>
            <a:tailEnd/>
          </a:ln>
        </p:spPr>
        <p:txBody>
          <a:bodyPr>
            <a:prstTxWarp prst="textNoShape">
              <a:avLst/>
            </a:prstTxWarp>
          </a:bodyPr>
          <a:lstStyle/>
          <a:p>
            <a:pPr algn="r" eaLnBrk="0" hangingPunct="0"/>
            <a:fld id="{7E043990-DED9-5642-BF8B-C8CD26AEDA43}" type="slidenum">
              <a:rPr lang="en-GB" sz="1400">
                <a:ea typeface="Arial Unicode MS" pitchFamily="-112" charset="0"/>
                <a:cs typeface="Arial Unicode MS" pitchFamily="-112" charset="0"/>
              </a:rPr>
              <a:pPr algn="r" eaLnBrk="0" hangingPunct="0"/>
              <a:t>14</a:t>
            </a:fld>
            <a:endParaRPr lang="en-GB" sz="1400">
              <a:ea typeface="Arial Unicode MS" pitchFamily="-112" charset="0"/>
              <a:cs typeface="Arial Unicode MS" pitchFamily="-112" charset="0"/>
            </a:endParaRPr>
          </a:p>
        </p:txBody>
      </p:sp>
      <p:sp>
        <p:nvSpPr>
          <p:cNvPr id="496646" name="TextBox 6"/>
          <p:cNvSpPr txBox="1">
            <a:spLocks noChangeArrowheads="1"/>
          </p:cNvSpPr>
          <p:nvPr/>
        </p:nvSpPr>
        <p:spPr bwMode="auto">
          <a:xfrm>
            <a:off x="7650163" y="2317750"/>
            <a:ext cx="579437" cy="646113"/>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00B050"/>
                </a:solidFill>
                <a:ea typeface="Arial Unicode MS" pitchFamily="-112" charset="0"/>
                <a:cs typeface="Arial Unicode MS" pitchFamily="-112" charset="0"/>
                <a:sym typeface="ZapfDingbats" pitchFamily="82" charset="2"/>
              </a:rPr>
              <a:t></a:t>
            </a:r>
            <a:endParaRPr lang="en-GB" sz="3600">
              <a:solidFill>
                <a:srgbClr val="00B050"/>
              </a:solidFill>
              <a:ea typeface="Arial Unicode MS" pitchFamily="-112" charset="0"/>
              <a:cs typeface="Arial Unicode MS" pitchFamily="-112" charset="0"/>
            </a:endParaRPr>
          </a:p>
        </p:txBody>
      </p:sp>
      <p:sp>
        <p:nvSpPr>
          <p:cNvPr id="496647" name="TextBox 8"/>
          <p:cNvSpPr txBox="1">
            <a:spLocks noChangeArrowheads="1"/>
          </p:cNvSpPr>
          <p:nvPr/>
        </p:nvSpPr>
        <p:spPr bwMode="auto">
          <a:xfrm>
            <a:off x="7612063" y="2098675"/>
            <a:ext cx="1401762" cy="369888"/>
          </a:xfrm>
          <a:prstGeom prst="rect">
            <a:avLst/>
          </a:prstGeom>
          <a:noFill/>
          <a:ln w="9525">
            <a:noFill/>
            <a:miter lim="800000"/>
            <a:headEnd/>
            <a:tailEnd/>
          </a:ln>
        </p:spPr>
        <p:txBody>
          <a:bodyPr wrap="none">
            <a:prstTxWarp prst="textNoShape">
              <a:avLst/>
            </a:prstTxWarp>
            <a:spAutoFit/>
          </a:bodyPr>
          <a:lstStyle/>
          <a:p>
            <a:pPr eaLnBrk="0" fontAlgn="ctr" hangingPunct="0"/>
            <a:r>
              <a:rPr lang="en-GB">
                <a:solidFill>
                  <a:srgbClr val="00B050"/>
                </a:solidFill>
                <a:ea typeface="Arial Unicode MS" pitchFamily="-112" charset="0"/>
                <a:cs typeface="Arial Unicode MS" pitchFamily="-112" charset="0"/>
              </a:rPr>
              <a:t>KEK, Japan</a:t>
            </a:r>
          </a:p>
        </p:txBody>
      </p:sp>
      <p:sp>
        <p:nvSpPr>
          <p:cNvPr id="496648" name="TextBox 11"/>
          <p:cNvSpPr txBox="1">
            <a:spLocks noChangeArrowheads="1"/>
          </p:cNvSpPr>
          <p:nvPr/>
        </p:nvSpPr>
        <p:spPr bwMode="auto">
          <a:xfrm>
            <a:off x="1001713" y="2109788"/>
            <a:ext cx="579437" cy="646112"/>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00B050"/>
                </a:solidFill>
                <a:ea typeface="Arial Unicode MS" pitchFamily="-112" charset="0"/>
                <a:cs typeface="Arial Unicode MS" pitchFamily="-112" charset="0"/>
                <a:sym typeface="ZapfDingbats" pitchFamily="82" charset="2"/>
              </a:rPr>
              <a:t></a:t>
            </a:r>
            <a:endParaRPr lang="en-GB" sz="3600">
              <a:solidFill>
                <a:srgbClr val="00B050"/>
              </a:solidFill>
              <a:ea typeface="Arial Unicode MS" pitchFamily="-112" charset="0"/>
              <a:cs typeface="Arial Unicode MS" pitchFamily="-112" charset="0"/>
            </a:endParaRPr>
          </a:p>
        </p:txBody>
      </p:sp>
      <p:sp>
        <p:nvSpPr>
          <p:cNvPr id="496649" name="TextBox 12"/>
          <p:cNvSpPr txBox="1">
            <a:spLocks noChangeArrowheads="1"/>
          </p:cNvSpPr>
          <p:nvPr/>
        </p:nvSpPr>
        <p:spPr bwMode="auto">
          <a:xfrm>
            <a:off x="49213" y="1955800"/>
            <a:ext cx="1338262" cy="368300"/>
          </a:xfrm>
          <a:prstGeom prst="rect">
            <a:avLst/>
          </a:prstGeom>
          <a:noFill/>
          <a:ln w="9525">
            <a:noFill/>
            <a:miter lim="800000"/>
            <a:headEnd/>
            <a:tailEnd/>
          </a:ln>
        </p:spPr>
        <p:txBody>
          <a:bodyPr wrap="none">
            <a:prstTxWarp prst="textNoShape">
              <a:avLst/>
            </a:prstTxWarp>
            <a:spAutoFit/>
          </a:bodyPr>
          <a:lstStyle/>
          <a:p>
            <a:pPr eaLnBrk="0" fontAlgn="ctr" hangingPunct="0"/>
            <a:r>
              <a:rPr lang="en-GB">
                <a:solidFill>
                  <a:srgbClr val="00B050"/>
                </a:solidFill>
                <a:ea typeface="Arial Unicode MS" pitchFamily="-112" charset="0"/>
                <a:cs typeface="Arial Unicode MS" pitchFamily="-112" charset="0"/>
              </a:rPr>
              <a:t>FNAL, ANL</a:t>
            </a:r>
          </a:p>
        </p:txBody>
      </p:sp>
      <p:sp>
        <p:nvSpPr>
          <p:cNvPr id="496650" name="TextBox 13"/>
          <p:cNvSpPr txBox="1">
            <a:spLocks noChangeArrowheads="1"/>
          </p:cNvSpPr>
          <p:nvPr/>
        </p:nvSpPr>
        <p:spPr bwMode="auto">
          <a:xfrm>
            <a:off x="446088" y="2506663"/>
            <a:ext cx="579437" cy="646112"/>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00B050"/>
                </a:solidFill>
                <a:ea typeface="Arial Unicode MS" pitchFamily="-112" charset="0"/>
                <a:cs typeface="Arial Unicode MS" pitchFamily="-112" charset="0"/>
                <a:sym typeface="ZapfDingbats" pitchFamily="82" charset="2"/>
              </a:rPr>
              <a:t></a:t>
            </a:r>
            <a:endParaRPr lang="en-GB" sz="3600">
              <a:solidFill>
                <a:srgbClr val="00B050"/>
              </a:solidFill>
              <a:ea typeface="Arial Unicode MS" pitchFamily="-112" charset="0"/>
              <a:cs typeface="Arial Unicode MS" pitchFamily="-112" charset="0"/>
            </a:endParaRPr>
          </a:p>
        </p:txBody>
      </p:sp>
      <p:sp>
        <p:nvSpPr>
          <p:cNvPr id="496651" name="TextBox 14"/>
          <p:cNvSpPr txBox="1">
            <a:spLocks noChangeArrowheads="1"/>
          </p:cNvSpPr>
          <p:nvPr/>
        </p:nvSpPr>
        <p:spPr bwMode="auto">
          <a:xfrm>
            <a:off x="150813" y="2314575"/>
            <a:ext cx="787400" cy="368300"/>
          </a:xfrm>
          <a:prstGeom prst="rect">
            <a:avLst/>
          </a:prstGeom>
          <a:noFill/>
          <a:ln w="9525">
            <a:noFill/>
            <a:miter lim="800000"/>
            <a:headEnd/>
            <a:tailEnd/>
          </a:ln>
        </p:spPr>
        <p:txBody>
          <a:bodyPr wrap="none">
            <a:prstTxWarp prst="textNoShape">
              <a:avLst/>
            </a:prstTxWarp>
            <a:spAutoFit/>
          </a:bodyPr>
          <a:lstStyle/>
          <a:p>
            <a:pPr eaLnBrk="0" fontAlgn="ctr" hangingPunct="0"/>
            <a:r>
              <a:rPr lang="en-GB">
                <a:solidFill>
                  <a:srgbClr val="00B050"/>
                </a:solidFill>
                <a:ea typeface="Arial Unicode MS" pitchFamily="-112" charset="0"/>
                <a:cs typeface="Arial Unicode MS" pitchFamily="-112" charset="0"/>
              </a:rPr>
              <a:t>SLAC</a:t>
            </a:r>
          </a:p>
        </p:txBody>
      </p:sp>
      <p:sp>
        <p:nvSpPr>
          <p:cNvPr id="496652" name="TextBox 15"/>
          <p:cNvSpPr txBox="1">
            <a:spLocks noChangeArrowheads="1"/>
          </p:cNvSpPr>
          <p:nvPr/>
        </p:nvSpPr>
        <p:spPr bwMode="auto">
          <a:xfrm>
            <a:off x="1397000" y="2273300"/>
            <a:ext cx="579438" cy="646113"/>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00B050"/>
                </a:solidFill>
                <a:ea typeface="Arial Unicode MS" pitchFamily="-112" charset="0"/>
                <a:cs typeface="Arial Unicode MS" pitchFamily="-112" charset="0"/>
                <a:sym typeface="ZapfDingbats" pitchFamily="82" charset="2"/>
              </a:rPr>
              <a:t></a:t>
            </a:r>
            <a:endParaRPr lang="en-GB" sz="3600">
              <a:solidFill>
                <a:srgbClr val="00B050"/>
              </a:solidFill>
              <a:ea typeface="Arial Unicode MS" pitchFamily="-112" charset="0"/>
              <a:cs typeface="Arial Unicode MS" pitchFamily="-112" charset="0"/>
            </a:endParaRPr>
          </a:p>
        </p:txBody>
      </p:sp>
      <p:sp>
        <p:nvSpPr>
          <p:cNvPr id="496653" name="TextBox 16"/>
          <p:cNvSpPr txBox="1">
            <a:spLocks noChangeArrowheads="1"/>
          </p:cNvSpPr>
          <p:nvPr/>
        </p:nvSpPr>
        <p:spPr bwMode="auto">
          <a:xfrm>
            <a:off x="1757363" y="2220913"/>
            <a:ext cx="736600" cy="369887"/>
          </a:xfrm>
          <a:prstGeom prst="rect">
            <a:avLst/>
          </a:prstGeom>
          <a:noFill/>
          <a:ln w="9525">
            <a:noFill/>
            <a:miter lim="800000"/>
            <a:headEnd/>
            <a:tailEnd/>
          </a:ln>
        </p:spPr>
        <p:txBody>
          <a:bodyPr wrap="none">
            <a:prstTxWarp prst="textNoShape">
              <a:avLst/>
            </a:prstTxWarp>
            <a:spAutoFit/>
          </a:bodyPr>
          <a:lstStyle/>
          <a:p>
            <a:pPr eaLnBrk="0" fontAlgn="ctr" hangingPunct="0"/>
            <a:r>
              <a:rPr lang="en-GB">
                <a:solidFill>
                  <a:srgbClr val="00B050"/>
                </a:solidFill>
                <a:ea typeface="Arial Unicode MS" pitchFamily="-112" charset="0"/>
                <a:cs typeface="Arial Unicode MS" pitchFamily="-112" charset="0"/>
              </a:rPr>
              <a:t>JLAB</a:t>
            </a:r>
          </a:p>
        </p:txBody>
      </p:sp>
      <p:sp>
        <p:nvSpPr>
          <p:cNvPr id="496654" name="TextBox 17"/>
          <p:cNvSpPr txBox="1">
            <a:spLocks noChangeArrowheads="1"/>
          </p:cNvSpPr>
          <p:nvPr/>
        </p:nvSpPr>
        <p:spPr bwMode="auto">
          <a:xfrm>
            <a:off x="1357313" y="2039938"/>
            <a:ext cx="579437" cy="646112"/>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00B050"/>
                </a:solidFill>
                <a:ea typeface="Arial Unicode MS" pitchFamily="-112" charset="0"/>
                <a:cs typeface="Arial Unicode MS" pitchFamily="-112" charset="0"/>
                <a:sym typeface="ZapfDingbats" pitchFamily="82" charset="2"/>
              </a:rPr>
              <a:t></a:t>
            </a:r>
            <a:endParaRPr lang="en-GB" sz="3600">
              <a:solidFill>
                <a:srgbClr val="00B050"/>
              </a:solidFill>
              <a:ea typeface="Arial Unicode MS" pitchFamily="-112" charset="0"/>
              <a:cs typeface="Arial Unicode MS" pitchFamily="-112" charset="0"/>
            </a:endParaRPr>
          </a:p>
        </p:txBody>
      </p:sp>
      <p:sp>
        <p:nvSpPr>
          <p:cNvPr id="496655" name="TextBox 18"/>
          <p:cNvSpPr txBox="1">
            <a:spLocks noChangeArrowheads="1"/>
          </p:cNvSpPr>
          <p:nvPr/>
        </p:nvSpPr>
        <p:spPr bwMode="auto">
          <a:xfrm>
            <a:off x="1717675" y="1987550"/>
            <a:ext cx="914400" cy="369888"/>
          </a:xfrm>
          <a:prstGeom prst="rect">
            <a:avLst/>
          </a:prstGeom>
          <a:noFill/>
          <a:ln w="9525">
            <a:noFill/>
            <a:miter lim="800000"/>
            <a:headEnd/>
            <a:tailEnd/>
          </a:ln>
        </p:spPr>
        <p:txBody>
          <a:bodyPr wrap="none">
            <a:prstTxWarp prst="textNoShape">
              <a:avLst/>
            </a:prstTxWarp>
            <a:spAutoFit/>
          </a:bodyPr>
          <a:lstStyle/>
          <a:p>
            <a:pPr eaLnBrk="0" fontAlgn="ctr" hangingPunct="0"/>
            <a:r>
              <a:rPr lang="en-GB">
                <a:solidFill>
                  <a:srgbClr val="00B050"/>
                </a:solidFill>
                <a:ea typeface="Arial Unicode MS" pitchFamily="-112" charset="0"/>
                <a:cs typeface="Arial Unicode MS" pitchFamily="-112" charset="0"/>
              </a:rPr>
              <a:t>Cornell</a:t>
            </a:r>
          </a:p>
        </p:txBody>
      </p:sp>
      <p:grpSp>
        <p:nvGrpSpPr>
          <p:cNvPr id="2" name="Group 27"/>
          <p:cNvGrpSpPr>
            <a:grpSpLocks/>
          </p:cNvGrpSpPr>
          <p:nvPr/>
        </p:nvGrpSpPr>
        <p:grpSpPr bwMode="auto">
          <a:xfrm>
            <a:off x="3417888" y="2003425"/>
            <a:ext cx="2767012" cy="1311275"/>
            <a:chOff x="3417888" y="2003425"/>
            <a:chExt cx="2767012" cy="1311275"/>
          </a:xfrm>
        </p:grpSpPr>
        <p:sp>
          <p:nvSpPr>
            <p:cNvPr id="496657" name="TextBox 23"/>
            <p:cNvSpPr txBox="1">
              <a:spLocks noChangeArrowheads="1"/>
            </p:cNvSpPr>
            <p:nvPr/>
          </p:nvSpPr>
          <p:spPr bwMode="auto">
            <a:xfrm>
              <a:off x="4295775" y="2195513"/>
              <a:ext cx="579438" cy="646112"/>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FF0000"/>
                  </a:solidFill>
                  <a:ea typeface="Arial Unicode MS" pitchFamily="-112" charset="0"/>
                  <a:cs typeface="Arial Unicode MS" pitchFamily="-112" charset="0"/>
                  <a:sym typeface="ZapfDingbats" pitchFamily="82" charset="2"/>
                </a:rPr>
                <a:t></a:t>
              </a:r>
              <a:endParaRPr lang="en-GB" sz="3600">
                <a:solidFill>
                  <a:srgbClr val="FF0000"/>
                </a:solidFill>
                <a:ea typeface="Arial Unicode MS" pitchFamily="-112" charset="0"/>
                <a:cs typeface="Arial Unicode MS" pitchFamily="-112" charset="0"/>
              </a:endParaRPr>
            </a:p>
          </p:txBody>
        </p:sp>
        <p:sp>
          <p:nvSpPr>
            <p:cNvPr id="496658" name="TextBox 25"/>
            <p:cNvSpPr txBox="1">
              <a:spLocks noChangeArrowheads="1"/>
            </p:cNvSpPr>
            <p:nvPr/>
          </p:nvSpPr>
          <p:spPr bwMode="auto">
            <a:xfrm>
              <a:off x="4411663" y="2003425"/>
              <a:ext cx="812800" cy="368300"/>
            </a:xfrm>
            <a:prstGeom prst="rect">
              <a:avLst/>
            </a:prstGeom>
            <a:noFill/>
            <a:ln w="9525">
              <a:noFill/>
              <a:miter lim="800000"/>
              <a:headEnd/>
              <a:tailEnd/>
            </a:ln>
          </p:spPr>
          <p:txBody>
            <a:bodyPr wrap="none">
              <a:prstTxWarp prst="textNoShape">
                <a:avLst/>
              </a:prstTxWarp>
              <a:spAutoFit/>
            </a:bodyPr>
            <a:lstStyle/>
            <a:p>
              <a:pPr eaLnBrk="0" fontAlgn="ctr" hangingPunct="0"/>
              <a:r>
                <a:rPr lang="en-GB">
                  <a:ea typeface="Arial Unicode MS" pitchFamily="-112" charset="0"/>
                  <a:cs typeface="Arial Unicode MS" pitchFamily="-112" charset="0"/>
                </a:rPr>
                <a:t>DESY</a:t>
              </a:r>
            </a:p>
          </p:txBody>
        </p:sp>
        <p:sp>
          <p:nvSpPr>
            <p:cNvPr id="496659" name="TextBox 26"/>
            <p:cNvSpPr txBox="1">
              <a:spLocks noChangeArrowheads="1"/>
            </p:cNvSpPr>
            <p:nvPr/>
          </p:nvSpPr>
          <p:spPr bwMode="auto">
            <a:xfrm>
              <a:off x="4125913" y="2413000"/>
              <a:ext cx="579437" cy="646113"/>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FF0000"/>
                  </a:solidFill>
                  <a:ea typeface="Arial Unicode MS" pitchFamily="-112" charset="0"/>
                  <a:cs typeface="Arial Unicode MS" pitchFamily="-112" charset="0"/>
                  <a:sym typeface="ZapfDingbats" pitchFamily="82" charset="2"/>
                </a:rPr>
                <a:t></a:t>
              </a:r>
              <a:endParaRPr lang="en-GB" sz="3600">
                <a:solidFill>
                  <a:srgbClr val="FF0000"/>
                </a:solidFill>
                <a:ea typeface="Arial Unicode MS" pitchFamily="-112" charset="0"/>
                <a:cs typeface="Arial Unicode MS" pitchFamily="-112" charset="0"/>
              </a:endParaRPr>
            </a:p>
          </p:txBody>
        </p:sp>
        <p:sp>
          <p:nvSpPr>
            <p:cNvPr id="496660" name="TextBox 27"/>
            <p:cNvSpPr txBox="1">
              <a:spLocks noChangeArrowheads="1"/>
            </p:cNvSpPr>
            <p:nvPr/>
          </p:nvSpPr>
          <p:spPr bwMode="auto">
            <a:xfrm>
              <a:off x="3417888" y="2257425"/>
              <a:ext cx="876300" cy="647700"/>
            </a:xfrm>
            <a:prstGeom prst="rect">
              <a:avLst/>
            </a:prstGeom>
            <a:noFill/>
            <a:ln w="9525">
              <a:noFill/>
              <a:miter lim="800000"/>
              <a:headEnd/>
              <a:tailEnd/>
            </a:ln>
          </p:spPr>
          <p:txBody>
            <a:bodyPr wrap="none">
              <a:prstTxWarp prst="textNoShape">
                <a:avLst/>
              </a:prstTxWarp>
              <a:spAutoFit/>
            </a:bodyPr>
            <a:lstStyle/>
            <a:p>
              <a:pPr eaLnBrk="0" fontAlgn="ctr" hangingPunct="0"/>
              <a:r>
                <a:rPr lang="en-GB">
                  <a:ea typeface="Arial Unicode MS" pitchFamily="-112" charset="0"/>
                  <a:cs typeface="Arial Unicode MS" pitchFamily="-112" charset="0"/>
                </a:rPr>
                <a:t>LAL</a:t>
              </a:r>
            </a:p>
            <a:p>
              <a:pPr eaLnBrk="0" fontAlgn="ctr" hangingPunct="0"/>
              <a:r>
                <a:rPr lang="en-GB">
                  <a:ea typeface="Arial Unicode MS" pitchFamily="-112" charset="0"/>
                  <a:cs typeface="Arial Unicode MS" pitchFamily="-112" charset="0"/>
                </a:rPr>
                <a:t>Saclay</a:t>
              </a:r>
            </a:p>
          </p:txBody>
        </p:sp>
        <p:sp>
          <p:nvSpPr>
            <p:cNvPr id="496661" name="TextBox 28"/>
            <p:cNvSpPr txBox="1">
              <a:spLocks noChangeArrowheads="1"/>
            </p:cNvSpPr>
            <p:nvPr/>
          </p:nvSpPr>
          <p:spPr bwMode="auto">
            <a:xfrm>
              <a:off x="4470400" y="2668588"/>
              <a:ext cx="581025" cy="646112"/>
            </a:xfrm>
            <a:prstGeom prst="rect">
              <a:avLst/>
            </a:prstGeom>
            <a:noFill/>
            <a:ln w="9525">
              <a:noFill/>
              <a:miter lim="800000"/>
              <a:headEnd/>
              <a:tailEnd/>
            </a:ln>
          </p:spPr>
          <p:txBody>
            <a:bodyPr>
              <a:prstTxWarp prst="textNoShape">
                <a:avLst/>
              </a:prstTxWarp>
              <a:spAutoFit/>
            </a:bodyPr>
            <a:lstStyle/>
            <a:p>
              <a:pPr eaLnBrk="0" fontAlgn="ctr" hangingPunct="0"/>
              <a:r>
                <a:rPr lang="en-GB" sz="3600">
                  <a:solidFill>
                    <a:srgbClr val="FF0000"/>
                  </a:solidFill>
                  <a:ea typeface="Arial Unicode MS" pitchFamily="-112" charset="0"/>
                  <a:cs typeface="Arial Unicode MS" pitchFamily="-112" charset="0"/>
                  <a:sym typeface="ZapfDingbats" pitchFamily="82" charset="2"/>
                </a:rPr>
                <a:t></a:t>
              </a:r>
              <a:endParaRPr lang="en-GB" sz="3600">
                <a:solidFill>
                  <a:srgbClr val="FF0000"/>
                </a:solidFill>
                <a:ea typeface="Arial Unicode MS" pitchFamily="-112" charset="0"/>
                <a:cs typeface="Arial Unicode MS" pitchFamily="-112" charset="0"/>
              </a:endParaRPr>
            </a:p>
          </p:txBody>
        </p:sp>
        <p:sp>
          <p:nvSpPr>
            <p:cNvPr id="496662" name="TextBox 29"/>
            <p:cNvSpPr txBox="1">
              <a:spLocks noChangeArrowheads="1"/>
            </p:cNvSpPr>
            <p:nvPr/>
          </p:nvSpPr>
          <p:spPr bwMode="auto">
            <a:xfrm>
              <a:off x="4846638" y="2605088"/>
              <a:ext cx="1338262" cy="369887"/>
            </a:xfrm>
            <a:prstGeom prst="rect">
              <a:avLst/>
            </a:prstGeom>
            <a:noFill/>
            <a:ln w="9525">
              <a:noFill/>
              <a:miter lim="800000"/>
              <a:headEnd/>
              <a:tailEnd/>
            </a:ln>
          </p:spPr>
          <p:txBody>
            <a:bodyPr wrap="none">
              <a:prstTxWarp prst="textNoShape">
                <a:avLst/>
              </a:prstTxWarp>
              <a:spAutoFit/>
            </a:bodyPr>
            <a:lstStyle/>
            <a:p>
              <a:pPr eaLnBrk="0" fontAlgn="ctr" hangingPunct="0"/>
              <a:r>
                <a:rPr lang="en-GB">
                  <a:ea typeface="Arial Unicode MS" pitchFamily="-112" charset="0"/>
                  <a:cs typeface="Arial Unicode MS" pitchFamily="-112" charset="0"/>
                </a:rPr>
                <a:t>INFN Milan</a:t>
              </a:r>
            </a:p>
          </p:txBody>
        </p:sp>
      </p:grpSp>
      <p:pic>
        <p:nvPicPr>
          <p:cNvPr id="31" name="Picture 30" descr="Moduleinbau.jpg"/>
          <p:cNvPicPr>
            <a:picLocks noChangeAspect="1"/>
          </p:cNvPicPr>
          <p:nvPr/>
        </p:nvPicPr>
        <p:blipFill>
          <a:blip r:embed="rId4"/>
          <a:stretch>
            <a:fillRect/>
          </a:stretch>
        </p:blipFill>
        <p:spPr>
          <a:xfrm>
            <a:off x="419100" y="3640138"/>
            <a:ext cx="2170113" cy="1795462"/>
          </a:xfrm>
          <a:prstGeom prst="rect">
            <a:avLst/>
          </a:prstGeom>
          <a:ln>
            <a:noFill/>
          </a:ln>
          <a:effectLst>
            <a:outerShdw blurRad="292100" dist="139700" dir="2700000" algn="tl" rotWithShape="0">
              <a:srgbClr val="333333">
                <a:alpha val="65000"/>
              </a:srgbClr>
            </a:outerShdw>
          </a:effectLst>
        </p:spPr>
      </p:pic>
      <p:pic>
        <p:nvPicPr>
          <p:cNvPr id="44034" name="Picture 2"/>
          <p:cNvPicPr>
            <a:picLocks noChangeAspect="1" noChangeArrowheads="1"/>
          </p:cNvPicPr>
          <p:nvPr/>
        </p:nvPicPr>
        <p:blipFill>
          <a:blip r:embed="rId5"/>
          <a:srcRect/>
          <a:stretch>
            <a:fillRect/>
          </a:stretch>
        </p:blipFill>
        <p:spPr bwMode="auto">
          <a:xfrm>
            <a:off x="2397125" y="4329113"/>
            <a:ext cx="2495550" cy="2038350"/>
          </a:xfrm>
          <a:prstGeom prst="rect">
            <a:avLst/>
          </a:prstGeom>
          <a:ln>
            <a:noFill/>
          </a:ln>
          <a:effectLst>
            <a:outerShdw blurRad="292100" dist="139700" dir="2700000" algn="tl" rotWithShape="0">
              <a:srgbClr val="333333">
                <a:alpha val="65000"/>
              </a:srgbClr>
            </a:outerShdw>
          </a:effectLst>
        </p:spPr>
      </p:pic>
      <p:pic>
        <p:nvPicPr>
          <p:cNvPr id="44036" name="Picture 4"/>
          <p:cNvPicPr>
            <a:picLocks noChangeAspect="1" noChangeArrowheads="1"/>
          </p:cNvPicPr>
          <p:nvPr/>
        </p:nvPicPr>
        <p:blipFill>
          <a:blip r:embed="rId6"/>
          <a:srcRect/>
          <a:stretch>
            <a:fillRect/>
          </a:stretch>
        </p:blipFill>
        <p:spPr bwMode="auto">
          <a:xfrm>
            <a:off x="4286250" y="3560763"/>
            <a:ext cx="2425700" cy="2016125"/>
          </a:xfrm>
          <a:prstGeom prst="rect">
            <a:avLst/>
          </a:prstGeom>
          <a:ln>
            <a:noFill/>
          </a:ln>
          <a:effectLst>
            <a:outerShdw blurRad="292100" dist="139700" dir="2700000" algn="tl" rotWithShape="0">
              <a:srgbClr val="333333">
                <a:alpha val="65000"/>
              </a:srgbClr>
            </a:outerShdw>
          </a:effectLst>
        </p:spPr>
      </p:pic>
      <p:pic>
        <p:nvPicPr>
          <p:cNvPr id="44038" name="Picture 6" descr="http://www.linearcollider.org/newsline/images/2007/20070823_ftr1_1.jpg"/>
          <p:cNvPicPr>
            <a:picLocks noChangeAspect="1" noChangeArrowheads="1"/>
          </p:cNvPicPr>
          <p:nvPr/>
        </p:nvPicPr>
        <p:blipFill>
          <a:blip r:embed="rId7"/>
          <a:srcRect/>
          <a:stretch>
            <a:fillRect/>
          </a:stretch>
        </p:blipFill>
        <p:spPr bwMode="auto">
          <a:xfrm>
            <a:off x="153988" y="1695450"/>
            <a:ext cx="1735137" cy="1743075"/>
          </a:xfrm>
          <a:prstGeom prst="rect">
            <a:avLst/>
          </a:prstGeom>
          <a:ln>
            <a:noFill/>
          </a:ln>
          <a:effectLst>
            <a:outerShdw blurRad="292100" dist="139700" dir="2700000" algn="tl" rotWithShape="0">
              <a:srgbClr val="333333">
                <a:alpha val="65000"/>
              </a:srgbClr>
            </a:outerShdw>
          </a:effectLst>
        </p:spPr>
      </p:pic>
      <p:pic>
        <p:nvPicPr>
          <p:cNvPr id="44040" name="Picture 8" descr="http://www.linearcollider.org/newsline/images/2007/20070823_ftr1_3.jpg"/>
          <p:cNvPicPr>
            <a:picLocks noChangeAspect="1" noChangeArrowheads="1"/>
          </p:cNvPicPr>
          <p:nvPr/>
        </p:nvPicPr>
        <p:blipFill>
          <a:blip r:embed="rId8"/>
          <a:srcRect/>
          <a:stretch>
            <a:fillRect/>
          </a:stretch>
        </p:blipFill>
        <p:spPr bwMode="auto">
          <a:xfrm>
            <a:off x="1662113" y="1017588"/>
            <a:ext cx="1727200" cy="1339850"/>
          </a:xfrm>
          <a:prstGeom prst="rect">
            <a:avLst/>
          </a:prstGeom>
          <a:ln>
            <a:noFill/>
          </a:ln>
          <a:effectLst>
            <a:outerShdw blurRad="292100" dist="139700" dir="2700000" algn="tl" rotWithShape="0">
              <a:srgbClr val="333333">
                <a:alpha val="65000"/>
              </a:srgbClr>
            </a:outerShdw>
          </a:effectLst>
        </p:spPr>
      </p:pic>
      <p:pic>
        <p:nvPicPr>
          <p:cNvPr id="44042" name="Picture 10" descr="http://www.interactions.org/imagebank/images/DE0081M.jpg"/>
          <p:cNvPicPr>
            <a:picLocks noChangeAspect="1" noChangeArrowheads="1"/>
          </p:cNvPicPr>
          <p:nvPr/>
        </p:nvPicPr>
        <p:blipFill>
          <a:blip r:embed="rId9"/>
          <a:srcRect/>
          <a:stretch>
            <a:fillRect/>
          </a:stretch>
        </p:blipFill>
        <p:spPr bwMode="auto">
          <a:xfrm>
            <a:off x="6248400" y="4535488"/>
            <a:ext cx="1360488" cy="2046287"/>
          </a:xfrm>
          <a:prstGeom prst="rect">
            <a:avLst/>
          </a:prstGeom>
          <a:ln>
            <a:noFill/>
          </a:ln>
          <a:effectLst>
            <a:outerShdw blurRad="292100" dist="139700" dir="2700000" algn="tl" rotWithShape="0">
              <a:srgbClr val="333333">
                <a:alpha val="65000"/>
              </a:srgbClr>
            </a:outerShdw>
          </a:effectLst>
        </p:spPr>
      </p:pic>
      <p:sp>
        <p:nvSpPr>
          <p:cNvPr id="496669" name="Rectangle 29"/>
          <p:cNvSpPr>
            <a:spLocks noChangeArrowheads="1"/>
          </p:cNvSpPr>
          <p:nvPr/>
        </p:nvSpPr>
        <p:spPr bwMode="auto">
          <a:xfrm>
            <a:off x="0" y="0"/>
            <a:ext cx="1828800" cy="635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381000" y="228600"/>
            <a:ext cx="8229600" cy="608013"/>
          </a:xfrm>
          <a:prstGeom prst="rect">
            <a:avLst/>
          </a:prstGeom>
          <a:noFill/>
          <a:ln w="9525">
            <a:noFill/>
            <a:miter lim="800000"/>
            <a:headEnd/>
            <a:tailEnd/>
          </a:ln>
          <a:effectLst/>
        </p:spPr>
        <p:txBody>
          <a:bodyPr anchor="ctr">
            <a:prstTxWarp prst="textNoShape">
              <a:avLst/>
            </a:prstTxWarp>
          </a:bodyPr>
          <a:lstStyle/>
          <a:p>
            <a:pPr algn="ctr"/>
            <a:r>
              <a:rPr lang="en-US" sz="3200" b="1" i="1">
                <a:solidFill>
                  <a:srgbClr val="FF0000"/>
                </a:solidFill>
                <a:latin typeface="Times New Roman" pitchFamily="-112" charset="0"/>
              </a:rPr>
              <a:t>X-FEL at DESY</a:t>
            </a:r>
            <a:br>
              <a:rPr lang="en-US" sz="3200" b="1" i="1">
                <a:solidFill>
                  <a:srgbClr val="FF0000"/>
                </a:solidFill>
                <a:latin typeface="Times New Roman" pitchFamily="-112" charset="0"/>
              </a:rPr>
            </a:br>
            <a:r>
              <a:rPr lang="en-US" sz="3200" b="1" i="1">
                <a:solidFill>
                  <a:srgbClr val="FF0000"/>
                </a:solidFill>
                <a:latin typeface="Times New Roman" pitchFamily="-112" charset="0"/>
              </a:rPr>
              <a:t> a 10% ILC and a GEuros Test Facility!</a:t>
            </a:r>
            <a:endParaRPr lang="en-GB" sz="3200" b="1" i="1">
              <a:solidFill>
                <a:srgbClr val="FF0000"/>
              </a:solidFill>
              <a:latin typeface="Times New Roman" pitchFamily="-112" charset="0"/>
            </a:endParaRPr>
          </a:p>
        </p:txBody>
      </p:sp>
      <p:grpSp>
        <p:nvGrpSpPr>
          <p:cNvPr id="498691" name="Group 3"/>
          <p:cNvGrpSpPr>
            <a:grpSpLocks/>
          </p:cNvGrpSpPr>
          <p:nvPr/>
        </p:nvGrpSpPr>
        <p:grpSpPr bwMode="auto">
          <a:xfrm>
            <a:off x="930275" y="1101725"/>
            <a:ext cx="7019925" cy="4986338"/>
            <a:chOff x="2784" y="672"/>
            <a:chExt cx="2880" cy="2109"/>
          </a:xfrm>
        </p:grpSpPr>
        <p:pic>
          <p:nvPicPr>
            <p:cNvPr id="498692" name="Picture 4" descr="XFEL-Trasse engl"/>
            <p:cNvPicPr>
              <a:picLocks noChangeAspect="1" noChangeArrowheads="1"/>
            </p:cNvPicPr>
            <p:nvPr/>
          </p:nvPicPr>
          <p:blipFill>
            <a:blip r:embed="rId3"/>
            <a:srcRect l="981" t="1628" r="2673" b="2171"/>
            <a:stretch>
              <a:fillRect/>
            </a:stretch>
          </p:blipFill>
          <p:spPr bwMode="auto">
            <a:xfrm>
              <a:off x="2784" y="912"/>
              <a:ext cx="2880" cy="1869"/>
            </a:xfrm>
            <a:prstGeom prst="rect">
              <a:avLst/>
            </a:prstGeom>
            <a:noFill/>
          </p:spPr>
        </p:pic>
        <p:sp>
          <p:nvSpPr>
            <p:cNvPr id="498693" name="Line 5"/>
            <p:cNvSpPr>
              <a:spLocks noChangeShapeType="1"/>
            </p:cNvSpPr>
            <p:nvPr/>
          </p:nvSpPr>
          <p:spPr bwMode="auto">
            <a:xfrm flipH="1">
              <a:off x="3168" y="768"/>
              <a:ext cx="864" cy="0"/>
            </a:xfrm>
            <a:prstGeom prst="line">
              <a:avLst/>
            </a:prstGeom>
            <a:noFill/>
            <a:ln w="31750">
              <a:solidFill>
                <a:srgbClr val="FF0000"/>
              </a:solidFill>
              <a:round/>
              <a:headEnd/>
              <a:tailEnd type="triangle" w="med" len="med"/>
            </a:ln>
            <a:effectLst/>
          </p:spPr>
          <p:txBody>
            <a:bodyPr>
              <a:prstTxWarp prst="textNoShape">
                <a:avLst/>
              </a:prstTxWarp>
            </a:bodyPr>
            <a:lstStyle/>
            <a:p>
              <a:endParaRPr lang="en-US"/>
            </a:p>
          </p:txBody>
        </p:sp>
        <p:sp>
          <p:nvSpPr>
            <p:cNvPr id="498694" name="Line 6"/>
            <p:cNvSpPr>
              <a:spLocks noChangeShapeType="1"/>
            </p:cNvSpPr>
            <p:nvPr/>
          </p:nvSpPr>
          <p:spPr bwMode="auto">
            <a:xfrm>
              <a:off x="4416" y="768"/>
              <a:ext cx="768" cy="0"/>
            </a:xfrm>
            <a:prstGeom prst="line">
              <a:avLst/>
            </a:prstGeom>
            <a:noFill/>
            <a:ln w="31750">
              <a:solidFill>
                <a:srgbClr val="FF0000"/>
              </a:solidFill>
              <a:round/>
              <a:headEnd/>
              <a:tailEnd type="triangle" w="med" len="med"/>
            </a:ln>
            <a:effectLst/>
          </p:spPr>
          <p:txBody>
            <a:bodyPr>
              <a:prstTxWarp prst="textNoShape">
                <a:avLst/>
              </a:prstTxWarp>
            </a:bodyPr>
            <a:lstStyle/>
            <a:p>
              <a:endParaRPr lang="en-US"/>
            </a:p>
          </p:txBody>
        </p:sp>
        <p:sp>
          <p:nvSpPr>
            <p:cNvPr id="498695" name="Text Box 7"/>
            <p:cNvSpPr txBox="1">
              <a:spLocks noChangeArrowheads="1"/>
            </p:cNvSpPr>
            <p:nvPr/>
          </p:nvSpPr>
          <p:spPr bwMode="auto">
            <a:xfrm>
              <a:off x="4032" y="672"/>
              <a:ext cx="432" cy="12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a:solidFill>
                    <a:srgbClr val="FF0000"/>
                  </a:solidFill>
                </a:rPr>
                <a:t>3.4km</a:t>
              </a:r>
              <a:endParaRPr lang="en-GB" sz="1400" b="1">
                <a:solidFill>
                  <a:srgbClr val="FF0000"/>
                </a:solidFill>
              </a:endParaRPr>
            </a:p>
          </p:txBody>
        </p:sp>
      </p:grpSp>
      <p:pic>
        <p:nvPicPr>
          <p:cNvPr id="498696" name="Picture 8" descr="tunnel"/>
          <p:cNvPicPr>
            <a:picLocks noChangeAspect="1" noChangeArrowheads="1"/>
          </p:cNvPicPr>
          <p:nvPr/>
        </p:nvPicPr>
        <p:blipFill>
          <a:blip r:embed="rId4"/>
          <a:srcRect/>
          <a:stretch>
            <a:fillRect/>
          </a:stretch>
        </p:blipFill>
        <p:spPr bwMode="auto">
          <a:xfrm>
            <a:off x="4068763" y="4435475"/>
            <a:ext cx="1698625" cy="1193800"/>
          </a:xfrm>
          <a:prstGeom prst="rect">
            <a:avLst/>
          </a:prstGeom>
          <a:noFill/>
          <a:ln w="9525">
            <a:noFill/>
            <a:miter lim="800000"/>
            <a:headEnd/>
            <a:tailEnd/>
          </a:ln>
        </p:spPr>
      </p:pic>
      <p:pic>
        <p:nvPicPr>
          <p:cNvPr id="498697" name="Picture 9" descr="Prototyp5mVonVorne"/>
          <p:cNvPicPr>
            <a:picLocks noChangeAspect="1" noChangeArrowheads="1"/>
          </p:cNvPicPr>
          <p:nvPr/>
        </p:nvPicPr>
        <p:blipFill>
          <a:blip r:embed="rId5"/>
          <a:srcRect l="5881" r="3920"/>
          <a:stretch>
            <a:fillRect/>
          </a:stretch>
        </p:blipFill>
        <p:spPr bwMode="auto">
          <a:xfrm>
            <a:off x="2058988" y="3732213"/>
            <a:ext cx="1797050" cy="1279525"/>
          </a:xfrm>
          <a:prstGeom prst="rect">
            <a:avLst/>
          </a:prstGeom>
          <a:noFill/>
          <a:ln w="9525">
            <a:noFill/>
            <a:miter lim="800000"/>
            <a:headEnd/>
            <a:tailEnd/>
          </a:ln>
        </p:spPr>
      </p:pic>
      <p:pic>
        <p:nvPicPr>
          <p:cNvPr id="498698" name="Picture 10" descr="rf_gun-3d"/>
          <p:cNvPicPr>
            <a:picLocks noChangeAspect="1" noChangeArrowheads="1"/>
          </p:cNvPicPr>
          <p:nvPr/>
        </p:nvPicPr>
        <p:blipFill>
          <a:blip r:embed="rId6"/>
          <a:srcRect l="3844" t="7103" r="2121" b="-1079"/>
          <a:stretch>
            <a:fillRect/>
          </a:stretch>
        </p:blipFill>
        <p:spPr bwMode="auto">
          <a:xfrm>
            <a:off x="6064250" y="4986338"/>
            <a:ext cx="1527175" cy="1076325"/>
          </a:xfrm>
          <a:prstGeom prst="rect">
            <a:avLst/>
          </a:prstGeom>
          <a:solidFill>
            <a:srgbClr val="FFFFCC"/>
          </a:solidFill>
        </p:spPr>
      </p:pic>
      <p:pic>
        <p:nvPicPr>
          <p:cNvPr id="498699" name="Picture 11" descr="XFEL Schene UI 08"/>
          <p:cNvPicPr>
            <a:picLocks noChangeAspect="1" noChangeArrowheads="1"/>
          </p:cNvPicPr>
          <p:nvPr/>
        </p:nvPicPr>
        <p:blipFill>
          <a:blip r:embed="rId7"/>
          <a:srcRect/>
          <a:stretch>
            <a:fillRect/>
          </a:stretch>
        </p:blipFill>
        <p:spPr bwMode="auto">
          <a:xfrm>
            <a:off x="128588" y="3228975"/>
            <a:ext cx="1749425" cy="1295400"/>
          </a:xfrm>
          <a:prstGeom prst="rect">
            <a:avLst/>
          </a:prstGeom>
          <a:noFill/>
        </p:spPr>
      </p:pic>
      <p:sp>
        <p:nvSpPr>
          <p:cNvPr id="498700" name="Line 12"/>
          <p:cNvSpPr>
            <a:spLocks noChangeShapeType="1"/>
          </p:cNvSpPr>
          <p:nvPr/>
        </p:nvSpPr>
        <p:spPr bwMode="auto">
          <a:xfrm flipV="1">
            <a:off x="4813300" y="4089400"/>
            <a:ext cx="190500" cy="350838"/>
          </a:xfrm>
          <a:prstGeom prst="line">
            <a:avLst/>
          </a:prstGeom>
          <a:noFill/>
          <a:ln w="31750">
            <a:solidFill>
              <a:srgbClr val="0000FF"/>
            </a:solidFill>
            <a:round/>
            <a:headEnd/>
            <a:tailEnd type="triangle" w="med" len="med"/>
          </a:ln>
          <a:effectLst/>
        </p:spPr>
        <p:txBody>
          <a:bodyPr>
            <a:prstTxWarp prst="textNoShape">
              <a:avLst/>
            </a:prstTxWarp>
          </a:bodyPr>
          <a:lstStyle/>
          <a:p>
            <a:endParaRPr lang="en-US"/>
          </a:p>
        </p:txBody>
      </p:sp>
      <p:sp>
        <p:nvSpPr>
          <p:cNvPr id="498701" name="Line 13"/>
          <p:cNvSpPr>
            <a:spLocks noChangeShapeType="1"/>
          </p:cNvSpPr>
          <p:nvPr/>
        </p:nvSpPr>
        <p:spPr bwMode="auto">
          <a:xfrm flipH="1" flipV="1">
            <a:off x="2854325" y="3336925"/>
            <a:ext cx="130175" cy="381000"/>
          </a:xfrm>
          <a:prstGeom prst="line">
            <a:avLst/>
          </a:prstGeom>
          <a:noFill/>
          <a:ln w="31750">
            <a:solidFill>
              <a:srgbClr val="0000FF"/>
            </a:solidFill>
            <a:round/>
            <a:headEnd/>
            <a:tailEnd type="triangle" w="med" len="med"/>
          </a:ln>
          <a:effectLst/>
        </p:spPr>
        <p:txBody>
          <a:bodyPr>
            <a:prstTxWarp prst="textNoShape">
              <a:avLst/>
            </a:prstTxWarp>
          </a:bodyPr>
          <a:lstStyle/>
          <a:p>
            <a:endParaRPr lang="en-US"/>
          </a:p>
        </p:txBody>
      </p:sp>
      <p:sp>
        <p:nvSpPr>
          <p:cNvPr id="498702" name="Line 14"/>
          <p:cNvSpPr>
            <a:spLocks noChangeShapeType="1"/>
          </p:cNvSpPr>
          <p:nvPr/>
        </p:nvSpPr>
        <p:spPr bwMode="auto">
          <a:xfrm flipV="1">
            <a:off x="3186113" y="3538538"/>
            <a:ext cx="292100" cy="200025"/>
          </a:xfrm>
          <a:prstGeom prst="line">
            <a:avLst/>
          </a:prstGeom>
          <a:noFill/>
          <a:ln w="31750">
            <a:solidFill>
              <a:srgbClr val="0000FF"/>
            </a:solidFill>
            <a:round/>
            <a:headEnd/>
            <a:tailEnd type="triangle" w="med" len="med"/>
          </a:ln>
          <a:effectLst/>
        </p:spPr>
        <p:txBody>
          <a:bodyPr>
            <a:prstTxWarp prst="textNoShape">
              <a:avLst/>
            </a:prstTxWarp>
          </a:bodyPr>
          <a:lstStyle/>
          <a:p>
            <a:endParaRPr lang="en-US"/>
          </a:p>
        </p:txBody>
      </p:sp>
      <p:sp>
        <p:nvSpPr>
          <p:cNvPr id="498703" name="Line 15"/>
          <p:cNvSpPr>
            <a:spLocks noChangeShapeType="1"/>
          </p:cNvSpPr>
          <p:nvPr/>
        </p:nvSpPr>
        <p:spPr bwMode="auto">
          <a:xfrm flipH="1" flipV="1">
            <a:off x="6802438" y="4652963"/>
            <a:ext cx="9525" cy="350837"/>
          </a:xfrm>
          <a:prstGeom prst="line">
            <a:avLst/>
          </a:prstGeom>
          <a:noFill/>
          <a:ln w="31750">
            <a:solidFill>
              <a:srgbClr val="0000FF"/>
            </a:solidFill>
            <a:round/>
            <a:headEnd/>
            <a:tailEnd type="triangle" w="med" len="med"/>
          </a:ln>
          <a:effectLst/>
        </p:spPr>
        <p:txBody>
          <a:bodyPr>
            <a:prstTxWarp prst="textNoShape">
              <a:avLst/>
            </a:prstTxWarp>
          </a:bodyPr>
          <a:lstStyle/>
          <a:p>
            <a:endParaRPr lang="en-US"/>
          </a:p>
        </p:txBody>
      </p:sp>
      <p:sp>
        <p:nvSpPr>
          <p:cNvPr id="498704" name="Line 16"/>
          <p:cNvSpPr>
            <a:spLocks noChangeShapeType="1"/>
          </p:cNvSpPr>
          <p:nvPr/>
        </p:nvSpPr>
        <p:spPr bwMode="auto">
          <a:xfrm flipV="1">
            <a:off x="1227138" y="2955925"/>
            <a:ext cx="593725" cy="230188"/>
          </a:xfrm>
          <a:prstGeom prst="line">
            <a:avLst/>
          </a:prstGeom>
          <a:noFill/>
          <a:ln w="31750">
            <a:solidFill>
              <a:srgbClr val="0000FF"/>
            </a:solidFill>
            <a:round/>
            <a:headEnd/>
            <a:tailEnd type="triangle" w="med" len="med"/>
          </a:ln>
          <a:effectLst/>
        </p:spPr>
        <p:txBody>
          <a:bodyPr>
            <a:prstTxWarp prst="textNoShape">
              <a:avLst/>
            </a:prstTxWarp>
          </a:bodyPr>
          <a:lstStyle/>
          <a:p>
            <a:endParaRPr lang="en-US"/>
          </a:p>
        </p:txBody>
      </p:sp>
      <p:sp>
        <p:nvSpPr>
          <p:cNvPr id="498705" name="Rectangle 17"/>
          <p:cNvSpPr>
            <a:spLocks noChangeArrowheads="1"/>
          </p:cNvSpPr>
          <p:nvPr/>
        </p:nvSpPr>
        <p:spPr bwMode="auto">
          <a:xfrm>
            <a:off x="0" y="0"/>
            <a:ext cx="1828800" cy="635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2014538" y="0"/>
            <a:ext cx="6037262" cy="7016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b="1" i="1">
                <a:solidFill>
                  <a:srgbClr val="FF3300"/>
                </a:solidFill>
              </a:rPr>
              <a:t>Nominal performance of Accelerating Structures</a:t>
            </a:r>
          </a:p>
          <a:p>
            <a:pPr algn="ctr" eaLnBrk="0" hangingPunct="0"/>
            <a:r>
              <a:rPr lang="en-US" sz="2000" b="1" i="1">
                <a:solidFill>
                  <a:srgbClr val="FF3300"/>
                </a:solidFill>
              </a:rPr>
              <a:t>Design@CERN, Built/Tested @KEK, SLAC</a:t>
            </a:r>
          </a:p>
        </p:txBody>
      </p:sp>
      <p:pic>
        <p:nvPicPr>
          <p:cNvPr id="502787" name="Picture 235" descr="T18_VG2"/>
          <p:cNvPicPr>
            <a:picLocks noChangeAspect="1" noChangeArrowheads="1"/>
          </p:cNvPicPr>
          <p:nvPr/>
        </p:nvPicPr>
        <p:blipFill>
          <a:blip r:embed="rId4"/>
          <a:srcRect l="12801" t="24121" r="16000" b="16884"/>
          <a:stretch>
            <a:fillRect/>
          </a:stretch>
        </p:blipFill>
        <p:spPr bwMode="auto">
          <a:xfrm>
            <a:off x="187325" y="879475"/>
            <a:ext cx="4419600" cy="2389188"/>
          </a:xfrm>
          <a:prstGeom prst="rect">
            <a:avLst/>
          </a:prstGeom>
          <a:noFill/>
          <a:ln w="12700">
            <a:solidFill>
              <a:srgbClr val="000000"/>
            </a:solidFill>
            <a:miter lim="800000"/>
            <a:headEnd/>
            <a:tailEnd/>
          </a:ln>
        </p:spPr>
      </p:pic>
      <p:pic>
        <p:nvPicPr>
          <p:cNvPr id="502788" name="Picture 6"/>
          <p:cNvPicPr>
            <a:picLocks noChangeAspect="1" noChangeArrowheads="1"/>
          </p:cNvPicPr>
          <p:nvPr/>
        </p:nvPicPr>
        <p:blipFill>
          <a:blip r:embed="rId5"/>
          <a:srcRect/>
          <a:stretch>
            <a:fillRect/>
          </a:stretch>
        </p:blipFill>
        <p:spPr bwMode="auto">
          <a:xfrm>
            <a:off x="4403725" y="4318000"/>
            <a:ext cx="4740275" cy="2540000"/>
          </a:xfrm>
          <a:prstGeom prst="rect">
            <a:avLst/>
          </a:prstGeom>
          <a:noFill/>
          <a:ln w="9525">
            <a:solidFill>
              <a:schemeClr val="tx1"/>
            </a:solidFill>
            <a:miter lim="800000"/>
            <a:headEnd/>
            <a:tailEnd/>
          </a:ln>
        </p:spPr>
      </p:pic>
      <p:graphicFrame>
        <p:nvGraphicFramePr>
          <p:cNvPr id="502789" name="Object 5"/>
          <p:cNvGraphicFramePr>
            <a:graphicFrameLocks noChangeAspect="1"/>
          </p:cNvGraphicFramePr>
          <p:nvPr/>
        </p:nvGraphicFramePr>
        <p:xfrm>
          <a:off x="163513" y="1973263"/>
          <a:ext cx="4625975" cy="4110037"/>
        </p:xfrm>
        <a:graphic>
          <a:graphicData uri="http://schemas.openxmlformats.org/presentationml/2006/ole">
            <p:oleObj spid="_x0000_s502789" name="KGPlot" r:id="rId6" imgW="8712000" imgH="7264440" progId="">
              <p:embed/>
            </p:oleObj>
          </a:graphicData>
        </a:graphic>
      </p:graphicFrame>
      <p:pic>
        <p:nvPicPr>
          <p:cNvPr id="502790" name="Picture 2"/>
          <p:cNvPicPr>
            <a:picLocks noChangeAspect="1" noChangeArrowheads="1"/>
          </p:cNvPicPr>
          <p:nvPr/>
        </p:nvPicPr>
        <p:blipFill>
          <a:blip r:embed="rId7"/>
          <a:srcRect/>
          <a:stretch>
            <a:fillRect/>
          </a:stretch>
        </p:blipFill>
        <p:spPr bwMode="auto">
          <a:xfrm>
            <a:off x="4692650" y="687388"/>
            <a:ext cx="3956050" cy="3416300"/>
          </a:xfrm>
          <a:prstGeom prst="rect">
            <a:avLst/>
          </a:prstGeom>
          <a:noFill/>
          <a:ln w="9525">
            <a:noFill/>
            <a:miter lim="800000"/>
            <a:headEnd/>
            <a:tailEnd/>
          </a:ln>
        </p:spPr>
      </p:pic>
      <p:sp>
        <p:nvSpPr>
          <p:cNvPr id="502791" name="Rectangle 12"/>
          <p:cNvSpPr>
            <a:spLocks noChangeArrowheads="1"/>
          </p:cNvSpPr>
          <p:nvPr/>
        </p:nvSpPr>
        <p:spPr bwMode="auto">
          <a:xfrm>
            <a:off x="4197350" y="3816350"/>
            <a:ext cx="1247775" cy="727075"/>
          </a:xfrm>
          <a:prstGeom prst="rect">
            <a:avLst/>
          </a:prstGeom>
          <a:solidFill>
            <a:srgbClr val="CCECFF"/>
          </a:solidFill>
          <a:ln w="9525">
            <a:solidFill>
              <a:schemeClr val="tx1"/>
            </a:solidFill>
            <a:miter lim="800000"/>
            <a:headEnd/>
            <a:tailEnd/>
          </a:ln>
        </p:spPr>
        <p:txBody>
          <a:bodyPr wrap="none" anchor="ctr">
            <a:prstTxWarp prst="textNoShape">
              <a:avLst/>
            </a:prstTxWarp>
          </a:bodyPr>
          <a:lstStyle/>
          <a:p>
            <a:pPr algn="ctr"/>
            <a:r>
              <a:rPr lang="en-US" sz="2400" b="1">
                <a:solidFill>
                  <a:srgbClr val="EF1DC7"/>
                </a:solidFill>
                <a:latin typeface="Times New Roman" pitchFamily="-112" charset="0"/>
              </a:rPr>
              <a:t>CLIC</a:t>
            </a:r>
          </a:p>
          <a:p>
            <a:pPr algn="ctr"/>
            <a:r>
              <a:rPr lang="en-US" sz="2400" b="1">
                <a:solidFill>
                  <a:srgbClr val="EF1DC7"/>
                </a:solidFill>
                <a:latin typeface="Times New Roman" pitchFamily="-112" charset="0"/>
              </a:rPr>
              <a:t> target</a:t>
            </a:r>
          </a:p>
        </p:txBody>
      </p:sp>
      <p:sp>
        <p:nvSpPr>
          <p:cNvPr id="502793" name="Line 13"/>
          <p:cNvSpPr>
            <a:spLocks noChangeShapeType="1"/>
          </p:cNvSpPr>
          <p:nvPr/>
        </p:nvSpPr>
        <p:spPr bwMode="auto">
          <a:xfrm flipV="1">
            <a:off x="5070475" y="3476625"/>
            <a:ext cx="946150" cy="730250"/>
          </a:xfrm>
          <a:prstGeom prst="line">
            <a:avLst/>
          </a:prstGeom>
          <a:noFill/>
          <a:ln w="44450">
            <a:solidFill>
              <a:srgbClr val="EF1DC7"/>
            </a:solidFill>
            <a:round/>
            <a:headEnd/>
            <a:tailEnd type="triangle" w="med" len="med"/>
          </a:ln>
        </p:spPr>
        <p:txBody>
          <a:bodyPr>
            <a:prstTxWarp prst="textNoShape">
              <a:avLst/>
            </a:prstTxWarp>
          </a:bodyPr>
          <a:lstStyle/>
          <a:p>
            <a:endParaRPr lang="en-US"/>
          </a:p>
        </p:txBody>
      </p:sp>
      <p:sp>
        <p:nvSpPr>
          <p:cNvPr id="502796" name="Rectangle 12"/>
          <p:cNvSpPr>
            <a:spLocks noChangeArrowheads="1"/>
          </p:cNvSpPr>
          <p:nvPr/>
        </p:nvSpPr>
        <p:spPr bwMode="auto">
          <a:xfrm>
            <a:off x="8343900" y="0"/>
            <a:ext cx="800100" cy="685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4" name="TextBox 13"/>
          <p:cNvSpPr txBox="1"/>
          <p:nvPr/>
        </p:nvSpPr>
        <p:spPr>
          <a:xfrm>
            <a:off x="46059" y="4445000"/>
            <a:ext cx="4154052" cy="2215991"/>
          </a:xfrm>
          <a:prstGeom prst="rect">
            <a:avLst/>
          </a:prstGeom>
          <a:noFill/>
        </p:spPr>
        <p:txBody>
          <a:bodyPr wrap="none" rtlCol="0">
            <a:spAutoFit/>
          </a:bodyPr>
          <a:lstStyle/>
          <a:p>
            <a:pPr algn="ctr"/>
            <a:r>
              <a:rPr lang="en-US" sz="2400" dirty="0" smtClean="0">
                <a:solidFill>
                  <a:srgbClr val="000090"/>
                </a:solidFill>
              </a:rPr>
              <a:t>Breakdown voltage threshold </a:t>
            </a:r>
          </a:p>
          <a:p>
            <a:pPr algn="ctr"/>
            <a:r>
              <a:rPr lang="en-US" sz="2400" dirty="0" smtClean="0">
                <a:solidFill>
                  <a:srgbClr val="000090"/>
                </a:solidFill>
              </a:rPr>
              <a:t>in the RF cavities is</a:t>
            </a:r>
          </a:p>
          <a:p>
            <a:pPr algn="ctr"/>
            <a:r>
              <a:rPr lang="en-US" sz="2400" dirty="0" smtClean="0">
                <a:solidFill>
                  <a:srgbClr val="000090"/>
                </a:solidFill>
              </a:rPr>
              <a:t>approximately proportional </a:t>
            </a:r>
          </a:p>
          <a:p>
            <a:pPr algn="ctr"/>
            <a:r>
              <a:rPr lang="en-US" sz="2400" dirty="0" smtClean="0">
                <a:solidFill>
                  <a:srgbClr val="000090"/>
                </a:solidFill>
              </a:rPr>
              <a:t>to the square </a:t>
            </a:r>
          </a:p>
          <a:p>
            <a:pPr algn="ctr"/>
            <a:r>
              <a:rPr lang="en-US" sz="2400" dirty="0" smtClean="0">
                <a:solidFill>
                  <a:srgbClr val="000090"/>
                </a:solidFill>
              </a:rPr>
              <a:t>root of RF frequency</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3" name="Slide Number Placeholder 3"/>
          <p:cNvSpPr>
            <a:spLocks noGrp="1"/>
          </p:cNvSpPr>
          <p:nvPr>
            <p:ph type="sldNum" sz="quarter" idx="12"/>
          </p:nvPr>
        </p:nvSpPr>
        <p:spPr/>
        <p:txBody>
          <a:bodyPr/>
          <a:lstStyle/>
          <a:p>
            <a:fld id="{CD6AB7A4-D784-8B44-8286-52E8AE517872}" type="slidenum">
              <a:rPr lang="en-US"/>
              <a:pPr/>
              <a:t>17</a:t>
            </a:fld>
            <a:endParaRPr lang="en-US"/>
          </a:p>
        </p:txBody>
      </p:sp>
      <p:pic>
        <p:nvPicPr>
          <p:cNvPr id="241" name="Picture 4"/>
          <p:cNvPicPr>
            <a:picLocks noChangeAspect="1" noChangeArrowheads="1"/>
          </p:cNvPicPr>
          <p:nvPr/>
        </p:nvPicPr>
        <p:blipFill>
          <a:blip r:embed="rId3"/>
          <a:srcRect/>
          <a:stretch>
            <a:fillRect/>
          </a:stretch>
        </p:blipFill>
        <p:spPr bwMode="auto">
          <a:xfrm>
            <a:off x="896938" y="2468563"/>
            <a:ext cx="7626350" cy="4160837"/>
          </a:xfrm>
          <a:prstGeom prst="rect">
            <a:avLst/>
          </a:prstGeom>
          <a:noFill/>
          <a:ln w="9525">
            <a:noFill/>
            <a:miter lim="800000"/>
            <a:headEnd/>
            <a:tailEnd/>
          </a:ln>
        </p:spPr>
      </p:pic>
      <p:sp>
        <p:nvSpPr>
          <p:cNvPr id="19" name="Title 3"/>
          <p:cNvSpPr txBox="1">
            <a:spLocks/>
          </p:cNvSpPr>
          <p:nvPr/>
        </p:nvSpPr>
        <p:spPr>
          <a:xfrm>
            <a:off x="457200" y="76200"/>
            <a:ext cx="8229600" cy="533400"/>
          </a:xfrm>
          <a:prstGeom prst="rect">
            <a:avLst/>
          </a:prstGeom>
        </p:spPr>
        <p:txBody>
          <a:bodyPr anchor="ctr">
            <a:normAutofit fontScale="90000" lnSpcReduction="10000"/>
          </a:bodyPr>
          <a:lstStyle/>
          <a:p>
            <a:pPr algn="ctr" fontAlgn="auto">
              <a:spcAft>
                <a:spcPts val="0"/>
              </a:spcAft>
              <a:defRPr/>
            </a:pPr>
            <a:r>
              <a:rPr lang="en-US" sz="3600" dirty="0">
                <a:latin typeface="Berlin Sans FB" pitchFamily="34" charset="0"/>
                <a:ea typeface="+mj-ea"/>
                <a:cs typeface="+mj-cs"/>
              </a:rPr>
              <a:t>CLIC layout</a:t>
            </a:r>
          </a:p>
        </p:txBody>
      </p:sp>
      <p:cxnSp>
        <p:nvCxnSpPr>
          <p:cNvPr id="20" name="Straight Connector 19"/>
          <p:cNvCxnSpPr/>
          <p:nvPr/>
        </p:nvCxnSpPr>
        <p:spPr>
          <a:xfrm>
            <a:off x="1524000" y="685800"/>
            <a:ext cx="6400800" cy="1588"/>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37" name="Rectangle 236"/>
          <p:cNvSpPr/>
          <p:nvPr/>
        </p:nvSpPr>
        <p:spPr>
          <a:xfrm>
            <a:off x="906463" y="2465388"/>
            <a:ext cx="7624762" cy="1812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8" name="Rectangle 3"/>
          <p:cNvSpPr>
            <a:spLocks noChangeArrowheads="1"/>
          </p:cNvSpPr>
          <p:nvPr/>
        </p:nvSpPr>
        <p:spPr bwMode="auto">
          <a:xfrm rot="-1610243">
            <a:off x="3598863" y="3175000"/>
            <a:ext cx="2878137" cy="342900"/>
          </a:xfrm>
          <a:prstGeom prst="rect">
            <a:avLst/>
          </a:prstGeom>
          <a:solidFill>
            <a:schemeClr val="bg1"/>
          </a:solidFill>
          <a:ln w="0">
            <a:solidFill>
              <a:schemeClr val="tx2"/>
            </a:solidFill>
            <a:miter lim="800000"/>
            <a:headEnd/>
            <a:tailEnd/>
          </a:ln>
          <a:effectLst>
            <a:outerShdw blurRad="63500" sx="102000" sy="102000" algn="ctr" rotWithShape="0">
              <a:srgbClr val="000000">
                <a:alpha val="39999"/>
              </a:srgbClr>
            </a:outerShdw>
          </a:effectLst>
        </p:spPr>
        <p:txBody>
          <a:bodyPr lIns="95785" tIns="47892" rIns="95785" bIns="47892">
            <a:prstTxWarp prst="textNoShape">
              <a:avLst/>
            </a:prstTxWarp>
            <a:spAutoFit/>
          </a:bodyPr>
          <a:lstStyle/>
          <a:p>
            <a:pPr algn="ctr" defTabSz="957263" fontAlgn="auto">
              <a:spcBef>
                <a:spcPts val="0"/>
              </a:spcBef>
              <a:spcAft>
                <a:spcPts val="0"/>
              </a:spcAft>
              <a:buFont typeface="StarSymbol"/>
              <a:buNone/>
              <a:defRPr/>
            </a:pPr>
            <a:r>
              <a:rPr lang="en-US" sz="1600" b="1" dirty="0">
                <a:solidFill>
                  <a:schemeClr val="tx2"/>
                </a:solidFill>
                <a:latin typeface="Comic Sans MS" pitchFamily="66" charset="0"/>
              </a:rPr>
              <a:t>DRIVE BEAM COMPLEX</a:t>
            </a:r>
          </a:p>
        </p:txBody>
      </p:sp>
      <p:sp>
        <p:nvSpPr>
          <p:cNvPr id="239" name="Rectangle 238"/>
          <p:cNvSpPr/>
          <p:nvPr/>
        </p:nvSpPr>
        <p:spPr>
          <a:xfrm>
            <a:off x="898525" y="4298950"/>
            <a:ext cx="7635875" cy="23304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C00000"/>
              </a:solidFill>
            </a:endParaRPr>
          </a:p>
        </p:txBody>
      </p:sp>
      <p:sp>
        <p:nvSpPr>
          <p:cNvPr id="240" name="Rectangle 3"/>
          <p:cNvSpPr>
            <a:spLocks noChangeArrowheads="1"/>
          </p:cNvSpPr>
          <p:nvPr/>
        </p:nvSpPr>
        <p:spPr bwMode="auto">
          <a:xfrm rot="-1610243">
            <a:off x="3603625" y="5443538"/>
            <a:ext cx="3138488" cy="342900"/>
          </a:xfrm>
          <a:prstGeom prst="rect">
            <a:avLst/>
          </a:prstGeom>
          <a:solidFill>
            <a:schemeClr val="bg1"/>
          </a:solidFill>
          <a:ln w="0">
            <a:solidFill>
              <a:srgbClr val="C00000"/>
            </a:solidFill>
            <a:miter lim="800000"/>
            <a:headEnd/>
            <a:tailEnd/>
          </a:ln>
          <a:effectLst>
            <a:outerShdw blurRad="63500" sx="102000" sy="102000" algn="ctr" rotWithShape="0">
              <a:srgbClr val="000000">
                <a:alpha val="39999"/>
              </a:srgbClr>
            </a:outerShdw>
          </a:effectLst>
        </p:spPr>
        <p:txBody>
          <a:bodyPr lIns="95785" tIns="47892" rIns="95785" bIns="47892">
            <a:prstTxWarp prst="textNoShape">
              <a:avLst/>
            </a:prstTxWarp>
            <a:spAutoFit/>
          </a:bodyPr>
          <a:lstStyle/>
          <a:p>
            <a:pPr algn="ctr" defTabSz="957263" fontAlgn="auto">
              <a:spcBef>
                <a:spcPts val="0"/>
              </a:spcBef>
              <a:spcAft>
                <a:spcPts val="0"/>
              </a:spcAft>
              <a:buFont typeface="StarSymbol"/>
              <a:buNone/>
              <a:defRPr/>
            </a:pPr>
            <a:r>
              <a:rPr lang="en-US" sz="1600" b="1" dirty="0">
                <a:solidFill>
                  <a:srgbClr val="C00000"/>
                </a:solidFill>
                <a:latin typeface="Comic Sans MS" pitchFamily="66" charset="0"/>
              </a:rPr>
              <a:t>MAIN BEAM COMPLEX</a:t>
            </a:r>
          </a:p>
        </p:txBody>
      </p:sp>
      <p:grpSp>
        <p:nvGrpSpPr>
          <p:cNvPr id="2" name="Group 1762"/>
          <p:cNvGrpSpPr>
            <a:grpSpLocks/>
          </p:cNvGrpSpPr>
          <p:nvPr/>
        </p:nvGrpSpPr>
        <p:grpSpPr bwMode="auto">
          <a:xfrm>
            <a:off x="762000" y="1219200"/>
            <a:ext cx="6049963" cy="2627313"/>
            <a:chOff x="266" y="951"/>
            <a:chExt cx="3811" cy="1655"/>
          </a:xfrm>
        </p:grpSpPr>
        <p:sp>
          <p:nvSpPr>
            <p:cNvPr id="674826" name="AutoShape 1763"/>
            <p:cNvSpPr>
              <a:spLocks noChangeAspect="1" noChangeArrowheads="1" noTextEdit="1"/>
            </p:cNvSpPr>
            <p:nvPr/>
          </p:nvSpPr>
          <p:spPr bwMode="auto">
            <a:xfrm>
              <a:off x="266" y="951"/>
              <a:ext cx="3811" cy="1655"/>
            </a:xfrm>
            <a:prstGeom prst="rect">
              <a:avLst/>
            </a:prstGeom>
            <a:noFill/>
            <a:ln w="9525">
              <a:noFill/>
              <a:miter lim="800000"/>
              <a:headEnd/>
              <a:tailEnd/>
            </a:ln>
          </p:spPr>
          <p:txBody>
            <a:bodyPr>
              <a:prstTxWarp prst="textNoShape">
                <a:avLst/>
              </a:prstTxWarp>
            </a:bodyPr>
            <a:lstStyle/>
            <a:p>
              <a:endParaRPr lang="en-US"/>
            </a:p>
          </p:txBody>
        </p:sp>
        <p:grpSp>
          <p:nvGrpSpPr>
            <p:cNvPr id="674827" name="Group 1764"/>
            <p:cNvGrpSpPr>
              <a:grpSpLocks/>
            </p:cNvGrpSpPr>
            <p:nvPr/>
          </p:nvGrpSpPr>
          <p:grpSpPr bwMode="auto">
            <a:xfrm>
              <a:off x="2469" y="1748"/>
              <a:ext cx="182" cy="81"/>
              <a:chOff x="2469" y="1748"/>
              <a:chExt cx="182" cy="81"/>
            </a:xfrm>
          </p:grpSpPr>
          <p:sp>
            <p:nvSpPr>
              <p:cNvPr id="674828" name="Line 1765"/>
              <p:cNvSpPr>
                <a:spLocks noChangeShapeType="1"/>
              </p:cNvSpPr>
              <p:nvPr/>
            </p:nvSpPr>
            <p:spPr bwMode="auto">
              <a:xfrm flipV="1">
                <a:off x="2523" y="1770"/>
                <a:ext cx="128" cy="23"/>
              </a:xfrm>
              <a:prstGeom prst="line">
                <a:avLst/>
              </a:prstGeom>
              <a:noFill/>
              <a:ln w="11113">
                <a:solidFill>
                  <a:srgbClr val="000000"/>
                </a:solidFill>
                <a:round/>
                <a:headEnd/>
                <a:tailEnd/>
              </a:ln>
            </p:spPr>
            <p:txBody>
              <a:bodyPr>
                <a:prstTxWarp prst="textNoShape">
                  <a:avLst/>
                </a:prstTxWarp>
              </a:bodyPr>
              <a:lstStyle/>
              <a:p>
                <a:endParaRPr lang="en-US"/>
              </a:p>
            </p:txBody>
          </p:sp>
          <p:sp>
            <p:nvSpPr>
              <p:cNvPr id="674829" name="Freeform 1766"/>
              <p:cNvSpPr>
                <a:spLocks/>
              </p:cNvSpPr>
              <p:nvPr/>
            </p:nvSpPr>
            <p:spPr bwMode="auto">
              <a:xfrm>
                <a:off x="2469" y="1748"/>
                <a:ext cx="88" cy="81"/>
              </a:xfrm>
              <a:custGeom>
                <a:avLst/>
                <a:gdLst>
                  <a:gd name="T0" fmla="*/ 1 w 176"/>
                  <a:gd name="T1" fmla="*/ 0 h 162"/>
                  <a:gd name="T2" fmla="*/ 0 w 176"/>
                  <a:gd name="T3" fmla="*/ 1 h 162"/>
                  <a:gd name="T4" fmla="*/ 1 w 176"/>
                  <a:gd name="T5" fmla="*/ 1 h 162"/>
                  <a:gd name="T6" fmla="*/ 1 w 176"/>
                  <a:gd name="T7" fmla="*/ 1 h 162"/>
                  <a:gd name="T8" fmla="*/ 1 w 176"/>
                  <a:gd name="T9" fmla="*/ 0 h 162"/>
                  <a:gd name="T10" fmla="*/ 0 60000 65536"/>
                  <a:gd name="T11" fmla="*/ 0 60000 65536"/>
                  <a:gd name="T12" fmla="*/ 0 60000 65536"/>
                  <a:gd name="T13" fmla="*/ 0 60000 65536"/>
                  <a:gd name="T14" fmla="*/ 0 60000 65536"/>
                  <a:gd name="T15" fmla="*/ 0 w 176"/>
                  <a:gd name="T16" fmla="*/ 0 h 162"/>
                  <a:gd name="T17" fmla="*/ 176 w 176"/>
                  <a:gd name="T18" fmla="*/ 162 h 162"/>
                </a:gdLst>
                <a:ahLst/>
                <a:cxnLst>
                  <a:cxn ang="T10">
                    <a:pos x="T0" y="T1"/>
                  </a:cxn>
                  <a:cxn ang="T11">
                    <a:pos x="T2" y="T3"/>
                  </a:cxn>
                  <a:cxn ang="T12">
                    <a:pos x="T4" y="T5"/>
                  </a:cxn>
                  <a:cxn ang="T13">
                    <a:pos x="T6" y="T7"/>
                  </a:cxn>
                  <a:cxn ang="T14">
                    <a:pos x="T8" y="T9"/>
                  </a:cxn>
                </a:cxnLst>
                <a:rect l="T15" t="T16" r="T17" b="T18"/>
                <a:pathLst>
                  <a:path w="176" h="162">
                    <a:moveTo>
                      <a:pt x="148" y="0"/>
                    </a:moveTo>
                    <a:lnTo>
                      <a:pt x="0" y="111"/>
                    </a:lnTo>
                    <a:lnTo>
                      <a:pt x="176" y="162"/>
                    </a:lnTo>
                    <a:lnTo>
                      <a:pt x="111" y="91"/>
                    </a:lnTo>
                    <a:lnTo>
                      <a:pt x="148" y="0"/>
                    </a:lnTo>
                    <a:close/>
                  </a:path>
                </a:pathLst>
              </a:custGeom>
              <a:solidFill>
                <a:srgbClr val="000000"/>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4830" name="Group 1767"/>
            <p:cNvGrpSpPr>
              <a:grpSpLocks/>
            </p:cNvGrpSpPr>
            <p:nvPr/>
          </p:nvGrpSpPr>
          <p:grpSpPr bwMode="auto">
            <a:xfrm>
              <a:off x="3027" y="1958"/>
              <a:ext cx="209" cy="81"/>
              <a:chOff x="3027" y="1958"/>
              <a:chExt cx="209" cy="81"/>
            </a:xfrm>
          </p:grpSpPr>
          <p:sp>
            <p:nvSpPr>
              <p:cNvPr id="674831" name="Line 1768"/>
              <p:cNvSpPr>
                <a:spLocks noChangeShapeType="1"/>
              </p:cNvSpPr>
              <p:nvPr/>
            </p:nvSpPr>
            <p:spPr bwMode="auto">
              <a:xfrm flipH="1" flipV="1">
                <a:off x="3027" y="1958"/>
                <a:ext cx="157" cy="49"/>
              </a:xfrm>
              <a:prstGeom prst="line">
                <a:avLst/>
              </a:prstGeom>
              <a:noFill/>
              <a:ln w="11113">
                <a:solidFill>
                  <a:srgbClr val="000000"/>
                </a:solidFill>
                <a:round/>
                <a:headEnd/>
                <a:tailEnd/>
              </a:ln>
            </p:spPr>
            <p:txBody>
              <a:bodyPr>
                <a:prstTxWarp prst="textNoShape">
                  <a:avLst/>
                </a:prstTxWarp>
              </a:bodyPr>
              <a:lstStyle/>
              <a:p>
                <a:endParaRPr lang="en-US"/>
              </a:p>
            </p:txBody>
          </p:sp>
          <p:sp>
            <p:nvSpPr>
              <p:cNvPr id="674832" name="Freeform 1769"/>
              <p:cNvSpPr>
                <a:spLocks/>
              </p:cNvSpPr>
              <p:nvPr/>
            </p:nvSpPr>
            <p:spPr bwMode="auto">
              <a:xfrm>
                <a:off x="3145" y="1960"/>
                <a:ext cx="91" cy="79"/>
              </a:xfrm>
              <a:custGeom>
                <a:avLst/>
                <a:gdLst>
                  <a:gd name="T0" fmla="*/ 0 w 182"/>
                  <a:gd name="T1" fmla="*/ 1 h 156"/>
                  <a:gd name="T2" fmla="*/ 1 w 182"/>
                  <a:gd name="T3" fmla="*/ 1 h 156"/>
                  <a:gd name="T4" fmla="*/ 1 w 182"/>
                  <a:gd name="T5" fmla="*/ 0 h 156"/>
                  <a:gd name="T6" fmla="*/ 1 w 182"/>
                  <a:gd name="T7" fmla="*/ 1 h 156"/>
                  <a:gd name="T8" fmla="*/ 0 w 182"/>
                  <a:gd name="T9" fmla="*/ 1 h 156"/>
                  <a:gd name="T10" fmla="*/ 0 60000 65536"/>
                  <a:gd name="T11" fmla="*/ 0 60000 65536"/>
                  <a:gd name="T12" fmla="*/ 0 60000 65536"/>
                  <a:gd name="T13" fmla="*/ 0 60000 65536"/>
                  <a:gd name="T14" fmla="*/ 0 60000 65536"/>
                  <a:gd name="T15" fmla="*/ 0 w 182"/>
                  <a:gd name="T16" fmla="*/ 0 h 156"/>
                  <a:gd name="T17" fmla="*/ 182 w 182"/>
                  <a:gd name="T18" fmla="*/ 156 h 156"/>
                </a:gdLst>
                <a:ahLst/>
                <a:cxnLst>
                  <a:cxn ang="T10">
                    <a:pos x="T0" y="T1"/>
                  </a:cxn>
                  <a:cxn ang="T11">
                    <a:pos x="T2" y="T3"/>
                  </a:cxn>
                  <a:cxn ang="T12">
                    <a:pos x="T4" y="T5"/>
                  </a:cxn>
                  <a:cxn ang="T13">
                    <a:pos x="T6" y="T7"/>
                  </a:cxn>
                  <a:cxn ang="T14">
                    <a:pos x="T8" y="T9"/>
                  </a:cxn>
                </a:cxnLst>
                <a:rect l="T15" t="T16" r="T17" b="T18"/>
                <a:pathLst>
                  <a:path w="182" h="156">
                    <a:moveTo>
                      <a:pt x="0" y="156"/>
                    </a:moveTo>
                    <a:lnTo>
                      <a:pt x="182" y="128"/>
                    </a:lnTo>
                    <a:lnTo>
                      <a:pt x="51" y="0"/>
                    </a:lnTo>
                    <a:lnTo>
                      <a:pt x="74" y="93"/>
                    </a:lnTo>
                    <a:lnTo>
                      <a:pt x="0" y="156"/>
                    </a:lnTo>
                    <a:close/>
                  </a:path>
                </a:pathLst>
              </a:custGeom>
              <a:solidFill>
                <a:srgbClr val="000000"/>
              </a:solidFill>
              <a:ln w="9525">
                <a:noFill/>
                <a:round/>
                <a:headEnd/>
                <a:tailEnd/>
              </a:ln>
            </p:spPr>
            <p:txBody>
              <a:bodyPr>
                <a:prstTxWarp prst="textNoShape">
                  <a:avLst/>
                </a:prstTxWarp>
              </a:bodyPr>
              <a:lstStyle/>
              <a:p>
                <a:endParaRPr lang="en-US">
                  <a:latin typeface="Calibri" pitchFamily="-112" charset="0"/>
                </a:endParaRPr>
              </a:p>
            </p:txBody>
          </p:sp>
        </p:grpSp>
        <p:sp>
          <p:nvSpPr>
            <p:cNvPr id="674833" name="Line 1770"/>
            <p:cNvSpPr>
              <a:spLocks noChangeShapeType="1"/>
            </p:cNvSpPr>
            <p:nvPr/>
          </p:nvSpPr>
          <p:spPr bwMode="auto">
            <a:xfrm>
              <a:off x="272" y="1412"/>
              <a:ext cx="3017" cy="972"/>
            </a:xfrm>
            <a:prstGeom prst="line">
              <a:avLst/>
            </a:prstGeom>
            <a:noFill/>
            <a:ln w="11113">
              <a:solidFill>
                <a:srgbClr val="FC0128"/>
              </a:solidFill>
              <a:round/>
              <a:headEnd/>
              <a:tailEnd/>
            </a:ln>
          </p:spPr>
          <p:txBody>
            <a:bodyPr>
              <a:prstTxWarp prst="textNoShape">
                <a:avLst/>
              </a:prstTxWarp>
            </a:bodyPr>
            <a:lstStyle/>
            <a:p>
              <a:endParaRPr lang="en-US"/>
            </a:p>
          </p:txBody>
        </p:sp>
        <p:sp>
          <p:nvSpPr>
            <p:cNvPr id="674834" name="Line 1771"/>
            <p:cNvSpPr>
              <a:spLocks noChangeShapeType="1"/>
            </p:cNvSpPr>
            <p:nvPr/>
          </p:nvSpPr>
          <p:spPr bwMode="auto">
            <a:xfrm>
              <a:off x="695" y="1241"/>
              <a:ext cx="2507" cy="423"/>
            </a:xfrm>
            <a:prstGeom prst="line">
              <a:avLst/>
            </a:prstGeom>
            <a:noFill/>
            <a:ln w="11113">
              <a:solidFill>
                <a:srgbClr val="0000FF"/>
              </a:solidFill>
              <a:round/>
              <a:headEnd/>
              <a:tailEnd/>
            </a:ln>
          </p:spPr>
          <p:txBody>
            <a:bodyPr>
              <a:prstTxWarp prst="textNoShape">
                <a:avLst/>
              </a:prstTxWarp>
            </a:bodyPr>
            <a:lstStyle/>
            <a:p>
              <a:endParaRPr lang="en-US"/>
            </a:p>
          </p:txBody>
        </p:sp>
        <p:grpSp>
          <p:nvGrpSpPr>
            <p:cNvPr id="674835" name="Group 1772"/>
            <p:cNvGrpSpPr>
              <a:grpSpLocks/>
            </p:cNvGrpSpPr>
            <p:nvPr/>
          </p:nvGrpSpPr>
          <p:grpSpPr bwMode="auto">
            <a:xfrm>
              <a:off x="745" y="1128"/>
              <a:ext cx="260" cy="257"/>
              <a:chOff x="745" y="1128"/>
              <a:chExt cx="260" cy="257"/>
            </a:xfrm>
          </p:grpSpPr>
          <p:sp>
            <p:nvSpPr>
              <p:cNvPr id="674836" name="Freeform 1773"/>
              <p:cNvSpPr>
                <a:spLocks/>
              </p:cNvSpPr>
              <p:nvPr/>
            </p:nvSpPr>
            <p:spPr bwMode="auto">
              <a:xfrm>
                <a:off x="751" y="1336"/>
                <a:ext cx="92" cy="17"/>
              </a:xfrm>
              <a:custGeom>
                <a:avLst/>
                <a:gdLst>
                  <a:gd name="T0" fmla="*/ 0 w 185"/>
                  <a:gd name="T1" fmla="*/ 0 h 35"/>
                  <a:gd name="T2" fmla="*/ 0 w 185"/>
                  <a:gd name="T3" fmla="*/ 0 h 35"/>
                  <a:gd name="T4" fmla="*/ 0 w 185"/>
                  <a:gd name="T5" fmla="*/ 0 h 35"/>
                  <a:gd name="T6" fmla="*/ 0 w 185"/>
                  <a:gd name="T7" fmla="*/ 0 h 35"/>
                  <a:gd name="T8" fmla="*/ 0 w 185"/>
                  <a:gd name="T9" fmla="*/ 0 h 35"/>
                  <a:gd name="T10" fmla="*/ 0 60000 65536"/>
                  <a:gd name="T11" fmla="*/ 0 60000 65536"/>
                  <a:gd name="T12" fmla="*/ 0 60000 65536"/>
                  <a:gd name="T13" fmla="*/ 0 60000 65536"/>
                  <a:gd name="T14" fmla="*/ 0 60000 65536"/>
                  <a:gd name="T15" fmla="*/ 0 w 185"/>
                  <a:gd name="T16" fmla="*/ 0 h 35"/>
                  <a:gd name="T17" fmla="*/ 185 w 185"/>
                  <a:gd name="T18" fmla="*/ 35 h 35"/>
                </a:gdLst>
                <a:ahLst/>
                <a:cxnLst>
                  <a:cxn ang="T10">
                    <a:pos x="T0" y="T1"/>
                  </a:cxn>
                  <a:cxn ang="T11">
                    <a:pos x="T2" y="T3"/>
                  </a:cxn>
                  <a:cxn ang="T12">
                    <a:pos x="T4" y="T5"/>
                  </a:cxn>
                  <a:cxn ang="T13">
                    <a:pos x="T6" y="T7"/>
                  </a:cxn>
                  <a:cxn ang="T14">
                    <a:pos x="T8" y="T9"/>
                  </a:cxn>
                </a:cxnLst>
                <a:rect l="T15" t="T16" r="T17" b="T18"/>
                <a:pathLst>
                  <a:path w="185" h="35">
                    <a:moveTo>
                      <a:pt x="173" y="32"/>
                    </a:moveTo>
                    <a:lnTo>
                      <a:pt x="185" y="35"/>
                    </a:lnTo>
                    <a:lnTo>
                      <a:pt x="12" y="4"/>
                    </a:lnTo>
                    <a:lnTo>
                      <a:pt x="0" y="0"/>
                    </a:lnTo>
                    <a:lnTo>
                      <a:pt x="173" y="32"/>
                    </a:lnTo>
                    <a:close/>
                  </a:path>
                </a:pathLst>
              </a:custGeom>
              <a:solidFill>
                <a:srgbClr val="6A6A6A"/>
              </a:solidFill>
              <a:ln w="9525">
                <a:noFill/>
                <a:round/>
                <a:headEnd/>
                <a:tailEnd/>
              </a:ln>
            </p:spPr>
            <p:txBody>
              <a:bodyPr>
                <a:prstTxWarp prst="textNoShape">
                  <a:avLst/>
                </a:prstTxWarp>
              </a:bodyPr>
              <a:lstStyle/>
              <a:p>
                <a:endParaRPr lang="en-US">
                  <a:latin typeface="Calibri" pitchFamily="-112" charset="0"/>
                </a:endParaRPr>
              </a:p>
            </p:txBody>
          </p:sp>
          <p:sp>
            <p:nvSpPr>
              <p:cNvPr id="674837" name="Freeform 1774"/>
              <p:cNvSpPr>
                <a:spLocks/>
              </p:cNvSpPr>
              <p:nvPr/>
            </p:nvSpPr>
            <p:spPr bwMode="auto">
              <a:xfrm>
                <a:off x="757" y="1337"/>
                <a:ext cx="91" cy="19"/>
              </a:xfrm>
              <a:custGeom>
                <a:avLst/>
                <a:gdLst>
                  <a:gd name="T0" fmla="*/ 0 w 183"/>
                  <a:gd name="T1" fmla="*/ 1 h 36"/>
                  <a:gd name="T2" fmla="*/ 0 w 183"/>
                  <a:gd name="T3" fmla="*/ 1 h 36"/>
                  <a:gd name="T4" fmla="*/ 0 w 183"/>
                  <a:gd name="T5" fmla="*/ 1 h 36"/>
                  <a:gd name="T6" fmla="*/ 0 w 183"/>
                  <a:gd name="T7" fmla="*/ 0 h 36"/>
                  <a:gd name="T8" fmla="*/ 0 w 183"/>
                  <a:gd name="T9" fmla="*/ 1 h 36"/>
                  <a:gd name="T10" fmla="*/ 0 60000 65536"/>
                  <a:gd name="T11" fmla="*/ 0 60000 65536"/>
                  <a:gd name="T12" fmla="*/ 0 60000 65536"/>
                  <a:gd name="T13" fmla="*/ 0 60000 65536"/>
                  <a:gd name="T14" fmla="*/ 0 60000 65536"/>
                  <a:gd name="T15" fmla="*/ 0 w 183"/>
                  <a:gd name="T16" fmla="*/ 0 h 36"/>
                  <a:gd name="T17" fmla="*/ 183 w 183"/>
                  <a:gd name="T18" fmla="*/ 36 h 36"/>
                </a:gdLst>
                <a:ahLst/>
                <a:cxnLst>
                  <a:cxn ang="T10">
                    <a:pos x="T0" y="T1"/>
                  </a:cxn>
                  <a:cxn ang="T11">
                    <a:pos x="T2" y="T3"/>
                  </a:cxn>
                  <a:cxn ang="T12">
                    <a:pos x="T4" y="T5"/>
                  </a:cxn>
                  <a:cxn ang="T13">
                    <a:pos x="T6" y="T7"/>
                  </a:cxn>
                  <a:cxn ang="T14">
                    <a:pos x="T8" y="T9"/>
                  </a:cxn>
                </a:cxnLst>
                <a:rect l="T15" t="T16" r="T17" b="T18"/>
                <a:pathLst>
                  <a:path w="183" h="36">
                    <a:moveTo>
                      <a:pt x="173" y="31"/>
                    </a:moveTo>
                    <a:lnTo>
                      <a:pt x="183" y="36"/>
                    </a:lnTo>
                    <a:lnTo>
                      <a:pt x="10" y="5"/>
                    </a:lnTo>
                    <a:lnTo>
                      <a:pt x="0" y="0"/>
                    </a:lnTo>
                    <a:lnTo>
                      <a:pt x="173" y="31"/>
                    </a:lnTo>
                    <a:close/>
                  </a:path>
                </a:pathLst>
              </a:custGeom>
              <a:solidFill>
                <a:srgbClr val="757575"/>
              </a:solidFill>
              <a:ln w="9525">
                <a:noFill/>
                <a:round/>
                <a:headEnd/>
                <a:tailEnd/>
              </a:ln>
            </p:spPr>
            <p:txBody>
              <a:bodyPr>
                <a:prstTxWarp prst="textNoShape">
                  <a:avLst/>
                </a:prstTxWarp>
              </a:bodyPr>
              <a:lstStyle/>
              <a:p>
                <a:endParaRPr lang="en-US">
                  <a:latin typeface="Calibri" pitchFamily="-112" charset="0"/>
                </a:endParaRPr>
              </a:p>
            </p:txBody>
          </p:sp>
          <p:sp>
            <p:nvSpPr>
              <p:cNvPr id="674838" name="Freeform 1775"/>
              <p:cNvSpPr>
                <a:spLocks/>
              </p:cNvSpPr>
              <p:nvPr/>
            </p:nvSpPr>
            <p:spPr bwMode="auto">
              <a:xfrm>
                <a:off x="762" y="1340"/>
                <a:ext cx="91" cy="20"/>
              </a:xfrm>
              <a:custGeom>
                <a:avLst/>
                <a:gdLst>
                  <a:gd name="T0" fmla="*/ 1 w 181"/>
                  <a:gd name="T1" fmla="*/ 1 h 40"/>
                  <a:gd name="T2" fmla="*/ 1 w 181"/>
                  <a:gd name="T3" fmla="*/ 1 h 40"/>
                  <a:gd name="T4" fmla="*/ 1 w 181"/>
                  <a:gd name="T5" fmla="*/ 1 h 40"/>
                  <a:gd name="T6" fmla="*/ 0 w 181"/>
                  <a:gd name="T7" fmla="*/ 0 h 40"/>
                  <a:gd name="T8" fmla="*/ 1 w 181"/>
                  <a:gd name="T9" fmla="*/ 1 h 40"/>
                  <a:gd name="T10" fmla="*/ 0 60000 65536"/>
                  <a:gd name="T11" fmla="*/ 0 60000 65536"/>
                  <a:gd name="T12" fmla="*/ 0 60000 65536"/>
                  <a:gd name="T13" fmla="*/ 0 60000 65536"/>
                  <a:gd name="T14" fmla="*/ 0 60000 65536"/>
                  <a:gd name="T15" fmla="*/ 0 w 181"/>
                  <a:gd name="T16" fmla="*/ 0 h 40"/>
                  <a:gd name="T17" fmla="*/ 181 w 181"/>
                  <a:gd name="T18" fmla="*/ 40 h 40"/>
                </a:gdLst>
                <a:ahLst/>
                <a:cxnLst>
                  <a:cxn ang="T10">
                    <a:pos x="T0" y="T1"/>
                  </a:cxn>
                  <a:cxn ang="T11">
                    <a:pos x="T2" y="T3"/>
                  </a:cxn>
                  <a:cxn ang="T12">
                    <a:pos x="T4" y="T5"/>
                  </a:cxn>
                  <a:cxn ang="T13">
                    <a:pos x="T6" y="T7"/>
                  </a:cxn>
                  <a:cxn ang="T14">
                    <a:pos x="T8" y="T9"/>
                  </a:cxn>
                </a:cxnLst>
                <a:rect l="T15" t="T16" r="T17" b="T18"/>
                <a:pathLst>
                  <a:path w="181" h="40">
                    <a:moveTo>
                      <a:pt x="173" y="31"/>
                    </a:moveTo>
                    <a:lnTo>
                      <a:pt x="181" y="40"/>
                    </a:lnTo>
                    <a:lnTo>
                      <a:pt x="8" y="8"/>
                    </a:lnTo>
                    <a:lnTo>
                      <a:pt x="0" y="0"/>
                    </a:lnTo>
                    <a:lnTo>
                      <a:pt x="173" y="31"/>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4839" name="Freeform 1776"/>
              <p:cNvSpPr>
                <a:spLocks/>
              </p:cNvSpPr>
              <p:nvPr/>
            </p:nvSpPr>
            <p:spPr bwMode="auto">
              <a:xfrm>
                <a:off x="762" y="1340"/>
                <a:ext cx="89" cy="17"/>
              </a:xfrm>
              <a:custGeom>
                <a:avLst/>
                <a:gdLst>
                  <a:gd name="T0" fmla="*/ 1 w 178"/>
                  <a:gd name="T1" fmla="*/ 0 h 35"/>
                  <a:gd name="T2" fmla="*/ 1 w 178"/>
                  <a:gd name="T3" fmla="*/ 0 h 35"/>
                  <a:gd name="T4" fmla="*/ 1 w 178"/>
                  <a:gd name="T5" fmla="*/ 0 h 35"/>
                  <a:gd name="T6" fmla="*/ 0 w 178"/>
                  <a:gd name="T7" fmla="*/ 0 h 35"/>
                  <a:gd name="T8" fmla="*/ 1 w 178"/>
                  <a:gd name="T9" fmla="*/ 0 h 35"/>
                  <a:gd name="T10" fmla="*/ 0 60000 65536"/>
                  <a:gd name="T11" fmla="*/ 0 60000 65536"/>
                  <a:gd name="T12" fmla="*/ 0 60000 65536"/>
                  <a:gd name="T13" fmla="*/ 0 60000 65536"/>
                  <a:gd name="T14" fmla="*/ 0 60000 65536"/>
                  <a:gd name="T15" fmla="*/ 0 w 178"/>
                  <a:gd name="T16" fmla="*/ 0 h 35"/>
                  <a:gd name="T17" fmla="*/ 178 w 178"/>
                  <a:gd name="T18" fmla="*/ 35 h 35"/>
                </a:gdLst>
                <a:ahLst/>
                <a:cxnLst>
                  <a:cxn ang="T10">
                    <a:pos x="T0" y="T1"/>
                  </a:cxn>
                  <a:cxn ang="T11">
                    <a:pos x="T2" y="T3"/>
                  </a:cxn>
                  <a:cxn ang="T12">
                    <a:pos x="T4" y="T5"/>
                  </a:cxn>
                  <a:cxn ang="T13">
                    <a:pos x="T6" y="T7"/>
                  </a:cxn>
                  <a:cxn ang="T14">
                    <a:pos x="T8" y="T9"/>
                  </a:cxn>
                </a:cxnLst>
                <a:rect l="T15" t="T16" r="T17" b="T18"/>
                <a:pathLst>
                  <a:path w="178" h="35">
                    <a:moveTo>
                      <a:pt x="173" y="31"/>
                    </a:moveTo>
                    <a:lnTo>
                      <a:pt x="178" y="35"/>
                    </a:lnTo>
                    <a:lnTo>
                      <a:pt x="5" y="3"/>
                    </a:lnTo>
                    <a:lnTo>
                      <a:pt x="0" y="0"/>
                    </a:lnTo>
                    <a:lnTo>
                      <a:pt x="173" y="31"/>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4840" name="Freeform 1777"/>
              <p:cNvSpPr>
                <a:spLocks/>
              </p:cNvSpPr>
              <p:nvPr/>
            </p:nvSpPr>
            <p:spPr bwMode="auto">
              <a:xfrm>
                <a:off x="764" y="1341"/>
                <a:ext cx="89" cy="19"/>
              </a:xfrm>
              <a:custGeom>
                <a:avLst/>
                <a:gdLst>
                  <a:gd name="T0" fmla="*/ 1 w 176"/>
                  <a:gd name="T1" fmla="*/ 1 h 37"/>
                  <a:gd name="T2" fmla="*/ 1 w 176"/>
                  <a:gd name="T3" fmla="*/ 1 h 37"/>
                  <a:gd name="T4" fmla="*/ 1 w 176"/>
                  <a:gd name="T5" fmla="*/ 1 h 37"/>
                  <a:gd name="T6" fmla="*/ 0 w 176"/>
                  <a:gd name="T7" fmla="*/ 0 h 37"/>
                  <a:gd name="T8" fmla="*/ 1 w 176"/>
                  <a:gd name="T9" fmla="*/ 1 h 37"/>
                  <a:gd name="T10" fmla="*/ 0 60000 65536"/>
                  <a:gd name="T11" fmla="*/ 0 60000 65536"/>
                  <a:gd name="T12" fmla="*/ 0 60000 65536"/>
                  <a:gd name="T13" fmla="*/ 0 60000 65536"/>
                  <a:gd name="T14" fmla="*/ 0 60000 65536"/>
                  <a:gd name="T15" fmla="*/ 0 w 176"/>
                  <a:gd name="T16" fmla="*/ 0 h 37"/>
                  <a:gd name="T17" fmla="*/ 176 w 176"/>
                  <a:gd name="T18" fmla="*/ 37 h 37"/>
                </a:gdLst>
                <a:ahLst/>
                <a:cxnLst>
                  <a:cxn ang="T10">
                    <a:pos x="T0" y="T1"/>
                  </a:cxn>
                  <a:cxn ang="T11">
                    <a:pos x="T2" y="T3"/>
                  </a:cxn>
                  <a:cxn ang="T12">
                    <a:pos x="T4" y="T5"/>
                  </a:cxn>
                  <a:cxn ang="T13">
                    <a:pos x="T6" y="T7"/>
                  </a:cxn>
                  <a:cxn ang="T14">
                    <a:pos x="T8" y="T9"/>
                  </a:cxn>
                </a:cxnLst>
                <a:rect l="T15" t="T16" r="T17" b="T18"/>
                <a:pathLst>
                  <a:path w="176" h="37">
                    <a:moveTo>
                      <a:pt x="173" y="32"/>
                    </a:moveTo>
                    <a:lnTo>
                      <a:pt x="176" y="37"/>
                    </a:lnTo>
                    <a:lnTo>
                      <a:pt x="3" y="5"/>
                    </a:lnTo>
                    <a:lnTo>
                      <a:pt x="0" y="0"/>
                    </a:lnTo>
                    <a:lnTo>
                      <a:pt x="173" y="32"/>
                    </a:lnTo>
                    <a:close/>
                  </a:path>
                </a:pathLst>
              </a:custGeom>
              <a:solidFill>
                <a:srgbClr val="8B8B8B"/>
              </a:solidFill>
              <a:ln w="9525">
                <a:noFill/>
                <a:round/>
                <a:headEnd/>
                <a:tailEnd/>
              </a:ln>
            </p:spPr>
            <p:txBody>
              <a:bodyPr>
                <a:prstTxWarp prst="textNoShape">
                  <a:avLst/>
                </a:prstTxWarp>
              </a:bodyPr>
              <a:lstStyle/>
              <a:p>
                <a:endParaRPr lang="en-US">
                  <a:latin typeface="Calibri" pitchFamily="-112" charset="0"/>
                </a:endParaRPr>
              </a:p>
            </p:txBody>
          </p:sp>
          <p:sp>
            <p:nvSpPr>
              <p:cNvPr id="674841" name="Freeform 1778"/>
              <p:cNvSpPr>
                <a:spLocks/>
              </p:cNvSpPr>
              <p:nvPr/>
            </p:nvSpPr>
            <p:spPr bwMode="auto">
              <a:xfrm>
                <a:off x="766" y="1344"/>
                <a:ext cx="91" cy="21"/>
              </a:xfrm>
              <a:custGeom>
                <a:avLst/>
                <a:gdLst>
                  <a:gd name="T0" fmla="*/ 1 w 181"/>
                  <a:gd name="T1" fmla="*/ 1 h 42"/>
                  <a:gd name="T2" fmla="*/ 1 w 181"/>
                  <a:gd name="T3" fmla="*/ 1 h 42"/>
                  <a:gd name="T4" fmla="*/ 1 w 181"/>
                  <a:gd name="T5" fmla="*/ 1 h 42"/>
                  <a:gd name="T6" fmla="*/ 0 w 181"/>
                  <a:gd name="T7" fmla="*/ 0 h 42"/>
                  <a:gd name="T8" fmla="*/ 1 w 181"/>
                  <a:gd name="T9" fmla="*/ 1 h 42"/>
                  <a:gd name="T10" fmla="*/ 0 60000 65536"/>
                  <a:gd name="T11" fmla="*/ 0 60000 65536"/>
                  <a:gd name="T12" fmla="*/ 0 60000 65536"/>
                  <a:gd name="T13" fmla="*/ 0 60000 65536"/>
                  <a:gd name="T14" fmla="*/ 0 60000 65536"/>
                  <a:gd name="T15" fmla="*/ 0 w 181"/>
                  <a:gd name="T16" fmla="*/ 0 h 42"/>
                  <a:gd name="T17" fmla="*/ 181 w 181"/>
                  <a:gd name="T18" fmla="*/ 42 h 42"/>
                </a:gdLst>
                <a:ahLst/>
                <a:cxnLst>
                  <a:cxn ang="T10">
                    <a:pos x="T0" y="T1"/>
                  </a:cxn>
                  <a:cxn ang="T11">
                    <a:pos x="T2" y="T3"/>
                  </a:cxn>
                  <a:cxn ang="T12">
                    <a:pos x="T4" y="T5"/>
                  </a:cxn>
                  <a:cxn ang="T13">
                    <a:pos x="T6" y="T7"/>
                  </a:cxn>
                  <a:cxn ang="T14">
                    <a:pos x="T8" y="T9"/>
                  </a:cxn>
                </a:cxnLst>
                <a:rect l="T15" t="T16" r="T17" b="T18"/>
                <a:pathLst>
                  <a:path w="181" h="42">
                    <a:moveTo>
                      <a:pt x="173" y="32"/>
                    </a:moveTo>
                    <a:lnTo>
                      <a:pt x="181" y="42"/>
                    </a:lnTo>
                    <a:lnTo>
                      <a:pt x="9" y="10"/>
                    </a:lnTo>
                    <a:lnTo>
                      <a:pt x="0" y="0"/>
                    </a:lnTo>
                    <a:lnTo>
                      <a:pt x="173" y="32"/>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4842" name="Freeform 1779"/>
              <p:cNvSpPr>
                <a:spLocks/>
              </p:cNvSpPr>
              <p:nvPr/>
            </p:nvSpPr>
            <p:spPr bwMode="auto">
              <a:xfrm>
                <a:off x="766" y="1344"/>
                <a:ext cx="88" cy="17"/>
              </a:xfrm>
              <a:custGeom>
                <a:avLst/>
                <a:gdLst>
                  <a:gd name="T0" fmla="*/ 1 w 176"/>
                  <a:gd name="T1" fmla="*/ 0 h 35"/>
                  <a:gd name="T2" fmla="*/ 1 w 176"/>
                  <a:gd name="T3" fmla="*/ 0 h 35"/>
                  <a:gd name="T4" fmla="*/ 1 w 176"/>
                  <a:gd name="T5" fmla="*/ 0 h 35"/>
                  <a:gd name="T6" fmla="*/ 0 w 176"/>
                  <a:gd name="T7" fmla="*/ 0 h 35"/>
                  <a:gd name="T8" fmla="*/ 1 w 176"/>
                  <a:gd name="T9" fmla="*/ 0 h 35"/>
                  <a:gd name="T10" fmla="*/ 0 60000 65536"/>
                  <a:gd name="T11" fmla="*/ 0 60000 65536"/>
                  <a:gd name="T12" fmla="*/ 0 60000 65536"/>
                  <a:gd name="T13" fmla="*/ 0 60000 65536"/>
                  <a:gd name="T14" fmla="*/ 0 60000 65536"/>
                  <a:gd name="T15" fmla="*/ 0 w 176"/>
                  <a:gd name="T16" fmla="*/ 0 h 35"/>
                  <a:gd name="T17" fmla="*/ 176 w 176"/>
                  <a:gd name="T18" fmla="*/ 35 h 35"/>
                </a:gdLst>
                <a:ahLst/>
                <a:cxnLst>
                  <a:cxn ang="T10">
                    <a:pos x="T0" y="T1"/>
                  </a:cxn>
                  <a:cxn ang="T11">
                    <a:pos x="T2" y="T3"/>
                  </a:cxn>
                  <a:cxn ang="T12">
                    <a:pos x="T4" y="T5"/>
                  </a:cxn>
                  <a:cxn ang="T13">
                    <a:pos x="T6" y="T7"/>
                  </a:cxn>
                  <a:cxn ang="T14">
                    <a:pos x="T8" y="T9"/>
                  </a:cxn>
                </a:cxnLst>
                <a:rect l="T15" t="T16" r="T17" b="T18"/>
                <a:pathLst>
                  <a:path w="176" h="35">
                    <a:moveTo>
                      <a:pt x="173" y="32"/>
                    </a:moveTo>
                    <a:lnTo>
                      <a:pt x="176" y="35"/>
                    </a:lnTo>
                    <a:lnTo>
                      <a:pt x="4" y="3"/>
                    </a:lnTo>
                    <a:lnTo>
                      <a:pt x="0" y="0"/>
                    </a:lnTo>
                    <a:lnTo>
                      <a:pt x="173" y="32"/>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4843" name="Freeform 1780"/>
              <p:cNvSpPr>
                <a:spLocks/>
              </p:cNvSpPr>
              <p:nvPr/>
            </p:nvSpPr>
            <p:spPr bwMode="auto">
              <a:xfrm>
                <a:off x="768" y="1346"/>
                <a:ext cx="87" cy="17"/>
              </a:xfrm>
              <a:custGeom>
                <a:avLst/>
                <a:gdLst>
                  <a:gd name="T0" fmla="*/ 1 w 174"/>
                  <a:gd name="T1" fmla="*/ 0 h 35"/>
                  <a:gd name="T2" fmla="*/ 1 w 174"/>
                  <a:gd name="T3" fmla="*/ 0 h 35"/>
                  <a:gd name="T4" fmla="*/ 1 w 174"/>
                  <a:gd name="T5" fmla="*/ 0 h 35"/>
                  <a:gd name="T6" fmla="*/ 0 w 174"/>
                  <a:gd name="T7" fmla="*/ 0 h 35"/>
                  <a:gd name="T8" fmla="*/ 1 w 174"/>
                  <a:gd name="T9" fmla="*/ 0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2" y="32"/>
                    </a:moveTo>
                    <a:lnTo>
                      <a:pt x="174" y="35"/>
                    </a:lnTo>
                    <a:lnTo>
                      <a:pt x="1" y="4"/>
                    </a:lnTo>
                    <a:lnTo>
                      <a:pt x="0" y="0"/>
                    </a:lnTo>
                    <a:lnTo>
                      <a:pt x="172" y="32"/>
                    </a:lnTo>
                    <a:close/>
                  </a:path>
                </a:pathLst>
              </a:custGeom>
              <a:solidFill>
                <a:srgbClr val="959595"/>
              </a:solidFill>
              <a:ln w="9525">
                <a:noFill/>
                <a:round/>
                <a:headEnd/>
                <a:tailEnd/>
              </a:ln>
            </p:spPr>
            <p:txBody>
              <a:bodyPr>
                <a:prstTxWarp prst="textNoShape">
                  <a:avLst/>
                </a:prstTxWarp>
              </a:bodyPr>
              <a:lstStyle/>
              <a:p>
                <a:endParaRPr lang="en-US">
                  <a:latin typeface="Calibri" pitchFamily="-112" charset="0"/>
                </a:endParaRPr>
              </a:p>
            </p:txBody>
          </p:sp>
          <p:sp>
            <p:nvSpPr>
              <p:cNvPr id="674844" name="Freeform 1781"/>
              <p:cNvSpPr>
                <a:spLocks/>
              </p:cNvSpPr>
              <p:nvPr/>
            </p:nvSpPr>
            <p:spPr bwMode="auto">
              <a:xfrm>
                <a:off x="769" y="1347"/>
                <a:ext cx="88" cy="18"/>
              </a:xfrm>
              <a:custGeom>
                <a:avLst/>
                <a:gdLst>
                  <a:gd name="T0" fmla="*/ 1 w 176"/>
                  <a:gd name="T1" fmla="*/ 1 h 35"/>
                  <a:gd name="T2" fmla="*/ 1 w 176"/>
                  <a:gd name="T3" fmla="*/ 1 h 35"/>
                  <a:gd name="T4" fmla="*/ 1 w 176"/>
                  <a:gd name="T5" fmla="*/ 1 h 35"/>
                  <a:gd name="T6" fmla="*/ 0 w 176"/>
                  <a:gd name="T7" fmla="*/ 0 h 35"/>
                  <a:gd name="T8" fmla="*/ 1 w 176"/>
                  <a:gd name="T9" fmla="*/ 1 h 35"/>
                  <a:gd name="T10" fmla="*/ 0 60000 65536"/>
                  <a:gd name="T11" fmla="*/ 0 60000 65536"/>
                  <a:gd name="T12" fmla="*/ 0 60000 65536"/>
                  <a:gd name="T13" fmla="*/ 0 60000 65536"/>
                  <a:gd name="T14" fmla="*/ 0 60000 65536"/>
                  <a:gd name="T15" fmla="*/ 0 w 176"/>
                  <a:gd name="T16" fmla="*/ 0 h 35"/>
                  <a:gd name="T17" fmla="*/ 176 w 176"/>
                  <a:gd name="T18" fmla="*/ 35 h 35"/>
                </a:gdLst>
                <a:ahLst/>
                <a:cxnLst>
                  <a:cxn ang="T10">
                    <a:pos x="T0" y="T1"/>
                  </a:cxn>
                  <a:cxn ang="T11">
                    <a:pos x="T2" y="T3"/>
                  </a:cxn>
                  <a:cxn ang="T12">
                    <a:pos x="T4" y="T5"/>
                  </a:cxn>
                  <a:cxn ang="T13">
                    <a:pos x="T6" y="T7"/>
                  </a:cxn>
                  <a:cxn ang="T14">
                    <a:pos x="T8" y="T9"/>
                  </a:cxn>
                </a:cxnLst>
                <a:rect l="T15" t="T16" r="T17" b="T18"/>
                <a:pathLst>
                  <a:path w="176" h="35">
                    <a:moveTo>
                      <a:pt x="173" y="31"/>
                    </a:moveTo>
                    <a:lnTo>
                      <a:pt x="176" y="35"/>
                    </a:lnTo>
                    <a:lnTo>
                      <a:pt x="4" y="3"/>
                    </a:lnTo>
                    <a:lnTo>
                      <a:pt x="0" y="0"/>
                    </a:lnTo>
                    <a:lnTo>
                      <a:pt x="173" y="31"/>
                    </a:lnTo>
                    <a:close/>
                  </a:path>
                </a:pathLst>
              </a:custGeom>
              <a:solidFill>
                <a:srgbClr val="999999"/>
              </a:solidFill>
              <a:ln w="9525">
                <a:noFill/>
                <a:round/>
                <a:headEnd/>
                <a:tailEnd/>
              </a:ln>
            </p:spPr>
            <p:txBody>
              <a:bodyPr>
                <a:prstTxWarp prst="textNoShape">
                  <a:avLst/>
                </a:prstTxWarp>
              </a:bodyPr>
              <a:lstStyle/>
              <a:p>
                <a:endParaRPr lang="en-US">
                  <a:latin typeface="Calibri" pitchFamily="-112" charset="0"/>
                </a:endParaRPr>
              </a:p>
            </p:txBody>
          </p:sp>
          <p:sp>
            <p:nvSpPr>
              <p:cNvPr id="674845" name="Freeform 1782"/>
              <p:cNvSpPr>
                <a:spLocks/>
              </p:cNvSpPr>
              <p:nvPr/>
            </p:nvSpPr>
            <p:spPr bwMode="auto">
              <a:xfrm>
                <a:off x="770" y="1349"/>
                <a:ext cx="89" cy="22"/>
              </a:xfrm>
              <a:custGeom>
                <a:avLst/>
                <a:gdLst>
                  <a:gd name="T0" fmla="*/ 1 w 177"/>
                  <a:gd name="T1" fmla="*/ 1 h 43"/>
                  <a:gd name="T2" fmla="*/ 1 w 177"/>
                  <a:gd name="T3" fmla="*/ 1 h 43"/>
                  <a:gd name="T4" fmla="*/ 1 w 177"/>
                  <a:gd name="T5" fmla="*/ 1 h 43"/>
                  <a:gd name="T6" fmla="*/ 0 w 177"/>
                  <a:gd name="T7" fmla="*/ 0 h 43"/>
                  <a:gd name="T8" fmla="*/ 1 w 177"/>
                  <a:gd name="T9" fmla="*/ 1 h 43"/>
                  <a:gd name="T10" fmla="*/ 0 60000 65536"/>
                  <a:gd name="T11" fmla="*/ 0 60000 65536"/>
                  <a:gd name="T12" fmla="*/ 0 60000 65536"/>
                  <a:gd name="T13" fmla="*/ 0 60000 65536"/>
                  <a:gd name="T14" fmla="*/ 0 60000 65536"/>
                  <a:gd name="T15" fmla="*/ 0 w 177"/>
                  <a:gd name="T16" fmla="*/ 0 h 43"/>
                  <a:gd name="T17" fmla="*/ 177 w 177"/>
                  <a:gd name="T18" fmla="*/ 43 h 43"/>
                </a:gdLst>
                <a:ahLst/>
                <a:cxnLst>
                  <a:cxn ang="T10">
                    <a:pos x="T0" y="T1"/>
                  </a:cxn>
                  <a:cxn ang="T11">
                    <a:pos x="T2" y="T3"/>
                  </a:cxn>
                  <a:cxn ang="T12">
                    <a:pos x="T4" y="T5"/>
                  </a:cxn>
                  <a:cxn ang="T13">
                    <a:pos x="T6" y="T7"/>
                  </a:cxn>
                  <a:cxn ang="T14">
                    <a:pos x="T8" y="T9"/>
                  </a:cxn>
                </a:cxnLst>
                <a:rect l="T15" t="T16" r="T17" b="T18"/>
                <a:pathLst>
                  <a:path w="177" h="43">
                    <a:moveTo>
                      <a:pt x="172" y="32"/>
                    </a:moveTo>
                    <a:lnTo>
                      <a:pt x="177" y="43"/>
                    </a:lnTo>
                    <a:lnTo>
                      <a:pt x="5" y="12"/>
                    </a:lnTo>
                    <a:lnTo>
                      <a:pt x="0" y="0"/>
                    </a:lnTo>
                    <a:lnTo>
                      <a:pt x="172" y="32"/>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4846" name="Freeform 1783"/>
              <p:cNvSpPr>
                <a:spLocks/>
              </p:cNvSpPr>
              <p:nvPr/>
            </p:nvSpPr>
            <p:spPr bwMode="auto">
              <a:xfrm>
                <a:off x="770" y="1349"/>
                <a:ext cx="87" cy="17"/>
              </a:xfrm>
              <a:custGeom>
                <a:avLst/>
                <a:gdLst>
                  <a:gd name="T0" fmla="*/ 1 w 172"/>
                  <a:gd name="T1" fmla="*/ 1 h 33"/>
                  <a:gd name="T2" fmla="*/ 1 w 172"/>
                  <a:gd name="T3" fmla="*/ 1 h 33"/>
                  <a:gd name="T4" fmla="*/ 1 w 172"/>
                  <a:gd name="T5" fmla="*/ 1 h 33"/>
                  <a:gd name="T6" fmla="*/ 0 w 172"/>
                  <a:gd name="T7" fmla="*/ 0 h 33"/>
                  <a:gd name="T8" fmla="*/ 1 w 172"/>
                  <a:gd name="T9" fmla="*/ 1 h 33"/>
                  <a:gd name="T10" fmla="*/ 0 60000 65536"/>
                  <a:gd name="T11" fmla="*/ 0 60000 65536"/>
                  <a:gd name="T12" fmla="*/ 0 60000 65536"/>
                  <a:gd name="T13" fmla="*/ 0 60000 65536"/>
                  <a:gd name="T14" fmla="*/ 0 60000 65536"/>
                  <a:gd name="T15" fmla="*/ 0 w 172"/>
                  <a:gd name="T16" fmla="*/ 0 h 33"/>
                  <a:gd name="T17" fmla="*/ 172 w 172"/>
                  <a:gd name="T18" fmla="*/ 33 h 33"/>
                </a:gdLst>
                <a:ahLst/>
                <a:cxnLst>
                  <a:cxn ang="T10">
                    <a:pos x="T0" y="T1"/>
                  </a:cxn>
                  <a:cxn ang="T11">
                    <a:pos x="T2" y="T3"/>
                  </a:cxn>
                  <a:cxn ang="T12">
                    <a:pos x="T4" y="T5"/>
                  </a:cxn>
                  <a:cxn ang="T13">
                    <a:pos x="T6" y="T7"/>
                  </a:cxn>
                  <a:cxn ang="T14">
                    <a:pos x="T8" y="T9"/>
                  </a:cxn>
                </a:cxnLst>
                <a:rect l="T15" t="T16" r="T17" b="T18"/>
                <a:pathLst>
                  <a:path w="172" h="33">
                    <a:moveTo>
                      <a:pt x="172" y="32"/>
                    </a:moveTo>
                    <a:lnTo>
                      <a:pt x="172" y="33"/>
                    </a:lnTo>
                    <a:lnTo>
                      <a:pt x="1" y="2"/>
                    </a:lnTo>
                    <a:lnTo>
                      <a:pt x="0" y="0"/>
                    </a:lnTo>
                    <a:lnTo>
                      <a:pt x="172" y="32"/>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4847" name="Freeform 1784"/>
              <p:cNvSpPr>
                <a:spLocks/>
              </p:cNvSpPr>
              <p:nvPr/>
            </p:nvSpPr>
            <p:spPr bwMode="auto">
              <a:xfrm>
                <a:off x="771" y="1350"/>
                <a:ext cx="87" cy="17"/>
              </a:xfrm>
              <a:custGeom>
                <a:avLst/>
                <a:gdLst>
                  <a:gd name="T0" fmla="*/ 1 w 173"/>
                  <a:gd name="T1" fmla="*/ 1 h 34"/>
                  <a:gd name="T2" fmla="*/ 1 w 173"/>
                  <a:gd name="T3" fmla="*/ 1 h 34"/>
                  <a:gd name="T4" fmla="*/ 0 w 173"/>
                  <a:gd name="T5" fmla="*/ 1 h 34"/>
                  <a:gd name="T6" fmla="*/ 0 w 173"/>
                  <a:gd name="T7" fmla="*/ 0 h 34"/>
                  <a:gd name="T8" fmla="*/ 1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1" y="31"/>
                    </a:moveTo>
                    <a:lnTo>
                      <a:pt x="173" y="34"/>
                    </a:lnTo>
                    <a:lnTo>
                      <a:pt x="0" y="3"/>
                    </a:lnTo>
                    <a:lnTo>
                      <a:pt x="0" y="0"/>
                    </a:lnTo>
                    <a:lnTo>
                      <a:pt x="171" y="31"/>
                    </a:lnTo>
                    <a:close/>
                  </a:path>
                </a:pathLst>
              </a:custGeom>
              <a:solidFill>
                <a:srgbClr val="9F9F9F"/>
              </a:solidFill>
              <a:ln w="9525">
                <a:noFill/>
                <a:round/>
                <a:headEnd/>
                <a:tailEnd/>
              </a:ln>
            </p:spPr>
            <p:txBody>
              <a:bodyPr>
                <a:prstTxWarp prst="textNoShape">
                  <a:avLst/>
                </a:prstTxWarp>
              </a:bodyPr>
              <a:lstStyle/>
              <a:p>
                <a:endParaRPr lang="en-US">
                  <a:latin typeface="Calibri" pitchFamily="-112" charset="0"/>
                </a:endParaRPr>
              </a:p>
            </p:txBody>
          </p:sp>
          <p:sp>
            <p:nvSpPr>
              <p:cNvPr id="674848" name="Freeform 1785"/>
              <p:cNvSpPr>
                <a:spLocks/>
              </p:cNvSpPr>
              <p:nvPr/>
            </p:nvSpPr>
            <p:spPr bwMode="auto">
              <a:xfrm>
                <a:off x="771" y="1351"/>
                <a:ext cx="87" cy="18"/>
              </a:xfrm>
              <a:custGeom>
                <a:avLst/>
                <a:gdLst>
                  <a:gd name="T0" fmla="*/ 0 w 175"/>
                  <a:gd name="T1" fmla="*/ 1 h 35"/>
                  <a:gd name="T2" fmla="*/ 0 w 175"/>
                  <a:gd name="T3" fmla="*/ 1 h 35"/>
                  <a:gd name="T4" fmla="*/ 0 w 175"/>
                  <a:gd name="T5" fmla="*/ 1 h 35"/>
                  <a:gd name="T6" fmla="*/ 0 w 175"/>
                  <a:gd name="T7" fmla="*/ 0 h 35"/>
                  <a:gd name="T8" fmla="*/ 0 w 175"/>
                  <a:gd name="T9" fmla="*/ 1 h 35"/>
                  <a:gd name="T10" fmla="*/ 0 60000 65536"/>
                  <a:gd name="T11" fmla="*/ 0 60000 65536"/>
                  <a:gd name="T12" fmla="*/ 0 60000 65536"/>
                  <a:gd name="T13" fmla="*/ 0 60000 65536"/>
                  <a:gd name="T14" fmla="*/ 0 60000 65536"/>
                  <a:gd name="T15" fmla="*/ 0 w 175"/>
                  <a:gd name="T16" fmla="*/ 0 h 35"/>
                  <a:gd name="T17" fmla="*/ 175 w 175"/>
                  <a:gd name="T18" fmla="*/ 35 h 35"/>
                </a:gdLst>
                <a:ahLst/>
                <a:cxnLst>
                  <a:cxn ang="T10">
                    <a:pos x="T0" y="T1"/>
                  </a:cxn>
                  <a:cxn ang="T11">
                    <a:pos x="T2" y="T3"/>
                  </a:cxn>
                  <a:cxn ang="T12">
                    <a:pos x="T4" y="T5"/>
                  </a:cxn>
                  <a:cxn ang="T13">
                    <a:pos x="T6" y="T7"/>
                  </a:cxn>
                  <a:cxn ang="T14">
                    <a:pos x="T8" y="T9"/>
                  </a:cxn>
                </a:cxnLst>
                <a:rect l="T15" t="T16" r="T17" b="T18"/>
                <a:pathLst>
                  <a:path w="175" h="35">
                    <a:moveTo>
                      <a:pt x="173" y="31"/>
                    </a:moveTo>
                    <a:lnTo>
                      <a:pt x="175" y="35"/>
                    </a:lnTo>
                    <a:lnTo>
                      <a:pt x="2" y="3"/>
                    </a:lnTo>
                    <a:lnTo>
                      <a:pt x="0" y="0"/>
                    </a:lnTo>
                    <a:lnTo>
                      <a:pt x="173" y="31"/>
                    </a:lnTo>
                    <a:close/>
                  </a:path>
                </a:pathLst>
              </a:custGeom>
              <a:solidFill>
                <a:srgbClr val="A1A1A1"/>
              </a:solidFill>
              <a:ln w="9525">
                <a:noFill/>
                <a:round/>
                <a:headEnd/>
                <a:tailEnd/>
              </a:ln>
            </p:spPr>
            <p:txBody>
              <a:bodyPr>
                <a:prstTxWarp prst="textNoShape">
                  <a:avLst/>
                </a:prstTxWarp>
              </a:bodyPr>
              <a:lstStyle/>
              <a:p>
                <a:endParaRPr lang="en-US">
                  <a:latin typeface="Calibri" pitchFamily="-112" charset="0"/>
                </a:endParaRPr>
              </a:p>
            </p:txBody>
          </p:sp>
          <p:sp>
            <p:nvSpPr>
              <p:cNvPr id="674849" name="Freeform 1786"/>
              <p:cNvSpPr>
                <a:spLocks/>
              </p:cNvSpPr>
              <p:nvPr/>
            </p:nvSpPr>
            <p:spPr bwMode="auto">
              <a:xfrm>
                <a:off x="772" y="1353"/>
                <a:ext cx="87" cy="18"/>
              </a:xfrm>
              <a:custGeom>
                <a:avLst/>
                <a:gdLst>
                  <a:gd name="T0" fmla="*/ 1 w 174"/>
                  <a:gd name="T1" fmla="*/ 1 h 35"/>
                  <a:gd name="T2" fmla="*/ 1 w 174"/>
                  <a:gd name="T3" fmla="*/ 1 h 35"/>
                  <a:gd name="T4" fmla="*/ 1 w 174"/>
                  <a:gd name="T5" fmla="*/ 1 h 35"/>
                  <a:gd name="T6" fmla="*/ 0 w 174"/>
                  <a:gd name="T7" fmla="*/ 0 h 35"/>
                  <a:gd name="T8" fmla="*/ 1 w 174"/>
                  <a:gd name="T9" fmla="*/ 1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3" y="32"/>
                    </a:moveTo>
                    <a:lnTo>
                      <a:pt x="174" y="35"/>
                    </a:lnTo>
                    <a:lnTo>
                      <a:pt x="2" y="4"/>
                    </a:lnTo>
                    <a:lnTo>
                      <a:pt x="0" y="0"/>
                    </a:lnTo>
                    <a:lnTo>
                      <a:pt x="173" y="32"/>
                    </a:lnTo>
                    <a:close/>
                  </a:path>
                </a:pathLst>
              </a:custGeom>
              <a:solidFill>
                <a:srgbClr val="A3A3A3"/>
              </a:solidFill>
              <a:ln w="9525">
                <a:noFill/>
                <a:round/>
                <a:headEnd/>
                <a:tailEnd/>
              </a:ln>
            </p:spPr>
            <p:txBody>
              <a:bodyPr>
                <a:prstTxWarp prst="textNoShape">
                  <a:avLst/>
                </a:prstTxWarp>
              </a:bodyPr>
              <a:lstStyle/>
              <a:p>
                <a:endParaRPr lang="en-US">
                  <a:latin typeface="Calibri" pitchFamily="-112" charset="0"/>
                </a:endParaRPr>
              </a:p>
            </p:txBody>
          </p:sp>
          <p:sp>
            <p:nvSpPr>
              <p:cNvPr id="674850" name="Freeform 1787"/>
              <p:cNvSpPr>
                <a:spLocks/>
              </p:cNvSpPr>
              <p:nvPr/>
            </p:nvSpPr>
            <p:spPr bwMode="auto">
              <a:xfrm>
                <a:off x="773" y="1355"/>
                <a:ext cx="88" cy="22"/>
              </a:xfrm>
              <a:custGeom>
                <a:avLst/>
                <a:gdLst>
                  <a:gd name="T0" fmla="*/ 1 w 176"/>
                  <a:gd name="T1" fmla="*/ 1 h 44"/>
                  <a:gd name="T2" fmla="*/ 1 w 176"/>
                  <a:gd name="T3" fmla="*/ 1 h 44"/>
                  <a:gd name="T4" fmla="*/ 1 w 176"/>
                  <a:gd name="T5" fmla="*/ 1 h 44"/>
                  <a:gd name="T6" fmla="*/ 0 w 176"/>
                  <a:gd name="T7" fmla="*/ 0 h 44"/>
                  <a:gd name="T8" fmla="*/ 1 w 176"/>
                  <a:gd name="T9" fmla="*/ 1 h 44"/>
                  <a:gd name="T10" fmla="*/ 0 60000 65536"/>
                  <a:gd name="T11" fmla="*/ 0 60000 65536"/>
                  <a:gd name="T12" fmla="*/ 0 60000 65536"/>
                  <a:gd name="T13" fmla="*/ 0 60000 65536"/>
                  <a:gd name="T14" fmla="*/ 0 60000 65536"/>
                  <a:gd name="T15" fmla="*/ 0 w 176"/>
                  <a:gd name="T16" fmla="*/ 0 h 44"/>
                  <a:gd name="T17" fmla="*/ 176 w 176"/>
                  <a:gd name="T18" fmla="*/ 44 h 44"/>
                </a:gdLst>
                <a:ahLst/>
                <a:cxnLst>
                  <a:cxn ang="T10">
                    <a:pos x="T0" y="T1"/>
                  </a:cxn>
                  <a:cxn ang="T11">
                    <a:pos x="T2" y="T3"/>
                  </a:cxn>
                  <a:cxn ang="T12">
                    <a:pos x="T4" y="T5"/>
                  </a:cxn>
                  <a:cxn ang="T13">
                    <a:pos x="T6" y="T7"/>
                  </a:cxn>
                  <a:cxn ang="T14">
                    <a:pos x="T8" y="T9"/>
                  </a:cxn>
                </a:cxnLst>
                <a:rect l="T15" t="T16" r="T17" b="T18"/>
                <a:pathLst>
                  <a:path w="176" h="44">
                    <a:moveTo>
                      <a:pt x="172" y="31"/>
                    </a:moveTo>
                    <a:lnTo>
                      <a:pt x="176" y="44"/>
                    </a:lnTo>
                    <a:lnTo>
                      <a:pt x="3" y="13"/>
                    </a:lnTo>
                    <a:lnTo>
                      <a:pt x="0" y="0"/>
                    </a:lnTo>
                    <a:lnTo>
                      <a:pt x="172" y="31"/>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4851" name="Freeform 1788"/>
              <p:cNvSpPr>
                <a:spLocks/>
              </p:cNvSpPr>
              <p:nvPr/>
            </p:nvSpPr>
            <p:spPr bwMode="auto">
              <a:xfrm>
                <a:off x="773" y="1355"/>
                <a:ext cx="86" cy="16"/>
              </a:xfrm>
              <a:custGeom>
                <a:avLst/>
                <a:gdLst>
                  <a:gd name="T0" fmla="*/ 1 w 172"/>
                  <a:gd name="T1" fmla="*/ 0 h 33"/>
                  <a:gd name="T2" fmla="*/ 1 w 172"/>
                  <a:gd name="T3" fmla="*/ 0 h 33"/>
                  <a:gd name="T4" fmla="*/ 0 w 172"/>
                  <a:gd name="T5" fmla="*/ 0 h 33"/>
                  <a:gd name="T6" fmla="*/ 0 w 172"/>
                  <a:gd name="T7" fmla="*/ 0 h 33"/>
                  <a:gd name="T8" fmla="*/ 1 w 172"/>
                  <a:gd name="T9" fmla="*/ 0 h 33"/>
                  <a:gd name="T10" fmla="*/ 0 60000 65536"/>
                  <a:gd name="T11" fmla="*/ 0 60000 65536"/>
                  <a:gd name="T12" fmla="*/ 0 60000 65536"/>
                  <a:gd name="T13" fmla="*/ 0 60000 65536"/>
                  <a:gd name="T14" fmla="*/ 0 60000 65536"/>
                  <a:gd name="T15" fmla="*/ 0 w 172"/>
                  <a:gd name="T16" fmla="*/ 0 h 33"/>
                  <a:gd name="T17" fmla="*/ 172 w 172"/>
                  <a:gd name="T18" fmla="*/ 33 h 33"/>
                </a:gdLst>
                <a:ahLst/>
                <a:cxnLst>
                  <a:cxn ang="T10">
                    <a:pos x="T0" y="T1"/>
                  </a:cxn>
                  <a:cxn ang="T11">
                    <a:pos x="T2" y="T3"/>
                  </a:cxn>
                  <a:cxn ang="T12">
                    <a:pos x="T4" y="T5"/>
                  </a:cxn>
                  <a:cxn ang="T13">
                    <a:pos x="T6" y="T7"/>
                  </a:cxn>
                  <a:cxn ang="T14">
                    <a:pos x="T8" y="T9"/>
                  </a:cxn>
                </a:cxnLst>
                <a:rect l="T15" t="T16" r="T17" b="T18"/>
                <a:pathLst>
                  <a:path w="172" h="33">
                    <a:moveTo>
                      <a:pt x="172" y="31"/>
                    </a:moveTo>
                    <a:lnTo>
                      <a:pt x="172" y="33"/>
                    </a:lnTo>
                    <a:lnTo>
                      <a:pt x="0" y="1"/>
                    </a:lnTo>
                    <a:lnTo>
                      <a:pt x="0" y="0"/>
                    </a:lnTo>
                    <a:lnTo>
                      <a:pt x="172" y="31"/>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4852" name="Freeform 1789"/>
              <p:cNvSpPr>
                <a:spLocks/>
              </p:cNvSpPr>
              <p:nvPr/>
            </p:nvSpPr>
            <p:spPr bwMode="auto">
              <a:xfrm>
                <a:off x="773" y="1356"/>
                <a:ext cx="87" cy="17"/>
              </a:xfrm>
              <a:custGeom>
                <a:avLst/>
                <a:gdLst>
                  <a:gd name="T0" fmla="*/ 1 w 174"/>
                  <a:gd name="T1" fmla="*/ 0 h 35"/>
                  <a:gd name="T2" fmla="*/ 1 w 174"/>
                  <a:gd name="T3" fmla="*/ 0 h 35"/>
                  <a:gd name="T4" fmla="*/ 1 w 174"/>
                  <a:gd name="T5" fmla="*/ 0 h 35"/>
                  <a:gd name="T6" fmla="*/ 0 w 174"/>
                  <a:gd name="T7" fmla="*/ 0 h 35"/>
                  <a:gd name="T8" fmla="*/ 1 w 174"/>
                  <a:gd name="T9" fmla="*/ 0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2" y="32"/>
                    </a:moveTo>
                    <a:lnTo>
                      <a:pt x="174" y="35"/>
                    </a:lnTo>
                    <a:lnTo>
                      <a:pt x="1" y="4"/>
                    </a:lnTo>
                    <a:lnTo>
                      <a:pt x="0" y="0"/>
                    </a:lnTo>
                    <a:lnTo>
                      <a:pt x="172" y="32"/>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4853" name="Freeform 1790"/>
              <p:cNvSpPr>
                <a:spLocks/>
              </p:cNvSpPr>
              <p:nvPr/>
            </p:nvSpPr>
            <p:spPr bwMode="auto">
              <a:xfrm>
                <a:off x="774" y="1357"/>
                <a:ext cx="86" cy="18"/>
              </a:xfrm>
              <a:custGeom>
                <a:avLst/>
                <a:gdLst>
                  <a:gd name="T0" fmla="*/ 0 w 173"/>
                  <a:gd name="T1" fmla="*/ 1 h 34"/>
                  <a:gd name="T2" fmla="*/ 0 w 173"/>
                  <a:gd name="T3" fmla="*/ 1 h 34"/>
                  <a:gd name="T4" fmla="*/ 0 w 173"/>
                  <a:gd name="T5" fmla="*/ 1 h 34"/>
                  <a:gd name="T6" fmla="*/ 0 w 173"/>
                  <a:gd name="T7" fmla="*/ 0 h 34"/>
                  <a:gd name="T8" fmla="*/ 0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3" y="31"/>
                    </a:moveTo>
                    <a:lnTo>
                      <a:pt x="173" y="34"/>
                    </a:lnTo>
                    <a:lnTo>
                      <a:pt x="0" y="3"/>
                    </a:lnTo>
                    <a:lnTo>
                      <a:pt x="0" y="0"/>
                    </a:lnTo>
                    <a:lnTo>
                      <a:pt x="173" y="31"/>
                    </a:lnTo>
                    <a:close/>
                  </a:path>
                </a:pathLst>
              </a:custGeom>
              <a:solidFill>
                <a:srgbClr val="A7A7A7"/>
              </a:solidFill>
              <a:ln w="9525">
                <a:noFill/>
                <a:round/>
                <a:headEnd/>
                <a:tailEnd/>
              </a:ln>
            </p:spPr>
            <p:txBody>
              <a:bodyPr>
                <a:prstTxWarp prst="textNoShape">
                  <a:avLst/>
                </a:prstTxWarp>
              </a:bodyPr>
              <a:lstStyle/>
              <a:p>
                <a:endParaRPr lang="en-US">
                  <a:latin typeface="Calibri" pitchFamily="-112" charset="0"/>
                </a:endParaRPr>
              </a:p>
            </p:txBody>
          </p:sp>
          <p:sp>
            <p:nvSpPr>
              <p:cNvPr id="674854" name="Freeform 1791"/>
              <p:cNvSpPr>
                <a:spLocks/>
              </p:cNvSpPr>
              <p:nvPr/>
            </p:nvSpPr>
            <p:spPr bwMode="auto">
              <a:xfrm>
                <a:off x="774" y="1359"/>
                <a:ext cx="87" cy="17"/>
              </a:xfrm>
              <a:custGeom>
                <a:avLst/>
                <a:gdLst>
                  <a:gd name="T0" fmla="*/ 0 w 175"/>
                  <a:gd name="T1" fmla="*/ 1 h 33"/>
                  <a:gd name="T2" fmla="*/ 0 w 175"/>
                  <a:gd name="T3" fmla="*/ 1 h 33"/>
                  <a:gd name="T4" fmla="*/ 0 w 175"/>
                  <a:gd name="T5" fmla="*/ 1 h 33"/>
                  <a:gd name="T6" fmla="*/ 0 w 175"/>
                  <a:gd name="T7" fmla="*/ 0 h 33"/>
                  <a:gd name="T8" fmla="*/ 0 w 175"/>
                  <a:gd name="T9" fmla="*/ 1 h 33"/>
                  <a:gd name="T10" fmla="*/ 0 60000 65536"/>
                  <a:gd name="T11" fmla="*/ 0 60000 65536"/>
                  <a:gd name="T12" fmla="*/ 0 60000 65536"/>
                  <a:gd name="T13" fmla="*/ 0 60000 65536"/>
                  <a:gd name="T14" fmla="*/ 0 60000 65536"/>
                  <a:gd name="T15" fmla="*/ 0 w 175"/>
                  <a:gd name="T16" fmla="*/ 0 h 33"/>
                  <a:gd name="T17" fmla="*/ 175 w 175"/>
                  <a:gd name="T18" fmla="*/ 33 h 33"/>
                </a:gdLst>
                <a:ahLst/>
                <a:cxnLst>
                  <a:cxn ang="T10">
                    <a:pos x="T0" y="T1"/>
                  </a:cxn>
                  <a:cxn ang="T11">
                    <a:pos x="T2" y="T3"/>
                  </a:cxn>
                  <a:cxn ang="T12">
                    <a:pos x="T4" y="T5"/>
                  </a:cxn>
                  <a:cxn ang="T13">
                    <a:pos x="T6" y="T7"/>
                  </a:cxn>
                  <a:cxn ang="T14">
                    <a:pos x="T8" y="T9"/>
                  </a:cxn>
                </a:cxnLst>
                <a:rect l="T15" t="T16" r="T17" b="T18"/>
                <a:pathLst>
                  <a:path w="175" h="33">
                    <a:moveTo>
                      <a:pt x="173" y="31"/>
                    </a:moveTo>
                    <a:lnTo>
                      <a:pt x="175" y="33"/>
                    </a:lnTo>
                    <a:lnTo>
                      <a:pt x="2" y="2"/>
                    </a:lnTo>
                    <a:lnTo>
                      <a:pt x="0" y="0"/>
                    </a:lnTo>
                    <a:lnTo>
                      <a:pt x="173" y="31"/>
                    </a:lnTo>
                    <a:close/>
                  </a:path>
                </a:pathLst>
              </a:custGeom>
              <a:solidFill>
                <a:srgbClr val="A8A8A8"/>
              </a:solidFill>
              <a:ln w="9525">
                <a:noFill/>
                <a:round/>
                <a:headEnd/>
                <a:tailEnd/>
              </a:ln>
            </p:spPr>
            <p:txBody>
              <a:bodyPr>
                <a:prstTxWarp prst="textNoShape">
                  <a:avLst/>
                </a:prstTxWarp>
              </a:bodyPr>
              <a:lstStyle/>
              <a:p>
                <a:endParaRPr lang="en-US">
                  <a:latin typeface="Calibri" pitchFamily="-112" charset="0"/>
                </a:endParaRPr>
              </a:p>
            </p:txBody>
          </p:sp>
          <p:sp>
            <p:nvSpPr>
              <p:cNvPr id="674855" name="Freeform 1792"/>
              <p:cNvSpPr>
                <a:spLocks/>
              </p:cNvSpPr>
              <p:nvPr/>
            </p:nvSpPr>
            <p:spPr bwMode="auto">
              <a:xfrm>
                <a:off x="774" y="1360"/>
                <a:ext cx="87" cy="17"/>
              </a:xfrm>
              <a:custGeom>
                <a:avLst/>
                <a:gdLst>
                  <a:gd name="T0" fmla="*/ 1 w 173"/>
                  <a:gd name="T1" fmla="*/ 1 h 34"/>
                  <a:gd name="T2" fmla="*/ 1 w 173"/>
                  <a:gd name="T3" fmla="*/ 1 h 34"/>
                  <a:gd name="T4" fmla="*/ 0 w 173"/>
                  <a:gd name="T5" fmla="*/ 1 h 34"/>
                  <a:gd name="T6" fmla="*/ 0 w 173"/>
                  <a:gd name="T7" fmla="*/ 0 h 34"/>
                  <a:gd name="T8" fmla="*/ 1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3" y="31"/>
                    </a:moveTo>
                    <a:lnTo>
                      <a:pt x="173" y="34"/>
                    </a:lnTo>
                    <a:lnTo>
                      <a:pt x="0" y="3"/>
                    </a:lnTo>
                    <a:lnTo>
                      <a:pt x="0" y="0"/>
                    </a:lnTo>
                    <a:lnTo>
                      <a:pt x="173" y="31"/>
                    </a:lnTo>
                    <a:close/>
                  </a:path>
                </a:pathLst>
              </a:custGeom>
              <a:solidFill>
                <a:srgbClr val="A9A9A9"/>
              </a:solidFill>
              <a:ln w="9525">
                <a:noFill/>
                <a:round/>
                <a:headEnd/>
                <a:tailEnd/>
              </a:ln>
            </p:spPr>
            <p:txBody>
              <a:bodyPr>
                <a:prstTxWarp prst="textNoShape">
                  <a:avLst/>
                </a:prstTxWarp>
              </a:bodyPr>
              <a:lstStyle/>
              <a:p>
                <a:endParaRPr lang="en-US">
                  <a:latin typeface="Calibri" pitchFamily="-112" charset="0"/>
                </a:endParaRPr>
              </a:p>
            </p:txBody>
          </p:sp>
          <p:sp>
            <p:nvSpPr>
              <p:cNvPr id="674856" name="Freeform 1793"/>
              <p:cNvSpPr>
                <a:spLocks/>
              </p:cNvSpPr>
              <p:nvPr/>
            </p:nvSpPr>
            <p:spPr bwMode="auto">
              <a:xfrm>
                <a:off x="774" y="1361"/>
                <a:ext cx="88" cy="24"/>
              </a:xfrm>
              <a:custGeom>
                <a:avLst/>
                <a:gdLst>
                  <a:gd name="T0" fmla="*/ 1 w 174"/>
                  <a:gd name="T1" fmla="*/ 1 h 46"/>
                  <a:gd name="T2" fmla="*/ 1 w 174"/>
                  <a:gd name="T3" fmla="*/ 1 h 46"/>
                  <a:gd name="T4" fmla="*/ 1 w 174"/>
                  <a:gd name="T5" fmla="*/ 1 h 46"/>
                  <a:gd name="T6" fmla="*/ 0 w 174"/>
                  <a:gd name="T7" fmla="*/ 0 h 46"/>
                  <a:gd name="T8" fmla="*/ 1 w 174"/>
                  <a:gd name="T9" fmla="*/ 1 h 46"/>
                  <a:gd name="T10" fmla="*/ 0 60000 65536"/>
                  <a:gd name="T11" fmla="*/ 0 60000 65536"/>
                  <a:gd name="T12" fmla="*/ 0 60000 65536"/>
                  <a:gd name="T13" fmla="*/ 0 60000 65536"/>
                  <a:gd name="T14" fmla="*/ 0 60000 65536"/>
                  <a:gd name="T15" fmla="*/ 0 w 174"/>
                  <a:gd name="T16" fmla="*/ 0 h 46"/>
                  <a:gd name="T17" fmla="*/ 174 w 174"/>
                  <a:gd name="T18" fmla="*/ 46 h 46"/>
                </a:gdLst>
                <a:ahLst/>
                <a:cxnLst>
                  <a:cxn ang="T10">
                    <a:pos x="T0" y="T1"/>
                  </a:cxn>
                  <a:cxn ang="T11">
                    <a:pos x="T2" y="T3"/>
                  </a:cxn>
                  <a:cxn ang="T12">
                    <a:pos x="T4" y="T5"/>
                  </a:cxn>
                  <a:cxn ang="T13">
                    <a:pos x="T6" y="T7"/>
                  </a:cxn>
                  <a:cxn ang="T14">
                    <a:pos x="T8" y="T9"/>
                  </a:cxn>
                </a:cxnLst>
                <a:rect l="T15" t="T16" r="T17" b="T18"/>
                <a:pathLst>
                  <a:path w="174" h="46">
                    <a:moveTo>
                      <a:pt x="173" y="31"/>
                    </a:moveTo>
                    <a:lnTo>
                      <a:pt x="174" y="46"/>
                    </a:lnTo>
                    <a:lnTo>
                      <a:pt x="2" y="15"/>
                    </a:lnTo>
                    <a:lnTo>
                      <a:pt x="0" y="0"/>
                    </a:lnTo>
                    <a:lnTo>
                      <a:pt x="173" y="31"/>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4857" name="Freeform 1794"/>
              <p:cNvSpPr>
                <a:spLocks/>
              </p:cNvSpPr>
              <p:nvPr/>
            </p:nvSpPr>
            <p:spPr bwMode="auto">
              <a:xfrm>
                <a:off x="774" y="1143"/>
                <a:ext cx="88" cy="20"/>
              </a:xfrm>
              <a:custGeom>
                <a:avLst/>
                <a:gdLst>
                  <a:gd name="T0" fmla="*/ 1 w 174"/>
                  <a:gd name="T1" fmla="*/ 1 h 40"/>
                  <a:gd name="T2" fmla="*/ 1 w 174"/>
                  <a:gd name="T3" fmla="*/ 1 h 40"/>
                  <a:gd name="T4" fmla="*/ 0 w 174"/>
                  <a:gd name="T5" fmla="*/ 1 h 40"/>
                  <a:gd name="T6" fmla="*/ 1 w 174"/>
                  <a:gd name="T7" fmla="*/ 0 h 40"/>
                  <a:gd name="T8" fmla="*/ 1 w 174"/>
                  <a:gd name="T9" fmla="*/ 1 h 40"/>
                  <a:gd name="T10" fmla="*/ 0 60000 65536"/>
                  <a:gd name="T11" fmla="*/ 0 60000 65536"/>
                  <a:gd name="T12" fmla="*/ 0 60000 65536"/>
                  <a:gd name="T13" fmla="*/ 0 60000 65536"/>
                  <a:gd name="T14" fmla="*/ 0 60000 65536"/>
                  <a:gd name="T15" fmla="*/ 0 w 174"/>
                  <a:gd name="T16" fmla="*/ 0 h 40"/>
                  <a:gd name="T17" fmla="*/ 174 w 174"/>
                  <a:gd name="T18" fmla="*/ 40 h 40"/>
                </a:gdLst>
                <a:ahLst/>
                <a:cxnLst>
                  <a:cxn ang="T10">
                    <a:pos x="T0" y="T1"/>
                  </a:cxn>
                  <a:cxn ang="T11">
                    <a:pos x="T2" y="T3"/>
                  </a:cxn>
                  <a:cxn ang="T12">
                    <a:pos x="T4" y="T5"/>
                  </a:cxn>
                  <a:cxn ang="T13">
                    <a:pos x="T6" y="T7"/>
                  </a:cxn>
                  <a:cxn ang="T14">
                    <a:pos x="T8" y="T9"/>
                  </a:cxn>
                </a:cxnLst>
                <a:rect l="T15" t="T16" r="T17" b="T18"/>
                <a:pathLst>
                  <a:path w="174" h="40">
                    <a:moveTo>
                      <a:pt x="174" y="25"/>
                    </a:moveTo>
                    <a:lnTo>
                      <a:pt x="173" y="40"/>
                    </a:lnTo>
                    <a:lnTo>
                      <a:pt x="0" y="16"/>
                    </a:lnTo>
                    <a:lnTo>
                      <a:pt x="2" y="0"/>
                    </a:lnTo>
                    <a:lnTo>
                      <a:pt x="174" y="25"/>
                    </a:lnTo>
                    <a:close/>
                  </a:path>
                </a:pathLst>
              </a:custGeom>
              <a:solidFill>
                <a:srgbClr val="ACACAC"/>
              </a:solidFill>
              <a:ln w="9525">
                <a:noFill/>
                <a:round/>
                <a:headEnd/>
                <a:tailEnd/>
              </a:ln>
            </p:spPr>
            <p:txBody>
              <a:bodyPr>
                <a:prstTxWarp prst="textNoShape">
                  <a:avLst/>
                </a:prstTxWarp>
              </a:bodyPr>
              <a:lstStyle/>
              <a:p>
                <a:endParaRPr lang="en-US">
                  <a:latin typeface="Calibri" pitchFamily="-112" charset="0"/>
                </a:endParaRPr>
              </a:p>
            </p:txBody>
          </p:sp>
          <p:sp>
            <p:nvSpPr>
              <p:cNvPr id="674858" name="Freeform 1795"/>
              <p:cNvSpPr>
                <a:spLocks/>
              </p:cNvSpPr>
              <p:nvPr/>
            </p:nvSpPr>
            <p:spPr bwMode="auto">
              <a:xfrm>
                <a:off x="773" y="1151"/>
                <a:ext cx="88" cy="19"/>
              </a:xfrm>
              <a:custGeom>
                <a:avLst/>
                <a:gdLst>
                  <a:gd name="T0" fmla="*/ 1 w 176"/>
                  <a:gd name="T1" fmla="*/ 0 h 39"/>
                  <a:gd name="T2" fmla="*/ 1 w 176"/>
                  <a:gd name="T3" fmla="*/ 0 h 39"/>
                  <a:gd name="T4" fmla="*/ 0 w 176"/>
                  <a:gd name="T5" fmla="*/ 0 h 39"/>
                  <a:gd name="T6" fmla="*/ 1 w 176"/>
                  <a:gd name="T7" fmla="*/ 0 h 39"/>
                  <a:gd name="T8" fmla="*/ 1 w 176"/>
                  <a:gd name="T9" fmla="*/ 0 h 39"/>
                  <a:gd name="T10" fmla="*/ 0 60000 65536"/>
                  <a:gd name="T11" fmla="*/ 0 60000 65536"/>
                  <a:gd name="T12" fmla="*/ 0 60000 65536"/>
                  <a:gd name="T13" fmla="*/ 0 60000 65536"/>
                  <a:gd name="T14" fmla="*/ 0 60000 65536"/>
                  <a:gd name="T15" fmla="*/ 0 w 176"/>
                  <a:gd name="T16" fmla="*/ 0 h 39"/>
                  <a:gd name="T17" fmla="*/ 176 w 176"/>
                  <a:gd name="T18" fmla="*/ 39 h 39"/>
                </a:gdLst>
                <a:ahLst/>
                <a:cxnLst>
                  <a:cxn ang="T10">
                    <a:pos x="T0" y="T1"/>
                  </a:cxn>
                  <a:cxn ang="T11">
                    <a:pos x="T2" y="T3"/>
                  </a:cxn>
                  <a:cxn ang="T12">
                    <a:pos x="T4" y="T5"/>
                  </a:cxn>
                  <a:cxn ang="T13">
                    <a:pos x="T6" y="T7"/>
                  </a:cxn>
                  <a:cxn ang="T14">
                    <a:pos x="T8" y="T9"/>
                  </a:cxn>
                </a:cxnLst>
                <a:rect l="T15" t="T16" r="T17" b="T18"/>
                <a:pathLst>
                  <a:path w="176" h="39">
                    <a:moveTo>
                      <a:pt x="176" y="24"/>
                    </a:moveTo>
                    <a:lnTo>
                      <a:pt x="172" y="39"/>
                    </a:lnTo>
                    <a:lnTo>
                      <a:pt x="0" y="14"/>
                    </a:lnTo>
                    <a:lnTo>
                      <a:pt x="3" y="0"/>
                    </a:lnTo>
                    <a:lnTo>
                      <a:pt x="176" y="24"/>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4859" name="Freeform 1796"/>
              <p:cNvSpPr>
                <a:spLocks/>
              </p:cNvSpPr>
              <p:nvPr/>
            </p:nvSpPr>
            <p:spPr bwMode="auto">
              <a:xfrm>
                <a:off x="774" y="1151"/>
                <a:ext cx="87" cy="14"/>
              </a:xfrm>
              <a:custGeom>
                <a:avLst/>
                <a:gdLst>
                  <a:gd name="T0" fmla="*/ 1 w 173"/>
                  <a:gd name="T1" fmla="*/ 1 h 27"/>
                  <a:gd name="T2" fmla="*/ 1 w 173"/>
                  <a:gd name="T3" fmla="*/ 1 h 27"/>
                  <a:gd name="T4" fmla="*/ 0 w 173"/>
                  <a:gd name="T5" fmla="*/ 1 h 27"/>
                  <a:gd name="T6" fmla="*/ 0 w 173"/>
                  <a:gd name="T7" fmla="*/ 0 h 27"/>
                  <a:gd name="T8" fmla="*/ 1 w 173"/>
                  <a:gd name="T9" fmla="*/ 1 h 27"/>
                  <a:gd name="T10" fmla="*/ 0 60000 65536"/>
                  <a:gd name="T11" fmla="*/ 0 60000 65536"/>
                  <a:gd name="T12" fmla="*/ 0 60000 65536"/>
                  <a:gd name="T13" fmla="*/ 0 60000 65536"/>
                  <a:gd name="T14" fmla="*/ 0 60000 65536"/>
                  <a:gd name="T15" fmla="*/ 0 w 173"/>
                  <a:gd name="T16" fmla="*/ 0 h 27"/>
                  <a:gd name="T17" fmla="*/ 173 w 173"/>
                  <a:gd name="T18" fmla="*/ 27 h 27"/>
                </a:gdLst>
                <a:ahLst/>
                <a:cxnLst>
                  <a:cxn ang="T10">
                    <a:pos x="T0" y="T1"/>
                  </a:cxn>
                  <a:cxn ang="T11">
                    <a:pos x="T2" y="T3"/>
                  </a:cxn>
                  <a:cxn ang="T12">
                    <a:pos x="T4" y="T5"/>
                  </a:cxn>
                  <a:cxn ang="T13">
                    <a:pos x="T6" y="T7"/>
                  </a:cxn>
                  <a:cxn ang="T14">
                    <a:pos x="T8" y="T9"/>
                  </a:cxn>
                </a:cxnLst>
                <a:rect l="T15" t="T16" r="T17" b="T18"/>
                <a:pathLst>
                  <a:path w="173" h="27">
                    <a:moveTo>
                      <a:pt x="173" y="24"/>
                    </a:moveTo>
                    <a:lnTo>
                      <a:pt x="173" y="27"/>
                    </a:lnTo>
                    <a:lnTo>
                      <a:pt x="0" y="2"/>
                    </a:lnTo>
                    <a:lnTo>
                      <a:pt x="0" y="0"/>
                    </a:lnTo>
                    <a:lnTo>
                      <a:pt x="173" y="24"/>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4860" name="Freeform 1797"/>
              <p:cNvSpPr>
                <a:spLocks/>
              </p:cNvSpPr>
              <p:nvPr/>
            </p:nvSpPr>
            <p:spPr bwMode="auto">
              <a:xfrm>
                <a:off x="774" y="1152"/>
                <a:ext cx="87" cy="14"/>
              </a:xfrm>
              <a:custGeom>
                <a:avLst/>
                <a:gdLst>
                  <a:gd name="T0" fmla="*/ 0 w 175"/>
                  <a:gd name="T1" fmla="*/ 1 h 28"/>
                  <a:gd name="T2" fmla="*/ 0 w 175"/>
                  <a:gd name="T3" fmla="*/ 1 h 28"/>
                  <a:gd name="T4" fmla="*/ 0 w 175"/>
                  <a:gd name="T5" fmla="*/ 1 h 28"/>
                  <a:gd name="T6" fmla="*/ 0 w 175"/>
                  <a:gd name="T7" fmla="*/ 0 h 28"/>
                  <a:gd name="T8" fmla="*/ 0 w 175"/>
                  <a:gd name="T9" fmla="*/ 1 h 28"/>
                  <a:gd name="T10" fmla="*/ 0 60000 65536"/>
                  <a:gd name="T11" fmla="*/ 0 60000 65536"/>
                  <a:gd name="T12" fmla="*/ 0 60000 65536"/>
                  <a:gd name="T13" fmla="*/ 0 60000 65536"/>
                  <a:gd name="T14" fmla="*/ 0 60000 65536"/>
                  <a:gd name="T15" fmla="*/ 0 w 175"/>
                  <a:gd name="T16" fmla="*/ 0 h 28"/>
                  <a:gd name="T17" fmla="*/ 175 w 175"/>
                  <a:gd name="T18" fmla="*/ 28 h 28"/>
                </a:gdLst>
                <a:ahLst/>
                <a:cxnLst>
                  <a:cxn ang="T10">
                    <a:pos x="T0" y="T1"/>
                  </a:cxn>
                  <a:cxn ang="T11">
                    <a:pos x="T2" y="T3"/>
                  </a:cxn>
                  <a:cxn ang="T12">
                    <a:pos x="T4" y="T5"/>
                  </a:cxn>
                  <a:cxn ang="T13">
                    <a:pos x="T6" y="T7"/>
                  </a:cxn>
                  <a:cxn ang="T14">
                    <a:pos x="T8" y="T9"/>
                  </a:cxn>
                </a:cxnLst>
                <a:rect l="T15" t="T16" r="T17" b="T18"/>
                <a:pathLst>
                  <a:path w="175" h="28">
                    <a:moveTo>
                      <a:pt x="175" y="25"/>
                    </a:moveTo>
                    <a:lnTo>
                      <a:pt x="173" y="28"/>
                    </a:lnTo>
                    <a:lnTo>
                      <a:pt x="0" y="3"/>
                    </a:lnTo>
                    <a:lnTo>
                      <a:pt x="2" y="0"/>
                    </a:lnTo>
                    <a:lnTo>
                      <a:pt x="175" y="25"/>
                    </a:lnTo>
                    <a:close/>
                  </a:path>
                </a:pathLst>
              </a:custGeom>
              <a:solidFill>
                <a:srgbClr val="AAAAAA"/>
              </a:solidFill>
              <a:ln w="9525">
                <a:noFill/>
                <a:round/>
                <a:headEnd/>
                <a:tailEnd/>
              </a:ln>
            </p:spPr>
            <p:txBody>
              <a:bodyPr>
                <a:prstTxWarp prst="textNoShape">
                  <a:avLst/>
                </a:prstTxWarp>
              </a:bodyPr>
              <a:lstStyle/>
              <a:p>
                <a:endParaRPr lang="en-US">
                  <a:latin typeface="Calibri" pitchFamily="-112" charset="0"/>
                </a:endParaRPr>
              </a:p>
            </p:txBody>
          </p:sp>
          <p:sp>
            <p:nvSpPr>
              <p:cNvPr id="674861" name="Freeform 1798"/>
              <p:cNvSpPr>
                <a:spLocks/>
              </p:cNvSpPr>
              <p:nvPr/>
            </p:nvSpPr>
            <p:spPr bwMode="auto">
              <a:xfrm>
                <a:off x="774" y="1154"/>
                <a:ext cx="86" cy="14"/>
              </a:xfrm>
              <a:custGeom>
                <a:avLst/>
                <a:gdLst>
                  <a:gd name="T0" fmla="*/ 0 w 173"/>
                  <a:gd name="T1" fmla="*/ 0 h 29"/>
                  <a:gd name="T2" fmla="*/ 0 w 173"/>
                  <a:gd name="T3" fmla="*/ 0 h 29"/>
                  <a:gd name="T4" fmla="*/ 0 w 173"/>
                  <a:gd name="T5" fmla="*/ 0 h 29"/>
                  <a:gd name="T6" fmla="*/ 0 w 173"/>
                  <a:gd name="T7" fmla="*/ 0 h 29"/>
                  <a:gd name="T8" fmla="*/ 0 w 173"/>
                  <a:gd name="T9" fmla="*/ 0 h 29"/>
                  <a:gd name="T10" fmla="*/ 0 60000 65536"/>
                  <a:gd name="T11" fmla="*/ 0 60000 65536"/>
                  <a:gd name="T12" fmla="*/ 0 60000 65536"/>
                  <a:gd name="T13" fmla="*/ 0 60000 65536"/>
                  <a:gd name="T14" fmla="*/ 0 60000 65536"/>
                  <a:gd name="T15" fmla="*/ 0 w 173"/>
                  <a:gd name="T16" fmla="*/ 0 h 29"/>
                  <a:gd name="T17" fmla="*/ 173 w 173"/>
                  <a:gd name="T18" fmla="*/ 29 h 29"/>
                </a:gdLst>
                <a:ahLst/>
                <a:cxnLst>
                  <a:cxn ang="T10">
                    <a:pos x="T0" y="T1"/>
                  </a:cxn>
                  <a:cxn ang="T11">
                    <a:pos x="T2" y="T3"/>
                  </a:cxn>
                  <a:cxn ang="T12">
                    <a:pos x="T4" y="T5"/>
                  </a:cxn>
                  <a:cxn ang="T13">
                    <a:pos x="T6" y="T7"/>
                  </a:cxn>
                  <a:cxn ang="T14">
                    <a:pos x="T8" y="T9"/>
                  </a:cxn>
                </a:cxnLst>
                <a:rect l="T15" t="T16" r="T17" b="T18"/>
                <a:pathLst>
                  <a:path w="173" h="29">
                    <a:moveTo>
                      <a:pt x="173" y="25"/>
                    </a:moveTo>
                    <a:lnTo>
                      <a:pt x="173" y="29"/>
                    </a:lnTo>
                    <a:lnTo>
                      <a:pt x="0" y="4"/>
                    </a:lnTo>
                    <a:lnTo>
                      <a:pt x="0" y="0"/>
                    </a:lnTo>
                    <a:lnTo>
                      <a:pt x="173" y="25"/>
                    </a:lnTo>
                    <a:close/>
                  </a:path>
                </a:pathLst>
              </a:custGeom>
              <a:solidFill>
                <a:srgbClr val="A9A9A9"/>
              </a:solidFill>
              <a:ln w="9525">
                <a:noFill/>
                <a:round/>
                <a:headEnd/>
                <a:tailEnd/>
              </a:ln>
            </p:spPr>
            <p:txBody>
              <a:bodyPr>
                <a:prstTxWarp prst="textNoShape">
                  <a:avLst/>
                </a:prstTxWarp>
              </a:bodyPr>
              <a:lstStyle/>
              <a:p>
                <a:endParaRPr lang="en-US">
                  <a:latin typeface="Calibri" pitchFamily="-112" charset="0"/>
                </a:endParaRPr>
              </a:p>
            </p:txBody>
          </p:sp>
          <p:sp>
            <p:nvSpPr>
              <p:cNvPr id="674862" name="Freeform 1799"/>
              <p:cNvSpPr>
                <a:spLocks/>
              </p:cNvSpPr>
              <p:nvPr/>
            </p:nvSpPr>
            <p:spPr bwMode="auto">
              <a:xfrm>
                <a:off x="773" y="1155"/>
                <a:ext cx="87"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2" y="26"/>
                    </a:lnTo>
                    <a:lnTo>
                      <a:pt x="0" y="3"/>
                    </a:lnTo>
                    <a:lnTo>
                      <a:pt x="1" y="0"/>
                    </a:lnTo>
                    <a:lnTo>
                      <a:pt x="174" y="25"/>
                    </a:lnTo>
                    <a:close/>
                  </a:path>
                </a:pathLst>
              </a:custGeom>
              <a:solidFill>
                <a:srgbClr val="A8A8A8"/>
              </a:solidFill>
              <a:ln w="9525">
                <a:noFill/>
                <a:round/>
                <a:headEnd/>
                <a:tailEnd/>
              </a:ln>
            </p:spPr>
            <p:txBody>
              <a:bodyPr>
                <a:prstTxWarp prst="textNoShape">
                  <a:avLst/>
                </a:prstTxWarp>
              </a:bodyPr>
              <a:lstStyle/>
              <a:p>
                <a:endParaRPr lang="en-US">
                  <a:latin typeface="Calibri" pitchFamily="-112" charset="0"/>
                </a:endParaRPr>
              </a:p>
            </p:txBody>
          </p:sp>
          <p:sp>
            <p:nvSpPr>
              <p:cNvPr id="674863" name="Freeform 1800"/>
              <p:cNvSpPr>
                <a:spLocks/>
              </p:cNvSpPr>
              <p:nvPr/>
            </p:nvSpPr>
            <p:spPr bwMode="auto">
              <a:xfrm>
                <a:off x="773" y="1157"/>
                <a:ext cx="86" cy="13"/>
              </a:xfrm>
              <a:custGeom>
                <a:avLst/>
                <a:gdLst>
                  <a:gd name="T0" fmla="*/ 1 w 172"/>
                  <a:gd name="T1" fmla="*/ 0 h 27"/>
                  <a:gd name="T2" fmla="*/ 1 w 172"/>
                  <a:gd name="T3" fmla="*/ 0 h 27"/>
                  <a:gd name="T4" fmla="*/ 0 w 172"/>
                  <a:gd name="T5" fmla="*/ 0 h 27"/>
                  <a:gd name="T6" fmla="*/ 0 w 172"/>
                  <a:gd name="T7" fmla="*/ 0 h 27"/>
                  <a:gd name="T8" fmla="*/ 1 w 172"/>
                  <a:gd name="T9" fmla="*/ 0 h 27"/>
                  <a:gd name="T10" fmla="*/ 0 60000 65536"/>
                  <a:gd name="T11" fmla="*/ 0 60000 65536"/>
                  <a:gd name="T12" fmla="*/ 0 60000 65536"/>
                  <a:gd name="T13" fmla="*/ 0 60000 65536"/>
                  <a:gd name="T14" fmla="*/ 0 60000 65536"/>
                  <a:gd name="T15" fmla="*/ 0 w 172"/>
                  <a:gd name="T16" fmla="*/ 0 h 27"/>
                  <a:gd name="T17" fmla="*/ 172 w 172"/>
                  <a:gd name="T18" fmla="*/ 27 h 27"/>
                </a:gdLst>
                <a:ahLst/>
                <a:cxnLst>
                  <a:cxn ang="T10">
                    <a:pos x="T0" y="T1"/>
                  </a:cxn>
                  <a:cxn ang="T11">
                    <a:pos x="T2" y="T3"/>
                  </a:cxn>
                  <a:cxn ang="T12">
                    <a:pos x="T4" y="T5"/>
                  </a:cxn>
                  <a:cxn ang="T13">
                    <a:pos x="T6" y="T7"/>
                  </a:cxn>
                  <a:cxn ang="T14">
                    <a:pos x="T8" y="T9"/>
                  </a:cxn>
                </a:cxnLst>
                <a:rect l="T15" t="T16" r="T17" b="T18"/>
                <a:pathLst>
                  <a:path w="172" h="27">
                    <a:moveTo>
                      <a:pt x="172" y="23"/>
                    </a:moveTo>
                    <a:lnTo>
                      <a:pt x="172" y="27"/>
                    </a:lnTo>
                    <a:lnTo>
                      <a:pt x="0" y="2"/>
                    </a:lnTo>
                    <a:lnTo>
                      <a:pt x="0" y="0"/>
                    </a:lnTo>
                    <a:lnTo>
                      <a:pt x="172" y="23"/>
                    </a:lnTo>
                    <a:close/>
                  </a:path>
                </a:pathLst>
              </a:custGeom>
              <a:solidFill>
                <a:srgbClr val="A7A7A7"/>
              </a:solidFill>
              <a:ln w="9525">
                <a:noFill/>
                <a:round/>
                <a:headEnd/>
                <a:tailEnd/>
              </a:ln>
            </p:spPr>
            <p:txBody>
              <a:bodyPr>
                <a:prstTxWarp prst="textNoShape">
                  <a:avLst/>
                </a:prstTxWarp>
              </a:bodyPr>
              <a:lstStyle/>
              <a:p>
                <a:endParaRPr lang="en-US">
                  <a:latin typeface="Calibri" pitchFamily="-112" charset="0"/>
                </a:endParaRPr>
              </a:p>
            </p:txBody>
          </p:sp>
          <p:sp>
            <p:nvSpPr>
              <p:cNvPr id="674864" name="Freeform 1801"/>
              <p:cNvSpPr>
                <a:spLocks/>
              </p:cNvSpPr>
              <p:nvPr/>
            </p:nvSpPr>
            <p:spPr bwMode="auto">
              <a:xfrm>
                <a:off x="770" y="1158"/>
                <a:ext cx="89" cy="19"/>
              </a:xfrm>
              <a:custGeom>
                <a:avLst/>
                <a:gdLst>
                  <a:gd name="T0" fmla="*/ 1 w 177"/>
                  <a:gd name="T1" fmla="*/ 1 h 38"/>
                  <a:gd name="T2" fmla="*/ 1 w 177"/>
                  <a:gd name="T3" fmla="*/ 1 h 38"/>
                  <a:gd name="T4" fmla="*/ 0 w 177"/>
                  <a:gd name="T5" fmla="*/ 1 h 38"/>
                  <a:gd name="T6" fmla="*/ 1 w 177"/>
                  <a:gd name="T7" fmla="*/ 0 h 38"/>
                  <a:gd name="T8" fmla="*/ 1 w 177"/>
                  <a:gd name="T9" fmla="*/ 1 h 38"/>
                  <a:gd name="T10" fmla="*/ 0 60000 65536"/>
                  <a:gd name="T11" fmla="*/ 0 60000 65536"/>
                  <a:gd name="T12" fmla="*/ 0 60000 65536"/>
                  <a:gd name="T13" fmla="*/ 0 60000 65536"/>
                  <a:gd name="T14" fmla="*/ 0 60000 65536"/>
                  <a:gd name="T15" fmla="*/ 0 w 177"/>
                  <a:gd name="T16" fmla="*/ 0 h 38"/>
                  <a:gd name="T17" fmla="*/ 177 w 177"/>
                  <a:gd name="T18" fmla="*/ 38 h 38"/>
                </a:gdLst>
                <a:ahLst/>
                <a:cxnLst>
                  <a:cxn ang="T10">
                    <a:pos x="T0" y="T1"/>
                  </a:cxn>
                  <a:cxn ang="T11">
                    <a:pos x="T2" y="T3"/>
                  </a:cxn>
                  <a:cxn ang="T12">
                    <a:pos x="T4" y="T5"/>
                  </a:cxn>
                  <a:cxn ang="T13">
                    <a:pos x="T6" y="T7"/>
                  </a:cxn>
                  <a:cxn ang="T14">
                    <a:pos x="T8" y="T9"/>
                  </a:cxn>
                </a:cxnLst>
                <a:rect l="T15" t="T16" r="T17" b="T18"/>
                <a:pathLst>
                  <a:path w="177" h="38">
                    <a:moveTo>
                      <a:pt x="177" y="25"/>
                    </a:moveTo>
                    <a:lnTo>
                      <a:pt x="172" y="38"/>
                    </a:lnTo>
                    <a:lnTo>
                      <a:pt x="0" y="15"/>
                    </a:lnTo>
                    <a:lnTo>
                      <a:pt x="5" y="0"/>
                    </a:lnTo>
                    <a:lnTo>
                      <a:pt x="177" y="25"/>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4865" name="Freeform 1802"/>
              <p:cNvSpPr>
                <a:spLocks/>
              </p:cNvSpPr>
              <p:nvPr/>
            </p:nvSpPr>
            <p:spPr bwMode="auto">
              <a:xfrm>
                <a:off x="772" y="1158"/>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5"/>
                    </a:moveTo>
                    <a:lnTo>
                      <a:pt x="173" y="28"/>
                    </a:lnTo>
                    <a:lnTo>
                      <a:pt x="0" y="3"/>
                    </a:lnTo>
                    <a:lnTo>
                      <a:pt x="2" y="0"/>
                    </a:lnTo>
                    <a:lnTo>
                      <a:pt x="174" y="25"/>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4866" name="Freeform 1803"/>
              <p:cNvSpPr>
                <a:spLocks/>
              </p:cNvSpPr>
              <p:nvPr/>
            </p:nvSpPr>
            <p:spPr bwMode="auto">
              <a:xfrm>
                <a:off x="772" y="1160"/>
                <a:ext cx="86" cy="13"/>
              </a:xfrm>
              <a:custGeom>
                <a:avLst/>
                <a:gdLst>
                  <a:gd name="T0" fmla="*/ 0 w 173"/>
                  <a:gd name="T1" fmla="*/ 0 h 27"/>
                  <a:gd name="T2" fmla="*/ 0 w 173"/>
                  <a:gd name="T3" fmla="*/ 0 h 27"/>
                  <a:gd name="T4" fmla="*/ 0 w 173"/>
                  <a:gd name="T5" fmla="*/ 0 h 27"/>
                  <a:gd name="T6" fmla="*/ 0 w 173"/>
                  <a:gd name="T7" fmla="*/ 0 h 27"/>
                  <a:gd name="T8" fmla="*/ 0 w 173"/>
                  <a:gd name="T9" fmla="*/ 0 h 27"/>
                  <a:gd name="T10" fmla="*/ 0 60000 65536"/>
                  <a:gd name="T11" fmla="*/ 0 60000 65536"/>
                  <a:gd name="T12" fmla="*/ 0 60000 65536"/>
                  <a:gd name="T13" fmla="*/ 0 60000 65536"/>
                  <a:gd name="T14" fmla="*/ 0 60000 65536"/>
                  <a:gd name="T15" fmla="*/ 0 w 173"/>
                  <a:gd name="T16" fmla="*/ 0 h 27"/>
                  <a:gd name="T17" fmla="*/ 173 w 173"/>
                  <a:gd name="T18" fmla="*/ 27 h 27"/>
                </a:gdLst>
                <a:ahLst/>
                <a:cxnLst>
                  <a:cxn ang="T10">
                    <a:pos x="T0" y="T1"/>
                  </a:cxn>
                  <a:cxn ang="T11">
                    <a:pos x="T2" y="T3"/>
                  </a:cxn>
                  <a:cxn ang="T12">
                    <a:pos x="T4" y="T5"/>
                  </a:cxn>
                  <a:cxn ang="T13">
                    <a:pos x="T6" y="T7"/>
                  </a:cxn>
                  <a:cxn ang="T14">
                    <a:pos x="T8" y="T9"/>
                  </a:cxn>
                </a:cxnLst>
                <a:rect l="T15" t="T16" r="T17" b="T18"/>
                <a:pathLst>
                  <a:path w="173" h="27">
                    <a:moveTo>
                      <a:pt x="173" y="25"/>
                    </a:moveTo>
                    <a:lnTo>
                      <a:pt x="173" y="27"/>
                    </a:lnTo>
                    <a:lnTo>
                      <a:pt x="0" y="2"/>
                    </a:lnTo>
                    <a:lnTo>
                      <a:pt x="0" y="0"/>
                    </a:lnTo>
                    <a:lnTo>
                      <a:pt x="173" y="25"/>
                    </a:lnTo>
                    <a:close/>
                  </a:path>
                </a:pathLst>
              </a:custGeom>
              <a:solidFill>
                <a:srgbClr val="A4A4A4"/>
              </a:solidFill>
              <a:ln w="9525">
                <a:noFill/>
                <a:round/>
                <a:headEnd/>
                <a:tailEnd/>
              </a:ln>
            </p:spPr>
            <p:txBody>
              <a:bodyPr>
                <a:prstTxWarp prst="textNoShape">
                  <a:avLst/>
                </a:prstTxWarp>
              </a:bodyPr>
              <a:lstStyle/>
              <a:p>
                <a:endParaRPr lang="en-US">
                  <a:latin typeface="Calibri" pitchFamily="-112" charset="0"/>
                </a:endParaRPr>
              </a:p>
            </p:txBody>
          </p:sp>
          <p:sp>
            <p:nvSpPr>
              <p:cNvPr id="674867" name="Freeform 1804"/>
              <p:cNvSpPr>
                <a:spLocks/>
              </p:cNvSpPr>
              <p:nvPr/>
            </p:nvSpPr>
            <p:spPr bwMode="auto">
              <a:xfrm>
                <a:off x="771" y="1160"/>
                <a:ext cx="87" cy="14"/>
              </a:xfrm>
              <a:custGeom>
                <a:avLst/>
                <a:gdLst>
                  <a:gd name="T0" fmla="*/ 0 w 175"/>
                  <a:gd name="T1" fmla="*/ 1 h 26"/>
                  <a:gd name="T2" fmla="*/ 0 w 175"/>
                  <a:gd name="T3" fmla="*/ 1 h 26"/>
                  <a:gd name="T4" fmla="*/ 0 w 175"/>
                  <a:gd name="T5" fmla="*/ 1 h 26"/>
                  <a:gd name="T6" fmla="*/ 0 w 175"/>
                  <a:gd name="T7" fmla="*/ 0 h 26"/>
                  <a:gd name="T8" fmla="*/ 0 w 175"/>
                  <a:gd name="T9" fmla="*/ 1 h 26"/>
                  <a:gd name="T10" fmla="*/ 0 60000 65536"/>
                  <a:gd name="T11" fmla="*/ 0 60000 65536"/>
                  <a:gd name="T12" fmla="*/ 0 60000 65536"/>
                  <a:gd name="T13" fmla="*/ 0 60000 65536"/>
                  <a:gd name="T14" fmla="*/ 0 60000 65536"/>
                  <a:gd name="T15" fmla="*/ 0 w 175"/>
                  <a:gd name="T16" fmla="*/ 0 h 26"/>
                  <a:gd name="T17" fmla="*/ 175 w 175"/>
                  <a:gd name="T18" fmla="*/ 26 h 26"/>
                </a:gdLst>
                <a:ahLst/>
                <a:cxnLst>
                  <a:cxn ang="T10">
                    <a:pos x="T0" y="T1"/>
                  </a:cxn>
                  <a:cxn ang="T11">
                    <a:pos x="T2" y="T3"/>
                  </a:cxn>
                  <a:cxn ang="T12">
                    <a:pos x="T4" y="T5"/>
                  </a:cxn>
                  <a:cxn ang="T13">
                    <a:pos x="T6" y="T7"/>
                  </a:cxn>
                  <a:cxn ang="T14">
                    <a:pos x="T8" y="T9"/>
                  </a:cxn>
                </a:cxnLst>
                <a:rect l="T15" t="T16" r="T17" b="T18"/>
                <a:pathLst>
                  <a:path w="175" h="26">
                    <a:moveTo>
                      <a:pt x="175" y="25"/>
                    </a:moveTo>
                    <a:lnTo>
                      <a:pt x="173" y="26"/>
                    </a:lnTo>
                    <a:lnTo>
                      <a:pt x="0" y="1"/>
                    </a:lnTo>
                    <a:lnTo>
                      <a:pt x="2" y="0"/>
                    </a:lnTo>
                    <a:lnTo>
                      <a:pt x="175" y="25"/>
                    </a:lnTo>
                    <a:close/>
                  </a:path>
                </a:pathLst>
              </a:custGeom>
              <a:solidFill>
                <a:srgbClr val="A3A3A3"/>
              </a:solidFill>
              <a:ln w="9525">
                <a:noFill/>
                <a:round/>
                <a:headEnd/>
                <a:tailEnd/>
              </a:ln>
            </p:spPr>
            <p:txBody>
              <a:bodyPr>
                <a:prstTxWarp prst="textNoShape">
                  <a:avLst/>
                </a:prstTxWarp>
              </a:bodyPr>
              <a:lstStyle/>
              <a:p>
                <a:endParaRPr lang="en-US">
                  <a:latin typeface="Calibri" pitchFamily="-112" charset="0"/>
                </a:endParaRPr>
              </a:p>
            </p:txBody>
          </p:sp>
          <p:sp>
            <p:nvSpPr>
              <p:cNvPr id="674868" name="Freeform 1805"/>
              <p:cNvSpPr>
                <a:spLocks/>
              </p:cNvSpPr>
              <p:nvPr/>
            </p:nvSpPr>
            <p:spPr bwMode="auto">
              <a:xfrm>
                <a:off x="771" y="1161"/>
                <a:ext cx="87" cy="14"/>
              </a:xfrm>
              <a:custGeom>
                <a:avLst/>
                <a:gdLst>
                  <a:gd name="T0" fmla="*/ 1 w 173"/>
                  <a:gd name="T1" fmla="*/ 0 h 29"/>
                  <a:gd name="T2" fmla="*/ 1 w 173"/>
                  <a:gd name="T3" fmla="*/ 0 h 29"/>
                  <a:gd name="T4" fmla="*/ 0 w 173"/>
                  <a:gd name="T5" fmla="*/ 0 h 29"/>
                  <a:gd name="T6" fmla="*/ 0 w 173"/>
                  <a:gd name="T7" fmla="*/ 0 h 29"/>
                  <a:gd name="T8" fmla="*/ 1 w 173"/>
                  <a:gd name="T9" fmla="*/ 0 h 29"/>
                  <a:gd name="T10" fmla="*/ 0 60000 65536"/>
                  <a:gd name="T11" fmla="*/ 0 60000 65536"/>
                  <a:gd name="T12" fmla="*/ 0 60000 65536"/>
                  <a:gd name="T13" fmla="*/ 0 60000 65536"/>
                  <a:gd name="T14" fmla="*/ 0 60000 65536"/>
                  <a:gd name="T15" fmla="*/ 0 w 173"/>
                  <a:gd name="T16" fmla="*/ 0 h 29"/>
                  <a:gd name="T17" fmla="*/ 173 w 173"/>
                  <a:gd name="T18" fmla="*/ 29 h 29"/>
                </a:gdLst>
                <a:ahLst/>
                <a:cxnLst>
                  <a:cxn ang="T10">
                    <a:pos x="T0" y="T1"/>
                  </a:cxn>
                  <a:cxn ang="T11">
                    <a:pos x="T2" y="T3"/>
                  </a:cxn>
                  <a:cxn ang="T12">
                    <a:pos x="T4" y="T5"/>
                  </a:cxn>
                  <a:cxn ang="T13">
                    <a:pos x="T6" y="T7"/>
                  </a:cxn>
                  <a:cxn ang="T14">
                    <a:pos x="T8" y="T9"/>
                  </a:cxn>
                </a:cxnLst>
                <a:rect l="T15" t="T16" r="T17" b="T18"/>
                <a:pathLst>
                  <a:path w="173" h="29">
                    <a:moveTo>
                      <a:pt x="173" y="25"/>
                    </a:moveTo>
                    <a:lnTo>
                      <a:pt x="173" y="29"/>
                    </a:lnTo>
                    <a:lnTo>
                      <a:pt x="0" y="4"/>
                    </a:lnTo>
                    <a:lnTo>
                      <a:pt x="0" y="0"/>
                    </a:lnTo>
                    <a:lnTo>
                      <a:pt x="173" y="25"/>
                    </a:lnTo>
                    <a:close/>
                  </a:path>
                </a:pathLst>
              </a:custGeom>
              <a:solidFill>
                <a:srgbClr val="A1A1A1"/>
              </a:solidFill>
              <a:ln w="9525">
                <a:noFill/>
                <a:round/>
                <a:headEnd/>
                <a:tailEnd/>
              </a:ln>
            </p:spPr>
            <p:txBody>
              <a:bodyPr>
                <a:prstTxWarp prst="textNoShape">
                  <a:avLst/>
                </a:prstTxWarp>
              </a:bodyPr>
              <a:lstStyle/>
              <a:p>
                <a:endParaRPr lang="en-US">
                  <a:latin typeface="Calibri" pitchFamily="-112" charset="0"/>
                </a:endParaRPr>
              </a:p>
            </p:txBody>
          </p:sp>
          <p:sp>
            <p:nvSpPr>
              <p:cNvPr id="674869" name="Freeform 1806"/>
              <p:cNvSpPr>
                <a:spLocks/>
              </p:cNvSpPr>
              <p:nvPr/>
            </p:nvSpPr>
            <p:spPr bwMode="auto">
              <a:xfrm>
                <a:off x="770" y="1163"/>
                <a:ext cx="88" cy="13"/>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2" y="26"/>
                    </a:lnTo>
                    <a:lnTo>
                      <a:pt x="0" y="1"/>
                    </a:lnTo>
                    <a:lnTo>
                      <a:pt x="1" y="0"/>
                    </a:lnTo>
                    <a:lnTo>
                      <a:pt x="174" y="25"/>
                    </a:lnTo>
                    <a:close/>
                  </a:path>
                </a:pathLst>
              </a:custGeom>
              <a:solidFill>
                <a:srgbClr val="A0A0A0"/>
              </a:solidFill>
              <a:ln w="9525">
                <a:noFill/>
                <a:round/>
                <a:headEnd/>
                <a:tailEnd/>
              </a:ln>
            </p:spPr>
            <p:txBody>
              <a:bodyPr>
                <a:prstTxWarp prst="textNoShape">
                  <a:avLst/>
                </a:prstTxWarp>
              </a:bodyPr>
              <a:lstStyle/>
              <a:p>
                <a:endParaRPr lang="en-US">
                  <a:latin typeface="Calibri" pitchFamily="-112" charset="0"/>
                </a:endParaRPr>
              </a:p>
            </p:txBody>
          </p:sp>
          <p:sp>
            <p:nvSpPr>
              <p:cNvPr id="674870" name="Freeform 1807"/>
              <p:cNvSpPr>
                <a:spLocks/>
              </p:cNvSpPr>
              <p:nvPr/>
            </p:nvSpPr>
            <p:spPr bwMode="auto">
              <a:xfrm>
                <a:off x="770" y="1164"/>
                <a:ext cx="87" cy="13"/>
              </a:xfrm>
              <a:custGeom>
                <a:avLst/>
                <a:gdLst>
                  <a:gd name="T0" fmla="*/ 1 w 172"/>
                  <a:gd name="T1" fmla="*/ 0 h 27"/>
                  <a:gd name="T2" fmla="*/ 1 w 172"/>
                  <a:gd name="T3" fmla="*/ 0 h 27"/>
                  <a:gd name="T4" fmla="*/ 0 w 172"/>
                  <a:gd name="T5" fmla="*/ 0 h 27"/>
                  <a:gd name="T6" fmla="*/ 0 w 172"/>
                  <a:gd name="T7" fmla="*/ 0 h 27"/>
                  <a:gd name="T8" fmla="*/ 1 w 172"/>
                  <a:gd name="T9" fmla="*/ 0 h 27"/>
                  <a:gd name="T10" fmla="*/ 0 60000 65536"/>
                  <a:gd name="T11" fmla="*/ 0 60000 65536"/>
                  <a:gd name="T12" fmla="*/ 0 60000 65536"/>
                  <a:gd name="T13" fmla="*/ 0 60000 65536"/>
                  <a:gd name="T14" fmla="*/ 0 60000 65536"/>
                  <a:gd name="T15" fmla="*/ 0 w 172"/>
                  <a:gd name="T16" fmla="*/ 0 h 27"/>
                  <a:gd name="T17" fmla="*/ 172 w 172"/>
                  <a:gd name="T18" fmla="*/ 27 h 27"/>
                </a:gdLst>
                <a:ahLst/>
                <a:cxnLst>
                  <a:cxn ang="T10">
                    <a:pos x="T0" y="T1"/>
                  </a:cxn>
                  <a:cxn ang="T11">
                    <a:pos x="T2" y="T3"/>
                  </a:cxn>
                  <a:cxn ang="T12">
                    <a:pos x="T4" y="T5"/>
                  </a:cxn>
                  <a:cxn ang="T13">
                    <a:pos x="T6" y="T7"/>
                  </a:cxn>
                  <a:cxn ang="T14">
                    <a:pos x="T8" y="T9"/>
                  </a:cxn>
                </a:cxnLst>
                <a:rect l="T15" t="T16" r="T17" b="T18"/>
                <a:pathLst>
                  <a:path w="172" h="27">
                    <a:moveTo>
                      <a:pt x="172" y="25"/>
                    </a:moveTo>
                    <a:lnTo>
                      <a:pt x="172" y="27"/>
                    </a:lnTo>
                    <a:lnTo>
                      <a:pt x="0" y="4"/>
                    </a:lnTo>
                    <a:lnTo>
                      <a:pt x="0" y="0"/>
                    </a:lnTo>
                    <a:lnTo>
                      <a:pt x="172" y="25"/>
                    </a:lnTo>
                    <a:close/>
                  </a:path>
                </a:pathLst>
              </a:custGeom>
              <a:solidFill>
                <a:srgbClr val="9E9E9E"/>
              </a:solidFill>
              <a:ln w="9525">
                <a:noFill/>
                <a:round/>
                <a:headEnd/>
                <a:tailEnd/>
              </a:ln>
            </p:spPr>
            <p:txBody>
              <a:bodyPr>
                <a:prstTxWarp prst="textNoShape">
                  <a:avLst/>
                </a:prstTxWarp>
              </a:bodyPr>
              <a:lstStyle/>
              <a:p>
                <a:endParaRPr lang="en-US">
                  <a:latin typeface="Calibri" pitchFamily="-112" charset="0"/>
                </a:endParaRPr>
              </a:p>
            </p:txBody>
          </p:sp>
          <p:sp>
            <p:nvSpPr>
              <p:cNvPr id="674871" name="Freeform 1808"/>
              <p:cNvSpPr>
                <a:spLocks/>
              </p:cNvSpPr>
              <p:nvPr/>
            </p:nvSpPr>
            <p:spPr bwMode="auto">
              <a:xfrm>
                <a:off x="766" y="1165"/>
                <a:ext cx="91" cy="19"/>
              </a:xfrm>
              <a:custGeom>
                <a:avLst/>
                <a:gdLst>
                  <a:gd name="T0" fmla="*/ 1 w 181"/>
                  <a:gd name="T1" fmla="*/ 1 h 36"/>
                  <a:gd name="T2" fmla="*/ 1 w 181"/>
                  <a:gd name="T3" fmla="*/ 1 h 36"/>
                  <a:gd name="T4" fmla="*/ 0 w 181"/>
                  <a:gd name="T5" fmla="*/ 1 h 36"/>
                  <a:gd name="T6" fmla="*/ 1 w 181"/>
                  <a:gd name="T7" fmla="*/ 0 h 36"/>
                  <a:gd name="T8" fmla="*/ 1 w 181"/>
                  <a:gd name="T9" fmla="*/ 1 h 36"/>
                  <a:gd name="T10" fmla="*/ 0 60000 65536"/>
                  <a:gd name="T11" fmla="*/ 0 60000 65536"/>
                  <a:gd name="T12" fmla="*/ 0 60000 65536"/>
                  <a:gd name="T13" fmla="*/ 0 60000 65536"/>
                  <a:gd name="T14" fmla="*/ 0 60000 65536"/>
                  <a:gd name="T15" fmla="*/ 0 w 181"/>
                  <a:gd name="T16" fmla="*/ 0 h 36"/>
                  <a:gd name="T17" fmla="*/ 181 w 181"/>
                  <a:gd name="T18" fmla="*/ 36 h 36"/>
                </a:gdLst>
                <a:ahLst/>
                <a:cxnLst>
                  <a:cxn ang="T10">
                    <a:pos x="T0" y="T1"/>
                  </a:cxn>
                  <a:cxn ang="T11">
                    <a:pos x="T2" y="T3"/>
                  </a:cxn>
                  <a:cxn ang="T12">
                    <a:pos x="T4" y="T5"/>
                  </a:cxn>
                  <a:cxn ang="T13">
                    <a:pos x="T6" y="T7"/>
                  </a:cxn>
                  <a:cxn ang="T14">
                    <a:pos x="T8" y="T9"/>
                  </a:cxn>
                </a:cxnLst>
                <a:rect l="T15" t="T16" r="T17" b="T18"/>
                <a:pathLst>
                  <a:path w="181" h="36">
                    <a:moveTo>
                      <a:pt x="181" y="23"/>
                    </a:moveTo>
                    <a:lnTo>
                      <a:pt x="173" y="36"/>
                    </a:lnTo>
                    <a:lnTo>
                      <a:pt x="0" y="11"/>
                    </a:lnTo>
                    <a:lnTo>
                      <a:pt x="9" y="0"/>
                    </a:lnTo>
                    <a:lnTo>
                      <a:pt x="181" y="23"/>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4872" name="Freeform 1809"/>
              <p:cNvSpPr>
                <a:spLocks/>
              </p:cNvSpPr>
              <p:nvPr/>
            </p:nvSpPr>
            <p:spPr bwMode="auto">
              <a:xfrm>
                <a:off x="769" y="1165"/>
                <a:ext cx="88"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3"/>
                    </a:moveTo>
                    <a:lnTo>
                      <a:pt x="173" y="26"/>
                    </a:lnTo>
                    <a:lnTo>
                      <a:pt x="0" y="1"/>
                    </a:lnTo>
                    <a:lnTo>
                      <a:pt x="2" y="0"/>
                    </a:lnTo>
                    <a:lnTo>
                      <a:pt x="174" y="23"/>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4873" name="Freeform 1810"/>
              <p:cNvSpPr>
                <a:spLocks/>
              </p:cNvSpPr>
              <p:nvPr/>
            </p:nvSpPr>
            <p:spPr bwMode="auto">
              <a:xfrm>
                <a:off x="769" y="1166"/>
                <a:ext cx="87" cy="13"/>
              </a:xfrm>
              <a:custGeom>
                <a:avLst/>
                <a:gdLst>
                  <a:gd name="T0" fmla="*/ 0 w 175"/>
                  <a:gd name="T1" fmla="*/ 0 h 27"/>
                  <a:gd name="T2" fmla="*/ 0 w 175"/>
                  <a:gd name="T3" fmla="*/ 0 h 27"/>
                  <a:gd name="T4" fmla="*/ 0 w 175"/>
                  <a:gd name="T5" fmla="*/ 0 h 27"/>
                  <a:gd name="T6" fmla="*/ 0 w 175"/>
                  <a:gd name="T7" fmla="*/ 0 h 27"/>
                  <a:gd name="T8" fmla="*/ 0 w 175"/>
                  <a:gd name="T9" fmla="*/ 0 h 27"/>
                  <a:gd name="T10" fmla="*/ 0 60000 65536"/>
                  <a:gd name="T11" fmla="*/ 0 60000 65536"/>
                  <a:gd name="T12" fmla="*/ 0 60000 65536"/>
                  <a:gd name="T13" fmla="*/ 0 60000 65536"/>
                  <a:gd name="T14" fmla="*/ 0 60000 65536"/>
                  <a:gd name="T15" fmla="*/ 0 w 175"/>
                  <a:gd name="T16" fmla="*/ 0 h 27"/>
                  <a:gd name="T17" fmla="*/ 175 w 175"/>
                  <a:gd name="T18" fmla="*/ 27 h 27"/>
                </a:gdLst>
                <a:ahLst/>
                <a:cxnLst>
                  <a:cxn ang="T10">
                    <a:pos x="T0" y="T1"/>
                  </a:cxn>
                  <a:cxn ang="T11">
                    <a:pos x="T2" y="T3"/>
                  </a:cxn>
                  <a:cxn ang="T12">
                    <a:pos x="T4" y="T5"/>
                  </a:cxn>
                  <a:cxn ang="T13">
                    <a:pos x="T6" y="T7"/>
                  </a:cxn>
                  <a:cxn ang="T14">
                    <a:pos x="T8" y="T9"/>
                  </a:cxn>
                </a:cxnLst>
                <a:rect l="T15" t="T16" r="T17" b="T18"/>
                <a:pathLst>
                  <a:path w="175" h="27">
                    <a:moveTo>
                      <a:pt x="175" y="25"/>
                    </a:moveTo>
                    <a:lnTo>
                      <a:pt x="173" y="27"/>
                    </a:lnTo>
                    <a:lnTo>
                      <a:pt x="0" y="2"/>
                    </a:lnTo>
                    <a:lnTo>
                      <a:pt x="2" y="0"/>
                    </a:lnTo>
                    <a:lnTo>
                      <a:pt x="175" y="25"/>
                    </a:lnTo>
                    <a:close/>
                  </a:path>
                </a:pathLst>
              </a:custGeom>
              <a:solidFill>
                <a:srgbClr val="9A9A9A"/>
              </a:solidFill>
              <a:ln w="9525">
                <a:noFill/>
                <a:round/>
                <a:headEnd/>
                <a:tailEnd/>
              </a:ln>
            </p:spPr>
            <p:txBody>
              <a:bodyPr>
                <a:prstTxWarp prst="textNoShape">
                  <a:avLst/>
                </a:prstTxWarp>
              </a:bodyPr>
              <a:lstStyle/>
              <a:p>
                <a:endParaRPr lang="en-US">
                  <a:latin typeface="Calibri" pitchFamily="-112" charset="0"/>
                </a:endParaRPr>
              </a:p>
            </p:txBody>
          </p:sp>
          <p:sp>
            <p:nvSpPr>
              <p:cNvPr id="674874" name="Freeform 1811"/>
              <p:cNvSpPr>
                <a:spLocks/>
              </p:cNvSpPr>
              <p:nvPr/>
            </p:nvSpPr>
            <p:spPr bwMode="auto">
              <a:xfrm>
                <a:off x="768" y="1167"/>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5"/>
                    </a:moveTo>
                    <a:lnTo>
                      <a:pt x="172" y="28"/>
                    </a:lnTo>
                    <a:lnTo>
                      <a:pt x="0" y="3"/>
                    </a:lnTo>
                    <a:lnTo>
                      <a:pt x="1" y="0"/>
                    </a:lnTo>
                    <a:lnTo>
                      <a:pt x="174" y="25"/>
                    </a:lnTo>
                    <a:close/>
                  </a:path>
                </a:pathLst>
              </a:custGeom>
              <a:solidFill>
                <a:srgbClr val="989898"/>
              </a:solidFill>
              <a:ln w="9525">
                <a:noFill/>
                <a:round/>
                <a:headEnd/>
                <a:tailEnd/>
              </a:ln>
            </p:spPr>
            <p:txBody>
              <a:bodyPr>
                <a:prstTxWarp prst="textNoShape">
                  <a:avLst/>
                </a:prstTxWarp>
              </a:bodyPr>
              <a:lstStyle/>
              <a:p>
                <a:endParaRPr lang="en-US">
                  <a:latin typeface="Calibri" pitchFamily="-112" charset="0"/>
                </a:endParaRPr>
              </a:p>
            </p:txBody>
          </p:sp>
          <p:sp>
            <p:nvSpPr>
              <p:cNvPr id="674875" name="Freeform 1812"/>
              <p:cNvSpPr>
                <a:spLocks/>
              </p:cNvSpPr>
              <p:nvPr/>
            </p:nvSpPr>
            <p:spPr bwMode="auto">
              <a:xfrm>
                <a:off x="767" y="1169"/>
                <a:ext cx="87" cy="13"/>
              </a:xfrm>
              <a:custGeom>
                <a:avLst/>
                <a:gdLst>
                  <a:gd name="T0" fmla="*/ 1 w 174"/>
                  <a:gd name="T1" fmla="*/ 0 h 27"/>
                  <a:gd name="T2" fmla="*/ 1 w 174"/>
                  <a:gd name="T3" fmla="*/ 0 h 27"/>
                  <a:gd name="T4" fmla="*/ 0 w 174"/>
                  <a:gd name="T5" fmla="*/ 0 h 27"/>
                  <a:gd name="T6" fmla="*/ 1 w 174"/>
                  <a:gd name="T7" fmla="*/ 0 h 27"/>
                  <a:gd name="T8" fmla="*/ 1 w 174"/>
                  <a:gd name="T9" fmla="*/ 0 h 27"/>
                  <a:gd name="T10" fmla="*/ 0 60000 65536"/>
                  <a:gd name="T11" fmla="*/ 0 60000 65536"/>
                  <a:gd name="T12" fmla="*/ 0 60000 65536"/>
                  <a:gd name="T13" fmla="*/ 0 60000 65536"/>
                  <a:gd name="T14" fmla="*/ 0 60000 65536"/>
                  <a:gd name="T15" fmla="*/ 0 w 174"/>
                  <a:gd name="T16" fmla="*/ 0 h 27"/>
                  <a:gd name="T17" fmla="*/ 174 w 174"/>
                  <a:gd name="T18" fmla="*/ 27 h 27"/>
                </a:gdLst>
                <a:ahLst/>
                <a:cxnLst>
                  <a:cxn ang="T10">
                    <a:pos x="T0" y="T1"/>
                  </a:cxn>
                  <a:cxn ang="T11">
                    <a:pos x="T2" y="T3"/>
                  </a:cxn>
                  <a:cxn ang="T12">
                    <a:pos x="T4" y="T5"/>
                  </a:cxn>
                  <a:cxn ang="T13">
                    <a:pos x="T6" y="T7"/>
                  </a:cxn>
                  <a:cxn ang="T14">
                    <a:pos x="T8" y="T9"/>
                  </a:cxn>
                </a:cxnLst>
                <a:rect l="T15" t="T16" r="T17" b="T18"/>
                <a:pathLst>
                  <a:path w="174" h="27">
                    <a:moveTo>
                      <a:pt x="174" y="25"/>
                    </a:moveTo>
                    <a:lnTo>
                      <a:pt x="173" y="27"/>
                    </a:lnTo>
                    <a:lnTo>
                      <a:pt x="0" y="2"/>
                    </a:lnTo>
                    <a:lnTo>
                      <a:pt x="2" y="0"/>
                    </a:lnTo>
                    <a:lnTo>
                      <a:pt x="174" y="25"/>
                    </a:lnTo>
                    <a:close/>
                  </a:path>
                </a:pathLst>
              </a:custGeom>
              <a:solidFill>
                <a:srgbClr val="969696"/>
              </a:solidFill>
              <a:ln w="9525">
                <a:noFill/>
                <a:round/>
                <a:headEnd/>
                <a:tailEnd/>
              </a:ln>
            </p:spPr>
            <p:txBody>
              <a:bodyPr>
                <a:prstTxWarp prst="textNoShape">
                  <a:avLst/>
                </a:prstTxWarp>
              </a:bodyPr>
              <a:lstStyle/>
              <a:p>
                <a:endParaRPr lang="en-US">
                  <a:latin typeface="Calibri" pitchFamily="-112" charset="0"/>
                </a:endParaRPr>
              </a:p>
            </p:txBody>
          </p:sp>
          <p:sp>
            <p:nvSpPr>
              <p:cNvPr id="674876" name="Freeform 1813"/>
              <p:cNvSpPr>
                <a:spLocks/>
              </p:cNvSpPr>
              <p:nvPr/>
            </p:nvSpPr>
            <p:spPr bwMode="auto">
              <a:xfrm>
                <a:off x="766" y="1170"/>
                <a:ext cx="87" cy="14"/>
              </a:xfrm>
              <a:custGeom>
                <a:avLst/>
                <a:gdLst>
                  <a:gd name="T0" fmla="*/ 0 w 175"/>
                  <a:gd name="T1" fmla="*/ 1 h 28"/>
                  <a:gd name="T2" fmla="*/ 0 w 175"/>
                  <a:gd name="T3" fmla="*/ 1 h 28"/>
                  <a:gd name="T4" fmla="*/ 0 w 175"/>
                  <a:gd name="T5" fmla="*/ 1 h 28"/>
                  <a:gd name="T6" fmla="*/ 0 w 175"/>
                  <a:gd name="T7" fmla="*/ 0 h 28"/>
                  <a:gd name="T8" fmla="*/ 0 w 175"/>
                  <a:gd name="T9" fmla="*/ 1 h 28"/>
                  <a:gd name="T10" fmla="*/ 0 60000 65536"/>
                  <a:gd name="T11" fmla="*/ 0 60000 65536"/>
                  <a:gd name="T12" fmla="*/ 0 60000 65536"/>
                  <a:gd name="T13" fmla="*/ 0 60000 65536"/>
                  <a:gd name="T14" fmla="*/ 0 60000 65536"/>
                  <a:gd name="T15" fmla="*/ 0 w 175"/>
                  <a:gd name="T16" fmla="*/ 0 h 28"/>
                  <a:gd name="T17" fmla="*/ 175 w 175"/>
                  <a:gd name="T18" fmla="*/ 28 h 28"/>
                </a:gdLst>
                <a:ahLst/>
                <a:cxnLst>
                  <a:cxn ang="T10">
                    <a:pos x="T0" y="T1"/>
                  </a:cxn>
                  <a:cxn ang="T11">
                    <a:pos x="T2" y="T3"/>
                  </a:cxn>
                  <a:cxn ang="T12">
                    <a:pos x="T4" y="T5"/>
                  </a:cxn>
                  <a:cxn ang="T13">
                    <a:pos x="T6" y="T7"/>
                  </a:cxn>
                  <a:cxn ang="T14">
                    <a:pos x="T8" y="T9"/>
                  </a:cxn>
                </a:cxnLst>
                <a:rect l="T15" t="T16" r="T17" b="T18"/>
                <a:pathLst>
                  <a:path w="175" h="28">
                    <a:moveTo>
                      <a:pt x="175" y="25"/>
                    </a:moveTo>
                    <a:lnTo>
                      <a:pt x="173" y="28"/>
                    </a:lnTo>
                    <a:lnTo>
                      <a:pt x="0" y="3"/>
                    </a:lnTo>
                    <a:lnTo>
                      <a:pt x="2" y="0"/>
                    </a:lnTo>
                    <a:lnTo>
                      <a:pt x="175" y="25"/>
                    </a:lnTo>
                    <a:close/>
                  </a:path>
                </a:pathLst>
              </a:custGeom>
              <a:solidFill>
                <a:srgbClr val="949494"/>
              </a:solidFill>
              <a:ln w="9525">
                <a:noFill/>
                <a:round/>
                <a:headEnd/>
                <a:tailEnd/>
              </a:ln>
            </p:spPr>
            <p:txBody>
              <a:bodyPr>
                <a:prstTxWarp prst="textNoShape">
                  <a:avLst/>
                </a:prstTxWarp>
              </a:bodyPr>
              <a:lstStyle/>
              <a:p>
                <a:endParaRPr lang="en-US">
                  <a:latin typeface="Calibri" pitchFamily="-112" charset="0"/>
                </a:endParaRPr>
              </a:p>
            </p:txBody>
          </p:sp>
          <p:sp>
            <p:nvSpPr>
              <p:cNvPr id="674877" name="Freeform 1814"/>
              <p:cNvSpPr>
                <a:spLocks/>
              </p:cNvSpPr>
              <p:nvPr/>
            </p:nvSpPr>
            <p:spPr bwMode="auto">
              <a:xfrm>
                <a:off x="762" y="1171"/>
                <a:ext cx="91" cy="18"/>
              </a:xfrm>
              <a:custGeom>
                <a:avLst/>
                <a:gdLst>
                  <a:gd name="T0" fmla="*/ 1 w 181"/>
                  <a:gd name="T1" fmla="*/ 1 h 35"/>
                  <a:gd name="T2" fmla="*/ 1 w 181"/>
                  <a:gd name="T3" fmla="*/ 1 h 35"/>
                  <a:gd name="T4" fmla="*/ 0 w 181"/>
                  <a:gd name="T5" fmla="*/ 1 h 35"/>
                  <a:gd name="T6" fmla="*/ 1 w 181"/>
                  <a:gd name="T7" fmla="*/ 0 h 35"/>
                  <a:gd name="T8" fmla="*/ 1 w 181"/>
                  <a:gd name="T9" fmla="*/ 1 h 35"/>
                  <a:gd name="T10" fmla="*/ 0 60000 65536"/>
                  <a:gd name="T11" fmla="*/ 0 60000 65536"/>
                  <a:gd name="T12" fmla="*/ 0 60000 65536"/>
                  <a:gd name="T13" fmla="*/ 0 60000 65536"/>
                  <a:gd name="T14" fmla="*/ 0 60000 65536"/>
                  <a:gd name="T15" fmla="*/ 0 w 181"/>
                  <a:gd name="T16" fmla="*/ 0 h 35"/>
                  <a:gd name="T17" fmla="*/ 181 w 181"/>
                  <a:gd name="T18" fmla="*/ 35 h 35"/>
                </a:gdLst>
                <a:ahLst/>
                <a:cxnLst>
                  <a:cxn ang="T10">
                    <a:pos x="T0" y="T1"/>
                  </a:cxn>
                  <a:cxn ang="T11">
                    <a:pos x="T2" y="T3"/>
                  </a:cxn>
                  <a:cxn ang="T12">
                    <a:pos x="T4" y="T5"/>
                  </a:cxn>
                  <a:cxn ang="T13">
                    <a:pos x="T6" y="T7"/>
                  </a:cxn>
                  <a:cxn ang="T14">
                    <a:pos x="T8" y="T9"/>
                  </a:cxn>
                </a:cxnLst>
                <a:rect l="T15" t="T16" r="T17" b="T18"/>
                <a:pathLst>
                  <a:path w="181" h="35">
                    <a:moveTo>
                      <a:pt x="181" y="25"/>
                    </a:moveTo>
                    <a:lnTo>
                      <a:pt x="173" y="35"/>
                    </a:lnTo>
                    <a:lnTo>
                      <a:pt x="0" y="10"/>
                    </a:lnTo>
                    <a:lnTo>
                      <a:pt x="8" y="0"/>
                    </a:lnTo>
                    <a:lnTo>
                      <a:pt x="181" y="25"/>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4878" name="Freeform 1815"/>
              <p:cNvSpPr>
                <a:spLocks/>
              </p:cNvSpPr>
              <p:nvPr/>
            </p:nvSpPr>
            <p:spPr bwMode="auto">
              <a:xfrm>
                <a:off x="765" y="1171"/>
                <a:ext cx="88" cy="14"/>
              </a:xfrm>
              <a:custGeom>
                <a:avLst/>
                <a:gdLst>
                  <a:gd name="T0" fmla="*/ 1 w 174"/>
                  <a:gd name="T1" fmla="*/ 0 h 29"/>
                  <a:gd name="T2" fmla="*/ 1 w 174"/>
                  <a:gd name="T3" fmla="*/ 0 h 29"/>
                  <a:gd name="T4" fmla="*/ 0 w 174"/>
                  <a:gd name="T5" fmla="*/ 0 h 29"/>
                  <a:gd name="T6" fmla="*/ 1 w 174"/>
                  <a:gd name="T7" fmla="*/ 0 h 29"/>
                  <a:gd name="T8" fmla="*/ 1 w 174"/>
                  <a:gd name="T9" fmla="*/ 0 h 29"/>
                  <a:gd name="T10" fmla="*/ 0 60000 65536"/>
                  <a:gd name="T11" fmla="*/ 0 60000 65536"/>
                  <a:gd name="T12" fmla="*/ 0 60000 65536"/>
                  <a:gd name="T13" fmla="*/ 0 60000 65536"/>
                  <a:gd name="T14" fmla="*/ 0 60000 65536"/>
                  <a:gd name="T15" fmla="*/ 0 w 174"/>
                  <a:gd name="T16" fmla="*/ 0 h 29"/>
                  <a:gd name="T17" fmla="*/ 174 w 174"/>
                  <a:gd name="T18" fmla="*/ 29 h 29"/>
                </a:gdLst>
                <a:ahLst/>
                <a:cxnLst>
                  <a:cxn ang="T10">
                    <a:pos x="T0" y="T1"/>
                  </a:cxn>
                  <a:cxn ang="T11">
                    <a:pos x="T2" y="T3"/>
                  </a:cxn>
                  <a:cxn ang="T12">
                    <a:pos x="T4" y="T5"/>
                  </a:cxn>
                  <a:cxn ang="T13">
                    <a:pos x="T6" y="T7"/>
                  </a:cxn>
                  <a:cxn ang="T14">
                    <a:pos x="T8" y="T9"/>
                  </a:cxn>
                </a:cxnLst>
                <a:rect l="T15" t="T16" r="T17" b="T18"/>
                <a:pathLst>
                  <a:path w="174" h="29">
                    <a:moveTo>
                      <a:pt x="174" y="25"/>
                    </a:moveTo>
                    <a:lnTo>
                      <a:pt x="172" y="29"/>
                    </a:lnTo>
                    <a:lnTo>
                      <a:pt x="0" y="2"/>
                    </a:lnTo>
                    <a:lnTo>
                      <a:pt x="1" y="0"/>
                    </a:lnTo>
                    <a:lnTo>
                      <a:pt x="174" y="25"/>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4879" name="Freeform 1816"/>
              <p:cNvSpPr>
                <a:spLocks/>
              </p:cNvSpPr>
              <p:nvPr/>
            </p:nvSpPr>
            <p:spPr bwMode="auto">
              <a:xfrm>
                <a:off x="764" y="1172"/>
                <a:ext cx="88"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7"/>
                    </a:moveTo>
                    <a:lnTo>
                      <a:pt x="173" y="28"/>
                    </a:lnTo>
                    <a:lnTo>
                      <a:pt x="0" y="3"/>
                    </a:lnTo>
                    <a:lnTo>
                      <a:pt x="2" y="0"/>
                    </a:lnTo>
                    <a:lnTo>
                      <a:pt x="174" y="27"/>
                    </a:lnTo>
                    <a:close/>
                  </a:path>
                </a:pathLst>
              </a:custGeom>
              <a:solidFill>
                <a:srgbClr val="8E8E8E"/>
              </a:solidFill>
              <a:ln w="9525">
                <a:noFill/>
                <a:round/>
                <a:headEnd/>
                <a:tailEnd/>
              </a:ln>
            </p:spPr>
            <p:txBody>
              <a:bodyPr>
                <a:prstTxWarp prst="textNoShape">
                  <a:avLst/>
                </a:prstTxWarp>
              </a:bodyPr>
              <a:lstStyle/>
              <a:p>
                <a:endParaRPr lang="en-US">
                  <a:latin typeface="Calibri" pitchFamily="-112" charset="0"/>
                </a:endParaRPr>
              </a:p>
            </p:txBody>
          </p:sp>
          <p:sp>
            <p:nvSpPr>
              <p:cNvPr id="674880" name="Freeform 1817"/>
              <p:cNvSpPr>
                <a:spLocks/>
              </p:cNvSpPr>
              <p:nvPr/>
            </p:nvSpPr>
            <p:spPr bwMode="auto">
              <a:xfrm>
                <a:off x="763" y="1174"/>
                <a:ext cx="88" cy="14"/>
              </a:xfrm>
              <a:custGeom>
                <a:avLst/>
                <a:gdLst>
                  <a:gd name="T0" fmla="*/ 1 w 176"/>
                  <a:gd name="T1" fmla="*/ 0 h 29"/>
                  <a:gd name="T2" fmla="*/ 1 w 176"/>
                  <a:gd name="T3" fmla="*/ 0 h 29"/>
                  <a:gd name="T4" fmla="*/ 0 w 176"/>
                  <a:gd name="T5" fmla="*/ 0 h 29"/>
                  <a:gd name="T6" fmla="*/ 1 w 176"/>
                  <a:gd name="T7" fmla="*/ 0 h 29"/>
                  <a:gd name="T8" fmla="*/ 1 w 176"/>
                  <a:gd name="T9" fmla="*/ 0 h 29"/>
                  <a:gd name="T10" fmla="*/ 0 60000 65536"/>
                  <a:gd name="T11" fmla="*/ 0 60000 65536"/>
                  <a:gd name="T12" fmla="*/ 0 60000 65536"/>
                  <a:gd name="T13" fmla="*/ 0 60000 65536"/>
                  <a:gd name="T14" fmla="*/ 0 60000 65536"/>
                  <a:gd name="T15" fmla="*/ 0 w 176"/>
                  <a:gd name="T16" fmla="*/ 0 h 29"/>
                  <a:gd name="T17" fmla="*/ 176 w 176"/>
                  <a:gd name="T18" fmla="*/ 29 h 29"/>
                </a:gdLst>
                <a:ahLst/>
                <a:cxnLst>
                  <a:cxn ang="T10">
                    <a:pos x="T0" y="T1"/>
                  </a:cxn>
                  <a:cxn ang="T11">
                    <a:pos x="T2" y="T3"/>
                  </a:cxn>
                  <a:cxn ang="T12">
                    <a:pos x="T4" y="T5"/>
                  </a:cxn>
                  <a:cxn ang="T13">
                    <a:pos x="T6" y="T7"/>
                  </a:cxn>
                  <a:cxn ang="T14">
                    <a:pos x="T8" y="T9"/>
                  </a:cxn>
                </a:cxnLst>
                <a:rect l="T15" t="T16" r="T17" b="T18"/>
                <a:pathLst>
                  <a:path w="176" h="29">
                    <a:moveTo>
                      <a:pt x="176" y="25"/>
                    </a:moveTo>
                    <a:lnTo>
                      <a:pt x="172" y="29"/>
                    </a:lnTo>
                    <a:lnTo>
                      <a:pt x="0" y="4"/>
                    </a:lnTo>
                    <a:lnTo>
                      <a:pt x="3" y="0"/>
                    </a:lnTo>
                    <a:lnTo>
                      <a:pt x="176" y="25"/>
                    </a:lnTo>
                    <a:close/>
                  </a:path>
                </a:pathLst>
              </a:custGeom>
              <a:solidFill>
                <a:srgbClr val="8B8B8B"/>
              </a:solidFill>
              <a:ln w="9525">
                <a:noFill/>
                <a:round/>
                <a:headEnd/>
                <a:tailEnd/>
              </a:ln>
            </p:spPr>
            <p:txBody>
              <a:bodyPr>
                <a:prstTxWarp prst="textNoShape">
                  <a:avLst/>
                </a:prstTxWarp>
              </a:bodyPr>
              <a:lstStyle/>
              <a:p>
                <a:endParaRPr lang="en-US">
                  <a:latin typeface="Calibri" pitchFamily="-112" charset="0"/>
                </a:endParaRPr>
              </a:p>
            </p:txBody>
          </p:sp>
          <p:sp>
            <p:nvSpPr>
              <p:cNvPr id="674881" name="Freeform 1818"/>
              <p:cNvSpPr>
                <a:spLocks/>
              </p:cNvSpPr>
              <p:nvPr/>
            </p:nvSpPr>
            <p:spPr bwMode="auto">
              <a:xfrm>
                <a:off x="762" y="1175"/>
                <a:ext cx="87"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3" y="26"/>
                    </a:lnTo>
                    <a:lnTo>
                      <a:pt x="0" y="1"/>
                    </a:lnTo>
                    <a:lnTo>
                      <a:pt x="2" y="0"/>
                    </a:lnTo>
                    <a:lnTo>
                      <a:pt x="174" y="25"/>
                    </a:lnTo>
                    <a:close/>
                  </a:path>
                </a:pathLst>
              </a:custGeom>
              <a:solidFill>
                <a:srgbClr val="878787"/>
              </a:solidFill>
              <a:ln w="9525">
                <a:noFill/>
                <a:round/>
                <a:headEnd/>
                <a:tailEnd/>
              </a:ln>
            </p:spPr>
            <p:txBody>
              <a:bodyPr>
                <a:prstTxWarp prst="textNoShape">
                  <a:avLst/>
                </a:prstTxWarp>
              </a:bodyPr>
              <a:lstStyle/>
              <a:p>
                <a:endParaRPr lang="en-US">
                  <a:latin typeface="Calibri" pitchFamily="-112" charset="0"/>
                </a:endParaRPr>
              </a:p>
            </p:txBody>
          </p:sp>
          <p:sp>
            <p:nvSpPr>
              <p:cNvPr id="674882" name="Freeform 1819"/>
              <p:cNvSpPr>
                <a:spLocks/>
              </p:cNvSpPr>
              <p:nvPr/>
            </p:nvSpPr>
            <p:spPr bwMode="auto">
              <a:xfrm>
                <a:off x="757" y="1176"/>
                <a:ext cx="91" cy="17"/>
              </a:xfrm>
              <a:custGeom>
                <a:avLst/>
                <a:gdLst>
                  <a:gd name="T0" fmla="*/ 0 w 183"/>
                  <a:gd name="T1" fmla="*/ 1 h 34"/>
                  <a:gd name="T2" fmla="*/ 0 w 183"/>
                  <a:gd name="T3" fmla="*/ 1 h 34"/>
                  <a:gd name="T4" fmla="*/ 0 w 183"/>
                  <a:gd name="T5" fmla="*/ 1 h 34"/>
                  <a:gd name="T6" fmla="*/ 0 w 183"/>
                  <a:gd name="T7" fmla="*/ 0 h 34"/>
                  <a:gd name="T8" fmla="*/ 0 w 183"/>
                  <a:gd name="T9" fmla="*/ 1 h 34"/>
                  <a:gd name="T10" fmla="*/ 0 60000 65536"/>
                  <a:gd name="T11" fmla="*/ 0 60000 65536"/>
                  <a:gd name="T12" fmla="*/ 0 60000 65536"/>
                  <a:gd name="T13" fmla="*/ 0 60000 65536"/>
                  <a:gd name="T14" fmla="*/ 0 60000 65536"/>
                  <a:gd name="T15" fmla="*/ 0 w 183"/>
                  <a:gd name="T16" fmla="*/ 0 h 34"/>
                  <a:gd name="T17" fmla="*/ 183 w 183"/>
                  <a:gd name="T18" fmla="*/ 34 h 34"/>
                </a:gdLst>
                <a:ahLst/>
                <a:cxnLst>
                  <a:cxn ang="T10">
                    <a:pos x="T0" y="T1"/>
                  </a:cxn>
                  <a:cxn ang="T11">
                    <a:pos x="T2" y="T3"/>
                  </a:cxn>
                  <a:cxn ang="T12">
                    <a:pos x="T4" y="T5"/>
                  </a:cxn>
                  <a:cxn ang="T13">
                    <a:pos x="T6" y="T7"/>
                  </a:cxn>
                  <a:cxn ang="T14">
                    <a:pos x="T8" y="T9"/>
                  </a:cxn>
                </a:cxnLst>
                <a:rect l="T15" t="T16" r="T17" b="T18"/>
                <a:pathLst>
                  <a:path w="183" h="34">
                    <a:moveTo>
                      <a:pt x="183" y="25"/>
                    </a:moveTo>
                    <a:lnTo>
                      <a:pt x="173" y="34"/>
                    </a:lnTo>
                    <a:lnTo>
                      <a:pt x="0" y="9"/>
                    </a:lnTo>
                    <a:lnTo>
                      <a:pt x="10" y="0"/>
                    </a:lnTo>
                    <a:lnTo>
                      <a:pt x="183" y="25"/>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4883" name="Freeform 1820"/>
              <p:cNvSpPr>
                <a:spLocks/>
              </p:cNvSpPr>
              <p:nvPr/>
            </p:nvSpPr>
            <p:spPr bwMode="auto">
              <a:xfrm>
                <a:off x="761" y="1176"/>
                <a:ext cx="87" cy="14"/>
              </a:xfrm>
              <a:custGeom>
                <a:avLst/>
                <a:gdLst>
                  <a:gd name="T0" fmla="*/ 0 w 175"/>
                  <a:gd name="T1" fmla="*/ 0 h 29"/>
                  <a:gd name="T2" fmla="*/ 0 w 175"/>
                  <a:gd name="T3" fmla="*/ 0 h 29"/>
                  <a:gd name="T4" fmla="*/ 0 w 175"/>
                  <a:gd name="T5" fmla="*/ 0 h 29"/>
                  <a:gd name="T6" fmla="*/ 0 w 175"/>
                  <a:gd name="T7" fmla="*/ 0 h 29"/>
                  <a:gd name="T8" fmla="*/ 0 w 175"/>
                  <a:gd name="T9" fmla="*/ 0 h 29"/>
                  <a:gd name="T10" fmla="*/ 0 60000 65536"/>
                  <a:gd name="T11" fmla="*/ 0 60000 65536"/>
                  <a:gd name="T12" fmla="*/ 0 60000 65536"/>
                  <a:gd name="T13" fmla="*/ 0 60000 65536"/>
                  <a:gd name="T14" fmla="*/ 0 60000 65536"/>
                  <a:gd name="T15" fmla="*/ 0 w 175"/>
                  <a:gd name="T16" fmla="*/ 0 h 29"/>
                  <a:gd name="T17" fmla="*/ 175 w 175"/>
                  <a:gd name="T18" fmla="*/ 29 h 29"/>
                </a:gdLst>
                <a:ahLst/>
                <a:cxnLst>
                  <a:cxn ang="T10">
                    <a:pos x="T0" y="T1"/>
                  </a:cxn>
                  <a:cxn ang="T11">
                    <a:pos x="T2" y="T3"/>
                  </a:cxn>
                  <a:cxn ang="T12">
                    <a:pos x="T4" y="T5"/>
                  </a:cxn>
                  <a:cxn ang="T13">
                    <a:pos x="T6" y="T7"/>
                  </a:cxn>
                  <a:cxn ang="T14">
                    <a:pos x="T8" y="T9"/>
                  </a:cxn>
                </a:cxnLst>
                <a:rect l="T15" t="T16" r="T17" b="T18"/>
                <a:pathLst>
                  <a:path w="175" h="29">
                    <a:moveTo>
                      <a:pt x="175" y="25"/>
                    </a:moveTo>
                    <a:lnTo>
                      <a:pt x="171" y="29"/>
                    </a:lnTo>
                    <a:lnTo>
                      <a:pt x="0" y="2"/>
                    </a:lnTo>
                    <a:lnTo>
                      <a:pt x="2" y="0"/>
                    </a:lnTo>
                    <a:lnTo>
                      <a:pt x="175" y="25"/>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4884" name="Freeform 1821"/>
              <p:cNvSpPr>
                <a:spLocks/>
              </p:cNvSpPr>
              <p:nvPr/>
            </p:nvSpPr>
            <p:spPr bwMode="auto">
              <a:xfrm>
                <a:off x="760" y="1177"/>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7"/>
                    </a:moveTo>
                    <a:lnTo>
                      <a:pt x="173" y="28"/>
                    </a:lnTo>
                    <a:lnTo>
                      <a:pt x="0" y="3"/>
                    </a:lnTo>
                    <a:lnTo>
                      <a:pt x="3" y="0"/>
                    </a:lnTo>
                    <a:lnTo>
                      <a:pt x="174" y="27"/>
                    </a:lnTo>
                    <a:close/>
                  </a:path>
                </a:pathLst>
              </a:custGeom>
              <a:solidFill>
                <a:srgbClr val="808080"/>
              </a:solidFill>
              <a:ln w="9525">
                <a:noFill/>
                <a:round/>
                <a:headEnd/>
                <a:tailEnd/>
              </a:ln>
            </p:spPr>
            <p:txBody>
              <a:bodyPr>
                <a:prstTxWarp prst="textNoShape">
                  <a:avLst/>
                </a:prstTxWarp>
              </a:bodyPr>
              <a:lstStyle/>
              <a:p>
                <a:endParaRPr lang="en-US">
                  <a:latin typeface="Calibri" pitchFamily="-112" charset="0"/>
                </a:endParaRPr>
              </a:p>
            </p:txBody>
          </p:sp>
          <p:sp>
            <p:nvSpPr>
              <p:cNvPr id="674885" name="Freeform 1822"/>
              <p:cNvSpPr>
                <a:spLocks/>
              </p:cNvSpPr>
              <p:nvPr/>
            </p:nvSpPr>
            <p:spPr bwMode="auto">
              <a:xfrm>
                <a:off x="758" y="1179"/>
                <a:ext cx="88" cy="13"/>
              </a:xfrm>
              <a:custGeom>
                <a:avLst/>
                <a:gdLst>
                  <a:gd name="T0" fmla="*/ 1 w 176"/>
                  <a:gd name="T1" fmla="*/ 0 h 27"/>
                  <a:gd name="T2" fmla="*/ 1 w 176"/>
                  <a:gd name="T3" fmla="*/ 0 h 27"/>
                  <a:gd name="T4" fmla="*/ 0 w 176"/>
                  <a:gd name="T5" fmla="*/ 0 h 27"/>
                  <a:gd name="T6" fmla="*/ 1 w 176"/>
                  <a:gd name="T7" fmla="*/ 0 h 27"/>
                  <a:gd name="T8" fmla="*/ 1 w 176"/>
                  <a:gd name="T9" fmla="*/ 0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176" y="25"/>
                    </a:moveTo>
                    <a:lnTo>
                      <a:pt x="173" y="27"/>
                    </a:lnTo>
                    <a:lnTo>
                      <a:pt x="0" y="2"/>
                    </a:lnTo>
                    <a:lnTo>
                      <a:pt x="3" y="0"/>
                    </a:lnTo>
                    <a:lnTo>
                      <a:pt x="176" y="25"/>
                    </a:lnTo>
                    <a:close/>
                  </a:path>
                </a:pathLst>
              </a:custGeom>
              <a:solidFill>
                <a:srgbClr val="7C7C7C"/>
              </a:solidFill>
              <a:ln w="9525">
                <a:noFill/>
                <a:round/>
                <a:headEnd/>
                <a:tailEnd/>
              </a:ln>
            </p:spPr>
            <p:txBody>
              <a:bodyPr>
                <a:prstTxWarp prst="textNoShape">
                  <a:avLst/>
                </a:prstTxWarp>
              </a:bodyPr>
              <a:lstStyle/>
              <a:p>
                <a:endParaRPr lang="en-US">
                  <a:latin typeface="Calibri" pitchFamily="-112" charset="0"/>
                </a:endParaRPr>
              </a:p>
            </p:txBody>
          </p:sp>
          <p:sp>
            <p:nvSpPr>
              <p:cNvPr id="674886" name="Freeform 1823"/>
              <p:cNvSpPr>
                <a:spLocks/>
              </p:cNvSpPr>
              <p:nvPr/>
            </p:nvSpPr>
            <p:spPr bwMode="auto">
              <a:xfrm>
                <a:off x="757" y="1179"/>
                <a:ext cx="87" cy="14"/>
              </a:xfrm>
              <a:custGeom>
                <a:avLst/>
                <a:gdLst>
                  <a:gd name="T0" fmla="*/ 0 w 175"/>
                  <a:gd name="T1" fmla="*/ 1 h 27"/>
                  <a:gd name="T2" fmla="*/ 0 w 175"/>
                  <a:gd name="T3" fmla="*/ 1 h 27"/>
                  <a:gd name="T4" fmla="*/ 0 w 175"/>
                  <a:gd name="T5" fmla="*/ 1 h 27"/>
                  <a:gd name="T6" fmla="*/ 0 w 175"/>
                  <a:gd name="T7" fmla="*/ 0 h 27"/>
                  <a:gd name="T8" fmla="*/ 0 w 175"/>
                  <a:gd name="T9" fmla="*/ 1 h 27"/>
                  <a:gd name="T10" fmla="*/ 0 60000 65536"/>
                  <a:gd name="T11" fmla="*/ 0 60000 65536"/>
                  <a:gd name="T12" fmla="*/ 0 60000 65536"/>
                  <a:gd name="T13" fmla="*/ 0 60000 65536"/>
                  <a:gd name="T14" fmla="*/ 0 60000 65536"/>
                  <a:gd name="T15" fmla="*/ 0 w 175"/>
                  <a:gd name="T16" fmla="*/ 0 h 27"/>
                  <a:gd name="T17" fmla="*/ 175 w 175"/>
                  <a:gd name="T18" fmla="*/ 27 h 27"/>
                </a:gdLst>
                <a:ahLst/>
                <a:cxnLst>
                  <a:cxn ang="T10">
                    <a:pos x="T0" y="T1"/>
                  </a:cxn>
                  <a:cxn ang="T11">
                    <a:pos x="T2" y="T3"/>
                  </a:cxn>
                  <a:cxn ang="T12">
                    <a:pos x="T4" y="T5"/>
                  </a:cxn>
                  <a:cxn ang="T13">
                    <a:pos x="T6" y="T7"/>
                  </a:cxn>
                  <a:cxn ang="T14">
                    <a:pos x="T8" y="T9"/>
                  </a:cxn>
                </a:cxnLst>
                <a:rect l="T15" t="T16" r="T17" b="T18"/>
                <a:pathLst>
                  <a:path w="175" h="27">
                    <a:moveTo>
                      <a:pt x="175" y="25"/>
                    </a:moveTo>
                    <a:lnTo>
                      <a:pt x="173" y="27"/>
                    </a:lnTo>
                    <a:lnTo>
                      <a:pt x="0" y="2"/>
                    </a:lnTo>
                    <a:lnTo>
                      <a:pt x="2" y="0"/>
                    </a:lnTo>
                    <a:lnTo>
                      <a:pt x="175" y="25"/>
                    </a:lnTo>
                    <a:close/>
                  </a:path>
                </a:pathLst>
              </a:custGeom>
              <a:solidFill>
                <a:srgbClr val="787878"/>
              </a:solidFill>
              <a:ln w="9525">
                <a:noFill/>
                <a:round/>
                <a:headEnd/>
                <a:tailEnd/>
              </a:ln>
            </p:spPr>
            <p:txBody>
              <a:bodyPr>
                <a:prstTxWarp prst="textNoShape">
                  <a:avLst/>
                </a:prstTxWarp>
              </a:bodyPr>
              <a:lstStyle/>
              <a:p>
                <a:endParaRPr lang="en-US">
                  <a:latin typeface="Calibri" pitchFamily="-112" charset="0"/>
                </a:endParaRPr>
              </a:p>
            </p:txBody>
          </p:sp>
          <p:sp>
            <p:nvSpPr>
              <p:cNvPr id="674887" name="Freeform 1824"/>
              <p:cNvSpPr>
                <a:spLocks/>
              </p:cNvSpPr>
              <p:nvPr/>
            </p:nvSpPr>
            <p:spPr bwMode="auto">
              <a:xfrm>
                <a:off x="751" y="1180"/>
                <a:ext cx="92" cy="16"/>
              </a:xfrm>
              <a:custGeom>
                <a:avLst/>
                <a:gdLst>
                  <a:gd name="T0" fmla="*/ 0 w 185"/>
                  <a:gd name="T1" fmla="*/ 1 h 31"/>
                  <a:gd name="T2" fmla="*/ 0 w 185"/>
                  <a:gd name="T3" fmla="*/ 1 h 31"/>
                  <a:gd name="T4" fmla="*/ 0 w 185"/>
                  <a:gd name="T5" fmla="*/ 1 h 31"/>
                  <a:gd name="T6" fmla="*/ 0 w 185"/>
                  <a:gd name="T7" fmla="*/ 0 h 31"/>
                  <a:gd name="T8" fmla="*/ 0 w 185"/>
                  <a:gd name="T9" fmla="*/ 1 h 31"/>
                  <a:gd name="T10" fmla="*/ 0 60000 65536"/>
                  <a:gd name="T11" fmla="*/ 0 60000 65536"/>
                  <a:gd name="T12" fmla="*/ 0 60000 65536"/>
                  <a:gd name="T13" fmla="*/ 0 60000 65536"/>
                  <a:gd name="T14" fmla="*/ 0 60000 65536"/>
                  <a:gd name="T15" fmla="*/ 0 w 185"/>
                  <a:gd name="T16" fmla="*/ 0 h 31"/>
                  <a:gd name="T17" fmla="*/ 185 w 185"/>
                  <a:gd name="T18" fmla="*/ 31 h 31"/>
                </a:gdLst>
                <a:ahLst/>
                <a:cxnLst>
                  <a:cxn ang="T10">
                    <a:pos x="T0" y="T1"/>
                  </a:cxn>
                  <a:cxn ang="T11">
                    <a:pos x="T2" y="T3"/>
                  </a:cxn>
                  <a:cxn ang="T12">
                    <a:pos x="T4" y="T5"/>
                  </a:cxn>
                  <a:cxn ang="T13">
                    <a:pos x="T6" y="T7"/>
                  </a:cxn>
                  <a:cxn ang="T14">
                    <a:pos x="T8" y="T9"/>
                  </a:cxn>
                </a:cxnLst>
                <a:rect l="T15" t="T16" r="T17" b="T18"/>
                <a:pathLst>
                  <a:path w="185" h="31">
                    <a:moveTo>
                      <a:pt x="185" y="25"/>
                    </a:moveTo>
                    <a:lnTo>
                      <a:pt x="173" y="31"/>
                    </a:lnTo>
                    <a:lnTo>
                      <a:pt x="0" y="6"/>
                    </a:lnTo>
                    <a:lnTo>
                      <a:pt x="12" y="0"/>
                    </a:lnTo>
                    <a:lnTo>
                      <a:pt x="185" y="25"/>
                    </a:lnTo>
                    <a:close/>
                  </a:path>
                </a:pathLst>
              </a:custGeom>
              <a:solidFill>
                <a:srgbClr val="757575"/>
              </a:solidFill>
              <a:ln w="9525">
                <a:noFill/>
                <a:round/>
                <a:headEnd/>
                <a:tailEnd/>
              </a:ln>
            </p:spPr>
            <p:txBody>
              <a:bodyPr>
                <a:prstTxWarp prst="textNoShape">
                  <a:avLst/>
                </a:prstTxWarp>
              </a:bodyPr>
              <a:lstStyle/>
              <a:p>
                <a:endParaRPr lang="en-US">
                  <a:latin typeface="Calibri" pitchFamily="-112" charset="0"/>
                </a:endParaRPr>
              </a:p>
            </p:txBody>
          </p:sp>
          <p:sp>
            <p:nvSpPr>
              <p:cNvPr id="674888" name="Freeform 1825"/>
              <p:cNvSpPr>
                <a:spLocks/>
              </p:cNvSpPr>
              <p:nvPr/>
            </p:nvSpPr>
            <p:spPr bwMode="auto">
              <a:xfrm>
                <a:off x="755" y="1180"/>
                <a:ext cx="88" cy="14"/>
              </a:xfrm>
              <a:custGeom>
                <a:avLst/>
                <a:gdLst>
                  <a:gd name="T0" fmla="*/ 1 w 176"/>
                  <a:gd name="T1" fmla="*/ 1 h 28"/>
                  <a:gd name="T2" fmla="*/ 1 w 176"/>
                  <a:gd name="T3" fmla="*/ 1 h 28"/>
                  <a:gd name="T4" fmla="*/ 0 w 176"/>
                  <a:gd name="T5" fmla="*/ 1 h 28"/>
                  <a:gd name="T6" fmla="*/ 1 w 176"/>
                  <a:gd name="T7" fmla="*/ 0 h 28"/>
                  <a:gd name="T8" fmla="*/ 1 w 176"/>
                  <a:gd name="T9" fmla="*/ 1 h 28"/>
                  <a:gd name="T10" fmla="*/ 0 60000 65536"/>
                  <a:gd name="T11" fmla="*/ 0 60000 65536"/>
                  <a:gd name="T12" fmla="*/ 0 60000 65536"/>
                  <a:gd name="T13" fmla="*/ 0 60000 65536"/>
                  <a:gd name="T14" fmla="*/ 0 60000 65536"/>
                  <a:gd name="T15" fmla="*/ 0 w 176"/>
                  <a:gd name="T16" fmla="*/ 0 h 28"/>
                  <a:gd name="T17" fmla="*/ 176 w 176"/>
                  <a:gd name="T18" fmla="*/ 28 h 28"/>
                </a:gdLst>
                <a:ahLst/>
                <a:cxnLst>
                  <a:cxn ang="T10">
                    <a:pos x="T0" y="T1"/>
                  </a:cxn>
                  <a:cxn ang="T11">
                    <a:pos x="T2" y="T3"/>
                  </a:cxn>
                  <a:cxn ang="T12">
                    <a:pos x="T4" y="T5"/>
                  </a:cxn>
                  <a:cxn ang="T13">
                    <a:pos x="T6" y="T7"/>
                  </a:cxn>
                  <a:cxn ang="T14">
                    <a:pos x="T8" y="T9"/>
                  </a:cxn>
                </a:cxnLst>
                <a:rect l="T15" t="T16" r="T17" b="T18"/>
                <a:pathLst>
                  <a:path w="176" h="28">
                    <a:moveTo>
                      <a:pt x="176" y="25"/>
                    </a:moveTo>
                    <a:lnTo>
                      <a:pt x="173" y="28"/>
                    </a:lnTo>
                    <a:lnTo>
                      <a:pt x="0" y="1"/>
                    </a:lnTo>
                    <a:lnTo>
                      <a:pt x="3" y="0"/>
                    </a:lnTo>
                    <a:lnTo>
                      <a:pt x="176" y="25"/>
                    </a:lnTo>
                    <a:close/>
                  </a:path>
                </a:pathLst>
              </a:custGeom>
              <a:solidFill>
                <a:srgbClr val="757575"/>
              </a:solidFill>
              <a:ln w="9525">
                <a:noFill/>
                <a:round/>
                <a:headEnd/>
                <a:tailEnd/>
              </a:ln>
            </p:spPr>
            <p:txBody>
              <a:bodyPr>
                <a:prstTxWarp prst="textNoShape">
                  <a:avLst/>
                </a:prstTxWarp>
              </a:bodyPr>
              <a:lstStyle/>
              <a:p>
                <a:endParaRPr lang="en-US">
                  <a:latin typeface="Calibri" pitchFamily="-112" charset="0"/>
                </a:endParaRPr>
              </a:p>
            </p:txBody>
          </p:sp>
          <p:sp>
            <p:nvSpPr>
              <p:cNvPr id="674889" name="Freeform 1826"/>
              <p:cNvSpPr>
                <a:spLocks/>
              </p:cNvSpPr>
              <p:nvPr/>
            </p:nvSpPr>
            <p:spPr bwMode="auto">
              <a:xfrm>
                <a:off x="753" y="1181"/>
                <a:ext cx="89" cy="14"/>
              </a:xfrm>
              <a:custGeom>
                <a:avLst/>
                <a:gdLst>
                  <a:gd name="T0" fmla="*/ 1 w 178"/>
                  <a:gd name="T1" fmla="*/ 0 h 29"/>
                  <a:gd name="T2" fmla="*/ 1 w 178"/>
                  <a:gd name="T3" fmla="*/ 0 h 29"/>
                  <a:gd name="T4" fmla="*/ 0 w 178"/>
                  <a:gd name="T5" fmla="*/ 0 h 29"/>
                  <a:gd name="T6" fmla="*/ 1 w 178"/>
                  <a:gd name="T7" fmla="*/ 0 h 29"/>
                  <a:gd name="T8" fmla="*/ 1 w 178"/>
                  <a:gd name="T9" fmla="*/ 0 h 29"/>
                  <a:gd name="T10" fmla="*/ 0 60000 65536"/>
                  <a:gd name="T11" fmla="*/ 0 60000 65536"/>
                  <a:gd name="T12" fmla="*/ 0 60000 65536"/>
                  <a:gd name="T13" fmla="*/ 0 60000 65536"/>
                  <a:gd name="T14" fmla="*/ 0 60000 65536"/>
                  <a:gd name="T15" fmla="*/ 0 w 178"/>
                  <a:gd name="T16" fmla="*/ 0 h 29"/>
                  <a:gd name="T17" fmla="*/ 178 w 178"/>
                  <a:gd name="T18" fmla="*/ 29 h 29"/>
                </a:gdLst>
                <a:ahLst/>
                <a:cxnLst>
                  <a:cxn ang="T10">
                    <a:pos x="T0" y="T1"/>
                  </a:cxn>
                  <a:cxn ang="T11">
                    <a:pos x="T2" y="T3"/>
                  </a:cxn>
                  <a:cxn ang="T12">
                    <a:pos x="T4" y="T5"/>
                  </a:cxn>
                  <a:cxn ang="T13">
                    <a:pos x="T6" y="T7"/>
                  </a:cxn>
                  <a:cxn ang="T14">
                    <a:pos x="T8" y="T9"/>
                  </a:cxn>
                </a:cxnLst>
                <a:rect l="T15" t="T16" r="T17" b="T18"/>
                <a:pathLst>
                  <a:path w="178" h="29">
                    <a:moveTo>
                      <a:pt x="178" y="27"/>
                    </a:moveTo>
                    <a:lnTo>
                      <a:pt x="173" y="29"/>
                    </a:lnTo>
                    <a:lnTo>
                      <a:pt x="0" y="4"/>
                    </a:lnTo>
                    <a:lnTo>
                      <a:pt x="5" y="0"/>
                    </a:lnTo>
                    <a:lnTo>
                      <a:pt x="178" y="27"/>
                    </a:lnTo>
                    <a:close/>
                  </a:path>
                </a:pathLst>
              </a:custGeom>
              <a:solidFill>
                <a:srgbClr val="6F6F6F"/>
              </a:solidFill>
              <a:ln w="9525">
                <a:noFill/>
                <a:round/>
                <a:headEnd/>
                <a:tailEnd/>
              </a:ln>
            </p:spPr>
            <p:txBody>
              <a:bodyPr>
                <a:prstTxWarp prst="textNoShape">
                  <a:avLst/>
                </a:prstTxWarp>
              </a:bodyPr>
              <a:lstStyle/>
              <a:p>
                <a:endParaRPr lang="en-US">
                  <a:latin typeface="Calibri" pitchFamily="-112" charset="0"/>
                </a:endParaRPr>
              </a:p>
            </p:txBody>
          </p:sp>
          <p:sp>
            <p:nvSpPr>
              <p:cNvPr id="674890" name="Freeform 1827"/>
              <p:cNvSpPr>
                <a:spLocks/>
              </p:cNvSpPr>
              <p:nvPr/>
            </p:nvSpPr>
            <p:spPr bwMode="auto">
              <a:xfrm>
                <a:off x="751" y="1183"/>
                <a:ext cx="88" cy="13"/>
              </a:xfrm>
              <a:custGeom>
                <a:avLst/>
                <a:gdLst>
                  <a:gd name="T0" fmla="*/ 0 w 177"/>
                  <a:gd name="T1" fmla="*/ 1 h 26"/>
                  <a:gd name="T2" fmla="*/ 0 w 177"/>
                  <a:gd name="T3" fmla="*/ 1 h 26"/>
                  <a:gd name="T4" fmla="*/ 0 w 177"/>
                  <a:gd name="T5" fmla="*/ 1 h 26"/>
                  <a:gd name="T6" fmla="*/ 0 w 177"/>
                  <a:gd name="T7" fmla="*/ 0 h 26"/>
                  <a:gd name="T8" fmla="*/ 0 w 177"/>
                  <a:gd name="T9" fmla="*/ 1 h 26"/>
                  <a:gd name="T10" fmla="*/ 0 60000 65536"/>
                  <a:gd name="T11" fmla="*/ 0 60000 65536"/>
                  <a:gd name="T12" fmla="*/ 0 60000 65536"/>
                  <a:gd name="T13" fmla="*/ 0 60000 65536"/>
                  <a:gd name="T14" fmla="*/ 0 60000 65536"/>
                  <a:gd name="T15" fmla="*/ 0 w 177"/>
                  <a:gd name="T16" fmla="*/ 0 h 26"/>
                  <a:gd name="T17" fmla="*/ 177 w 177"/>
                  <a:gd name="T18" fmla="*/ 26 h 26"/>
                </a:gdLst>
                <a:ahLst/>
                <a:cxnLst>
                  <a:cxn ang="T10">
                    <a:pos x="T0" y="T1"/>
                  </a:cxn>
                  <a:cxn ang="T11">
                    <a:pos x="T2" y="T3"/>
                  </a:cxn>
                  <a:cxn ang="T12">
                    <a:pos x="T4" y="T5"/>
                  </a:cxn>
                  <a:cxn ang="T13">
                    <a:pos x="T6" y="T7"/>
                  </a:cxn>
                  <a:cxn ang="T14">
                    <a:pos x="T8" y="T9"/>
                  </a:cxn>
                </a:cxnLst>
                <a:rect l="T15" t="T16" r="T17" b="T18"/>
                <a:pathLst>
                  <a:path w="177" h="26">
                    <a:moveTo>
                      <a:pt x="177" y="25"/>
                    </a:moveTo>
                    <a:lnTo>
                      <a:pt x="173" y="26"/>
                    </a:lnTo>
                    <a:lnTo>
                      <a:pt x="0" y="1"/>
                    </a:lnTo>
                    <a:lnTo>
                      <a:pt x="4" y="0"/>
                    </a:lnTo>
                    <a:lnTo>
                      <a:pt x="177" y="25"/>
                    </a:lnTo>
                    <a:close/>
                  </a:path>
                </a:pathLst>
              </a:custGeom>
              <a:solidFill>
                <a:srgbClr val="696969"/>
              </a:solidFill>
              <a:ln w="9525">
                <a:noFill/>
                <a:round/>
                <a:headEnd/>
                <a:tailEnd/>
              </a:ln>
            </p:spPr>
            <p:txBody>
              <a:bodyPr>
                <a:prstTxWarp prst="textNoShape">
                  <a:avLst/>
                </a:prstTxWarp>
              </a:bodyPr>
              <a:lstStyle/>
              <a:p>
                <a:endParaRPr lang="en-US">
                  <a:latin typeface="Calibri" pitchFamily="-112" charset="0"/>
                </a:endParaRPr>
              </a:p>
            </p:txBody>
          </p:sp>
          <p:sp>
            <p:nvSpPr>
              <p:cNvPr id="674891" name="Freeform 1828"/>
              <p:cNvSpPr>
                <a:spLocks/>
              </p:cNvSpPr>
              <p:nvPr/>
            </p:nvSpPr>
            <p:spPr bwMode="auto">
              <a:xfrm>
                <a:off x="745" y="1184"/>
                <a:ext cx="93" cy="14"/>
              </a:xfrm>
              <a:custGeom>
                <a:avLst/>
                <a:gdLst>
                  <a:gd name="T0" fmla="*/ 1 w 184"/>
                  <a:gd name="T1" fmla="*/ 0 h 29"/>
                  <a:gd name="T2" fmla="*/ 1 w 184"/>
                  <a:gd name="T3" fmla="*/ 0 h 29"/>
                  <a:gd name="T4" fmla="*/ 0 w 184"/>
                  <a:gd name="T5" fmla="*/ 0 h 29"/>
                  <a:gd name="T6" fmla="*/ 1 w 184"/>
                  <a:gd name="T7" fmla="*/ 0 h 29"/>
                  <a:gd name="T8" fmla="*/ 1 w 184"/>
                  <a:gd name="T9" fmla="*/ 0 h 29"/>
                  <a:gd name="T10" fmla="*/ 0 60000 65536"/>
                  <a:gd name="T11" fmla="*/ 0 60000 65536"/>
                  <a:gd name="T12" fmla="*/ 0 60000 65536"/>
                  <a:gd name="T13" fmla="*/ 0 60000 65536"/>
                  <a:gd name="T14" fmla="*/ 0 60000 65536"/>
                  <a:gd name="T15" fmla="*/ 0 w 184"/>
                  <a:gd name="T16" fmla="*/ 0 h 29"/>
                  <a:gd name="T17" fmla="*/ 184 w 184"/>
                  <a:gd name="T18" fmla="*/ 29 h 29"/>
                </a:gdLst>
                <a:ahLst/>
                <a:cxnLst>
                  <a:cxn ang="T10">
                    <a:pos x="T0" y="T1"/>
                  </a:cxn>
                  <a:cxn ang="T11">
                    <a:pos x="T2" y="T3"/>
                  </a:cxn>
                  <a:cxn ang="T12">
                    <a:pos x="T4" y="T5"/>
                  </a:cxn>
                  <a:cxn ang="T13">
                    <a:pos x="T6" y="T7"/>
                  </a:cxn>
                  <a:cxn ang="T14">
                    <a:pos x="T8" y="T9"/>
                  </a:cxn>
                </a:cxnLst>
                <a:rect l="T15" t="T16" r="T17" b="T18"/>
                <a:pathLst>
                  <a:path w="184" h="29">
                    <a:moveTo>
                      <a:pt x="184" y="25"/>
                    </a:moveTo>
                    <a:lnTo>
                      <a:pt x="173" y="29"/>
                    </a:lnTo>
                    <a:lnTo>
                      <a:pt x="0" y="4"/>
                    </a:lnTo>
                    <a:lnTo>
                      <a:pt x="11" y="0"/>
                    </a:lnTo>
                    <a:lnTo>
                      <a:pt x="184" y="25"/>
                    </a:lnTo>
                    <a:close/>
                  </a:path>
                </a:pathLst>
              </a:custGeom>
              <a:solidFill>
                <a:srgbClr val="646464"/>
              </a:solidFill>
              <a:ln w="9525">
                <a:noFill/>
                <a:round/>
                <a:headEnd/>
                <a:tailEnd/>
              </a:ln>
            </p:spPr>
            <p:txBody>
              <a:bodyPr>
                <a:prstTxWarp prst="textNoShape">
                  <a:avLst/>
                </a:prstTxWarp>
              </a:bodyPr>
              <a:lstStyle/>
              <a:p>
                <a:endParaRPr lang="en-US">
                  <a:latin typeface="Calibri" pitchFamily="-112" charset="0"/>
                </a:endParaRPr>
              </a:p>
            </p:txBody>
          </p:sp>
          <p:sp>
            <p:nvSpPr>
              <p:cNvPr id="674892" name="Freeform 1829"/>
              <p:cNvSpPr>
                <a:spLocks/>
              </p:cNvSpPr>
              <p:nvPr/>
            </p:nvSpPr>
            <p:spPr bwMode="auto">
              <a:xfrm>
                <a:off x="748" y="1184"/>
                <a:ext cx="90" cy="13"/>
              </a:xfrm>
              <a:custGeom>
                <a:avLst/>
                <a:gdLst>
                  <a:gd name="T0" fmla="*/ 1 w 179"/>
                  <a:gd name="T1" fmla="*/ 0 h 27"/>
                  <a:gd name="T2" fmla="*/ 1 w 179"/>
                  <a:gd name="T3" fmla="*/ 0 h 27"/>
                  <a:gd name="T4" fmla="*/ 0 w 179"/>
                  <a:gd name="T5" fmla="*/ 0 h 27"/>
                  <a:gd name="T6" fmla="*/ 1 w 179"/>
                  <a:gd name="T7" fmla="*/ 0 h 27"/>
                  <a:gd name="T8" fmla="*/ 1 w 179"/>
                  <a:gd name="T9" fmla="*/ 0 h 27"/>
                  <a:gd name="T10" fmla="*/ 0 60000 65536"/>
                  <a:gd name="T11" fmla="*/ 0 60000 65536"/>
                  <a:gd name="T12" fmla="*/ 0 60000 65536"/>
                  <a:gd name="T13" fmla="*/ 0 60000 65536"/>
                  <a:gd name="T14" fmla="*/ 0 60000 65536"/>
                  <a:gd name="T15" fmla="*/ 0 w 179"/>
                  <a:gd name="T16" fmla="*/ 0 h 27"/>
                  <a:gd name="T17" fmla="*/ 179 w 179"/>
                  <a:gd name="T18" fmla="*/ 27 h 27"/>
                </a:gdLst>
                <a:ahLst/>
                <a:cxnLst>
                  <a:cxn ang="T10">
                    <a:pos x="T0" y="T1"/>
                  </a:cxn>
                  <a:cxn ang="T11">
                    <a:pos x="T2" y="T3"/>
                  </a:cxn>
                  <a:cxn ang="T12">
                    <a:pos x="T4" y="T5"/>
                  </a:cxn>
                  <a:cxn ang="T13">
                    <a:pos x="T6" y="T7"/>
                  </a:cxn>
                  <a:cxn ang="T14">
                    <a:pos x="T8" y="T9"/>
                  </a:cxn>
                </a:cxnLst>
                <a:rect l="T15" t="T16" r="T17" b="T18"/>
                <a:pathLst>
                  <a:path w="179" h="27">
                    <a:moveTo>
                      <a:pt x="179" y="25"/>
                    </a:moveTo>
                    <a:lnTo>
                      <a:pt x="173" y="27"/>
                    </a:lnTo>
                    <a:lnTo>
                      <a:pt x="0" y="2"/>
                    </a:lnTo>
                    <a:lnTo>
                      <a:pt x="6" y="0"/>
                    </a:lnTo>
                    <a:lnTo>
                      <a:pt x="179" y="25"/>
                    </a:lnTo>
                    <a:close/>
                  </a:path>
                </a:pathLst>
              </a:custGeom>
              <a:solidFill>
                <a:srgbClr val="646464"/>
              </a:solidFill>
              <a:ln w="9525">
                <a:noFill/>
                <a:round/>
                <a:headEnd/>
                <a:tailEnd/>
              </a:ln>
            </p:spPr>
            <p:txBody>
              <a:bodyPr>
                <a:prstTxWarp prst="textNoShape">
                  <a:avLst/>
                </a:prstTxWarp>
              </a:bodyPr>
              <a:lstStyle/>
              <a:p>
                <a:endParaRPr lang="en-US">
                  <a:latin typeface="Calibri" pitchFamily="-112" charset="0"/>
                </a:endParaRPr>
              </a:p>
            </p:txBody>
          </p:sp>
          <p:sp>
            <p:nvSpPr>
              <p:cNvPr id="674893" name="Freeform 1830"/>
              <p:cNvSpPr>
                <a:spLocks/>
              </p:cNvSpPr>
              <p:nvPr/>
            </p:nvSpPr>
            <p:spPr bwMode="auto">
              <a:xfrm>
                <a:off x="745" y="1184"/>
                <a:ext cx="89" cy="14"/>
              </a:xfrm>
              <a:custGeom>
                <a:avLst/>
                <a:gdLst>
                  <a:gd name="T0" fmla="*/ 1 w 178"/>
                  <a:gd name="T1" fmla="*/ 1 h 27"/>
                  <a:gd name="T2" fmla="*/ 1 w 178"/>
                  <a:gd name="T3" fmla="*/ 1 h 27"/>
                  <a:gd name="T4" fmla="*/ 0 w 178"/>
                  <a:gd name="T5" fmla="*/ 1 h 27"/>
                  <a:gd name="T6" fmla="*/ 1 w 178"/>
                  <a:gd name="T7" fmla="*/ 0 h 27"/>
                  <a:gd name="T8" fmla="*/ 1 w 178"/>
                  <a:gd name="T9" fmla="*/ 1 h 27"/>
                  <a:gd name="T10" fmla="*/ 0 60000 65536"/>
                  <a:gd name="T11" fmla="*/ 0 60000 65536"/>
                  <a:gd name="T12" fmla="*/ 0 60000 65536"/>
                  <a:gd name="T13" fmla="*/ 0 60000 65536"/>
                  <a:gd name="T14" fmla="*/ 0 60000 65536"/>
                  <a:gd name="T15" fmla="*/ 0 w 178"/>
                  <a:gd name="T16" fmla="*/ 0 h 27"/>
                  <a:gd name="T17" fmla="*/ 178 w 178"/>
                  <a:gd name="T18" fmla="*/ 27 h 27"/>
                </a:gdLst>
                <a:ahLst/>
                <a:cxnLst>
                  <a:cxn ang="T10">
                    <a:pos x="T0" y="T1"/>
                  </a:cxn>
                  <a:cxn ang="T11">
                    <a:pos x="T2" y="T3"/>
                  </a:cxn>
                  <a:cxn ang="T12">
                    <a:pos x="T4" y="T5"/>
                  </a:cxn>
                  <a:cxn ang="T13">
                    <a:pos x="T6" y="T7"/>
                  </a:cxn>
                  <a:cxn ang="T14">
                    <a:pos x="T8" y="T9"/>
                  </a:cxn>
                </a:cxnLst>
                <a:rect l="T15" t="T16" r="T17" b="T18"/>
                <a:pathLst>
                  <a:path w="178" h="27">
                    <a:moveTo>
                      <a:pt x="178" y="25"/>
                    </a:moveTo>
                    <a:lnTo>
                      <a:pt x="173" y="27"/>
                    </a:lnTo>
                    <a:lnTo>
                      <a:pt x="0" y="2"/>
                    </a:lnTo>
                    <a:lnTo>
                      <a:pt x="5" y="0"/>
                    </a:lnTo>
                    <a:lnTo>
                      <a:pt x="178" y="25"/>
                    </a:lnTo>
                    <a:close/>
                  </a:path>
                </a:pathLst>
              </a:custGeom>
              <a:solidFill>
                <a:srgbClr val="5F5F5F"/>
              </a:solidFill>
              <a:ln w="9525">
                <a:noFill/>
                <a:round/>
                <a:headEnd/>
                <a:tailEnd/>
              </a:ln>
            </p:spPr>
            <p:txBody>
              <a:bodyPr>
                <a:prstTxWarp prst="textNoShape">
                  <a:avLst/>
                </a:prstTxWarp>
              </a:bodyPr>
              <a:lstStyle/>
              <a:p>
                <a:endParaRPr lang="en-US">
                  <a:latin typeface="Calibri" pitchFamily="-112" charset="0"/>
                </a:endParaRPr>
              </a:p>
            </p:txBody>
          </p:sp>
          <p:sp>
            <p:nvSpPr>
              <p:cNvPr id="674894" name="Freeform 1831"/>
              <p:cNvSpPr>
                <a:spLocks/>
              </p:cNvSpPr>
              <p:nvPr/>
            </p:nvSpPr>
            <p:spPr bwMode="auto">
              <a:xfrm>
                <a:off x="745" y="1185"/>
                <a:ext cx="87" cy="167"/>
              </a:xfrm>
              <a:custGeom>
                <a:avLst/>
                <a:gdLst>
                  <a:gd name="T0" fmla="*/ 1 w 173"/>
                  <a:gd name="T1" fmla="*/ 1 h 334"/>
                  <a:gd name="T2" fmla="*/ 1 w 173"/>
                  <a:gd name="T3" fmla="*/ 1 h 334"/>
                  <a:gd name="T4" fmla="*/ 0 w 173"/>
                  <a:gd name="T5" fmla="*/ 1 h 334"/>
                  <a:gd name="T6" fmla="*/ 0 w 173"/>
                  <a:gd name="T7" fmla="*/ 0 h 334"/>
                  <a:gd name="T8" fmla="*/ 1 w 173"/>
                  <a:gd name="T9" fmla="*/ 1 h 334"/>
                  <a:gd name="T10" fmla="*/ 0 60000 65536"/>
                  <a:gd name="T11" fmla="*/ 0 60000 65536"/>
                  <a:gd name="T12" fmla="*/ 0 60000 65536"/>
                  <a:gd name="T13" fmla="*/ 0 60000 65536"/>
                  <a:gd name="T14" fmla="*/ 0 60000 65536"/>
                  <a:gd name="T15" fmla="*/ 0 w 173"/>
                  <a:gd name="T16" fmla="*/ 0 h 334"/>
                  <a:gd name="T17" fmla="*/ 173 w 173"/>
                  <a:gd name="T18" fmla="*/ 334 h 334"/>
                </a:gdLst>
                <a:ahLst/>
                <a:cxnLst>
                  <a:cxn ang="T10">
                    <a:pos x="T0" y="T1"/>
                  </a:cxn>
                  <a:cxn ang="T11">
                    <a:pos x="T2" y="T3"/>
                  </a:cxn>
                  <a:cxn ang="T12">
                    <a:pos x="T4" y="T5"/>
                  </a:cxn>
                  <a:cxn ang="T13">
                    <a:pos x="T6" y="T7"/>
                  </a:cxn>
                  <a:cxn ang="T14">
                    <a:pos x="T8" y="T9"/>
                  </a:cxn>
                </a:cxnLst>
                <a:rect l="T15" t="T16" r="T17" b="T18"/>
                <a:pathLst>
                  <a:path w="173" h="334">
                    <a:moveTo>
                      <a:pt x="173" y="25"/>
                    </a:moveTo>
                    <a:lnTo>
                      <a:pt x="173" y="334"/>
                    </a:lnTo>
                    <a:lnTo>
                      <a:pt x="0" y="302"/>
                    </a:lnTo>
                    <a:lnTo>
                      <a:pt x="0" y="0"/>
                    </a:lnTo>
                    <a:lnTo>
                      <a:pt x="173" y="25"/>
                    </a:lnTo>
                    <a:close/>
                  </a:path>
                </a:pathLst>
              </a:custGeom>
              <a:solidFill>
                <a:srgbClr val="ADADAD"/>
              </a:solidFill>
              <a:ln w="9525">
                <a:noFill/>
                <a:round/>
                <a:headEnd/>
                <a:tailEnd/>
              </a:ln>
            </p:spPr>
            <p:txBody>
              <a:bodyPr>
                <a:prstTxWarp prst="textNoShape">
                  <a:avLst/>
                </a:prstTxWarp>
              </a:bodyPr>
              <a:lstStyle/>
              <a:p>
                <a:endParaRPr lang="en-US">
                  <a:latin typeface="Calibri" pitchFamily="-112" charset="0"/>
                </a:endParaRPr>
              </a:p>
            </p:txBody>
          </p:sp>
          <p:sp>
            <p:nvSpPr>
              <p:cNvPr id="674895" name="Freeform 1832"/>
              <p:cNvSpPr>
                <a:spLocks/>
              </p:cNvSpPr>
              <p:nvPr/>
            </p:nvSpPr>
            <p:spPr bwMode="auto">
              <a:xfrm>
                <a:off x="914" y="1160"/>
                <a:ext cx="91" cy="12"/>
              </a:xfrm>
              <a:custGeom>
                <a:avLst/>
                <a:gdLst>
                  <a:gd name="T0" fmla="*/ 0 w 183"/>
                  <a:gd name="T1" fmla="*/ 1 h 23"/>
                  <a:gd name="T2" fmla="*/ 0 w 183"/>
                  <a:gd name="T3" fmla="*/ 1 h 23"/>
                  <a:gd name="T4" fmla="*/ 0 w 183"/>
                  <a:gd name="T5" fmla="*/ 0 h 23"/>
                  <a:gd name="T6" fmla="*/ 0 w 183"/>
                  <a:gd name="T7" fmla="*/ 0 h 23"/>
                  <a:gd name="T8" fmla="*/ 0 w 183"/>
                  <a:gd name="T9" fmla="*/ 1 h 23"/>
                  <a:gd name="T10" fmla="*/ 0 60000 65536"/>
                  <a:gd name="T11" fmla="*/ 0 60000 65536"/>
                  <a:gd name="T12" fmla="*/ 0 60000 65536"/>
                  <a:gd name="T13" fmla="*/ 0 60000 65536"/>
                  <a:gd name="T14" fmla="*/ 0 60000 65536"/>
                  <a:gd name="T15" fmla="*/ 0 w 183"/>
                  <a:gd name="T16" fmla="*/ 0 h 23"/>
                  <a:gd name="T17" fmla="*/ 183 w 183"/>
                  <a:gd name="T18" fmla="*/ 23 h 23"/>
                </a:gdLst>
                <a:ahLst/>
                <a:cxnLst>
                  <a:cxn ang="T10">
                    <a:pos x="T0" y="T1"/>
                  </a:cxn>
                  <a:cxn ang="T11">
                    <a:pos x="T2" y="T3"/>
                  </a:cxn>
                  <a:cxn ang="T12">
                    <a:pos x="T4" y="T5"/>
                  </a:cxn>
                  <a:cxn ang="T13">
                    <a:pos x="T6" y="T7"/>
                  </a:cxn>
                  <a:cxn ang="T14">
                    <a:pos x="T8" y="T9"/>
                  </a:cxn>
                </a:cxnLst>
                <a:rect l="T15" t="T16" r="T17" b="T18"/>
                <a:pathLst>
                  <a:path w="183" h="23">
                    <a:moveTo>
                      <a:pt x="183" y="23"/>
                    </a:moveTo>
                    <a:lnTo>
                      <a:pt x="173" y="23"/>
                    </a:lnTo>
                    <a:lnTo>
                      <a:pt x="0" y="0"/>
                    </a:lnTo>
                    <a:lnTo>
                      <a:pt x="12" y="0"/>
                    </a:lnTo>
                    <a:lnTo>
                      <a:pt x="183" y="23"/>
                    </a:lnTo>
                    <a:close/>
                  </a:path>
                </a:pathLst>
              </a:custGeom>
              <a:solidFill>
                <a:srgbClr val="4E4E4E"/>
              </a:solidFill>
              <a:ln w="9525">
                <a:noFill/>
                <a:round/>
                <a:headEnd/>
                <a:tailEnd/>
              </a:ln>
            </p:spPr>
            <p:txBody>
              <a:bodyPr>
                <a:prstTxWarp prst="textNoShape">
                  <a:avLst/>
                </a:prstTxWarp>
              </a:bodyPr>
              <a:lstStyle/>
              <a:p>
                <a:endParaRPr lang="en-US">
                  <a:latin typeface="Calibri" pitchFamily="-112" charset="0"/>
                </a:endParaRPr>
              </a:p>
            </p:txBody>
          </p:sp>
          <p:sp>
            <p:nvSpPr>
              <p:cNvPr id="674896" name="Freeform 1833"/>
              <p:cNvSpPr>
                <a:spLocks/>
              </p:cNvSpPr>
              <p:nvPr/>
            </p:nvSpPr>
            <p:spPr bwMode="auto">
              <a:xfrm>
                <a:off x="775" y="1128"/>
                <a:ext cx="203" cy="27"/>
              </a:xfrm>
              <a:custGeom>
                <a:avLst/>
                <a:gdLst>
                  <a:gd name="T0" fmla="*/ 2 w 405"/>
                  <a:gd name="T1" fmla="*/ 0 h 55"/>
                  <a:gd name="T2" fmla="*/ 1 w 405"/>
                  <a:gd name="T3" fmla="*/ 0 h 55"/>
                  <a:gd name="T4" fmla="*/ 0 w 405"/>
                  <a:gd name="T5" fmla="*/ 0 h 55"/>
                  <a:gd name="T6" fmla="*/ 1 w 405"/>
                  <a:gd name="T7" fmla="*/ 0 h 55"/>
                  <a:gd name="T8" fmla="*/ 2 w 405"/>
                  <a:gd name="T9" fmla="*/ 0 h 55"/>
                  <a:gd name="T10" fmla="*/ 0 60000 65536"/>
                  <a:gd name="T11" fmla="*/ 0 60000 65536"/>
                  <a:gd name="T12" fmla="*/ 0 60000 65536"/>
                  <a:gd name="T13" fmla="*/ 0 60000 65536"/>
                  <a:gd name="T14" fmla="*/ 0 60000 65536"/>
                  <a:gd name="T15" fmla="*/ 0 w 405"/>
                  <a:gd name="T16" fmla="*/ 0 h 55"/>
                  <a:gd name="T17" fmla="*/ 405 w 405"/>
                  <a:gd name="T18" fmla="*/ 55 h 55"/>
                </a:gdLst>
                <a:ahLst/>
                <a:cxnLst>
                  <a:cxn ang="T10">
                    <a:pos x="T0" y="T1"/>
                  </a:cxn>
                  <a:cxn ang="T11">
                    <a:pos x="T2" y="T3"/>
                  </a:cxn>
                  <a:cxn ang="T12">
                    <a:pos x="T4" y="T5"/>
                  </a:cxn>
                  <a:cxn ang="T13">
                    <a:pos x="T6" y="T7"/>
                  </a:cxn>
                  <a:cxn ang="T14">
                    <a:pos x="T8" y="T9"/>
                  </a:cxn>
                </a:cxnLst>
                <a:rect l="T15" t="T16" r="T17" b="T18"/>
                <a:pathLst>
                  <a:path w="405" h="55">
                    <a:moveTo>
                      <a:pt x="405" y="22"/>
                    </a:moveTo>
                    <a:lnTo>
                      <a:pt x="172" y="55"/>
                    </a:lnTo>
                    <a:lnTo>
                      <a:pt x="0" y="30"/>
                    </a:lnTo>
                    <a:lnTo>
                      <a:pt x="232" y="0"/>
                    </a:lnTo>
                    <a:lnTo>
                      <a:pt x="405" y="22"/>
                    </a:lnTo>
                    <a:close/>
                  </a:path>
                </a:pathLst>
              </a:custGeom>
              <a:solidFill>
                <a:srgbClr val="515151"/>
              </a:solidFill>
              <a:ln w="9525">
                <a:noFill/>
                <a:round/>
                <a:headEnd/>
                <a:tailEnd/>
              </a:ln>
            </p:spPr>
            <p:txBody>
              <a:bodyPr>
                <a:prstTxWarp prst="textNoShape">
                  <a:avLst/>
                </a:prstTxWarp>
              </a:bodyPr>
              <a:lstStyle/>
              <a:p>
                <a:endParaRPr lang="en-US">
                  <a:latin typeface="Calibri" pitchFamily="-112" charset="0"/>
                </a:endParaRPr>
              </a:p>
            </p:txBody>
          </p:sp>
          <p:sp>
            <p:nvSpPr>
              <p:cNvPr id="674897" name="Freeform 1834"/>
              <p:cNvSpPr>
                <a:spLocks/>
              </p:cNvSpPr>
              <p:nvPr/>
            </p:nvSpPr>
            <p:spPr bwMode="auto">
              <a:xfrm>
                <a:off x="832" y="1139"/>
                <a:ext cx="173" cy="246"/>
              </a:xfrm>
              <a:custGeom>
                <a:avLst/>
                <a:gdLst>
                  <a:gd name="T0" fmla="*/ 0 w 347"/>
                  <a:gd name="T1" fmla="*/ 1 h 491"/>
                  <a:gd name="T2" fmla="*/ 0 w 347"/>
                  <a:gd name="T3" fmla="*/ 1 h 491"/>
                  <a:gd name="T4" fmla="*/ 0 w 347"/>
                  <a:gd name="T5" fmla="*/ 1 h 491"/>
                  <a:gd name="T6" fmla="*/ 0 w 347"/>
                  <a:gd name="T7" fmla="*/ 1 h 491"/>
                  <a:gd name="T8" fmla="*/ 0 w 347"/>
                  <a:gd name="T9" fmla="*/ 1 h 491"/>
                  <a:gd name="T10" fmla="*/ 0 w 347"/>
                  <a:gd name="T11" fmla="*/ 1 h 491"/>
                  <a:gd name="T12" fmla="*/ 0 w 347"/>
                  <a:gd name="T13" fmla="*/ 1 h 491"/>
                  <a:gd name="T14" fmla="*/ 0 w 347"/>
                  <a:gd name="T15" fmla="*/ 1 h 491"/>
                  <a:gd name="T16" fmla="*/ 0 w 347"/>
                  <a:gd name="T17" fmla="*/ 1 h 491"/>
                  <a:gd name="T18" fmla="*/ 0 w 347"/>
                  <a:gd name="T19" fmla="*/ 2 h 491"/>
                  <a:gd name="T20" fmla="*/ 0 w 347"/>
                  <a:gd name="T21" fmla="*/ 2 h 491"/>
                  <a:gd name="T22" fmla="*/ 0 w 347"/>
                  <a:gd name="T23" fmla="*/ 2 h 491"/>
                  <a:gd name="T24" fmla="*/ 0 w 347"/>
                  <a:gd name="T25" fmla="*/ 2 h 491"/>
                  <a:gd name="T26" fmla="*/ 0 w 347"/>
                  <a:gd name="T27" fmla="*/ 2 h 491"/>
                  <a:gd name="T28" fmla="*/ 0 w 347"/>
                  <a:gd name="T29" fmla="*/ 2 h 491"/>
                  <a:gd name="T30" fmla="*/ 0 w 347"/>
                  <a:gd name="T31" fmla="*/ 2 h 491"/>
                  <a:gd name="T32" fmla="*/ 0 w 347"/>
                  <a:gd name="T33" fmla="*/ 2 h 491"/>
                  <a:gd name="T34" fmla="*/ 0 w 347"/>
                  <a:gd name="T35" fmla="*/ 2 h 491"/>
                  <a:gd name="T36" fmla="*/ 1 w 347"/>
                  <a:gd name="T37" fmla="*/ 2 h 491"/>
                  <a:gd name="T38" fmla="*/ 1 w 347"/>
                  <a:gd name="T39" fmla="*/ 2 h 491"/>
                  <a:gd name="T40" fmla="*/ 1 w 347"/>
                  <a:gd name="T41" fmla="*/ 2 h 491"/>
                  <a:gd name="T42" fmla="*/ 1 w 347"/>
                  <a:gd name="T43" fmla="*/ 2 h 491"/>
                  <a:gd name="T44" fmla="*/ 1 w 347"/>
                  <a:gd name="T45" fmla="*/ 2 h 491"/>
                  <a:gd name="T46" fmla="*/ 1 w 347"/>
                  <a:gd name="T47" fmla="*/ 2 h 491"/>
                  <a:gd name="T48" fmla="*/ 1 w 347"/>
                  <a:gd name="T49" fmla="*/ 2 h 491"/>
                  <a:gd name="T50" fmla="*/ 1 w 347"/>
                  <a:gd name="T51" fmla="*/ 2 h 491"/>
                  <a:gd name="T52" fmla="*/ 1 w 347"/>
                  <a:gd name="T53" fmla="*/ 2 h 491"/>
                  <a:gd name="T54" fmla="*/ 1 w 347"/>
                  <a:gd name="T55" fmla="*/ 1 h 491"/>
                  <a:gd name="T56" fmla="*/ 1 w 347"/>
                  <a:gd name="T57" fmla="*/ 1 h 491"/>
                  <a:gd name="T58" fmla="*/ 1 w 347"/>
                  <a:gd name="T59" fmla="*/ 1 h 491"/>
                  <a:gd name="T60" fmla="*/ 1 w 347"/>
                  <a:gd name="T61" fmla="*/ 1 h 491"/>
                  <a:gd name="T62" fmla="*/ 1 w 347"/>
                  <a:gd name="T63" fmla="*/ 1 h 491"/>
                  <a:gd name="T64" fmla="*/ 1 w 347"/>
                  <a:gd name="T65" fmla="*/ 1 h 491"/>
                  <a:gd name="T66" fmla="*/ 1 w 347"/>
                  <a:gd name="T67" fmla="*/ 1 h 491"/>
                  <a:gd name="T68" fmla="*/ 1 w 347"/>
                  <a:gd name="T69" fmla="*/ 1 h 491"/>
                  <a:gd name="T70" fmla="*/ 1 w 347"/>
                  <a:gd name="T71" fmla="*/ 0 h 491"/>
                  <a:gd name="T72" fmla="*/ 0 w 347"/>
                  <a:gd name="T73" fmla="*/ 1 h 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91"/>
                  <a:gd name="T113" fmla="*/ 347 w 347"/>
                  <a:gd name="T114" fmla="*/ 491 h 4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91">
                    <a:moveTo>
                      <a:pt x="59" y="33"/>
                    </a:moveTo>
                    <a:lnTo>
                      <a:pt x="58" y="48"/>
                    </a:lnTo>
                    <a:lnTo>
                      <a:pt x="54" y="63"/>
                    </a:lnTo>
                    <a:lnTo>
                      <a:pt x="49" y="76"/>
                    </a:lnTo>
                    <a:lnTo>
                      <a:pt x="41" y="89"/>
                    </a:lnTo>
                    <a:lnTo>
                      <a:pt x="33" y="99"/>
                    </a:lnTo>
                    <a:lnTo>
                      <a:pt x="23" y="108"/>
                    </a:lnTo>
                    <a:lnTo>
                      <a:pt x="11" y="114"/>
                    </a:lnTo>
                    <a:lnTo>
                      <a:pt x="0" y="118"/>
                    </a:lnTo>
                    <a:lnTo>
                      <a:pt x="0" y="427"/>
                    </a:lnTo>
                    <a:lnTo>
                      <a:pt x="11" y="425"/>
                    </a:lnTo>
                    <a:lnTo>
                      <a:pt x="23" y="428"/>
                    </a:lnTo>
                    <a:lnTo>
                      <a:pt x="33" y="433"/>
                    </a:lnTo>
                    <a:lnTo>
                      <a:pt x="41" y="442"/>
                    </a:lnTo>
                    <a:lnTo>
                      <a:pt x="49" y="452"/>
                    </a:lnTo>
                    <a:lnTo>
                      <a:pt x="54" y="463"/>
                    </a:lnTo>
                    <a:lnTo>
                      <a:pt x="58" y="476"/>
                    </a:lnTo>
                    <a:lnTo>
                      <a:pt x="59" y="491"/>
                    </a:lnTo>
                    <a:lnTo>
                      <a:pt x="292" y="448"/>
                    </a:lnTo>
                    <a:lnTo>
                      <a:pt x="292" y="433"/>
                    </a:lnTo>
                    <a:lnTo>
                      <a:pt x="295" y="418"/>
                    </a:lnTo>
                    <a:lnTo>
                      <a:pt x="300" y="405"/>
                    </a:lnTo>
                    <a:lnTo>
                      <a:pt x="307" y="393"/>
                    </a:lnTo>
                    <a:lnTo>
                      <a:pt x="317" y="382"/>
                    </a:lnTo>
                    <a:lnTo>
                      <a:pt x="325" y="373"/>
                    </a:lnTo>
                    <a:lnTo>
                      <a:pt x="337" y="367"/>
                    </a:lnTo>
                    <a:lnTo>
                      <a:pt x="347" y="363"/>
                    </a:lnTo>
                    <a:lnTo>
                      <a:pt x="347" y="66"/>
                    </a:lnTo>
                    <a:lnTo>
                      <a:pt x="337" y="66"/>
                    </a:lnTo>
                    <a:lnTo>
                      <a:pt x="325" y="64"/>
                    </a:lnTo>
                    <a:lnTo>
                      <a:pt x="317" y="59"/>
                    </a:lnTo>
                    <a:lnTo>
                      <a:pt x="307" y="51"/>
                    </a:lnTo>
                    <a:lnTo>
                      <a:pt x="300" y="41"/>
                    </a:lnTo>
                    <a:lnTo>
                      <a:pt x="295" y="29"/>
                    </a:lnTo>
                    <a:lnTo>
                      <a:pt x="292" y="14"/>
                    </a:lnTo>
                    <a:lnTo>
                      <a:pt x="292" y="0"/>
                    </a:lnTo>
                    <a:lnTo>
                      <a:pt x="59" y="33"/>
                    </a:lnTo>
                    <a:close/>
                  </a:path>
                </a:pathLst>
              </a:custGeom>
              <a:solidFill>
                <a:srgbClr val="939393"/>
              </a:solidFill>
              <a:ln w="9525">
                <a:noFill/>
                <a:round/>
                <a:headEnd/>
                <a:tailEnd/>
              </a:ln>
            </p:spPr>
            <p:txBody>
              <a:bodyPr>
                <a:prstTxWarp prst="textNoShape">
                  <a:avLst/>
                </a:prstTxWarp>
              </a:bodyPr>
              <a:lstStyle/>
              <a:p>
                <a:endParaRPr lang="en-US">
                  <a:latin typeface="Calibri" pitchFamily="-112" charset="0"/>
                </a:endParaRPr>
              </a:p>
            </p:txBody>
          </p:sp>
        </p:grpSp>
        <p:sp>
          <p:nvSpPr>
            <p:cNvPr id="674898" name="Freeform 1835"/>
            <p:cNvSpPr>
              <a:spLocks/>
            </p:cNvSpPr>
            <p:nvPr/>
          </p:nvSpPr>
          <p:spPr bwMode="auto">
            <a:xfrm>
              <a:off x="1273" y="1641"/>
              <a:ext cx="282" cy="58"/>
            </a:xfrm>
            <a:custGeom>
              <a:avLst/>
              <a:gdLst>
                <a:gd name="T0" fmla="*/ 2 w 565"/>
                <a:gd name="T1" fmla="*/ 1 h 114"/>
                <a:gd name="T2" fmla="*/ 2 w 565"/>
                <a:gd name="T3" fmla="*/ 0 h 114"/>
                <a:gd name="T4" fmla="*/ 0 w 565"/>
                <a:gd name="T5" fmla="*/ 1 h 114"/>
                <a:gd name="T6" fmla="*/ 0 w 565"/>
                <a:gd name="T7" fmla="*/ 1 h 114"/>
                <a:gd name="T8" fmla="*/ 2 w 565"/>
                <a:gd name="T9" fmla="*/ 1 h 114"/>
                <a:gd name="T10" fmla="*/ 0 60000 65536"/>
                <a:gd name="T11" fmla="*/ 0 60000 65536"/>
                <a:gd name="T12" fmla="*/ 0 60000 65536"/>
                <a:gd name="T13" fmla="*/ 0 60000 65536"/>
                <a:gd name="T14" fmla="*/ 0 60000 65536"/>
                <a:gd name="T15" fmla="*/ 0 w 565"/>
                <a:gd name="T16" fmla="*/ 0 h 114"/>
                <a:gd name="T17" fmla="*/ 565 w 565"/>
                <a:gd name="T18" fmla="*/ 114 h 114"/>
              </a:gdLst>
              <a:ahLst/>
              <a:cxnLst>
                <a:cxn ang="T10">
                  <a:pos x="T0" y="T1"/>
                </a:cxn>
                <a:cxn ang="T11">
                  <a:pos x="T2" y="T3"/>
                </a:cxn>
                <a:cxn ang="T12">
                  <a:pos x="T4" y="T5"/>
                </a:cxn>
                <a:cxn ang="T13">
                  <a:pos x="T6" y="T7"/>
                </a:cxn>
                <a:cxn ang="T14">
                  <a:pos x="T8" y="T9"/>
                </a:cxn>
              </a:cxnLst>
              <a:rect l="T15" t="T16" r="T17" b="T18"/>
              <a:pathLst>
                <a:path w="565" h="114">
                  <a:moveTo>
                    <a:pt x="565" y="38"/>
                  </a:moveTo>
                  <a:lnTo>
                    <a:pt x="560" y="0"/>
                  </a:lnTo>
                  <a:lnTo>
                    <a:pt x="0" y="76"/>
                  </a:lnTo>
                  <a:lnTo>
                    <a:pt x="5" y="114"/>
                  </a:lnTo>
                  <a:lnTo>
                    <a:pt x="565" y="3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4899" name="Rectangle 1836"/>
            <p:cNvSpPr>
              <a:spLocks noChangeArrowheads="1"/>
            </p:cNvSpPr>
            <p:nvPr/>
          </p:nvSpPr>
          <p:spPr bwMode="auto">
            <a:xfrm>
              <a:off x="1812" y="1098"/>
              <a:ext cx="450" cy="145"/>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sp>
          <p:nvSpPr>
            <p:cNvPr id="674900" name="Rectangle 1837"/>
            <p:cNvSpPr>
              <a:spLocks noChangeArrowheads="1"/>
            </p:cNvSpPr>
            <p:nvPr/>
          </p:nvSpPr>
          <p:spPr bwMode="auto">
            <a:xfrm>
              <a:off x="1939" y="1109"/>
              <a:ext cx="231"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QUAD</a:t>
              </a:r>
              <a:endParaRPr lang="en-US"/>
            </a:p>
          </p:txBody>
        </p:sp>
        <p:sp>
          <p:nvSpPr>
            <p:cNvPr id="674901" name="Rectangle 1838"/>
            <p:cNvSpPr>
              <a:spLocks noChangeArrowheads="1"/>
            </p:cNvSpPr>
            <p:nvPr/>
          </p:nvSpPr>
          <p:spPr bwMode="auto">
            <a:xfrm>
              <a:off x="732" y="953"/>
              <a:ext cx="446" cy="144"/>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sp>
          <p:nvSpPr>
            <p:cNvPr id="674902" name="Rectangle 1839"/>
            <p:cNvSpPr>
              <a:spLocks noChangeArrowheads="1"/>
            </p:cNvSpPr>
            <p:nvPr/>
          </p:nvSpPr>
          <p:spPr bwMode="auto">
            <a:xfrm>
              <a:off x="858" y="963"/>
              <a:ext cx="231"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QUAD</a:t>
              </a:r>
              <a:endParaRPr lang="en-US"/>
            </a:p>
          </p:txBody>
        </p:sp>
        <p:sp>
          <p:nvSpPr>
            <p:cNvPr id="674903" name="Rectangle 1840"/>
            <p:cNvSpPr>
              <a:spLocks noChangeArrowheads="1"/>
            </p:cNvSpPr>
            <p:nvPr/>
          </p:nvSpPr>
          <p:spPr bwMode="auto">
            <a:xfrm>
              <a:off x="2548" y="1149"/>
              <a:ext cx="952" cy="240"/>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sp>
          <p:nvSpPr>
            <p:cNvPr id="674904" name="Rectangle 1841"/>
            <p:cNvSpPr>
              <a:spLocks noChangeArrowheads="1"/>
            </p:cNvSpPr>
            <p:nvPr/>
          </p:nvSpPr>
          <p:spPr bwMode="auto">
            <a:xfrm>
              <a:off x="2622" y="1159"/>
              <a:ext cx="839"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POWER EXTRACTION</a:t>
              </a:r>
              <a:endParaRPr lang="en-US"/>
            </a:p>
          </p:txBody>
        </p:sp>
        <p:sp>
          <p:nvSpPr>
            <p:cNvPr id="674905" name="Rectangle 1842"/>
            <p:cNvSpPr>
              <a:spLocks noChangeArrowheads="1"/>
            </p:cNvSpPr>
            <p:nvPr/>
          </p:nvSpPr>
          <p:spPr bwMode="auto">
            <a:xfrm>
              <a:off x="2796" y="1255"/>
              <a:ext cx="49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STRUCTURE</a:t>
              </a:r>
              <a:endParaRPr lang="en-US"/>
            </a:p>
          </p:txBody>
        </p:sp>
        <p:sp>
          <p:nvSpPr>
            <p:cNvPr id="674906" name="Rectangle 1843"/>
            <p:cNvSpPr>
              <a:spLocks noChangeArrowheads="1"/>
            </p:cNvSpPr>
            <p:nvPr/>
          </p:nvSpPr>
          <p:spPr bwMode="auto">
            <a:xfrm>
              <a:off x="3292" y="1978"/>
              <a:ext cx="784" cy="144"/>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grpSp>
          <p:nvGrpSpPr>
            <p:cNvPr id="674907" name="Group 1844"/>
            <p:cNvGrpSpPr>
              <a:grpSpLocks/>
            </p:cNvGrpSpPr>
            <p:nvPr/>
          </p:nvGrpSpPr>
          <p:grpSpPr bwMode="auto">
            <a:xfrm>
              <a:off x="295" y="1385"/>
              <a:ext cx="298" cy="163"/>
              <a:chOff x="295" y="1385"/>
              <a:chExt cx="298" cy="163"/>
            </a:xfrm>
          </p:grpSpPr>
          <p:sp>
            <p:nvSpPr>
              <p:cNvPr id="674908" name="Freeform 1845"/>
              <p:cNvSpPr>
                <a:spLocks/>
              </p:cNvSpPr>
              <p:nvPr/>
            </p:nvSpPr>
            <p:spPr bwMode="auto">
              <a:xfrm>
                <a:off x="319" y="1386"/>
                <a:ext cx="245" cy="77"/>
              </a:xfrm>
              <a:custGeom>
                <a:avLst/>
                <a:gdLst>
                  <a:gd name="T0" fmla="*/ 1 w 491"/>
                  <a:gd name="T1" fmla="*/ 0 h 155"/>
                  <a:gd name="T2" fmla="*/ 1 w 491"/>
                  <a:gd name="T3" fmla="*/ 0 h 155"/>
                  <a:gd name="T4" fmla="*/ 0 w 491"/>
                  <a:gd name="T5" fmla="*/ 0 h 155"/>
                  <a:gd name="T6" fmla="*/ 0 w 491"/>
                  <a:gd name="T7" fmla="*/ 0 h 155"/>
                  <a:gd name="T8" fmla="*/ 1 w 491"/>
                  <a:gd name="T9" fmla="*/ 0 h 155"/>
                  <a:gd name="T10" fmla="*/ 0 60000 65536"/>
                  <a:gd name="T11" fmla="*/ 0 60000 65536"/>
                  <a:gd name="T12" fmla="*/ 0 60000 65536"/>
                  <a:gd name="T13" fmla="*/ 0 60000 65536"/>
                  <a:gd name="T14" fmla="*/ 0 60000 65536"/>
                  <a:gd name="T15" fmla="*/ 0 w 491"/>
                  <a:gd name="T16" fmla="*/ 0 h 155"/>
                  <a:gd name="T17" fmla="*/ 491 w 491"/>
                  <a:gd name="T18" fmla="*/ 155 h 155"/>
                </a:gdLst>
                <a:ahLst/>
                <a:cxnLst>
                  <a:cxn ang="T10">
                    <a:pos x="T0" y="T1"/>
                  </a:cxn>
                  <a:cxn ang="T11">
                    <a:pos x="T2" y="T3"/>
                  </a:cxn>
                  <a:cxn ang="T12">
                    <a:pos x="T4" y="T5"/>
                  </a:cxn>
                  <a:cxn ang="T13">
                    <a:pos x="T6" y="T7"/>
                  </a:cxn>
                  <a:cxn ang="T14">
                    <a:pos x="T8" y="T9"/>
                  </a:cxn>
                </a:cxnLst>
                <a:rect l="T15" t="T16" r="T17" b="T18"/>
                <a:pathLst>
                  <a:path w="491" h="155">
                    <a:moveTo>
                      <a:pt x="491" y="150"/>
                    </a:moveTo>
                    <a:lnTo>
                      <a:pt x="479" y="155"/>
                    </a:lnTo>
                    <a:lnTo>
                      <a:pt x="0" y="3"/>
                    </a:lnTo>
                    <a:lnTo>
                      <a:pt x="14" y="0"/>
                    </a:lnTo>
                    <a:lnTo>
                      <a:pt x="491" y="15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4909" name="Freeform 1846"/>
              <p:cNvSpPr>
                <a:spLocks/>
              </p:cNvSpPr>
              <p:nvPr/>
            </p:nvSpPr>
            <p:spPr bwMode="auto">
              <a:xfrm>
                <a:off x="323" y="1386"/>
                <a:ext cx="241" cy="75"/>
              </a:xfrm>
              <a:custGeom>
                <a:avLst/>
                <a:gdLst>
                  <a:gd name="T0" fmla="*/ 2 w 482"/>
                  <a:gd name="T1" fmla="*/ 0 h 151"/>
                  <a:gd name="T2" fmla="*/ 2 w 482"/>
                  <a:gd name="T3" fmla="*/ 0 h 151"/>
                  <a:gd name="T4" fmla="*/ 0 w 482"/>
                  <a:gd name="T5" fmla="*/ 0 h 151"/>
                  <a:gd name="T6" fmla="*/ 1 w 482"/>
                  <a:gd name="T7" fmla="*/ 0 h 151"/>
                  <a:gd name="T8" fmla="*/ 2 w 482"/>
                  <a:gd name="T9" fmla="*/ 0 h 151"/>
                  <a:gd name="T10" fmla="*/ 0 60000 65536"/>
                  <a:gd name="T11" fmla="*/ 0 60000 65536"/>
                  <a:gd name="T12" fmla="*/ 0 60000 65536"/>
                  <a:gd name="T13" fmla="*/ 0 60000 65536"/>
                  <a:gd name="T14" fmla="*/ 0 60000 65536"/>
                  <a:gd name="T15" fmla="*/ 0 w 482"/>
                  <a:gd name="T16" fmla="*/ 0 h 151"/>
                  <a:gd name="T17" fmla="*/ 482 w 482"/>
                  <a:gd name="T18" fmla="*/ 151 h 151"/>
                </a:gdLst>
                <a:ahLst/>
                <a:cxnLst>
                  <a:cxn ang="T10">
                    <a:pos x="T0" y="T1"/>
                  </a:cxn>
                  <a:cxn ang="T11">
                    <a:pos x="T2" y="T3"/>
                  </a:cxn>
                  <a:cxn ang="T12">
                    <a:pos x="T4" y="T5"/>
                  </a:cxn>
                  <a:cxn ang="T13">
                    <a:pos x="T6" y="T7"/>
                  </a:cxn>
                  <a:cxn ang="T14">
                    <a:pos x="T8" y="T9"/>
                  </a:cxn>
                </a:cxnLst>
                <a:rect l="T15" t="T16" r="T17" b="T18"/>
                <a:pathLst>
                  <a:path w="482" h="151">
                    <a:moveTo>
                      <a:pt x="482" y="150"/>
                    </a:moveTo>
                    <a:lnTo>
                      <a:pt x="477" y="151"/>
                    </a:lnTo>
                    <a:lnTo>
                      <a:pt x="0" y="2"/>
                    </a:lnTo>
                    <a:lnTo>
                      <a:pt x="5" y="0"/>
                    </a:lnTo>
                    <a:lnTo>
                      <a:pt x="482" y="15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4910" name="Freeform 1847"/>
              <p:cNvSpPr>
                <a:spLocks/>
              </p:cNvSpPr>
              <p:nvPr/>
            </p:nvSpPr>
            <p:spPr bwMode="auto">
              <a:xfrm>
                <a:off x="322" y="1386"/>
                <a:ext cx="240" cy="76"/>
              </a:xfrm>
              <a:custGeom>
                <a:avLst/>
                <a:gdLst>
                  <a:gd name="T0" fmla="*/ 1 w 481"/>
                  <a:gd name="T1" fmla="*/ 1 h 151"/>
                  <a:gd name="T2" fmla="*/ 1 w 481"/>
                  <a:gd name="T3" fmla="*/ 1 h 151"/>
                  <a:gd name="T4" fmla="*/ 0 w 481"/>
                  <a:gd name="T5" fmla="*/ 1 h 151"/>
                  <a:gd name="T6" fmla="*/ 0 w 481"/>
                  <a:gd name="T7" fmla="*/ 0 h 151"/>
                  <a:gd name="T8" fmla="*/ 1 w 481"/>
                  <a:gd name="T9" fmla="*/ 1 h 151"/>
                  <a:gd name="T10" fmla="*/ 0 60000 65536"/>
                  <a:gd name="T11" fmla="*/ 0 60000 65536"/>
                  <a:gd name="T12" fmla="*/ 0 60000 65536"/>
                  <a:gd name="T13" fmla="*/ 0 60000 65536"/>
                  <a:gd name="T14" fmla="*/ 0 60000 65536"/>
                  <a:gd name="T15" fmla="*/ 0 w 481"/>
                  <a:gd name="T16" fmla="*/ 0 h 151"/>
                  <a:gd name="T17" fmla="*/ 481 w 481"/>
                  <a:gd name="T18" fmla="*/ 151 h 151"/>
                </a:gdLst>
                <a:ahLst/>
                <a:cxnLst>
                  <a:cxn ang="T10">
                    <a:pos x="T0" y="T1"/>
                  </a:cxn>
                  <a:cxn ang="T11">
                    <a:pos x="T2" y="T3"/>
                  </a:cxn>
                  <a:cxn ang="T12">
                    <a:pos x="T4" y="T5"/>
                  </a:cxn>
                  <a:cxn ang="T13">
                    <a:pos x="T6" y="T7"/>
                  </a:cxn>
                  <a:cxn ang="T14">
                    <a:pos x="T8" y="T9"/>
                  </a:cxn>
                </a:cxnLst>
                <a:rect l="T15" t="T16" r="T17" b="T18"/>
                <a:pathLst>
                  <a:path w="481" h="151">
                    <a:moveTo>
                      <a:pt x="481" y="149"/>
                    </a:moveTo>
                    <a:lnTo>
                      <a:pt x="477" y="151"/>
                    </a:lnTo>
                    <a:lnTo>
                      <a:pt x="0" y="1"/>
                    </a:lnTo>
                    <a:lnTo>
                      <a:pt x="4" y="0"/>
                    </a:lnTo>
                    <a:lnTo>
                      <a:pt x="481" y="149"/>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4911" name="Freeform 1848"/>
              <p:cNvSpPr>
                <a:spLocks/>
              </p:cNvSpPr>
              <p:nvPr/>
            </p:nvSpPr>
            <p:spPr bwMode="auto">
              <a:xfrm>
                <a:off x="319" y="1387"/>
                <a:ext cx="241" cy="76"/>
              </a:xfrm>
              <a:custGeom>
                <a:avLst/>
                <a:gdLst>
                  <a:gd name="T0" fmla="*/ 2 w 482"/>
                  <a:gd name="T1" fmla="*/ 1 h 152"/>
                  <a:gd name="T2" fmla="*/ 2 w 482"/>
                  <a:gd name="T3" fmla="*/ 1 h 152"/>
                  <a:gd name="T4" fmla="*/ 0 w 482"/>
                  <a:gd name="T5" fmla="*/ 0 h 152"/>
                  <a:gd name="T6" fmla="*/ 1 w 482"/>
                  <a:gd name="T7" fmla="*/ 0 h 152"/>
                  <a:gd name="T8" fmla="*/ 2 w 482"/>
                  <a:gd name="T9" fmla="*/ 1 h 152"/>
                  <a:gd name="T10" fmla="*/ 0 60000 65536"/>
                  <a:gd name="T11" fmla="*/ 0 60000 65536"/>
                  <a:gd name="T12" fmla="*/ 0 60000 65536"/>
                  <a:gd name="T13" fmla="*/ 0 60000 65536"/>
                  <a:gd name="T14" fmla="*/ 0 60000 65536"/>
                  <a:gd name="T15" fmla="*/ 0 w 482"/>
                  <a:gd name="T16" fmla="*/ 0 h 152"/>
                  <a:gd name="T17" fmla="*/ 482 w 482"/>
                  <a:gd name="T18" fmla="*/ 152 h 152"/>
                </a:gdLst>
                <a:ahLst/>
                <a:cxnLst>
                  <a:cxn ang="T10">
                    <a:pos x="T0" y="T1"/>
                  </a:cxn>
                  <a:cxn ang="T11">
                    <a:pos x="T2" y="T3"/>
                  </a:cxn>
                  <a:cxn ang="T12">
                    <a:pos x="T4" y="T5"/>
                  </a:cxn>
                  <a:cxn ang="T13">
                    <a:pos x="T6" y="T7"/>
                  </a:cxn>
                  <a:cxn ang="T14">
                    <a:pos x="T8" y="T9"/>
                  </a:cxn>
                </a:cxnLst>
                <a:rect l="T15" t="T16" r="T17" b="T18"/>
                <a:pathLst>
                  <a:path w="482" h="152">
                    <a:moveTo>
                      <a:pt x="482" y="150"/>
                    </a:moveTo>
                    <a:lnTo>
                      <a:pt x="479" y="152"/>
                    </a:lnTo>
                    <a:lnTo>
                      <a:pt x="0" y="0"/>
                    </a:lnTo>
                    <a:lnTo>
                      <a:pt x="5" y="0"/>
                    </a:lnTo>
                    <a:lnTo>
                      <a:pt x="482" y="150"/>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4912" name="Freeform 1849"/>
              <p:cNvSpPr>
                <a:spLocks/>
              </p:cNvSpPr>
              <p:nvPr/>
            </p:nvSpPr>
            <p:spPr bwMode="auto">
              <a:xfrm>
                <a:off x="314" y="1387"/>
                <a:ext cx="244" cy="80"/>
              </a:xfrm>
              <a:custGeom>
                <a:avLst/>
                <a:gdLst>
                  <a:gd name="T0" fmla="*/ 1 w 489"/>
                  <a:gd name="T1" fmla="*/ 1 h 160"/>
                  <a:gd name="T2" fmla="*/ 1 w 489"/>
                  <a:gd name="T3" fmla="*/ 1 h 160"/>
                  <a:gd name="T4" fmla="*/ 0 w 489"/>
                  <a:gd name="T5" fmla="*/ 1 h 160"/>
                  <a:gd name="T6" fmla="*/ 0 w 489"/>
                  <a:gd name="T7" fmla="*/ 0 h 160"/>
                  <a:gd name="T8" fmla="*/ 1 w 489"/>
                  <a:gd name="T9" fmla="*/ 1 h 160"/>
                  <a:gd name="T10" fmla="*/ 0 60000 65536"/>
                  <a:gd name="T11" fmla="*/ 0 60000 65536"/>
                  <a:gd name="T12" fmla="*/ 0 60000 65536"/>
                  <a:gd name="T13" fmla="*/ 0 60000 65536"/>
                  <a:gd name="T14" fmla="*/ 0 60000 65536"/>
                  <a:gd name="T15" fmla="*/ 0 w 489"/>
                  <a:gd name="T16" fmla="*/ 0 h 160"/>
                  <a:gd name="T17" fmla="*/ 489 w 489"/>
                  <a:gd name="T18" fmla="*/ 160 h 160"/>
                </a:gdLst>
                <a:ahLst/>
                <a:cxnLst>
                  <a:cxn ang="T10">
                    <a:pos x="T0" y="T1"/>
                  </a:cxn>
                  <a:cxn ang="T11">
                    <a:pos x="T2" y="T3"/>
                  </a:cxn>
                  <a:cxn ang="T12">
                    <a:pos x="T4" y="T5"/>
                  </a:cxn>
                  <a:cxn ang="T13">
                    <a:pos x="T6" y="T7"/>
                  </a:cxn>
                  <a:cxn ang="T14">
                    <a:pos x="T8" y="T9"/>
                  </a:cxn>
                </a:cxnLst>
                <a:rect l="T15" t="T16" r="T17" b="T18"/>
                <a:pathLst>
                  <a:path w="489" h="160">
                    <a:moveTo>
                      <a:pt x="489" y="152"/>
                    </a:moveTo>
                    <a:lnTo>
                      <a:pt x="477" y="160"/>
                    </a:lnTo>
                    <a:lnTo>
                      <a:pt x="0" y="9"/>
                    </a:lnTo>
                    <a:lnTo>
                      <a:pt x="10" y="0"/>
                    </a:lnTo>
                    <a:lnTo>
                      <a:pt x="489" y="152"/>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4913" name="Freeform 1850"/>
              <p:cNvSpPr>
                <a:spLocks/>
              </p:cNvSpPr>
              <p:nvPr/>
            </p:nvSpPr>
            <p:spPr bwMode="auto">
              <a:xfrm>
                <a:off x="318" y="1387"/>
                <a:ext cx="240" cy="77"/>
              </a:xfrm>
              <a:custGeom>
                <a:avLst/>
                <a:gdLst>
                  <a:gd name="T0" fmla="*/ 2 w 480"/>
                  <a:gd name="T1" fmla="*/ 0 h 155"/>
                  <a:gd name="T2" fmla="*/ 2 w 480"/>
                  <a:gd name="T3" fmla="*/ 0 h 155"/>
                  <a:gd name="T4" fmla="*/ 0 w 480"/>
                  <a:gd name="T5" fmla="*/ 0 h 155"/>
                  <a:gd name="T6" fmla="*/ 1 w 480"/>
                  <a:gd name="T7" fmla="*/ 0 h 155"/>
                  <a:gd name="T8" fmla="*/ 2 w 480"/>
                  <a:gd name="T9" fmla="*/ 0 h 155"/>
                  <a:gd name="T10" fmla="*/ 0 60000 65536"/>
                  <a:gd name="T11" fmla="*/ 0 60000 65536"/>
                  <a:gd name="T12" fmla="*/ 0 60000 65536"/>
                  <a:gd name="T13" fmla="*/ 0 60000 65536"/>
                  <a:gd name="T14" fmla="*/ 0 60000 65536"/>
                  <a:gd name="T15" fmla="*/ 0 w 480"/>
                  <a:gd name="T16" fmla="*/ 0 h 155"/>
                  <a:gd name="T17" fmla="*/ 480 w 480"/>
                  <a:gd name="T18" fmla="*/ 155 h 155"/>
                </a:gdLst>
                <a:ahLst/>
                <a:cxnLst>
                  <a:cxn ang="T10">
                    <a:pos x="T0" y="T1"/>
                  </a:cxn>
                  <a:cxn ang="T11">
                    <a:pos x="T2" y="T3"/>
                  </a:cxn>
                  <a:cxn ang="T12">
                    <a:pos x="T4" y="T5"/>
                  </a:cxn>
                  <a:cxn ang="T13">
                    <a:pos x="T6" y="T7"/>
                  </a:cxn>
                  <a:cxn ang="T14">
                    <a:pos x="T8" y="T9"/>
                  </a:cxn>
                </a:cxnLst>
                <a:rect l="T15" t="T16" r="T17" b="T18"/>
                <a:pathLst>
                  <a:path w="480" h="155">
                    <a:moveTo>
                      <a:pt x="480" y="152"/>
                    </a:moveTo>
                    <a:lnTo>
                      <a:pt x="477" y="155"/>
                    </a:lnTo>
                    <a:lnTo>
                      <a:pt x="0" y="4"/>
                    </a:lnTo>
                    <a:lnTo>
                      <a:pt x="1" y="0"/>
                    </a:lnTo>
                    <a:lnTo>
                      <a:pt x="480" y="152"/>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4914" name="Freeform 1851"/>
              <p:cNvSpPr>
                <a:spLocks/>
              </p:cNvSpPr>
              <p:nvPr/>
            </p:nvSpPr>
            <p:spPr bwMode="auto">
              <a:xfrm>
                <a:off x="317" y="1389"/>
                <a:ext cx="240" cy="76"/>
              </a:xfrm>
              <a:custGeom>
                <a:avLst/>
                <a:gdLst>
                  <a:gd name="T0" fmla="*/ 1 w 481"/>
                  <a:gd name="T1" fmla="*/ 0 h 153"/>
                  <a:gd name="T2" fmla="*/ 1 w 481"/>
                  <a:gd name="T3" fmla="*/ 0 h 153"/>
                  <a:gd name="T4" fmla="*/ 0 w 481"/>
                  <a:gd name="T5" fmla="*/ 0 h 153"/>
                  <a:gd name="T6" fmla="*/ 0 w 481"/>
                  <a:gd name="T7" fmla="*/ 0 h 153"/>
                  <a:gd name="T8" fmla="*/ 1 w 481"/>
                  <a:gd name="T9" fmla="*/ 0 h 153"/>
                  <a:gd name="T10" fmla="*/ 0 60000 65536"/>
                  <a:gd name="T11" fmla="*/ 0 60000 65536"/>
                  <a:gd name="T12" fmla="*/ 0 60000 65536"/>
                  <a:gd name="T13" fmla="*/ 0 60000 65536"/>
                  <a:gd name="T14" fmla="*/ 0 60000 65536"/>
                  <a:gd name="T15" fmla="*/ 0 w 481"/>
                  <a:gd name="T16" fmla="*/ 0 h 153"/>
                  <a:gd name="T17" fmla="*/ 481 w 481"/>
                  <a:gd name="T18" fmla="*/ 153 h 153"/>
                </a:gdLst>
                <a:ahLst/>
                <a:cxnLst>
                  <a:cxn ang="T10">
                    <a:pos x="T0" y="T1"/>
                  </a:cxn>
                  <a:cxn ang="T11">
                    <a:pos x="T2" y="T3"/>
                  </a:cxn>
                  <a:cxn ang="T12">
                    <a:pos x="T4" y="T5"/>
                  </a:cxn>
                  <a:cxn ang="T13">
                    <a:pos x="T6" y="T7"/>
                  </a:cxn>
                  <a:cxn ang="T14">
                    <a:pos x="T8" y="T9"/>
                  </a:cxn>
                </a:cxnLst>
                <a:rect l="T15" t="T16" r="T17" b="T18"/>
                <a:pathLst>
                  <a:path w="481" h="153">
                    <a:moveTo>
                      <a:pt x="481" y="151"/>
                    </a:moveTo>
                    <a:lnTo>
                      <a:pt x="477" y="153"/>
                    </a:lnTo>
                    <a:lnTo>
                      <a:pt x="0" y="1"/>
                    </a:lnTo>
                    <a:lnTo>
                      <a:pt x="4" y="0"/>
                    </a:lnTo>
                    <a:lnTo>
                      <a:pt x="481" y="151"/>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4915" name="Freeform 1852"/>
              <p:cNvSpPr>
                <a:spLocks/>
              </p:cNvSpPr>
              <p:nvPr/>
            </p:nvSpPr>
            <p:spPr bwMode="auto">
              <a:xfrm>
                <a:off x="315" y="1390"/>
                <a:ext cx="240" cy="76"/>
              </a:xfrm>
              <a:custGeom>
                <a:avLst/>
                <a:gdLst>
                  <a:gd name="T0" fmla="*/ 2 w 480"/>
                  <a:gd name="T1" fmla="*/ 0 h 153"/>
                  <a:gd name="T2" fmla="*/ 2 w 480"/>
                  <a:gd name="T3" fmla="*/ 0 h 153"/>
                  <a:gd name="T4" fmla="*/ 0 w 480"/>
                  <a:gd name="T5" fmla="*/ 0 h 153"/>
                  <a:gd name="T6" fmla="*/ 1 w 480"/>
                  <a:gd name="T7" fmla="*/ 0 h 153"/>
                  <a:gd name="T8" fmla="*/ 2 w 480"/>
                  <a:gd name="T9" fmla="*/ 0 h 153"/>
                  <a:gd name="T10" fmla="*/ 0 60000 65536"/>
                  <a:gd name="T11" fmla="*/ 0 60000 65536"/>
                  <a:gd name="T12" fmla="*/ 0 60000 65536"/>
                  <a:gd name="T13" fmla="*/ 0 60000 65536"/>
                  <a:gd name="T14" fmla="*/ 0 60000 65536"/>
                  <a:gd name="T15" fmla="*/ 0 w 480"/>
                  <a:gd name="T16" fmla="*/ 0 h 153"/>
                  <a:gd name="T17" fmla="*/ 480 w 480"/>
                  <a:gd name="T18" fmla="*/ 153 h 153"/>
                </a:gdLst>
                <a:ahLst/>
                <a:cxnLst>
                  <a:cxn ang="T10">
                    <a:pos x="T0" y="T1"/>
                  </a:cxn>
                  <a:cxn ang="T11">
                    <a:pos x="T2" y="T3"/>
                  </a:cxn>
                  <a:cxn ang="T12">
                    <a:pos x="T4" y="T5"/>
                  </a:cxn>
                  <a:cxn ang="T13">
                    <a:pos x="T6" y="T7"/>
                  </a:cxn>
                  <a:cxn ang="T14">
                    <a:pos x="T8" y="T9"/>
                  </a:cxn>
                </a:cxnLst>
                <a:rect l="T15" t="T16" r="T17" b="T18"/>
                <a:pathLst>
                  <a:path w="480" h="153">
                    <a:moveTo>
                      <a:pt x="480" y="152"/>
                    </a:moveTo>
                    <a:lnTo>
                      <a:pt x="477" y="153"/>
                    </a:lnTo>
                    <a:lnTo>
                      <a:pt x="0" y="2"/>
                    </a:lnTo>
                    <a:lnTo>
                      <a:pt x="3" y="0"/>
                    </a:lnTo>
                    <a:lnTo>
                      <a:pt x="480" y="152"/>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4916" name="Freeform 1853"/>
              <p:cNvSpPr>
                <a:spLocks/>
              </p:cNvSpPr>
              <p:nvPr/>
            </p:nvSpPr>
            <p:spPr bwMode="auto">
              <a:xfrm>
                <a:off x="314" y="1391"/>
                <a:ext cx="239" cy="76"/>
              </a:xfrm>
              <a:custGeom>
                <a:avLst/>
                <a:gdLst>
                  <a:gd name="T0" fmla="*/ 1 w 479"/>
                  <a:gd name="T1" fmla="*/ 0 h 153"/>
                  <a:gd name="T2" fmla="*/ 1 w 479"/>
                  <a:gd name="T3" fmla="*/ 0 h 153"/>
                  <a:gd name="T4" fmla="*/ 0 w 479"/>
                  <a:gd name="T5" fmla="*/ 0 h 153"/>
                  <a:gd name="T6" fmla="*/ 0 w 479"/>
                  <a:gd name="T7" fmla="*/ 0 h 153"/>
                  <a:gd name="T8" fmla="*/ 1 w 479"/>
                  <a:gd name="T9" fmla="*/ 0 h 153"/>
                  <a:gd name="T10" fmla="*/ 0 60000 65536"/>
                  <a:gd name="T11" fmla="*/ 0 60000 65536"/>
                  <a:gd name="T12" fmla="*/ 0 60000 65536"/>
                  <a:gd name="T13" fmla="*/ 0 60000 65536"/>
                  <a:gd name="T14" fmla="*/ 0 60000 65536"/>
                  <a:gd name="T15" fmla="*/ 0 w 479"/>
                  <a:gd name="T16" fmla="*/ 0 h 153"/>
                  <a:gd name="T17" fmla="*/ 479 w 479"/>
                  <a:gd name="T18" fmla="*/ 153 h 153"/>
                </a:gdLst>
                <a:ahLst/>
                <a:cxnLst>
                  <a:cxn ang="T10">
                    <a:pos x="T0" y="T1"/>
                  </a:cxn>
                  <a:cxn ang="T11">
                    <a:pos x="T2" y="T3"/>
                  </a:cxn>
                  <a:cxn ang="T12">
                    <a:pos x="T4" y="T5"/>
                  </a:cxn>
                  <a:cxn ang="T13">
                    <a:pos x="T6" y="T7"/>
                  </a:cxn>
                  <a:cxn ang="T14">
                    <a:pos x="T8" y="T9"/>
                  </a:cxn>
                </a:cxnLst>
                <a:rect l="T15" t="T16" r="T17" b="T18"/>
                <a:pathLst>
                  <a:path w="479" h="153">
                    <a:moveTo>
                      <a:pt x="479" y="151"/>
                    </a:moveTo>
                    <a:lnTo>
                      <a:pt x="477" y="153"/>
                    </a:lnTo>
                    <a:lnTo>
                      <a:pt x="0" y="2"/>
                    </a:lnTo>
                    <a:lnTo>
                      <a:pt x="2" y="0"/>
                    </a:lnTo>
                    <a:lnTo>
                      <a:pt x="479" y="151"/>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4917" name="Freeform 1854"/>
              <p:cNvSpPr>
                <a:spLocks/>
              </p:cNvSpPr>
              <p:nvPr/>
            </p:nvSpPr>
            <p:spPr bwMode="auto">
              <a:xfrm>
                <a:off x="308" y="1391"/>
                <a:ext cx="245" cy="82"/>
              </a:xfrm>
              <a:custGeom>
                <a:avLst/>
                <a:gdLst>
                  <a:gd name="T0" fmla="*/ 2 w 488"/>
                  <a:gd name="T1" fmla="*/ 1 h 163"/>
                  <a:gd name="T2" fmla="*/ 2 w 488"/>
                  <a:gd name="T3" fmla="*/ 1 h 163"/>
                  <a:gd name="T4" fmla="*/ 0 w 488"/>
                  <a:gd name="T5" fmla="*/ 1 h 163"/>
                  <a:gd name="T6" fmla="*/ 1 w 488"/>
                  <a:gd name="T7" fmla="*/ 0 h 163"/>
                  <a:gd name="T8" fmla="*/ 2 w 488"/>
                  <a:gd name="T9" fmla="*/ 1 h 163"/>
                  <a:gd name="T10" fmla="*/ 0 60000 65536"/>
                  <a:gd name="T11" fmla="*/ 0 60000 65536"/>
                  <a:gd name="T12" fmla="*/ 0 60000 65536"/>
                  <a:gd name="T13" fmla="*/ 0 60000 65536"/>
                  <a:gd name="T14" fmla="*/ 0 60000 65536"/>
                  <a:gd name="T15" fmla="*/ 0 w 488"/>
                  <a:gd name="T16" fmla="*/ 0 h 163"/>
                  <a:gd name="T17" fmla="*/ 488 w 488"/>
                  <a:gd name="T18" fmla="*/ 163 h 163"/>
                </a:gdLst>
                <a:ahLst/>
                <a:cxnLst>
                  <a:cxn ang="T10">
                    <a:pos x="T0" y="T1"/>
                  </a:cxn>
                  <a:cxn ang="T11">
                    <a:pos x="T2" y="T3"/>
                  </a:cxn>
                  <a:cxn ang="T12">
                    <a:pos x="T4" y="T5"/>
                  </a:cxn>
                  <a:cxn ang="T13">
                    <a:pos x="T6" y="T7"/>
                  </a:cxn>
                  <a:cxn ang="T14">
                    <a:pos x="T8" y="T9"/>
                  </a:cxn>
                </a:cxnLst>
                <a:rect l="T15" t="T16" r="T17" b="T18"/>
                <a:pathLst>
                  <a:path w="488" h="163">
                    <a:moveTo>
                      <a:pt x="488" y="151"/>
                    </a:moveTo>
                    <a:lnTo>
                      <a:pt x="477" y="163"/>
                    </a:lnTo>
                    <a:lnTo>
                      <a:pt x="0" y="10"/>
                    </a:lnTo>
                    <a:lnTo>
                      <a:pt x="11" y="0"/>
                    </a:lnTo>
                    <a:lnTo>
                      <a:pt x="488" y="151"/>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4918" name="Freeform 1855"/>
              <p:cNvSpPr>
                <a:spLocks/>
              </p:cNvSpPr>
              <p:nvPr/>
            </p:nvSpPr>
            <p:spPr bwMode="auto">
              <a:xfrm>
                <a:off x="313" y="1391"/>
                <a:ext cx="240" cy="78"/>
              </a:xfrm>
              <a:custGeom>
                <a:avLst/>
                <a:gdLst>
                  <a:gd name="T0" fmla="*/ 2 w 480"/>
                  <a:gd name="T1" fmla="*/ 1 h 154"/>
                  <a:gd name="T2" fmla="*/ 2 w 480"/>
                  <a:gd name="T3" fmla="*/ 1 h 154"/>
                  <a:gd name="T4" fmla="*/ 0 w 480"/>
                  <a:gd name="T5" fmla="*/ 1 h 154"/>
                  <a:gd name="T6" fmla="*/ 1 w 480"/>
                  <a:gd name="T7" fmla="*/ 0 h 154"/>
                  <a:gd name="T8" fmla="*/ 2 w 480"/>
                  <a:gd name="T9" fmla="*/ 1 h 154"/>
                  <a:gd name="T10" fmla="*/ 0 60000 65536"/>
                  <a:gd name="T11" fmla="*/ 0 60000 65536"/>
                  <a:gd name="T12" fmla="*/ 0 60000 65536"/>
                  <a:gd name="T13" fmla="*/ 0 60000 65536"/>
                  <a:gd name="T14" fmla="*/ 0 60000 65536"/>
                  <a:gd name="T15" fmla="*/ 0 w 480"/>
                  <a:gd name="T16" fmla="*/ 0 h 154"/>
                  <a:gd name="T17" fmla="*/ 480 w 480"/>
                  <a:gd name="T18" fmla="*/ 154 h 154"/>
                </a:gdLst>
                <a:ahLst/>
                <a:cxnLst>
                  <a:cxn ang="T10">
                    <a:pos x="T0" y="T1"/>
                  </a:cxn>
                  <a:cxn ang="T11">
                    <a:pos x="T2" y="T3"/>
                  </a:cxn>
                  <a:cxn ang="T12">
                    <a:pos x="T4" y="T5"/>
                  </a:cxn>
                  <a:cxn ang="T13">
                    <a:pos x="T6" y="T7"/>
                  </a:cxn>
                  <a:cxn ang="T14">
                    <a:pos x="T8" y="T9"/>
                  </a:cxn>
                </a:cxnLst>
                <a:rect l="T15" t="T16" r="T17" b="T18"/>
                <a:pathLst>
                  <a:path w="480" h="154">
                    <a:moveTo>
                      <a:pt x="480" y="151"/>
                    </a:moveTo>
                    <a:lnTo>
                      <a:pt x="477" y="154"/>
                    </a:lnTo>
                    <a:lnTo>
                      <a:pt x="0" y="1"/>
                    </a:lnTo>
                    <a:lnTo>
                      <a:pt x="3" y="0"/>
                    </a:lnTo>
                    <a:lnTo>
                      <a:pt x="480" y="151"/>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4919" name="Freeform 1856"/>
              <p:cNvSpPr>
                <a:spLocks/>
              </p:cNvSpPr>
              <p:nvPr/>
            </p:nvSpPr>
            <p:spPr bwMode="auto">
              <a:xfrm>
                <a:off x="312" y="1392"/>
                <a:ext cx="239" cy="77"/>
              </a:xfrm>
              <a:custGeom>
                <a:avLst/>
                <a:gdLst>
                  <a:gd name="T0" fmla="*/ 1 w 479"/>
                  <a:gd name="T1" fmla="*/ 0 h 155"/>
                  <a:gd name="T2" fmla="*/ 1 w 479"/>
                  <a:gd name="T3" fmla="*/ 0 h 155"/>
                  <a:gd name="T4" fmla="*/ 0 w 479"/>
                  <a:gd name="T5" fmla="*/ 0 h 155"/>
                  <a:gd name="T6" fmla="*/ 0 w 479"/>
                  <a:gd name="T7" fmla="*/ 0 h 155"/>
                  <a:gd name="T8" fmla="*/ 1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3"/>
                    </a:moveTo>
                    <a:lnTo>
                      <a:pt x="477" y="155"/>
                    </a:lnTo>
                    <a:lnTo>
                      <a:pt x="0" y="4"/>
                    </a:lnTo>
                    <a:lnTo>
                      <a:pt x="2" y="0"/>
                    </a:lnTo>
                    <a:lnTo>
                      <a:pt x="479" y="153"/>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4920" name="Freeform 1857"/>
              <p:cNvSpPr>
                <a:spLocks/>
              </p:cNvSpPr>
              <p:nvPr/>
            </p:nvSpPr>
            <p:spPr bwMode="auto">
              <a:xfrm>
                <a:off x="311" y="1394"/>
                <a:ext cx="239" cy="76"/>
              </a:xfrm>
              <a:custGeom>
                <a:avLst/>
                <a:gdLst>
                  <a:gd name="T0" fmla="*/ 2 w 478"/>
                  <a:gd name="T1" fmla="*/ 0 h 153"/>
                  <a:gd name="T2" fmla="*/ 2 w 478"/>
                  <a:gd name="T3" fmla="*/ 0 h 153"/>
                  <a:gd name="T4" fmla="*/ 0 w 478"/>
                  <a:gd name="T5" fmla="*/ 0 h 153"/>
                  <a:gd name="T6" fmla="*/ 1 w 478"/>
                  <a:gd name="T7" fmla="*/ 0 h 153"/>
                  <a:gd name="T8" fmla="*/ 2 w 478"/>
                  <a:gd name="T9" fmla="*/ 0 h 153"/>
                  <a:gd name="T10" fmla="*/ 0 60000 65536"/>
                  <a:gd name="T11" fmla="*/ 0 60000 65536"/>
                  <a:gd name="T12" fmla="*/ 0 60000 65536"/>
                  <a:gd name="T13" fmla="*/ 0 60000 65536"/>
                  <a:gd name="T14" fmla="*/ 0 60000 65536"/>
                  <a:gd name="T15" fmla="*/ 0 w 478"/>
                  <a:gd name="T16" fmla="*/ 0 h 153"/>
                  <a:gd name="T17" fmla="*/ 478 w 478"/>
                  <a:gd name="T18" fmla="*/ 153 h 153"/>
                </a:gdLst>
                <a:ahLst/>
                <a:cxnLst>
                  <a:cxn ang="T10">
                    <a:pos x="T0" y="T1"/>
                  </a:cxn>
                  <a:cxn ang="T11">
                    <a:pos x="T2" y="T3"/>
                  </a:cxn>
                  <a:cxn ang="T12">
                    <a:pos x="T4" y="T5"/>
                  </a:cxn>
                  <a:cxn ang="T13">
                    <a:pos x="T6" y="T7"/>
                  </a:cxn>
                  <a:cxn ang="T14">
                    <a:pos x="T8" y="T9"/>
                  </a:cxn>
                </a:cxnLst>
                <a:rect l="T15" t="T16" r="T17" b="T18"/>
                <a:pathLst>
                  <a:path w="478" h="153">
                    <a:moveTo>
                      <a:pt x="478" y="151"/>
                    </a:moveTo>
                    <a:lnTo>
                      <a:pt x="477" y="153"/>
                    </a:lnTo>
                    <a:lnTo>
                      <a:pt x="0" y="1"/>
                    </a:lnTo>
                    <a:lnTo>
                      <a:pt x="1" y="0"/>
                    </a:lnTo>
                    <a:lnTo>
                      <a:pt x="478" y="151"/>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4921" name="Freeform 1858"/>
              <p:cNvSpPr>
                <a:spLocks/>
              </p:cNvSpPr>
              <p:nvPr/>
            </p:nvSpPr>
            <p:spPr bwMode="auto">
              <a:xfrm>
                <a:off x="310" y="1395"/>
                <a:ext cx="239" cy="77"/>
              </a:xfrm>
              <a:custGeom>
                <a:avLst/>
                <a:gdLst>
                  <a:gd name="T0" fmla="*/ 1 w 479"/>
                  <a:gd name="T1" fmla="*/ 0 h 155"/>
                  <a:gd name="T2" fmla="*/ 1 w 479"/>
                  <a:gd name="T3" fmla="*/ 0 h 155"/>
                  <a:gd name="T4" fmla="*/ 0 w 479"/>
                  <a:gd name="T5" fmla="*/ 0 h 155"/>
                  <a:gd name="T6" fmla="*/ 0 w 479"/>
                  <a:gd name="T7" fmla="*/ 0 h 155"/>
                  <a:gd name="T8" fmla="*/ 1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2"/>
                    </a:moveTo>
                    <a:lnTo>
                      <a:pt x="477" y="155"/>
                    </a:lnTo>
                    <a:lnTo>
                      <a:pt x="0" y="2"/>
                    </a:lnTo>
                    <a:lnTo>
                      <a:pt x="2" y="0"/>
                    </a:lnTo>
                    <a:lnTo>
                      <a:pt x="479" y="152"/>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4922" name="Freeform 1859"/>
              <p:cNvSpPr>
                <a:spLocks/>
              </p:cNvSpPr>
              <p:nvPr/>
            </p:nvSpPr>
            <p:spPr bwMode="auto">
              <a:xfrm>
                <a:off x="308" y="1395"/>
                <a:ext cx="240" cy="78"/>
              </a:xfrm>
              <a:custGeom>
                <a:avLst/>
                <a:gdLst>
                  <a:gd name="T0" fmla="*/ 2 w 480"/>
                  <a:gd name="T1" fmla="*/ 1 h 155"/>
                  <a:gd name="T2" fmla="*/ 2 w 480"/>
                  <a:gd name="T3" fmla="*/ 1 h 155"/>
                  <a:gd name="T4" fmla="*/ 0 w 480"/>
                  <a:gd name="T5" fmla="*/ 1 h 155"/>
                  <a:gd name="T6" fmla="*/ 1 w 480"/>
                  <a:gd name="T7" fmla="*/ 0 h 155"/>
                  <a:gd name="T8" fmla="*/ 2 w 480"/>
                  <a:gd name="T9" fmla="*/ 1 h 155"/>
                  <a:gd name="T10" fmla="*/ 0 60000 65536"/>
                  <a:gd name="T11" fmla="*/ 0 60000 65536"/>
                  <a:gd name="T12" fmla="*/ 0 60000 65536"/>
                  <a:gd name="T13" fmla="*/ 0 60000 65536"/>
                  <a:gd name="T14" fmla="*/ 0 60000 65536"/>
                  <a:gd name="T15" fmla="*/ 0 w 480"/>
                  <a:gd name="T16" fmla="*/ 0 h 155"/>
                  <a:gd name="T17" fmla="*/ 480 w 480"/>
                  <a:gd name="T18" fmla="*/ 155 h 155"/>
                </a:gdLst>
                <a:ahLst/>
                <a:cxnLst>
                  <a:cxn ang="T10">
                    <a:pos x="T0" y="T1"/>
                  </a:cxn>
                  <a:cxn ang="T11">
                    <a:pos x="T2" y="T3"/>
                  </a:cxn>
                  <a:cxn ang="T12">
                    <a:pos x="T4" y="T5"/>
                  </a:cxn>
                  <a:cxn ang="T13">
                    <a:pos x="T6" y="T7"/>
                  </a:cxn>
                  <a:cxn ang="T14">
                    <a:pos x="T8" y="T9"/>
                  </a:cxn>
                </a:cxnLst>
                <a:rect l="T15" t="T16" r="T17" b="T18"/>
                <a:pathLst>
                  <a:path w="480" h="155">
                    <a:moveTo>
                      <a:pt x="480" y="153"/>
                    </a:moveTo>
                    <a:lnTo>
                      <a:pt x="477" y="155"/>
                    </a:lnTo>
                    <a:lnTo>
                      <a:pt x="0" y="2"/>
                    </a:lnTo>
                    <a:lnTo>
                      <a:pt x="3" y="0"/>
                    </a:lnTo>
                    <a:lnTo>
                      <a:pt x="480" y="153"/>
                    </a:lnTo>
                    <a:close/>
                  </a:path>
                </a:pathLst>
              </a:custGeom>
              <a:solidFill>
                <a:srgbClr val="CE6700"/>
              </a:solidFill>
              <a:ln w="9525">
                <a:noFill/>
                <a:round/>
                <a:headEnd/>
                <a:tailEnd/>
              </a:ln>
            </p:spPr>
            <p:txBody>
              <a:bodyPr>
                <a:prstTxWarp prst="textNoShape">
                  <a:avLst/>
                </a:prstTxWarp>
              </a:bodyPr>
              <a:lstStyle/>
              <a:p>
                <a:endParaRPr lang="en-US">
                  <a:latin typeface="Calibri" pitchFamily="-112" charset="0"/>
                </a:endParaRPr>
              </a:p>
            </p:txBody>
          </p:sp>
          <p:sp>
            <p:nvSpPr>
              <p:cNvPr id="674923" name="Freeform 1860"/>
              <p:cNvSpPr>
                <a:spLocks/>
              </p:cNvSpPr>
              <p:nvPr/>
            </p:nvSpPr>
            <p:spPr bwMode="auto">
              <a:xfrm>
                <a:off x="304" y="1396"/>
                <a:ext cx="243" cy="83"/>
              </a:xfrm>
              <a:custGeom>
                <a:avLst/>
                <a:gdLst>
                  <a:gd name="T0" fmla="*/ 2 w 486"/>
                  <a:gd name="T1" fmla="*/ 1 h 166"/>
                  <a:gd name="T2" fmla="*/ 2 w 486"/>
                  <a:gd name="T3" fmla="*/ 1 h 166"/>
                  <a:gd name="T4" fmla="*/ 0 w 486"/>
                  <a:gd name="T5" fmla="*/ 1 h 166"/>
                  <a:gd name="T6" fmla="*/ 1 w 486"/>
                  <a:gd name="T7" fmla="*/ 0 h 166"/>
                  <a:gd name="T8" fmla="*/ 2 w 486"/>
                  <a:gd name="T9" fmla="*/ 1 h 166"/>
                  <a:gd name="T10" fmla="*/ 0 60000 65536"/>
                  <a:gd name="T11" fmla="*/ 0 60000 65536"/>
                  <a:gd name="T12" fmla="*/ 0 60000 65536"/>
                  <a:gd name="T13" fmla="*/ 0 60000 65536"/>
                  <a:gd name="T14" fmla="*/ 0 60000 65536"/>
                  <a:gd name="T15" fmla="*/ 0 w 486"/>
                  <a:gd name="T16" fmla="*/ 0 h 166"/>
                  <a:gd name="T17" fmla="*/ 486 w 486"/>
                  <a:gd name="T18" fmla="*/ 166 h 166"/>
                </a:gdLst>
                <a:ahLst/>
                <a:cxnLst>
                  <a:cxn ang="T10">
                    <a:pos x="T0" y="T1"/>
                  </a:cxn>
                  <a:cxn ang="T11">
                    <a:pos x="T2" y="T3"/>
                  </a:cxn>
                  <a:cxn ang="T12">
                    <a:pos x="T4" y="T5"/>
                  </a:cxn>
                  <a:cxn ang="T13">
                    <a:pos x="T6" y="T7"/>
                  </a:cxn>
                  <a:cxn ang="T14">
                    <a:pos x="T8" y="T9"/>
                  </a:cxn>
                </a:cxnLst>
                <a:rect l="T15" t="T16" r="T17" b="T18"/>
                <a:pathLst>
                  <a:path w="486" h="166">
                    <a:moveTo>
                      <a:pt x="486" y="153"/>
                    </a:moveTo>
                    <a:lnTo>
                      <a:pt x="477" y="166"/>
                    </a:lnTo>
                    <a:lnTo>
                      <a:pt x="0" y="13"/>
                    </a:lnTo>
                    <a:lnTo>
                      <a:pt x="9" y="0"/>
                    </a:lnTo>
                    <a:lnTo>
                      <a:pt x="486" y="153"/>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4924" name="Freeform 1861"/>
              <p:cNvSpPr>
                <a:spLocks/>
              </p:cNvSpPr>
              <p:nvPr/>
            </p:nvSpPr>
            <p:spPr bwMode="auto">
              <a:xfrm>
                <a:off x="308" y="1396"/>
                <a:ext cx="239" cy="78"/>
              </a:xfrm>
              <a:custGeom>
                <a:avLst/>
                <a:gdLst>
                  <a:gd name="T0" fmla="*/ 2 w 477"/>
                  <a:gd name="T1" fmla="*/ 1 h 154"/>
                  <a:gd name="T2" fmla="*/ 2 w 477"/>
                  <a:gd name="T3" fmla="*/ 1 h 154"/>
                  <a:gd name="T4" fmla="*/ 0 w 477"/>
                  <a:gd name="T5" fmla="*/ 1 h 154"/>
                  <a:gd name="T6" fmla="*/ 0 w 477"/>
                  <a:gd name="T7" fmla="*/ 0 h 154"/>
                  <a:gd name="T8" fmla="*/ 2 w 477"/>
                  <a:gd name="T9" fmla="*/ 1 h 154"/>
                  <a:gd name="T10" fmla="*/ 0 60000 65536"/>
                  <a:gd name="T11" fmla="*/ 0 60000 65536"/>
                  <a:gd name="T12" fmla="*/ 0 60000 65536"/>
                  <a:gd name="T13" fmla="*/ 0 60000 65536"/>
                  <a:gd name="T14" fmla="*/ 0 60000 65536"/>
                  <a:gd name="T15" fmla="*/ 0 w 477"/>
                  <a:gd name="T16" fmla="*/ 0 h 154"/>
                  <a:gd name="T17" fmla="*/ 477 w 477"/>
                  <a:gd name="T18" fmla="*/ 154 h 154"/>
                </a:gdLst>
                <a:ahLst/>
                <a:cxnLst>
                  <a:cxn ang="T10">
                    <a:pos x="T0" y="T1"/>
                  </a:cxn>
                  <a:cxn ang="T11">
                    <a:pos x="T2" y="T3"/>
                  </a:cxn>
                  <a:cxn ang="T12">
                    <a:pos x="T4" y="T5"/>
                  </a:cxn>
                  <a:cxn ang="T13">
                    <a:pos x="T6" y="T7"/>
                  </a:cxn>
                  <a:cxn ang="T14">
                    <a:pos x="T8" y="T9"/>
                  </a:cxn>
                </a:cxnLst>
                <a:rect l="T15" t="T16" r="T17" b="T18"/>
                <a:pathLst>
                  <a:path w="477" h="154">
                    <a:moveTo>
                      <a:pt x="477" y="153"/>
                    </a:moveTo>
                    <a:lnTo>
                      <a:pt x="477" y="154"/>
                    </a:lnTo>
                    <a:lnTo>
                      <a:pt x="0" y="3"/>
                    </a:lnTo>
                    <a:lnTo>
                      <a:pt x="0" y="0"/>
                    </a:lnTo>
                    <a:lnTo>
                      <a:pt x="477" y="153"/>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4925" name="Freeform 1862"/>
              <p:cNvSpPr>
                <a:spLocks/>
              </p:cNvSpPr>
              <p:nvPr/>
            </p:nvSpPr>
            <p:spPr bwMode="auto">
              <a:xfrm>
                <a:off x="308" y="1398"/>
                <a:ext cx="239" cy="77"/>
              </a:xfrm>
              <a:custGeom>
                <a:avLst/>
                <a:gdLst>
                  <a:gd name="T0" fmla="*/ 1 w 479"/>
                  <a:gd name="T1" fmla="*/ 1 h 154"/>
                  <a:gd name="T2" fmla="*/ 1 w 479"/>
                  <a:gd name="T3" fmla="*/ 1 h 154"/>
                  <a:gd name="T4" fmla="*/ 0 w 479"/>
                  <a:gd name="T5" fmla="*/ 1 h 154"/>
                  <a:gd name="T6" fmla="*/ 0 w 479"/>
                  <a:gd name="T7" fmla="*/ 0 h 154"/>
                  <a:gd name="T8" fmla="*/ 1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1"/>
                    </a:moveTo>
                    <a:lnTo>
                      <a:pt x="477" y="154"/>
                    </a:lnTo>
                    <a:lnTo>
                      <a:pt x="0" y="2"/>
                    </a:lnTo>
                    <a:lnTo>
                      <a:pt x="2" y="0"/>
                    </a:lnTo>
                    <a:lnTo>
                      <a:pt x="479" y="15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4926" name="Freeform 1863"/>
              <p:cNvSpPr>
                <a:spLocks/>
              </p:cNvSpPr>
              <p:nvPr/>
            </p:nvSpPr>
            <p:spPr bwMode="auto">
              <a:xfrm>
                <a:off x="307" y="1399"/>
                <a:ext cx="239" cy="77"/>
              </a:xfrm>
              <a:custGeom>
                <a:avLst/>
                <a:gdLst>
                  <a:gd name="T0" fmla="*/ 1 w 479"/>
                  <a:gd name="T1" fmla="*/ 1 h 154"/>
                  <a:gd name="T2" fmla="*/ 1 w 479"/>
                  <a:gd name="T3" fmla="*/ 1 h 154"/>
                  <a:gd name="T4" fmla="*/ 0 w 479"/>
                  <a:gd name="T5" fmla="*/ 1 h 154"/>
                  <a:gd name="T6" fmla="*/ 0 w 479"/>
                  <a:gd name="T7" fmla="*/ 0 h 154"/>
                  <a:gd name="T8" fmla="*/ 1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2"/>
                    </a:moveTo>
                    <a:lnTo>
                      <a:pt x="477" y="154"/>
                    </a:lnTo>
                    <a:lnTo>
                      <a:pt x="0" y="1"/>
                    </a:lnTo>
                    <a:lnTo>
                      <a:pt x="2" y="0"/>
                    </a:lnTo>
                    <a:lnTo>
                      <a:pt x="479" y="152"/>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4927" name="Freeform 1864"/>
              <p:cNvSpPr>
                <a:spLocks/>
              </p:cNvSpPr>
              <p:nvPr/>
            </p:nvSpPr>
            <p:spPr bwMode="auto">
              <a:xfrm>
                <a:off x="306" y="1400"/>
                <a:ext cx="239" cy="77"/>
              </a:xfrm>
              <a:custGeom>
                <a:avLst/>
                <a:gdLst>
                  <a:gd name="T0" fmla="*/ 2 w 478"/>
                  <a:gd name="T1" fmla="*/ 0 h 155"/>
                  <a:gd name="T2" fmla="*/ 2 w 478"/>
                  <a:gd name="T3" fmla="*/ 0 h 155"/>
                  <a:gd name="T4" fmla="*/ 0 w 478"/>
                  <a:gd name="T5" fmla="*/ 0 h 155"/>
                  <a:gd name="T6" fmla="*/ 1 w 478"/>
                  <a:gd name="T7" fmla="*/ 0 h 155"/>
                  <a:gd name="T8" fmla="*/ 2 w 478"/>
                  <a:gd name="T9" fmla="*/ 0 h 155"/>
                  <a:gd name="T10" fmla="*/ 0 60000 65536"/>
                  <a:gd name="T11" fmla="*/ 0 60000 65536"/>
                  <a:gd name="T12" fmla="*/ 0 60000 65536"/>
                  <a:gd name="T13" fmla="*/ 0 60000 65536"/>
                  <a:gd name="T14" fmla="*/ 0 60000 65536"/>
                  <a:gd name="T15" fmla="*/ 0 w 478"/>
                  <a:gd name="T16" fmla="*/ 0 h 155"/>
                  <a:gd name="T17" fmla="*/ 478 w 478"/>
                  <a:gd name="T18" fmla="*/ 155 h 155"/>
                </a:gdLst>
                <a:ahLst/>
                <a:cxnLst>
                  <a:cxn ang="T10">
                    <a:pos x="T0" y="T1"/>
                  </a:cxn>
                  <a:cxn ang="T11">
                    <a:pos x="T2" y="T3"/>
                  </a:cxn>
                  <a:cxn ang="T12">
                    <a:pos x="T4" y="T5"/>
                  </a:cxn>
                  <a:cxn ang="T13">
                    <a:pos x="T6" y="T7"/>
                  </a:cxn>
                  <a:cxn ang="T14">
                    <a:pos x="T8" y="T9"/>
                  </a:cxn>
                </a:cxnLst>
                <a:rect l="T15" t="T16" r="T17" b="T18"/>
                <a:pathLst>
                  <a:path w="478" h="155">
                    <a:moveTo>
                      <a:pt x="478" y="153"/>
                    </a:moveTo>
                    <a:lnTo>
                      <a:pt x="477" y="155"/>
                    </a:lnTo>
                    <a:lnTo>
                      <a:pt x="0" y="2"/>
                    </a:lnTo>
                    <a:lnTo>
                      <a:pt x="1" y="0"/>
                    </a:lnTo>
                    <a:lnTo>
                      <a:pt x="478" y="153"/>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4928" name="Freeform 1865"/>
              <p:cNvSpPr>
                <a:spLocks/>
              </p:cNvSpPr>
              <p:nvPr/>
            </p:nvSpPr>
            <p:spPr bwMode="auto">
              <a:xfrm>
                <a:off x="305" y="1400"/>
                <a:ext cx="239" cy="79"/>
              </a:xfrm>
              <a:custGeom>
                <a:avLst/>
                <a:gdLst>
                  <a:gd name="T0" fmla="*/ 1 w 479"/>
                  <a:gd name="T1" fmla="*/ 1 h 156"/>
                  <a:gd name="T2" fmla="*/ 1 w 479"/>
                  <a:gd name="T3" fmla="*/ 1 h 156"/>
                  <a:gd name="T4" fmla="*/ 0 w 479"/>
                  <a:gd name="T5" fmla="*/ 1 h 156"/>
                  <a:gd name="T6" fmla="*/ 0 w 479"/>
                  <a:gd name="T7" fmla="*/ 0 h 156"/>
                  <a:gd name="T8" fmla="*/ 1 w 479"/>
                  <a:gd name="T9" fmla="*/ 1 h 156"/>
                  <a:gd name="T10" fmla="*/ 0 60000 65536"/>
                  <a:gd name="T11" fmla="*/ 0 60000 65536"/>
                  <a:gd name="T12" fmla="*/ 0 60000 65536"/>
                  <a:gd name="T13" fmla="*/ 0 60000 65536"/>
                  <a:gd name="T14" fmla="*/ 0 60000 65536"/>
                  <a:gd name="T15" fmla="*/ 0 w 479"/>
                  <a:gd name="T16" fmla="*/ 0 h 156"/>
                  <a:gd name="T17" fmla="*/ 479 w 479"/>
                  <a:gd name="T18" fmla="*/ 156 h 156"/>
                </a:gdLst>
                <a:ahLst/>
                <a:cxnLst>
                  <a:cxn ang="T10">
                    <a:pos x="T0" y="T1"/>
                  </a:cxn>
                  <a:cxn ang="T11">
                    <a:pos x="T2" y="T3"/>
                  </a:cxn>
                  <a:cxn ang="T12">
                    <a:pos x="T4" y="T5"/>
                  </a:cxn>
                  <a:cxn ang="T13">
                    <a:pos x="T6" y="T7"/>
                  </a:cxn>
                  <a:cxn ang="T14">
                    <a:pos x="T8" y="T9"/>
                  </a:cxn>
                </a:cxnLst>
                <a:rect l="T15" t="T16" r="T17" b="T18"/>
                <a:pathLst>
                  <a:path w="479" h="156">
                    <a:moveTo>
                      <a:pt x="479" y="153"/>
                    </a:moveTo>
                    <a:lnTo>
                      <a:pt x="477" y="156"/>
                    </a:lnTo>
                    <a:lnTo>
                      <a:pt x="0" y="3"/>
                    </a:lnTo>
                    <a:lnTo>
                      <a:pt x="2" y="0"/>
                    </a:lnTo>
                    <a:lnTo>
                      <a:pt x="479" y="153"/>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4929" name="Freeform 1866"/>
              <p:cNvSpPr>
                <a:spLocks/>
              </p:cNvSpPr>
              <p:nvPr/>
            </p:nvSpPr>
            <p:spPr bwMode="auto">
              <a:xfrm>
                <a:off x="304" y="1402"/>
                <a:ext cx="239" cy="77"/>
              </a:xfrm>
              <a:custGeom>
                <a:avLst/>
                <a:gdLst>
                  <a:gd name="T0" fmla="*/ 1 w 479"/>
                  <a:gd name="T1" fmla="*/ 0 h 155"/>
                  <a:gd name="T2" fmla="*/ 1 w 479"/>
                  <a:gd name="T3" fmla="*/ 0 h 155"/>
                  <a:gd name="T4" fmla="*/ 0 w 479"/>
                  <a:gd name="T5" fmla="*/ 0 h 155"/>
                  <a:gd name="T6" fmla="*/ 0 w 479"/>
                  <a:gd name="T7" fmla="*/ 0 h 155"/>
                  <a:gd name="T8" fmla="*/ 1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3"/>
                    </a:moveTo>
                    <a:lnTo>
                      <a:pt x="477" y="155"/>
                    </a:lnTo>
                    <a:lnTo>
                      <a:pt x="0" y="2"/>
                    </a:lnTo>
                    <a:lnTo>
                      <a:pt x="2" y="0"/>
                    </a:lnTo>
                    <a:lnTo>
                      <a:pt x="479" y="153"/>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4930" name="Freeform 1867"/>
              <p:cNvSpPr>
                <a:spLocks/>
              </p:cNvSpPr>
              <p:nvPr/>
            </p:nvSpPr>
            <p:spPr bwMode="auto">
              <a:xfrm>
                <a:off x="301" y="1403"/>
                <a:ext cx="242" cy="84"/>
              </a:xfrm>
              <a:custGeom>
                <a:avLst/>
                <a:gdLst>
                  <a:gd name="T0" fmla="*/ 2 w 483"/>
                  <a:gd name="T1" fmla="*/ 1 h 168"/>
                  <a:gd name="T2" fmla="*/ 2 w 483"/>
                  <a:gd name="T3" fmla="*/ 1 h 168"/>
                  <a:gd name="T4" fmla="*/ 0 w 483"/>
                  <a:gd name="T5" fmla="*/ 1 h 168"/>
                  <a:gd name="T6" fmla="*/ 1 w 483"/>
                  <a:gd name="T7" fmla="*/ 0 h 168"/>
                  <a:gd name="T8" fmla="*/ 2 w 483"/>
                  <a:gd name="T9" fmla="*/ 1 h 168"/>
                  <a:gd name="T10" fmla="*/ 0 60000 65536"/>
                  <a:gd name="T11" fmla="*/ 0 60000 65536"/>
                  <a:gd name="T12" fmla="*/ 0 60000 65536"/>
                  <a:gd name="T13" fmla="*/ 0 60000 65536"/>
                  <a:gd name="T14" fmla="*/ 0 60000 65536"/>
                  <a:gd name="T15" fmla="*/ 0 w 483"/>
                  <a:gd name="T16" fmla="*/ 0 h 168"/>
                  <a:gd name="T17" fmla="*/ 483 w 483"/>
                  <a:gd name="T18" fmla="*/ 168 h 168"/>
                </a:gdLst>
                <a:ahLst/>
                <a:cxnLst>
                  <a:cxn ang="T10">
                    <a:pos x="T0" y="T1"/>
                  </a:cxn>
                  <a:cxn ang="T11">
                    <a:pos x="T2" y="T3"/>
                  </a:cxn>
                  <a:cxn ang="T12">
                    <a:pos x="T4" y="T5"/>
                  </a:cxn>
                  <a:cxn ang="T13">
                    <a:pos x="T6" y="T7"/>
                  </a:cxn>
                  <a:cxn ang="T14">
                    <a:pos x="T8" y="T9"/>
                  </a:cxn>
                </a:cxnLst>
                <a:rect l="T15" t="T16" r="T17" b="T18"/>
                <a:pathLst>
                  <a:path w="483" h="168">
                    <a:moveTo>
                      <a:pt x="483" y="153"/>
                    </a:moveTo>
                    <a:lnTo>
                      <a:pt x="475" y="168"/>
                    </a:lnTo>
                    <a:lnTo>
                      <a:pt x="0" y="13"/>
                    </a:lnTo>
                    <a:lnTo>
                      <a:pt x="6" y="0"/>
                    </a:lnTo>
                    <a:lnTo>
                      <a:pt x="483" y="153"/>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4931" name="Freeform 1868"/>
              <p:cNvSpPr>
                <a:spLocks/>
              </p:cNvSpPr>
              <p:nvPr/>
            </p:nvSpPr>
            <p:spPr bwMode="auto">
              <a:xfrm>
                <a:off x="303" y="1403"/>
                <a:ext cx="240" cy="77"/>
              </a:xfrm>
              <a:custGeom>
                <a:avLst/>
                <a:gdLst>
                  <a:gd name="T0" fmla="*/ 2 w 478"/>
                  <a:gd name="T1" fmla="*/ 1 h 154"/>
                  <a:gd name="T2" fmla="*/ 2 w 478"/>
                  <a:gd name="T3" fmla="*/ 1 h 154"/>
                  <a:gd name="T4" fmla="*/ 0 w 478"/>
                  <a:gd name="T5" fmla="*/ 1 h 154"/>
                  <a:gd name="T6" fmla="*/ 1 w 478"/>
                  <a:gd name="T7" fmla="*/ 0 h 154"/>
                  <a:gd name="T8" fmla="*/ 2 w 478"/>
                  <a:gd name="T9" fmla="*/ 1 h 154"/>
                  <a:gd name="T10" fmla="*/ 0 60000 65536"/>
                  <a:gd name="T11" fmla="*/ 0 60000 65536"/>
                  <a:gd name="T12" fmla="*/ 0 60000 65536"/>
                  <a:gd name="T13" fmla="*/ 0 60000 65536"/>
                  <a:gd name="T14" fmla="*/ 0 60000 65536"/>
                  <a:gd name="T15" fmla="*/ 0 w 478"/>
                  <a:gd name="T16" fmla="*/ 0 h 154"/>
                  <a:gd name="T17" fmla="*/ 478 w 478"/>
                  <a:gd name="T18" fmla="*/ 154 h 154"/>
                </a:gdLst>
                <a:ahLst/>
                <a:cxnLst>
                  <a:cxn ang="T10">
                    <a:pos x="T0" y="T1"/>
                  </a:cxn>
                  <a:cxn ang="T11">
                    <a:pos x="T2" y="T3"/>
                  </a:cxn>
                  <a:cxn ang="T12">
                    <a:pos x="T4" y="T5"/>
                  </a:cxn>
                  <a:cxn ang="T13">
                    <a:pos x="T6" y="T7"/>
                  </a:cxn>
                  <a:cxn ang="T14">
                    <a:pos x="T8" y="T9"/>
                  </a:cxn>
                </a:cxnLst>
                <a:rect l="T15" t="T16" r="T17" b="T18"/>
                <a:pathLst>
                  <a:path w="478" h="154">
                    <a:moveTo>
                      <a:pt x="478" y="153"/>
                    </a:moveTo>
                    <a:lnTo>
                      <a:pt x="477" y="154"/>
                    </a:lnTo>
                    <a:lnTo>
                      <a:pt x="0" y="2"/>
                    </a:lnTo>
                    <a:lnTo>
                      <a:pt x="1" y="0"/>
                    </a:lnTo>
                    <a:lnTo>
                      <a:pt x="478" y="153"/>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4932" name="Freeform 1869"/>
              <p:cNvSpPr>
                <a:spLocks/>
              </p:cNvSpPr>
              <p:nvPr/>
            </p:nvSpPr>
            <p:spPr bwMode="auto">
              <a:xfrm>
                <a:off x="303" y="1404"/>
                <a:ext cx="239" cy="78"/>
              </a:xfrm>
              <a:custGeom>
                <a:avLst/>
                <a:gdLst>
                  <a:gd name="T0" fmla="*/ 2 w 477"/>
                  <a:gd name="T1" fmla="*/ 1 h 156"/>
                  <a:gd name="T2" fmla="*/ 2 w 477"/>
                  <a:gd name="T3" fmla="*/ 1 h 156"/>
                  <a:gd name="T4" fmla="*/ 0 w 477"/>
                  <a:gd name="T5" fmla="*/ 1 h 156"/>
                  <a:gd name="T6" fmla="*/ 0 w 477"/>
                  <a:gd name="T7" fmla="*/ 0 h 156"/>
                  <a:gd name="T8" fmla="*/ 2 w 477"/>
                  <a:gd name="T9" fmla="*/ 1 h 156"/>
                  <a:gd name="T10" fmla="*/ 0 60000 65536"/>
                  <a:gd name="T11" fmla="*/ 0 60000 65536"/>
                  <a:gd name="T12" fmla="*/ 0 60000 65536"/>
                  <a:gd name="T13" fmla="*/ 0 60000 65536"/>
                  <a:gd name="T14" fmla="*/ 0 60000 65536"/>
                  <a:gd name="T15" fmla="*/ 0 w 477"/>
                  <a:gd name="T16" fmla="*/ 0 h 156"/>
                  <a:gd name="T17" fmla="*/ 477 w 477"/>
                  <a:gd name="T18" fmla="*/ 156 h 156"/>
                </a:gdLst>
                <a:ahLst/>
                <a:cxnLst>
                  <a:cxn ang="T10">
                    <a:pos x="T0" y="T1"/>
                  </a:cxn>
                  <a:cxn ang="T11">
                    <a:pos x="T2" y="T3"/>
                  </a:cxn>
                  <a:cxn ang="T12">
                    <a:pos x="T4" y="T5"/>
                  </a:cxn>
                  <a:cxn ang="T13">
                    <a:pos x="T6" y="T7"/>
                  </a:cxn>
                  <a:cxn ang="T14">
                    <a:pos x="T8" y="T9"/>
                  </a:cxn>
                </a:cxnLst>
                <a:rect l="T15" t="T16" r="T17" b="T18"/>
                <a:pathLst>
                  <a:path w="477" h="156">
                    <a:moveTo>
                      <a:pt x="477" y="152"/>
                    </a:moveTo>
                    <a:lnTo>
                      <a:pt x="477" y="156"/>
                    </a:lnTo>
                    <a:lnTo>
                      <a:pt x="0" y="1"/>
                    </a:lnTo>
                    <a:lnTo>
                      <a:pt x="0" y="0"/>
                    </a:lnTo>
                    <a:lnTo>
                      <a:pt x="477" y="152"/>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4933" name="Freeform 1870"/>
              <p:cNvSpPr>
                <a:spLocks/>
              </p:cNvSpPr>
              <p:nvPr/>
            </p:nvSpPr>
            <p:spPr bwMode="auto">
              <a:xfrm>
                <a:off x="303" y="1405"/>
                <a:ext cx="239" cy="78"/>
              </a:xfrm>
              <a:custGeom>
                <a:avLst/>
                <a:gdLst>
                  <a:gd name="T0" fmla="*/ 1 w 479"/>
                  <a:gd name="T1" fmla="*/ 1 h 156"/>
                  <a:gd name="T2" fmla="*/ 1 w 479"/>
                  <a:gd name="T3" fmla="*/ 1 h 156"/>
                  <a:gd name="T4" fmla="*/ 0 w 479"/>
                  <a:gd name="T5" fmla="*/ 1 h 156"/>
                  <a:gd name="T6" fmla="*/ 0 w 479"/>
                  <a:gd name="T7" fmla="*/ 0 h 156"/>
                  <a:gd name="T8" fmla="*/ 1 w 479"/>
                  <a:gd name="T9" fmla="*/ 1 h 156"/>
                  <a:gd name="T10" fmla="*/ 0 60000 65536"/>
                  <a:gd name="T11" fmla="*/ 0 60000 65536"/>
                  <a:gd name="T12" fmla="*/ 0 60000 65536"/>
                  <a:gd name="T13" fmla="*/ 0 60000 65536"/>
                  <a:gd name="T14" fmla="*/ 0 60000 65536"/>
                  <a:gd name="T15" fmla="*/ 0 w 479"/>
                  <a:gd name="T16" fmla="*/ 0 h 156"/>
                  <a:gd name="T17" fmla="*/ 479 w 479"/>
                  <a:gd name="T18" fmla="*/ 156 h 156"/>
                </a:gdLst>
                <a:ahLst/>
                <a:cxnLst>
                  <a:cxn ang="T10">
                    <a:pos x="T0" y="T1"/>
                  </a:cxn>
                  <a:cxn ang="T11">
                    <a:pos x="T2" y="T3"/>
                  </a:cxn>
                  <a:cxn ang="T12">
                    <a:pos x="T4" y="T5"/>
                  </a:cxn>
                  <a:cxn ang="T13">
                    <a:pos x="T6" y="T7"/>
                  </a:cxn>
                  <a:cxn ang="T14">
                    <a:pos x="T8" y="T9"/>
                  </a:cxn>
                </a:cxnLst>
                <a:rect l="T15" t="T16" r="T17" b="T18"/>
                <a:pathLst>
                  <a:path w="479" h="156">
                    <a:moveTo>
                      <a:pt x="479" y="155"/>
                    </a:moveTo>
                    <a:lnTo>
                      <a:pt x="477" y="156"/>
                    </a:lnTo>
                    <a:lnTo>
                      <a:pt x="0" y="4"/>
                    </a:lnTo>
                    <a:lnTo>
                      <a:pt x="2" y="0"/>
                    </a:lnTo>
                    <a:lnTo>
                      <a:pt x="479" y="155"/>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4934" name="Freeform 1871"/>
              <p:cNvSpPr>
                <a:spLocks/>
              </p:cNvSpPr>
              <p:nvPr/>
            </p:nvSpPr>
            <p:spPr bwMode="auto">
              <a:xfrm>
                <a:off x="302" y="1406"/>
                <a:ext cx="239" cy="78"/>
              </a:xfrm>
              <a:custGeom>
                <a:avLst/>
                <a:gdLst>
                  <a:gd name="T0" fmla="*/ 1 w 479"/>
                  <a:gd name="T1" fmla="*/ 1 h 154"/>
                  <a:gd name="T2" fmla="*/ 1 w 479"/>
                  <a:gd name="T3" fmla="*/ 1 h 154"/>
                  <a:gd name="T4" fmla="*/ 0 w 479"/>
                  <a:gd name="T5" fmla="*/ 1 h 154"/>
                  <a:gd name="T6" fmla="*/ 0 w 479"/>
                  <a:gd name="T7" fmla="*/ 0 h 154"/>
                  <a:gd name="T8" fmla="*/ 1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2"/>
                    </a:moveTo>
                    <a:lnTo>
                      <a:pt x="477" y="154"/>
                    </a:lnTo>
                    <a:lnTo>
                      <a:pt x="0" y="1"/>
                    </a:lnTo>
                    <a:lnTo>
                      <a:pt x="2" y="0"/>
                    </a:lnTo>
                    <a:lnTo>
                      <a:pt x="479" y="152"/>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4935" name="Freeform 1872"/>
              <p:cNvSpPr>
                <a:spLocks/>
              </p:cNvSpPr>
              <p:nvPr/>
            </p:nvSpPr>
            <p:spPr bwMode="auto">
              <a:xfrm>
                <a:off x="302" y="1407"/>
                <a:ext cx="238" cy="77"/>
              </a:xfrm>
              <a:custGeom>
                <a:avLst/>
                <a:gdLst>
                  <a:gd name="T0" fmla="*/ 1 w 477"/>
                  <a:gd name="T1" fmla="*/ 0 h 155"/>
                  <a:gd name="T2" fmla="*/ 1 w 477"/>
                  <a:gd name="T3" fmla="*/ 0 h 155"/>
                  <a:gd name="T4" fmla="*/ 0 w 477"/>
                  <a:gd name="T5" fmla="*/ 0 h 155"/>
                  <a:gd name="T6" fmla="*/ 0 w 477"/>
                  <a:gd name="T7" fmla="*/ 0 h 155"/>
                  <a:gd name="T8" fmla="*/ 1 w 477"/>
                  <a:gd name="T9" fmla="*/ 0 h 155"/>
                  <a:gd name="T10" fmla="*/ 0 60000 65536"/>
                  <a:gd name="T11" fmla="*/ 0 60000 65536"/>
                  <a:gd name="T12" fmla="*/ 0 60000 65536"/>
                  <a:gd name="T13" fmla="*/ 0 60000 65536"/>
                  <a:gd name="T14" fmla="*/ 0 60000 65536"/>
                  <a:gd name="T15" fmla="*/ 0 w 477"/>
                  <a:gd name="T16" fmla="*/ 0 h 155"/>
                  <a:gd name="T17" fmla="*/ 477 w 477"/>
                  <a:gd name="T18" fmla="*/ 155 h 155"/>
                </a:gdLst>
                <a:ahLst/>
                <a:cxnLst>
                  <a:cxn ang="T10">
                    <a:pos x="T0" y="T1"/>
                  </a:cxn>
                  <a:cxn ang="T11">
                    <a:pos x="T2" y="T3"/>
                  </a:cxn>
                  <a:cxn ang="T12">
                    <a:pos x="T4" y="T5"/>
                  </a:cxn>
                  <a:cxn ang="T13">
                    <a:pos x="T6" y="T7"/>
                  </a:cxn>
                  <a:cxn ang="T14">
                    <a:pos x="T8" y="T9"/>
                  </a:cxn>
                </a:cxnLst>
                <a:rect l="T15" t="T16" r="T17" b="T18"/>
                <a:pathLst>
                  <a:path w="477" h="155">
                    <a:moveTo>
                      <a:pt x="477" y="153"/>
                    </a:moveTo>
                    <a:lnTo>
                      <a:pt x="477" y="155"/>
                    </a:lnTo>
                    <a:lnTo>
                      <a:pt x="0" y="2"/>
                    </a:lnTo>
                    <a:lnTo>
                      <a:pt x="0" y="0"/>
                    </a:lnTo>
                    <a:lnTo>
                      <a:pt x="477" y="15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4936" name="Freeform 1873"/>
              <p:cNvSpPr>
                <a:spLocks/>
              </p:cNvSpPr>
              <p:nvPr/>
            </p:nvSpPr>
            <p:spPr bwMode="auto">
              <a:xfrm>
                <a:off x="301" y="1408"/>
                <a:ext cx="239" cy="78"/>
              </a:xfrm>
              <a:custGeom>
                <a:avLst/>
                <a:gdLst>
                  <a:gd name="T0" fmla="*/ 2 w 478"/>
                  <a:gd name="T1" fmla="*/ 1 h 156"/>
                  <a:gd name="T2" fmla="*/ 2 w 478"/>
                  <a:gd name="T3" fmla="*/ 1 h 156"/>
                  <a:gd name="T4" fmla="*/ 0 w 478"/>
                  <a:gd name="T5" fmla="*/ 1 h 156"/>
                  <a:gd name="T6" fmla="*/ 1 w 478"/>
                  <a:gd name="T7" fmla="*/ 0 h 156"/>
                  <a:gd name="T8" fmla="*/ 2 w 478"/>
                  <a:gd name="T9" fmla="*/ 1 h 156"/>
                  <a:gd name="T10" fmla="*/ 0 60000 65536"/>
                  <a:gd name="T11" fmla="*/ 0 60000 65536"/>
                  <a:gd name="T12" fmla="*/ 0 60000 65536"/>
                  <a:gd name="T13" fmla="*/ 0 60000 65536"/>
                  <a:gd name="T14" fmla="*/ 0 60000 65536"/>
                  <a:gd name="T15" fmla="*/ 0 w 478"/>
                  <a:gd name="T16" fmla="*/ 0 h 156"/>
                  <a:gd name="T17" fmla="*/ 478 w 478"/>
                  <a:gd name="T18" fmla="*/ 156 h 156"/>
                </a:gdLst>
                <a:ahLst/>
                <a:cxnLst>
                  <a:cxn ang="T10">
                    <a:pos x="T0" y="T1"/>
                  </a:cxn>
                  <a:cxn ang="T11">
                    <a:pos x="T2" y="T3"/>
                  </a:cxn>
                  <a:cxn ang="T12">
                    <a:pos x="T4" y="T5"/>
                  </a:cxn>
                  <a:cxn ang="T13">
                    <a:pos x="T6" y="T7"/>
                  </a:cxn>
                  <a:cxn ang="T14">
                    <a:pos x="T8" y="T9"/>
                  </a:cxn>
                </a:cxnLst>
                <a:rect l="T15" t="T16" r="T17" b="T18"/>
                <a:pathLst>
                  <a:path w="478" h="156">
                    <a:moveTo>
                      <a:pt x="478" y="153"/>
                    </a:moveTo>
                    <a:lnTo>
                      <a:pt x="477" y="156"/>
                    </a:lnTo>
                    <a:lnTo>
                      <a:pt x="0" y="2"/>
                    </a:lnTo>
                    <a:lnTo>
                      <a:pt x="1" y="0"/>
                    </a:lnTo>
                    <a:lnTo>
                      <a:pt x="478" y="153"/>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4937" name="Freeform 1874"/>
              <p:cNvSpPr>
                <a:spLocks/>
              </p:cNvSpPr>
              <p:nvPr/>
            </p:nvSpPr>
            <p:spPr bwMode="auto">
              <a:xfrm>
                <a:off x="301" y="1409"/>
                <a:ext cx="238" cy="78"/>
              </a:xfrm>
              <a:custGeom>
                <a:avLst/>
                <a:gdLst>
                  <a:gd name="T0" fmla="*/ 1 w 477"/>
                  <a:gd name="T1" fmla="*/ 1 h 156"/>
                  <a:gd name="T2" fmla="*/ 1 w 477"/>
                  <a:gd name="T3" fmla="*/ 1 h 156"/>
                  <a:gd name="T4" fmla="*/ 0 w 477"/>
                  <a:gd name="T5" fmla="*/ 1 h 156"/>
                  <a:gd name="T6" fmla="*/ 0 w 477"/>
                  <a:gd name="T7" fmla="*/ 0 h 156"/>
                  <a:gd name="T8" fmla="*/ 1 w 477"/>
                  <a:gd name="T9" fmla="*/ 1 h 156"/>
                  <a:gd name="T10" fmla="*/ 0 60000 65536"/>
                  <a:gd name="T11" fmla="*/ 0 60000 65536"/>
                  <a:gd name="T12" fmla="*/ 0 60000 65536"/>
                  <a:gd name="T13" fmla="*/ 0 60000 65536"/>
                  <a:gd name="T14" fmla="*/ 0 60000 65536"/>
                  <a:gd name="T15" fmla="*/ 0 w 477"/>
                  <a:gd name="T16" fmla="*/ 0 h 156"/>
                  <a:gd name="T17" fmla="*/ 477 w 477"/>
                  <a:gd name="T18" fmla="*/ 156 h 156"/>
                </a:gdLst>
                <a:ahLst/>
                <a:cxnLst>
                  <a:cxn ang="T10">
                    <a:pos x="T0" y="T1"/>
                  </a:cxn>
                  <a:cxn ang="T11">
                    <a:pos x="T2" y="T3"/>
                  </a:cxn>
                  <a:cxn ang="T12">
                    <a:pos x="T4" y="T5"/>
                  </a:cxn>
                  <a:cxn ang="T13">
                    <a:pos x="T6" y="T7"/>
                  </a:cxn>
                  <a:cxn ang="T14">
                    <a:pos x="T8" y="T9"/>
                  </a:cxn>
                </a:cxnLst>
                <a:rect l="T15" t="T16" r="T17" b="T18"/>
                <a:pathLst>
                  <a:path w="477" h="156">
                    <a:moveTo>
                      <a:pt x="477" y="154"/>
                    </a:moveTo>
                    <a:lnTo>
                      <a:pt x="475" y="156"/>
                    </a:lnTo>
                    <a:lnTo>
                      <a:pt x="0" y="1"/>
                    </a:lnTo>
                    <a:lnTo>
                      <a:pt x="0" y="0"/>
                    </a:lnTo>
                    <a:lnTo>
                      <a:pt x="477" y="154"/>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4938" name="Freeform 1875"/>
              <p:cNvSpPr>
                <a:spLocks/>
              </p:cNvSpPr>
              <p:nvPr/>
            </p:nvSpPr>
            <p:spPr bwMode="auto">
              <a:xfrm>
                <a:off x="298" y="1410"/>
                <a:ext cx="241" cy="85"/>
              </a:xfrm>
              <a:custGeom>
                <a:avLst/>
                <a:gdLst>
                  <a:gd name="T0" fmla="*/ 2 w 482"/>
                  <a:gd name="T1" fmla="*/ 0 h 171"/>
                  <a:gd name="T2" fmla="*/ 2 w 482"/>
                  <a:gd name="T3" fmla="*/ 0 h 171"/>
                  <a:gd name="T4" fmla="*/ 0 w 482"/>
                  <a:gd name="T5" fmla="*/ 0 h 171"/>
                  <a:gd name="T6" fmla="*/ 1 w 482"/>
                  <a:gd name="T7" fmla="*/ 0 h 171"/>
                  <a:gd name="T8" fmla="*/ 2 w 482"/>
                  <a:gd name="T9" fmla="*/ 0 h 171"/>
                  <a:gd name="T10" fmla="*/ 0 60000 65536"/>
                  <a:gd name="T11" fmla="*/ 0 60000 65536"/>
                  <a:gd name="T12" fmla="*/ 0 60000 65536"/>
                  <a:gd name="T13" fmla="*/ 0 60000 65536"/>
                  <a:gd name="T14" fmla="*/ 0 60000 65536"/>
                  <a:gd name="T15" fmla="*/ 0 w 482"/>
                  <a:gd name="T16" fmla="*/ 0 h 171"/>
                  <a:gd name="T17" fmla="*/ 482 w 482"/>
                  <a:gd name="T18" fmla="*/ 171 h 171"/>
                </a:gdLst>
                <a:ahLst/>
                <a:cxnLst>
                  <a:cxn ang="T10">
                    <a:pos x="T0" y="T1"/>
                  </a:cxn>
                  <a:cxn ang="T11">
                    <a:pos x="T2" y="T3"/>
                  </a:cxn>
                  <a:cxn ang="T12">
                    <a:pos x="T4" y="T5"/>
                  </a:cxn>
                  <a:cxn ang="T13">
                    <a:pos x="T6" y="T7"/>
                  </a:cxn>
                  <a:cxn ang="T14">
                    <a:pos x="T8" y="T9"/>
                  </a:cxn>
                </a:cxnLst>
                <a:rect l="T15" t="T16" r="T17" b="T18"/>
                <a:pathLst>
                  <a:path w="482" h="171">
                    <a:moveTo>
                      <a:pt x="482" y="155"/>
                    </a:moveTo>
                    <a:lnTo>
                      <a:pt x="477" y="171"/>
                    </a:lnTo>
                    <a:lnTo>
                      <a:pt x="0" y="17"/>
                    </a:lnTo>
                    <a:lnTo>
                      <a:pt x="7" y="0"/>
                    </a:lnTo>
                    <a:lnTo>
                      <a:pt x="482" y="15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4939" name="Freeform 1876"/>
              <p:cNvSpPr>
                <a:spLocks/>
              </p:cNvSpPr>
              <p:nvPr/>
            </p:nvSpPr>
            <p:spPr bwMode="auto">
              <a:xfrm>
                <a:off x="300" y="1410"/>
                <a:ext cx="239" cy="79"/>
              </a:xfrm>
              <a:custGeom>
                <a:avLst/>
                <a:gdLst>
                  <a:gd name="T0" fmla="*/ 2 w 477"/>
                  <a:gd name="T1" fmla="*/ 1 h 158"/>
                  <a:gd name="T2" fmla="*/ 2 w 477"/>
                  <a:gd name="T3" fmla="*/ 1 h 158"/>
                  <a:gd name="T4" fmla="*/ 0 w 477"/>
                  <a:gd name="T5" fmla="*/ 1 h 158"/>
                  <a:gd name="T6" fmla="*/ 1 w 477"/>
                  <a:gd name="T7" fmla="*/ 0 h 158"/>
                  <a:gd name="T8" fmla="*/ 2 w 477"/>
                  <a:gd name="T9" fmla="*/ 1 h 158"/>
                  <a:gd name="T10" fmla="*/ 0 60000 65536"/>
                  <a:gd name="T11" fmla="*/ 0 60000 65536"/>
                  <a:gd name="T12" fmla="*/ 0 60000 65536"/>
                  <a:gd name="T13" fmla="*/ 0 60000 65536"/>
                  <a:gd name="T14" fmla="*/ 0 60000 65536"/>
                  <a:gd name="T15" fmla="*/ 0 w 477"/>
                  <a:gd name="T16" fmla="*/ 0 h 158"/>
                  <a:gd name="T17" fmla="*/ 477 w 477"/>
                  <a:gd name="T18" fmla="*/ 158 h 158"/>
                </a:gdLst>
                <a:ahLst/>
                <a:cxnLst>
                  <a:cxn ang="T10">
                    <a:pos x="T0" y="T1"/>
                  </a:cxn>
                  <a:cxn ang="T11">
                    <a:pos x="T2" y="T3"/>
                  </a:cxn>
                  <a:cxn ang="T12">
                    <a:pos x="T4" y="T5"/>
                  </a:cxn>
                  <a:cxn ang="T13">
                    <a:pos x="T6" y="T7"/>
                  </a:cxn>
                  <a:cxn ang="T14">
                    <a:pos x="T8" y="T9"/>
                  </a:cxn>
                </a:cxnLst>
                <a:rect l="T15" t="T16" r="T17" b="T18"/>
                <a:pathLst>
                  <a:path w="477" h="158">
                    <a:moveTo>
                      <a:pt x="477" y="155"/>
                    </a:moveTo>
                    <a:lnTo>
                      <a:pt x="477" y="158"/>
                    </a:lnTo>
                    <a:lnTo>
                      <a:pt x="0" y="4"/>
                    </a:lnTo>
                    <a:lnTo>
                      <a:pt x="2" y="0"/>
                    </a:lnTo>
                    <a:lnTo>
                      <a:pt x="477" y="15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4940" name="Freeform 1877"/>
              <p:cNvSpPr>
                <a:spLocks/>
              </p:cNvSpPr>
              <p:nvPr/>
            </p:nvSpPr>
            <p:spPr bwMode="auto">
              <a:xfrm>
                <a:off x="299" y="1411"/>
                <a:ext cx="240" cy="79"/>
              </a:xfrm>
              <a:custGeom>
                <a:avLst/>
                <a:gdLst>
                  <a:gd name="T0" fmla="*/ 2 w 479"/>
                  <a:gd name="T1" fmla="*/ 1 h 157"/>
                  <a:gd name="T2" fmla="*/ 2 w 479"/>
                  <a:gd name="T3" fmla="*/ 1 h 157"/>
                  <a:gd name="T4" fmla="*/ 0 w 479"/>
                  <a:gd name="T5" fmla="*/ 1 h 157"/>
                  <a:gd name="T6" fmla="*/ 1 w 479"/>
                  <a:gd name="T7" fmla="*/ 0 h 157"/>
                  <a:gd name="T8" fmla="*/ 2 w 479"/>
                  <a:gd name="T9" fmla="*/ 1 h 157"/>
                  <a:gd name="T10" fmla="*/ 0 60000 65536"/>
                  <a:gd name="T11" fmla="*/ 0 60000 65536"/>
                  <a:gd name="T12" fmla="*/ 0 60000 65536"/>
                  <a:gd name="T13" fmla="*/ 0 60000 65536"/>
                  <a:gd name="T14" fmla="*/ 0 60000 65536"/>
                  <a:gd name="T15" fmla="*/ 0 w 479"/>
                  <a:gd name="T16" fmla="*/ 0 h 157"/>
                  <a:gd name="T17" fmla="*/ 479 w 479"/>
                  <a:gd name="T18" fmla="*/ 157 h 157"/>
                </a:gdLst>
                <a:ahLst/>
                <a:cxnLst>
                  <a:cxn ang="T10">
                    <a:pos x="T0" y="T1"/>
                  </a:cxn>
                  <a:cxn ang="T11">
                    <a:pos x="T2" y="T3"/>
                  </a:cxn>
                  <a:cxn ang="T12">
                    <a:pos x="T4" y="T5"/>
                  </a:cxn>
                  <a:cxn ang="T13">
                    <a:pos x="T6" y="T7"/>
                  </a:cxn>
                  <a:cxn ang="T14">
                    <a:pos x="T8" y="T9"/>
                  </a:cxn>
                </a:cxnLst>
                <a:rect l="T15" t="T16" r="T17" b="T18"/>
                <a:pathLst>
                  <a:path w="479" h="157">
                    <a:moveTo>
                      <a:pt x="479" y="154"/>
                    </a:moveTo>
                    <a:lnTo>
                      <a:pt x="477" y="157"/>
                    </a:lnTo>
                    <a:lnTo>
                      <a:pt x="0" y="3"/>
                    </a:lnTo>
                    <a:lnTo>
                      <a:pt x="2" y="0"/>
                    </a:lnTo>
                    <a:lnTo>
                      <a:pt x="479" y="154"/>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4941" name="Freeform 1878"/>
              <p:cNvSpPr>
                <a:spLocks/>
              </p:cNvSpPr>
              <p:nvPr/>
            </p:nvSpPr>
            <p:spPr bwMode="auto">
              <a:xfrm>
                <a:off x="298" y="1413"/>
                <a:ext cx="240" cy="79"/>
              </a:xfrm>
              <a:custGeom>
                <a:avLst/>
                <a:gdLst>
                  <a:gd name="T0" fmla="*/ 2 w 478"/>
                  <a:gd name="T1" fmla="*/ 1 h 158"/>
                  <a:gd name="T2" fmla="*/ 2 w 478"/>
                  <a:gd name="T3" fmla="*/ 1 h 158"/>
                  <a:gd name="T4" fmla="*/ 0 w 478"/>
                  <a:gd name="T5" fmla="*/ 1 h 158"/>
                  <a:gd name="T6" fmla="*/ 1 w 478"/>
                  <a:gd name="T7" fmla="*/ 0 h 158"/>
                  <a:gd name="T8" fmla="*/ 2 w 478"/>
                  <a:gd name="T9" fmla="*/ 1 h 158"/>
                  <a:gd name="T10" fmla="*/ 0 60000 65536"/>
                  <a:gd name="T11" fmla="*/ 0 60000 65536"/>
                  <a:gd name="T12" fmla="*/ 0 60000 65536"/>
                  <a:gd name="T13" fmla="*/ 0 60000 65536"/>
                  <a:gd name="T14" fmla="*/ 0 60000 65536"/>
                  <a:gd name="T15" fmla="*/ 0 w 478"/>
                  <a:gd name="T16" fmla="*/ 0 h 158"/>
                  <a:gd name="T17" fmla="*/ 478 w 478"/>
                  <a:gd name="T18" fmla="*/ 158 h 158"/>
                </a:gdLst>
                <a:ahLst/>
                <a:cxnLst>
                  <a:cxn ang="T10">
                    <a:pos x="T0" y="T1"/>
                  </a:cxn>
                  <a:cxn ang="T11">
                    <a:pos x="T2" y="T3"/>
                  </a:cxn>
                  <a:cxn ang="T12">
                    <a:pos x="T4" y="T5"/>
                  </a:cxn>
                  <a:cxn ang="T13">
                    <a:pos x="T6" y="T7"/>
                  </a:cxn>
                  <a:cxn ang="T14">
                    <a:pos x="T8" y="T9"/>
                  </a:cxn>
                </a:cxnLst>
                <a:rect l="T15" t="T16" r="T17" b="T18"/>
                <a:pathLst>
                  <a:path w="478" h="158">
                    <a:moveTo>
                      <a:pt x="478" y="154"/>
                    </a:moveTo>
                    <a:lnTo>
                      <a:pt x="477" y="158"/>
                    </a:lnTo>
                    <a:lnTo>
                      <a:pt x="0" y="3"/>
                    </a:lnTo>
                    <a:lnTo>
                      <a:pt x="1" y="0"/>
                    </a:lnTo>
                    <a:lnTo>
                      <a:pt x="478" y="154"/>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4942" name="Freeform 1879"/>
              <p:cNvSpPr>
                <a:spLocks/>
              </p:cNvSpPr>
              <p:nvPr/>
            </p:nvSpPr>
            <p:spPr bwMode="auto">
              <a:xfrm>
                <a:off x="298" y="1415"/>
                <a:ext cx="239" cy="79"/>
              </a:xfrm>
              <a:custGeom>
                <a:avLst/>
                <a:gdLst>
                  <a:gd name="T0" fmla="*/ 2 w 477"/>
                  <a:gd name="T1" fmla="*/ 1 h 158"/>
                  <a:gd name="T2" fmla="*/ 2 w 477"/>
                  <a:gd name="T3" fmla="*/ 1 h 158"/>
                  <a:gd name="T4" fmla="*/ 0 w 477"/>
                  <a:gd name="T5" fmla="*/ 1 h 158"/>
                  <a:gd name="T6" fmla="*/ 0 w 477"/>
                  <a:gd name="T7" fmla="*/ 0 h 158"/>
                  <a:gd name="T8" fmla="*/ 2 w 477"/>
                  <a:gd name="T9" fmla="*/ 1 h 158"/>
                  <a:gd name="T10" fmla="*/ 0 60000 65536"/>
                  <a:gd name="T11" fmla="*/ 0 60000 65536"/>
                  <a:gd name="T12" fmla="*/ 0 60000 65536"/>
                  <a:gd name="T13" fmla="*/ 0 60000 65536"/>
                  <a:gd name="T14" fmla="*/ 0 60000 65536"/>
                  <a:gd name="T15" fmla="*/ 0 w 477"/>
                  <a:gd name="T16" fmla="*/ 0 h 158"/>
                  <a:gd name="T17" fmla="*/ 477 w 477"/>
                  <a:gd name="T18" fmla="*/ 158 h 158"/>
                </a:gdLst>
                <a:ahLst/>
                <a:cxnLst>
                  <a:cxn ang="T10">
                    <a:pos x="T0" y="T1"/>
                  </a:cxn>
                  <a:cxn ang="T11">
                    <a:pos x="T2" y="T3"/>
                  </a:cxn>
                  <a:cxn ang="T12">
                    <a:pos x="T4" y="T5"/>
                  </a:cxn>
                  <a:cxn ang="T13">
                    <a:pos x="T6" y="T7"/>
                  </a:cxn>
                  <a:cxn ang="T14">
                    <a:pos x="T8" y="T9"/>
                  </a:cxn>
                </a:cxnLst>
                <a:rect l="T15" t="T16" r="T17" b="T18"/>
                <a:pathLst>
                  <a:path w="477" h="158">
                    <a:moveTo>
                      <a:pt x="477" y="155"/>
                    </a:moveTo>
                    <a:lnTo>
                      <a:pt x="475" y="158"/>
                    </a:lnTo>
                    <a:lnTo>
                      <a:pt x="0" y="4"/>
                    </a:lnTo>
                    <a:lnTo>
                      <a:pt x="0" y="0"/>
                    </a:lnTo>
                    <a:lnTo>
                      <a:pt x="477" y="155"/>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4943" name="Freeform 1880"/>
              <p:cNvSpPr>
                <a:spLocks/>
              </p:cNvSpPr>
              <p:nvPr/>
            </p:nvSpPr>
            <p:spPr bwMode="auto">
              <a:xfrm>
                <a:off x="298" y="1416"/>
                <a:ext cx="238" cy="79"/>
              </a:xfrm>
              <a:custGeom>
                <a:avLst/>
                <a:gdLst>
                  <a:gd name="T0" fmla="*/ 1 w 477"/>
                  <a:gd name="T1" fmla="*/ 1 h 157"/>
                  <a:gd name="T2" fmla="*/ 1 w 477"/>
                  <a:gd name="T3" fmla="*/ 1 h 157"/>
                  <a:gd name="T4" fmla="*/ 0 w 477"/>
                  <a:gd name="T5" fmla="*/ 1 h 157"/>
                  <a:gd name="T6" fmla="*/ 0 w 477"/>
                  <a:gd name="T7" fmla="*/ 0 h 157"/>
                  <a:gd name="T8" fmla="*/ 1 w 477"/>
                  <a:gd name="T9" fmla="*/ 1 h 157"/>
                  <a:gd name="T10" fmla="*/ 0 60000 65536"/>
                  <a:gd name="T11" fmla="*/ 0 60000 65536"/>
                  <a:gd name="T12" fmla="*/ 0 60000 65536"/>
                  <a:gd name="T13" fmla="*/ 0 60000 65536"/>
                  <a:gd name="T14" fmla="*/ 0 60000 65536"/>
                  <a:gd name="T15" fmla="*/ 0 w 477"/>
                  <a:gd name="T16" fmla="*/ 0 h 157"/>
                  <a:gd name="T17" fmla="*/ 477 w 477"/>
                  <a:gd name="T18" fmla="*/ 157 h 157"/>
                </a:gdLst>
                <a:ahLst/>
                <a:cxnLst>
                  <a:cxn ang="T10">
                    <a:pos x="T0" y="T1"/>
                  </a:cxn>
                  <a:cxn ang="T11">
                    <a:pos x="T2" y="T3"/>
                  </a:cxn>
                  <a:cxn ang="T12">
                    <a:pos x="T4" y="T5"/>
                  </a:cxn>
                  <a:cxn ang="T13">
                    <a:pos x="T6" y="T7"/>
                  </a:cxn>
                  <a:cxn ang="T14">
                    <a:pos x="T8" y="T9"/>
                  </a:cxn>
                </a:cxnLst>
                <a:rect l="T15" t="T16" r="T17" b="T18"/>
                <a:pathLst>
                  <a:path w="477" h="157">
                    <a:moveTo>
                      <a:pt x="477" y="154"/>
                    </a:moveTo>
                    <a:lnTo>
                      <a:pt x="477" y="157"/>
                    </a:lnTo>
                    <a:lnTo>
                      <a:pt x="0" y="3"/>
                    </a:lnTo>
                    <a:lnTo>
                      <a:pt x="2" y="0"/>
                    </a:lnTo>
                    <a:lnTo>
                      <a:pt x="477" y="154"/>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4944" name="Freeform 1881"/>
              <p:cNvSpPr>
                <a:spLocks/>
              </p:cNvSpPr>
              <p:nvPr/>
            </p:nvSpPr>
            <p:spPr bwMode="auto">
              <a:xfrm>
                <a:off x="296" y="1418"/>
                <a:ext cx="240" cy="85"/>
              </a:xfrm>
              <a:custGeom>
                <a:avLst/>
                <a:gdLst>
                  <a:gd name="T0" fmla="*/ 2 w 480"/>
                  <a:gd name="T1" fmla="*/ 0 h 171"/>
                  <a:gd name="T2" fmla="*/ 2 w 480"/>
                  <a:gd name="T3" fmla="*/ 0 h 171"/>
                  <a:gd name="T4" fmla="*/ 0 w 480"/>
                  <a:gd name="T5" fmla="*/ 0 h 171"/>
                  <a:gd name="T6" fmla="*/ 1 w 480"/>
                  <a:gd name="T7" fmla="*/ 0 h 171"/>
                  <a:gd name="T8" fmla="*/ 2 w 480"/>
                  <a:gd name="T9" fmla="*/ 0 h 171"/>
                  <a:gd name="T10" fmla="*/ 0 60000 65536"/>
                  <a:gd name="T11" fmla="*/ 0 60000 65536"/>
                  <a:gd name="T12" fmla="*/ 0 60000 65536"/>
                  <a:gd name="T13" fmla="*/ 0 60000 65536"/>
                  <a:gd name="T14" fmla="*/ 0 60000 65536"/>
                  <a:gd name="T15" fmla="*/ 0 w 480"/>
                  <a:gd name="T16" fmla="*/ 0 h 171"/>
                  <a:gd name="T17" fmla="*/ 480 w 480"/>
                  <a:gd name="T18" fmla="*/ 171 h 171"/>
                </a:gdLst>
                <a:ahLst/>
                <a:cxnLst>
                  <a:cxn ang="T10">
                    <a:pos x="T0" y="T1"/>
                  </a:cxn>
                  <a:cxn ang="T11">
                    <a:pos x="T2" y="T3"/>
                  </a:cxn>
                  <a:cxn ang="T12">
                    <a:pos x="T4" y="T5"/>
                  </a:cxn>
                  <a:cxn ang="T13">
                    <a:pos x="T6" y="T7"/>
                  </a:cxn>
                  <a:cxn ang="T14">
                    <a:pos x="T8" y="T9"/>
                  </a:cxn>
                </a:cxnLst>
                <a:rect l="T15" t="T16" r="T17" b="T18"/>
                <a:pathLst>
                  <a:path w="480" h="171">
                    <a:moveTo>
                      <a:pt x="480" y="154"/>
                    </a:moveTo>
                    <a:lnTo>
                      <a:pt x="475" y="171"/>
                    </a:lnTo>
                    <a:lnTo>
                      <a:pt x="0" y="16"/>
                    </a:lnTo>
                    <a:lnTo>
                      <a:pt x="3" y="0"/>
                    </a:lnTo>
                    <a:lnTo>
                      <a:pt x="480" y="154"/>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4945" name="Freeform 1882"/>
              <p:cNvSpPr>
                <a:spLocks/>
              </p:cNvSpPr>
              <p:nvPr/>
            </p:nvSpPr>
            <p:spPr bwMode="auto">
              <a:xfrm>
                <a:off x="295" y="1426"/>
                <a:ext cx="239" cy="87"/>
              </a:xfrm>
              <a:custGeom>
                <a:avLst/>
                <a:gdLst>
                  <a:gd name="T0" fmla="*/ 2 w 477"/>
                  <a:gd name="T1" fmla="*/ 1 h 173"/>
                  <a:gd name="T2" fmla="*/ 2 w 477"/>
                  <a:gd name="T3" fmla="*/ 1 h 173"/>
                  <a:gd name="T4" fmla="*/ 0 w 477"/>
                  <a:gd name="T5" fmla="*/ 1 h 173"/>
                  <a:gd name="T6" fmla="*/ 1 w 477"/>
                  <a:gd name="T7" fmla="*/ 0 h 173"/>
                  <a:gd name="T8" fmla="*/ 2 w 477"/>
                  <a:gd name="T9" fmla="*/ 1 h 173"/>
                  <a:gd name="T10" fmla="*/ 0 60000 65536"/>
                  <a:gd name="T11" fmla="*/ 0 60000 65536"/>
                  <a:gd name="T12" fmla="*/ 0 60000 65536"/>
                  <a:gd name="T13" fmla="*/ 0 60000 65536"/>
                  <a:gd name="T14" fmla="*/ 0 60000 65536"/>
                  <a:gd name="T15" fmla="*/ 0 w 477"/>
                  <a:gd name="T16" fmla="*/ 0 h 173"/>
                  <a:gd name="T17" fmla="*/ 477 w 477"/>
                  <a:gd name="T18" fmla="*/ 173 h 173"/>
                </a:gdLst>
                <a:ahLst/>
                <a:cxnLst>
                  <a:cxn ang="T10">
                    <a:pos x="T0" y="T1"/>
                  </a:cxn>
                  <a:cxn ang="T11">
                    <a:pos x="T2" y="T3"/>
                  </a:cxn>
                  <a:cxn ang="T12">
                    <a:pos x="T4" y="T5"/>
                  </a:cxn>
                  <a:cxn ang="T13">
                    <a:pos x="T6" y="T7"/>
                  </a:cxn>
                  <a:cxn ang="T14">
                    <a:pos x="T8" y="T9"/>
                  </a:cxn>
                </a:cxnLst>
                <a:rect l="T15" t="T16" r="T17" b="T18"/>
                <a:pathLst>
                  <a:path w="477" h="173">
                    <a:moveTo>
                      <a:pt x="477" y="155"/>
                    </a:moveTo>
                    <a:lnTo>
                      <a:pt x="475" y="173"/>
                    </a:lnTo>
                    <a:lnTo>
                      <a:pt x="0" y="17"/>
                    </a:lnTo>
                    <a:lnTo>
                      <a:pt x="2" y="0"/>
                    </a:lnTo>
                    <a:lnTo>
                      <a:pt x="477" y="155"/>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4946" name="Freeform 1883"/>
              <p:cNvSpPr>
                <a:spLocks/>
              </p:cNvSpPr>
              <p:nvPr/>
            </p:nvSpPr>
            <p:spPr bwMode="auto">
              <a:xfrm>
                <a:off x="296" y="1426"/>
                <a:ext cx="238" cy="80"/>
              </a:xfrm>
              <a:custGeom>
                <a:avLst/>
                <a:gdLst>
                  <a:gd name="T0" fmla="*/ 2 w 475"/>
                  <a:gd name="T1" fmla="*/ 1 h 160"/>
                  <a:gd name="T2" fmla="*/ 2 w 475"/>
                  <a:gd name="T3" fmla="*/ 1 h 160"/>
                  <a:gd name="T4" fmla="*/ 0 w 475"/>
                  <a:gd name="T5" fmla="*/ 1 h 160"/>
                  <a:gd name="T6" fmla="*/ 0 w 475"/>
                  <a:gd name="T7" fmla="*/ 0 h 160"/>
                  <a:gd name="T8" fmla="*/ 2 w 475"/>
                  <a:gd name="T9" fmla="*/ 1 h 160"/>
                  <a:gd name="T10" fmla="*/ 0 60000 65536"/>
                  <a:gd name="T11" fmla="*/ 0 60000 65536"/>
                  <a:gd name="T12" fmla="*/ 0 60000 65536"/>
                  <a:gd name="T13" fmla="*/ 0 60000 65536"/>
                  <a:gd name="T14" fmla="*/ 0 60000 65536"/>
                  <a:gd name="T15" fmla="*/ 0 w 475"/>
                  <a:gd name="T16" fmla="*/ 0 h 160"/>
                  <a:gd name="T17" fmla="*/ 475 w 475"/>
                  <a:gd name="T18" fmla="*/ 160 h 160"/>
                </a:gdLst>
                <a:ahLst/>
                <a:cxnLst>
                  <a:cxn ang="T10">
                    <a:pos x="T0" y="T1"/>
                  </a:cxn>
                  <a:cxn ang="T11">
                    <a:pos x="T2" y="T3"/>
                  </a:cxn>
                  <a:cxn ang="T12">
                    <a:pos x="T4" y="T5"/>
                  </a:cxn>
                  <a:cxn ang="T13">
                    <a:pos x="T6" y="T7"/>
                  </a:cxn>
                  <a:cxn ang="T14">
                    <a:pos x="T8" y="T9"/>
                  </a:cxn>
                </a:cxnLst>
                <a:rect l="T15" t="T16" r="T17" b="T18"/>
                <a:pathLst>
                  <a:path w="475" h="160">
                    <a:moveTo>
                      <a:pt x="475" y="155"/>
                    </a:moveTo>
                    <a:lnTo>
                      <a:pt x="475" y="160"/>
                    </a:lnTo>
                    <a:lnTo>
                      <a:pt x="0" y="4"/>
                    </a:lnTo>
                    <a:lnTo>
                      <a:pt x="0" y="0"/>
                    </a:lnTo>
                    <a:lnTo>
                      <a:pt x="475" y="155"/>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4947" name="Freeform 1884"/>
              <p:cNvSpPr>
                <a:spLocks/>
              </p:cNvSpPr>
              <p:nvPr/>
            </p:nvSpPr>
            <p:spPr bwMode="auto">
              <a:xfrm>
                <a:off x="295" y="1428"/>
                <a:ext cx="239" cy="80"/>
              </a:xfrm>
              <a:custGeom>
                <a:avLst/>
                <a:gdLst>
                  <a:gd name="T0" fmla="*/ 2 w 477"/>
                  <a:gd name="T1" fmla="*/ 0 h 161"/>
                  <a:gd name="T2" fmla="*/ 2 w 477"/>
                  <a:gd name="T3" fmla="*/ 0 h 161"/>
                  <a:gd name="T4" fmla="*/ 0 w 477"/>
                  <a:gd name="T5" fmla="*/ 0 h 161"/>
                  <a:gd name="T6" fmla="*/ 1 w 477"/>
                  <a:gd name="T7" fmla="*/ 0 h 161"/>
                  <a:gd name="T8" fmla="*/ 2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6"/>
                    </a:moveTo>
                    <a:lnTo>
                      <a:pt x="477" y="161"/>
                    </a:lnTo>
                    <a:lnTo>
                      <a:pt x="0" y="5"/>
                    </a:lnTo>
                    <a:lnTo>
                      <a:pt x="2" y="0"/>
                    </a:lnTo>
                    <a:lnTo>
                      <a:pt x="477" y="156"/>
                    </a:lnTo>
                    <a:close/>
                  </a:path>
                </a:pathLst>
              </a:custGeom>
              <a:solidFill>
                <a:srgbClr val="EC7500"/>
              </a:solidFill>
              <a:ln w="9525">
                <a:noFill/>
                <a:round/>
                <a:headEnd/>
                <a:tailEnd/>
              </a:ln>
            </p:spPr>
            <p:txBody>
              <a:bodyPr>
                <a:prstTxWarp prst="textNoShape">
                  <a:avLst/>
                </a:prstTxWarp>
              </a:bodyPr>
              <a:lstStyle/>
              <a:p>
                <a:endParaRPr lang="en-US">
                  <a:latin typeface="Calibri" pitchFamily="-112" charset="0"/>
                </a:endParaRPr>
              </a:p>
            </p:txBody>
          </p:sp>
          <p:sp>
            <p:nvSpPr>
              <p:cNvPr id="674948" name="Freeform 1885"/>
              <p:cNvSpPr>
                <a:spLocks/>
              </p:cNvSpPr>
              <p:nvPr/>
            </p:nvSpPr>
            <p:spPr bwMode="auto">
              <a:xfrm>
                <a:off x="295" y="1430"/>
                <a:ext cx="239" cy="80"/>
              </a:xfrm>
              <a:custGeom>
                <a:avLst/>
                <a:gdLst>
                  <a:gd name="T0" fmla="*/ 2 w 477"/>
                  <a:gd name="T1" fmla="*/ 1 h 159"/>
                  <a:gd name="T2" fmla="*/ 2 w 477"/>
                  <a:gd name="T3" fmla="*/ 1 h 159"/>
                  <a:gd name="T4" fmla="*/ 0 w 477"/>
                  <a:gd name="T5" fmla="*/ 1 h 159"/>
                  <a:gd name="T6" fmla="*/ 0 w 477"/>
                  <a:gd name="T7" fmla="*/ 0 h 159"/>
                  <a:gd name="T8" fmla="*/ 2 w 477"/>
                  <a:gd name="T9" fmla="*/ 1 h 159"/>
                  <a:gd name="T10" fmla="*/ 0 60000 65536"/>
                  <a:gd name="T11" fmla="*/ 0 60000 65536"/>
                  <a:gd name="T12" fmla="*/ 0 60000 65536"/>
                  <a:gd name="T13" fmla="*/ 0 60000 65536"/>
                  <a:gd name="T14" fmla="*/ 0 60000 65536"/>
                  <a:gd name="T15" fmla="*/ 0 w 477"/>
                  <a:gd name="T16" fmla="*/ 0 h 159"/>
                  <a:gd name="T17" fmla="*/ 477 w 477"/>
                  <a:gd name="T18" fmla="*/ 159 h 159"/>
                </a:gdLst>
                <a:ahLst/>
                <a:cxnLst>
                  <a:cxn ang="T10">
                    <a:pos x="T0" y="T1"/>
                  </a:cxn>
                  <a:cxn ang="T11">
                    <a:pos x="T2" y="T3"/>
                  </a:cxn>
                  <a:cxn ang="T12">
                    <a:pos x="T4" y="T5"/>
                  </a:cxn>
                  <a:cxn ang="T13">
                    <a:pos x="T6" y="T7"/>
                  </a:cxn>
                  <a:cxn ang="T14">
                    <a:pos x="T8" y="T9"/>
                  </a:cxn>
                </a:cxnLst>
                <a:rect l="T15" t="T16" r="T17" b="T18"/>
                <a:pathLst>
                  <a:path w="477" h="159">
                    <a:moveTo>
                      <a:pt x="477" y="156"/>
                    </a:moveTo>
                    <a:lnTo>
                      <a:pt x="477" y="159"/>
                    </a:lnTo>
                    <a:lnTo>
                      <a:pt x="0" y="3"/>
                    </a:lnTo>
                    <a:lnTo>
                      <a:pt x="0" y="0"/>
                    </a:lnTo>
                    <a:lnTo>
                      <a:pt x="477" y="156"/>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4949" name="Freeform 1886"/>
              <p:cNvSpPr>
                <a:spLocks/>
              </p:cNvSpPr>
              <p:nvPr/>
            </p:nvSpPr>
            <p:spPr bwMode="auto">
              <a:xfrm>
                <a:off x="295" y="1432"/>
                <a:ext cx="239" cy="81"/>
              </a:xfrm>
              <a:custGeom>
                <a:avLst/>
                <a:gdLst>
                  <a:gd name="T0" fmla="*/ 2 w 477"/>
                  <a:gd name="T1" fmla="*/ 1 h 161"/>
                  <a:gd name="T2" fmla="*/ 2 w 477"/>
                  <a:gd name="T3" fmla="*/ 1 h 161"/>
                  <a:gd name="T4" fmla="*/ 0 w 477"/>
                  <a:gd name="T5" fmla="*/ 1 h 161"/>
                  <a:gd name="T6" fmla="*/ 0 w 477"/>
                  <a:gd name="T7" fmla="*/ 0 h 161"/>
                  <a:gd name="T8" fmla="*/ 2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6"/>
                    </a:moveTo>
                    <a:lnTo>
                      <a:pt x="475" y="161"/>
                    </a:lnTo>
                    <a:lnTo>
                      <a:pt x="0" y="5"/>
                    </a:lnTo>
                    <a:lnTo>
                      <a:pt x="0" y="0"/>
                    </a:lnTo>
                    <a:lnTo>
                      <a:pt x="477" y="156"/>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4950" name="Freeform 1887"/>
              <p:cNvSpPr>
                <a:spLocks/>
              </p:cNvSpPr>
              <p:nvPr/>
            </p:nvSpPr>
            <p:spPr bwMode="auto">
              <a:xfrm>
                <a:off x="295" y="1435"/>
                <a:ext cx="239" cy="86"/>
              </a:xfrm>
              <a:custGeom>
                <a:avLst/>
                <a:gdLst>
                  <a:gd name="T0" fmla="*/ 2 w 477"/>
                  <a:gd name="T1" fmla="*/ 0 h 173"/>
                  <a:gd name="T2" fmla="*/ 2 w 477"/>
                  <a:gd name="T3" fmla="*/ 0 h 173"/>
                  <a:gd name="T4" fmla="*/ 0 w 477"/>
                  <a:gd name="T5" fmla="*/ 0 h 173"/>
                  <a:gd name="T6" fmla="*/ 0 w 477"/>
                  <a:gd name="T7" fmla="*/ 0 h 173"/>
                  <a:gd name="T8" fmla="*/ 2 w 477"/>
                  <a:gd name="T9" fmla="*/ 0 h 173"/>
                  <a:gd name="T10" fmla="*/ 0 60000 65536"/>
                  <a:gd name="T11" fmla="*/ 0 60000 65536"/>
                  <a:gd name="T12" fmla="*/ 0 60000 65536"/>
                  <a:gd name="T13" fmla="*/ 0 60000 65536"/>
                  <a:gd name="T14" fmla="*/ 0 60000 65536"/>
                  <a:gd name="T15" fmla="*/ 0 w 477"/>
                  <a:gd name="T16" fmla="*/ 0 h 173"/>
                  <a:gd name="T17" fmla="*/ 477 w 477"/>
                  <a:gd name="T18" fmla="*/ 173 h 173"/>
                </a:gdLst>
                <a:ahLst/>
                <a:cxnLst>
                  <a:cxn ang="T10">
                    <a:pos x="T0" y="T1"/>
                  </a:cxn>
                  <a:cxn ang="T11">
                    <a:pos x="T2" y="T3"/>
                  </a:cxn>
                  <a:cxn ang="T12">
                    <a:pos x="T4" y="T5"/>
                  </a:cxn>
                  <a:cxn ang="T13">
                    <a:pos x="T6" y="T7"/>
                  </a:cxn>
                  <a:cxn ang="T14">
                    <a:pos x="T8" y="T9"/>
                  </a:cxn>
                </a:cxnLst>
                <a:rect l="T15" t="T16" r="T17" b="T18"/>
                <a:pathLst>
                  <a:path w="477" h="173">
                    <a:moveTo>
                      <a:pt x="475" y="156"/>
                    </a:moveTo>
                    <a:lnTo>
                      <a:pt x="477" y="173"/>
                    </a:lnTo>
                    <a:lnTo>
                      <a:pt x="0" y="17"/>
                    </a:lnTo>
                    <a:lnTo>
                      <a:pt x="0" y="0"/>
                    </a:lnTo>
                    <a:lnTo>
                      <a:pt x="475" y="156"/>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4951" name="Freeform 1888"/>
              <p:cNvSpPr>
                <a:spLocks/>
              </p:cNvSpPr>
              <p:nvPr/>
            </p:nvSpPr>
            <p:spPr bwMode="auto">
              <a:xfrm>
                <a:off x="295" y="1435"/>
                <a:ext cx="238" cy="79"/>
              </a:xfrm>
              <a:custGeom>
                <a:avLst/>
                <a:gdLst>
                  <a:gd name="T0" fmla="*/ 2 w 475"/>
                  <a:gd name="T1" fmla="*/ 0 h 160"/>
                  <a:gd name="T2" fmla="*/ 2 w 475"/>
                  <a:gd name="T3" fmla="*/ 0 h 160"/>
                  <a:gd name="T4" fmla="*/ 0 w 475"/>
                  <a:gd name="T5" fmla="*/ 0 h 160"/>
                  <a:gd name="T6" fmla="*/ 0 w 475"/>
                  <a:gd name="T7" fmla="*/ 0 h 160"/>
                  <a:gd name="T8" fmla="*/ 2 w 475"/>
                  <a:gd name="T9" fmla="*/ 0 h 160"/>
                  <a:gd name="T10" fmla="*/ 0 60000 65536"/>
                  <a:gd name="T11" fmla="*/ 0 60000 65536"/>
                  <a:gd name="T12" fmla="*/ 0 60000 65536"/>
                  <a:gd name="T13" fmla="*/ 0 60000 65536"/>
                  <a:gd name="T14" fmla="*/ 0 60000 65536"/>
                  <a:gd name="T15" fmla="*/ 0 w 475"/>
                  <a:gd name="T16" fmla="*/ 0 h 160"/>
                  <a:gd name="T17" fmla="*/ 475 w 475"/>
                  <a:gd name="T18" fmla="*/ 160 h 160"/>
                </a:gdLst>
                <a:ahLst/>
                <a:cxnLst>
                  <a:cxn ang="T10">
                    <a:pos x="T0" y="T1"/>
                  </a:cxn>
                  <a:cxn ang="T11">
                    <a:pos x="T2" y="T3"/>
                  </a:cxn>
                  <a:cxn ang="T12">
                    <a:pos x="T4" y="T5"/>
                  </a:cxn>
                  <a:cxn ang="T13">
                    <a:pos x="T6" y="T7"/>
                  </a:cxn>
                  <a:cxn ang="T14">
                    <a:pos x="T8" y="T9"/>
                  </a:cxn>
                </a:cxnLst>
                <a:rect l="T15" t="T16" r="T17" b="T18"/>
                <a:pathLst>
                  <a:path w="475" h="160">
                    <a:moveTo>
                      <a:pt x="475" y="156"/>
                    </a:moveTo>
                    <a:lnTo>
                      <a:pt x="475" y="160"/>
                    </a:lnTo>
                    <a:lnTo>
                      <a:pt x="0" y="3"/>
                    </a:lnTo>
                    <a:lnTo>
                      <a:pt x="0" y="0"/>
                    </a:lnTo>
                    <a:lnTo>
                      <a:pt x="475" y="156"/>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4952" name="Freeform 1889"/>
              <p:cNvSpPr>
                <a:spLocks/>
              </p:cNvSpPr>
              <p:nvPr/>
            </p:nvSpPr>
            <p:spPr bwMode="auto">
              <a:xfrm>
                <a:off x="295" y="1436"/>
                <a:ext cx="238" cy="79"/>
              </a:xfrm>
              <a:custGeom>
                <a:avLst/>
                <a:gdLst>
                  <a:gd name="T0" fmla="*/ 2 w 475"/>
                  <a:gd name="T1" fmla="*/ 1 h 158"/>
                  <a:gd name="T2" fmla="*/ 2 w 475"/>
                  <a:gd name="T3" fmla="*/ 1 h 158"/>
                  <a:gd name="T4" fmla="*/ 0 w 475"/>
                  <a:gd name="T5" fmla="*/ 1 h 158"/>
                  <a:gd name="T6" fmla="*/ 0 w 475"/>
                  <a:gd name="T7" fmla="*/ 0 h 158"/>
                  <a:gd name="T8" fmla="*/ 2 w 475"/>
                  <a:gd name="T9" fmla="*/ 1 h 158"/>
                  <a:gd name="T10" fmla="*/ 0 60000 65536"/>
                  <a:gd name="T11" fmla="*/ 0 60000 65536"/>
                  <a:gd name="T12" fmla="*/ 0 60000 65536"/>
                  <a:gd name="T13" fmla="*/ 0 60000 65536"/>
                  <a:gd name="T14" fmla="*/ 0 60000 65536"/>
                  <a:gd name="T15" fmla="*/ 0 w 475"/>
                  <a:gd name="T16" fmla="*/ 0 h 158"/>
                  <a:gd name="T17" fmla="*/ 475 w 475"/>
                  <a:gd name="T18" fmla="*/ 158 h 158"/>
                </a:gdLst>
                <a:ahLst/>
                <a:cxnLst>
                  <a:cxn ang="T10">
                    <a:pos x="T0" y="T1"/>
                  </a:cxn>
                  <a:cxn ang="T11">
                    <a:pos x="T2" y="T3"/>
                  </a:cxn>
                  <a:cxn ang="T12">
                    <a:pos x="T4" y="T5"/>
                  </a:cxn>
                  <a:cxn ang="T13">
                    <a:pos x="T6" y="T7"/>
                  </a:cxn>
                  <a:cxn ang="T14">
                    <a:pos x="T8" y="T9"/>
                  </a:cxn>
                </a:cxnLst>
                <a:rect l="T15" t="T16" r="T17" b="T18"/>
                <a:pathLst>
                  <a:path w="475" h="158">
                    <a:moveTo>
                      <a:pt x="475" y="157"/>
                    </a:moveTo>
                    <a:lnTo>
                      <a:pt x="475" y="158"/>
                    </a:lnTo>
                    <a:lnTo>
                      <a:pt x="0" y="2"/>
                    </a:lnTo>
                    <a:lnTo>
                      <a:pt x="0" y="0"/>
                    </a:lnTo>
                    <a:lnTo>
                      <a:pt x="475" y="157"/>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4953" name="Freeform 1890"/>
              <p:cNvSpPr>
                <a:spLocks/>
              </p:cNvSpPr>
              <p:nvPr/>
            </p:nvSpPr>
            <p:spPr bwMode="auto">
              <a:xfrm>
                <a:off x="295" y="1437"/>
                <a:ext cx="239" cy="80"/>
              </a:xfrm>
              <a:custGeom>
                <a:avLst/>
                <a:gdLst>
                  <a:gd name="T0" fmla="*/ 2 w 477"/>
                  <a:gd name="T1" fmla="*/ 1 h 160"/>
                  <a:gd name="T2" fmla="*/ 2 w 477"/>
                  <a:gd name="T3" fmla="*/ 1 h 160"/>
                  <a:gd name="T4" fmla="*/ 0 w 477"/>
                  <a:gd name="T5" fmla="*/ 1 h 160"/>
                  <a:gd name="T6" fmla="*/ 0 w 477"/>
                  <a:gd name="T7" fmla="*/ 0 h 160"/>
                  <a:gd name="T8" fmla="*/ 2 w 477"/>
                  <a:gd name="T9" fmla="*/ 1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5" y="156"/>
                    </a:moveTo>
                    <a:lnTo>
                      <a:pt x="477" y="160"/>
                    </a:lnTo>
                    <a:lnTo>
                      <a:pt x="0" y="3"/>
                    </a:lnTo>
                    <a:lnTo>
                      <a:pt x="0" y="0"/>
                    </a:lnTo>
                    <a:lnTo>
                      <a:pt x="475" y="156"/>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4954" name="Freeform 1891"/>
              <p:cNvSpPr>
                <a:spLocks/>
              </p:cNvSpPr>
              <p:nvPr/>
            </p:nvSpPr>
            <p:spPr bwMode="auto">
              <a:xfrm>
                <a:off x="295" y="1439"/>
                <a:ext cx="239" cy="79"/>
              </a:xfrm>
              <a:custGeom>
                <a:avLst/>
                <a:gdLst>
                  <a:gd name="T0" fmla="*/ 2 w 477"/>
                  <a:gd name="T1" fmla="*/ 0 h 160"/>
                  <a:gd name="T2" fmla="*/ 2 w 477"/>
                  <a:gd name="T3" fmla="*/ 0 h 160"/>
                  <a:gd name="T4" fmla="*/ 0 w 477"/>
                  <a:gd name="T5" fmla="*/ 0 h 160"/>
                  <a:gd name="T6" fmla="*/ 0 w 477"/>
                  <a:gd name="T7" fmla="*/ 0 h 160"/>
                  <a:gd name="T8" fmla="*/ 2 w 477"/>
                  <a:gd name="T9" fmla="*/ 0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7" y="157"/>
                    </a:moveTo>
                    <a:lnTo>
                      <a:pt x="477" y="160"/>
                    </a:lnTo>
                    <a:lnTo>
                      <a:pt x="0" y="2"/>
                    </a:lnTo>
                    <a:lnTo>
                      <a:pt x="0" y="0"/>
                    </a:lnTo>
                    <a:lnTo>
                      <a:pt x="477" y="157"/>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4955" name="Freeform 1892"/>
              <p:cNvSpPr>
                <a:spLocks/>
              </p:cNvSpPr>
              <p:nvPr/>
            </p:nvSpPr>
            <p:spPr bwMode="auto">
              <a:xfrm>
                <a:off x="295" y="1440"/>
                <a:ext cx="239" cy="80"/>
              </a:xfrm>
              <a:custGeom>
                <a:avLst/>
                <a:gdLst>
                  <a:gd name="T0" fmla="*/ 2 w 477"/>
                  <a:gd name="T1" fmla="*/ 0 h 161"/>
                  <a:gd name="T2" fmla="*/ 2 w 477"/>
                  <a:gd name="T3" fmla="*/ 0 h 161"/>
                  <a:gd name="T4" fmla="*/ 0 w 477"/>
                  <a:gd name="T5" fmla="*/ 0 h 161"/>
                  <a:gd name="T6" fmla="*/ 0 w 477"/>
                  <a:gd name="T7" fmla="*/ 0 h 161"/>
                  <a:gd name="T8" fmla="*/ 2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0" y="3"/>
                    </a:lnTo>
                    <a:lnTo>
                      <a:pt x="0" y="0"/>
                    </a:lnTo>
                    <a:lnTo>
                      <a:pt x="477" y="158"/>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4956" name="Freeform 1893"/>
              <p:cNvSpPr>
                <a:spLocks/>
              </p:cNvSpPr>
              <p:nvPr/>
            </p:nvSpPr>
            <p:spPr bwMode="auto">
              <a:xfrm>
                <a:off x="295" y="1441"/>
                <a:ext cx="239" cy="80"/>
              </a:xfrm>
              <a:custGeom>
                <a:avLst/>
                <a:gdLst>
                  <a:gd name="T0" fmla="*/ 2 w 477"/>
                  <a:gd name="T1" fmla="*/ 1 h 160"/>
                  <a:gd name="T2" fmla="*/ 2 w 477"/>
                  <a:gd name="T3" fmla="*/ 1 h 160"/>
                  <a:gd name="T4" fmla="*/ 0 w 477"/>
                  <a:gd name="T5" fmla="*/ 1 h 160"/>
                  <a:gd name="T6" fmla="*/ 0 w 477"/>
                  <a:gd name="T7" fmla="*/ 0 h 160"/>
                  <a:gd name="T8" fmla="*/ 2 w 477"/>
                  <a:gd name="T9" fmla="*/ 1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7" y="158"/>
                    </a:moveTo>
                    <a:lnTo>
                      <a:pt x="477" y="160"/>
                    </a:lnTo>
                    <a:lnTo>
                      <a:pt x="0" y="4"/>
                    </a:lnTo>
                    <a:lnTo>
                      <a:pt x="0" y="0"/>
                    </a:lnTo>
                    <a:lnTo>
                      <a:pt x="477" y="158"/>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4957" name="Freeform 1894"/>
              <p:cNvSpPr>
                <a:spLocks/>
              </p:cNvSpPr>
              <p:nvPr/>
            </p:nvSpPr>
            <p:spPr bwMode="auto">
              <a:xfrm>
                <a:off x="295" y="1443"/>
                <a:ext cx="240" cy="85"/>
              </a:xfrm>
              <a:custGeom>
                <a:avLst/>
                <a:gdLst>
                  <a:gd name="T0" fmla="*/ 2 w 480"/>
                  <a:gd name="T1" fmla="*/ 0 h 171"/>
                  <a:gd name="T2" fmla="*/ 2 w 480"/>
                  <a:gd name="T3" fmla="*/ 0 h 171"/>
                  <a:gd name="T4" fmla="*/ 1 w 480"/>
                  <a:gd name="T5" fmla="*/ 0 h 171"/>
                  <a:gd name="T6" fmla="*/ 0 w 480"/>
                  <a:gd name="T7" fmla="*/ 0 h 171"/>
                  <a:gd name="T8" fmla="*/ 2 w 480"/>
                  <a:gd name="T9" fmla="*/ 0 h 171"/>
                  <a:gd name="T10" fmla="*/ 0 60000 65536"/>
                  <a:gd name="T11" fmla="*/ 0 60000 65536"/>
                  <a:gd name="T12" fmla="*/ 0 60000 65536"/>
                  <a:gd name="T13" fmla="*/ 0 60000 65536"/>
                  <a:gd name="T14" fmla="*/ 0 60000 65536"/>
                  <a:gd name="T15" fmla="*/ 0 w 480"/>
                  <a:gd name="T16" fmla="*/ 0 h 171"/>
                  <a:gd name="T17" fmla="*/ 480 w 480"/>
                  <a:gd name="T18" fmla="*/ 171 h 171"/>
                </a:gdLst>
                <a:ahLst/>
                <a:cxnLst>
                  <a:cxn ang="T10">
                    <a:pos x="T0" y="T1"/>
                  </a:cxn>
                  <a:cxn ang="T11">
                    <a:pos x="T2" y="T3"/>
                  </a:cxn>
                  <a:cxn ang="T12">
                    <a:pos x="T4" y="T5"/>
                  </a:cxn>
                  <a:cxn ang="T13">
                    <a:pos x="T6" y="T7"/>
                  </a:cxn>
                  <a:cxn ang="T14">
                    <a:pos x="T8" y="T9"/>
                  </a:cxn>
                </a:cxnLst>
                <a:rect l="T15" t="T16" r="T17" b="T18"/>
                <a:pathLst>
                  <a:path w="480" h="171">
                    <a:moveTo>
                      <a:pt x="477" y="156"/>
                    </a:moveTo>
                    <a:lnTo>
                      <a:pt x="480" y="171"/>
                    </a:lnTo>
                    <a:lnTo>
                      <a:pt x="3" y="13"/>
                    </a:lnTo>
                    <a:lnTo>
                      <a:pt x="0" y="0"/>
                    </a:lnTo>
                    <a:lnTo>
                      <a:pt x="477" y="156"/>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4958" name="Freeform 1895"/>
              <p:cNvSpPr>
                <a:spLocks/>
              </p:cNvSpPr>
              <p:nvPr/>
            </p:nvSpPr>
            <p:spPr bwMode="auto">
              <a:xfrm>
                <a:off x="295" y="1443"/>
                <a:ext cx="239" cy="80"/>
              </a:xfrm>
              <a:custGeom>
                <a:avLst/>
                <a:gdLst>
                  <a:gd name="T0" fmla="*/ 2 w 477"/>
                  <a:gd name="T1" fmla="*/ 1 h 159"/>
                  <a:gd name="T2" fmla="*/ 2 w 477"/>
                  <a:gd name="T3" fmla="*/ 1 h 159"/>
                  <a:gd name="T4" fmla="*/ 1 w 477"/>
                  <a:gd name="T5" fmla="*/ 1 h 159"/>
                  <a:gd name="T6" fmla="*/ 0 w 477"/>
                  <a:gd name="T7" fmla="*/ 0 h 159"/>
                  <a:gd name="T8" fmla="*/ 2 w 477"/>
                  <a:gd name="T9" fmla="*/ 1 h 159"/>
                  <a:gd name="T10" fmla="*/ 0 60000 65536"/>
                  <a:gd name="T11" fmla="*/ 0 60000 65536"/>
                  <a:gd name="T12" fmla="*/ 0 60000 65536"/>
                  <a:gd name="T13" fmla="*/ 0 60000 65536"/>
                  <a:gd name="T14" fmla="*/ 0 60000 65536"/>
                  <a:gd name="T15" fmla="*/ 0 w 477"/>
                  <a:gd name="T16" fmla="*/ 0 h 159"/>
                  <a:gd name="T17" fmla="*/ 477 w 477"/>
                  <a:gd name="T18" fmla="*/ 159 h 159"/>
                </a:gdLst>
                <a:ahLst/>
                <a:cxnLst>
                  <a:cxn ang="T10">
                    <a:pos x="T0" y="T1"/>
                  </a:cxn>
                  <a:cxn ang="T11">
                    <a:pos x="T2" y="T3"/>
                  </a:cxn>
                  <a:cxn ang="T12">
                    <a:pos x="T4" y="T5"/>
                  </a:cxn>
                  <a:cxn ang="T13">
                    <a:pos x="T6" y="T7"/>
                  </a:cxn>
                  <a:cxn ang="T14">
                    <a:pos x="T8" y="T9"/>
                  </a:cxn>
                </a:cxnLst>
                <a:rect l="T15" t="T16" r="T17" b="T18"/>
                <a:pathLst>
                  <a:path w="477" h="159">
                    <a:moveTo>
                      <a:pt x="477" y="156"/>
                    </a:moveTo>
                    <a:lnTo>
                      <a:pt x="477" y="159"/>
                    </a:lnTo>
                    <a:lnTo>
                      <a:pt x="2" y="1"/>
                    </a:lnTo>
                    <a:lnTo>
                      <a:pt x="0" y="0"/>
                    </a:lnTo>
                    <a:lnTo>
                      <a:pt x="477" y="156"/>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4959" name="Freeform 1896"/>
              <p:cNvSpPr>
                <a:spLocks/>
              </p:cNvSpPr>
              <p:nvPr/>
            </p:nvSpPr>
            <p:spPr bwMode="auto">
              <a:xfrm>
                <a:off x="296" y="1444"/>
                <a:ext cx="238" cy="80"/>
              </a:xfrm>
              <a:custGeom>
                <a:avLst/>
                <a:gdLst>
                  <a:gd name="T0" fmla="*/ 1 w 477"/>
                  <a:gd name="T1" fmla="*/ 0 h 162"/>
                  <a:gd name="T2" fmla="*/ 1 w 477"/>
                  <a:gd name="T3" fmla="*/ 0 h 162"/>
                  <a:gd name="T4" fmla="*/ 0 w 477"/>
                  <a:gd name="T5" fmla="*/ 0 h 162"/>
                  <a:gd name="T6" fmla="*/ 0 w 477"/>
                  <a:gd name="T7" fmla="*/ 0 h 162"/>
                  <a:gd name="T8" fmla="*/ 1 w 477"/>
                  <a:gd name="T9" fmla="*/ 0 h 162"/>
                  <a:gd name="T10" fmla="*/ 0 60000 65536"/>
                  <a:gd name="T11" fmla="*/ 0 60000 65536"/>
                  <a:gd name="T12" fmla="*/ 0 60000 65536"/>
                  <a:gd name="T13" fmla="*/ 0 60000 65536"/>
                  <a:gd name="T14" fmla="*/ 0 60000 65536"/>
                  <a:gd name="T15" fmla="*/ 0 w 477"/>
                  <a:gd name="T16" fmla="*/ 0 h 162"/>
                  <a:gd name="T17" fmla="*/ 477 w 477"/>
                  <a:gd name="T18" fmla="*/ 162 h 162"/>
                </a:gdLst>
                <a:ahLst/>
                <a:cxnLst>
                  <a:cxn ang="T10">
                    <a:pos x="T0" y="T1"/>
                  </a:cxn>
                  <a:cxn ang="T11">
                    <a:pos x="T2" y="T3"/>
                  </a:cxn>
                  <a:cxn ang="T12">
                    <a:pos x="T4" y="T5"/>
                  </a:cxn>
                  <a:cxn ang="T13">
                    <a:pos x="T6" y="T7"/>
                  </a:cxn>
                  <a:cxn ang="T14">
                    <a:pos x="T8" y="T9"/>
                  </a:cxn>
                </a:cxnLst>
                <a:rect l="T15" t="T16" r="T17" b="T18"/>
                <a:pathLst>
                  <a:path w="477" h="162">
                    <a:moveTo>
                      <a:pt x="475" y="158"/>
                    </a:moveTo>
                    <a:lnTo>
                      <a:pt x="477" y="162"/>
                    </a:lnTo>
                    <a:lnTo>
                      <a:pt x="0" y="4"/>
                    </a:lnTo>
                    <a:lnTo>
                      <a:pt x="0" y="0"/>
                    </a:lnTo>
                    <a:lnTo>
                      <a:pt x="475" y="158"/>
                    </a:lnTo>
                    <a:close/>
                  </a:path>
                </a:pathLst>
              </a:custGeom>
              <a:solidFill>
                <a:srgbClr val="DE6E00"/>
              </a:solidFill>
              <a:ln w="9525">
                <a:noFill/>
                <a:round/>
                <a:headEnd/>
                <a:tailEnd/>
              </a:ln>
            </p:spPr>
            <p:txBody>
              <a:bodyPr>
                <a:prstTxWarp prst="textNoShape">
                  <a:avLst/>
                </a:prstTxWarp>
              </a:bodyPr>
              <a:lstStyle/>
              <a:p>
                <a:endParaRPr lang="en-US">
                  <a:latin typeface="Calibri" pitchFamily="-112" charset="0"/>
                </a:endParaRPr>
              </a:p>
            </p:txBody>
          </p:sp>
          <p:sp>
            <p:nvSpPr>
              <p:cNvPr id="674960" name="Freeform 1897"/>
              <p:cNvSpPr>
                <a:spLocks/>
              </p:cNvSpPr>
              <p:nvPr/>
            </p:nvSpPr>
            <p:spPr bwMode="auto">
              <a:xfrm>
                <a:off x="296" y="1445"/>
                <a:ext cx="238" cy="81"/>
              </a:xfrm>
              <a:custGeom>
                <a:avLst/>
                <a:gdLst>
                  <a:gd name="T0" fmla="*/ 1 w 477"/>
                  <a:gd name="T1" fmla="*/ 1 h 161"/>
                  <a:gd name="T2" fmla="*/ 1 w 477"/>
                  <a:gd name="T3" fmla="*/ 1 h 161"/>
                  <a:gd name="T4" fmla="*/ 0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1" y="3"/>
                    </a:lnTo>
                    <a:lnTo>
                      <a:pt x="0" y="0"/>
                    </a:lnTo>
                    <a:lnTo>
                      <a:pt x="477" y="158"/>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4961" name="Freeform 1898"/>
              <p:cNvSpPr>
                <a:spLocks/>
              </p:cNvSpPr>
              <p:nvPr/>
            </p:nvSpPr>
            <p:spPr bwMode="auto">
              <a:xfrm>
                <a:off x="297" y="1447"/>
                <a:ext cx="237" cy="81"/>
              </a:xfrm>
              <a:custGeom>
                <a:avLst/>
                <a:gdLst>
                  <a:gd name="T0" fmla="*/ 1 w 476"/>
                  <a:gd name="T1" fmla="*/ 1 h 161"/>
                  <a:gd name="T2" fmla="*/ 1 w 476"/>
                  <a:gd name="T3" fmla="*/ 1 h 161"/>
                  <a:gd name="T4" fmla="*/ 0 w 476"/>
                  <a:gd name="T5" fmla="*/ 1 h 161"/>
                  <a:gd name="T6" fmla="*/ 0 w 476"/>
                  <a:gd name="T7" fmla="*/ 0 h 161"/>
                  <a:gd name="T8" fmla="*/ 1 w 476"/>
                  <a:gd name="T9" fmla="*/ 1 h 161"/>
                  <a:gd name="T10" fmla="*/ 0 60000 65536"/>
                  <a:gd name="T11" fmla="*/ 0 60000 65536"/>
                  <a:gd name="T12" fmla="*/ 0 60000 65536"/>
                  <a:gd name="T13" fmla="*/ 0 60000 65536"/>
                  <a:gd name="T14" fmla="*/ 0 60000 65536"/>
                  <a:gd name="T15" fmla="*/ 0 w 476"/>
                  <a:gd name="T16" fmla="*/ 0 h 161"/>
                  <a:gd name="T17" fmla="*/ 476 w 476"/>
                  <a:gd name="T18" fmla="*/ 161 h 161"/>
                </a:gdLst>
                <a:ahLst/>
                <a:cxnLst>
                  <a:cxn ang="T10">
                    <a:pos x="T0" y="T1"/>
                  </a:cxn>
                  <a:cxn ang="T11">
                    <a:pos x="T2" y="T3"/>
                  </a:cxn>
                  <a:cxn ang="T12">
                    <a:pos x="T4" y="T5"/>
                  </a:cxn>
                  <a:cxn ang="T13">
                    <a:pos x="T6" y="T7"/>
                  </a:cxn>
                  <a:cxn ang="T14">
                    <a:pos x="T8" y="T9"/>
                  </a:cxn>
                </a:cxnLst>
                <a:rect l="T15" t="T16" r="T17" b="T18"/>
                <a:pathLst>
                  <a:path w="476" h="161">
                    <a:moveTo>
                      <a:pt x="476" y="158"/>
                    </a:moveTo>
                    <a:lnTo>
                      <a:pt x="476" y="161"/>
                    </a:lnTo>
                    <a:lnTo>
                      <a:pt x="0" y="3"/>
                    </a:lnTo>
                    <a:lnTo>
                      <a:pt x="0" y="0"/>
                    </a:lnTo>
                    <a:lnTo>
                      <a:pt x="476" y="158"/>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4962" name="Freeform 1899"/>
              <p:cNvSpPr>
                <a:spLocks/>
              </p:cNvSpPr>
              <p:nvPr/>
            </p:nvSpPr>
            <p:spPr bwMode="auto">
              <a:xfrm>
                <a:off x="297" y="1449"/>
                <a:ext cx="238" cy="79"/>
              </a:xfrm>
              <a:custGeom>
                <a:avLst/>
                <a:gdLst>
                  <a:gd name="T0" fmla="*/ 1 w 477"/>
                  <a:gd name="T1" fmla="*/ 0 h 160"/>
                  <a:gd name="T2" fmla="*/ 1 w 477"/>
                  <a:gd name="T3" fmla="*/ 0 h 160"/>
                  <a:gd name="T4" fmla="*/ 0 w 477"/>
                  <a:gd name="T5" fmla="*/ 0 h 160"/>
                  <a:gd name="T6" fmla="*/ 0 w 477"/>
                  <a:gd name="T7" fmla="*/ 0 h 160"/>
                  <a:gd name="T8" fmla="*/ 1 w 477"/>
                  <a:gd name="T9" fmla="*/ 0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6" y="158"/>
                    </a:moveTo>
                    <a:lnTo>
                      <a:pt x="477" y="160"/>
                    </a:lnTo>
                    <a:lnTo>
                      <a:pt x="0" y="2"/>
                    </a:lnTo>
                    <a:lnTo>
                      <a:pt x="0" y="0"/>
                    </a:lnTo>
                    <a:lnTo>
                      <a:pt x="476" y="158"/>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4963" name="Freeform 1900"/>
              <p:cNvSpPr>
                <a:spLocks/>
              </p:cNvSpPr>
              <p:nvPr/>
            </p:nvSpPr>
            <p:spPr bwMode="auto">
              <a:xfrm>
                <a:off x="297" y="1449"/>
                <a:ext cx="241" cy="86"/>
              </a:xfrm>
              <a:custGeom>
                <a:avLst/>
                <a:gdLst>
                  <a:gd name="T0" fmla="*/ 2 w 482"/>
                  <a:gd name="T1" fmla="*/ 1 h 171"/>
                  <a:gd name="T2" fmla="*/ 2 w 482"/>
                  <a:gd name="T3" fmla="*/ 1 h 171"/>
                  <a:gd name="T4" fmla="*/ 1 w 482"/>
                  <a:gd name="T5" fmla="*/ 1 h 171"/>
                  <a:gd name="T6" fmla="*/ 0 w 482"/>
                  <a:gd name="T7" fmla="*/ 0 h 171"/>
                  <a:gd name="T8" fmla="*/ 2 w 482"/>
                  <a:gd name="T9" fmla="*/ 1 h 171"/>
                  <a:gd name="T10" fmla="*/ 0 60000 65536"/>
                  <a:gd name="T11" fmla="*/ 0 60000 65536"/>
                  <a:gd name="T12" fmla="*/ 0 60000 65536"/>
                  <a:gd name="T13" fmla="*/ 0 60000 65536"/>
                  <a:gd name="T14" fmla="*/ 0 60000 65536"/>
                  <a:gd name="T15" fmla="*/ 0 w 482"/>
                  <a:gd name="T16" fmla="*/ 0 h 171"/>
                  <a:gd name="T17" fmla="*/ 482 w 482"/>
                  <a:gd name="T18" fmla="*/ 171 h 171"/>
                </a:gdLst>
                <a:ahLst/>
                <a:cxnLst>
                  <a:cxn ang="T10">
                    <a:pos x="T0" y="T1"/>
                  </a:cxn>
                  <a:cxn ang="T11">
                    <a:pos x="T2" y="T3"/>
                  </a:cxn>
                  <a:cxn ang="T12">
                    <a:pos x="T4" y="T5"/>
                  </a:cxn>
                  <a:cxn ang="T13">
                    <a:pos x="T6" y="T7"/>
                  </a:cxn>
                  <a:cxn ang="T14">
                    <a:pos x="T8" y="T9"/>
                  </a:cxn>
                </a:cxnLst>
                <a:rect l="T15" t="T16" r="T17" b="T18"/>
                <a:pathLst>
                  <a:path w="482" h="171">
                    <a:moveTo>
                      <a:pt x="477" y="158"/>
                    </a:moveTo>
                    <a:lnTo>
                      <a:pt x="482" y="171"/>
                    </a:lnTo>
                    <a:lnTo>
                      <a:pt x="7" y="13"/>
                    </a:lnTo>
                    <a:lnTo>
                      <a:pt x="0" y="0"/>
                    </a:lnTo>
                    <a:lnTo>
                      <a:pt x="477" y="158"/>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4964" name="Freeform 1901"/>
              <p:cNvSpPr>
                <a:spLocks/>
              </p:cNvSpPr>
              <p:nvPr/>
            </p:nvSpPr>
            <p:spPr bwMode="auto">
              <a:xfrm>
                <a:off x="297" y="1449"/>
                <a:ext cx="238" cy="81"/>
              </a:xfrm>
              <a:custGeom>
                <a:avLst/>
                <a:gdLst>
                  <a:gd name="T0" fmla="*/ 1 w 477"/>
                  <a:gd name="T1" fmla="*/ 1 h 161"/>
                  <a:gd name="T2" fmla="*/ 1 w 477"/>
                  <a:gd name="T3" fmla="*/ 1 h 161"/>
                  <a:gd name="T4" fmla="*/ 0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2" y="3"/>
                    </a:lnTo>
                    <a:lnTo>
                      <a:pt x="0" y="0"/>
                    </a:lnTo>
                    <a:lnTo>
                      <a:pt x="477" y="158"/>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4965" name="Freeform 1902"/>
              <p:cNvSpPr>
                <a:spLocks/>
              </p:cNvSpPr>
              <p:nvPr/>
            </p:nvSpPr>
            <p:spPr bwMode="auto">
              <a:xfrm>
                <a:off x="298" y="1451"/>
                <a:ext cx="238" cy="81"/>
              </a:xfrm>
              <a:custGeom>
                <a:avLst/>
                <a:gdLst>
                  <a:gd name="T0" fmla="*/ 1 w 477"/>
                  <a:gd name="T1" fmla="*/ 1 h 161"/>
                  <a:gd name="T2" fmla="*/ 1 w 477"/>
                  <a:gd name="T3" fmla="*/ 1 h 161"/>
                  <a:gd name="T4" fmla="*/ 0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8"/>
                    </a:moveTo>
                    <a:lnTo>
                      <a:pt x="477" y="161"/>
                    </a:lnTo>
                    <a:lnTo>
                      <a:pt x="2" y="4"/>
                    </a:lnTo>
                    <a:lnTo>
                      <a:pt x="0" y="0"/>
                    </a:lnTo>
                    <a:lnTo>
                      <a:pt x="475" y="158"/>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4966" name="Freeform 1903"/>
              <p:cNvSpPr>
                <a:spLocks/>
              </p:cNvSpPr>
              <p:nvPr/>
            </p:nvSpPr>
            <p:spPr bwMode="auto">
              <a:xfrm>
                <a:off x="298" y="1453"/>
                <a:ext cx="239" cy="80"/>
              </a:xfrm>
              <a:custGeom>
                <a:avLst/>
                <a:gdLst>
                  <a:gd name="T0" fmla="*/ 2 w 477"/>
                  <a:gd name="T1" fmla="*/ 0 h 161"/>
                  <a:gd name="T2" fmla="*/ 2 w 477"/>
                  <a:gd name="T3" fmla="*/ 0 h 161"/>
                  <a:gd name="T4" fmla="*/ 1 w 477"/>
                  <a:gd name="T5" fmla="*/ 0 h 161"/>
                  <a:gd name="T6" fmla="*/ 0 w 477"/>
                  <a:gd name="T7" fmla="*/ 0 h 161"/>
                  <a:gd name="T8" fmla="*/ 2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7"/>
                    </a:moveTo>
                    <a:lnTo>
                      <a:pt x="477" y="161"/>
                    </a:lnTo>
                    <a:lnTo>
                      <a:pt x="1" y="3"/>
                    </a:lnTo>
                    <a:lnTo>
                      <a:pt x="0" y="0"/>
                    </a:lnTo>
                    <a:lnTo>
                      <a:pt x="475" y="157"/>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4967" name="Freeform 1904"/>
              <p:cNvSpPr>
                <a:spLocks/>
              </p:cNvSpPr>
              <p:nvPr/>
            </p:nvSpPr>
            <p:spPr bwMode="auto">
              <a:xfrm>
                <a:off x="299" y="1454"/>
                <a:ext cx="239" cy="81"/>
              </a:xfrm>
              <a:custGeom>
                <a:avLst/>
                <a:gdLst>
                  <a:gd name="T0" fmla="*/ 2 w 477"/>
                  <a:gd name="T1" fmla="*/ 1 h 161"/>
                  <a:gd name="T2" fmla="*/ 2 w 477"/>
                  <a:gd name="T3" fmla="*/ 1 h 161"/>
                  <a:gd name="T4" fmla="*/ 1 w 477"/>
                  <a:gd name="T5" fmla="*/ 1 h 161"/>
                  <a:gd name="T6" fmla="*/ 0 w 477"/>
                  <a:gd name="T7" fmla="*/ 0 h 161"/>
                  <a:gd name="T8" fmla="*/ 2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6" y="158"/>
                    </a:moveTo>
                    <a:lnTo>
                      <a:pt x="477" y="161"/>
                    </a:lnTo>
                    <a:lnTo>
                      <a:pt x="2" y="3"/>
                    </a:lnTo>
                    <a:lnTo>
                      <a:pt x="0" y="0"/>
                    </a:lnTo>
                    <a:lnTo>
                      <a:pt x="476" y="158"/>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4968" name="Freeform 1905"/>
              <p:cNvSpPr>
                <a:spLocks/>
              </p:cNvSpPr>
              <p:nvPr/>
            </p:nvSpPr>
            <p:spPr bwMode="auto">
              <a:xfrm>
                <a:off x="300" y="1456"/>
                <a:ext cx="241" cy="85"/>
              </a:xfrm>
              <a:custGeom>
                <a:avLst/>
                <a:gdLst>
                  <a:gd name="T0" fmla="*/ 2 w 482"/>
                  <a:gd name="T1" fmla="*/ 1 h 170"/>
                  <a:gd name="T2" fmla="*/ 2 w 482"/>
                  <a:gd name="T3" fmla="*/ 1 h 170"/>
                  <a:gd name="T4" fmla="*/ 1 w 482"/>
                  <a:gd name="T5" fmla="*/ 1 h 170"/>
                  <a:gd name="T6" fmla="*/ 0 w 482"/>
                  <a:gd name="T7" fmla="*/ 0 h 170"/>
                  <a:gd name="T8" fmla="*/ 2 w 482"/>
                  <a:gd name="T9" fmla="*/ 1 h 170"/>
                  <a:gd name="T10" fmla="*/ 0 60000 65536"/>
                  <a:gd name="T11" fmla="*/ 0 60000 65536"/>
                  <a:gd name="T12" fmla="*/ 0 60000 65536"/>
                  <a:gd name="T13" fmla="*/ 0 60000 65536"/>
                  <a:gd name="T14" fmla="*/ 0 60000 65536"/>
                  <a:gd name="T15" fmla="*/ 0 w 482"/>
                  <a:gd name="T16" fmla="*/ 0 h 170"/>
                  <a:gd name="T17" fmla="*/ 482 w 482"/>
                  <a:gd name="T18" fmla="*/ 170 h 170"/>
                </a:gdLst>
                <a:ahLst/>
                <a:cxnLst>
                  <a:cxn ang="T10">
                    <a:pos x="T0" y="T1"/>
                  </a:cxn>
                  <a:cxn ang="T11">
                    <a:pos x="T2" y="T3"/>
                  </a:cxn>
                  <a:cxn ang="T12">
                    <a:pos x="T4" y="T5"/>
                  </a:cxn>
                  <a:cxn ang="T13">
                    <a:pos x="T6" y="T7"/>
                  </a:cxn>
                  <a:cxn ang="T14">
                    <a:pos x="T8" y="T9"/>
                  </a:cxn>
                </a:cxnLst>
                <a:rect l="T15" t="T16" r="T17" b="T18"/>
                <a:pathLst>
                  <a:path w="482" h="170">
                    <a:moveTo>
                      <a:pt x="475" y="158"/>
                    </a:moveTo>
                    <a:lnTo>
                      <a:pt x="482" y="170"/>
                    </a:lnTo>
                    <a:lnTo>
                      <a:pt x="7" y="10"/>
                    </a:lnTo>
                    <a:lnTo>
                      <a:pt x="0" y="0"/>
                    </a:lnTo>
                    <a:lnTo>
                      <a:pt x="475" y="158"/>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4969" name="Freeform 1906"/>
              <p:cNvSpPr>
                <a:spLocks/>
              </p:cNvSpPr>
              <p:nvPr/>
            </p:nvSpPr>
            <p:spPr bwMode="auto">
              <a:xfrm>
                <a:off x="300" y="1456"/>
                <a:ext cx="239" cy="81"/>
              </a:xfrm>
              <a:custGeom>
                <a:avLst/>
                <a:gdLst>
                  <a:gd name="T0" fmla="*/ 2 w 477"/>
                  <a:gd name="T1" fmla="*/ 1 h 161"/>
                  <a:gd name="T2" fmla="*/ 2 w 477"/>
                  <a:gd name="T3" fmla="*/ 1 h 161"/>
                  <a:gd name="T4" fmla="*/ 1 w 477"/>
                  <a:gd name="T5" fmla="*/ 1 h 161"/>
                  <a:gd name="T6" fmla="*/ 0 w 477"/>
                  <a:gd name="T7" fmla="*/ 0 h 161"/>
                  <a:gd name="T8" fmla="*/ 2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8"/>
                    </a:moveTo>
                    <a:lnTo>
                      <a:pt x="477" y="161"/>
                    </a:lnTo>
                    <a:lnTo>
                      <a:pt x="2" y="4"/>
                    </a:lnTo>
                    <a:lnTo>
                      <a:pt x="0" y="0"/>
                    </a:lnTo>
                    <a:lnTo>
                      <a:pt x="475" y="158"/>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4970" name="Freeform 1907"/>
              <p:cNvSpPr>
                <a:spLocks/>
              </p:cNvSpPr>
              <p:nvPr/>
            </p:nvSpPr>
            <p:spPr bwMode="auto">
              <a:xfrm>
                <a:off x="301" y="1458"/>
                <a:ext cx="239" cy="80"/>
              </a:xfrm>
              <a:custGeom>
                <a:avLst/>
                <a:gdLst>
                  <a:gd name="T0" fmla="*/ 2 w 478"/>
                  <a:gd name="T1" fmla="*/ 0 h 161"/>
                  <a:gd name="T2" fmla="*/ 2 w 478"/>
                  <a:gd name="T3" fmla="*/ 0 h 161"/>
                  <a:gd name="T4" fmla="*/ 1 w 478"/>
                  <a:gd name="T5" fmla="*/ 0 h 161"/>
                  <a:gd name="T6" fmla="*/ 0 w 478"/>
                  <a:gd name="T7" fmla="*/ 0 h 161"/>
                  <a:gd name="T8" fmla="*/ 2 w 478"/>
                  <a:gd name="T9" fmla="*/ 0 h 161"/>
                  <a:gd name="T10" fmla="*/ 0 60000 65536"/>
                  <a:gd name="T11" fmla="*/ 0 60000 65536"/>
                  <a:gd name="T12" fmla="*/ 0 60000 65536"/>
                  <a:gd name="T13" fmla="*/ 0 60000 65536"/>
                  <a:gd name="T14" fmla="*/ 0 60000 65536"/>
                  <a:gd name="T15" fmla="*/ 0 w 478"/>
                  <a:gd name="T16" fmla="*/ 0 h 161"/>
                  <a:gd name="T17" fmla="*/ 478 w 478"/>
                  <a:gd name="T18" fmla="*/ 161 h 161"/>
                </a:gdLst>
                <a:ahLst/>
                <a:cxnLst>
                  <a:cxn ang="T10">
                    <a:pos x="T0" y="T1"/>
                  </a:cxn>
                  <a:cxn ang="T11">
                    <a:pos x="T2" y="T3"/>
                  </a:cxn>
                  <a:cxn ang="T12">
                    <a:pos x="T4" y="T5"/>
                  </a:cxn>
                  <a:cxn ang="T13">
                    <a:pos x="T6" y="T7"/>
                  </a:cxn>
                  <a:cxn ang="T14">
                    <a:pos x="T8" y="T9"/>
                  </a:cxn>
                </a:cxnLst>
                <a:rect l="T15" t="T16" r="T17" b="T18"/>
                <a:pathLst>
                  <a:path w="478" h="161">
                    <a:moveTo>
                      <a:pt x="475" y="157"/>
                    </a:moveTo>
                    <a:lnTo>
                      <a:pt x="478" y="161"/>
                    </a:lnTo>
                    <a:lnTo>
                      <a:pt x="1" y="3"/>
                    </a:lnTo>
                    <a:lnTo>
                      <a:pt x="0" y="0"/>
                    </a:lnTo>
                    <a:lnTo>
                      <a:pt x="475" y="157"/>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4971" name="Freeform 1908"/>
              <p:cNvSpPr>
                <a:spLocks/>
              </p:cNvSpPr>
              <p:nvPr/>
            </p:nvSpPr>
            <p:spPr bwMode="auto">
              <a:xfrm>
                <a:off x="302" y="1459"/>
                <a:ext cx="239" cy="82"/>
              </a:xfrm>
              <a:custGeom>
                <a:avLst/>
                <a:gdLst>
                  <a:gd name="T0" fmla="*/ 1 w 479"/>
                  <a:gd name="T1" fmla="*/ 1 h 163"/>
                  <a:gd name="T2" fmla="*/ 1 w 479"/>
                  <a:gd name="T3" fmla="*/ 1 h 163"/>
                  <a:gd name="T4" fmla="*/ 0 w 479"/>
                  <a:gd name="T5" fmla="*/ 1 h 163"/>
                  <a:gd name="T6" fmla="*/ 0 w 479"/>
                  <a:gd name="T7" fmla="*/ 0 h 163"/>
                  <a:gd name="T8" fmla="*/ 1 w 479"/>
                  <a:gd name="T9" fmla="*/ 1 h 163"/>
                  <a:gd name="T10" fmla="*/ 0 60000 65536"/>
                  <a:gd name="T11" fmla="*/ 0 60000 65536"/>
                  <a:gd name="T12" fmla="*/ 0 60000 65536"/>
                  <a:gd name="T13" fmla="*/ 0 60000 65536"/>
                  <a:gd name="T14" fmla="*/ 0 60000 65536"/>
                  <a:gd name="T15" fmla="*/ 0 w 479"/>
                  <a:gd name="T16" fmla="*/ 0 h 163"/>
                  <a:gd name="T17" fmla="*/ 479 w 479"/>
                  <a:gd name="T18" fmla="*/ 163 h 163"/>
                </a:gdLst>
                <a:ahLst/>
                <a:cxnLst>
                  <a:cxn ang="T10">
                    <a:pos x="T0" y="T1"/>
                  </a:cxn>
                  <a:cxn ang="T11">
                    <a:pos x="T2" y="T3"/>
                  </a:cxn>
                  <a:cxn ang="T12">
                    <a:pos x="T4" y="T5"/>
                  </a:cxn>
                  <a:cxn ang="T13">
                    <a:pos x="T6" y="T7"/>
                  </a:cxn>
                  <a:cxn ang="T14">
                    <a:pos x="T8" y="T9"/>
                  </a:cxn>
                </a:cxnLst>
                <a:rect l="T15" t="T16" r="T17" b="T18"/>
                <a:pathLst>
                  <a:path w="479" h="163">
                    <a:moveTo>
                      <a:pt x="477" y="158"/>
                    </a:moveTo>
                    <a:lnTo>
                      <a:pt x="479" y="163"/>
                    </a:lnTo>
                    <a:lnTo>
                      <a:pt x="4" y="3"/>
                    </a:lnTo>
                    <a:lnTo>
                      <a:pt x="0" y="0"/>
                    </a:lnTo>
                    <a:lnTo>
                      <a:pt x="477" y="15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4972" name="Freeform 1909"/>
              <p:cNvSpPr>
                <a:spLocks/>
              </p:cNvSpPr>
              <p:nvPr/>
            </p:nvSpPr>
            <p:spPr bwMode="auto">
              <a:xfrm>
                <a:off x="303" y="1461"/>
                <a:ext cx="242" cy="83"/>
              </a:xfrm>
              <a:custGeom>
                <a:avLst/>
                <a:gdLst>
                  <a:gd name="T0" fmla="*/ 2 w 483"/>
                  <a:gd name="T1" fmla="*/ 1 h 166"/>
                  <a:gd name="T2" fmla="*/ 2 w 483"/>
                  <a:gd name="T3" fmla="*/ 1 h 166"/>
                  <a:gd name="T4" fmla="*/ 1 w 483"/>
                  <a:gd name="T5" fmla="*/ 1 h 166"/>
                  <a:gd name="T6" fmla="*/ 0 w 483"/>
                  <a:gd name="T7" fmla="*/ 0 h 166"/>
                  <a:gd name="T8" fmla="*/ 2 w 483"/>
                  <a:gd name="T9" fmla="*/ 1 h 166"/>
                  <a:gd name="T10" fmla="*/ 0 60000 65536"/>
                  <a:gd name="T11" fmla="*/ 0 60000 65536"/>
                  <a:gd name="T12" fmla="*/ 0 60000 65536"/>
                  <a:gd name="T13" fmla="*/ 0 60000 65536"/>
                  <a:gd name="T14" fmla="*/ 0 60000 65536"/>
                  <a:gd name="T15" fmla="*/ 0 w 483"/>
                  <a:gd name="T16" fmla="*/ 0 h 166"/>
                  <a:gd name="T17" fmla="*/ 483 w 483"/>
                  <a:gd name="T18" fmla="*/ 166 h 166"/>
                </a:gdLst>
                <a:ahLst/>
                <a:cxnLst>
                  <a:cxn ang="T10">
                    <a:pos x="T0" y="T1"/>
                  </a:cxn>
                  <a:cxn ang="T11">
                    <a:pos x="T2" y="T3"/>
                  </a:cxn>
                  <a:cxn ang="T12">
                    <a:pos x="T4" y="T5"/>
                  </a:cxn>
                  <a:cxn ang="T13">
                    <a:pos x="T6" y="T7"/>
                  </a:cxn>
                  <a:cxn ang="T14">
                    <a:pos x="T8" y="T9"/>
                  </a:cxn>
                </a:cxnLst>
                <a:rect l="T15" t="T16" r="T17" b="T18"/>
                <a:pathLst>
                  <a:path w="483" h="166">
                    <a:moveTo>
                      <a:pt x="475" y="160"/>
                    </a:moveTo>
                    <a:lnTo>
                      <a:pt x="483" y="166"/>
                    </a:lnTo>
                    <a:lnTo>
                      <a:pt x="8" y="7"/>
                    </a:lnTo>
                    <a:lnTo>
                      <a:pt x="0" y="0"/>
                    </a:lnTo>
                    <a:lnTo>
                      <a:pt x="475" y="160"/>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4973" name="Freeform 1910"/>
              <p:cNvSpPr>
                <a:spLocks/>
              </p:cNvSpPr>
              <p:nvPr/>
            </p:nvSpPr>
            <p:spPr bwMode="auto">
              <a:xfrm>
                <a:off x="308" y="1464"/>
                <a:ext cx="242" cy="83"/>
              </a:xfrm>
              <a:custGeom>
                <a:avLst/>
                <a:gdLst>
                  <a:gd name="T0" fmla="*/ 1 w 485"/>
                  <a:gd name="T1" fmla="*/ 1 h 164"/>
                  <a:gd name="T2" fmla="*/ 1 w 485"/>
                  <a:gd name="T3" fmla="*/ 1 h 164"/>
                  <a:gd name="T4" fmla="*/ 0 w 485"/>
                  <a:gd name="T5" fmla="*/ 1 h 164"/>
                  <a:gd name="T6" fmla="*/ 0 w 485"/>
                  <a:gd name="T7" fmla="*/ 0 h 164"/>
                  <a:gd name="T8" fmla="*/ 1 w 485"/>
                  <a:gd name="T9" fmla="*/ 1 h 164"/>
                  <a:gd name="T10" fmla="*/ 0 60000 65536"/>
                  <a:gd name="T11" fmla="*/ 0 60000 65536"/>
                  <a:gd name="T12" fmla="*/ 0 60000 65536"/>
                  <a:gd name="T13" fmla="*/ 0 60000 65536"/>
                  <a:gd name="T14" fmla="*/ 0 60000 65536"/>
                  <a:gd name="T15" fmla="*/ 0 w 485"/>
                  <a:gd name="T16" fmla="*/ 0 h 164"/>
                  <a:gd name="T17" fmla="*/ 485 w 485"/>
                  <a:gd name="T18" fmla="*/ 164 h 164"/>
                </a:gdLst>
                <a:ahLst/>
                <a:cxnLst>
                  <a:cxn ang="T10">
                    <a:pos x="T0" y="T1"/>
                  </a:cxn>
                  <a:cxn ang="T11">
                    <a:pos x="T2" y="T3"/>
                  </a:cxn>
                  <a:cxn ang="T12">
                    <a:pos x="T4" y="T5"/>
                  </a:cxn>
                  <a:cxn ang="T13">
                    <a:pos x="T6" y="T7"/>
                  </a:cxn>
                  <a:cxn ang="T14">
                    <a:pos x="T8" y="T9"/>
                  </a:cxn>
                </a:cxnLst>
                <a:rect l="T15" t="T16" r="T17" b="T18"/>
                <a:pathLst>
                  <a:path w="485" h="164">
                    <a:moveTo>
                      <a:pt x="475" y="159"/>
                    </a:moveTo>
                    <a:lnTo>
                      <a:pt x="485" y="164"/>
                    </a:lnTo>
                    <a:lnTo>
                      <a:pt x="10" y="5"/>
                    </a:lnTo>
                    <a:lnTo>
                      <a:pt x="0" y="0"/>
                    </a:lnTo>
                    <a:lnTo>
                      <a:pt x="475" y="159"/>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4974" name="Freeform 1911"/>
              <p:cNvSpPr>
                <a:spLocks/>
              </p:cNvSpPr>
              <p:nvPr/>
            </p:nvSpPr>
            <p:spPr bwMode="auto">
              <a:xfrm>
                <a:off x="332" y="1385"/>
                <a:ext cx="244" cy="75"/>
              </a:xfrm>
              <a:custGeom>
                <a:avLst/>
                <a:gdLst>
                  <a:gd name="T0" fmla="*/ 1 w 489"/>
                  <a:gd name="T1" fmla="*/ 0 h 152"/>
                  <a:gd name="T2" fmla="*/ 1 w 489"/>
                  <a:gd name="T3" fmla="*/ 0 h 152"/>
                  <a:gd name="T4" fmla="*/ 0 w 489"/>
                  <a:gd name="T5" fmla="*/ 0 h 152"/>
                  <a:gd name="T6" fmla="*/ 0 w 489"/>
                  <a:gd name="T7" fmla="*/ 0 h 152"/>
                  <a:gd name="T8" fmla="*/ 1 w 489"/>
                  <a:gd name="T9" fmla="*/ 0 h 152"/>
                  <a:gd name="T10" fmla="*/ 0 60000 65536"/>
                  <a:gd name="T11" fmla="*/ 0 60000 65536"/>
                  <a:gd name="T12" fmla="*/ 0 60000 65536"/>
                  <a:gd name="T13" fmla="*/ 0 60000 65536"/>
                  <a:gd name="T14" fmla="*/ 0 60000 65536"/>
                  <a:gd name="T15" fmla="*/ 0 w 489"/>
                  <a:gd name="T16" fmla="*/ 0 h 152"/>
                  <a:gd name="T17" fmla="*/ 489 w 489"/>
                  <a:gd name="T18" fmla="*/ 152 h 152"/>
                </a:gdLst>
                <a:ahLst/>
                <a:cxnLst>
                  <a:cxn ang="T10">
                    <a:pos x="T0" y="T1"/>
                  </a:cxn>
                  <a:cxn ang="T11">
                    <a:pos x="T2" y="T3"/>
                  </a:cxn>
                  <a:cxn ang="T12">
                    <a:pos x="T4" y="T5"/>
                  </a:cxn>
                  <a:cxn ang="T13">
                    <a:pos x="T6" y="T7"/>
                  </a:cxn>
                  <a:cxn ang="T14">
                    <a:pos x="T8" y="T9"/>
                  </a:cxn>
                </a:cxnLst>
                <a:rect l="T15" t="T16" r="T17" b="T18"/>
                <a:pathLst>
                  <a:path w="489" h="152">
                    <a:moveTo>
                      <a:pt x="489" y="152"/>
                    </a:moveTo>
                    <a:lnTo>
                      <a:pt x="477" y="150"/>
                    </a:lnTo>
                    <a:lnTo>
                      <a:pt x="0" y="0"/>
                    </a:lnTo>
                    <a:lnTo>
                      <a:pt x="12" y="2"/>
                    </a:lnTo>
                    <a:lnTo>
                      <a:pt x="489" y="152"/>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4975" name="Freeform 1912"/>
              <p:cNvSpPr>
                <a:spLocks/>
              </p:cNvSpPr>
              <p:nvPr/>
            </p:nvSpPr>
            <p:spPr bwMode="auto">
              <a:xfrm>
                <a:off x="326" y="1385"/>
                <a:ext cx="244" cy="75"/>
              </a:xfrm>
              <a:custGeom>
                <a:avLst/>
                <a:gdLst>
                  <a:gd name="T0" fmla="*/ 2 w 488"/>
                  <a:gd name="T1" fmla="*/ 0 h 152"/>
                  <a:gd name="T2" fmla="*/ 2 w 488"/>
                  <a:gd name="T3" fmla="*/ 0 h 152"/>
                  <a:gd name="T4" fmla="*/ 0 w 488"/>
                  <a:gd name="T5" fmla="*/ 0 h 152"/>
                  <a:gd name="T6" fmla="*/ 1 w 488"/>
                  <a:gd name="T7" fmla="*/ 0 h 152"/>
                  <a:gd name="T8" fmla="*/ 2 w 488"/>
                  <a:gd name="T9" fmla="*/ 0 h 152"/>
                  <a:gd name="T10" fmla="*/ 0 60000 65536"/>
                  <a:gd name="T11" fmla="*/ 0 60000 65536"/>
                  <a:gd name="T12" fmla="*/ 0 60000 65536"/>
                  <a:gd name="T13" fmla="*/ 0 60000 65536"/>
                  <a:gd name="T14" fmla="*/ 0 60000 65536"/>
                  <a:gd name="T15" fmla="*/ 0 w 488"/>
                  <a:gd name="T16" fmla="*/ 0 h 152"/>
                  <a:gd name="T17" fmla="*/ 488 w 488"/>
                  <a:gd name="T18" fmla="*/ 152 h 152"/>
                </a:gdLst>
                <a:ahLst/>
                <a:cxnLst>
                  <a:cxn ang="T10">
                    <a:pos x="T0" y="T1"/>
                  </a:cxn>
                  <a:cxn ang="T11">
                    <a:pos x="T2" y="T3"/>
                  </a:cxn>
                  <a:cxn ang="T12">
                    <a:pos x="T4" y="T5"/>
                  </a:cxn>
                  <a:cxn ang="T13">
                    <a:pos x="T6" y="T7"/>
                  </a:cxn>
                  <a:cxn ang="T14">
                    <a:pos x="T8" y="T9"/>
                  </a:cxn>
                </a:cxnLst>
                <a:rect l="T15" t="T16" r="T17" b="T18"/>
                <a:pathLst>
                  <a:path w="488" h="152">
                    <a:moveTo>
                      <a:pt x="488" y="150"/>
                    </a:moveTo>
                    <a:lnTo>
                      <a:pt x="477" y="152"/>
                    </a:lnTo>
                    <a:lnTo>
                      <a:pt x="0" y="2"/>
                    </a:lnTo>
                    <a:lnTo>
                      <a:pt x="11" y="0"/>
                    </a:lnTo>
                    <a:lnTo>
                      <a:pt x="488" y="150"/>
                    </a:lnTo>
                    <a:close/>
                  </a:path>
                </a:pathLst>
              </a:custGeom>
              <a:solidFill>
                <a:srgbClr val="804000"/>
              </a:solidFill>
              <a:ln w="9525">
                <a:noFill/>
                <a:round/>
                <a:headEnd/>
                <a:tailEnd/>
              </a:ln>
            </p:spPr>
            <p:txBody>
              <a:bodyPr>
                <a:prstTxWarp prst="textNoShape">
                  <a:avLst/>
                </a:prstTxWarp>
              </a:bodyPr>
              <a:lstStyle/>
              <a:p>
                <a:endParaRPr lang="en-US">
                  <a:latin typeface="Calibri" pitchFamily="-112" charset="0"/>
                </a:endParaRPr>
              </a:p>
            </p:txBody>
          </p:sp>
          <p:sp>
            <p:nvSpPr>
              <p:cNvPr id="674976" name="Freeform 1913"/>
              <p:cNvSpPr>
                <a:spLocks/>
              </p:cNvSpPr>
              <p:nvPr/>
            </p:nvSpPr>
            <p:spPr bwMode="auto">
              <a:xfrm>
                <a:off x="328" y="1385"/>
                <a:ext cx="242" cy="75"/>
              </a:xfrm>
              <a:custGeom>
                <a:avLst/>
                <a:gdLst>
                  <a:gd name="T0" fmla="*/ 2 w 483"/>
                  <a:gd name="T1" fmla="*/ 0 h 152"/>
                  <a:gd name="T2" fmla="*/ 2 w 483"/>
                  <a:gd name="T3" fmla="*/ 0 h 152"/>
                  <a:gd name="T4" fmla="*/ 0 w 483"/>
                  <a:gd name="T5" fmla="*/ 0 h 152"/>
                  <a:gd name="T6" fmla="*/ 1 w 483"/>
                  <a:gd name="T7" fmla="*/ 0 h 152"/>
                  <a:gd name="T8" fmla="*/ 2 w 483"/>
                  <a:gd name="T9" fmla="*/ 0 h 152"/>
                  <a:gd name="T10" fmla="*/ 0 60000 65536"/>
                  <a:gd name="T11" fmla="*/ 0 60000 65536"/>
                  <a:gd name="T12" fmla="*/ 0 60000 65536"/>
                  <a:gd name="T13" fmla="*/ 0 60000 65536"/>
                  <a:gd name="T14" fmla="*/ 0 60000 65536"/>
                  <a:gd name="T15" fmla="*/ 0 w 483"/>
                  <a:gd name="T16" fmla="*/ 0 h 152"/>
                  <a:gd name="T17" fmla="*/ 483 w 483"/>
                  <a:gd name="T18" fmla="*/ 152 h 152"/>
                </a:gdLst>
                <a:ahLst/>
                <a:cxnLst>
                  <a:cxn ang="T10">
                    <a:pos x="T0" y="T1"/>
                  </a:cxn>
                  <a:cxn ang="T11">
                    <a:pos x="T2" y="T3"/>
                  </a:cxn>
                  <a:cxn ang="T12">
                    <a:pos x="T4" y="T5"/>
                  </a:cxn>
                  <a:cxn ang="T13">
                    <a:pos x="T6" y="T7"/>
                  </a:cxn>
                  <a:cxn ang="T14">
                    <a:pos x="T8" y="T9"/>
                  </a:cxn>
                </a:cxnLst>
                <a:rect l="T15" t="T16" r="T17" b="T18"/>
                <a:pathLst>
                  <a:path w="483" h="152">
                    <a:moveTo>
                      <a:pt x="483" y="150"/>
                    </a:moveTo>
                    <a:lnTo>
                      <a:pt x="478" y="152"/>
                    </a:lnTo>
                    <a:lnTo>
                      <a:pt x="0" y="0"/>
                    </a:lnTo>
                    <a:lnTo>
                      <a:pt x="6" y="0"/>
                    </a:lnTo>
                    <a:lnTo>
                      <a:pt x="483" y="150"/>
                    </a:lnTo>
                    <a:close/>
                  </a:path>
                </a:pathLst>
              </a:custGeom>
              <a:solidFill>
                <a:srgbClr val="804000"/>
              </a:solidFill>
              <a:ln w="9525">
                <a:noFill/>
                <a:round/>
                <a:headEnd/>
                <a:tailEnd/>
              </a:ln>
            </p:spPr>
            <p:txBody>
              <a:bodyPr>
                <a:prstTxWarp prst="textNoShape">
                  <a:avLst/>
                </a:prstTxWarp>
              </a:bodyPr>
              <a:lstStyle/>
              <a:p>
                <a:endParaRPr lang="en-US">
                  <a:latin typeface="Calibri" pitchFamily="-112" charset="0"/>
                </a:endParaRPr>
              </a:p>
            </p:txBody>
          </p:sp>
          <p:sp>
            <p:nvSpPr>
              <p:cNvPr id="674977" name="Freeform 1914"/>
              <p:cNvSpPr>
                <a:spLocks/>
              </p:cNvSpPr>
              <p:nvPr/>
            </p:nvSpPr>
            <p:spPr bwMode="auto">
              <a:xfrm>
                <a:off x="326" y="1385"/>
                <a:ext cx="242" cy="75"/>
              </a:xfrm>
              <a:custGeom>
                <a:avLst/>
                <a:gdLst>
                  <a:gd name="T0" fmla="*/ 2 w 483"/>
                  <a:gd name="T1" fmla="*/ 0 h 152"/>
                  <a:gd name="T2" fmla="*/ 2 w 483"/>
                  <a:gd name="T3" fmla="*/ 0 h 152"/>
                  <a:gd name="T4" fmla="*/ 0 w 483"/>
                  <a:gd name="T5" fmla="*/ 0 h 152"/>
                  <a:gd name="T6" fmla="*/ 1 w 483"/>
                  <a:gd name="T7" fmla="*/ 0 h 152"/>
                  <a:gd name="T8" fmla="*/ 2 w 483"/>
                  <a:gd name="T9" fmla="*/ 0 h 152"/>
                  <a:gd name="T10" fmla="*/ 0 60000 65536"/>
                  <a:gd name="T11" fmla="*/ 0 60000 65536"/>
                  <a:gd name="T12" fmla="*/ 0 60000 65536"/>
                  <a:gd name="T13" fmla="*/ 0 60000 65536"/>
                  <a:gd name="T14" fmla="*/ 0 60000 65536"/>
                  <a:gd name="T15" fmla="*/ 0 w 483"/>
                  <a:gd name="T16" fmla="*/ 0 h 152"/>
                  <a:gd name="T17" fmla="*/ 483 w 483"/>
                  <a:gd name="T18" fmla="*/ 152 h 152"/>
                </a:gdLst>
                <a:ahLst/>
                <a:cxnLst>
                  <a:cxn ang="T10">
                    <a:pos x="T0" y="T1"/>
                  </a:cxn>
                  <a:cxn ang="T11">
                    <a:pos x="T2" y="T3"/>
                  </a:cxn>
                  <a:cxn ang="T12">
                    <a:pos x="T4" y="T5"/>
                  </a:cxn>
                  <a:cxn ang="T13">
                    <a:pos x="T6" y="T7"/>
                  </a:cxn>
                  <a:cxn ang="T14">
                    <a:pos x="T8" y="T9"/>
                  </a:cxn>
                </a:cxnLst>
                <a:rect l="T15" t="T16" r="T17" b="T18"/>
                <a:pathLst>
                  <a:path w="483" h="152">
                    <a:moveTo>
                      <a:pt x="483" y="152"/>
                    </a:moveTo>
                    <a:lnTo>
                      <a:pt x="477" y="152"/>
                    </a:lnTo>
                    <a:lnTo>
                      <a:pt x="0" y="2"/>
                    </a:lnTo>
                    <a:lnTo>
                      <a:pt x="5" y="0"/>
                    </a:lnTo>
                    <a:lnTo>
                      <a:pt x="483" y="152"/>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4978" name="Freeform 1915"/>
              <p:cNvSpPr>
                <a:spLocks/>
              </p:cNvSpPr>
              <p:nvPr/>
            </p:nvSpPr>
            <p:spPr bwMode="auto">
              <a:xfrm>
                <a:off x="533" y="1459"/>
                <a:ext cx="60" cy="89"/>
              </a:xfrm>
              <a:custGeom>
                <a:avLst/>
                <a:gdLst>
                  <a:gd name="T0" fmla="*/ 1 w 120"/>
                  <a:gd name="T1" fmla="*/ 1 h 176"/>
                  <a:gd name="T2" fmla="*/ 1 w 120"/>
                  <a:gd name="T3" fmla="*/ 1 h 176"/>
                  <a:gd name="T4" fmla="*/ 1 w 120"/>
                  <a:gd name="T5" fmla="*/ 1 h 176"/>
                  <a:gd name="T6" fmla="*/ 1 w 120"/>
                  <a:gd name="T7" fmla="*/ 1 h 176"/>
                  <a:gd name="T8" fmla="*/ 1 w 120"/>
                  <a:gd name="T9" fmla="*/ 1 h 176"/>
                  <a:gd name="T10" fmla="*/ 1 w 120"/>
                  <a:gd name="T11" fmla="*/ 1 h 176"/>
                  <a:gd name="T12" fmla="*/ 1 w 120"/>
                  <a:gd name="T13" fmla="*/ 1 h 176"/>
                  <a:gd name="T14" fmla="*/ 1 w 120"/>
                  <a:gd name="T15" fmla="*/ 1 h 176"/>
                  <a:gd name="T16" fmla="*/ 0 w 120"/>
                  <a:gd name="T17" fmla="*/ 1 h 176"/>
                  <a:gd name="T18" fmla="*/ 1 w 120"/>
                  <a:gd name="T19" fmla="*/ 1 h 176"/>
                  <a:gd name="T20" fmla="*/ 1 w 120"/>
                  <a:gd name="T21" fmla="*/ 1 h 176"/>
                  <a:gd name="T22" fmla="*/ 1 w 120"/>
                  <a:gd name="T23" fmla="*/ 1 h 176"/>
                  <a:gd name="T24" fmla="*/ 1 w 120"/>
                  <a:gd name="T25" fmla="*/ 1 h 176"/>
                  <a:gd name="T26" fmla="*/ 1 w 120"/>
                  <a:gd name="T27" fmla="*/ 1 h 176"/>
                  <a:gd name="T28" fmla="*/ 1 w 120"/>
                  <a:gd name="T29" fmla="*/ 1 h 176"/>
                  <a:gd name="T30" fmla="*/ 1 w 120"/>
                  <a:gd name="T31" fmla="*/ 1 h 176"/>
                  <a:gd name="T32" fmla="*/ 1 w 120"/>
                  <a:gd name="T33" fmla="*/ 1 h 176"/>
                  <a:gd name="T34" fmla="*/ 1 w 120"/>
                  <a:gd name="T35" fmla="*/ 1 h 176"/>
                  <a:gd name="T36" fmla="*/ 1 w 120"/>
                  <a:gd name="T37" fmla="*/ 1 h 176"/>
                  <a:gd name="T38" fmla="*/ 1 w 120"/>
                  <a:gd name="T39" fmla="*/ 1 h 176"/>
                  <a:gd name="T40" fmla="*/ 1 w 120"/>
                  <a:gd name="T41" fmla="*/ 1 h 176"/>
                  <a:gd name="T42" fmla="*/ 1 w 120"/>
                  <a:gd name="T43" fmla="*/ 1 h 176"/>
                  <a:gd name="T44" fmla="*/ 1 w 120"/>
                  <a:gd name="T45" fmla="*/ 1 h 176"/>
                  <a:gd name="T46" fmla="*/ 1 w 120"/>
                  <a:gd name="T47" fmla="*/ 1 h 176"/>
                  <a:gd name="T48" fmla="*/ 1 w 120"/>
                  <a:gd name="T49" fmla="*/ 1 h 176"/>
                  <a:gd name="T50" fmla="*/ 1 w 120"/>
                  <a:gd name="T51" fmla="*/ 1 h 176"/>
                  <a:gd name="T52" fmla="*/ 1 w 120"/>
                  <a:gd name="T53" fmla="*/ 1 h 176"/>
                  <a:gd name="T54" fmla="*/ 1 w 120"/>
                  <a:gd name="T55" fmla="*/ 1 h 176"/>
                  <a:gd name="T56" fmla="*/ 1 w 120"/>
                  <a:gd name="T57" fmla="*/ 1 h 176"/>
                  <a:gd name="T58" fmla="*/ 1 w 120"/>
                  <a:gd name="T59" fmla="*/ 1 h 176"/>
                  <a:gd name="T60" fmla="*/ 1 w 120"/>
                  <a:gd name="T61" fmla="*/ 1 h 176"/>
                  <a:gd name="T62" fmla="*/ 1 w 120"/>
                  <a:gd name="T63" fmla="*/ 0 h 176"/>
                  <a:gd name="T64" fmla="*/ 1 w 120"/>
                  <a:gd name="T65" fmla="*/ 1 h 1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176"/>
                  <a:gd name="T101" fmla="*/ 120 w 120"/>
                  <a:gd name="T102" fmla="*/ 176 h 1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176">
                    <a:moveTo>
                      <a:pt x="64" y="2"/>
                    </a:moveTo>
                    <a:lnTo>
                      <a:pt x="52" y="7"/>
                    </a:lnTo>
                    <a:lnTo>
                      <a:pt x="40" y="15"/>
                    </a:lnTo>
                    <a:lnTo>
                      <a:pt x="29" y="27"/>
                    </a:lnTo>
                    <a:lnTo>
                      <a:pt x="20" y="40"/>
                    </a:lnTo>
                    <a:lnTo>
                      <a:pt x="12" y="55"/>
                    </a:lnTo>
                    <a:lnTo>
                      <a:pt x="7" y="71"/>
                    </a:lnTo>
                    <a:lnTo>
                      <a:pt x="2" y="88"/>
                    </a:lnTo>
                    <a:lnTo>
                      <a:pt x="0" y="106"/>
                    </a:lnTo>
                    <a:lnTo>
                      <a:pt x="2" y="123"/>
                    </a:lnTo>
                    <a:lnTo>
                      <a:pt x="5" y="138"/>
                    </a:lnTo>
                    <a:lnTo>
                      <a:pt x="10" y="151"/>
                    </a:lnTo>
                    <a:lnTo>
                      <a:pt x="17" y="163"/>
                    </a:lnTo>
                    <a:lnTo>
                      <a:pt x="25" y="169"/>
                    </a:lnTo>
                    <a:lnTo>
                      <a:pt x="35" y="174"/>
                    </a:lnTo>
                    <a:lnTo>
                      <a:pt x="47" y="176"/>
                    </a:lnTo>
                    <a:lnTo>
                      <a:pt x="59" y="174"/>
                    </a:lnTo>
                    <a:lnTo>
                      <a:pt x="70" y="168"/>
                    </a:lnTo>
                    <a:lnTo>
                      <a:pt x="82" y="159"/>
                    </a:lnTo>
                    <a:lnTo>
                      <a:pt x="92" y="149"/>
                    </a:lnTo>
                    <a:lnTo>
                      <a:pt x="102" y="136"/>
                    </a:lnTo>
                    <a:lnTo>
                      <a:pt x="108" y="121"/>
                    </a:lnTo>
                    <a:lnTo>
                      <a:pt x="115" y="105"/>
                    </a:lnTo>
                    <a:lnTo>
                      <a:pt x="118" y="88"/>
                    </a:lnTo>
                    <a:lnTo>
                      <a:pt x="120" y="70"/>
                    </a:lnTo>
                    <a:lnTo>
                      <a:pt x="120" y="53"/>
                    </a:lnTo>
                    <a:lnTo>
                      <a:pt x="117" y="38"/>
                    </a:lnTo>
                    <a:lnTo>
                      <a:pt x="112" y="25"/>
                    </a:lnTo>
                    <a:lnTo>
                      <a:pt x="105" y="15"/>
                    </a:lnTo>
                    <a:lnTo>
                      <a:pt x="97" y="7"/>
                    </a:lnTo>
                    <a:lnTo>
                      <a:pt x="87" y="2"/>
                    </a:lnTo>
                    <a:lnTo>
                      <a:pt x="75" y="0"/>
                    </a:lnTo>
                    <a:lnTo>
                      <a:pt x="64" y="2"/>
                    </a:lnTo>
                    <a:close/>
                  </a:path>
                </a:pathLst>
              </a:custGeom>
              <a:solidFill>
                <a:srgbClr val="FF7F00"/>
              </a:solidFill>
              <a:ln w="9525">
                <a:noFill/>
                <a:round/>
                <a:headEnd/>
                <a:tailEnd/>
              </a:ln>
            </p:spPr>
            <p:txBody>
              <a:bodyPr>
                <a:prstTxWarp prst="textNoShape">
                  <a:avLst/>
                </a:prstTxWarp>
              </a:bodyPr>
              <a:lstStyle/>
              <a:p>
                <a:endParaRPr lang="en-US">
                  <a:latin typeface="Calibri" pitchFamily="-112" charset="0"/>
                </a:endParaRPr>
              </a:p>
            </p:txBody>
          </p:sp>
        </p:grpSp>
        <p:sp>
          <p:nvSpPr>
            <p:cNvPr id="674979" name="Freeform 1916"/>
            <p:cNvSpPr>
              <a:spLocks/>
            </p:cNvSpPr>
            <p:nvPr/>
          </p:nvSpPr>
          <p:spPr bwMode="auto">
            <a:xfrm>
              <a:off x="2506" y="1901"/>
              <a:ext cx="1000" cy="280"/>
            </a:xfrm>
            <a:custGeom>
              <a:avLst/>
              <a:gdLst>
                <a:gd name="T0" fmla="*/ 1 w 2000"/>
                <a:gd name="T1" fmla="*/ 0 h 562"/>
                <a:gd name="T2" fmla="*/ 0 w 2000"/>
                <a:gd name="T3" fmla="*/ 0 h 562"/>
                <a:gd name="T4" fmla="*/ 8 w 2000"/>
                <a:gd name="T5" fmla="*/ 2 h 562"/>
                <a:gd name="T6" fmla="*/ 8 w 2000"/>
                <a:gd name="T7" fmla="*/ 2 h 562"/>
                <a:gd name="T8" fmla="*/ 1 w 2000"/>
                <a:gd name="T9" fmla="*/ 0 h 562"/>
                <a:gd name="T10" fmla="*/ 0 60000 65536"/>
                <a:gd name="T11" fmla="*/ 0 60000 65536"/>
                <a:gd name="T12" fmla="*/ 0 60000 65536"/>
                <a:gd name="T13" fmla="*/ 0 60000 65536"/>
                <a:gd name="T14" fmla="*/ 0 60000 65536"/>
                <a:gd name="T15" fmla="*/ 0 w 2000"/>
                <a:gd name="T16" fmla="*/ 0 h 562"/>
                <a:gd name="T17" fmla="*/ 2000 w 2000"/>
                <a:gd name="T18" fmla="*/ 562 h 562"/>
              </a:gdLst>
              <a:ahLst/>
              <a:cxnLst>
                <a:cxn ang="T10">
                  <a:pos x="T0" y="T1"/>
                </a:cxn>
                <a:cxn ang="T11">
                  <a:pos x="T2" y="T3"/>
                </a:cxn>
                <a:cxn ang="T12">
                  <a:pos x="T4" y="T5"/>
                </a:cxn>
                <a:cxn ang="T13">
                  <a:pos x="T6" y="T7"/>
                </a:cxn>
                <a:cxn ang="T14">
                  <a:pos x="T8" y="T9"/>
                </a:cxn>
              </a:cxnLst>
              <a:rect l="T15" t="T16" r="T17" b="T18"/>
              <a:pathLst>
                <a:path w="2000" h="562">
                  <a:moveTo>
                    <a:pt x="10" y="0"/>
                  </a:moveTo>
                  <a:lnTo>
                    <a:pt x="0" y="38"/>
                  </a:lnTo>
                  <a:lnTo>
                    <a:pt x="1990" y="562"/>
                  </a:lnTo>
                  <a:lnTo>
                    <a:pt x="2000" y="524"/>
                  </a:lnTo>
                  <a:lnTo>
                    <a:pt x="10" y="0"/>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grpSp>
          <p:nvGrpSpPr>
            <p:cNvPr id="674980" name="Group 1917"/>
            <p:cNvGrpSpPr>
              <a:grpSpLocks/>
            </p:cNvGrpSpPr>
            <p:nvPr/>
          </p:nvGrpSpPr>
          <p:grpSpPr bwMode="auto">
            <a:xfrm>
              <a:off x="550" y="1482"/>
              <a:ext cx="209" cy="104"/>
              <a:chOff x="550" y="1482"/>
              <a:chExt cx="209" cy="104"/>
            </a:xfrm>
          </p:grpSpPr>
          <p:sp>
            <p:nvSpPr>
              <p:cNvPr id="674981" name="Freeform 1918"/>
              <p:cNvSpPr>
                <a:spLocks/>
              </p:cNvSpPr>
              <p:nvPr/>
            </p:nvSpPr>
            <p:spPr bwMode="auto">
              <a:xfrm>
                <a:off x="564" y="1483"/>
                <a:ext cx="177" cy="56"/>
              </a:xfrm>
              <a:custGeom>
                <a:avLst/>
                <a:gdLst>
                  <a:gd name="T0" fmla="*/ 2 w 353"/>
                  <a:gd name="T1" fmla="*/ 0 h 113"/>
                  <a:gd name="T2" fmla="*/ 2 w 353"/>
                  <a:gd name="T3" fmla="*/ 0 h 113"/>
                  <a:gd name="T4" fmla="*/ 0 w 353"/>
                  <a:gd name="T5" fmla="*/ 0 h 113"/>
                  <a:gd name="T6" fmla="*/ 1 w 353"/>
                  <a:gd name="T7" fmla="*/ 0 h 113"/>
                  <a:gd name="T8" fmla="*/ 2 w 353"/>
                  <a:gd name="T9" fmla="*/ 0 h 113"/>
                  <a:gd name="T10" fmla="*/ 0 60000 65536"/>
                  <a:gd name="T11" fmla="*/ 0 60000 65536"/>
                  <a:gd name="T12" fmla="*/ 0 60000 65536"/>
                  <a:gd name="T13" fmla="*/ 0 60000 65536"/>
                  <a:gd name="T14" fmla="*/ 0 60000 65536"/>
                  <a:gd name="T15" fmla="*/ 0 w 353"/>
                  <a:gd name="T16" fmla="*/ 0 h 113"/>
                  <a:gd name="T17" fmla="*/ 353 w 353"/>
                  <a:gd name="T18" fmla="*/ 113 h 113"/>
                </a:gdLst>
                <a:ahLst/>
                <a:cxnLst>
                  <a:cxn ang="T10">
                    <a:pos x="T0" y="T1"/>
                  </a:cxn>
                  <a:cxn ang="T11">
                    <a:pos x="T2" y="T3"/>
                  </a:cxn>
                  <a:cxn ang="T12">
                    <a:pos x="T4" y="T5"/>
                  </a:cxn>
                  <a:cxn ang="T13">
                    <a:pos x="T6" y="T7"/>
                  </a:cxn>
                  <a:cxn ang="T14">
                    <a:pos x="T8" y="T9"/>
                  </a:cxn>
                </a:cxnLst>
                <a:rect l="T15" t="T16" r="T17" b="T18"/>
                <a:pathLst>
                  <a:path w="353" h="113">
                    <a:moveTo>
                      <a:pt x="353" y="110"/>
                    </a:moveTo>
                    <a:lnTo>
                      <a:pt x="347" y="113"/>
                    </a:lnTo>
                    <a:lnTo>
                      <a:pt x="0" y="4"/>
                    </a:lnTo>
                    <a:lnTo>
                      <a:pt x="6" y="0"/>
                    </a:lnTo>
                    <a:lnTo>
                      <a:pt x="353"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4982" name="Freeform 1919"/>
              <p:cNvSpPr>
                <a:spLocks/>
              </p:cNvSpPr>
              <p:nvPr/>
            </p:nvSpPr>
            <p:spPr bwMode="auto">
              <a:xfrm>
                <a:off x="566" y="1483"/>
                <a:ext cx="175" cy="55"/>
              </a:xfrm>
              <a:custGeom>
                <a:avLst/>
                <a:gdLst>
                  <a:gd name="T0" fmla="*/ 1 w 350"/>
                  <a:gd name="T1" fmla="*/ 0 h 112"/>
                  <a:gd name="T2" fmla="*/ 1 w 350"/>
                  <a:gd name="T3" fmla="*/ 0 h 112"/>
                  <a:gd name="T4" fmla="*/ 0 w 350"/>
                  <a:gd name="T5" fmla="*/ 0 h 112"/>
                  <a:gd name="T6" fmla="*/ 1 w 350"/>
                  <a:gd name="T7" fmla="*/ 0 h 112"/>
                  <a:gd name="T8" fmla="*/ 1 w 350"/>
                  <a:gd name="T9" fmla="*/ 0 h 112"/>
                  <a:gd name="T10" fmla="*/ 0 60000 65536"/>
                  <a:gd name="T11" fmla="*/ 0 60000 65536"/>
                  <a:gd name="T12" fmla="*/ 0 60000 65536"/>
                  <a:gd name="T13" fmla="*/ 0 60000 65536"/>
                  <a:gd name="T14" fmla="*/ 0 60000 65536"/>
                  <a:gd name="T15" fmla="*/ 0 w 350"/>
                  <a:gd name="T16" fmla="*/ 0 h 112"/>
                  <a:gd name="T17" fmla="*/ 350 w 350"/>
                  <a:gd name="T18" fmla="*/ 112 h 112"/>
                </a:gdLst>
                <a:ahLst/>
                <a:cxnLst>
                  <a:cxn ang="T10">
                    <a:pos x="T0" y="T1"/>
                  </a:cxn>
                  <a:cxn ang="T11">
                    <a:pos x="T2" y="T3"/>
                  </a:cxn>
                  <a:cxn ang="T12">
                    <a:pos x="T4" y="T5"/>
                  </a:cxn>
                  <a:cxn ang="T13">
                    <a:pos x="T6" y="T7"/>
                  </a:cxn>
                  <a:cxn ang="T14">
                    <a:pos x="T8" y="T9"/>
                  </a:cxn>
                </a:cxnLst>
                <a:rect l="T15" t="T16" r="T17" b="T18"/>
                <a:pathLst>
                  <a:path w="350" h="112">
                    <a:moveTo>
                      <a:pt x="350" y="110"/>
                    </a:moveTo>
                    <a:lnTo>
                      <a:pt x="347" y="112"/>
                    </a:lnTo>
                    <a:lnTo>
                      <a:pt x="0" y="2"/>
                    </a:lnTo>
                    <a:lnTo>
                      <a:pt x="3" y="0"/>
                    </a:lnTo>
                    <a:lnTo>
                      <a:pt x="350"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4983" name="Freeform 1920"/>
              <p:cNvSpPr>
                <a:spLocks/>
              </p:cNvSpPr>
              <p:nvPr/>
            </p:nvSpPr>
            <p:spPr bwMode="auto">
              <a:xfrm>
                <a:off x="564" y="1484"/>
                <a:ext cx="176" cy="55"/>
              </a:xfrm>
              <a:custGeom>
                <a:avLst/>
                <a:gdLst>
                  <a:gd name="T0" fmla="*/ 2 w 350"/>
                  <a:gd name="T1" fmla="*/ 0 h 111"/>
                  <a:gd name="T2" fmla="*/ 2 w 350"/>
                  <a:gd name="T3" fmla="*/ 0 h 111"/>
                  <a:gd name="T4" fmla="*/ 0 w 350"/>
                  <a:gd name="T5" fmla="*/ 0 h 111"/>
                  <a:gd name="T6" fmla="*/ 1 w 350"/>
                  <a:gd name="T7" fmla="*/ 0 h 111"/>
                  <a:gd name="T8" fmla="*/ 2 w 350"/>
                  <a:gd name="T9" fmla="*/ 0 h 111"/>
                  <a:gd name="T10" fmla="*/ 0 60000 65536"/>
                  <a:gd name="T11" fmla="*/ 0 60000 65536"/>
                  <a:gd name="T12" fmla="*/ 0 60000 65536"/>
                  <a:gd name="T13" fmla="*/ 0 60000 65536"/>
                  <a:gd name="T14" fmla="*/ 0 60000 65536"/>
                  <a:gd name="T15" fmla="*/ 0 w 350"/>
                  <a:gd name="T16" fmla="*/ 0 h 111"/>
                  <a:gd name="T17" fmla="*/ 350 w 350"/>
                  <a:gd name="T18" fmla="*/ 111 h 111"/>
                </a:gdLst>
                <a:ahLst/>
                <a:cxnLst>
                  <a:cxn ang="T10">
                    <a:pos x="T0" y="T1"/>
                  </a:cxn>
                  <a:cxn ang="T11">
                    <a:pos x="T2" y="T3"/>
                  </a:cxn>
                  <a:cxn ang="T12">
                    <a:pos x="T4" y="T5"/>
                  </a:cxn>
                  <a:cxn ang="T13">
                    <a:pos x="T6" y="T7"/>
                  </a:cxn>
                  <a:cxn ang="T14">
                    <a:pos x="T8" y="T9"/>
                  </a:cxn>
                </a:cxnLst>
                <a:rect l="T15" t="T16" r="T17" b="T18"/>
                <a:pathLst>
                  <a:path w="350" h="111">
                    <a:moveTo>
                      <a:pt x="350" y="110"/>
                    </a:moveTo>
                    <a:lnTo>
                      <a:pt x="347" y="111"/>
                    </a:lnTo>
                    <a:lnTo>
                      <a:pt x="0" y="2"/>
                    </a:lnTo>
                    <a:lnTo>
                      <a:pt x="3" y="0"/>
                    </a:lnTo>
                    <a:lnTo>
                      <a:pt x="350" y="110"/>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4984" name="Freeform 1921"/>
              <p:cNvSpPr>
                <a:spLocks/>
              </p:cNvSpPr>
              <p:nvPr/>
            </p:nvSpPr>
            <p:spPr bwMode="auto">
              <a:xfrm>
                <a:off x="561" y="1484"/>
                <a:ext cx="177" cy="58"/>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09"/>
                    </a:moveTo>
                    <a:lnTo>
                      <a:pt x="347" y="114"/>
                    </a:lnTo>
                    <a:lnTo>
                      <a:pt x="0" y="5"/>
                    </a:lnTo>
                    <a:lnTo>
                      <a:pt x="7" y="0"/>
                    </a:lnTo>
                    <a:lnTo>
                      <a:pt x="354" y="109"/>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4985" name="Freeform 1922"/>
              <p:cNvSpPr>
                <a:spLocks/>
              </p:cNvSpPr>
              <p:nvPr/>
            </p:nvSpPr>
            <p:spPr bwMode="auto">
              <a:xfrm>
                <a:off x="563" y="1484"/>
                <a:ext cx="175" cy="56"/>
              </a:xfrm>
              <a:custGeom>
                <a:avLst/>
                <a:gdLst>
                  <a:gd name="T0" fmla="*/ 1 w 351"/>
                  <a:gd name="T1" fmla="*/ 1 h 111"/>
                  <a:gd name="T2" fmla="*/ 1 w 351"/>
                  <a:gd name="T3" fmla="*/ 1 h 111"/>
                  <a:gd name="T4" fmla="*/ 0 w 351"/>
                  <a:gd name="T5" fmla="*/ 1 h 111"/>
                  <a:gd name="T6" fmla="*/ 0 w 351"/>
                  <a:gd name="T7" fmla="*/ 0 h 111"/>
                  <a:gd name="T8" fmla="*/ 1 w 351"/>
                  <a:gd name="T9" fmla="*/ 1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09"/>
                    </a:moveTo>
                    <a:lnTo>
                      <a:pt x="347" y="111"/>
                    </a:lnTo>
                    <a:lnTo>
                      <a:pt x="0" y="1"/>
                    </a:lnTo>
                    <a:lnTo>
                      <a:pt x="4" y="0"/>
                    </a:lnTo>
                    <a:lnTo>
                      <a:pt x="351" y="109"/>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4986" name="Freeform 1923"/>
              <p:cNvSpPr>
                <a:spLocks/>
              </p:cNvSpPr>
              <p:nvPr/>
            </p:nvSpPr>
            <p:spPr bwMode="auto">
              <a:xfrm>
                <a:off x="561" y="1485"/>
                <a:ext cx="175" cy="57"/>
              </a:xfrm>
              <a:custGeom>
                <a:avLst/>
                <a:gdLst>
                  <a:gd name="T0" fmla="*/ 1 w 350"/>
                  <a:gd name="T1" fmla="*/ 1 h 113"/>
                  <a:gd name="T2" fmla="*/ 1 w 350"/>
                  <a:gd name="T3" fmla="*/ 1 h 113"/>
                  <a:gd name="T4" fmla="*/ 0 w 350"/>
                  <a:gd name="T5" fmla="*/ 1 h 113"/>
                  <a:gd name="T6" fmla="*/ 1 w 350"/>
                  <a:gd name="T7" fmla="*/ 0 h 113"/>
                  <a:gd name="T8" fmla="*/ 1 w 350"/>
                  <a:gd name="T9" fmla="*/ 1 h 113"/>
                  <a:gd name="T10" fmla="*/ 0 60000 65536"/>
                  <a:gd name="T11" fmla="*/ 0 60000 65536"/>
                  <a:gd name="T12" fmla="*/ 0 60000 65536"/>
                  <a:gd name="T13" fmla="*/ 0 60000 65536"/>
                  <a:gd name="T14" fmla="*/ 0 60000 65536"/>
                  <a:gd name="T15" fmla="*/ 0 w 350"/>
                  <a:gd name="T16" fmla="*/ 0 h 113"/>
                  <a:gd name="T17" fmla="*/ 350 w 350"/>
                  <a:gd name="T18" fmla="*/ 113 h 113"/>
                </a:gdLst>
                <a:ahLst/>
                <a:cxnLst>
                  <a:cxn ang="T10">
                    <a:pos x="T0" y="T1"/>
                  </a:cxn>
                  <a:cxn ang="T11">
                    <a:pos x="T2" y="T3"/>
                  </a:cxn>
                  <a:cxn ang="T12">
                    <a:pos x="T4" y="T5"/>
                  </a:cxn>
                  <a:cxn ang="T13">
                    <a:pos x="T6" y="T7"/>
                  </a:cxn>
                  <a:cxn ang="T14">
                    <a:pos x="T8" y="T9"/>
                  </a:cxn>
                </a:cxnLst>
                <a:rect l="T15" t="T16" r="T17" b="T18"/>
                <a:pathLst>
                  <a:path w="350" h="113">
                    <a:moveTo>
                      <a:pt x="350" y="110"/>
                    </a:moveTo>
                    <a:lnTo>
                      <a:pt x="347" y="113"/>
                    </a:lnTo>
                    <a:lnTo>
                      <a:pt x="0" y="4"/>
                    </a:lnTo>
                    <a:lnTo>
                      <a:pt x="3" y="0"/>
                    </a:lnTo>
                    <a:lnTo>
                      <a:pt x="350" y="110"/>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4987" name="Freeform 1924"/>
              <p:cNvSpPr>
                <a:spLocks/>
              </p:cNvSpPr>
              <p:nvPr/>
            </p:nvSpPr>
            <p:spPr bwMode="auto">
              <a:xfrm>
                <a:off x="558" y="1487"/>
                <a:ext cx="177" cy="58"/>
              </a:xfrm>
              <a:custGeom>
                <a:avLst/>
                <a:gdLst>
                  <a:gd name="T0" fmla="*/ 2 w 352"/>
                  <a:gd name="T1" fmla="*/ 1 h 116"/>
                  <a:gd name="T2" fmla="*/ 2 w 352"/>
                  <a:gd name="T3" fmla="*/ 1 h 116"/>
                  <a:gd name="T4" fmla="*/ 0 w 352"/>
                  <a:gd name="T5" fmla="*/ 1 h 116"/>
                  <a:gd name="T6" fmla="*/ 1 w 352"/>
                  <a:gd name="T7" fmla="*/ 0 h 116"/>
                  <a:gd name="T8" fmla="*/ 2 w 352"/>
                  <a:gd name="T9" fmla="*/ 1 h 116"/>
                  <a:gd name="T10" fmla="*/ 0 60000 65536"/>
                  <a:gd name="T11" fmla="*/ 0 60000 65536"/>
                  <a:gd name="T12" fmla="*/ 0 60000 65536"/>
                  <a:gd name="T13" fmla="*/ 0 60000 65536"/>
                  <a:gd name="T14" fmla="*/ 0 60000 65536"/>
                  <a:gd name="T15" fmla="*/ 0 w 352"/>
                  <a:gd name="T16" fmla="*/ 0 h 116"/>
                  <a:gd name="T17" fmla="*/ 352 w 352"/>
                  <a:gd name="T18" fmla="*/ 116 h 116"/>
                </a:gdLst>
                <a:ahLst/>
                <a:cxnLst>
                  <a:cxn ang="T10">
                    <a:pos x="T0" y="T1"/>
                  </a:cxn>
                  <a:cxn ang="T11">
                    <a:pos x="T2" y="T3"/>
                  </a:cxn>
                  <a:cxn ang="T12">
                    <a:pos x="T4" y="T5"/>
                  </a:cxn>
                  <a:cxn ang="T13">
                    <a:pos x="T6" y="T7"/>
                  </a:cxn>
                  <a:cxn ang="T14">
                    <a:pos x="T8" y="T9"/>
                  </a:cxn>
                </a:cxnLst>
                <a:rect l="T15" t="T16" r="T17" b="T18"/>
                <a:pathLst>
                  <a:path w="352" h="116">
                    <a:moveTo>
                      <a:pt x="352" y="109"/>
                    </a:moveTo>
                    <a:lnTo>
                      <a:pt x="346" y="116"/>
                    </a:lnTo>
                    <a:lnTo>
                      <a:pt x="0" y="5"/>
                    </a:lnTo>
                    <a:lnTo>
                      <a:pt x="5" y="0"/>
                    </a:lnTo>
                    <a:lnTo>
                      <a:pt x="352" y="109"/>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4988" name="Freeform 1925"/>
              <p:cNvSpPr>
                <a:spLocks/>
              </p:cNvSpPr>
              <p:nvPr/>
            </p:nvSpPr>
            <p:spPr bwMode="auto">
              <a:xfrm>
                <a:off x="560" y="1487"/>
                <a:ext cx="175" cy="56"/>
              </a:xfrm>
              <a:custGeom>
                <a:avLst/>
                <a:gdLst>
                  <a:gd name="T0" fmla="*/ 2 w 349"/>
                  <a:gd name="T1" fmla="*/ 1 h 111"/>
                  <a:gd name="T2" fmla="*/ 2 w 349"/>
                  <a:gd name="T3" fmla="*/ 1 h 111"/>
                  <a:gd name="T4" fmla="*/ 0 w 349"/>
                  <a:gd name="T5" fmla="*/ 1 h 111"/>
                  <a:gd name="T6" fmla="*/ 1 w 349"/>
                  <a:gd name="T7" fmla="*/ 0 h 111"/>
                  <a:gd name="T8" fmla="*/ 2 w 349"/>
                  <a:gd name="T9" fmla="*/ 1 h 111"/>
                  <a:gd name="T10" fmla="*/ 0 60000 65536"/>
                  <a:gd name="T11" fmla="*/ 0 60000 65536"/>
                  <a:gd name="T12" fmla="*/ 0 60000 65536"/>
                  <a:gd name="T13" fmla="*/ 0 60000 65536"/>
                  <a:gd name="T14" fmla="*/ 0 60000 65536"/>
                  <a:gd name="T15" fmla="*/ 0 w 349"/>
                  <a:gd name="T16" fmla="*/ 0 h 111"/>
                  <a:gd name="T17" fmla="*/ 349 w 349"/>
                  <a:gd name="T18" fmla="*/ 111 h 111"/>
                </a:gdLst>
                <a:ahLst/>
                <a:cxnLst>
                  <a:cxn ang="T10">
                    <a:pos x="T0" y="T1"/>
                  </a:cxn>
                  <a:cxn ang="T11">
                    <a:pos x="T2" y="T3"/>
                  </a:cxn>
                  <a:cxn ang="T12">
                    <a:pos x="T4" y="T5"/>
                  </a:cxn>
                  <a:cxn ang="T13">
                    <a:pos x="T6" y="T7"/>
                  </a:cxn>
                  <a:cxn ang="T14">
                    <a:pos x="T8" y="T9"/>
                  </a:cxn>
                </a:cxnLst>
                <a:rect l="T15" t="T16" r="T17" b="T18"/>
                <a:pathLst>
                  <a:path w="349" h="111">
                    <a:moveTo>
                      <a:pt x="349" y="109"/>
                    </a:moveTo>
                    <a:lnTo>
                      <a:pt x="348" y="111"/>
                    </a:lnTo>
                    <a:lnTo>
                      <a:pt x="0" y="1"/>
                    </a:lnTo>
                    <a:lnTo>
                      <a:pt x="2" y="0"/>
                    </a:lnTo>
                    <a:lnTo>
                      <a:pt x="349" y="109"/>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4989" name="Freeform 1926"/>
              <p:cNvSpPr>
                <a:spLocks/>
              </p:cNvSpPr>
              <p:nvPr/>
            </p:nvSpPr>
            <p:spPr bwMode="auto">
              <a:xfrm>
                <a:off x="559" y="1488"/>
                <a:ext cx="175" cy="55"/>
              </a:xfrm>
              <a:custGeom>
                <a:avLst/>
                <a:gdLst>
                  <a:gd name="T0" fmla="*/ 2 w 349"/>
                  <a:gd name="T1" fmla="*/ 0 h 112"/>
                  <a:gd name="T2" fmla="*/ 2 w 349"/>
                  <a:gd name="T3" fmla="*/ 0 h 112"/>
                  <a:gd name="T4" fmla="*/ 0 w 349"/>
                  <a:gd name="T5" fmla="*/ 0 h 112"/>
                  <a:gd name="T6" fmla="*/ 1 w 349"/>
                  <a:gd name="T7" fmla="*/ 0 h 112"/>
                  <a:gd name="T8" fmla="*/ 2 w 349"/>
                  <a:gd name="T9" fmla="*/ 0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0"/>
                    </a:moveTo>
                    <a:lnTo>
                      <a:pt x="345" y="112"/>
                    </a:lnTo>
                    <a:lnTo>
                      <a:pt x="0" y="2"/>
                    </a:lnTo>
                    <a:lnTo>
                      <a:pt x="1" y="0"/>
                    </a:lnTo>
                    <a:lnTo>
                      <a:pt x="349" y="110"/>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4990" name="Freeform 1927"/>
              <p:cNvSpPr>
                <a:spLocks/>
              </p:cNvSpPr>
              <p:nvPr/>
            </p:nvSpPr>
            <p:spPr bwMode="auto">
              <a:xfrm>
                <a:off x="558" y="1489"/>
                <a:ext cx="174" cy="56"/>
              </a:xfrm>
              <a:custGeom>
                <a:avLst/>
                <a:gdLst>
                  <a:gd name="T0" fmla="*/ 2 w 347"/>
                  <a:gd name="T1" fmla="*/ 0 h 113"/>
                  <a:gd name="T2" fmla="*/ 2 w 347"/>
                  <a:gd name="T3" fmla="*/ 0 h 113"/>
                  <a:gd name="T4" fmla="*/ 0 w 347"/>
                  <a:gd name="T5" fmla="*/ 0 h 113"/>
                  <a:gd name="T6" fmla="*/ 1 w 347"/>
                  <a:gd name="T7" fmla="*/ 0 h 113"/>
                  <a:gd name="T8" fmla="*/ 2 w 347"/>
                  <a:gd name="T9" fmla="*/ 0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0"/>
                    </a:moveTo>
                    <a:lnTo>
                      <a:pt x="346" y="113"/>
                    </a:lnTo>
                    <a:lnTo>
                      <a:pt x="0" y="2"/>
                    </a:lnTo>
                    <a:lnTo>
                      <a:pt x="2" y="0"/>
                    </a:lnTo>
                    <a:lnTo>
                      <a:pt x="347" y="110"/>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4991" name="Freeform 1928"/>
              <p:cNvSpPr>
                <a:spLocks/>
              </p:cNvSpPr>
              <p:nvPr/>
            </p:nvSpPr>
            <p:spPr bwMode="auto">
              <a:xfrm>
                <a:off x="555" y="1489"/>
                <a:ext cx="176" cy="59"/>
              </a:xfrm>
              <a:custGeom>
                <a:avLst/>
                <a:gdLst>
                  <a:gd name="T0" fmla="*/ 1 w 353"/>
                  <a:gd name="T1" fmla="*/ 1 h 118"/>
                  <a:gd name="T2" fmla="*/ 1 w 353"/>
                  <a:gd name="T3" fmla="*/ 1 h 118"/>
                  <a:gd name="T4" fmla="*/ 0 w 353"/>
                  <a:gd name="T5" fmla="*/ 1 h 118"/>
                  <a:gd name="T6" fmla="*/ 0 w 353"/>
                  <a:gd name="T7" fmla="*/ 0 h 118"/>
                  <a:gd name="T8" fmla="*/ 1 w 353"/>
                  <a:gd name="T9" fmla="*/ 1 h 118"/>
                  <a:gd name="T10" fmla="*/ 0 60000 65536"/>
                  <a:gd name="T11" fmla="*/ 0 60000 65536"/>
                  <a:gd name="T12" fmla="*/ 0 60000 65536"/>
                  <a:gd name="T13" fmla="*/ 0 60000 65536"/>
                  <a:gd name="T14" fmla="*/ 0 60000 65536"/>
                  <a:gd name="T15" fmla="*/ 0 w 353"/>
                  <a:gd name="T16" fmla="*/ 0 h 118"/>
                  <a:gd name="T17" fmla="*/ 353 w 353"/>
                  <a:gd name="T18" fmla="*/ 118 h 118"/>
                </a:gdLst>
                <a:ahLst/>
                <a:cxnLst>
                  <a:cxn ang="T10">
                    <a:pos x="T0" y="T1"/>
                  </a:cxn>
                  <a:cxn ang="T11">
                    <a:pos x="T2" y="T3"/>
                  </a:cxn>
                  <a:cxn ang="T12">
                    <a:pos x="T4" y="T5"/>
                  </a:cxn>
                  <a:cxn ang="T13">
                    <a:pos x="T6" y="T7"/>
                  </a:cxn>
                  <a:cxn ang="T14">
                    <a:pos x="T8" y="T9"/>
                  </a:cxn>
                </a:cxnLst>
                <a:rect l="T15" t="T16" r="T17" b="T18"/>
                <a:pathLst>
                  <a:path w="353" h="118">
                    <a:moveTo>
                      <a:pt x="353" y="111"/>
                    </a:moveTo>
                    <a:lnTo>
                      <a:pt x="348" y="118"/>
                    </a:lnTo>
                    <a:lnTo>
                      <a:pt x="0" y="6"/>
                    </a:lnTo>
                    <a:lnTo>
                      <a:pt x="7" y="0"/>
                    </a:lnTo>
                    <a:lnTo>
                      <a:pt x="353" y="11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4992" name="Freeform 1929"/>
              <p:cNvSpPr>
                <a:spLocks/>
              </p:cNvSpPr>
              <p:nvPr/>
            </p:nvSpPr>
            <p:spPr bwMode="auto">
              <a:xfrm>
                <a:off x="557" y="1489"/>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7" y="113"/>
                    </a:lnTo>
                    <a:lnTo>
                      <a:pt x="0" y="1"/>
                    </a:lnTo>
                    <a:lnTo>
                      <a:pt x="3" y="0"/>
                    </a:lnTo>
                    <a:lnTo>
                      <a:pt x="349" y="11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4993" name="Freeform 1930"/>
              <p:cNvSpPr>
                <a:spLocks/>
              </p:cNvSpPr>
              <p:nvPr/>
            </p:nvSpPr>
            <p:spPr bwMode="auto">
              <a:xfrm>
                <a:off x="556" y="1490"/>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4"/>
                    </a:lnTo>
                    <a:lnTo>
                      <a:pt x="2" y="0"/>
                    </a:lnTo>
                    <a:lnTo>
                      <a:pt x="349" y="112"/>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4994" name="Freeform 1931"/>
              <p:cNvSpPr>
                <a:spLocks/>
              </p:cNvSpPr>
              <p:nvPr/>
            </p:nvSpPr>
            <p:spPr bwMode="auto">
              <a:xfrm>
                <a:off x="555" y="1492"/>
                <a:ext cx="175" cy="56"/>
              </a:xfrm>
              <a:custGeom>
                <a:avLst/>
                <a:gdLst>
                  <a:gd name="T0" fmla="*/ 2 w 349"/>
                  <a:gd name="T1" fmla="*/ 0 h 113"/>
                  <a:gd name="T2" fmla="*/ 2 w 349"/>
                  <a:gd name="T3" fmla="*/ 0 h 113"/>
                  <a:gd name="T4" fmla="*/ 0 w 349"/>
                  <a:gd name="T5" fmla="*/ 0 h 113"/>
                  <a:gd name="T6" fmla="*/ 1 w 349"/>
                  <a:gd name="T7" fmla="*/ 0 h 113"/>
                  <a:gd name="T8" fmla="*/ 2 w 349"/>
                  <a:gd name="T9" fmla="*/ 0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8" y="113"/>
                    </a:lnTo>
                    <a:lnTo>
                      <a:pt x="0" y="1"/>
                    </a:lnTo>
                    <a:lnTo>
                      <a:pt x="2" y="0"/>
                    </a:lnTo>
                    <a:lnTo>
                      <a:pt x="349" y="109"/>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4995" name="Freeform 1932"/>
              <p:cNvSpPr>
                <a:spLocks/>
              </p:cNvSpPr>
              <p:nvPr/>
            </p:nvSpPr>
            <p:spPr bwMode="auto">
              <a:xfrm>
                <a:off x="553" y="1493"/>
                <a:ext cx="176" cy="60"/>
              </a:xfrm>
              <a:custGeom>
                <a:avLst/>
                <a:gdLst>
                  <a:gd name="T0" fmla="*/ 2 w 351"/>
                  <a:gd name="T1" fmla="*/ 1 h 120"/>
                  <a:gd name="T2" fmla="*/ 2 w 351"/>
                  <a:gd name="T3" fmla="*/ 1 h 120"/>
                  <a:gd name="T4" fmla="*/ 0 w 351"/>
                  <a:gd name="T5" fmla="*/ 1 h 120"/>
                  <a:gd name="T6" fmla="*/ 1 w 351"/>
                  <a:gd name="T7" fmla="*/ 0 h 120"/>
                  <a:gd name="T8" fmla="*/ 2 w 351"/>
                  <a:gd name="T9" fmla="*/ 1 h 120"/>
                  <a:gd name="T10" fmla="*/ 0 60000 65536"/>
                  <a:gd name="T11" fmla="*/ 0 60000 65536"/>
                  <a:gd name="T12" fmla="*/ 0 60000 65536"/>
                  <a:gd name="T13" fmla="*/ 0 60000 65536"/>
                  <a:gd name="T14" fmla="*/ 0 60000 65536"/>
                  <a:gd name="T15" fmla="*/ 0 w 351"/>
                  <a:gd name="T16" fmla="*/ 0 h 120"/>
                  <a:gd name="T17" fmla="*/ 351 w 351"/>
                  <a:gd name="T18" fmla="*/ 120 h 120"/>
                </a:gdLst>
                <a:ahLst/>
                <a:cxnLst>
                  <a:cxn ang="T10">
                    <a:pos x="T0" y="T1"/>
                  </a:cxn>
                  <a:cxn ang="T11">
                    <a:pos x="T2" y="T3"/>
                  </a:cxn>
                  <a:cxn ang="T12">
                    <a:pos x="T4" y="T5"/>
                  </a:cxn>
                  <a:cxn ang="T13">
                    <a:pos x="T6" y="T7"/>
                  </a:cxn>
                  <a:cxn ang="T14">
                    <a:pos x="T8" y="T9"/>
                  </a:cxn>
                </a:cxnLst>
                <a:rect l="T15" t="T16" r="T17" b="T18"/>
                <a:pathLst>
                  <a:path w="351" h="120">
                    <a:moveTo>
                      <a:pt x="351" y="112"/>
                    </a:moveTo>
                    <a:lnTo>
                      <a:pt x="346" y="120"/>
                    </a:lnTo>
                    <a:lnTo>
                      <a:pt x="0" y="9"/>
                    </a:lnTo>
                    <a:lnTo>
                      <a:pt x="3" y="0"/>
                    </a:lnTo>
                    <a:lnTo>
                      <a:pt x="351" y="112"/>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4996" name="Freeform 1933"/>
              <p:cNvSpPr>
                <a:spLocks/>
              </p:cNvSpPr>
              <p:nvPr/>
            </p:nvSpPr>
            <p:spPr bwMode="auto">
              <a:xfrm>
                <a:off x="554" y="1493"/>
                <a:ext cx="175" cy="57"/>
              </a:xfrm>
              <a:custGeom>
                <a:avLst/>
                <a:gdLst>
                  <a:gd name="T0" fmla="*/ 2 w 349"/>
                  <a:gd name="T1" fmla="*/ 0 h 115"/>
                  <a:gd name="T2" fmla="*/ 2 w 349"/>
                  <a:gd name="T3" fmla="*/ 0 h 115"/>
                  <a:gd name="T4" fmla="*/ 0 w 349"/>
                  <a:gd name="T5" fmla="*/ 0 h 115"/>
                  <a:gd name="T6" fmla="*/ 1 w 349"/>
                  <a:gd name="T7" fmla="*/ 0 h 115"/>
                  <a:gd name="T8" fmla="*/ 2 w 349"/>
                  <a:gd name="T9" fmla="*/ 0 h 115"/>
                  <a:gd name="T10" fmla="*/ 0 60000 65536"/>
                  <a:gd name="T11" fmla="*/ 0 60000 65536"/>
                  <a:gd name="T12" fmla="*/ 0 60000 65536"/>
                  <a:gd name="T13" fmla="*/ 0 60000 65536"/>
                  <a:gd name="T14" fmla="*/ 0 60000 65536"/>
                  <a:gd name="T15" fmla="*/ 0 w 349"/>
                  <a:gd name="T16" fmla="*/ 0 h 115"/>
                  <a:gd name="T17" fmla="*/ 349 w 349"/>
                  <a:gd name="T18" fmla="*/ 115 h 115"/>
                </a:gdLst>
                <a:ahLst/>
                <a:cxnLst>
                  <a:cxn ang="T10">
                    <a:pos x="T0" y="T1"/>
                  </a:cxn>
                  <a:cxn ang="T11">
                    <a:pos x="T2" y="T3"/>
                  </a:cxn>
                  <a:cxn ang="T12">
                    <a:pos x="T4" y="T5"/>
                  </a:cxn>
                  <a:cxn ang="T13">
                    <a:pos x="T6" y="T7"/>
                  </a:cxn>
                  <a:cxn ang="T14">
                    <a:pos x="T8" y="T9"/>
                  </a:cxn>
                </a:cxnLst>
                <a:rect l="T15" t="T16" r="T17" b="T18"/>
                <a:pathLst>
                  <a:path w="349" h="115">
                    <a:moveTo>
                      <a:pt x="349" y="112"/>
                    </a:moveTo>
                    <a:lnTo>
                      <a:pt x="347" y="115"/>
                    </a:lnTo>
                    <a:lnTo>
                      <a:pt x="0" y="4"/>
                    </a:lnTo>
                    <a:lnTo>
                      <a:pt x="1" y="0"/>
                    </a:lnTo>
                    <a:lnTo>
                      <a:pt x="349" y="112"/>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4997" name="Freeform 1934"/>
              <p:cNvSpPr>
                <a:spLocks/>
              </p:cNvSpPr>
              <p:nvPr/>
            </p:nvSpPr>
            <p:spPr bwMode="auto">
              <a:xfrm>
                <a:off x="554" y="1494"/>
                <a:ext cx="174" cy="57"/>
              </a:xfrm>
              <a:custGeom>
                <a:avLst/>
                <a:gdLst>
                  <a:gd name="T0" fmla="*/ 2 w 347"/>
                  <a:gd name="T1" fmla="*/ 1 h 113"/>
                  <a:gd name="T2" fmla="*/ 2 w 347"/>
                  <a:gd name="T3" fmla="*/ 1 h 113"/>
                  <a:gd name="T4" fmla="*/ 0 w 347"/>
                  <a:gd name="T5" fmla="*/ 1 h 113"/>
                  <a:gd name="T6" fmla="*/ 0 w 347"/>
                  <a:gd name="T7" fmla="*/ 0 h 113"/>
                  <a:gd name="T8" fmla="*/ 2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5" y="113"/>
                    </a:lnTo>
                    <a:lnTo>
                      <a:pt x="0" y="1"/>
                    </a:lnTo>
                    <a:lnTo>
                      <a:pt x="0" y="0"/>
                    </a:lnTo>
                    <a:lnTo>
                      <a:pt x="347" y="111"/>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4998" name="Freeform 1935"/>
              <p:cNvSpPr>
                <a:spLocks/>
              </p:cNvSpPr>
              <p:nvPr/>
            </p:nvSpPr>
            <p:spPr bwMode="auto">
              <a:xfrm>
                <a:off x="553" y="1495"/>
                <a:ext cx="174" cy="58"/>
              </a:xfrm>
              <a:custGeom>
                <a:avLst/>
                <a:gdLst>
                  <a:gd name="T0" fmla="*/ 2 w 347"/>
                  <a:gd name="T1" fmla="*/ 1 h 115"/>
                  <a:gd name="T2" fmla="*/ 2 w 347"/>
                  <a:gd name="T3" fmla="*/ 1 h 115"/>
                  <a:gd name="T4" fmla="*/ 0 w 347"/>
                  <a:gd name="T5" fmla="*/ 1 h 115"/>
                  <a:gd name="T6" fmla="*/ 1 w 347"/>
                  <a:gd name="T7" fmla="*/ 0 h 115"/>
                  <a:gd name="T8" fmla="*/ 2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2"/>
                    </a:moveTo>
                    <a:lnTo>
                      <a:pt x="346" y="115"/>
                    </a:lnTo>
                    <a:lnTo>
                      <a:pt x="0" y="4"/>
                    </a:lnTo>
                    <a:lnTo>
                      <a:pt x="2" y="0"/>
                    </a:lnTo>
                    <a:lnTo>
                      <a:pt x="347" y="11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4999" name="Freeform 1936"/>
              <p:cNvSpPr>
                <a:spLocks/>
              </p:cNvSpPr>
              <p:nvPr/>
            </p:nvSpPr>
            <p:spPr bwMode="auto">
              <a:xfrm>
                <a:off x="552" y="1497"/>
                <a:ext cx="174" cy="60"/>
              </a:xfrm>
              <a:custGeom>
                <a:avLst/>
                <a:gdLst>
                  <a:gd name="T0" fmla="*/ 1 w 349"/>
                  <a:gd name="T1" fmla="*/ 1 h 119"/>
                  <a:gd name="T2" fmla="*/ 1 w 349"/>
                  <a:gd name="T3" fmla="*/ 1 h 119"/>
                  <a:gd name="T4" fmla="*/ 0 w 349"/>
                  <a:gd name="T5" fmla="*/ 1 h 119"/>
                  <a:gd name="T6" fmla="*/ 0 w 349"/>
                  <a:gd name="T7" fmla="*/ 0 h 119"/>
                  <a:gd name="T8" fmla="*/ 1 w 349"/>
                  <a:gd name="T9" fmla="*/ 1 h 119"/>
                  <a:gd name="T10" fmla="*/ 0 60000 65536"/>
                  <a:gd name="T11" fmla="*/ 0 60000 65536"/>
                  <a:gd name="T12" fmla="*/ 0 60000 65536"/>
                  <a:gd name="T13" fmla="*/ 0 60000 65536"/>
                  <a:gd name="T14" fmla="*/ 0 60000 65536"/>
                  <a:gd name="T15" fmla="*/ 0 w 349"/>
                  <a:gd name="T16" fmla="*/ 0 h 119"/>
                  <a:gd name="T17" fmla="*/ 349 w 349"/>
                  <a:gd name="T18" fmla="*/ 119 h 119"/>
                </a:gdLst>
                <a:ahLst/>
                <a:cxnLst>
                  <a:cxn ang="T10">
                    <a:pos x="T0" y="T1"/>
                  </a:cxn>
                  <a:cxn ang="T11">
                    <a:pos x="T2" y="T3"/>
                  </a:cxn>
                  <a:cxn ang="T12">
                    <a:pos x="T4" y="T5"/>
                  </a:cxn>
                  <a:cxn ang="T13">
                    <a:pos x="T6" y="T7"/>
                  </a:cxn>
                  <a:cxn ang="T14">
                    <a:pos x="T8" y="T9"/>
                  </a:cxn>
                </a:cxnLst>
                <a:rect l="T15" t="T16" r="T17" b="T18"/>
                <a:pathLst>
                  <a:path w="349" h="119">
                    <a:moveTo>
                      <a:pt x="349" y="111"/>
                    </a:moveTo>
                    <a:lnTo>
                      <a:pt x="345" y="119"/>
                    </a:lnTo>
                    <a:lnTo>
                      <a:pt x="0" y="8"/>
                    </a:lnTo>
                    <a:lnTo>
                      <a:pt x="3" y="0"/>
                    </a:lnTo>
                    <a:lnTo>
                      <a:pt x="349" y="111"/>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000" name="Freeform 1937"/>
              <p:cNvSpPr>
                <a:spLocks/>
              </p:cNvSpPr>
              <p:nvPr/>
            </p:nvSpPr>
            <p:spPr bwMode="auto">
              <a:xfrm>
                <a:off x="553" y="1497"/>
                <a:ext cx="173" cy="56"/>
              </a:xfrm>
              <a:custGeom>
                <a:avLst/>
                <a:gdLst>
                  <a:gd name="T0" fmla="*/ 1 w 348"/>
                  <a:gd name="T1" fmla="*/ 0 h 113"/>
                  <a:gd name="T2" fmla="*/ 1 w 348"/>
                  <a:gd name="T3" fmla="*/ 0 h 113"/>
                  <a:gd name="T4" fmla="*/ 0 w 348"/>
                  <a:gd name="T5" fmla="*/ 0 h 113"/>
                  <a:gd name="T6" fmla="*/ 0 w 348"/>
                  <a:gd name="T7" fmla="*/ 0 h 113"/>
                  <a:gd name="T8" fmla="*/ 1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1"/>
                    </a:moveTo>
                    <a:lnTo>
                      <a:pt x="348" y="113"/>
                    </a:lnTo>
                    <a:lnTo>
                      <a:pt x="0" y="1"/>
                    </a:lnTo>
                    <a:lnTo>
                      <a:pt x="2" y="0"/>
                    </a:lnTo>
                    <a:lnTo>
                      <a:pt x="348" y="111"/>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001" name="Freeform 1938"/>
              <p:cNvSpPr>
                <a:spLocks/>
              </p:cNvSpPr>
              <p:nvPr/>
            </p:nvSpPr>
            <p:spPr bwMode="auto">
              <a:xfrm>
                <a:off x="553" y="1498"/>
                <a:ext cx="173" cy="57"/>
              </a:xfrm>
              <a:custGeom>
                <a:avLst/>
                <a:gdLst>
                  <a:gd name="T0" fmla="*/ 1 w 348"/>
                  <a:gd name="T1" fmla="*/ 0 h 115"/>
                  <a:gd name="T2" fmla="*/ 1 w 348"/>
                  <a:gd name="T3" fmla="*/ 0 h 115"/>
                  <a:gd name="T4" fmla="*/ 0 w 348"/>
                  <a:gd name="T5" fmla="*/ 0 h 115"/>
                  <a:gd name="T6" fmla="*/ 0 w 348"/>
                  <a:gd name="T7" fmla="*/ 0 h 115"/>
                  <a:gd name="T8" fmla="*/ 1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8" y="112"/>
                    </a:moveTo>
                    <a:lnTo>
                      <a:pt x="346" y="115"/>
                    </a:lnTo>
                    <a:lnTo>
                      <a:pt x="0" y="4"/>
                    </a:lnTo>
                    <a:lnTo>
                      <a:pt x="0" y="0"/>
                    </a:lnTo>
                    <a:lnTo>
                      <a:pt x="348" y="112"/>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002" name="Freeform 1939"/>
              <p:cNvSpPr>
                <a:spLocks/>
              </p:cNvSpPr>
              <p:nvPr/>
            </p:nvSpPr>
            <p:spPr bwMode="auto">
              <a:xfrm>
                <a:off x="552" y="1499"/>
                <a:ext cx="173" cy="57"/>
              </a:xfrm>
              <a:custGeom>
                <a:avLst/>
                <a:gdLst>
                  <a:gd name="T0" fmla="*/ 1 w 347"/>
                  <a:gd name="T1" fmla="*/ 1 h 113"/>
                  <a:gd name="T2" fmla="*/ 1 w 347"/>
                  <a:gd name="T3" fmla="*/ 1 h 113"/>
                  <a:gd name="T4" fmla="*/ 0 w 347"/>
                  <a:gd name="T5" fmla="*/ 1 h 113"/>
                  <a:gd name="T6" fmla="*/ 0 w 347"/>
                  <a:gd name="T7" fmla="*/ 0 h 113"/>
                  <a:gd name="T8" fmla="*/ 1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7" y="113"/>
                    </a:lnTo>
                    <a:lnTo>
                      <a:pt x="0" y="1"/>
                    </a:lnTo>
                    <a:lnTo>
                      <a:pt x="1" y="0"/>
                    </a:lnTo>
                    <a:lnTo>
                      <a:pt x="347" y="111"/>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03" name="Freeform 1940"/>
              <p:cNvSpPr>
                <a:spLocks/>
              </p:cNvSpPr>
              <p:nvPr/>
            </p:nvSpPr>
            <p:spPr bwMode="auto">
              <a:xfrm>
                <a:off x="552" y="1500"/>
                <a:ext cx="173" cy="57"/>
              </a:xfrm>
              <a:custGeom>
                <a:avLst/>
                <a:gdLst>
                  <a:gd name="T0" fmla="*/ 1 w 347"/>
                  <a:gd name="T1" fmla="*/ 1 h 113"/>
                  <a:gd name="T2" fmla="*/ 1 w 347"/>
                  <a:gd name="T3" fmla="*/ 1 h 113"/>
                  <a:gd name="T4" fmla="*/ 0 w 347"/>
                  <a:gd name="T5" fmla="*/ 1 h 113"/>
                  <a:gd name="T6" fmla="*/ 0 w 347"/>
                  <a:gd name="T7" fmla="*/ 0 h 113"/>
                  <a:gd name="T8" fmla="*/ 1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2"/>
                    </a:moveTo>
                    <a:lnTo>
                      <a:pt x="345" y="113"/>
                    </a:lnTo>
                    <a:lnTo>
                      <a:pt x="0" y="2"/>
                    </a:lnTo>
                    <a:lnTo>
                      <a:pt x="0" y="0"/>
                    </a:lnTo>
                    <a:lnTo>
                      <a:pt x="347" y="112"/>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004" name="Freeform 1941"/>
              <p:cNvSpPr>
                <a:spLocks/>
              </p:cNvSpPr>
              <p:nvPr/>
            </p:nvSpPr>
            <p:spPr bwMode="auto">
              <a:xfrm>
                <a:off x="550" y="1501"/>
                <a:ext cx="175" cy="61"/>
              </a:xfrm>
              <a:custGeom>
                <a:avLst/>
                <a:gdLst>
                  <a:gd name="T0" fmla="*/ 2 w 349"/>
                  <a:gd name="T1" fmla="*/ 1 h 121"/>
                  <a:gd name="T2" fmla="*/ 2 w 349"/>
                  <a:gd name="T3" fmla="*/ 1 h 121"/>
                  <a:gd name="T4" fmla="*/ 0 w 349"/>
                  <a:gd name="T5" fmla="*/ 1 h 121"/>
                  <a:gd name="T6" fmla="*/ 1 w 349"/>
                  <a:gd name="T7" fmla="*/ 0 h 121"/>
                  <a:gd name="T8" fmla="*/ 2 w 349"/>
                  <a:gd name="T9" fmla="*/ 1 h 121"/>
                  <a:gd name="T10" fmla="*/ 0 60000 65536"/>
                  <a:gd name="T11" fmla="*/ 0 60000 65536"/>
                  <a:gd name="T12" fmla="*/ 0 60000 65536"/>
                  <a:gd name="T13" fmla="*/ 0 60000 65536"/>
                  <a:gd name="T14" fmla="*/ 0 60000 65536"/>
                  <a:gd name="T15" fmla="*/ 0 w 349"/>
                  <a:gd name="T16" fmla="*/ 0 h 121"/>
                  <a:gd name="T17" fmla="*/ 349 w 349"/>
                  <a:gd name="T18" fmla="*/ 121 h 121"/>
                </a:gdLst>
                <a:ahLst/>
                <a:cxnLst>
                  <a:cxn ang="T10">
                    <a:pos x="T0" y="T1"/>
                  </a:cxn>
                  <a:cxn ang="T11">
                    <a:pos x="T2" y="T3"/>
                  </a:cxn>
                  <a:cxn ang="T12">
                    <a:pos x="T4" y="T5"/>
                  </a:cxn>
                  <a:cxn ang="T13">
                    <a:pos x="T6" y="T7"/>
                  </a:cxn>
                  <a:cxn ang="T14">
                    <a:pos x="T8" y="T9"/>
                  </a:cxn>
                </a:cxnLst>
                <a:rect l="T15" t="T16" r="T17" b="T18"/>
                <a:pathLst>
                  <a:path w="349" h="121">
                    <a:moveTo>
                      <a:pt x="349" y="111"/>
                    </a:moveTo>
                    <a:lnTo>
                      <a:pt x="348" y="121"/>
                    </a:lnTo>
                    <a:lnTo>
                      <a:pt x="0" y="10"/>
                    </a:lnTo>
                    <a:lnTo>
                      <a:pt x="4" y="0"/>
                    </a:lnTo>
                    <a:lnTo>
                      <a:pt x="349" y="111"/>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005" name="Freeform 1942"/>
              <p:cNvSpPr>
                <a:spLocks/>
              </p:cNvSpPr>
              <p:nvPr/>
            </p:nvSpPr>
            <p:spPr bwMode="auto">
              <a:xfrm>
                <a:off x="550" y="1506"/>
                <a:ext cx="174" cy="61"/>
              </a:xfrm>
              <a:custGeom>
                <a:avLst/>
                <a:gdLst>
                  <a:gd name="T0" fmla="*/ 1 w 348"/>
                  <a:gd name="T1" fmla="*/ 1 h 121"/>
                  <a:gd name="T2" fmla="*/ 1 w 348"/>
                  <a:gd name="T3" fmla="*/ 1 h 121"/>
                  <a:gd name="T4" fmla="*/ 0 w 348"/>
                  <a:gd name="T5" fmla="*/ 1 h 121"/>
                  <a:gd name="T6" fmla="*/ 0 w 348"/>
                  <a:gd name="T7" fmla="*/ 0 h 121"/>
                  <a:gd name="T8" fmla="*/ 1 w 348"/>
                  <a:gd name="T9" fmla="*/ 1 h 121"/>
                  <a:gd name="T10" fmla="*/ 0 60000 65536"/>
                  <a:gd name="T11" fmla="*/ 0 60000 65536"/>
                  <a:gd name="T12" fmla="*/ 0 60000 65536"/>
                  <a:gd name="T13" fmla="*/ 0 60000 65536"/>
                  <a:gd name="T14" fmla="*/ 0 60000 65536"/>
                  <a:gd name="T15" fmla="*/ 0 w 348"/>
                  <a:gd name="T16" fmla="*/ 0 h 121"/>
                  <a:gd name="T17" fmla="*/ 348 w 348"/>
                  <a:gd name="T18" fmla="*/ 121 h 121"/>
                </a:gdLst>
                <a:ahLst/>
                <a:cxnLst>
                  <a:cxn ang="T10">
                    <a:pos x="T0" y="T1"/>
                  </a:cxn>
                  <a:cxn ang="T11">
                    <a:pos x="T2" y="T3"/>
                  </a:cxn>
                  <a:cxn ang="T12">
                    <a:pos x="T4" y="T5"/>
                  </a:cxn>
                  <a:cxn ang="T13">
                    <a:pos x="T6" y="T7"/>
                  </a:cxn>
                  <a:cxn ang="T14">
                    <a:pos x="T8" y="T9"/>
                  </a:cxn>
                </a:cxnLst>
                <a:rect l="T15" t="T16" r="T17" b="T18"/>
                <a:pathLst>
                  <a:path w="348" h="121">
                    <a:moveTo>
                      <a:pt x="348" y="111"/>
                    </a:moveTo>
                    <a:lnTo>
                      <a:pt x="346" y="121"/>
                    </a:lnTo>
                    <a:lnTo>
                      <a:pt x="0" y="8"/>
                    </a:lnTo>
                    <a:lnTo>
                      <a:pt x="0" y="0"/>
                    </a:lnTo>
                    <a:lnTo>
                      <a:pt x="348" y="111"/>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006" name="Freeform 1943"/>
              <p:cNvSpPr>
                <a:spLocks/>
              </p:cNvSpPr>
              <p:nvPr/>
            </p:nvSpPr>
            <p:spPr bwMode="auto">
              <a:xfrm>
                <a:off x="550" y="1506"/>
                <a:ext cx="174" cy="57"/>
              </a:xfrm>
              <a:custGeom>
                <a:avLst/>
                <a:gdLst>
                  <a:gd name="T0" fmla="*/ 1 w 348"/>
                  <a:gd name="T1" fmla="*/ 0 h 115"/>
                  <a:gd name="T2" fmla="*/ 1 w 348"/>
                  <a:gd name="T3" fmla="*/ 0 h 115"/>
                  <a:gd name="T4" fmla="*/ 0 w 348"/>
                  <a:gd name="T5" fmla="*/ 0 h 115"/>
                  <a:gd name="T6" fmla="*/ 0 w 348"/>
                  <a:gd name="T7" fmla="*/ 0 h 115"/>
                  <a:gd name="T8" fmla="*/ 1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8" y="111"/>
                    </a:moveTo>
                    <a:lnTo>
                      <a:pt x="348" y="115"/>
                    </a:lnTo>
                    <a:lnTo>
                      <a:pt x="0" y="2"/>
                    </a:lnTo>
                    <a:lnTo>
                      <a:pt x="0" y="0"/>
                    </a:lnTo>
                    <a:lnTo>
                      <a:pt x="348" y="111"/>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007" name="Freeform 1944"/>
              <p:cNvSpPr>
                <a:spLocks/>
              </p:cNvSpPr>
              <p:nvPr/>
            </p:nvSpPr>
            <p:spPr bwMode="auto">
              <a:xfrm>
                <a:off x="550" y="1507"/>
                <a:ext cx="174" cy="57"/>
              </a:xfrm>
              <a:custGeom>
                <a:avLst/>
                <a:gdLst>
                  <a:gd name="T0" fmla="*/ 1 w 348"/>
                  <a:gd name="T1" fmla="*/ 1 h 114"/>
                  <a:gd name="T2" fmla="*/ 1 w 348"/>
                  <a:gd name="T3" fmla="*/ 1 h 114"/>
                  <a:gd name="T4" fmla="*/ 0 w 348"/>
                  <a:gd name="T5" fmla="*/ 1 h 114"/>
                  <a:gd name="T6" fmla="*/ 0 w 348"/>
                  <a:gd name="T7" fmla="*/ 0 h 114"/>
                  <a:gd name="T8" fmla="*/ 1 w 348"/>
                  <a:gd name="T9" fmla="*/ 1 h 114"/>
                  <a:gd name="T10" fmla="*/ 0 60000 65536"/>
                  <a:gd name="T11" fmla="*/ 0 60000 65536"/>
                  <a:gd name="T12" fmla="*/ 0 60000 65536"/>
                  <a:gd name="T13" fmla="*/ 0 60000 65536"/>
                  <a:gd name="T14" fmla="*/ 0 60000 65536"/>
                  <a:gd name="T15" fmla="*/ 0 w 348"/>
                  <a:gd name="T16" fmla="*/ 0 h 114"/>
                  <a:gd name="T17" fmla="*/ 348 w 348"/>
                  <a:gd name="T18" fmla="*/ 114 h 114"/>
                </a:gdLst>
                <a:ahLst/>
                <a:cxnLst>
                  <a:cxn ang="T10">
                    <a:pos x="T0" y="T1"/>
                  </a:cxn>
                  <a:cxn ang="T11">
                    <a:pos x="T2" y="T3"/>
                  </a:cxn>
                  <a:cxn ang="T12">
                    <a:pos x="T4" y="T5"/>
                  </a:cxn>
                  <a:cxn ang="T13">
                    <a:pos x="T6" y="T7"/>
                  </a:cxn>
                  <a:cxn ang="T14">
                    <a:pos x="T8" y="T9"/>
                  </a:cxn>
                </a:cxnLst>
                <a:rect l="T15" t="T16" r="T17" b="T18"/>
                <a:pathLst>
                  <a:path w="348" h="114">
                    <a:moveTo>
                      <a:pt x="348" y="113"/>
                    </a:moveTo>
                    <a:lnTo>
                      <a:pt x="346" y="114"/>
                    </a:lnTo>
                    <a:lnTo>
                      <a:pt x="0" y="3"/>
                    </a:lnTo>
                    <a:lnTo>
                      <a:pt x="0" y="0"/>
                    </a:lnTo>
                    <a:lnTo>
                      <a:pt x="348" y="113"/>
                    </a:lnTo>
                    <a:close/>
                  </a:path>
                </a:pathLst>
              </a:custGeom>
              <a:solidFill>
                <a:srgbClr val="EC7500"/>
              </a:solidFill>
              <a:ln w="9525">
                <a:noFill/>
                <a:round/>
                <a:headEnd/>
                <a:tailEnd/>
              </a:ln>
            </p:spPr>
            <p:txBody>
              <a:bodyPr>
                <a:prstTxWarp prst="textNoShape">
                  <a:avLst/>
                </a:prstTxWarp>
              </a:bodyPr>
              <a:lstStyle/>
              <a:p>
                <a:endParaRPr lang="en-US">
                  <a:latin typeface="Calibri" pitchFamily="-112" charset="0"/>
                </a:endParaRPr>
              </a:p>
            </p:txBody>
          </p:sp>
          <p:sp>
            <p:nvSpPr>
              <p:cNvPr id="675008" name="Freeform 1945"/>
              <p:cNvSpPr>
                <a:spLocks/>
              </p:cNvSpPr>
              <p:nvPr/>
            </p:nvSpPr>
            <p:spPr bwMode="auto">
              <a:xfrm>
                <a:off x="550" y="1508"/>
                <a:ext cx="173" cy="57"/>
              </a:xfrm>
              <a:custGeom>
                <a:avLst/>
                <a:gdLst>
                  <a:gd name="T0" fmla="*/ 1 w 346"/>
                  <a:gd name="T1" fmla="*/ 1 h 113"/>
                  <a:gd name="T2" fmla="*/ 1 w 346"/>
                  <a:gd name="T3" fmla="*/ 1 h 113"/>
                  <a:gd name="T4" fmla="*/ 0 w 346"/>
                  <a:gd name="T5" fmla="*/ 1 h 113"/>
                  <a:gd name="T6" fmla="*/ 0 w 346"/>
                  <a:gd name="T7" fmla="*/ 0 h 113"/>
                  <a:gd name="T8" fmla="*/ 1 w 346"/>
                  <a:gd name="T9" fmla="*/ 1 h 113"/>
                  <a:gd name="T10" fmla="*/ 0 60000 65536"/>
                  <a:gd name="T11" fmla="*/ 0 60000 65536"/>
                  <a:gd name="T12" fmla="*/ 0 60000 65536"/>
                  <a:gd name="T13" fmla="*/ 0 60000 65536"/>
                  <a:gd name="T14" fmla="*/ 0 60000 65536"/>
                  <a:gd name="T15" fmla="*/ 0 w 346"/>
                  <a:gd name="T16" fmla="*/ 0 h 113"/>
                  <a:gd name="T17" fmla="*/ 346 w 346"/>
                  <a:gd name="T18" fmla="*/ 113 h 113"/>
                </a:gdLst>
                <a:ahLst/>
                <a:cxnLst>
                  <a:cxn ang="T10">
                    <a:pos x="T0" y="T1"/>
                  </a:cxn>
                  <a:cxn ang="T11">
                    <a:pos x="T2" y="T3"/>
                  </a:cxn>
                  <a:cxn ang="T12">
                    <a:pos x="T4" y="T5"/>
                  </a:cxn>
                  <a:cxn ang="T13">
                    <a:pos x="T6" y="T7"/>
                  </a:cxn>
                  <a:cxn ang="T14">
                    <a:pos x="T8" y="T9"/>
                  </a:cxn>
                </a:cxnLst>
                <a:rect l="T15" t="T16" r="T17" b="T18"/>
                <a:pathLst>
                  <a:path w="346" h="113">
                    <a:moveTo>
                      <a:pt x="346" y="111"/>
                    </a:moveTo>
                    <a:lnTo>
                      <a:pt x="346" y="113"/>
                    </a:lnTo>
                    <a:lnTo>
                      <a:pt x="0" y="2"/>
                    </a:lnTo>
                    <a:lnTo>
                      <a:pt x="0" y="0"/>
                    </a:lnTo>
                    <a:lnTo>
                      <a:pt x="346" y="111"/>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009" name="Freeform 1946"/>
              <p:cNvSpPr>
                <a:spLocks/>
              </p:cNvSpPr>
              <p:nvPr/>
            </p:nvSpPr>
            <p:spPr bwMode="auto">
              <a:xfrm>
                <a:off x="550" y="1509"/>
                <a:ext cx="173" cy="58"/>
              </a:xfrm>
              <a:custGeom>
                <a:avLst/>
                <a:gdLst>
                  <a:gd name="T0" fmla="*/ 1 w 346"/>
                  <a:gd name="T1" fmla="*/ 1 h 114"/>
                  <a:gd name="T2" fmla="*/ 1 w 346"/>
                  <a:gd name="T3" fmla="*/ 1 h 114"/>
                  <a:gd name="T4" fmla="*/ 0 w 346"/>
                  <a:gd name="T5" fmla="*/ 1 h 114"/>
                  <a:gd name="T6" fmla="*/ 0 w 346"/>
                  <a:gd name="T7" fmla="*/ 0 h 114"/>
                  <a:gd name="T8" fmla="*/ 1 w 346"/>
                  <a:gd name="T9" fmla="*/ 1 h 114"/>
                  <a:gd name="T10" fmla="*/ 0 60000 65536"/>
                  <a:gd name="T11" fmla="*/ 0 60000 65536"/>
                  <a:gd name="T12" fmla="*/ 0 60000 65536"/>
                  <a:gd name="T13" fmla="*/ 0 60000 65536"/>
                  <a:gd name="T14" fmla="*/ 0 60000 65536"/>
                  <a:gd name="T15" fmla="*/ 0 w 346"/>
                  <a:gd name="T16" fmla="*/ 0 h 114"/>
                  <a:gd name="T17" fmla="*/ 346 w 346"/>
                  <a:gd name="T18" fmla="*/ 114 h 114"/>
                </a:gdLst>
                <a:ahLst/>
                <a:cxnLst>
                  <a:cxn ang="T10">
                    <a:pos x="T0" y="T1"/>
                  </a:cxn>
                  <a:cxn ang="T11">
                    <a:pos x="T2" y="T3"/>
                  </a:cxn>
                  <a:cxn ang="T12">
                    <a:pos x="T4" y="T5"/>
                  </a:cxn>
                  <a:cxn ang="T13">
                    <a:pos x="T6" y="T7"/>
                  </a:cxn>
                  <a:cxn ang="T14">
                    <a:pos x="T8" y="T9"/>
                  </a:cxn>
                </a:cxnLst>
                <a:rect l="T15" t="T16" r="T17" b="T18"/>
                <a:pathLst>
                  <a:path w="346" h="114">
                    <a:moveTo>
                      <a:pt x="346" y="111"/>
                    </a:moveTo>
                    <a:lnTo>
                      <a:pt x="346" y="114"/>
                    </a:lnTo>
                    <a:lnTo>
                      <a:pt x="0" y="1"/>
                    </a:lnTo>
                    <a:lnTo>
                      <a:pt x="0" y="0"/>
                    </a:lnTo>
                    <a:lnTo>
                      <a:pt x="346" y="111"/>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010" name="Freeform 1947"/>
              <p:cNvSpPr>
                <a:spLocks/>
              </p:cNvSpPr>
              <p:nvPr/>
            </p:nvSpPr>
            <p:spPr bwMode="auto">
              <a:xfrm>
                <a:off x="550" y="1510"/>
                <a:ext cx="173" cy="62"/>
              </a:xfrm>
              <a:custGeom>
                <a:avLst/>
                <a:gdLst>
                  <a:gd name="T0" fmla="*/ 1 w 346"/>
                  <a:gd name="T1" fmla="*/ 1 h 123"/>
                  <a:gd name="T2" fmla="*/ 1 w 346"/>
                  <a:gd name="T3" fmla="*/ 1 h 123"/>
                  <a:gd name="T4" fmla="*/ 0 w 346"/>
                  <a:gd name="T5" fmla="*/ 1 h 123"/>
                  <a:gd name="T6" fmla="*/ 0 w 346"/>
                  <a:gd name="T7" fmla="*/ 0 h 123"/>
                  <a:gd name="T8" fmla="*/ 1 w 346"/>
                  <a:gd name="T9" fmla="*/ 1 h 123"/>
                  <a:gd name="T10" fmla="*/ 0 60000 65536"/>
                  <a:gd name="T11" fmla="*/ 0 60000 65536"/>
                  <a:gd name="T12" fmla="*/ 0 60000 65536"/>
                  <a:gd name="T13" fmla="*/ 0 60000 65536"/>
                  <a:gd name="T14" fmla="*/ 0 60000 65536"/>
                  <a:gd name="T15" fmla="*/ 0 w 346"/>
                  <a:gd name="T16" fmla="*/ 0 h 123"/>
                  <a:gd name="T17" fmla="*/ 346 w 346"/>
                  <a:gd name="T18" fmla="*/ 123 h 123"/>
                </a:gdLst>
                <a:ahLst/>
                <a:cxnLst>
                  <a:cxn ang="T10">
                    <a:pos x="T0" y="T1"/>
                  </a:cxn>
                  <a:cxn ang="T11">
                    <a:pos x="T2" y="T3"/>
                  </a:cxn>
                  <a:cxn ang="T12">
                    <a:pos x="T4" y="T5"/>
                  </a:cxn>
                  <a:cxn ang="T13">
                    <a:pos x="T6" y="T7"/>
                  </a:cxn>
                  <a:cxn ang="T14">
                    <a:pos x="T8" y="T9"/>
                  </a:cxn>
                </a:cxnLst>
                <a:rect l="T15" t="T16" r="T17" b="T18"/>
                <a:pathLst>
                  <a:path w="346" h="123">
                    <a:moveTo>
                      <a:pt x="346" y="113"/>
                    </a:moveTo>
                    <a:lnTo>
                      <a:pt x="346" y="123"/>
                    </a:lnTo>
                    <a:lnTo>
                      <a:pt x="0" y="10"/>
                    </a:lnTo>
                    <a:lnTo>
                      <a:pt x="0" y="0"/>
                    </a:lnTo>
                    <a:lnTo>
                      <a:pt x="346" y="11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11" name="Freeform 1948"/>
              <p:cNvSpPr>
                <a:spLocks/>
              </p:cNvSpPr>
              <p:nvPr/>
            </p:nvSpPr>
            <p:spPr bwMode="auto">
              <a:xfrm>
                <a:off x="550" y="1510"/>
                <a:ext cx="173" cy="58"/>
              </a:xfrm>
              <a:custGeom>
                <a:avLst/>
                <a:gdLst>
                  <a:gd name="T0" fmla="*/ 1 w 346"/>
                  <a:gd name="T1" fmla="*/ 0 h 117"/>
                  <a:gd name="T2" fmla="*/ 1 w 346"/>
                  <a:gd name="T3" fmla="*/ 0 h 117"/>
                  <a:gd name="T4" fmla="*/ 0 w 346"/>
                  <a:gd name="T5" fmla="*/ 0 h 117"/>
                  <a:gd name="T6" fmla="*/ 0 w 346"/>
                  <a:gd name="T7" fmla="*/ 0 h 117"/>
                  <a:gd name="T8" fmla="*/ 1 w 346"/>
                  <a:gd name="T9" fmla="*/ 0 h 117"/>
                  <a:gd name="T10" fmla="*/ 0 60000 65536"/>
                  <a:gd name="T11" fmla="*/ 0 60000 65536"/>
                  <a:gd name="T12" fmla="*/ 0 60000 65536"/>
                  <a:gd name="T13" fmla="*/ 0 60000 65536"/>
                  <a:gd name="T14" fmla="*/ 0 60000 65536"/>
                  <a:gd name="T15" fmla="*/ 0 w 346"/>
                  <a:gd name="T16" fmla="*/ 0 h 117"/>
                  <a:gd name="T17" fmla="*/ 346 w 346"/>
                  <a:gd name="T18" fmla="*/ 117 h 117"/>
                </a:gdLst>
                <a:ahLst/>
                <a:cxnLst>
                  <a:cxn ang="T10">
                    <a:pos x="T0" y="T1"/>
                  </a:cxn>
                  <a:cxn ang="T11">
                    <a:pos x="T2" y="T3"/>
                  </a:cxn>
                  <a:cxn ang="T12">
                    <a:pos x="T4" y="T5"/>
                  </a:cxn>
                  <a:cxn ang="T13">
                    <a:pos x="T6" y="T7"/>
                  </a:cxn>
                  <a:cxn ang="T14">
                    <a:pos x="T8" y="T9"/>
                  </a:cxn>
                </a:cxnLst>
                <a:rect l="T15" t="T16" r="T17" b="T18"/>
                <a:pathLst>
                  <a:path w="346" h="117">
                    <a:moveTo>
                      <a:pt x="346" y="113"/>
                    </a:moveTo>
                    <a:lnTo>
                      <a:pt x="346" y="117"/>
                    </a:lnTo>
                    <a:lnTo>
                      <a:pt x="0" y="4"/>
                    </a:lnTo>
                    <a:lnTo>
                      <a:pt x="0" y="0"/>
                    </a:lnTo>
                    <a:lnTo>
                      <a:pt x="346" y="11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12" name="Freeform 1949"/>
              <p:cNvSpPr>
                <a:spLocks/>
              </p:cNvSpPr>
              <p:nvPr/>
            </p:nvSpPr>
            <p:spPr bwMode="auto">
              <a:xfrm>
                <a:off x="550" y="1512"/>
                <a:ext cx="173" cy="58"/>
              </a:xfrm>
              <a:custGeom>
                <a:avLst/>
                <a:gdLst>
                  <a:gd name="T0" fmla="*/ 1 w 346"/>
                  <a:gd name="T1" fmla="*/ 1 h 116"/>
                  <a:gd name="T2" fmla="*/ 1 w 346"/>
                  <a:gd name="T3" fmla="*/ 1 h 116"/>
                  <a:gd name="T4" fmla="*/ 0 w 346"/>
                  <a:gd name="T5" fmla="*/ 1 h 116"/>
                  <a:gd name="T6" fmla="*/ 0 w 346"/>
                  <a:gd name="T7" fmla="*/ 0 h 116"/>
                  <a:gd name="T8" fmla="*/ 1 w 346"/>
                  <a:gd name="T9" fmla="*/ 1 h 116"/>
                  <a:gd name="T10" fmla="*/ 0 60000 65536"/>
                  <a:gd name="T11" fmla="*/ 0 60000 65536"/>
                  <a:gd name="T12" fmla="*/ 0 60000 65536"/>
                  <a:gd name="T13" fmla="*/ 0 60000 65536"/>
                  <a:gd name="T14" fmla="*/ 0 60000 65536"/>
                  <a:gd name="T15" fmla="*/ 0 w 346"/>
                  <a:gd name="T16" fmla="*/ 0 h 116"/>
                  <a:gd name="T17" fmla="*/ 346 w 346"/>
                  <a:gd name="T18" fmla="*/ 116 h 116"/>
                </a:gdLst>
                <a:ahLst/>
                <a:cxnLst>
                  <a:cxn ang="T10">
                    <a:pos x="T0" y="T1"/>
                  </a:cxn>
                  <a:cxn ang="T11">
                    <a:pos x="T2" y="T3"/>
                  </a:cxn>
                  <a:cxn ang="T12">
                    <a:pos x="T4" y="T5"/>
                  </a:cxn>
                  <a:cxn ang="T13">
                    <a:pos x="T6" y="T7"/>
                  </a:cxn>
                  <a:cxn ang="T14">
                    <a:pos x="T8" y="T9"/>
                  </a:cxn>
                </a:cxnLst>
                <a:rect l="T15" t="T16" r="T17" b="T18"/>
                <a:pathLst>
                  <a:path w="346" h="116">
                    <a:moveTo>
                      <a:pt x="346" y="113"/>
                    </a:moveTo>
                    <a:lnTo>
                      <a:pt x="346" y="116"/>
                    </a:lnTo>
                    <a:lnTo>
                      <a:pt x="0" y="3"/>
                    </a:lnTo>
                    <a:lnTo>
                      <a:pt x="0" y="0"/>
                    </a:lnTo>
                    <a:lnTo>
                      <a:pt x="346" y="113"/>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013" name="Freeform 1950"/>
              <p:cNvSpPr>
                <a:spLocks/>
              </p:cNvSpPr>
              <p:nvPr/>
            </p:nvSpPr>
            <p:spPr bwMode="auto">
              <a:xfrm>
                <a:off x="550" y="1513"/>
                <a:ext cx="173" cy="59"/>
              </a:xfrm>
              <a:custGeom>
                <a:avLst/>
                <a:gdLst>
                  <a:gd name="T0" fmla="*/ 1 w 346"/>
                  <a:gd name="T1" fmla="*/ 1 h 116"/>
                  <a:gd name="T2" fmla="*/ 1 w 346"/>
                  <a:gd name="T3" fmla="*/ 1 h 116"/>
                  <a:gd name="T4" fmla="*/ 0 w 346"/>
                  <a:gd name="T5" fmla="*/ 1 h 116"/>
                  <a:gd name="T6" fmla="*/ 0 w 346"/>
                  <a:gd name="T7" fmla="*/ 0 h 116"/>
                  <a:gd name="T8" fmla="*/ 1 w 346"/>
                  <a:gd name="T9" fmla="*/ 1 h 116"/>
                  <a:gd name="T10" fmla="*/ 0 60000 65536"/>
                  <a:gd name="T11" fmla="*/ 0 60000 65536"/>
                  <a:gd name="T12" fmla="*/ 0 60000 65536"/>
                  <a:gd name="T13" fmla="*/ 0 60000 65536"/>
                  <a:gd name="T14" fmla="*/ 0 60000 65536"/>
                  <a:gd name="T15" fmla="*/ 0 w 346"/>
                  <a:gd name="T16" fmla="*/ 0 h 116"/>
                  <a:gd name="T17" fmla="*/ 346 w 346"/>
                  <a:gd name="T18" fmla="*/ 116 h 116"/>
                </a:gdLst>
                <a:ahLst/>
                <a:cxnLst>
                  <a:cxn ang="T10">
                    <a:pos x="T0" y="T1"/>
                  </a:cxn>
                  <a:cxn ang="T11">
                    <a:pos x="T2" y="T3"/>
                  </a:cxn>
                  <a:cxn ang="T12">
                    <a:pos x="T4" y="T5"/>
                  </a:cxn>
                  <a:cxn ang="T13">
                    <a:pos x="T6" y="T7"/>
                  </a:cxn>
                  <a:cxn ang="T14">
                    <a:pos x="T8" y="T9"/>
                  </a:cxn>
                </a:cxnLst>
                <a:rect l="T15" t="T16" r="T17" b="T18"/>
                <a:pathLst>
                  <a:path w="346" h="116">
                    <a:moveTo>
                      <a:pt x="346" y="113"/>
                    </a:moveTo>
                    <a:lnTo>
                      <a:pt x="346" y="116"/>
                    </a:lnTo>
                    <a:lnTo>
                      <a:pt x="0" y="3"/>
                    </a:lnTo>
                    <a:lnTo>
                      <a:pt x="0" y="0"/>
                    </a:lnTo>
                    <a:lnTo>
                      <a:pt x="346" y="11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014" name="Freeform 1951"/>
              <p:cNvSpPr>
                <a:spLocks/>
              </p:cNvSpPr>
              <p:nvPr/>
            </p:nvSpPr>
            <p:spPr bwMode="auto">
              <a:xfrm>
                <a:off x="550" y="1515"/>
                <a:ext cx="175" cy="60"/>
              </a:xfrm>
              <a:custGeom>
                <a:avLst/>
                <a:gdLst>
                  <a:gd name="T0" fmla="*/ 2 w 349"/>
                  <a:gd name="T1" fmla="*/ 1 h 120"/>
                  <a:gd name="T2" fmla="*/ 2 w 349"/>
                  <a:gd name="T3" fmla="*/ 1 h 120"/>
                  <a:gd name="T4" fmla="*/ 1 w 349"/>
                  <a:gd name="T5" fmla="*/ 1 h 120"/>
                  <a:gd name="T6" fmla="*/ 0 w 349"/>
                  <a:gd name="T7" fmla="*/ 0 h 120"/>
                  <a:gd name="T8" fmla="*/ 2 w 349"/>
                  <a:gd name="T9" fmla="*/ 1 h 120"/>
                  <a:gd name="T10" fmla="*/ 0 60000 65536"/>
                  <a:gd name="T11" fmla="*/ 0 60000 65536"/>
                  <a:gd name="T12" fmla="*/ 0 60000 65536"/>
                  <a:gd name="T13" fmla="*/ 0 60000 65536"/>
                  <a:gd name="T14" fmla="*/ 0 60000 65536"/>
                  <a:gd name="T15" fmla="*/ 0 w 349"/>
                  <a:gd name="T16" fmla="*/ 0 h 120"/>
                  <a:gd name="T17" fmla="*/ 349 w 349"/>
                  <a:gd name="T18" fmla="*/ 120 h 120"/>
                </a:gdLst>
                <a:ahLst/>
                <a:cxnLst>
                  <a:cxn ang="T10">
                    <a:pos x="T0" y="T1"/>
                  </a:cxn>
                  <a:cxn ang="T11">
                    <a:pos x="T2" y="T3"/>
                  </a:cxn>
                  <a:cxn ang="T12">
                    <a:pos x="T4" y="T5"/>
                  </a:cxn>
                  <a:cxn ang="T13">
                    <a:pos x="T6" y="T7"/>
                  </a:cxn>
                  <a:cxn ang="T14">
                    <a:pos x="T8" y="T9"/>
                  </a:cxn>
                </a:cxnLst>
                <a:rect l="T15" t="T16" r="T17" b="T18"/>
                <a:pathLst>
                  <a:path w="349" h="120">
                    <a:moveTo>
                      <a:pt x="346" y="113"/>
                    </a:moveTo>
                    <a:lnTo>
                      <a:pt x="349" y="120"/>
                    </a:lnTo>
                    <a:lnTo>
                      <a:pt x="2" y="9"/>
                    </a:lnTo>
                    <a:lnTo>
                      <a:pt x="0" y="0"/>
                    </a:lnTo>
                    <a:lnTo>
                      <a:pt x="346" y="113"/>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015" name="Freeform 1952"/>
              <p:cNvSpPr>
                <a:spLocks/>
              </p:cNvSpPr>
              <p:nvPr/>
            </p:nvSpPr>
            <p:spPr bwMode="auto">
              <a:xfrm>
                <a:off x="550" y="1515"/>
                <a:ext cx="174" cy="57"/>
              </a:xfrm>
              <a:custGeom>
                <a:avLst/>
                <a:gdLst>
                  <a:gd name="T0" fmla="*/ 1 w 348"/>
                  <a:gd name="T1" fmla="*/ 0 h 115"/>
                  <a:gd name="T2" fmla="*/ 1 w 348"/>
                  <a:gd name="T3" fmla="*/ 0 h 115"/>
                  <a:gd name="T4" fmla="*/ 0 w 348"/>
                  <a:gd name="T5" fmla="*/ 0 h 115"/>
                  <a:gd name="T6" fmla="*/ 0 w 348"/>
                  <a:gd name="T7" fmla="*/ 0 h 115"/>
                  <a:gd name="T8" fmla="*/ 1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6" y="113"/>
                    </a:moveTo>
                    <a:lnTo>
                      <a:pt x="348" y="115"/>
                    </a:lnTo>
                    <a:lnTo>
                      <a:pt x="0" y="2"/>
                    </a:lnTo>
                    <a:lnTo>
                      <a:pt x="0" y="0"/>
                    </a:lnTo>
                    <a:lnTo>
                      <a:pt x="346" y="113"/>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016" name="Freeform 1953"/>
              <p:cNvSpPr>
                <a:spLocks/>
              </p:cNvSpPr>
              <p:nvPr/>
            </p:nvSpPr>
            <p:spPr bwMode="auto">
              <a:xfrm>
                <a:off x="550" y="1516"/>
                <a:ext cx="174" cy="58"/>
              </a:xfrm>
              <a:custGeom>
                <a:avLst/>
                <a:gdLst>
                  <a:gd name="T0" fmla="*/ 1 w 348"/>
                  <a:gd name="T1" fmla="*/ 1 h 116"/>
                  <a:gd name="T2" fmla="*/ 1 w 348"/>
                  <a:gd name="T3" fmla="*/ 1 h 116"/>
                  <a:gd name="T4" fmla="*/ 1 w 348"/>
                  <a:gd name="T5" fmla="*/ 1 h 116"/>
                  <a:gd name="T6" fmla="*/ 0 w 348"/>
                  <a:gd name="T7" fmla="*/ 0 h 116"/>
                  <a:gd name="T8" fmla="*/ 1 w 348"/>
                  <a:gd name="T9" fmla="*/ 1 h 116"/>
                  <a:gd name="T10" fmla="*/ 0 60000 65536"/>
                  <a:gd name="T11" fmla="*/ 0 60000 65536"/>
                  <a:gd name="T12" fmla="*/ 0 60000 65536"/>
                  <a:gd name="T13" fmla="*/ 0 60000 65536"/>
                  <a:gd name="T14" fmla="*/ 0 60000 65536"/>
                  <a:gd name="T15" fmla="*/ 0 w 348"/>
                  <a:gd name="T16" fmla="*/ 0 h 116"/>
                  <a:gd name="T17" fmla="*/ 348 w 348"/>
                  <a:gd name="T18" fmla="*/ 116 h 116"/>
                </a:gdLst>
                <a:ahLst/>
                <a:cxnLst>
                  <a:cxn ang="T10">
                    <a:pos x="T0" y="T1"/>
                  </a:cxn>
                  <a:cxn ang="T11">
                    <a:pos x="T2" y="T3"/>
                  </a:cxn>
                  <a:cxn ang="T12">
                    <a:pos x="T4" y="T5"/>
                  </a:cxn>
                  <a:cxn ang="T13">
                    <a:pos x="T6" y="T7"/>
                  </a:cxn>
                  <a:cxn ang="T14">
                    <a:pos x="T8" y="T9"/>
                  </a:cxn>
                </a:cxnLst>
                <a:rect l="T15" t="T16" r="T17" b="T18"/>
                <a:pathLst>
                  <a:path w="348" h="116">
                    <a:moveTo>
                      <a:pt x="348" y="113"/>
                    </a:moveTo>
                    <a:lnTo>
                      <a:pt x="348" y="116"/>
                    </a:lnTo>
                    <a:lnTo>
                      <a:pt x="2" y="3"/>
                    </a:lnTo>
                    <a:lnTo>
                      <a:pt x="0" y="0"/>
                    </a:lnTo>
                    <a:lnTo>
                      <a:pt x="348" y="113"/>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017" name="Freeform 1954"/>
              <p:cNvSpPr>
                <a:spLocks/>
              </p:cNvSpPr>
              <p:nvPr/>
            </p:nvSpPr>
            <p:spPr bwMode="auto">
              <a:xfrm>
                <a:off x="551" y="1518"/>
                <a:ext cx="174" cy="57"/>
              </a:xfrm>
              <a:custGeom>
                <a:avLst/>
                <a:gdLst>
                  <a:gd name="T0" fmla="*/ 2 w 347"/>
                  <a:gd name="T1" fmla="*/ 0 h 115"/>
                  <a:gd name="T2" fmla="*/ 2 w 347"/>
                  <a:gd name="T3" fmla="*/ 0 h 115"/>
                  <a:gd name="T4" fmla="*/ 0 w 347"/>
                  <a:gd name="T5" fmla="*/ 0 h 115"/>
                  <a:gd name="T6" fmla="*/ 0 w 347"/>
                  <a:gd name="T7" fmla="*/ 0 h 115"/>
                  <a:gd name="T8" fmla="*/ 2 w 347"/>
                  <a:gd name="T9" fmla="*/ 0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6" y="113"/>
                    </a:moveTo>
                    <a:lnTo>
                      <a:pt x="347" y="115"/>
                    </a:lnTo>
                    <a:lnTo>
                      <a:pt x="0" y="4"/>
                    </a:lnTo>
                    <a:lnTo>
                      <a:pt x="0" y="0"/>
                    </a:lnTo>
                    <a:lnTo>
                      <a:pt x="346" y="113"/>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018" name="Freeform 1955"/>
              <p:cNvSpPr>
                <a:spLocks/>
              </p:cNvSpPr>
              <p:nvPr/>
            </p:nvSpPr>
            <p:spPr bwMode="auto">
              <a:xfrm>
                <a:off x="551" y="1519"/>
                <a:ext cx="174" cy="60"/>
              </a:xfrm>
              <a:custGeom>
                <a:avLst/>
                <a:gdLst>
                  <a:gd name="T0" fmla="*/ 1 w 349"/>
                  <a:gd name="T1" fmla="*/ 1 h 119"/>
                  <a:gd name="T2" fmla="*/ 1 w 349"/>
                  <a:gd name="T3" fmla="*/ 1 h 119"/>
                  <a:gd name="T4" fmla="*/ 0 w 349"/>
                  <a:gd name="T5" fmla="*/ 1 h 119"/>
                  <a:gd name="T6" fmla="*/ 0 w 349"/>
                  <a:gd name="T7" fmla="*/ 0 h 119"/>
                  <a:gd name="T8" fmla="*/ 1 w 349"/>
                  <a:gd name="T9" fmla="*/ 1 h 119"/>
                  <a:gd name="T10" fmla="*/ 0 60000 65536"/>
                  <a:gd name="T11" fmla="*/ 0 60000 65536"/>
                  <a:gd name="T12" fmla="*/ 0 60000 65536"/>
                  <a:gd name="T13" fmla="*/ 0 60000 65536"/>
                  <a:gd name="T14" fmla="*/ 0 60000 65536"/>
                  <a:gd name="T15" fmla="*/ 0 w 349"/>
                  <a:gd name="T16" fmla="*/ 0 h 119"/>
                  <a:gd name="T17" fmla="*/ 349 w 349"/>
                  <a:gd name="T18" fmla="*/ 119 h 119"/>
                </a:gdLst>
                <a:ahLst/>
                <a:cxnLst>
                  <a:cxn ang="T10">
                    <a:pos x="T0" y="T1"/>
                  </a:cxn>
                  <a:cxn ang="T11">
                    <a:pos x="T2" y="T3"/>
                  </a:cxn>
                  <a:cxn ang="T12">
                    <a:pos x="T4" y="T5"/>
                  </a:cxn>
                  <a:cxn ang="T13">
                    <a:pos x="T6" y="T7"/>
                  </a:cxn>
                  <a:cxn ang="T14">
                    <a:pos x="T8" y="T9"/>
                  </a:cxn>
                </a:cxnLst>
                <a:rect l="T15" t="T16" r="T17" b="T18"/>
                <a:pathLst>
                  <a:path w="349" h="119">
                    <a:moveTo>
                      <a:pt x="347" y="111"/>
                    </a:moveTo>
                    <a:lnTo>
                      <a:pt x="349" y="119"/>
                    </a:lnTo>
                    <a:lnTo>
                      <a:pt x="3" y="6"/>
                    </a:lnTo>
                    <a:lnTo>
                      <a:pt x="0" y="0"/>
                    </a:lnTo>
                    <a:lnTo>
                      <a:pt x="347" y="11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019" name="Freeform 1956"/>
              <p:cNvSpPr>
                <a:spLocks/>
              </p:cNvSpPr>
              <p:nvPr/>
            </p:nvSpPr>
            <p:spPr bwMode="auto">
              <a:xfrm>
                <a:off x="551" y="1519"/>
                <a:ext cx="174" cy="58"/>
              </a:xfrm>
              <a:custGeom>
                <a:avLst/>
                <a:gdLst>
                  <a:gd name="T0" fmla="*/ 2 w 347"/>
                  <a:gd name="T1" fmla="*/ 1 h 116"/>
                  <a:gd name="T2" fmla="*/ 2 w 347"/>
                  <a:gd name="T3" fmla="*/ 1 h 116"/>
                  <a:gd name="T4" fmla="*/ 1 w 347"/>
                  <a:gd name="T5" fmla="*/ 1 h 116"/>
                  <a:gd name="T6" fmla="*/ 0 w 347"/>
                  <a:gd name="T7" fmla="*/ 0 h 116"/>
                  <a:gd name="T8" fmla="*/ 2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1"/>
                    </a:moveTo>
                    <a:lnTo>
                      <a:pt x="347" y="116"/>
                    </a:lnTo>
                    <a:lnTo>
                      <a:pt x="2" y="3"/>
                    </a:lnTo>
                    <a:lnTo>
                      <a:pt x="0" y="0"/>
                    </a:lnTo>
                    <a:lnTo>
                      <a:pt x="347" y="11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020" name="Freeform 1957"/>
              <p:cNvSpPr>
                <a:spLocks/>
              </p:cNvSpPr>
              <p:nvPr/>
            </p:nvSpPr>
            <p:spPr bwMode="auto">
              <a:xfrm>
                <a:off x="552" y="1521"/>
                <a:ext cx="173" cy="58"/>
              </a:xfrm>
              <a:custGeom>
                <a:avLst/>
                <a:gdLst>
                  <a:gd name="T0" fmla="*/ 1 w 347"/>
                  <a:gd name="T1" fmla="*/ 1 h 116"/>
                  <a:gd name="T2" fmla="*/ 1 w 347"/>
                  <a:gd name="T3" fmla="*/ 1 h 116"/>
                  <a:gd name="T4" fmla="*/ 0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5" y="113"/>
                    </a:moveTo>
                    <a:lnTo>
                      <a:pt x="347" y="116"/>
                    </a:lnTo>
                    <a:lnTo>
                      <a:pt x="1" y="3"/>
                    </a:lnTo>
                    <a:lnTo>
                      <a:pt x="0" y="0"/>
                    </a:lnTo>
                    <a:lnTo>
                      <a:pt x="345" y="113"/>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021" name="Freeform 1958"/>
              <p:cNvSpPr>
                <a:spLocks/>
              </p:cNvSpPr>
              <p:nvPr/>
            </p:nvSpPr>
            <p:spPr bwMode="auto">
              <a:xfrm>
                <a:off x="553" y="1523"/>
                <a:ext cx="175" cy="59"/>
              </a:xfrm>
              <a:custGeom>
                <a:avLst/>
                <a:gdLst>
                  <a:gd name="T0" fmla="*/ 1 w 351"/>
                  <a:gd name="T1" fmla="*/ 1 h 118"/>
                  <a:gd name="T2" fmla="*/ 1 w 351"/>
                  <a:gd name="T3" fmla="*/ 1 h 118"/>
                  <a:gd name="T4" fmla="*/ 0 w 351"/>
                  <a:gd name="T5" fmla="*/ 1 h 118"/>
                  <a:gd name="T6" fmla="*/ 0 w 351"/>
                  <a:gd name="T7" fmla="*/ 0 h 118"/>
                  <a:gd name="T8" fmla="*/ 1 w 351"/>
                  <a:gd name="T9" fmla="*/ 1 h 118"/>
                  <a:gd name="T10" fmla="*/ 0 60000 65536"/>
                  <a:gd name="T11" fmla="*/ 0 60000 65536"/>
                  <a:gd name="T12" fmla="*/ 0 60000 65536"/>
                  <a:gd name="T13" fmla="*/ 0 60000 65536"/>
                  <a:gd name="T14" fmla="*/ 0 60000 65536"/>
                  <a:gd name="T15" fmla="*/ 0 w 351"/>
                  <a:gd name="T16" fmla="*/ 0 h 118"/>
                  <a:gd name="T17" fmla="*/ 351 w 351"/>
                  <a:gd name="T18" fmla="*/ 118 h 118"/>
                </a:gdLst>
                <a:ahLst/>
                <a:cxnLst>
                  <a:cxn ang="T10">
                    <a:pos x="T0" y="T1"/>
                  </a:cxn>
                  <a:cxn ang="T11">
                    <a:pos x="T2" y="T3"/>
                  </a:cxn>
                  <a:cxn ang="T12">
                    <a:pos x="T4" y="T5"/>
                  </a:cxn>
                  <a:cxn ang="T13">
                    <a:pos x="T6" y="T7"/>
                  </a:cxn>
                  <a:cxn ang="T14">
                    <a:pos x="T8" y="T9"/>
                  </a:cxn>
                </a:cxnLst>
                <a:rect l="T15" t="T16" r="T17" b="T18"/>
                <a:pathLst>
                  <a:path w="351" h="118">
                    <a:moveTo>
                      <a:pt x="346" y="113"/>
                    </a:moveTo>
                    <a:lnTo>
                      <a:pt x="351" y="118"/>
                    </a:lnTo>
                    <a:lnTo>
                      <a:pt x="5" y="5"/>
                    </a:lnTo>
                    <a:lnTo>
                      <a:pt x="0" y="0"/>
                    </a:lnTo>
                    <a:lnTo>
                      <a:pt x="346" y="113"/>
                    </a:lnTo>
                    <a:close/>
                  </a:path>
                </a:pathLst>
              </a:custGeom>
              <a:solidFill>
                <a:srgbClr val="C26100"/>
              </a:solidFill>
              <a:ln w="9525">
                <a:noFill/>
                <a:round/>
                <a:headEnd/>
                <a:tailEnd/>
              </a:ln>
            </p:spPr>
            <p:txBody>
              <a:bodyPr>
                <a:prstTxWarp prst="textNoShape">
                  <a:avLst/>
                </a:prstTxWarp>
              </a:bodyPr>
              <a:lstStyle/>
              <a:p>
                <a:endParaRPr lang="en-US">
                  <a:latin typeface="Calibri" pitchFamily="-112" charset="0"/>
                </a:endParaRPr>
              </a:p>
            </p:txBody>
          </p:sp>
          <p:sp>
            <p:nvSpPr>
              <p:cNvPr id="675022" name="Freeform 1959"/>
              <p:cNvSpPr>
                <a:spLocks/>
              </p:cNvSpPr>
              <p:nvPr/>
            </p:nvSpPr>
            <p:spPr bwMode="auto">
              <a:xfrm>
                <a:off x="555" y="1525"/>
                <a:ext cx="179" cy="60"/>
              </a:xfrm>
              <a:custGeom>
                <a:avLst/>
                <a:gdLst>
                  <a:gd name="T0" fmla="*/ 1 w 358"/>
                  <a:gd name="T1" fmla="*/ 1 h 120"/>
                  <a:gd name="T2" fmla="*/ 1 w 358"/>
                  <a:gd name="T3" fmla="*/ 1 h 120"/>
                  <a:gd name="T4" fmla="*/ 1 w 358"/>
                  <a:gd name="T5" fmla="*/ 1 h 120"/>
                  <a:gd name="T6" fmla="*/ 0 w 358"/>
                  <a:gd name="T7" fmla="*/ 0 h 120"/>
                  <a:gd name="T8" fmla="*/ 1 w 358"/>
                  <a:gd name="T9" fmla="*/ 1 h 120"/>
                  <a:gd name="T10" fmla="*/ 0 60000 65536"/>
                  <a:gd name="T11" fmla="*/ 0 60000 65536"/>
                  <a:gd name="T12" fmla="*/ 0 60000 65536"/>
                  <a:gd name="T13" fmla="*/ 0 60000 65536"/>
                  <a:gd name="T14" fmla="*/ 0 60000 65536"/>
                  <a:gd name="T15" fmla="*/ 0 w 358"/>
                  <a:gd name="T16" fmla="*/ 0 h 120"/>
                  <a:gd name="T17" fmla="*/ 358 w 358"/>
                  <a:gd name="T18" fmla="*/ 120 h 120"/>
                </a:gdLst>
                <a:ahLst/>
                <a:cxnLst>
                  <a:cxn ang="T10">
                    <a:pos x="T0" y="T1"/>
                  </a:cxn>
                  <a:cxn ang="T11">
                    <a:pos x="T2" y="T3"/>
                  </a:cxn>
                  <a:cxn ang="T12">
                    <a:pos x="T4" y="T5"/>
                  </a:cxn>
                  <a:cxn ang="T13">
                    <a:pos x="T6" y="T7"/>
                  </a:cxn>
                  <a:cxn ang="T14">
                    <a:pos x="T8" y="T9"/>
                  </a:cxn>
                </a:cxnLst>
                <a:rect l="T15" t="T16" r="T17" b="T18"/>
                <a:pathLst>
                  <a:path w="358" h="120">
                    <a:moveTo>
                      <a:pt x="346" y="113"/>
                    </a:moveTo>
                    <a:lnTo>
                      <a:pt x="358" y="120"/>
                    </a:lnTo>
                    <a:lnTo>
                      <a:pt x="10" y="7"/>
                    </a:lnTo>
                    <a:lnTo>
                      <a:pt x="0" y="0"/>
                    </a:lnTo>
                    <a:lnTo>
                      <a:pt x="346" y="113"/>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023" name="Freeform 1960"/>
              <p:cNvSpPr>
                <a:spLocks/>
              </p:cNvSpPr>
              <p:nvPr/>
            </p:nvSpPr>
            <p:spPr bwMode="auto">
              <a:xfrm>
                <a:off x="572" y="1482"/>
                <a:ext cx="176" cy="56"/>
              </a:xfrm>
              <a:custGeom>
                <a:avLst/>
                <a:gdLst>
                  <a:gd name="T0" fmla="*/ 1 w 353"/>
                  <a:gd name="T1" fmla="*/ 1 h 111"/>
                  <a:gd name="T2" fmla="*/ 1 w 353"/>
                  <a:gd name="T3" fmla="*/ 1 h 111"/>
                  <a:gd name="T4" fmla="*/ 0 w 353"/>
                  <a:gd name="T5" fmla="*/ 0 h 111"/>
                  <a:gd name="T6" fmla="*/ 0 w 353"/>
                  <a:gd name="T7" fmla="*/ 1 h 111"/>
                  <a:gd name="T8" fmla="*/ 1 w 353"/>
                  <a:gd name="T9" fmla="*/ 1 h 111"/>
                  <a:gd name="T10" fmla="*/ 0 60000 65536"/>
                  <a:gd name="T11" fmla="*/ 0 60000 65536"/>
                  <a:gd name="T12" fmla="*/ 0 60000 65536"/>
                  <a:gd name="T13" fmla="*/ 0 60000 65536"/>
                  <a:gd name="T14" fmla="*/ 0 60000 65536"/>
                  <a:gd name="T15" fmla="*/ 0 w 353"/>
                  <a:gd name="T16" fmla="*/ 0 h 111"/>
                  <a:gd name="T17" fmla="*/ 353 w 353"/>
                  <a:gd name="T18" fmla="*/ 111 h 111"/>
                </a:gdLst>
                <a:ahLst/>
                <a:cxnLst>
                  <a:cxn ang="T10">
                    <a:pos x="T0" y="T1"/>
                  </a:cxn>
                  <a:cxn ang="T11">
                    <a:pos x="T2" y="T3"/>
                  </a:cxn>
                  <a:cxn ang="T12">
                    <a:pos x="T4" y="T5"/>
                  </a:cxn>
                  <a:cxn ang="T13">
                    <a:pos x="T6" y="T7"/>
                  </a:cxn>
                  <a:cxn ang="T14">
                    <a:pos x="T8" y="T9"/>
                  </a:cxn>
                </a:cxnLst>
                <a:rect l="T15" t="T16" r="T17" b="T18"/>
                <a:pathLst>
                  <a:path w="353" h="111">
                    <a:moveTo>
                      <a:pt x="353" y="111"/>
                    </a:moveTo>
                    <a:lnTo>
                      <a:pt x="348" y="109"/>
                    </a:lnTo>
                    <a:lnTo>
                      <a:pt x="0" y="0"/>
                    </a:lnTo>
                    <a:lnTo>
                      <a:pt x="7" y="1"/>
                    </a:lnTo>
                    <a:lnTo>
                      <a:pt x="353" y="111"/>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024" name="Freeform 1961"/>
              <p:cNvSpPr>
                <a:spLocks/>
              </p:cNvSpPr>
              <p:nvPr/>
            </p:nvSpPr>
            <p:spPr bwMode="auto">
              <a:xfrm>
                <a:off x="568" y="1482"/>
                <a:ext cx="177" cy="56"/>
              </a:xfrm>
              <a:custGeom>
                <a:avLst/>
                <a:gdLst>
                  <a:gd name="T0" fmla="*/ 1 w 356"/>
                  <a:gd name="T1" fmla="*/ 1 h 111"/>
                  <a:gd name="T2" fmla="*/ 1 w 356"/>
                  <a:gd name="T3" fmla="*/ 1 h 111"/>
                  <a:gd name="T4" fmla="*/ 0 w 356"/>
                  <a:gd name="T5" fmla="*/ 1 h 111"/>
                  <a:gd name="T6" fmla="*/ 0 w 356"/>
                  <a:gd name="T7" fmla="*/ 0 h 111"/>
                  <a:gd name="T8" fmla="*/ 1 w 356"/>
                  <a:gd name="T9" fmla="*/ 1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09"/>
                    </a:moveTo>
                    <a:lnTo>
                      <a:pt x="347" y="111"/>
                    </a:lnTo>
                    <a:lnTo>
                      <a:pt x="0" y="1"/>
                    </a:lnTo>
                    <a:lnTo>
                      <a:pt x="8" y="0"/>
                    </a:lnTo>
                    <a:lnTo>
                      <a:pt x="356" y="109"/>
                    </a:lnTo>
                    <a:close/>
                  </a:path>
                </a:pathLst>
              </a:custGeom>
              <a:solidFill>
                <a:srgbClr val="824100"/>
              </a:solidFill>
              <a:ln w="9525">
                <a:noFill/>
                <a:round/>
                <a:headEnd/>
                <a:tailEnd/>
              </a:ln>
            </p:spPr>
            <p:txBody>
              <a:bodyPr>
                <a:prstTxWarp prst="textNoShape">
                  <a:avLst/>
                </a:prstTxWarp>
              </a:bodyPr>
              <a:lstStyle/>
              <a:p>
                <a:endParaRPr lang="en-US">
                  <a:latin typeface="Calibri" pitchFamily="-112" charset="0"/>
                </a:endParaRPr>
              </a:p>
            </p:txBody>
          </p:sp>
          <p:sp>
            <p:nvSpPr>
              <p:cNvPr id="675025" name="Freeform 1962"/>
              <p:cNvSpPr>
                <a:spLocks/>
              </p:cNvSpPr>
              <p:nvPr/>
            </p:nvSpPr>
            <p:spPr bwMode="auto">
              <a:xfrm>
                <a:off x="723" y="1537"/>
                <a:ext cx="36" cy="49"/>
              </a:xfrm>
              <a:custGeom>
                <a:avLst/>
                <a:gdLst>
                  <a:gd name="T0" fmla="*/ 1 w 71"/>
                  <a:gd name="T1" fmla="*/ 1 h 98"/>
                  <a:gd name="T2" fmla="*/ 1 w 71"/>
                  <a:gd name="T3" fmla="*/ 1 h 98"/>
                  <a:gd name="T4" fmla="*/ 1 w 71"/>
                  <a:gd name="T5" fmla="*/ 1 h 98"/>
                  <a:gd name="T6" fmla="*/ 1 w 71"/>
                  <a:gd name="T7" fmla="*/ 1 h 98"/>
                  <a:gd name="T8" fmla="*/ 1 w 71"/>
                  <a:gd name="T9" fmla="*/ 1 h 98"/>
                  <a:gd name="T10" fmla="*/ 1 w 71"/>
                  <a:gd name="T11" fmla="*/ 1 h 98"/>
                  <a:gd name="T12" fmla="*/ 1 w 71"/>
                  <a:gd name="T13" fmla="*/ 1 h 98"/>
                  <a:gd name="T14" fmla="*/ 1 w 71"/>
                  <a:gd name="T15" fmla="*/ 1 h 98"/>
                  <a:gd name="T16" fmla="*/ 0 w 71"/>
                  <a:gd name="T17" fmla="*/ 1 h 98"/>
                  <a:gd name="T18" fmla="*/ 0 w 71"/>
                  <a:gd name="T19" fmla="*/ 1 h 98"/>
                  <a:gd name="T20" fmla="*/ 1 w 71"/>
                  <a:gd name="T21" fmla="*/ 1 h 98"/>
                  <a:gd name="T22" fmla="*/ 1 w 71"/>
                  <a:gd name="T23" fmla="*/ 1 h 98"/>
                  <a:gd name="T24" fmla="*/ 1 w 71"/>
                  <a:gd name="T25" fmla="*/ 1 h 98"/>
                  <a:gd name="T26" fmla="*/ 1 w 71"/>
                  <a:gd name="T27" fmla="*/ 1 h 98"/>
                  <a:gd name="T28" fmla="*/ 1 w 71"/>
                  <a:gd name="T29" fmla="*/ 1 h 98"/>
                  <a:gd name="T30" fmla="*/ 1 w 71"/>
                  <a:gd name="T31" fmla="*/ 1 h 98"/>
                  <a:gd name="T32" fmla="*/ 1 w 71"/>
                  <a:gd name="T33" fmla="*/ 1 h 98"/>
                  <a:gd name="T34" fmla="*/ 1 w 71"/>
                  <a:gd name="T35" fmla="*/ 1 h 98"/>
                  <a:gd name="T36" fmla="*/ 1 w 71"/>
                  <a:gd name="T37" fmla="*/ 1 h 98"/>
                  <a:gd name="T38" fmla="*/ 1 w 71"/>
                  <a:gd name="T39" fmla="*/ 1 h 98"/>
                  <a:gd name="T40" fmla="*/ 1 w 71"/>
                  <a:gd name="T41" fmla="*/ 1 h 98"/>
                  <a:gd name="T42" fmla="*/ 1 w 71"/>
                  <a:gd name="T43" fmla="*/ 1 h 98"/>
                  <a:gd name="T44" fmla="*/ 1 w 71"/>
                  <a:gd name="T45" fmla="*/ 1 h 98"/>
                  <a:gd name="T46" fmla="*/ 1 w 71"/>
                  <a:gd name="T47" fmla="*/ 1 h 98"/>
                  <a:gd name="T48" fmla="*/ 1 w 71"/>
                  <a:gd name="T49" fmla="*/ 1 h 98"/>
                  <a:gd name="T50" fmla="*/ 1 w 71"/>
                  <a:gd name="T51" fmla="*/ 1 h 98"/>
                  <a:gd name="T52" fmla="*/ 1 w 71"/>
                  <a:gd name="T53" fmla="*/ 1 h 98"/>
                  <a:gd name="T54" fmla="*/ 1 w 71"/>
                  <a:gd name="T55" fmla="*/ 1 h 98"/>
                  <a:gd name="T56" fmla="*/ 1 w 71"/>
                  <a:gd name="T57" fmla="*/ 1 h 98"/>
                  <a:gd name="T58" fmla="*/ 1 w 71"/>
                  <a:gd name="T59" fmla="*/ 1 h 98"/>
                  <a:gd name="T60" fmla="*/ 1 w 71"/>
                  <a:gd name="T61" fmla="*/ 1 h 98"/>
                  <a:gd name="T62" fmla="*/ 1 w 71"/>
                  <a:gd name="T63" fmla="*/ 0 h 98"/>
                  <a:gd name="T64" fmla="*/ 1 w 71"/>
                  <a:gd name="T65" fmla="*/ 1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98"/>
                  <a:gd name="T101" fmla="*/ 71 w 71"/>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98">
                    <a:moveTo>
                      <a:pt x="36" y="2"/>
                    </a:moveTo>
                    <a:lnTo>
                      <a:pt x="30" y="5"/>
                    </a:lnTo>
                    <a:lnTo>
                      <a:pt x="23" y="10"/>
                    </a:lnTo>
                    <a:lnTo>
                      <a:pt x="17" y="17"/>
                    </a:lnTo>
                    <a:lnTo>
                      <a:pt x="12" y="24"/>
                    </a:lnTo>
                    <a:lnTo>
                      <a:pt x="7" y="32"/>
                    </a:lnTo>
                    <a:lnTo>
                      <a:pt x="3" y="40"/>
                    </a:lnTo>
                    <a:lnTo>
                      <a:pt x="2" y="50"/>
                    </a:lnTo>
                    <a:lnTo>
                      <a:pt x="0" y="60"/>
                    </a:lnTo>
                    <a:lnTo>
                      <a:pt x="0" y="70"/>
                    </a:lnTo>
                    <a:lnTo>
                      <a:pt x="3" y="77"/>
                    </a:lnTo>
                    <a:lnTo>
                      <a:pt x="5" y="85"/>
                    </a:lnTo>
                    <a:lnTo>
                      <a:pt x="10" y="90"/>
                    </a:lnTo>
                    <a:lnTo>
                      <a:pt x="15" y="95"/>
                    </a:lnTo>
                    <a:lnTo>
                      <a:pt x="22" y="97"/>
                    </a:lnTo>
                    <a:lnTo>
                      <a:pt x="26" y="98"/>
                    </a:lnTo>
                    <a:lnTo>
                      <a:pt x="35" y="97"/>
                    </a:lnTo>
                    <a:lnTo>
                      <a:pt x="41" y="94"/>
                    </a:lnTo>
                    <a:lnTo>
                      <a:pt x="48" y="89"/>
                    </a:lnTo>
                    <a:lnTo>
                      <a:pt x="55" y="82"/>
                    </a:lnTo>
                    <a:lnTo>
                      <a:pt x="60" y="75"/>
                    </a:lnTo>
                    <a:lnTo>
                      <a:pt x="65" y="67"/>
                    </a:lnTo>
                    <a:lnTo>
                      <a:pt x="68" y="59"/>
                    </a:lnTo>
                    <a:lnTo>
                      <a:pt x="70" y="49"/>
                    </a:lnTo>
                    <a:lnTo>
                      <a:pt x="71" y="39"/>
                    </a:lnTo>
                    <a:lnTo>
                      <a:pt x="70" y="30"/>
                    </a:lnTo>
                    <a:lnTo>
                      <a:pt x="68" y="22"/>
                    </a:lnTo>
                    <a:lnTo>
                      <a:pt x="65" y="14"/>
                    </a:lnTo>
                    <a:lnTo>
                      <a:pt x="61" y="9"/>
                    </a:lnTo>
                    <a:lnTo>
                      <a:pt x="56" y="4"/>
                    </a:lnTo>
                    <a:lnTo>
                      <a:pt x="50" y="2"/>
                    </a:lnTo>
                    <a:lnTo>
                      <a:pt x="45" y="0"/>
                    </a:lnTo>
                    <a:lnTo>
                      <a:pt x="36" y="2"/>
                    </a:lnTo>
                    <a:close/>
                  </a:path>
                </a:pathLst>
              </a:custGeom>
              <a:solidFill>
                <a:srgbClr val="79B2FF"/>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026" name="Group 1963"/>
            <p:cNvGrpSpPr>
              <a:grpSpLocks/>
            </p:cNvGrpSpPr>
            <p:nvPr/>
          </p:nvGrpSpPr>
          <p:grpSpPr bwMode="auto">
            <a:xfrm>
              <a:off x="886" y="1220"/>
              <a:ext cx="260" cy="128"/>
              <a:chOff x="886" y="1220"/>
              <a:chExt cx="260" cy="128"/>
            </a:xfrm>
          </p:grpSpPr>
          <p:sp>
            <p:nvSpPr>
              <p:cNvPr id="675027" name="Freeform 1964"/>
              <p:cNvSpPr>
                <a:spLocks/>
              </p:cNvSpPr>
              <p:nvPr/>
            </p:nvSpPr>
            <p:spPr bwMode="auto">
              <a:xfrm>
                <a:off x="913" y="1220"/>
                <a:ext cx="200" cy="29"/>
              </a:xfrm>
              <a:custGeom>
                <a:avLst/>
                <a:gdLst>
                  <a:gd name="T0" fmla="*/ 2 w 399"/>
                  <a:gd name="T1" fmla="*/ 0 h 59"/>
                  <a:gd name="T2" fmla="*/ 2 w 399"/>
                  <a:gd name="T3" fmla="*/ 0 h 59"/>
                  <a:gd name="T4" fmla="*/ 0 w 399"/>
                  <a:gd name="T5" fmla="*/ 0 h 59"/>
                  <a:gd name="T6" fmla="*/ 1 w 399"/>
                  <a:gd name="T7" fmla="*/ 0 h 59"/>
                  <a:gd name="T8" fmla="*/ 2 w 399"/>
                  <a:gd name="T9" fmla="*/ 0 h 59"/>
                  <a:gd name="T10" fmla="*/ 0 60000 65536"/>
                  <a:gd name="T11" fmla="*/ 0 60000 65536"/>
                  <a:gd name="T12" fmla="*/ 0 60000 65536"/>
                  <a:gd name="T13" fmla="*/ 0 60000 65536"/>
                  <a:gd name="T14" fmla="*/ 0 60000 65536"/>
                  <a:gd name="T15" fmla="*/ 0 w 399"/>
                  <a:gd name="T16" fmla="*/ 0 h 59"/>
                  <a:gd name="T17" fmla="*/ 399 w 399"/>
                  <a:gd name="T18" fmla="*/ 59 h 59"/>
                </a:gdLst>
                <a:ahLst/>
                <a:cxnLst>
                  <a:cxn ang="T10">
                    <a:pos x="T0" y="T1"/>
                  </a:cxn>
                  <a:cxn ang="T11">
                    <a:pos x="T2" y="T3"/>
                  </a:cxn>
                  <a:cxn ang="T12">
                    <a:pos x="T4" y="T5"/>
                  </a:cxn>
                  <a:cxn ang="T13">
                    <a:pos x="T6" y="T7"/>
                  </a:cxn>
                  <a:cxn ang="T14">
                    <a:pos x="T8" y="T9"/>
                  </a:cxn>
                </a:cxnLst>
                <a:rect l="T15" t="T16" r="T17" b="T18"/>
                <a:pathLst>
                  <a:path w="399" h="59">
                    <a:moveTo>
                      <a:pt x="399" y="55"/>
                    </a:moveTo>
                    <a:lnTo>
                      <a:pt x="386" y="59"/>
                    </a:lnTo>
                    <a:lnTo>
                      <a:pt x="0" y="5"/>
                    </a:lnTo>
                    <a:lnTo>
                      <a:pt x="14" y="0"/>
                    </a:lnTo>
                    <a:lnTo>
                      <a:pt x="399" y="55"/>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028" name="Freeform 1965"/>
              <p:cNvSpPr>
                <a:spLocks/>
              </p:cNvSpPr>
              <p:nvPr/>
            </p:nvSpPr>
            <p:spPr bwMode="auto">
              <a:xfrm>
                <a:off x="917" y="1220"/>
                <a:ext cx="196" cy="28"/>
              </a:xfrm>
              <a:custGeom>
                <a:avLst/>
                <a:gdLst>
                  <a:gd name="T0" fmla="*/ 2 w 392"/>
                  <a:gd name="T1" fmla="*/ 0 h 57"/>
                  <a:gd name="T2" fmla="*/ 2 w 392"/>
                  <a:gd name="T3" fmla="*/ 0 h 57"/>
                  <a:gd name="T4" fmla="*/ 0 w 392"/>
                  <a:gd name="T5" fmla="*/ 0 h 57"/>
                  <a:gd name="T6" fmla="*/ 1 w 392"/>
                  <a:gd name="T7" fmla="*/ 0 h 57"/>
                  <a:gd name="T8" fmla="*/ 2 w 392"/>
                  <a:gd name="T9" fmla="*/ 0 h 57"/>
                  <a:gd name="T10" fmla="*/ 0 60000 65536"/>
                  <a:gd name="T11" fmla="*/ 0 60000 65536"/>
                  <a:gd name="T12" fmla="*/ 0 60000 65536"/>
                  <a:gd name="T13" fmla="*/ 0 60000 65536"/>
                  <a:gd name="T14" fmla="*/ 0 60000 65536"/>
                  <a:gd name="T15" fmla="*/ 0 w 392"/>
                  <a:gd name="T16" fmla="*/ 0 h 57"/>
                  <a:gd name="T17" fmla="*/ 392 w 392"/>
                  <a:gd name="T18" fmla="*/ 57 h 57"/>
                </a:gdLst>
                <a:ahLst/>
                <a:cxnLst>
                  <a:cxn ang="T10">
                    <a:pos x="T0" y="T1"/>
                  </a:cxn>
                  <a:cxn ang="T11">
                    <a:pos x="T2" y="T3"/>
                  </a:cxn>
                  <a:cxn ang="T12">
                    <a:pos x="T4" y="T5"/>
                  </a:cxn>
                  <a:cxn ang="T13">
                    <a:pos x="T6" y="T7"/>
                  </a:cxn>
                  <a:cxn ang="T14">
                    <a:pos x="T8" y="T9"/>
                  </a:cxn>
                </a:cxnLst>
                <a:rect l="T15" t="T16" r="T17" b="T18"/>
                <a:pathLst>
                  <a:path w="392" h="57">
                    <a:moveTo>
                      <a:pt x="392" y="55"/>
                    </a:moveTo>
                    <a:lnTo>
                      <a:pt x="386" y="57"/>
                    </a:lnTo>
                    <a:lnTo>
                      <a:pt x="0" y="2"/>
                    </a:lnTo>
                    <a:lnTo>
                      <a:pt x="7" y="0"/>
                    </a:lnTo>
                    <a:lnTo>
                      <a:pt x="392" y="55"/>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029" name="Freeform 1966"/>
              <p:cNvSpPr>
                <a:spLocks/>
              </p:cNvSpPr>
              <p:nvPr/>
            </p:nvSpPr>
            <p:spPr bwMode="auto">
              <a:xfrm>
                <a:off x="913" y="1221"/>
                <a:ext cx="196" cy="28"/>
              </a:xfrm>
              <a:custGeom>
                <a:avLst/>
                <a:gdLst>
                  <a:gd name="T0" fmla="*/ 1 w 393"/>
                  <a:gd name="T1" fmla="*/ 0 h 57"/>
                  <a:gd name="T2" fmla="*/ 1 w 393"/>
                  <a:gd name="T3" fmla="*/ 0 h 57"/>
                  <a:gd name="T4" fmla="*/ 0 w 393"/>
                  <a:gd name="T5" fmla="*/ 0 h 57"/>
                  <a:gd name="T6" fmla="*/ 0 w 393"/>
                  <a:gd name="T7" fmla="*/ 0 h 57"/>
                  <a:gd name="T8" fmla="*/ 1 w 393"/>
                  <a:gd name="T9" fmla="*/ 0 h 57"/>
                  <a:gd name="T10" fmla="*/ 0 60000 65536"/>
                  <a:gd name="T11" fmla="*/ 0 60000 65536"/>
                  <a:gd name="T12" fmla="*/ 0 60000 65536"/>
                  <a:gd name="T13" fmla="*/ 0 60000 65536"/>
                  <a:gd name="T14" fmla="*/ 0 60000 65536"/>
                  <a:gd name="T15" fmla="*/ 0 w 393"/>
                  <a:gd name="T16" fmla="*/ 0 h 57"/>
                  <a:gd name="T17" fmla="*/ 393 w 393"/>
                  <a:gd name="T18" fmla="*/ 57 h 57"/>
                </a:gdLst>
                <a:ahLst/>
                <a:cxnLst>
                  <a:cxn ang="T10">
                    <a:pos x="T0" y="T1"/>
                  </a:cxn>
                  <a:cxn ang="T11">
                    <a:pos x="T2" y="T3"/>
                  </a:cxn>
                  <a:cxn ang="T12">
                    <a:pos x="T4" y="T5"/>
                  </a:cxn>
                  <a:cxn ang="T13">
                    <a:pos x="T6" y="T7"/>
                  </a:cxn>
                  <a:cxn ang="T14">
                    <a:pos x="T8" y="T9"/>
                  </a:cxn>
                </a:cxnLst>
                <a:rect l="T15" t="T16" r="T17" b="T18"/>
                <a:pathLst>
                  <a:path w="393" h="57">
                    <a:moveTo>
                      <a:pt x="393" y="55"/>
                    </a:moveTo>
                    <a:lnTo>
                      <a:pt x="386" y="57"/>
                    </a:lnTo>
                    <a:lnTo>
                      <a:pt x="0" y="3"/>
                    </a:lnTo>
                    <a:lnTo>
                      <a:pt x="7" y="0"/>
                    </a:lnTo>
                    <a:lnTo>
                      <a:pt x="393" y="55"/>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030" name="Freeform 1967"/>
              <p:cNvSpPr>
                <a:spLocks/>
              </p:cNvSpPr>
              <p:nvPr/>
            </p:nvSpPr>
            <p:spPr bwMode="auto">
              <a:xfrm>
                <a:off x="907" y="1223"/>
                <a:ext cx="199" cy="30"/>
              </a:xfrm>
              <a:custGeom>
                <a:avLst/>
                <a:gdLst>
                  <a:gd name="T0" fmla="*/ 1 w 399"/>
                  <a:gd name="T1" fmla="*/ 0 h 62"/>
                  <a:gd name="T2" fmla="*/ 1 w 399"/>
                  <a:gd name="T3" fmla="*/ 0 h 62"/>
                  <a:gd name="T4" fmla="*/ 0 w 399"/>
                  <a:gd name="T5" fmla="*/ 0 h 62"/>
                  <a:gd name="T6" fmla="*/ 0 w 399"/>
                  <a:gd name="T7" fmla="*/ 0 h 62"/>
                  <a:gd name="T8" fmla="*/ 1 w 399"/>
                  <a:gd name="T9" fmla="*/ 0 h 62"/>
                  <a:gd name="T10" fmla="*/ 0 60000 65536"/>
                  <a:gd name="T11" fmla="*/ 0 60000 65536"/>
                  <a:gd name="T12" fmla="*/ 0 60000 65536"/>
                  <a:gd name="T13" fmla="*/ 0 60000 65536"/>
                  <a:gd name="T14" fmla="*/ 0 60000 65536"/>
                  <a:gd name="T15" fmla="*/ 0 w 399"/>
                  <a:gd name="T16" fmla="*/ 0 h 62"/>
                  <a:gd name="T17" fmla="*/ 399 w 399"/>
                  <a:gd name="T18" fmla="*/ 62 h 62"/>
                </a:gdLst>
                <a:ahLst/>
                <a:cxnLst>
                  <a:cxn ang="T10">
                    <a:pos x="T0" y="T1"/>
                  </a:cxn>
                  <a:cxn ang="T11">
                    <a:pos x="T2" y="T3"/>
                  </a:cxn>
                  <a:cxn ang="T12">
                    <a:pos x="T4" y="T5"/>
                  </a:cxn>
                  <a:cxn ang="T13">
                    <a:pos x="T6" y="T7"/>
                  </a:cxn>
                  <a:cxn ang="T14">
                    <a:pos x="T8" y="T9"/>
                  </a:cxn>
                </a:cxnLst>
                <a:rect l="T15" t="T16" r="T17" b="T18"/>
                <a:pathLst>
                  <a:path w="399" h="62">
                    <a:moveTo>
                      <a:pt x="399" y="54"/>
                    </a:moveTo>
                    <a:lnTo>
                      <a:pt x="386" y="62"/>
                    </a:lnTo>
                    <a:lnTo>
                      <a:pt x="0" y="7"/>
                    </a:lnTo>
                    <a:lnTo>
                      <a:pt x="13" y="0"/>
                    </a:lnTo>
                    <a:lnTo>
                      <a:pt x="399" y="54"/>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031" name="Freeform 1968"/>
              <p:cNvSpPr>
                <a:spLocks/>
              </p:cNvSpPr>
              <p:nvPr/>
            </p:nvSpPr>
            <p:spPr bwMode="auto">
              <a:xfrm>
                <a:off x="911" y="1223"/>
                <a:ext cx="195" cy="28"/>
              </a:xfrm>
              <a:custGeom>
                <a:avLst/>
                <a:gdLst>
                  <a:gd name="T0" fmla="*/ 1 w 391"/>
                  <a:gd name="T1" fmla="*/ 0 h 57"/>
                  <a:gd name="T2" fmla="*/ 1 w 391"/>
                  <a:gd name="T3" fmla="*/ 0 h 57"/>
                  <a:gd name="T4" fmla="*/ 0 w 391"/>
                  <a:gd name="T5" fmla="*/ 0 h 57"/>
                  <a:gd name="T6" fmla="*/ 0 w 391"/>
                  <a:gd name="T7" fmla="*/ 0 h 57"/>
                  <a:gd name="T8" fmla="*/ 1 w 391"/>
                  <a:gd name="T9" fmla="*/ 0 h 57"/>
                  <a:gd name="T10" fmla="*/ 0 60000 65536"/>
                  <a:gd name="T11" fmla="*/ 0 60000 65536"/>
                  <a:gd name="T12" fmla="*/ 0 60000 65536"/>
                  <a:gd name="T13" fmla="*/ 0 60000 65536"/>
                  <a:gd name="T14" fmla="*/ 0 60000 65536"/>
                  <a:gd name="T15" fmla="*/ 0 w 391"/>
                  <a:gd name="T16" fmla="*/ 0 h 57"/>
                  <a:gd name="T17" fmla="*/ 391 w 391"/>
                  <a:gd name="T18" fmla="*/ 57 h 57"/>
                </a:gdLst>
                <a:ahLst/>
                <a:cxnLst>
                  <a:cxn ang="T10">
                    <a:pos x="T0" y="T1"/>
                  </a:cxn>
                  <a:cxn ang="T11">
                    <a:pos x="T2" y="T3"/>
                  </a:cxn>
                  <a:cxn ang="T12">
                    <a:pos x="T4" y="T5"/>
                  </a:cxn>
                  <a:cxn ang="T13">
                    <a:pos x="T6" y="T7"/>
                  </a:cxn>
                  <a:cxn ang="T14">
                    <a:pos x="T8" y="T9"/>
                  </a:cxn>
                </a:cxnLst>
                <a:rect l="T15" t="T16" r="T17" b="T18"/>
                <a:pathLst>
                  <a:path w="391" h="57">
                    <a:moveTo>
                      <a:pt x="391" y="54"/>
                    </a:moveTo>
                    <a:lnTo>
                      <a:pt x="386" y="57"/>
                    </a:lnTo>
                    <a:lnTo>
                      <a:pt x="0" y="2"/>
                    </a:lnTo>
                    <a:lnTo>
                      <a:pt x="5" y="0"/>
                    </a:lnTo>
                    <a:lnTo>
                      <a:pt x="391" y="54"/>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032" name="Freeform 1969"/>
              <p:cNvSpPr>
                <a:spLocks/>
              </p:cNvSpPr>
              <p:nvPr/>
            </p:nvSpPr>
            <p:spPr bwMode="auto">
              <a:xfrm>
                <a:off x="909" y="1224"/>
                <a:ext cx="194" cy="28"/>
              </a:xfrm>
              <a:custGeom>
                <a:avLst/>
                <a:gdLst>
                  <a:gd name="T0" fmla="*/ 1 w 389"/>
                  <a:gd name="T1" fmla="*/ 0 h 57"/>
                  <a:gd name="T2" fmla="*/ 1 w 389"/>
                  <a:gd name="T3" fmla="*/ 0 h 57"/>
                  <a:gd name="T4" fmla="*/ 0 w 389"/>
                  <a:gd name="T5" fmla="*/ 0 h 57"/>
                  <a:gd name="T6" fmla="*/ 0 w 389"/>
                  <a:gd name="T7" fmla="*/ 0 h 57"/>
                  <a:gd name="T8" fmla="*/ 1 w 389"/>
                  <a:gd name="T9" fmla="*/ 0 h 57"/>
                  <a:gd name="T10" fmla="*/ 0 60000 65536"/>
                  <a:gd name="T11" fmla="*/ 0 60000 65536"/>
                  <a:gd name="T12" fmla="*/ 0 60000 65536"/>
                  <a:gd name="T13" fmla="*/ 0 60000 65536"/>
                  <a:gd name="T14" fmla="*/ 0 60000 65536"/>
                  <a:gd name="T15" fmla="*/ 0 w 389"/>
                  <a:gd name="T16" fmla="*/ 0 h 57"/>
                  <a:gd name="T17" fmla="*/ 389 w 389"/>
                  <a:gd name="T18" fmla="*/ 57 h 57"/>
                </a:gdLst>
                <a:ahLst/>
                <a:cxnLst>
                  <a:cxn ang="T10">
                    <a:pos x="T0" y="T1"/>
                  </a:cxn>
                  <a:cxn ang="T11">
                    <a:pos x="T2" y="T3"/>
                  </a:cxn>
                  <a:cxn ang="T12">
                    <a:pos x="T4" y="T5"/>
                  </a:cxn>
                  <a:cxn ang="T13">
                    <a:pos x="T6" y="T7"/>
                  </a:cxn>
                  <a:cxn ang="T14">
                    <a:pos x="T8" y="T9"/>
                  </a:cxn>
                </a:cxnLst>
                <a:rect l="T15" t="T16" r="T17" b="T18"/>
                <a:pathLst>
                  <a:path w="389" h="57">
                    <a:moveTo>
                      <a:pt x="389" y="55"/>
                    </a:moveTo>
                    <a:lnTo>
                      <a:pt x="386" y="57"/>
                    </a:lnTo>
                    <a:lnTo>
                      <a:pt x="0" y="2"/>
                    </a:lnTo>
                    <a:lnTo>
                      <a:pt x="3" y="0"/>
                    </a:lnTo>
                    <a:lnTo>
                      <a:pt x="389" y="55"/>
                    </a:lnTo>
                    <a:close/>
                  </a:path>
                </a:pathLst>
              </a:custGeom>
              <a:solidFill>
                <a:srgbClr val="974B00"/>
              </a:solidFill>
              <a:ln w="9525">
                <a:noFill/>
                <a:round/>
                <a:headEnd/>
                <a:tailEnd/>
              </a:ln>
            </p:spPr>
            <p:txBody>
              <a:bodyPr>
                <a:prstTxWarp prst="textNoShape">
                  <a:avLst/>
                </a:prstTxWarp>
              </a:bodyPr>
              <a:lstStyle/>
              <a:p>
                <a:endParaRPr lang="en-US">
                  <a:latin typeface="Calibri" pitchFamily="-112" charset="0"/>
                </a:endParaRPr>
              </a:p>
            </p:txBody>
          </p:sp>
          <p:sp>
            <p:nvSpPr>
              <p:cNvPr id="675033" name="Freeform 1970"/>
              <p:cNvSpPr>
                <a:spLocks/>
              </p:cNvSpPr>
              <p:nvPr/>
            </p:nvSpPr>
            <p:spPr bwMode="auto">
              <a:xfrm>
                <a:off x="907" y="1224"/>
                <a:ext cx="195" cy="29"/>
              </a:xfrm>
              <a:custGeom>
                <a:avLst/>
                <a:gdLst>
                  <a:gd name="T0" fmla="*/ 1 w 391"/>
                  <a:gd name="T1" fmla="*/ 1 h 58"/>
                  <a:gd name="T2" fmla="*/ 1 w 391"/>
                  <a:gd name="T3" fmla="*/ 1 h 58"/>
                  <a:gd name="T4" fmla="*/ 0 w 391"/>
                  <a:gd name="T5" fmla="*/ 1 h 58"/>
                  <a:gd name="T6" fmla="*/ 0 w 391"/>
                  <a:gd name="T7" fmla="*/ 0 h 58"/>
                  <a:gd name="T8" fmla="*/ 1 w 391"/>
                  <a:gd name="T9" fmla="*/ 1 h 58"/>
                  <a:gd name="T10" fmla="*/ 0 60000 65536"/>
                  <a:gd name="T11" fmla="*/ 0 60000 65536"/>
                  <a:gd name="T12" fmla="*/ 0 60000 65536"/>
                  <a:gd name="T13" fmla="*/ 0 60000 65536"/>
                  <a:gd name="T14" fmla="*/ 0 60000 65536"/>
                  <a:gd name="T15" fmla="*/ 0 w 391"/>
                  <a:gd name="T16" fmla="*/ 0 h 58"/>
                  <a:gd name="T17" fmla="*/ 391 w 391"/>
                  <a:gd name="T18" fmla="*/ 58 h 58"/>
                </a:gdLst>
                <a:ahLst/>
                <a:cxnLst>
                  <a:cxn ang="T10">
                    <a:pos x="T0" y="T1"/>
                  </a:cxn>
                  <a:cxn ang="T11">
                    <a:pos x="T2" y="T3"/>
                  </a:cxn>
                  <a:cxn ang="T12">
                    <a:pos x="T4" y="T5"/>
                  </a:cxn>
                  <a:cxn ang="T13">
                    <a:pos x="T6" y="T7"/>
                  </a:cxn>
                  <a:cxn ang="T14">
                    <a:pos x="T8" y="T9"/>
                  </a:cxn>
                </a:cxnLst>
                <a:rect l="T15" t="T16" r="T17" b="T18"/>
                <a:pathLst>
                  <a:path w="391" h="58">
                    <a:moveTo>
                      <a:pt x="391" y="55"/>
                    </a:moveTo>
                    <a:lnTo>
                      <a:pt x="386" y="58"/>
                    </a:lnTo>
                    <a:lnTo>
                      <a:pt x="0" y="3"/>
                    </a:lnTo>
                    <a:lnTo>
                      <a:pt x="5" y="0"/>
                    </a:lnTo>
                    <a:lnTo>
                      <a:pt x="391" y="55"/>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5034" name="Freeform 1971"/>
              <p:cNvSpPr>
                <a:spLocks/>
              </p:cNvSpPr>
              <p:nvPr/>
            </p:nvSpPr>
            <p:spPr bwMode="auto">
              <a:xfrm>
                <a:off x="901" y="1226"/>
                <a:ext cx="198" cy="32"/>
              </a:xfrm>
              <a:custGeom>
                <a:avLst/>
                <a:gdLst>
                  <a:gd name="T0" fmla="*/ 1 w 397"/>
                  <a:gd name="T1" fmla="*/ 0 h 65"/>
                  <a:gd name="T2" fmla="*/ 1 w 397"/>
                  <a:gd name="T3" fmla="*/ 0 h 65"/>
                  <a:gd name="T4" fmla="*/ 0 w 397"/>
                  <a:gd name="T5" fmla="*/ 0 h 65"/>
                  <a:gd name="T6" fmla="*/ 0 w 397"/>
                  <a:gd name="T7" fmla="*/ 0 h 65"/>
                  <a:gd name="T8" fmla="*/ 1 w 397"/>
                  <a:gd name="T9" fmla="*/ 0 h 65"/>
                  <a:gd name="T10" fmla="*/ 0 60000 65536"/>
                  <a:gd name="T11" fmla="*/ 0 60000 65536"/>
                  <a:gd name="T12" fmla="*/ 0 60000 65536"/>
                  <a:gd name="T13" fmla="*/ 0 60000 65536"/>
                  <a:gd name="T14" fmla="*/ 0 60000 65536"/>
                  <a:gd name="T15" fmla="*/ 0 w 397"/>
                  <a:gd name="T16" fmla="*/ 0 h 65"/>
                  <a:gd name="T17" fmla="*/ 397 w 397"/>
                  <a:gd name="T18" fmla="*/ 65 h 65"/>
                </a:gdLst>
                <a:ahLst/>
                <a:cxnLst>
                  <a:cxn ang="T10">
                    <a:pos x="T0" y="T1"/>
                  </a:cxn>
                  <a:cxn ang="T11">
                    <a:pos x="T2" y="T3"/>
                  </a:cxn>
                  <a:cxn ang="T12">
                    <a:pos x="T4" y="T5"/>
                  </a:cxn>
                  <a:cxn ang="T13">
                    <a:pos x="T6" y="T7"/>
                  </a:cxn>
                  <a:cxn ang="T14">
                    <a:pos x="T8" y="T9"/>
                  </a:cxn>
                </a:cxnLst>
                <a:rect l="T15" t="T16" r="T17" b="T18"/>
                <a:pathLst>
                  <a:path w="397" h="65">
                    <a:moveTo>
                      <a:pt x="397" y="55"/>
                    </a:moveTo>
                    <a:lnTo>
                      <a:pt x="385" y="65"/>
                    </a:lnTo>
                    <a:lnTo>
                      <a:pt x="0" y="10"/>
                    </a:lnTo>
                    <a:lnTo>
                      <a:pt x="11" y="0"/>
                    </a:lnTo>
                    <a:lnTo>
                      <a:pt x="397" y="55"/>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035" name="Freeform 1972"/>
              <p:cNvSpPr>
                <a:spLocks/>
              </p:cNvSpPr>
              <p:nvPr/>
            </p:nvSpPr>
            <p:spPr bwMode="auto">
              <a:xfrm>
                <a:off x="906" y="1226"/>
                <a:ext cx="193" cy="28"/>
              </a:xfrm>
              <a:custGeom>
                <a:avLst/>
                <a:gdLst>
                  <a:gd name="T0" fmla="*/ 1 w 388"/>
                  <a:gd name="T1" fmla="*/ 0 h 57"/>
                  <a:gd name="T2" fmla="*/ 1 w 388"/>
                  <a:gd name="T3" fmla="*/ 0 h 57"/>
                  <a:gd name="T4" fmla="*/ 0 w 388"/>
                  <a:gd name="T5" fmla="*/ 0 h 57"/>
                  <a:gd name="T6" fmla="*/ 0 w 388"/>
                  <a:gd name="T7" fmla="*/ 0 h 57"/>
                  <a:gd name="T8" fmla="*/ 1 w 388"/>
                  <a:gd name="T9" fmla="*/ 0 h 57"/>
                  <a:gd name="T10" fmla="*/ 0 60000 65536"/>
                  <a:gd name="T11" fmla="*/ 0 60000 65536"/>
                  <a:gd name="T12" fmla="*/ 0 60000 65536"/>
                  <a:gd name="T13" fmla="*/ 0 60000 65536"/>
                  <a:gd name="T14" fmla="*/ 0 60000 65536"/>
                  <a:gd name="T15" fmla="*/ 0 w 388"/>
                  <a:gd name="T16" fmla="*/ 0 h 57"/>
                  <a:gd name="T17" fmla="*/ 388 w 388"/>
                  <a:gd name="T18" fmla="*/ 57 h 57"/>
                </a:gdLst>
                <a:ahLst/>
                <a:cxnLst>
                  <a:cxn ang="T10">
                    <a:pos x="T0" y="T1"/>
                  </a:cxn>
                  <a:cxn ang="T11">
                    <a:pos x="T2" y="T3"/>
                  </a:cxn>
                  <a:cxn ang="T12">
                    <a:pos x="T4" y="T5"/>
                  </a:cxn>
                  <a:cxn ang="T13">
                    <a:pos x="T6" y="T7"/>
                  </a:cxn>
                  <a:cxn ang="T14">
                    <a:pos x="T8" y="T9"/>
                  </a:cxn>
                </a:cxnLst>
                <a:rect l="T15" t="T16" r="T17" b="T18"/>
                <a:pathLst>
                  <a:path w="388" h="57">
                    <a:moveTo>
                      <a:pt x="388" y="55"/>
                    </a:moveTo>
                    <a:lnTo>
                      <a:pt x="386" y="57"/>
                    </a:lnTo>
                    <a:lnTo>
                      <a:pt x="0" y="2"/>
                    </a:lnTo>
                    <a:lnTo>
                      <a:pt x="2" y="0"/>
                    </a:lnTo>
                    <a:lnTo>
                      <a:pt x="388" y="55"/>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036" name="Freeform 1973"/>
              <p:cNvSpPr>
                <a:spLocks/>
              </p:cNvSpPr>
              <p:nvPr/>
            </p:nvSpPr>
            <p:spPr bwMode="auto">
              <a:xfrm>
                <a:off x="904" y="1227"/>
                <a:ext cx="194" cy="28"/>
              </a:xfrm>
              <a:custGeom>
                <a:avLst/>
                <a:gdLst>
                  <a:gd name="T0" fmla="*/ 1 w 389"/>
                  <a:gd name="T1" fmla="*/ 1 h 56"/>
                  <a:gd name="T2" fmla="*/ 1 w 389"/>
                  <a:gd name="T3" fmla="*/ 1 h 56"/>
                  <a:gd name="T4" fmla="*/ 0 w 389"/>
                  <a:gd name="T5" fmla="*/ 1 h 56"/>
                  <a:gd name="T6" fmla="*/ 0 w 389"/>
                  <a:gd name="T7" fmla="*/ 0 h 56"/>
                  <a:gd name="T8" fmla="*/ 1 w 389"/>
                  <a:gd name="T9" fmla="*/ 1 h 56"/>
                  <a:gd name="T10" fmla="*/ 0 60000 65536"/>
                  <a:gd name="T11" fmla="*/ 0 60000 65536"/>
                  <a:gd name="T12" fmla="*/ 0 60000 65536"/>
                  <a:gd name="T13" fmla="*/ 0 60000 65536"/>
                  <a:gd name="T14" fmla="*/ 0 60000 65536"/>
                  <a:gd name="T15" fmla="*/ 0 w 389"/>
                  <a:gd name="T16" fmla="*/ 0 h 56"/>
                  <a:gd name="T17" fmla="*/ 389 w 389"/>
                  <a:gd name="T18" fmla="*/ 56 h 56"/>
                </a:gdLst>
                <a:ahLst/>
                <a:cxnLst>
                  <a:cxn ang="T10">
                    <a:pos x="T0" y="T1"/>
                  </a:cxn>
                  <a:cxn ang="T11">
                    <a:pos x="T2" y="T3"/>
                  </a:cxn>
                  <a:cxn ang="T12">
                    <a:pos x="T4" y="T5"/>
                  </a:cxn>
                  <a:cxn ang="T13">
                    <a:pos x="T6" y="T7"/>
                  </a:cxn>
                  <a:cxn ang="T14">
                    <a:pos x="T8" y="T9"/>
                  </a:cxn>
                </a:cxnLst>
                <a:rect l="T15" t="T16" r="T17" b="T18"/>
                <a:pathLst>
                  <a:path w="389" h="56">
                    <a:moveTo>
                      <a:pt x="389" y="55"/>
                    </a:moveTo>
                    <a:lnTo>
                      <a:pt x="387" y="56"/>
                    </a:lnTo>
                    <a:lnTo>
                      <a:pt x="0" y="1"/>
                    </a:lnTo>
                    <a:lnTo>
                      <a:pt x="3" y="0"/>
                    </a:lnTo>
                    <a:lnTo>
                      <a:pt x="389" y="55"/>
                    </a:lnTo>
                    <a:close/>
                  </a:path>
                </a:pathLst>
              </a:custGeom>
              <a:solidFill>
                <a:srgbClr val="A95400"/>
              </a:solidFill>
              <a:ln w="9525">
                <a:noFill/>
                <a:round/>
                <a:headEnd/>
                <a:tailEnd/>
              </a:ln>
            </p:spPr>
            <p:txBody>
              <a:bodyPr>
                <a:prstTxWarp prst="textNoShape">
                  <a:avLst/>
                </a:prstTxWarp>
              </a:bodyPr>
              <a:lstStyle/>
              <a:p>
                <a:endParaRPr lang="en-US">
                  <a:latin typeface="Calibri" pitchFamily="-112" charset="0"/>
                </a:endParaRPr>
              </a:p>
            </p:txBody>
          </p:sp>
          <p:sp>
            <p:nvSpPr>
              <p:cNvPr id="675037" name="Freeform 1974"/>
              <p:cNvSpPr>
                <a:spLocks/>
              </p:cNvSpPr>
              <p:nvPr/>
            </p:nvSpPr>
            <p:spPr bwMode="auto">
              <a:xfrm>
                <a:off x="903" y="1228"/>
                <a:ext cx="195" cy="29"/>
              </a:xfrm>
              <a:custGeom>
                <a:avLst/>
                <a:gdLst>
                  <a:gd name="T0" fmla="*/ 2 w 389"/>
                  <a:gd name="T1" fmla="*/ 1 h 58"/>
                  <a:gd name="T2" fmla="*/ 2 w 389"/>
                  <a:gd name="T3" fmla="*/ 1 h 58"/>
                  <a:gd name="T4" fmla="*/ 0 w 389"/>
                  <a:gd name="T5" fmla="*/ 1 h 58"/>
                  <a:gd name="T6" fmla="*/ 1 w 389"/>
                  <a:gd name="T7" fmla="*/ 0 h 58"/>
                  <a:gd name="T8" fmla="*/ 2 w 389"/>
                  <a:gd name="T9" fmla="*/ 1 h 58"/>
                  <a:gd name="T10" fmla="*/ 0 60000 65536"/>
                  <a:gd name="T11" fmla="*/ 0 60000 65536"/>
                  <a:gd name="T12" fmla="*/ 0 60000 65536"/>
                  <a:gd name="T13" fmla="*/ 0 60000 65536"/>
                  <a:gd name="T14" fmla="*/ 0 60000 65536"/>
                  <a:gd name="T15" fmla="*/ 0 w 389"/>
                  <a:gd name="T16" fmla="*/ 0 h 58"/>
                  <a:gd name="T17" fmla="*/ 389 w 389"/>
                  <a:gd name="T18" fmla="*/ 58 h 58"/>
                </a:gdLst>
                <a:ahLst/>
                <a:cxnLst>
                  <a:cxn ang="T10">
                    <a:pos x="T0" y="T1"/>
                  </a:cxn>
                  <a:cxn ang="T11">
                    <a:pos x="T2" y="T3"/>
                  </a:cxn>
                  <a:cxn ang="T12">
                    <a:pos x="T4" y="T5"/>
                  </a:cxn>
                  <a:cxn ang="T13">
                    <a:pos x="T6" y="T7"/>
                  </a:cxn>
                  <a:cxn ang="T14">
                    <a:pos x="T8" y="T9"/>
                  </a:cxn>
                </a:cxnLst>
                <a:rect l="T15" t="T16" r="T17" b="T18"/>
                <a:pathLst>
                  <a:path w="389" h="58">
                    <a:moveTo>
                      <a:pt x="389" y="55"/>
                    </a:moveTo>
                    <a:lnTo>
                      <a:pt x="386" y="58"/>
                    </a:lnTo>
                    <a:lnTo>
                      <a:pt x="0" y="4"/>
                    </a:lnTo>
                    <a:lnTo>
                      <a:pt x="2" y="0"/>
                    </a:lnTo>
                    <a:lnTo>
                      <a:pt x="389" y="55"/>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038" name="Freeform 1975"/>
              <p:cNvSpPr>
                <a:spLocks/>
              </p:cNvSpPr>
              <p:nvPr/>
            </p:nvSpPr>
            <p:spPr bwMode="auto">
              <a:xfrm>
                <a:off x="902" y="1229"/>
                <a:ext cx="194" cy="29"/>
              </a:xfrm>
              <a:custGeom>
                <a:avLst/>
                <a:gdLst>
                  <a:gd name="T0" fmla="*/ 2 w 387"/>
                  <a:gd name="T1" fmla="*/ 1 h 56"/>
                  <a:gd name="T2" fmla="*/ 2 w 387"/>
                  <a:gd name="T3" fmla="*/ 1 h 56"/>
                  <a:gd name="T4" fmla="*/ 0 w 387"/>
                  <a:gd name="T5" fmla="*/ 1 h 56"/>
                  <a:gd name="T6" fmla="*/ 1 w 387"/>
                  <a:gd name="T7" fmla="*/ 0 h 56"/>
                  <a:gd name="T8" fmla="*/ 2 w 387"/>
                  <a:gd name="T9" fmla="*/ 1 h 56"/>
                  <a:gd name="T10" fmla="*/ 0 60000 65536"/>
                  <a:gd name="T11" fmla="*/ 0 60000 65536"/>
                  <a:gd name="T12" fmla="*/ 0 60000 65536"/>
                  <a:gd name="T13" fmla="*/ 0 60000 65536"/>
                  <a:gd name="T14" fmla="*/ 0 60000 65536"/>
                  <a:gd name="T15" fmla="*/ 0 w 387"/>
                  <a:gd name="T16" fmla="*/ 0 h 56"/>
                  <a:gd name="T17" fmla="*/ 387 w 387"/>
                  <a:gd name="T18" fmla="*/ 56 h 56"/>
                </a:gdLst>
                <a:ahLst/>
                <a:cxnLst>
                  <a:cxn ang="T10">
                    <a:pos x="T0" y="T1"/>
                  </a:cxn>
                  <a:cxn ang="T11">
                    <a:pos x="T2" y="T3"/>
                  </a:cxn>
                  <a:cxn ang="T12">
                    <a:pos x="T4" y="T5"/>
                  </a:cxn>
                  <a:cxn ang="T13">
                    <a:pos x="T6" y="T7"/>
                  </a:cxn>
                  <a:cxn ang="T14">
                    <a:pos x="T8" y="T9"/>
                  </a:cxn>
                </a:cxnLst>
                <a:rect l="T15" t="T16" r="T17" b="T18"/>
                <a:pathLst>
                  <a:path w="387" h="56">
                    <a:moveTo>
                      <a:pt x="387" y="54"/>
                    </a:moveTo>
                    <a:lnTo>
                      <a:pt x="385" y="56"/>
                    </a:lnTo>
                    <a:lnTo>
                      <a:pt x="0" y="1"/>
                    </a:lnTo>
                    <a:lnTo>
                      <a:pt x="1" y="0"/>
                    </a:lnTo>
                    <a:lnTo>
                      <a:pt x="387" y="54"/>
                    </a:lnTo>
                    <a:close/>
                  </a:path>
                </a:pathLst>
              </a:custGeom>
              <a:solidFill>
                <a:srgbClr val="B15800"/>
              </a:solidFill>
              <a:ln w="9525">
                <a:noFill/>
                <a:round/>
                <a:headEnd/>
                <a:tailEnd/>
              </a:ln>
            </p:spPr>
            <p:txBody>
              <a:bodyPr>
                <a:prstTxWarp prst="textNoShape">
                  <a:avLst/>
                </a:prstTxWarp>
              </a:bodyPr>
              <a:lstStyle/>
              <a:p>
                <a:endParaRPr lang="en-US">
                  <a:latin typeface="Calibri" pitchFamily="-112" charset="0"/>
                </a:endParaRPr>
              </a:p>
            </p:txBody>
          </p:sp>
          <p:sp>
            <p:nvSpPr>
              <p:cNvPr id="675039" name="Freeform 1976"/>
              <p:cNvSpPr>
                <a:spLocks/>
              </p:cNvSpPr>
              <p:nvPr/>
            </p:nvSpPr>
            <p:spPr bwMode="auto">
              <a:xfrm>
                <a:off x="901" y="1230"/>
                <a:ext cx="194" cy="28"/>
              </a:xfrm>
              <a:custGeom>
                <a:avLst/>
                <a:gdLst>
                  <a:gd name="T0" fmla="*/ 2 w 388"/>
                  <a:gd name="T1" fmla="*/ 0 h 57"/>
                  <a:gd name="T2" fmla="*/ 2 w 388"/>
                  <a:gd name="T3" fmla="*/ 0 h 57"/>
                  <a:gd name="T4" fmla="*/ 0 w 388"/>
                  <a:gd name="T5" fmla="*/ 0 h 57"/>
                  <a:gd name="T6" fmla="*/ 1 w 388"/>
                  <a:gd name="T7" fmla="*/ 0 h 57"/>
                  <a:gd name="T8" fmla="*/ 2 w 388"/>
                  <a:gd name="T9" fmla="*/ 0 h 57"/>
                  <a:gd name="T10" fmla="*/ 0 60000 65536"/>
                  <a:gd name="T11" fmla="*/ 0 60000 65536"/>
                  <a:gd name="T12" fmla="*/ 0 60000 65536"/>
                  <a:gd name="T13" fmla="*/ 0 60000 65536"/>
                  <a:gd name="T14" fmla="*/ 0 60000 65536"/>
                  <a:gd name="T15" fmla="*/ 0 w 388"/>
                  <a:gd name="T16" fmla="*/ 0 h 57"/>
                  <a:gd name="T17" fmla="*/ 388 w 388"/>
                  <a:gd name="T18" fmla="*/ 57 h 57"/>
                </a:gdLst>
                <a:ahLst/>
                <a:cxnLst>
                  <a:cxn ang="T10">
                    <a:pos x="T0" y="T1"/>
                  </a:cxn>
                  <a:cxn ang="T11">
                    <a:pos x="T2" y="T3"/>
                  </a:cxn>
                  <a:cxn ang="T12">
                    <a:pos x="T4" y="T5"/>
                  </a:cxn>
                  <a:cxn ang="T13">
                    <a:pos x="T6" y="T7"/>
                  </a:cxn>
                  <a:cxn ang="T14">
                    <a:pos x="T8" y="T9"/>
                  </a:cxn>
                </a:cxnLst>
                <a:rect l="T15" t="T16" r="T17" b="T18"/>
                <a:pathLst>
                  <a:path w="388" h="57">
                    <a:moveTo>
                      <a:pt x="388" y="55"/>
                    </a:moveTo>
                    <a:lnTo>
                      <a:pt x="385" y="57"/>
                    </a:lnTo>
                    <a:lnTo>
                      <a:pt x="0" y="2"/>
                    </a:lnTo>
                    <a:lnTo>
                      <a:pt x="3" y="0"/>
                    </a:lnTo>
                    <a:lnTo>
                      <a:pt x="388" y="55"/>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040" name="Freeform 1977"/>
              <p:cNvSpPr>
                <a:spLocks/>
              </p:cNvSpPr>
              <p:nvPr/>
            </p:nvSpPr>
            <p:spPr bwMode="auto">
              <a:xfrm>
                <a:off x="896" y="1231"/>
                <a:ext cx="198" cy="35"/>
              </a:xfrm>
              <a:custGeom>
                <a:avLst/>
                <a:gdLst>
                  <a:gd name="T0" fmla="*/ 2 w 395"/>
                  <a:gd name="T1" fmla="*/ 1 h 70"/>
                  <a:gd name="T2" fmla="*/ 2 w 395"/>
                  <a:gd name="T3" fmla="*/ 1 h 70"/>
                  <a:gd name="T4" fmla="*/ 0 w 395"/>
                  <a:gd name="T5" fmla="*/ 1 h 70"/>
                  <a:gd name="T6" fmla="*/ 1 w 395"/>
                  <a:gd name="T7" fmla="*/ 0 h 70"/>
                  <a:gd name="T8" fmla="*/ 2 w 395"/>
                  <a:gd name="T9" fmla="*/ 1 h 70"/>
                  <a:gd name="T10" fmla="*/ 0 60000 65536"/>
                  <a:gd name="T11" fmla="*/ 0 60000 65536"/>
                  <a:gd name="T12" fmla="*/ 0 60000 65536"/>
                  <a:gd name="T13" fmla="*/ 0 60000 65536"/>
                  <a:gd name="T14" fmla="*/ 0 60000 65536"/>
                  <a:gd name="T15" fmla="*/ 0 w 395"/>
                  <a:gd name="T16" fmla="*/ 0 h 70"/>
                  <a:gd name="T17" fmla="*/ 395 w 395"/>
                  <a:gd name="T18" fmla="*/ 70 h 70"/>
                </a:gdLst>
                <a:ahLst/>
                <a:cxnLst>
                  <a:cxn ang="T10">
                    <a:pos x="T0" y="T1"/>
                  </a:cxn>
                  <a:cxn ang="T11">
                    <a:pos x="T2" y="T3"/>
                  </a:cxn>
                  <a:cxn ang="T12">
                    <a:pos x="T4" y="T5"/>
                  </a:cxn>
                  <a:cxn ang="T13">
                    <a:pos x="T6" y="T7"/>
                  </a:cxn>
                  <a:cxn ang="T14">
                    <a:pos x="T8" y="T9"/>
                  </a:cxn>
                </a:cxnLst>
                <a:rect l="T15" t="T16" r="T17" b="T18"/>
                <a:pathLst>
                  <a:path w="395" h="70">
                    <a:moveTo>
                      <a:pt x="395" y="55"/>
                    </a:moveTo>
                    <a:lnTo>
                      <a:pt x="385" y="70"/>
                    </a:lnTo>
                    <a:lnTo>
                      <a:pt x="0" y="13"/>
                    </a:lnTo>
                    <a:lnTo>
                      <a:pt x="10" y="0"/>
                    </a:lnTo>
                    <a:lnTo>
                      <a:pt x="395" y="55"/>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041" name="Freeform 1978"/>
              <p:cNvSpPr>
                <a:spLocks/>
              </p:cNvSpPr>
              <p:nvPr/>
            </p:nvSpPr>
            <p:spPr bwMode="auto">
              <a:xfrm>
                <a:off x="900" y="1231"/>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5"/>
                    </a:moveTo>
                    <a:lnTo>
                      <a:pt x="385" y="58"/>
                    </a:lnTo>
                    <a:lnTo>
                      <a:pt x="0" y="2"/>
                    </a:lnTo>
                    <a:lnTo>
                      <a:pt x="2" y="0"/>
                    </a:lnTo>
                    <a:lnTo>
                      <a:pt x="387" y="55"/>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042" name="Freeform 1979"/>
              <p:cNvSpPr>
                <a:spLocks/>
              </p:cNvSpPr>
              <p:nvPr/>
            </p:nvSpPr>
            <p:spPr bwMode="auto">
              <a:xfrm>
                <a:off x="899" y="1232"/>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6" y="58"/>
                    </a:lnTo>
                    <a:lnTo>
                      <a:pt x="0" y="3"/>
                    </a:lnTo>
                    <a:lnTo>
                      <a:pt x="2" y="0"/>
                    </a:lnTo>
                    <a:lnTo>
                      <a:pt x="387" y="56"/>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043" name="Freeform 1980"/>
              <p:cNvSpPr>
                <a:spLocks/>
              </p:cNvSpPr>
              <p:nvPr/>
            </p:nvSpPr>
            <p:spPr bwMode="auto">
              <a:xfrm>
                <a:off x="898" y="1233"/>
                <a:ext cx="194" cy="29"/>
              </a:xfrm>
              <a:custGeom>
                <a:avLst/>
                <a:gdLst>
                  <a:gd name="T0" fmla="*/ 2 w 387"/>
                  <a:gd name="T1" fmla="*/ 1 h 56"/>
                  <a:gd name="T2" fmla="*/ 2 w 387"/>
                  <a:gd name="T3" fmla="*/ 1 h 56"/>
                  <a:gd name="T4" fmla="*/ 0 w 387"/>
                  <a:gd name="T5" fmla="*/ 1 h 56"/>
                  <a:gd name="T6" fmla="*/ 1 w 387"/>
                  <a:gd name="T7" fmla="*/ 0 h 56"/>
                  <a:gd name="T8" fmla="*/ 2 w 387"/>
                  <a:gd name="T9" fmla="*/ 1 h 56"/>
                  <a:gd name="T10" fmla="*/ 0 60000 65536"/>
                  <a:gd name="T11" fmla="*/ 0 60000 65536"/>
                  <a:gd name="T12" fmla="*/ 0 60000 65536"/>
                  <a:gd name="T13" fmla="*/ 0 60000 65536"/>
                  <a:gd name="T14" fmla="*/ 0 60000 65536"/>
                  <a:gd name="T15" fmla="*/ 0 w 387"/>
                  <a:gd name="T16" fmla="*/ 0 h 56"/>
                  <a:gd name="T17" fmla="*/ 387 w 387"/>
                  <a:gd name="T18" fmla="*/ 56 h 56"/>
                </a:gdLst>
                <a:ahLst/>
                <a:cxnLst>
                  <a:cxn ang="T10">
                    <a:pos x="T0" y="T1"/>
                  </a:cxn>
                  <a:cxn ang="T11">
                    <a:pos x="T2" y="T3"/>
                  </a:cxn>
                  <a:cxn ang="T12">
                    <a:pos x="T4" y="T5"/>
                  </a:cxn>
                  <a:cxn ang="T13">
                    <a:pos x="T6" y="T7"/>
                  </a:cxn>
                  <a:cxn ang="T14">
                    <a:pos x="T8" y="T9"/>
                  </a:cxn>
                </a:cxnLst>
                <a:rect l="T15" t="T16" r="T17" b="T18"/>
                <a:pathLst>
                  <a:path w="387" h="56">
                    <a:moveTo>
                      <a:pt x="387" y="55"/>
                    </a:moveTo>
                    <a:lnTo>
                      <a:pt x="385" y="56"/>
                    </a:lnTo>
                    <a:lnTo>
                      <a:pt x="0" y="2"/>
                    </a:lnTo>
                    <a:lnTo>
                      <a:pt x="1" y="0"/>
                    </a:lnTo>
                    <a:lnTo>
                      <a:pt x="387" y="55"/>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5044" name="Freeform 1981"/>
              <p:cNvSpPr>
                <a:spLocks/>
              </p:cNvSpPr>
              <p:nvPr/>
            </p:nvSpPr>
            <p:spPr bwMode="auto">
              <a:xfrm>
                <a:off x="897" y="1234"/>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4"/>
                    </a:moveTo>
                    <a:lnTo>
                      <a:pt x="385" y="58"/>
                    </a:lnTo>
                    <a:lnTo>
                      <a:pt x="0" y="1"/>
                    </a:lnTo>
                    <a:lnTo>
                      <a:pt x="2" y="0"/>
                    </a:lnTo>
                    <a:lnTo>
                      <a:pt x="387" y="54"/>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045" name="Freeform 1982"/>
              <p:cNvSpPr>
                <a:spLocks/>
              </p:cNvSpPr>
              <p:nvPr/>
            </p:nvSpPr>
            <p:spPr bwMode="auto">
              <a:xfrm>
                <a:off x="897" y="1235"/>
                <a:ext cx="193" cy="29"/>
              </a:xfrm>
              <a:custGeom>
                <a:avLst/>
                <a:gdLst>
                  <a:gd name="T0" fmla="*/ 1 w 387"/>
                  <a:gd name="T1" fmla="*/ 1 h 58"/>
                  <a:gd name="T2" fmla="*/ 1 w 387"/>
                  <a:gd name="T3" fmla="*/ 1 h 58"/>
                  <a:gd name="T4" fmla="*/ 0 w 387"/>
                  <a:gd name="T5" fmla="*/ 1 h 58"/>
                  <a:gd name="T6" fmla="*/ 0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7"/>
                    </a:moveTo>
                    <a:lnTo>
                      <a:pt x="386" y="58"/>
                    </a:lnTo>
                    <a:lnTo>
                      <a:pt x="0" y="4"/>
                    </a:lnTo>
                    <a:lnTo>
                      <a:pt x="2" y="0"/>
                    </a:lnTo>
                    <a:lnTo>
                      <a:pt x="387" y="57"/>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046" name="Freeform 1983"/>
              <p:cNvSpPr>
                <a:spLocks/>
              </p:cNvSpPr>
              <p:nvPr/>
            </p:nvSpPr>
            <p:spPr bwMode="auto">
              <a:xfrm>
                <a:off x="896" y="1237"/>
                <a:ext cx="193" cy="29"/>
              </a:xfrm>
              <a:custGeom>
                <a:avLst/>
                <a:gdLst>
                  <a:gd name="T0" fmla="*/ 1 w 387"/>
                  <a:gd name="T1" fmla="*/ 1 h 58"/>
                  <a:gd name="T2" fmla="*/ 1 w 387"/>
                  <a:gd name="T3" fmla="*/ 1 h 58"/>
                  <a:gd name="T4" fmla="*/ 0 w 387"/>
                  <a:gd name="T5" fmla="*/ 1 h 58"/>
                  <a:gd name="T6" fmla="*/ 0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4"/>
                    </a:moveTo>
                    <a:lnTo>
                      <a:pt x="385" y="58"/>
                    </a:lnTo>
                    <a:lnTo>
                      <a:pt x="0" y="1"/>
                    </a:lnTo>
                    <a:lnTo>
                      <a:pt x="1" y="0"/>
                    </a:lnTo>
                    <a:lnTo>
                      <a:pt x="387" y="54"/>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047" name="Freeform 1984"/>
              <p:cNvSpPr>
                <a:spLocks/>
              </p:cNvSpPr>
              <p:nvPr/>
            </p:nvSpPr>
            <p:spPr bwMode="auto">
              <a:xfrm>
                <a:off x="892" y="1238"/>
                <a:ext cx="197" cy="35"/>
              </a:xfrm>
              <a:custGeom>
                <a:avLst/>
                <a:gdLst>
                  <a:gd name="T0" fmla="*/ 2 w 394"/>
                  <a:gd name="T1" fmla="*/ 0 h 72"/>
                  <a:gd name="T2" fmla="*/ 2 w 394"/>
                  <a:gd name="T3" fmla="*/ 0 h 72"/>
                  <a:gd name="T4" fmla="*/ 0 w 394"/>
                  <a:gd name="T5" fmla="*/ 0 h 72"/>
                  <a:gd name="T6" fmla="*/ 1 w 394"/>
                  <a:gd name="T7" fmla="*/ 0 h 72"/>
                  <a:gd name="T8" fmla="*/ 2 w 394"/>
                  <a:gd name="T9" fmla="*/ 0 h 72"/>
                  <a:gd name="T10" fmla="*/ 0 60000 65536"/>
                  <a:gd name="T11" fmla="*/ 0 60000 65536"/>
                  <a:gd name="T12" fmla="*/ 0 60000 65536"/>
                  <a:gd name="T13" fmla="*/ 0 60000 65536"/>
                  <a:gd name="T14" fmla="*/ 0 60000 65536"/>
                  <a:gd name="T15" fmla="*/ 0 w 394"/>
                  <a:gd name="T16" fmla="*/ 0 h 72"/>
                  <a:gd name="T17" fmla="*/ 394 w 394"/>
                  <a:gd name="T18" fmla="*/ 72 h 72"/>
                </a:gdLst>
                <a:ahLst/>
                <a:cxnLst>
                  <a:cxn ang="T10">
                    <a:pos x="T0" y="T1"/>
                  </a:cxn>
                  <a:cxn ang="T11">
                    <a:pos x="T2" y="T3"/>
                  </a:cxn>
                  <a:cxn ang="T12">
                    <a:pos x="T4" y="T5"/>
                  </a:cxn>
                  <a:cxn ang="T13">
                    <a:pos x="T6" y="T7"/>
                  </a:cxn>
                  <a:cxn ang="T14">
                    <a:pos x="T8" y="T9"/>
                  </a:cxn>
                </a:cxnLst>
                <a:rect l="T15" t="T16" r="T17" b="T18"/>
                <a:pathLst>
                  <a:path w="394" h="72">
                    <a:moveTo>
                      <a:pt x="394" y="57"/>
                    </a:moveTo>
                    <a:lnTo>
                      <a:pt x="386" y="72"/>
                    </a:lnTo>
                    <a:lnTo>
                      <a:pt x="0" y="15"/>
                    </a:lnTo>
                    <a:lnTo>
                      <a:pt x="9" y="0"/>
                    </a:lnTo>
                    <a:lnTo>
                      <a:pt x="394" y="57"/>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048" name="Freeform 1985"/>
              <p:cNvSpPr>
                <a:spLocks/>
              </p:cNvSpPr>
              <p:nvPr/>
            </p:nvSpPr>
            <p:spPr bwMode="auto">
              <a:xfrm>
                <a:off x="896" y="1238"/>
                <a:ext cx="193" cy="29"/>
              </a:xfrm>
              <a:custGeom>
                <a:avLst/>
                <a:gdLst>
                  <a:gd name="T0" fmla="*/ 2 w 385"/>
                  <a:gd name="T1" fmla="*/ 1 h 58"/>
                  <a:gd name="T2" fmla="*/ 2 w 385"/>
                  <a:gd name="T3" fmla="*/ 1 h 58"/>
                  <a:gd name="T4" fmla="*/ 0 w 385"/>
                  <a:gd name="T5" fmla="*/ 1 h 58"/>
                  <a:gd name="T6" fmla="*/ 0 w 385"/>
                  <a:gd name="T7" fmla="*/ 0 h 58"/>
                  <a:gd name="T8" fmla="*/ 2 w 385"/>
                  <a:gd name="T9" fmla="*/ 1 h 58"/>
                  <a:gd name="T10" fmla="*/ 0 60000 65536"/>
                  <a:gd name="T11" fmla="*/ 0 60000 65536"/>
                  <a:gd name="T12" fmla="*/ 0 60000 65536"/>
                  <a:gd name="T13" fmla="*/ 0 60000 65536"/>
                  <a:gd name="T14" fmla="*/ 0 60000 65536"/>
                  <a:gd name="T15" fmla="*/ 0 w 385"/>
                  <a:gd name="T16" fmla="*/ 0 h 58"/>
                  <a:gd name="T17" fmla="*/ 385 w 385"/>
                  <a:gd name="T18" fmla="*/ 58 h 58"/>
                </a:gdLst>
                <a:ahLst/>
                <a:cxnLst>
                  <a:cxn ang="T10">
                    <a:pos x="T0" y="T1"/>
                  </a:cxn>
                  <a:cxn ang="T11">
                    <a:pos x="T2" y="T3"/>
                  </a:cxn>
                  <a:cxn ang="T12">
                    <a:pos x="T4" y="T5"/>
                  </a:cxn>
                  <a:cxn ang="T13">
                    <a:pos x="T6" y="T7"/>
                  </a:cxn>
                  <a:cxn ang="T14">
                    <a:pos x="T8" y="T9"/>
                  </a:cxn>
                </a:cxnLst>
                <a:rect l="T15" t="T16" r="T17" b="T18"/>
                <a:pathLst>
                  <a:path w="385" h="58">
                    <a:moveTo>
                      <a:pt x="385" y="57"/>
                    </a:moveTo>
                    <a:lnTo>
                      <a:pt x="385" y="58"/>
                    </a:lnTo>
                    <a:lnTo>
                      <a:pt x="0" y="2"/>
                    </a:lnTo>
                    <a:lnTo>
                      <a:pt x="0" y="0"/>
                    </a:lnTo>
                    <a:lnTo>
                      <a:pt x="385" y="57"/>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049" name="Freeform 1986"/>
              <p:cNvSpPr>
                <a:spLocks/>
              </p:cNvSpPr>
              <p:nvPr/>
            </p:nvSpPr>
            <p:spPr bwMode="auto">
              <a:xfrm>
                <a:off x="895" y="1238"/>
                <a:ext cx="194" cy="30"/>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3"/>
                    </a:lnTo>
                    <a:lnTo>
                      <a:pt x="2" y="0"/>
                    </a:lnTo>
                    <a:lnTo>
                      <a:pt x="387" y="5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050" name="Freeform 1987"/>
              <p:cNvSpPr>
                <a:spLocks/>
              </p:cNvSpPr>
              <p:nvPr/>
            </p:nvSpPr>
            <p:spPr bwMode="auto">
              <a:xfrm>
                <a:off x="894" y="1240"/>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5"/>
                    </a:moveTo>
                    <a:lnTo>
                      <a:pt x="386" y="58"/>
                    </a:lnTo>
                    <a:lnTo>
                      <a:pt x="0" y="2"/>
                    </a:lnTo>
                    <a:lnTo>
                      <a:pt x="2" y="0"/>
                    </a:lnTo>
                    <a:lnTo>
                      <a:pt x="387" y="55"/>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051" name="Freeform 1988"/>
              <p:cNvSpPr>
                <a:spLocks/>
              </p:cNvSpPr>
              <p:nvPr/>
            </p:nvSpPr>
            <p:spPr bwMode="auto">
              <a:xfrm>
                <a:off x="893" y="1241"/>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7" y="58"/>
                    </a:lnTo>
                    <a:lnTo>
                      <a:pt x="0" y="2"/>
                    </a:lnTo>
                    <a:lnTo>
                      <a:pt x="1" y="0"/>
                    </a:lnTo>
                    <a:lnTo>
                      <a:pt x="387" y="56"/>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052" name="Freeform 1989"/>
              <p:cNvSpPr>
                <a:spLocks/>
              </p:cNvSpPr>
              <p:nvPr/>
            </p:nvSpPr>
            <p:spPr bwMode="auto">
              <a:xfrm>
                <a:off x="893" y="1242"/>
                <a:ext cx="194" cy="30"/>
              </a:xfrm>
              <a:custGeom>
                <a:avLst/>
                <a:gdLst>
                  <a:gd name="T0" fmla="*/ 2 w 387"/>
                  <a:gd name="T1" fmla="*/ 1 h 59"/>
                  <a:gd name="T2" fmla="*/ 2 w 387"/>
                  <a:gd name="T3" fmla="*/ 1 h 59"/>
                  <a:gd name="T4" fmla="*/ 0 w 387"/>
                  <a:gd name="T5" fmla="*/ 1 h 59"/>
                  <a:gd name="T6" fmla="*/ 0 w 387"/>
                  <a:gd name="T7" fmla="*/ 0 h 59"/>
                  <a:gd name="T8" fmla="*/ 2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5" y="59"/>
                    </a:lnTo>
                    <a:lnTo>
                      <a:pt x="0" y="3"/>
                    </a:lnTo>
                    <a:lnTo>
                      <a:pt x="0" y="0"/>
                    </a:lnTo>
                    <a:lnTo>
                      <a:pt x="387" y="5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053" name="Freeform 1990"/>
              <p:cNvSpPr>
                <a:spLocks/>
              </p:cNvSpPr>
              <p:nvPr/>
            </p:nvSpPr>
            <p:spPr bwMode="auto">
              <a:xfrm>
                <a:off x="892" y="1243"/>
                <a:ext cx="194" cy="30"/>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2"/>
                    </a:lnTo>
                    <a:lnTo>
                      <a:pt x="2" y="0"/>
                    </a:lnTo>
                    <a:lnTo>
                      <a:pt x="387" y="56"/>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054" name="Freeform 1991"/>
              <p:cNvSpPr>
                <a:spLocks/>
              </p:cNvSpPr>
              <p:nvPr/>
            </p:nvSpPr>
            <p:spPr bwMode="auto">
              <a:xfrm>
                <a:off x="892" y="1244"/>
                <a:ext cx="193" cy="29"/>
              </a:xfrm>
              <a:custGeom>
                <a:avLst/>
                <a:gdLst>
                  <a:gd name="T0" fmla="*/ 1 w 387"/>
                  <a:gd name="T1" fmla="*/ 1 h 58"/>
                  <a:gd name="T2" fmla="*/ 1 w 387"/>
                  <a:gd name="T3" fmla="*/ 1 h 58"/>
                  <a:gd name="T4" fmla="*/ 0 w 387"/>
                  <a:gd name="T5" fmla="*/ 1 h 58"/>
                  <a:gd name="T6" fmla="*/ 0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6" y="58"/>
                    </a:lnTo>
                    <a:lnTo>
                      <a:pt x="0" y="1"/>
                    </a:lnTo>
                    <a:lnTo>
                      <a:pt x="2" y="0"/>
                    </a:lnTo>
                    <a:lnTo>
                      <a:pt x="387" y="56"/>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055" name="Freeform 1992"/>
              <p:cNvSpPr>
                <a:spLocks/>
              </p:cNvSpPr>
              <p:nvPr/>
            </p:nvSpPr>
            <p:spPr bwMode="auto">
              <a:xfrm>
                <a:off x="889" y="1245"/>
                <a:ext cx="195" cy="37"/>
              </a:xfrm>
              <a:custGeom>
                <a:avLst/>
                <a:gdLst>
                  <a:gd name="T0" fmla="*/ 1 w 391"/>
                  <a:gd name="T1" fmla="*/ 0 h 75"/>
                  <a:gd name="T2" fmla="*/ 1 w 391"/>
                  <a:gd name="T3" fmla="*/ 0 h 75"/>
                  <a:gd name="T4" fmla="*/ 0 w 391"/>
                  <a:gd name="T5" fmla="*/ 0 h 75"/>
                  <a:gd name="T6" fmla="*/ 0 w 391"/>
                  <a:gd name="T7" fmla="*/ 0 h 75"/>
                  <a:gd name="T8" fmla="*/ 1 w 391"/>
                  <a:gd name="T9" fmla="*/ 0 h 75"/>
                  <a:gd name="T10" fmla="*/ 0 60000 65536"/>
                  <a:gd name="T11" fmla="*/ 0 60000 65536"/>
                  <a:gd name="T12" fmla="*/ 0 60000 65536"/>
                  <a:gd name="T13" fmla="*/ 0 60000 65536"/>
                  <a:gd name="T14" fmla="*/ 0 60000 65536"/>
                  <a:gd name="T15" fmla="*/ 0 w 391"/>
                  <a:gd name="T16" fmla="*/ 0 h 75"/>
                  <a:gd name="T17" fmla="*/ 391 w 391"/>
                  <a:gd name="T18" fmla="*/ 75 h 75"/>
                </a:gdLst>
                <a:ahLst/>
                <a:cxnLst>
                  <a:cxn ang="T10">
                    <a:pos x="T0" y="T1"/>
                  </a:cxn>
                  <a:cxn ang="T11">
                    <a:pos x="T2" y="T3"/>
                  </a:cxn>
                  <a:cxn ang="T12">
                    <a:pos x="T4" y="T5"/>
                  </a:cxn>
                  <a:cxn ang="T13">
                    <a:pos x="T6" y="T7"/>
                  </a:cxn>
                  <a:cxn ang="T14">
                    <a:pos x="T8" y="T9"/>
                  </a:cxn>
                </a:cxnLst>
                <a:rect l="T15" t="T16" r="T17" b="T18"/>
                <a:pathLst>
                  <a:path w="391" h="75">
                    <a:moveTo>
                      <a:pt x="391" y="57"/>
                    </a:moveTo>
                    <a:lnTo>
                      <a:pt x="386" y="75"/>
                    </a:lnTo>
                    <a:lnTo>
                      <a:pt x="0" y="19"/>
                    </a:lnTo>
                    <a:lnTo>
                      <a:pt x="5" y="0"/>
                    </a:lnTo>
                    <a:lnTo>
                      <a:pt x="391" y="57"/>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056" name="Freeform 1993"/>
              <p:cNvSpPr>
                <a:spLocks/>
              </p:cNvSpPr>
              <p:nvPr/>
            </p:nvSpPr>
            <p:spPr bwMode="auto">
              <a:xfrm>
                <a:off x="892" y="1245"/>
                <a:ext cx="192" cy="30"/>
              </a:xfrm>
              <a:custGeom>
                <a:avLst/>
                <a:gdLst>
                  <a:gd name="T0" fmla="*/ 1 w 386"/>
                  <a:gd name="T1" fmla="*/ 1 h 60"/>
                  <a:gd name="T2" fmla="*/ 1 w 386"/>
                  <a:gd name="T3" fmla="*/ 1 h 60"/>
                  <a:gd name="T4" fmla="*/ 0 w 386"/>
                  <a:gd name="T5" fmla="*/ 1 h 60"/>
                  <a:gd name="T6" fmla="*/ 0 w 386"/>
                  <a:gd name="T7" fmla="*/ 0 h 60"/>
                  <a:gd name="T8" fmla="*/ 1 w 386"/>
                  <a:gd name="T9" fmla="*/ 1 h 60"/>
                  <a:gd name="T10" fmla="*/ 0 60000 65536"/>
                  <a:gd name="T11" fmla="*/ 0 60000 65536"/>
                  <a:gd name="T12" fmla="*/ 0 60000 65536"/>
                  <a:gd name="T13" fmla="*/ 0 60000 65536"/>
                  <a:gd name="T14" fmla="*/ 0 60000 65536"/>
                  <a:gd name="T15" fmla="*/ 0 w 386"/>
                  <a:gd name="T16" fmla="*/ 0 h 60"/>
                  <a:gd name="T17" fmla="*/ 386 w 386"/>
                  <a:gd name="T18" fmla="*/ 60 h 60"/>
                </a:gdLst>
                <a:ahLst/>
                <a:cxnLst>
                  <a:cxn ang="T10">
                    <a:pos x="T0" y="T1"/>
                  </a:cxn>
                  <a:cxn ang="T11">
                    <a:pos x="T2" y="T3"/>
                  </a:cxn>
                  <a:cxn ang="T12">
                    <a:pos x="T4" y="T5"/>
                  </a:cxn>
                  <a:cxn ang="T13">
                    <a:pos x="T6" y="T7"/>
                  </a:cxn>
                  <a:cxn ang="T14">
                    <a:pos x="T8" y="T9"/>
                  </a:cxn>
                </a:cxnLst>
                <a:rect l="T15" t="T16" r="T17" b="T18"/>
                <a:pathLst>
                  <a:path w="386" h="60">
                    <a:moveTo>
                      <a:pt x="386" y="57"/>
                    </a:moveTo>
                    <a:lnTo>
                      <a:pt x="386" y="60"/>
                    </a:lnTo>
                    <a:lnTo>
                      <a:pt x="0" y="4"/>
                    </a:lnTo>
                    <a:lnTo>
                      <a:pt x="0" y="0"/>
                    </a:lnTo>
                    <a:lnTo>
                      <a:pt x="386" y="57"/>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057" name="Freeform 1994"/>
              <p:cNvSpPr>
                <a:spLocks/>
              </p:cNvSpPr>
              <p:nvPr/>
            </p:nvSpPr>
            <p:spPr bwMode="auto">
              <a:xfrm>
                <a:off x="891" y="1247"/>
                <a:ext cx="193" cy="29"/>
              </a:xfrm>
              <a:custGeom>
                <a:avLst/>
                <a:gdLst>
                  <a:gd name="T0" fmla="*/ 1 w 387"/>
                  <a:gd name="T1" fmla="*/ 1 h 58"/>
                  <a:gd name="T2" fmla="*/ 1 w 387"/>
                  <a:gd name="T3" fmla="*/ 1 h 58"/>
                  <a:gd name="T4" fmla="*/ 0 w 387"/>
                  <a:gd name="T5" fmla="*/ 1 h 58"/>
                  <a:gd name="T6" fmla="*/ 0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1"/>
                    </a:lnTo>
                    <a:lnTo>
                      <a:pt x="1" y="0"/>
                    </a:lnTo>
                    <a:lnTo>
                      <a:pt x="387" y="56"/>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058" name="Freeform 1995"/>
              <p:cNvSpPr>
                <a:spLocks/>
              </p:cNvSpPr>
              <p:nvPr/>
            </p:nvSpPr>
            <p:spPr bwMode="auto">
              <a:xfrm>
                <a:off x="891" y="1248"/>
                <a:ext cx="193" cy="30"/>
              </a:xfrm>
              <a:custGeom>
                <a:avLst/>
                <a:gdLst>
                  <a:gd name="T0" fmla="*/ 2 w 385"/>
                  <a:gd name="T1" fmla="*/ 1 h 60"/>
                  <a:gd name="T2" fmla="*/ 2 w 385"/>
                  <a:gd name="T3" fmla="*/ 1 h 60"/>
                  <a:gd name="T4" fmla="*/ 0 w 385"/>
                  <a:gd name="T5" fmla="*/ 1 h 60"/>
                  <a:gd name="T6" fmla="*/ 0 w 385"/>
                  <a:gd name="T7" fmla="*/ 0 h 60"/>
                  <a:gd name="T8" fmla="*/ 2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7"/>
                    </a:moveTo>
                    <a:lnTo>
                      <a:pt x="385" y="60"/>
                    </a:lnTo>
                    <a:lnTo>
                      <a:pt x="0" y="4"/>
                    </a:lnTo>
                    <a:lnTo>
                      <a:pt x="0" y="0"/>
                    </a:lnTo>
                    <a:lnTo>
                      <a:pt x="385" y="57"/>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059" name="Freeform 1996"/>
              <p:cNvSpPr>
                <a:spLocks/>
              </p:cNvSpPr>
              <p:nvPr/>
            </p:nvSpPr>
            <p:spPr bwMode="auto">
              <a:xfrm>
                <a:off x="890" y="1249"/>
                <a:ext cx="194" cy="29"/>
              </a:xfrm>
              <a:custGeom>
                <a:avLst/>
                <a:gdLst>
                  <a:gd name="T0" fmla="*/ 2 w 387"/>
                  <a:gd name="T1" fmla="*/ 1 h 58"/>
                  <a:gd name="T2" fmla="*/ 2 w 387"/>
                  <a:gd name="T3" fmla="*/ 1 h 58"/>
                  <a:gd name="T4" fmla="*/ 0 w 387"/>
                  <a:gd name="T5" fmla="*/ 1 h 58"/>
                  <a:gd name="T6" fmla="*/ 1 w 387"/>
                  <a:gd name="T7" fmla="*/ 0 h 58"/>
                  <a:gd name="T8" fmla="*/ 2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1"/>
                    </a:lnTo>
                    <a:lnTo>
                      <a:pt x="2" y="0"/>
                    </a:lnTo>
                    <a:lnTo>
                      <a:pt x="387" y="56"/>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060" name="Freeform 1997"/>
              <p:cNvSpPr>
                <a:spLocks/>
              </p:cNvSpPr>
              <p:nvPr/>
            </p:nvSpPr>
            <p:spPr bwMode="auto">
              <a:xfrm>
                <a:off x="890" y="1250"/>
                <a:ext cx="193" cy="30"/>
              </a:xfrm>
              <a:custGeom>
                <a:avLst/>
                <a:gdLst>
                  <a:gd name="T0" fmla="*/ 2 w 385"/>
                  <a:gd name="T1" fmla="*/ 1 h 60"/>
                  <a:gd name="T2" fmla="*/ 2 w 385"/>
                  <a:gd name="T3" fmla="*/ 1 h 60"/>
                  <a:gd name="T4" fmla="*/ 0 w 385"/>
                  <a:gd name="T5" fmla="*/ 1 h 60"/>
                  <a:gd name="T6" fmla="*/ 0 w 385"/>
                  <a:gd name="T7" fmla="*/ 0 h 60"/>
                  <a:gd name="T8" fmla="*/ 2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7"/>
                    </a:moveTo>
                    <a:lnTo>
                      <a:pt x="385" y="60"/>
                    </a:lnTo>
                    <a:lnTo>
                      <a:pt x="0" y="4"/>
                    </a:lnTo>
                    <a:lnTo>
                      <a:pt x="0" y="0"/>
                    </a:lnTo>
                    <a:lnTo>
                      <a:pt x="385" y="57"/>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061" name="Freeform 1998"/>
              <p:cNvSpPr>
                <a:spLocks/>
              </p:cNvSpPr>
              <p:nvPr/>
            </p:nvSpPr>
            <p:spPr bwMode="auto">
              <a:xfrm>
                <a:off x="889" y="1252"/>
                <a:ext cx="194" cy="30"/>
              </a:xfrm>
              <a:custGeom>
                <a:avLst/>
                <a:gdLst>
                  <a:gd name="T0" fmla="*/ 2 w 387"/>
                  <a:gd name="T1" fmla="*/ 1 h 59"/>
                  <a:gd name="T2" fmla="*/ 2 w 387"/>
                  <a:gd name="T3" fmla="*/ 1 h 59"/>
                  <a:gd name="T4" fmla="*/ 0 w 387"/>
                  <a:gd name="T5" fmla="*/ 1 h 59"/>
                  <a:gd name="T6" fmla="*/ 1 w 387"/>
                  <a:gd name="T7" fmla="*/ 0 h 59"/>
                  <a:gd name="T8" fmla="*/ 2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6" y="59"/>
                    </a:lnTo>
                    <a:lnTo>
                      <a:pt x="0" y="1"/>
                    </a:lnTo>
                    <a:lnTo>
                      <a:pt x="2" y="0"/>
                    </a:lnTo>
                    <a:lnTo>
                      <a:pt x="387" y="56"/>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062" name="Freeform 1999"/>
              <p:cNvSpPr>
                <a:spLocks/>
              </p:cNvSpPr>
              <p:nvPr/>
            </p:nvSpPr>
            <p:spPr bwMode="auto">
              <a:xfrm>
                <a:off x="889" y="1253"/>
                <a:ext cx="193" cy="29"/>
              </a:xfrm>
              <a:custGeom>
                <a:avLst/>
                <a:gdLst>
                  <a:gd name="T0" fmla="*/ 2 w 386"/>
                  <a:gd name="T1" fmla="*/ 0 h 60"/>
                  <a:gd name="T2" fmla="*/ 2 w 386"/>
                  <a:gd name="T3" fmla="*/ 0 h 60"/>
                  <a:gd name="T4" fmla="*/ 0 w 386"/>
                  <a:gd name="T5" fmla="*/ 0 h 60"/>
                  <a:gd name="T6" fmla="*/ 0 w 386"/>
                  <a:gd name="T7" fmla="*/ 0 h 60"/>
                  <a:gd name="T8" fmla="*/ 2 w 386"/>
                  <a:gd name="T9" fmla="*/ 0 h 60"/>
                  <a:gd name="T10" fmla="*/ 0 60000 65536"/>
                  <a:gd name="T11" fmla="*/ 0 60000 65536"/>
                  <a:gd name="T12" fmla="*/ 0 60000 65536"/>
                  <a:gd name="T13" fmla="*/ 0 60000 65536"/>
                  <a:gd name="T14" fmla="*/ 0 60000 65536"/>
                  <a:gd name="T15" fmla="*/ 0 w 386"/>
                  <a:gd name="T16" fmla="*/ 0 h 60"/>
                  <a:gd name="T17" fmla="*/ 386 w 386"/>
                  <a:gd name="T18" fmla="*/ 60 h 60"/>
                </a:gdLst>
                <a:ahLst/>
                <a:cxnLst>
                  <a:cxn ang="T10">
                    <a:pos x="T0" y="T1"/>
                  </a:cxn>
                  <a:cxn ang="T11">
                    <a:pos x="T2" y="T3"/>
                  </a:cxn>
                  <a:cxn ang="T12">
                    <a:pos x="T4" y="T5"/>
                  </a:cxn>
                  <a:cxn ang="T13">
                    <a:pos x="T6" y="T7"/>
                  </a:cxn>
                  <a:cxn ang="T14">
                    <a:pos x="T8" y="T9"/>
                  </a:cxn>
                </a:cxnLst>
                <a:rect l="T15" t="T16" r="T17" b="T18"/>
                <a:pathLst>
                  <a:path w="386" h="60">
                    <a:moveTo>
                      <a:pt x="386" y="58"/>
                    </a:moveTo>
                    <a:lnTo>
                      <a:pt x="386" y="60"/>
                    </a:lnTo>
                    <a:lnTo>
                      <a:pt x="0" y="4"/>
                    </a:lnTo>
                    <a:lnTo>
                      <a:pt x="0" y="0"/>
                    </a:lnTo>
                    <a:lnTo>
                      <a:pt x="386" y="58"/>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063" name="Freeform 2000"/>
              <p:cNvSpPr>
                <a:spLocks/>
              </p:cNvSpPr>
              <p:nvPr/>
            </p:nvSpPr>
            <p:spPr bwMode="auto">
              <a:xfrm>
                <a:off x="887" y="1254"/>
                <a:ext cx="195" cy="38"/>
              </a:xfrm>
              <a:custGeom>
                <a:avLst/>
                <a:gdLst>
                  <a:gd name="T0" fmla="*/ 1 w 391"/>
                  <a:gd name="T1" fmla="*/ 1 h 76"/>
                  <a:gd name="T2" fmla="*/ 1 w 391"/>
                  <a:gd name="T3" fmla="*/ 1 h 76"/>
                  <a:gd name="T4" fmla="*/ 0 w 391"/>
                  <a:gd name="T5" fmla="*/ 1 h 76"/>
                  <a:gd name="T6" fmla="*/ 0 w 391"/>
                  <a:gd name="T7" fmla="*/ 0 h 76"/>
                  <a:gd name="T8" fmla="*/ 1 w 391"/>
                  <a:gd name="T9" fmla="*/ 1 h 76"/>
                  <a:gd name="T10" fmla="*/ 0 60000 65536"/>
                  <a:gd name="T11" fmla="*/ 0 60000 65536"/>
                  <a:gd name="T12" fmla="*/ 0 60000 65536"/>
                  <a:gd name="T13" fmla="*/ 0 60000 65536"/>
                  <a:gd name="T14" fmla="*/ 0 60000 65536"/>
                  <a:gd name="T15" fmla="*/ 0 w 391"/>
                  <a:gd name="T16" fmla="*/ 0 h 76"/>
                  <a:gd name="T17" fmla="*/ 391 w 391"/>
                  <a:gd name="T18" fmla="*/ 76 h 76"/>
                </a:gdLst>
                <a:ahLst/>
                <a:cxnLst>
                  <a:cxn ang="T10">
                    <a:pos x="T0" y="T1"/>
                  </a:cxn>
                  <a:cxn ang="T11">
                    <a:pos x="T2" y="T3"/>
                  </a:cxn>
                  <a:cxn ang="T12">
                    <a:pos x="T4" y="T5"/>
                  </a:cxn>
                  <a:cxn ang="T13">
                    <a:pos x="T6" y="T7"/>
                  </a:cxn>
                  <a:cxn ang="T14">
                    <a:pos x="T8" y="T9"/>
                  </a:cxn>
                </a:cxnLst>
                <a:rect l="T15" t="T16" r="T17" b="T18"/>
                <a:pathLst>
                  <a:path w="391" h="76">
                    <a:moveTo>
                      <a:pt x="391" y="56"/>
                    </a:moveTo>
                    <a:lnTo>
                      <a:pt x="386" y="76"/>
                    </a:lnTo>
                    <a:lnTo>
                      <a:pt x="0" y="18"/>
                    </a:lnTo>
                    <a:lnTo>
                      <a:pt x="5" y="0"/>
                    </a:lnTo>
                    <a:lnTo>
                      <a:pt x="391" y="56"/>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064" name="Freeform 2001"/>
              <p:cNvSpPr>
                <a:spLocks/>
              </p:cNvSpPr>
              <p:nvPr/>
            </p:nvSpPr>
            <p:spPr bwMode="auto">
              <a:xfrm>
                <a:off x="888" y="1254"/>
                <a:ext cx="194" cy="30"/>
              </a:xfrm>
              <a:custGeom>
                <a:avLst/>
                <a:gdLst>
                  <a:gd name="T0" fmla="*/ 2 w 387"/>
                  <a:gd name="T1" fmla="*/ 1 h 59"/>
                  <a:gd name="T2" fmla="*/ 2 w 387"/>
                  <a:gd name="T3" fmla="*/ 1 h 59"/>
                  <a:gd name="T4" fmla="*/ 0 w 387"/>
                  <a:gd name="T5" fmla="*/ 1 h 59"/>
                  <a:gd name="T6" fmla="*/ 1 w 387"/>
                  <a:gd name="T7" fmla="*/ 0 h 59"/>
                  <a:gd name="T8" fmla="*/ 2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5" y="59"/>
                    </a:lnTo>
                    <a:lnTo>
                      <a:pt x="0" y="1"/>
                    </a:lnTo>
                    <a:lnTo>
                      <a:pt x="1" y="0"/>
                    </a:lnTo>
                    <a:lnTo>
                      <a:pt x="387" y="56"/>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065" name="Freeform 2002"/>
              <p:cNvSpPr>
                <a:spLocks/>
              </p:cNvSpPr>
              <p:nvPr/>
            </p:nvSpPr>
            <p:spPr bwMode="auto">
              <a:xfrm>
                <a:off x="888" y="1255"/>
                <a:ext cx="193" cy="31"/>
              </a:xfrm>
              <a:custGeom>
                <a:avLst/>
                <a:gdLst>
                  <a:gd name="T0" fmla="*/ 2 w 385"/>
                  <a:gd name="T1" fmla="*/ 1 h 62"/>
                  <a:gd name="T2" fmla="*/ 2 w 385"/>
                  <a:gd name="T3" fmla="*/ 1 h 62"/>
                  <a:gd name="T4" fmla="*/ 0 w 385"/>
                  <a:gd name="T5" fmla="*/ 1 h 62"/>
                  <a:gd name="T6" fmla="*/ 0 w 385"/>
                  <a:gd name="T7" fmla="*/ 0 h 62"/>
                  <a:gd name="T8" fmla="*/ 2 w 385"/>
                  <a:gd name="T9" fmla="*/ 1 h 62"/>
                  <a:gd name="T10" fmla="*/ 0 60000 65536"/>
                  <a:gd name="T11" fmla="*/ 0 60000 65536"/>
                  <a:gd name="T12" fmla="*/ 0 60000 65536"/>
                  <a:gd name="T13" fmla="*/ 0 60000 65536"/>
                  <a:gd name="T14" fmla="*/ 0 60000 65536"/>
                  <a:gd name="T15" fmla="*/ 0 w 385"/>
                  <a:gd name="T16" fmla="*/ 0 h 62"/>
                  <a:gd name="T17" fmla="*/ 385 w 385"/>
                  <a:gd name="T18" fmla="*/ 62 h 62"/>
                </a:gdLst>
                <a:ahLst/>
                <a:cxnLst>
                  <a:cxn ang="T10">
                    <a:pos x="T0" y="T1"/>
                  </a:cxn>
                  <a:cxn ang="T11">
                    <a:pos x="T2" y="T3"/>
                  </a:cxn>
                  <a:cxn ang="T12">
                    <a:pos x="T4" y="T5"/>
                  </a:cxn>
                  <a:cxn ang="T13">
                    <a:pos x="T6" y="T7"/>
                  </a:cxn>
                  <a:cxn ang="T14">
                    <a:pos x="T8" y="T9"/>
                  </a:cxn>
                </a:cxnLst>
                <a:rect l="T15" t="T16" r="T17" b="T18"/>
                <a:pathLst>
                  <a:path w="385" h="62">
                    <a:moveTo>
                      <a:pt x="385" y="58"/>
                    </a:moveTo>
                    <a:lnTo>
                      <a:pt x="385" y="62"/>
                    </a:lnTo>
                    <a:lnTo>
                      <a:pt x="0" y="3"/>
                    </a:lnTo>
                    <a:lnTo>
                      <a:pt x="0" y="0"/>
                    </a:lnTo>
                    <a:lnTo>
                      <a:pt x="385" y="58"/>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066" name="Freeform 2003"/>
              <p:cNvSpPr>
                <a:spLocks/>
              </p:cNvSpPr>
              <p:nvPr/>
            </p:nvSpPr>
            <p:spPr bwMode="auto">
              <a:xfrm>
                <a:off x="888" y="1257"/>
                <a:ext cx="193" cy="30"/>
              </a:xfrm>
              <a:custGeom>
                <a:avLst/>
                <a:gdLst>
                  <a:gd name="T0" fmla="*/ 2 w 385"/>
                  <a:gd name="T1" fmla="*/ 1 h 60"/>
                  <a:gd name="T2" fmla="*/ 2 w 385"/>
                  <a:gd name="T3" fmla="*/ 1 h 60"/>
                  <a:gd name="T4" fmla="*/ 0 w 385"/>
                  <a:gd name="T5" fmla="*/ 1 h 60"/>
                  <a:gd name="T6" fmla="*/ 0 w 385"/>
                  <a:gd name="T7" fmla="*/ 0 h 60"/>
                  <a:gd name="T8" fmla="*/ 2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9"/>
                    </a:moveTo>
                    <a:lnTo>
                      <a:pt x="385" y="60"/>
                    </a:lnTo>
                    <a:lnTo>
                      <a:pt x="0" y="2"/>
                    </a:lnTo>
                    <a:lnTo>
                      <a:pt x="0" y="0"/>
                    </a:lnTo>
                    <a:lnTo>
                      <a:pt x="385" y="59"/>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067" name="Freeform 2004"/>
              <p:cNvSpPr>
                <a:spLocks/>
              </p:cNvSpPr>
              <p:nvPr/>
            </p:nvSpPr>
            <p:spPr bwMode="auto">
              <a:xfrm>
                <a:off x="887" y="1258"/>
                <a:ext cx="194" cy="30"/>
              </a:xfrm>
              <a:custGeom>
                <a:avLst/>
                <a:gdLst>
                  <a:gd name="T0" fmla="*/ 2 w 387"/>
                  <a:gd name="T1" fmla="*/ 0 h 62"/>
                  <a:gd name="T2" fmla="*/ 2 w 387"/>
                  <a:gd name="T3" fmla="*/ 0 h 62"/>
                  <a:gd name="T4" fmla="*/ 0 w 387"/>
                  <a:gd name="T5" fmla="*/ 0 h 62"/>
                  <a:gd name="T6" fmla="*/ 1 w 387"/>
                  <a:gd name="T7" fmla="*/ 0 h 62"/>
                  <a:gd name="T8" fmla="*/ 2 w 387"/>
                  <a:gd name="T9" fmla="*/ 0 h 62"/>
                  <a:gd name="T10" fmla="*/ 0 60000 65536"/>
                  <a:gd name="T11" fmla="*/ 0 60000 65536"/>
                  <a:gd name="T12" fmla="*/ 0 60000 65536"/>
                  <a:gd name="T13" fmla="*/ 0 60000 65536"/>
                  <a:gd name="T14" fmla="*/ 0 60000 65536"/>
                  <a:gd name="T15" fmla="*/ 0 w 387"/>
                  <a:gd name="T16" fmla="*/ 0 h 62"/>
                  <a:gd name="T17" fmla="*/ 387 w 387"/>
                  <a:gd name="T18" fmla="*/ 62 h 62"/>
                </a:gdLst>
                <a:ahLst/>
                <a:cxnLst>
                  <a:cxn ang="T10">
                    <a:pos x="T0" y="T1"/>
                  </a:cxn>
                  <a:cxn ang="T11">
                    <a:pos x="T2" y="T3"/>
                  </a:cxn>
                  <a:cxn ang="T12">
                    <a:pos x="T4" y="T5"/>
                  </a:cxn>
                  <a:cxn ang="T13">
                    <a:pos x="T6" y="T7"/>
                  </a:cxn>
                  <a:cxn ang="T14">
                    <a:pos x="T8" y="T9"/>
                  </a:cxn>
                </a:cxnLst>
                <a:rect l="T15" t="T16" r="T17" b="T18"/>
                <a:pathLst>
                  <a:path w="387" h="62">
                    <a:moveTo>
                      <a:pt x="387" y="58"/>
                    </a:moveTo>
                    <a:lnTo>
                      <a:pt x="385" y="62"/>
                    </a:lnTo>
                    <a:lnTo>
                      <a:pt x="0" y="3"/>
                    </a:lnTo>
                    <a:lnTo>
                      <a:pt x="2" y="0"/>
                    </a:lnTo>
                    <a:lnTo>
                      <a:pt x="387" y="58"/>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068" name="Freeform 2005"/>
              <p:cNvSpPr>
                <a:spLocks/>
              </p:cNvSpPr>
              <p:nvPr/>
            </p:nvSpPr>
            <p:spPr bwMode="auto">
              <a:xfrm>
                <a:off x="887" y="1259"/>
                <a:ext cx="193" cy="31"/>
              </a:xfrm>
              <a:custGeom>
                <a:avLst/>
                <a:gdLst>
                  <a:gd name="T0" fmla="*/ 2 w 385"/>
                  <a:gd name="T1" fmla="*/ 1 h 62"/>
                  <a:gd name="T2" fmla="*/ 2 w 385"/>
                  <a:gd name="T3" fmla="*/ 1 h 62"/>
                  <a:gd name="T4" fmla="*/ 0 w 385"/>
                  <a:gd name="T5" fmla="*/ 1 h 62"/>
                  <a:gd name="T6" fmla="*/ 0 w 385"/>
                  <a:gd name="T7" fmla="*/ 0 h 62"/>
                  <a:gd name="T8" fmla="*/ 2 w 385"/>
                  <a:gd name="T9" fmla="*/ 1 h 62"/>
                  <a:gd name="T10" fmla="*/ 0 60000 65536"/>
                  <a:gd name="T11" fmla="*/ 0 60000 65536"/>
                  <a:gd name="T12" fmla="*/ 0 60000 65536"/>
                  <a:gd name="T13" fmla="*/ 0 60000 65536"/>
                  <a:gd name="T14" fmla="*/ 0 60000 65536"/>
                  <a:gd name="T15" fmla="*/ 0 w 385"/>
                  <a:gd name="T16" fmla="*/ 0 h 62"/>
                  <a:gd name="T17" fmla="*/ 385 w 385"/>
                  <a:gd name="T18" fmla="*/ 62 h 62"/>
                </a:gdLst>
                <a:ahLst/>
                <a:cxnLst>
                  <a:cxn ang="T10">
                    <a:pos x="T0" y="T1"/>
                  </a:cxn>
                  <a:cxn ang="T11">
                    <a:pos x="T2" y="T3"/>
                  </a:cxn>
                  <a:cxn ang="T12">
                    <a:pos x="T4" y="T5"/>
                  </a:cxn>
                  <a:cxn ang="T13">
                    <a:pos x="T6" y="T7"/>
                  </a:cxn>
                  <a:cxn ang="T14">
                    <a:pos x="T8" y="T9"/>
                  </a:cxn>
                </a:cxnLst>
                <a:rect l="T15" t="T16" r="T17" b="T18"/>
                <a:pathLst>
                  <a:path w="385" h="62">
                    <a:moveTo>
                      <a:pt x="385" y="59"/>
                    </a:moveTo>
                    <a:lnTo>
                      <a:pt x="385" y="62"/>
                    </a:lnTo>
                    <a:lnTo>
                      <a:pt x="0" y="4"/>
                    </a:lnTo>
                    <a:lnTo>
                      <a:pt x="0" y="0"/>
                    </a:lnTo>
                    <a:lnTo>
                      <a:pt x="385" y="59"/>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069" name="Freeform 2006"/>
              <p:cNvSpPr>
                <a:spLocks/>
              </p:cNvSpPr>
              <p:nvPr/>
            </p:nvSpPr>
            <p:spPr bwMode="auto">
              <a:xfrm>
                <a:off x="887" y="1261"/>
                <a:ext cx="193" cy="30"/>
              </a:xfrm>
              <a:custGeom>
                <a:avLst/>
                <a:gdLst>
                  <a:gd name="T0" fmla="*/ 2 w 385"/>
                  <a:gd name="T1" fmla="*/ 1 h 60"/>
                  <a:gd name="T2" fmla="*/ 2 w 385"/>
                  <a:gd name="T3" fmla="*/ 1 h 60"/>
                  <a:gd name="T4" fmla="*/ 0 w 385"/>
                  <a:gd name="T5" fmla="*/ 1 h 60"/>
                  <a:gd name="T6" fmla="*/ 0 w 385"/>
                  <a:gd name="T7" fmla="*/ 0 h 60"/>
                  <a:gd name="T8" fmla="*/ 2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8"/>
                    </a:moveTo>
                    <a:lnTo>
                      <a:pt x="385" y="60"/>
                    </a:lnTo>
                    <a:lnTo>
                      <a:pt x="0" y="1"/>
                    </a:lnTo>
                    <a:lnTo>
                      <a:pt x="0" y="0"/>
                    </a:lnTo>
                    <a:lnTo>
                      <a:pt x="385" y="58"/>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070" name="Freeform 2007"/>
              <p:cNvSpPr>
                <a:spLocks/>
              </p:cNvSpPr>
              <p:nvPr/>
            </p:nvSpPr>
            <p:spPr bwMode="auto">
              <a:xfrm>
                <a:off x="887" y="1262"/>
                <a:ext cx="193" cy="30"/>
              </a:xfrm>
              <a:custGeom>
                <a:avLst/>
                <a:gdLst>
                  <a:gd name="T0" fmla="*/ 1 w 387"/>
                  <a:gd name="T1" fmla="*/ 0 h 62"/>
                  <a:gd name="T2" fmla="*/ 1 w 387"/>
                  <a:gd name="T3" fmla="*/ 0 h 62"/>
                  <a:gd name="T4" fmla="*/ 0 w 387"/>
                  <a:gd name="T5" fmla="*/ 0 h 62"/>
                  <a:gd name="T6" fmla="*/ 0 w 387"/>
                  <a:gd name="T7" fmla="*/ 0 h 62"/>
                  <a:gd name="T8" fmla="*/ 1 w 387"/>
                  <a:gd name="T9" fmla="*/ 0 h 62"/>
                  <a:gd name="T10" fmla="*/ 0 60000 65536"/>
                  <a:gd name="T11" fmla="*/ 0 60000 65536"/>
                  <a:gd name="T12" fmla="*/ 0 60000 65536"/>
                  <a:gd name="T13" fmla="*/ 0 60000 65536"/>
                  <a:gd name="T14" fmla="*/ 0 60000 65536"/>
                  <a:gd name="T15" fmla="*/ 0 w 387"/>
                  <a:gd name="T16" fmla="*/ 0 h 62"/>
                  <a:gd name="T17" fmla="*/ 387 w 387"/>
                  <a:gd name="T18" fmla="*/ 62 h 62"/>
                </a:gdLst>
                <a:ahLst/>
                <a:cxnLst>
                  <a:cxn ang="T10">
                    <a:pos x="T0" y="T1"/>
                  </a:cxn>
                  <a:cxn ang="T11">
                    <a:pos x="T2" y="T3"/>
                  </a:cxn>
                  <a:cxn ang="T12">
                    <a:pos x="T4" y="T5"/>
                  </a:cxn>
                  <a:cxn ang="T13">
                    <a:pos x="T6" y="T7"/>
                  </a:cxn>
                  <a:cxn ang="T14">
                    <a:pos x="T8" y="T9"/>
                  </a:cxn>
                </a:cxnLst>
                <a:rect l="T15" t="T16" r="T17" b="T18"/>
                <a:pathLst>
                  <a:path w="387" h="62">
                    <a:moveTo>
                      <a:pt x="387" y="59"/>
                    </a:moveTo>
                    <a:lnTo>
                      <a:pt x="386" y="62"/>
                    </a:lnTo>
                    <a:lnTo>
                      <a:pt x="0" y="4"/>
                    </a:lnTo>
                    <a:lnTo>
                      <a:pt x="2" y="0"/>
                    </a:lnTo>
                    <a:lnTo>
                      <a:pt x="387" y="5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071" name="Freeform 2008"/>
              <p:cNvSpPr>
                <a:spLocks/>
              </p:cNvSpPr>
              <p:nvPr/>
            </p:nvSpPr>
            <p:spPr bwMode="auto">
              <a:xfrm>
                <a:off x="886" y="1263"/>
                <a:ext cx="193" cy="39"/>
              </a:xfrm>
              <a:custGeom>
                <a:avLst/>
                <a:gdLst>
                  <a:gd name="T0" fmla="*/ 1 w 387"/>
                  <a:gd name="T1" fmla="*/ 1 h 78"/>
                  <a:gd name="T2" fmla="*/ 1 w 387"/>
                  <a:gd name="T3" fmla="*/ 1 h 78"/>
                  <a:gd name="T4" fmla="*/ 0 w 387"/>
                  <a:gd name="T5" fmla="*/ 1 h 78"/>
                  <a:gd name="T6" fmla="*/ 0 w 387"/>
                  <a:gd name="T7" fmla="*/ 0 h 78"/>
                  <a:gd name="T8" fmla="*/ 1 w 387"/>
                  <a:gd name="T9" fmla="*/ 1 h 78"/>
                  <a:gd name="T10" fmla="*/ 0 60000 65536"/>
                  <a:gd name="T11" fmla="*/ 0 60000 65536"/>
                  <a:gd name="T12" fmla="*/ 0 60000 65536"/>
                  <a:gd name="T13" fmla="*/ 0 60000 65536"/>
                  <a:gd name="T14" fmla="*/ 0 60000 65536"/>
                  <a:gd name="T15" fmla="*/ 0 w 387"/>
                  <a:gd name="T16" fmla="*/ 0 h 78"/>
                  <a:gd name="T17" fmla="*/ 387 w 387"/>
                  <a:gd name="T18" fmla="*/ 78 h 78"/>
                </a:gdLst>
                <a:ahLst/>
                <a:cxnLst>
                  <a:cxn ang="T10">
                    <a:pos x="T0" y="T1"/>
                  </a:cxn>
                  <a:cxn ang="T11">
                    <a:pos x="T2" y="T3"/>
                  </a:cxn>
                  <a:cxn ang="T12">
                    <a:pos x="T4" y="T5"/>
                  </a:cxn>
                  <a:cxn ang="T13">
                    <a:pos x="T6" y="T7"/>
                  </a:cxn>
                  <a:cxn ang="T14">
                    <a:pos x="T8" y="T9"/>
                  </a:cxn>
                </a:cxnLst>
                <a:rect l="T15" t="T16" r="T17" b="T18"/>
                <a:pathLst>
                  <a:path w="387" h="78">
                    <a:moveTo>
                      <a:pt x="387" y="58"/>
                    </a:moveTo>
                    <a:lnTo>
                      <a:pt x="387" y="78"/>
                    </a:lnTo>
                    <a:lnTo>
                      <a:pt x="0" y="20"/>
                    </a:lnTo>
                    <a:lnTo>
                      <a:pt x="1" y="0"/>
                    </a:lnTo>
                    <a:lnTo>
                      <a:pt x="387" y="58"/>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72" name="Freeform 2009"/>
              <p:cNvSpPr>
                <a:spLocks/>
              </p:cNvSpPr>
              <p:nvPr/>
            </p:nvSpPr>
            <p:spPr bwMode="auto">
              <a:xfrm>
                <a:off x="887" y="1263"/>
                <a:ext cx="192" cy="34"/>
              </a:xfrm>
              <a:custGeom>
                <a:avLst/>
                <a:gdLst>
                  <a:gd name="T0" fmla="*/ 1 w 386"/>
                  <a:gd name="T1" fmla="*/ 1 h 68"/>
                  <a:gd name="T2" fmla="*/ 1 w 386"/>
                  <a:gd name="T3" fmla="*/ 1 h 68"/>
                  <a:gd name="T4" fmla="*/ 0 w 386"/>
                  <a:gd name="T5" fmla="*/ 1 h 68"/>
                  <a:gd name="T6" fmla="*/ 0 w 386"/>
                  <a:gd name="T7" fmla="*/ 0 h 68"/>
                  <a:gd name="T8" fmla="*/ 1 w 386"/>
                  <a:gd name="T9" fmla="*/ 1 h 68"/>
                  <a:gd name="T10" fmla="*/ 0 60000 65536"/>
                  <a:gd name="T11" fmla="*/ 0 60000 65536"/>
                  <a:gd name="T12" fmla="*/ 0 60000 65536"/>
                  <a:gd name="T13" fmla="*/ 0 60000 65536"/>
                  <a:gd name="T14" fmla="*/ 0 60000 65536"/>
                  <a:gd name="T15" fmla="*/ 0 w 386"/>
                  <a:gd name="T16" fmla="*/ 0 h 68"/>
                  <a:gd name="T17" fmla="*/ 386 w 386"/>
                  <a:gd name="T18" fmla="*/ 68 h 68"/>
                </a:gdLst>
                <a:ahLst/>
                <a:cxnLst>
                  <a:cxn ang="T10">
                    <a:pos x="T0" y="T1"/>
                  </a:cxn>
                  <a:cxn ang="T11">
                    <a:pos x="T2" y="T3"/>
                  </a:cxn>
                  <a:cxn ang="T12">
                    <a:pos x="T4" y="T5"/>
                  </a:cxn>
                  <a:cxn ang="T13">
                    <a:pos x="T6" y="T7"/>
                  </a:cxn>
                  <a:cxn ang="T14">
                    <a:pos x="T8" y="T9"/>
                  </a:cxn>
                </a:cxnLst>
                <a:rect l="T15" t="T16" r="T17" b="T18"/>
                <a:pathLst>
                  <a:path w="386" h="68">
                    <a:moveTo>
                      <a:pt x="386" y="58"/>
                    </a:moveTo>
                    <a:lnTo>
                      <a:pt x="386" y="68"/>
                    </a:lnTo>
                    <a:lnTo>
                      <a:pt x="0" y="10"/>
                    </a:lnTo>
                    <a:lnTo>
                      <a:pt x="0" y="0"/>
                    </a:lnTo>
                    <a:lnTo>
                      <a:pt x="386" y="58"/>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73" name="Freeform 2010"/>
              <p:cNvSpPr>
                <a:spLocks/>
              </p:cNvSpPr>
              <p:nvPr/>
            </p:nvSpPr>
            <p:spPr bwMode="auto">
              <a:xfrm>
                <a:off x="886" y="1268"/>
                <a:ext cx="193" cy="34"/>
              </a:xfrm>
              <a:custGeom>
                <a:avLst/>
                <a:gdLst>
                  <a:gd name="T0" fmla="*/ 1 w 387"/>
                  <a:gd name="T1" fmla="*/ 1 h 68"/>
                  <a:gd name="T2" fmla="*/ 1 w 387"/>
                  <a:gd name="T3" fmla="*/ 1 h 68"/>
                  <a:gd name="T4" fmla="*/ 0 w 387"/>
                  <a:gd name="T5" fmla="*/ 1 h 68"/>
                  <a:gd name="T6" fmla="*/ 0 w 387"/>
                  <a:gd name="T7" fmla="*/ 0 h 68"/>
                  <a:gd name="T8" fmla="*/ 1 w 387"/>
                  <a:gd name="T9" fmla="*/ 1 h 68"/>
                  <a:gd name="T10" fmla="*/ 0 60000 65536"/>
                  <a:gd name="T11" fmla="*/ 0 60000 65536"/>
                  <a:gd name="T12" fmla="*/ 0 60000 65536"/>
                  <a:gd name="T13" fmla="*/ 0 60000 65536"/>
                  <a:gd name="T14" fmla="*/ 0 60000 65536"/>
                  <a:gd name="T15" fmla="*/ 0 w 387"/>
                  <a:gd name="T16" fmla="*/ 0 h 68"/>
                  <a:gd name="T17" fmla="*/ 387 w 387"/>
                  <a:gd name="T18" fmla="*/ 68 h 68"/>
                </a:gdLst>
                <a:ahLst/>
                <a:cxnLst>
                  <a:cxn ang="T10">
                    <a:pos x="T0" y="T1"/>
                  </a:cxn>
                  <a:cxn ang="T11">
                    <a:pos x="T2" y="T3"/>
                  </a:cxn>
                  <a:cxn ang="T12">
                    <a:pos x="T4" y="T5"/>
                  </a:cxn>
                  <a:cxn ang="T13">
                    <a:pos x="T6" y="T7"/>
                  </a:cxn>
                  <a:cxn ang="T14">
                    <a:pos x="T8" y="T9"/>
                  </a:cxn>
                </a:cxnLst>
                <a:rect l="T15" t="T16" r="T17" b="T18"/>
                <a:pathLst>
                  <a:path w="387" h="68">
                    <a:moveTo>
                      <a:pt x="387" y="58"/>
                    </a:moveTo>
                    <a:lnTo>
                      <a:pt x="387" y="68"/>
                    </a:lnTo>
                    <a:lnTo>
                      <a:pt x="0" y="10"/>
                    </a:lnTo>
                    <a:lnTo>
                      <a:pt x="1" y="0"/>
                    </a:lnTo>
                    <a:lnTo>
                      <a:pt x="387" y="58"/>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074" name="Freeform 2011"/>
              <p:cNvSpPr>
                <a:spLocks/>
              </p:cNvSpPr>
              <p:nvPr/>
            </p:nvSpPr>
            <p:spPr bwMode="auto">
              <a:xfrm>
                <a:off x="886" y="1273"/>
                <a:ext cx="193" cy="39"/>
              </a:xfrm>
              <a:custGeom>
                <a:avLst/>
                <a:gdLst>
                  <a:gd name="T0" fmla="*/ 1 w 387"/>
                  <a:gd name="T1" fmla="*/ 1 h 78"/>
                  <a:gd name="T2" fmla="*/ 1 w 387"/>
                  <a:gd name="T3" fmla="*/ 1 h 78"/>
                  <a:gd name="T4" fmla="*/ 0 w 387"/>
                  <a:gd name="T5" fmla="*/ 1 h 78"/>
                  <a:gd name="T6" fmla="*/ 0 w 387"/>
                  <a:gd name="T7" fmla="*/ 0 h 78"/>
                  <a:gd name="T8" fmla="*/ 1 w 387"/>
                  <a:gd name="T9" fmla="*/ 1 h 78"/>
                  <a:gd name="T10" fmla="*/ 0 60000 65536"/>
                  <a:gd name="T11" fmla="*/ 0 60000 65536"/>
                  <a:gd name="T12" fmla="*/ 0 60000 65536"/>
                  <a:gd name="T13" fmla="*/ 0 60000 65536"/>
                  <a:gd name="T14" fmla="*/ 0 60000 65536"/>
                  <a:gd name="T15" fmla="*/ 0 w 387"/>
                  <a:gd name="T16" fmla="*/ 0 h 78"/>
                  <a:gd name="T17" fmla="*/ 387 w 387"/>
                  <a:gd name="T18" fmla="*/ 78 h 78"/>
                </a:gdLst>
                <a:ahLst/>
                <a:cxnLst>
                  <a:cxn ang="T10">
                    <a:pos x="T0" y="T1"/>
                  </a:cxn>
                  <a:cxn ang="T11">
                    <a:pos x="T2" y="T3"/>
                  </a:cxn>
                  <a:cxn ang="T12">
                    <a:pos x="T4" y="T5"/>
                  </a:cxn>
                  <a:cxn ang="T13">
                    <a:pos x="T6" y="T7"/>
                  </a:cxn>
                  <a:cxn ang="T14">
                    <a:pos x="T8" y="T9"/>
                  </a:cxn>
                </a:cxnLst>
                <a:rect l="T15" t="T16" r="T17" b="T18"/>
                <a:pathLst>
                  <a:path w="387" h="78">
                    <a:moveTo>
                      <a:pt x="387" y="58"/>
                    </a:moveTo>
                    <a:lnTo>
                      <a:pt x="387" y="78"/>
                    </a:lnTo>
                    <a:lnTo>
                      <a:pt x="1" y="18"/>
                    </a:lnTo>
                    <a:lnTo>
                      <a:pt x="0" y="0"/>
                    </a:lnTo>
                    <a:lnTo>
                      <a:pt x="387" y="58"/>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075" name="Freeform 2012"/>
              <p:cNvSpPr>
                <a:spLocks/>
              </p:cNvSpPr>
              <p:nvPr/>
            </p:nvSpPr>
            <p:spPr bwMode="auto">
              <a:xfrm>
                <a:off x="886" y="1273"/>
                <a:ext cx="193" cy="34"/>
              </a:xfrm>
              <a:custGeom>
                <a:avLst/>
                <a:gdLst>
                  <a:gd name="T0" fmla="*/ 1 w 387"/>
                  <a:gd name="T1" fmla="*/ 1 h 68"/>
                  <a:gd name="T2" fmla="*/ 1 w 387"/>
                  <a:gd name="T3" fmla="*/ 1 h 68"/>
                  <a:gd name="T4" fmla="*/ 0 w 387"/>
                  <a:gd name="T5" fmla="*/ 1 h 68"/>
                  <a:gd name="T6" fmla="*/ 0 w 387"/>
                  <a:gd name="T7" fmla="*/ 0 h 68"/>
                  <a:gd name="T8" fmla="*/ 1 w 387"/>
                  <a:gd name="T9" fmla="*/ 1 h 68"/>
                  <a:gd name="T10" fmla="*/ 0 60000 65536"/>
                  <a:gd name="T11" fmla="*/ 0 60000 65536"/>
                  <a:gd name="T12" fmla="*/ 0 60000 65536"/>
                  <a:gd name="T13" fmla="*/ 0 60000 65536"/>
                  <a:gd name="T14" fmla="*/ 0 60000 65536"/>
                  <a:gd name="T15" fmla="*/ 0 w 387"/>
                  <a:gd name="T16" fmla="*/ 0 h 68"/>
                  <a:gd name="T17" fmla="*/ 387 w 387"/>
                  <a:gd name="T18" fmla="*/ 68 h 68"/>
                </a:gdLst>
                <a:ahLst/>
                <a:cxnLst>
                  <a:cxn ang="T10">
                    <a:pos x="T0" y="T1"/>
                  </a:cxn>
                  <a:cxn ang="T11">
                    <a:pos x="T2" y="T3"/>
                  </a:cxn>
                  <a:cxn ang="T12">
                    <a:pos x="T4" y="T5"/>
                  </a:cxn>
                  <a:cxn ang="T13">
                    <a:pos x="T6" y="T7"/>
                  </a:cxn>
                  <a:cxn ang="T14">
                    <a:pos x="T8" y="T9"/>
                  </a:cxn>
                </a:cxnLst>
                <a:rect l="T15" t="T16" r="T17" b="T18"/>
                <a:pathLst>
                  <a:path w="387" h="68">
                    <a:moveTo>
                      <a:pt x="387" y="58"/>
                    </a:moveTo>
                    <a:lnTo>
                      <a:pt x="387" y="68"/>
                    </a:lnTo>
                    <a:lnTo>
                      <a:pt x="1" y="10"/>
                    </a:lnTo>
                    <a:lnTo>
                      <a:pt x="0" y="0"/>
                    </a:lnTo>
                    <a:lnTo>
                      <a:pt x="387" y="58"/>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076" name="Freeform 2013"/>
              <p:cNvSpPr>
                <a:spLocks/>
              </p:cNvSpPr>
              <p:nvPr/>
            </p:nvSpPr>
            <p:spPr bwMode="auto">
              <a:xfrm>
                <a:off x="887" y="1278"/>
                <a:ext cx="192" cy="34"/>
              </a:xfrm>
              <a:custGeom>
                <a:avLst/>
                <a:gdLst>
                  <a:gd name="T0" fmla="*/ 1 w 386"/>
                  <a:gd name="T1" fmla="*/ 1 h 68"/>
                  <a:gd name="T2" fmla="*/ 1 w 386"/>
                  <a:gd name="T3" fmla="*/ 1 h 68"/>
                  <a:gd name="T4" fmla="*/ 0 w 386"/>
                  <a:gd name="T5" fmla="*/ 1 h 68"/>
                  <a:gd name="T6" fmla="*/ 0 w 386"/>
                  <a:gd name="T7" fmla="*/ 0 h 68"/>
                  <a:gd name="T8" fmla="*/ 1 w 386"/>
                  <a:gd name="T9" fmla="*/ 1 h 68"/>
                  <a:gd name="T10" fmla="*/ 0 60000 65536"/>
                  <a:gd name="T11" fmla="*/ 0 60000 65536"/>
                  <a:gd name="T12" fmla="*/ 0 60000 65536"/>
                  <a:gd name="T13" fmla="*/ 0 60000 65536"/>
                  <a:gd name="T14" fmla="*/ 0 60000 65536"/>
                  <a:gd name="T15" fmla="*/ 0 w 386"/>
                  <a:gd name="T16" fmla="*/ 0 h 68"/>
                  <a:gd name="T17" fmla="*/ 386 w 386"/>
                  <a:gd name="T18" fmla="*/ 68 h 68"/>
                </a:gdLst>
                <a:ahLst/>
                <a:cxnLst>
                  <a:cxn ang="T10">
                    <a:pos x="T0" y="T1"/>
                  </a:cxn>
                  <a:cxn ang="T11">
                    <a:pos x="T2" y="T3"/>
                  </a:cxn>
                  <a:cxn ang="T12">
                    <a:pos x="T4" y="T5"/>
                  </a:cxn>
                  <a:cxn ang="T13">
                    <a:pos x="T6" y="T7"/>
                  </a:cxn>
                  <a:cxn ang="T14">
                    <a:pos x="T8" y="T9"/>
                  </a:cxn>
                </a:cxnLst>
                <a:rect l="T15" t="T16" r="T17" b="T18"/>
                <a:pathLst>
                  <a:path w="386" h="68">
                    <a:moveTo>
                      <a:pt x="386" y="58"/>
                    </a:moveTo>
                    <a:lnTo>
                      <a:pt x="386" y="68"/>
                    </a:lnTo>
                    <a:lnTo>
                      <a:pt x="0" y="8"/>
                    </a:lnTo>
                    <a:lnTo>
                      <a:pt x="0" y="0"/>
                    </a:lnTo>
                    <a:lnTo>
                      <a:pt x="386" y="58"/>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077" name="Freeform 2014"/>
              <p:cNvSpPr>
                <a:spLocks/>
              </p:cNvSpPr>
              <p:nvPr/>
            </p:nvSpPr>
            <p:spPr bwMode="auto">
              <a:xfrm>
                <a:off x="887" y="1282"/>
                <a:ext cx="195" cy="40"/>
              </a:xfrm>
              <a:custGeom>
                <a:avLst/>
                <a:gdLst>
                  <a:gd name="T0" fmla="*/ 1 w 391"/>
                  <a:gd name="T1" fmla="*/ 1 h 80"/>
                  <a:gd name="T2" fmla="*/ 1 w 391"/>
                  <a:gd name="T3" fmla="*/ 1 h 80"/>
                  <a:gd name="T4" fmla="*/ 0 w 391"/>
                  <a:gd name="T5" fmla="*/ 1 h 80"/>
                  <a:gd name="T6" fmla="*/ 0 w 391"/>
                  <a:gd name="T7" fmla="*/ 0 h 80"/>
                  <a:gd name="T8" fmla="*/ 1 w 391"/>
                  <a:gd name="T9" fmla="*/ 1 h 80"/>
                  <a:gd name="T10" fmla="*/ 0 60000 65536"/>
                  <a:gd name="T11" fmla="*/ 0 60000 65536"/>
                  <a:gd name="T12" fmla="*/ 0 60000 65536"/>
                  <a:gd name="T13" fmla="*/ 0 60000 65536"/>
                  <a:gd name="T14" fmla="*/ 0 60000 65536"/>
                  <a:gd name="T15" fmla="*/ 0 w 391"/>
                  <a:gd name="T16" fmla="*/ 0 h 80"/>
                  <a:gd name="T17" fmla="*/ 391 w 391"/>
                  <a:gd name="T18" fmla="*/ 80 h 80"/>
                </a:gdLst>
                <a:ahLst/>
                <a:cxnLst>
                  <a:cxn ang="T10">
                    <a:pos x="T0" y="T1"/>
                  </a:cxn>
                  <a:cxn ang="T11">
                    <a:pos x="T2" y="T3"/>
                  </a:cxn>
                  <a:cxn ang="T12">
                    <a:pos x="T4" y="T5"/>
                  </a:cxn>
                  <a:cxn ang="T13">
                    <a:pos x="T6" y="T7"/>
                  </a:cxn>
                  <a:cxn ang="T14">
                    <a:pos x="T8" y="T9"/>
                  </a:cxn>
                </a:cxnLst>
                <a:rect l="T15" t="T16" r="T17" b="T18"/>
                <a:pathLst>
                  <a:path w="391" h="80">
                    <a:moveTo>
                      <a:pt x="386" y="60"/>
                    </a:moveTo>
                    <a:lnTo>
                      <a:pt x="391" y="80"/>
                    </a:lnTo>
                    <a:lnTo>
                      <a:pt x="5" y="18"/>
                    </a:lnTo>
                    <a:lnTo>
                      <a:pt x="0" y="0"/>
                    </a:lnTo>
                    <a:lnTo>
                      <a:pt x="386" y="60"/>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78" name="Freeform 2015"/>
              <p:cNvSpPr>
                <a:spLocks/>
              </p:cNvSpPr>
              <p:nvPr/>
            </p:nvSpPr>
            <p:spPr bwMode="auto">
              <a:xfrm>
                <a:off x="887" y="1282"/>
                <a:ext cx="193" cy="32"/>
              </a:xfrm>
              <a:custGeom>
                <a:avLst/>
                <a:gdLst>
                  <a:gd name="T0" fmla="*/ 1 w 387"/>
                  <a:gd name="T1" fmla="*/ 1 h 63"/>
                  <a:gd name="T2" fmla="*/ 1 w 387"/>
                  <a:gd name="T3" fmla="*/ 1 h 63"/>
                  <a:gd name="T4" fmla="*/ 0 w 387"/>
                  <a:gd name="T5" fmla="*/ 1 h 63"/>
                  <a:gd name="T6" fmla="*/ 0 w 387"/>
                  <a:gd name="T7" fmla="*/ 0 h 63"/>
                  <a:gd name="T8" fmla="*/ 1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6" y="60"/>
                    </a:moveTo>
                    <a:lnTo>
                      <a:pt x="387" y="63"/>
                    </a:lnTo>
                    <a:lnTo>
                      <a:pt x="2" y="3"/>
                    </a:lnTo>
                    <a:lnTo>
                      <a:pt x="0" y="0"/>
                    </a:lnTo>
                    <a:lnTo>
                      <a:pt x="386" y="60"/>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079" name="Freeform 2016"/>
              <p:cNvSpPr>
                <a:spLocks/>
              </p:cNvSpPr>
              <p:nvPr/>
            </p:nvSpPr>
            <p:spPr bwMode="auto">
              <a:xfrm>
                <a:off x="887" y="1284"/>
                <a:ext cx="193" cy="32"/>
              </a:xfrm>
              <a:custGeom>
                <a:avLst/>
                <a:gdLst>
                  <a:gd name="T0" fmla="*/ 2 w 385"/>
                  <a:gd name="T1" fmla="*/ 1 h 63"/>
                  <a:gd name="T2" fmla="*/ 2 w 385"/>
                  <a:gd name="T3" fmla="*/ 1 h 63"/>
                  <a:gd name="T4" fmla="*/ 0 w 385"/>
                  <a:gd name="T5" fmla="*/ 1 h 63"/>
                  <a:gd name="T6" fmla="*/ 0 w 385"/>
                  <a:gd name="T7" fmla="*/ 0 h 63"/>
                  <a:gd name="T8" fmla="*/ 2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0"/>
                    </a:moveTo>
                    <a:lnTo>
                      <a:pt x="385" y="63"/>
                    </a:lnTo>
                    <a:lnTo>
                      <a:pt x="0" y="2"/>
                    </a:lnTo>
                    <a:lnTo>
                      <a:pt x="0" y="0"/>
                    </a:lnTo>
                    <a:lnTo>
                      <a:pt x="385" y="60"/>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5080" name="Freeform 2017"/>
              <p:cNvSpPr>
                <a:spLocks/>
              </p:cNvSpPr>
              <p:nvPr/>
            </p:nvSpPr>
            <p:spPr bwMode="auto">
              <a:xfrm>
                <a:off x="887" y="1285"/>
                <a:ext cx="193" cy="32"/>
              </a:xfrm>
              <a:custGeom>
                <a:avLst/>
                <a:gdLst>
                  <a:gd name="T0" fmla="*/ 2 w 385"/>
                  <a:gd name="T1" fmla="*/ 1 h 63"/>
                  <a:gd name="T2" fmla="*/ 2 w 385"/>
                  <a:gd name="T3" fmla="*/ 1 h 63"/>
                  <a:gd name="T4" fmla="*/ 0 w 385"/>
                  <a:gd name="T5" fmla="*/ 1 h 63"/>
                  <a:gd name="T6" fmla="*/ 0 w 385"/>
                  <a:gd name="T7" fmla="*/ 0 h 63"/>
                  <a:gd name="T8" fmla="*/ 2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1"/>
                    </a:moveTo>
                    <a:lnTo>
                      <a:pt x="385" y="63"/>
                    </a:lnTo>
                    <a:lnTo>
                      <a:pt x="0" y="3"/>
                    </a:lnTo>
                    <a:lnTo>
                      <a:pt x="0" y="0"/>
                    </a:lnTo>
                    <a:lnTo>
                      <a:pt x="385" y="61"/>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081" name="Freeform 2018"/>
              <p:cNvSpPr>
                <a:spLocks/>
              </p:cNvSpPr>
              <p:nvPr/>
            </p:nvSpPr>
            <p:spPr bwMode="auto">
              <a:xfrm>
                <a:off x="887" y="1287"/>
                <a:ext cx="194" cy="31"/>
              </a:xfrm>
              <a:custGeom>
                <a:avLst/>
                <a:gdLst>
                  <a:gd name="T0" fmla="*/ 2 w 387"/>
                  <a:gd name="T1" fmla="*/ 0 h 63"/>
                  <a:gd name="T2" fmla="*/ 2 w 387"/>
                  <a:gd name="T3" fmla="*/ 0 h 63"/>
                  <a:gd name="T4" fmla="*/ 1 w 387"/>
                  <a:gd name="T5" fmla="*/ 0 h 63"/>
                  <a:gd name="T6" fmla="*/ 0 w 387"/>
                  <a:gd name="T7" fmla="*/ 0 h 63"/>
                  <a:gd name="T8" fmla="*/ 2 w 387"/>
                  <a:gd name="T9" fmla="*/ 0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0"/>
                    </a:moveTo>
                    <a:lnTo>
                      <a:pt x="387" y="63"/>
                    </a:lnTo>
                    <a:lnTo>
                      <a:pt x="2" y="2"/>
                    </a:lnTo>
                    <a:lnTo>
                      <a:pt x="0" y="0"/>
                    </a:lnTo>
                    <a:lnTo>
                      <a:pt x="385" y="60"/>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082" name="Freeform 2019"/>
              <p:cNvSpPr>
                <a:spLocks/>
              </p:cNvSpPr>
              <p:nvPr/>
            </p:nvSpPr>
            <p:spPr bwMode="auto">
              <a:xfrm>
                <a:off x="888" y="1287"/>
                <a:ext cx="193" cy="32"/>
              </a:xfrm>
              <a:custGeom>
                <a:avLst/>
                <a:gdLst>
                  <a:gd name="T0" fmla="*/ 2 w 385"/>
                  <a:gd name="T1" fmla="*/ 1 h 63"/>
                  <a:gd name="T2" fmla="*/ 2 w 385"/>
                  <a:gd name="T3" fmla="*/ 1 h 63"/>
                  <a:gd name="T4" fmla="*/ 0 w 385"/>
                  <a:gd name="T5" fmla="*/ 1 h 63"/>
                  <a:gd name="T6" fmla="*/ 0 w 385"/>
                  <a:gd name="T7" fmla="*/ 0 h 63"/>
                  <a:gd name="T8" fmla="*/ 2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1"/>
                    </a:moveTo>
                    <a:lnTo>
                      <a:pt x="385" y="63"/>
                    </a:lnTo>
                    <a:lnTo>
                      <a:pt x="0" y="3"/>
                    </a:lnTo>
                    <a:lnTo>
                      <a:pt x="0" y="0"/>
                    </a:lnTo>
                    <a:lnTo>
                      <a:pt x="385" y="61"/>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083" name="Freeform 2020"/>
              <p:cNvSpPr>
                <a:spLocks/>
              </p:cNvSpPr>
              <p:nvPr/>
            </p:nvSpPr>
            <p:spPr bwMode="auto">
              <a:xfrm>
                <a:off x="888" y="1289"/>
                <a:ext cx="193" cy="32"/>
              </a:xfrm>
              <a:custGeom>
                <a:avLst/>
                <a:gdLst>
                  <a:gd name="T0" fmla="*/ 2 w 385"/>
                  <a:gd name="T1" fmla="*/ 1 h 63"/>
                  <a:gd name="T2" fmla="*/ 2 w 385"/>
                  <a:gd name="T3" fmla="*/ 1 h 63"/>
                  <a:gd name="T4" fmla="*/ 0 w 385"/>
                  <a:gd name="T5" fmla="*/ 1 h 63"/>
                  <a:gd name="T6" fmla="*/ 0 w 385"/>
                  <a:gd name="T7" fmla="*/ 0 h 63"/>
                  <a:gd name="T8" fmla="*/ 2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0"/>
                    </a:moveTo>
                    <a:lnTo>
                      <a:pt x="385" y="63"/>
                    </a:lnTo>
                    <a:lnTo>
                      <a:pt x="0" y="2"/>
                    </a:lnTo>
                    <a:lnTo>
                      <a:pt x="0" y="0"/>
                    </a:lnTo>
                    <a:lnTo>
                      <a:pt x="385" y="60"/>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084" name="Freeform 2021"/>
              <p:cNvSpPr>
                <a:spLocks/>
              </p:cNvSpPr>
              <p:nvPr/>
            </p:nvSpPr>
            <p:spPr bwMode="auto">
              <a:xfrm>
                <a:off x="888" y="1290"/>
                <a:ext cx="194" cy="32"/>
              </a:xfrm>
              <a:custGeom>
                <a:avLst/>
                <a:gdLst>
                  <a:gd name="T0" fmla="*/ 2 w 387"/>
                  <a:gd name="T1" fmla="*/ 0 h 65"/>
                  <a:gd name="T2" fmla="*/ 2 w 387"/>
                  <a:gd name="T3" fmla="*/ 0 h 65"/>
                  <a:gd name="T4" fmla="*/ 1 w 387"/>
                  <a:gd name="T5" fmla="*/ 0 h 65"/>
                  <a:gd name="T6" fmla="*/ 0 w 387"/>
                  <a:gd name="T7" fmla="*/ 0 h 65"/>
                  <a:gd name="T8" fmla="*/ 2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1"/>
                    </a:moveTo>
                    <a:lnTo>
                      <a:pt x="387" y="65"/>
                    </a:lnTo>
                    <a:lnTo>
                      <a:pt x="1" y="3"/>
                    </a:lnTo>
                    <a:lnTo>
                      <a:pt x="0" y="0"/>
                    </a:lnTo>
                    <a:lnTo>
                      <a:pt x="385" y="61"/>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085" name="Freeform 2022"/>
              <p:cNvSpPr>
                <a:spLocks/>
              </p:cNvSpPr>
              <p:nvPr/>
            </p:nvSpPr>
            <p:spPr bwMode="auto">
              <a:xfrm>
                <a:off x="889" y="1292"/>
                <a:ext cx="195" cy="38"/>
              </a:xfrm>
              <a:custGeom>
                <a:avLst/>
                <a:gdLst>
                  <a:gd name="T0" fmla="*/ 1 w 391"/>
                  <a:gd name="T1" fmla="*/ 0 h 77"/>
                  <a:gd name="T2" fmla="*/ 1 w 391"/>
                  <a:gd name="T3" fmla="*/ 0 h 77"/>
                  <a:gd name="T4" fmla="*/ 0 w 391"/>
                  <a:gd name="T5" fmla="*/ 0 h 77"/>
                  <a:gd name="T6" fmla="*/ 0 w 391"/>
                  <a:gd name="T7" fmla="*/ 0 h 77"/>
                  <a:gd name="T8" fmla="*/ 1 w 391"/>
                  <a:gd name="T9" fmla="*/ 0 h 77"/>
                  <a:gd name="T10" fmla="*/ 0 60000 65536"/>
                  <a:gd name="T11" fmla="*/ 0 60000 65536"/>
                  <a:gd name="T12" fmla="*/ 0 60000 65536"/>
                  <a:gd name="T13" fmla="*/ 0 60000 65536"/>
                  <a:gd name="T14" fmla="*/ 0 60000 65536"/>
                  <a:gd name="T15" fmla="*/ 0 w 391"/>
                  <a:gd name="T16" fmla="*/ 0 h 77"/>
                  <a:gd name="T17" fmla="*/ 391 w 391"/>
                  <a:gd name="T18" fmla="*/ 77 h 77"/>
                </a:gdLst>
                <a:ahLst/>
                <a:cxnLst>
                  <a:cxn ang="T10">
                    <a:pos x="T0" y="T1"/>
                  </a:cxn>
                  <a:cxn ang="T11">
                    <a:pos x="T2" y="T3"/>
                  </a:cxn>
                  <a:cxn ang="T12">
                    <a:pos x="T4" y="T5"/>
                  </a:cxn>
                  <a:cxn ang="T13">
                    <a:pos x="T6" y="T7"/>
                  </a:cxn>
                  <a:cxn ang="T14">
                    <a:pos x="T8" y="T9"/>
                  </a:cxn>
                </a:cxnLst>
                <a:rect l="T15" t="T16" r="T17" b="T18"/>
                <a:pathLst>
                  <a:path w="391" h="77">
                    <a:moveTo>
                      <a:pt x="386" y="62"/>
                    </a:moveTo>
                    <a:lnTo>
                      <a:pt x="391" y="77"/>
                    </a:lnTo>
                    <a:lnTo>
                      <a:pt x="5" y="15"/>
                    </a:lnTo>
                    <a:lnTo>
                      <a:pt x="0" y="0"/>
                    </a:lnTo>
                    <a:lnTo>
                      <a:pt x="386" y="6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086" name="Freeform 2023"/>
              <p:cNvSpPr>
                <a:spLocks/>
              </p:cNvSpPr>
              <p:nvPr/>
            </p:nvSpPr>
            <p:spPr bwMode="auto">
              <a:xfrm>
                <a:off x="889" y="1292"/>
                <a:ext cx="193" cy="31"/>
              </a:xfrm>
              <a:custGeom>
                <a:avLst/>
                <a:gdLst>
                  <a:gd name="T0" fmla="*/ 2 w 386"/>
                  <a:gd name="T1" fmla="*/ 0 h 63"/>
                  <a:gd name="T2" fmla="*/ 2 w 386"/>
                  <a:gd name="T3" fmla="*/ 0 h 63"/>
                  <a:gd name="T4" fmla="*/ 0 w 386"/>
                  <a:gd name="T5" fmla="*/ 0 h 63"/>
                  <a:gd name="T6" fmla="*/ 0 w 386"/>
                  <a:gd name="T7" fmla="*/ 0 h 63"/>
                  <a:gd name="T8" fmla="*/ 2 w 386"/>
                  <a:gd name="T9" fmla="*/ 0 h 63"/>
                  <a:gd name="T10" fmla="*/ 0 60000 65536"/>
                  <a:gd name="T11" fmla="*/ 0 60000 65536"/>
                  <a:gd name="T12" fmla="*/ 0 60000 65536"/>
                  <a:gd name="T13" fmla="*/ 0 60000 65536"/>
                  <a:gd name="T14" fmla="*/ 0 60000 65536"/>
                  <a:gd name="T15" fmla="*/ 0 w 386"/>
                  <a:gd name="T16" fmla="*/ 0 h 63"/>
                  <a:gd name="T17" fmla="*/ 386 w 386"/>
                  <a:gd name="T18" fmla="*/ 63 h 63"/>
                </a:gdLst>
                <a:ahLst/>
                <a:cxnLst>
                  <a:cxn ang="T10">
                    <a:pos x="T0" y="T1"/>
                  </a:cxn>
                  <a:cxn ang="T11">
                    <a:pos x="T2" y="T3"/>
                  </a:cxn>
                  <a:cxn ang="T12">
                    <a:pos x="T4" y="T5"/>
                  </a:cxn>
                  <a:cxn ang="T13">
                    <a:pos x="T6" y="T7"/>
                  </a:cxn>
                  <a:cxn ang="T14">
                    <a:pos x="T8" y="T9"/>
                  </a:cxn>
                </a:cxnLst>
                <a:rect l="T15" t="T16" r="T17" b="T18"/>
                <a:pathLst>
                  <a:path w="386" h="63">
                    <a:moveTo>
                      <a:pt x="386" y="62"/>
                    </a:moveTo>
                    <a:lnTo>
                      <a:pt x="386" y="63"/>
                    </a:lnTo>
                    <a:lnTo>
                      <a:pt x="0" y="4"/>
                    </a:lnTo>
                    <a:lnTo>
                      <a:pt x="0" y="0"/>
                    </a:lnTo>
                    <a:lnTo>
                      <a:pt x="386" y="6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087" name="Freeform 2024"/>
              <p:cNvSpPr>
                <a:spLocks/>
              </p:cNvSpPr>
              <p:nvPr/>
            </p:nvSpPr>
            <p:spPr bwMode="auto">
              <a:xfrm>
                <a:off x="889" y="1293"/>
                <a:ext cx="194" cy="32"/>
              </a:xfrm>
              <a:custGeom>
                <a:avLst/>
                <a:gdLst>
                  <a:gd name="T0" fmla="*/ 2 w 387"/>
                  <a:gd name="T1" fmla="*/ 1 h 63"/>
                  <a:gd name="T2" fmla="*/ 2 w 387"/>
                  <a:gd name="T3" fmla="*/ 1 h 63"/>
                  <a:gd name="T4" fmla="*/ 1 w 387"/>
                  <a:gd name="T5" fmla="*/ 1 h 63"/>
                  <a:gd name="T6" fmla="*/ 0 w 387"/>
                  <a:gd name="T7" fmla="*/ 0 h 63"/>
                  <a:gd name="T8" fmla="*/ 2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6" y="59"/>
                    </a:moveTo>
                    <a:lnTo>
                      <a:pt x="387" y="63"/>
                    </a:lnTo>
                    <a:lnTo>
                      <a:pt x="2" y="1"/>
                    </a:lnTo>
                    <a:lnTo>
                      <a:pt x="0" y="0"/>
                    </a:lnTo>
                    <a:lnTo>
                      <a:pt x="386" y="59"/>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088" name="Freeform 2025"/>
              <p:cNvSpPr>
                <a:spLocks/>
              </p:cNvSpPr>
              <p:nvPr/>
            </p:nvSpPr>
            <p:spPr bwMode="auto">
              <a:xfrm>
                <a:off x="890" y="1294"/>
                <a:ext cx="194" cy="32"/>
              </a:xfrm>
              <a:custGeom>
                <a:avLst/>
                <a:gdLst>
                  <a:gd name="T0" fmla="*/ 2 w 387"/>
                  <a:gd name="T1" fmla="*/ 1 h 63"/>
                  <a:gd name="T2" fmla="*/ 2 w 387"/>
                  <a:gd name="T3" fmla="*/ 1 h 63"/>
                  <a:gd name="T4" fmla="*/ 0 w 387"/>
                  <a:gd name="T5" fmla="*/ 1 h 63"/>
                  <a:gd name="T6" fmla="*/ 0 w 387"/>
                  <a:gd name="T7" fmla="*/ 0 h 63"/>
                  <a:gd name="T8" fmla="*/ 2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2"/>
                    </a:moveTo>
                    <a:lnTo>
                      <a:pt x="387" y="63"/>
                    </a:lnTo>
                    <a:lnTo>
                      <a:pt x="0" y="4"/>
                    </a:lnTo>
                    <a:lnTo>
                      <a:pt x="0" y="0"/>
                    </a:lnTo>
                    <a:lnTo>
                      <a:pt x="385" y="62"/>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089" name="Freeform 2026"/>
              <p:cNvSpPr>
                <a:spLocks/>
              </p:cNvSpPr>
              <p:nvPr/>
            </p:nvSpPr>
            <p:spPr bwMode="auto">
              <a:xfrm>
                <a:off x="890" y="1296"/>
                <a:ext cx="194" cy="31"/>
              </a:xfrm>
              <a:custGeom>
                <a:avLst/>
                <a:gdLst>
                  <a:gd name="T0" fmla="*/ 2 w 387"/>
                  <a:gd name="T1" fmla="*/ 0 h 63"/>
                  <a:gd name="T2" fmla="*/ 2 w 387"/>
                  <a:gd name="T3" fmla="*/ 0 h 63"/>
                  <a:gd name="T4" fmla="*/ 1 w 387"/>
                  <a:gd name="T5" fmla="*/ 0 h 63"/>
                  <a:gd name="T6" fmla="*/ 0 w 387"/>
                  <a:gd name="T7" fmla="*/ 0 h 63"/>
                  <a:gd name="T8" fmla="*/ 2 w 387"/>
                  <a:gd name="T9" fmla="*/ 0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7" y="59"/>
                    </a:moveTo>
                    <a:lnTo>
                      <a:pt x="387" y="63"/>
                    </a:lnTo>
                    <a:lnTo>
                      <a:pt x="2" y="1"/>
                    </a:lnTo>
                    <a:lnTo>
                      <a:pt x="0" y="0"/>
                    </a:lnTo>
                    <a:lnTo>
                      <a:pt x="387" y="59"/>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090" name="Freeform 2027"/>
              <p:cNvSpPr>
                <a:spLocks/>
              </p:cNvSpPr>
              <p:nvPr/>
            </p:nvSpPr>
            <p:spPr bwMode="auto">
              <a:xfrm>
                <a:off x="891" y="1297"/>
                <a:ext cx="193" cy="32"/>
              </a:xfrm>
              <a:custGeom>
                <a:avLst/>
                <a:gdLst>
                  <a:gd name="T0" fmla="*/ 1 w 387"/>
                  <a:gd name="T1" fmla="*/ 0 h 65"/>
                  <a:gd name="T2" fmla="*/ 1 w 387"/>
                  <a:gd name="T3" fmla="*/ 0 h 65"/>
                  <a:gd name="T4" fmla="*/ 0 w 387"/>
                  <a:gd name="T5" fmla="*/ 0 h 65"/>
                  <a:gd name="T6" fmla="*/ 0 w 387"/>
                  <a:gd name="T7" fmla="*/ 0 h 65"/>
                  <a:gd name="T8" fmla="*/ 1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2"/>
                    </a:moveTo>
                    <a:lnTo>
                      <a:pt x="387" y="65"/>
                    </a:lnTo>
                    <a:lnTo>
                      <a:pt x="1" y="4"/>
                    </a:lnTo>
                    <a:lnTo>
                      <a:pt x="0" y="0"/>
                    </a:lnTo>
                    <a:lnTo>
                      <a:pt x="385" y="62"/>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091" name="Freeform 2028"/>
              <p:cNvSpPr>
                <a:spLocks/>
              </p:cNvSpPr>
              <p:nvPr/>
            </p:nvSpPr>
            <p:spPr bwMode="auto">
              <a:xfrm>
                <a:off x="892" y="1298"/>
                <a:ext cx="192" cy="32"/>
              </a:xfrm>
              <a:custGeom>
                <a:avLst/>
                <a:gdLst>
                  <a:gd name="T0" fmla="*/ 1 w 386"/>
                  <a:gd name="T1" fmla="*/ 1 h 63"/>
                  <a:gd name="T2" fmla="*/ 1 w 386"/>
                  <a:gd name="T3" fmla="*/ 1 h 63"/>
                  <a:gd name="T4" fmla="*/ 0 w 386"/>
                  <a:gd name="T5" fmla="*/ 1 h 63"/>
                  <a:gd name="T6" fmla="*/ 0 w 386"/>
                  <a:gd name="T7" fmla="*/ 0 h 63"/>
                  <a:gd name="T8" fmla="*/ 1 w 386"/>
                  <a:gd name="T9" fmla="*/ 1 h 63"/>
                  <a:gd name="T10" fmla="*/ 0 60000 65536"/>
                  <a:gd name="T11" fmla="*/ 0 60000 65536"/>
                  <a:gd name="T12" fmla="*/ 0 60000 65536"/>
                  <a:gd name="T13" fmla="*/ 0 60000 65536"/>
                  <a:gd name="T14" fmla="*/ 0 60000 65536"/>
                  <a:gd name="T15" fmla="*/ 0 w 386"/>
                  <a:gd name="T16" fmla="*/ 0 h 63"/>
                  <a:gd name="T17" fmla="*/ 386 w 386"/>
                  <a:gd name="T18" fmla="*/ 63 h 63"/>
                </a:gdLst>
                <a:ahLst/>
                <a:cxnLst>
                  <a:cxn ang="T10">
                    <a:pos x="T0" y="T1"/>
                  </a:cxn>
                  <a:cxn ang="T11">
                    <a:pos x="T2" y="T3"/>
                  </a:cxn>
                  <a:cxn ang="T12">
                    <a:pos x="T4" y="T5"/>
                  </a:cxn>
                  <a:cxn ang="T13">
                    <a:pos x="T6" y="T7"/>
                  </a:cxn>
                  <a:cxn ang="T14">
                    <a:pos x="T8" y="T9"/>
                  </a:cxn>
                </a:cxnLst>
                <a:rect l="T15" t="T16" r="T17" b="T18"/>
                <a:pathLst>
                  <a:path w="386" h="63">
                    <a:moveTo>
                      <a:pt x="386" y="61"/>
                    </a:moveTo>
                    <a:lnTo>
                      <a:pt x="386" y="63"/>
                    </a:lnTo>
                    <a:lnTo>
                      <a:pt x="0" y="1"/>
                    </a:lnTo>
                    <a:lnTo>
                      <a:pt x="0" y="0"/>
                    </a:lnTo>
                    <a:lnTo>
                      <a:pt x="386" y="61"/>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092" name="Freeform 2029"/>
              <p:cNvSpPr>
                <a:spLocks/>
              </p:cNvSpPr>
              <p:nvPr/>
            </p:nvSpPr>
            <p:spPr bwMode="auto">
              <a:xfrm>
                <a:off x="892" y="1299"/>
                <a:ext cx="197" cy="38"/>
              </a:xfrm>
              <a:custGeom>
                <a:avLst/>
                <a:gdLst>
                  <a:gd name="T0" fmla="*/ 2 w 394"/>
                  <a:gd name="T1" fmla="*/ 0 h 77"/>
                  <a:gd name="T2" fmla="*/ 2 w 394"/>
                  <a:gd name="T3" fmla="*/ 0 h 77"/>
                  <a:gd name="T4" fmla="*/ 1 w 394"/>
                  <a:gd name="T5" fmla="*/ 0 h 77"/>
                  <a:gd name="T6" fmla="*/ 0 w 394"/>
                  <a:gd name="T7" fmla="*/ 0 h 77"/>
                  <a:gd name="T8" fmla="*/ 2 w 394"/>
                  <a:gd name="T9" fmla="*/ 0 h 77"/>
                  <a:gd name="T10" fmla="*/ 0 60000 65536"/>
                  <a:gd name="T11" fmla="*/ 0 60000 65536"/>
                  <a:gd name="T12" fmla="*/ 0 60000 65536"/>
                  <a:gd name="T13" fmla="*/ 0 60000 65536"/>
                  <a:gd name="T14" fmla="*/ 0 60000 65536"/>
                  <a:gd name="T15" fmla="*/ 0 w 394"/>
                  <a:gd name="T16" fmla="*/ 0 h 77"/>
                  <a:gd name="T17" fmla="*/ 394 w 394"/>
                  <a:gd name="T18" fmla="*/ 77 h 77"/>
                </a:gdLst>
                <a:ahLst/>
                <a:cxnLst>
                  <a:cxn ang="T10">
                    <a:pos x="T0" y="T1"/>
                  </a:cxn>
                  <a:cxn ang="T11">
                    <a:pos x="T2" y="T3"/>
                  </a:cxn>
                  <a:cxn ang="T12">
                    <a:pos x="T4" y="T5"/>
                  </a:cxn>
                  <a:cxn ang="T13">
                    <a:pos x="T6" y="T7"/>
                  </a:cxn>
                  <a:cxn ang="T14">
                    <a:pos x="T8" y="T9"/>
                  </a:cxn>
                </a:cxnLst>
                <a:rect l="T15" t="T16" r="T17" b="T18"/>
                <a:pathLst>
                  <a:path w="394" h="77">
                    <a:moveTo>
                      <a:pt x="386" y="62"/>
                    </a:moveTo>
                    <a:lnTo>
                      <a:pt x="394" y="77"/>
                    </a:lnTo>
                    <a:lnTo>
                      <a:pt x="9" y="14"/>
                    </a:lnTo>
                    <a:lnTo>
                      <a:pt x="0" y="0"/>
                    </a:lnTo>
                    <a:lnTo>
                      <a:pt x="386" y="62"/>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093" name="Freeform 2030"/>
              <p:cNvSpPr>
                <a:spLocks/>
              </p:cNvSpPr>
              <p:nvPr/>
            </p:nvSpPr>
            <p:spPr bwMode="auto">
              <a:xfrm>
                <a:off x="892" y="1299"/>
                <a:ext cx="193" cy="33"/>
              </a:xfrm>
              <a:custGeom>
                <a:avLst/>
                <a:gdLst>
                  <a:gd name="T0" fmla="*/ 1 w 387"/>
                  <a:gd name="T1" fmla="*/ 1 h 65"/>
                  <a:gd name="T2" fmla="*/ 1 w 387"/>
                  <a:gd name="T3" fmla="*/ 1 h 65"/>
                  <a:gd name="T4" fmla="*/ 0 w 387"/>
                  <a:gd name="T5" fmla="*/ 1 h 65"/>
                  <a:gd name="T6" fmla="*/ 0 w 387"/>
                  <a:gd name="T7" fmla="*/ 0 h 65"/>
                  <a:gd name="T8" fmla="*/ 1 w 387"/>
                  <a:gd name="T9" fmla="*/ 1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6" y="62"/>
                    </a:moveTo>
                    <a:lnTo>
                      <a:pt x="387" y="65"/>
                    </a:lnTo>
                    <a:lnTo>
                      <a:pt x="2" y="4"/>
                    </a:lnTo>
                    <a:lnTo>
                      <a:pt x="0" y="0"/>
                    </a:lnTo>
                    <a:lnTo>
                      <a:pt x="386" y="62"/>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094" name="Freeform 2031"/>
              <p:cNvSpPr>
                <a:spLocks/>
              </p:cNvSpPr>
              <p:nvPr/>
            </p:nvSpPr>
            <p:spPr bwMode="auto">
              <a:xfrm>
                <a:off x="892" y="1301"/>
                <a:ext cx="194" cy="32"/>
              </a:xfrm>
              <a:custGeom>
                <a:avLst/>
                <a:gdLst>
                  <a:gd name="T0" fmla="*/ 2 w 387"/>
                  <a:gd name="T1" fmla="*/ 1 h 64"/>
                  <a:gd name="T2" fmla="*/ 2 w 387"/>
                  <a:gd name="T3" fmla="*/ 1 h 64"/>
                  <a:gd name="T4" fmla="*/ 1 w 387"/>
                  <a:gd name="T5" fmla="*/ 1 h 64"/>
                  <a:gd name="T6" fmla="*/ 0 w 387"/>
                  <a:gd name="T7" fmla="*/ 0 h 64"/>
                  <a:gd name="T8" fmla="*/ 2 w 387"/>
                  <a:gd name="T9" fmla="*/ 1 h 64"/>
                  <a:gd name="T10" fmla="*/ 0 60000 65536"/>
                  <a:gd name="T11" fmla="*/ 0 60000 65536"/>
                  <a:gd name="T12" fmla="*/ 0 60000 65536"/>
                  <a:gd name="T13" fmla="*/ 0 60000 65536"/>
                  <a:gd name="T14" fmla="*/ 0 60000 65536"/>
                  <a:gd name="T15" fmla="*/ 0 w 387"/>
                  <a:gd name="T16" fmla="*/ 0 h 64"/>
                  <a:gd name="T17" fmla="*/ 387 w 387"/>
                  <a:gd name="T18" fmla="*/ 64 h 64"/>
                </a:gdLst>
                <a:ahLst/>
                <a:cxnLst>
                  <a:cxn ang="T10">
                    <a:pos x="T0" y="T1"/>
                  </a:cxn>
                  <a:cxn ang="T11">
                    <a:pos x="T2" y="T3"/>
                  </a:cxn>
                  <a:cxn ang="T12">
                    <a:pos x="T4" y="T5"/>
                  </a:cxn>
                  <a:cxn ang="T13">
                    <a:pos x="T6" y="T7"/>
                  </a:cxn>
                  <a:cxn ang="T14">
                    <a:pos x="T8" y="T9"/>
                  </a:cxn>
                </a:cxnLst>
                <a:rect l="T15" t="T16" r="T17" b="T18"/>
                <a:pathLst>
                  <a:path w="387" h="64">
                    <a:moveTo>
                      <a:pt x="385" y="61"/>
                    </a:moveTo>
                    <a:lnTo>
                      <a:pt x="387" y="64"/>
                    </a:lnTo>
                    <a:lnTo>
                      <a:pt x="2" y="3"/>
                    </a:lnTo>
                    <a:lnTo>
                      <a:pt x="0" y="0"/>
                    </a:lnTo>
                    <a:lnTo>
                      <a:pt x="385" y="61"/>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095" name="Freeform 2032"/>
              <p:cNvSpPr>
                <a:spLocks/>
              </p:cNvSpPr>
              <p:nvPr/>
            </p:nvSpPr>
            <p:spPr bwMode="auto">
              <a:xfrm>
                <a:off x="893" y="1302"/>
                <a:ext cx="194" cy="32"/>
              </a:xfrm>
              <a:custGeom>
                <a:avLst/>
                <a:gdLst>
                  <a:gd name="T0" fmla="*/ 2 w 387"/>
                  <a:gd name="T1" fmla="*/ 1 h 63"/>
                  <a:gd name="T2" fmla="*/ 2 w 387"/>
                  <a:gd name="T3" fmla="*/ 1 h 63"/>
                  <a:gd name="T4" fmla="*/ 1 w 387"/>
                  <a:gd name="T5" fmla="*/ 1 h 63"/>
                  <a:gd name="T6" fmla="*/ 0 w 387"/>
                  <a:gd name="T7" fmla="*/ 0 h 63"/>
                  <a:gd name="T8" fmla="*/ 2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1"/>
                    </a:moveTo>
                    <a:lnTo>
                      <a:pt x="387" y="63"/>
                    </a:lnTo>
                    <a:lnTo>
                      <a:pt x="1" y="2"/>
                    </a:lnTo>
                    <a:lnTo>
                      <a:pt x="0" y="0"/>
                    </a:lnTo>
                    <a:lnTo>
                      <a:pt x="385" y="61"/>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096" name="Freeform 2033"/>
              <p:cNvSpPr>
                <a:spLocks/>
              </p:cNvSpPr>
              <p:nvPr/>
            </p:nvSpPr>
            <p:spPr bwMode="auto">
              <a:xfrm>
                <a:off x="894" y="1303"/>
                <a:ext cx="194" cy="33"/>
              </a:xfrm>
              <a:custGeom>
                <a:avLst/>
                <a:gdLst>
                  <a:gd name="T0" fmla="*/ 2 w 387"/>
                  <a:gd name="T1" fmla="*/ 1 h 64"/>
                  <a:gd name="T2" fmla="*/ 2 w 387"/>
                  <a:gd name="T3" fmla="*/ 1 h 64"/>
                  <a:gd name="T4" fmla="*/ 1 w 387"/>
                  <a:gd name="T5" fmla="*/ 1 h 64"/>
                  <a:gd name="T6" fmla="*/ 0 w 387"/>
                  <a:gd name="T7" fmla="*/ 0 h 64"/>
                  <a:gd name="T8" fmla="*/ 2 w 387"/>
                  <a:gd name="T9" fmla="*/ 1 h 64"/>
                  <a:gd name="T10" fmla="*/ 0 60000 65536"/>
                  <a:gd name="T11" fmla="*/ 0 60000 65536"/>
                  <a:gd name="T12" fmla="*/ 0 60000 65536"/>
                  <a:gd name="T13" fmla="*/ 0 60000 65536"/>
                  <a:gd name="T14" fmla="*/ 0 60000 65536"/>
                  <a:gd name="T15" fmla="*/ 0 w 387"/>
                  <a:gd name="T16" fmla="*/ 0 h 64"/>
                  <a:gd name="T17" fmla="*/ 387 w 387"/>
                  <a:gd name="T18" fmla="*/ 64 h 64"/>
                </a:gdLst>
                <a:ahLst/>
                <a:cxnLst>
                  <a:cxn ang="T10">
                    <a:pos x="T0" y="T1"/>
                  </a:cxn>
                  <a:cxn ang="T11">
                    <a:pos x="T2" y="T3"/>
                  </a:cxn>
                  <a:cxn ang="T12">
                    <a:pos x="T4" y="T5"/>
                  </a:cxn>
                  <a:cxn ang="T13">
                    <a:pos x="T6" y="T7"/>
                  </a:cxn>
                  <a:cxn ang="T14">
                    <a:pos x="T8" y="T9"/>
                  </a:cxn>
                </a:cxnLst>
                <a:rect l="T15" t="T16" r="T17" b="T18"/>
                <a:pathLst>
                  <a:path w="387" h="64">
                    <a:moveTo>
                      <a:pt x="386" y="61"/>
                    </a:moveTo>
                    <a:lnTo>
                      <a:pt x="387" y="64"/>
                    </a:lnTo>
                    <a:lnTo>
                      <a:pt x="2" y="3"/>
                    </a:lnTo>
                    <a:lnTo>
                      <a:pt x="0" y="0"/>
                    </a:lnTo>
                    <a:lnTo>
                      <a:pt x="386" y="6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097" name="Freeform 2034"/>
              <p:cNvSpPr>
                <a:spLocks/>
              </p:cNvSpPr>
              <p:nvPr/>
            </p:nvSpPr>
            <p:spPr bwMode="auto">
              <a:xfrm>
                <a:off x="895" y="1305"/>
                <a:ext cx="194" cy="32"/>
              </a:xfrm>
              <a:custGeom>
                <a:avLst/>
                <a:gdLst>
                  <a:gd name="T0" fmla="*/ 2 w 387"/>
                  <a:gd name="T1" fmla="*/ 0 h 65"/>
                  <a:gd name="T2" fmla="*/ 2 w 387"/>
                  <a:gd name="T3" fmla="*/ 0 h 65"/>
                  <a:gd name="T4" fmla="*/ 1 w 387"/>
                  <a:gd name="T5" fmla="*/ 0 h 65"/>
                  <a:gd name="T6" fmla="*/ 0 w 387"/>
                  <a:gd name="T7" fmla="*/ 0 h 65"/>
                  <a:gd name="T8" fmla="*/ 2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1"/>
                    </a:moveTo>
                    <a:lnTo>
                      <a:pt x="387" y="65"/>
                    </a:lnTo>
                    <a:lnTo>
                      <a:pt x="2" y="2"/>
                    </a:lnTo>
                    <a:lnTo>
                      <a:pt x="0" y="0"/>
                    </a:lnTo>
                    <a:lnTo>
                      <a:pt x="385" y="61"/>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098" name="Freeform 2035"/>
              <p:cNvSpPr>
                <a:spLocks/>
              </p:cNvSpPr>
              <p:nvPr/>
            </p:nvSpPr>
            <p:spPr bwMode="auto">
              <a:xfrm>
                <a:off x="896" y="1306"/>
                <a:ext cx="198" cy="36"/>
              </a:xfrm>
              <a:custGeom>
                <a:avLst/>
                <a:gdLst>
                  <a:gd name="T0" fmla="*/ 2 w 395"/>
                  <a:gd name="T1" fmla="*/ 0 h 73"/>
                  <a:gd name="T2" fmla="*/ 2 w 395"/>
                  <a:gd name="T3" fmla="*/ 0 h 73"/>
                  <a:gd name="T4" fmla="*/ 1 w 395"/>
                  <a:gd name="T5" fmla="*/ 0 h 73"/>
                  <a:gd name="T6" fmla="*/ 0 w 395"/>
                  <a:gd name="T7" fmla="*/ 0 h 73"/>
                  <a:gd name="T8" fmla="*/ 2 w 395"/>
                  <a:gd name="T9" fmla="*/ 0 h 73"/>
                  <a:gd name="T10" fmla="*/ 0 60000 65536"/>
                  <a:gd name="T11" fmla="*/ 0 60000 65536"/>
                  <a:gd name="T12" fmla="*/ 0 60000 65536"/>
                  <a:gd name="T13" fmla="*/ 0 60000 65536"/>
                  <a:gd name="T14" fmla="*/ 0 60000 65536"/>
                  <a:gd name="T15" fmla="*/ 0 w 395"/>
                  <a:gd name="T16" fmla="*/ 0 h 73"/>
                  <a:gd name="T17" fmla="*/ 395 w 395"/>
                  <a:gd name="T18" fmla="*/ 73 h 73"/>
                </a:gdLst>
                <a:ahLst/>
                <a:cxnLst>
                  <a:cxn ang="T10">
                    <a:pos x="T0" y="T1"/>
                  </a:cxn>
                  <a:cxn ang="T11">
                    <a:pos x="T2" y="T3"/>
                  </a:cxn>
                  <a:cxn ang="T12">
                    <a:pos x="T4" y="T5"/>
                  </a:cxn>
                  <a:cxn ang="T13">
                    <a:pos x="T6" y="T7"/>
                  </a:cxn>
                  <a:cxn ang="T14">
                    <a:pos x="T8" y="T9"/>
                  </a:cxn>
                </a:cxnLst>
                <a:rect l="T15" t="T16" r="T17" b="T18"/>
                <a:pathLst>
                  <a:path w="395" h="73">
                    <a:moveTo>
                      <a:pt x="385" y="63"/>
                    </a:moveTo>
                    <a:lnTo>
                      <a:pt x="395" y="73"/>
                    </a:lnTo>
                    <a:lnTo>
                      <a:pt x="10" y="11"/>
                    </a:lnTo>
                    <a:lnTo>
                      <a:pt x="0" y="0"/>
                    </a:lnTo>
                    <a:lnTo>
                      <a:pt x="385" y="63"/>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099" name="Freeform 2036"/>
              <p:cNvSpPr>
                <a:spLocks/>
              </p:cNvSpPr>
              <p:nvPr/>
            </p:nvSpPr>
            <p:spPr bwMode="auto">
              <a:xfrm>
                <a:off x="896" y="1306"/>
                <a:ext cx="194" cy="33"/>
              </a:xfrm>
              <a:custGeom>
                <a:avLst/>
                <a:gdLst>
                  <a:gd name="T0" fmla="*/ 2 w 388"/>
                  <a:gd name="T1" fmla="*/ 1 h 66"/>
                  <a:gd name="T2" fmla="*/ 2 w 388"/>
                  <a:gd name="T3" fmla="*/ 1 h 66"/>
                  <a:gd name="T4" fmla="*/ 1 w 388"/>
                  <a:gd name="T5" fmla="*/ 1 h 66"/>
                  <a:gd name="T6" fmla="*/ 0 w 388"/>
                  <a:gd name="T7" fmla="*/ 0 h 66"/>
                  <a:gd name="T8" fmla="*/ 2 w 388"/>
                  <a:gd name="T9" fmla="*/ 1 h 66"/>
                  <a:gd name="T10" fmla="*/ 0 60000 65536"/>
                  <a:gd name="T11" fmla="*/ 0 60000 65536"/>
                  <a:gd name="T12" fmla="*/ 0 60000 65536"/>
                  <a:gd name="T13" fmla="*/ 0 60000 65536"/>
                  <a:gd name="T14" fmla="*/ 0 60000 65536"/>
                  <a:gd name="T15" fmla="*/ 0 w 388"/>
                  <a:gd name="T16" fmla="*/ 0 h 66"/>
                  <a:gd name="T17" fmla="*/ 388 w 388"/>
                  <a:gd name="T18" fmla="*/ 66 h 66"/>
                </a:gdLst>
                <a:ahLst/>
                <a:cxnLst>
                  <a:cxn ang="T10">
                    <a:pos x="T0" y="T1"/>
                  </a:cxn>
                  <a:cxn ang="T11">
                    <a:pos x="T2" y="T3"/>
                  </a:cxn>
                  <a:cxn ang="T12">
                    <a:pos x="T4" y="T5"/>
                  </a:cxn>
                  <a:cxn ang="T13">
                    <a:pos x="T6" y="T7"/>
                  </a:cxn>
                  <a:cxn ang="T14">
                    <a:pos x="T8" y="T9"/>
                  </a:cxn>
                </a:cxnLst>
                <a:rect l="T15" t="T16" r="T17" b="T18"/>
                <a:pathLst>
                  <a:path w="388" h="66">
                    <a:moveTo>
                      <a:pt x="385" y="63"/>
                    </a:moveTo>
                    <a:lnTo>
                      <a:pt x="388" y="66"/>
                    </a:lnTo>
                    <a:lnTo>
                      <a:pt x="3" y="3"/>
                    </a:lnTo>
                    <a:lnTo>
                      <a:pt x="0" y="0"/>
                    </a:lnTo>
                    <a:lnTo>
                      <a:pt x="385" y="63"/>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00" name="Freeform 2037"/>
              <p:cNvSpPr>
                <a:spLocks/>
              </p:cNvSpPr>
              <p:nvPr/>
            </p:nvSpPr>
            <p:spPr bwMode="auto">
              <a:xfrm>
                <a:off x="897" y="1307"/>
                <a:ext cx="195" cy="34"/>
              </a:xfrm>
              <a:custGeom>
                <a:avLst/>
                <a:gdLst>
                  <a:gd name="T0" fmla="*/ 2 w 389"/>
                  <a:gd name="T1" fmla="*/ 1 h 66"/>
                  <a:gd name="T2" fmla="*/ 2 w 389"/>
                  <a:gd name="T3" fmla="*/ 1 h 66"/>
                  <a:gd name="T4" fmla="*/ 1 w 389"/>
                  <a:gd name="T5" fmla="*/ 1 h 66"/>
                  <a:gd name="T6" fmla="*/ 0 w 389"/>
                  <a:gd name="T7" fmla="*/ 0 h 66"/>
                  <a:gd name="T8" fmla="*/ 2 w 389"/>
                  <a:gd name="T9" fmla="*/ 1 h 66"/>
                  <a:gd name="T10" fmla="*/ 0 60000 65536"/>
                  <a:gd name="T11" fmla="*/ 0 60000 65536"/>
                  <a:gd name="T12" fmla="*/ 0 60000 65536"/>
                  <a:gd name="T13" fmla="*/ 0 60000 65536"/>
                  <a:gd name="T14" fmla="*/ 0 60000 65536"/>
                  <a:gd name="T15" fmla="*/ 0 w 389"/>
                  <a:gd name="T16" fmla="*/ 0 h 66"/>
                  <a:gd name="T17" fmla="*/ 389 w 389"/>
                  <a:gd name="T18" fmla="*/ 66 h 66"/>
                </a:gdLst>
                <a:ahLst/>
                <a:cxnLst>
                  <a:cxn ang="T10">
                    <a:pos x="T0" y="T1"/>
                  </a:cxn>
                  <a:cxn ang="T11">
                    <a:pos x="T2" y="T3"/>
                  </a:cxn>
                  <a:cxn ang="T12">
                    <a:pos x="T4" y="T5"/>
                  </a:cxn>
                  <a:cxn ang="T13">
                    <a:pos x="T6" y="T7"/>
                  </a:cxn>
                  <a:cxn ang="T14">
                    <a:pos x="T8" y="T9"/>
                  </a:cxn>
                </a:cxnLst>
                <a:rect l="T15" t="T16" r="T17" b="T18"/>
                <a:pathLst>
                  <a:path w="389" h="66">
                    <a:moveTo>
                      <a:pt x="385" y="63"/>
                    </a:moveTo>
                    <a:lnTo>
                      <a:pt x="389" y="66"/>
                    </a:lnTo>
                    <a:lnTo>
                      <a:pt x="3" y="3"/>
                    </a:lnTo>
                    <a:lnTo>
                      <a:pt x="0" y="0"/>
                    </a:lnTo>
                    <a:lnTo>
                      <a:pt x="385" y="63"/>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5101" name="Freeform 2038"/>
              <p:cNvSpPr>
                <a:spLocks/>
              </p:cNvSpPr>
              <p:nvPr/>
            </p:nvSpPr>
            <p:spPr bwMode="auto">
              <a:xfrm>
                <a:off x="899" y="1309"/>
                <a:ext cx="195" cy="33"/>
              </a:xfrm>
              <a:custGeom>
                <a:avLst/>
                <a:gdLst>
                  <a:gd name="T0" fmla="*/ 2 w 389"/>
                  <a:gd name="T1" fmla="*/ 0 h 67"/>
                  <a:gd name="T2" fmla="*/ 2 w 389"/>
                  <a:gd name="T3" fmla="*/ 0 h 67"/>
                  <a:gd name="T4" fmla="*/ 1 w 389"/>
                  <a:gd name="T5" fmla="*/ 0 h 67"/>
                  <a:gd name="T6" fmla="*/ 0 w 389"/>
                  <a:gd name="T7" fmla="*/ 0 h 67"/>
                  <a:gd name="T8" fmla="*/ 2 w 389"/>
                  <a:gd name="T9" fmla="*/ 0 h 67"/>
                  <a:gd name="T10" fmla="*/ 0 60000 65536"/>
                  <a:gd name="T11" fmla="*/ 0 60000 65536"/>
                  <a:gd name="T12" fmla="*/ 0 60000 65536"/>
                  <a:gd name="T13" fmla="*/ 0 60000 65536"/>
                  <a:gd name="T14" fmla="*/ 0 60000 65536"/>
                  <a:gd name="T15" fmla="*/ 0 w 389"/>
                  <a:gd name="T16" fmla="*/ 0 h 67"/>
                  <a:gd name="T17" fmla="*/ 389 w 389"/>
                  <a:gd name="T18" fmla="*/ 67 h 67"/>
                </a:gdLst>
                <a:ahLst/>
                <a:cxnLst>
                  <a:cxn ang="T10">
                    <a:pos x="T0" y="T1"/>
                  </a:cxn>
                  <a:cxn ang="T11">
                    <a:pos x="T2" y="T3"/>
                  </a:cxn>
                  <a:cxn ang="T12">
                    <a:pos x="T4" y="T5"/>
                  </a:cxn>
                  <a:cxn ang="T13">
                    <a:pos x="T6" y="T7"/>
                  </a:cxn>
                  <a:cxn ang="T14">
                    <a:pos x="T8" y="T9"/>
                  </a:cxn>
                </a:cxnLst>
                <a:rect l="T15" t="T16" r="T17" b="T18"/>
                <a:pathLst>
                  <a:path w="389" h="67">
                    <a:moveTo>
                      <a:pt x="386" y="63"/>
                    </a:moveTo>
                    <a:lnTo>
                      <a:pt x="389" y="67"/>
                    </a:lnTo>
                    <a:lnTo>
                      <a:pt x="4" y="5"/>
                    </a:lnTo>
                    <a:lnTo>
                      <a:pt x="0" y="0"/>
                    </a:lnTo>
                    <a:lnTo>
                      <a:pt x="386" y="63"/>
                    </a:lnTo>
                    <a:close/>
                  </a:path>
                </a:pathLst>
              </a:custGeom>
              <a:solidFill>
                <a:srgbClr val="BE5F00"/>
              </a:solidFill>
              <a:ln w="9525">
                <a:noFill/>
                <a:round/>
                <a:headEnd/>
                <a:tailEnd/>
              </a:ln>
            </p:spPr>
            <p:txBody>
              <a:bodyPr>
                <a:prstTxWarp prst="textNoShape">
                  <a:avLst/>
                </a:prstTxWarp>
              </a:bodyPr>
              <a:lstStyle/>
              <a:p>
                <a:endParaRPr lang="en-US">
                  <a:latin typeface="Calibri" pitchFamily="-112" charset="0"/>
                </a:endParaRPr>
              </a:p>
            </p:txBody>
          </p:sp>
          <p:sp>
            <p:nvSpPr>
              <p:cNvPr id="675102" name="Freeform 2039"/>
              <p:cNvSpPr>
                <a:spLocks/>
              </p:cNvSpPr>
              <p:nvPr/>
            </p:nvSpPr>
            <p:spPr bwMode="auto">
              <a:xfrm>
                <a:off x="901" y="1312"/>
                <a:ext cx="198" cy="34"/>
              </a:xfrm>
              <a:custGeom>
                <a:avLst/>
                <a:gdLst>
                  <a:gd name="T0" fmla="*/ 1 w 397"/>
                  <a:gd name="T1" fmla="*/ 0 h 70"/>
                  <a:gd name="T2" fmla="*/ 1 w 397"/>
                  <a:gd name="T3" fmla="*/ 0 h 70"/>
                  <a:gd name="T4" fmla="*/ 0 w 397"/>
                  <a:gd name="T5" fmla="*/ 0 h 70"/>
                  <a:gd name="T6" fmla="*/ 0 w 397"/>
                  <a:gd name="T7" fmla="*/ 0 h 70"/>
                  <a:gd name="T8" fmla="*/ 1 w 397"/>
                  <a:gd name="T9" fmla="*/ 0 h 70"/>
                  <a:gd name="T10" fmla="*/ 0 60000 65536"/>
                  <a:gd name="T11" fmla="*/ 0 60000 65536"/>
                  <a:gd name="T12" fmla="*/ 0 60000 65536"/>
                  <a:gd name="T13" fmla="*/ 0 60000 65536"/>
                  <a:gd name="T14" fmla="*/ 0 60000 65536"/>
                  <a:gd name="T15" fmla="*/ 0 w 397"/>
                  <a:gd name="T16" fmla="*/ 0 h 70"/>
                  <a:gd name="T17" fmla="*/ 397 w 397"/>
                  <a:gd name="T18" fmla="*/ 70 h 70"/>
                </a:gdLst>
                <a:ahLst/>
                <a:cxnLst>
                  <a:cxn ang="T10">
                    <a:pos x="T0" y="T1"/>
                  </a:cxn>
                  <a:cxn ang="T11">
                    <a:pos x="T2" y="T3"/>
                  </a:cxn>
                  <a:cxn ang="T12">
                    <a:pos x="T4" y="T5"/>
                  </a:cxn>
                  <a:cxn ang="T13">
                    <a:pos x="T6" y="T7"/>
                  </a:cxn>
                  <a:cxn ang="T14">
                    <a:pos x="T8" y="T9"/>
                  </a:cxn>
                </a:cxnLst>
                <a:rect l="T15" t="T16" r="T17" b="T18"/>
                <a:pathLst>
                  <a:path w="397" h="70">
                    <a:moveTo>
                      <a:pt x="385" y="62"/>
                    </a:moveTo>
                    <a:lnTo>
                      <a:pt x="397" y="70"/>
                    </a:lnTo>
                    <a:lnTo>
                      <a:pt x="11" y="7"/>
                    </a:lnTo>
                    <a:lnTo>
                      <a:pt x="0" y="0"/>
                    </a:lnTo>
                    <a:lnTo>
                      <a:pt x="385" y="62"/>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03" name="Freeform 2040"/>
              <p:cNvSpPr>
                <a:spLocks/>
              </p:cNvSpPr>
              <p:nvPr/>
            </p:nvSpPr>
            <p:spPr bwMode="auto">
              <a:xfrm>
                <a:off x="901" y="1312"/>
                <a:ext cx="196" cy="32"/>
              </a:xfrm>
              <a:custGeom>
                <a:avLst/>
                <a:gdLst>
                  <a:gd name="T0" fmla="*/ 2 w 392"/>
                  <a:gd name="T1" fmla="*/ 0 h 65"/>
                  <a:gd name="T2" fmla="*/ 2 w 392"/>
                  <a:gd name="T3" fmla="*/ 0 h 65"/>
                  <a:gd name="T4" fmla="*/ 1 w 392"/>
                  <a:gd name="T5" fmla="*/ 0 h 65"/>
                  <a:gd name="T6" fmla="*/ 0 w 392"/>
                  <a:gd name="T7" fmla="*/ 0 h 65"/>
                  <a:gd name="T8" fmla="*/ 2 w 392"/>
                  <a:gd name="T9" fmla="*/ 0 h 65"/>
                  <a:gd name="T10" fmla="*/ 0 60000 65536"/>
                  <a:gd name="T11" fmla="*/ 0 60000 65536"/>
                  <a:gd name="T12" fmla="*/ 0 60000 65536"/>
                  <a:gd name="T13" fmla="*/ 0 60000 65536"/>
                  <a:gd name="T14" fmla="*/ 0 60000 65536"/>
                  <a:gd name="T15" fmla="*/ 0 w 392"/>
                  <a:gd name="T16" fmla="*/ 0 h 65"/>
                  <a:gd name="T17" fmla="*/ 392 w 392"/>
                  <a:gd name="T18" fmla="*/ 65 h 65"/>
                </a:gdLst>
                <a:ahLst/>
                <a:cxnLst>
                  <a:cxn ang="T10">
                    <a:pos x="T0" y="T1"/>
                  </a:cxn>
                  <a:cxn ang="T11">
                    <a:pos x="T2" y="T3"/>
                  </a:cxn>
                  <a:cxn ang="T12">
                    <a:pos x="T4" y="T5"/>
                  </a:cxn>
                  <a:cxn ang="T13">
                    <a:pos x="T6" y="T7"/>
                  </a:cxn>
                  <a:cxn ang="T14">
                    <a:pos x="T8" y="T9"/>
                  </a:cxn>
                </a:cxnLst>
                <a:rect l="T15" t="T16" r="T17" b="T18"/>
                <a:pathLst>
                  <a:path w="392" h="65">
                    <a:moveTo>
                      <a:pt x="385" y="62"/>
                    </a:moveTo>
                    <a:lnTo>
                      <a:pt x="392" y="65"/>
                    </a:lnTo>
                    <a:lnTo>
                      <a:pt x="6" y="3"/>
                    </a:lnTo>
                    <a:lnTo>
                      <a:pt x="0" y="0"/>
                    </a:lnTo>
                    <a:lnTo>
                      <a:pt x="385" y="62"/>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04" name="Freeform 2041"/>
              <p:cNvSpPr>
                <a:spLocks/>
              </p:cNvSpPr>
              <p:nvPr/>
            </p:nvSpPr>
            <p:spPr bwMode="auto">
              <a:xfrm>
                <a:off x="904" y="1313"/>
                <a:ext cx="195" cy="33"/>
              </a:xfrm>
              <a:custGeom>
                <a:avLst/>
                <a:gdLst>
                  <a:gd name="T0" fmla="*/ 1 w 391"/>
                  <a:gd name="T1" fmla="*/ 0 h 67"/>
                  <a:gd name="T2" fmla="*/ 1 w 391"/>
                  <a:gd name="T3" fmla="*/ 0 h 67"/>
                  <a:gd name="T4" fmla="*/ 0 w 391"/>
                  <a:gd name="T5" fmla="*/ 0 h 67"/>
                  <a:gd name="T6" fmla="*/ 0 w 391"/>
                  <a:gd name="T7" fmla="*/ 0 h 67"/>
                  <a:gd name="T8" fmla="*/ 1 w 391"/>
                  <a:gd name="T9" fmla="*/ 0 h 67"/>
                  <a:gd name="T10" fmla="*/ 0 60000 65536"/>
                  <a:gd name="T11" fmla="*/ 0 60000 65536"/>
                  <a:gd name="T12" fmla="*/ 0 60000 65536"/>
                  <a:gd name="T13" fmla="*/ 0 60000 65536"/>
                  <a:gd name="T14" fmla="*/ 0 60000 65536"/>
                  <a:gd name="T15" fmla="*/ 0 w 391"/>
                  <a:gd name="T16" fmla="*/ 0 h 67"/>
                  <a:gd name="T17" fmla="*/ 391 w 391"/>
                  <a:gd name="T18" fmla="*/ 67 h 67"/>
                </a:gdLst>
                <a:ahLst/>
                <a:cxnLst>
                  <a:cxn ang="T10">
                    <a:pos x="T0" y="T1"/>
                  </a:cxn>
                  <a:cxn ang="T11">
                    <a:pos x="T2" y="T3"/>
                  </a:cxn>
                  <a:cxn ang="T12">
                    <a:pos x="T4" y="T5"/>
                  </a:cxn>
                  <a:cxn ang="T13">
                    <a:pos x="T6" y="T7"/>
                  </a:cxn>
                  <a:cxn ang="T14">
                    <a:pos x="T8" y="T9"/>
                  </a:cxn>
                </a:cxnLst>
                <a:rect l="T15" t="T16" r="T17" b="T18"/>
                <a:pathLst>
                  <a:path w="391" h="67">
                    <a:moveTo>
                      <a:pt x="386" y="62"/>
                    </a:moveTo>
                    <a:lnTo>
                      <a:pt x="391" y="67"/>
                    </a:lnTo>
                    <a:lnTo>
                      <a:pt x="5" y="4"/>
                    </a:lnTo>
                    <a:lnTo>
                      <a:pt x="0" y="0"/>
                    </a:lnTo>
                    <a:lnTo>
                      <a:pt x="386" y="62"/>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105" name="Freeform 2042"/>
              <p:cNvSpPr>
                <a:spLocks/>
              </p:cNvSpPr>
              <p:nvPr/>
            </p:nvSpPr>
            <p:spPr bwMode="auto">
              <a:xfrm>
                <a:off x="907" y="1315"/>
                <a:ext cx="199" cy="33"/>
              </a:xfrm>
              <a:custGeom>
                <a:avLst/>
                <a:gdLst>
                  <a:gd name="T0" fmla="*/ 1 w 399"/>
                  <a:gd name="T1" fmla="*/ 1 h 66"/>
                  <a:gd name="T2" fmla="*/ 1 w 399"/>
                  <a:gd name="T3" fmla="*/ 1 h 66"/>
                  <a:gd name="T4" fmla="*/ 0 w 399"/>
                  <a:gd name="T5" fmla="*/ 1 h 66"/>
                  <a:gd name="T6" fmla="*/ 0 w 399"/>
                  <a:gd name="T7" fmla="*/ 0 h 66"/>
                  <a:gd name="T8" fmla="*/ 1 w 399"/>
                  <a:gd name="T9" fmla="*/ 1 h 66"/>
                  <a:gd name="T10" fmla="*/ 0 60000 65536"/>
                  <a:gd name="T11" fmla="*/ 0 60000 65536"/>
                  <a:gd name="T12" fmla="*/ 0 60000 65536"/>
                  <a:gd name="T13" fmla="*/ 0 60000 65536"/>
                  <a:gd name="T14" fmla="*/ 0 60000 65536"/>
                  <a:gd name="T15" fmla="*/ 0 w 399"/>
                  <a:gd name="T16" fmla="*/ 0 h 66"/>
                  <a:gd name="T17" fmla="*/ 399 w 399"/>
                  <a:gd name="T18" fmla="*/ 66 h 66"/>
                </a:gdLst>
                <a:ahLst/>
                <a:cxnLst>
                  <a:cxn ang="T10">
                    <a:pos x="T0" y="T1"/>
                  </a:cxn>
                  <a:cxn ang="T11">
                    <a:pos x="T2" y="T3"/>
                  </a:cxn>
                  <a:cxn ang="T12">
                    <a:pos x="T4" y="T5"/>
                  </a:cxn>
                  <a:cxn ang="T13">
                    <a:pos x="T6" y="T7"/>
                  </a:cxn>
                  <a:cxn ang="T14">
                    <a:pos x="T8" y="T9"/>
                  </a:cxn>
                </a:cxnLst>
                <a:rect l="T15" t="T16" r="T17" b="T18"/>
                <a:pathLst>
                  <a:path w="399" h="66">
                    <a:moveTo>
                      <a:pt x="386" y="63"/>
                    </a:moveTo>
                    <a:lnTo>
                      <a:pt x="399" y="66"/>
                    </a:lnTo>
                    <a:lnTo>
                      <a:pt x="13" y="3"/>
                    </a:lnTo>
                    <a:lnTo>
                      <a:pt x="0" y="0"/>
                    </a:lnTo>
                    <a:lnTo>
                      <a:pt x="386" y="63"/>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106" name="Freeform 2043"/>
              <p:cNvSpPr>
                <a:spLocks/>
              </p:cNvSpPr>
              <p:nvPr/>
            </p:nvSpPr>
            <p:spPr bwMode="auto">
              <a:xfrm>
                <a:off x="920" y="1220"/>
                <a:ext cx="199" cy="28"/>
              </a:xfrm>
              <a:custGeom>
                <a:avLst/>
                <a:gdLst>
                  <a:gd name="T0" fmla="*/ 1 w 399"/>
                  <a:gd name="T1" fmla="*/ 1 h 55"/>
                  <a:gd name="T2" fmla="*/ 1 w 399"/>
                  <a:gd name="T3" fmla="*/ 1 h 55"/>
                  <a:gd name="T4" fmla="*/ 0 w 399"/>
                  <a:gd name="T5" fmla="*/ 0 h 55"/>
                  <a:gd name="T6" fmla="*/ 0 w 399"/>
                  <a:gd name="T7" fmla="*/ 1 h 55"/>
                  <a:gd name="T8" fmla="*/ 1 w 399"/>
                  <a:gd name="T9" fmla="*/ 1 h 55"/>
                  <a:gd name="T10" fmla="*/ 0 60000 65536"/>
                  <a:gd name="T11" fmla="*/ 0 60000 65536"/>
                  <a:gd name="T12" fmla="*/ 0 60000 65536"/>
                  <a:gd name="T13" fmla="*/ 0 60000 65536"/>
                  <a:gd name="T14" fmla="*/ 0 60000 65536"/>
                  <a:gd name="T15" fmla="*/ 0 w 399"/>
                  <a:gd name="T16" fmla="*/ 0 h 55"/>
                  <a:gd name="T17" fmla="*/ 399 w 399"/>
                  <a:gd name="T18" fmla="*/ 55 h 55"/>
                </a:gdLst>
                <a:ahLst/>
                <a:cxnLst>
                  <a:cxn ang="T10">
                    <a:pos x="T0" y="T1"/>
                  </a:cxn>
                  <a:cxn ang="T11">
                    <a:pos x="T2" y="T3"/>
                  </a:cxn>
                  <a:cxn ang="T12">
                    <a:pos x="T4" y="T5"/>
                  </a:cxn>
                  <a:cxn ang="T13">
                    <a:pos x="T6" y="T7"/>
                  </a:cxn>
                  <a:cxn ang="T14">
                    <a:pos x="T8" y="T9"/>
                  </a:cxn>
                </a:cxnLst>
                <a:rect l="T15" t="T16" r="T17" b="T18"/>
                <a:pathLst>
                  <a:path w="399" h="55">
                    <a:moveTo>
                      <a:pt x="399" y="55"/>
                    </a:moveTo>
                    <a:lnTo>
                      <a:pt x="385" y="55"/>
                    </a:lnTo>
                    <a:lnTo>
                      <a:pt x="0" y="0"/>
                    </a:lnTo>
                    <a:lnTo>
                      <a:pt x="13" y="2"/>
                    </a:lnTo>
                    <a:lnTo>
                      <a:pt x="399" y="55"/>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5107" name="Freeform 2044"/>
              <p:cNvSpPr>
                <a:spLocks/>
              </p:cNvSpPr>
              <p:nvPr/>
            </p:nvSpPr>
            <p:spPr bwMode="auto">
              <a:xfrm>
                <a:off x="1079" y="1248"/>
                <a:ext cx="67" cy="100"/>
              </a:xfrm>
              <a:custGeom>
                <a:avLst/>
                <a:gdLst>
                  <a:gd name="T0" fmla="*/ 1 w 133"/>
                  <a:gd name="T1" fmla="*/ 0 h 201"/>
                  <a:gd name="T2" fmla="*/ 1 w 133"/>
                  <a:gd name="T3" fmla="*/ 0 h 201"/>
                  <a:gd name="T4" fmla="*/ 1 w 133"/>
                  <a:gd name="T5" fmla="*/ 0 h 201"/>
                  <a:gd name="T6" fmla="*/ 1 w 133"/>
                  <a:gd name="T7" fmla="*/ 0 h 201"/>
                  <a:gd name="T8" fmla="*/ 1 w 133"/>
                  <a:gd name="T9" fmla="*/ 0 h 201"/>
                  <a:gd name="T10" fmla="*/ 1 w 133"/>
                  <a:gd name="T11" fmla="*/ 0 h 201"/>
                  <a:gd name="T12" fmla="*/ 1 w 133"/>
                  <a:gd name="T13" fmla="*/ 0 h 201"/>
                  <a:gd name="T14" fmla="*/ 0 w 133"/>
                  <a:gd name="T15" fmla="*/ 0 h 201"/>
                  <a:gd name="T16" fmla="*/ 0 w 133"/>
                  <a:gd name="T17" fmla="*/ 0 h 201"/>
                  <a:gd name="T18" fmla="*/ 0 w 133"/>
                  <a:gd name="T19" fmla="*/ 0 h 201"/>
                  <a:gd name="T20" fmla="*/ 1 w 133"/>
                  <a:gd name="T21" fmla="*/ 0 h 201"/>
                  <a:gd name="T22" fmla="*/ 1 w 133"/>
                  <a:gd name="T23" fmla="*/ 0 h 201"/>
                  <a:gd name="T24" fmla="*/ 1 w 133"/>
                  <a:gd name="T25" fmla="*/ 0 h 201"/>
                  <a:gd name="T26" fmla="*/ 1 w 133"/>
                  <a:gd name="T27" fmla="*/ 0 h 201"/>
                  <a:gd name="T28" fmla="*/ 1 w 133"/>
                  <a:gd name="T29" fmla="*/ 0 h 201"/>
                  <a:gd name="T30" fmla="*/ 1 w 133"/>
                  <a:gd name="T31" fmla="*/ 0 h 201"/>
                  <a:gd name="T32" fmla="*/ 1 w 133"/>
                  <a:gd name="T33" fmla="*/ 0 h 201"/>
                  <a:gd name="T34" fmla="*/ 1 w 133"/>
                  <a:gd name="T35" fmla="*/ 0 h 201"/>
                  <a:gd name="T36" fmla="*/ 1 w 133"/>
                  <a:gd name="T37" fmla="*/ 0 h 201"/>
                  <a:gd name="T38" fmla="*/ 1 w 133"/>
                  <a:gd name="T39" fmla="*/ 0 h 201"/>
                  <a:gd name="T40" fmla="*/ 1 w 133"/>
                  <a:gd name="T41" fmla="*/ 0 h 201"/>
                  <a:gd name="T42" fmla="*/ 1 w 133"/>
                  <a:gd name="T43" fmla="*/ 0 h 201"/>
                  <a:gd name="T44" fmla="*/ 1 w 133"/>
                  <a:gd name="T45" fmla="*/ 0 h 201"/>
                  <a:gd name="T46" fmla="*/ 1 w 133"/>
                  <a:gd name="T47" fmla="*/ 0 h 201"/>
                  <a:gd name="T48" fmla="*/ 1 w 133"/>
                  <a:gd name="T49" fmla="*/ 0 h 201"/>
                  <a:gd name="T50" fmla="*/ 1 w 133"/>
                  <a:gd name="T51" fmla="*/ 0 h 201"/>
                  <a:gd name="T52" fmla="*/ 1 w 133"/>
                  <a:gd name="T53" fmla="*/ 0 h 201"/>
                  <a:gd name="T54" fmla="*/ 1 w 133"/>
                  <a:gd name="T55" fmla="*/ 0 h 201"/>
                  <a:gd name="T56" fmla="*/ 1 w 133"/>
                  <a:gd name="T57" fmla="*/ 0 h 201"/>
                  <a:gd name="T58" fmla="*/ 1 w 133"/>
                  <a:gd name="T59" fmla="*/ 0 h 201"/>
                  <a:gd name="T60" fmla="*/ 1 w 133"/>
                  <a:gd name="T61" fmla="*/ 0 h 201"/>
                  <a:gd name="T62" fmla="*/ 1 w 133"/>
                  <a:gd name="T63" fmla="*/ 0 h 201"/>
                  <a:gd name="T64" fmla="*/ 1 w 133"/>
                  <a:gd name="T65" fmla="*/ 0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01"/>
                  <a:gd name="T101" fmla="*/ 133 w 133"/>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01">
                    <a:moveTo>
                      <a:pt x="66" y="0"/>
                    </a:moveTo>
                    <a:lnTo>
                      <a:pt x="53" y="4"/>
                    </a:lnTo>
                    <a:lnTo>
                      <a:pt x="40" y="12"/>
                    </a:lnTo>
                    <a:lnTo>
                      <a:pt x="28" y="22"/>
                    </a:lnTo>
                    <a:lnTo>
                      <a:pt x="18" y="37"/>
                    </a:lnTo>
                    <a:lnTo>
                      <a:pt x="10" y="52"/>
                    </a:lnTo>
                    <a:lnTo>
                      <a:pt x="5" y="70"/>
                    </a:lnTo>
                    <a:lnTo>
                      <a:pt x="0" y="90"/>
                    </a:lnTo>
                    <a:lnTo>
                      <a:pt x="0" y="110"/>
                    </a:lnTo>
                    <a:lnTo>
                      <a:pt x="0" y="130"/>
                    </a:lnTo>
                    <a:lnTo>
                      <a:pt x="5" y="150"/>
                    </a:lnTo>
                    <a:lnTo>
                      <a:pt x="10" y="165"/>
                    </a:lnTo>
                    <a:lnTo>
                      <a:pt x="18" y="180"/>
                    </a:lnTo>
                    <a:lnTo>
                      <a:pt x="28" y="190"/>
                    </a:lnTo>
                    <a:lnTo>
                      <a:pt x="40" y="198"/>
                    </a:lnTo>
                    <a:lnTo>
                      <a:pt x="53" y="201"/>
                    </a:lnTo>
                    <a:lnTo>
                      <a:pt x="66" y="201"/>
                    </a:lnTo>
                    <a:lnTo>
                      <a:pt x="80" y="198"/>
                    </a:lnTo>
                    <a:lnTo>
                      <a:pt x="93" y="190"/>
                    </a:lnTo>
                    <a:lnTo>
                      <a:pt x="103" y="178"/>
                    </a:lnTo>
                    <a:lnTo>
                      <a:pt x="113" y="165"/>
                    </a:lnTo>
                    <a:lnTo>
                      <a:pt x="121" y="148"/>
                    </a:lnTo>
                    <a:lnTo>
                      <a:pt x="128" y="131"/>
                    </a:lnTo>
                    <a:lnTo>
                      <a:pt x="131" y="112"/>
                    </a:lnTo>
                    <a:lnTo>
                      <a:pt x="133" y="92"/>
                    </a:lnTo>
                    <a:lnTo>
                      <a:pt x="131" y="72"/>
                    </a:lnTo>
                    <a:lnTo>
                      <a:pt x="128" y="53"/>
                    </a:lnTo>
                    <a:lnTo>
                      <a:pt x="121" y="37"/>
                    </a:lnTo>
                    <a:lnTo>
                      <a:pt x="113" y="23"/>
                    </a:lnTo>
                    <a:lnTo>
                      <a:pt x="103" y="12"/>
                    </a:lnTo>
                    <a:lnTo>
                      <a:pt x="93" y="5"/>
                    </a:lnTo>
                    <a:lnTo>
                      <a:pt x="80" y="0"/>
                    </a:lnTo>
                    <a:lnTo>
                      <a:pt x="66" y="0"/>
                    </a:lnTo>
                    <a:close/>
                  </a:path>
                </a:pathLst>
              </a:custGeom>
              <a:solidFill>
                <a:srgbClr val="7AB4FF"/>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108" name="Group 2045"/>
            <p:cNvGrpSpPr>
              <a:grpSpLocks/>
            </p:cNvGrpSpPr>
            <p:nvPr/>
          </p:nvGrpSpPr>
          <p:grpSpPr bwMode="auto">
            <a:xfrm>
              <a:off x="973" y="1205"/>
              <a:ext cx="776" cy="284"/>
              <a:chOff x="973" y="1205"/>
              <a:chExt cx="776" cy="284"/>
            </a:xfrm>
          </p:grpSpPr>
          <p:sp>
            <p:nvSpPr>
              <p:cNvPr id="675109" name="Freeform 2046"/>
              <p:cNvSpPr>
                <a:spLocks/>
              </p:cNvSpPr>
              <p:nvPr/>
            </p:nvSpPr>
            <p:spPr bwMode="auto">
              <a:xfrm>
                <a:off x="989" y="1214"/>
                <a:ext cx="659" cy="93"/>
              </a:xfrm>
              <a:custGeom>
                <a:avLst/>
                <a:gdLst>
                  <a:gd name="T0" fmla="*/ 6 w 1317"/>
                  <a:gd name="T1" fmla="*/ 0 h 188"/>
                  <a:gd name="T2" fmla="*/ 6 w 1317"/>
                  <a:gd name="T3" fmla="*/ 0 h 188"/>
                  <a:gd name="T4" fmla="*/ 0 w 1317"/>
                  <a:gd name="T5" fmla="*/ 0 h 188"/>
                  <a:gd name="T6" fmla="*/ 1 w 1317"/>
                  <a:gd name="T7" fmla="*/ 0 h 188"/>
                  <a:gd name="T8" fmla="*/ 6 w 1317"/>
                  <a:gd name="T9" fmla="*/ 0 h 188"/>
                  <a:gd name="T10" fmla="*/ 0 60000 65536"/>
                  <a:gd name="T11" fmla="*/ 0 60000 65536"/>
                  <a:gd name="T12" fmla="*/ 0 60000 65536"/>
                  <a:gd name="T13" fmla="*/ 0 60000 65536"/>
                  <a:gd name="T14" fmla="*/ 0 60000 65536"/>
                  <a:gd name="T15" fmla="*/ 0 w 1317"/>
                  <a:gd name="T16" fmla="*/ 0 h 188"/>
                  <a:gd name="T17" fmla="*/ 1317 w 1317"/>
                  <a:gd name="T18" fmla="*/ 188 h 188"/>
                </a:gdLst>
                <a:ahLst/>
                <a:cxnLst>
                  <a:cxn ang="T10">
                    <a:pos x="T0" y="T1"/>
                  </a:cxn>
                  <a:cxn ang="T11">
                    <a:pos x="T2" y="T3"/>
                  </a:cxn>
                  <a:cxn ang="T12">
                    <a:pos x="T4" y="T5"/>
                  </a:cxn>
                  <a:cxn ang="T13">
                    <a:pos x="T6" y="T7"/>
                  </a:cxn>
                  <a:cxn ang="T14">
                    <a:pos x="T8" y="T9"/>
                  </a:cxn>
                </a:cxnLst>
                <a:rect l="T15" t="T16" r="T17" b="T18"/>
                <a:pathLst>
                  <a:path w="1317" h="188">
                    <a:moveTo>
                      <a:pt x="1317" y="186"/>
                    </a:moveTo>
                    <a:lnTo>
                      <a:pt x="1309" y="188"/>
                    </a:lnTo>
                    <a:lnTo>
                      <a:pt x="0" y="2"/>
                    </a:lnTo>
                    <a:lnTo>
                      <a:pt x="8" y="0"/>
                    </a:lnTo>
                    <a:lnTo>
                      <a:pt x="1317" y="186"/>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110" name="Freeform 2047"/>
              <p:cNvSpPr>
                <a:spLocks/>
              </p:cNvSpPr>
              <p:nvPr/>
            </p:nvSpPr>
            <p:spPr bwMode="auto">
              <a:xfrm>
                <a:off x="985" y="1214"/>
                <a:ext cx="659" cy="96"/>
              </a:xfrm>
              <a:custGeom>
                <a:avLst/>
                <a:gdLst>
                  <a:gd name="T0" fmla="*/ 6 w 1316"/>
                  <a:gd name="T1" fmla="*/ 1 h 191"/>
                  <a:gd name="T2" fmla="*/ 6 w 1316"/>
                  <a:gd name="T3" fmla="*/ 1 h 191"/>
                  <a:gd name="T4" fmla="*/ 0 w 1316"/>
                  <a:gd name="T5" fmla="*/ 1 h 191"/>
                  <a:gd name="T6" fmla="*/ 1 w 1316"/>
                  <a:gd name="T7" fmla="*/ 0 h 191"/>
                  <a:gd name="T8" fmla="*/ 6 w 1316"/>
                  <a:gd name="T9" fmla="*/ 1 h 191"/>
                  <a:gd name="T10" fmla="*/ 0 60000 65536"/>
                  <a:gd name="T11" fmla="*/ 0 60000 65536"/>
                  <a:gd name="T12" fmla="*/ 0 60000 65536"/>
                  <a:gd name="T13" fmla="*/ 0 60000 65536"/>
                  <a:gd name="T14" fmla="*/ 0 60000 65536"/>
                  <a:gd name="T15" fmla="*/ 0 w 1316"/>
                  <a:gd name="T16" fmla="*/ 0 h 191"/>
                  <a:gd name="T17" fmla="*/ 1316 w 1316"/>
                  <a:gd name="T18" fmla="*/ 191 h 191"/>
                </a:gdLst>
                <a:ahLst/>
                <a:cxnLst>
                  <a:cxn ang="T10">
                    <a:pos x="T0" y="T1"/>
                  </a:cxn>
                  <a:cxn ang="T11">
                    <a:pos x="T2" y="T3"/>
                  </a:cxn>
                  <a:cxn ang="T12">
                    <a:pos x="T4" y="T5"/>
                  </a:cxn>
                  <a:cxn ang="T13">
                    <a:pos x="T6" y="T7"/>
                  </a:cxn>
                  <a:cxn ang="T14">
                    <a:pos x="T8" y="T9"/>
                  </a:cxn>
                </a:cxnLst>
                <a:rect l="T15" t="T16" r="T17" b="T18"/>
                <a:pathLst>
                  <a:path w="1316" h="191">
                    <a:moveTo>
                      <a:pt x="1316" y="186"/>
                    </a:moveTo>
                    <a:lnTo>
                      <a:pt x="1308" y="191"/>
                    </a:lnTo>
                    <a:lnTo>
                      <a:pt x="0" y="3"/>
                    </a:lnTo>
                    <a:lnTo>
                      <a:pt x="7" y="0"/>
                    </a:lnTo>
                    <a:lnTo>
                      <a:pt x="1316" y="186"/>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111" name="Freeform 2048"/>
              <p:cNvSpPr>
                <a:spLocks/>
              </p:cNvSpPr>
              <p:nvPr/>
            </p:nvSpPr>
            <p:spPr bwMode="auto">
              <a:xfrm>
                <a:off x="987" y="1214"/>
                <a:ext cx="657" cy="94"/>
              </a:xfrm>
              <a:custGeom>
                <a:avLst/>
                <a:gdLst>
                  <a:gd name="T0" fmla="*/ 6 w 1313"/>
                  <a:gd name="T1" fmla="*/ 1 h 188"/>
                  <a:gd name="T2" fmla="*/ 6 w 1313"/>
                  <a:gd name="T3" fmla="*/ 1 h 188"/>
                  <a:gd name="T4" fmla="*/ 0 w 1313"/>
                  <a:gd name="T5" fmla="*/ 1 h 188"/>
                  <a:gd name="T6" fmla="*/ 1 w 1313"/>
                  <a:gd name="T7" fmla="*/ 0 h 188"/>
                  <a:gd name="T8" fmla="*/ 6 w 1313"/>
                  <a:gd name="T9" fmla="*/ 1 h 188"/>
                  <a:gd name="T10" fmla="*/ 0 60000 65536"/>
                  <a:gd name="T11" fmla="*/ 0 60000 65536"/>
                  <a:gd name="T12" fmla="*/ 0 60000 65536"/>
                  <a:gd name="T13" fmla="*/ 0 60000 65536"/>
                  <a:gd name="T14" fmla="*/ 0 60000 65536"/>
                  <a:gd name="T15" fmla="*/ 0 w 1313"/>
                  <a:gd name="T16" fmla="*/ 0 h 188"/>
                  <a:gd name="T17" fmla="*/ 1313 w 1313"/>
                  <a:gd name="T18" fmla="*/ 188 h 188"/>
                </a:gdLst>
                <a:ahLst/>
                <a:cxnLst>
                  <a:cxn ang="T10">
                    <a:pos x="T0" y="T1"/>
                  </a:cxn>
                  <a:cxn ang="T11">
                    <a:pos x="T2" y="T3"/>
                  </a:cxn>
                  <a:cxn ang="T12">
                    <a:pos x="T4" y="T5"/>
                  </a:cxn>
                  <a:cxn ang="T13">
                    <a:pos x="T6" y="T7"/>
                  </a:cxn>
                  <a:cxn ang="T14">
                    <a:pos x="T8" y="T9"/>
                  </a:cxn>
                </a:cxnLst>
                <a:rect l="T15" t="T16" r="T17" b="T18"/>
                <a:pathLst>
                  <a:path w="1313" h="188">
                    <a:moveTo>
                      <a:pt x="1313" y="186"/>
                    </a:moveTo>
                    <a:lnTo>
                      <a:pt x="1310" y="188"/>
                    </a:lnTo>
                    <a:lnTo>
                      <a:pt x="0" y="1"/>
                    </a:lnTo>
                    <a:lnTo>
                      <a:pt x="4" y="0"/>
                    </a:lnTo>
                    <a:lnTo>
                      <a:pt x="1313" y="186"/>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112" name="Freeform 2049"/>
              <p:cNvSpPr>
                <a:spLocks/>
              </p:cNvSpPr>
              <p:nvPr/>
            </p:nvSpPr>
            <p:spPr bwMode="auto">
              <a:xfrm>
                <a:off x="985" y="1215"/>
                <a:ext cx="657" cy="95"/>
              </a:xfrm>
              <a:custGeom>
                <a:avLst/>
                <a:gdLst>
                  <a:gd name="T0" fmla="*/ 6 w 1313"/>
                  <a:gd name="T1" fmla="*/ 1 h 190"/>
                  <a:gd name="T2" fmla="*/ 6 w 1313"/>
                  <a:gd name="T3" fmla="*/ 1 h 190"/>
                  <a:gd name="T4" fmla="*/ 0 w 1313"/>
                  <a:gd name="T5" fmla="*/ 1 h 190"/>
                  <a:gd name="T6" fmla="*/ 1 w 1313"/>
                  <a:gd name="T7" fmla="*/ 0 h 190"/>
                  <a:gd name="T8" fmla="*/ 6 w 1313"/>
                  <a:gd name="T9" fmla="*/ 1 h 190"/>
                  <a:gd name="T10" fmla="*/ 0 60000 65536"/>
                  <a:gd name="T11" fmla="*/ 0 60000 65536"/>
                  <a:gd name="T12" fmla="*/ 0 60000 65536"/>
                  <a:gd name="T13" fmla="*/ 0 60000 65536"/>
                  <a:gd name="T14" fmla="*/ 0 60000 65536"/>
                  <a:gd name="T15" fmla="*/ 0 w 1313"/>
                  <a:gd name="T16" fmla="*/ 0 h 190"/>
                  <a:gd name="T17" fmla="*/ 1313 w 1313"/>
                  <a:gd name="T18" fmla="*/ 190 h 190"/>
                </a:gdLst>
                <a:ahLst/>
                <a:cxnLst>
                  <a:cxn ang="T10">
                    <a:pos x="T0" y="T1"/>
                  </a:cxn>
                  <a:cxn ang="T11">
                    <a:pos x="T2" y="T3"/>
                  </a:cxn>
                  <a:cxn ang="T12">
                    <a:pos x="T4" y="T5"/>
                  </a:cxn>
                  <a:cxn ang="T13">
                    <a:pos x="T6" y="T7"/>
                  </a:cxn>
                  <a:cxn ang="T14">
                    <a:pos x="T8" y="T9"/>
                  </a:cxn>
                </a:cxnLst>
                <a:rect l="T15" t="T16" r="T17" b="T18"/>
                <a:pathLst>
                  <a:path w="1313" h="190">
                    <a:moveTo>
                      <a:pt x="1313" y="187"/>
                    </a:moveTo>
                    <a:lnTo>
                      <a:pt x="1308" y="190"/>
                    </a:lnTo>
                    <a:lnTo>
                      <a:pt x="0" y="2"/>
                    </a:lnTo>
                    <a:lnTo>
                      <a:pt x="3" y="0"/>
                    </a:lnTo>
                    <a:lnTo>
                      <a:pt x="1313" y="187"/>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113" name="Freeform 2050"/>
              <p:cNvSpPr>
                <a:spLocks/>
              </p:cNvSpPr>
              <p:nvPr/>
            </p:nvSpPr>
            <p:spPr bwMode="auto">
              <a:xfrm>
                <a:off x="982" y="1216"/>
                <a:ext cx="657" cy="97"/>
              </a:xfrm>
              <a:custGeom>
                <a:avLst/>
                <a:gdLst>
                  <a:gd name="T0" fmla="*/ 5 w 1315"/>
                  <a:gd name="T1" fmla="*/ 1 h 194"/>
                  <a:gd name="T2" fmla="*/ 5 w 1315"/>
                  <a:gd name="T3" fmla="*/ 1 h 194"/>
                  <a:gd name="T4" fmla="*/ 0 w 1315"/>
                  <a:gd name="T5" fmla="*/ 1 h 194"/>
                  <a:gd name="T6" fmla="*/ 0 w 1315"/>
                  <a:gd name="T7" fmla="*/ 0 h 194"/>
                  <a:gd name="T8" fmla="*/ 5 w 1315"/>
                  <a:gd name="T9" fmla="*/ 1 h 194"/>
                  <a:gd name="T10" fmla="*/ 0 60000 65536"/>
                  <a:gd name="T11" fmla="*/ 0 60000 65536"/>
                  <a:gd name="T12" fmla="*/ 0 60000 65536"/>
                  <a:gd name="T13" fmla="*/ 0 60000 65536"/>
                  <a:gd name="T14" fmla="*/ 0 60000 65536"/>
                  <a:gd name="T15" fmla="*/ 0 w 1315"/>
                  <a:gd name="T16" fmla="*/ 0 h 194"/>
                  <a:gd name="T17" fmla="*/ 1315 w 1315"/>
                  <a:gd name="T18" fmla="*/ 194 h 194"/>
                </a:gdLst>
                <a:ahLst/>
                <a:cxnLst>
                  <a:cxn ang="T10">
                    <a:pos x="T0" y="T1"/>
                  </a:cxn>
                  <a:cxn ang="T11">
                    <a:pos x="T2" y="T3"/>
                  </a:cxn>
                  <a:cxn ang="T12">
                    <a:pos x="T4" y="T5"/>
                  </a:cxn>
                  <a:cxn ang="T13">
                    <a:pos x="T6" y="T7"/>
                  </a:cxn>
                  <a:cxn ang="T14">
                    <a:pos x="T8" y="T9"/>
                  </a:cxn>
                </a:cxnLst>
                <a:rect l="T15" t="T16" r="T17" b="T18"/>
                <a:pathLst>
                  <a:path w="1315" h="194">
                    <a:moveTo>
                      <a:pt x="1315" y="188"/>
                    </a:moveTo>
                    <a:lnTo>
                      <a:pt x="1308" y="194"/>
                    </a:lnTo>
                    <a:lnTo>
                      <a:pt x="0" y="7"/>
                    </a:lnTo>
                    <a:lnTo>
                      <a:pt x="7" y="0"/>
                    </a:lnTo>
                    <a:lnTo>
                      <a:pt x="1315" y="188"/>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114" name="Freeform 2051"/>
              <p:cNvSpPr>
                <a:spLocks/>
              </p:cNvSpPr>
              <p:nvPr/>
            </p:nvSpPr>
            <p:spPr bwMode="auto">
              <a:xfrm>
                <a:off x="984" y="1216"/>
                <a:ext cx="655" cy="95"/>
              </a:xfrm>
              <a:custGeom>
                <a:avLst/>
                <a:gdLst>
                  <a:gd name="T0" fmla="*/ 5 w 1311"/>
                  <a:gd name="T1" fmla="*/ 1 h 189"/>
                  <a:gd name="T2" fmla="*/ 5 w 1311"/>
                  <a:gd name="T3" fmla="*/ 1 h 189"/>
                  <a:gd name="T4" fmla="*/ 0 w 1311"/>
                  <a:gd name="T5" fmla="*/ 1 h 189"/>
                  <a:gd name="T6" fmla="*/ 0 w 1311"/>
                  <a:gd name="T7" fmla="*/ 0 h 189"/>
                  <a:gd name="T8" fmla="*/ 5 w 1311"/>
                  <a:gd name="T9" fmla="*/ 1 h 189"/>
                  <a:gd name="T10" fmla="*/ 0 60000 65536"/>
                  <a:gd name="T11" fmla="*/ 0 60000 65536"/>
                  <a:gd name="T12" fmla="*/ 0 60000 65536"/>
                  <a:gd name="T13" fmla="*/ 0 60000 65536"/>
                  <a:gd name="T14" fmla="*/ 0 60000 65536"/>
                  <a:gd name="T15" fmla="*/ 0 w 1311"/>
                  <a:gd name="T16" fmla="*/ 0 h 189"/>
                  <a:gd name="T17" fmla="*/ 1311 w 1311"/>
                  <a:gd name="T18" fmla="*/ 189 h 189"/>
                </a:gdLst>
                <a:ahLst/>
                <a:cxnLst>
                  <a:cxn ang="T10">
                    <a:pos x="T0" y="T1"/>
                  </a:cxn>
                  <a:cxn ang="T11">
                    <a:pos x="T2" y="T3"/>
                  </a:cxn>
                  <a:cxn ang="T12">
                    <a:pos x="T4" y="T5"/>
                  </a:cxn>
                  <a:cxn ang="T13">
                    <a:pos x="T6" y="T7"/>
                  </a:cxn>
                  <a:cxn ang="T14">
                    <a:pos x="T8" y="T9"/>
                  </a:cxn>
                </a:cxnLst>
                <a:rect l="T15" t="T16" r="T17" b="T18"/>
                <a:pathLst>
                  <a:path w="1311" h="189">
                    <a:moveTo>
                      <a:pt x="1311" y="188"/>
                    </a:moveTo>
                    <a:lnTo>
                      <a:pt x="1309" y="189"/>
                    </a:lnTo>
                    <a:lnTo>
                      <a:pt x="0" y="3"/>
                    </a:lnTo>
                    <a:lnTo>
                      <a:pt x="3" y="0"/>
                    </a:lnTo>
                    <a:lnTo>
                      <a:pt x="1311" y="188"/>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115" name="Freeform 2052"/>
              <p:cNvSpPr>
                <a:spLocks/>
              </p:cNvSpPr>
              <p:nvPr/>
            </p:nvSpPr>
            <p:spPr bwMode="auto">
              <a:xfrm>
                <a:off x="983" y="1218"/>
                <a:ext cx="656" cy="94"/>
              </a:xfrm>
              <a:custGeom>
                <a:avLst/>
                <a:gdLst>
                  <a:gd name="T0" fmla="*/ 6 w 1311"/>
                  <a:gd name="T1" fmla="*/ 1 h 188"/>
                  <a:gd name="T2" fmla="*/ 6 w 1311"/>
                  <a:gd name="T3" fmla="*/ 1 h 188"/>
                  <a:gd name="T4" fmla="*/ 0 w 1311"/>
                  <a:gd name="T5" fmla="*/ 1 h 188"/>
                  <a:gd name="T6" fmla="*/ 1 w 1311"/>
                  <a:gd name="T7" fmla="*/ 0 h 188"/>
                  <a:gd name="T8" fmla="*/ 6 w 1311"/>
                  <a:gd name="T9" fmla="*/ 1 h 188"/>
                  <a:gd name="T10" fmla="*/ 0 60000 65536"/>
                  <a:gd name="T11" fmla="*/ 0 60000 65536"/>
                  <a:gd name="T12" fmla="*/ 0 60000 65536"/>
                  <a:gd name="T13" fmla="*/ 0 60000 65536"/>
                  <a:gd name="T14" fmla="*/ 0 60000 65536"/>
                  <a:gd name="T15" fmla="*/ 0 w 1311"/>
                  <a:gd name="T16" fmla="*/ 0 h 188"/>
                  <a:gd name="T17" fmla="*/ 1311 w 1311"/>
                  <a:gd name="T18" fmla="*/ 188 h 188"/>
                </a:gdLst>
                <a:ahLst/>
                <a:cxnLst>
                  <a:cxn ang="T10">
                    <a:pos x="T0" y="T1"/>
                  </a:cxn>
                  <a:cxn ang="T11">
                    <a:pos x="T2" y="T3"/>
                  </a:cxn>
                  <a:cxn ang="T12">
                    <a:pos x="T4" y="T5"/>
                  </a:cxn>
                  <a:cxn ang="T13">
                    <a:pos x="T6" y="T7"/>
                  </a:cxn>
                  <a:cxn ang="T14">
                    <a:pos x="T8" y="T9"/>
                  </a:cxn>
                </a:cxnLst>
                <a:rect l="T15" t="T16" r="T17" b="T18"/>
                <a:pathLst>
                  <a:path w="1311" h="188">
                    <a:moveTo>
                      <a:pt x="1311" y="186"/>
                    </a:moveTo>
                    <a:lnTo>
                      <a:pt x="1308" y="188"/>
                    </a:lnTo>
                    <a:lnTo>
                      <a:pt x="0" y="2"/>
                    </a:lnTo>
                    <a:lnTo>
                      <a:pt x="2" y="0"/>
                    </a:lnTo>
                    <a:lnTo>
                      <a:pt x="1311" y="186"/>
                    </a:lnTo>
                    <a:close/>
                  </a:path>
                </a:pathLst>
              </a:custGeom>
              <a:solidFill>
                <a:srgbClr val="AB5500"/>
              </a:solidFill>
              <a:ln w="9525">
                <a:noFill/>
                <a:round/>
                <a:headEnd/>
                <a:tailEnd/>
              </a:ln>
            </p:spPr>
            <p:txBody>
              <a:bodyPr>
                <a:prstTxWarp prst="textNoShape">
                  <a:avLst/>
                </a:prstTxWarp>
              </a:bodyPr>
              <a:lstStyle/>
              <a:p>
                <a:endParaRPr lang="en-US">
                  <a:latin typeface="Calibri" pitchFamily="-112" charset="0"/>
                </a:endParaRPr>
              </a:p>
            </p:txBody>
          </p:sp>
          <p:sp>
            <p:nvSpPr>
              <p:cNvPr id="675116" name="Freeform 2053"/>
              <p:cNvSpPr>
                <a:spLocks/>
              </p:cNvSpPr>
              <p:nvPr/>
            </p:nvSpPr>
            <p:spPr bwMode="auto">
              <a:xfrm>
                <a:off x="982" y="1219"/>
                <a:ext cx="655" cy="94"/>
              </a:xfrm>
              <a:custGeom>
                <a:avLst/>
                <a:gdLst>
                  <a:gd name="T0" fmla="*/ 5 w 1310"/>
                  <a:gd name="T1" fmla="*/ 0 h 189"/>
                  <a:gd name="T2" fmla="*/ 5 w 1310"/>
                  <a:gd name="T3" fmla="*/ 0 h 189"/>
                  <a:gd name="T4" fmla="*/ 0 w 1310"/>
                  <a:gd name="T5" fmla="*/ 0 h 189"/>
                  <a:gd name="T6" fmla="*/ 1 w 1310"/>
                  <a:gd name="T7" fmla="*/ 0 h 189"/>
                  <a:gd name="T8" fmla="*/ 5 w 1310"/>
                  <a:gd name="T9" fmla="*/ 0 h 189"/>
                  <a:gd name="T10" fmla="*/ 0 60000 65536"/>
                  <a:gd name="T11" fmla="*/ 0 60000 65536"/>
                  <a:gd name="T12" fmla="*/ 0 60000 65536"/>
                  <a:gd name="T13" fmla="*/ 0 60000 65536"/>
                  <a:gd name="T14" fmla="*/ 0 60000 65536"/>
                  <a:gd name="T15" fmla="*/ 0 w 1310"/>
                  <a:gd name="T16" fmla="*/ 0 h 189"/>
                  <a:gd name="T17" fmla="*/ 1310 w 1310"/>
                  <a:gd name="T18" fmla="*/ 189 h 189"/>
                </a:gdLst>
                <a:ahLst/>
                <a:cxnLst>
                  <a:cxn ang="T10">
                    <a:pos x="T0" y="T1"/>
                  </a:cxn>
                  <a:cxn ang="T11">
                    <a:pos x="T2" y="T3"/>
                  </a:cxn>
                  <a:cxn ang="T12">
                    <a:pos x="T4" y="T5"/>
                  </a:cxn>
                  <a:cxn ang="T13">
                    <a:pos x="T6" y="T7"/>
                  </a:cxn>
                  <a:cxn ang="T14">
                    <a:pos x="T8" y="T9"/>
                  </a:cxn>
                </a:cxnLst>
                <a:rect l="T15" t="T16" r="T17" b="T18"/>
                <a:pathLst>
                  <a:path w="1310" h="189">
                    <a:moveTo>
                      <a:pt x="1310" y="186"/>
                    </a:moveTo>
                    <a:lnTo>
                      <a:pt x="1308" y="189"/>
                    </a:lnTo>
                    <a:lnTo>
                      <a:pt x="0" y="2"/>
                    </a:lnTo>
                    <a:lnTo>
                      <a:pt x="2" y="0"/>
                    </a:lnTo>
                    <a:lnTo>
                      <a:pt x="1310" y="186"/>
                    </a:lnTo>
                    <a:close/>
                  </a:path>
                </a:pathLst>
              </a:custGeom>
              <a:solidFill>
                <a:srgbClr val="B25800"/>
              </a:solidFill>
              <a:ln w="9525">
                <a:noFill/>
                <a:round/>
                <a:headEnd/>
                <a:tailEnd/>
              </a:ln>
            </p:spPr>
            <p:txBody>
              <a:bodyPr>
                <a:prstTxWarp prst="textNoShape">
                  <a:avLst/>
                </a:prstTxWarp>
              </a:bodyPr>
              <a:lstStyle/>
              <a:p>
                <a:endParaRPr lang="en-US">
                  <a:latin typeface="Calibri" pitchFamily="-112" charset="0"/>
                </a:endParaRPr>
              </a:p>
            </p:txBody>
          </p:sp>
          <p:sp>
            <p:nvSpPr>
              <p:cNvPr id="675117" name="Freeform 2054"/>
              <p:cNvSpPr>
                <a:spLocks/>
              </p:cNvSpPr>
              <p:nvPr/>
            </p:nvSpPr>
            <p:spPr bwMode="auto">
              <a:xfrm>
                <a:off x="979" y="1219"/>
                <a:ext cx="657" cy="98"/>
              </a:xfrm>
              <a:custGeom>
                <a:avLst/>
                <a:gdLst>
                  <a:gd name="T0" fmla="*/ 5 w 1314"/>
                  <a:gd name="T1" fmla="*/ 1 h 196"/>
                  <a:gd name="T2" fmla="*/ 5 w 1314"/>
                  <a:gd name="T3" fmla="*/ 1 h 196"/>
                  <a:gd name="T4" fmla="*/ 0 w 1314"/>
                  <a:gd name="T5" fmla="*/ 1 h 196"/>
                  <a:gd name="T6" fmla="*/ 1 w 1314"/>
                  <a:gd name="T7" fmla="*/ 0 h 196"/>
                  <a:gd name="T8" fmla="*/ 5 w 1314"/>
                  <a:gd name="T9" fmla="*/ 1 h 196"/>
                  <a:gd name="T10" fmla="*/ 0 60000 65536"/>
                  <a:gd name="T11" fmla="*/ 0 60000 65536"/>
                  <a:gd name="T12" fmla="*/ 0 60000 65536"/>
                  <a:gd name="T13" fmla="*/ 0 60000 65536"/>
                  <a:gd name="T14" fmla="*/ 0 60000 65536"/>
                  <a:gd name="T15" fmla="*/ 0 w 1314"/>
                  <a:gd name="T16" fmla="*/ 0 h 196"/>
                  <a:gd name="T17" fmla="*/ 1314 w 1314"/>
                  <a:gd name="T18" fmla="*/ 196 h 196"/>
                </a:gdLst>
                <a:ahLst/>
                <a:cxnLst>
                  <a:cxn ang="T10">
                    <a:pos x="T0" y="T1"/>
                  </a:cxn>
                  <a:cxn ang="T11">
                    <a:pos x="T2" y="T3"/>
                  </a:cxn>
                  <a:cxn ang="T12">
                    <a:pos x="T4" y="T5"/>
                  </a:cxn>
                  <a:cxn ang="T13">
                    <a:pos x="T6" y="T7"/>
                  </a:cxn>
                  <a:cxn ang="T14">
                    <a:pos x="T8" y="T9"/>
                  </a:cxn>
                </a:cxnLst>
                <a:rect l="T15" t="T16" r="T17" b="T18"/>
                <a:pathLst>
                  <a:path w="1314" h="196">
                    <a:moveTo>
                      <a:pt x="1314" y="187"/>
                    </a:moveTo>
                    <a:lnTo>
                      <a:pt x="1307" y="196"/>
                    </a:lnTo>
                    <a:lnTo>
                      <a:pt x="0" y="6"/>
                    </a:lnTo>
                    <a:lnTo>
                      <a:pt x="6" y="0"/>
                    </a:lnTo>
                    <a:lnTo>
                      <a:pt x="1314" y="187"/>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18" name="Freeform 2055"/>
              <p:cNvSpPr>
                <a:spLocks/>
              </p:cNvSpPr>
              <p:nvPr/>
            </p:nvSpPr>
            <p:spPr bwMode="auto">
              <a:xfrm>
                <a:off x="981" y="1219"/>
                <a:ext cx="655" cy="95"/>
              </a:xfrm>
              <a:custGeom>
                <a:avLst/>
                <a:gdLst>
                  <a:gd name="T0" fmla="*/ 5 w 1311"/>
                  <a:gd name="T1" fmla="*/ 1 h 189"/>
                  <a:gd name="T2" fmla="*/ 5 w 1311"/>
                  <a:gd name="T3" fmla="*/ 1 h 189"/>
                  <a:gd name="T4" fmla="*/ 0 w 1311"/>
                  <a:gd name="T5" fmla="*/ 1 h 189"/>
                  <a:gd name="T6" fmla="*/ 0 w 1311"/>
                  <a:gd name="T7" fmla="*/ 0 h 189"/>
                  <a:gd name="T8" fmla="*/ 5 w 1311"/>
                  <a:gd name="T9" fmla="*/ 1 h 189"/>
                  <a:gd name="T10" fmla="*/ 0 60000 65536"/>
                  <a:gd name="T11" fmla="*/ 0 60000 65536"/>
                  <a:gd name="T12" fmla="*/ 0 60000 65536"/>
                  <a:gd name="T13" fmla="*/ 0 60000 65536"/>
                  <a:gd name="T14" fmla="*/ 0 60000 65536"/>
                  <a:gd name="T15" fmla="*/ 0 w 1311"/>
                  <a:gd name="T16" fmla="*/ 0 h 189"/>
                  <a:gd name="T17" fmla="*/ 1311 w 1311"/>
                  <a:gd name="T18" fmla="*/ 189 h 189"/>
                </a:gdLst>
                <a:ahLst/>
                <a:cxnLst>
                  <a:cxn ang="T10">
                    <a:pos x="T0" y="T1"/>
                  </a:cxn>
                  <a:cxn ang="T11">
                    <a:pos x="T2" y="T3"/>
                  </a:cxn>
                  <a:cxn ang="T12">
                    <a:pos x="T4" y="T5"/>
                  </a:cxn>
                  <a:cxn ang="T13">
                    <a:pos x="T6" y="T7"/>
                  </a:cxn>
                  <a:cxn ang="T14">
                    <a:pos x="T8" y="T9"/>
                  </a:cxn>
                </a:cxnLst>
                <a:rect l="T15" t="T16" r="T17" b="T18"/>
                <a:pathLst>
                  <a:path w="1311" h="189">
                    <a:moveTo>
                      <a:pt x="1311" y="187"/>
                    </a:moveTo>
                    <a:lnTo>
                      <a:pt x="1309" y="189"/>
                    </a:lnTo>
                    <a:lnTo>
                      <a:pt x="0" y="1"/>
                    </a:lnTo>
                    <a:lnTo>
                      <a:pt x="3" y="0"/>
                    </a:lnTo>
                    <a:lnTo>
                      <a:pt x="1311" y="187"/>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19" name="Freeform 2056"/>
              <p:cNvSpPr>
                <a:spLocks/>
              </p:cNvSpPr>
              <p:nvPr/>
            </p:nvSpPr>
            <p:spPr bwMode="auto">
              <a:xfrm>
                <a:off x="980" y="1220"/>
                <a:ext cx="655" cy="96"/>
              </a:xfrm>
              <a:custGeom>
                <a:avLst/>
                <a:gdLst>
                  <a:gd name="T0" fmla="*/ 5 w 1311"/>
                  <a:gd name="T1" fmla="*/ 1 h 191"/>
                  <a:gd name="T2" fmla="*/ 5 w 1311"/>
                  <a:gd name="T3" fmla="*/ 1 h 191"/>
                  <a:gd name="T4" fmla="*/ 0 w 1311"/>
                  <a:gd name="T5" fmla="*/ 1 h 191"/>
                  <a:gd name="T6" fmla="*/ 0 w 1311"/>
                  <a:gd name="T7" fmla="*/ 0 h 191"/>
                  <a:gd name="T8" fmla="*/ 5 w 1311"/>
                  <a:gd name="T9" fmla="*/ 1 h 191"/>
                  <a:gd name="T10" fmla="*/ 0 60000 65536"/>
                  <a:gd name="T11" fmla="*/ 0 60000 65536"/>
                  <a:gd name="T12" fmla="*/ 0 60000 65536"/>
                  <a:gd name="T13" fmla="*/ 0 60000 65536"/>
                  <a:gd name="T14" fmla="*/ 0 60000 65536"/>
                  <a:gd name="T15" fmla="*/ 0 w 1311"/>
                  <a:gd name="T16" fmla="*/ 0 h 191"/>
                  <a:gd name="T17" fmla="*/ 1311 w 1311"/>
                  <a:gd name="T18" fmla="*/ 191 h 191"/>
                </a:gdLst>
                <a:ahLst/>
                <a:cxnLst>
                  <a:cxn ang="T10">
                    <a:pos x="T0" y="T1"/>
                  </a:cxn>
                  <a:cxn ang="T11">
                    <a:pos x="T2" y="T3"/>
                  </a:cxn>
                  <a:cxn ang="T12">
                    <a:pos x="T4" y="T5"/>
                  </a:cxn>
                  <a:cxn ang="T13">
                    <a:pos x="T6" y="T7"/>
                  </a:cxn>
                  <a:cxn ang="T14">
                    <a:pos x="T8" y="T9"/>
                  </a:cxn>
                </a:cxnLst>
                <a:rect l="T15" t="T16" r="T17" b="T18"/>
                <a:pathLst>
                  <a:path w="1311" h="191">
                    <a:moveTo>
                      <a:pt x="1311" y="188"/>
                    </a:moveTo>
                    <a:lnTo>
                      <a:pt x="1310" y="191"/>
                    </a:lnTo>
                    <a:lnTo>
                      <a:pt x="0" y="4"/>
                    </a:lnTo>
                    <a:lnTo>
                      <a:pt x="2" y="0"/>
                    </a:lnTo>
                    <a:lnTo>
                      <a:pt x="1311" y="188"/>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5120" name="Freeform 2057"/>
              <p:cNvSpPr>
                <a:spLocks/>
              </p:cNvSpPr>
              <p:nvPr/>
            </p:nvSpPr>
            <p:spPr bwMode="auto">
              <a:xfrm>
                <a:off x="979" y="1222"/>
                <a:ext cx="655" cy="95"/>
              </a:xfrm>
              <a:custGeom>
                <a:avLst/>
                <a:gdLst>
                  <a:gd name="T0" fmla="*/ 5 w 1311"/>
                  <a:gd name="T1" fmla="*/ 0 h 191"/>
                  <a:gd name="T2" fmla="*/ 5 w 1311"/>
                  <a:gd name="T3" fmla="*/ 0 h 191"/>
                  <a:gd name="T4" fmla="*/ 0 w 1311"/>
                  <a:gd name="T5" fmla="*/ 0 h 191"/>
                  <a:gd name="T6" fmla="*/ 0 w 1311"/>
                  <a:gd name="T7" fmla="*/ 0 h 191"/>
                  <a:gd name="T8" fmla="*/ 5 w 1311"/>
                  <a:gd name="T9" fmla="*/ 0 h 191"/>
                  <a:gd name="T10" fmla="*/ 0 60000 65536"/>
                  <a:gd name="T11" fmla="*/ 0 60000 65536"/>
                  <a:gd name="T12" fmla="*/ 0 60000 65536"/>
                  <a:gd name="T13" fmla="*/ 0 60000 65536"/>
                  <a:gd name="T14" fmla="*/ 0 60000 65536"/>
                  <a:gd name="T15" fmla="*/ 0 w 1311"/>
                  <a:gd name="T16" fmla="*/ 0 h 191"/>
                  <a:gd name="T17" fmla="*/ 1311 w 1311"/>
                  <a:gd name="T18" fmla="*/ 191 h 191"/>
                </a:gdLst>
                <a:ahLst/>
                <a:cxnLst>
                  <a:cxn ang="T10">
                    <a:pos x="T0" y="T1"/>
                  </a:cxn>
                  <a:cxn ang="T11">
                    <a:pos x="T2" y="T3"/>
                  </a:cxn>
                  <a:cxn ang="T12">
                    <a:pos x="T4" y="T5"/>
                  </a:cxn>
                  <a:cxn ang="T13">
                    <a:pos x="T6" y="T7"/>
                  </a:cxn>
                  <a:cxn ang="T14">
                    <a:pos x="T8" y="T9"/>
                  </a:cxn>
                </a:cxnLst>
                <a:rect l="T15" t="T16" r="T17" b="T18"/>
                <a:pathLst>
                  <a:path w="1311" h="191">
                    <a:moveTo>
                      <a:pt x="1311" y="187"/>
                    </a:moveTo>
                    <a:lnTo>
                      <a:pt x="1307" y="191"/>
                    </a:lnTo>
                    <a:lnTo>
                      <a:pt x="0" y="1"/>
                    </a:lnTo>
                    <a:lnTo>
                      <a:pt x="1" y="0"/>
                    </a:lnTo>
                    <a:lnTo>
                      <a:pt x="1311" y="187"/>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121" name="Freeform 2058"/>
              <p:cNvSpPr>
                <a:spLocks/>
              </p:cNvSpPr>
              <p:nvPr/>
            </p:nvSpPr>
            <p:spPr bwMode="auto">
              <a:xfrm>
                <a:off x="976" y="1223"/>
                <a:ext cx="657" cy="99"/>
              </a:xfrm>
              <a:custGeom>
                <a:avLst/>
                <a:gdLst>
                  <a:gd name="T0" fmla="*/ 6 w 1312"/>
                  <a:gd name="T1" fmla="*/ 0 h 200"/>
                  <a:gd name="T2" fmla="*/ 6 w 1312"/>
                  <a:gd name="T3" fmla="*/ 0 h 200"/>
                  <a:gd name="T4" fmla="*/ 0 w 1312"/>
                  <a:gd name="T5" fmla="*/ 0 h 200"/>
                  <a:gd name="T6" fmla="*/ 1 w 1312"/>
                  <a:gd name="T7" fmla="*/ 0 h 200"/>
                  <a:gd name="T8" fmla="*/ 6 w 1312"/>
                  <a:gd name="T9" fmla="*/ 0 h 200"/>
                  <a:gd name="T10" fmla="*/ 0 60000 65536"/>
                  <a:gd name="T11" fmla="*/ 0 60000 65536"/>
                  <a:gd name="T12" fmla="*/ 0 60000 65536"/>
                  <a:gd name="T13" fmla="*/ 0 60000 65536"/>
                  <a:gd name="T14" fmla="*/ 0 60000 65536"/>
                  <a:gd name="T15" fmla="*/ 0 w 1312"/>
                  <a:gd name="T16" fmla="*/ 0 h 200"/>
                  <a:gd name="T17" fmla="*/ 1312 w 1312"/>
                  <a:gd name="T18" fmla="*/ 200 h 200"/>
                </a:gdLst>
                <a:ahLst/>
                <a:cxnLst>
                  <a:cxn ang="T10">
                    <a:pos x="T0" y="T1"/>
                  </a:cxn>
                  <a:cxn ang="T11">
                    <a:pos x="T2" y="T3"/>
                  </a:cxn>
                  <a:cxn ang="T12">
                    <a:pos x="T4" y="T5"/>
                  </a:cxn>
                  <a:cxn ang="T13">
                    <a:pos x="T6" y="T7"/>
                  </a:cxn>
                  <a:cxn ang="T14">
                    <a:pos x="T8" y="T9"/>
                  </a:cxn>
                </a:cxnLst>
                <a:rect l="T15" t="T16" r="T17" b="T18"/>
                <a:pathLst>
                  <a:path w="1312" h="200">
                    <a:moveTo>
                      <a:pt x="1312" y="190"/>
                    </a:moveTo>
                    <a:lnTo>
                      <a:pt x="1307" y="200"/>
                    </a:lnTo>
                    <a:lnTo>
                      <a:pt x="0" y="9"/>
                    </a:lnTo>
                    <a:lnTo>
                      <a:pt x="5" y="0"/>
                    </a:lnTo>
                    <a:lnTo>
                      <a:pt x="1312" y="190"/>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22" name="Freeform 2059"/>
              <p:cNvSpPr>
                <a:spLocks/>
              </p:cNvSpPr>
              <p:nvPr/>
            </p:nvSpPr>
            <p:spPr bwMode="auto">
              <a:xfrm>
                <a:off x="978" y="1223"/>
                <a:ext cx="655" cy="95"/>
              </a:xfrm>
              <a:custGeom>
                <a:avLst/>
                <a:gdLst>
                  <a:gd name="T0" fmla="*/ 6 w 1309"/>
                  <a:gd name="T1" fmla="*/ 0 h 191"/>
                  <a:gd name="T2" fmla="*/ 6 w 1309"/>
                  <a:gd name="T3" fmla="*/ 0 h 191"/>
                  <a:gd name="T4" fmla="*/ 0 w 1309"/>
                  <a:gd name="T5" fmla="*/ 0 h 191"/>
                  <a:gd name="T6" fmla="*/ 1 w 1309"/>
                  <a:gd name="T7" fmla="*/ 0 h 191"/>
                  <a:gd name="T8" fmla="*/ 6 w 1309"/>
                  <a:gd name="T9" fmla="*/ 0 h 191"/>
                  <a:gd name="T10" fmla="*/ 0 60000 65536"/>
                  <a:gd name="T11" fmla="*/ 0 60000 65536"/>
                  <a:gd name="T12" fmla="*/ 0 60000 65536"/>
                  <a:gd name="T13" fmla="*/ 0 60000 65536"/>
                  <a:gd name="T14" fmla="*/ 0 60000 65536"/>
                  <a:gd name="T15" fmla="*/ 0 w 1309"/>
                  <a:gd name="T16" fmla="*/ 0 h 191"/>
                  <a:gd name="T17" fmla="*/ 1309 w 1309"/>
                  <a:gd name="T18" fmla="*/ 191 h 191"/>
                </a:gdLst>
                <a:ahLst/>
                <a:cxnLst>
                  <a:cxn ang="T10">
                    <a:pos x="T0" y="T1"/>
                  </a:cxn>
                  <a:cxn ang="T11">
                    <a:pos x="T2" y="T3"/>
                  </a:cxn>
                  <a:cxn ang="T12">
                    <a:pos x="T4" y="T5"/>
                  </a:cxn>
                  <a:cxn ang="T13">
                    <a:pos x="T6" y="T7"/>
                  </a:cxn>
                  <a:cxn ang="T14">
                    <a:pos x="T8" y="T9"/>
                  </a:cxn>
                </a:cxnLst>
                <a:rect l="T15" t="T16" r="T17" b="T18"/>
                <a:pathLst>
                  <a:path w="1309" h="191">
                    <a:moveTo>
                      <a:pt x="1309" y="190"/>
                    </a:moveTo>
                    <a:lnTo>
                      <a:pt x="1309" y="191"/>
                    </a:lnTo>
                    <a:lnTo>
                      <a:pt x="0" y="2"/>
                    </a:lnTo>
                    <a:lnTo>
                      <a:pt x="2" y="0"/>
                    </a:lnTo>
                    <a:lnTo>
                      <a:pt x="1309" y="190"/>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23" name="Freeform 2060"/>
              <p:cNvSpPr>
                <a:spLocks/>
              </p:cNvSpPr>
              <p:nvPr/>
            </p:nvSpPr>
            <p:spPr bwMode="auto">
              <a:xfrm>
                <a:off x="978" y="1224"/>
                <a:ext cx="655" cy="96"/>
              </a:xfrm>
              <a:custGeom>
                <a:avLst/>
                <a:gdLst>
                  <a:gd name="T0" fmla="*/ 6 w 1309"/>
                  <a:gd name="T1" fmla="*/ 0 h 193"/>
                  <a:gd name="T2" fmla="*/ 6 w 1309"/>
                  <a:gd name="T3" fmla="*/ 0 h 193"/>
                  <a:gd name="T4" fmla="*/ 0 w 1309"/>
                  <a:gd name="T5" fmla="*/ 0 h 193"/>
                  <a:gd name="T6" fmla="*/ 0 w 1309"/>
                  <a:gd name="T7" fmla="*/ 0 h 193"/>
                  <a:gd name="T8" fmla="*/ 6 w 1309"/>
                  <a:gd name="T9" fmla="*/ 0 h 193"/>
                  <a:gd name="T10" fmla="*/ 0 60000 65536"/>
                  <a:gd name="T11" fmla="*/ 0 60000 65536"/>
                  <a:gd name="T12" fmla="*/ 0 60000 65536"/>
                  <a:gd name="T13" fmla="*/ 0 60000 65536"/>
                  <a:gd name="T14" fmla="*/ 0 60000 65536"/>
                  <a:gd name="T15" fmla="*/ 0 w 1309"/>
                  <a:gd name="T16" fmla="*/ 0 h 193"/>
                  <a:gd name="T17" fmla="*/ 1309 w 1309"/>
                  <a:gd name="T18" fmla="*/ 193 h 193"/>
                </a:gdLst>
                <a:ahLst/>
                <a:cxnLst>
                  <a:cxn ang="T10">
                    <a:pos x="T0" y="T1"/>
                  </a:cxn>
                  <a:cxn ang="T11">
                    <a:pos x="T2" y="T3"/>
                  </a:cxn>
                  <a:cxn ang="T12">
                    <a:pos x="T4" y="T5"/>
                  </a:cxn>
                  <a:cxn ang="T13">
                    <a:pos x="T6" y="T7"/>
                  </a:cxn>
                  <a:cxn ang="T14">
                    <a:pos x="T8" y="T9"/>
                  </a:cxn>
                </a:cxnLst>
                <a:rect l="T15" t="T16" r="T17" b="T18"/>
                <a:pathLst>
                  <a:path w="1309" h="193">
                    <a:moveTo>
                      <a:pt x="1309" y="189"/>
                    </a:moveTo>
                    <a:lnTo>
                      <a:pt x="1308" y="193"/>
                    </a:lnTo>
                    <a:lnTo>
                      <a:pt x="0" y="2"/>
                    </a:lnTo>
                    <a:lnTo>
                      <a:pt x="0" y="0"/>
                    </a:lnTo>
                    <a:lnTo>
                      <a:pt x="1309" y="189"/>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124" name="Freeform 2061"/>
              <p:cNvSpPr>
                <a:spLocks/>
              </p:cNvSpPr>
              <p:nvPr/>
            </p:nvSpPr>
            <p:spPr bwMode="auto">
              <a:xfrm>
                <a:off x="977" y="1224"/>
                <a:ext cx="655" cy="97"/>
              </a:xfrm>
              <a:custGeom>
                <a:avLst/>
                <a:gdLst>
                  <a:gd name="T0" fmla="*/ 5 w 1310"/>
                  <a:gd name="T1" fmla="*/ 1 h 192"/>
                  <a:gd name="T2" fmla="*/ 5 w 1310"/>
                  <a:gd name="T3" fmla="*/ 1 h 192"/>
                  <a:gd name="T4" fmla="*/ 0 w 1310"/>
                  <a:gd name="T5" fmla="*/ 1 h 192"/>
                  <a:gd name="T6" fmla="*/ 1 w 1310"/>
                  <a:gd name="T7" fmla="*/ 0 h 192"/>
                  <a:gd name="T8" fmla="*/ 5 w 1310"/>
                  <a:gd name="T9" fmla="*/ 1 h 192"/>
                  <a:gd name="T10" fmla="*/ 0 60000 65536"/>
                  <a:gd name="T11" fmla="*/ 0 60000 65536"/>
                  <a:gd name="T12" fmla="*/ 0 60000 65536"/>
                  <a:gd name="T13" fmla="*/ 0 60000 65536"/>
                  <a:gd name="T14" fmla="*/ 0 60000 65536"/>
                  <a:gd name="T15" fmla="*/ 0 w 1310"/>
                  <a:gd name="T16" fmla="*/ 0 h 192"/>
                  <a:gd name="T17" fmla="*/ 1310 w 1310"/>
                  <a:gd name="T18" fmla="*/ 192 h 192"/>
                </a:gdLst>
                <a:ahLst/>
                <a:cxnLst>
                  <a:cxn ang="T10">
                    <a:pos x="T0" y="T1"/>
                  </a:cxn>
                  <a:cxn ang="T11">
                    <a:pos x="T2" y="T3"/>
                  </a:cxn>
                  <a:cxn ang="T12">
                    <a:pos x="T4" y="T5"/>
                  </a:cxn>
                  <a:cxn ang="T13">
                    <a:pos x="T6" y="T7"/>
                  </a:cxn>
                  <a:cxn ang="T14">
                    <a:pos x="T8" y="T9"/>
                  </a:cxn>
                </a:cxnLst>
                <a:rect l="T15" t="T16" r="T17" b="T18"/>
                <a:pathLst>
                  <a:path w="1310" h="192">
                    <a:moveTo>
                      <a:pt x="1310" y="191"/>
                    </a:moveTo>
                    <a:lnTo>
                      <a:pt x="1308" y="192"/>
                    </a:lnTo>
                    <a:lnTo>
                      <a:pt x="0" y="3"/>
                    </a:lnTo>
                    <a:lnTo>
                      <a:pt x="2" y="0"/>
                    </a:lnTo>
                    <a:lnTo>
                      <a:pt x="1310" y="191"/>
                    </a:lnTo>
                    <a:close/>
                  </a:path>
                </a:pathLst>
              </a:custGeom>
              <a:solidFill>
                <a:srgbClr val="D06800"/>
              </a:solidFill>
              <a:ln w="9525">
                <a:noFill/>
                <a:round/>
                <a:headEnd/>
                <a:tailEnd/>
              </a:ln>
            </p:spPr>
            <p:txBody>
              <a:bodyPr>
                <a:prstTxWarp prst="textNoShape">
                  <a:avLst/>
                </a:prstTxWarp>
              </a:bodyPr>
              <a:lstStyle/>
              <a:p>
                <a:endParaRPr lang="en-US">
                  <a:latin typeface="Calibri" pitchFamily="-112" charset="0"/>
                </a:endParaRPr>
              </a:p>
            </p:txBody>
          </p:sp>
          <p:sp>
            <p:nvSpPr>
              <p:cNvPr id="675125" name="Freeform 2062"/>
              <p:cNvSpPr>
                <a:spLocks/>
              </p:cNvSpPr>
              <p:nvPr/>
            </p:nvSpPr>
            <p:spPr bwMode="auto">
              <a:xfrm>
                <a:off x="976" y="1226"/>
                <a:ext cx="655" cy="96"/>
              </a:xfrm>
              <a:custGeom>
                <a:avLst/>
                <a:gdLst>
                  <a:gd name="T0" fmla="*/ 6 w 1309"/>
                  <a:gd name="T1" fmla="*/ 0 h 193"/>
                  <a:gd name="T2" fmla="*/ 6 w 1309"/>
                  <a:gd name="T3" fmla="*/ 0 h 193"/>
                  <a:gd name="T4" fmla="*/ 0 w 1309"/>
                  <a:gd name="T5" fmla="*/ 0 h 193"/>
                  <a:gd name="T6" fmla="*/ 1 w 1309"/>
                  <a:gd name="T7" fmla="*/ 0 h 193"/>
                  <a:gd name="T8" fmla="*/ 6 w 1309"/>
                  <a:gd name="T9" fmla="*/ 0 h 193"/>
                  <a:gd name="T10" fmla="*/ 0 60000 65536"/>
                  <a:gd name="T11" fmla="*/ 0 60000 65536"/>
                  <a:gd name="T12" fmla="*/ 0 60000 65536"/>
                  <a:gd name="T13" fmla="*/ 0 60000 65536"/>
                  <a:gd name="T14" fmla="*/ 0 60000 65536"/>
                  <a:gd name="T15" fmla="*/ 0 w 1309"/>
                  <a:gd name="T16" fmla="*/ 0 h 193"/>
                  <a:gd name="T17" fmla="*/ 1309 w 1309"/>
                  <a:gd name="T18" fmla="*/ 193 h 193"/>
                </a:gdLst>
                <a:ahLst/>
                <a:cxnLst>
                  <a:cxn ang="T10">
                    <a:pos x="T0" y="T1"/>
                  </a:cxn>
                  <a:cxn ang="T11">
                    <a:pos x="T2" y="T3"/>
                  </a:cxn>
                  <a:cxn ang="T12">
                    <a:pos x="T4" y="T5"/>
                  </a:cxn>
                  <a:cxn ang="T13">
                    <a:pos x="T6" y="T7"/>
                  </a:cxn>
                  <a:cxn ang="T14">
                    <a:pos x="T8" y="T9"/>
                  </a:cxn>
                </a:cxnLst>
                <a:rect l="T15" t="T16" r="T17" b="T18"/>
                <a:pathLst>
                  <a:path w="1309" h="193">
                    <a:moveTo>
                      <a:pt x="1309" y="189"/>
                    </a:moveTo>
                    <a:lnTo>
                      <a:pt x="1307" y="193"/>
                    </a:lnTo>
                    <a:lnTo>
                      <a:pt x="0" y="2"/>
                    </a:lnTo>
                    <a:lnTo>
                      <a:pt x="1" y="0"/>
                    </a:lnTo>
                    <a:lnTo>
                      <a:pt x="1309" y="189"/>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126" name="Freeform 2063"/>
              <p:cNvSpPr>
                <a:spLocks/>
              </p:cNvSpPr>
              <p:nvPr/>
            </p:nvSpPr>
            <p:spPr bwMode="auto">
              <a:xfrm>
                <a:off x="975" y="1227"/>
                <a:ext cx="655" cy="100"/>
              </a:xfrm>
              <a:custGeom>
                <a:avLst/>
                <a:gdLst>
                  <a:gd name="T0" fmla="*/ 5 w 1311"/>
                  <a:gd name="T1" fmla="*/ 0 h 201"/>
                  <a:gd name="T2" fmla="*/ 5 w 1311"/>
                  <a:gd name="T3" fmla="*/ 0 h 201"/>
                  <a:gd name="T4" fmla="*/ 0 w 1311"/>
                  <a:gd name="T5" fmla="*/ 0 h 201"/>
                  <a:gd name="T6" fmla="*/ 0 w 1311"/>
                  <a:gd name="T7" fmla="*/ 0 h 201"/>
                  <a:gd name="T8" fmla="*/ 5 w 1311"/>
                  <a:gd name="T9" fmla="*/ 0 h 201"/>
                  <a:gd name="T10" fmla="*/ 0 60000 65536"/>
                  <a:gd name="T11" fmla="*/ 0 60000 65536"/>
                  <a:gd name="T12" fmla="*/ 0 60000 65536"/>
                  <a:gd name="T13" fmla="*/ 0 60000 65536"/>
                  <a:gd name="T14" fmla="*/ 0 60000 65536"/>
                  <a:gd name="T15" fmla="*/ 0 w 1311"/>
                  <a:gd name="T16" fmla="*/ 0 h 201"/>
                  <a:gd name="T17" fmla="*/ 1311 w 1311"/>
                  <a:gd name="T18" fmla="*/ 201 h 201"/>
                </a:gdLst>
                <a:ahLst/>
                <a:cxnLst>
                  <a:cxn ang="T10">
                    <a:pos x="T0" y="T1"/>
                  </a:cxn>
                  <a:cxn ang="T11">
                    <a:pos x="T2" y="T3"/>
                  </a:cxn>
                  <a:cxn ang="T12">
                    <a:pos x="T4" y="T5"/>
                  </a:cxn>
                  <a:cxn ang="T13">
                    <a:pos x="T6" y="T7"/>
                  </a:cxn>
                  <a:cxn ang="T14">
                    <a:pos x="T8" y="T9"/>
                  </a:cxn>
                </a:cxnLst>
                <a:rect l="T15" t="T16" r="T17" b="T18"/>
                <a:pathLst>
                  <a:path w="1311" h="201">
                    <a:moveTo>
                      <a:pt x="1311" y="191"/>
                    </a:moveTo>
                    <a:lnTo>
                      <a:pt x="1308" y="201"/>
                    </a:lnTo>
                    <a:lnTo>
                      <a:pt x="0" y="10"/>
                    </a:lnTo>
                    <a:lnTo>
                      <a:pt x="4" y="0"/>
                    </a:lnTo>
                    <a:lnTo>
                      <a:pt x="1311" y="191"/>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127" name="Freeform 2064"/>
              <p:cNvSpPr>
                <a:spLocks/>
              </p:cNvSpPr>
              <p:nvPr/>
            </p:nvSpPr>
            <p:spPr bwMode="auto">
              <a:xfrm>
                <a:off x="976" y="1227"/>
                <a:ext cx="654" cy="96"/>
              </a:xfrm>
              <a:custGeom>
                <a:avLst/>
                <a:gdLst>
                  <a:gd name="T0" fmla="*/ 6 w 1307"/>
                  <a:gd name="T1" fmla="*/ 1 h 192"/>
                  <a:gd name="T2" fmla="*/ 6 w 1307"/>
                  <a:gd name="T3" fmla="*/ 1 h 192"/>
                  <a:gd name="T4" fmla="*/ 0 w 1307"/>
                  <a:gd name="T5" fmla="*/ 1 h 192"/>
                  <a:gd name="T6" fmla="*/ 0 w 1307"/>
                  <a:gd name="T7" fmla="*/ 0 h 192"/>
                  <a:gd name="T8" fmla="*/ 6 w 1307"/>
                  <a:gd name="T9" fmla="*/ 1 h 192"/>
                  <a:gd name="T10" fmla="*/ 0 60000 65536"/>
                  <a:gd name="T11" fmla="*/ 0 60000 65536"/>
                  <a:gd name="T12" fmla="*/ 0 60000 65536"/>
                  <a:gd name="T13" fmla="*/ 0 60000 65536"/>
                  <a:gd name="T14" fmla="*/ 0 60000 65536"/>
                  <a:gd name="T15" fmla="*/ 0 w 1307"/>
                  <a:gd name="T16" fmla="*/ 0 h 192"/>
                  <a:gd name="T17" fmla="*/ 1307 w 1307"/>
                  <a:gd name="T18" fmla="*/ 192 h 192"/>
                </a:gdLst>
                <a:ahLst/>
                <a:cxnLst>
                  <a:cxn ang="T10">
                    <a:pos x="T0" y="T1"/>
                  </a:cxn>
                  <a:cxn ang="T11">
                    <a:pos x="T2" y="T3"/>
                  </a:cxn>
                  <a:cxn ang="T12">
                    <a:pos x="T4" y="T5"/>
                  </a:cxn>
                  <a:cxn ang="T13">
                    <a:pos x="T6" y="T7"/>
                  </a:cxn>
                  <a:cxn ang="T14">
                    <a:pos x="T8" y="T9"/>
                  </a:cxn>
                </a:cxnLst>
                <a:rect l="T15" t="T16" r="T17" b="T18"/>
                <a:pathLst>
                  <a:path w="1307" h="192">
                    <a:moveTo>
                      <a:pt x="1307" y="191"/>
                    </a:moveTo>
                    <a:lnTo>
                      <a:pt x="1307" y="192"/>
                    </a:lnTo>
                    <a:lnTo>
                      <a:pt x="0" y="1"/>
                    </a:lnTo>
                    <a:lnTo>
                      <a:pt x="0" y="0"/>
                    </a:lnTo>
                    <a:lnTo>
                      <a:pt x="1307" y="191"/>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128" name="Freeform 2065"/>
              <p:cNvSpPr>
                <a:spLocks/>
              </p:cNvSpPr>
              <p:nvPr/>
            </p:nvSpPr>
            <p:spPr bwMode="auto">
              <a:xfrm>
                <a:off x="976" y="1228"/>
                <a:ext cx="654" cy="97"/>
              </a:xfrm>
              <a:custGeom>
                <a:avLst/>
                <a:gdLst>
                  <a:gd name="T0" fmla="*/ 5 w 1309"/>
                  <a:gd name="T1" fmla="*/ 0 h 195"/>
                  <a:gd name="T2" fmla="*/ 5 w 1309"/>
                  <a:gd name="T3" fmla="*/ 0 h 195"/>
                  <a:gd name="T4" fmla="*/ 0 w 1309"/>
                  <a:gd name="T5" fmla="*/ 0 h 195"/>
                  <a:gd name="T6" fmla="*/ 0 w 1309"/>
                  <a:gd name="T7" fmla="*/ 0 h 195"/>
                  <a:gd name="T8" fmla="*/ 5 w 1309"/>
                  <a:gd name="T9" fmla="*/ 0 h 195"/>
                  <a:gd name="T10" fmla="*/ 0 60000 65536"/>
                  <a:gd name="T11" fmla="*/ 0 60000 65536"/>
                  <a:gd name="T12" fmla="*/ 0 60000 65536"/>
                  <a:gd name="T13" fmla="*/ 0 60000 65536"/>
                  <a:gd name="T14" fmla="*/ 0 60000 65536"/>
                  <a:gd name="T15" fmla="*/ 0 w 1309"/>
                  <a:gd name="T16" fmla="*/ 0 h 195"/>
                  <a:gd name="T17" fmla="*/ 1309 w 1309"/>
                  <a:gd name="T18" fmla="*/ 195 h 195"/>
                </a:gdLst>
                <a:ahLst/>
                <a:cxnLst>
                  <a:cxn ang="T10">
                    <a:pos x="T0" y="T1"/>
                  </a:cxn>
                  <a:cxn ang="T11">
                    <a:pos x="T2" y="T3"/>
                  </a:cxn>
                  <a:cxn ang="T12">
                    <a:pos x="T4" y="T5"/>
                  </a:cxn>
                  <a:cxn ang="T13">
                    <a:pos x="T6" y="T7"/>
                  </a:cxn>
                  <a:cxn ang="T14">
                    <a:pos x="T8" y="T9"/>
                  </a:cxn>
                </a:cxnLst>
                <a:rect l="T15" t="T16" r="T17" b="T18"/>
                <a:pathLst>
                  <a:path w="1309" h="195">
                    <a:moveTo>
                      <a:pt x="1309" y="191"/>
                    </a:moveTo>
                    <a:lnTo>
                      <a:pt x="1308" y="195"/>
                    </a:lnTo>
                    <a:lnTo>
                      <a:pt x="0" y="4"/>
                    </a:lnTo>
                    <a:lnTo>
                      <a:pt x="2" y="0"/>
                    </a:lnTo>
                    <a:lnTo>
                      <a:pt x="1309" y="191"/>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129" name="Freeform 2066"/>
              <p:cNvSpPr>
                <a:spLocks/>
              </p:cNvSpPr>
              <p:nvPr/>
            </p:nvSpPr>
            <p:spPr bwMode="auto">
              <a:xfrm>
                <a:off x="975" y="1229"/>
                <a:ext cx="654" cy="98"/>
              </a:xfrm>
              <a:custGeom>
                <a:avLst/>
                <a:gdLst>
                  <a:gd name="T0" fmla="*/ 5 w 1310"/>
                  <a:gd name="T1" fmla="*/ 1 h 194"/>
                  <a:gd name="T2" fmla="*/ 5 w 1310"/>
                  <a:gd name="T3" fmla="*/ 1 h 194"/>
                  <a:gd name="T4" fmla="*/ 0 w 1310"/>
                  <a:gd name="T5" fmla="*/ 1 h 194"/>
                  <a:gd name="T6" fmla="*/ 0 w 1310"/>
                  <a:gd name="T7" fmla="*/ 0 h 194"/>
                  <a:gd name="T8" fmla="*/ 5 w 1310"/>
                  <a:gd name="T9" fmla="*/ 1 h 194"/>
                  <a:gd name="T10" fmla="*/ 0 60000 65536"/>
                  <a:gd name="T11" fmla="*/ 0 60000 65536"/>
                  <a:gd name="T12" fmla="*/ 0 60000 65536"/>
                  <a:gd name="T13" fmla="*/ 0 60000 65536"/>
                  <a:gd name="T14" fmla="*/ 0 60000 65536"/>
                  <a:gd name="T15" fmla="*/ 0 w 1310"/>
                  <a:gd name="T16" fmla="*/ 0 h 194"/>
                  <a:gd name="T17" fmla="*/ 1310 w 1310"/>
                  <a:gd name="T18" fmla="*/ 194 h 194"/>
                </a:gdLst>
                <a:ahLst/>
                <a:cxnLst>
                  <a:cxn ang="T10">
                    <a:pos x="T0" y="T1"/>
                  </a:cxn>
                  <a:cxn ang="T11">
                    <a:pos x="T2" y="T3"/>
                  </a:cxn>
                  <a:cxn ang="T12">
                    <a:pos x="T4" y="T5"/>
                  </a:cxn>
                  <a:cxn ang="T13">
                    <a:pos x="T6" y="T7"/>
                  </a:cxn>
                  <a:cxn ang="T14">
                    <a:pos x="T8" y="T9"/>
                  </a:cxn>
                </a:cxnLst>
                <a:rect l="T15" t="T16" r="T17" b="T18"/>
                <a:pathLst>
                  <a:path w="1310" h="194">
                    <a:moveTo>
                      <a:pt x="1310" y="191"/>
                    </a:moveTo>
                    <a:lnTo>
                      <a:pt x="1310" y="194"/>
                    </a:lnTo>
                    <a:lnTo>
                      <a:pt x="0" y="1"/>
                    </a:lnTo>
                    <a:lnTo>
                      <a:pt x="2" y="0"/>
                    </a:lnTo>
                    <a:lnTo>
                      <a:pt x="1310" y="191"/>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130" name="Freeform 2067"/>
              <p:cNvSpPr>
                <a:spLocks/>
              </p:cNvSpPr>
              <p:nvPr/>
            </p:nvSpPr>
            <p:spPr bwMode="auto">
              <a:xfrm>
                <a:off x="975" y="1230"/>
                <a:ext cx="654" cy="97"/>
              </a:xfrm>
              <a:custGeom>
                <a:avLst/>
                <a:gdLst>
                  <a:gd name="T0" fmla="*/ 5 w 1310"/>
                  <a:gd name="T1" fmla="*/ 0 h 195"/>
                  <a:gd name="T2" fmla="*/ 5 w 1310"/>
                  <a:gd name="T3" fmla="*/ 0 h 195"/>
                  <a:gd name="T4" fmla="*/ 0 w 1310"/>
                  <a:gd name="T5" fmla="*/ 0 h 195"/>
                  <a:gd name="T6" fmla="*/ 0 w 1310"/>
                  <a:gd name="T7" fmla="*/ 0 h 195"/>
                  <a:gd name="T8" fmla="*/ 5 w 1310"/>
                  <a:gd name="T9" fmla="*/ 0 h 195"/>
                  <a:gd name="T10" fmla="*/ 0 60000 65536"/>
                  <a:gd name="T11" fmla="*/ 0 60000 65536"/>
                  <a:gd name="T12" fmla="*/ 0 60000 65536"/>
                  <a:gd name="T13" fmla="*/ 0 60000 65536"/>
                  <a:gd name="T14" fmla="*/ 0 60000 65536"/>
                  <a:gd name="T15" fmla="*/ 0 w 1310"/>
                  <a:gd name="T16" fmla="*/ 0 h 195"/>
                  <a:gd name="T17" fmla="*/ 1310 w 1310"/>
                  <a:gd name="T18" fmla="*/ 195 h 195"/>
                </a:gdLst>
                <a:ahLst/>
                <a:cxnLst>
                  <a:cxn ang="T10">
                    <a:pos x="T0" y="T1"/>
                  </a:cxn>
                  <a:cxn ang="T11">
                    <a:pos x="T2" y="T3"/>
                  </a:cxn>
                  <a:cxn ang="T12">
                    <a:pos x="T4" y="T5"/>
                  </a:cxn>
                  <a:cxn ang="T13">
                    <a:pos x="T6" y="T7"/>
                  </a:cxn>
                  <a:cxn ang="T14">
                    <a:pos x="T8" y="T9"/>
                  </a:cxn>
                </a:cxnLst>
                <a:rect l="T15" t="T16" r="T17" b="T18"/>
                <a:pathLst>
                  <a:path w="1310" h="195">
                    <a:moveTo>
                      <a:pt x="1310" y="193"/>
                    </a:moveTo>
                    <a:lnTo>
                      <a:pt x="1308" y="195"/>
                    </a:lnTo>
                    <a:lnTo>
                      <a:pt x="0" y="4"/>
                    </a:lnTo>
                    <a:lnTo>
                      <a:pt x="0" y="0"/>
                    </a:lnTo>
                    <a:lnTo>
                      <a:pt x="1310" y="193"/>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131" name="Freeform 2068"/>
              <p:cNvSpPr>
                <a:spLocks/>
              </p:cNvSpPr>
              <p:nvPr/>
            </p:nvSpPr>
            <p:spPr bwMode="auto">
              <a:xfrm>
                <a:off x="973" y="1232"/>
                <a:ext cx="656" cy="101"/>
              </a:xfrm>
              <a:custGeom>
                <a:avLst/>
                <a:gdLst>
                  <a:gd name="T0" fmla="*/ 6 w 1311"/>
                  <a:gd name="T1" fmla="*/ 1 h 202"/>
                  <a:gd name="T2" fmla="*/ 6 w 1311"/>
                  <a:gd name="T3" fmla="*/ 1 h 202"/>
                  <a:gd name="T4" fmla="*/ 0 w 1311"/>
                  <a:gd name="T5" fmla="*/ 1 h 202"/>
                  <a:gd name="T6" fmla="*/ 1 w 1311"/>
                  <a:gd name="T7" fmla="*/ 0 h 202"/>
                  <a:gd name="T8" fmla="*/ 6 w 1311"/>
                  <a:gd name="T9" fmla="*/ 1 h 202"/>
                  <a:gd name="T10" fmla="*/ 0 60000 65536"/>
                  <a:gd name="T11" fmla="*/ 0 60000 65536"/>
                  <a:gd name="T12" fmla="*/ 0 60000 65536"/>
                  <a:gd name="T13" fmla="*/ 0 60000 65536"/>
                  <a:gd name="T14" fmla="*/ 0 60000 65536"/>
                  <a:gd name="T15" fmla="*/ 0 w 1311"/>
                  <a:gd name="T16" fmla="*/ 0 h 202"/>
                  <a:gd name="T17" fmla="*/ 1311 w 1311"/>
                  <a:gd name="T18" fmla="*/ 202 h 202"/>
                </a:gdLst>
                <a:ahLst/>
                <a:cxnLst>
                  <a:cxn ang="T10">
                    <a:pos x="T0" y="T1"/>
                  </a:cxn>
                  <a:cxn ang="T11">
                    <a:pos x="T2" y="T3"/>
                  </a:cxn>
                  <a:cxn ang="T12">
                    <a:pos x="T4" y="T5"/>
                  </a:cxn>
                  <a:cxn ang="T13">
                    <a:pos x="T6" y="T7"/>
                  </a:cxn>
                  <a:cxn ang="T14">
                    <a:pos x="T8" y="T9"/>
                  </a:cxn>
                </a:cxnLst>
                <a:rect l="T15" t="T16" r="T17" b="T18"/>
                <a:pathLst>
                  <a:path w="1311" h="202">
                    <a:moveTo>
                      <a:pt x="1311" y="191"/>
                    </a:moveTo>
                    <a:lnTo>
                      <a:pt x="1309" y="202"/>
                    </a:lnTo>
                    <a:lnTo>
                      <a:pt x="0" y="10"/>
                    </a:lnTo>
                    <a:lnTo>
                      <a:pt x="3" y="0"/>
                    </a:lnTo>
                    <a:lnTo>
                      <a:pt x="1311" y="191"/>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132" name="Freeform 2069"/>
              <p:cNvSpPr>
                <a:spLocks/>
              </p:cNvSpPr>
              <p:nvPr/>
            </p:nvSpPr>
            <p:spPr bwMode="auto">
              <a:xfrm>
                <a:off x="975" y="1232"/>
                <a:ext cx="654" cy="97"/>
              </a:xfrm>
              <a:custGeom>
                <a:avLst/>
                <a:gdLst>
                  <a:gd name="T0" fmla="*/ 5 w 1308"/>
                  <a:gd name="T1" fmla="*/ 1 h 194"/>
                  <a:gd name="T2" fmla="*/ 5 w 1308"/>
                  <a:gd name="T3" fmla="*/ 1 h 194"/>
                  <a:gd name="T4" fmla="*/ 0 w 1308"/>
                  <a:gd name="T5" fmla="*/ 1 h 194"/>
                  <a:gd name="T6" fmla="*/ 0 w 1308"/>
                  <a:gd name="T7" fmla="*/ 0 h 194"/>
                  <a:gd name="T8" fmla="*/ 5 w 1308"/>
                  <a:gd name="T9" fmla="*/ 1 h 194"/>
                  <a:gd name="T10" fmla="*/ 0 60000 65536"/>
                  <a:gd name="T11" fmla="*/ 0 60000 65536"/>
                  <a:gd name="T12" fmla="*/ 0 60000 65536"/>
                  <a:gd name="T13" fmla="*/ 0 60000 65536"/>
                  <a:gd name="T14" fmla="*/ 0 60000 65536"/>
                  <a:gd name="T15" fmla="*/ 0 w 1308"/>
                  <a:gd name="T16" fmla="*/ 0 h 194"/>
                  <a:gd name="T17" fmla="*/ 1308 w 1308"/>
                  <a:gd name="T18" fmla="*/ 194 h 194"/>
                </a:gdLst>
                <a:ahLst/>
                <a:cxnLst>
                  <a:cxn ang="T10">
                    <a:pos x="T0" y="T1"/>
                  </a:cxn>
                  <a:cxn ang="T11">
                    <a:pos x="T2" y="T3"/>
                  </a:cxn>
                  <a:cxn ang="T12">
                    <a:pos x="T4" y="T5"/>
                  </a:cxn>
                  <a:cxn ang="T13">
                    <a:pos x="T6" y="T7"/>
                  </a:cxn>
                  <a:cxn ang="T14">
                    <a:pos x="T8" y="T9"/>
                  </a:cxn>
                </a:cxnLst>
                <a:rect l="T15" t="T16" r="T17" b="T18"/>
                <a:pathLst>
                  <a:path w="1308" h="194">
                    <a:moveTo>
                      <a:pt x="1308" y="191"/>
                    </a:moveTo>
                    <a:lnTo>
                      <a:pt x="1308" y="194"/>
                    </a:lnTo>
                    <a:lnTo>
                      <a:pt x="0" y="1"/>
                    </a:lnTo>
                    <a:lnTo>
                      <a:pt x="0" y="0"/>
                    </a:lnTo>
                    <a:lnTo>
                      <a:pt x="1308" y="191"/>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133" name="Freeform 2070"/>
              <p:cNvSpPr>
                <a:spLocks/>
              </p:cNvSpPr>
              <p:nvPr/>
            </p:nvSpPr>
            <p:spPr bwMode="auto">
              <a:xfrm>
                <a:off x="974" y="1233"/>
                <a:ext cx="655" cy="97"/>
              </a:xfrm>
              <a:custGeom>
                <a:avLst/>
                <a:gdLst>
                  <a:gd name="T0" fmla="*/ 6 w 1309"/>
                  <a:gd name="T1" fmla="*/ 0 h 195"/>
                  <a:gd name="T2" fmla="*/ 6 w 1309"/>
                  <a:gd name="T3" fmla="*/ 0 h 195"/>
                  <a:gd name="T4" fmla="*/ 0 w 1309"/>
                  <a:gd name="T5" fmla="*/ 0 h 195"/>
                  <a:gd name="T6" fmla="*/ 1 w 1309"/>
                  <a:gd name="T7" fmla="*/ 0 h 195"/>
                  <a:gd name="T8" fmla="*/ 6 w 1309"/>
                  <a:gd name="T9" fmla="*/ 0 h 195"/>
                  <a:gd name="T10" fmla="*/ 0 60000 65536"/>
                  <a:gd name="T11" fmla="*/ 0 60000 65536"/>
                  <a:gd name="T12" fmla="*/ 0 60000 65536"/>
                  <a:gd name="T13" fmla="*/ 0 60000 65536"/>
                  <a:gd name="T14" fmla="*/ 0 60000 65536"/>
                  <a:gd name="T15" fmla="*/ 0 w 1309"/>
                  <a:gd name="T16" fmla="*/ 0 h 195"/>
                  <a:gd name="T17" fmla="*/ 1309 w 1309"/>
                  <a:gd name="T18" fmla="*/ 195 h 195"/>
                </a:gdLst>
                <a:ahLst/>
                <a:cxnLst>
                  <a:cxn ang="T10">
                    <a:pos x="T0" y="T1"/>
                  </a:cxn>
                  <a:cxn ang="T11">
                    <a:pos x="T2" y="T3"/>
                  </a:cxn>
                  <a:cxn ang="T12">
                    <a:pos x="T4" y="T5"/>
                  </a:cxn>
                  <a:cxn ang="T13">
                    <a:pos x="T6" y="T7"/>
                  </a:cxn>
                  <a:cxn ang="T14">
                    <a:pos x="T8" y="T9"/>
                  </a:cxn>
                </a:cxnLst>
                <a:rect l="T15" t="T16" r="T17" b="T18"/>
                <a:pathLst>
                  <a:path w="1309" h="195">
                    <a:moveTo>
                      <a:pt x="1309" y="193"/>
                    </a:moveTo>
                    <a:lnTo>
                      <a:pt x="1309" y="195"/>
                    </a:lnTo>
                    <a:lnTo>
                      <a:pt x="0" y="2"/>
                    </a:lnTo>
                    <a:lnTo>
                      <a:pt x="1" y="0"/>
                    </a:lnTo>
                    <a:lnTo>
                      <a:pt x="1309" y="19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134" name="Freeform 2071"/>
              <p:cNvSpPr>
                <a:spLocks/>
              </p:cNvSpPr>
              <p:nvPr/>
            </p:nvSpPr>
            <p:spPr bwMode="auto">
              <a:xfrm>
                <a:off x="974" y="1233"/>
                <a:ext cx="655" cy="98"/>
              </a:xfrm>
              <a:custGeom>
                <a:avLst/>
                <a:gdLst>
                  <a:gd name="T0" fmla="*/ 6 w 1309"/>
                  <a:gd name="T1" fmla="*/ 1 h 194"/>
                  <a:gd name="T2" fmla="*/ 6 w 1309"/>
                  <a:gd name="T3" fmla="*/ 1 h 194"/>
                  <a:gd name="T4" fmla="*/ 0 w 1309"/>
                  <a:gd name="T5" fmla="*/ 1 h 194"/>
                  <a:gd name="T6" fmla="*/ 0 w 1309"/>
                  <a:gd name="T7" fmla="*/ 0 h 194"/>
                  <a:gd name="T8" fmla="*/ 6 w 1309"/>
                  <a:gd name="T9" fmla="*/ 1 h 194"/>
                  <a:gd name="T10" fmla="*/ 0 60000 65536"/>
                  <a:gd name="T11" fmla="*/ 0 60000 65536"/>
                  <a:gd name="T12" fmla="*/ 0 60000 65536"/>
                  <a:gd name="T13" fmla="*/ 0 60000 65536"/>
                  <a:gd name="T14" fmla="*/ 0 60000 65536"/>
                  <a:gd name="T15" fmla="*/ 0 w 1309"/>
                  <a:gd name="T16" fmla="*/ 0 h 194"/>
                  <a:gd name="T17" fmla="*/ 1309 w 1309"/>
                  <a:gd name="T18" fmla="*/ 194 h 194"/>
                </a:gdLst>
                <a:ahLst/>
                <a:cxnLst>
                  <a:cxn ang="T10">
                    <a:pos x="T0" y="T1"/>
                  </a:cxn>
                  <a:cxn ang="T11">
                    <a:pos x="T2" y="T3"/>
                  </a:cxn>
                  <a:cxn ang="T12">
                    <a:pos x="T4" y="T5"/>
                  </a:cxn>
                  <a:cxn ang="T13">
                    <a:pos x="T6" y="T7"/>
                  </a:cxn>
                  <a:cxn ang="T14">
                    <a:pos x="T8" y="T9"/>
                  </a:cxn>
                </a:cxnLst>
                <a:rect l="T15" t="T16" r="T17" b="T18"/>
                <a:pathLst>
                  <a:path w="1309" h="194">
                    <a:moveTo>
                      <a:pt x="1309" y="193"/>
                    </a:moveTo>
                    <a:lnTo>
                      <a:pt x="1307" y="194"/>
                    </a:lnTo>
                    <a:lnTo>
                      <a:pt x="0" y="2"/>
                    </a:lnTo>
                    <a:lnTo>
                      <a:pt x="0" y="0"/>
                    </a:lnTo>
                    <a:lnTo>
                      <a:pt x="1309" y="193"/>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135" name="Freeform 2072"/>
              <p:cNvSpPr>
                <a:spLocks/>
              </p:cNvSpPr>
              <p:nvPr/>
            </p:nvSpPr>
            <p:spPr bwMode="auto">
              <a:xfrm>
                <a:off x="974" y="1234"/>
                <a:ext cx="654" cy="98"/>
              </a:xfrm>
              <a:custGeom>
                <a:avLst/>
                <a:gdLst>
                  <a:gd name="T0" fmla="*/ 6 w 1307"/>
                  <a:gd name="T1" fmla="*/ 1 h 196"/>
                  <a:gd name="T2" fmla="*/ 6 w 1307"/>
                  <a:gd name="T3" fmla="*/ 1 h 196"/>
                  <a:gd name="T4" fmla="*/ 0 w 1307"/>
                  <a:gd name="T5" fmla="*/ 1 h 196"/>
                  <a:gd name="T6" fmla="*/ 0 w 1307"/>
                  <a:gd name="T7" fmla="*/ 0 h 196"/>
                  <a:gd name="T8" fmla="*/ 6 w 1307"/>
                  <a:gd name="T9" fmla="*/ 1 h 196"/>
                  <a:gd name="T10" fmla="*/ 0 60000 65536"/>
                  <a:gd name="T11" fmla="*/ 0 60000 65536"/>
                  <a:gd name="T12" fmla="*/ 0 60000 65536"/>
                  <a:gd name="T13" fmla="*/ 0 60000 65536"/>
                  <a:gd name="T14" fmla="*/ 0 60000 65536"/>
                  <a:gd name="T15" fmla="*/ 0 w 1307"/>
                  <a:gd name="T16" fmla="*/ 0 h 196"/>
                  <a:gd name="T17" fmla="*/ 1307 w 1307"/>
                  <a:gd name="T18" fmla="*/ 196 h 196"/>
                </a:gdLst>
                <a:ahLst/>
                <a:cxnLst>
                  <a:cxn ang="T10">
                    <a:pos x="T0" y="T1"/>
                  </a:cxn>
                  <a:cxn ang="T11">
                    <a:pos x="T2" y="T3"/>
                  </a:cxn>
                  <a:cxn ang="T12">
                    <a:pos x="T4" y="T5"/>
                  </a:cxn>
                  <a:cxn ang="T13">
                    <a:pos x="T6" y="T7"/>
                  </a:cxn>
                  <a:cxn ang="T14">
                    <a:pos x="T8" y="T9"/>
                  </a:cxn>
                </a:cxnLst>
                <a:rect l="T15" t="T16" r="T17" b="T18"/>
                <a:pathLst>
                  <a:path w="1307" h="196">
                    <a:moveTo>
                      <a:pt x="1307" y="192"/>
                    </a:moveTo>
                    <a:lnTo>
                      <a:pt x="1307" y="196"/>
                    </a:lnTo>
                    <a:lnTo>
                      <a:pt x="0" y="1"/>
                    </a:lnTo>
                    <a:lnTo>
                      <a:pt x="0" y="0"/>
                    </a:lnTo>
                    <a:lnTo>
                      <a:pt x="1307" y="192"/>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136" name="Freeform 2073"/>
              <p:cNvSpPr>
                <a:spLocks/>
              </p:cNvSpPr>
              <p:nvPr/>
            </p:nvSpPr>
            <p:spPr bwMode="auto">
              <a:xfrm>
                <a:off x="973" y="1235"/>
                <a:ext cx="655" cy="98"/>
              </a:xfrm>
              <a:custGeom>
                <a:avLst/>
                <a:gdLst>
                  <a:gd name="T0" fmla="*/ 6 w 1309"/>
                  <a:gd name="T1" fmla="*/ 1 h 196"/>
                  <a:gd name="T2" fmla="*/ 6 w 1309"/>
                  <a:gd name="T3" fmla="*/ 1 h 196"/>
                  <a:gd name="T4" fmla="*/ 0 w 1309"/>
                  <a:gd name="T5" fmla="*/ 1 h 196"/>
                  <a:gd name="T6" fmla="*/ 1 w 1309"/>
                  <a:gd name="T7" fmla="*/ 0 h 196"/>
                  <a:gd name="T8" fmla="*/ 6 w 1309"/>
                  <a:gd name="T9" fmla="*/ 1 h 196"/>
                  <a:gd name="T10" fmla="*/ 0 60000 65536"/>
                  <a:gd name="T11" fmla="*/ 0 60000 65536"/>
                  <a:gd name="T12" fmla="*/ 0 60000 65536"/>
                  <a:gd name="T13" fmla="*/ 0 60000 65536"/>
                  <a:gd name="T14" fmla="*/ 0 60000 65536"/>
                  <a:gd name="T15" fmla="*/ 0 w 1309"/>
                  <a:gd name="T16" fmla="*/ 0 h 196"/>
                  <a:gd name="T17" fmla="*/ 1309 w 1309"/>
                  <a:gd name="T18" fmla="*/ 196 h 196"/>
                </a:gdLst>
                <a:ahLst/>
                <a:cxnLst>
                  <a:cxn ang="T10">
                    <a:pos x="T0" y="T1"/>
                  </a:cxn>
                  <a:cxn ang="T11">
                    <a:pos x="T2" y="T3"/>
                  </a:cxn>
                  <a:cxn ang="T12">
                    <a:pos x="T4" y="T5"/>
                  </a:cxn>
                  <a:cxn ang="T13">
                    <a:pos x="T6" y="T7"/>
                  </a:cxn>
                  <a:cxn ang="T14">
                    <a:pos x="T8" y="T9"/>
                  </a:cxn>
                </a:cxnLst>
                <a:rect l="T15" t="T16" r="T17" b="T18"/>
                <a:pathLst>
                  <a:path w="1309" h="196">
                    <a:moveTo>
                      <a:pt x="1309" y="195"/>
                    </a:moveTo>
                    <a:lnTo>
                      <a:pt x="1309" y="196"/>
                    </a:lnTo>
                    <a:lnTo>
                      <a:pt x="0" y="4"/>
                    </a:lnTo>
                    <a:lnTo>
                      <a:pt x="2" y="0"/>
                    </a:lnTo>
                    <a:lnTo>
                      <a:pt x="1309" y="19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137" name="Freeform 2074"/>
              <p:cNvSpPr>
                <a:spLocks/>
              </p:cNvSpPr>
              <p:nvPr/>
            </p:nvSpPr>
            <p:spPr bwMode="auto">
              <a:xfrm>
                <a:off x="973" y="1237"/>
                <a:ext cx="655" cy="103"/>
              </a:xfrm>
              <a:custGeom>
                <a:avLst/>
                <a:gdLst>
                  <a:gd name="T0" fmla="*/ 6 w 1309"/>
                  <a:gd name="T1" fmla="*/ 1 h 206"/>
                  <a:gd name="T2" fmla="*/ 6 w 1309"/>
                  <a:gd name="T3" fmla="*/ 1 h 206"/>
                  <a:gd name="T4" fmla="*/ 0 w 1309"/>
                  <a:gd name="T5" fmla="*/ 1 h 206"/>
                  <a:gd name="T6" fmla="*/ 0 w 1309"/>
                  <a:gd name="T7" fmla="*/ 0 h 206"/>
                  <a:gd name="T8" fmla="*/ 6 w 1309"/>
                  <a:gd name="T9" fmla="*/ 1 h 206"/>
                  <a:gd name="T10" fmla="*/ 0 60000 65536"/>
                  <a:gd name="T11" fmla="*/ 0 60000 65536"/>
                  <a:gd name="T12" fmla="*/ 0 60000 65536"/>
                  <a:gd name="T13" fmla="*/ 0 60000 65536"/>
                  <a:gd name="T14" fmla="*/ 0 60000 65536"/>
                  <a:gd name="T15" fmla="*/ 0 w 1309"/>
                  <a:gd name="T16" fmla="*/ 0 h 206"/>
                  <a:gd name="T17" fmla="*/ 1309 w 1309"/>
                  <a:gd name="T18" fmla="*/ 206 h 206"/>
                </a:gdLst>
                <a:ahLst/>
                <a:cxnLst>
                  <a:cxn ang="T10">
                    <a:pos x="T0" y="T1"/>
                  </a:cxn>
                  <a:cxn ang="T11">
                    <a:pos x="T2" y="T3"/>
                  </a:cxn>
                  <a:cxn ang="T12">
                    <a:pos x="T4" y="T5"/>
                  </a:cxn>
                  <a:cxn ang="T13">
                    <a:pos x="T6" y="T7"/>
                  </a:cxn>
                  <a:cxn ang="T14">
                    <a:pos x="T8" y="T9"/>
                  </a:cxn>
                </a:cxnLst>
                <a:rect l="T15" t="T16" r="T17" b="T18"/>
                <a:pathLst>
                  <a:path w="1309" h="206">
                    <a:moveTo>
                      <a:pt x="1309" y="192"/>
                    </a:moveTo>
                    <a:lnTo>
                      <a:pt x="1308" y="206"/>
                    </a:lnTo>
                    <a:lnTo>
                      <a:pt x="0" y="10"/>
                    </a:lnTo>
                    <a:lnTo>
                      <a:pt x="0" y="0"/>
                    </a:lnTo>
                    <a:lnTo>
                      <a:pt x="1309" y="192"/>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138" name="Freeform 2075"/>
              <p:cNvSpPr>
                <a:spLocks/>
              </p:cNvSpPr>
              <p:nvPr/>
            </p:nvSpPr>
            <p:spPr bwMode="auto">
              <a:xfrm>
                <a:off x="973" y="1237"/>
                <a:ext cx="655" cy="100"/>
              </a:xfrm>
              <a:custGeom>
                <a:avLst/>
                <a:gdLst>
                  <a:gd name="T0" fmla="*/ 6 w 1309"/>
                  <a:gd name="T1" fmla="*/ 1 h 199"/>
                  <a:gd name="T2" fmla="*/ 6 w 1309"/>
                  <a:gd name="T3" fmla="*/ 1 h 199"/>
                  <a:gd name="T4" fmla="*/ 0 w 1309"/>
                  <a:gd name="T5" fmla="*/ 1 h 199"/>
                  <a:gd name="T6" fmla="*/ 0 w 1309"/>
                  <a:gd name="T7" fmla="*/ 0 h 199"/>
                  <a:gd name="T8" fmla="*/ 6 w 1309"/>
                  <a:gd name="T9" fmla="*/ 1 h 199"/>
                  <a:gd name="T10" fmla="*/ 0 60000 65536"/>
                  <a:gd name="T11" fmla="*/ 0 60000 65536"/>
                  <a:gd name="T12" fmla="*/ 0 60000 65536"/>
                  <a:gd name="T13" fmla="*/ 0 60000 65536"/>
                  <a:gd name="T14" fmla="*/ 0 60000 65536"/>
                  <a:gd name="T15" fmla="*/ 0 w 1309"/>
                  <a:gd name="T16" fmla="*/ 0 h 199"/>
                  <a:gd name="T17" fmla="*/ 1309 w 1309"/>
                  <a:gd name="T18" fmla="*/ 199 h 199"/>
                </a:gdLst>
                <a:ahLst/>
                <a:cxnLst>
                  <a:cxn ang="T10">
                    <a:pos x="T0" y="T1"/>
                  </a:cxn>
                  <a:cxn ang="T11">
                    <a:pos x="T2" y="T3"/>
                  </a:cxn>
                  <a:cxn ang="T12">
                    <a:pos x="T4" y="T5"/>
                  </a:cxn>
                  <a:cxn ang="T13">
                    <a:pos x="T6" y="T7"/>
                  </a:cxn>
                  <a:cxn ang="T14">
                    <a:pos x="T8" y="T9"/>
                  </a:cxn>
                </a:cxnLst>
                <a:rect l="T15" t="T16" r="T17" b="T18"/>
                <a:pathLst>
                  <a:path w="1309" h="199">
                    <a:moveTo>
                      <a:pt x="1309" y="192"/>
                    </a:moveTo>
                    <a:lnTo>
                      <a:pt x="1308" y="199"/>
                    </a:lnTo>
                    <a:lnTo>
                      <a:pt x="0" y="5"/>
                    </a:lnTo>
                    <a:lnTo>
                      <a:pt x="0" y="0"/>
                    </a:lnTo>
                    <a:lnTo>
                      <a:pt x="1309" y="192"/>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139" name="Freeform 2076"/>
              <p:cNvSpPr>
                <a:spLocks/>
              </p:cNvSpPr>
              <p:nvPr/>
            </p:nvSpPr>
            <p:spPr bwMode="auto">
              <a:xfrm>
                <a:off x="973" y="1239"/>
                <a:ext cx="654" cy="101"/>
              </a:xfrm>
              <a:custGeom>
                <a:avLst/>
                <a:gdLst>
                  <a:gd name="T0" fmla="*/ 5 w 1308"/>
                  <a:gd name="T1" fmla="*/ 1 h 201"/>
                  <a:gd name="T2" fmla="*/ 5 w 1308"/>
                  <a:gd name="T3" fmla="*/ 1 h 201"/>
                  <a:gd name="T4" fmla="*/ 0 w 1308"/>
                  <a:gd name="T5" fmla="*/ 1 h 201"/>
                  <a:gd name="T6" fmla="*/ 0 w 1308"/>
                  <a:gd name="T7" fmla="*/ 0 h 201"/>
                  <a:gd name="T8" fmla="*/ 5 w 1308"/>
                  <a:gd name="T9" fmla="*/ 1 h 201"/>
                  <a:gd name="T10" fmla="*/ 0 60000 65536"/>
                  <a:gd name="T11" fmla="*/ 0 60000 65536"/>
                  <a:gd name="T12" fmla="*/ 0 60000 65536"/>
                  <a:gd name="T13" fmla="*/ 0 60000 65536"/>
                  <a:gd name="T14" fmla="*/ 0 60000 65536"/>
                  <a:gd name="T15" fmla="*/ 0 w 1308"/>
                  <a:gd name="T16" fmla="*/ 0 h 201"/>
                  <a:gd name="T17" fmla="*/ 1308 w 1308"/>
                  <a:gd name="T18" fmla="*/ 201 h 201"/>
                </a:gdLst>
                <a:ahLst/>
                <a:cxnLst>
                  <a:cxn ang="T10">
                    <a:pos x="T0" y="T1"/>
                  </a:cxn>
                  <a:cxn ang="T11">
                    <a:pos x="T2" y="T3"/>
                  </a:cxn>
                  <a:cxn ang="T12">
                    <a:pos x="T4" y="T5"/>
                  </a:cxn>
                  <a:cxn ang="T13">
                    <a:pos x="T6" y="T7"/>
                  </a:cxn>
                  <a:cxn ang="T14">
                    <a:pos x="T8" y="T9"/>
                  </a:cxn>
                </a:cxnLst>
                <a:rect l="T15" t="T16" r="T17" b="T18"/>
                <a:pathLst>
                  <a:path w="1308" h="201">
                    <a:moveTo>
                      <a:pt x="1308" y="194"/>
                    </a:moveTo>
                    <a:lnTo>
                      <a:pt x="1308" y="201"/>
                    </a:lnTo>
                    <a:lnTo>
                      <a:pt x="0" y="5"/>
                    </a:lnTo>
                    <a:lnTo>
                      <a:pt x="0" y="0"/>
                    </a:lnTo>
                    <a:lnTo>
                      <a:pt x="1308" y="194"/>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140" name="Freeform 2077"/>
              <p:cNvSpPr>
                <a:spLocks/>
              </p:cNvSpPr>
              <p:nvPr/>
            </p:nvSpPr>
            <p:spPr bwMode="auto">
              <a:xfrm>
                <a:off x="973" y="1242"/>
                <a:ext cx="654" cy="220"/>
              </a:xfrm>
              <a:custGeom>
                <a:avLst/>
                <a:gdLst>
                  <a:gd name="T0" fmla="*/ 5 w 1308"/>
                  <a:gd name="T1" fmla="*/ 1 h 440"/>
                  <a:gd name="T2" fmla="*/ 5 w 1308"/>
                  <a:gd name="T3" fmla="*/ 2 h 440"/>
                  <a:gd name="T4" fmla="*/ 0 w 1308"/>
                  <a:gd name="T5" fmla="*/ 1 h 440"/>
                  <a:gd name="T6" fmla="*/ 0 w 1308"/>
                  <a:gd name="T7" fmla="*/ 0 h 440"/>
                  <a:gd name="T8" fmla="*/ 5 w 1308"/>
                  <a:gd name="T9" fmla="*/ 1 h 440"/>
                  <a:gd name="T10" fmla="*/ 0 60000 65536"/>
                  <a:gd name="T11" fmla="*/ 0 60000 65536"/>
                  <a:gd name="T12" fmla="*/ 0 60000 65536"/>
                  <a:gd name="T13" fmla="*/ 0 60000 65536"/>
                  <a:gd name="T14" fmla="*/ 0 60000 65536"/>
                  <a:gd name="T15" fmla="*/ 0 w 1308"/>
                  <a:gd name="T16" fmla="*/ 0 h 440"/>
                  <a:gd name="T17" fmla="*/ 1308 w 1308"/>
                  <a:gd name="T18" fmla="*/ 440 h 440"/>
                </a:gdLst>
                <a:ahLst/>
                <a:cxnLst>
                  <a:cxn ang="T10">
                    <a:pos x="T0" y="T1"/>
                  </a:cxn>
                  <a:cxn ang="T11">
                    <a:pos x="T2" y="T3"/>
                  </a:cxn>
                  <a:cxn ang="T12">
                    <a:pos x="T4" y="T5"/>
                  </a:cxn>
                  <a:cxn ang="T13">
                    <a:pos x="T6" y="T7"/>
                  </a:cxn>
                  <a:cxn ang="T14">
                    <a:pos x="T8" y="T9"/>
                  </a:cxn>
                </a:cxnLst>
                <a:rect l="T15" t="T16" r="T17" b="T18"/>
                <a:pathLst>
                  <a:path w="1308" h="440">
                    <a:moveTo>
                      <a:pt x="1308" y="196"/>
                    </a:moveTo>
                    <a:lnTo>
                      <a:pt x="1308" y="440"/>
                    </a:lnTo>
                    <a:lnTo>
                      <a:pt x="0" y="209"/>
                    </a:lnTo>
                    <a:lnTo>
                      <a:pt x="0" y="0"/>
                    </a:lnTo>
                    <a:lnTo>
                      <a:pt x="1308" y="196"/>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141" name="Freeform 2078"/>
              <p:cNvSpPr>
                <a:spLocks/>
              </p:cNvSpPr>
              <p:nvPr/>
            </p:nvSpPr>
            <p:spPr bwMode="auto">
              <a:xfrm>
                <a:off x="973" y="1346"/>
                <a:ext cx="655" cy="122"/>
              </a:xfrm>
              <a:custGeom>
                <a:avLst/>
                <a:gdLst>
                  <a:gd name="T0" fmla="*/ 6 w 1309"/>
                  <a:gd name="T1" fmla="*/ 1 h 243"/>
                  <a:gd name="T2" fmla="*/ 6 w 1309"/>
                  <a:gd name="T3" fmla="*/ 1 h 243"/>
                  <a:gd name="T4" fmla="*/ 0 w 1309"/>
                  <a:gd name="T5" fmla="*/ 1 h 243"/>
                  <a:gd name="T6" fmla="*/ 0 w 1309"/>
                  <a:gd name="T7" fmla="*/ 0 h 243"/>
                  <a:gd name="T8" fmla="*/ 6 w 1309"/>
                  <a:gd name="T9" fmla="*/ 1 h 243"/>
                  <a:gd name="T10" fmla="*/ 0 60000 65536"/>
                  <a:gd name="T11" fmla="*/ 0 60000 65536"/>
                  <a:gd name="T12" fmla="*/ 0 60000 65536"/>
                  <a:gd name="T13" fmla="*/ 0 60000 65536"/>
                  <a:gd name="T14" fmla="*/ 0 60000 65536"/>
                  <a:gd name="T15" fmla="*/ 0 w 1309"/>
                  <a:gd name="T16" fmla="*/ 0 h 243"/>
                  <a:gd name="T17" fmla="*/ 1309 w 1309"/>
                  <a:gd name="T18" fmla="*/ 243 h 243"/>
                </a:gdLst>
                <a:ahLst/>
                <a:cxnLst>
                  <a:cxn ang="T10">
                    <a:pos x="T0" y="T1"/>
                  </a:cxn>
                  <a:cxn ang="T11">
                    <a:pos x="T2" y="T3"/>
                  </a:cxn>
                  <a:cxn ang="T12">
                    <a:pos x="T4" y="T5"/>
                  </a:cxn>
                  <a:cxn ang="T13">
                    <a:pos x="T6" y="T7"/>
                  </a:cxn>
                  <a:cxn ang="T14">
                    <a:pos x="T8" y="T9"/>
                  </a:cxn>
                </a:cxnLst>
                <a:rect l="T15" t="T16" r="T17" b="T18"/>
                <a:pathLst>
                  <a:path w="1309" h="243">
                    <a:moveTo>
                      <a:pt x="1308" y="231"/>
                    </a:moveTo>
                    <a:lnTo>
                      <a:pt x="1309" y="243"/>
                    </a:lnTo>
                    <a:lnTo>
                      <a:pt x="0" y="12"/>
                    </a:lnTo>
                    <a:lnTo>
                      <a:pt x="0" y="0"/>
                    </a:lnTo>
                    <a:lnTo>
                      <a:pt x="1308" y="231"/>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142" name="Freeform 2079"/>
              <p:cNvSpPr>
                <a:spLocks/>
              </p:cNvSpPr>
              <p:nvPr/>
            </p:nvSpPr>
            <p:spPr bwMode="auto">
              <a:xfrm>
                <a:off x="973" y="1346"/>
                <a:ext cx="654" cy="119"/>
              </a:xfrm>
              <a:custGeom>
                <a:avLst/>
                <a:gdLst>
                  <a:gd name="T0" fmla="*/ 5 w 1308"/>
                  <a:gd name="T1" fmla="*/ 1 h 238"/>
                  <a:gd name="T2" fmla="*/ 5 w 1308"/>
                  <a:gd name="T3" fmla="*/ 1 h 238"/>
                  <a:gd name="T4" fmla="*/ 0 w 1308"/>
                  <a:gd name="T5" fmla="*/ 1 h 238"/>
                  <a:gd name="T6" fmla="*/ 0 w 1308"/>
                  <a:gd name="T7" fmla="*/ 0 h 238"/>
                  <a:gd name="T8" fmla="*/ 5 w 1308"/>
                  <a:gd name="T9" fmla="*/ 1 h 238"/>
                  <a:gd name="T10" fmla="*/ 0 60000 65536"/>
                  <a:gd name="T11" fmla="*/ 0 60000 65536"/>
                  <a:gd name="T12" fmla="*/ 0 60000 65536"/>
                  <a:gd name="T13" fmla="*/ 0 60000 65536"/>
                  <a:gd name="T14" fmla="*/ 0 60000 65536"/>
                  <a:gd name="T15" fmla="*/ 0 w 1308"/>
                  <a:gd name="T16" fmla="*/ 0 h 238"/>
                  <a:gd name="T17" fmla="*/ 1308 w 1308"/>
                  <a:gd name="T18" fmla="*/ 238 h 238"/>
                </a:gdLst>
                <a:ahLst/>
                <a:cxnLst>
                  <a:cxn ang="T10">
                    <a:pos x="T0" y="T1"/>
                  </a:cxn>
                  <a:cxn ang="T11">
                    <a:pos x="T2" y="T3"/>
                  </a:cxn>
                  <a:cxn ang="T12">
                    <a:pos x="T4" y="T5"/>
                  </a:cxn>
                  <a:cxn ang="T13">
                    <a:pos x="T6" y="T7"/>
                  </a:cxn>
                  <a:cxn ang="T14">
                    <a:pos x="T8" y="T9"/>
                  </a:cxn>
                </a:cxnLst>
                <a:rect l="T15" t="T16" r="T17" b="T18"/>
                <a:pathLst>
                  <a:path w="1308" h="238">
                    <a:moveTo>
                      <a:pt x="1308" y="231"/>
                    </a:moveTo>
                    <a:lnTo>
                      <a:pt x="1308" y="238"/>
                    </a:lnTo>
                    <a:lnTo>
                      <a:pt x="0" y="7"/>
                    </a:lnTo>
                    <a:lnTo>
                      <a:pt x="0" y="0"/>
                    </a:lnTo>
                    <a:lnTo>
                      <a:pt x="1308" y="231"/>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143" name="Freeform 2080"/>
              <p:cNvSpPr>
                <a:spLocks/>
              </p:cNvSpPr>
              <p:nvPr/>
            </p:nvSpPr>
            <p:spPr bwMode="auto">
              <a:xfrm>
                <a:off x="973" y="1350"/>
                <a:ext cx="655" cy="118"/>
              </a:xfrm>
              <a:custGeom>
                <a:avLst/>
                <a:gdLst>
                  <a:gd name="T0" fmla="*/ 6 w 1309"/>
                  <a:gd name="T1" fmla="*/ 1 h 236"/>
                  <a:gd name="T2" fmla="*/ 6 w 1309"/>
                  <a:gd name="T3" fmla="*/ 1 h 236"/>
                  <a:gd name="T4" fmla="*/ 0 w 1309"/>
                  <a:gd name="T5" fmla="*/ 1 h 236"/>
                  <a:gd name="T6" fmla="*/ 0 w 1309"/>
                  <a:gd name="T7" fmla="*/ 0 h 236"/>
                  <a:gd name="T8" fmla="*/ 6 w 1309"/>
                  <a:gd name="T9" fmla="*/ 1 h 236"/>
                  <a:gd name="T10" fmla="*/ 0 60000 65536"/>
                  <a:gd name="T11" fmla="*/ 0 60000 65536"/>
                  <a:gd name="T12" fmla="*/ 0 60000 65536"/>
                  <a:gd name="T13" fmla="*/ 0 60000 65536"/>
                  <a:gd name="T14" fmla="*/ 0 60000 65536"/>
                  <a:gd name="T15" fmla="*/ 0 w 1309"/>
                  <a:gd name="T16" fmla="*/ 0 h 236"/>
                  <a:gd name="T17" fmla="*/ 1309 w 1309"/>
                  <a:gd name="T18" fmla="*/ 236 h 236"/>
                </a:gdLst>
                <a:ahLst/>
                <a:cxnLst>
                  <a:cxn ang="T10">
                    <a:pos x="T0" y="T1"/>
                  </a:cxn>
                  <a:cxn ang="T11">
                    <a:pos x="T2" y="T3"/>
                  </a:cxn>
                  <a:cxn ang="T12">
                    <a:pos x="T4" y="T5"/>
                  </a:cxn>
                  <a:cxn ang="T13">
                    <a:pos x="T6" y="T7"/>
                  </a:cxn>
                  <a:cxn ang="T14">
                    <a:pos x="T8" y="T9"/>
                  </a:cxn>
                </a:cxnLst>
                <a:rect l="T15" t="T16" r="T17" b="T18"/>
                <a:pathLst>
                  <a:path w="1309" h="236">
                    <a:moveTo>
                      <a:pt x="1308" y="231"/>
                    </a:moveTo>
                    <a:lnTo>
                      <a:pt x="1309" y="236"/>
                    </a:lnTo>
                    <a:lnTo>
                      <a:pt x="0" y="5"/>
                    </a:lnTo>
                    <a:lnTo>
                      <a:pt x="0" y="0"/>
                    </a:lnTo>
                    <a:lnTo>
                      <a:pt x="1308" y="231"/>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144" name="Freeform 2081"/>
              <p:cNvSpPr>
                <a:spLocks/>
              </p:cNvSpPr>
              <p:nvPr/>
            </p:nvSpPr>
            <p:spPr bwMode="auto">
              <a:xfrm>
                <a:off x="973" y="1352"/>
                <a:ext cx="656" cy="122"/>
              </a:xfrm>
              <a:custGeom>
                <a:avLst/>
                <a:gdLst>
                  <a:gd name="T0" fmla="*/ 6 w 1311"/>
                  <a:gd name="T1" fmla="*/ 1 h 242"/>
                  <a:gd name="T2" fmla="*/ 6 w 1311"/>
                  <a:gd name="T3" fmla="*/ 1 h 242"/>
                  <a:gd name="T4" fmla="*/ 1 w 1311"/>
                  <a:gd name="T5" fmla="*/ 1 h 242"/>
                  <a:gd name="T6" fmla="*/ 0 w 1311"/>
                  <a:gd name="T7" fmla="*/ 0 h 242"/>
                  <a:gd name="T8" fmla="*/ 6 w 1311"/>
                  <a:gd name="T9" fmla="*/ 1 h 242"/>
                  <a:gd name="T10" fmla="*/ 0 60000 65536"/>
                  <a:gd name="T11" fmla="*/ 0 60000 65536"/>
                  <a:gd name="T12" fmla="*/ 0 60000 65536"/>
                  <a:gd name="T13" fmla="*/ 0 60000 65536"/>
                  <a:gd name="T14" fmla="*/ 0 60000 65536"/>
                  <a:gd name="T15" fmla="*/ 0 w 1311"/>
                  <a:gd name="T16" fmla="*/ 0 h 242"/>
                  <a:gd name="T17" fmla="*/ 1311 w 1311"/>
                  <a:gd name="T18" fmla="*/ 242 h 242"/>
                </a:gdLst>
                <a:ahLst/>
                <a:cxnLst>
                  <a:cxn ang="T10">
                    <a:pos x="T0" y="T1"/>
                  </a:cxn>
                  <a:cxn ang="T11">
                    <a:pos x="T2" y="T3"/>
                  </a:cxn>
                  <a:cxn ang="T12">
                    <a:pos x="T4" y="T5"/>
                  </a:cxn>
                  <a:cxn ang="T13">
                    <a:pos x="T6" y="T7"/>
                  </a:cxn>
                  <a:cxn ang="T14">
                    <a:pos x="T8" y="T9"/>
                  </a:cxn>
                </a:cxnLst>
                <a:rect l="T15" t="T16" r="T17" b="T18"/>
                <a:pathLst>
                  <a:path w="1311" h="242">
                    <a:moveTo>
                      <a:pt x="1309" y="231"/>
                    </a:moveTo>
                    <a:lnTo>
                      <a:pt x="1311" y="242"/>
                    </a:lnTo>
                    <a:lnTo>
                      <a:pt x="3" y="10"/>
                    </a:lnTo>
                    <a:lnTo>
                      <a:pt x="0" y="0"/>
                    </a:lnTo>
                    <a:lnTo>
                      <a:pt x="1309" y="231"/>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145" name="Freeform 2082"/>
              <p:cNvSpPr>
                <a:spLocks/>
              </p:cNvSpPr>
              <p:nvPr/>
            </p:nvSpPr>
            <p:spPr bwMode="auto">
              <a:xfrm>
                <a:off x="973" y="1352"/>
                <a:ext cx="655" cy="117"/>
              </a:xfrm>
              <a:custGeom>
                <a:avLst/>
                <a:gdLst>
                  <a:gd name="T0" fmla="*/ 6 w 1309"/>
                  <a:gd name="T1" fmla="*/ 1 h 234"/>
                  <a:gd name="T2" fmla="*/ 6 w 1309"/>
                  <a:gd name="T3" fmla="*/ 1 h 234"/>
                  <a:gd name="T4" fmla="*/ 1 w 1309"/>
                  <a:gd name="T5" fmla="*/ 1 h 234"/>
                  <a:gd name="T6" fmla="*/ 0 w 1309"/>
                  <a:gd name="T7" fmla="*/ 0 h 234"/>
                  <a:gd name="T8" fmla="*/ 6 w 1309"/>
                  <a:gd name="T9" fmla="*/ 1 h 234"/>
                  <a:gd name="T10" fmla="*/ 0 60000 65536"/>
                  <a:gd name="T11" fmla="*/ 0 60000 65536"/>
                  <a:gd name="T12" fmla="*/ 0 60000 65536"/>
                  <a:gd name="T13" fmla="*/ 0 60000 65536"/>
                  <a:gd name="T14" fmla="*/ 0 60000 65536"/>
                  <a:gd name="T15" fmla="*/ 0 w 1309"/>
                  <a:gd name="T16" fmla="*/ 0 h 234"/>
                  <a:gd name="T17" fmla="*/ 1309 w 1309"/>
                  <a:gd name="T18" fmla="*/ 234 h 234"/>
                </a:gdLst>
                <a:ahLst/>
                <a:cxnLst>
                  <a:cxn ang="T10">
                    <a:pos x="T0" y="T1"/>
                  </a:cxn>
                  <a:cxn ang="T11">
                    <a:pos x="T2" y="T3"/>
                  </a:cxn>
                  <a:cxn ang="T12">
                    <a:pos x="T4" y="T5"/>
                  </a:cxn>
                  <a:cxn ang="T13">
                    <a:pos x="T6" y="T7"/>
                  </a:cxn>
                  <a:cxn ang="T14">
                    <a:pos x="T8" y="T9"/>
                  </a:cxn>
                </a:cxnLst>
                <a:rect l="T15" t="T16" r="T17" b="T18"/>
                <a:pathLst>
                  <a:path w="1309" h="234">
                    <a:moveTo>
                      <a:pt x="1309" y="231"/>
                    </a:moveTo>
                    <a:lnTo>
                      <a:pt x="1309" y="234"/>
                    </a:lnTo>
                    <a:lnTo>
                      <a:pt x="2" y="1"/>
                    </a:lnTo>
                    <a:lnTo>
                      <a:pt x="0" y="0"/>
                    </a:lnTo>
                    <a:lnTo>
                      <a:pt x="1309" y="231"/>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146" name="Freeform 2083"/>
              <p:cNvSpPr>
                <a:spLocks/>
              </p:cNvSpPr>
              <p:nvPr/>
            </p:nvSpPr>
            <p:spPr bwMode="auto">
              <a:xfrm>
                <a:off x="974" y="1353"/>
                <a:ext cx="654" cy="118"/>
              </a:xfrm>
              <a:custGeom>
                <a:avLst/>
                <a:gdLst>
                  <a:gd name="T0" fmla="*/ 6 w 1307"/>
                  <a:gd name="T1" fmla="*/ 1 h 236"/>
                  <a:gd name="T2" fmla="*/ 6 w 1307"/>
                  <a:gd name="T3" fmla="*/ 1 h 236"/>
                  <a:gd name="T4" fmla="*/ 0 w 1307"/>
                  <a:gd name="T5" fmla="*/ 1 h 236"/>
                  <a:gd name="T6" fmla="*/ 0 w 1307"/>
                  <a:gd name="T7" fmla="*/ 0 h 236"/>
                  <a:gd name="T8" fmla="*/ 6 w 1307"/>
                  <a:gd name="T9" fmla="*/ 1 h 236"/>
                  <a:gd name="T10" fmla="*/ 0 60000 65536"/>
                  <a:gd name="T11" fmla="*/ 0 60000 65536"/>
                  <a:gd name="T12" fmla="*/ 0 60000 65536"/>
                  <a:gd name="T13" fmla="*/ 0 60000 65536"/>
                  <a:gd name="T14" fmla="*/ 0 60000 65536"/>
                  <a:gd name="T15" fmla="*/ 0 w 1307"/>
                  <a:gd name="T16" fmla="*/ 0 h 236"/>
                  <a:gd name="T17" fmla="*/ 1307 w 1307"/>
                  <a:gd name="T18" fmla="*/ 236 h 236"/>
                </a:gdLst>
                <a:ahLst/>
                <a:cxnLst>
                  <a:cxn ang="T10">
                    <a:pos x="T0" y="T1"/>
                  </a:cxn>
                  <a:cxn ang="T11">
                    <a:pos x="T2" y="T3"/>
                  </a:cxn>
                  <a:cxn ang="T12">
                    <a:pos x="T4" y="T5"/>
                  </a:cxn>
                  <a:cxn ang="T13">
                    <a:pos x="T6" y="T7"/>
                  </a:cxn>
                  <a:cxn ang="T14">
                    <a:pos x="T8" y="T9"/>
                  </a:cxn>
                </a:cxnLst>
                <a:rect l="T15" t="T16" r="T17" b="T18"/>
                <a:pathLst>
                  <a:path w="1307" h="236">
                    <a:moveTo>
                      <a:pt x="1307" y="233"/>
                    </a:moveTo>
                    <a:lnTo>
                      <a:pt x="1307" y="236"/>
                    </a:lnTo>
                    <a:lnTo>
                      <a:pt x="0" y="4"/>
                    </a:lnTo>
                    <a:lnTo>
                      <a:pt x="0" y="0"/>
                    </a:lnTo>
                    <a:lnTo>
                      <a:pt x="1307" y="233"/>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147" name="Freeform 2084"/>
              <p:cNvSpPr>
                <a:spLocks/>
              </p:cNvSpPr>
              <p:nvPr/>
            </p:nvSpPr>
            <p:spPr bwMode="auto">
              <a:xfrm>
                <a:off x="974" y="1355"/>
                <a:ext cx="655" cy="117"/>
              </a:xfrm>
              <a:custGeom>
                <a:avLst/>
                <a:gdLst>
                  <a:gd name="T0" fmla="*/ 6 w 1309"/>
                  <a:gd name="T1" fmla="*/ 1 h 234"/>
                  <a:gd name="T2" fmla="*/ 6 w 1309"/>
                  <a:gd name="T3" fmla="*/ 1 h 234"/>
                  <a:gd name="T4" fmla="*/ 1 w 1309"/>
                  <a:gd name="T5" fmla="*/ 1 h 234"/>
                  <a:gd name="T6" fmla="*/ 0 w 1309"/>
                  <a:gd name="T7" fmla="*/ 0 h 234"/>
                  <a:gd name="T8" fmla="*/ 6 w 1309"/>
                  <a:gd name="T9" fmla="*/ 1 h 234"/>
                  <a:gd name="T10" fmla="*/ 0 60000 65536"/>
                  <a:gd name="T11" fmla="*/ 0 60000 65536"/>
                  <a:gd name="T12" fmla="*/ 0 60000 65536"/>
                  <a:gd name="T13" fmla="*/ 0 60000 65536"/>
                  <a:gd name="T14" fmla="*/ 0 60000 65536"/>
                  <a:gd name="T15" fmla="*/ 0 w 1309"/>
                  <a:gd name="T16" fmla="*/ 0 h 234"/>
                  <a:gd name="T17" fmla="*/ 1309 w 1309"/>
                  <a:gd name="T18" fmla="*/ 234 h 234"/>
                </a:gdLst>
                <a:ahLst/>
                <a:cxnLst>
                  <a:cxn ang="T10">
                    <a:pos x="T0" y="T1"/>
                  </a:cxn>
                  <a:cxn ang="T11">
                    <a:pos x="T2" y="T3"/>
                  </a:cxn>
                  <a:cxn ang="T12">
                    <a:pos x="T4" y="T5"/>
                  </a:cxn>
                  <a:cxn ang="T13">
                    <a:pos x="T6" y="T7"/>
                  </a:cxn>
                  <a:cxn ang="T14">
                    <a:pos x="T8" y="T9"/>
                  </a:cxn>
                </a:cxnLst>
                <a:rect l="T15" t="T16" r="T17" b="T18"/>
                <a:pathLst>
                  <a:path w="1309" h="234">
                    <a:moveTo>
                      <a:pt x="1307" y="232"/>
                    </a:moveTo>
                    <a:lnTo>
                      <a:pt x="1309" y="234"/>
                    </a:lnTo>
                    <a:lnTo>
                      <a:pt x="1" y="1"/>
                    </a:lnTo>
                    <a:lnTo>
                      <a:pt x="0" y="0"/>
                    </a:lnTo>
                    <a:lnTo>
                      <a:pt x="1307" y="232"/>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148" name="Freeform 2085"/>
              <p:cNvSpPr>
                <a:spLocks/>
              </p:cNvSpPr>
              <p:nvPr/>
            </p:nvSpPr>
            <p:spPr bwMode="auto">
              <a:xfrm>
                <a:off x="975" y="1356"/>
                <a:ext cx="654" cy="118"/>
              </a:xfrm>
              <a:custGeom>
                <a:avLst/>
                <a:gdLst>
                  <a:gd name="T0" fmla="*/ 5 w 1308"/>
                  <a:gd name="T1" fmla="*/ 1 h 236"/>
                  <a:gd name="T2" fmla="*/ 5 w 1308"/>
                  <a:gd name="T3" fmla="*/ 1 h 236"/>
                  <a:gd name="T4" fmla="*/ 0 w 1308"/>
                  <a:gd name="T5" fmla="*/ 1 h 236"/>
                  <a:gd name="T6" fmla="*/ 0 w 1308"/>
                  <a:gd name="T7" fmla="*/ 0 h 236"/>
                  <a:gd name="T8" fmla="*/ 5 w 1308"/>
                  <a:gd name="T9" fmla="*/ 1 h 236"/>
                  <a:gd name="T10" fmla="*/ 0 60000 65536"/>
                  <a:gd name="T11" fmla="*/ 0 60000 65536"/>
                  <a:gd name="T12" fmla="*/ 0 60000 65536"/>
                  <a:gd name="T13" fmla="*/ 0 60000 65536"/>
                  <a:gd name="T14" fmla="*/ 0 60000 65536"/>
                  <a:gd name="T15" fmla="*/ 0 w 1308"/>
                  <a:gd name="T16" fmla="*/ 0 h 236"/>
                  <a:gd name="T17" fmla="*/ 1308 w 1308"/>
                  <a:gd name="T18" fmla="*/ 236 h 236"/>
                </a:gdLst>
                <a:ahLst/>
                <a:cxnLst>
                  <a:cxn ang="T10">
                    <a:pos x="T0" y="T1"/>
                  </a:cxn>
                  <a:cxn ang="T11">
                    <a:pos x="T2" y="T3"/>
                  </a:cxn>
                  <a:cxn ang="T12">
                    <a:pos x="T4" y="T5"/>
                  </a:cxn>
                  <a:cxn ang="T13">
                    <a:pos x="T6" y="T7"/>
                  </a:cxn>
                  <a:cxn ang="T14">
                    <a:pos x="T8" y="T9"/>
                  </a:cxn>
                </a:cxnLst>
                <a:rect l="T15" t="T16" r="T17" b="T18"/>
                <a:pathLst>
                  <a:path w="1308" h="236">
                    <a:moveTo>
                      <a:pt x="1308" y="233"/>
                    </a:moveTo>
                    <a:lnTo>
                      <a:pt x="1308" y="236"/>
                    </a:lnTo>
                    <a:lnTo>
                      <a:pt x="0" y="4"/>
                    </a:lnTo>
                    <a:lnTo>
                      <a:pt x="0" y="0"/>
                    </a:lnTo>
                    <a:lnTo>
                      <a:pt x="1308" y="23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149" name="Freeform 2086"/>
              <p:cNvSpPr>
                <a:spLocks/>
              </p:cNvSpPr>
              <p:nvPr/>
            </p:nvSpPr>
            <p:spPr bwMode="auto">
              <a:xfrm>
                <a:off x="975" y="1357"/>
                <a:ext cx="655" cy="122"/>
              </a:xfrm>
              <a:custGeom>
                <a:avLst/>
                <a:gdLst>
                  <a:gd name="T0" fmla="*/ 5 w 1311"/>
                  <a:gd name="T1" fmla="*/ 1 h 242"/>
                  <a:gd name="T2" fmla="*/ 5 w 1311"/>
                  <a:gd name="T3" fmla="*/ 1 h 242"/>
                  <a:gd name="T4" fmla="*/ 0 w 1311"/>
                  <a:gd name="T5" fmla="*/ 1 h 242"/>
                  <a:gd name="T6" fmla="*/ 0 w 1311"/>
                  <a:gd name="T7" fmla="*/ 0 h 242"/>
                  <a:gd name="T8" fmla="*/ 5 w 1311"/>
                  <a:gd name="T9" fmla="*/ 1 h 242"/>
                  <a:gd name="T10" fmla="*/ 0 60000 65536"/>
                  <a:gd name="T11" fmla="*/ 0 60000 65536"/>
                  <a:gd name="T12" fmla="*/ 0 60000 65536"/>
                  <a:gd name="T13" fmla="*/ 0 60000 65536"/>
                  <a:gd name="T14" fmla="*/ 0 60000 65536"/>
                  <a:gd name="T15" fmla="*/ 0 w 1311"/>
                  <a:gd name="T16" fmla="*/ 0 h 242"/>
                  <a:gd name="T17" fmla="*/ 1311 w 1311"/>
                  <a:gd name="T18" fmla="*/ 242 h 242"/>
                </a:gdLst>
                <a:ahLst/>
                <a:cxnLst>
                  <a:cxn ang="T10">
                    <a:pos x="T0" y="T1"/>
                  </a:cxn>
                  <a:cxn ang="T11">
                    <a:pos x="T2" y="T3"/>
                  </a:cxn>
                  <a:cxn ang="T12">
                    <a:pos x="T4" y="T5"/>
                  </a:cxn>
                  <a:cxn ang="T13">
                    <a:pos x="T6" y="T7"/>
                  </a:cxn>
                  <a:cxn ang="T14">
                    <a:pos x="T8" y="T9"/>
                  </a:cxn>
                </a:cxnLst>
                <a:rect l="T15" t="T16" r="T17" b="T18"/>
                <a:pathLst>
                  <a:path w="1311" h="242">
                    <a:moveTo>
                      <a:pt x="1308" y="232"/>
                    </a:moveTo>
                    <a:lnTo>
                      <a:pt x="1311" y="242"/>
                    </a:lnTo>
                    <a:lnTo>
                      <a:pt x="4" y="8"/>
                    </a:lnTo>
                    <a:lnTo>
                      <a:pt x="0" y="0"/>
                    </a:lnTo>
                    <a:lnTo>
                      <a:pt x="1308" y="23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150" name="Freeform 2087"/>
              <p:cNvSpPr>
                <a:spLocks/>
              </p:cNvSpPr>
              <p:nvPr/>
            </p:nvSpPr>
            <p:spPr bwMode="auto">
              <a:xfrm>
                <a:off x="975" y="1357"/>
                <a:ext cx="654" cy="118"/>
              </a:xfrm>
              <a:custGeom>
                <a:avLst/>
                <a:gdLst>
                  <a:gd name="T0" fmla="*/ 5 w 1310"/>
                  <a:gd name="T1" fmla="*/ 1 h 235"/>
                  <a:gd name="T2" fmla="*/ 5 w 1310"/>
                  <a:gd name="T3" fmla="*/ 1 h 235"/>
                  <a:gd name="T4" fmla="*/ 0 w 1310"/>
                  <a:gd name="T5" fmla="*/ 1 h 235"/>
                  <a:gd name="T6" fmla="*/ 0 w 1310"/>
                  <a:gd name="T7" fmla="*/ 0 h 235"/>
                  <a:gd name="T8" fmla="*/ 5 w 1310"/>
                  <a:gd name="T9" fmla="*/ 1 h 235"/>
                  <a:gd name="T10" fmla="*/ 0 60000 65536"/>
                  <a:gd name="T11" fmla="*/ 0 60000 65536"/>
                  <a:gd name="T12" fmla="*/ 0 60000 65536"/>
                  <a:gd name="T13" fmla="*/ 0 60000 65536"/>
                  <a:gd name="T14" fmla="*/ 0 60000 65536"/>
                  <a:gd name="T15" fmla="*/ 0 w 1310"/>
                  <a:gd name="T16" fmla="*/ 0 h 235"/>
                  <a:gd name="T17" fmla="*/ 1310 w 1310"/>
                  <a:gd name="T18" fmla="*/ 235 h 235"/>
                </a:gdLst>
                <a:ahLst/>
                <a:cxnLst>
                  <a:cxn ang="T10">
                    <a:pos x="T0" y="T1"/>
                  </a:cxn>
                  <a:cxn ang="T11">
                    <a:pos x="T2" y="T3"/>
                  </a:cxn>
                  <a:cxn ang="T12">
                    <a:pos x="T4" y="T5"/>
                  </a:cxn>
                  <a:cxn ang="T13">
                    <a:pos x="T6" y="T7"/>
                  </a:cxn>
                  <a:cxn ang="T14">
                    <a:pos x="T8" y="T9"/>
                  </a:cxn>
                </a:cxnLst>
                <a:rect l="T15" t="T16" r="T17" b="T18"/>
                <a:pathLst>
                  <a:path w="1310" h="235">
                    <a:moveTo>
                      <a:pt x="1308" y="232"/>
                    </a:moveTo>
                    <a:lnTo>
                      <a:pt x="1310" y="235"/>
                    </a:lnTo>
                    <a:lnTo>
                      <a:pt x="2" y="1"/>
                    </a:lnTo>
                    <a:lnTo>
                      <a:pt x="0" y="0"/>
                    </a:lnTo>
                    <a:lnTo>
                      <a:pt x="1308" y="23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151" name="Freeform 2088"/>
              <p:cNvSpPr>
                <a:spLocks/>
              </p:cNvSpPr>
              <p:nvPr/>
            </p:nvSpPr>
            <p:spPr bwMode="auto">
              <a:xfrm>
                <a:off x="976" y="1358"/>
                <a:ext cx="654" cy="119"/>
              </a:xfrm>
              <a:custGeom>
                <a:avLst/>
                <a:gdLst>
                  <a:gd name="T0" fmla="*/ 5 w 1309"/>
                  <a:gd name="T1" fmla="*/ 1 h 238"/>
                  <a:gd name="T2" fmla="*/ 5 w 1309"/>
                  <a:gd name="T3" fmla="*/ 1 h 238"/>
                  <a:gd name="T4" fmla="*/ 0 w 1309"/>
                  <a:gd name="T5" fmla="*/ 1 h 238"/>
                  <a:gd name="T6" fmla="*/ 0 w 1309"/>
                  <a:gd name="T7" fmla="*/ 0 h 238"/>
                  <a:gd name="T8" fmla="*/ 5 w 1309"/>
                  <a:gd name="T9" fmla="*/ 1 h 238"/>
                  <a:gd name="T10" fmla="*/ 0 60000 65536"/>
                  <a:gd name="T11" fmla="*/ 0 60000 65536"/>
                  <a:gd name="T12" fmla="*/ 0 60000 65536"/>
                  <a:gd name="T13" fmla="*/ 0 60000 65536"/>
                  <a:gd name="T14" fmla="*/ 0 60000 65536"/>
                  <a:gd name="T15" fmla="*/ 0 w 1309"/>
                  <a:gd name="T16" fmla="*/ 0 h 238"/>
                  <a:gd name="T17" fmla="*/ 1309 w 1309"/>
                  <a:gd name="T18" fmla="*/ 238 h 238"/>
                </a:gdLst>
                <a:ahLst/>
                <a:cxnLst>
                  <a:cxn ang="T10">
                    <a:pos x="T0" y="T1"/>
                  </a:cxn>
                  <a:cxn ang="T11">
                    <a:pos x="T2" y="T3"/>
                  </a:cxn>
                  <a:cxn ang="T12">
                    <a:pos x="T4" y="T5"/>
                  </a:cxn>
                  <a:cxn ang="T13">
                    <a:pos x="T6" y="T7"/>
                  </a:cxn>
                  <a:cxn ang="T14">
                    <a:pos x="T8" y="T9"/>
                  </a:cxn>
                </a:cxnLst>
                <a:rect l="T15" t="T16" r="T17" b="T18"/>
                <a:pathLst>
                  <a:path w="1309" h="238">
                    <a:moveTo>
                      <a:pt x="1308" y="234"/>
                    </a:moveTo>
                    <a:lnTo>
                      <a:pt x="1309" y="238"/>
                    </a:lnTo>
                    <a:lnTo>
                      <a:pt x="0" y="4"/>
                    </a:lnTo>
                    <a:lnTo>
                      <a:pt x="0" y="0"/>
                    </a:lnTo>
                    <a:lnTo>
                      <a:pt x="1308" y="234"/>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152" name="Freeform 2089"/>
              <p:cNvSpPr>
                <a:spLocks/>
              </p:cNvSpPr>
              <p:nvPr/>
            </p:nvSpPr>
            <p:spPr bwMode="auto">
              <a:xfrm>
                <a:off x="976" y="1360"/>
                <a:ext cx="654" cy="119"/>
              </a:xfrm>
              <a:custGeom>
                <a:avLst/>
                <a:gdLst>
                  <a:gd name="T0" fmla="*/ 5 w 1309"/>
                  <a:gd name="T1" fmla="*/ 1 h 237"/>
                  <a:gd name="T2" fmla="*/ 5 w 1309"/>
                  <a:gd name="T3" fmla="*/ 1 h 237"/>
                  <a:gd name="T4" fmla="*/ 0 w 1309"/>
                  <a:gd name="T5" fmla="*/ 1 h 237"/>
                  <a:gd name="T6" fmla="*/ 0 w 1309"/>
                  <a:gd name="T7" fmla="*/ 0 h 237"/>
                  <a:gd name="T8" fmla="*/ 5 w 1309"/>
                  <a:gd name="T9" fmla="*/ 1 h 237"/>
                  <a:gd name="T10" fmla="*/ 0 60000 65536"/>
                  <a:gd name="T11" fmla="*/ 0 60000 65536"/>
                  <a:gd name="T12" fmla="*/ 0 60000 65536"/>
                  <a:gd name="T13" fmla="*/ 0 60000 65536"/>
                  <a:gd name="T14" fmla="*/ 0 60000 65536"/>
                  <a:gd name="T15" fmla="*/ 0 w 1309"/>
                  <a:gd name="T16" fmla="*/ 0 h 237"/>
                  <a:gd name="T17" fmla="*/ 1309 w 1309"/>
                  <a:gd name="T18" fmla="*/ 237 h 237"/>
                </a:gdLst>
                <a:ahLst/>
                <a:cxnLst>
                  <a:cxn ang="T10">
                    <a:pos x="T0" y="T1"/>
                  </a:cxn>
                  <a:cxn ang="T11">
                    <a:pos x="T2" y="T3"/>
                  </a:cxn>
                  <a:cxn ang="T12">
                    <a:pos x="T4" y="T5"/>
                  </a:cxn>
                  <a:cxn ang="T13">
                    <a:pos x="T6" y="T7"/>
                  </a:cxn>
                  <a:cxn ang="T14">
                    <a:pos x="T8" y="T9"/>
                  </a:cxn>
                </a:cxnLst>
                <a:rect l="T15" t="T16" r="T17" b="T18"/>
                <a:pathLst>
                  <a:path w="1309" h="237">
                    <a:moveTo>
                      <a:pt x="1309" y="234"/>
                    </a:moveTo>
                    <a:lnTo>
                      <a:pt x="1309" y="237"/>
                    </a:lnTo>
                    <a:lnTo>
                      <a:pt x="2" y="3"/>
                    </a:lnTo>
                    <a:lnTo>
                      <a:pt x="0" y="0"/>
                    </a:lnTo>
                    <a:lnTo>
                      <a:pt x="1309" y="234"/>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153" name="Freeform 2090"/>
              <p:cNvSpPr>
                <a:spLocks/>
              </p:cNvSpPr>
              <p:nvPr/>
            </p:nvSpPr>
            <p:spPr bwMode="auto">
              <a:xfrm>
                <a:off x="976" y="1361"/>
                <a:ext cx="657" cy="122"/>
              </a:xfrm>
              <a:custGeom>
                <a:avLst/>
                <a:gdLst>
                  <a:gd name="T0" fmla="*/ 6 w 1312"/>
                  <a:gd name="T1" fmla="*/ 1 h 242"/>
                  <a:gd name="T2" fmla="*/ 6 w 1312"/>
                  <a:gd name="T3" fmla="*/ 1 h 242"/>
                  <a:gd name="T4" fmla="*/ 1 w 1312"/>
                  <a:gd name="T5" fmla="*/ 1 h 242"/>
                  <a:gd name="T6" fmla="*/ 0 w 1312"/>
                  <a:gd name="T7" fmla="*/ 0 h 242"/>
                  <a:gd name="T8" fmla="*/ 6 w 1312"/>
                  <a:gd name="T9" fmla="*/ 1 h 242"/>
                  <a:gd name="T10" fmla="*/ 0 60000 65536"/>
                  <a:gd name="T11" fmla="*/ 0 60000 65536"/>
                  <a:gd name="T12" fmla="*/ 0 60000 65536"/>
                  <a:gd name="T13" fmla="*/ 0 60000 65536"/>
                  <a:gd name="T14" fmla="*/ 0 60000 65536"/>
                  <a:gd name="T15" fmla="*/ 0 w 1312"/>
                  <a:gd name="T16" fmla="*/ 0 h 242"/>
                  <a:gd name="T17" fmla="*/ 1312 w 1312"/>
                  <a:gd name="T18" fmla="*/ 242 h 242"/>
                </a:gdLst>
                <a:ahLst/>
                <a:cxnLst>
                  <a:cxn ang="T10">
                    <a:pos x="T0" y="T1"/>
                  </a:cxn>
                  <a:cxn ang="T11">
                    <a:pos x="T2" y="T3"/>
                  </a:cxn>
                  <a:cxn ang="T12">
                    <a:pos x="T4" y="T5"/>
                  </a:cxn>
                  <a:cxn ang="T13">
                    <a:pos x="T6" y="T7"/>
                  </a:cxn>
                  <a:cxn ang="T14">
                    <a:pos x="T8" y="T9"/>
                  </a:cxn>
                </a:cxnLst>
                <a:rect l="T15" t="T16" r="T17" b="T18"/>
                <a:pathLst>
                  <a:path w="1312" h="242">
                    <a:moveTo>
                      <a:pt x="1307" y="234"/>
                    </a:moveTo>
                    <a:lnTo>
                      <a:pt x="1312" y="242"/>
                    </a:lnTo>
                    <a:lnTo>
                      <a:pt x="5" y="7"/>
                    </a:lnTo>
                    <a:lnTo>
                      <a:pt x="0" y="0"/>
                    </a:lnTo>
                    <a:lnTo>
                      <a:pt x="1307" y="234"/>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154" name="Freeform 2091"/>
              <p:cNvSpPr>
                <a:spLocks/>
              </p:cNvSpPr>
              <p:nvPr/>
            </p:nvSpPr>
            <p:spPr bwMode="auto">
              <a:xfrm>
                <a:off x="976" y="1361"/>
                <a:ext cx="655" cy="118"/>
              </a:xfrm>
              <a:custGeom>
                <a:avLst/>
                <a:gdLst>
                  <a:gd name="T0" fmla="*/ 6 w 1309"/>
                  <a:gd name="T1" fmla="*/ 1 h 236"/>
                  <a:gd name="T2" fmla="*/ 6 w 1309"/>
                  <a:gd name="T3" fmla="*/ 1 h 236"/>
                  <a:gd name="T4" fmla="*/ 1 w 1309"/>
                  <a:gd name="T5" fmla="*/ 1 h 236"/>
                  <a:gd name="T6" fmla="*/ 0 w 1309"/>
                  <a:gd name="T7" fmla="*/ 0 h 236"/>
                  <a:gd name="T8" fmla="*/ 6 w 1309"/>
                  <a:gd name="T9" fmla="*/ 1 h 236"/>
                  <a:gd name="T10" fmla="*/ 0 60000 65536"/>
                  <a:gd name="T11" fmla="*/ 0 60000 65536"/>
                  <a:gd name="T12" fmla="*/ 0 60000 65536"/>
                  <a:gd name="T13" fmla="*/ 0 60000 65536"/>
                  <a:gd name="T14" fmla="*/ 0 60000 65536"/>
                  <a:gd name="T15" fmla="*/ 0 w 1309"/>
                  <a:gd name="T16" fmla="*/ 0 h 236"/>
                  <a:gd name="T17" fmla="*/ 1309 w 1309"/>
                  <a:gd name="T18" fmla="*/ 236 h 236"/>
                </a:gdLst>
                <a:ahLst/>
                <a:cxnLst>
                  <a:cxn ang="T10">
                    <a:pos x="T0" y="T1"/>
                  </a:cxn>
                  <a:cxn ang="T11">
                    <a:pos x="T2" y="T3"/>
                  </a:cxn>
                  <a:cxn ang="T12">
                    <a:pos x="T4" y="T5"/>
                  </a:cxn>
                  <a:cxn ang="T13">
                    <a:pos x="T6" y="T7"/>
                  </a:cxn>
                  <a:cxn ang="T14">
                    <a:pos x="T8" y="T9"/>
                  </a:cxn>
                </a:cxnLst>
                <a:rect l="T15" t="T16" r="T17" b="T18"/>
                <a:pathLst>
                  <a:path w="1309" h="236">
                    <a:moveTo>
                      <a:pt x="1307" y="234"/>
                    </a:moveTo>
                    <a:lnTo>
                      <a:pt x="1309" y="236"/>
                    </a:lnTo>
                    <a:lnTo>
                      <a:pt x="1" y="2"/>
                    </a:lnTo>
                    <a:lnTo>
                      <a:pt x="0" y="0"/>
                    </a:lnTo>
                    <a:lnTo>
                      <a:pt x="1307" y="234"/>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155" name="Freeform 2092"/>
              <p:cNvSpPr>
                <a:spLocks/>
              </p:cNvSpPr>
              <p:nvPr/>
            </p:nvSpPr>
            <p:spPr bwMode="auto">
              <a:xfrm>
                <a:off x="977" y="1362"/>
                <a:ext cx="655" cy="119"/>
              </a:xfrm>
              <a:custGeom>
                <a:avLst/>
                <a:gdLst>
                  <a:gd name="T0" fmla="*/ 5 w 1310"/>
                  <a:gd name="T1" fmla="*/ 1 h 237"/>
                  <a:gd name="T2" fmla="*/ 5 w 1310"/>
                  <a:gd name="T3" fmla="*/ 1 h 237"/>
                  <a:gd name="T4" fmla="*/ 1 w 1310"/>
                  <a:gd name="T5" fmla="*/ 1 h 237"/>
                  <a:gd name="T6" fmla="*/ 0 w 1310"/>
                  <a:gd name="T7" fmla="*/ 0 h 237"/>
                  <a:gd name="T8" fmla="*/ 5 w 1310"/>
                  <a:gd name="T9" fmla="*/ 1 h 237"/>
                  <a:gd name="T10" fmla="*/ 0 60000 65536"/>
                  <a:gd name="T11" fmla="*/ 0 60000 65536"/>
                  <a:gd name="T12" fmla="*/ 0 60000 65536"/>
                  <a:gd name="T13" fmla="*/ 0 60000 65536"/>
                  <a:gd name="T14" fmla="*/ 0 60000 65536"/>
                  <a:gd name="T15" fmla="*/ 0 w 1310"/>
                  <a:gd name="T16" fmla="*/ 0 h 237"/>
                  <a:gd name="T17" fmla="*/ 1310 w 1310"/>
                  <a:gd name="T18" fmla="*/ 237 h 237"/>
                </a:gdLst>
                <a:ahLst/>
                <a:cxnLst>
                  <a:cxn ang="T10">
                    <a:pos x="T0" y="T1"/>
                  </a:cxn>
                  <a:cxn ang="T11">
                    <a:pos x="T2" y="T3"/>
                  </a:cxn>
                  <a:cxn ang="T12">
                    <a:pos x="T4" y="T5"/>
                  </a:cxn>
                  <a:cxn ang="T13">
                    <a:pos x="T6" y="T7"/>
                  </a:cxn>
                  <a:cxn ang="T14">
                    <a:pos x="T8" y="T9"/>
                  </a:cxn>
                </a:cxnLst>
                <a:rect l="T15" t="T16" r="T17" b="T18"/>
                <a:pathLst>
                  <a:path w="1310" h="237">
                    <a:moveTo>
                      <a:pt x="1308" y="234"/>
                    </a:moveTo>
                    <a:lnTo>
                      <a:pt x="1310" y="237"/>
                    </a:lnTo>
                    <a:lnTo>
                      <a:pt x="2" y="1"/>
                    </a:lnTo>
                    <a:lnTo>
                      <a:pt x="0" y="0"/>
                    </a:lnTo>
                    <a:lnTo>
                      <a:pt x="1308" y="234"/>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156" name="Freeform 2093"/>
              <p:cNvSpPr>
                <a:spLocks/>
              </p:cNvSpPr>
              <p:nvPr/>
            </p:nvSpPr>
            <p:spPr bwMode="auto">
              <a:xfrm>
                <a:off x="978" y="1363"/>
                <a:ext cx="655" cy="120"/>
              </a:xfrm>
              <a:custGeom>
                <a:avLst/>
                <a:gdLst>
                  <a:gd name="T0" fmla="*/ 6 w 1309"/>
                  <a:gd name="T1" fmla="*/ 1 h 239"/>
                  <a:gd name="T2" fmla="*/ 6 w 1309"/>
                  <a:gd name="T3" fmla="*/ 1 h 239"/>
                  <a:gd name="T4" fmla="*/ 1 w 1309"/>
                  <a:gd name="T5" fmla="*/ 1 h 239"/>
                  <a:gd name="T6" fmla="*/ 0 w 1309"/>
                  <a:gd name="T7" fmla="*/ 0 h 239"/>
                  <a:gd name="T8" fmla="*/ 6 w 1309"/>
                  <a:gd name="T9" fmla="*/ 1 h 239"/>
                  <a:gd name="T10" fmla="*/ 0 60000 65536"/>
                  <a:gd name="T11" fmla="*/ 0 60000 65536"/>
                  <a:gd name="T12" fmla="*/ 0 60000 65536"/>
                  <a:gd name="T13" fmla="*/ 0 60000 65536"/>
                  <a:gd name="T14" fmla="*/ 0 60000 65536"/>
                  <a:gd name="T15" fmla="*/ 0 w 1309"/>
                  <a:gd name="T16" fmla="*/ 0 h 239"/>
                  <a:gd name="T17" fmla="*/ 1309 w 1309"/>
                  <a:gd name="T18" fmla="*/ 239 h 239"/>
                </a:gdLst>
                <a:ahLst/>
                <a:cxnLst>
                  <a:cxn ang="T10">
                    <a:pos x="T0" y="T1"/>
                  </a:cxn>
                  <a:cxn ang="T11">
                    <a:pos x="T2" y="T3"/>
                  </a:cxn>
                  <a:cxn ang="T12">
                    <a:pos x="T4" y="T5"/>
                  </a:cxn>
                  <a:cxn ang="T13">
                    <a:pos x="T6" y="T7"/>
                  </a:cxn>
                  <a:cxn ang="T14">
                    <a:pos x="T8" y="T9"/>
                  </a:cxn>
                </a:cxnLst>
                <a:rect l="T15" t="T16" r="T17" b="T18"/>
                <a:pathLst>
                  <a:path w="1309" h="239">
                    <a:moveTo>
                      <a:pt x="1308" y="236"/>
                    </a:moveTo>
                    <a:lnTo>
                      <a:pt x="1309" y="239"/>
                    </a:lnTo>
                    <a:lnTo>
                      <a:pt x="2" y="4"/>
                    </a:lnTo>
                    <a:lnTo>
                      <a:pt x="0" y="0"/>
                    </a:lnTo>
                    <a:lnTo>
                      <a:pt x="1308" y="236"/>
                    </a:lnTo>
                    <a:close/>
                  </a:path>
                </a:pathLst>
              </a:custGeom>
              <a:solidFill>
                <a:srgbClr val="CE6700"/>
              </a:solidFill>
              <a:ln w="9525">
                <a:noFill/>
                <a:round/>
                <a:headEnd/>
                <a:tailEnd/>
              </a:ln>
            </p:spPr>
            <p:txBody>
              <a:bodyPr>
                <a:prstTxWarp prst="textNoShape">
                  <a:avLst/>
                </a:prstTxWarp>
              </a:bodyPr>
              <a:lstStyle/>
              <a:p>
                <a:endParaRPr lang="en-US">
                  <a:latin typeface="Calibri" pitchFamily="-112" charset="0"/>
                </a:endParaRPr>
              </a:p>
            </p:txBody>
          </p:sp>
          <p:sp>
            <p:nvSpPr>
              <p:cNvPr id="675157" name="Freeform 2094"/>
              <p:cNvSpPr>
                <a:spLocks/>
              </p:cNvSpPr>
              <p:nvPr/>
            </p:nvSpPr>
            <p:spPr bwMode="auto">
              <a:xfrm>
                <a:off x="979" y="1365"/>
                <a:ext cx="657" cy="121"/>
              </a:xfrm>
              <a:custGeom>
                <a:avLst/>
                <a:gdLst>
                  <a:gd name="T0" fmla="*/ 5 w 1314"/>
                  <a:gd name="T1" fmla="*/ 1 h 242"/>
                  <a:gd name="T2" fmla="*/ 5 w 1314"/>
                  <a:gd name="T3" fmla="*/ 1 h 242"/>
                  <a:gd name="T4" fmla="*/ 1 w 1314"/>
                  <a:gd name="T5" fmla="*/ 1 h 242"/>
                  <a:gd name="T6" fmla="*/ 0 w 1314"/>
                  <a:gd name="T7" fmla="*/ 0 h 242"/>
                  <a:gd name="T8" fmla="*/ 5 w 1314"/>
                  <a:gd name="T9" fmla="*/ 1 h 242"/>
                  <a:gd name="T10" fmla="*/ 0 60000 65536"/>
                  <a:gd name="T11" fmla="*/ 0 60000 65536"/>
                  <a:gd name="T12" fmla="*/ 0 60000 65536"/>
                  <a:gd name="T13" fmla="*/ 0 60000 65536"/>
                  <a:gd name="T14" fmla="*/ 0 60000 65536"/>
                  <a:gd name="T15" fmla="*/ 0 w 1314"/>
                  <a:gd name="T16" fmla="*/ 0 h 242"/>
                  <a:gd name="T17" fmla="*/ 1314 w 1314"/>
                  <a:gd name="T18" fmla="*/ 242 h 242"/>
                </a:gdLst>
                <a:ahLst/>
                <a:cxnLst>
                  <a:cxn ang="T10">
                    <a:pos x="T0" y="T1"/>
                  </a:cxn>
                  <a:cxn ang="T11">
                    <a:pos x="T2" y="T3"/>
                  </a:cxn>
                  <a:cxn ang="T12">
                    <a:pos x="T4" y="T5"/>
                  </a:cxn>
                  <a:cxn ang="T13">
                    <a:pos x="T6" y="T7"/>
                  </a:cxn>
                  <a:cxn ang="T14">
                    <a:pos x="T8" y="T9"/>
                  </a:cxn>
                </a:cxnLst>
                <a:rect l="T15" t="T16" r="T17" b="T18"/>
                <a:pathLst>
                  <a:path w="1314" h="242">
                    <a:moveTo>
                      <a:pt x="1307" y="235"/>
                    </a:moveTo>
                    <a:lnTo>
                      <a:pt x="1314" y="242"/>
                    </a:lnTo>
                    <a:lnTo>
                      <a:pt x="6" y="4"/>
                    </a:lnTo>
                    <a:lnTo>
                      <a:pt x="0" y="0"/>
                    </a:lnTo>
                    <a:lnTo>
                      <a:pt x="1307" y="235"/>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58" name="Freeform 2095"/>
              <p:cNvSpPr>
                <a:spLocks/>
              </p:cNvSpPr>
              <p:nvPr/>
            </p:nvSpPr>
            <p:spPr bwMode="auto">
              <a:xfrm>
                <a:off x="979" y="1365"/>
                <a:ext cx="655" cy="119"/>
              </a:xfrm>
              <a:custGeom>
                <a:avLst/>
                <a:gdLst>
                  <a:gd name="T0" fmla="*/ 5 w 1311"/>
                  <a:gd name="T1" fmla="*/ 0 h 239"/>
                  <a:gd name="T2" fmla="*/ 5 w 1311"/>
                  <a:gd name="T3" fmla="*/ 0 h 239"/>
                  <a:gd name="T4" fmla="*/ 0 w 1311"/>
                  <a:gd name="T5" fmla="*/ 0 h 239"/>
                  <a:gd name="T6" fmla="*/ 0 w 1311"/>
                  <a:gd name="T7" fmla="*/ 0 h 239"/>
                  <a:gd name="T8" fmla="*/ 5 w 1311"/>
                  <a:gd name="T9" fmla="*/ 0 h 239"/>
                  <a:gd name="T10" fmla="*/ 0 60000 65536"/>
                  <a:gd name="T11" fmla="*/ 0 60000 65536"/>
                  <a:gd name="T12" fmla="*/ 0 60000 65536"/>
                  <a:gd name="T13" fmla="*/ 0 60000 65536"/>
                  <a:gd name="T14" fmla="*/ 0 60000 65536"/>
                  <a:gd name="T15" fmla="*/ 0 w 1311"/>
                  <a:gd name="T16" fmla="*/ 0 h 239"/>
                  <a:gd name="T17" fmla="*/ 1311 w 1311"/>
                  <a:gd name="T18" fmla="*/ 239 h 239"/>
                </a:gdLst>
                <a:ahLst/>
                <a:cxnLst>
                  <a:cxn ang="T10">
                    <a:pos x="T0" y="T1"/>
                  </a:cxn>
                  <a:cxn ang="T11">
                    <a:pos x="T2" y="T3"/>
                  </a:cxn>
                  <a:cxn ang="T12">
                    <a:pos x="T4" y="T5"/>
                  </a:cxn>
                  <a:cxn ang="T13">
                    <a:pos x="T6" y="T7"/>
                  </a:cxn>
                  <a:cxn ang="T14">
                    <a:pos x="T8" y="T9"/>
                  </a:cxn>
                </a:cxnLst>
                <a:rect l="T15" t="T16" r="T17" b="T18"/>
                <a:pathLst>
                  <a:path w="1311" h="239">
                    <a:moveTo>
                      <a:pt x="1307" y="235"/>
                    </a:moveTo>
                    <a:lnTo>
                      <a:pt x="1311" y="239"/>
                    </a:lnTo>
                    <a:lnTo>
                      <a:pt x="3" y="3"/>
                    </a:lnTo>
                    <a:lnTo>
                      <a:pt x="0" y="0"/>
                    </a:lnTo>
                    <a:lnTo>
                      <a:pt x="1307" y="235"/>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59" name="Freeform 2096"/>
              <p:cNvSpPr>
                <a:spLocks/>
              </p:cNvSpPr>
              <p:nvPr/>
            </p:nvSpPr>
            <p:spPr bwMode="auto">
              <a:xfrm>
                <a:off x="981" y="1366"/>
                <a:ext cx="655" cy="120"/>
              </a:xfrm>
              <a:custGeom>
                <a:avLst/>
                <a:gdLst>
                  <a:gd name="T0" fmla="*/ 5 w 1311"/>
                  <a:gd name="T1" fmla="*/ 1 h 239"/>
                  <a:gd name="T2" fmla="*/ 5 w 1311"/>
                  <a:gd name="T3" fmla="*/ 1 h 239"/>
                  <a:gd name="T4" fmla="*/ 0 w 1311"/>
                  <a:gd name="T5" fmla="*/ 1 h 239"/>
                  <a:gd name="T6" fmla="*/ 0 w 1311"/>
                  <a:gd name="T7" fmla="*/ 0 h 239"/>
                  <a:gd name="T8" fmla="*/ 5 w 1311"/>
                  <a:gd name="T9" fmla="*/ 1 h 239"/>
                  <a:gd name="T10" fmla="*/ 0 60000 65536"/>
                  <a:gd name="T11" fmla="*/ 0 60000 65536"/>
                  <a:gd name="T12" fmla="*/ 0 60000 65536"/>
                  <a:gd name="T13" fmla="*/ 0 60000 65536"/>
                  <a:gd name="T14" fmla="*/ 0 60000 65536"/>
                  <a:gd name="T15" fmla="*/ 0 w 1311"/>
                  <a:gd name="T16" fmla="*/ 0 h 239"/>
                  <a:gd name="T17" fmla="*/ 1311 w 1311"/>
                  <a:gd name="T18" fmla="*/ 239 h 239"/>
                </a:gdLst>
                <a:ahLst/>
                <a:cxnLst>
                  <a:cxn ang="T10">
                    <a:pos x="T0" y="T1"/>
                  </a:cxn>
                  <a:cxn ang="T11">
                    <a:pos x="T2" y="T3"/>
                  </a:cxn>
                  <a:cxn ang="T12">
                    <a:pos x="T4" y="T5"/>
                  </a:cxn>
                  <a:cxn ang="T13">
                    <a:pos x="T6" y="T7"/>
                  </a:cxn>
                  <a:cxn ang="T14">
                    <a:pos x="T8" y="T9"/>
                  </a:cxn>
                </a:cxnLst>
                <a:rect l="T15" t="T16" r="T17" b="T18"/>
                <a:pathLst>
                  <a:path w="1311" h="239">
                    <a:moveTo>
                      <a:pt x="1308" y="236"/>
                    </a:moveTo>
                    <a:lnTo>
                      <a:pt x="1311" y="239"/>
                    </a:lnTo>
                    <a:lnTo>
                      <a:pt x="3" y="1"/>
                    </a:lnTo>
                    <a:lnTo>
                      <a:pt x="0" y="0"/>
                    </a:lnTo>
                    <a:lnTo>
                      <a:pt x="1308" y="236"/>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160" name="Freeform 2097"/>
              <p:cNvSpPr>
                <a:spLocks/>
              </p:cNvSpPr>
              <p:nvPr/>
            </p:nvSpPr>
            <p:spPr bwMode="auto">
              <a:xfrm>
                <a:off x="982" y="1367"/>
                <a:ext cx="657" cy="121"/>
              </a:xfrm>
              <a:custGeom>
                <a:avLst/>
                <a:gdLst>
                  <a:gd name="T0" fmla="*/ 5 w 1315"/>
                  <a:gd name="T1" fmla="*/ 1 h 241"/>
                  <a:gd name="T2" fmla="*/ 5 w 1315"/>
                  <a:gd name="T3" fmla="*/ 1 h 241"/>
                  <a:gd name="T4" fmla="*/ 0 w 1315"/>
                  <a:gd name="T5" fmla="*/ 1 h 241"/>
                  <a:gd name="T6" fmla="*/ 0 w 1315"/>
                  <a:gd name="T7" fmla="*/ 0 h 241"/>
                  <a:gd name="T8" fmla="*/ 5 w 1315"/>
                  <a:gd name="T9" fmla="*/ 1 h 241"/>
                  <a:gd name="T10" fmla="*/ 0 60000 65536"/>
                  <a:gd name="T11" fmla="*/ 0 60000 65536"/>
                  <a:gd name="T12" fmla="*/ 0 60000 65536"/>
                  <a:gd name="T13" fmla="*/ 0 60000 65536"/>
                  <a:gd name="T14" fmla="*/ 0 60000 65536"/>
                  <a:gd name="T15" fmla="*/ 0 w 1315"/>
                  <a:gd name="T16" fmla="*/ 0 h 241"/>
                  <a:gd name="T17" fmla="*/ 1315 w 1315"/>
                  <a:gd name="T18" fmla="*/ 241 h 241"/>
                </a:gdLst>
                <a:ahLst/>
                <a:cxnLst>
                  <a:cxn ang="T10">
                    <a:pos x="T0" y="T1"/>
                  </a:cxn>
                  <a:cxn ang="T11">
                    <a:pos x="T2" y="T3"/>
                  </a:cxn>
                  <a:cxn ang="T12">
                    <a:pos x="T4" y="T5"/>
                  </a:cxn>
                  <a:cxn ang="T13">
                    <a:pos x="T6" y="T7"/>
                  </a:cxn>
                  <a:cxn ang="T14">
                    <a:pos x="T8" y="T9"/>
                  </a:cxn>
                </a:cxnLst>
                <a:rect l="T15" t="T16" r="T17" b="T18"/>
                <a:pathLst>
                  <a:path w="1315" h="241">
                    <a:moveTo>
                      <a:pt x="1308" y="238"/>
                    </a:moveTo>
                    <a:lnTo>
                      <a:pt x="1315" y="241"/>
                    </a:lnTo>
                    <a:lnTo>
                      <a:pt x="7" y="5"/>
                    </a:lnTo>
                    <a:lnTo>
                      <a:pt x="0" y="0"/>
                    </a:lnTo>
                    <a:lnTo>
                      <a:pt x="1308" y="23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61" name="Freeform 2098"/>
              <p:cNvSpPr>
                <a:spLocks/>
              </p:cNvSpPr>
              <p:nvPr/>
            </p:nvSpPr>
            <p:spPr bwMode="auto">
              <a:xfrm>
                <a:off x="985" y="1370"/>
                <a:ext cx="659" cy="119"/>
              </a:xfrm>
              <a:custGeom>
                <a:avLst/>
                <a:gdLst>
                  <a:gd name="T0" fmla="*/ 6 w 1316"/>
                  <a:gd name="T1" fmla="*/ 0 h 240"/>
                  <a:gd name="T2" fmla="*/ 6 w 1316"/>
                  <a:gd name="T3" fmla="*/ 0 h 240"/>
                  <a:gd name="T4" fmla="*/ 1 w 1316"/>
                  <a:gd name="T5" fmla="*/ 0 h 240"/>
                  <a:gd name="T6" fmla="*/ 0 w 1316"/>
                  <a:gd name="T7" fmla="*/ 0 h 240"/>
                  <a:gd name="T8" fmla="*/ 6 w 1316"/>
                  <a:gd name="T9" fmla="*/ 0 h 240"/>
                  <a:gd name="T10" fmla="*/ 0 60000 65536"/>
                  <a:gd name="T11" fmla="*/ 0 60000 65536"/>
                  <a:gd name="T12" fmla="*/ 0 60000 65536"/>
                  <a:gd name="T13" fmla="*/ 0 60000 65536"/>
                  <a:gd name="T14" fmla="*/ 0 60000 65536"/>
                  <a:gd name="T15" fmla="*/ 0 w 1316"/>
                  <a:gd name="T16" fmla="*/ 0 h 240"/>
                  <a:gd name="T17" fmla="*/ 1316 w 1316"/>
                  <a:gd name="T18" fmla="*/ 240 h 240"/>
                </a:gdLst>
                <a:ahLst/>
                <a:cxnLst>
                  <a:cxn ang="T10">
                    <a:pos x="T0" y="T1"/>
                  </a:cxn>
                  <a:cxn ang="T11">
                    <a:pos x="T2" y="T3"/>
                  </a:cxn>
                  <a:cxn ang="T12">
                    <a:pos x="T4" y="T5"/>
                  </a:cxn>
                  <a:cxn ang="T13">
                    <a:pos x="T6" y="T7"/>
                  </a:cxn>
                  <a:cxn ang="T14">
                    <a:pos x="T8" y="T9"/>
                  </a:cxn>
                </a:cxnLst>
                <a:rect l="T15" t="T16" r="T17" b="T18"/>
                <a:pathLst>
                  <a:path w="1316" h="240">
                    <a:moveTo>
                      <a:pt x="1308" y="236"/>
                    </a:moveTo>
                    <a:lnTo>
                      <a:pt x="1316" y="240"/>
                    </a:lnTo>
                    <a:lnTo>
                      <a:pt x="7" y="2"/>
                    </a:lnTo>
                    <a:lnTo>
                      <a:pt x="0" y="0"/>
                    </a:lnTo>
                    <a:lnTo>
                      <a:pt x="1308" y="236"/>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162" name="Freeform 2099"/>
              <p:cNvSpPr>
                <a:spLocks/>
              </p:cNvSpPr>
              <p:nvPr/>
            </p:nvSpPr>
            <p:spPr bwMode="auto">
              <a:xfrm>
                <a:off x="1073" y="1205"/>
                <a:ext cx="660" cy="91"/>
              </a:xfrm>
              <a:custGeom>
                <a:avLst/>
                <a:gdLst>
                  <a:gd name="T0" fmla="*/ 5 w 1321"/>
                  <a:gd name="T1" fmla="*/ 1 h 182"/>
                  <a:gd name="T2" fmla="*/ 5 w 1321"/>
                  <a:gd name="T3" fmla="*/ 1 h 182"/>
                  <a:gd name="T4" fmla="*/ 0 w 1321"/>
                  <a:gd name="T5" fmla="*/ 0 h 182"/>
                  <a:gd name="T6" fmla="*/ 0 w 1321"/>
                  <a:gd name="T7" fmla="*/ 0 h 182"/>
                  <a:gd name="T8" fmla="*/ 5 w 1321"/>
                  <a:gd name="T9" fmla="*/ 1 h 182"/>
                  <a:gd name="T10" fmla="*/ 0 60000 65536"/>
                  <a:gd name="T11" fmla="*/ 0 60000 65536"/>
                  <a:gd name="T12" fmla="*/ 0 60000 65536"/>
                  <a:gd name="T13" fmla="*/ 0 60000 65536"/>
                  <a:gd name="T14" fmla="*/ 0 60000 65536"/>
                  <a:gd name="T15" fmla="*/ 0 w 1321"/>
                  <a:gd name="T16" fmla="*/ 0 h 182"/>
                  <a:gd name="T17" fmla="*/ 1321 w 1321"/>
                  <a:gd name="T18" fmla="*/ 182 h 182"/>
                </a:gdLst>
                <a:ahLst/>
                <a:cxnLst>
                  <a:cxn ang="T10">
                    <a:pos x="T0" y="T1"/>
                  </a:cxn>
                  <a:cxn ang="T11">
                    <a:pos x="T2" y="T3"/>
                  </a:cxn>
                  <a:cxn ang="T12">
                    <a:pos x="T4" y="T5"/>
                  </a:cxn>
                  <a:cxn ang="T13">
                    <a:pos x="T6" y="T7"/>
                  </a:cxn>
                  <a:cxn ang="T14">
                    <a:pos x="T8" y="T9"/>
                  </a:cxn>
                </a:cxnLst>
                <a:rect l="T15" t="T16" r="T17" b="T18"/>
                <a:pathLst>
                  <a:path w="1321" h="182">
                    <a:moveTo>
                      <a:pt x="1321" y="182"/>
                    </a:moveTo>
                    <a:lnTo>
                      <a:pt x="1313" y="180"/>
                    </a:lnTo>
                    <a:lnTo>
                      <a:pt x="0" y="0"/>
                    </a:lnTo>
                    <a:lnTo>
                      <a:pt x="9" y="0"/>
                    </a:lnTo>
                    <a:lnTo>
                      <a:pt x="1321" y="182"/>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5163" name="Freeform 2100"/>
              <p:cNvSpPr>
                <a:spLocks/>
              </p:cNvSpPr>
              <p:nvPr/>
            </p:nvSpPr>
            <p:spPr bwMode="auto">
              <a:xfrm>
                <a:off x="993" y="1205"/>
                <a:ext cx="736" cy="102"/>
              </a:xfrm>
              <a:custGeom>
                <a:avLst/>
                <a:gdLst>
                  <a:gd name="T0" fmla="*/ 6 w 1472"/>
                  <a:gd name="T1" fmla="*/ 1 h 203"/>
                  <a:gd name="T2" fmla="*/ 6 w 1472"/>
                  <a:gd name="T3" fmla="*/ 1 h 203"/>
                  <a:gd name="T4" fmla="*/ 0 w 1472"/>
                  <a:gd name="T5" fmla="*/ 1 h 203"/>
                  <a:gd name="T6" fmla="*/ 1 w 1472"/>
                  <a:gd name="T7" fmla="*/ 0 h 203"/>
                  <a:gd name="T8" fmla="*/ 6 w 1472"/>
                  <a:gd name="T9" fmla="*/ 1 h 203"/>
                  <a:gd name="T10" fmla="*/ 0 60000 65536"/>
                  <a:gd name="T11" fmla="*/ 0 60000 65536"/>
                  <a:gd name="T12" fmla="*/ 0 60000 65536"/>
                  <a:gd name="T13" fmla="*/ 0 60000 65536"/>
                  <a:gd name="T14" fmla="*/ 0 60000 65536"/>
                  <a:gd name="T15" fmla="*/ 0 w 1472"/>
                  <a:gd name="T16" fmla="*/ 0 h 203"/>
                  <a:gd name="T17" fmla="*/ 1472 w 1472"/>
                  <a:gd name="T18" fmla="*/ 203 h 203"/>
                </a:gdLst>
                <a:ahLst/>
                <a:cxnLst>
                  <a:cxn ang="T10">
                    <a:pos x="T0" y="T1"/>
                  </a:cxn>
                  <a:cxn ang="T11">
                    <a:pos x="T2" y="T3"/>
                  </a:cxn>
                  <a:cxn ang="T12">
                    <a:pos x="T4" y="T5"/>
                  </a:cxn>
                  <a:cxn ang="T13">
                    <a:pos x="T6" y="T7"/>
                  </a:cxn>
                  <a:cxn ang="T14">
                    <a:pos x="T8" y="T9"/>
                  </a:cxn>
                </a:cxnLst>
                <a:rect l="T15" t="T16" r="T17" b="T18"/>
                <a:pathLst>
                  <a:path w="1472" h="203">
                    <a:moveTo>
                      <a:pt x="1472" y="180"/>
                    </a:moveTo>
                    <a:lnTo>
                      <a:pt x="1309" y="203"/>
                    </a:lnTo>
                    <a:lnTo>
                      <a:pt x="0" y="17"/>
                    </a:lnTo>
                    <a:lnTo>
                      <a:pt x="159" y="0"/>
                    </a:lnTo>
                    <a:lnTo>
                      <a:pt x="1472" y="180"/>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164" name="Freeform 2101"/>
              <p:cNvSpPr>
                <a:spLocks/>
              </p:cNvSpPr>
              <p:nvPr/>
            </p:nvSpPr>
            <p:spPr bwMode="auto">
              <a:xfrm>
                <a:off x="1627" y="1295"/>
                <a:ext cx="122" cy="194"/>
              </a:xfrm>
              <a:custGeom>
                <a:avLst/>
                <a:gdLst>
                  <a:gd name="T0" fmla="*/ 1 w 244"/>
                  <a:gd name="T1" fmla="*/ 0 h 389"/>
                  <a:gd name="T2" fmla="*/ 1 w 244"/>
                  <a:gd name="T3" fmla="*/ 0 h 389"/>
                  <a:gd name="T4" fmla="*/ 1 w 244"/>
                  <a:gd name="T5" fmla="*/ 0 h 389"/>
                  <a:gd name="T6" fmla="*/ 1 w 244"/>
                  <a:gd name="T7" fmla="*/ 0 h 389"/>
                  <a:gd name="T8" fmla="*/ 1 w 244"/>
                  <a:gd name="T9" fmla="*/ 0 h 389"/>
                  <a:gd name="T10" fmla="*/ 1 w 244"/>
                  <a:gd name="T11" fmla="*/ 0 h 389"/>
                  <a:gd name="T12" fmla="*/ 1 w 244"/>
                  <a:gd name="T13" fmla="*/ 0 h 389"/>
                  <a:gd name="T14" fmla="*/ 1 w 244"/>
                  <a:gd name="T15" fmla="*/ 0 h 389"/>
                  <a:gd name="T16" fmla="*/ 0 w 244"/>
                  <a:gd name="T17" fmla="*/ 0 h 389"/>
                  <a:gd name="T18" fmla="*/ 0 w 244"/>
                  <a:gd name="T19" fmla="*/ 1 h 389"/>
                  <a:gd name="T20" fmla="*/ 1 w 244"/>
                  <a:gd name="T21" fmla="*/ 1 h 389"/>
                  <a:gd name="T22" fmla="*/ 1 w 244"/>
                  <a:gd name="T23" fmla="*/ 1 h 389"/>
                  <a:gd name="T24" fmla="*/ 1 w 244"/>
                  <a:gd name="T25" fmla="*/ 1 h 389"/>
                  <a:gd name="T26" fmla="*/ 1 w 244"/>
                  <a:gd name="T27" fmla="*/ 1 h 389"/>
                  <a:gd name="T28" fmla="*/ 1 w 244"/>
                  <a:gd name="T29" fmla="*/ 1 h 389"/>
                  <a:gd name="T30" fmla="*/ 1 w 244"/>
                  <a:gd name="T31" fmla="*/ 1 h 389"/>
                  <a:gd name="T32" fmla="*/ 1 w 244"/>
                  <a:gd name="T33" fmla="*/ 1 h 389"/>
                  <a:gd name="T34" fmla="*/ 1 w 244"/>
                  <a:gd name="T35" fmla="*/ 1 h 389"/>
                  <a:gd name="T36" fmla="*/ 1 w 244"/>
                  <a:gd name="T37" fmla="*/ 1 h 389"/>
                  <a:gd name="T38" fmla="*/ 1 w 244"/>
                  <a:gd name="T39" fmla="*/ 1 h 389"/>
                  <a:gd name="T40" fmla="*/ 1 w 244"/>
                  <a:gd name="T41" fmla="*/ 1 h 389"/>
                  <a:gd name="T42" fmla="*/ 1 w 244"/>
                  <a:gd name="T43" fmla="*/ 1 h 389"/>
                  <a:gd name="T44" fmla="*/ 1 w 244"/>
                  <a:gd name="T45" fmla="*/ 1 h 389"/>
                  <a:gd name="T46" fmla="*/ 1 w 244"/>
                  <a:gd name="T47" fmla="*/ 1 h 389"/>
                  <a:gd name="T48" fmla="*/ 1 w 244"/>
                  <a:gd name="T49" fmla="*/ 1 h 389"/>
                  <a:gd name="T50" fmla="*/ 1 w 244"/>
                  <a:gd name="T51" fmla="*/ 1 h 389"/>
                  <a:gd name="T52" fmla="*/ 1 w 244"/>
                  <a:gd name="T53" fmla="*/ 1 h 389"/>
                  <a:gd name="T54" fmla="*/ 1 w 244"/>
                  <a:gd name="T55" fmla="*/ 0 h 389"/>
                  <a:gd name="T56" fmla="*/ 1 w 244"/>
                  <a:gd name="T57" fmla="*/ 0 h 389"/>
                  <a:gd name="T58" fmla="*/ 1 w 244"/>
                  <a:gd name="T59" fmla="*/ 0 h 389"/>
                  <a:gd name="T60" fmla="*/ 1 w 244"/>
                  <a:gd name="T61" fmla="*/ 0 h 389"/>
                  <a:gd name="T62" fmla="*/ 1 w 244"/>
                  <a:gd name="T63" fmla="*/ 0 h 389"/>
                  <a:gd name="T64" fmla="*/ 1 w 244"/>
                  <a:gd name="T65" fmla="*/ 0 h 389"/>
                  <a:gd name="T66" fmla="*/ 1 w 244"/>
                  <a:gd name="T67" fmla="*/ 0 h 389"/>
                  <a:gd name="T68" fmla="*/ 1 w 244"/>
                  <a:gd name="T69" fmla="*/ 0 h 389"/>
                  <a:gd name="T70" fmla="*/ 1 w 244"/>
                  <a:gd name="T71" fmla="*/ 0 h 389"/>
                  <a:gd name="T72" fmla="*/ 1 w 244"/>
                  <a:gd name="T73" fmla="*/ 0 h 3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4"/>
                  <a:gd name="T112" fmla="*/ 0 h 389"/>
                  <a:gd name="T113" fmla="*/ 244 w 244"/>
                  <a:gd name="T114" fmla="*/ 389 h 3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4" h="389">
                    <a:moveTo>
                      <a:pt x="41" y="23"/>
                    </a:moveTo>
                    <a:lnTo>
                      <a:pt x="33" y="25"/>
                    </a:lnTo>
                    <a:lnTo>
                      <a:pt x="25" y="30"/>
                    </a:lnTo>
                    <a:lnTo>
                      <a:pt x="18" y="36"/>
                    </a:lnTo>
                    <a:lnTo>
                      <a:pt x="11" y="45"/>
                    </a:lnTo>
                    <a:lnTo>
                      <a:pt x="6" y="55"/>
                    </a:lnTo>
                    <a:lnTo>
                      <a:pt x="3" y="65"/>
                    </a:lnTo>
                    <a:lnTo>
                      <a:pt x="1" y="76"/>
                    </a:lnTo>
                    <a:lnTo>
                      <a:pt x="0" y="90"/>
                    </a:lnTo>
                    <a:lnTo>
                      <a:pt x="0" y="334"/>
                    </a:lnTo>
                    <a:lnTo>
                      <a:pt x="1" y="346"/>
                    </a:lnTo>
                    <a:lnTo>
                      <a:pt x="3" y="357"/>
                    </a:lnTo>
                    <a:lnTo>
                      <a:pt x="6" y="367"/>
                    </a:lnTo>
                    <a:lnTo>
                      <a:pt x="11" y="375"/>
                    </a:lnTo>
                    <a:lnTo>
                      <a:pt x="18" y="382"/>
                    </a:lnTo>
                    <a:lnTo>
                      <a:pt x="25" y="385"/>
                    </a:lnTo>
                    <a:lnTo>
                      <a:pt x="33" y="389"/>
                    </a:lnTo>
                    <a:lnTo>
                      <a:pt x="41" y="389"/>
                    </a:lnTo>
                    <a:lnTo>
                      <a:pt x="204" y="360"/>
                    </a:lnTo>
                    <a:lnTo>
                      <a:pt x="212" y="357"/>
                    </a:lnTo>
                    <a:lnTo>
                      <a:pt x="221" y="352"/>
                    </a:lnTo>
                    <a:lnTo>
                      <a:pt x="227" y="346"/>
                    </a:lnTo>
                    <a:lnTo>
                      <a:pt x="232" y="337"/>
                    </a:lnTo>
                    <a:lnTo>
                      <a:pt x="237" y="327"/>
                    </a:lnTo>
                    <a:lnTo>
                      <a:pt x="241" y="317"/>
                    </a:lnTo>
                    <a:lnTo>
                      <a:pt x="244" y="306"/>
                    </a:lnTo>
                    <a:lnTo>
                      <a:pt x="244" y="294"/>
                    </a:lnTo>
                    <a:lnTo>
                      <a:pt x="244" y="55"/>
                    </a:lnTo>
                    <a:lnTo>
                      <a:pt x="244" y="43"/>
                    </a:lnTo>
                    <a:lnTo>
                      <a:pt x="241" y="31"/>
                    </a:lnTo>
                    <a:lnTo>
                      <a:pt x="237" y="23"/>
                    </a:lnTo>
                    <a:lnTo>
                      <a:pt x="232" y="15"/>
                    </a:lnTo>
                    <a:lnTo>
                      <a:pt x="227" y="8"/>
                    </a:lnTo>
                    <a:lnTo>
                      <a:pt x="221" y="3"/>
                    </a:lnTo>
                    <a:lnTo>
                      <a:pt x="212" y="2"/>
                    </a:lnTo>
                    <a:lnTo>
                      <a:pt x="204" y="0"/>
                    </a:lnTo>
                    <a:lnTo>
                      <a:pt x="41" y="23"/>
                    </a:lnTo>
                    <a:close/>
                  </a:path>
                </a:pathLst>
              </a:custGeom>
              <a:solidFill>
                <a:srgbClr val="FF8000"/>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165" name="Group 2102"/>
            <p:cNvGrpSpPr>
              <a:grpSpLocks/>
            </p:cNvGrpSpPr>
            <p:nvPr/>
          </p:nvGrpSpPr>
          <p:grpSpPr bwMode="auto">
            <a:xfrm>
              <a:off x="1654" y="1335"/>
              <a:ext cx="327" cy="164"/>
              <a:chOff x="1654" y="1335"/>
              <a:chExt cx="327" cy="164"/>
            </a:xfrm>
          </p:grpSpPr>
          <p:sp>
            <p:nvSpPr>
              <p:cNvPr id="675166" name="Freeform 2103"/>
              <p:cNvSpPr>
                <a:spLocks/>
              </p:cNvSpPr>
              <p:nvPr/>
            </p:nvSpPr>
            <p:spPr bwMode="auto">
              <a:xfrm>
                <a:off x="1693" y="1336"/>
                <a:ext cx="245" cy="34"/>
              </a:xfrm>
              <a:custGeom>
                <a:avLst/>
                <a:gdLst>
                  <a:gd name="T0" fmla="*/ 2 w 488"/>
                  <a:gd name="T1" fmla="*/ 1 h 68"/>
                  <a:gd name="T2" fmla="*/ 2 w 488"/>
                  <a:gd name="T3" fmla="*/ 1 h 68"/>
                  <a:gd name="T4" fmla="*/ 0 w 488"/>
                  <a:gd name="T5" fmla="*/ 1 h 68"/>
                  <a:gd name="T6" fmla="*/ 1 w 488"/>
                  <a:gd name="T7" fmla="*/ 0 h 68"/>
                  <a:gd name="T8" fmla="*/ 2 w 488"/>
                  <a:gd name="T9" fmla="*/ 1 h 68"/>
                  <a:gd name="T10" fmla="*/ 0 60000 65536"/>
                  <a:gd name="T11" fmla="*/ 0 60000 65536"/>
                  <a:gd name="T12" fmla="*/ 0 60000 65536"/>
                  <a:gd name="T13" fmla="*/ 0 60000 65536"/>
                  <a:gd name="T14" fmla="*/ 0 60000 65536"/>
                  <a:gd name="T15" fmla="*/ 0 w 488"/>
                  <a:gd name="T16" fmla="*/ 0 h 68"/>
                  <a:gd name="T17" fmla="*/ 488 w 488"/>
                  <a:gd name="T18" fmla="*/ 68 h 68"/>
                </a:gdLst>
                <a:ahLst/>
                <a:cxnLst>
                  <a:cxn ang="T10">
                    <a:pos x="T0" y="T1"/>
                  </a:cxn>
                  <a:cxn ang="T11">
                    <a:pos x="T2" y="T3"/>
                  </a:cxn>
                  <a:cxn ang="T12">
                    <a:pos x="T4" y="T5"/>
                  </a:cxn>
                  <a:cxn ang="T13">
                    <a:pos x="T6" y="T7"/>
                  </a:cxn>
                  <a:cxn ang="T14">
                    <a:pos x="T8" y="T9"/>
                  </a:cxn>
                </a:cxnLst>
                <a:rect l="T15" t="T16" r="T17" b="T18"/>
                <a:pathLst>
                  <a:path w="488" h="68">
                    <a:moveTo>
                      <a:pt x="488" y="67"/>
                    </a:moveTo>
                    <a:lnTo>
                      <a:pt x="480" y="68"/>
                    </a:lnTo>
                    <a:lnTo>
                      <a:pt x="0" y="2"/>
                    </a:lnTo>
                    <a:lnTo>
                      <a:pt x="10" y="0"/>
                    </a:lnTo>
                    <a:lnTo>
                      <a:pt x="488" y="67"/>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167" name="Freeform 2104"/>
              <p:cNvSpPr>
                <a:spLocks/>
              </p:cNvSpPr>
              <p:nvPr/>
            </p:nvSpPr>
            <p:spPr bwMode="auto">
              <a:xfrm>
                <a:off x="1689" y="1337"/>
                <a:ext cx="244" cy="34"/>
              </a:xfrm>
              <a:custGeom>
                <a:avLst/>
                <a:gdLst>
                  <a:gd name="T0" fmla="*/ 1 w 489"/>
                  <a:gd name="T1" fmla="*/ 0 h 70"/>
                  <a:gd name="T2" fmla="*/ 1 w 489"/>
                  <a:gd name="T3" fmla="*/ 0 h 70"/>
                  <a:gd name="T4" fmla="*/ 0 w 489"/>
                  <a:gd name="T5" fmla="*/ 0 h 70"/>
                  <a:gd name="T6" fmla="*/ 0 w 489"/>
                  <a:gd name="T7" fmla="*/ 0 h 70"/>
                  <a:gd name="T8" fmla="*/ 1 w 489"/>
                  <a:gd name="T9" fmla="*/ 0 h 70"/>
                  <a:gd name="T10" fmla="*/ 0 60000 65536"/>
                  <a:gd name="T11" fmla="*/ 0 60000 65536"/>
                  <a:gd name="T12" fmla="*/ 0 60000 65536"/>
                  <a:gd name="T13" fmla="*/ 0 60000 65536"/>
                  <a:gd name="T14" fmla="*/ 0 60000 65536"/>
                  <a:gd name="T15" fmla="*/ 0 w 489"/>
                  <a:gd name="T16" fmla="*/ 0 h 70"/>
                  <a:gd name="T17" fmla="*/ 489 w 489"/>
                  <a:gd name="T18" fmla="*/ 70 h 70"/>
                </a:gdLst>
                <a:ahLst/>
                <a:cxnLst>
                  <a:cxn ang="T10">
                    <a:pos x="T0" y="T1"/>
                  </a:cxn>
                  <a:cxn ang="T11">
                    <a:pos x="T2" y="T3"/>
                  </a:cxn>
                  <a:cxn ang="T12">
                    <a:pos x="T4" y="T5"/>
                  </a:cxn>
                  <a:cxn ang="T13">
                    <a:pos x="T6" y="T7"/>
                  </a:cxn>
                  <a:cxn ang="T14">
                    <a:pos x="T8" y="T9"/>
                  </a:cxn>
                </a:cxnLst>
                <a:rect l="T15" t="T16" r="T17" b="T18"/>
                <a:pathLst>
                  <a:path w="489" h="70">
                    <a:moveTo>
                      <a:pt x="489" y="66"/>
                    </a:moveTo>
                    <a:lnTo>
                      <a:pt x="479" y="70"/>
                    </a:lnTo>
                    <a:lnTo>
                      <a:pt x="0" y="2"/>
                    </a:lnTo>
                    <a:lnTo>
                      <a:pt x="9" y="0"/>
                    </a:lnTo>
                    <a:lnTo>
                      <a:pt x="489" y="66"/>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168" name="Freeform 2105"/>
              <p:cNvSpPr>
                <a:spLocks/>
              </p:cNvSpPr>
              <p:nvPr/>
            </p:nvSpPr>
            <p:spPr bwMode="auto">
              <a:xfrm>
                <a:off x="1685" y="1337"/>
                <a:ext cx="243" cy="37"/>
              </a:xfrm>
              <a:custGeom>
                <a:avLst/>
                <a:gdLst>
                  <a:gd name="T0" fmla="*/ 1 w 487"/>
                  <a:gd name="T1" fmla="*/ 1 h 73"/>
                  <a:gd name="T2" fmla="*/ 1 w 487"/>
                  <a:gd name="T3" fmla="*/ 1 h 73"/>
                  <a:gd name="T4" fmla="*/ 0 w 487"/>
                  <a:gd name="T5" fmla="*/ 1 h 73"/>
                  <a:gd name="T6" fmla="*/ 0 w 487"/>
                  <a:gd name="T7" fmla="*/ 0 h 73"/>
                  <a:gd name="T8" fmla="*/ 1 w 487"/>
                  <a:gd name="T9" fmla="*/ 1 h 73"/>
                  <a:gd name="T10" fmla="*/ 0 60000 65536"/>
                  <a:gd name="T11" fmla="*/ 0 60000 65536"/>
                  <a:gd name="T12" fmla="*/ 0 60000 65536"/>
                  <a:gd name="T13" fmla="*/ 0 60000 65536"/>
                  <a:gd name="T14" fmla="*/ 0 60000 65536"/>
                  <a:gd name="T15" fmla="*/ 0 w 487"/>
                  <a:gd name="T16" fmla="*/ 0 h 73"/>
                  <a:gd name="T17" fmla="*/ 487 w 487"/>
                  <a:gd name="T18" fmla="*/ 73 h 73"/>
                </a:gdLst>
                <a:ahLst/>
                <a:cxnLst>
                  <a:cxn ang="T10">
                    <a:pos x="T0" y="T1"/>
                  </a:cxn>
                  <a:cxn ang="T11">
                    <a:pos x="T2" y="T3"/>
                  </a:cxn>
                  <a:cxn ang="T12">
                    <a:pos x="T4" y="T5"/>
                  </a:cxn>
                  <a:cxn ang="T13">
                    <a:pos x="T6" y="T7"/>
                  </a:cxn>
                  <a:cxn ang="T14">
                    <a:pos x="T8" y="T9"/>
                  </a:cxn>
                </a:cxnLst>
                <a:rect l="T15" t="T16" r="T17" b="T18"/>
                <a:pathLst>
                  <a:path w="487" h="73">
                    <a:moveTo>
                      <a:pt x="487" y="68"/>
                    </a:moveTo>
                    <a:lnTo>
                      <a:pt x="479" y="73"/>
                    </a:lnTo>
                    <a:lnTo>
                      <a:pt x="0" y="5"/>
                    </a:lnTo>
                    <a:lnTo>
                      <a:pt x="8" y="0"/>
                    </a:lnTo>
                    <a:lnTo>
                      <a:pt x="487" y="68"/>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169" name="Freeform 2106"/>
              <p:cNvSpPr>
                <a:spLocks/>
              </p:cNvSpPr>
              <p:nvPr/>
            </p:nvSpPr>
            <p:spPr bwMode="auto">
              <a:xfrm>
                <a:off x="1688" y="1337"/>
                <a:ext cx="240" cy="35"/>
              </a:xfrm>
              <a:custGeom>
                <a:avLst/>
                <a:gdLst>
                  <a:gd name="T0" fmla="*/ 1 w 482"/>
                  <a:gd name="T1" fmla="*/ 1 h 69"/>
                  <a:gd name="T2" fmla="*/ 1 w 482"/>
                  <a:gd name="T3" fmla="*/ 1 h 69"/>
                  <a:gd name="T4" fmla="*/ 0 w 482"/>
                  <a:gd name="T5" fmla="*/ 1 h 69"/>
                  <a:gd name="T6" fmla="*/ 0 w 482"/>
                  <a:gd name="T7" fmla="*/ 0 h 69"/>
                  <a:gd name="T8" fmla="*/ 1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9" y="69"/>
                    </a:lnTo>
                    <a:lnTo>
                      <a:pt x="0" y="3"/>
                    </a:lnTo>
                    <a:lnTo>
                      <a:pt x="3" y="0"/>
                    </a:lnTo>
                    <a:lnTo>
                      <a:pt x="482" y="68"/>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170" name="Freeform 2107"/>
              <p:cNvSpPr>
                <a:spLocks/>
              </p:cNvSpPr>
              <p:nvPr/>
            </p:nvSpPr>
            <p:spPr bwMode="auto">
              <a:xfrm>
                <a:off x="1685" y="1339"/>
                <a:ext cx="242" cy="35"/>
              </a:xfrm>
              <a:custGeom>
                <a:avLst/>
                <a:gdLst>
                  <a:gd name="T0" fmla="*/ 2 w 484"/>
                  <a:gd name="T1" fmla="*/ 1 h 70"/>
                  <a:gd name="T2" fmla="*/ 2 w 484"/>
                  <a:gd name="T3" fmla="*/ 1 h 70"/>
                  <a:gd name="T4" fmla="*/ 0 w 484"/>
                  <a:gd name="T5" fmla="*/ 1 h 70"/>
                  <a:gd name="T6" fmla="*/ 1 w 484"/>
                  <a:gd name="T7" fmla="*/ 0 h 70"/>
                  <a:gd name="T8" fmla="*/ 2 w 484"/>
                  <a:gd name="T9" fmla="*/ 1 h 70"/>
                  <a:gd name="T10" fmla="*/ 0 60000 65536"/>
                  <a:gd name="T11" fmla="*/ 0 60000 65536"/>
                  <a:gd name="T12" fmla="*/ 0 60000 65536"/>
                  <a:gd name="T13" fmla="*/ 0 60000 65536"/>
                  <a:gd name="T14" fmla="*/ 0 60000 65536"/>
                  <a:gd name="T15" fmla="*/ 0 w 484"/>
                  <a:gd name="T16" fmla="*/ 0 h 70"/>
                  <a:gd name="T17" fmla="*/ 484 w 484"/>
                  <a:gd name="T18" fmla="*/ 70 h 70"/>
                </a:gdLst>
                <a:ahLst/>
                <a:cxnLst>
                  <a:cxn ang="T10">
                    <a:pos x="T0" y="T1"/>
                  </a:cxn>
                  <a:cxn ang="T11">
                    <a:pos x="T2" y="T3"/>
                  </a:cxn>
                  <a:cxn ang="T12">
                    <a:pos x="T4" y="T5"/>
                  </a:cxn>
                  <a:cxn ang="T13">
                    <a:pos x="T6" y="T7"/>
                  </a:cxn>
                  <a:cxn ang="T14">
                    <a:pos x="T8" y="T9"/>
                  </a:cxn>
                </a:cxnLst>
                <a:rect l="T15" t="T16" r="T17" b="T18"/>
                <a:pathLst>
                  <a:path w="484" h="70">
                    <a:moveTo>
                      <a:pt x="484" y="66"/>
                    </a:moveTo>
                    <a:lnTo>
                      <a:pt x="479" y="70"/>
                    </a:lnTo>
                    <a:lnTo>
                      <a:pt x="0" y="2"/>
                    </a:lnTo>
                    <a:lnTo>
                      <a:pt x="5" y="0"/>
                    </a:lnTo>
                    <a:lnTo>
                      <a:pt x="484" y="66"/>
                    </a:lnTo>
                    <a:close/>
                  </a:path>
                </a:pathLst>
              </a:custGeom>
              <a:solidFill>
                <a:srgbClr val="954A00"/>
              </a:solidFill>
              <a:ln w="9525">
                <a:noFill/>
                <a:round/>
                <a:headEnd/>
                <a:tailEnd/>
              </a:ln>
            </p:spPr>
            <p:txBody>
              <a:bodyPr>
                <a:prstTxWarp prst="textNoShape">
                  <a:avLst/>
                </a:prstTxWarp>
              </a:bodyPr>
              <a:lstStyle/>
              <a:p>
                <a:endParaRPr lang="en-US">
                  <a:latin typeface="Calibri" pitchFamily="-112" charset="0"/>
                </a:endParaRPr>
              </a:p>
            </p:txBody>
          </p:sp>
          <p:sp>
            <p:nvSpPr>
              <p:cNvPr id="675171" name="Freeform 2108"/>
              <p:cNvSpPr>
                <a:spLocks/>
              </p:cNvSpPr>
              <p:nvPr/>
            </p:nvSpPr>
            <p:spPr bwMode="auto">
              <a:xfrm>
                <a:off x="1681" y="1340"/>
                <a:ext cx="243" cy="36"/>
              </a:xfrm>
              <a:custGeom>
                <a:avLst/>
                <a:gdLst>
                  <a:gd name="T0" fmla="*/ 1 w 487"/>
                  <a:gd name="T1" fmla="*/ 0 h 73"/>
                  <a:gd name="T2" fmla="*/ 1 w 487"/>
                  <a:gd name="T3" fmla="*/ 0 h 73"/>
                  <a:gd name="T4" fmla="*/ 0 w 487"/>
                  <a:gd name="T5" fmla="*/ 0 h 73"/>
                  <a:gd name="T6" fmla="*/ 0 w 487"/>
                  <a:gd name="T7" fmla="*/ 0 h 73"/>
                  <a:gd name="T8" fmla="*/ 1 w 487"/>
                  <a:gd name="T9" fmla="*/ 0 h 73"/>
                  <a:gd name="T10" fmla="*/ 0 60000 65536"/>
                  <a:gd name="T11" fmla="*/ 0 60000 65536"/>
                  <a:gd name="T12" fmla="*/ 0 60000 65536"/>
                  <a:gd name="T13" fmla="*/ 0 60000 65536"/>
                  <a:gd name="T14" fmla="*/ 0 60000 65536"/>
                  <a:gd name="T15" fmla="*/ 0 w 487"/>
                  <a:gd name="T16" fmla="*/ 0 h 73"/>
                  <a:gd name="T17" fmla="*/ 487 w 487"/>
                  <a:gd name="T18" fmla="*/ 73 h 73"/>
                </a:gdLst>
                <a:ahLst/>
                <a:cxnLst>
                  <a:cxn ang="T10">
                    <a:pos x="T0" y="T1"/>
                  </a:cxn>
                  <a:cxn ang="T11">
                    <a:pos x="T2" y="T3"/>
                  </a:cxn>
                  <a:cxn ang="T12">
                    <a:pos x="T4" y="T5"/>
                  </a:cxn>
                  <a:cxn ang="T13">
                    <a:pos x="T6" y="T7"/>
                  </a:cxn>
                  <a:cxn ang="T14">
                    <a:pos x="T8" y="T9"/>
                  </a:cxn>
                </a:cxnLst>
                <a:rect l="T15" t="T16" r="T17" b="T18"/>
                <a:pathLst>
                  <a:path w="487" h="73">
                    <a:moveTo>
                      <a:pt x="487" y="68"/>
                    </a:moveTo>
                    <a:lnTo>
                      <a:pt x="480" y="73"/>
                    </a:lnTo>
                    <a:lnTo>
                      <a:pt x="0" y="5"/>
                    </a:lnTo>
                    <a:lnTo>
                      <a:pt x="8" y="0"/>
                    </a:lnTo>
                    <a:lnTo>
                      <a:pt x="487" y="68"/>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172" name="Freeform 2109"/>
              <p:cNvSpPr>
                <a:spLocks/>
              </p:cNvSpPr>
              <p:nvPr/>
            </p:nvSpPr>
            <p:spPr bwMode="auto">
              <a:xfrm>
                <a:off x="1683" y="1340"/>
                <a:ext cx="241" cy="35"/>
              </a:xfrm>
              <a:custGeom>
                <a:avLst/>
                <a:gdLst>
                  <a:gd name="T0" fmla="*/ 2 w 482"/>
                  <a:gd name="T1" fmla="*/ 1 h 69"/>
                  <a:gd name="T2" fmla="*/ 2 w 482"/>
                  <a:gd name="T3" fmla="*/ 1 h 69"/>
                  <a:gd name="T4" fmla="*/ 0 w 482"/>
                  <a:gd name="T5" fmla="*/ 1 h 69"/>
                  <a:gd name="T6" fmla="*/ 1 w 482"/>
                  <a:gd name="T7" fmla="*/ 0 h 69"/>
                  <a:gd name="T8" fmla="*/ 2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8" y="69"/>
                    </a:lnTo>
                    <a:lnTo>
                      <a:pt x="0" y="1"/>
                    </a:lnTo>
                    <a:lnTo>
                      <a:pt x="3" y="0"/>
                    </a:lnTo>
                    <a:lnTo>
                      <a:pt x="482" y="68"/>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173" name="Freeform 2110"/>
              <p:cNvSpPr>
                <a:spLocks/>
              </p:cNvSpPr>
              <p:nvPr/>
            </p:nvSpPr>
            <p:spPr bwMode="auto">
              <a:xfrm>
                <a:off x="1681" y="1341"/>
                <a:ext cx="242" cy="35"/>
              </a:xfrm>
              <a:custGeom>
                <a:avLst/>
                <a:gdLst>
                  <a:gd name="T0" fmla="*/ 2 w 483"/>
                  <a:gd name="T1" fmla="*/ 0 h 72"/>
                  <a:gd name="T2" fmla="*/ 2 w 483"/>
                  <a:gd name="T3" fmla="*/ 0 h 72"/>
                  <a:gd name="T4" fmla="*/ 0 w 483"/>
                  <a:gd name="T5" fmla="*/ 0 h 72"/>
                  <a:gd name="T6" fmla="*/ 1 w 483"/>
                  <a:gd name="T7" fmla="*/ 0 h 72"/>
                  <a:gd name="T8" fmla="*/ 2 w 483"/>
                  <a:gd name="T9" fmla="*/ 0 h 72"/>
                  <a:gd name="T10" fmla="*/ 0 60000 65536"/>
                  <a:gd name="T11" fmla="*/ 0 60000 65536"/>
                  <a:gd name="T12" fmla="*/ 0 60000 65536"/>
                  <a:gd name="T13" fmla="*/ 0 60000 65536"/>
                  <a:gd name="T14" fmla="*/ 0 60000 65536"/>
                  <a:gd name="T15" fmla="*/ 0 w 483"/>
                  <a:gd name="T16" fmla="*/ 0 h 72"/>
                  <a:gd name="T17" fmla="*/ 483 w 483"/>
                  <a:gd name="T18" fmla="*/ 72 h 72"/>
                </a:gdLst>
                <a:ahLst/>
                <a:cxnLst>
                  <a:cxn ang="T10">
                    <a:pos x="T0" y="T1"/>
                  </a:cxn>
                  <a:cxn ang="T11">
                    <a:pos x="T2" y="T3"/>
                  </a:cxn>
                  <a:cxn ang="T12">
                    <a:pos x="T4" y="T5"/>
                  </a:cxn>
                  <a:cxn ang="T13">
                    <a:pos x="T6" y="T7"/>
                  </a:cxn>
                  <a:cxn ang="T14">
                    <a:pos x="T8" y="T9"/>
                  </a:cxn>
                </a:cxnLst>
                <a:rect l="T15" t="T16" r="T17" b="T18"/>
                <a:pathLst>
                  <a:path w="483" h="72">
                    <a:moveTo>
                      <a:pt x="483" y="68"/>
                    </a:moveTo>
                    <a:lnTo>
                      <a:pt x="480" y="72"/>
                    </a:lnTo>
                    <a:lnTo>
                      <a:pt x="0" y="4"/>
                    </a:lnTo>
                    <a:lnTo>
                      <a:pt x="5" y="0"/>
                    </a:lnTo>
                    <a:lnTo>
                      <a:pt x="483" y="68"/>
                    </a:lnTo>
                    <a:close/>
                  </a:path>
                </a:pathLst>
              </a:custGeom>
              <a:solidFill>
                <a:srgbClr val="A04F00"/>
              </a:solidFill>
              <a:ln w="9525">
                <a:noFill/>
                <a:round/>
                <a:headEnd/>
                <a:tailEnd/>
              </a:ln>
            </p:spPr>
            <p:txBody>
              <a:bodyPr>
                <a:prstTxWarp prst="textNoShape">
                  <a:avLst/>
                </a:prstTxWarp>
              </a:bodyPr>
              <a:lstStyle/>
              <a:p>
                <a:endParaRPr lang="en-US">
                  <a:latin typeface="Calibri" pitchFamily="-112" charset="0"/>
                </a:endParaRPr>
              </a:p>
            </p:txBody>
          </p:sp>
          <p:sp>
            <p:nvSpPr>
              <p:cNvPr id="675174" name="Freeform 2111"/>
              <p:cNvSpPr>
                <a:spLocks/>
              </p:cNvSpPr>
              <p:nvPr/>
            </p:nvSpPr>
            <p:spPr bwMode="auto">
              <a:xfrm>
                <a:off x="1678" y="1342"/>
                <a:ext cx="243" cy="38"/>
              </a:xfrm>
              <a:custGeom>
                <a:avLst/>
                <a:gdLst>
                  <a:gd name="T0" fmla="*/ 1 w 487"/>
                  <a:gd name="T1" fmla="*/ 1 h 74"/>
                  <a:gd name="T2" fmla="*/ 1 w 487"/>
                  <a:gd name="T3" fmla="*/ 1 h 74"/>
                  <a:gd name="T4" fmla="*/ 0 w 487"/>
                  <a:gd name="T5" fmla="*/ 1 h 74"/>
                  <a:gd name="T6" fmla="*/ 0 w 487"/>
                  <a:gd name="T7" fmla="*/ 0 h 74"/>
                  <a:gd name="T8" fmla="*/ 1 w 487"/>
                  <a:gd name="T9" fmla="*/ 1 h 74"/>
                  <a:gd name="T10" fmla="*/ 0 60000 65536"/>
                  <a:gd name="T11" fmla="*/ 0 60000 65536"/>
                  <a:gd name="T12" fmla="*/ 0 60000 65536"/>
                  <a:gd name="T13" fmla="*/ 0 60000 65536"/>
                  <a:gd name="T14" fmla="*/ 0 60000 65536"/>
                  <a:gd name="T15" fmla="*/ 0 w 487"/>
                  <a:gd name="T16" fmla="*/ 0 h 74"/>
                  <a:gd name="T17" fmla="*/ 487 w 487"/>
                  <a:gd name="T18" fmla="*/ 74 h 74"/>
                </a:gdLst>
                <a:ahLst/>
                <a:cxnLst>
                  <a:cxn ang="T10">
                    <a:pos x="T0" y="T1"/>
                  </a:cxn>
                  <a:cxn ang="T11">
                    <a:pos x="T2" y="T3"/>
                  </a:cxn>
                  <a:cxn ang="T12">
                    <a:pos x="T4" y="T5"/>
                  </a:cxn>
                  <a:cxn ang="T13">
                    <a:pos x="T6" y="T7"/>
                  </a:cxn>
                  <a:cxn ang="T14">
                    <a:pos x="T8" y="T9"/>
                  </a:cxn>
                </a:cxnLst>
                <a:rect l="T15" t="T16" r="T17" b="T18"/>
                <a:pathLst>
                  <a:path w="487" h="74">
                    <a:moveTo>
                      <a:pt x="487" y="68"/>
                    </a:moveTo>
                    <a:lnTo>
                      <a:pt x="479" y="74"/>
                    </a:lnTo>
                    <a:lnTo>
                      <a:pt x="0" y="6"/>
                    </a:lnTo>
                    <a:lnTo>
                      <a:pt x="7" y="0"/>
                    </a:lnTo>
                    <a:lnTo>
                      <a:pt x="487" y="68"/>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175" name="Freeform 2112"/>
              <p:cNvSpPr>
                <a:spLocks/>
              </p:cNvSpPr>
              <p:nvPr/>
            </p:nvSpPr>
            <p:spPr bwMode="auto">
              <a:xfrm>
                <a:off x="1680" y="1342"/>
                <a:ext cx="241" cy="35"/>
              </a:xfrm>
              <a:custGeom>
                <a:avLst/>
                <a:gdLst>
                  <a:gd name="T0" fmla="*/ 2 w 482"/>
                  <a:gd name="T1" fmla="*/ 1 h 69"/>
                  <a:gd name="T2" fmla="*/ 2 w 482"/>
                  <a:gd name="T3" fmla="*/ 1 h 69"/>
                  <a:gd name="T4" fmla="*/ 0 w 482"/>
                  <a:gd name="T5" fmla="*/ 1 h 69"/>
                  <a:gd name="T6" fmla="*/ 1 w 482"/>
                  <a:gd name="T7" fmla="*/ 0 h 69"/>
                  <a:gd name="T8" fmla="*/ 2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9" y="69"/>
                    </a:lnTo>
                    <a:lnTo>
                      <a:pt x="0" y="1"/>
                    </a:lnTo>
                    <a:lnTo>
                      <a:pt x="2" y="0"/>
                    </a:lnTo>
                    <a:lnTo>
                      <a:pt x="482" y="68"/>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176" name="Freeform 2113"/>
              <p:cNvSpPr>
                <a:spLocks/>
              </p:cNvSpPr>
              <p:nvPr/>
            </p:nvSpPr>
            <p:spPr bwMode="auto">
              <a:xfrm>
                <a:off x="1678" y="1343"/>
                <a:ext cx="241" cy="35"/>
              </a:xfrm>
              <a:custGeom>
                <a:avLst/>
                <a:gdLst>
                  <a:gd name="T0" fmla="*/ 2 w 482"/>
                  <a:gd name="T1" fmla="*/ 1 h 70"/>
                  <a:gd name="T2" fmla="*/ 2 w 482"/>
                  <a:gd name="T3" fmla="*/ 1 h 70"/>
                  <a:gd name="T4" fmla="*/ 0 w 482"/>
                  <a:gd name="T5" fmla="*/ 1 h 70"/>
                  <a:gd name="T6" fmla="*/ 1 w 482"/>
                  <a:gd name="T7" fmla="*/ 0 h 70"/>
                  <a:gd name="T8" fmla="*/ 2 w 482"/>
                  <a:gd name="T9" fmla="*/ 1 h 70"/>
                  <a:gd name="T10" fmla="*/ 0 60000 65536"/>
                  <a:gd name="T11" fmla="*/ 0 60000 65536"/>
                  <a:gd name="T12" fmla="*/ 0 60000 65536"/>
                  <a:gd name="T13" fmla="*/ 0 60000 65536"/>
                  <a:gd name="T14" fmla="*/ 0 60000 65536"/>
                  <a:gd name="T15" fmla="*/ 0 w 482"/>
                  <a:gd name="T16" fmla="*/ 0 h 70"/>
                  <a:gd name="T17" fmla="*/ 482 w 482"/>
                  <a:gd name="T18" fmla="*/ 70 h 70"/>
                </a:gdLst>
                <a:ahLst/>
                <a:cxnLst>
                  <a:cxn ang="T10">
                    <a:pos x="T0" y="T1"/>
                  </a:cxn>
                  <a:cxn ang="T11">
                    <a:pos x="T2" y="T3"/>
                  </a:cxn>
                  <a:cxn ang="T12">
                    <a:pos x="T4" y="T5"/>
                  </a:cxn>
                  <a:cxn ang="T13">
                    <a:pos x="T6" y="T7"/>
                  </a:cxn>
                  <a:cxn ang="T14">
                    <a:pos x="T8" y="T9"/>
                  </a:cxn>
                </a:cxnLst>
                <a:rect l="T15" t="T16" r="T17" b="T18"/>
                <a:pathLst>
                  <a:path w="482" h="70">
                    <a:moveTo>
                      <a:pt x="482" y="68"/>
                    </a:moveTo>
                    <a:lnTo>
                      <a:pt x="480" y="70"/>
                    </a:lnTo>
                    <a:lnTo>
                      <a:pt x="0" y="2"/>
                    </a:lnTo>
                    <a:lnTo>
                      <a:pt x="3" y="0"/>
                    </a:lnTo>
                    <a:lnTo>
                      <a:pt x="482" y="68"/>
                    </a:lnTo>
                    <a:close/>
                  </a:path>
                </a:pathLst>
              </a:custGeom>
              <a:solidFill>
                <a:srgbClr val="A85300"/>
              </a:solidFill>
              <a:ln w="9525">
                <a:noFill/>
                <a:round/>
                <a:headEnd/>
                <a:tailEnd/>
              </a:ln>
            </p:spPr>
            <p:txBody>
              <a:bodyPr>
                <a:prstTxWarp prst="textNoShape">
                  <a:avLst/>
                </a:prstTxWarp>
              </a:bodyPr>
              <a:lstStyle/>
              <a:p>
                <a:endParaRPr lang="en-US">
                  <a:latin typeface="Calibri" pitchFamily="-112" charset="0"/>
                </a:endParaRPr>
              </a:p>
            </p:txBody>
          </p:sp>
          <p:sp>
            <p:nvSpPr>
              <p:cNvPr id="675177" name="Freeform 2114"/>
              <p:cNvSpPr>
                <a:spLocks/>
              </p:cNvSpPr>
              <p:nvPr/>
            </p:nvSpPr>
            <p:spPr bwMode="auto">
              <a:xfrm>
                <a:off x="1678" y="1344"/>
                <a:ext cx="241" cy="36"/>
              </a:xfrm>
              <a:custGeom>
                <a:avLst/>
                <a:gdLst>
                  <a:gd name="T0" fmla="*/ 2 w 482"/>
                  <a:gd name="T1" fmla="*/ 1 h 71"/>
                  <a:gd name="T2" fmla="*/ 2 w 482"/>
                  <a:gd name="T3" fmla="*/ 1 h 71"/>
                  <a:gd name="T4" fmla="*/ 0 w 482"/>
                  <a:gd name="T5" fmla="*/ 1 h 71"/>
                  <a:gd name="T6" fmla="*/ 1 w 482"/>
                  <a:gd name="T7" fmla="*/ 0 h 71"/>
                  <a:gd name="T8" fmla="*/ 2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3"/>
                    </a:lnTo>
                    <a:lnTo>
                      <a:pt x="2" y="0"/>
                    </a:lnTo>
                    <a:lnTo>
                      <a:pt x="482" y="68"/>
                    </a:lnTo>
                    <a:close/>
                  </a:path>
                </a:pathLst>
              </a:custGeom>
              <a:solidFill>
                <a:srgbClr val="AB5500"/>
              </a:solidFill>
              <a:ln w="9525">
                <a:noFill/>
                <a:round/>
                <a:headEnd/>
                <a:tailEnd/>
              </a:ln>
            </p:spPr>
            <p:txBody>
              <a:bodyPr>
                <a:prstTxWarp prst="textNoShape">
                  <a:avLst/>
                </a:prstTxWarp>
              </a:bodyPr>
              <a:lstStyle/>
              <a:p>
                <a:endParaRPr lang="en-US">
                  <a:latin typeface="Calibri" pitchFamily="-112" charset="0"/>
                </a:endParaRPr>
              </a:p>
            </p:txBody>
          </p:sp>
          <p:sp>
            <p:nvSpPr>
              <p:cNvPr id="675178" name="Freeform 2115"/>
              <p:cNvSpPr>
                <a:spLocks/>
              </p:cNvSpPr>
              <p:nvPr/>
            </p:nvSpPr>
            <p:spPr bwMode="auto">
              <a:xfrm>
                <a:off x="1674" y="1346"/>
                <a:ext cx="243" cy="37"/>
              </a:xfrm>
              <a:custGeom>
                <a:avLst/>
                <a:gdLst>
                  <a:gd name="T0" fmla="*/ 2 w 485"/>
                  <a:gd name="T1" fmla="*/ 0 h 75"/>
                  <a:gd name="T2" fmla="*/ 2 w 485"/>
                  <a:gd name="T3" fmla="*/ 0 h 75"/>
                  <a:gd name="T4" fmla="*/ 0 w 485"/>
                  <a:gd name="T5" fmla="*/ 0 h 75"/>
                  <a:gd name="T6" fmla="*/ 1 w 485"/>
                  <a:gd name="T7" fmla="*/ 0 h 75"/>
                  <a:gd name="T8" fmla="*/ 2 w 485"/>
                  <a:gd name="T9" fmla="*/ 0 h 75"/>
                  <a:gd name="T10" fmla="*/ 0 60000 65536"/>
                  <a:gd name="T11" fmla="*/ 0 60000 65536"/>
                  <a:gd name="T12" fmla="*/ 0 60000 65536"/>
                  <a:gd name="T13" fmla="*/ 0 60000 65536"/>
                  <a:gd name="T14" fmla="*/ 0 60000 65536"/>
                  <a:gd name="T15" fmla="*/ 0 w 485"/>
                  <a:gd name="T16" fmla="*/ 0 h 75"/>
                  <a:gd name="T17" fmla="*/ 485 w 485"/>
                  <a:gd name="T18" fmla="*/ 75 h 75"/>
                </a:gdLst>
                <a:ahLst/>
                <a:cxnLst>
                  <a:cxn ang="T10">
                    <a:pos x="T0" y="T1"/>
                  </a:cxn>
                  <a:cxn ang="T11">
                    <a:pos x="T2" y="T3"/>
                  </a:cxn>
                  <a:cxn ang="T12">
                    <a:pos x="T4" y="T5"/>
                  </a:cxn>
                  <a:cxn ang="T13">
                    <a:pos x="T6" y="T7"/>
                  </a:cxn>
                  <a:cxn ang="T14">
                    <a:pos x="T8" y="T9"/>
                  </a:cxn>
                </a:cxnLst>
                <a:rect l="T15" t="T16" r="T17" b="T18"/>
                <a:pathLst>
                  <a:path w="485" h="75">
                    <a:moveTo>
                      <a:pt x="485" y="68"/>
                    </a:moveTo>
                    <a:lnTo>
                      <a:pt x="478" y="75"/>
                    </a:lnTo>
                    <a:lnTo>
                      <a:pt x="0" y="7"/>
                    </a:lnTo>
                    <a:lnTo>
                      <a:pt x="6" y="0"/>
                    </a:lnTo>
                    <a:lnTo>
                      <a:pt x="485" y="68"/>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179" name="Freeform 2116"/>
              <p:cNvSpPr>
                <a:spLocks/>
              </p:cNvSpPr>
              <p:nvPr/>
            </p:nvSpPr>
            <p:spPr bwMode="auto">
              <a:xfrm>
                <a:off x="1676" y="1346"/>
                <a:ext cx="241" cy="35"/>
              </a:xfrm>
              <a:custGeom>
                <a:avLst/>
                <a:gdLst>
                  <a:gd name="T0" fmla="*/ 2 w 482"/>
                  <a:gd name="T1" fmla="*/ 1 h 70"/>
                  <a:gd name="T2" fmla="*/ 2 w 482"/>
                  <a:gd name="T3" fmla="*/ 1 h 70"/>
                  <a:gd name="T4" fmla="*/ 0 w 482"/>
                  <a:gd name="T5" fmla="*/ 1 h 70"/>
                  <a:gd name="T6" fmla="*/ 1 w 482"/>
                  <a:gd name="T7" fmla="*/ 0 h 70"/>
                  <a:gd name="T8" fmla="*/ 2 w 482"/>
                  <a:gd name="T9" fmla="*/ 1 h 70"/>
                  <a:gd name="T10" fmla="*/ 0 60000 65536"/>
                  <a:gd name="T11" fmla="*/ 0 60000 65536"/>
                  <a:gd name="T12" fmla="*/ 0 60000 65536"/>
                  <a:gd name="T13" fmla="*/ 0 60000 65536"/>
                  <a:gd name="T14" fmla="*/ 0 60000 65536"/>
                  <a:gd name="T15" fmla="*/ 0 w 482"/>
                  <a:gd name="T16" fmla="*/ 0 h 70"/>
                  <a:gd name="T17" fmla="*/ 482 w 482"/>
                  <a:gd name="T18" fmla="*/ 70 h 70"/>
                </a:gdLst>
                <a:ahLst/>
                <a:cxnLst>
                  <a:cxn ang="T10">
                    <a:pos x="T0" y="T1"/>
                  </a:cxn>
                  <a:cxn ang="T11">
                    <a:pos x="T2" y="T3"/>
                  </a:cxn>
                  <a:cxn ang="T12">
                    <a:pos x="T4" y="T5"/>
                  </a:cxn>
                  <a:cxn ang="T13">
                    <a:pos x="T6" y="T7"/>
                  </a:cxn>
                  <a:cxn ang="T14">
                    <a:pos x="T8" y="T9"/>
                  </a:cxn>
                </a:cxnLst>
                <a:rect l="T15" t="T16" r="T17" b="T18"/>
                <a:pathLst>
                  <a:path w="482" h="70">
                    <a:moveTo>
                      <a:pt x="482" y="68"/>
                    </a:moveTo>
                    <a:lnTo>
                      <a:pt x="480" y="70"/>
                    </a:lnTo>
                    <a:lnTo>
                      <a:pt x="0" y="2"/>
                    </a:lnTo>
                    <a:lnTo>
                      <a:pt x="3" y="0"/>
                    </a:lnTo>
                    <a:lnTo>
                      <a:pt x="482" y="68"/>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180" name="Freeform 2117"/>
              <p:cNvSpPr>
                <a:spLocks/>
              </p:cNvSpPr>
              <p:nvPr/>
            </p:nvSpPr>
            <p:spPr bwMode="auto">
              <a:xfrm>
                <a:off x="1675" y="1346"/>
                <a:ext cx="241" cy="36"/>
              </a:xfrm>
              <a:custGeom>
                <a:avLst/>
                <a:gdLst>
                  <a:gd name="T0" fmla="*/ 2 w 482"/>
                  <a:gd name="T1" fmla="*/ 1 h 71"/>
                  <a:gd name="T2" fmla="*/ 2 w 482"/>
                  <a:gd name="T3" fmla="*/ 1 h 71"/>
                  <a:gd name="T4" fmla="*/ 0 w 482"/>
                  <a:gd name="T5" fmla="*/ 1 h 71"/>
                  <a:gd name="T6" fmla="*/ 1 w 482"/>
                  <a:gd name="T7" fmla="*/ 0 h 71"/>
                  <a:gd name="T8" fmla="*/ 2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2"/>
                    </a:lnTo>
                    <a:lnTo>
                      <a:pt x="2" y="0"/>
                    </a:lnTo>
                    <a:lnTo>
                      <a:pt x="482" y="68"/>
                    </a:lnTo>
                    <a:close/>
                  </a:path>
                </a:pathLst>
              </a:custGeom>
              <a:solidFill>
                <a:srgbClr val="B25800"/>
              </a:solidFill>
              <a:ln w="9525">
                <a:noFill/>
                <a:round/>
                <a:headEnd/>
                <a:tailEnd/>
              </a:ln>
            </p:spPr>
            <p:txBody>
              <a:bodyPr>
                <a:prstTxWarp prst="textNoShape">
                  <a:avLst/>
                </a:prstTxWarp>
              </a:bodyPr>
              <a:lstStyle/>
              <a:p>
                <a:endParaRPr lang="en-US">
                  <a:latin typeface="Calibri" pitchFamily="-112" charset="0"/>
                </a:endParaRPr>
              </a:p>
            </p:txBody>
          </p:sp>
          <p:sp>
            <p:nvSpPr>
              <p:cNvPr id="675181" name="Freeform 2118"/>
              <p:cNvSpPr>
                <a:spLocks/>
              </p:cNvSpPr>
              <p:nvPr/>
            </p:nvSpPr>
            <p:spPr bwMode="auto">
              <a:xfrm>
                <a:off x="1674" y="1347"/>
                <a:ext cx="240" cy="36"/>
              </a:xfrm>
              <a:custGeom>
                <a:avLst/>
                <a:gdLst>
                  <a:gd name="T0" fmla="*/ 2 w 480"/>
                  <a:gd name="T1" fmla="*/ 1 h 71"/>
                  <a:gd name="T2" fmla="*/ 2 w 480"/>
                  <a:gd name="T3" fmla="*/ 1 h 71"/>
                  <a:gd name="T4" fmla="*/ 0 w 480"/>
                  <a:gd name="T5" fmla="*/ 1 h 71"/>
                  <a:gd name="T6" fmla="*/ 1 w 480"/>
                  <a:gd name="T7" fmla="*/ 0 h 71"/>
                  <a:gd name="T8" fmla="*/ 2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8" y="71"/>
                    </a:lnTo>
                    <a:lnTo>
                      <a:pt x="0" y="3"/>
                    </a:lnTo>
                    <a:lnTo>
                      <a:pt x="1" y="0"/>
                    </a:lnTo>
                    <a:lnTo>
                      <a:pt x="480" y="69"/>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182" name="Freeform 2119"/>
              <p:cNvSpPr>
                <a:spLocks/>
              </p:cNvSpPr>
              <p:nvPr/>
            </p:nvSpPr>
            <p:spPr bwMode="auto">
              <a:xfrm>
                <a:off x="1671" y="1349"/>
                <a:ext cx="243" cy="38"/>
              </a:xfrm>
              <a:custGeom>
                <a:avLst/>
                <a:gdLst>
                  <a:gd name="T0" fmla="*/ 2 w 485"/>
                  <a:gd name="T1" fmla="*/ 1 h 76"/>
                  <a:gd name="T2" fmla="*/ 2 w 485"/>
                  <a:gd name="T3" fmla="*/ 1 h 76"/>
                  <a:gd name="T4" fmla="*/ 0 w 485"/>
                  <a:gd name="T5" fmla="*/ 1 h 76"/>
                  <a:gd name="T6" fmla="*/ 1 w 485"/>
                  <a:gd name="T7" fmla="*/ 0 h 76"/>
                  <a:gd name="T8" fmla="*/ 2 w 485"/>
                  <a:gd name="T9" fmla="*/ 1 h 76"/>
                  <a:gd name="T10" fmla="*/ 0 60000 65536"/>
                  <a:gd name="T11" fmla="*/ 0 60000 65536"/>
                  <a:gd name="T12" fmla="*/ 0 60000 65536"/>
                  <a:gd name="T13" fmla="*/ 0 60000 65536"/>
                  <a:gd name="T14" fmla="*/ 0 60000 65536"/>
                  <a:gd name="T15" fmla="*/ 0 w 485"/>
                  <a:gd name="T16" fmla="*/ 0 h 76"/>
                  <a:gd name="T17" fmla="*/ 485 w 485"/>
                  <a:gd name="T18" fmla="*/ 76 h 76"/>
                </a:gdLst>
                <a:ahLst/>
                <a:cxnLst>
                  <a:cxn ang="T10">
                    <a:pos x="T0" y="T1"/>
                  </a:cxn>
                  <a:cxn ang="T11">
                    <a:pos x="T2" y="T3"/>
                  </a:cxn>
                  <a:cxn ang="T12">
                    <a:pos x="T4" y="T5"/>
                  </a:cxn>
                  <a:cxn ang="T13">
                    <a:pos x="T6" y="T7"/>
                  </a:cxn>
                  <a:cxn ang="T14">
                    <a:pos x="T8" y="T9"/>
                  </a:cxn>
                </a:cxnLst>
                <a:rect l="T15" t="T16" r="T17" b="T18"/>
                <a:pathLst>
                  <a:path w="485" h="76">
                    <a:moveTo>
                      <a:pt x="485" y="68"/>
                    </a:moveTo>
                    <a:lnTo>
                      <a:pt x="478" y="76"/>
                    </a:lnTo>
                    <a:lnTo>
                      <a:pt x="0" y="8"/>
                    </a:lnTo>
                    <a:lnTo>
                      <a:pt x="7" y="0"/>
                    </a:lnTo>
                    <a:lnTo>
                      <a:pt x="485" y="6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83" name="Freeform 2120"/>
              <p:cNvSpPr>
                <a:spLocks/>
              </p:cNvSpPr>
              <p:nvPr/>
            </p:nvSpPr>
            <p:spPr bwMode="auto">
              <a:xfrm>
                <a:off x="1673" y="1349"/>
                <a:ext cx="241" cy="36"/>
              </a:xfrm>
              <a:custGeom>
                <a:avLst/>
                <a:gdLst>
                  <a:gd name="T0" fmla="*/ 2 w 482"/>
                  <a:gd name="T1" fmla="*/ 1 h 71"/>
                  <a:gd name="T2" fmla="*/ 2 w 482"/>
                  <a:gd name="T3" fmla="*/ 1 h 71"/>
                  <a:gd name="T4" fmla="*/ 0 w 482"/>
                  <a:gd name="T5" fmla="*/ 1 h 71"/>
                  <a:gd name="T6" fmla="*/ 1 w 482"/>
                  <a:gd name="T7" fmla="*/ 0 h 71"/>
                  <a:gd name="T8" fmla="*/ 2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2"/>
                    </a:lnTo>
                    <a:lnTo>
                      <a:pt x="4" y="0"/>
                    </a:lnTo>
                    <a:lnTo>
                      <a:pt x="482" y="6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184" name="Freeform 2121"/>
              <p:cNvSpPr>
                <a:spLocks/>
              </p:cNvSpPr>
              <p:nvPr/>
            </p:nvSpPr>
            <p:spPr bwMode="auto">
              <a:xfrm>
                <a:off x="1672" y="1350"/>
                <a:ext cx="240"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3"/>
                    </a:lnTo>
                    <a:lnTo>
                      <a:pt x="1" y="0"/>
                    </a:lnTo>
                    <a:lnTo>
                      <a:pt x="480" y="69"/>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185" name="Freeform 2122"/>
              <p:cNvSpPr>
                <a:spLocks/>
              </p:cNvSpPr>
              <p:nvPr/>
            </p:nvSpPr>
            <p:spPr bwMode="auto">
              <a:xfrm>
                <a:off x="1671" y="1351"/>
                <a:ext cx="240" cy="36"/>
              </a:xfrm>
              <a:custGeom>
                <a:avLst/>
                <a:gdLst>
                  <a:gd name="T0" fmla="*/ 2 w 480"/>
                  <a:gd name="T1" fmla="*/ 1 h 71"/>
                  <a:gd name="T2" fmla="*/ 2 w 480"/>
                  <a:gd name="T3" fmla="*/ 1 h 71"/>
                  <a:gd name="T4" fmla="*/ 0 w 480"/>
                  <a:gd name="T5" fmla="*/ 1 h 71"/>
                  <a:gd name="T6" fmla="*/ 1 w 480"/>
                  <a:gd name="T7" fmla="*/ 0 h 71"/>
                  <a:gd name="T8" fmla="*/ 2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8" y="71"/>
                    </a:lnTo>
                    <a:lnTo>
                      <a:pt x="0" y="3"/>
                    </a:lnTo>
                    <a:lnTo>
                      <a:pt x="2" y="0"/>
                    </a:lnTo>
                    <a:lnTo>
                      <a:pt x="480" y="70"/>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5186" name="Freeform 2123"/>
              <p:cNvSpPr>
                <a:spLocks/>
              </p:cNvSpPr>
              <p:nvPr/>
            </p:nvSpPr>
            <p:spPr bwMode="auto">
              <a:xfrm>
                <a:off x="1668" y="1353"/>
                <a:ext cx="242" cy="39"/>
              </a:xfrm>
              <a:custGeom>
                <a:avLst/>
                <a:gdLst>
                  <a:gd name="T0" fmla="*/ 1 w 485"/>
                  <a:gd name="T1" fmla="*/ 1 h 78"/>
                  <a:gd name="T2" fmla="*/ 1 w 485"/>
                  <a:gd name="T3" fmla="*/ 1 h 78"/>
                  <a:gd name="T4" fmla="*/ 0 w 485"/>
                  <a:gd name="T5" fmla="*/ 1 h 78"/>
                  <a:gd name="T6" fmla="*/ 0 w 485"/>
                  <a:gd name="T7" fmla="*/ 0 h 78"/>
                  <a:gd name="T8" fmla="*/ 1 w 485"/>
                  <a:gd name="T9" fmla="*/ 1 h 78"/>
                  <a:gd name="T10" fmla="*/ 0 60000 65536"/>
                  <a:gd name="T11" fmla="*/ 0 60000 65536"/>
                  <a:gd name="T12" fmla="*/ 0 60000 65536"/>
                  <a:gd name="T13" fmla="*/ 0 60000 65536"/>
                  <a:gd name="T14" fmla="*/ 0 60000 65536"/>
                  <a:gd name="T15" fmla="*/ 0 w 485"/>
                  <a:gd name="T16" fmla="*/ 0 h 78"/>
                  <a:gd name="T17" fmla="*/ 485 w 485"/>
                  <a:gd name="T18" fmla="*/ 78 h 78"/>
                </a:gdLst>
                <a:ahLst/>
                <a:cxnLst>
                  <a:cxn ang="T10">
                    <a:pos x="T0" y="T1"/>
                  </a:cxn>
                  <a:cxn ang="T11">
                    <a:pos x="T2" y="T3"/>
                  </a:cxn>
                  <a:cxn ang="T12">
                    <a:pos x="T4" y="T5"/>
                  </a:cxn>
                  <a:cxn ang="T13">
                    <a:pos x="T6" y="T7"/>
                  </a:cxn>
                  <a:cxn ang="T14">
                    <a:pos x="T8" y="T9"/>
                  </a:cxn>
                </a:cxnLst>
                <a:rect l="T15" t="T16" r="T17" b="T18"/>
                <a:pathLst>
                  <a:path w="485" h="78">
                    <a:moveTo>
                      <a:pt x="485" y="68"/>
                    </a:moveTo>
                    <a:lnTo>
                      <a:pt x="479" y="78"/>
                    </a:lnTo>
                    <a:lnTo>
                      <a:pt x="0" y="9"/>
                    </a:lnTo>
                    <a:lnTo>
                      <a:pt x="7" y="0"/>
                    </a:lnTo>
                    <a:lnTo>
                      <a:pt x="485" y="68"/>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187" name="Freeform 2124"/>
              <p:cNvSpPr>
                <a:spLocks/>
              </p:cNvSpPr>
              <p:nvPr/>
            </p:nvSpPr>
            <p:spPr bwMode="auto">
              <a:xfrm>
                <a:off x="1670" y="1353"/>
                <a:ext cx="240" cy="36"/>
              </a:xfrm>
              <a:custGeom>
                <a:avLst/>
                <a:gdLst>
                  <a:gd name="T0" fmla="*/ 2 w 480"/>
                  <a:gd name="T1" fmla="*/ 1 h 72"/>
                  <a:gd name="T2" fmla="*/ 2 w 480"/>
                  <a:gd name="T3" fmla="*/ 1 h 72"/>
                  <a:gd name="T4" fmla="*/ 0 w 480"/>
                  <a:gd name="T5" fmla="*/ 1 h 72"/>
                  <a:gd name="T6" fmla="*/ 1 w 480"/>
                  <a:gd name="T7" fmla="*/ 0 h 72"/>
                  <a:gd name="T8" fmla="*/ 2 w 480"/>
                  <a:gd name="T9" fmla="*/ 1 h 72"/>
                  <a:gd name="T10" fmla="*/ 0 60000 65536"/>
                  <a:gd name="T11" fmla="*/ 0 60000 65536"/>
                  <a:gd name="T12" fmla="*/ 0 60000 65536"/>
                  <a:gd name="T13" fmla="*/ 0 60000 65536"/>
                  <a:gd name="T14" fmla="*/ 0 60000 65536"/>
                  <a:gd name="T15" fmla="*/ 0 w 480"/>
                  <a:gd name="T16" fmla="*/ 0 h 72"/>
                  <a:gd name="T17" fmla="*/ 480 w 480"/>
                  <a:gd name="T18" fmla="*/ 72 h 72"/>
                </a:gdLst>
                <a:ahLst/>
                <a:cxnLst>
                  <a:cxn ang="T10">
                    <a:pos x="T0" y="T1"/>
                  </a:cxn>
                  <a:cxn ang="T11">
                    <a:pos x="T2" y="T3"/>
                  </a:cxn>
                  <a:cxn ang="T12">
                    <a:pos x="T4" y="T5"/>
                  </a:cxn>
                  <a:cxn ang="T13">
                    <a:pos x="T6" y="T7"/>
                  </a:cxn>
                  <a:cxn ang="T14">
                    <a:pos x="T8" y="T9"/>
                  </a:cxn>
                </a:cxnLst>
                <a:rect l="T15" t="T16" r="T17" b="T18"/>
                <a:pathLst>
                  <a:path w="480" h="72">
                    <a:moveTo>
                      <a:pt x="480" y="68"/>
                    </a:moveTo>
                    <a:lnTo>
                      <a:pt x="479" y="72"/>
                    </a:lnTo>
                    <a:lnTo>
                      <a:pt x="0" y="2"/>
                    </a:lnTo>
                    <a:lnTo>
                      <a:pt x="2" y="0"/>
                    </a:lnTo>
                    <a:lnTo>
                      <a:pt x="480" y="68"/>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188" name="Freeform 2125"/>
              <p:cNvSpPr>
                <a:spLocks/>
              </p:cNvSpPr>
              <p:nvPr/>
            </p:nvSpPr>
            <p:spPr bwMode="auto">
              <a:xfrm>
                <a:off x="1669" y="1354"/>
                <a:ext cx="240" cy="36"/>
              </a:xfrm>
              <a:custGeom>
                <a:avLst/>
                <a:gdLst>
                  <a:gd name="T0" fmla="*/ 2 w 480"/>
                  <a:gd name="T1" fmla="*/ 1 h 71"/>
                  <a:gd name="T2" fmla="*/ 2 w 480"/>
                  <a:gd name="T3" fmla="*/ 1 h 71"/>
                  <a:gd name="T4" fmla="*/ 0 w 480"/>
                  <a:gd name="T5" fmla="*/ 1 h 71"/>
                  <a:gd name="T6" fmla="*/ 1 w 480"/>
                  <a:gd name="T7" fmla="*/ 0 h 71"/>
                  <a:gd name="T8" fmla="*/ 2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8" y="71"/>
                    </a:lnTo>
                    <a:lnTo>
                      <a:pt x="0" y="2"/>
                    </a:lnTo>
                    <a:lnTo>
                      <a:pt x="1" y="0"/>
                    </a:lnTo>
                    <a:lnTo>
                      <a:pt x="480" y="70"/>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189" name="Freeform 2126"/>
              <p:cNvSpPr>
                <a:spLocks/>
              </p:cNvSpPr>
              <p:nvPr/>
            </p:nvSpPr>
            <p:spPr bwMode="auto">
              <a:xfrm>
                <a:off x="1668" y="1355"/>
                <a:ext cx="241"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3"/>
                    </a:lnTo>
                    <a:lnTo>
                      <a:pt x="2" y="0"/>
                    </a:lnTo>
                    <a:lnTo>
                      <a:pt x="480" y="69"/>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190" name="Freeform 2127"/>
              <p:cNvSpPr>
                <a:spLocks/>
              </p:cNvSpPr>
              <p:nvPr/>
            </p:nvSpPr>
            <p:spPr bwMode="auto">
              <a:xfrm>
                <a:off x="1668" y="1356"/>
                <a:ext cx="240" cy="36"/>
              </a:xfrm>
              <a:custGeom>
                <a:avLst/>
                <a:gdLst>
                  <a:gd name="T0" fmla="*/ 2 w 480"/>
                  <a:gd name="T1" fmla="*/ 1 h 71"/>
                  <a:gd name="T2" fmla="*/ 2 w 480"/>
                  <a:gd name="T3" fmla="*/ 1 h 71"/>
                  <a:gd name="T4" fmla="*/ 0 w 480"/>
                  <a:gd name="T5" fmla="*/ 1 h 71"/>
                  <a:gd name="T6" fmla="*/ 1 w 480"/>
                  <a:gd name="T7" fmla="*/ 0 h 71"/>
                  <a:gd name="T8" fmla="*/ 2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9" y="71"/>
                    </a:lnTo>
                    <a:lnTo>
                      <a:pt x="0" y="2"/>
                    </a:lnTo>
                    <a:lnTo>
                      <a:pt x="2" y="0"/>
                    </a:lnTo>
                    <a:lnTo>
                      <a:pt x="480" y="70"/>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191" name="Freeform 2128"/>
              <p:cNvSpPr>
                <a:spLocks/>
              </p:cNvSpPr>
              <p:nvPr/>
            </p:nvSpPr>
            <p:spPr bwMode="auto">
              <a:xfrm>
                <a:off x="1664" y="1357"/>
                <a:ext cx="243" cy="40"/>
              </a:xfrm>
              <a:custGeom>
                <a:avLst/>
                <a:gdLst>
                  <a:gd name="T0" fmla="*/ 2 w 485"/>
                  <a:gd name="T1" fmla="*/ 1 h 79"/>
                  <a:gd name="T2" fmla="*/ 2 w 485"/>
                  <a:gd name="T3" fmla="*/ 1 h 79"/>
                  <a:gd name="T4" fmla="*/ 0 w 485"/>
                  <a:gd name="T5" fmla="*/ 1 h 79"/>
                  <a:gd name="T6" fmla="*/ 1 w 485"/>
                  <a:gd name="T7" fmla="*/ 0 h 79"/>
                  <a:gd name="T8" fmla="*/ 2 w 485"/>
                  <a:gd name="T9" fmla="*/ 1 h 79"/>
                  <a:gd name="T10" fmla="*/ 0 60000 65536"/>
                  <a:gd name="T11" fmla="*/ 0 60000 65536"/>
                  <a:gd name="T12" fmla="*/ 0 60000 65536"/>
                  <a:gd name="T13" fmla="*/ 0 60000 65536"/>
                  <a:gd name="T14" fmla="*/ 0 60000 65536"/>
                  <a:gd name="T15" fmla="*/ 0 w 485"/>
                  <a:gd name="T16" fmla="*/ 0 h 79"/>
                  <a:gd name="T17" fmla="*/ 485 w 485"/>
                  <a:gd name="T18" fmla="*/ 79 h 79"/>
                </a:gdLst>
                <a:ahLst/>
                <a:cxnLst>
                  <a:cxn ang="T10">
                    <a:pos x="T0" y="T1"/>
                  </a:cxn>
                  <a:cxn ang="T11">
                    <a:pos x="T2" y="T3"/>
                  </a:cxn>
                  <a:cxn ang="T12">
                    <a:pos x="T4" y="T5"/>
                  </a:cxn>
                  <a:cxn ang="T13">
                    <a:pos x="T6" y="T7"/>
                  </a:cxn>
                  <a:cxn ang="T14">
                    <a:pos x="T8" y="T9"/>
                  </a:cxn>
                </a:cxnLst>
                <a:rect l="T15" t="T16" r="T17" b="T18"/>
                <a:pathLst>
                  <a:path w="485" h="79">
                    <a:moveTo>
                      <a:pt x="485" y="69"/>
                    </a:moveTo>
                    <a:lnTo>
                      <a:pt x="480" y="79"/>
                    </a:lnTo>
                    <a:lnTo>
                      <a:pt x="0" y="10"/>
                    </a:lnTo>
                    <a:lnTo>
                      <a:pt x="6" y="0"/>
                    </a:lnTo>
                    <a:lnTo>
                      <a:pt x="485" y="69"/>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92" name="Freeform 2129"/>
              <p:cNvSpPr>
                <a:spLocks/>
              </p:cNvSpPr>
              <p:nvPr/>
            </p:nvSpPr>
            <p:spPr bwMode="auto">
              <a:xfrm>
                <a:off x="1667" y="1357"/>
                <a:ext cx="240" cy="36"/>
              </a:xfrm>
              <a:custGeom>
                <a:avLst/>
                <a:gdLst>
                  <a:gd name="T0" fmla="*/ 2 w 480"/>
                  <a:gd name="T1" fmla="*/ 1 h 71"/>
                  <a:gd name="T2" fmla="*/ 2 w 480"/>
                  <a:gd name="T3" fmla="*/ 1 h 71"/>
                  <a:gd name="T4" fmla="*/ 0 w 480"/>
                  <a:gd name="T5" fmla="*/ 1 h 71"/>
                  <a:gd name="T6" fmla="*/ 1 w 480"/>
                  <a:gd name="T7" fmla="*/ 0 h 71"/>
                  <a:gd name="T8" fmla="*/ 2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8" y="71"/>
                    </a:lnTo>
                    <a:lnTo>
                      <a:pt x="0" y="1"/>
                    </a:lnTo>
                    <a:lnTo>
                      <a:pt x="1" y="0"/>
                    </a:lnTo>
                    <a:lnTo>
                      <a:pt x="480" y="69"/>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193" name="Freeform 2130"/>
              <p:cNvSpPr>
                <a:spLocks/>
              </p:cNvSpPr>
              <p:nvPr/>
            </p:nvSpPr>
            <p:spPr bwMode="auto">
              <a:xfrm>
                <a:off x="1666" y="1358"/>
                <a:ext cx="240" cy="37"/>
              </a:xfrm>
              <a:custGeom>
                <a:avLst/>
                <a:gdLst>
                  <a:gd name="T0" fmla="*/ 2 w 480"/>
                  <a:gd name="T1" fmla="*/ 1 h 73"/>
                  <a:gd name="T2" fmla="*/ 2 w 480"/>
                  <a:gd name="T3" fmla="*/ 1 h 73"/>
                  <a:gd name="T4" fmla="*/ 0 w 480"/>
                  <a:gd name="T5" fmla="*/ 1 h 73"/>
                  <a:gd name="T6" fmla="*/ 1 w 480"/>
                  <a:gd name="T7" fmla="*/ 0 h 73"/>
                  <a:gd name="T8" fmla="*/ 2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0"/>
                    </a:moveTo>
                    <a:lnTo>
                      <a:pt x="478" y="73"/>
                    </a:lnTo>
                    <a:lnTo>
                      <a:pt x="0" y="4"/>
                    </a:lnTo>
                    <a:lnTo>
                      <a:pt x="2" y="0"/>
                    </a:lnTo>
                    <a:lnTo>
                      <a:pt x="480" y="70"/>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194" name="Freeform 2131"/>
              <p:cNvSpPr>
                <a:spLocks/>
              </p:cNvSpPr>
              <p:nvPr/>
            </p:nvSpPr>
            <p:spPr bwMode="auto">
              <a:xfrm>
                <a:off x="1665" y="1360"/>
                <a:ext cx="240" cy="35"/>
              </a:xfrm>
              <a:custGeom>
                <a:avLst/>
                <a:gdLst>
                  <a:gd name="T0" fmla="*/ 2 w 480"/>
                  <a:gd name="T1" fmla="*/ 0 h 71"/>
                  <a:gd name="T2" fmla="*/ 2 w 480"/>
                  <a:gd name="T3" fmla="*/ 0 h 71"/>
                  <a:gd name="T4" fmla="*/ 0 w 480"/>
                  <a:gd name="T5" fmla="*/ 0 h 71"/>
                  <a:gd name="T6" fmla="*/ 1 w 480"/>
                  <a:gd name="T7" fmla="*/ 0 h 71"/>
                  <a:gd name="T8" fmla="*/ 2 w 480"/>
                  <a:gd name="T9" fmla="*/ 0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9" y="71"/>
                    </a:lnTo>
                    <a:lnTo>
                      <a:pt x="0" y="1"/>
                    </a:lnTo>
                    <a:lnTo>
                      <a:pt x="2" y="0"/>
                    </a:lnTo>
                    <a:lnTo>
                      <a:pt x="480" y="69"/>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195" name="Freeform 2132"/>
              <p:cNvSpPr>
                <a:spLocks/>
              </p:cNvSpPr>
              <p:nvPr/>
            </p:nvSpPr>
            <p:spPr bwMode="auto">
              <a:xfrm>
                <a:off x="1664" y="1361"/>
                <a:ext cx="240"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0"/>
                    </a:moveTo>
                    <a:lnTo>
                      <a:pt x="480" y="73"/>
                    </a:lnTo>
                    <a:lnTo>
                      <a:pt x="0" y="4"/>
                    </a:lnTo>
                    <a:lnTo>
                      <a:pt x="1" y="0"/>
                    </a:lnTo>
                    <a:lnTo>
                      <a:pt x="480" y="70"/>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196" name="Freeform 2133"/>
              <p:cNvSpPr>
                <a:spLocks/>
              </p:cNvSpPr>
              <p:nvPr/>
            </p:nvSpPr>
            <p:spPr bwMode="auto">
              <a:xfrm>
                <a:off x="1662" y="1362"/>
                <a:ext cx="242" cy="40"/>
              </a:xfrm>
              <a:custGeom>
                <a:avLst/>
                <a:gdLst>
                  <a:gd name="T0" fmla="*/ 1 w 485"/>
                  <a:gd name="T1" fmla="*/ 1 h 79"/>
                  <a:gd name="T2" fmla="*/ 1 w 485"/>
                  <a:gd name="T3" fmla="*/ 1 h 79"/>
                  <a:gd name="T4" fmla="*/ 0 w 485"/>
                  <a:gd name="T5" fmla="*/ 1 h 79"/>
                  <a:gd name="T6" fmla="*/ 0 w 485"/>
                  <a:gd name="T7" fmla="*/ 0 h 79"/>
                  <a:gd name="T8" fmla="*/ 1 w 485"/>
                  <a:gd name="T9" fmla="*/ 1 h 79"/>
                  <a:gd name="T10" fmla="*/ 0 60000 65536"/>
                  <a:gd name="T11" fmla="*/ 0 60000 65536"/>
                  <a:gd name="T12" fmla="*/ 0 60000 65536"/>
                  <a:gd name="T13" fmla="*/ 0 60000 65536"/>
                  <a:gd name="T14" fmla="*/ 0 60000 65536"/>
                  <a:gd name="T15" fmla="*/ 0 w 485"/>
                  <a:gd name="T16" fmla="*/ 0 h 79"/>
                  <a:gd name="T17" fmla="*/ 485 w 485"/>
                  <a:gd name="T18" fmla="*/ 79 h 79"/>
                </a:gdLst>
                <a:ahLst/>
                <a:cxnLst>
                  <a:cxn ang="T10">
                    <a:pos x="T0" y="T1"/>
                  </a:cxn>
                  <a:cxn ang="T11">
                    <a:pos x="T2" y="T3"/>
                  </a:cxn>
                  <a:cxn ang="T12">
                    <a:pos x="T4" y="T5"/>
                  </a:cxn>
                  <a:cxn ang="T13">
                    <a:pos x="T6" y="T7"/>
                  </a:cxn>
                  <a:cxn ang="T14">
                    <a:pos x="T8" y="T9"/>
                  </a:cxn>
                </a:cxnLst>
                <a:rect l="T15" t="T16" r="T17" b="T18"/>
                <a:pathLst>
                  <a:path w="485" h="79">
                    <a:moveTo>
                      <a:pt x="485" y="69"/>
                    </a:moveTo>
                    <a:lnTo>
                      <a:pt x="478" y="79"/>
                    </a:lnTo>
                    <a:lnTo>
                      <a:pt x="0" y="9"/>
                    </a:lnTo>
                    <a:lnTo>
                      <a:pt x="5" y="0"/>
                    </a:lnTo>
                    <a:lnTo>
                      <a:pt x="485" y="6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197" name="Freeform 2134"/>
              <p:cNvSpPr>
                <a:spLocks/>
              </p:cNvSpPr>
              <p:nvPr/>
            </p:nvSpPr>
            <p:spPr bwMode="auto">
              <a:xfrm>
                <a:off x="1664" y="1362"/>
                <a:ext cx="240" cy="37"/>
              </a:xfrm>
              <a:custGeom>
                <a:avLst/>
                <a:gdLst>
                  <a:gd name="T0" fmla="*/ 2 w 480"/>
                  <a:gd name="T1" fmla="*/ 1 h 73"/>
                  <a:gd name="T2" fmla="*/ 2 w 480"/>
                  <a:gd name="T3" fmla="*/ 1 h 73"/>
                  <a:gd name="T4" fmla="*/ 0 w 480"/>
                  <a:gd name="T5" fmla="*/ 1 h 73"/>
                  <a:gd name="T6" fmla="*/ 0 w 480"/>
                  <a:gd name="T7" fmla="*/ 0 h 73"/>
                  <a:gd name="T8" fmla="*/ 2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1"/>
                    </a:lnTo>
                    <a:lnTo>
                      <a:pt x="0" y="0"/>
                    </a:lnTo>
                    <a:lnTo>
                      <a:pt x="480" y="6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198" name="Freeform 2135"/>
              <p:cNvSpPr>
                <a:spLocks/>
              </p:cNvSpPr>
              <p:nvPr/>
            </p:nvSpPr>
            <p:spPr bwMode="auto">
              <a:xfrm>
                <a:off x="1663" y="1363"/>
                <a:ext cx="241" cy="37"/>
              </a:xfrm>
              <a:custGeom>
                <a:avLst/>
                <a:gdLst>
                  <a:gd name="T0" fmla="*/ 2 w 480"/>
                  <a:gd name="T1" fmla="*/ 1 h 73"/>
                  <a:gd name="T2" fmla="*/ 2 w 480"/>
                  <a:gd name="T3" fmla="*/ 1 h 73"/>
                  <a:gd name="T4" fmla="*/ 0 w 480"/>
                  <a:gd name="T5" fmla="*/ 1 h 73"/>
                  <a:gd name="T6" fmla="*/ 1 w 480"/>
                  <a:gd name="T7" fmla="*/ 0 h 73"/>
                  <a:gd name="T8" fmla="*/ 2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4"/>
                    </a:lnTo>
                    <a:lnTo>
                      <a:pt x="2" y="0"/>
                    </a:lnTo>
                    <a:lnTo>
                      <a:pt x="480" y="72"/>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5199" name="Freeform 2136"/>
              <p:cNvSpPr>
                <a:spLocks/>
              </p:cNvSpPr>
              <p:nvPr/>
            </p:nvSpPr>
            <p:spPr bwMode="auto">
              <a:xfrm>
                <a:off x="1663" y="1365"/>
                <a:ext cx="240"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9" y="73"/>
                    </a:lnTo>
                    <a:lnTo>
                      <a:pt x="0" y="1"/>
                    </a:lnTo>
                    <a:lnTo>
                      <a:pt x="2" y="0"/>
                    </a:lnTo>
                    <a:lnTo>
                      <a:pt x="480" y="69"/>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5200" name="Freeform 2137"/>
              <p:cNvSpPr>
                <a:spLocks/>
              </p:cNvSpPr>
              <p:nvPr/>
            </p:nvSpPr>
            <p:spPr bwMode="auto">
              <a:xfrm>
                <a:off x="1662" y="1366"/>
                <a:ext cx="240"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3"/>
                    </a:lnTo>
                    <a:lnTo>
                      <a:pt x="1" y="0"/>
                    </a:lnTo>
                    <a:lnTo>
                      <a:pt x="480" y="72"/>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201" name="Freeform 2138"/>
              <p:cNvSpPr>
                <a:spLocks/>
              </p:cNvSpPr>
              <p:nvPr/>
            </p:nvSpPr>
            <p:spPr bwMode="auto">
              <a:xfrm>
                <a:off x="1660" y="1367"/>
                <a:ext cx="241" cy="41"/>
              </a:xfrm>
              <a:custGeom>
                <a:avLst/>
                <a:gdLst>
                  <a:gd name="T0" fmla="*/ 2 w 482"/>
                  <a:gd name="T1" fmla="*/ 1 h 82"/>
                  <a:gd name="T2" fmla="*/ 2 w 482"/>
                  <a:gd name="T3" fmla="*/ 1 h 82"/>
                  <a:gd name="T4" fmla="*/ 0 w 482"/>
                  <a:gd name="T5" fmla="*/ 1 h 82"/>
                  <a:gd name="T6" fmla="*/ 1 w 482"/>
                  <a:gd name="T7" fmla="*/ 0 h 82"/>
                  <a:gd name="T8" fmla="*/ 2 w 482"/>
                  <a:gd name="T9" fmla="*/ 1 h 82"/>
                  <a:gd name="T10" fmla="*/ 0 60000 65536"/>
                  <a:gd name="T11" fmla="*/ 0 60000 65536"/>
                  <a:gd name="T12" fmla="*/ 0 60000 65536"/>
                  <a:gd name="T13" fmla="*/ 0 60000 65536"/>
                  <a:gd name="T14" fmla="*/ 0 60000 65536"/>
                  <a:gd name="T15" fmla="*/ 0 w 482"/>
                  <a:gd name="T16" fmla="*/ 0 h 82"/>
                  <a:gd name="T17" fmla="*/ 482 w 482"/>
                  <a:gd name="T18" fmla="*/ 82 h 82"/>
                </a:gdLst>
                <a:ahLst/>
                <a:cxnLst>
                  <a:cxn ang="T10">
                    <a:pos x="T0" y="T1"/>
                  </a:cxn>
                  <a:cxn ang="T11">
                    <a:pos x="T2" y="T3"/>
                  </a:cxn>
                  <a:cxn ang="T12">
                    <a:pos x="T4" y="T5"/>
                  </a:cxn>
                  <a:cxn ang="T13">
                    <a:pos x="T6" y="T7"/>
                  </a:cxn>
                  <a:cxn ang="T14">
                    <a:pos x="T8" y="T9"/>
                  </a:cxn>
                </a:cxnLst>
                <a:rect l="T15" t="T16" r="T17" b="T18"/>
                <a:pathLst>
                  <a:path w="482" h="82">
                    <a:moveTo>
                      <a:pt x="482" y="70"/>
                    </a:moveTo>
                    <a:lnTo>
                      <a:pt x="479" y="82"/>
                    </a:lnTo>
                    <a:lnTo>
                      <a:pt x="0" y="10"/>
                    </a:lnTo>
                    <a:lnTo>
                      <a:pt x="4" y="0"/>
                    </a:lnTo>
                    <a:lnTo>
                      <a:pt x="482" y="70"/>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202" name="Freeform 2139"/>
              <p:cNvSpPr>
                <a:spLocks/>
              </p:cNvSpPr>
              <p:nvPr/>
            </p:nvSpPr>
            <p:spPr bwMode="auto">
              <a:xfrm>
                <a:off x="1662" y="1367"/>
                <a:ext cx="239" cy="37"/>
              </a:xfrm>
              <a:custGeom>
                <a:avLst/>
                <a:gdLst>
                  <a:gd name="T0" fmla="*/ 2 w 478"/>
                  <a:gd name="T1" fmla="*/ 1 h 74"/>
                  <a:gd name="T2" fmla="*/ 2 w 478"/>
                  <a:gd name="T3" fmla="*/ 1 h 74"/>
                  <a:gd name="T4" fmla="*/ 0 w 478"/>
                  <a:gd name="T5" fmla="*/ 1 h 74"/>
                  <a:gd name="T6" fmla="*/ 0 w 478"/>
                  <a:gd name="T7" fmla="*/ 0 h 74"/>
                  <a:gd name="T8" fmla="*/ 2 w 478"/>
                  <a:gd name="T9" fmla="*/ 1 h 74"/>
                  <a:gd name="T10" fmla="*/ 0 60000 65536"/>
                  <a:gd name="T11" fmla="*/ 0 60000 65536"/>
                  <a:gd name="T12" fmla="*/ 0 60000 65536"/>
                  <a:gd name="T13" fmla="*/ 0 60000 65536"/>
                  <a:gd name="T14" fmla="*/ 0 60000 65536"/>
                  <a:gd name="T15" fmla="*/ 0 w 478"/>
                  <a:gd name="T16" fmla="*/ 0 h 74"/>
                  <a:gd name="T17" fmla="*/ 478 w 478"/>
                  <a:gd name="T18" fmla="*/ 74 h 74"/>
                </a:gdLst>
                <a:ahLst/>
                <a:cxnLst>
                  <a:cxn ang="T10">
                    <a:pos x="T0" y="T1"/>
                  </a:cxn>
                  <a:cxn ang="T11">
                    <a:pos x="T2" y="T3"/>
                  </a:cxn>
                  <a:cxn ang="T12">
                    <a:pos x="T4" y="T5"/>
                  </a:cxn>
                  <a:cxn ang="T13">
                    <a:pos x="T6" y="T7"/>
                  </a:cxn>
                  <a:cxn ang="T14">
                    <a:pos x="T8" y="T9"/>
                  </a:cxn>
                </a:cxnLst>
                <a:rect l="T15" t="T16" r="T17" b="T18"/>
                <a:pathLst>
                  <a:path w="478" h="74">
                    <a:moveTo>
                      <a:pt x="478" y="70"/>
                    </a:moveTo>
                    <a:lnTo>
                      <a:pt x="478" y="74"/>
                    </a:lnTo>
                    <a:lnTo>
                      <a:pt x="0" y="2"/>
                    </a:lnTo>
                    <a:lnTo>
                      <a:pt x="0" y="0"/>
                    </a:lnTo>
                    <a:lnTo>
                      <a:pt x="478" y="70"/>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203" name="Freeform 2140"/>
              <p:cNvSpPr>
                <a:spLocks/>
              </p:cNvSpPr>
              <p:nvPr/>
            </p:nvSpPr>
            <p:spPr bwMode="auto">
              <a:xfrm>
                <a:off x="1661" y="1368"/>
                <a:ext cx="240" cy="37"/>
              </a:xfrm>
              <a:custGeom>
                <a:avLst/>
                <a:gdLst>
                  <a:gd name="T0" fmla="*/ 2 w 480"/>
                  <a:gd name="T1" fmla="*/ 1 h 73"/>
                  <a:gd name="T2" fmla="*/ 2 w 480"/>
                  <a:gd name="T3" fmla="*/ 1 h 73"/>
                  <a:gd name="T4" fmla="*/ 0 w 480"/>
                  <a:gd name="T5" fmla="*/ 1 h 73"/>
                  <a:gd name="T6" fmla="*/ 1 w 480"/>
                  <a:gd name="T7" fmla="*/ 0 h 73"/>
                  <a:gd name="T8" fmla="*/ 2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2"/>
                    </a:lnTo>
                    <a:lnTo>
                      <a:pt x="2" y="0"/>
                    </a:lnTo>
                    <a:lnTo>
                      <a:pt x="480" y="72"/>
                    </a:lnTo>
                    <a:close/>
                  </a:path>
                </a:pathLst>
              </a:custGeom>
              <a:solidFill>
                <a:srgbClr val="D86B00"/>
              </a:solidFill>
              <a:ln w="9525">
                <a:noFill/>
                <a:round/>
                <a:headEnd/>
                <a:tailEnd/>
              </a:ln>
            </p:spPr>
            <p:txBody>
              <a:bodyPr>
                <a:prstTxWarp prst="textNoShape">
                  <a:avLst/>
                </a:prstTxWarp>
              </a:bodyPr>
              <a:lstStyle/>
              <a:p>
                <a:endParaRPr lang="en-US">
                  <a:latin typeface="Calibri" pitchFamily="-112" charset="0"/>
                </a:endParaRPr>
              </a:p>
            </p:txBody>
          </p:sp>
          <p:sp>
            <p:nvSpPr>
              <p:cNvPr id="675204" name="Freeform 2141"/>
              <p:cNvSpPr>
                <a:spLocks/>
              </p:cNvSpPr>
              <p:nvPr/>
            </p:nvSpPr>
            <p:spPr bwMode="auto">
              <a:xfrm>
                <a:off x="1661" y="1369"/>
                <a:ext cx="239" cy="37"/>
              </a:xfrm>
              <a:custGeom>
                <a:avLst/>
                <a:gdLst>
                  <a:gd name="T0" fmla="*/ 2 w 478"/>
                  <a:gd name="T1" fmla="*/ 0 h 75"/>
                  <a:gd name="T2" fmla="*/ 2 w 478"/>
                  <a:gd name="T3" fmla="*/ 0 h 75"/>
                  <a:gd name="T4" fmla="*/ 0 w 478"/>
                  <a:gd name="T5" fmla="*/ 0 h 75"/>
                  <a:gd name="T6" fmla="*/ 0 w 478"/>
                  <a:gd name="T7" fmla="*/ 0 h 75"/>
                  <a:gd name="T8" fmla="*/ 2 w 478"/>
                  <a:gd name="T9" fmla="*/ 0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1"/>
                    </a:moveTo>
                    <a:lnTo>
                      <a:pt x="478" y="75"/>
                    </a:lnTo>
                    <a:lnTo>
                      <a:pt x="0" y="3"/>
                    </a:lnTo>
                    <a:lnTo>
                      <a:pt x="0" y="0"/>
                    </a:lnTo>
                    <a:lnTo>
                      <a:pt x="478" y="71"/>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205" name="Freeform 2142"/>
              <p:cNvSpPr>
                <a:spLocks/>
              </p:cNvSpPr>
              <p:nvPr/>
            </p:nvSpPr>
            <p:spPr bwMode="auto">
              <a:xfrm>
                <a:off x="1660" y="1371"/>
                <a:ext cx="240" cy="36"/>
              </a:xfrm>
              <a:custGeom>
                <a:avLst/>
                <a:gdLst>
                  <a:gd name="T0" fmla="*/ 2 w 480"/>
                  <a:gd name="T1" fmla="*/ 0 h 73"/>
                  <a:gd name="T2" fmla="*/ 2 w 480"/>
                  <a:gd name="T3" fmla="*/ 0 h 73"/>
                  <a:gd name="T4" fmla="*/ 0 w 480"/>
                  <a:gd name="T5" fmla="*/ 0 h 73"/>
                  <a:gd name="T6" fmla="*/ 1 w 480"/>
                  <a:gd name="T7" fmla="*/ 0 h 73"/>
                  <a:gd name="T8" fmla="*/ 2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9" y="73"/>
                    </a:lnTo>
                    <a:lnTo>
                      <a:pt x="0" y="2"/>
                    </a:lnTo>
                    <a:lnTo>
                      <a:pt x="2" y="0"/>
                    </a:lnTo>
                    <a:lnTo>
                      <a:pt x="480" y="72"/>
                    </a:lnTo>
                    <a:close/>
                  </a:path>
                </a:pathLst>
              </a:custGeom>
              <a:solidFill>
                <a:srgbClr val="DA6C00"/>
              </a:solidFill>
              <a:ln w="9525">
                <a:noFill/>
                <a:round/>
                <a:headEnd/>
                <a:tailEnd/>
              </a:ln>
            </p:spPr>
            <p:txBody>
              <a:bodyPr>
                <a:prstTxWarp prst="textNoShape">
                  <a:avLst/>
                </a:prstTxWarp>
              </a:bodyPr>
              <a:lstStyle/>
              <a:p>
                <a:endParaRPr lang="en-US">
                  <a:latin typeface="Calibri" pitchFamily="-112" charset="0"/>
                </a:endParaRPr>
              </a:p>
            </p:txBody>
          </p:sp>
          <p:sp>
            <p:nvSpPr>
              <p:cNvPr id="675206" name="Freeform 2143"/>
              <p:cNvSpPr>
                <a:spLocks/>
              </p:cNvSpPr>
              <p:nvPr/>
            </p:nvSpPr>
            <p:spPr bwMode="auto">
              <a:xfrm>
                <a:off x="1660" y="1371"/>
                <a:ext cx="239" cy="37"/>
              </a:xfrm>
              <a:custGeom>
                <a:avLst/>
                <a:gdLst>
                  <a:gd name="T0" fmla="*/ 1 w 479"/>
                  <a:gd name="T1" fmla="*/ 1 h 73"/>
                  <a:gd name="T2" fmla="*/ 1 w 479"/>
                  <a:gd name="T3" fmla="*/ 1 h 73"/>
                  <a:gd name="T4" fmla="*/ 0 w 479"/>
                  <a:gd name="T5" fmla="*/ 1 h 73"/>
                  <a:gd name="T6" fmla="*/ 0 w 479"/>
                  <a:gd name="T7" fmla="*/ 0 h 73"/>
                  <a:gd name="T8" fmla="*/ 1 w 479"/>
                  <a:gd name="T9" fmla="*/ 1 h 73"/>
                  <a:gd name="T10" fmla="*/ 0 60000 65536"/>
                  <a:gd name="T11" fmla="*/ 0 60000 65536"/>
                  <a:gd name="T12" fmla="*/ 0 60000 65536"/>
                  <a:gd name="T13" fmla="*/ 0 60000 65536"/>
                  <a:gd name="T14" fmla="*/ 0 60000 65536"/>
                  <a:gd name="T15" fmla="*/ 0 w 479"/>
                  <a:gd name="T16" fmla="*/ 0 h 73"/>
                  <a:gd name="T17" fmla="*/ 479 w 479"/>
                  <a:gd name="T18" fmla="*/ 73 h 73"/>
                </a:gdLst>
                <a:ahLst/>
                <a:cxnLst>
                  <a:cxn ang="T10">
                    <a:pos x="T0" y="T1"/>
                  </a:cxn>
                  <a:cxn ang="T11">
                    <a:pos x="T2" y="T3"/>
                  </a:cxn>
                  <a:cxn ang="T12">
                    <a:pos x="T4" y="T5"/>
                  </a:cxn>
                  <a:cxn ang="T13">
                    <a:pos x="T6" y="T7"/>
                  </a:cxn>
                  <a:cxn ang="T14">
                    <a:pos x="T8" y="T9"/>
                  </a:cxn>
                </a:cxnLst>
                <a:rect l="T15" t="T16" r="T17" b="T18"/>
                <a:pathLst>
                  <a:path w="479" h="73">
                    <a:moveTo>
                      <a:pt x="479" y="71"/>
                    </a:moveTo>
                    <a:lnTo>
                      <a:pt x="479" y="73"/>
                    </a:lnTo>
                    <a:lnTo>
                      <a:pt x="0" y="1"/>
                    </a:lnTo>
                    <a:lnTo>
                      <a:pt x="0" y="0"/>
                    </a:lnTo>
                    <a:lnTo>
                      <a:pt x="479" y="71"/>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207" name="Freeform 2144"/>
              <p:cNvSpPr>
                <a:spLocks/>
              </p:cNvSpPr>
              <p:nvPr/>
            </p:nvSpPr>
            <p:spPr bwMode="auto">
              <a:xfrm>
                <a:off x="1658" y="1372"/>
                <a:ext cx="241" cy="43"/>
              </a:xfrm>
              <a:custGeom>
                <a:avLst/>
                <a:gdLst>
                  <a:gd name="T0" fmla="*/ 2 w 482"/>
                  <a:gd name="T1" fmla="*/ 1 h 85"/>
                  <a:gd name="T2" fmla="*/ 2 w 482"/>
                  <a:gd name="T3" fmla="*/ 1 h 85"/>
                  <a:gd name="T4" fmla="*/ 0 w 482"/>
                  <a:gd name="T5" fmla="*/ 1 h 85"/>
                  <a:gd name="T6" fmla="*/ 1 w 482"/>
                  <a:gd name="T7" fmla="*/ 0 h 85"/>
                  <a:gd name="T8" fmla="*/ 2 w 482"/>
                  <a:gd name="T9" fmla="*/ 1 h 85"/>
                  <a:gd name="T10" fmla="*/ 0 60000 65536"/>
                  <a:gd name="T11" fmla="*/ 0 60000 65536"/>
                  <a:gd name="T12" fmla="*/ 0 60000 65536"/>
                  <a:gd name="T13" fmla="*/ 0 60000 65536"/>
                  <a:gd name="T14" fmla="*/ 0 60000 65536"/>
                  <a:gd name="T15" fmla="*/ 0 w 482"/>
                  <a:gd name="T16" fmla="*/ 0 h 85"/>
                  <a:gd name="T17" fmla="*/ 482 w 482"/>
                  <a:gd name="T18" fmla="*/ 85 h 85"/>
                </a:gdLst>
                <a:ahLst/>
                <a:cxnLst>
                  <a:cxn ang="T10">
                    <a:pos x="T0" y="T1"/>
                  </a:cxn>
                  <a:cxn ang="T11">
                    <a:pos x="T2" y="T3"/>
                  </a:cxn>
                  <a:cxn ang="T12">
                    <a:pos x="T4" y="T5"/>
                  </a:cxn>
                  <a:cxn ang="T13">
                    <a:pos x="T6" y="T7"/>
                  </a:cxn>
                  <a:cxn ang="T14">
                    <a:pos x="T8" y="T9"/>
                  </a:cxn>
                </a:cxnLst>
                <a:rect l="T15" t="T16" r="T17" b="T18"/>
                <a:pathLst>
                  <a:path w="482" h="85">
                    <a:moveTo>
                      <a:pt x="482" y="72"/>
                    </a:moveTo>
                    <a:lnTo>
                      <a:pt x="478" y="85"/>
                    </a:lnTo>
                    <a:lnTo>
                      <a:pt x="0" y="12"/>
                    </a:lnTo>
                    <a:lnTo>
                      <a:pt x="3" y="0"/>
                    </a:lnTo>
                    <a:lnTo>
                      <a:pt x="482" y="72"/>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208" name="Freeform 2145"/>
              <p:cNvSpPr>
                <a:spLocks/>
              </p:cNvSpPr>
              <p:nvPr/>
            </p:nvSpPr>
            <p:spPr bwMode="auto">
              <a:xfrm>
                <a:off x="1659" y="1372"/>
                <a:ext cx="240" cy="38"/>
              </a:xfrm>
              <a:custGeom>
                <a:avLst/>
                <a:gdLst>
                  <a:gd name="T0" fmla="*/ 2 w 480"/>
                  <a:gd name="T1" fmla="*/ 1 h 75"/>
                  <a:gd name="T2" fmla="*/ 2 w 480"/>
                  <a:gd name="T3" fmla="*/ 1 h 75"/>
                  <a:gd name="T4" fmla="*/ 0 w 480"/>
                  <a:gd name="T5" fmla="*/ 1 h 75"/>
                  <a:gd name="T6" fmla="*/ 1 w 480"/>
                  <a:gd name="T7" fmla="*/ 0 h 75"/>
                  <a:gd name="T8" fmla="*/ 2 w 480"/>
                  <a:gd name="T9" fmla="*/ 1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2"/>
                    </a:moveTo>
                    <a:lnTo>
                      <a:pt x="478" y="75"/>
                    </a:lnTo>
                    <a:lnTo>
                      <a:pt x="0" y="4"/>
                    </a:lnTo>
                    <a:lnTo>
                      <a:pt x="1" y="0"/>
                    </a:lnTo>
                    <a:lnTo>
                      <a:pt x="480" y="72"/>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209" name="Freeform 2146"/>
              <p:cNvSpPr>
                <a:spLocks/>
              </p:cNvSpPr>
              <p:nvPr/>
            </p:nvSpPr>
            <p:spPr bwMode="auto">
              <a:xfrm>
                <a:off x="1659" y="1374"/>
                <a:ext cx="240" cy="36"/>
              </a:xfrm>
              <a:custGeom>
                <a:avLst/>
                <a:gdLst>
                  <a:gd name="T0" fmla="*/ 2 w 478"/>
                  <a:gd name="T1" fmla="*/ 0 h 73"/>
                  <a:gd name="T2" fmla="*/ 2 w 478"/>
                  <a:gd name="T3" fmla="*/ 0 h 73"/>
                  <a:gd name="T4" fmla="*/ 0 w 478"/>
                  <a:gd name="T5" fmla="*/ 0 h 73"/>
                  <a:gd name="T6" fmla="*/ 0 w 478"/>
                  <a:gd name="T7" fmla="*/ 0 h 73"/>
                  <a:gd name="T8" fmla="*/ 2 w 478"/>
                  <a:gd name="T9" fmla="*/ 0 h 73"/>
                  <a:gd name="T10" fmla="*/ 0 60000 65536"/>
                  <a:gd name="T11" fmla="*/ 0 60000 65536"/>
                  <a:gd name="T12" fmla="*/ 0 60000 65536"/>
                  <a:gd name="T13" fmla="*/ 0 60000 65536"/>
                  <a:gd name="T14" fmla="*/ 0 60000 65536"/>
                  <a:gd name="T15" fmla="*/ 0 w 478"/>
                  <a:gd name="T16" fmla="*/ 0 h 73"/>
                  <a:gd name="T17" fmla="*/ 478 w 478"/>
                  <a:gd name="T18" fmla="*/ 73 h 73"/>
                </a:gdLst>
                <a:ahLst/>
                <a:cxnLst>
                  <a:cxn ang="T10">
                    <a:pos x="T0" y="T1"/>
                  </a:cxn>
                  <a:cxn ang="T11">
                    <a:pos x="T2" y="T3"/>
                  </a:cxn>
                  <a:cxn ang="T12">
                    <a:pos x="T4" y="T5"/>
                  </a:cxn>
                  <a:cxn ang="T13">
                    <a:pos x="T6" y="T7"/>
                  </a:cxn>
                  <a:cxn ang="T14">
                    <a:pos x="T8" y="T9"/>
                  </a:cxn>
                </a:cxnLst>
                <a:rect l="T15" t="T16" r="T17" b="T18"/>
                <a:pathLst>
                  <a:path w="478" h="73">
                    <a:moveTo>
                      <a:pt x="478" y="71"/>
                    </a:moveTo>
                    <a:lnTo>
                      <a:pt x="478" y="73"/>
                    </a:lnTo>
                    <a:lnTo>
                      <a:pt x="0" y="1"/>
                    </a:lnTo>
                    <a:lnTo>
                      <a:pt x="0" y="0"/>
                    </a:lnTo>
                    <a:lnTo>
                      <a:pt x="478" y="71"/>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210" name="Freeform 2147"/>
              <p:cNvSpPr>
                <a:spLocks/>
              </p:cNvSpPr>
              <p:nvPr/>
            </p:nvSpPr>
            <p:spPr bwMode="auto">
              <a:xfrm>
                <a:off x="1658" y="1375"/>
                <a:ext cx="241" cy="37"/>
              </a:xfrm>
              <a:custGeom>
                <a:avLst/>
                <a:gdLst>
                  <a:gd name="T0" fmla="*/ 2 w 480"/>
                  <a:gd name="T1" fmla="*/ 0 h 75"/>
                  <a:gd name="T2" fmla="*/ 2 w 480"/>
                  <a:gd name="T3" fmla="*/ 0 h 75"/>
                  <a:gd name="T4" fmla="*/ 0 w 480"/>
                  <a:gd name="T5" fmla="*/ 0 h 75"/>
                  <a:gd name="T6" fmla="*/ 1 w 480"/>
                  <a:gd name="T7" fmla="*/ 0 h 75"/>
                  <a:gd name="T8" fmla="*/ 2 w 480"/>
                  <a:gd name="T9" fmla="*/ 0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2"/>
                    </a:moveTo>
                    <a:lnTo>
                      <a:pt x="478" y="75"/>
                    </a:lnTo>
                    <a:lnTo>
                      <a:pt x="0" y="2"/>
                    </a:lnTo>
                    <a:lnTo>
                      <a:pt x="2" y="0"/>
                    </a:lnTo>
                    <a:lnTo>
                      <a:pt x="480" y="72"/>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211" name="Freeform 2148"/>
              <p:cNvSpPr>
                <a:spLocks/>
              </p:cNvSpPr>
              <p:nvPr/>
            </p:nvSpPr>
            <p:spPr bwMode="auto">
              <a:xfrm>
                <a:off x="1658" y="1376"/>
                <a:ext cx="240" cy="37"/>
              </a:xfrm>
              <a:custGeom>
                <a:avLst/>
                <a:gdLst>
                  <a:gd name="T0" fmla="*/ 2 w 478"/>
                  <a:gd name="T1" fmla="*/ 0 h 75"/>
                  <a:gd name="T2" fmla="*/ 2 w 478"/>
                  <a:gd name="T3" fmla="*/ 0 h 75"/>
                  <a:gd name="T4" fmla="*/ 0 w 478"/>
                  <a:gd name="T5" fmla="*/ 0 h 75"/>
                  <a:gd name="T6" fmla="*/ 0 w 478"/>
                  <a:gd name="T7" fmla="*/ 0 h 75"/>
                  <a:gd name="T8" fmla="*/ 2 w 478"/>
                  <a:gd name="T9" fmla="*/ 0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3"/>
                    </a:moveTo>
                    <a:lnTo>
                      <a:pt x="478" y="75"/>
                    </a:lnTo>
                    <a:lnTo>
                      <a:pt x="0" y="3"/>
                    </a:lnTo>
                    <a:lnTo>
                      <a:pt x="0" y="0"/>
                    </a:lnTo>
                    <a:lnTo>
                      <a:pt x="478" y="73"/>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212" name="Freeform 2149"/>
              <p:cNvSpPr>
                <a:spLocks/>
              </p:cNvSpPr>
              <p:nvPr/>
            </p:nvSpPr>
            <p:spPr bwMode="auto">
              <a:xfrm>
                <a:off x="1658" y="1377"/>
                <a:ext cx="240" cy="38"/>
              </a:xfrm>
              <a:custGeom>
                <a:avLst/>
                <a:gdLst>
                  <a:gd name="T0" fmla="*/ 2 w 478"/>
                  <a:gd name="T1" fmla="*/ 1 h 75"/>
                  <a:gd name="T2" fmla="*/ 2 w 478"/>
                  <a:gd name="T3" fmla="*/ 1 h 75"/>
                  <a:gd name="T4" fmla="*/ 0 w 478"/>
                  <a:gd name="T5" fmla="*/ 1 h 75"/>
                  <a:gd name="T6" fmla="*/ 0 w 478"/>
                  <a:gd name="T7" fmla="*/ 0 h 75"/>
                  <a:gd name="T8" fmla="*/ 2 w 478"/>
                  <a:gd name="T9" fmla="*/ 1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2"/>
                    </a:moveTo>
                    <a:lnTo>
                      <a:pt x="478" y="75"/>
                    </a:lnTo>
                    <a:lnTo>
                      <a:pt x="0" y="2"/>
                    </a:lnTo>
                    <a:lnTo>
                      <a:pt x="0" y="0"/>
                    </a:lnTo>
                    <a:lnTo>
                      <a:pt x="478" y="72"/>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213" name="Freeform 2150"/>
              <p:cNvSpPr>
                <a:spLocks/>
              </p:cNvSpPr>
              <p:nvPr/>
            </p:nvSpPr>
            <p:spPr bwMode="auto">
              <a:xfrm>
                <a:off x="1657" y="1378"/>
                <a:ext cx="241" cy="42"/>
              </a:xfrm>
              <a:custGeom>
                <a:avLst/>
                <a:gdLst>
                  <a:gd name="T0" fmla="*/ 2 w 481"/>
                  <a:gd name="T1" fmla="*/ 0 h 85"/>
                  <a:gd name="T2" fmla="*/ 2 w 481"/>
                  <a:gd name="T3" fmla="*/ 0 h 85"/>
                  <a:gd name="T4" fmla="*/ 0 w 481"/>
                  <a:gd name="T5" fmla="*/ 0 h 85"/>
                  <a:gd name="T6" fmla="*/ 1 w 481"/>
                  <a:gd name="T7" fmla="*/ 0 h 85"/>
                  <a:gd name="T8" fmla="*/ 2 w 481"/>
                  <a:gd name="T9" fmla="*/ 0 h 85"/>
                  <a:gd name="T10" fmla="*/ 0 60000 65536"/>
                  <a:gd name="T11" fmla="*/ 0 60000 65536"/>
                  <a:gd name="T12" fmla="*/ 0 60000 65536"/>
                  <a:gd name="T13" fmla="*/ 0 60000 65536"/>
                  <a:gd name="T14" fmla="*/ 0 60000 65536"/>
                  <a:gd name="T15" fmla="*/ 0 w 481"/>
                  <a:gd name="T16" fmla="*/ 0 h 85"/>
                  <a:gd name="T17" fmla="*/ 481 w 481"/>
                  <a:gd name="T18" fmla="*/ 85 h 85"/>
                </a:gdLst>
                <a:ahLst/>
                <a:cxnLst>
                  <a:cxn ang="T10">
                    <a:pos x="T0" y="T1"/>
                  </a:cxn>
                  <a:cxn ang="T11">
                    <a:pos x="T2" y="T3"/>
                  </a:cxn>
                  <a:cxn ang="T12">
                    <a:pos x="T4" y="T5"/>
                  </a:cxn>
                  <a:cxn ang="T13">
                    <a:pos x="T6" y="T7"/>
                  </a:cxn>
                  <a:cxn ang="T14">
                    <a:pos x="T8" y="T9"/>
                  </a:cxn>
                </a:cxnLst>
                <a:rect l="T15" t="T16" r="T17" b="T18"/>
                <a:pathLst>
                  <a:path w="481" h="85">
                    <a:moveTo>
                      <a:pt x="481" y="73"/>
                    </a:moveTo>
                    <a:lnTo>
                      <a:pt x="478" y="85"/>
                    </a:lnTo>
                    <a:lnTo>
                      <a:pt x="0" y="12"/>
                    </a:lnTo>
                    <a:lnTo>
                      <a:pt x="3" y="0"/>
                    </a:lnTo>
                    <a:lnTo>
                      <a:pt x="481" y="73"/>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214" name="Freeform 2151"/>
              <p:cNvSpPr>
                <a:spLocks/>
              </p:cNvSpPr>
              <p:nvPr/>
            </p:nvSpPr>
            <p:spPr bwMode="auto">
              <a:xfrm>
                <a:off x="1658" y="1378"/>
                <a:ext cx="240" cy="37"/>
              </a:xfrm>
              <a:custGeom>
                <a:avLst/>
                <a:gdLst>
                  <a:gd name="T0" fmla="*/ 2 w 480"/>
                  <a:gd name="T1" fmla="*/ 0 h 75"/>
                  <a:gd name="T2" fmla="*/ 2 w 480"/>
                  <a:gd name="T3" fmla="*/ 0 h 75"/>
                  <a:gd name="T4" fmla="*/ 0 w 480"/>
                  <a:gd name="T5" fmla="*/ 0 h 75"/>
                  <a:gd name="T6" fmla="*/ 1 w 480"/>
                  <a:gd name="T7" fmla="*/ 0 h 75"/>
                  <a:gd name="T8" fmla="*/ 2 w 480"/>
                  <a:gd name="T9" fmla="*/ 0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3"/>
                    </a:moveTo>
                    <a:lnTo>
                      <a:pt x="479" y="75"/>
                    </a:lnTo>
                    <a:lnTo>
                      <a:pt x="0" y="3"/>
                    </a:lnTo>
                    <a:lnTo>
                      <a:pt x="2" y="0"/>
                    </a:lnTo>
                    <a:lnTo>
                      <a:pt x="480" y="73"/>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215" name="Freeform 2152"/>
              <p:cNvSpPr>
                <a:spLocks/>
              </p:cNvSpPr>
              <p:nvPr/>
            </p:nvSpPr>
            <p:spPr bwMode="auto">
              <a:xfrm>
                <a:off x="1658" y="1380"/>
                <a:ext cx="239" cy="37"/>
              </a:xfrm>
              <a:custGeom>
                <a:avLst/>
                <a:gdLst>
                  <a:gd name="T0" fmla="*/ 1 w 479"/>
                  <a:gd name="T1" fmla="*/ 0 h 75"/>
                  <a:gd name="T2" fmla="*/ 1 w 479"/>
                  <a:gd name="T3" fmla="*/ 0 h 75"/>
                  <a:gd name="T4" fmla="*/ 0 w 479"/>
                  <a:gd name="T5" fmla="*/ 0 h 75"/>
                  <a:gd name="T6" fmla="*/ 0 w 479"/>
                  <a:gd name="T7" fmla="*/ 0 h 75"/>
                  <a:gd name="T8" fmla="*/ 1 w 479"/>
                  <a:gd name="T9" fmla="*/ 0 h 75"/>
                  <a:gd name="T10" fmla="*/ 0 60000 65536"/>
                  <a:gd name="T11" fmla="*/ 0 60000 65536"/>
                  <a:gd name="T12" fmla="*/ 0 60000 65536"/>
                  <a:gd name="T13" fmla="*/ 0 60000 65536"/>
                  <a:gd name="T14" fmla="*/ 0 60000 65536"/>
                  <a:gd name="T15" fmla="*/ 0 w 479"/>
                  <a:gd name="T16" fmla="*/ 0 h 75"/>
                  <a:gd name="T17" fmla="*/ 479 w 479"/>
                  <a:gd name="T18" fmla="*/ 75 h 75"/>
                </a:gdLst>
                <a:ahLst/>
                <a:cxnLst>
                  <a:cxn ang="T10">
                    <a:pos x="T0" y="T1"/>
                  </a:cxn>
                  <a:cxn ang="T11">
                    <a:pos x="T2" y="T3"/>
                  </a:cxn>
                  <a:cxn ang="T12">
                    <a:pos x="T4" y="T5"/>
                  </a:cxn>
                  <a:cxn ang="T13">
                    <a:pos x="T6" y="T7"/>
                  </a:cxn>
                  <a:cxn ang="T14">
                    <a:pos x="T8" y="T9"/>
                  </a:cxn>
                </a:cxnLst>
                <a:rect l="T15" t="T16" r="T17" b="T18"/>
                <a:pathLst>
                  <a:path w="479" h="75">
                    <a:moveTo>
                      <a:pt x="479" y="72"/>
                    </a:moveTo>
                    <a:lnTo>
                      <a:pt x="479" y="75"/>
                    </a:lnTo>
                    <a:lnTo>
                      <a:pt x="0" y="4"/>
                    </a:lnTo>
                    <a:lnTo>
                      <a:pt x="0" y="0"/>
                    </a:lnTo>
                    <a:lnTo>
                      <a:pt x="479" y="72"/>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216" name="Freeform 2153"/>
              <p:cNvSpPr>
                <a:spLocks/>
              </p:cNvSpPr>
              <p:nvPr/>
            </p:nvSpPr>
            <p:spPr bwMode="auto">
              <a:xfrm>
                <a:off x="1657" y="1381"/>
                <a:ext cx="240" cy="38"/>
              </a:xfrm>
              <a:custGeom>
                <a:avLst/>
                <a:gdLst>
                  <a:gd name="T0" fmla="*/ 2 w 480"/>
                  <a:gd name="T1" fmla="*/ 1 h 75"/>
                  <a:gd name="T2" fmla="*/ 2 w 480"/>
                  <a:gd name="T3" fmla="*/ 1 h 75"/>
                  <a:gd name="T4" fmla="*/ 0 w 480"/>
                  <a:gd name="T5" fmla="*/ 1 h 75"/>
                  <a:gd name="T6" fmla="*/ 1 w 480"/>
                  <a:gd name="T7" fmla="*/ 0 h 75"/>
                  <a:gd name="T8" fmla="*/ 2 w 480"/>
                  <a:gd name="T9" fmla="*/ 1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1"/>
                    </a:moveTo>
                    <a:lnTo>
                      <a:pt x="478" y="75"/>
                    </a:lnTo>
                    <a:lnTo>
                      <a:pt x="0" y="1"/>
                    </a:lnTo>
                    <a:lnTo>
                      <a:pt x="1" y="0"/>
                    </a:lnTo>
                    <a:lnTo>
                      <a:pt x="480" y="71"/>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217" name="Freeform 2154"/>
              <p:cNvSpPr>
                <a:spLocks/>
              </p:cNvSpPr>
              <p:nvPr/>
            </p:nvSpPr>
            <p:spPr bwMode="auto">
              <a:xfrm>
                <a:off x="1657" y="1382"/>
                <a:ext cx="239" cy="38"/>
              </a:xfrm>
              <a:custGeom>
                <a:avLst/>
                <a:gdLst>
                  <a:gd name="T0" fmla="*/ 2 w 478"/>
                  <a:gd name="T1" fmla="*/ 0 h 77"/>
                  <a:gd name="T2" fmla="*/ 2 w 478"/>
                  <a:gd name="T3" fmla="*/ 0 h 77"/>
                  <a:gd name="T4" fmla="*/ 0 w 478"/>
                  <a:gd name="T5" fmla="*/ 0 h 77"/>
                  <a:gd name="T6" fmla="*/ 0 w 478"/>
                  <a:gd name="T7" fmla="*/ 0 h 77"/>
                  <a:gd name="T8" fmla="*/ 2 w 478"/>
                  <a:gd name="T9" fmla="*/ 0 h 77"/>
                  <a:gd name="T10" fmla="*/ 0 60000 65536"/>
                  <a:gd name="T11" fmla="*/ 0 60000 65536"/>
                  <a:gd name="T12" fmla="*/ 0 60000 65536"/>
                  <a:gd name="T13" fmla="*/ 0 60000 65536"/>
                  <a:gd name="T14" fmla="*/ 0 60000 65536"/>
                  <a:gd name="T15" fmla="*/ 0 w 478"/>
                  <a:gd name="T16" fmla="*/ 0 h 77"/>
                  <a:gd name="T17" fmla="*/ 478 w 478"/>
                  <a:gd name="T18" fmla="*/ 77 h 77"/>
                </a:gdLst>
                <a:ahLst/>
                <a:cxnLst>
                  <a:cxn ang="T10">
                    <a:pos x="T0" y="T1"/>
                  </a:cxn>
                  <a:cxn ang="T11">
                    <a:pos x="T2" y="T3"/>
                  </a:cxn>
                  <a:cxn ang="T12">
                    <a:pos x="T4" y="T5"/>
                  </a:cxn>
                  <a:cxn ang="T13">
                    <a:pos x="T6" y="T7"/>
                  </a:cxn>
                  <a:cxn ang="T14">
                    <a:pos x="T8" y="T9"/>
                  </a:cxn>
                </a:cxnLst>
                <a:rect l="T15" t="T16" r="T17" b="T18"/>
                <a:pathLst>
                  <a:path w="478" h="77">
                    <a:moveTo>
                      <a:pt x="478" y="74"/>
                    </a:moveTo>
                    <a:lnTo>
                      <a:pt x="478" y="77"/>
                    </a:lnTo>
                    <a:lnTo>
                      <a:pt x="0" y="4"/>
                    </a:lnTo>
                    <a:lnTo>
                      <a:pt x="0" y="0"/>
                    </a:lnTo>
                    <a:lnTo>
                      <a:pt x="478" y="74"/>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218" name="Freeform 2155"/>
              <p:cNvSpPr>
                <a:spLocks/>
              </p:cNvSpPr>
              <p:nvPr/>
            </p:nvSpPr>
            <p:spPr bwMode="auto">
              <a:xfrm>
                <a:off x="1655" y="1384"/>
                <a:ext cx="241" cy="43"/>
              </a:xfrm>
              <a:custGeom>
                <a:avLst/>
                <a:gdLst>
                  <a:gd name="T0" fmla="*/ 2 w 482"/>
                  <a:gd name="T1" fmla="*/ 1 h 86"/>
                  <a:gd name="T2" fmla="*/ 2 w 482"/>
                  <a:gd name="T3" fmla="*/ 1 h 86"/>
                  <a:gd name="T4" fmla="*/ 0 w 482"/>
                  <a:gd name="T5" fmla="*/ 1 h 86"/>
                  <a:gd name="T6" fmla="*/ 1 w 482"/>
                  <a:gd name="T7" fmla="*/ 0 h 86"/>
                  <a:gd name="T8" fmla="*/ 2 w 482"/>
                  <a:gd name="T9" fmla="*/ 1 h 86"/>
                  <a:gd name="T10" fmla="*/ 0 60000 65536"/>
                  <a:gd name="T11" fmla="*/ 0 60000 65536"/>
                  <a:gd name="T12" fmla="*/ 0 60000 65536"/>
                  <a:gd name="T13" fmla="*/ 0 60000 65536"/>
                  <a:gd name="T14" fmla="*/ 0 60000 65536"/>
                  <a:gd name="T15" fmla="*/ 0 w 482"/>
                  <a:gd name="T16" fmla="*/ 0 h 86"/>
                  <a:gd name="T17" fmla="*/ 482 w 482"/>
                  <a:gd name="T18" fmla="*/ 86 h 86"/>
                </a:gdLst>
                <a:ahLst/>
                <a:cxnLst>
                  <a:cxn ang="T10">
                    <a:pos x="T0" y="T1"/>
                  </a:cxn>
                  <a:cxn ang="T11">
                    <a:pos x="T2" y="T3"/>
                  </a:cxn>
                  <a:cxn ang="T12">
                    <a:pos x="T4" y="T5"/>
                  </a:cxn>
                  <a:cxn ang="T13">
                    <a:pos x="T6" y="T7"/>
                  </a:cxn>
                  <a:cxn ang="T14">
                    <a:pos x="T8" y="T9"/>
                  </a:cxn>
                </a:cxnLst>
                <a:rect l="T15" t="T16" r="T17" b="T18"/>
                <a:pathLst>
                  <a:path w="482" h="86">
                    <a:moveTo>
                      <a:pt x="482" y="73"/>
                    </a:moveTo>
                    <a:lnTo>
                      <a:pt x="481" y="86"/>
                    </a:lnTo>
                    <a:lnTo>
                      <a:pt x="0" y="11"/>
                    </a:lnTo>
                    <a:lnTo>
                      <a:pt x="4" y="0"/>
                    </a:lnTo>
                    <a:lnTo>
                      <a:pt x="482" y="73"/>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219" name="Freeform 2156"/>
              <p:cNvSpPr>
                <a:spLocks/>
              </p:cNvSpPr>
              <p:nvPr/>
            </p:nvSpPr>
            <p:spPr bwMode="auto">
              <a:xfrm>
                <a:off x="1656" y="1384"/>
                <a:ext cx="240" cy="39"/>
              </a:xfrm>
              <a:custGeom>
                <a:avLst/>
                <a:gdLst>
                  <a:gd name="T0" fmla="*/ 2 w 480"/>
                  <a:gd name="T1" fmla="*/ 1 h 78"/>
                  <a:gd name="T2" fmla="*/ 2 w 480"/>
                  <a:gd name="T3" fmla="*/ 1 h 78"/>
                  <a:gd name="T4" fmla="*/ 0 w 480"/>
                  <a:gd name="T5" fmla="*/ 1 h 78"/>
                  <a:gd name="T6" fmla="*/ 1 w 480"/>
                  <a:gd name="T7" fmla="*/ 0 h 78"/>
                  <a:gd name="T8" fmla="*/ 2 w 480"/>
                  <a:gd name="T9" fmla="*/ 1 h 78"/>
                  <a:gd name="T10" fmla="*/ 0 60000 65536"/>
                  <a:gd name="T11" fmla="*/ 0 60000 65536"/>
                  <a:gd name="T12" fmla="*/ 0 60000 65536"/>
                  <a:gd name="T13" fmla="*/ 0 60000 65536"/>
                  <a:gd name="T14" fmla="*/ 0 60000 65536"/>
                  <a:gd name="T15" fmla="*/ 0 w 480"/>
                  <a:gd name="T16" fmla="*/ 0 h 78"/>
                  <a:gd name="T17" fmla="*/ 480 w 480"/>
                  <a:gd name="T18" fmla="*/ 78 h 78"/>
                </a:gdLst>
                <a:ahLst/>
                <a:cxnLst>
                  <a:cxn ang="T10">
                    <a:pos x="T0" y="T1"/>
                  </a:cxn>
                  <a:cxn ang="T11">
                    <a:pos x="T2" y="T3"/>
                  </a:cxn>
                  <a:cxn ang="T12">
                    <a:pos x="T4" y="T5"/>
                  </a:cxn>
                  <a:cxn ang="T13">
                    <a:pos x="T6" y="T7"/>
                  </a:cxn>
                  <a:cxn ang="T14">
                    <a:pos x="T8" y="T9"/>
                  </a:cxn>
                </a:cxnLst>
                <a:rect l="T15" t="T16" r="T17" b="T18"/>
                <a:pathLst>
                  <a:path w="480" h="78">
                    <a:moveTo>
                      <a:pt x="480" y="73"/>
                    </a:moveTo>
                    <a:lnTo>
                      <a:pt x="479" y="78"/>
                    </a:lnTo>
                    <a:lnTo>
                      <a:pt x="0" y="3"/>
                    </a:lnTo>
                    <a:lnTo>
                      <a:pt x="2" y="0"/>
                    </a:lnTo>
                    <a:lnTo>
                      <a:pt x="480" y="73"/>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220" name="Freeform 2157"/>
              <p:cNvSpPr>
                <a:spLocks/>
              </p:cNvSpPr>
              <p:nvPr/>
            </p:nvSpPr>
            <p:spPr bwMode="auto">
              <a:xfrm>
                <a:off x="1656" y="1386"/>
                <a:ext cx="239" cy="39"/>
              </a:xfrm>
              <a:custGeom>
                <a:avLst/>
                <a:gdLst>
                  <a:gd name="T0" fmla="*/ 1 w 479"/>
                  <a:gd name="T1" fmla="*/ 1 h 78"/>
                  <a:gd name="T2" fmla="*/ 1 w 479"/>
                  <a:gd name="T3" fmla="*/ 1 h 78"/>
                  <a:gd name="T4" fmla="*/ 0 w 479"/>
                  <a:gd name="T5" fmla="*/ 1 h 78"/>
                  <a:gd name="T6" fmla="*/ 0 w 479"/>
                  <a:gd name="T7" fmla="*/ 0 h 78"/>
                  <a:gd name="T8" fmla="*/ 1 w 479"/>
                  <a:gd name="T9" fmla="*/ 1 h 78"/>
                  <a:gd name="T10" fmla="*/ 0 60000 65536"/>
                  <a:gd name="T11" fmla="*/ 0 60000 65536"/>
                  <a:gd name="T12" fmla="*/ 0 60000 65536"/>
                  <a:gd name="T13" fmla="*/ 0 60000 65536"/>
                  <a:gd name="T14" fmla="*/ 0 60000 65536"/>
                  <a:gd name="T15" fmla="*/ 0 w 479"/>
                  <a:gd name="T16" fmla="*/ 0 h 78"/>
                  <a:gd name="T17" fmla="*/ 479 w 479"/>
                  <a:gd name="T18" fmla="*/ 78 h 78"/>
                </a:gdLst>
                <a:ahLst/>
                <a:cxnLst>
                  <a:cxn ang="T10">
                    <a:pos x="T0" y="T1"/>
                  </a:cxn>
                  <a:cxn ang="T11">
                    <a:pos x="T2" y="T3"/>
                  </a:cxn>
                  <a:cxn ang="T12">
                    <a:pos x="T4" y="T5"/>
                  </a:cxn>
                  <a:cxn ang="T13">
                    <a:pos x="T6" y="T7"/>
                  </a:cxn>
                  <a:cxn ang="T14">
                    <a:pos x="T8" y="T9"/>
                  </a:cxn>
                </a:cxnLst>
                <a:rect l="T15" t="T16" r="T17" b="T18"/>
                <a:pathLst>
                  <a:path w="479" h="78">
                    <a:moveTo>
                      <a:pt x="479" y="75"/>
                    </a:moveTo>
                    <a:lnTo>
                      <a:pt x="479" y="78"/>
                    </a:lnTo>
                    <a:lnTo>
                      <a:pt x="0" y="5"/>
                    </a:lnTo>
                    <a:lnTo>
                      <a:pt x="0" y="0"/>
                    </a:lnTo>
                    <a:lnTo>
                      <a:pt x="479" y="75"/>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221" name="Freeform 2158"/>
              <p:cNvSpPr>
                <a:spLocks/>
              </p:cNvSpPr>
              <p:nvPr/>
            </p:nvSpPr>
            <p:spPr bwMode="auto">
              <a:xfrm>
                <a:off x="1655" y="1388"/>
                <a:ext cx="240" cy="39"/>
              </a:xfrm>
              <a:custGeom>
                <a:avLst/>
                <a:gdLst>
                  <a:gd name="T0" fmla="*/ 1 w 481"/>
                  <a:gd name="T1" fmla="*/ 1 h 78"/>
                  <a:gd name="T2" fmla="*/ 1 w 481"/>
                  <a:gd name="T3" fmla="*/ 1 h 78"/>
                  <a:gd name="T4" fmla="*/ 0 w 481"/>
                  <a:gd name="T5" fmla="*/ 1 h 78"/>
                  <a:gd name="T6" fmla="*/ 0 w 481"/>
                  <a:gd name="T7" fmla="*/ 0 h 78"/>
                  <a:gd name="T8" fmla="*/ 1 w 481"/>
                  <a:gd name="T9" fmla="*/ 1 h 78"/>
                  <a:gd name="T10" fmla="*/ 0 60000 65536"/>
                  <a:gd name="T11" fmla="*/ 0 60000 65536"/>
                  <a:gd name="T12" fmla="*/ 0 60000 65536"/>
                  <a:gd name="T13" fmla="*/ 0 60000 65536"/>
                  <a:gd name="T14" fmla="*/ 0 60000 65536"/>
                  <a:gd name="T15" fmla="*/ 0 w 481"/>
                  <a:gd name="T16" fmla="*/ 0 h 78"/>
                  <a:gd name="T17" fmla="*/ 481 w 481"/>
                  <a:gd name="T18" fmla="*/ 78 h 78"/>
                </a:gdLst>
                <a:ahLst/>
                <a:cxnLst>
                  <a:cxn ang="T10">
                    <a:pos x="T0" y="T1"/>
                  </a:cxn>
                  <a:cxn ang="T11">
                    <a:pos x="T2" y="T3"/>
                  </a:cxn>
                  <a:cxn ang="T12">
                    <a:pos x="T4" y="T5"/>
                  </a:cxn>
                  <a:cxn ang="T13">
                    <a:pos x="T6" y="T7"/>
                  </a:cxn>
                  <a:cxn ang="T14">
                    <a:pos x="T8" y="T9"/>
                  </a:cxn>
                </a:cxnLst>
                <a:rect l="T15" t="T16" r="T17" b="T18"/>
                <a:pathLst>
                  <a:path w="481" h="78">
                    <a:moveTo>
                      <a:pt x="481" y="73"/>
                    </a:moveTo>
                    <a:lnTo>
                      <a:pt x="481" y="78"/>
                    </a:lnTo>
                    <a:lnTo>
                      <a:pt x="0" y="3"/>
                    </a:lnTo>
                    <a:lnTo>
                      <a:pt x="2" y="0"/>
                    </a:lnTo>
                    <a:lnTo>
                      <a:pt x="481" y="73"/>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222" name="Freeform 2159"/>
              <p:cNvSpPr>
                <a:spLocks/>
              </p:cNvSpPr>
              <p:nvPr/>
            </p:nvSpPr>
            <p:spPr bwMode="auto">
              <a:xfrm>
                <a:off x="1655" y="1390"/>
                <a:ext cx="240" cy="44"/>
              </a:xfrm>
              <a:custGeom>
                <a:avLst/>
                <a:gdLst>
                  <a:gd name="T0" fmla="*/ 1 w 481"/>
                  <a:gd name="T1" fmla="*/ 1 h 88"/>
                  <a:gd name="T2" fmla="*/ 1 w 481"/>
                  <a:gd name="T3" fmla="*/ 1 h 88"/>
                  <a:gd name="T4" fmla="*/ 0 w 481"/>
                  <a:gd name="T5" fmla="*/ 1 h 88"/>
                  <a:gd name="T6" fmla="*/ 0 w 481"/>
                  <a:gd name="T7" fmla="*/ 0 h 88"/>
                  <a:gd name="T8" fmla="*/ 1 w 481"/>
                  <a:gd name="T9" fmla="*/ 1 h 88"/>
                  <a:gd name="T10" fmla="*/ 0 60000 65536"/>
                  <a:gd name="T11" fmla="*/ 0 60000 65536"/>
                  <a:gd name="T12" fmla="*/ 0 60000 65536"/>
                  <a:gd name="T13" fmla="*/ 0 60000 65536"/>
                  <a:gd name="T14" fmla="*/ 0 60000 65536"/>
                  <a:gd name="T15" fmla="*/ 0 w 481"/>
                  <a:gd name="T16" fmla="*/ 0 h 88"/>
                  <a:gd name="T17" fmla="*/ 481 w 481"/>
                  <a:gd name="T18" fmla="*/ 88 h 88"/>
                </a:gdLst>
                <a:ahLst/>
                <a:cxnLst>
                  <a:cxn ang="T10">
                    <a:pos x="T0" y="T1"/>
                  </a:cxn>
                  <a:cxn ang="T11">
                    <a:pos x="T2" y="T3"/>
                  </a:cxn>
                  <a:cxn ang="T12">
                    <a:pos x="T4" y="T5"/>
                  </a:cxn>
                  <a:cxn ang="T13">
                    <a:pos x="T6" y="T7"/>
                  </a:cxn>
                  <a:cxn ang="T14">
                    <a:pos x="T8" y="T9"/>
                  </a:cxn>
                </a:cxnLst>
                <a:rect l="T15" t="T16" r="T17" b="T18"/>
                <a:pathLst>
                  <a:path w="481" h="88">
                    <a:moveTo>
                      <a:pt x="481" y="75"/>
                    </a:moveTo>
                    <a:lnTo>
                      <a:pt x="479" y="88"/>
                    </a:lnTo>
                    <a:lnTo>
                      <a:pt x="0" y="14"/>
                    </a:lnTo>
                    <a:lnTo>
                      <a:pt x="0" y="0"/>
                    </a:lnTo>
                    <a:lnTo>
                      <a:pt x="481" y="75"/>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223" name="Freeform 2160"/>
              <p:cNvSpPr>
                <a:spLocks/>
              </p:cNvSpPr>
              <p:nvPr/>
            </p:nvSpPr>
            <p:spPr bwMode="auto">
              <a:xfrm>
                <a:off x="1654" y="1396"/>
                <a:ext cx="240" cy="44"/>
              </a:xfrm>
              <a:custGeom>
                <a:avLst/>
                <a:gdLst>
                  <a:gd name="T0" fmla="*/ 2 w 480"/>
                  <a:gd name="T1" fmla="*/ 1 h 88"/>
                  <a:gd name="T2" fmla="*/ 2 w 480"/>
                  <a:gd name="T3" fmla="*/ 1 h 88"/>
                  <a:gd name="T4" fmla="*/ 0 w 480"/>
                  <a:gd name="T5" fmla="*/ 1 h 88"/>
                  <a:gd name="T6" fmla="*/ 1 w 480"/>
                  <a:gd name="T7" fmla="*/ 0 h 88"/>
                  <a:gd name="T8" fmla="*/ 2 w 480"/>
                  <a:gd name="T9" fmla="*/ 1 h 88"/>
                  <a:gd name="T10" fmla="*/ 0 60000 65536"/>
                  <a:gd name="T11" fmla="*/ 0 60000 65536"/>
                  <a:gd name="T12" fmla="*/ 0 60000 65536"/>
                  <a:gd name="T13" fmla="*/ 0 60000 65536"/>
                  <a:gd name="T14" fmla="*/ 0 60000 65536"/>
                  <a:gd name="T15" fmla="*/ 0 w 480"/>
                  <a:gd name="T16" fmla="*/ 0 h 88"/>
                  <a:gd name="T17" fmla="*/ 480 w 480"/>
                  <a:gd name="T18" fmla="*/ 88 h 88"/>
                </a:gdLst>
                <a:ahLst/>
                <a:cxnLst>
                  <a:cxn ang="T10">
                    <a:pos x="T0" y="T1"/>
                  </a:cxn>
                  <a:cxn ang="T11">
                    <a:pos x="T2" y="T3"/>
                  </a:cxn>
                  <a:cxn ang="T12">
                    <a:pos x="T4" y="T5"/>
                  </a:cxn>
                  <a:cxn ang="T13">
                    <a:pos x="T6" y="T7"/>
                  </a:cxn>
                  <a:cxn ang="T14">
                    <a:pos x="T8" y="T9"/>
                  </a:cxn>
                </a:cxnLst>
                <a:rect l="T15" t="T16" r="T17" b="T18"/>
                <a:pathLst>
                  <a:path w="480" h="88">
                    <a:moveTo>
                      <a:pt x="480" y="74"/>
                    </a:moveTo>
                    <a:lnTo>
                      <a:pt x="478" y="88"/>
                    </a:lnTo>
                    <a:lnTo>
                      <a:pt x="0" y="13"/>
                    </a:lnTo>
                    <a:lnTo>
                      <a:pt x="1" y="0"/>
                    </a:lnTo>
                    <a:lnTo>
                      <a:pt x="480" y="74"/>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224" name="Freeform 2161"/>
              <p:cNvSpPr>
                <a:spLocks/>
              </p:cNvSpPr>
              <p:nvPr/>
            </p:nvSpPr>
            <p:spPr bwMode="auto">
              <a:xfrm>
                <a:off x="1654" y="1403"/>
                <a:ext cx="240" cy="44"/>
              </a:xfrm>
              <a:custGeom>
                <a:avLst/>
                <a:gdLst>
                  <a:gd name="T0" fmla="*/ 2 w 480"/>
                  <a:gd name="T1" fmla="*/ 1 h 88"/>
                  <a:gd name="T2" fmla="*/ 2 w 480"/>
                  <a:gd name="T3" fmla="*/ 1 h 88"/>
                  <a:gd name="T4" fmla="*/ 1 w 480"/>
                  <a:gd name="T5" fmla="*/ 1 h 88"/>
                  <a:gd name="T6" fmla="*/ 0 w 480"/>
                  <a:gd name="T7" fmla="*/ 0 h 88"/>
                  <a:gd name="T8" fmla="*/ 2 w 480"/>
                  <a:gd name="T9" fmla="*/ 1 h 88"/>
                  <a:gd name="T10" fmla="*/ 0 60000 65536"/>
                  <a:gd name="T11" fmla="*/ 0 60000 65536"/>
                  <a:gd name="T12" fmla="*/ 0 60000 65536"/>
                  <a:gd name="T13" fmla="*/ 0 60000 65536"/>
                  <a:gd name="T14" fmla="*/ 0 60000 65536"/>
                  <a:gd name="T15" fmla="*/ 0 w 480"/>
                  <a:gd name="T16" fmla="*/ 0 h 88"/>
                  <a:gd name="T17" fmla="*/ 480 w 480"/>
                  <a:gd name="T18" fmla="*/ 88 h 88"/>
                </a:gdLst>
                <a:ahLst/>
                <a:cxnLst>
                  <a:cxn ang="T10">
                    <a:pos x="T0" y="T1"/>
                  </a:cxn>
                  <a:cxn ang="T11">
                    <a:pos x="T2" y="T3"/>
                  </a:cxn>
                  <a:cxn ang="T12">
                    <a:pos x="T4" y="T5"/>
                  </a:cxn>
                  <a:cxn ang="T13">
                    <a:pos x="T6" y="T7"/>
                  </a:cxn>
                  <a:cxn ang="T14">
                    <a:pos x="T8" y="T9"/>
                  </a:cxn>
                </a:cxnLst>
                <a:rect l="T15" t="T16" r="T17" b="T18"/>
                <a:pathLst>
                  <a:path w="480" h="88">
                    <a:moveTo>
                      <a:pt x="478" y="75"/>
                    </a:moveTo>
                    <a:lnTo>
                      <a:pt x="480" y="88"/>
                    </a:lnTo>
                    <a:lnTo>
                      <a:pt x="1" y="12"/>
                    </a:lnTo>
                    <a:lnTo>
                      <a:pt x="0" y="0"/>
                    </a:lnTo>
                    <a:lnTo>
                      <a:pt x="478" y="75"/>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225" name="Freeform 2162"/>
              <p:cNvSpPr>
                <a:spLocks/>
              </p:cNvSpPr>
              <p:nvPr/>
            </p:nvSpPr>
            <p:spPr bwMode="auto">
              <a:xfrm>
                <a:off x="1655" y="1409"/>
                <a:ext cx="240" cy="44"/>
              </a:xfrm>
              <a:custGeom>
                <a:avLst/>
                <a:gdLst>
                  <a:gd name="T0" fmla="*/ 1 w 481"/>
                  <a:gd name="T1" fmla="*/ 1 h 88"/>
                  <a:gd name="T2" fmla="*/ 1 w 481"/>
                  <a:gd name="T3" fmla="*/ 1 h 88"/>
                  <a:gd name="T4" fmla="*/ 0 w 481"/>
                  <a:gd name="T5" fmla="*/ 1 h 88"/>
                  <a:gd name="T6" fmla="*/ 0 w 481"/>
                  <a:gd name="T7" fmla="*/ 0 h 88"/>
                  <a:gd name="T8" fmla="*/ 1 w 481"/>
                  <a:gd name="T9" fmla="*/ 1 h 88"/>
                  <a:gd name="T10" fmla="*/ 0 60000 65536"/>
                  <a:gd name="T11" fmla="*/ 0 60000 65536"/>
                  <a:gd name="T12" fmla="*/ 0 60000 65536"/>
                  <a:gd name="T13" fmla="*/ 0 60000 65536"/>
                  <a:gd name="T14" fmla="*/ 0 60000 65536"/>
                  <a:gd name="T15" fmla="*/ 0 w 481"/>
                  <a:gd name="T16" fmla="*/ 0 h 88"/>
                  <a:gd name="T17" fmla="*/ 481 w 481"/>
                  <a:gd name="T18" fmla="*/ 88 h 88"/>
                </a:gdLst>
                <a:ahLst/>
                <a:cxnLst>
                  <a:cxn ang="T10">
                    <a:pos x="T0" y="T1"/>
                  </a:cxn>
                  <a:cxn ang="T11">
                    <a:pos x="T2" y="T3"/>
                  </a:cxn>
                  <a:cxn ang="T12">
                    <a:pos x="T4" y="T5"/>
                  </a:cxn>
                  <a:cxn ang="T13">
                    <a:pos x="T6" y="T7"/>
                  </a:cxn>
                  <a:cxn ang="T14">
                    <a:pos x="T8" y="T9"/>
                  </a:cxn>
                </a:cxnLst>
                <a:rect l="T15" t="T16" r="T17" b="T18"/>
                <a:pathLst>
                  <a:path w="481" h="88">
                    <a:moveTo>
                      <a:pt x="479" y="76"/>
                    </a:moveTo>
                    <a:lnTo>
                      <a:pt x="481" y="88"/>
                    </a:lnTo>
                    <a:lnTo>
                      <a:pt x="0" y="11"/>
                    </a:lnTo>
                    <a:lnTo>
                      <a:pt x="0" y="0"/>
                    </a:lnTo>
                    <a:lnTo>
                      <a:pt x="479" y="76"/>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226" name="Freeform 2163"/>
              <p:cNvSpPr>
                <a:spLocks/>
              </p:cNvSpPr>
              <p:nvPr/>
            </p:nvSpPr>
            <p:spPr bwMode="auto">
              <a:xfrm>
                <a:off x="1655" y="1415"/>
                <a:ext cx="241" cy="44"/>
              </a:xfrm>
              <a:custGeom>
                <a:avLst/>
                <a:gdLst>
                  <a:gd name="T0" fmla="*/ 2 w 482"/>
                  <a:gd name="T1" fmla="*/ 0 h 90"/>
                  <a:gd name="T2" fmla="*/ 2 w 482"/>
                  <a:gd name="T3" fmla="*/ 0 h 90"/>
                  <a:gd name="T4" fmla="*/ 1 w 482"/>
                  <a:gd name="T5" fmla="*/ 0 h 90"/>
                  <a:gd name="T6" fmla="*/ 0 w 482"/>
                  <a:gd name="T7" fmla="*/ 0 h 90"/>
                  <a:gd name="T8" fmla="*/ 2 w 482"/>
                  <a:gd name="T9" fmla="*/ 0 h 90"/>
                  <a:gd name="T10" fmla="*/ 0 60000 65536"/>
                  <a:gd name="T11" fmla="*/ 0 60000 65536"/>
                  <a:gd name="T12" fmla="*/ 0 60000 65536"/>
                  <a:gd name="T13" fmla="*/ 0 60000 65536"/>
                  <a:gd name="T14" fmla="*/ 0 60000 65536"/>
                  <a:gd name="T15" fmla="*/ 0 w 482"/>
                  <a:gd name="T16" fmla="*/ 0 h 90"/>
                  <a:gd name="T17" fmla="*/ 482 w 482"/>
                  <a:gd name="T18" fmla="*/ 90 h 90"/>
                </a:gdLst>
                <a:ahLst/>
                <a:cxnLst>
                  <a:cxn ang="T10">
                    <a:pos x="T0" y="T1"/>
                  </a:cxn>
                  <a:cxn ang="T11">
                    <a:pos x="T2" y="T3"/>
                  </a:cxn>
                  <a:cxn ang="T12">
                    <a:pos x="T4" y="T5"/>
                  </a:cxn>
                  <a:cxn ang="T13">
                    <a:pos x="T6" y="T7"/>
                  </a:cxn>
                  <a:cxn ang="T14">
                    <a:pos x="T8" y="T9"/>
                  </a:cxn>
                </a:cxnLst>
                <a:rect l="T15" t="T16" r="T17" b="T18"/>
                <a:pathLst>
                  <a:path w="482" h="90">
                    <a:moveTo>
                      <a:pt x="481" y="77"/>
                    </a:moveTo>
                    <a:lnTo>
                      <a:pt x="482" y="90"/>
                    </a:lnTo>
                    <a:lnTo>
                      <a:pt x="4" y="12"/>
                    </a:lnTo>
                    <a:lnTo>
                      <a:pt x="0" y="0"/>
                    </a:lnTo>
                    <a:lnTo>
                      <a:pt x="481" y="77"/>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227" name="Freeform 2164"/>
              <p:cNvSpPr>
                <a:spLocks/>
              </p:cNvSpPr>
              <p:nvPr/>
            </p:nvSpPr>
            <p:spPr bwMode="auto">
              <a:xfrm>
                <a:off x="1655" y="1415"/>
                <a:ext cx="240" cy="40"/>
              </a:xfrm>
              <a:custGeom>
                <a:avLst/>
                <a:gdLst>
                  <a:gd name="T0" fmla="*/ 1 w 481"/>
                  <a:gd name="T1" fmla="*/ 0 h 82"/>
                  <a:gd name="T2" fmla="*/ 1 w 481"/>
                  <a:gd name="T3" fmla="*/ 0 h 82"/>
                  <a:gd name="T4" fmla="*/ 0 w 481"/>
                  <a:gd name="T5" fmla="*/ 0 h 82"/>
                  <a:gd name="T6" fmla="*/ 0 w 481"/>
                  <a:gd name="T7" fmla="*/ 0 h 82"/>
                  <a:gd name="T8" fmla="*/ 1 w 481"/>
                  <a:gd name="T9" fmla="*/ 0 h 82"/>
                  <a:gd name="T10" fmla="*/ 0 60000 65536"/>
                  <a:gd name="T11" fmla="*/ 0 60000 65536"/>
                  <a:gd name="T12" fmla="*/ 0 60000 65536"/>
                  <a:gd name="T13" fmla="*/ 0 60000 65536"/>
                  <a:gd name="T14" fmla="*/ 0 60000 65536"/>
                  <a:gd name="T15" fmla="*/ 0 w 481"/>
                  <a:gd name="T16" fmla="*/ 0 h 82"/>
                  <a:gd name="T17" fmla="*/ 481 w 481"/>
                  <a:gd name="T18" fmla="*/ 82 h 82"/>
                </a:gdLst>
                <a:ahLst/>
                <a:cxnLst>
                  <a:cxn ang="T10">
                    <a:pos x="T0" y="T1"/>
                  </a:cxn>
                  <a:cxn ang="T11">
                    <a:pos x="T2" y="T3"/>
                  </a:cxn>
                  <a:cxn ang="T12">
                    <a:pos x="T4" y="T5"/>
                  </a:cxn>
                  <a:cxn ang="T13">
                    <a:pos x="T6" y="T7"/>
                  </a:cxn>
                  <a:cxn ang="T14">
                    <a:pos x="T8" y="T9"/>
                  </a:cxn>
                </a:cxnLst>
                <a:rect l="T15" t="T16" r="T17" b="T18"/>
                <a:pathLst>
                  <a:path w="481" h="82">
                    <a:moveTo>
                      <a:pt x="481" y="77"/>
                    </a:moveTo>
                    <a:lnTo>
                      <a:pt x="481" y="82"/>
                    </a:lnTo>
                    <a:lnTo>
                      <a:pt x="2" y="5"/>
                    </a:lnTo>
                    <a:lnTo>
                      <a:pt x="0" y="0"/>
                    </a:lnTo>
                    <a:lnTo>
                      <a:pt x="481" y="77"/>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228" name="Freeform 2165"/>
              <p:cNvSpPr>
                <a:spLocks/>
              </p:cNvSpPr>
              <p:nvPr/>
            </p:nvSpPr>
            <p:spPr bwMode="auto">
              <a:xfrm>
                <a:off x="1656" y="1417"/>
                <a:ext cx="239" cy="40"/>
              </a:xfrm>
              <a:custGeom>
                <a:avLst/>
                <a:gdLst>
                  <a:gd name="T0" fmla="*/ 1 w 479"/>
                  <a:gd name="T1" fmla="*/ 1 h 80"/>
                  <a:gd name="T2" fmla="*/ 1 w 479"/>
                  <a:gd name="T3" fmla="*/ 1 h 80"/>
                  <a:gd name="T4" fmla="*/ 0 w 479"/>
                  <a:gd name="T5" fmla="*/ 1 h 80"/>
                  <a:gd name="T6" fmla="*/ 0 w 479"/>
                  <a:gd name="T7" fmla="*/ 0 h 80"/>
                  <a:gd name="T8" fmla="*/ 1 w 479"/>
                  <a:gd name="T9" fmla="*/ 1 h 80"/>
                  <a:gd name="T10" fmla="*/ 0 60000 65536"/>
                  <a:gd name="T11" fmla="*/ 0 60000 65536"/>
                  <a:gd name="T12" fmla="*/ 0 60000 65536"/>
                  <a:gd name="T13" fmla="*/ 0 60000 65536"/>
                  <a:gd name="T14" fmla="*/ 0 60000 65536"/>
                  <a:gd name="T15" fmla="*/ 0 w 479"/>
                  <a:gd name="T16" fmla="*/ 0 h 80"/>
                  <a:gd name="T17" fmla="*/ 479 w 479"/>
                  <a:gd name="T18" fmla="*/ 80 h 80"/>
                </a:gdLst>
                <a:ahLst/>
                <a:cxnLst>
                  <a:cxn ang="T10">
                    <a:pos x="T0" y="T1"/>
                  </a:cxn>
                  <a:cxn ang="T11">
                    <a:pos x="T2" y="T3"/>
                  </a:cxn>
                  <a:cxn ang="T12">
                    <a:pos x="T4" y="T5"/>
                  </a:cxn>
                  <a:cxn ang="T13">
                    <a:pos x="T6" y="T7"/>
                  </a:cxn>
                  <a:cxn ang="T14">
                    <a:pos x="T8" y="T9"/>
                  </a:cxn>
                </a:cxnLst>
                <a:rect l="T15" t="T16" r="T17" b="T18"/>
                <a:pathLst>
                  <a:path w="479" h="80">
                    <a:moveTo>
                      <a:pt x="479" y="77"/>
                    </a:moveTo>
                    <a:lnTo>
                      <a:pt x="479" y="80"/>
                    </a:lnTo>
                    <a:lnTo>
                      <a:pt x="0" y="4"/>
                    </a:lnTo>
                    <a:lnTo>
                      <a:pt x="0" y="0"/>
                    </a:lnTo>
                    <a:lnTo>
                      <a:pt x="479" y="77"/>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5229" name="Freeform 2166"/>
              <p:cNvSpPr>
                <a:spLocks/>
              </p:cNvSpPr>
              <p:nvPr/>
            </p:nvSpPr>
            <p:spPr bwMode="auto">
              <a:xfrm>
                <a:off x="1656" y="1419"/>
                <a:ext cx="240" cy="40"/>
              </a:xfrm>
              <a:custGeom>
                <a:avLst/>
                <a:gdLst>
                  <a:gd name="T0" fmla="*/ 2 w 480"/>
                  <a:gd name="T1" fmla="*/ 0 h 81"/>
                  <a:gd name="T2" fmla="*/ 2 w 480"/>
                  <a:gd name="T3" fmla="*/ 0 h 81"/>
                  <a:gd name="T4" fmla="*/ 1 w 480"/>
                  <a:gd name="T5" fmla="*/ 0 h 81"/>
                  <a:gd name="T6" fmla="*/ 0 w 480"/>
                  <a:gd name="T7" fmla="*/ 0 h 81"/>
                  <a:gd name="T8" fmla="*/ 2 w 480"/>
                  <a:gd name="T9" fmla="*/ 0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9" y="76"/>
                    </a:moveTo>
                    <a:lnTo>
                      <a:pt x="480" y="81"/>
                    </a:lnTo>
                    <a:lnTo>
                      <a:pt x="2" y="3"/>
                    </a:lnTo>
                    <a:lnTo>
                      <a:pt x="0" y="0"/>
                    </a:lnTo>
                    <a:lnTo>
                      <a:pt x="479" y="76"/>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230" name="Freeform 2167"/>
              <p:cNvSpPr>
                <a:spLocks/>
              </p:cNvSpPr>
              <p:nvPr/>
            </p:nvSpPr>
            <p:spPr bwMode="auto">
              <a:xfrm>
                <a:off x="1657" y="1420"/>
                <a:ext cx="241" cy="45"/>
              </a:xfrm>
              <a:custGeom>
                <a:avLst/>
                <a:gdLst>
                  <a:gd name="T0" fmla="*/ 2 w 481"/>
                  <a:gd name="T1" fmla="*/ 1 h 90"/>
                  <a:gd name="T2" fmla="*/ 2 w 481"/>
                  <a:gd name="T3" fmla="*/ 1 h 90"/>
                  <a:gd name="T4" fmla="*/ 1 w 481"/>
                  <a:gd name="T5" fmla="*/ 1 h 90"/>
                  <a:gd name="T6" fmla="*/ 0 w 481"/>
                  <a:gd name="T7" fmla="*/ 0 h 90"/>
                  <a:gd name="T8" fmla="*/ 2 w 481"/>
                  <a:gd name="T9" fmla="*/ 1 h 90"/>
                  <a:gd name="T10" fmla="*/ 0 60000 65536"/>
                  <a:gd name="T11" fmla="*/ 0 60000 65536"/>
                  <a:gd name="T12" fmla="*/ 0 60000 65536"/>
                  <a:gd name="T13" fmla="*/ 0 60000 65536"/>
                  <a:gd name="T14" fmla="*/ 0 60000 65536"/>
                  <a:gd name="T15" fmla="*/ 0 w 481"/>
                  <a:gd name="T16" fmla="*/ 0 h 90"/>
                  <a:gd name="T17" fmla="*/ 481 w 481"/>
                  <a:gd name="T18" fmla="*/ 90 h 90"/>
                </a:gdLst>
                <a:ahLst/>
                <a:cxnLst>
                  <a:cxn ang="T10">
                    <a:pos x="T0" y="T1"/>
                  </a:cxn>
                  <a:cxn ang="T11">
                    <a:pos x="T2" y="T3"/>
                  </a:cxn>
                  <a:cxn ang="T12">
                    <a:pos x="T4" y="T5"/>
                  </a:cxn>
                  <a:cxn ang="T13">
                    <a:pos x="T6" y="T7"/>
                  </a:cxn>
                  <a:cxn ang="T14">
                    <a:pos x="T8" y="T9"/>
                  </a:cxn>
                </a:cxnLst>
                <a:rect l="T15" t="T16" r="T17" b="T18"/>
                <a:pathLst>
                  <a:path w="481" h="90">
                    <a:moveTo>
                      <a:pt x="478" y="78"/>
                    </a:moveTo>
                    <a:lnTo>
                      <a:pt x="481" y="90"/>
                    </a:lnTo>
                    <a:lnTo>
                      <a:pt x="3" y="11"/>
                    </a:lnTo>
                    <a:lnTo>
                      <a:pt x="0" y="0"/>
                    </a:lnTo>
                    <a:lnTo>
                      <a:pt x="478" y="78"/>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231" name="Freeform 2168"/>
              <p:cNvSpPr>
                <a:spLocks/>
              </p:cNvSpPr>
              <p:nvPr/>
            </p:nvSpPr>
            <p:spPr bwMode="auto">
              <a:xfrm>
                <a:off x="1657" y="1420"/>
                <a:ext cx="239" cy="41"/>
              </a:xfrm>
              <a:custGeom>
                <a:avLst/>
                <a:gdLst>
                  <a:gd name="T0" fmla="*/ 2 w 478"/>
                  <a:gd name="T1" fmla="*/ 1 h 81"/>
                  <a:gd name="T2" fmla="*/ 2 w 478"/>
                  <a:gd name="T3" fmla="*/ 1 h 81"/>
                  <a:gd name="T4" fmla="*/ 0 w 478"/>
                  <a:gd name="T5" fmla="*/ 1 h 81"/>
                  <a:gd name="T6" fmla="*/ 0 w 478"/>
                  <a:gd name="T7" fmla="*/ 0 h 81"/>
                  <a:gd name="T8" fmla="*/ 2 w 478"/>
                  <a:gd name="T9" fmla="*/ 1 h 81"/>
                  <a:gd name="T10" fmla="*/ 0 60000 65536"/>
                  <a:gd name="T11" fmla="*/ 0 60000 65536"/>
                  <a:gd name="T12" fmla="*/ 0 60000 65536"/>
                  <a:gd name="T13" fmla="*/ 0 60000 65536"/>
                  <a:gd name="T14" fmla="*/ 0 60000 65536"/>
                  <a:gd name="T15" fmla="*/ 0 w 478"/>
                  <a:gd name="T16" fmla="*/ 0 h 81"/>
                  <a:gd name="T17" fmla="*/ 478 w 478"/>
                  <a:gd name="T18" fmla="*/ 81 h 81"/>
                </a:gdLst>
                <a:ahLst/>
                <a:cxnLst>
                  <a:cxn ang="T10">
                    <a:pos x="T0" y="T1"/>
                  </a:cxn>
                  <a:cxn ang="T11">
                    <a:pos x="T2" y="T3"/>
                  </a:cxn>
                  <a:cxn ang="T12">
                    <a:pos x="T4" y="T5"/>
                  </a:cxn>
                  <a:cxn ang="T13">
                    <a:pos x="T6" y="T7"/>
                  </a:cxn>
                  <a:cxn ang="T14">
                    <a:pos x="T8" y="T9"/>
                  </a:cxn>
                </a:cxnLst>
                <a:rect l="T15" t="T16" r="T17" b="T18"/>
                <a:pathLst>
                  <a:path w="478" h="81">
                    <a:moveTo>
                      <a:pt x="478" y="78"/>
                    </a:moveTo>
                    <a:lnTo>
                      <a:pt x="478" y="81"/>
                    </a:lnTo>
                    <a:lnTo>
                      <a:pt x="0" y="3"/>
                    </a:lnTo>
                    <a:lnTo>
                      <a:pt x="0" y="0"/>
                    </a:lnTo>
                    <a:lnTo>
                      <a:pt x="478" y="78"/>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232" name="Freeform 2169"/>
              <p:cNvSpPr>
                <a:spLocks/>
              </p:cNvSpPr>
              <p:nvPr/>
            </p:nvSpPr>
            <p:spPr bwMode="auto">
              <a:xfrm>
                <a:off x="1657" y="1422"/>
                <a:ext cx="240" cy="40"/>
              </a:xfrm>
              <a:custGeom>
                <a:avLst/>
                <a:gdLst>
                  <a:gd name="T0" fmla="*/ 2 w 480"/>
                  <a:gd name="T1" fmla="*/ 1 h 80"/>
                  <a:gd name="T2" fmla="*/ 2 w 480"/>
                  <a:gd name="T3" fmla="*/ 1 h 80"/>
                  <a:gd name="T4" fmla="*/ 1 w 480"/>
                  <a:gd name="T5" fmla="*/ 1 h 80"/>
                  <a:gd name="T6" fmla="*/ 0 w 480"/>
                  <a:gd name="T7" fmla="*/ 0 h 80"/>
                  <a:gd name="T8" fmla="*/ 2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8"/>
                    </a:moveTo>
                    <a:lnTo>
                      <a:pt x="480" y="80"/>
                    </a:lnTo>
                    <a:lnTo>
                      <a:pt x="1" y="3"/>
                    </a:lnTo>
                    <a:lnTo>
                      <a:pt x="0" y="0"/>
                    </a:lnTo>
                    <a:lnTo>
                      <a:pt x="478" y="78"/>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233" name="Freeform 2170"/>
              <p:cNvSpPr>
                <a:spLocks/>
              </p:cNvSpPr>
              <p:nvPr/>
            </p:nvSpPr>
            <p:spPr bwMode="auto">
              <a:xfrm>
                <a:off x="1658" y="1424"/>
                <a:ext cx="239" cy="40"/>
              </a:xfrm>
              <a:custGeom>
                <a:avLst/>
                <a:gdLst>
                  <a:gd name="T0" fmla="*/ 1 w 479"/>
                  <a:gd name="T1" fmla="*/ 1 h 80"/>
                  <a:gd name="T2" fmla="*/ 1 w 479"/>
                  <a:gd name="T3" fmla="*/ 1 h 80"/>
                  <a:gd name="T4" fmla="*/ 0 w 479"/>
                  <a:gd name="T5" fmla="*/ 1 h 80"/>
                  <a:gd name="T6" fmla="*/ 0 w 479"/>
                  <a:gd name="T7" fmla="*/ 0 h 80"/>
                  <a:gd name="T8" fmla="*/ 1 w 479"/>
                  <a:gd name="T9" fmla="*/ 1 h 80"/>
                  <a:gd name="T10" fmla="*/ 0 60000 65536"/>
                  <a:gd name="T11" fmla="*/ 0 60000 65536"/>
                  <a:gd name="T12" fmla="*/ 0 60000 65536"/>
                  <a:gd name="T13" fmla="*/ 0 60000 65536"/>
                  <a:gd name="T14" fmla="*/ 0 60000 65536"/>
                  <a:gd name="T15" fmla="*/ 0 w 479"/>
                  <a:gd name="T16" fmla="*/ 0 h 80"/>
                  <a:gd name="T17" fmla="*/ 479 w 479"/>
                  <a:gd name="T18" fmla="*/ 80 h 80"/>
                </a:gdLst>
                <a:ahLst/>
                <a:cxnLst>
                  <a:cxn ang="T10">
                    <a:pos x="T0" y="T1"/>
                  </a:cxn>
                  <a:cxn ang="T11">
                    <a:pos x="T2" y="T3"/>
                  </a:cxn>
                  <a:cxn ang="T12">
                    <a:pos x="T4" y="T5"/>
                  </a:cxn>
                  <a:cxn ang="T13">
                    <a:pos x="T6" y="T7"/>
                  </a:cxn>
                  <a:cxn ang="T14">
                    <a:pos x="T8" y="T9"/>
                  </a:cxn>
                </a:cxnLst>
                <a:rect l="T15" t="T16" r="T17" b="T18"/>
                <a:pathLst>
                  <a:path w="479" h="80">
                    <a:moveTo>
                      <a:pt x="479" y="77"/>
                    </a:moveTo>
                    <a:lnTo>
                      <a:pt x="479" y="80"/>
                    </a:lnTo>
                    <a:lnTo>
                      <a:pt x="0" y="2"/>
                    </a:lnTo>
                    <a:lnTo>
                      <a:pt x="0" y="0"/>
                    </a:lnTo>
                    <a:lnTo>
                      <a:pt x="479" y="77"/>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234" name="Freeform 2171"/>
              <p:cNvSpPr>
                <a:spLocks/>
              </p:cNvSpPr>
              <p:nvPr/>
            </p:nvSpPr>
            <p:spPr bwMode="auto">
              <a:xfrm>
                <a:off x="1658" y="1425"/>
                <a:ext cx="240" cy="40"/>
              </a:xfrm>
              <a:custGeom>
                <a:avLst/>
                <a:gdLst>
                  <a:gd name="T0" fmla="*/ 2 w 480"/>
                  <a:gd name="T1" fmla="*/ 0 h 82"/>
                  <a:gd name="T2" fmla="*/ 2 w 480"/>
                  <a:gd name="T3" fmla="*/ 0 h 82"/>
                  <a:gd name="T4" fmla="*/ 1 w 480"/>
                  <a:gd name="T5" fmla="*/ 0 h 82"/>
                  <a:gd name="T6" fmla="*/ 0 w 480"/>
                  <a:gd name="T7" fmla="*/ 0 h 82"/>
                  <a:gd name="T8" fmla="*/ 2 w 480"/>
                  <a:gd name="T9" fmla="*/ 0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9" y="78"/>
                    </a:moveTo>
                    <a:lnTo>
                      <a:pt x="480" y="82"/>
                    </a:lnTo>
                    <a:lnTo>
                      <a:pt x="2" y="3"/>
                    </a:lnTo>
                    <a:lnTo>
                      <a:pt x="0" y="0"/>
                    </a:lnTo>
                    <a:lnTo>
                      <a:pt x="479" y="78"/>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235" name="Freeform 2172"/>
              <p:cNvSpPr>
                <a:spLocks/>
              </p:cNvSpPr>
              <p:nvPr/>
            </p:nvSpPr>
            <p:spPr bwMode="auto">
              <a:xfrm>
                <a:off x="1658" y="1426"/>
                <a:ext cx="241" cy="44"/>
              </a:xfrm>
              <a:custGeom>
                <a:avLst/>
                <a:gdLst>
                  <a:gd name="T0" fmla="*/ 2 w 482"/>
                  <a:gd name="T1" fmla="*/ 0 h 89"/>
                  <a:gd name="T2" fmla="*/ 2 w 482"/>
                  <a:gd name="T3" fmla="*/ 0 h 89"/>
                  <a:gd name="T4" fmla="*/ 1 w 482"/>
                  <a:gd name="T5" fmla="*/ 0 h 89"/>
                  <a:gd name="T6" fmla="*/ 0 w 482"/>
                  <a:gd name="T7" fmla="*/ 0 h 89"/>
                  <a:gd name="T8" fmla="*/ 2 w 482"/>
                  <a:gd name="T9" fmla="*/ 0 h 89"/>
                  <a:gd name="T10" fmla="*/ 0 60000 65536"/>
                  <a:gd name="T11" fmla="*/ 0 60000 65536"/>
                  <a:gd name="T12" fmla="*/ 0 60000 65536"/>
                  <a:gd name="T13" fmla="*/ 0 60000 65536"/>
                  <a:gd name="T14" fmla="*/ 0 60000 65536"/>
                  <a:gd name="T15" fmla="*/ 0 w 482"/>
                  <a:gd name="T16" fmla="*/ 0 h 89"/>
                  <a:gd name="T17" fmla="*/ 482 w 482"/>
                  <a:gd name="T18" fmla="*/ 89 h 89"/>
                </a:gdLst>
                <a:ahLst/>
                <a:cxnLst>
                  <a:cxn ang="T10">
                    <a:pos x="T0" y="T1"/>
                  </a:cxn>
                  <a:cxn ang="T11">
                    <a:pos x="T2" y="T3"/>
                  </a:cxn>
                  <a:cxn ang="T12">
                    <a:pos x="T4" y="T5"/>
                  </a:cxn>
                  <a:cxn ang="T13">
                    <a:pos x="T6" y="T7"/>
                  </a:cxn>
                  <a:cxn ang="T14">
                    <a:pos x="T8" y="T9"/>
                  </a:cxn>
                </a:cxnLst>
                <a:rect l="T15" t="T16" r="T17" b="T18"/>
                <a:pathLst>
                  <a:path w="482" h="89">
                    <a:moveTo>
                      <a:pt x="478" y="79"/>
                    </a:moveTo>
                    <a:lnTo>
                      <a:pt x="482" y="89"/>
                    </a:lnTo>
                    <a:lnTo>
                      <a:pt x="3" y="10"/>
                    </a:lnTo>
                    <a:lnTo>
                      <a:pt x="0" y="0"/>
                    </a:lnTo>
                    <a:lnTo>
                      <a:pt x="478" y="79"/>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236" name="Freeform 2173"/>
              <p:cNvSpPr>
                <a:spLocks/>
              </p:cNvSpPr>
              <p:nvPr/>
            </p:nvSpPr>
            <p:spPr bwMode="auto">
              <a:xfrm>
                <a:off x="1658" y="1426"/>
                <a:ext cx="240" cy="40"/>
              </a:xfrm>
              <a:custGeom>
                <a:avLst/>
                <a:gdLst>
                  <a:gd name="T0" fmla="*/ 2 w 478"/>
                  <a:gd name="T1" fmla="*/ 1 h 80"/>
                  <a:gd name="T2" fmla="*/ 2 w 478"/>
                  <a:gd name="T3" fmla="*/ 1 h 80"/>
                  <a:gd name="T4" fmla="*/ 0 w 478"/>
                  <a:gd name="T5" fmla="*/ 1 h 80"/>
                  <a:gd name="T6" fmla="*/ 0 w 478"/>
                  <a:gd name="T7" fmla="*/ 0 h 80"/>
                  <a:gd name="T8" fmla="*/ 2 w 478"/>
                  <a:gd name="T9" fmla="*/ 1 h 80"/>
                  <a:gd name="T10" fmla="*/ 0 60000 65536"/>
                  <a:gd name="T11" fmla="*/ 0 60000 65536"/>
                  <a:gd name="T12" fmla="*/ 0 60000 65536"/>
                  <a:gd name="T13" fmla="*/ 0 60000 65536"/>
                  <a:gd name="T14" fmla="*/ 0 60000 65536"/>
                  <a:gd name="T15" fmla="*/ 0 w 478"/>
                  <a:gd name="T16" fmla="*/ 0 h 80"/>
                  <a:gd name="T17" fmla="*/ 478 w 478"/>
                  <a:gd name="T18" fmla="*/ 80 h 80"/>
                </a:gdLst>
                <a:ahLst/>
                <a:cxnLst>
                  <a:cxn ang="T10">
                    <a:pos x="T0" y="T1"/>
                  </a:cxn>
                  <a:cxn ang="T11">
                    <a:pos x="T2" y="T3"/>
                  </a:cxn>
                  <a:cxn ang="T12">
                    <a:pos x="T4" y="T5"/>
                  </a:cxn>
                  <a:cxn ang="T13">
                    <a:pos x="T6" y="T7"/>
                  </a:cxn>
                  <a:cxn ang="T14">
                    <a:pos x="T8" y="T9"/>
                  </a:cxn>
                </a:cxnLst>
                <a:rect l="T15" t="T16" r="T17" b="T18"/>
                <a:pathLst>
                  <a:path w="478" h="80">
                    <a:moveTo>
                      <a:pt x="478" y="79"/>
                    </a:moveTo>
                    <a:lnTo>
                      <a:pt x="478" y="80"/>
                    </a:lnTo>
                    <a:lnTo>
                      <a:pt x="0" y="4"/>
                    </a:lnTo>
                    <a:lnTo>
                      <a:pt x="0" y="0"/>
                    </a:lnTo>
                    <a:lnTo>
                      <a:pt x="478" y="79"/>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237" name="Freeform 2174"/>
              <p:cNvSpPr>
                <a:spLocks/>
              </p:cNvSpPr>
              <p:nvPr/>
            </p:nvSpPr>
            <p:spPr bwMode="auto">
              <a:xfrm>
                <a:off x="1658" y="1428"/>
                <a:ext cx="241" cy="40"/>
              </a:xfrm>
              <a:custGeom>
                <a:avLst/>
                <a:gdLst>
                  <a:gd name="T0" fmla="*/ 2 w 480"/>
                  <a:gd name="T1" fmla="*/ 1 h 80"/>
                  <a:gd name="T2" fmla="*/ 2 w 480"/>
                  <a:gd name="T3" fmla="*/ 1 h 80"/>
                  <a:gd name="T4" fmla="*/ 1 w 480"/>
                  <a:gd name="T5" fmla="*/ 1 h 80"/>
                  <a:gd name="T6" fmla="*/ 0 w 480"/>
                  <a:gd name="T7" fmla="*/ 0 h 80"/>
                  <a:gd name="T8" fmla="*/ 2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6"/>
                    </a:moveTo>
                    <a:lnTo>
                      <a:pt x="480" y="80"/>
                    </a:lnTo>
                    <a:lnTo>
                      <a:pt x="2" y="1"/>
                    </a:lnTo>
                    <a:lnTo>
                      <a:pt x="0" y="0"/>
                    </a:lnTo>
                    <a:lnTo>
                      <a:pt x="478" y="76"/>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238" name="Freeform 2175"/>
              <p:cNvSpPr>
                <a:spLocks/>
              </p:cNvSpPr>
              <p:nvPr/>
            </p:nvSpPr>
            <p:spPr bwMode="auto">
              <a:xfrm>
                <a:off x="1659" y="1429"/>
                <a:ext cx="240" cy="40"/>
              </a:xfrm>
              <a:custGeom>
                <a:avLst/>
                <a:gdLst>
                  <a:gd name="T0" fmla="*/ 2 w 478"/>
                  <a:gd name="T1" fmla="*/ 0 h 82"/>
                  <a:gd name="T2" fmla="*/ 2 w 478"/>
                  <a:gd name="T3" fmla="*/ 0 h 82"/>
                  <a:gd name="T4" fmla="*/ 0 w 478"/>
                  <a:gd name="T5" fmla="*/ 0 h 82"/>
                  <a:gd name="T6" fmla="*/ 0 w 478"/>
                  <a:gd name="T7" fmla="*/ 0 h 82"/>
                  <a:gd name="T8" fmla="*/ 2 w 478"/>
                  <a:gd name="T9" fmla="*/ 0 h 82"/>
                  <a:gd name="T10" fmla="*/ 0 60000 65536"/>
                  <a:gd name="T11" fmla="*/ 0 60000 65536"/>
                  <a:gd name="T12" fmla="*/ 0 60000 65536"/>
                  <a:gd name="T13" fmla="*/ 0 60000 65536"/>
                  <a:gd name="T14" fmla="*/ 0 60000 65536"/>
                  <a:gd name="T15" fmla="*/ 0 w 478"/>
                  <a:gd name="T16" fmla="*/ 0 h 82"/>
                  <a:gd name="T17" fmla="*/ 478 w 478"/>
                  <a:gd name="T18" fmla="*/ 82 h 82"/>
                </a:gdLst>
                <a:ahLst/>
                <a:cxnLst>
                  <a:cxn ang="T10">
                    <a:pos x="T0" y="T1"/>
                  </a:cxn>
                  <a:cxn ang="T11">
                    <a:pos x="T2" y="T3"/>
                  </a:cxn>
                  <a:cxn ang="T12">
                    <a:pos x="T4" y="T5"/>
                  </a:cxn>
                  <a:cxn ang="T13">
                    <a:pos x="T6" y="T7"/>
                  </a:cxn>
                  <a:cxn ang="T14">
                    <a:pos x="T8" y="T9"/>
                  </a:cxn>
                </a:cxnLst>
                <a:rect l="T15" t="T16" r="T17" b="T18"/>
                <a:pathLst>
                  <a:path w="478" h="82">
                    <a:moveTo>
                      <a:pt x="478" y="79"/>
                    </a:moveTo>
                    <a:lnTo>
                      <a:pt x="478" y="82"/>
                    </a:lnTo>
                    <a:lnTo>
                      <a:pt x="0" y="4"/>
                    </a:lnTo>
                    <a:lnTo>
                      <a:pt x="0" y="0"/>
                    </a:lnTo>
                    <a:lnTo>
                      <a:pt x="478" y="79"/>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239" name="Freeform 2176"/>
              <p:cNvSpPr>
                <a:spLocks/>
              </p:cNvSpPr>
              <p:nvPr/>
            </p:nvSpPr>
            <p:spPr bwMode="auto">
              <a:xfrm>
                <a:off x="1659" y="1430"/>
                <a:ext cx="240" cy="40"/>
              </a:xfrm>
              <a:custGeom>
                <a:avLst/>
                <a:gdLst>
                  <a:gd name="T0" fmla="*/ 2 w 480"/>
                  <a:gd name="T1" fmla="*/ 1 h 80"/>
                  <a:gd name="T2" fmla="*/ 2 w 480"/>
                  <a:gd name="T3" fmla="*/ 1 h 80"/>
                  <a:gd name="T4" fmla="*/ 1 w 480"/>
                  <a:gd name="T5" fmla="*/ 1 h 80"/>
                  <a:gd name="T6" fmla="*/ 0 w 480"/>
                  <a:gd name="T7" fmla="*/ 0 h 80"/>
                  <a:gd name="T8" fmla="*/ 2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8"/>
                    </a:moveTo>
                    <a:lnTo>
                      <a:pt x="480" y="80"/>
                    </a:lnTo>
                    <a:lnTo>
                      <a:pt x="1" y="1"/>
                    </a:lnTo>
                    <a:lnTo>
                      <a:pt x="0" y="0"/>
                    </a:lnTo>
                    <a:lnTo>
                      <a:pt x="478" y="78"/>
                    </a:lnTo>
                    <a:close/>
                  </a:path>
                </a:pathLst>
              </a:custGeom>
              <a:solidFill>
                <a:srgbClr val="DE6E00"/>
              </a:solidFill>
              <a:ln w="9525">
                <a:noFill/>
                <a:round/>
                <a:headEnd/>
                <a:tailEnd/>
              </a:ln>
            </p:spPr>
            <p:txBody>
              <a:bodyPr>
                <a:prstTxWarp prst="textNoShape">
                  <a:avLst/>
                </a:prstTxWarp>
              </a:bodyPr>
              <a:lstStyle/>
              <a:p>
                <a:endParaRPr lang="en-US">
                  <a:latin typeface="Calibri" pitchFamily="-112" charset="0"/>
                </a:endParaRPr>
              </a:p>
            </p:txBody>
          </p:sp>
          <p:sp>
            <p:nvSpPr>
              <p:cNvPr id="675240" name="Freeform 2177"/>
              <p:cNvSpPr>
                <a:spLocks/>
              </p:cNvSpPr>
              <p:nvPr/>
            </p:nvSpPr>
            <p:spPr bwMode="auto">
              <a:xfrm>
                <a:off x="1660" y="1431"/>
                <a:ext cx="241" cy="44"/>
              </a:xfrm>
              <a:custGeom>
                <a:avLst/>
                <a:gdLst>
                  <a:gd name="T0" fmla="*/ 2 w 482"/>
                  <a:gd name="T1" fmla="*/ 1 h 88"/>
                  <a:gd name="T2" fmla="*/ 2 w 482"/>
                  <a:gd name="T3" fmla="*/ 1 h 88"/>
                  <a:gd name="T4" fmla="*/ 1 w 482"/>
                  <a:gd name="T5" fmla="*/ 1 h 88"/>
                  <a:gd name="T6" fmla="*/ 0 w 482"/>
                  <a:gd name="T7" fmla="*/ 0 h 88"/>
                  <a:gd name="T8" fmla="*/ 2 w 482"/>
                  <a:gd name="T9" fmla="*/ 1 h 88"/>
                  <a:gd name="T10" fmla="*/ 0 60000 65536"/>
                  <a:gd name="T11" fmla="*/ 0 60000 65536"/>
                  <a:gd name="T12" fmla="*/ 0 60000 65536"/>
                  <a:gd name="T13" fmla="*/ 0 60000 65536"/>
                  <a:gd name="T14" fmla="*/ 0 60000 65536"/>
                  <a:gd name="T15" fmla="*/ 0 w 482"/>
                  <a:gd name="T16" fmla="*/ 0 h 88"/>
                  <a:gd name="T17" fmla="*/ 482 w 482"/>
                  <a:gd name="T18" fmla="*/ 88 h 88"/>
                </a:gdLst>
                <a:ahLst/>
                <a:cxnLst>
                  <a:cxn ang="T10">
                    <a:pos x="T0" y="T1"/>
                  </a:cxn>
                  <a:cxn ang="T11">
                    <a:pos x="T2" y="T3"/>
                  </a:cxn>
                  <a:cxn ang="T12">
                    <a:pos x="T4" y="T5"/>
                  </a:cxn>
                  <a:cxn ang="T13">
                    <a:pos x="T6" y="T7"/>
                  </a:cxn>
                  <a:cxn ang="T14">
                    <a:pos x="T8" y="T9"/>
                  </a:cxn>
                </a:cxnLst>
                <a:rect l="T15" t="T16" r="T17" b="T18"/>
                <a:pathLst>
                  <a:path w="482" h="88">
                    <a:moveTo>
                      <a:pt x="479" y="79"/>
                    </a:moveTo>
                    <a:lnTo>
                      <a:pt x="482" y="88"/>
                    </a:lnTo>
                    <a:lnTo>
                      <a:pt x="4" y="10"/>
                    </a:lnTo>
                    <a:lnTo>
                      <a:pt x="0" y="0"/>
                    </a:lnTo>
                    <a:lnTo>
                      <a:pt x="479" y="79"/>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241" name="Freeform 2178"/>
              <p:cNvSpPr>
                <a:spLocks/>
              </p:cNvSpPr>
              <p:nvPr/>
            </p:nvSpPr>
            <p:spPr bwMode="auto">
              <a:xfrm>
                <a:off x="1660" y="1431"/>
                <a:ext cx="240" cy="41"/>
              </a:xfrm>
              <a:custGeom>
                <a:avLst/>
                <a:gdLst>
                  <a:gd name="T0" fmla="*/ 2 w 480"/>
                  <a:gd name="T1" fmla="*/ 1 h 82"/>
                  <a:gd name="T2" fmla="*/ 2 w 480"/>
                  <a:gd name="T3" fmla="*/ 1 h 82"/>
                  <a:gd name="T4" fmla="*/ 1 w 480"/>
                  <a:gd name="T5" fmla="*/ 1 h 82"/>
                  <a:gd name="T6" fmla="*/ 0 w 480"/>
                  <a:gd name="T7" fmla="*/ 0 h 82"/>
                  <a:gd name="T8" fmla="*/ 2 w 480"/>
                  <a:gd name="T9" fmla="*/ 1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9" y="79"/>
                    </a:moveTo>
                    <a:lnTo>
                      <a:pt x="480" y="82"/>
                    </a:lnTo>
                    <a:lnTo>
                      <a:pt x="2" y="4"/>
                    </a:lnTo>
                    <a:lnTo>
                      <a:pt x="0" y="0"/>
                    </a:lnTo>
                    <a:lnTo>
                      <a:pt x="479" y="79"/>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242" name="Freeform 2179"/>
              <p:cNvSpPr>
                <a:spLocks/>
              </p:cNvSpPr>
              <p:nvPr/>
            </p:nvSpPr>
            <p:spPr bwMode="auto">
              <a:xfrm>
                <a:off x="1661" y="1433"/>
                <a:ext cx="240" cy="41"/>
              </a:xfrm>
              <a:custGeom>
                <a:avLst/>
                <a:gdLst>
                  <a:gd name="T0" fmla="*/ 2 w 480"/>
                  <a:gd name="T1" fmla="*/ 1 h 81"/>
                  <a:gd name="T2" fmla="*/ 2 w 480"/>
                  <a:gd name="T3" fmla="*/ 1 h 81"/>
                  <a:gd name="T4" fmla="*/ 1 w 480"/>
                  <a:gd name="T5" fmla="*/ 1 h 81"/>
                  <a:gd name="T6" fmla="*/ 0 w 480"/>
                  <a:gd name="T7" fmla="*/ 0 h 81"/>
                  <a:gd name="T8" fmla="*/ 2 w 480"/>
                  <a:gd name="T9" fmla="*/ 1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8" y="78"/>
                    </a:moveTo>
                    <a:lnTo>
                      <a:pt x="480" y="81"/>
                    </a:lnTo>
                    <a:lnTo>
                      <a:pt x="2" y="3"/>
                    </a:lnTo>
                    <a:lnTo>
                      <a:pt x="0" y="0"/>
                    </a:lnTo>
                    <a:lnTo>
                      <a:pt x="478" y="78"/>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243" name="Freeform 2180"/>
              <p:cNvSpPr>
                <a:spLocks/>
              </p:cNvSpPr>
              <p:nvPr/>
            </p:nvSpPr>
            <p:spPr bwMode="auto">
              <a:xfrm>
                <a:off x="1662" y="1435"/>
                <a:ext cx="239" cy="40"/>
              </a:xfrm>
              <a:custGeom>
                <a:avLst/>
                <a:gdLst>
                  <a:gd name="T0" fmla="*/ 2 w 478"/>
                  <a:gd name="T1" fmla="*/ 0 h 81"/>
                  <a:gd name="T2" fmla="*/ 2 w 478"/>
                  <a:gd name="T3" fmla="*/ 0 h 81"/>
                  <a:gd name="T4" fmla="*/ 0 w 478"/>
                  <a:gd name="T5" fmla="*/ 0 h 81"/>
                  <a:gd name="T6" fmla="*/ 0 w 478"/>
                  <a:gd name="T7" fmla="*/ 0 h 81"/>
                  <a:gd name="T8" fmla="*/ 2 w 478"/>
                  <a:gd name="T9" fmla="*/ 0 h 81"/>
                  <a:gd name="T10" fmla="*/ 0 60000 65536"/>
                  <a:gd name="T11" fmla="*/ 0 60000 65536"/>
                  <a:gd name="T12" fmla="*/ 0 60000 65536"/>
                  <a:gd name="T13" fmla="*/ 0 60000 65536"/>
                  <a:gd name="T14" fmla="*/ 0 60000 65536"/>
                  <a:gd name="T15" fmla="*/ 0 w 478"/>
                  <a:gd name="T16" fmla="*/ 0 h 81"/>
                  <a:gd name="T17" fmla="*/ 478 w 478"/>
                  <a:gd name="T18" fmla="*/ 81 h 81"/>
                </a:gdLst>
                <a:ahLst/>
                <a:cxnLst>
                  <a:cxn ang="T10">
                    <a:pos x="T0" y="T1"/>
                  </a:cxn>
                  <a:cxn ang="T11">
                    <a:pos x="T2" y="T3"/>
                  </a:cxn>
                  <a:cxn ang="T12">
                    <a:pos x="T4" y="T5"/>
                  </a:cxn>
                  <a:cxn ang="T13">
                    <a:pos x="T6" y="T7"/>
                  </a:cxn>
                  <a:cxn ang="T14">
                    <a:pos x="T8" y="T9"/>
                  </a:cxn>
                </a:cxnLst>
                <a:rect l="T15" t="T16" r="T17" b="T18"/>
                <a:pathLst>
                  <a:path w="478" h="81">
                    <a:moveTo>
                      <a:pt x="478" y="78"/>
                    </a:moveTo>
                    <a:lnTo>
                      <a:pt x="478" y="81"/>
                    </a:lnTo>
                    <a:lnTo>
                      <a:pt x="0" y="3"/>
                    </a:lnTo>
                    <a:lnTo>
                      <a:pt x="0" y="0"/>
                    </a:lnTo>
                    <a:lnTo>
                      <a:pt x="478" y="78"/>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244" name="Freeform 2181"/>
              <p:cNvSpPr>
                <a:spLocks/>
              </p:cNvSpPr>
              <p:nvPr/>
            </p:nvSpPr>
            <p:spPr bwMode="auto">
              <a:xfrm>
                <a:off x="1662" y="1436"/>
                <a:ext cx="242" cy="44"/>
              </a:xfrm>
              <a:custGeom>
                <a:avLst/>
                <a:gdLst>
                  <a:gd name="T0" fmla="*/ 1 w 485"/>
                  <a:gd name="T1" fmla="*/ 1 h 88"/>
                  <a:gd name="T2" fmla="*/ 1 w 485"/>
                  <a:gd name="T3" fmla="*/ 1 h 88"/>
                  <a:gd name="T4" fmla="*/ 0 w 485"/>
                  <a:gd name="T5" fmla="*/ 1 h 88"/>
                  <a:gd name="T6" fmla="*/ 0 w 485"/>
                  <a:gd name="T7" fmla="*/ 0 h 88"/>
                  <a:gd name="T8" fmla="*/ 1 w 485"/>
                  <a:gd name="T9" fmla="*/ 1 h 88"/>
                  <a:gd name="T10" fmla="*/ 0 60000 65536"/>
                  <a:gd name="T11" fmla="*/ 0 60000 65536"/>
                  <a:gd name="T12" fmla="*/ 0 60000 65536"/>
                  <a:gd name="T13" fmla="*/ 0 60000 65536"/>
                  <a:gd name="T14" fmla="*/ 0 60000 65536"/>
                  <a:gd name="T15" fmla="*/ 0 w 485"/>
                  <a:gd name="T16" fmla="*/ 0 h 88"/>
                  <a:gd name="T17" fmla="*/ 485 w 485"/>
                  <a:gd name="T18" fmla="*/ 88 h 88"/>
                </a:gdLst>
                <a:ahLst/>
                <a:cxnLst>
                  <a:cxn ang="T10">
                    <a:pos x="T0" y="T1"/>
                  </a:cxn>
                  <a:cxn ang="T11">
                    <a:pos x="T2" y="T3"/>
                  </a:cxn>
                  <a:cxn ang="T12">
                    <a:pos x="T4" y="T5"/>
                  </a:cxn>
                  <a:cxn ang="T13">
                    <a:pos x="T6" y="T7"/>
                  </a:cxn>
                  <a:cxn ang="T14">
                    <a:pos x="T8" y="T9"/>
                  </a:cxn>
                </a:cxnLst>
                <a:rect l="T15" t="T16" r="T17" b="T18"/>
                <a:pathLst>
                  <a:path w="485" h="88">
                    <a:moveTo>
                      <a:pt x="478" y="78"/>
                    </a:moveTo>
                    <a:lnTo>
                      <a:pt x="485" y="88"/>
                    </a:lnTo>
                    <a:lnTo>
                      <a:pt x="5" y="9"/>
                    </a:lnTo>
                    <a:lnTo>
                      <a:pt x="0" y="0"/>
                    </a:lnTo>
                    <a:lnTo>
                      <a:pt x="478" y="78"/>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245" name="Freeform 2182"/>
              <p:cNvSpPr>
                <a:spLocks/>
              </p:cNvSpPr>
              <p:nvPr/>
            </p:nvSpPr>
            <p:spPr bwMode="auto">
              <a:xfrm>
                <a:off x="1662" y="1436"/>
                <a:ext cx="240" cy="41"/>
              </a:xfrm>
              <a:custGeom>
                <a:avLst/>
                <a:gdLst>
                  <a:gd name="T0" fmla="*/ 2 w 480"/>
                  <a:gd name="T1" fmla="*/ 1 h 82"/>
                  <a:gd name="T2" fmla="*/ 2 w 480"/>
                  <a:gd name="T3" fmla="*/ 1 h 82"/>
                  <a:gd name="T4" fmla="*/ 1 w 480"/>
                  <a:gd name="T5" fmla="*/ 1 h 82"/>
                  <a:gd name="T6" fmla="*/ 0 w 480"/>
                  <a:gd name="T7" fmla="*/ 0 h 82"/>
                  <a:gd name="T8" fmla="*/ 2 w 480"/>
                  <a:gd name="T9" fmla="*/ 1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8" y="78"/>
                    </a:moveTo>
                    <a:lnTo>
                      <a:pt x="480" y="82"/>
                    </a:lnTo>
                    <a:lnTo>
                      <a:pt x="1" y="4"/>
                    </a:lnTo>
                    <a:lnTo>
                      <a:pt x="0" y="0"/>
                    </a:lnTo>
                    <a:lnTo>
                      <a:pt x="478" y="78"/>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246" name="Freeform 2183"/>
              <p:cNvSpPr>
                <a:spLocks/>
              </p:cNvSpPr>
              <p:nvPr/>
            </p:nvSpPr>
            <p:spPr bwMode="auto">
              <a:xfrm>
                <a:off x="1663" y="1438"/>
                <a:ext cx="241" cy="41"/>
              </a:xfrm>
              <a:custGeom>
                <a:avLst/>
                <a:gdLst>
                  <a:gd name="T0" fmla="*/ 2 w 482"/>
                  <a:gd name="T1" fmla="*/ 1 h 81"/>
                  <a:gd name="T2" fmla="*/ 2 w 482"/>
                  <a:gd name="T3" fmla="*/ 1 h 81"/>
                  <a:gd name="T4" fmla="*/ 1 w 482"/>
                  <a:gd name="T5" fmla="*/ 1 h 81"/>
                  <a:gd name="T6" fmla="*/ 0 w 482"/>
                  <a:gd name="T7" fmla="*/ 0 h 81"/>
                  <a:gd name="T8" fmla="*/ 2 w 482"/>
                  <a:gd name="T9" fmla="*/ 1 h 81"/>
                  <a:gd name="T10" fmla="*/ 0 60000 65536"/>
                  <a:gd name="T11" fmla="*/ 0 60000 65536"/>
                  <a:gd name="T12" fmla="*/ 0 60000 65536"/>
                  <a:gd name="T13" fmla="*/ 0 60000 65536"/>
                  <a:gd name="T14" fmla="*/ 0 60000 65536"/>
                  <a:gd name="T15" fmla="*/ 0 w 482"/>
                  <a:gd name="T16" fmla="*/ 0 h 81"/>
                  <a:gd name="T17" fmla="*/ 482 w 482"/>
                  <a:gd name="T18" fmla="*/ 81 h 81"/>
                </a:gdLst>
                <a:ahLst/>
                <a:cxnLst>
                  <a:cxn ang="T10">
                    <a:pos x="T0" y="T1"/>
                  </a:cxn>
                  <a:cxn ang="T11">
                    <a:pos x="T2" y="T3"/>
                  </a:cxn>
                  <a:cxn ang="T12">
                    <a:pos x="T4" y="T5"/>
                  </a:cxn>
                  <a:cxn ang="T13">
                    <a:pos x="T6" y="T7"/>
                  </a:cxn>
                  <a:cxn ang="T14">
                    <a:pos x="T8" y="T9"/>
                  </a:cxn>
                </a:cxnLst>
                <a:rect l="T15" t="T16" r="T17" b="T18"/>
                <a:pathLst>
                  <a:path w="482" h="81">
                    <a:moveTo>
                      <a:pt x="479" y="78"/>
                    </a:moveTo>
                    <a:lnTo>
                      <a:pt x="482" y="81"/>
                    </a:lnTo>
                    <a:lnTo>
                      <a:pt x="2" y="3"/>
                    </a:lnTo>
                    <a:lnTo>
                      <a:pt x="0" y="0"/>
                    </a:lnTo>
                    <a:lnTo>
                      <a:pt x="479" y="78"/>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247" name="Freeform 2184"/>
              <p:cNvSpPr>
                <a:spLocks/>
              </p:cNvSpPr>
              <p:nvPr/>
            </p:nvSpPr>
            <p:spPr bwMode="auto">
              <a:xfrm>
                <a:off x="1663" y="1440"/>
                <a:ext cx="241" cy="40"/>
              </a:xfrm>
              <a:custGeom>
                <a:avLst/>
                <a:gdLst>
                  <a:gd name="T0" fmla="*/ 2 w 482"/>
                  <a:gd name="T1" fmla="*/ 0 h 81"/>
                  <a:gd name="T2" fmla="*/ 2 w 482"/>
                  <a:gd name="T3" fmla="*/ 0 h 81"/>
                  <a:gd name="T4" fmla="*/ 1 w 482"/>
                  <a:gd name="T5" fmla="*/ 0 h 81"/>
                  <a:gd name="T6" fmla="*/ 0 w 482"/>
                  <a:gd name="T7" fmla="*/ 0 h 81"/>
                  <a:gd name="T8" fmla="*/ 2 w 482"/>
                  <a:gd name="T9" fmla="*/ 0 h 81"/>
                  <a:gd name="T10" fmla="*/ 0 60000 65536"/>
                  <a:gd name="T11" fmla="*/ 0 60000 65536"/>
                  <a:gd name="T12" fmla="*/ 0 60000 65536"/>
                  <a:gd name="T13" fmla="*/ 0 60000 65536"/>
                  <a:gd name="T14" fmla="*/ 0 60000 65536"/>
                  <a:gd name="T15" fmla="*/ 0 w 482"/>
                  <a:gd name="T16" fmla="*/ 0 h 81"/>
                  <a:gd name="T17" fmla="*/ 482 w 482"/>
                  <a:gd name="T18" fmla="*/ 81 h 81"/>
                </a:gdLst>
                <a:ahLst/>
                <a:cxnLst>
                  <a:cxn ang="T10">
                    <a:pos x="T0" y="T1"/>
                  </a:cxn>
                  <a:cxn ang="T11">
                    <a:pos x="T2" y="T3"/>
                  </a:cxn>
                  <a:cxn ang="T12">
                    <a:pos x="T4" y="T5"/>
                  </a:cxn>
                  <a:cxn ang="T13">
                    <a:pos x="T6" y="T7"/>
                  </a:cxn>
                  <a:cxn ang="T14">
                    <a:pos x="T8" y="T9"/>
                  </a:cxn>
                </a:cxnLst>
                <a:rect l="T15" t="T16" r="T17" b="T18"/>
                <a:pathLst>
                  <a:path w="482" h="81">
                    <a:moveTo>
                      <a:pt x="480" y="78"/>
                    </a:moveTo>
                    <a:lnTo>
                      <a:pt x="482" y="81"/>
                    </a:lnTo>
                    <a:lnTo>
                      <a:pt x="2" y="2"/>
                    </a:lnTo>
                    <a:lnTo>
                      <a:pt x="0" y="0"/>
                    </a:lnTo>
                    <a:lnTo>
                      <a:pt x="480" y="78"/>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248" name="Freeform 2185"/>
              <p:cNvSpPr>
                <a:spLocks/>
              </p:cNvSpPr>
              <p:nvPr/>
            </p:nvSpPr>
            <p:spPr bwMode="auto">
              <a:xfrm>
                <a:off x="1664" y="1440"/>
                <a:ext cx="243" cy="44"/>
              </a:xfrm>
              <a:custGeom>
                <a:avLst/>
                <a:gdLst>
                  <a:gd name="T0" fmla="*/ 2 w 485"/>
                  <a:gd name="T1" fmla="*/ 1 h 88"/>
                  <a:gd name="T2" fmla="*/ 2 w 485"/>
                  <a:gd name="T3" fmla="*/ 1 h 88"/>
                  <a:gd name="T4" fmla="*/ 1 w 485"/>
                  <a:gd name="T5" fmla="*/ 1 h 88"/>
                  <a:gd name="T6" fmla="*/ 0 w 485"/>
                  <a:gd name="T7" fmla="*/ 0 h 88"/>
                  <a:gd name="T8" fmla="*/ 2 w 485"/>
                  <a:gd name="T9" fmla="*/ 1 h 88"/>
                  <a:gd name="T10" fmla="*/ 0 60000 65536"/>
                  <a:gd name="T11" fmla="*/ 0 60000 65536"/>
                  <a:gd name="T12" fmla="*/ 0 60000 65536"/>
                  <a:gd name="T13" fmla="*/ 0 60000 65536"/>
                  <a:gd name="T14" fmla="*/ 0 60000 65536"/>
                  <a:gd name="T15" fmla="*/ 0 w 485"/>
                  <a:gd name="T16" fmla="*/ 0 h 88"/>
                  <a:gd name="T17" fmla="*/ 485 w 485"/>
                  <a:gd name="T18" fmla="*/ 88 h 88"/>
                </a:gdLst>
                <a:ahLst/>
                <a:cxnLst>
                  <a:cxn ang="T10">
                    <a:pos x="T0" y="T1"/>
                  </a:cxn>
                  <a:cxn ang="T11">
                    <a:pos x="T2" y="T3"/>
                  </a:cxn>
                  <a:cxn ang="T12">
                    <a:pos x="T4" y="T5"/>
                  </a:cxn>
                  <a:cxn ang="T13">
                    <a:pos x="T6" y="T7"/>
                  </a:cxn>
                  <a:cxn ang="T14">
                    <a:pos x="T8" y="T9"/>
                  </a:cxn>
                </a:cxnLst>
                <a:rect l="T15" t="T16" r="T17" b="T18"/>
                <a:pathLst>
                  <a:path w="485" h="88">
                    <a:moveTo>
                      <a:pt x="480" y="79"/>
                    </a:moveTo>
                    <a:lnTo>
                      <a:pt x="485" y="88"/>
                    </a:lnTo>
                    <a:lnTo>
                      <a:pt x="6" y="8"/>
                    </a:lnTo>
                    <a:lnTo>
                      <a:pt x="0" y="0"/>
                    </a:lnTo>
                    <a:lnTo>
                      <a:pt x="480" y="7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249" name="Freeform 2186"/>
              <p:cNvSpPr>
                <a:spLocks/>
              </p:cNvSpPr>
              <p:nvPr/>
            </p:nvSpPr>
            <p:spPr bwMode="auto">
              <a:xfrm>
                <a:off x="1664" y="1440"/>
                <a:ext cx="241" cy="42"/>
              </a:xfrm>
              <a:custGeom>
                <a:avLst/>
                <a:gdLst>
                  <a:gd name="T0" fmla="*/ 2 w 481"/>
                  <a:gd name="T1" fmla="*/ 1 h 83"/>
                  <a:gd name="T2" fmla="*/ 2 w 481"/>
                  <a:gd name="T3" fmla="*/ 1 h 83"/>
                  <a:gd name="T4" fmla="*/ 1 w 481"/>
                  <a:gd name="T5" fmla="*/ 1 h 83"/>
                  <a:gd name="T6" fmla="*/ 0 w 481"/>
                  <a:gd name="T7" fmla="*/ 0 h 83"/>
                  <a:gd name="T8" fmla="*/ 2 w 481"/>
                  <a:gd name="T9" fmla="*/ 1 h 83"/>
                  <a:gd name="T10" fmla="*/ 0 60000 65536"/>
                  <a:gd name="T11" fmla="*/ 0 60000 65536"/>
                  <a:gd name="T12" fmla="*/ 0 60000 65536"/>
                  <a:gd name="T13" fmla="*/ 0 60000 65536"/>
                  <a:gd name="T14" fmla="*/ 0 60000 65536"/>
                  <a:gd name="T15" fmla="*/ 0 w 481"/>
                  <a:gd name="T16" fmla="*/ 0 h 83"/>
                  <a:gd name="T17" fmla="*/ 481 w 481"/>
                  <a:gd name="T18" fmla="*/ 83 h 83"/>
                </a:gdLst>
                <a:ahLst/>
                <a:cxnLst>
                  <a:cxn ang="T10">
                    <a:pos x="T0" y="T1"/>
                  </a:cxn>
                  <a:cxn ang="T11">
                    <a:pos x="T2" y="T3"/>
                  </a:cxn>
                  <a:cxn ang="T12">
                    <a:pos x="T4" y="T5"/>
                  </a:cxn>
                  <a:cxn ang="T13">
                    <a:pos x="T6" y="T7"/>
                  </a:cxn>
                  <a:cxn ang="T14">
                    <a:pos x="T8" y="T9"/>
                  </a:cxn>
                </a:cxnLst>
                <a:rect l="T15" t="T16" r="T17" b="T18"/>
                <a:pathLst>
                  <a:path w="481" h="83">
                    <a:moveTo>
                      <a:pt x="480" y="79"/>
                    </a:moveTo>
                    <a:lnTo>
                      <a:pt x="481" y="83"/>
                    </a:lnTo>
                    <a:lnTo>
                      <a:pt x="3" y="3"/>
                    </a:lnTo>
                    <a:lnTo>
                      <a:pt x="0" y="0"/>
                    </a:lnTo>
                    <a:lnTo>
                      <a:pt x="480" y="7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250" name="Freeform 2187"/>
              <p:cNvSpPr>
                <a:spLocks/>
              </p:cNvSpPr>
              <p:nvPr/>
            </p:nvSpPr>
            <p:spPr bwMode="auto">
              <a:xfrm>
                <a:off x="1666" y="1442"/>
                <a:ext cx="240" cy="41"/>
              </a:xfrm>
              <a:custGeom>
                <a:avLst/>
                <a:gdLst>
                  <a:gd name="T0" fmla="*/ 2 w 480"/>
                  <a:gd name="T1" fmla="*/ 1 h 81"/>
                  <a:gd name="T2" fmla="*/ 2 w 480"/>
                  <a:gd name="T3" fmla="*/ 1 h 81"/>
                  <a:gd name="T4" fmla="*/ 1 w 480"/>
                  <a:gd name="T5" fmla="*/ 1 h 81"/>
                  <a:gd name="T6" fmla="*/ 0 w 480"/>
                  <a:gd name="T7" fmla="*/ 0 h 81"/>
                  <a:gd name="T8" fmla="*/ 2 w 480"/>
                  <a:gd name="T9" fmla="*/ 1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8" y="80"/>
                    </a:moveTo>
                    <a:lnTo>
                      <a:pt x="480" y="81"/>
                    </a:lnTo>
                    <a:lnTo>
                      <a:pt x="2" y="3"/>
                    </a:lnTo>
                    <a:lnTo>
                      <a:pt x="0" y="0"/>
                    </a:lnTo>
                    <a:lnTo>
                      <a:pt x="478" y="80"/>
                    </a:lnTo>
                    <a:close/>
                  </a:path>
                </a:pathLst>
              </a:custGeom>
              <a:solidFill>
                <a:srgbClr val="CE6700"/>
              </a:solidFill>
              <a:ln w="9525">
                <a:noFill/>
                <a:round/>
                <a:headEnd/>
                <a:tailEnd/>
              </a:ln>
            </p:spPr>
            <p:txBody>
              <a:bodyPr>
                <a:prstTxWarp prst="textNoShape">
                  <a:avLst/>
                </a:prstTxWarp>
              </a:bodyPr>
              <a:lstStyle/>
              <a:p>
                <a:endParaRPr lang="en-US">
                  <a:latin typeface="Calibri" pitchFamily="-112" charset="0"/>
                </a:endParaRPr>
              </a:p>
            </p:txBody>
          </p:sp>
          <p:sp>
            <p:nvSpPr>
              <p:cNvPr id="675251" name="Freeform 2188"/>
              <p:cNvSpPr>
                <a:spLocks/>
              </p:cNvSpPr>
              <p:nvPr/>
            </p:nvSpPr>
            <p:spPr bwMode="auto">
              <a:xfrm>
                <a:off x="1667" y="1444"/>
                <a:ext cx="240" cy="40"/>
              </a:xfrm>
              <a:custGeom>
                <a:avLst/>
                <a:gdLst>
                  <a:gd name="T0" fmla="*/ 2 w 480"/>
                  <a:gd name="T1" fmla="*/ 0 h 82"/>
                  <a:gd name="T2" fmla="*/ 2 w 480"/>
                  <a:gd name="T3" fmla="*/ 0 h 82"/>
                  <a:gd name="T4" fmla="*/ 1 w 480"/>
                  <a:gd name="T5" fmla="*/ 0 h 82"/>
                  <a:gd name="T6" fmla="*/ 0 w 480"/>
                  <a:gd name="T7" fmla="*/ 0 h 82"/>
                  <a:gd name="T8" fmla="*/ 2 w 480"/>
                  <a:gd name="T9" fmla="*/ 0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8" y="78"/>
                    </a:moveTo>
                    <a:lnTo>
                      <a:pt x="480" y="82"/>
                    </a:lnTo>
                    <a:lnTo>
                      <a:pt x="1" y="2"/>
                    </a:lnTo>
                    <a:lnTo>
                      <a:pt x="0" y="0"/>
                    </a:lnTo>
                    <a:lnTo>
                      <a:pt x="478" y="7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252" name="Freeform 2189"/>
              <p:cNvSpPr>
                <a:spLocks/>
              </p:cNvSpPr>
              <p:nvPr/>
            </p:nvSpPr>
            <p:spPr bwMode="auto">
              <a:xfrm>
                <a:off x="1668" y="1445"/>
                <a:ext cx="242" cy="43"/>
              </a:xfrm>
              <a:custGeom>
                <a:avLst/>
                <a:gdLst>
                  <a:gd name="T0" fmla="*/ 1 w 485"/>
                  <a:gd name="T1" fmla="*/ 1 h 86"/>
                  <a:gd name="T2" fmla="*/ 1 w 485"/>
                  <a:gd name="T3" fmla="*/ 1 h 86"/>
                  <a:gd name="T4" fmla="*/ 0 w 485"/>
                  <a:gd name="T5" fmla="*/ 1 h 86"/>
                  <a:gd name="T6" fmla="*/ 0 w 485"/>
                  <a:gd name="T7" fmla="*/ 0 h 86"/>
                  <a:gd name="T8" fmla="*/ 1 w 485"/>
                  <a:gd name="T9" fmla="*/ 1 h 86"/>
                  <a:gd name="T10" fmla="*/ 0 60000 65536"/>
                  <a:gd name="T11" fmla="*/ 0 60000 65536"/>
                  <a:gd name="T12" fmla="*/ 0 60000 65536"/>
                  <a:gd name="T13" fmla="*/ 0 60000 65536"/>
                  <a:gd name="T14" fmla="*/ 0 60000 65536"/>
                  <a:gd name="T15" fmla="*/ 0 w 485"/>
                  <a:gd name="T16" fmla="*/ 0 h 86"/>
                  <a:gd name="T17" fmla="*/ 485 w 485"/>
                  <a:gd name="T18" fmla="*/ 86 h 86"/>
                </a:gdLst>
                <a:ahLst/>
                <a:cxnLst>
                  <a:cxn ang="T10">
                    <a:pos x="T0" y="T1"/>
                  </a:cxn>
                  <a:cxn ang="T11">
                    <a:pos x="T2" y="T3"/>
                  </a:cxn>
                  <a:cxn ang="T12">
                    <a:pos x="T4" y="T5"/>
                  </a:cxn>
                  <a:cxn ang="T13">
                    <a:pos x="T6" y="T7"/>
                  </a:cxn>
                  <a:cxn ang="T14">
                    <a:pos x="T8" y="T9"/>
                  </a:cxn>
                </a:cxnLst>
                <a:rect l="T15" t="T16" r="T17" b="T18"/>
                <a:pathLst>
                  <a:path w="485" h="86">
                    <a:moveTo>
                      <a:pt x="479" y="80"/>
                    </a:moveTo>
                    <a:lnTo>
                      <a:pt x="485" y="86"/>
                    </a:lnTo>
                    <a:lnTo>
                      <a:pt x="7" y="7"/>
                    </a:lnTo>
                    <a:lnTo>
                      <a:pt x="0" y="0"/>
                    </a:lnTo>
                    <a:lnTo>
                      <a:pt x="479" y="80"/>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253" name="Freeform 2190"/>
              <p:cNvSpPr>
                <a:spLocks/>
              </p:cNvSpPr>
              <p:nvPr/>
            </p:nvSpPr>
            <p:spPr bwMode="auto">
              <a:xfrm>
                <a:off x="1668" y="1445"/>
                <a:ext cx="241" cy="41"/>
              </a:xfrm>
              <a:custGeom>
                <a:avLst/>
                <a:gdLst>
                  <a:gd name="T0" fmla="*/ 2 w 482"/>
                  <a:gd name="T1" fmla="*/ 0 h 83"/>
                  <a:gd name="T2" fmla="*/ 2 w 482"/>
                  <a:gd name="T3" fmla="*/ 0 h 83"/>
                  <a:gd name="T4" fmla="*/ 1 w 482"/>
                  <a:gd name="T5" fmla="*/ 0 h 83"/>
                  <a:gd name="T6" fmla="*/ 0 w 482"/>
                  <a:gd name="T7" fmla="*/ 0 h 83"/>
                  <a:gd name="T8" fmla="*/ 2 w 482"/>
                  <a:gd name="T9" fmla="*/ 0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9" y="80"/>
                    </a:moveTo>
                    <a:lnTo>
                      <a:pt x="482" y="83"/>
                    </a:lnTo>
                    <a:lnTo>
                      <a:pt x="4" y="3"/>
                    </a:lnTo>
                    <a:lnTo>
                      <a:pt x="0" y="0"/>
                    </a:lnTo>
                    <a:lnTo>
                      <a:pt x="479" y="80"/>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254" name="Freeform 2191"/>
              <p:cNvSpPr>
                <a:spLocks/>
              </p:cNvSpPr>
              <p:nvPr/>
            </p:nvSpPr>
            <p:spPr bwMode="auto">
              <a:xfrm>
                <a:off x="1669" y="1446"/>
                <a:ext cx="241" cy="42"/>
              </a:xfrm>
              <a:custGeom>
                <a:avLst/>
                <a:gdLst>
                  <a:gd name="T0" fmla="*/ 2 w 481"/>
                  <a:gd name="T1" fmla="*/ 1 h 83"/>
                  <a:gd name="T2" fmla="*/ 2 w 481"/>
                  <a:gd name="T3" fmla="*/ 1 h 83"/>
                  <a:gd name="T4" fmla="*/ 1 w 481"/>
                  <a:gd name="T5" fmla="*/ 1 h 83"/>
                  <a:gd name="T6" fmla="*/ 0 w 481"/>
                  <a:gd name="T7" fmla="*/ 0 h 83"/>
                  <a:gd name="T8" fmla="*/ 2 w 481"/>
                  <a:gd name="T9" fmla="*/ 1 h 83"/>
                  <a:gd name="T10" fmla="*/ 0 60000 65536"/>
                  <a:gd name="T11" fmla="*/ 0 60000 65536"/>
                  <a:gd name="T12" fmla="*/ 0 60000 65536"/>
                  <a:gd name="T13" fmla="*/ 0 60000 65536"/>
                  <a:gd name="T14" fmla="*/ 0 60000 65536"/>
                  <a:gd name="T15" fmla="*/ 0 w 481"/>
                  <a:gd name="T16" fmla="*/ 0 h 83"/>
                  <a:gd name="T17" fmla="*/ 481 w 481"/>
                  <a:gd name="T18" fmla="*/ 83 h 83"/>
                </a:gdLst>
                <a:ahLst/>
                <a:cxnLst>
                  <a:cxn ang="T10">
                    <a:pos x="T0" y="T1"/>
                  </a:cxn>
                  <a:cxn ang="T11">
                    <a:pos x="T2" y="T3"/>
                  </a:cxn>
                  <a:cxn ang="T12">
                    <a:pos x="T4" y="T5"/>
                  </a:cxn>
                  <a:cxn ang="T13">
                    <a:pos x="T6" y="T7"/>
                  </a:cxn>
                  <a:cxn ang="T14">
                    <a:pos x="T8" y="T9"/>
                  </a:cxn>
                </a:cxnLst>
                <a:rect l="T15" t="T16" r="T17" b="T18"/>
                <a:pathLst>
                  <a:path w="481" h="83">
                    <a:moveTo>
                      <a:pt x="478" y="80"/>
                    </a:moveTo>
                    <a:lnTo>
                      <a:pt x="481" y="83"/>
                    </a:lnTo>
                    <a:lnTo>
                      <a:pt x="3" y="4"/>
                    </a:lnTo>
                    <a:lnTo>
                      <a:pt x="0" y="0"/>
                    </a:lnTo>
                    <a:lnTo>
                      <a:pt x="478" y="80"/>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255" name="Freeform 2192"/>
              <p:cNvSpPr>
                <a:spLocks/>
              </p:cNvSpPr>
              <p:nvPr/>
            </p:nvSpPr>
            <p:spPr bwMode="auto">
              <a:xfrm>
                <a:off x="1671" y="1448"/>
                <a:ext cx="243" cy="43"/>
              </a:xfrm>
              <a:custGeom>
                <a:avLst/>
                <a:gdLst>
                  <a:gd name="T0" fmla="*/ 2 w 485"/>
                  <a:gd name="T1" fmla="*/ 1 h 86"/>
                  <a:gd name="T2" fmla="*/ 2 w 485"/>
                  <a:gd name="T3" fmla="*/ 1 h 86"/>
                  <a:gd name="T4" fmla="*/ 1 w 485"/>
                  <a:gd name="T5" fmla="*/ 1 h 86"/>
                  <a:gd name="T6" fmla="*/ 0 w 485"/>
                  <a:gd name="T7" fmla="*/ 0 h 86"/>
                  <a:gd name="T8" fmla="*/ 2 w 485"/>
                  <a:gd name="T9" fmla="*/ 1 h 86"/>
                  <a:gd name="T10" fmla="*/ 0 60000 65536"/>
                  <a:gd name="T11" fmla="*/ 0 60000 65536"/>
                  <a:gd name="T12" fmla="*/ 0 60000 65536"/>
                  <a:gd name="T13" fmla="*/ 0 60000 65536"/>
                  <a:gd name="T14" fmla="*/ 0 60000 65536"/>
                  <a:gd name="T15" fmla="*/ 0 w 485"/>
                  <a:gd name="T16" fmla="*/ 0 h 86"/>
                  <a:gd name="T17" fmla="*/ 485 w 485"/>
                  <a:gd name="T18" fmla="*/ 86 h 86"/>
                </a:gdLst>
                <a:ahLst/>
                <a:cxnLst>
                  <a:cxn ang="T10">
                    <a:pos x="T0" y="T1"/>
                  </a:cxn>
                  <a:cxn ang="T11">
                    <a:pos x="T2" y="T3"/>
                  </a:cxn>
                  <a:cxn ang="T12">
                    <a:pos x="T4" y="T5"/>
                  </a:cxn>
                  <a:cxn ang="T13">
                    <a:pos x="T6" y="T7"/>
                  </a:cxn>
                  <a:cxn ang="T14">
                    <a:pos x="T8" y="T9"/>
                  </a:cxn>
                </a:cxnLst>
                <a:rect l="T15" t="T16" r="T17" b="T18"/>
                <a:pathLst>
                  <a:path w="485" h="86">
                    <a:moveTo>
                      <a:pt x="478" y="79"/>
                    </a:moveTo>
                    <a:lnTo>
                      <a:pt x="485" y="86"/>
                    </a:lnTo>
                    <a:lnTo>
                      <a:pt x="7" y="6"/>
                    </a:lnTo>
                    <a:lnTo>
                      <a:pt x="0" y="0"/>
                    </a:lnTo>
                    <a:lnTo>
                      <a:pt x="478" y="79"/>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256" name="Freeform 2193"/>
              <p:cNvSpPr>
                <a:spLocks/>
              </p:cNvSpPr>
              <p:nvPr/>
            </p:nvSpPr>
            <p:spPr bwMode="auto">
              <a:xfrm>
                <a:off x="1671" y="1448"/>
                <a:ext cx="241" cy="41"/>
              </a:xfrm>
              <a:custGeom>
                <a:avLst/>
                <a:gdLst>
                  <a:gd name="T0" fmla="*/ 2 w 482"/>
                  <a:gd name="T1" fmla="*/ 0 h 83"/>
                  <a:gd name="T2" fmla="*/ 2 w 482"/>
                  <a:gd name="T3" fmla="*/ 0 h 83"/>
                  <a:gd name="T4" fmla="*/ 1 w 482"/>
                  <a:gd name="T5" fmla="*/ 0 h 83"/>
                  <a:gd name="T6" fmla="*/ 0 w 482"/>
                  <a:gd name="T7" fmla="*/ 0 h 83"/>
                  <a:gd name="T8" fmla="*/ 2 w 482"/>
                  <a:gd name="T9" fmla="*/ 0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8" y="79"/>
                    </a:moveTo>
                    <a:lnTo>
                      <a:pt x="482" y="83"/>
                    </a:lnTo>
                    <a:lnTo>
                      <a:pt x="3" y="3"/>
                    </a:lnTo>
                    <a:lnTo>
                      <a:pt x="0" y="0"/>
                    </a:lnTo>
                    <a:lnTo>
                      <a:pt x="478" y="79"/>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257" name="Freeform 2194"/>
              <p:cNvSpPr>
                <a:spLocks/>
              </p:cNvSpPr>
              <p:nvPr/>
            </p:nvSpPr>
            <p:spPr bwMode="auto">
              <a:xfrm>
                <a:off x="1673" y="1449"/>
                <a:ext cx="241" cy="42"/>
              </a:xfrm>
              <a:custGeom>
                <a:avLst/>
                <a:gdLst>
                  <a:gd name="T0" fmla="*/ 2 w 482"/>
                  <a:gd name="T1" fmla="*/ 1 h 83"/>
                  <a:gd name="T2" fmla="*/ 2 w 482"/>
                  <a:gd name="T3" fmla="*/ 1 h 83"/>
                  <a:gd name="T4" fmla="*/ 1 w 482"/>
                  <a:gd name="T5" fmla="*/ 1 h 83"/>
                  <a:gd name="T6" fmla="*/ 0 w 482"/>
                  <a:gd name="T7" fmla="*/ 0 h 83"/>
                  <a:gd name="T8" fmla="*/ 2 w 482"/>
                  <a:gd name="T9" fmla="*/ 1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9" y="80"/>
                    </a:moveTo>
                    <a:lnTo>
                      <a:pt x="482" y="83"/>
                    </a:lnTo>
                    <a:lnTo>
                      <a:pt x="4" y="3"/>
                    </a:lnTo>
                    <a:lnTo>
                      <a:pt x="0" y="0"/>
                    </a:lnTo>
                    <a:lnTo>
                      <a:pt x="479" y="80"/>
                    </a:lnTo>
                    <a:close/>
                  </a:path>
                </a:pathLst>
              </a:custGeom>
              <a:solidFill>
                <a:srgbClr val="BD5E00"/>
              </a:solidFill>
              <a:ln w="9525">
                <a:noFill/>
                <a:round/>
                <a:headEnd/>
                <a:tailEnd/>
              </a:ln>
            </p:spPr>
            <p:txBody>
              <a:bodyPr>
                <a:prstTxWarp prst="textNoShape">
                  <a:avLst/>
                </a:prstTxWarp>
              </a:bodyPr>
              <a:lstStyle/>
              <a:p>
                <a:endParaRPr lang="en-US">
                  <a:latin typeface="Calibri" pitchFamily="-112" charset="0"/>
                </a:endParaRPr>
              </a:p>
            </p:txBody>
          </p:sp>
          <p:sp>
            <p:nvSpPr>
              <p:cNvPr id="675258" name="Freeform 2195"/>
              <p:cNvSpPr>
                <a:spLocks/>
              </p:cNvSpPr>
              <p:nvPr/>
            </p:nvSpPr>
            <p:spPr bwMode="auto">
              <a:xfrm>
                <a:off x="1674" y="1451"/>
                <a:ext cx="243" cy="43"/>
              </a:xfrm>
              <a:custGeom>
                <a:avLst/>
                <a:gdLst>
                  <a:gd name="T0" fmla="*/ 2 w 485"/>
                  <a:gd name="T1" fmla="*/ 0 h 87"/>
                  <a:gd name="T2" fmla="*/ 2 w 485"/>
                  <a:gd name="T3" fmla="*/ 0 h 87"/>
                  <a:gd name="T4" fmla="*/ 1 w 485"/>
                  <a:gd name="T5" fmla="*/ 0 h 87"/>
                  <a:gd name="T6" fmla="*/ 0 w 485"/>
                  <a:gd name="T7" fmla="*/ 0 h 87"/>
                  <a:gd name="T8" fmla="*/ 2 w 485"/>
                  <a:gd name="T9" fmla="*/ 0 h 87"/>
                  <a:gd name="T10" fmla="*/ 0 60000 65536"/>
                  <a:gd name="T11" fmla="*/ 0 60000 65536"/>
                  <a:gd name="T12" fmla="*/ 0 60000 65536"/>
                  <a:gd name="T13" fmla="*/ 0 60000 65536"/>
                  <a:gd name="T14" fmla="*/ 0 60000 65536"/>
                  <a:gd name="T15" fmla="*/ 0 w 485"/>
                  <a:gd name="T16" fmla="*/ 0 h 87"/>
                  <a:gd name="T17" fmla="*/ 485 w 485"/>
                  <a:gd name="T18" fmla="*/ 87 h 87"/>
                </a:gdLst>
                <a:ahLst/>
                <a:cxnLst>
                  <a:cxn ang="T10">
                    <a:pos x="T0" y="T1"/>
                  </a:cxn>
                  <a:cxn ang="T11">
                    <a:pos x="T2" y="T3"/>
                  </a:cxn>
                  <a:cxn ang="T12">
                    <a:pos x="T4" y="T5"/>
                  </a:cxn>
                  <a:cxn ang="T13">
                    <a:pos x="T6" y="T7"/>
                  </a:cxn>
                  <a:cxn ang="T14">
                    <a:pos x="T8" y="T9"/>
                  </a:cxn>
                </a:cxnLst>
                <a:rect l="T15" t="T16" r="T17" b="T18"/>
                <a:pathLst>
                  <a:path w="485" h="87">
                    <a:moveTo>
                      <a:pt x="478" y="80"/>
                    </a:moveTo>
                    <a:lnTo>
                      <a:pt x="485" y="87"/>
                    </a:lnTo>
                    <a:lnTo>
                      <a:pt x="6" y="5"/>
                    </a:lnTo>
                    <a:lnTo>
                      <a:pt x="0" y="0"/>
                    </a:lnTo>
                    <a:lnTo>
                      <a:pt x="478" y="80"/>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259" name="Freeform 2196"/>
              <p:cNvSpPr>
                <a:spLocks/>
              </p:cNvSpPr>
              <p:nvPr/>
            </p:nvSpPr>
            <p:spPr bwMode="auto">
              <a:xfrm>
                <a:off x="1678" y="1454"/>
                <a:ext cx="243" cy="42"/>
              </a:xfrm>
              <a:custGeom>
                <a:avLst/>
                <a:gdLst>
                  <a:gd name="T0" fmla="*/ 1 w 487"/>
                  <a:gd name="T1" fmla="*/ 0 h 85"/>
                  <a:gd name="T2" fmla="*/ 1 w 487"/>
                  <a:gd name="T3" fmla="*/ 0 h 85"/>
                  <a:gd name="T4" fmla="*/ 0 w 487"/>
                  <a:gd name="T5" fmla="*/ 0 h 85"/>
                  <a:gd name="T6" fmla="*/ 0 w 487"/>
                  <a:gd name="T7" fmla="*/ 0 h 85"/>
                  <a:gd name="T8" fmla="*/ 1 w 487"/>
                  <a:gd name="T9" fmla="*/ 0 h 85"/>
                  <a:gd name="T10" fmla="*/ 0 60000 65536"/>
                  <a:gd name="T11" fmla="*/ 0 60000 65536"/>
                  <a:gd name="T12" fmla="*/ 0 60000 65536"/>
                  <a:gd name="T13" fmla="*/ 0 60000 65536"/>
                  <a:gd name="T14" fmla="*/ 0 60000 65536"/>
                  <a:gd name="T15" fmla="*/ 0 w 487"/>
                  <a:gd name="T16" fmla="*/ 0 h 85"/>
                  <a:gd name="T17" fmla="*/ 487 w 487"/>
                  <a:gd name="T18" fmla="*/ 85 h 85"/>
                </a:gdLst>
                <a:ahLst/>
                <a:cxnLst>
                  <a:cxn ang="T10">
                    <a:pos x="T0" y="T1"/>
                  </a:cxn>
                  <a:cxn ang="T11">
                    <a:pos x="T2" y="T3"/>
                  </a:cxn>
                  <a:cxn ang="T12">
                    <a:pos x="T4" y="T5"/>
                  </a:cxn>
                  <a:cxn ang="T13">
                    <a:pos x="T6" y="T7"/>
                  </a:cxn>
                  <a:cxn ang="T14">
                    <a:pos x="T8" y="T9"/>
                  </a:cxn>
                </a:cxnLst>
                <a:rect l="T15" t="T16" r="T17" b="T18"/>
                <a:pathLst>
                  <a:path w="487" h="85">
                    <a:moveTo>
                      <a:pt x="479" y="82"/>
                    </a:moveTo>
                    <a:lnTo>
                      <a:pt x="487" y="85"/>
                    </a:lnTo>
                    <a:lnTo>
                      <a:pt x="7" y="5"/>
                    </a:lnTo>
                    <a:lnTo>
                      <a:pt x="0" y="0"/>
                    </a:lnTo>
                    <a:lnTo>
                      <a:pt x="479" y="82"/>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260" name="Freeform 2197"/>
              <p:cNvSpPr>
                <a:spLocks/>
              </p:cNvSpPr>
              <p:nvPr/>
            </p:nvSpPr>
            <p:spPr bwMode="auto">
              <a:xfrm>
                <a:off x="1681" y="1456"/>
                <a:ext cx="243" cy="42"/>
              </a:xfrm>
              <a:custGeom>
                <a:avLst/>
                <a:gdLst>
                  <a:gd name="T0" fmla="*/ 1 w 487"/>
                  <a:gd name="T1" fmla="*/ 1 h 83"/>
                  <a:gd name="T2" fmla="*/ 1 w 487"/>
                  <a:gd name="T3" fmla="*/ 1 h 83"/>
                  <a:gd name="T4" fmla="*/ 0 w 487"/>
                  <a:gd name="T5" fmla="*/ 1 h 83"/>
                  <a:gd name="T6" fmla="*/ 0 w 487"/>
                  <a:gd name="T7" fmla="*/ 0 h 83"/>
                  <a:gd name="T8" fmla="*/ 1 w 487"/>
                  <a:gd name="T9" fmla="*/ 1 h 83"/>
                  <a:gd name="T10" fmla="*/ 0 60000 65536"/>
                  <a:gd name="T11" fmla="*/ 0 60000 65536"/>
                  <a:gd name="T12" fmla="*/ 0 60000 65536"/>
                  <a:gd name="T13" fmla="*/ 0 60000 65536"/>
                  <a:gd name="T14" fmla="*/ 0 60000 65536"/>
                  <a:gd name="T15" fmla="*/ 0 w 487"/>
                  <a:gd name="T16" fmla="*/ 0 h 83"/>
                  <a:gd name="T17" fmla="*/ 487 w 487"/>
                  <a:gd name="T18" fmla="*/ 83 h 83"/>
                </a:gdLst>
                <a:ahLst/>
                <a:cxnLst>
                  <a:cxn ang="T10">
                    <a:pos x="T0" y="T1"/>
                  </a:cxn>
                  <a:cxn ang="T11">
                    <a:pos x="T2" y="T3"/>
                  </a:cxn>
                  <a:cxn ang="T12">
                    <a:pos x="T4" y="T5"/>
                  </a:cxn>
                  <a:cxn ang="T13">
                    <a:pos x="T6" y="T7"/>
                  </a:cxn>
                  <a:cxn ang="T14">
                    <a:pos x="T8" y="T9"/>
                  </a:cxn>
                </a:cxnLst>
                <a:rect l="T15" t="T16" r="T17" b="T18"/>
                <a:pathLst>
                  <a:path w="487" h="83">
                    <a:moveTo>
                      <a:pt x="480" y="80"/>
                    </a:moveTo>
                    <a:lnTo>
                      <a:pt x="487" y="83"/>
                    </a:lnTo>
                    <a:lnTo>
                      <a:pt x="8" y="4"/>
                    </a:lnTo>
                    <a:lnTo>
                      <a:pt x="0" y="0"/>
                    </a:lnTo>
                    <a:lnTo>
                      <a:pt x="480" y="80"/>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261" name="Freeform 2198"/>
              <p:cNvSpPr>
                <a:spLocks/>
              </p:cNvSpPr>
              <p:nvPr/>
            </p:nvSpPr>
            <p:spPr bwMode="auto">
              <a:xfrm>
                <a:off x="1685" y="1458"/>
                <a:ext cx="243" cy="41"/>
              </a:xfrm>
              <a:custGeom>
                <a:avLst/>
                <a:gdLst>
                  <a:gd name="T0" fmla="*/ 1 w 487"/>
                  <a:gd name="T1" fmla="*/ 1 h 81"/>
                  <a:gd name="T2" fmla="*/ 1 w 487"/>
                  <a:gd name="T3" fmla="*/ 1 h 81"/>
                  <a:gd name="T4" fmla="*/ 0 w 487"/>
                  <a:gd name="T5" fmla="*/ 1 h 81"/>
                  <a:gd name="T6" fmla="*/ 0 w 487"/>
                  <a:gd name="T7" fmla="*/ 0 h 81"/>
                  <a:gd name="T8" fmla="*/ 1 w 487"/>
                  <a:gd name="T9" fmla="*/ 1 h 81"/>
                  <a:gd name="T10" fmla="*/ 0 60000 65536"/>
                  <a:gd name="T11" fmla="*/ 0 60000 65536"/>
                  <a:gd name="T12" fmla="*/ 0 60000 65536"/>
                  <a:gd name="T13" fmla="*/ 0 60000 65536"/>
                  <a:gd name="T14" fmla="*/ 0 60000 65536"/>
                  <a:gd name="T15" fmla="*/ 0 w 487"/>
                  <a:gd name="T16" fmla="*/ 0 h 81"/>
                  <a:gd name="T17" fmla="*/ 487 w 487"/>
                  <a:gd name="T18" fmla="*/ 81 h 81"/>
                </a:gdLst>
                <a:ahLst/>
                <a:cxnLst>
                  <a:cxn ang="T10">
                    <a:pos x="T0" y="T1"/>
                  </a:cxn>
                  <a:cxn ang="T11">
                    <a:pos x="T2" y="T3"/>
                  </a:cxn>
                  <a:cxn ang="T12">
                    <a:pos x="T4" y="T5"/>
                  </a:cxn>
                  <a:cxn ang="T13">
                    <a:pos x="T6" y="T7"/>
                  </a:cxn>
                  <a:cxn ang="T14">
                    <a:pos x="T8" y="T9"/>
                  </a:cxn>
                </a:cxnLst>
                <a:rect l="T15" t="T16" r="T17" b="T18"/>
                <a:pathLst>
                  <a:path w="487" h="81">
                    <a:moveTo>
                      <a:pt x="479" y="79"/>
                    </a:moveTo>
                    <a:lnTo>
                      <a:pt x="487" y="81"/>
                    </a:lnTo>
                    <a:lnTo>
                      <a:pt x="8" y="1"/>
                    </a:lnTo>
                    <a:lnTo>
                      <a:pt x="0" y="0"/>
                    </a:lnTo>
                    <a:lnTo>
                      <a:pt x="479" y="79"/>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262" name="Freeform 2199"/>
              <p:cNvSpPr>
                <a:spLocks/>
              </p:cNvSpPr>
              <p:nvPr/>
            </p:nvSpPr>
            <p:spPr bwMode="auto">
              <a:xfrm>
                <a:off x="1702" y="1335"/>
                <a:ext cx="244" cy="34"/>
              </a:xfrm>
              <a:custGeom>
                <a:avLst/>
                <a:gdLst>
                  <a:gd name="T0" fmla="*/ 2 w 487"/>
                  <a:gd name="T1" fmla="*/ 1 h 68"/>
                  <a:gd name="T2" fmla="*/ 2 w 487"/>
                  <a:gd name="T3" fmla="*/ 1 h 68"/>
                  <a:gd name="T4" fmla="*/ 0 w 487"/>
                  <a:gd name="T5" fmla="*/ 0 h 68"/>
                  <a:gd name="T6" fmla="*/ 1 w 487"/>
                  <a:gd name="T7" fmla="*/ 1 h 68"/>
                  <a:gd name="T8" fmla="*/ 2 w 487"/>
                  <a:gd name="T9" fmla="*/ 1 h 68"/>
                  <a:gd name="T10" fmla="*/ 0 60000 65536"/>
                  <a:gd name="T11" fmla="*/ 0 60000 65536"/>
                  <a:gd name="T12" fmla="*/ 0 60000 65536"/>
                  <a:gd name="T13" fmla="*/ 0 60000 65536"/>
                  <a:gd name="T14" fmla="*/ 0 60000 65536"/>
                  <a:gd name="T15" fmla="*/ 0 w 487"/>
                  <a:gd name="T16" fmla="*/ 0 h 68"/>
                  <a:gd name="T17" fmla="*/ 487 w 487"/>
                  <a:gd name="T18" fmla="*/ 68 h 68"/>
                </a:gdLst>
                <a:ahLst/>
                <a:cxnLst>
                  <a:cxn ang="T10">
                    <a:pos x="T0" y="T1"/>
                  </a:cxn>
                  <a:cxn ang="T11">
                    <a:pos x="T2" y="T3"/>
                  </a:cxn>
                  <a:cxn ang="T12">
                    <a:pos x="T4" y="T5"/>
                  </a:cxn>
                  <a:cxn ang="T13">
                    <a:pos x="T6" y="T7"/>
                  </a:cxn>
                  <a:cxn ang="T14">
                    <a:pos x="T8" y="T9"/>
                  </a:cxn>
                </a:cxnLst>
                <a:rect l="T15" t="T16" r="T17" b="T18"/>
                <a:pathLst>
                  <a:path w="487" h="68">
                    <a:moveTo>
                      <a:pt x="487" y="68"/>
                    </a:moveTo>
                    <a:lnTo>
                      <a:pt x="479" y="68"/>
                    </a:lnTo>
                    <a:lnTo>
                      <a:pt x="0" y="0"/>
                    </a:lnTo>
                    <a:lnTo>
                      <a:pt x="8" y="1"/>
                    </a:lnTo>
                    <a:lnTo>
                      <a:pt x="487" y="68"/>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5263" name="Freeform 2200"/>
              <p:cNvSpPr>
                <a:spLocks/>
              </p:cNvSpPr>
              <p:nvPr/>
            </p:nvSpPr>
            <p:spPr bwMode="auto">
              <a:xfrm>
                <a:off x="1698" y="1335"/>
                <a:ext cx="244" cy="34"/>
              </a:xfrm>
              <a:custGeom>
                <a:avLst/>
                <a:gdLst>
                  <a:gd name="T0" fmla="*/ 2 w 487"/>
                  <a:gd name="T1" fmla="*/ 1 h 68"/>
                  <a:gd name="T2" fmla="*/ 2 w 487"/>
                  <a:gd name="T3" fmla="*/ 1 h 68"/>
                  <a:gd name="T4" fmla="*/ 0 w 487"/>
                  <a:gd name="T5" fmla="*/ 1 h 68"/>
                  <a:gd name="T6" fmla="*/ 1 w 487"/>
                  <a:gd name="T7" fmla="*/ 0 h 68"/>
                  <a:gd name="T8" fmla="*/ 2 w 487"/>
                  <a:gd name="T9" fmla="*/ 1 h 68"/>
                  <a:gd name="T10" fmla="*/ 0 60000 65536"/>
                  <a:gd name="T11" fmla="*/ 0 60000 65536"/>
                  <a:gd name="T12" fmla="*/ 0 60000 65536"/>
                  <a:gd name="T13" fmla="*/ 0 60000 65536"/>
                  <a:gd name="T14" fmla="*/ 0 60000 65536"/>
                  <a:gd name="T15" fmla="*/ 0 w 487"/>
                  <a:gd name="T16" fmla="*/ 0 h 68"/>
                  <a:gd name="T17" fmla="*/ 487 w 487"/>
                  <a:gd name="T18" fmla="*/ 68 h 68"/>
                </a:gdLst>
                <a:ahLst/>
                <a:cxnLst>
                  <a:cxn ang="T10">
                    <a:pos x="T0" y="T1"/>
                  </a:cxn>
                  <a:cxn ang="T11">
                    <a:pos x="T2" y="T3"/>
                  </a:cxn>
                  <a:cxn ang="T12">
                    <a:pos x="T4" y="T5"/>
                  </a:cxn>
                  <a:cxn ang="T13">
                    <a:pos x="T6" y="T7"/>
                  </a:cxn>
                  <a:cxn ang="T14">
                    <a:pos x="T8" y="T9"/>
                  </a:cxn>
                </a:cxnLst>
                <a:rect l="T15" t="T16" r="T17" b="T18"/>
                <a:pathLst>
                  <a:path w="487" h="68">
                    <a:moveTo>
                      <a:pt x="487" y="68"/>
                    </a:moveTo>
                    <a:lnTo>
                      <a:pt x="478" y="68"/>
                    </a:lnTo>
                    <a:lnTo>
                      <a:pt x="0" y="1"/>
                    </a:lnTo>
                    <a:lnTo>
                      <a:pt x="8" y="0"/>
                    </a:lnTo>
                    <a:lnTo>
                      <a:pt x="487" y="68"/>
                    </a:lnTo>
                    <a:close/>
                  </a:path>
                </a:pathLst>
              </a:custGeom>
              <a:solidFill>
                <a:srgbClr val="753A00"/>
              </a:solidFill>
              <a:ln w="9525">
                <a:noFill/>
                <a:round/>
                <a:headEnd/>
                <a:tailEnd/>
              </a:ln>
            </p:spPr>
            <p:txBody>
              <a:bodyPr>
                <a:prstTxWarp prst="textNoShape">
                  <a:avLst/>
                </a:prstTxWarp>
              </a:bodyPr>
              <a:lstStyle/>
              <a:p>
                <a:endParaRPr lang="en-US">
                  <a:latin typeface="Calibri" pitchFamily="-112" charset="0"/>
                </a:endParaRPr>
              </a:p>
            </p:txBody>
          </p:sp>
          <p:sp>
            <p:nvSpPr>
              <p:cNvPr id="675264" name="Freeform 2201"/>
              <p:cNvSpPr>
                <a:spLocks/>
              </p:cNvSpPr>
              <p:nvPr/>
            </p:nvSpPr>
            <p:spPr bwMode="auto">
              <a:xfrm>
                <a:off x="1894" y="1369"/>
                <a:ext cx="87" cy="130"/>
              </a:xfrm>
              <a:custGeom>
                <a:avLst/>
                <a:gdLst>
                  <a:gd name="T0" fmla="*/ 0 w 175"/>
                  <a:gd name="T1" fmla="*/ 1 h 259"/>
                  <a:gd name="T2" fmla="*/ 0 w 175"/>
                  <a:gd name="T3" fmla="*/ 1 h 259"/>
                  <a:gd name="T4" fmla="*/ 0 w 175"/>
                  <a:gd name="T5" fmla="*/ 1 h 259"/>
                  <a:gd name="T6" fmla="*/ 0 w 175"/>
                  <a:gd name="T7" fmla="*/ 1 h 259"/>
                  <a:gd name="T8" fmla="*/ 0 w 175"/>
                  <a:gd name="T9" fmla="*/ 1 h 259"/>
                  <a:gd name="T10" fmla="*/ 0 w 175"/>
                  <a:gd name="T11" fmla="*/ 1 h 259"/>
                  <a:gd name="T12" fmla="*/ 0 w 175"/>
                  <a:gd name="T13" fmla="*/ 1 h 259"/>
                  <a:gd name="T14" fmla="*/ 0 w 175"/>
                  <a:gd name="T15" fmla="*/ 1 h 259"/>
                  <a:gd name="T16" fmla="*/ 0 w 175"/>
                  <a:gd name="T17" fmla="*/ 1 h 259"/>
                  <a:gd name="T18" fmla="*/ 0 w 175"/>
                  <a:gd name="T19" fmla="*/ 1 h 259"/>
                  <a:gd name="T20" fmla="*/ 0 w 175"/>
                  <a:gd name="T21" fmla="*/ 1 h 259"/>
                  <a:gd name="T22" fmla="*/ 0 w 175"/>
                  <a:gd name="T23" fmla="*/ 1 h 259"/>
                  <a:gd name="T24" fmla="*/ 0 w 175"/>
                  <a:gd name="T25" fmla="*/ 1 h 259"/>
                  <a:gd name="T26" fmla="*/ 0 w 175"/>
                  <a:gd name="T27" fmla="*/ 1 h 259"/>
                  <a:gd name="T28" fmla="*/ 0 w 175"/>
                  <a:gd name="T29" fmla="*/ 2 h 259"/>
                  <a:gd name="T30" fmla="*/ 0 w 175"/>
                  <a:gd name="T31" fmla="*/ 2 h 259"/>
                  <a:gd name="T32" fmla="*/ 0 w 175"/>
                  <a:gd name="T33" fmla="*/ 2 h 259"/>
                  <a:gd name="T34" fmla="*/ 0 w 175"/>
                  <a:gd name="T35" fmla="*/ 1 h 259"/>
                  <a:gd name="T36" fmla="*/ 0 w 175"/>
                  <a:gd name="T37" fmla="*/ 1 h 259"/>
                  <a:gd name="T38" fmla="*/ 0 w 175"/>
                  <a:gd name="T39" fmla="*/ 1 h 259"/>
                  <a:gd name="T40" fmla="*/ 0 w 175"/>
                  <a:gd name="T41" fmla="*/ 1 h 259"/>
                  <a:gd name="T42" fmla="*/ 0 w 175"/>
                  <a:gd name="T43" fmla="*/ 1 h 259"/>
                  <a:gd name="T44" fmla="*/ 0 w 175"/>
                  <a:gd name="T45" fmla="*/ 1 h 259"/>
                  <a:gd name="T46" fmla="*/ 0 w 175"/>
                  <a:gd name="T47" fmla="*/ 1 h 259"/>
                  <a:gd name="T48" fmla="*/ 0 w 175"/>
                  <a:gd name="T49" fmla="*/ 1 h 259"/>
                  <a:gd name="T50" fmla="*/ 0 w 175"/>
                  <a:gd name="T51" fmla="*/ 1 h 259"/>
                  <a:gd name="T52" fmla="*/ 0 w 175"/>
                  <a:gd name="T53" fmla="*/ 1 h 259"/>
                  <a:gd name="T54" fmla="*/ 0 w 175"/>
                  <a:gd name="T55" fmla="*/ 1 h 259"/>
                  <a:gd name="T56" fmla="*/ 0 w 175"/>
                  <a:gd name="T57" fmla="*/ 1 h 259"/>
                  <a:gd name="T58" fmla="*/ 0 w 175"/>
                  <a:gd name="T59" fmla="*/ 1 h 259"/>
                  <a:gd name="T60" fmla="*/ 0 w 175"/>
                  <a:gd name="T61" fmla="*/ 1 h 259"/>
                  <a:gd name="T62" fmla="*/ 0 w 175"/>
                  <a:gd name="T63" fmla="*/ 0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
                  <a:gd name="T97" fmla="*/ 0 h 259"/>
                  <a:gd name="T98" fmla="*/ 175 w 175"/>
                  <a:gd name="T99" fmla="*/ 259 h 2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 h="259">
                    <a:moveTo>
                      <a:pt x="88" y="0"/>
                    </a:moveTo>
                    <a:lnTo>
                      <a:pt x="80" y="1"/>
                    </a:lnTo>
                    <a:lnTo>
                      <a:pt x="70" y="5"/>
                    </a:lnTo>
                    <a:lnTo>
                      <a:pt x="62" y="10"/>
                    </a:lnTo>
                    <a:lnTo>
                      <a:pt x="55" y="15"/>
                    </a:lnTo>
                    <a:lnTo>
                      <a:pt x="47" y="21"/>
                    </a:lnTo>
                    <a:lnTo>
                      <a:pt x="40" y="28"/>
                    </a:lnTo>
                    <a:lnTo>
                      <a:pt x="33" y="36"/>
                    </a:lnTo>
                    <a:lnTo>
                      <a:pt x="27" y="46"/>
                    </a:lnTo>
                    <a:lnTo>
                      <a:pt x="22" y="56"/>
                    </a:lnTo>
                    <a:lnTo>
                      <a:pt x="15" y="66"/>
                    </a:lnTo>
                    <a:lnTo>
                      <a:pt x="12" y="78"/>
                    </a:lnTo>
                    <a:lnTo>
                      <a:pt x="8" y="91"/>
                    </a:lnTo>
                    <a:lnTo>
                      <a:pt x="5" y="103"/>
                    </a:lnTo>
                    <a:lnTo>
                      <a:pt x="4" y="116"/>
                    </a:lnTo>
                    <a:lnTo>
                      <a:pt x="2" y="129"/>
                    </a:lnTo>
                    <a:lnTo>
                      <a:pt x="0" y="143"/>
                    </a:lnTo>
                    <a:lnTo>
                      <a:pt x="2" y="156"/>
                    </a:lnTo>
                    <a:lnTo>
                      <a:pt x="4" y="168"/>
                    </a:lnTo>
                    <a:lnTo>
                      <a:pt x="5" y="181"/>
                    </a:lnTo>
                    <a:lnTo>
                      <a:pt x="8" y="193"/>
                    </a:lnTo>
                    <a:lnTo>
                      <a:pt x="12" y="203"/>
                    </a:lnTo>
                    <a:lnTo>
                      <a:pt x="15" y="212"/>
                    </a:lnTo>
                    <a:lnTo>
                      <a:pt x="22" y="222"/>
                    </a:lnTo>
                    <a:lnTo>
                      <a:pt x="27" y="231"/>
                    </a:lnTo>
                    <a:lnTo>
                      <a:pt x="33" y="237"/>
                    </a:lnTo>
                    <a:lnTo>
                      <a:pt x="40" y="244"/>
                    </a:lnTo>
                    <a:lnTo>
                      <a:pt x="47" y="251"/>
                    </a:lnTo>
                    <a:lnTo>
                      <a:pt x="55" y="254"/>
                    </a:lnTo>
                    <a:lnTo>
                      <a:pt x="62" y="257"/>
                    </a:lnTo>
                    <a:lnTo>
                      <a:pt x="70" y="259"/>
                    </a:lnTo>
                    <a:lnTo>
                      <a:pt x="80" y="259"/>
                    </a:lnTo>
                    <a:lnTo>
                      <a:pt x="88" y="259"/>
                    </a:lnTo>
                    <a:lnTo>
                      <a:pt x="97" y="257"/>
                    </a:lnTo>
                    <a:lnTo>
                      <a:pt x="105" y="254"/>
                    </a:lnTo>
                    <a:lnTo>
                      <a:pt x="113" y="249"/>
                    </a:lnTo>
                    <a:lnTo>
                      <a:pt x="121" y="244"/>
                    </a:lnTo>
                    <a:lnTo>
                      <a:pt x="130" y="237"/>
                    </a:lnTo>
                    <a:lnTo>
                      <a:pt x="136" y="229"/>
                    </a:lnTo>
                    <a:lnTo>
                      <a:pt x="143" y="221"/>
                    </a:lnTo>
                    <a:lnTo>
                      <a:pt x="150" y="211"/>
                    </a:lnTo>
                    <a:lnTo>
                      <a:pt x="155" y="201"/>
                    </a:lnTo>
                    <a:lnTo>
                      <a:pt x="160" y="191"/>
                    </a:lnTo>
                    <a:lnTo>
                      <a:pt x="163" y="179"/>
                    </a:lnTo>
                    <a:lnTo>
                      <a:pt x="168" y="168"/>
                    </a:lnTo>
                    <a:lnTo>
                      <a:pt x="170" y="156"/>
                    </a:lnTo>
                    <a:lnTo>
                      <a:pt x="173" y="143"/>
                    </a:lnTo>
                    <a:lnTo>
                      <a:pt x="173" y="129"/>
                    </a:lnTo>
                    <a:lnTo>
                      <a:pt x="175" y="116"/>
                    </a:lnTo>
                    <a:lnTo>
                      <a:pt x="173" y="104"/>
                    </a:lnTo>
                    <a:lnTo>
                      <a:pt x="173" y="91"/>
                    </a:lnTo>
                    <a:lnTo>
                      <a:pt x="170" y="80"/>
                    </a:lnTo>
                    <a:lnTo>
                      <a:pt x="168" y="68"/>
                    </a:lnTo>
                    <a:lnTo>
                      <a:pt x="163" y="56"/>
                    </a:lnTo>
                    <a:lnTo>
                      <a:pt x="160" y="46"/>
                    </a:lnTo>
                    <a:lnTo>
                      <a:pt x="155" y="38"/>
                    </a:lnTo>
                    <a:lnTo>
                      <a:pt x="150" y="30"/>
                    </a:lnTo>
                    <a:lnTo>
                      <a:pt x="143" y="21"/>
                    </a:lnTo>
                    <a:lnTo>
                      <a:pt x="136" y="15"/>
                    </a:lnTo>
                    <a:lnTo>
                      <a:pt x="130" y="10"/>
                    </a:lnTo>
                    <a:lnTo>
                      <a:pt x="121" y="5"/>
                    </a:lnTo>
                    <a:lnTo>
                      <a:pt x="113" y="1"/>
                    </a:lnTo>
                    <a:lnTo>
                      <a:pt x="105" y="0"/>
                    </a:lnTo>
                    <a:lnTo>
                      <a:pt x="97" y="0"/>
                    </a:lnTo>
                    <a:lnTo>
                      <a:pt x="88" y="0"/>
                    </a:lnTo>
                    <a:close/>
                  </a:path>
                </a:pathLst>
              </a:custGeom>
              <a:solidFill>
                <a:srgbClr val="7AB4FF"/>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265" name="Group 2202"/>
            <p:cNvGrpSpPr>
              <a:grpSpLocks/>
            </p:cNvGrpSpPr>
            <p:nvPr/>
          </p:nvGrpSpPr>
          <p:grpSpPr bwMode="auto">
            <a:xfrm>
              <a:off x="1774" y="1256"/>
              <a:ext cx="403" cy="382"/>
              <a:chOff x="1774" y="1256"/>
              <a:chExt cx="403" cy="382"/>
            </a:xfrm>
          </p:grpSpPr>
          <p:sp>
            <p:nvSpPr>
              <p:cNvPr id="675266" name="Freeform 2203"/>
              <p:cNvSpPr>
                <a:spLocks/>
              </p:cNvSpPr>
              <p:nvPr/>
            </p:nvSpPr>
            <p:spPr bwMode="auto">
              <a:xfrm>
                <a:off x="1791" y="1562"/>
                <a:ext cx="159" cy="35"/>
              </a:xfrm>
              <a:custGeom>
                <a:avLst/>
                <a:gdLst>
                  <a:gd name="T0" fmla="*/ 2 w 317"/>
                  <a:gd name="T1" fmla="*/ 1 h 70"/>
                  <a:gd name="T2" fmla="*/ 2 w 317"/>
                  <a:gd name="T3" fmla="*/ 1 h 70"/>
                  <a:gd name="T4" fmla="*/ 1 w 317"/>
                  <a:gd name="T5" fmla="*/ 1 h 70"/>
                  <a:gd name="T6" fmla="*/ 0 w 317"/>
                  <a:gd name="T7" fmla="*/ 0 h 70"/>
                  <a:gd name="T8" fmla="*/ 2 w 317"/>
                  <a:gd name="T9" fmla="*/ 1 h 70"/>
                  <a:gd name="T10" fmla="*/ 0 60000 65536"/>
                  <a:gd name="T11" fmla="*/ 0 60000 65536"/>
                  <a:gd name="T12" fmla="*/ 0 60000 65536"/>
                  <a:gd name="T13" fmla="*/ 0 60000 65536"/>
                  <a:gd name="T14" fmla="*/ 0 60000 65536"/>
                  <a:gd name="T15" fmla="*/ 0 w 317"/>
                  <a:gd name="T16" fmla="*/ 0 h 70"/>
                  <a:gd name="T17" fmla="*/ 317 w 317"/>
                  <a:gd name="T18" fmla="*/ 70 h 70"/>
                </a:gdLst>
                <a:ahLst/>
                <a:cxnLst>
                  <a:cxn ang="T10">
                    <a:pos x="T0" y="T1"/>
                  </a:cxn>
                  <a:cxn ang="T11">
                    <a:pos x="T2" y="T3"/>
                  </a:cxn>
                  <a:cxn ang="T12">
                    <a:pos x="T4" y="T5"/>
                  </a:cxn>
                  <a:cxn ang="T13">
                    <a:pos x="T6" y="T7"/>
                  </a:cxn>
                  <a:cxn ang="T14">
                    <a:pos x="T8" y="T9"/>
                  </a:cxn>
                </a:cxnLst>
                <a:rect l="T15" t="T16" r="T17" b="T18"/>
                <a:pathLst>
                  <a:path w="317" h="70">
                    <a:moveTo>
                      <a:pt x="302" y="63"/>
                    </a:moveTo>
                    <a:lnTo>
                      <a:pt x="317" y="70"/>
                    </a:lnTo>
                    <a:lnTo>
                      <a:pt x="15" y="9"/>
                    </a:lnTo>
                    <a:lnTo>
                      <a:pt x="0" y="0"/>
                    </a:lnTo>
                    <a:lnTo>
                      <a:pt x="302" y="63"/>
                    </a:lnTo>
                    <a:close/>
                  </a:path>
                </a:pathLst>
              </a:custGeom>
              <a:solidFill>
                <a:srgbClr val="6D6D6D"/>
              </a:solidFill>
              <a:ln w="9525">
                <a:noFill/>
                <a:round/>
                <a:headEnd/>
                <a:tailEnd/>
              </a:ln>
            </p:spPr>
            <p:txBody>
              <a:bodyPr>
                <a:prstTxWarp prst="textNoShape">
                  <a:avLst/>
                </a:prstTxWarp>
              </a:bodyPr>
              <a:lstStyle/>
              <a:p>
                <a:endParaRPr lang="en-US">
                  <a:latin typeface="Calibri" pitchFamily="-112" charset="0"/>
                </a:endParaRPr>
              </a:p>
            </p:txBody>
          </p:sp>
          <p:sp>
            <p:nvSpPr>
              <p:cNvPr id="675267" name="Freeform 2204"/>
              <p:cNvSpPr>
                <a:spLocks/>
              </p:cNvSpPr>
              <p:nvPr/>
            </p:nvSpPr>
            <p:spPr bwMode="auto">
              <a:xfrm>
                <a:off x="1799" y="1566"/>
                <a:ext cx="158" cy="36"/>
              </a:xfrm>
              <a:custGeom>
                <a:avLst/>
                <a:gdLst>
                  <a:gd name="T0" fmla="*/ 2 w 315"/>
                  <a:gd name="T1" fmla="*/ 0 h 73"/>
                  <a:gd name="T2" fmla="*/ 2 w 315"/>
                  <a:gd name="T3" fmla="*/ 0 h 73"/>
                  <a:gd name="T4" fmla="*/ 1 w 315"/>
                  <a:gd name="T5" fmla="*/ 0 h 73"/>
                  <a:gd name="T6" fmla="*/ 0 w 315"/>
                  <a:gd name="T7" fmla="*/ 0 h 73"/>
                  <a:gd name="T8" fmla="*/ 2 w 315"/>
                  <a:gd name="T9" fmla="*/ 0 h 73"/>
                  <a:gd name="T10" fmla="*/ 0 60000 65536"/>
                  <a:gd name="T11" fmla="*/ 0 60000 65536"/>
                  <a:gd name="T12" fmla="*/ 0 60000 65536"/>
                  <a:gd name="T13" fmla="*/ 0 60000 65536"/>
                  <a:gd name="T14" fmla="*/ 0 60000 65536"/>
                  <a:gd name="T15" fmla="*/ 0 w 315"/>
                  <a:gd name="T16" fmla="*/ 0 h 73"/>
                  <a:gd name="T17" fmla="*/ 315 w 315"/>
                  <a:gd name="T18" fmla="*/ 73 h 73"/>
                </a:gdLst>
                <a:ahLst/>
                <a:cxnLst>
                  <a:cxn ang="T10">
                    <a:pos x="T0" y="T1"/>
                  </a:cxn>
                  <a:cxn ang="T11">
                    <a:pos x="T2" y="T3"/>
                  </a:cxn>
                  <a:cxn ang="T12">
                    <a:pos x="T4" y="T5"/>
                  </a:cxn>
                  <a:cxn ang="T13">
                    <a:pos x="T6" y="T7"/>
                  </a:cxn>
                  <a:cxn ang="T14">
                    <a:pos x="T8" y="T9"/>
                  </a:cxn>
                </a:cxnLst>
                <a:rect l="T15" t="T16" r="T17" b="T18"/>
                <a:pathLst>
                  <a:path w="315" h="73">
                    <a:moveTo>
                      <a:pt x="302" y="61"/>
                    </a:moveTo>
                    <a:lnTo>
                      <a:pt x="315" y="73"/>
                    </a:lnTo>
                    <a:lnTo>
                      <a:pt x="13" y="10"/>
                    </a:lnTo>
                    <a:lnTo>
                      <a:pt x="0" y="0"/>
                    </a:lnTo>
                    <a:lnTo>
                      <a:pt x="302" y="61"/>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5268" name="Freeform 2205"/>
              <p:cNvSpPr>
                <a:spLocks/>
              </p:cNvSpPr>
              <p:nvPr/>
            </p:nvSpPr>
            <p:spPr bwMode="auto">
              <a:xfrm>
                <a:off x="1799" y="1566"/>
                <a:ext cx="154" cy="32"/>
              </a:xfrm>
              <a:custGeom>
                <a:avLst/>
                <a:gdLst>
                  <a:gd name="T0" fmla="*/ 2 w 307"/>
                  <a:gd name="T1" fmla="*/ 1 h 64"/>
                  <a:gd name="T2" fmla="*/ 2 w 307"/>
                  <a:gd name="T3" fmla="*/ 1 h 64"/>
                  <a:gd name="T4" fmla="*/ 1 w 307"/>
                  <a:gd name="T5" fmla="*/ 1 h 64"/>
                  <a:gd name="T6" fmla="*/ 0 w 307"/>
                  <a:gd name="T7" fmla="*/ 0 h 64"/>
                  <a:gd name="T8" fmla="*/ 2 w 307"/>
                  <a:gd name="T9" fmla="*/ 1 h 64"/>
                  <a:gd name="T10" fmla="*/ 0 60000 65536"/>
                  <a:gd name="T11" fmla="*/ 0 60000 65536"/>
                  <a:gd name="T12" fmla="*/ 0 60000 65536"/>
                  <a:gd name="T13" fmla="*/ 0 60000 65536"/>
                  <a:gd name="T14" fmla="*/ 0 60000 65536"/>
                  <a:gd name="T15" fmla="*/ 0 w 307"/>
                  <a:gd name="T16" fmla="*/ 0 h 64"/>
                  <a:gd name="T17" fmla="*/ 307 w 307"/>
                  <a:gd name="T18" fmla="*/ 64 h 64"/>
                </a:gdLst>
                <a:ahLst/>
                <a:cxnLst>
                  <a:cxn ang="T10">
                    <a:pos x="T0" y="T1"/>
                  </a:cxn>
                  <a:cxn ang="T11">
                    <a:pos x="T2" y="T3"/>
                  </a:cxn>
                  <a:cxn ang="T12">
                    <a:pos x="T4" y="T5"/>
                  </a:cxn>
                  <a:cxn ang="T13">
                    <a:pos x="T6" y="T7"/>
                  </a:cxn>
                  <a:cxn ang="T14">
                    <a:pos x="T8" y="T9"/>
                  </a:cxn>
                </a:cxnLst>
                <a:rect l="T15" t="T16" r="T17" b="T18"/>
                <a:pathLst>
                  <a:path w="307" h="64">
                    <a:moveTo>
                      <a:pt x="302" y="61"/>
                    </a:moveTo>
                    <a:lnTo>
                      <a:pt x="307" y="64"/>
                    </a:lnTo>
                    <a:lnTo>
                      <a:pt x="3" y="3"/>
                    </a:lnTo>
                    <a:lnTo>
                      <a:pt x="0" y="0"/>
                    </a:lnTo>
                    <a:lnTo>
                      <a:pt x="302" y="61"/>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5269" name="Freeform 2206"/>
              <p:cNvSpPr>
                <a:spLocks/>
              </p:cNvSpPr>
              <p:nvPr/>
            </p:nvSpPr>
            <p:spPr bwMode="auto">
              <a:xfrm>
                <a:off x="1801" y="1567"/>
                <a:ext cx="153" cy="33"/>
              </a:xfrm>
              <a:custGeom>
                <a:avLst/>
                <a:gdLst>
                  <a:gd name="T0" fmla="*/ 1 w 307"/>
                  <a:gd name="T1" fmla="*/ 1 h 65"/>
                  <a:gd name="T2" fmla="*/ 1 w 307"/>
                  <a:gd name="T3" fmla="*/ 1 h 65"/>
                  <a:gd name="T4" fmla="*/ 0 w 307"/>
                  <a:gd name="T5" fmla="*/ 1 h 65"/>
                  <a:gd name="T6" fmla="*/ 0 w 307"/>
                  <a:gd name="T7" fmla="*/ 0 h 65"/>
                  <a:gd name="T8" fmla="*/ 1 w 307"/>
                  <a:gd name="T9" fmla="*/ 1 h 65"/>
                  <a:gd name="T10" fmla="*/ 0 60000 65536"/>
                  <a:gd name="T11" fmla="*/ 0 60000 65536"/>
                  <a:gd name="T12" fmla="*/ 0 60000 65536"/>
                  <a:gd name="T13" fmla="*/ 0 60000 65536"/>
                  <a:gd name="T14" fmla="*/ 0 60000 65536"/>
                  <a:gd name="T15" fmla="*/ 0 w 307"/>
                  <a:gd name="T16" fmla="*/ 0 h 65"/>
                  <a:gd name="T17" fmla="*/ 307 w 307"/>
                  <a:gd name="T18" fmla="*/ 65 h 65"/>
                </a:gdLst>
                <a:ahLst/>
                <a:cxnLst>
                  <a:cxn ang="T10">
                    <a:pos x="T0" y="T1"/>
                  </a:cxn>
                  <a:cxn ang="T11">
                    <a:pos x="T2" y="T3"/>
                  </a:cxn>
                  <a:cxn ang="T12">
                    <a:pos x="T4" y="T5"/>
                  </a:cxn>
                  <a:cxn ang="T13">
                    <a:pos x="T6" y="T7"/>
                  </a:cxn>
                  <a:cxn ang="T14">
                    <a:pos x="T8" y="T9"/>
                  </a:cxn>
                </a:cxnLst>
                <a:rect l="T15" t="T16" r="T17" b="T18"/>
                <a:pathLst>
                  <a:path w="307" h="65">
                    <a:moveTo>
                      <a:pt x="304" y="61"/>
                    </a:moveTo>
                    <a:lnTo>
                      <a:pt x="307" y="65"/>
                    </a:lnTo>
                    <a:lnTo>
                      <a:pt x="5" y="3"/>
                    </a:lnTo>
                    <a:lnTo>
                      <a:pt x="0" y="0"/>
                    </a:lnTo>
                    <a:lnTo>
                      <a:pt x="304" y="61"/>
                    </a:lnTo>
                    <a:close/>
                  </a:path>
                </a:pathLst>
              </a:custGeom>
              <a:solidFill>
                <a:srgbClr val="888888"/>
              </a:solidFill>
              <a:ln w="9525">
                <a:noFill/>
                <a:round/>
                <a:headEnd/>
                <a:tailEnd/>
              </a:ln>
            </p:spPr>
            <p:txBody>
              <a:bodyPr>
                <a:prstTxWarp prst="textNoShape">
                  <a:avLst/>
                </a:prstTxWarp>
              </a:bodyPr>
              <a:lstStyle/>
              <a:p>
                <a:endParaRPr lang="en-US">
                  <a:latin typeface="Calibri" pitchFamily="-112" charset="0"/>
                </a:endParaRPr>
              </a:p>
            </p:txBody>
          </p:sp>
          <p:sp>
            <p:nvSpPr>
              <p:cNvPr id="675270" name="Freeform 2207"/>
              <p:cNvSpPr>
                <a:spLocks/>
              </p:cNvSpPr>
              <p:nvPr/>
            </p:nvSpPr>
            <p:spPr bwMode="auto">
              <a:xfrm>
                <a:off x="1803" y="1569"/>
                <a:ext cx="154" cy="33"/>
              </a:xfrm>
              <a:custGeom>
                <a:avLst/>
                <a:gdLst>
                  <a:gd name="T0" fmla="*/ 2 w 307"/>
                  <a:gd name="T1" fmla="*/ 0 h 67"/>
                  <a:gd name="T2" fmla="*/ 2 w 307"/>
                  <a:gd name="T3" fmla="*/ 0 h 67"/>
                  <a:gd name="T4" fmla="*/ 1 w 307"/>
                  <a:gd name="T5" fmla="*/ 0 h 67"/>
                  <a:gd name="T6" fmla="*/ 0 w 307"/>
                  <a:gd name="T7" fmla="*/ 0 h 67"/>
                  <a:gd name="T8" fmla="*/ 2 w 307"/>
                  <a:gd name="T9" fmla="*/ 0 h 67"/>
                  <a:gd name="T10" fmla="*/ 0 60000 65536"/>
                  <a:gd name="T11" fmla="*/ 0 60000 65536"/>
                  <a:gd name="T12" fmla="*/ 0 60000 65536"/>
                  <a:gd name="T13" fmla="*/ 0 60000 65536"/>
                  <a:gd name="T14" fmla="*/ 0 60000 65536"/>
                  <a:gd name="T15" fmla="*/ 0 w 307"/>
                  <a:gd name="T16" fmla="*/ 0 h 67"/>
                  <a:gd name="T17" fmla="*/ 307 w 307"/>
                  <a:gd name="T18" fmla="*/ 67 h 67"/>
                </a:gdLst>
                <a:ahLst/>
                <a:cxnLst>
                  <a:cxn ang="T10">
                    <a:pos x="T0" y="T1"/>
                  </a:cxn>
                  <a:cxn ang="T11">
                    <a:pos x="T2" y="T3"/>
                  </a:cxn>
                  <a:cxn ang="T12">
                    <a:pos x="T4" y="T5"/>
                  </a:cxn>
                  <a:cxn ang="T13">
                    <a:pos x="T6" y="T7"/>
                  </a:cxn>
                  <a:cxn ang="T14">
                    <a:pos x="T8" y="T9"/>
                  </a:cxn>
                </a:cxnLst>
                <a:rect l="T15" t="T16" r="T17" b="T18"/>
                <a:pathLst>
                  <a:path w="307" h="67">
                    <a:moveTo>
                      <a:pt x="302" y="62"/>
                    </a:moveTo>
                    <a:lnTo>
                      <a:pt x="307" y="67"/>
                    </a:lnTo>
                    <a:lnTo>
                      <a:pt x="5" y="4"/>
                    </a:lnTo>
                    <a:lnTo>
                      <a:pt x="0" y="0"/>
                    </a:lnTo>
                    <a:lnTo>
                      <a:pt x="302" y="62"/>
                    </a:lnTo>
                    <a:close/>
                  </a:path>
                </a:pathLst>
              </a:custGeom>
              <a:solidFill>
                <a:srgbClr val="8D8D8D"/>
              </a:solidFill>
              <a:ln w="9525">
                <a:noFill/>
                <a:round/>
                <a:headEnd/>
                <a:tailEnd/>
              </a:ln>
            </p:spPr>
            <p:txBody>
              <a:bodyPr>
                <a:prstTxWarp prst="textNoShape">
                  <a:avLst/>
                </a:prstTxWarp>
              </a:bodyPr>
              <a:lstStyle/>
              <a:p>
                <a:endParaRPr lang="en-US">
                  <a:latin typeface="Calibri" pitchFamily="-112" charset="0"/>
                </a:endParaRPr>
              </a:p>
            </p:txBody>
          </p:sp>
          <p:sp>
            <p:nvSpPr>
              <p:cNvPr id="675271" name="Freeform 2208"/>
              <p:cNvSpPr>
                <a:spLocks/>
              </p:cNvSpPr>
              <p:nvPr/>
            </p:nvSpPr>
            <p:spPr bwMode="auto">
              <a:xfrm>
                <a:off x="1806" y="1571"/>
                <a:ext cx="156" cy="38"/>
              </a:xfrm>
              <a:custGeom>
                <a:avLst/>
                <a:gdLst>
                  <a:gd name="T0" fmla="*/ 1 w 312"/>
                  <a:gd name="T1" fmla="*/ 1 h 76"/>
                  <a:gd name="T2" fmla="*/ 1 w 312"/>
                  <a:gd name="T3" fmla="*/ 1 h 76"/>
                  <a:gd name="T4" fmla="*/ 1 w 312"/>
                  <a:gd name="T5" fmla="*/ 1 h 76"/>
                  <a:gd name="T6" fmla="*/ 0 w 312"/>
                  <a:gd name="T7" fmla="*/ 0 h 76"/>
                  <a:gd name="T8" fmla="*/ 1 w 312"/>
                  <a:gd name="T9" fmla="*/ 1 h 76"/>
                  <a:gd name="T10" fmla="*/ 0 60000 65536"/>
                  <a:gd name="T11" fmla="*/ 0 60000 65536"/>
                  <a:gd name="T12" fmla="*/ 0 60000 65536"/>
                  <a:gd name="T13" fmla="*/ 0 60000 65536"/>
                  <a:gd name="T14" fmla="*/ 0 60000 65536"/>
                  <a:gd name="T15" fmla="*/ 0 w 312"/>
                  <a:gd name="T16" fmla="*/ 0 h 76"/>
                  <a:gd name="T17" fmla="*/ 312 w 312"/>
                  <a:gd name="T18" fmla="*/ 76 h 76"/>
                </a:gdLst>
                <a:ahLst/>
                <a:cxnLst>
                  <a:cxn ang="T10">
                    <a:pos x="T0" y="T1"/>
                  </a:cxn>
                  <a:cxn ang="T11">
                    <a:pos x="T2" y="T3"/>
                  </a:cxn>
                  <a:cxn ang="T12">
                    <a:pos x="T4" y="T5"/>
                  </a:cxn>
                  <a:cxn ang="T13">
                    <a:pos x="T6" y="T7"/>
                  </a:cxn>
                  <a:cxn ang="T14">
                    <a:pos x="T8" y="T9"/>
                  </a:cxn>
                </a:cxnLst>
                <a:rect l="T15" t="T16" r="T17" b="T18"/>
                <a:pathLst>
                  <a:path w="312" h="76">
                    <a:moveTo>
                      <a:pt x="302" y="63"/>
                    </a:moveTo>
                    <a:lnTo>
                      <a:pt x="312" y="76"/>
                    </a:lnTo>
                    <a:lnTo>
                      <a:pt x="10" y="13"/>
                    </a:lnTo>
                    <a:lnTo>
                      <a:pt x="0" y="0"/>
                    </a:lnTo>
                    <a:lnTo>
                      <a:pt x="302" y="63"/>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5272" name="Freeform 2209"/>
              <p:cNvSpPr>
                <a:spLocks/>
              </p:cNvSpPr>
              <p:nvPr/>
            </p:nvSpPr>
            <p:spPr bwMode="auto">
              <a:xfrm>
                <a:off x="1806" y="1571"/>
                <a:ext cx="152" cy="33"/>
              </a:xfrm>
              <a:custGeom>
                <a:avLst/>
                <a:gdLst>
                  <a:gd name="T0" fmla="*/ 1 w 306"/>
                  <a:gd name="T1" fmla="*/ 1 h 66"/>
                  <a:gd name="T2" fmla="*/ 1 w 306"/>
                  <a:gd name="T3" fmla="*/ 1 h 66"/>
                  <a:gd name="T4" fmla="*/ 0 w 306"/>
                  <a:gd name="T5" fmla="*/ 1 h 66"/>
                  <a:gd name="T6" fmla="*/ 0 w 306"/>
                  <a:gd name="T7" fmla="*/ 0 h 66"/>
                  <a:gd name="T8" fmla="*/ 1 w 306"/>
                  <a:gd name="T9" fmla="*/ 1 h 66"/>
                  <a:gd name="T10" fmla="*/ 0 60000 65536"/>
                  <a:gd name="T11" fmla="*/ 0 60000 65536"/>
                  <a:gd name="T12" fmla="*/ 0 60000 65536"/>
                  <a:gd name="T13" fmla="*/ 0 60000 65536"/>
                  <a:gd name="T14" fmla="*/ 0 60000 65536"/>
                  <a:gd name="T15" fmla="*/ 0 w 306"/>
                  <a:gd name="T16" fmla="*/ 0 h 66"/>
                  <a:gd name="T17" fmla="*/ 306 w 306"/>
                  <a:gd name="T18" fmla="*/ 66 h 66"/>
                </a:gdLst>
                <a:ahLst/>
                <a:cxnLst>
                  <a:cxn ang="T10">
                    <a:pos x="T0" y="T1"/>
                  </a:cxn>
                  <a:cxn ang="T11">
                    <a:pos x="T2" y="T3"/>
                  </a:cxn>
                  <a:cxn ang="T12">
                    <a:pos x="T4" y="T5"/>
                  </a:cxn>
                  <a:cxn ang="T13">
                    <a:pos x="T6" y="T7"/>
                  </a:cxn>
                  <a:cxn ang="T14">
                    <a:pos x="T8" y="T9"/>
                  </a:cxn>
                </a:cxnLst>
                <a:rect l="T15" t="T16" r="T17" b="T18"/>
                <a:pathLst>
                  <a:path w="306" h="66">
                    <a:moveTo>
                      <a:pt x="302" y="63"/>
                    </a:moveTo>
                    <a:lnTo>
                      <a:pt x="306" y="66"/>
                    </a:lnTo>
                    <a:lnTo>
                      <a:pt x="2" y="3"/>
                    </a:lnTo>
                    <a:lnTo>
                      <a:pt x="0" y="0"/>
                    </a:lnTo>
                    <a:lnTo>
                      <a:pt x="302" y="63"/>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5273" name="Freeform 2210"/>
              <p:cNvSpPr>
                <a:spLocks/>
              </p:cNvSpPr>
              <p:nvPr/>
            </p:nvSpPr>
            <p:spPr bwMode="auto">
              <a:xfrm>
                <a:off x="1806" y="1572"/>
                <a:ext cx="153" cy="34"/>
              </a:xfrm>
              <a:custGeom>
                <a:avLst/>
                <a:gdLst>
                  <a:gd name="T0" fmla="*/ 2 w 305"/>
                  <a:gd name="T1" fmla="*/ 1 h 66"/>
                  <a:gd name="T2" fmla="*/ 2 w 305"/>
                  <a:gd name="T3" fmla="*/ 1 h 66"/>
                  <a:gd name="T4" fmla="*/ 1 w 305"/>
                  <a:gd name="T5" fmla="*/ 1 h 66"/>
                  <a:gd name="T6" fmla="*/ 0 w 305"/>
                  <a:gd name="T7" fmla="*/ 0 h 66"/>
                  <a:gd name="T8" fmla="*/ 2 w 305"/>
                  <a:gd name="T9" fmla="*/ 1 h 66"/>
                  <a:gd name="T10" fmla="*/ 0 60000 65536"/>
                  <a:gd name="T11" fmla="*/ 0 60000 65536"/>
                  <a:gd name="T12" fmla="*/ 0 60000 65536"/>
                  <a:gd name="T13" fmla="*/ 0 60000 65536"/>
                  <a:gd name="T14" fmla="*/ 0 60000 65536"/>
                  <a:gd name="T15" fmla="*/ 0 w 305"/>
                  <a:gd name="T16" fmla="*/ 0 h 66"/>
                  <a:gd name="T17" fmla="*/ 305 w 305"/>
                  <a:gd name="T18" fmla="*/ 66 h 66"/>
                </a:gdLst>
                <a:ahLst/>
                <a:cxnLst>
                  <a:cxn ang="T10">
                    <a:pos x="T0" y="T1"/>
                  </a:cxn>
                  <a:cxn ang="T11">
                    <a:pos x="T2" y="T3"/>
                  </a:cxn>
                  <a:cxn ang="T12">
                    <a:pos x="T4" y="T5"/>
                  </a:cxn>
                  <a:cxn ang="T13">
                    <a:pos x="T6" y="T7"/>
                  </a:cxn>
                  <a:cxn ang="T14">
                    <a:pos x="T8" y="T9"/>
                  </a:cxn>
                </a:cxnLst>
                <a:rect l="T15" t="T16" r="T17" b="T18"/>
                <a:pathLst>
                  <a:path w="305" h="66">
                    <a:moveTo>
                      <a:pt x="304" y="63"/>
                    </a:moveTo>
                    <a:lnTo>
                      <a:pt x="305" y="66"/>
                    </a:lnTo>
                    <a:lnTo>
                      <a:pt x="3" y="3"/>
                    </a:lnTo>
                    <a:lnTo>
                      <a:pt x="0" y="0"/>
                    </a:lnTo>
                    <a:lnTo>
                      <a:pt x="304" y="63"/>
                    </a:lnTo>
                    <a:close/>
                  </a:path>
                </a:pathLst>
              </a:custGeom>
              <a:solidFill>
                <a:srgbClr val="949494"/>
              </a:solidFill>
              <a:ln w="9525">
                <a:noFill/>
                <a:round/>
                <a:headEnd/>
                <a:tailEnd/>
              </a:ln>
            </p:spPr>
            <p:txBody>
              <a:bodyPr>
                <a:prstTxWarp prst="textNoShape">
                  <a:avLst/>
                </a:prstTxWarp>
              </a:bodyPr>
              <a:lstStyle/>
              <a:p>
                <a:endParaRPr lang="en-US">
                  <a:latin typeface="Calibri" pitchFamily="-112" charset="0"/>
                </a:endParaRPr>
              </a:p>
            </p:txBody>
          </p:sp>
          <p:sp>
            <p:nvSpPr>
              <p:cNvPr id="675274" name="Freeform 2211"/>
              <p:cNvSpPr>
                <a:spLocks/>
              </p:cNvSpPr>
              <p:nvPr/>
            </p:nvSpPr>
            <p:spPr bwMode="auto">
              <a:xfrm>
                <a:off x="1808" y="1574"/>
                <a:ext cx="153" cy="33"/>
              </a:xfrm>
              <a:custGeom>
                <a:avLst/>
                <a:gdLst>
                  <a:gd name="T0" fmla="*/ 1 w 306"/>
                  <a:gd name="T1" fmla="*/ 0 h 67"/>
                  <a:gd name="T2" fmla="*/ 1 w 306"/>
                  <a:gd name="T3" fmla="*/ 0 h 67"/>
                  <a:gd name="T4" fmla="*/ 1 w 306"/>
                  <a:gd name="T5" fmla="*/ 0 h 67"/>
                  <a:gd name="T6" fmla="*/ 0 w 306"/>
                  <a:gd name="T7" fmla="*/ 0 h 67"/>
                  <a:gd name="T8" fmla="*/ 1 w 306"/>
                  <a:gd name="T9" fmla="*/ 0 h 67"/>
                  <a:gd name="T10" fmla="*/ 0 60000 65536"/>
                  <a:gd name="T11" fmla="*/ 0 60000 65536"/>
                  <a:gd name="T12" fmla="*/ 0 60000 65536"/>
                  <a:gd name="T13" fmla="*/ 0 60000 65536"/>
                  <a:gd name="T14" fmla="*/ 0 60000 65536"/>
                  <a:gd name="T15" fmla="*/ 0 w 306"/>
                  <a:gd name="T16" fmla="*/ 0 h 67"/>
                  <a:gd name="T17" fmla="*/ 306 w 306"/>
                  <a:gd name="T18" fmla="*/ 67 h 67"/>
                </a:gdLst>
                <a:ahLst/>
                <a:cxnLst>
                  <a:cxn ang="T10">
                    <a:pos x="T0" y="T1"/>
                  </a:cxn>
                  <a:cxn ang="T11">
                    <a:pos x="T2" y="T3"/>
                  </a:cxn>
                  <a:cxn ang="T12">
                    <a:pos x="T4" y="T5"/>
                  </a:cxn>
                  <a:cxn ang="T13">
                    <a:pos x="T6" y="T7"/>
                  </a:cxn>
                  <a:cxn ang="T14">
                    <a:pos x="T8" y="T9"/>
                  </a:cxn>
                </a:cxnLst>
                <a:rect l="T15" t="T16" r="T17" b="T18"/>
                <a:pathLst>
                  <a:path w="306" h="67">
                    <a:moveTo>
                      <a:pt x="302" y="63"/>
                    </a:moveTo>
                    <a:lnTo>
                      <a:pt x="306" y="67"/>
                    </a:lnTo>
                    <a:lnTo>
                      <a:pt x="2" y="4"/>
                    </a:lnTo>
                    <a:lnTo>
                      <a:pt x="0" y="0"/>
                    </a:lnTo>
                    <a:lnTo>
                      <a:pt x="302" y="63"/>
                    </a:lnTo>
                    <a:close/>
                  </a:path>
                </a:pathLst>
              </a:custGeom>
              <a:solidFill>
                <a:srgbClr val="979797"/>
              </a:solidFill>
              <a:ln w="9525">
                <a:noFill/>
                <a:round/>
                <a:headEnd/>
                <a:tailEnd/>
              </a:ln>
            </p:spPr>
            <p:txBody>
              <a:bodyPr>
                <a:prstTxWarp prst="textNoShape">
                  <a:avLst/>
                </a:prstTxWarp>
              </a:bodyPr>
              <a:lstStyle/>
              <a:p>
                <a:endParaRPr lang="en-US">
                  <a:latin typeface="Calibri" pitchFamily="-112" charset="0"/>
                </a:endParaRPr>
              </a:p>
            </p:txBody>
          </p:sp>
          <p:sp>
            <p:nvSpPr>
              <p:cNvPr id="675275" name="Freeform 2212"/>
              <p:cNvSpPr>
                <a:spLocks/>
              </p:cNvSpPr>
              <p:nvPr/>
            </p:nvSpPr>
            <p:spPr bwMode="auto">
              <a:xfrm>
                <a:off x="1809" y="1576"/>
                <a:ext cx="153" cy="33"/>
              </a:xfrm>
              <a:custGeom>
                <a:avLst/>
                <a:gdLst>
                  <a:gd name="T0" fmla="*/ 2 w 305"/>
                  <a:gd name="T1" fmla="*/ 1 h 66"/>
                  <a:gd name="T2" fmla="*/ 2 w 305"/>
                  <a:gd name="T3" fmla="*/ 1 h 66"/>
                  <a:gd name="T4" fmla="*/ 1 w 305"/>
                  <a:gd name="T5" fmla="*/ 1 h 66"/>
                  <a:gd name="T6" fmla="*/ 0 w 305"/>
                  <a:gd name="T7" fmla="*/ 0 h 66"/>
                  <a:gd name="T8" fmla="*/ 2 w 305"/>
                  <a:gd name="T9" fmla="*/ 1 h 66"/>
                  <a:gd name="T10" fmla="*/ 0 60000 65536"/>
                  <a:gd name="T11" fmla="*/ 0 60000 65536"/>
                  <a:gd name="T12" fmla="*/ 0 60000 65536"/>
                  <a:gd name="T13" fmla="*/ 0 60000 65536"/>
                  <a:gd name="T14" fmla="*/ 0 60000 65536"/>
                  <a:gd name="T15" fmla="*/ 0 w 305"/>
                  <a:gd name="T16" fmla="*/ 0 h 66"/>
                  <a:gd name="T17" fmla="*/ 305 w 305"/>
                  <a:gd name="T18" fmla="*/ 66 h 66"/>
                </a:gdLst>
                <a:ahLst/>
                <a:cxnLst>
                  <a:cxn ang="T10">
                    <a:pos x="T0" y="T1"/>
                  </a:cxn>
                  <a:cxn ang="T11">
                    <a:pos x="T2" y="T3"/>
                  </a:cxn>
                  <a:cxn ang="T12">
                    <a:pos x="T4" y="T5"/>
                  </a:cxn>
                  <a:cxn ang="T13">
                    <a:pos x="T6" y="T7"/>
                  </a:cxn>
                  <a:cxn ang="T14">
                    <a:pos x="T8" y="T9"/>
                  </a:cxn>
                </a:cxnLst>
                <a:rect l="T15" t="T16" r="T17" b="T18"/>
                <a:pathLst>
                  <a:path w="305" h="66">
                    <a:moveTo>
                      <a:pt x="304" y="63"/>
                    </a:moveTo>
                    <a:lnTo>
                      <a:pt x="305" y="66"/>
                    </a:lnTo>
                    <a:lnTo>
                      <a:pt x="3" y="3"/>
                    </a:lnTo>
                    <a:lnTo>
                      <a:pt x="0" y="0"/>
                    </a:lnTo>
                    <a:lnTo>
                      <a:pt x="304" y="63"/>
                    </a:lnTo>
                    <a:close/>
                  </a:path>
                </a:pathLst>
              </a:custGeom>
              <a:solidFill>
                <a:srgbClr val="9A9A9A"/>
              </a:solidFill>
              <a:ln w="9525">
                <a:noFill/>
                <a:round/>
                <a:headEnd/>
                <a:tailEnd/>
              </a:ln>
            </p:spPr>
            <p:txBody>
              <a:bodyPr>
                <a:prstTxWarp prst="textNoShape">
                  <a:avLst/>
                </a:prstTxWarp>
              </a:bodyPr>
              <a:lstStyle/>
              <a:p>
                <a:endParaRPr lang="en-US">
                  <a:latin typeface="Calibri" pitchFamily="-112" charset="0"/>
                </a:endParaRPr>
              </a:p>
            </p:txBody>
          </p:sp>
          <p:sp>
            <p:nvSpPr>
              <p:cNvPr id="675276" name="Freeform 2213"/>
              <p:cNvSpPr>
                <a:spLocks/>
              </p:cNvSpPr>
              <p:nvPr/>
            </p:nvSpPr>
            <p:spPr bwMode="auto">
              <a:xfrm>
                <a:off x="1811" y="1577"/>
                <a:ext cx="155" cy="40"/>
              </a:xfrm>
              <a:custGeom>
                <a:avLst/>
                <a:gdLst>
                  <a:gd name="T0" fmla="*/ 1 w 311"/>
                  <a:gd name="T1" fmla="*/ 1 h 80"/>
                  <a:gd name="T2" fmla="*/ 1 w 311"/>
                  <a:gd name="T3" fmla="*/ 1 h 80"/>
                  <a:gd name="T4" fmla="*/ 0 w 311"/>
                  <a:gd name="T5" fmla="*/ 1 h 80"/>
                  <a:gd name="T6" fmla="*/ 0 w 311"/>
                  <a:gd name="T7" fmla="*/ 0 h 80"/>
                  <a:gd name="T8" fmla="*/ 1 w 311"/>
                  <a:gd name="T9" fmla="*/ 1 h 80"/>
                  <a:gd name="T10" fmla="*/ 0 60000 65536"/>
                  <a:gd name="T11" fmla="*/ 0 60000 65536"/>
                  <a:gd name="T12" fmla="*/ 0 60000 65536"/>
                  <a:gd name="T13" fmla="*/ 0 60000 65536"/>
                  <a:gd name="T14" fmla="*/ 0 60000 65536"/>
                  <a:gd name="T15" fmla="*/ 0 w 311"/>
                  <a:gd name="T16" fmla="*/ 0 h 80"/>
                  <a:gd name="T17" fmla="*/ 311 w 311"/>
                  <a:gd name="T18" fmla="*/ 80 h 80"/>
                </a:gdLst>
                <a:ahLst/>
                <a:cxnLst>
                  <a:cxn ang="T10">
                    <a:pos x="T0" y="T1"/>
                  </a:cxn>
                  <a:cxn ang="T11">
                    <a:pos x="T2" y="T3"/>
                  </a:cxn>
                  <a:cxn ang="T12">
                    <a:pos x="T4" y="T5"/>
                  </a:cxn>
                  <a:cxn ang="T13">
                    <a:pos x="T6" y="T7"/>
                  </a:cxn>
                  <a:cxn ang="T14">
                    <a:pos x="T8" y="T9"/>
                  </a:cxn>
                </a:cxnLst>
                <a:rect l="T15" t="T16" r="T17" b="T18"/>
                <a:pathLst>
                  <a:path w="311" h="80">
                    <a:moveTo>
                      <a:pt x="302" y="63"/>
                    </a:moveTo>
                    <a:lnTo>
                      <a:pt x="311" y="80"/>
                    </a:lnTo>
                    <a:lnTo>
                      <a:pt x="8" y="16"/>
                    </a:lnTo>
                    <a:lnTo>
                      <a:pt x="0" y="0"/>
                    </a:lnTo>
                    <a:lnTo>
                      <a:pt x="302" y="63"/>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5277" name="Freeform 2214"/>
              <p:cNvSpPr>
                <a:spLocks/>
              </p:cNvSpPr>
              <p:nvPr/>
            </p:nvSpPr>
            <p:spPr bwMode="auto">
              <a:xfrm>
                <a:off x="1811" y="1577"/>
                <a:ext cx="152" cy="34"/>
              </a:xfrm>
              <a:custGeom>
                <a:avLst/>
                <a:gdLst>
                  <a:gd name="T0" fmla="*/ 1 w 304"/>
                  <a:gd name="T1" fmla="*/ 1 h 66"/>
                  <a:gd name="T2" fmla="*/ 1 w 304"/>
                  <a:gd name="T3" fmla="*/ 1 h 66"/>
                  <a:gd name="T4" fmla="*/ 1 w 304"/>
                  <a:gd name="T5" fmla="*/ 1 h 66"/>
                  <a:gd name="T6" fmla="*/ 0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2" y="63"/>
                    </a:moveTo>
                    <a:lnTo>
                      <a:pt x="304" y="66"/>
                    </a:lnTo>
                    <a:lnTo>
                      <a:pt x="2" y="3"/>
                    </a:lnTo>
                    <a:lnTo>
                      <a:pt x="0" y="0"/>
                    </a:lnTo>
                    <a:lnTo>
                      <a:pt x="302" y="63"/>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5278" name="Freeform 2215"/>
              <p:cNvSpPr>
                <a:spLocks/>
              </p:cNvSpPr>
              <p:nvPr/>
            </p:nvSpPr>
            <p:spPr bwMode="auto">
              <a:xfrm>
                <a:off x="1811" y="1579"/>
                <a:ext cx="152" cy="33"/>
              </a:xfrm>
              <a:custGeom>
                <a:avLst/>
                <a:gdLst>
                  <a:gd name="T0" fmla="*/ 1 w 304"/>
                  <a:gd name="T1" fmla="*/ 1 h 65"/>
                  <a:gd name="T2" fmla="*/ 1 w 304"/>
                  <a:gd name="T3" fmla="*/ 1 h 65"/>
                  <a:gd name="T4" fmla="*/ 1 w 304"/>
                  <a:gd name="T5" fmla="*/ 1 h 65"/>
                  <a:gd name="T6" fmla="*/ 0 w 304"/>
                  <a:gd name="T7" fmla="*/ 0 h 65"/>
                  <a:gd name="T8" fmla="*/ 1 w 304"/>
                  <a:gd name="T9" fmla="*/ 1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302" y="63"/>
                    </a:moveTo>
                    <a:lnTo>
                      <a:pt x="304" y="65"/>
                    </a:lnTo>
                    <a:lnTo>
                      <a:pt x="1" y="4"/>
                    </a:lnTo>
                    <a:lnTo>
                      <a:pt x="0" y="0"/>
                    </a:lnTo>
                    <a:lnTo>
                      <a:pt x="302" y="63"/>
                    </a:lnTo>
                    <a:close/>
                  </a:path>
                </a:pathLst>
              </a:custGeom>
              <a:solidFill>
                <a:srgbClr val="9E9E9E"/>
              </a:solidFill>
              <a:ln w="9525">
                <a:noFill/>
                <a:round/>
                <a:headEnd/>
                <a:tailEnd/>
              </a:ln>
            </p:spPr>
            <p:txBody>
              <a:bodyPr>
                <a:prstTxWarp prst="textNoShape">
                  <a:avLst/>
                </a:prstTxWarp>
              </a:bodyPr>
              <a:lstStyle/>
              <a:p>
                <a:endParaRPr lang="en-US">
                  <a:latin typeface="Calibri" pitchFamily="-112" charset="0"/>
                </a:endParaRPr>
              </a:p>
            </p:txBody>
          </p:sp>
          <p:sp>
            <p:nvSpPr>
              <p:cNvPr id="675279" name="Freeform 2216"/>
              <p:cNvSpPr>
                <a:spLocks/>
              </p:cNvSpPr>
              <p:nvPr/>
            </p:nvSpPr>
            <p:spPr bwMode="auto">
              <a:xfrm>
                <a:off x="1812" y="1581"/>
                <a:ext cx="152" cy="32"/>
              </a:xfrm>
              <a:custGeom>
                <a:avLst/>
                <a:gdLst>
                  <a:gd name="T0" fmla="*/ 1 w 304"/>
                  <a:gd name="T1" fmla="*/ 1 h 64"/>
                  <a:gd name="T2" fmla="*/ 1 w 304"/>
                  <a:gd name="T3" fmla="*/ 1 h 64"/>
                  <a:gd name="T4" fmla="*/ 0 w 304"/>
                  <a:gd name="T5" fmla="*/ 1 h 64"/>
                  <a:gd name="T6" fmla="*/ 0 w 304"/>
                  <a:gd name="T7" fmla="*/ 0 h 64"/>
                  <a:gd name="T8" fmla="*/ 1 w 304"/>
                  <a:gd name="T9" fmla="*/ 1 h 64"/>
                  <a:gd name="T10" fmla="*/ 0 60000 65536"/>
                  <a:gd name="T11" fmla="*/ 0 60000 65536"/>
                  <a:gd name="T12" fmla="*/ 0 60000 65536"/>
                  <a:gd name="T13" fmla="*/ 0 60000 65536"/>
                  <a:gd name="T14" fmla="*/ 0 60000 65536"/>
                  <a:gd name="T15" fmla="*/ 0 w 304"/>
                  <a:gd name="T16" fmla="*/ 0 h 64"/>
                  <a:gd name="T17" fmla="*/ 304 w 304"/>
                  <a:gd name="T18" fmla="*/ 64 h 64"/>
                </a:gdLst>
                <a:ahLst/>
                <a:cxnLst>
                  <a:cxn ang="T10">
                    <a:pos x="T0" y="T1"/>
                  </a:cxn>
                  <a:cxn ang="T11">
                    <a:pos x="T2" y="T3"/>
                  </a:cxn>
                  <a:cxn ang="T12">
                    <a:pos x="T4" y="T5"/>
                  </a:cxn>
                  <a:cxn ang="T13">
                    <a:pos x="T6" y="T7"/>
                  </a:cxn>
                  <a:cxn ang="T14">
                    <a:pos x="T8" y="T9"/>
                  </a:cxn>
                </a:cxnLst>
                <a:rect l="T15" t="T16" r="T17" b="T18"/>
                <a:pathLst>
                  <a:path w="304" h="64">
                    <a:moveTo>
                      <a:pt x="303" y="61"/>
                    </a:moveTo>
                    <a:lnTo>
                      <a:pt x="304" y="64"/>
                    </a:lnTo>
                    <a:lnTo>
                      <a:pt x="0" y="1"/>
                    </a:lnTo>
                    <a:lnTo>
                      <a:pt x="0" y="0"/>
                    </a:lnTo>
                    <a:lnTo>
                      <a:pt x="303" y="61"/>
                    </a:lnTo>
                    <a:close/>
                  </a:path>
                </a:pathLst>
              </a:custGeom>
              <a:solidFill>
                <a:srgbClr val="9F9F9F"/>
              </a:solidFill>
              <a:ln w="9525">
                <a:noFill/>
                <a:round/>
                <a:headEnd/>
                <a:tailEnd/>
              </a:ln>
            </p:spPr>
            <p:txBody>
              <a:bodyPr>
                <a:prstTxWarp prst="textNoShape">
                  <a:avLst/>
                </a:prstTxWarp>
              </a:bodyPr>
              <a:lstStyle/>
              <a:p>
                <a:endParaRPr lang="en-US">
                  <a:latin typeface="Calibri" pitchFamily="-112" charset="0"/>
                </a:endParaRPr>
              </a:p>
            </p:txBody>
          </p:sp>
          <p:sp>
            <p:nvSpPr>
              <p:cNvPr id="675280" name="Freeform 2217"/>
              <p:cNvSpPr>
                <a:spLocks/>
              </p:cNvSpPr>
              <p:nvPr/>
            </p:nvSpPr>
            <p:spPr bwMode="auto">
              <a:xfrm>
                <a:off x="1812" y="1582"/>
                <a:ext cx="153" cy="33"/>
              </a:xfrm>
              <a:custGeom>
                <a:avLst/>
                <a:gdLst>
                  <a:gd name="T0" fmla="*/ 1 w 306"/>
                  <a:gd name="T1" fmla="*/ 0 h 67"/>
                  <a:gd name="T2" fmla="*/ 1 w 306"/>
                  <a:gd name="T3" fmla="*/ 0 h 67"/>
                  <a:gd name="T4" fmla="*/ 1 w 306"/>
                  <a:gd name="T5" fmla="*/ 0 h 67"/>
                  <a:gd name="T6" fmla="*/ 0 w 306"/>
                  <a:gd name="T7" fmla="*/ 0 h 67"/>
                  <a:gd name="T8" fmla="*/ 1 w 306"/>
                  <a:gd name="T9" fmla="*/ 0 h 67"/>
                  <a:gd name="T10" fmla="*/ 0 60000 65536"/>
                  <a:gd name="T11" fmla="*/ 0 60000 65536"/>
                  <a:gd name="T12" fmla="*/ 0 60000 65536"/>
                  <a:gd name="T13" fmla="*/ 0 60000 65536"/>
                  <a:gd name="T14" fmla="*/ 0 60000 65536"/>
                  <a:gd name="T15" fmla="*/ 0 w 306"/>
                  <a:gd name="T16" fmla="*/ 0 h 67"/>
                  <a:gd name="T17" fmla="*/ 306 w 306"/>
                  <a:gd name="T18" fmla="*/ 67 h 67"/>
                </a:gdLst>
                <a:ahLst/>
                <a:cxnLst>
                  <a:cxn ang="T10">
                    <a:pos x="T0" y="T1"/>
                  </a:cxn>
                  <a:cxn ang="T11">
                    <a:pos x="T2" y="T3"/>
                  </a:cxn>
                  <a:cxn ang="T12">
                    <a:pos x="T4" y="T5"/>
                  </a:cxn>
                  <a:cxn ang="T13">
                    <a:pos x="T6" y="T7"/>
                  </a:cxn>
                  <a:cxn ang="T14">
                    <a:pos x="T8" y="T9"/>
                  </a:cxn>
                </a:cxnLst>
                <a:rect l="T15" t="T16" r="T17" b="T18"/>
                <a:pathLst>
                  <a:path w="306" h="67">
                    <a:moveTo>
                      <a:pt x="304" y="63"/>
                    </a:moveTo>
                    <a:lnTo>
                      <a:pt x="306" y="67"/>
                    </a:lnTo>
                    <a:lnTo>
                      <a:pt x="2" y="4"/>
                    </a:lnTo>
                    <a:lnTo>
                      <a:pt x="0" y="0"/>
                    </a:lnTo>
                    <a:lnTo>
                      <a:pt x="304" y="63"/>
                    </a:lnTo>
                    <a:close/>
                  </a:path>
                </a:pathLst>
              </a:custGeom>
              <a:solidFill>
                <a:srgbClr val="A1A1A1"/>
              </a:solidFill>
              <a:ln w="9525">
                <a:noFill/>
                <a:round/>
                <a:headEnd/>
                <a:tailEnd/>
              </a:ln>
            </p:spPr>
            <p:txBody>
              <a:bodyPr>
                <a:prstTxWarp prst="textNoShape">
                  <a:avLst/>
                </a:prstTxWarp>
              </a:bodyPr>
              <a:lstStyle/>
              <a:p>
                <a:endParaRPr lang="en-US">
                  <a:latin typeface="Calibri" pitchFamily="-112" charset="0"/>
                </a:endParaRPr>
              </a:p>
            </p:txBody>
          </p:sp>
          <p:sp>
            <p:nvSpPr>
              <p:cNvPr id="675281" name="Freeform 2218"/>
              <p:cNvSpPr>
                <a:spLocks/>
              </p:cNvSpPr>
              <p:nvPr/>
            </p:nvSpPr>
            <p:spPr bwMode="auto">
              <a:xfrm>
                <a:off x="1813" y="1583"/>
                <a:ext cx="152" cy="33"/>
              </a:xfrm>
              <a:custGeom>
                <a:avLst/>
                <a:gdLst>
                  <a:gd name="T0" fmla="*/ 1 w 304"/>
                  <a:gd name="T1" fmla="*/ 1 h 66"/>
                  <a:gd name="T2" fmla="*/ 1 w 304"/>
                  <a:gd name="T3" fmla="*/ 1 h 66"/>
                  <a:gd name="T4" fmla="*/ 1 w 304"/>
                  <a:gd name="T5" fmla="*/ 1 h 66"/>
                  <a:gd name="T6" fmla="*/ 0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4" y="63"/>
                    </a:moveTo>
                    <a:lnTo>
                      <a:pt x="304" y="66"/>
                    </a:lnTo>
                    <a:lnTo>
                      <a:pt x="2" y="3"/>
                    </a:lnTo>
                    <a:lnTo>
                      <a:pt x="0" y="0"/>
                    </a:lnTo>
                    <a:lnTo>
                      <a:pt x="304" y="63"/>
                    </a:lnTo>
                    <a:close/>
                  </a:path>
                </a:pathLst>
              </a:custGeom>
              <a:solidFill>
                <a:srgbClr val="A2A2A2"/>
              </a:solidFill>
              <a:ln w="9525">
                <a:noFill/>
                <a:round/>
                <a:headEnd/>
                <a:tailEnd/>
              </a:ln>
            </p:spPr>
            <p:txBody>
              <a:bodyPr>
                <a:prstTxWarp prst="textNoShape">
                  <a:avLst/>
                </a:prstTxWarp>
              </a:bodyPr>
              <a:lstStyle/>
              <a:p>
                <a:endParaRPr lang="en-US">
                  <a:latin typeface="Calibri" pitchFamily="-112" charset="0"/>
                </a:endParaRPr>
              </a:p>
            </p:txBody>
          </p:sp>
          <p:sp>
            <p:nvSpPr>
              <p:cNvPr id="675282" name="Freeform 2219"/>
              <p:cNvSpPr>
                <a:spLocks/>
              </p:cNvSpPr>
              <p:nvPr/>
            </p:nvSpPr>
            <p:spPr bwMode="auto">
              <a:xfrm>
                <a:off x="1814" y="1585"/>
                <a:ext cx="152" cy="32"/>
              </a:xfrm>
              <a:custGeom>
                <a:avLst/>
                <a:gdLst>
                  <a:gd name="T0" fmla="*/ 1 w 304"/>
                  <a:gd name="T1" fmla="*/ 0 h 65"/>
                  <a:gd name="T2" fmla="*/ 1 w 304"/>
                  <a:gd name="T3" fmla="*/ 0 h 65"/>
                  <a:gd name="T4" fmla="*/ 1 w 304"/>
                  <a:gd name="T5" fmla="*/ 0 h 65"/>
                  <a:gd name="T6" fmla="*/ 0 w 304"/>
                  <a:gd name="T7" fmla="*/ 0 h 65"/>
                  <a:gd name="T8" fmla="*/ 1 w 304"/>
                  <a:gd name="T9" fmla="*/ 0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302" y="63"/>
                    </a:moveTo>
                    <a:lnTo>
                      <a:pt x="304" y="65"/>
                    </a:lnTo>
                    <a:lnTo>
                      <a:pt x="1" y="1"/>
                    </a:lnTo>
                    <a:lnTo>
                      <a:pt x="0" y="0"/>
                    </a:lnTo>
                    <a:lnTo>
                      <a:pt x="302" y="63"/>
                    </a:lnTo>
                    <a:close/>
                  </a:path>
                </a:pathLst>
              </a:custGeom>
              <a:solidFill>
                <a:srgbClr val="A4A4A4"/>
              </a:solidFill>
              <a:ln w="9525">
                <a:noFill/>
                <a:round/>
                <a:headEnd/>
                <a:tailEnd/>
              </a:ln>
            </p:spPr>
            <p:txBody>
              <a:bodyPr>
                <a:prstTxWarp prst="textNoShape">
                  <a:avLst/>
                </a:prstTxWarp>
              </a:bodyPr>
              <a:lstStyle/>
              <a:p>
                <a:endParaRPr lang="en-US">
                  <a:latin typeface="Calibri" pitchFamily="-112" charset="0"/>
                </a:endParaRPr>
              </a:p>
            </p:txBody>
          </p:sp>
          <p:sp>
            <p:nvSpPr>
              <p:cNvPr id="675283" name="Freeform 2220"/>
              <p:cNvSpPr>
                <a:spLocks/>
              </p:cNvSpPr>
              <p:nvPr/>
            </p:nvSpPr>
            <p:spPr bwMode="auto">
              <a:xfrm>
                <a:off x="1815" y="1586"/>
                <a:ext cx="153" cy="41"/>
              </a:xfrm>
              <a:custGeom>
                <a:avLst/>
                <a:gdLst>
                  <a:gd name="T0" fmla="*/ 1 w 308"/>
                  <a:gd name="T1" fmla="*/ 0 h 84"/>
                  <a:gd name="T2" fmla="*/ 1 w 308"/>
                  <a:gd name="T3" fmla="*/ 0 h 84"/>
                  <a:gd name="T4" fmla="*/ 0 w 308"/>
                  <a:gd name="T5" fmla="*/ 0 h 84"/>
                  <a:gd name="T6" fmla="*/ 0 w 308"/>
                  <a:gd name="T7" fmla="*/ 0 h 84"/>
                  <a:gd name="T8" fmla="*/ 1 w 308"/>
                  <a:gd name="T9" fmla="*/ 0 h 84"/>
                  <a:gd name="T10" fmla="*/ 0 60000 65536"/>
                  <a:gd name="T11" fmla="*/ 0 60000 65536"/>
                  <a:gd name="T12" fmla="*/ 0 60000 65536"/>
                  <a:gd name="T13" fmla="*/ 0 60000 65536"/>
                  <a:gd name="T14" fmla="*/ 0 60000 65536"/>
                  <a:gd name="T15" fmla="*/ 0 w 308"/>
                  <a:gd name="T16" fmla="*/ 0 h 84"/>
                  <a:gd name="T17" fmla="*/ 308 w 308"/>
                  <a:gd name="T18" fmla="*/ 84 h 84"/>
                </a:gdLst>
                <a:ahLst/>
                <a:cxnLst>
                  <a:cxn ang="T10">
                    <a:pos x="T0" y="T1"/>
                  </a:cxn>
                  <a:cxn ang="T11">
                    <a:pos x="T2" y="T3"/>
                  </a:cxn>
                  <a:cxn ang="T12">
                    <a:pos x="T4" y="T5"/>
                  </a:cxn>
                  <a:cxn ang="T13">
                    <a:pos x="T6" y="T7"/>
                  </a:cxn>
                  <a:cxn ang="T14">
                    <a:pos x="T8" y="T9"/>
                  </a:cxn>
                </a:cxnLst>
                <a:rect l="T15" t="T16" r="T17" b="T18"/>
                <a:pathLst>
                  <a:path w="308" h="84">
                    <a:moveTo>
                      <a:pt x="303" y="64"/>
                    </a:moveTo>
                    <a:lnTo>
                      <a:pt x="308" y="84"/>
                    </a:lnTo>
                    <a:lnTo>
                      <a:pt x="5" y="20"/>
                    </a:lnTo>
                    <a:lnTo>
                      <a:pt x="0" y="0"/>
                    </a:lnTo>
                    <a:lnTo>
                      <a:pt x="303" y="64"/>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5284" name="Freeform 2221"/>
              <p:cNvSpPr>
                <a:spLocks/>
              </p:cNvSpPr>
              <p:nvPr/>
            </p:nvSpPr>
            <p:spPr bwMode="auto">
              <a:xfrm>
                <a:off x="1815" y="1586"/>
                <a:ext cx="152" cy="34"/>
              </a:xfrm>
              <a:custGeom>
                <a:avLst/>
                <a:gdLst>
                  <a:gd name="T0" fmla="*/ 1 w 304"/>
                  <a:gd name="T1" fmla="*/ 0 h 69"/>
                  <a:gd name="T2" fmla="*/ 1 w 304"/>
                  <a:gd name="T3" fmla="*/ 0 h 69"/>
                  <a:gd name="T4" fmla="*/ 0 w 304"/>
                  <a:gd name="T5" fmla="*/ 0 h 69"/>
                  <a:gd name="T6" fmla="*/ 0 w 304"/>
                  <a:gd name="T7" fmla="*/ 0 h 69"/>
                  <a:gd name="T8" fmla="*/ 1 w 304"/>
                  <a:gd name="T9" fmla="*/ 0 h 69"/>
                  <a:gd name="T10" fmla="*/ 0 60000 65536"/>
                  <a:gd name="T11" fmla="*/ 0 60000 65536"/>
                  <a:gd name="T12" fmla="*/ 0 60000 65536"/>
                  <a:gd name="T13" fmla="*/ 0 60000 65536"/>
                  <a:gd name="T14" fmla="*/ 0 60000 65536"/>
                  <a:gd name="T15" fmla="*/ 0 w 304"/>
                  <a:gd name="T16" fmla="*/ 0 h 69"/>
                  <a:gd name="T17" fmla="*/ 304 w 304"/>
                  <a:gd name="T18" fmla="*/ 69 h 69"/>
                </a:gdLst>
                <a:ahLst/>
                <a:cxnLst>
                  <a:cxn ang="T10">
                    <a:pos x="T0" y="T1"/>
                  </a:cxn>
                  <a:cxn ang="T11">
                    <a:pos x="T2" y="T3"/>
                  </a:cxn>
                  <a:cxn ang="T12">
                    <a:pos x="T4" y="T5"/>
                  </a:cxn>
                  <a:cxn ang="T13">
                    <a:pos x="T6" y="T7"/>
                  </a:cxn>
                  <a:cxn ang="T14">
                    <a:pos x="T8" y="T9"/>
                  </a:cxn>
                </a:cxnLst>
                <a:rect l="T15" t="T16" r="T17" b="T18"/>
                <a:pathLst>
                  <a:path w="304" h="69">
                    <a:moveTo>
                      <a:pt x="303" y="64"/>
                    </a:moveTo>
                    <a:lnTo>
                      <a:pt x="304" y="69"/>
                    </a:lnTo>
                    <a:lnTo>
                      <a:pt x="0" y="4"/>
                    </a:lnTo>
                    <a:lnTo>
                      <a:pt x="0" y="0"/>
                    </a:lnTo>
                    <a:lnTo>
                      <a:pt x="303" y="64"/>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5285" name="Freeform 2222"/>
              <p:cNvSpPr>
                <a:spLocks/>
              </p:cNvSpPr>
              <p:nvPr/>
            </p:nvSpPr>
            <p:spPr bwMode="auto">
              <a:xfrm>
                <a:off x="1815" y="1587"/>
                <a:ext cx="152" cy="34"/>
              </a:xfrm>
              <a:custGeom>
                <a:avLst/>
                <a:gdLst>
                  <a:gd name="T0" fmla="*/ 1 w 304"/>
                  <a:gd name="T1" fmla="*/ 1 h 68"/>
                  <a:gd name="T2" fmla="*/ 1 w 304"/>
                  <a:gd name="T3" fmla="*/ 1 h 68"/>
                  <a:gd name="T4" fmla="*/ 1 w 304"/>
                  <a:gd name="T5" fmla="*/ 1 h 68"/>
                  <a:gd name="T6" fmla="*/ 0 w 304"/>
                  <a:gd name="T7" fmla="*/ 0 h 68"/>
                  <a:gd name="T8" fmla="*/ 1 w 304"/>
                  <a:gd name="T9" fmla="*/ 1 h 68"/>
                  <a:gd name="T10" fmla="*/ 0 60000 65536"/>
                  <a:gd name="T11" fmla="*/ 0 60000 65536"/>
                  <a:gd name="T12" fmla="*/ 0 60000 65536"/>
                  <a:gd name="T13" fmla="*/ 0 60000 65536"/>
                  <a:gd name="T14" fmla="*/ 0 60000 65536"/>
                  <a:gd name="T15" fmla="*/ 0 w 304"/>
                  <a:gd name="T16" fmla="*/ 0 h 68"/>
                  <a:gd name="T17" fmla="*/ 304 w 304"/>
                  <a:gd name="T18" fmla="*/ 68 h 68"/>
                </a:gdLst>
                <a:ahLst/>
                <a:cxnLst>
                  <a:cxn ang="T10">
                    <a:pos x="T0" y="T1"/>
                  </a:cxn>
                  <a:cxn ang="T11">
                    <a:pos x="T2" y="T3"/>
                  </a:cxn>
                  <a:cxn ang="T12">
                    <a:pos x="T4" y="T5"/>
                  </a:cxn>
                  <a:cxn ang="T13">
                    <a:pos x="T6" y="T7"/>
                  </a:cxn>
                  <a:cxn ang="T14">
                    <a:pos x="T8" y="T9"/>
                  </a:cxn>
                </a:cxnLst>
                <a:rect l="T15" t="T16" r="T17" b="T18"/>
                <a:pathLst>
                  <a:path w="304" h="68">
                    <a:moveTo>
                      <a:pt x="304" y="65"/>
                    </a:moveTo>
                    <a:lnTo>
                      <a:pt x="304" y="68"/>
                    </a:lnTo>
                    <a:lnTo>
                      <a:pt x="2" y="5"/>
                    </a:lnTo>
                    <a:lnTo>
                      <a:pt x="0" y="0"/>
                    </a:lnTo>
                    <a:lnTo>
                      <a:pt x="304" y="65"/>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5286" name="Freeform 2223"/>
              <p:cNvSpPr>
                <a:spLocks/>
              </p:cNvSpPr>
              <p:nvPr/>
            </p:nvSpPr>
            <p:spPr bwMode="auto">
              <a:xfrm>
                <a:off x="1815" y="1590"/>
                <a:ext cx="153" cy="33"/>
              </a:xfrm>
              <a:custGeom>
                <a:avLst/>
                <a:gdLst>
                  <a:gd name="T0" fmla="*/ 2 w 304"/>
                  <a:gd name="T1" fmla="*/ 1 h 66"/>
                  <a:gd name="T2" fmla="*/ 2 w 304"/>
                  <a:gd name="T3" fmla="*/ 1 h 66"/>
                  <a:gd name="T4" fmla="*/ 1 w 304"/>
                  <a:gd name="T5" fmla="*/ 1 h 66"/>
                  <a:gd name="T6" fmla="*/ 0 w 304"/>
                  <a:gd name="T7" fmla="*/ 0 h 66"/>
                  <a:gd name="T8" fmla="*/ 2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2" y="63"/>
                    </a:moveTo>
                    <a:lnTo>
                      <a:pt x="304" y="66"/>
                    </a:lnTo>
                    <a:lnTo>
                      <a:pt x="2" y="3"/>
                    </a:lnTo>
                    <a:lnTo>
                      <a:pt x="0" y="0"/>
                    </a:lnTo>
                    <a:lnTo>
                      <a:pt x="302" y="63"/>
                    </a:lnTo>
                    <a:close/>
                  </a:path>
                </a:pathLst>
              </a:custGeom>
              <a:solidFill>
                <a:srgbClr val="A7A7A7"/>
              </a:solidFill>
              <a:ln w="9525">
                <a:noFill/>
                <a:round/>
                <a:headEnd/>
                <a:tailEnd/>
              </a:ln>
            </p:spPr>
            <p:txBody>
              <a:bodyPr>
                <a:prstTxWarp prst="textNoShape">
                  <a:avLst/>
                </a:prstTxWarp>
              </a:bodyPr>
              <a:lstStyle/>
              <a:p>
                <a:endParaRPr lang="en-US">
                  <a:latin typeface="Calibri" pitchFamily="-112" charset="0"/>
                </a:endParaRPr>
              </a:p>
            </p:txBody>
          </p:sp>
          <p:sp>
            <p:nvSpPr>
              <p:cNvPr id="675287" name="Freeform 2224"/>
              <p:cNvSpPr>
                <a:spLocks/>
              </p:cNvSpPr>
              <p:nvPr/>
            </p:nvSpPr>
            <p:spPr bwMode="auto">
              <a:xfrm>
                <a:off x="1816" y="1592"/>
                <a:ext cx="152" cy="34"/>
              </a:xfrm>
              <a:custGeom>
                <a:avLst/>
                <a:gdLst>
                  <a:gd name="T0" fmla="*/ 1 w 304"/>
                  <a:gd name="T1" fmla="*/ 1 h 68"/>
                  <a:gd name="T2" fmla="*/ 1 w 304"/>
                  <a:gd name="T3" fmla="*/ 1 h 68"/>
                  <a:gd name="T4" fmla="*/ 0 w 304"/>
                  <a:gd name="T5" fmla="*/ 1 h 68"/>
                  <a:gd name="T6" fmla="*/ 0 w 304"/>
                  <a:gd name="T7" fmla="*/ 0 h 68"/>
                  <a:gd name="T8" fmla="*/ 1 w 304"/>
                  <a:gd name="T9" fmla="*/ 1 h 68"/>
                  <a:gd name="T10" fmla="*/ 0 60000 65536"/>
                  <a:gd name="T11" fmla="*/ 0 60000 65536"/>
                  <a:gd name="T12" fmla="*/ 0 60000 65536"/>
                  <a:gd name="T13" fmla="*/ 0 60000 65536"/>
                  <a:gd name="T14" fmla="*/ 0 60000 65536"/>
                  <a:gd name="T15" fmla="*/ 0 w 304"/>
                  <a:gd name="T16" fmla="*/ 0 h 68"/>
                  <a:gd name="T17" fmla="*/ 304 w 304"/>
                  <a:gd name="T18" fmla="*/ 68 h 68"/>
                </a:gdLst>
                <a:ahLst/>
                <a:cxnLst>
                  <a:cxn ang="T10">
                    <a:pos x="T0" y="T1"/>
                  </a:cxn>
                  <a:cxn ang="T11">
                    <a:pos x="T2" y="T3"/>
                  </a:cxn>
                  <a:cxn ang="T12">
                    <a:pos x="T4" y="T5"/>
                  </a:cxn>
                  <a:cxn ang="T13">
                    <a:pos x="T6" y="T7"/>
                  </a:cxn>
                  <a:cxn ang="T14">
                    <a:pos x="T8" y="T9"/>
                  </a:cxn>
                </a:cxnLst>
                <a:rect l="T15" t="T16" r="T17" b="T18"/>
                <a:pathLst>
                  <a:path w="304" h="68">
                    <a:moveTo>
                      <a:pt x="302" y="63"/>
                    </a:moveTo>
                    <a:lnTo>
                      <a:pt x="304" y="68"/>
                    </a:lnTo>
                    <a:lnTo>
                      <a:pt x="0" y="3"/>
                    </a:lnTo>
                    <a:lnTo>
                      <a:pt x="0" y="0"/>
                    </a:lnTo>
                    <a:lnTo>
                      <a:pt x="302" y="63"/>
                    </a:lnTo>
                    <a:close/>
                  </a:path>
                </a:pathLst>
              </a:custGeom>
              <a:solidFill>
                <a:srgbClr val="A8A8A8"/>
              </a:solidFill>
              <a:ln w="9525">
                <a:noFill/>
                <a:round/>
                <a:headEnd/>
                <a:tailEnd/>
              </a:ln>
            </p:spPr>
            <p:txBody>
              <a:bodyPr>
                <a:prstTxWarp prst="textNoShape">
                  <a:avLst/>
                </a:prstTxWarp>
              </a:bodyPr>
              <a:lstStyle/>
              <a:p>
                <a:endParaRPr lang="en-US">
                  <a:latin typeface="Calibri" pitchFamily="-112" charset="0"/>
                </a:endParaRPr>
              </a:p>
            </p:txBody>
          </p:sp>
          <p:sp>
            <p:nvSpPr>
              <p:cNvPr id="675288" name="Freeform 2225"/>
              <p:cNvSpPr>
                <a:spLocks/>
              </p:cNvSpPr>
              <p:nvPr/>
            </p:nvSpPr>
            <p:spPr bwMode="auto">
              <a:xfrm>
                <a:off x="1816" y="1593"/>
                <a:ext cx="152" cy="34"/>
              </a:xfrm>
              <a:custGeom>
                <a:avLst/>
                <a:gdLst>
                  <a:gd name="T0" fmla="*/ 1 w 304"/>
                  <a:gd name="T1" fmla="*/ 0 h 69"/>
                  <a:gd name="T2" fmla="*/ 1 w 304"/>
                  <a:gd name="T3" fmla="*/ 0 h 69"/>
                  <a:gd name="T4" fmla="*/ 1 w 304"/>
                  <a:gd name="T5" fmla="*/ 0 h 69"/>
                  <a:gd name="T6" fmla="*/ 0 w 304"/>
                  <a:gd name="T7" fmla="*/ 0 h 69"/>
                  <a:gd name="T8" fmla="*/ 1 w 304"/>
                  <a:gd name="T9" fmla="*/ 0 h 69"/>
                  <a:gd name="T10" fmla="*/ 0 60000 65536"/>
                  <a:gd name="T11" fmla="*/ 0 60000 65536"/>
                  <a:gd name="T12" fmla="*/ 0 60000 65536"/>
                  <a:gd name="T13" fmla="*/ 0 60000 65536"/>
                  <a:gd name="T14" fmla="*/ 0 60000 65536"/>
                  <a:gd name="T15" fmla="*/ 0 w 304"/>
                  <a:gd name="T16" fmla="*/ 0 h 69"/>
                  <a:gd name="T17" fmla="*/ 304 w 304"/>
                  <a:gd name="T18" fmla="*/ 69 h 69"/>
                </a:gdLst>
                <a:ahLst/>
                <a:cxnLst>
                  <a:cxn ang="T10">
                    <a:pos x="T0" y="T1"/>
                  </a:cxn>
                  <a:cxn ang="T11">
                    <a:pos x="T2" y="T3"/>
                  </a:cxn>
                  <a:cxn ang="T12">
                    <a:pos x="T4" y="T5"/>
                  </a:cxn>
                  <a:cxn ang="T13">
                    <a:pos x="T6" y="T7"/>
                  </a:cxn>
                  <a:cxn ang="T14">
                    <a:pos x="T8" y="T9"/>
                  </a:cxn>
                </a:cxnLst>
                <a:rect l="T15" t="T16" r="T17" b="T18"/>
                <a:pathLst>
                  <a:path w="304" h="69">
                    <a:moveTo>
                      <a:pt x="304" y="65"/>
                    </a:moveTo>
                    <a:lnTo>
                      <a:pt x="304" y="69"/>
                    </a:lnTo>
                    <a:lnTo>
                      <a:pt x="1" y="5"/>
                    </a:lnTo>
                    <a:lnTo>
                      <a:pt x="0" y="0"/>
                    </a:lnTo>
                    <a:lnTo>
                      <a:pt x="304" y="65"/>
                    </a:lnTo>
                    <a:close/>
                  </a:path>
                </a:pathLst>
              </a:custGeom>
              <a:solidFill>
                <a:srgbClr val="A9A9A9"/>
              </a:solidFill>
              <a:ln w="9525">
                <a:noFill/>
                <a:round/>
                <a:headEnd/>
                <a:tailEnd/>
              </a:ln>
            </p:spPr>
            <p:txBody>
              <a:bodyPr>
                <a:prstTxWarp prst="textNoShape">
                  <a:avLst/>
                </a:prstTxWarp>
              </a:bodyPr>
              <a:lstStyle/>
              <a:p>
                <a:endParaRPr lang="en-US">
                  <a:latin typeface="Calibri" pitchFamily="-112" charset="0"/>
                </a:endParaRPr>
              </a:p>
            </p:txBody>
          </p:sp>
          <p:sp>
            <p:nvSpPr>
              <p:cNvPr id="675289" name="Freeform 2226"/>
              <p:cNvSpPr>
                <a:spLocks/>
              </p:cNvSpPr>
              <p:nvPr/>
            </p:nvSpPr>
            <p:spPr bwMode="auto">
              <a:xfrm>
                <a:off x="1817" y="1596"/>
                <a:ext cx="152" cy="42"/>
              </a:xfrm>
              <a:custGeom>
                <a:avLst/>
                <a:gdLst>
                  <a:gd name="T0" fmla="*/ 1 w 304"/>
                  <a:gd name="T1" fmla="*/ 0 h 85"/>
                  <a:gd name="T2" fmla="*/ 1 w 304"/>
                  <a:gd name="T3" fmla="*/ 0 h 85"/>
                  <a:gd name="T4" fmla="*/ 1 w 304"/>
                  <a:gd name="T5" fmla="*/ 0 h 85"/>
                  <a:gd name="T6" fmla="*/ 0 w 304"/>
                  <a:gd name="T7" fmla="*/ 0 h 85"/>
                  <a:gd name="T8" fmla="*/ 1 w 304"/>
                  <a:gd name="T9" fmla="*/ 0 h 85"/>
                  <a:gd name="T10" fmla="*/ 0 60000 65536"/>
                  <a:gd name="T11" fmla="*/ 0 60000 65536"/>
                  <a:gd name="T12" fmla="*/ 0 60000 65536"/>
                  <a:gd name="T13" fmla="*/ 0 60000 65536"/>
                  <a:gd name="T14" fmla="*/ 0 60000 65536"/>
                  <a:gd name="T15" fmla="*/ 0 w 304"/>
                  <a:gd name="T16" fmla="*/ 0 h 85"/>
                  <a:gd name="T17" fmla="*/ 304 w 304"/>
                  <a:gd name="T18" fmla="*/ 85 h 85"/>
                </a:gdLst>
                <a:ahLst/>
                <a:cxnLst>
                  <a:cxn ang="T10">
                    <a:pos x="T0" y="T1"/>
                  </a:cxn>
                  <a:cxn ang="T11">
                    <a:pos x="T2" y="T3"/>
                  </a:cxn>
                  <a:cxn ang="T12">
                    <a:pos x="T4" y="T5"/>
                  </a:cxn>
                  <a:cxn ang="T13">
                    <a:pos x="T6" y="T7"/>
                  </a:cxn>
                  <a:cxn ang="T14">
                    <a:pos x="T8" y="T9"/>
                  </a:cxn>
                </a:cxnLst>
                <a:rect l="T15" t="T16" r="T17" b="T18"/>
                <a:pathLst>
                  <a:path w="304" h="85">
                    <a:moveTo>
                      <a:pt x="303" y="64"/>
                    </a:moveTo>
                    <a:lnTo>
                      <a:pt x="304" y="85"/>
                    </a:lnTo>
                    <a:lnTo>
                      <a:pt x="2" y="20"/>
                    </a:lnTo>
                    <a:lnTo>
                      <a:pt x="0" y="0"/>
                    </a:lnTo>
                    <a:lnTo>
                      <a:pt x="303" y="64"/>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5290" name="Freeform 2227"/>
              <p:cNvSpPr>
                <a:spLocks/>
              </p:cNvSpPr>
              <p:nvPr/>
            </p:nvSpPr>
            <p:spPr bwMode="auto">
              <a:xfrm>
                <a:off x="1817" y="1278"/>
                <a:ext cx="152" cy="33"/>
              </a:xfrm>
              <a:custGeom>
                <a:avLst/>
                <a:gdLst>
                  <a:gd name="T0" fmla="*/ 1 w 304"/>
                  <a:gd name="T1" fmla="*/ 1 h 66"/>
                  <a:gd name="T2" fmla="*/ 1 w 304"/>
                  <a:gd name="T3" fmla="*/ 1 h 66"/>
                  <a:gd name="T4" fmla="*/ 0 w 304"/>
                  <a:gd name="T5" fmla="*/ 1 h 66"/>
                  <a:gd name="T6" fmla="*/ 1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4" y="43"/>
                    </a:moveTo>
                    <a:lnTo>
                      <a:pt x="303" y="66"/>
                    </a:lnTo>
                    <a:lnTo>
                      <a:pt x="0" y="22"/>
                    </a:lnTo>
                    <a:lnTo>
                      <a:pt x="2" y="0"/>
                    </a:lnTo>
                    <a:lnTo>
                      <a:pt x="304" y="43"/>
                    </a:lnTo>
                    <a:close/>
                  </a:path>
                </a:pathLst>
              </a:custGeom>
              <a:solidFill>
                <a:srgbClr val="ACACAC"/>
              </a:solidFill>
              <a:ln w="9525">
                <a:noFill/>
                <a:round/>
                <a:headEnd/>
                <a:tailEnd/>
              </a:ln>
            </p:spPr>
            <p:txBody>
              <a:bodyPr>
                <a:prstTxWarp prst="textNoShape">
                  <a:avLst/>
                </a:prstTxWarp>
              </a:bodyPr>
              <a:lstStyle/>
              <a:p>
                <a:endParaRPr lang="en-US">
                  <a:latin typeface="Calibri" pitchFamily="-112" charset="0"/>
                </a:endParaRPr>
              </a:p>
            </p:txBody>
          </p:sp>
          <p:sp>
            <p:nvSpPr>
              <p:cNvPr id="675291" name="Freeform 2228"/>
              <p:cNvSpPr>
                <a:spLocks/>
              </p:cNvSpPr>
              <p:nvPr/>
            </p:nvSpPr>
            <p:spPr bwMode="auto">
              <a:xfrm>
                <a:off x="1815" y="1288"/>
                <a:ext cx="153" cy="33"/>
              </a:xfrm>
              <a:custGeom>
                <a:avLst/>
                <a:gdLst>
                  <a:gd name="T0" fmla="*/ 1 w 308"/>
                  <a:gd name="T1" fmla="*/ 1 h 64"/>
                  <a:gd name="T2" fmla="*/ 1 w 308"/>
                  <a:gd name="T3" fmla="*/ 1 h 64"/>
                  <a:gd name="T4" fmla="*/ 0 w 308"/>
                  <a:gd name="T5" fmla="*/ 1 h 64"/>
                  <a:gd name="T6" fmla="*/ 0 w 308"/>
                  <a:gd name="T7" fmla="*/ 0 h 64"/>
                  <a:gd name="T8" fmla="*/ 1 w 308"/>
                  <a:gd name="T9" fmla="*/ 1 h 64"/>
                  <a:gd name="T10" fmla="*/ 0 60000 65536"/>
                  <a:gd name="T11" fmla="*/ 0 60000 65536"/>
                  <a:gd name="T12" fmla="*/ 0 60000 65536"/>
                  <a:gd name="T13" fmla="*/ 0 60000 65536"/>
                  <a:gd name="T14" fmla="*/ 0 60000 65536"/>
                  <a:gd name="T15" fmla="*/ 0 w 308"/>
                  <a:gd name="T16" fmla="*/ 0 h 64"/>
                  <a:gd name="T17" fmla="*/ 308 w 308"/>
                  <a:gd name="T18" fmla="*/ 64 h 64"/>
                </a:gdLst>
                <a:ahLst/>
                <a:cxnLst>
                  <a:cxn ang="T10">
                    <a:pos x="T0" y="T1"/>
                  </a:cxn>
                  <a:cxn ang="T11">
                    <a:pos x="T2" y="T3"/>
                  </a:cxn>
                  <a:cxn ang="T12">
                    <a:pos x="T4" y="T5"/>
                  </a:cxn>
                  <a:cxn ang="T13">
                    <a:pos x="T6" y="T7"/>
                  </a:cxn>
                  <a:cxn ang="T14">
                    <a:pos x="T8" y="T9"/>
                  </a:cxn>
                </a:cxnLst>
                <a:rect l="T15" t="T16" r="T17" b="T18"/>
                <a:pathLst>
                  <a:path w="308" h="64">
                    <a:moveTo>
                      <a:pt x="308" y="44"/>
                    </a:moveTo>
                    <a:lnTo>
                      <a:pt x="303" y="64"/>
                    </a:lnTo>
                    <a:lnTo>
                      <a:pt x="0" y="21"/>
                    </a:lnTo>
                    <a:lnTo>
                      <a:pt x="5" y="0"/>
                    </a:lnTo>
                    <a:lnTo>
                      <a:pt x="308" y="44"/>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5292" name="Freeform 2229"/>
              <p:cNvSpPr>
                <a:spLocks/>
              </p:cNvSpPr>
              <p:nvPr/>
            </p:nvSpPr>
            <p:spPr bwMode="auto">
              <a:xfrm>
                <a:off x="1816" y="1288"/>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4" y="48"/>
                    </a:lnTo>
                    <a:lnTo>
                      <a:pt x="0" y="5"/>
                    </a:lnTo>
                    <a:lnTo>
                      <a:pt x="1" y="0"/>
                    </a:lnTo>
                    <a:lnTo>
                      <a:pt x="304" y="44"/>
                    </a:lnTo>
                    <a:close/>
                  </a:path>
                </a:pathLst>
              </a:custGeom>
              <a:solidFill>
                <a:srgbClr val="ABABAB"/>
              </a:solidFill>
              <a:ln w="9525">
                <a:noFill/>
                <a:round/>
                <a:headEnd/>
                <a:tailEnd/>
              </a:ln>
            </p:spPr>
            <p:txBody>
              <a:bodyPr>
                <a:prstTxWarp prst="textNoShape">
                  <a:avLst/>
                </a:prstTxWarp>
              </a:bodyPr>
              <a:lstStyle/>
              <a:p>
                <a:endParaRPr lang="en-US">
                  <a:latin typeface="Calibri" pitchFamily="-112" charset="0"/>
                </a:endParaRPr>
              </a:p>
            </p:txBody>
          </p:sp>
          <p:sp>
            <p:nvSpPr>
              <p:cNvPr id="675293" name="Freeform 2230"/>
              <p:cNvSpPr>
                <a:spLocks/>
              </p:cNvSpPr>
              <p:nvPr/>
            </p:nvSpPr>
            <p:spPr bwMode="auto">
              <a:xfrm>
                <a:off x="1816" y="1291"/>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3"/>
                    </a:moveTo>
                    <a:lnTo>
                      <a:pt x="302" y="48"/>
                    </a:lnTo>
                    <a:lnTo>
                      <a:pt x="0" y="3"/>
                    </a:lnTo>
                    <a:lnTo>
                      <a:pt x="0" y="0"/>
                    </a:lnTo>
                    <a:lnTo>
                      <a:pt x="304" y="43"/>
                    </a:lnTo>
                    <a:close/>
                  </a:path>
                </a:pathLst>
              </a:custGeom>
              <a:solidFill>
                <a:srgbClr val="AAAAAA"/>
              </a:solidFill>
              <a:ln w="9525">
                <a:noFill/>
                <a:round/>
                <a:headEnd/>
                <a:tailEnd/>
              </a:ln>
            </p:spPr>
            <p:txBody>
              <a:bodyPr>
                <a:prstTxWarp prst="textNoShape">
                  <a:avLst/>
                </a:prstTxWarp>
              </a:bodyPr>
              <a:lstStyle/>
              <a:p>
                <a:endParaRPr lang="en-US">
                  <a:latin typeface="Calibri" pitchFamily="-112" charset="0"/>
                </a:endParaRPr>
              </a:p>
            </p:txBody>
          </p:sp>
          <p:sp>
            <p:nvSpPr>
              <p:cNvPr id="675294" name="Freeform 2231"/>
              <p:cNvSpPr>
                <a:spLocks/>
              </p:cNvSpPr>
              <p:nvPr/>
            </p:nvSpPr>
            <p:spPr bwMode="auto">
              <a:xfrm>
                <a:off x="1815" y="1292"/>
                <a:ext cx="153" cy="25"/>
              </a:xfrm>
              <a:custGeom>
                <a:avLst/>
                <a:gdLst>
                  <a:gd name="T0" fmla="*/ 2 w 304"/>
                  <a:gd name="T1" fmla="*/ 1 h 48"/>
                  <a:gd name="T2" fmla="*/ 2 w 304"/>
                  <a:gd name="T3" fmla="*/ 1 h 48"/>
                  <a:gd name="T4" fmla="*/ 0 w 304"/>
                  <a:gd name="T5" fmla="*/ 1 h 48"/>
                  <a:gd name="T6" fmla="*/ 1 w 304"/>
                  <a:gd name="T7" fmla="*/ 0 h 48"/>
                  <a:gd name="T8" fmla="*/ 2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2" y="48"/>
                    </a:lnTo>
                    <a:lnTo>
                      <a:pt x="0" y="5"/>
                    </a:lnTo>
                    <a:lnTo>
                      <a:pt x="2" y="0"/>
                    </a:lnTo>
                    <a:lnTo>
                      <a:pt x="304" y="45"/>
                    </a:lnTo>
                    <a:close/>
                  </a:path>
                </a:pathLst>
              </a:custGeom>
              <a:solidFill>
                <a:srgbClr val="A9A9A9"/>
              </a:solidFill>
              <a:ln w="9525">
                <a:noFill/>
                <a:round/>
                <a:headEnd/>
                <a:tailEnd/>
              </a:ln>
            </p:spPr>
            <p:txBody>
              <a:bodyPr>
                <a:prstTxWarp prst="textNoShape">
                  <a:avLst/>
                </a:prstTxWarp>
              </a:bodyPr>
              <a:lstStyle/>
              <a:p>
                <a:endParaRPr lang="en-US">
                  <a:latin typeface="Calibri" pitchFamily="-112" charset="0"/>
                </a:endParaRPr>
              </a:p>
            </p:txBody>
          </p:sp>
          <p:sp>
            <p:nvSpPr>
              <p:cNvPr id="675295" name="Freeform 2232"/>
              <p:cNvSpPr>
                <a:spLocks/>
              </p:cNvSpPr>
              <p:nvPr/>
            </p:nvSpPr>
            <p:spPr bwMode="auto">
              <a:xfrm>
                <a:off x="1815" y="1295"/>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3"/>
                    </a:moveTo>
                    <a:lnTo>
                      <a:pt x="304" y="48"/>
                    </a:lnTo>
                    <a:lnTo>
                      <a:pt x="0" y="3"/>
                    </a:lnTo>
                    <a:lnTo>
                      <a:pt x="2" y="0"/>
                    </a:lnTo>
                    <a:lnTo>
                      <a:pt x="304" y="43"/>
                    </a:lnTo>
                    <a:close/>
                  </a:path>
                </a:pathLst>
              </a:custGeom>
              <a:solidFill>
                <a:srgbClr val="A8A8A8"/>
              </a:solidFill>
              <a:ln w="9525">
                <a:noFill/>
                <a:round/>
                <a:headEnd/>
                <a:tailEnd/>
              </a:ln>
            </p:spPr>
            <p:txBody>
              <a:bodyPr>
                <a:prstTxWarp prst="textNoShape">
                  <a:avLst/>
                </a:prstTxWarp>
              </a:bodyPr>
              <a:lstStyle/>
              <a:p>
                <a:endParaRPr lang="en-US">
                  <a:latin typeface="Calibri" pitchFamily="-112" charset="0"/>
                </a:endParaRPr>
              </a:p>
            </p:txBody>
          </p:sp>
          <p:sp>
            <p:nvSpPr>
              <p:cNvPr id="675296" name="Freeform 2233"/>
              <p:cNvSpPr>
                <a:spLocks/>
              </p:cNvSpPr>
              <p:nvPr/>
            </p:nvSpPr>
            <p:spPr bwMode="auto">
              <a:xfrm>
                <a:off x="1815" y="1297"/>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3" y="48"/>
                    </a:lnTo>
                    <a:lnTo>
                      <a:pt x="0" y="5"/>
                    </a:lnTo>
                    <a:lnTo>
                      <a:pt x="0" y="0"/>
                    </a:lnTo>
                    <a:lnTo>
                      <a:pt x="304" y="45"/>
                    </a:lnTo>
                    <a:close/>
                  </a:path>
                </a:pathLst>
              </a:custGeom>
              <a:solidFill>
                <a:srgbClr val="A7A7A7"/>
              </a:solidFill>
              <a:ln w="9525">
                <a:noFill/>
                <a:round/>
                <a:headEnd/>
                <a:tailEnd/>
              </a:ln>
            </p:spPr>
            <p:txBody>
              <a:bodyPr>
                <a:prstTxWarp prst="textNoShape">
                  <a:avLst/>
                </a:prstTxWarp>
              </a:bodyPr>
              <a:lstStyle/>
              <a:p>
                <a:endParaRPr lang="en-US">
                  <a:latin typeface="Calibri" pitchFamily="-112" charset="0"/>
                </a:endParaRPr>
              </a:p>
            </p:txBody>
          </p:sp>
          <p:sp>
            <p:nvSpPr>
              <p:cNvPr id="675297" name="Freeform 2234"/>
              <p:cNvSpPr>
                <a:spLocks/>
              </p:cNvSpPr>
              <p:nvPr/>
            </p:nvSpPr>
            <p:spPr bwMode="auto">
              <a:xfrm>
                <a:off x="1811" y="1299"/>
                <a:ext cx="155" cy="32"/>
              </a:xfrm>
              <a:custGeom>
                <a:avLst/>
                <a:gdLst>
                  <a:gd name="T0" fmla="*/ 1 w 311"/>
                  <a:gd name="T1" fmla="*/ 1 h 63"/>
                  <a:gd name="T2" fmla="*/ 1 w 311"/>
                  <a:gd name="T3" fmla="*/ 1 h 63"/>
                  <a:gd name="T4" fmla="*/ 0 w 311"/>
                  <a:gd name="T5" fmla="*/ 1 h 63"/>
                  <a:gd name="T6" fmla="*/ 0 w 311"/>
                  <a:gd name="T7" fmla="*/ 0 h 63"/>
                  <a:gd name="T8" fmla="*/ 1 w 311"/>
                  <a:gd name="T9" fmla="*/ 1 h 63"/>
                  <a:gd name="T10" fmla="*/ 0 60000 65536"/>
                  <a:gd name="T11" fmla="*/ 0 60000 65536"/>
                  <a:gd name="T12" fmla="*/ 0 60000 65536"/>
                  <a:gd name="T13" fmla="*/ 0 60000 65536"/>
                  <a:gd name="T14" fmla="*/ 0 60000 65536"/>
                  <a:gd name="T15" fmla="*/ 0 w 311"/>
                  <a:gd name="T16" fmla="*/ 0 h 63"/>
                  <a:gd name="T17" fmla="*/ 311 w 311"/>
                  <a:gd name="T18" fmla="*/ 63 h 63"/>
                </a:gdLst>
                <a:ahLst/>
                <a:cxnLst>
                  <a:cxn ang="T10">
                    <a:pos x="T0" y="T1"/>
                  </a:cxn>
                  <a:cxn ang="T11">
                    <a:pos x="T2" y="T3"/>
                  </a:cxn>
                  <a:cxn ang="T12">
                    <a:pos x="T4" y="T5"/>
                  </a:cxn>
                  <a:cxn ang="T13">
                    <a:pos x="T6" y="T7"/>
                  </a:cxn>
                  <a:cxn ang="T14">
                    <a:pos x="T8" y="T9"/>
                  </a:cxn>
                </a:cxnLst>
                <a:rect l="T15" t="T16" r="T17" b="T18"/>
                <a:pathLst>
                  <a:path w="311" h="63">
                    <a:moveTo>
                      <a:pt x="311" y="43"/>
                    </a:moveTo>
                    <a:lnTo>
                      <a:pt x="302" y="63"/>
                    </a:lnTo>
                    <a:lnTo>
                      <a:pt x="0" y="19"/>
                    </a:lnTo>
                    <a:lnTo>
                      <a:pt x="8" y="0"/>
                    </a:lnTo>
                    <a:lnTo>
                      <a:pt x="311" y="43"/>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5298" name="Freeform 2235"/>
              <p:cNvSpPr>
                <a:spLocks/>
              </p:cNvSpPr>
              <p:nvPr/>
            </p:nvSpPr>
            <p:spPr bwMode="auto">
              <a:xfrm>
                <a:off x="1814" y="1299"/>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4" y="47"/>
                    </a:lnTo>
                    <a:lnTo>
                      <a:pt x="0" y="2"/>
                    </a:lnTo>
                    <a:lnTo>
                      <a:pt x="1" y="0"/>
                    </a:lnTo>
                    <a:lnTo>
                      <a:pt x="304" y="43"/>
                    </a:lnTo>
                    <a:close/>
                  </a:path>
                </a:pathLst>
              </a:custGeom>
              <a:solidFill>
                <a:srgbClr val="A6A6A6"/>
              </a:solidFill>
              <a:ln w="9525">
                <a:noFill/>
                <a:round/>
                <a:headEnd/>
                <a:tailEnd/>
              </a:ln>
            </p:spPr>
            <p:txBody>
              <a:bodyPr>
                <a:prstTxWarp prst="textNoShape">
                  <a:avLst/>
                </a:prstTxWarp>
              </a:bodyPr>
              <a:lstStyle/>
              <a:p>
                <a:endParaRPr lang="en-US">
                  <a:latin typeface="Calibri" pitchFamily="-112" charset="0"/>
                </a:endParaRPr>
              </a:p>
            </p:txBody>
          </p:sp>
          <p:sp>
            <p:nvSpPr>
              <p:cNvPr id="675299" name="Freeform 2236"/>
              <p:cNvSpPr>
                <a:spLocks/>
              </p:cNvSpPr>
              <p:nvPr/>
            </p:nvSpPr>
            <p:spPr bwMode="auto">
              <a:xfrm>
                <a:off x="1814" y="1300"/>
                <a:ext cx="152" cy="23"/>
              </a:xfrm>
              <a:custGeom>
                <a:avLst/>
                <a:gdLst>
                  <a:gd name="T0" fmla="*/ 1 w 304"/>
                  <a:gd name="T1" fmla="*/ 1 h 46"/>
                  <a:gd name="T2" fmla="*/ 1 w 304"/>
                  <a:gd name="T3" fmla="*/ 1 h 46"/>
                  <a:gd name="T4" fmla="*/ 0 w 304"/>
                  <a:gd name="T5" fmla="*/ 1 h 46"/>
                  <a:gd name="T6" fmla="*/ 0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2" y="46"/>
                    </a:lnTo>
                    <a:lnTo>
                      <a:pt x="0" y="3"/>
                    </a:lnTo>
                    <a:lnTo>
                      <a:pt x="0" y="0"/>
                    </a:lnTo>
                    <a:lnTo>
                      <a:pt x="304" y="45"/>
                    </a:lnTo>
                    <a:close/>
                  </a:path>
                </a:pathLst>
              </a:custGeom>
              <a:solidFill>
                <a:srgbClr val="A4A4A4"/>
              </a:solidFill>
              <a:ln w="9525">
                <a:noFill/>
                <a:round/>
                <a:headEnd/>
                <a:tailEnd/>
              </a:ln>
            </p:spPr>
            <p:txBody>
              <a:bodyPr>
                <a:prstTxWarp prst="textNoShape">
                  <a:avLst/>
                </a:prstTxWarp>
              </a:bodyPr>
              <a:lstStyle/>
              <a:p>
                <a:endParaRPr lang="en-US">
                  <a:latin typeface="Calibri" pitchFamily="-112" charset="0"/>
                </a:endParaRPr>
              </a:p>
            </p:txBody>
          </p:sp>
          <p:sp>
            <p:nvSpPr>
              <p:cNvPr id="675300" name="Freeform 2237"/>
              <p:cNvSpPr>
                <a:spLocks/>
              </p:cNvSpPr>
              <p:nvPr/>
            </p:nvSpPr>
            <p:spPr bwMode="auto">
              <a:xfrm>
                <a:off x="1813" y="1302"/>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2" y="47"/>
                    </a:lnTo>
                    <a:lnTo>
                      <a:pt x="0" y="2"/>
                    </a:lnTo>
                    <a:lnTo>
                      <a:pt x="2" y="0"/>
                    </a:lnTo>
                    <a:lnTo>
                      <a:pt x="304" y="43"/>
                    </a:lnTo>
                    <a:close/>
                  </a:path>
                </a:pathLst>
              </a:custGeom>
              <a:solidFill>
                <a:srgbClr val="A3A3A3"/>
              </a:solidFill>
              <a:ln w="9525">
                <a:noFill/>
                <a:round/>
                <a:headEnd/>
                <a:tailEnd/>
              </a:ln>
            </p:spPr>
            <p:txBody>
              <a:bodyPr>
                <a:prstTxWarp prst="textNoShape">
                  <a:avLst/>
                </a:prstTxWarp>
              </a:bodyPr>
              <a:lstStyle/>
              <a:p>
                <a:endParaRPr lang="en-US">
                  <a:latin typeface="Calibri" pitchFamily="-112" charset="0"/>
                </a:endParaRPr>
              </a:p>
            </p:txBody>
          </p:sp>
          <p:sp>
            <p:nvSpPr>
              <p:cNvPr id="675301" name="Freeform 2238"/>
              <p:cNvSpPr>
                <a:spLocks/>
              </p:cNvSpPr>
              <p:nvPr/>
            </p:nvSpPr>
            <p:spPr bwMode="auto">
              <a:xfrm>
                <a:off x="1812" y="1302"/>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4" y="46"/>
                    </a:lnTo>
                    <a:lnTo>
                      <a:pt x="0" y="3"/>
                    </a:lnTo>
                    <a:lnTo>
                      <a:pt x="2" y="0"/>
                    </a:lnTo>
                    <a:lnTo>
                      <a:pt x="304" y="45"/>
                    </a:lnTo>
                    <a:close/>
                  </a:path>
                </a:pathLst>
              </a:custGeom>
              <a:solidFill>
                <a:srgbClr val="A2A2A2"/>
              </a:solidFill>
              <a:ln w="9525">
                <a:noFill/>
                <a:round/>
                <a:headEnd/>
                <a:tailEnd/>
              </a:ln>
            </p:spPr>
            <p:txBody>
              <a:bodyPr>
                <a:prstTxWarp prst="textNoShape">
                  <a:avLst/>
                </a:prstTxWarp>
              </a:bodyPr>
              <a:lstStyle/>
              <a:p>
                <a:endParaRPr lang="en-US">
                  <a:latin typeface="Calibri" pitchFamily="-112" charset="0"/>
                </a:endParaRPr>
              </a:p>
            </p:txBody>
          </p:sp>
          <p:sp>
            <p:nvSpPr>
              <p:cNvPr id="675302" name="Freeform 2239"/>
              <p:cNvSpPr>
                <a:spLocks/>
              </p:cNvSpPr>
              <p:nvPr/>
            </p:nvSpPr>
            <p:spPr bwMode="auto">
              <a:xfrm>
                <a:off x="1812" y="1304"/>
                <a:ext cx="152" cy="23"/>
              </a:xfrm>
              <a:custGeom>
                <a:avLst/>
                <a:gdLst>
                  <a:gd name="T0" fmla="*/ 1 w 304"/>
                  <a:gd name="T1" fmla="*/ 0 h 47"/>
                  <a:gd name="T2" fmla="*/ 1 w 304"/>
                  <a:gd name="T3" fmla="*/ 0 h 47"/>
                  <a:gd name="T4" fmla="*/ 0 w 304"/>
                  <a:gd name="T5" fmla="*/ 0 h 47"/>
                  <a:gd name="T6" fmla="*/ 0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3" y="47"/>
                    </a:lnTo>
                    <a:lnTo>
                      <a:pt x="0" y="2"/>
                    </a:lnTo>
                    <a:lnTo>
                      <a:pt x="0" y="0"/>
                    </a:lnTo>
                    <a:lnTo>
                      <a:pt x="304" y="43"/>
                    </a:lnTo>
                    <a:close/>
                  </a:path>
                </a:pathLst>
              </a:custGeom>
              <a:solidFill>
                <a:srgbClr val="A1A1A1"/>
              </a:solidFill>
              <a:ln w="9525">
                <a:noFill/>
                <a:round/>
                <a:headEnd/>
                <a:tailEnd/>
              </a:ln>
            </p:spPr>
            <p:txBody>
              <a:bodyPr>
                <a:prstTxWarp prst="textNoShape">
                  <a:avLst/>
                </a:prstTxWarp>
              </a:bodyPr>
              <a:lstStyle/>
              <a:p>
                <a:endParaRPr lang="en-US">
                  <a:latin typeface="Calibri" pitchFamily="-112" charset="0"/>
                </a:endParaRPr>
              </a:p>
            </p:txBody>
          </p:sp>
          <p:sp>
            <p:nvSpPr>
              <p:cNvPr id="675303" name="Freeform 2240"/>
              <p:cNvSpPr>
                <a:spLocks/>
              </p:cNvSpPr>
              <p:nvPr/>
            </p:nvSpPr>
            <p:spPr bwMode="auto">
              <a:xfrm>
                <a:off x="1811" y="1305"/>
                <a:ext cx="152" cy="23"/>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4" y="46"/>
                    </a:lnTo>
                    <a:lnTo>
                      <a:pt x="0" y="2"/>
                    </a:lnTo>
                    <a:lnTo>
                      <a:pt x="1" y="0"/>
                    </a:lnTo>
                    <a:lnTo>
                      <a:pt x="304" y="45"/>
                    </a:lnTo>
                    <a:close/>
                  </a:path>
                </a:pathLst>
              </a:custGeom>
              <a:solidFill>
                <a:srgbClr val="A0A0A0"/>
              </a:solidFill>
              <a:ln w="9525">
                <a:noFill/>
                <a:round/>
                <a:headEnd/>
                <a:tailEnd/>
              </a:ln>
            </p:spPr>
            <p:txBody>
              <a:bodyPr>
                <a:prstTxWarp prst="textNoShape">
                  <a:avLst/>
                </a:prstTxWarp>
              </a:bodyPr>
              <a:lstStyle/>
              <a:p>
                <a:endParaRPr lang="en-US">
                  <a:latin typeface="Calibri" pitchFamily="-112" charset="0"/>
                </a:endParaRPr>
              </a:p>
            </p:txBody>
          </p:sp>
          <p:sp>
            <p:nvSpPr>
              <p:cNvPr id="675304" name="Freeform 2241"/>
              <p:cNvSpPr>
                <a:spLocks/>
              </p:cNvSpPr>
              <p:nvPr/>
            </p:nvSpPr>
            <p:spPr bwMode="auto">
              <a:xfrm>
                <a:off x="1811" y="1306"/>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2" y="48"/>
                    </a:lnTo>
                    <a:lnTo>
                      <a:pt x="0" y="3"/>
                    </a:lnTo>
                    <a:lnTo>
                      <a:pt x="0" y="0"/>
                    </a:lnTo>
                    <a:lnTo>
                      <a:pt x="304" y="44"/>
                    </a:lnTo>
                    <a:close/>
                  </a:path>
                </a:pathLst>
              </a:custGeom>
              <a:solidFill>
                <a:srgbClr val="9F9F9F"/>
              </a:solidFill>
              <a:ln w="9525">
                <a:noFill/>
                <a:round/>
                <a:headEnd/>
                <a:tailEnd/>
              </a:ln>
            </p:spPr>
            <p:txBody>
              <a:bodyPr>
                <a:prstTxWarp prst="textNoShape">
                  <a:avLst/>
                </a:prstTxWarp>
              </a:bodyPr>
              <a:lstStyle/>
              <a:p>
                <a:endParaRPr lang="en-US">
                  <a:latin typeface="Calibri" pitchFamily="-112" charset="0"/>
                </a:endParaRPr>
              </a:p>
            </p:txBody>
          </p:sp>
          <p:sp>
            <p:nvSpPr>
              <p:cNvPr id="675305" name="Freeform 2242"/>
              <p:cNvSpPr>
                <a:spLocks/>
              </p:cNvSpPr>
              <p:nvPr/>
            </p:nvSpPr>
            <p:spPr bwMode="auto">
              <a:xfrm>
                <a:off x="1811" y="1307"/>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2" y="46"/>
                    </a:lnTo>
                    <a:lnTo>
                      <a:pt x="0" y="2"/>
                    </a:lnTo>
                    <a:lnTo>
                      <a:pt x="2" y="0"/>
                    </a:lnTo>
                    <a:lnTo>
                      <a:pt x="304" y="45"/>
                    </a:lnTo>
                    <a:close/>
                  </a:path>
                </a:pathLst>
              </a:custGeom>
              <a:solidFill>
                <a:srgbClr val="9E9E9E"/>
              </a:solidFill>
              <a:ln w="9525">
                <a:noFill/>
                <a:round/>
                <a:headEnd/>
                <a:tailEnd/>
              </a:ln>
            </p:spPr>
            <p:txBody>
              <a:bodyPr>
                <a:prstTxWarp prst="textNoShape">
                  <a:avLst/>
                </a:prstTxWarp>
              </a:bodyPr>
              <a:lstStyle/>
              <a:p>
                <a:endParaRPr lang="en-US">
                  <a:latin typeface="Calibri" pitchFamily="-112" charset="0"/>
                </a:endParaRPr>
              </a:p>
            </p:txBody>
          </p:sp>
          <p:sp>
            <p:nvSpPr>
              <p:cNvPr id="675306" name="Freeform 2243"/>
              <p:cNvSpPr>
                <a:spLocks/>
              </p:cNvSpPr>
              <p:nvPr/>
            </p:nvSpPr>
            <p:spPr bwMode="auto">
              <a:xfrm>
                <a:off x="1806" y="1308"/>
                <a:ext cx="156" cy="32"/>
              </a:xfrm>
              <a:custGeom>
                <a:avLst/>
                <a:gdLst>
                  <a:gd name="T0" fmla="*/ 1 w 312"/>
                  <a:gd name="T1" fmla="*/ 1 h 63"/>
                  <a:gd name="T2" fmla="*/ 1 w 312"/>
                  <a:gd name="T3" fmla="*/ 1 h 63"/>
                  <a:gd name="T4" fmla="*/ 0 w 312"/>
                  <a:gd name="T5" fmla="*/ 1 h 63"/>
                  <a:gd name="T6" fmla="*/ 1 w 312"/>
                  <a:gd name="T7" fmla="*/ 0 h 63"/>
                  <a:gd name="T8" fmla="*/ 1 w 312"/>
                  <a:gd name="T9" fmla="*/ 1 h 63"/>
                  <a:gd name="T10" fmla="*/ 0 60000 65536"/>
                  <a:gd name="T11" fmla="*/ 0 60000 65536"/>
                  <a:gd name="T12" fmla="*/ 0 60000 65536"/>
                  <a:gd name="T13" fmla="*/ 0 60000 65536"/>
                  <a:gd name="T14" fmla="*/ 0 60000 65536"/>
                  <a:gd name="T15" fmla="*/ 0 w 312"/>
                  <a:gd name="T16" fmla="*/ 0 h 63"/>
                  <a:gd name="T17" fmla="*/ 312 w 312"/>
                  <a:gd name="T18" fmla="*/ 63 h 63"/>
                </a:gdLst>
                <a:ahLst/>
                <a:cxnLst>
                  <a:cxn ang="T10">
                    <a:pos x="T0" y="T1"/>
                  </a:cxn>
                  <a:cxn ang="T11">
                    <a:pos x="T2" y="T3"/>
                  </a:cxn>
                  <a:cxn ang="T12">
                    <a:pos x="T4" y="T5"/>
                  </a:cxn>
                  <a:cxn ang="T13">
                    <a:pos x="T6" y="T7"/>
                  </a:cxn>
                  <a:cxn ang="T14">
                    <a:pos x="T8" y="T9"/>
                  </a:cxn>
                </a:cxnLst>
                <a:rect l="T15" t="T16" r="T17" b="T18"/>
                <a:pathLst>
                  <a:path w="312" h="63">
                    <a:moveTo>
                      <a:pt x="312" y="44"/>
                    </a:moveTo>
                    <a:lnTo>
                      <a:pt x="302" y="63"/>
                    </a:lnTo>
                    <a:lnTo>
                      <a:pt x="0" y="18"/>
                    </a:lnTo>
                    <a:lnTo>
                      <a:pt x="10" y="0"/>
                    </a:lnTo>
                    <a:lnTo>
                      <a:pt x="312" y="44"/>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5307" name="Freeform 2244"/>
              <p:cNvSpPr>
                <a:spLocks/>
              </p:cNvSpPr>
              <p:nvPr/>
            </p:nvSpPr>
            <p:spPr bwMode="auto">
              <a:xfrm>
                <a:off x="1810" y="1308"/>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4" y="48"/>
                    </a:lnTo>
                    <a:lnTo>
                      <a:pt x="0" y="3"/>
                    </a:lnTo>
                    <a:lnTo>
                      <a:pt x="2" y="0"/>
                    </a:lnTo>
                    <a:lnTo>
                      <a:pt x="304" y="44"/>
                    </a:lnTo>
                    <a:close/>
                  </a:path>
                </a:pathLst>
              </a:custGeom>
              <a:solidFill>
                <a:srgbClr val="9D9D9D"/>
              </a:solidFill>
              <a:ln w="9525">
                <a:noFill/>
                <a:round/>
                <a:headEnd/>
                <a:tailEnd/>
              </a:ln>
            </p:spPr>
            <p:txBody>
              <a:bodyPr>
                <a:prstTxWarp prst="textNoShape">
                  <a:avLst/>
                </a:prstTxWarp>
              </a:bodyPr>
              <a:lstStyle/>
              <a:p>
                <a:endParaRPr lang="en-US">
                  <a:latin typeface="Calibri" pitchFamily="-112" charset="0"/>
                </a:endParaRPr>
              </a:p>
            </p:txBody>
          </p:sp>
          <p:sp>
            <p:nvSpPr>
              <p:cNvPr id="675308" name="Freeform 2245"/>
              <p:cNvSpPr>
                <a:spLocks/>
              </p:cNvSpPr>
              <p:nvPr/>
            </p:nvSpPr>
            <p:spPr bwMode="auto">
              <a:xfrm>
                <a:off x="1809" y="1310"/>
                <a:ext cx="153" cy="23"/>
              </a:xfrm>
              <a:custGeom>
                <a:avLst/>
                <a:gdLst>
                  <a:gd name="T0" fmla="*/ 2 w 305"/>
                  <a:gd name="T1" fmla="*/ 1 h 46"/>
                  <a:gd name="T2" fmla="*/ 2 w 305"/>
                  <a:gd name="T3" fmla="*/ 1 h 46"/>
                  <a:gd name="T4" fmla="*/ 0 w 305"/>
                  <a:gd name="T5" fmla="*/ 1 h 46"/>
                  <a:gd name="T6" fmla="*/ 1 w 305"/>
                  <a:gd name="T7" fmla="*/ 0 h 46"/>
                  <a:gd name="T8" fmla="*/ 2 w 305"/>
                  <a:gd name="T9" fmla="*/ 1 h 46"/>
                  <a:gd name="T10" fmla="*/ 0 60000 65536"/>
                  <a:gd name="T11" fmla="*/ 0 60000 65536"/>
                  <a:gd name="T12" fmla="*/ 0 60000 65536"/>
                  <a:gd name="T13" fmla="*/ 0 60000 65536"/>
                  <a:gd name="T14" fmla="*/ 0 60000 65536"/>
                  <a:gd name="T15" fmla="*/ 0 w 305"/>
                  <a:gd name="T16" fmla="*/ 0 h 46"/>
                  <a:gd name="T17" fmla="*/ 305 w 305"/>
                  <a:gd name="T18" fmla="*/ 46 h 46"/>
                </a:gdLst>
                <a:ahLst/>
                <a:cxnLst>
                  <a:cxn ang="T10">
                    <a:pos x="T0" y="T1"/>
                  </a:cxn>
                  <a:cxn ang="T11">
                    <a:pos x="T2" y="T3"/>
                  </a:cxn>
                  <a:cxn ang="T12">
                    <a:pos x="T4" y="T5"/>
                  </a:cxn>
                  <a:cxn ang="T13">
                    <a:pos x="T6" y="T7"/>
                  </a:cxn>
                  <a:cxn ang="T14">
                    <a:pos x="T8" y="T9"/>
                  </a:cxn>
                </a:cxnLst>
                <a:rect l="T15" t="T16" r="T17" b="T18"/>
                <a:pathLst>
                  <a:path w="305" h="46">
                    <a:moveTo>
                      <a:pt x="305" y="45"/>
                    </a:moveTo>
                    <a:lnTo>
                      <a:pt x="304" y="46"/>
                    </a:lnTo>
                    <a:lnTo>
                      <a:pt x="0" y="1"/>
                    </a:lnTo>
                    <a:lnTo>
                      <a:pt x="1" y="0"/>
                    </a:lnTo>
                    <a:lnTo>
                      <a:pt x="305" y="45"/>
                    </a:lnTo>
                    <a:close/>
                  </a:path>
                </a:pathLst>
              </a:custGeom>
              <a:solidFill>
                <a:srgbClr val="9B9B9B"/>
              </a:solidFill>
              <a:ln w="9525">
                <a:noFill/>
                <a:round/>
                <a:headEnd/>
                <a:tailEnd/>
              </a:ln>
            </p:spPr>
            <p:txBody>
              <a:bodyPr>
                <a:prstTxWarp prst="textNoShape">
                  <a:avLst/>
                </a:prstTxWarp>
              </a:bodyPr>
              <a:lstStyle/>
              <a:p>
                <a:endParaRPr lang="en-US">
                  <a:latin typeface="Calibri" pitchFamily="-112" charset="0"/>
                </a:endParaRPr>
              </a:p>
            </p:txBody>
          </p:sp>
          <p:sp>
            <p:nvSpPr>
              <p:cNvPr id="675309" name="Freeform 2246"/>
              <p:cNvSpPr>
                <a:spLocks/>
              </p:cNvSpPr>
              <p:nvPr/>
            </p:nvSpPr>
            <p:spPr bwMode="auto">
              <a:xfrm>
                <a:off x="1809" y="1311"/>
                <a:ext cx="152" cy="23"/>
              </a:xfrm>
              <a:custGeom>
                <a:avLst/>
                <a:gdLst>
                  <a:gd name="T0" fmla="*/ 1 w 304"/>
                  <a:gd name="T1" fmla="*/ 0 h 47"/>
                  <a:gd name="T2" fmla="*/ 1 w 304"/>
                  <a:gd name="T3" fmla="*/ 0 h 47"/>
                  <a:gd name="T4" fmla="*/ 0 w 304"/>
                  <a:gd name="T5" fmla="*/ 0 h 47"/>
                  <a:gd name="T6" fmla="*/ 0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5"/>
                    </a:moveTo>
                    <a:lnTo>
                      <a:pt x="302" y="47"/>
                    </a:lnTo>
                    <a:lnTo>
                      <a:pt x="0" y="2"/>
                    </a:lnTo>
                    <a:lnTo>
                      <a:pt x="0" y="0"/>
                    </a:lnTo>
                    <a:lnTo>
                      <a:pt x="304" y="45"/>
                    </a:lnTo>
                    <a:close/>
                  </a:path>
                </a:pathLst>
              </a:custGeom>
              <a:solidFill>
                <a:srgbClr val="9A9A9A"/>
              </a:solidFill>
              <a:ln w="9525">
                <a:noFill/>
                <a:round/>
                <a:headEnd/>
                <a:tailEnd/>
              </a:ln>
            </p:spPr>
            <p:txBody>
              <a:bodyPr>
                <a:prstTxWarp prst="textNoShape">
                  <a:avLst/>
                </a:prstTxWarp>
              </a:bodyPr>
              <a:lstStyle/>
              <a:p>
                <a:endParaRPr lang="en-US">
                  <a:latin typeface="Calibri" pitchFamily="-112" charset="0"/>
                </a:endParaRPr>
              </a:p>
            </p:txBody>
          </p:sp>
          <p:sp>
            <p:nvSpPr>
              <p:cNvPr id="675310" name="Freeform 2247"/>
              <p:cNvSpPr>
                <a:spLocks/>
              </p:cNvSpPr>
              <p:nvPr/>
            </p:nvSpPr>
            <p:spPr bwMode="auto">
              <a:xfrm>
                <a:off x="1808" y="1312"/>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2" y="48"/>
                    </a:lnTo>
                    <a:lnTo>
                      <a:pt x="0" y="2"/>
                    </a:lnTo>
                    <a:lnTo>
                      <a:pt x="2" y="0"/>
                    </a:lnTo>
                    <a:lnTo>
                      <a:pt x="304" y="45"/>
                    </a:lnTo>
                    <a:close/>
                  </a:path>
                </a:pathLst>
              </a:custGeom>
              <a:solidFill>
                <a:srgbClr val="989898"/>
              </a:solidFill>
              <a:ln w="9525">
                <a:noFill/>
                <a:round/>
                <a:headEnd/>
                <a:tailEnd/>
              </a:ln>
            </p:spPr>
            <p:txBody>
              <a:bodyPr>
                <a:prstTxWarp prst="textNoShape">
                  <a:avLst/>
                </a:prstTxWarp>
              </a:bodyPr>
              <a:lstStyle/>
              <a:p>
                <a:endParaRPr lang="en-US">
                  <a:latin typeface="Calibri" pitchFamily="-112" charset="0"/>
                </a:endParaRPr>
              </a:p>
            </p:txBody>
          </p:sp>
          <p:sp>
            <p:nvSpPr>
              <p:cNvPr id="675311" name="Freeform 2248"/>
              <p:cNvSpPr>
                <a:spLocks/>
              </p:cNvSpPr>
              <p:nvPr/>
            </p:nvSpPr>
            <p:spPr bwMode="auto">
              <a:xfrm>
                <a:off x="1807" y="1312"/>
                <a:ext cx="152" cy="25"/>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6"/>
                    </a:moveTo>
                    <a:lnTo>
                      <a:pt x="303" y="48"/>
                    </a:lnTo>
                    <a:lnTo>
                      <a:pt x="0" y="3"/>
                    </a:lnTo>
                    <a:lnTo>
                      <a:pt x="2" y="0"/>
                    </a:lnTo>
                    <a:lnTo>
                      <a:pt x="304" y="46"/>
                    </a:lnTo>
                    <a:close/>
                  </a:path>
                </a:pathLst>
              </a:custGeom>
              <a:solidFill>
                <a:srgbClr val="979797"/>
              </a:solidFill>
              <a:ln w="9525">
                <a:noFill/>
                <a:round/>
                <a:headEnd/>
                <a:tailEnd/>
              </a:ln>
            </p:spPr>
            <p:txBody>
              <a:bodyPr>
                <a:prstTxWarp prst="textNoShape">
                  <a:avLst/>
                </a:prstTxWarp>
              </a:bodyPr>
              <a:lstStyle/>
              <a:p>
                <a:endParaRPr lang="en-US">
                  <a:latin typeface="Calibri" pitchFamily="-112" charset="0"/>
                </a:endParaRPr>
              </a:p>
            </p:txBody>
          </p:sp>
          <p:sp>
            <p:nvSpPr>
              <p:cNvPr id="675312" name="Freeform 2249"/>
              <p:cNvSpPr>
                <a:spLocks/>
              </p:cNvSpPr>
              <p:nvPr/>
            </p:nvSpPr>
            <p:spPr bwMode="auto">
              <a:xfrm>
                <a:off x="1806" y="1314"/>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5"/>
                    </a:moveTo>
                    <a:lnTo>
                      <a:pt x="304" y="47"/>
                    </a:lnTo>
                    <a:lnTo>
                      <a:pt x="0" y="2"/>
                    </a:lnTo>
                    <a:lnTo>
                      <a:pt x="1" y="0"/>
                    </a:lnTo>
                    <a:lnTo>
                      <a:pt x="304" y="45"/>
                    </a:lnTo>
                    <a:close/>
                  </a:path>
                </a:pathLst>
              </a:custGeom>
              <a:solidFill>
                <a:srgbClr val="969696"/>
              </a:solidFill>
              <a:ln w="9525">
                <a:noFill/>
                <a:round/>
                <a:headEnd/>
                <a:tailEnd/>
              </a:ln>
            </p:spPr>
            <p:txBody>
              <a:bodyPr>
                <a:prstTxWarp prst="textNoShape">
                  <a:avLst/>
                </a:prstTxWarp>
              </a:bodyPr>
              <a:lstStyle/>
              <a:p>
                <a:endParaRPr lang="en-US">
                  <a:latin typeface="Calibri" pitchFamily="-112" charset="0"/>
                </a:endParaRPr>
              </a:p>
            </p:txBody>
          </p:sp>
          <p:sp>
            <p:nvSpPr>
              <p:cNvPr id="675313" name="Freeform 2250"/>
              <p:cNvSpPr>
                <a:spLocks/>
              </p:cNvSpPr>
              <p:nvPr/>
            </p:nvSpPr>
            <p:spPr bwMode="auto">
              <a:xfrm>
                <a:off x="1806" y="1315"/>
                <a:ext cx="152" cy="24"/>
              </a:xfrm>
              <a:custGeom>
                <a:avLst/>
                <a:gdLst>
                  <a:gd name="T0" fmla="*/ 1 w 306"/>
                  <a:gd name="T1" fmla="*/ 1 h 48"/>
                  <a:gd name="T2" fmla="*/ 1 w 306"/>
                  <a:gd name="T3" fmla="*/ 1 h 48"/>
                  <a:gd name="T4" fmla="*/ 0 w 306"/>
                  <a:gd name="T5" fmla="*/ 1 h 48"/>
                  <a:gd name="T6" fmla="*/ 0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4" y="48"/>
                    </a:lnTo>
                    <a:lnTo>
                      <a:pt x="0" y="1"/>
                    </a:lnTo>
                    <a:lnTo>
                      <a:pt x="2" y="0"/>
                    </a:lnTo>
                    <a:lnTo>
                      <a:pt x="306" y="45"/>
                    </a:lnTo>
                    <a:close/>
                  </a:path>
                </a:pathLst>
              </a:custGeom>
              <a:solidFill>
                <a:srgbClr val="949494"/>
              </a:solidFill>
              <a:ln w="9525">
                <a:noFill/>
                <a:round/>
                <a:headEnd/>
                <a:tailEnd/>
              </a:ln>
            </p:spPr>
            <p:txBody>
              <a:bodyPr>
                <a:prstTxWarp prst="textNoShape">
                  <a:avLst/>
                </a:prstTxWarp>
              </a:bodyPr>
              <a:lstStyle/>
              <a:p>
                <a:endParaRPr lang="en-US">
                  <a:latin typeface="Calibri" pitchFamily="-112" charset="0"/>
                </a:endParaRPr>
              </a:p>
            </p:txBody>
          </p:sp>
          <p:sp>
            <p:nvSpPr>
              <p:cNvPr id="675314" name="Freeform 2251"/>
              <p:cNvSpPr>
                <a:spLocks/>
              </p:cNvSpPr>
              <p:nvPr/>
            </p:nvSpPr>
            <p:spPr bwMode="auto">
              <a:xfrm>
                <a:off x="1806" y="1316"/>
                <a:ext cx="152" cy="24"/>
              </a:xfrm>
              <a:custGeom>
                <a:avLst/>
                <a:gdLst>
                  <a:gd name="T0" fmla="*/ 1 w 304"/>
                  <a:gd name="T1" fmla="*/ 0 h 49"/>
                  <a:gd name="T2" fmla="*/ 1 w 304"/>
                  <a:gd name="T3" fmla="*/ 0 h 49"/>
                  <a:gd name="T4" fmla="*/ 0 w 304"/>
                  <a:gd name="T5" fmla="*/ 0 h 49"/>
                  <a:gd name="T6" fmla="*/ 0 w 304"/>
                  <a:gd name="T7" fmla="*/ 0 h 49"/>
                  <a:gd name="T8" fmla="*/ 1 w 304"/>
                  <a:gd name="T9" fmla="*/ 0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7"/>
                    </a:moveTo>
                    <a:lnTo>
                      <a:pt x="302" y="49"/>
                    </a:lnTo>
                    <a:lnTo>
                      <a:pt x="0" y="4"/>
                    </a:lnTo>
                    <a:lnTo>
                      <a:pt x="0" y="0"/>
                    </a:lnTo>
                    <a:lnTo>
                      <a:pt x="304" y="47"/>
                    </a:lnTo>
                    <a:close/>
                  </a:path>
                </a:pathLst>
              </a:custGeom>
              <a:solidFill>
                <a:srgbClr val="939393"/>
              </a:solidFill>
              <a:ln w="9525">
                <a:noFill/>
                <a:round/>
                <a:headEnd/>
                <a:tailEnd/>
              </a:ln>
            </p:spPr>
            <p:txBody>
              <a:bodyPr>
                <a:prstTxWarp prst="textNoShape">
                  <a:avLst/>
                </a:prstTxWarp>
              </a:bodyPr>
              <a:lstStyle/>
              <a:p>
                <a:endParaRPr lang="en-US">
                  <a:latin typeface="Calibri" pitchFamily="-112" charset="0"/>
                </a:endParaRPr>
              </a:p>
            </p:txBody>
          </p:sp>
          <p:sp>
            <p:nvSpPr>
              <p:cNvPr id="675315" name="Freeform 2252"/>
              <p:cNvSpPr>
                <a:spLocks/>
              </p:cNvSpPr>
              <p:nvPr/>
            </p:nvSpPr>
            <p:spPr bwMode="auto">
              <a:xfrm>
                <a:off x="1799" y="1317"/>
                <a:ext cx="158" cy="30"/>
              </a:xfrm>
              <a:custGeom>
                <a:avLst/>
                <a:gdLst>
                  <a:gd name="T0" fmla="*/ 2 w 315"/>
                  <a:gd name="T1" fmla="*/ 1 h 60"/>
                  <a:gd name="T2" fmla="*/ 2 w 315"/>
                  <a:gd name="T3" fmla="*/ 1 h 60"/>
                  <a:gd name="T4" fmla="*/ 0 w 315"/>
                  <a:gd name="T5" fmla="*/ 1 h 60"/>
                  <a:gd name="T6" fmla="*/ 1 w 315"/>
                  <a:gd name="T7" fmla="*/ 0 h 60"/>
                  <a:gd name="T8" fmla="*/ 2 w 315"/>
                  <a:gd name="T9" fmla="*/ 1 h 60"/>
                  <a:gd name="T10" fmla="*/ 0 60000 65536"/>
                  <a:gd name="T11" fmla="*/ 0 60000 65536"/>
                  <a:gd name="T12" fmla="*/ 0 60000 65536"/>
                  <a:gd name="T13" fmla="*/ 0 60000 65536"/>
                  <a:gd name="T14" fmla="*/ 0 60000 65536"/>
                  <a:gd name="T15" fmla="*/ 0 w 315"/>
                  <a:gd name="T16" fmla="*/ 0 h 60"/>
                  <a:gd name="T17" fmla="*/ 315 w 315"/>
                  <a:gd name="T18" fmla="*/ 60 h 60"/>
                </a:gdLst>
                <a:ahLst/>
                <a:cxnLst>
                  <a:cxn ang="T10">
                    <a:pos x="T0" y="T1"/>
                  </a:cxn>
                  <a:cxn ang="T11">
                    <a:pos x="T2" y="T3"/>
                  </a:cxn>
                  <a:cxn ang="T12">
                    <a:pos x="T4" y="T5"/>
                  </a:cxn>
                  <a:cxn ang="T13">
                    <a:pos x="T6" y="T7"/>
                  </a:cxn>
                  <a:cxn ang="T14">
                    <a:pos x="T8" y="T9"/>
                  </a:cxn>
                </a:cxnLst>
                <a:rect l="T15" t="T16" r="T17" b="T18"/>
                <a:pathLst>
                  <a:path w="315" h="60">
                    <a:moveTo>
                      <a:pt x="315" y="45"/>
                    </a:moveTo>
                    <a:lnTo>
                      <a:pt x="302" y="60"/>
                    </a:lnTo>
                    <a:lnTo>
                      <a:pt x="0" y="15"/>
                    </a:lnTo>
                    <a:lnTo>
                      <a:pt x="13" y="0"/>
                    </a:lnTo>
                    <a:lnTo>
                      <a:pt x="315" y="45"/>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5316" name="Freeform 2253"/>
              <p:cNvSpPr>
                <a:spLocks/>
              </p:cNvSpPr>
              <p:nvPr/>
            </p:nvSpPr>
            <p:spPr bwMode="auto">
              <a:xfrm>
                <a:off x="1805" y="1317"/>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3" y="46"/>
                    </a:lnTo>
                    <a:lnTo>
                      <a:pt x="0" y="1"/>
                    </a:lnTo>
                    <a:lnTo>
                      <a:pt x="2" y="0"/>
                    </a:lnTo>
                    <a:lnTo>
                      <a:pt x="304" y="45"/>
                    </a:lnTo>
                    <a:close/>
                  </a:path>
                </a:pathLst>
              </a:custGeom>
              <a:solidFill>
                <a:srgbClr val="929292"/>
              </a:solidFill>
              <a:ln w="9525">
                <a:noFill/>
                <a:round/>
                <a:headEnd/>
                <a:tailEnd/>
              </a:ln>
            </p:spPr>
            <p:txBody>
              <a:bodyPr>
                <a:prstTxWarp prst="textNoShape">
                  <a:avLst/>
                </a:prstTxWarp>
              </a:bodyPr>
              <a:lstStyle/>
              <a:p>
                <a:endParaRPr lang="en-US">
                  <a:latin typeface="Calibri" pitchFamily="-112" charset="0"/>
                </a:endParaRPr>
              </a:p>
            </p:txBody>
          </p:sp>
          <p:sp>
            <p:nvSpPr>
              <p:cNvPr id="675317" name="Freeform 2254"/>
              <p:cNvSpPr>
                <a:spLocks/>
              </p:cNvSpPr>
              <p:nvPr/>
            </p:nvSpPr>
            <p:spPr bwMode="auto">
              <a:xfrm>
                <a:off x="1803" y="1318"/>
                <a:ext cx="153" cy="24"/>
              </a:xfrm>
              <a:custGeom>
                <a:avLst/>
                <a:gdLst>
                  <a:gd name="T0" fmla="*/ 1 w 306"/>
                  <a:gd name="T1" fmla="*/ 0 h 49"/>
                  <a:gd name="T2" fmla="*/ 1 w 306"/>
                  <a:gd name="T3" fmla="*/ 0 h 49"/>
                  <a:gd name="T4" fmla="*/ 0 w 306"/>
                  <a:gd name="T5" fmla="*/ 0 h 49"/>
                  <a:gd name="T6" fmla="*/ 1 w 306"/>
                  <a:gd name="T7" fmla="*/ 0 h 49"/>
                  <a:gd name="T8" fmla="*/ 1 w 306"/>
                  <a:gd name="T9" fmla="*/ 0 h 49"/>
                  <a:gd name="T10" fmla="*/ 0 60000 65536"/>
                  <a:gd name="T11" fmla="*/ 0 60000 65536"/>
                  <a:gd name="T12" fmla="*/ 0 60000 65536"/>
                  <a:gd name="T13" fmla="*/ 0 60000 65536"/>
                  <a:gd name="T14" fmla="*/ 0 60000 65536"/>
                  <a:gd name="T15" fmla="*/ 0 w 306"/>
                  <a:gd name="T16" fmla="*/ 0 h 49"/>
                  <a:gd name="T17" fmla="*/ 306 w 306"/>
                  <a:gd name="T18" fmla="*/ 49 h 49"/>
                </a:gdLst>
                <a:ahLst/>
                <a:cxnLst>
                  <a:cxn ang="T10">
                    <a:pos x="T0" y="T1"/>
                  </a:cxn>
                  <a:cxn ang="T11">
                    <a:pos x="T2" y="T3"/>
                  </a:cxn>
                  <a:cxn ang="T12">
                    <a:pos x="T4" y="T5"/>
                  </a:cxn>
                  <a:cxn ang="T13">
                    <a:pos x="T6" y="T7"/>
                  </a:cxn>
                  <a:cxn ang="T14">
                    <a:pos x="T8" y="T9"/>
                  </a:cxn>
                </a:cxnLst>
                <a:rect l="T15" t="T16" r="T17" b="T18"/>
                <a:pathLst>
                  <a:path w="306" h="49">
                    <a:moveTo>
                      <a:pt x="306" y="45"/>
                    </a:moveTo>
                    <a:lnTo>
                      <a:pt x="304" y="49"/>
                    </a:lnTo>
                    <a:lnTo>
                      <a:pt x="0" y="2"/>
                    </a:lnTo>
                    <a:lnTo>
                      <a:pt x="3" y="0"/>
                    </a:lnTo>
                    <a:lnTo>
                      <a:pt x="306" y="45"/>
                    </a:lnTo>
                    <a:close/>
                  </a:path>
                </a:pathLst>
              </a:custGeom>
              <a:solidFill>
                <a:srgbClr val="909090"/>
              </a:solidFill>
              <a:ln w="9525">
                <a:noFill/>
                <a:round/>
                <a:headEnd/>
                <a:tailEnd/>
              </a:ln>
            </p:spPr>
            <p:txBody>
              <a:bodyPr>
                <a:prstTxWarp prst="textNoShape">
                  <a:avLst/>
                </a:prstTxWarp>
              </a:bodyPr>
              <a:lstStyle/>
              <a:p>
                <a:endParaRPr lang="en-US">
                  <a:latin typeface="Calibri" pitchFamily="-112" charset="0"/>
                </a:endParaRPr>
              </a:p>
            </p:txBody>
          </p:sp>
          <p:sp>
            <p:nvSpPr>
              <p:cNvPr id="675318" name="Freeform 2255"/>
              <p:cNvSpPr>
                <a:spLocks/>
              </p:cNvSpPr>
              <p:nvPr/>
            </p:nvSpPr>
            <p:spPr bwMode="auto">
              <a:xfrm>
                <a:off x="1802" y="1319"/>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7"/>
                    </a:moveTo>
                    <a:lnTo>
                      <a:pt x="304" y="48"/>
                    </a:lnTo>
                    <a:lnTo>
                      <a:pt x="0" y="2"/>
                    </a:lnTo>
                    <a:lnTo>
                      <a:pt x="2" y="0"/>
                    </a:lnTo>
                    <a:lnTo>
                      <a:pt x="306" y="47"/>
                    </a:lnTo>
                    <a:close/>
                  </a:path>
                </a:pathLst>
              </a:custGeom>
              <a:solidFill>
                <a:srgbClr val="8E8E8E"/>
              </a:solidFill>
              <a:ln w="9525">
                <a:noFill/>
                <a:round/>
                <a:headEnd/>
                <a:tailEnd/>
              </a:ln>
            </p:spPr>
            <p:txBody>
              <a:bodyPr>
                <a:prstTxWarp prst="textNoShape">
                  <a:avLst/>
                </a:prstTxWarp>
              </a:bodyPr>
              <a:lstStyle/>
              <a:p>
                <a:endParaRPr lang="en-US">
                  <a:latin typeface="Calibri" pitchFamily="-112" charset="0"/>
                </a:endParaRPr>
              </a:p>
            </p:txBody>
          </p:sp>
          <p:sp>
            <p:nvSpPr>
              <p:cNvPr id="675319" name="Freeform 2256"/>
              <p:cNvSpPr>
                <a:spLocks/>
              </p:cNvSpPr>
              <p:nvPr/>
            </p:nvSpPr>
            <p:spPr bwMode="auto">
              <a:xfrm>
                <a:off x="1801" y="1320"/>
                <a:ext cx="153" cy="24"/>
              </a:xfrm>
              <a:custGeom>
                <a:avLst/>
                <a:gdLst>
                  <a:gd name="T0" fmla="*/ 2 w 305"/>
                  <a:gd name="T1" fmla="*/ 1 h 48"/>
                  <a:gd name="T2" fmla="*/ 2 w 305"/>
                  <a:gd name="T3" fmla="*/ 1 h 48"/>
                  <a:gd name="T4" fmla="*/ 0 w 305"/>
                  <a:gd name="T5" fmla="*/ 1 h 48"/>
                  <a:gd name="T6" fmla="*/ 1 w 305"/>
                  <a:gd name="T7" fmla="*/ 0 h 48"/>
                  <a:gd name="T8" fmla="*/ 2 w 305"/>
                  <a:gd name="T9" fmla="*/ 1 h 48"/>
                  <a:gd name="T10" fmla="*/ 0 60000 65536"/>
                  <a:gd name="T11" fmla="*/ 0 60000 65536"/>
                  <a:gd name="T12" fmla="*/ 0 60000 65536"/>
                  <a:gd name="T13" fmla="*/ 0 60000 65536"/>
                  <a:gd name="T14" fmla="*/ 0 60000 65536"/>
                  <a:gd name="T15" fmla="*/ 0 w 305"/>
                  <a:gd name="T16" fmla="*/ 0 h 48"/>
                  <a:gd name="T17" fmla="*/ 305 w 305"/>
                  <a:gd name="T18" fmla="*/ 48 h 48"/>
                </a:gdLst>
                <a:ahLst/>
                <a:cxnLst>
                  <a:cxn ang="T10">
                    <a:pos x="T0" y="T1"/>
                  </a:cxn>
                  <a:cxn ang="T11">
                    <a:pos x="T2" y="T3"/>
                  </a:cxn>
                  <a:cxn ang="T12">
                    <a:pos x="T4" y="T5"/>
                  </a:cxn>
                  <a:cxn ang="T13">
                    <a:pos x="T6" y="T7"/>
                  </a:cxn>
                  <a:cxn ang="T14">
                    <a:pos x="T8" y="T9"/>
                  </a:cxn>
                </a:cxnLst>
                <a:rect l="T15" t="T16" r="T17" b="T18"/>
                <a:pathLst>
                  <a:path w="305" h="48">
                    <a:moveTo>
                      <a:pt x="305" y="46"/>
                    </a:moveTo>
                    <a:lnTo>
                      <a:pt x="304" y="48"/>
                    </a:lnTo>
                    <a:lnTo>
                      <a:pt x="0" y="3"/>
                    </a:lnTo>
                    <a:lnTo>
                      <a:pt x="1" y="0"/>
                    </a:lnTo>
                    <a:lnTo>
                      <a:pt x="305" y="46"/>
                    </a:lnTo>
                    <a:close/>
                  </a:path>
                </a:pathLst>
              </a:custGeom>
              <a:solidFill>
                <a:srgbClr val="8C8C8C"/>
              </a:solidFill>
              <a:ln w="9525">
                <a:noFill/>
                <a:round/>
                <a:headEnd/>
                <a:tailEnd/>
              </a:ln>
            </p:spPr>
            <p:txBody>
              <a:bodyPr>
                <a:prstTxWarp prst="textNoShape">
                  <a:avLst/>
                </a:prstTxWarp>
              </a:bodyPr>
              <a:lstStyle/>
              <a:p>
                <a:endParaRPr lang="en-US">
                  <a:latin typeface="Calibri" pitchFamily="-112" charset="0"/>
                </a:endParaRPr>
              </a:p>
            </p:txBody>
          </p:sp>
          <p:sp>
            <p:nvSpPr>
              <p:cNvPr id="675320" name="Freeform 2257"/>
              <p:cNvSpPr>
                <a:spLocks/>
              </p:cNvSpPr>
              <p:nvPr/>
            </p:nvSpPr>
            <p:spPr bwMode="auto">
              <a:xfrm>
                <a:off x="1801" y="1322"/>
                <a:ext cx="152" cy="24"/>
              </a:xfrm>
              <a:custGeom>
                <a:avLst/>
                <a:gdLst>
                  <a:gd name="T0" fmla="*/ 1 w 306"/>
                  <a:gd name="T1" fmla="*/ 1 h 48"/>
                  <a:gd name="T2" fmla="*/ 1 w 306"/>
                  <a:gd name="T3" fmla="*/ 1 h 48"/>
                  <a:gd name="T4" fmla="*/ 0 w 306"/>
                  <a:gd name="T5" fmla="*/ 1 h 48"/>
                  <a:gd name="T6" fmla="*/ 0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2" y="48"/>
                    </a:lnTo>
                    <a:lnTo>
                      <a:pt x="0" y="2"/>
                    </a:lnTo>
                    <a:lnTo>
                      <a:pt x="2" y="0"/>
                    </a:lnTo>
                    <a:lnTo>
                      <a:pt x="306" y="45"/>
                    </a:lnTo>
                    <a:close/>
                  </a:path>
                </a:pathLst>
              </a:custGeom>
              <a:solidFill>
                <a:srgbClr val="8A8A8A"/>
              </a:solidFill>
              <a:ln w="9525">
                <a:noFill/>
                <a:round/>
                <a:headEnd/>
                <a:tailEnd/>
              </a:ln>
            </p:spPr>
            <p:txBody>
              <a:bodyPr>
                <a:prstTxWarp prst="textNoShape">
                  <a:avLst/>
                </a:prstTxWarp>
              </a:bodyPr>
              <a:lstStyle/>
              <a:p>
                <a:endParaRPr lang="en-US">
                  <a:latin typeface="Calibri" pitchFamily="-112" charset="0"/>
                </a:endParaRPr>
              </a:p>
            </p:txBody>
          </p:sp>
          <p:sp>
            <p:nvSpPr>
              <p:cNvPr id="675321" name="Freeform 2258"/>
              <p:cNvSpPr>
                <a:spLocks/>
              </p:cNvSpPr>
              <p:nvPr/>
            </p:nvSpPr>
            <p:spPr bwMode="auto">
              <a:xfrm>
                <a:off x="1800" y="1322"/>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6"/>
                    </a:moveTo>
                    <a:lnTo>
                      <a:pt x="303" y="48"/>
                    </a:lnTo>
                    <a:lnTo>
                      <a:pt x="0" y="1"/>
                    </a:lnTo>
                    <a:lnTo>
                      <a:pt x="2" y="0"/>
                    </a:lnTo>
                    <a:lnTo>
                      <a:pt x="304" y="46"/>
                    </a:lnTo>
                    <a:close/>
                  </a:path>
                </a:pathLst>
              </a:custGeom>
              <a:solidFill>
                <a:srgbClr val="888888"/>
              </a:solidFill>
              <a:ln w="9525">
                <a:noFill/>
                <a:round/>
                <a:headEnd/>
                <a:tailEnd/>
              </a:ln>
            </p:spPr>
            <p:txBody>
              <a:bodyPr>
                <a:prstTxWarp prst="textNoShape">
                  <a:avLst/>
                </a:prstTxWarp>
              </a:bodyPr>
              <a:lstStyle/>
              <a:p>
                <a:endParaRPr lang="en-US">
                  <a:latin typeface="Calibri" pitchFamily="-112" charset="0"/>
                </a:endParaRPr>
              </a:p>
            </p:txBody>
          </p:sp>
          <p:sp>
            <p:nvSpPr>
              <p:cNvPr id="675322" name="Freeform 2259"/>
              <p:cNvSpPr>
                <a:spLocks/>
              </p:cNvSpPr>
              <p:nvPr/>
            </p:nvSpPr>
            <p:spPr bwMode="auto">
              <a:xfrm>
                <a:off x="1799" y="1323"/>
                <a:ext cx="152" cy="24"/>
              </a:xfrm>
              <a:custGeom>
                <a:avLst/>
                <a:gdLst>
                  <a:gd name="T0" fmla="*/ 1 w 304"/>
                  <a:gd name="T1" fmla="*/ 0 h 49"/>
                  <a:gd name="T2" fmla="*/ 1 w 304"/>
                  <a:gd name="T3" fmla="*/ 0 h 49"/>
                  <a:gd name="T4" fmla="*/ 0 w 304"/>
                  <a:gd name="T5" fmla="*/ 0 h 49"/>
                  <a:gd name="T6" fmla="*/ 1 w 304"/>
                  <a:gd name="T7" fmla="*/ 0 h 49"/>
                  <a:gd name="T8" fmla="*/ 1 w 304"/>
                  <a:gd name="T9" fmla="*/ 0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7"/>
                    </a:moveTo>
                    <a:lnTo>
                      <a:pt x="302" y="49"/>
                    </a:lnTo>
                    <a:lnTo>
                      <a:pt x="0" y="4"/>
                    </a:lnTo>
                    <a:lnTo>
                      <a:pt x="1" y="0"/>
                    </a:lnTo>
                    <a:lnTo>
                      <a:pt x="304" y="47"/>
                    </a:lnTo>
                    <a:close/>
                  </a:path>
                </a:pathLst>
              </a:custGeom>
              <a:solidFill>
                <a:srgbClr val="868686"/>
              </a:solidFill>
              <a:ln w="9525">
                <a:noFill/>
                <a:round/>
                <a:headEnd/>
                <a:tailEnd/>
              </a:ln>
            </p:spPr>
            <p:txBody>
              <a:bodyPr>
                <a:prstTxWarp prst="textNoShape">
                  <a:avLst/>
                </a:prstTxWarp>
              </a:bodyPr>
              <a:lstStyle/>
              <a:p>
                <a:endParaRPr lang="en-US">
                  <a:latin typeface="Calibri" pitchFamily="-112" charset="0"/>
                </a:endParaRPr>
              </a:p>
            </p:txBody>
          </p:sp>
          <p:sp>
            <p:nvSpPr>
              <p:cNvPr id="675323" name="Freeform 2260"/>
              <p:cNvSpPr>
                <a:spLocks/>
              </p:cNvSpPr>
              <p:nvPr/>
            </p:nvSpPr>
            <p:spPr bwMode="auto">
              <a:xfrm>
                <a:off x="1791" y="1325"/>
                <a:ext cx="159" cy="29"/>
              </a:xfrm>
              <a:custGeom>
                <a:avLst/>
                <a:gdLst>
                  <a:gd name="T0" fmla="*/ 2 w 317"/>
                  <a:gd name="T1" fmla="*/ 1 h 58"/>
                  <a:gd name="T2" fmla="*/ 2 w 317"/>
                  <a:gd name="T3" fmla="*/ 1 h 58"/>
                  <a:gd name="T4" fmla="*/ 0 w 317"/>
                  <a:gd name="T5" fmla="*/ 1 h 58"/>
                  <a:gd name="T6" fmla="*/ 1 w 317"/>
                  <a:gd name="T7" fmla="*/ 0 h 58"/>
                  <a:gd name="T8" fmla="*/ 2 w 317"/>
                  <a:gd name="T9" fmla="*/ 1 h 58"/>
                  <a:gd name="T10" fmla="*/ 0 60000 65536"/>
                  <a:gd name="T11" fmla="*/ 0 60000 65536"/>
                  <a:gd name="T12" fmla="*/ 0 60000 65536"/>
                  <a:gd name="T13" fmla="*/ 0 60000 65536"/>
                  <a:gd name="T14" fmla="*/ 0 60000 65536"/>
                  <a:gd name="T15" fmla="*/ 0 w 317"/>
                  <a:gd name="T16" fmla="*/ 0 h 58"/>
                  <a:gd name="T17" fmla="*/ 317 w 317"/>
                  <a:gd name="T18" fmla="*/ 58 h 58"/>
                </a:gdLst>
                <a:ahLst/>
                <a:cxnLst>
                  <a:cxn ang="T10">
                    <a:pos x="T0" y="T1"/>
                  </a:cxn>
                  <a:cxn ang="T11">
                    <a:pos x="T2" y="T3"/>
                  </a:cxn>
                  <a:cxn ang="T12">
                    <a:pos x="T4" y="T5"/>
                  </a:cxn>
                  <a:cxn ang="T13">
                    <a:pos x="T6" y="T7"/>
                  </a:cxn>
                  <a:cxn ang="T14">
                    <a:pos x="T8" y="T9"/>
                  </a:cxn>
                </a:cxnLst>
                <a:rect l="T15" t="T16" r="T17" b="T18"/>
                <a:pathLst>
                  <a:path w="317" h="58">
                    <a:moveTo>
                      <a:pt x="317" y="45"/>
                    </a:moveTo>
                    <a:lnTo>
                      <a:pt x="302" y="58"/>
                    </a:lnTo>
                    <a:lnTo>
                      <a:pt x="0" y="11"/>
                    </a:lnTo>
                    <a:lnTo>
                      <a:pt x="15" y="0"/>
                    </a:lnTo>
                    <a:lnTo>
                      <a:pt x="317" y="45"/>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5324" name="Freeform 2261"/>
              <p:cNvSpPr>
                <a:spLocks/>
              </p:cNvSpPr>
              <p:nvPr/>
            </p:nvSpPr>
            <p:spPr bwMode="auto">
              <a:xfrm>
                <a:off x="1797" y="1325"/>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5" y="48"/>
                    </a:lnTo>
                    <a:lnTo>
                      <a:pt x="0" y="1"/>
                    </a:lnTo>
                    <a:lnTo>
                      <a:pt x="4" y="0"/>
                    </a:lnTo>
                    <a:lnTo>
                      <a:pt x="306" y="45"/>
                    </a:lnTo>
                    <a:close/>
                  </a:path>
                </a:pathLst>
              </a:custGeom>
              <a:solidFill>
                <a:srgbClr val="848484"/>
              </a:solidFill>
              <a:ln w="9525">
                <a:noFill/>
                <a:round/>
                <a:headEnd/>
                <a:tailEnd/>
              </a:ln>
            </p:spPr>
            <p:txBody>
              <a:bodyPr>
                <a:prstTxWarp prst="textNoShape">
                  <a:avLst/>
                </a:prstTxWarp>
              </a:bodyPr>
              <a:lstStyle/>
              <a:p>
                <a:endParaRPr lang="en-US">
                  <a:latin typeface="Calibri" pitchFamily="-112" charset="0"/>
                </a:endParaRPr>
              </a:p>
            </p:txBody>
          </p:sp>
          <p:sp>
            <p:nvSpPr>
              <p:cNvPr id="675325" name="Freeform 2262"/>
              <p:cNvSpPr>
                <a:spLocks/>
              </p:cNvSpPr>
              <p:nvPr/>
            </p:nvSpPr>
            <p:spPr bwMode="auto">
              <a:xfrm>
                <a:off x="1796" y="1326"/>
                <a:ext cx="153" cy="24"/>
              </a:xfrm>
              <a:custGeom>
                <a:avLst/>
                <a:gdLst>
                  <a:gd name="T0" fmla="*/ 1 w 306"/>
                  <a:gd name="T1" fmla="*/ 0 h 49"/>
                  <a:gd name="T2" fmla="*/ 1 w 306"/>
                  <a:gd name="T3" fmla="*/ 0 h 49"/>
                  <a:gd name="T4" fmla="*/ 0 w 306"/>
                  <a:gd name="T5" fmla="*/ 0 h 49"/>
                  <a:gd name="T6" fmla="*/ 1 w 306"/>
                  <a:gd name="T7" fmla="*/ 0 h 49"/>
                  <a:gd name="T8" fmla="*/ 1 w 306"/>
                  <a:gd name="T9" fmla="*/ 0 h 49"/>
                  <a:gd name="T10" fmla="*/ 0 60000 65536"/>
                  <a:gd name="T11" fmla="*/ 0 60000 65536"/>
                  <a:gd name="T12" fmla="*/ 0 60000 65536"/>
                  <a:gd name="T13" fmla="*/ 0 60000 65536"/>
                  <a:gd name="T14" fmla="*/ 0 60000 65536"/>
                  <a:gd name="T15" fmla="*/ 0 w 306"/>
                  <a:gd name="T16" fmla="*/ 0 h 49"/>
                  <a:gd name="T17" fmla="*/ 306 w 306"/>
                  <a:gd name="T18" fmla="*/ 49 h 49"/>
                </a:gdLst>
                <a:ahLst/>
                <a:cxnLst>
                  <a:cxn ang="T10">
                    <a:pos x="T0" y="T1"/>
                  </a:cxn>
                  <a:cxn ang="T11">
                    <a:pos x="T2" y="T3"/>
                  </a:cxn>
                  <a:cxn ang="T12">
                    <a:pos x="T4" y="T5"/>
                  </a:cxn>
                  <a:cxn ang="T13">
                    <a:pos x="T6" y="T7"/>
                  </a:cxn>
                  <a:cxn ang="T14">
                    <a:pos x="T8" y="T9"/>
                  </a:cxn>
                </a:cxnLst>
                <a:rect l="T15" t="T16" r="T17" b="T18"/>
                <a:pathLst>
                  <a:path w="306" h="49">
                    <a:moveTo>
                      <a:pt x="306" y="47"/>
                    </a:moveTo>
                    <a:lnTo>
                      <a:pt x="302" y="49"/>
                    </a:lnTo>
                    <a:lnTo>
                      <a:pt x="0" y="2"/>
                    </a:lnTo>
                    <a:lnTo>
                      <a:pt x="1" y="0"/>
                    </a:lnTo>
                    <a:lnTo>
                      <a:pt x="306" y="47"/>
                    </a:lnTo>
                    <a:close/>
                  </a:path>
                </a:pathLst>
              </a:custGeom>
              <a:solidFill>
                <a:srgbClr val="818181"/>
              </a:solidFill>
              <a:ln w="9525">
                <a:noFill/>
                <a:round/>
                <a:headEnd/>
                <a:tailEnd/>
              </a:ln>
            </p:spPr>
            <p:txBody>
              <a:bodyPr>
                <a:prstTxWarp prst="textNoShape">
                  <a:avLst/>
                </a:prstTxWarp>
              </a:bodyPr>
              <a:lstStyle/>
              <a:p>
                <a:endParaRPr lang="en-US">
                  <a:latin typeface="Calibri" pitchFamily="-112" charset="0"/>
                </a:endParaRPr>
              </a:p>
            </p:txBody>
          </p:sp>
          <p:sp>
            <p:nvSpPr>
              <p:cNvPr id="675326" name="Freeform 2263"/>
              <p:cNvSpPr>
                <a:spLocks/>
              </p:cNvSpPr>
              <p:nvPr/>
            </p:nvSpPr>
            <p:spPr bwMode="auto">
              <a:xfrm>
                <a:off x="1795" y="1327"/>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7"/>
                    </a:moveTo>
                    <a:lnTo>
                      <a:pt x="305" y="48"/>
                    </a:lnTo>
                    <a:lnTo>
                      <a:pt x="0" y="2"/>
                    </a:lnTo>
                    <a:lnTo>
                      <a:pt x="4" y="0"/>
                    </a:lnTo>
                    <a:lnTo>
                      <a:pt x="306" y="47"/>
                    </a:lnTo>
                    <a:close/>
                  </a:path>
                </a:pathLst>
              </a:custGeom>
              <a:solidFill>
                <a:srgbClr val="7F7F7F"/>
              </a:solidFill>
              <a:ln w="9525">
                <a:noFill/>
                <a:round/>
                <a:headEnd/>
                <a:tailEnd/>
              </a:ln>
            </p:spPr>
            <p:txBody>
              <a:bodyPr>
                <a:prstTxWarp prst="textNoShape">
                  <a:avLst/>
                </a:prstTxWarp>
              </a:bodyPr>
              <a:lstStyle/>
              <a:p>
                <a:endParaRPr lang="en-US">
                  <a:latin typeface="Calibri" pitchFamily="-112" charset="0"/>
                </a:endParaRPr>
              </a:p>
            </p:txBody>
          </p:sp>
          <p:sp>
            <p:nvSpPr>
              <p:cNvPr id="675327" name="Freeform 2264"/>
              <p:cNvSpPr>
                <a:spLocks/>
              </p:cNvSpPr>
              <p:nvPr/>
            </p:nvSpPr>
            <p:spPr bwMode="auto">
              <a:xfrm>
                <a:off x="1794" y="1327"/>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6"/>
                    </a:moveTo>
                    <a:lnTo>
                      <a:pt x="302" y="48"/>
                    </a:lnTo>
                    <a:lnTo>
                      <a:pt x="0" y="1"/>
                    </a:lnTo>
                    <a:lnTo>
                      <a:pt x="1" y="0"/>
                    </a:lnTo>
                    <a:lnTo>
                      <a:pt x="306" y="46"/>
                    </a:lnTo>
                    <a:close/>
                  </a:path>
                </a:pathLst>
              </a:custGeom>
              <a:solidFill>
                <a:srgbClr val="7C7C7C"/>
              </a:solidFill>
              <a:ln w="9525">
                <a:noFill/>
                <a:round/>
                <a:headEnd/>
                <a:tailEnd/>
              </a:ln>
            </p:spPr>
            <p:txBody>
              <a:bodyPr>
                <a:prstTxWarp prst="textNoShape">
                  <a:avLst/>
                </a:prstTxWarp>
              </a:bodyPr>
              <a:lstStyle/>
              <a:p>
                <a:endParaRPr lang="en-US">
                  <a:latin typeface="Calibri" pitchFamily="-112" charset="0"/>
                </a:endParaRPr>
              </a:p>
            </p:txBody>
          </p:sp>
          <p:sp>
            <p:nvSpPr>
              <p:cNvPr id="675328" name="Freeform 2265"/>
              <p:cNvSpPr>
                <a:spLocks/>
              </p:cNvSpPr>
              <p:nvPr/>
            </p:nvSpPr>
            <p:spPr bwMode="auto">
              <a:xfrm>
                <a:off x="1792" y="1328"/>
                <a:ext cx="153" cy="25"/>
              </a:xfrm>
              <a:custGeom>
                <a:avLst/>
                <a:gdLst>
                  <a:gd name="T0" fmla="*/ 1 w 306"/>
                  <a:gd name="T1" fmla="*/ 1 h 50"/>
                  <a:gd name="T2" fmla="*/ 1 w 306"/>
                  <a:gd name="T3" fmla="*/ 1 h 50"/>
                  <a:gd name="T4" fmla="*/ 0 w 306"/>
                  <a:gd name="T5" fmla="*/ 1 h 50"/>
                  <a:gd name="T6" fmla="*/ 1 w 306"/>
                  <a:gd name="T7" fmla="*/ 0 h 50"/>
                  <a:gd name="T8" fmla="*/ 1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7"/>
                    </a:moveTo>
                    <a:lnTo>
                      <a:pt x="305" y="50"/>
                    </a:lnTo>
                    <a:lnTo>
                      <a:pt x="0" y="4"/>
                    </a:lnTo>
                    <a:lnTo>
                      <a:pt x="4" y="0"/>
                    </a:lnTo>
                    <a:lnTo>
                      <a:pt x="306" y="47"/>
                    </a:lnTo>
                    <a:close/>
                  </a:path>
                </a:pathLst>
              </a:custGeom>
              <a:solidFill>
                <a:srgbClr val="7A7A7A"/>
              </a:solidFill>
              <a:ln w="9525">
                <a:noFill/>
                <a:round/>
                <a:headEnd/>
                <a:tailEnd/>
              </a:ln>
            </p:spPr>
            <p:txBody>
              <a:bodyPr>
                <a:prstTxWarp prst="textNoShape">
                  <a:avLst/>
                </a:prstTxWarp>
              </a:bodyPr>
              <a:lstStyle/>
              <a:p>
                <a:endParaRPr lang="en-US">
                  <a:latin typeface="Calibri" pitchFamily="-112" charset="0"/>
                </a:endParaRPr>
              </a:p>
            </p:txBody>
          </p:sp>
          <p:sp>
            <p:nvSpPr>
              <p:cNvPr id="675329" name="Freeform 2266"/>
              <p:cNvSpPr>
                <a:spLocks/>
              </p:cNvSpPr>
              <p:nvPr/>
            </p:nvSpPr>
            <p:spPr bwMode="auto">
              <a:xfrm>
                <a:off x="1791" y="1330"/>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6"/>
                    </a:moveTo>
                    <a:lnTo>
                      <a:pt x="302" y="48"/>
                    </a:lnTo>
                    <a:lnTo>
                      <a:pt x="0" y="1"/>
                    </a:lnTo>
                    <a:lnTo>
                      <a:pt x="1" y="0"/>
                    </a:lnTo>
                    <a:lnTo>
                      <a:pt x="306" y="46"/>
                    </a:lnTo>
                    <a:close/>
                  </a:path>
                </a:pathLst>
              </a:custGeom>
              <a:solidFill>
                <a:srgbClr val="777777"/>
              </a:solidFill>
              <a:ln w="9525">
                <a:noFill/>
                <a:round/>
                <a:headEnd/>
                <a:tailEnd/>
              </a:ln>
            </p:spPr>
            <p:txBody>
              <a:bodyPr>
                <a:prstTxWarp prst="textNoShape">
                  <a:avLst/>
                </a:prstTxWarp>
              </a:bodyPr>
              <a:lstStyle/>
              <a:p>
                <a:endParaRPr lang="en-US">
                  <a:latin typeface="Calibri" pitchFamily="-112" charset="0"/>
                </a:endParaRPr>
              </a:p>
            </p:txBody>
          </p:sp>
          <p:sp>
            <p:nvSpPr>
              <p:cNvPr id="675330" name="Freeform 2267"/>
              <p:cNvSpPr>
                <a:spLocks/>
              </p:cNvSpPr>
              <p:nvPr/>
            </p:nvSpPr>
            <p:spPr bwMode="auto">
              <a:xfrm>
                <a:off x="1783" y="1331"/>
                <a:ext cx="160" cy="27"/>
              </a:xfrm>
              <a:custGeom>
                <a:avLst/>
                <a:gdLst>
                  <a:gd name="T0" fmla="*/ 2 w 319"/>
                  <a:gd name="T1" fmla="*/ 0 h 55"/>
                  <a:gd name="T2" fmla="*/ 2 w 319"/>
                  <a:gd name="T3" fmla="*/ 0 h 55"/>
                  <a:gd name="T4" fmla="*/ 0 w 319"/>
                  <a:gd name="T5" fmla="*/ 0 h 55"/>
                  <a:gd name="T6" fmla="*/ 1 w 319"/>
                  <a:gd name="T7" fmla="*/ 0 h 55"/>
                  <a:gd name="T8" fmla="*/ 2 w 319"/>
                  <a:gd name="T9" fmla="*/ 0 h 55"/>
                  <a:gd name="T10" fmla="*/ 0 60000 65536"/>
                  <a:gd name="T11" fmla="*/ 0 60000 65536"/>
                  <a:gd name="T12" fmla="*/ 0 60000 65536"/>
                  <a:gd name="T13" fmla="*/ 0 60000 65536"/>
                  <a:gd name="T14" fmla="*/ 0 60000 65536"/>
                  <a:gd name="T15" fmla="*/ 0 w 319"/>
                  <a:gd name="T16" fmla="*/ 0 h 55"/>
                  <a:gd name="T17" fmla="*/ 319 w 319"/>
                  <a:gd name="T18" fmla="*/ 55 h 55"/>
                </a:gdLst>
                <a:ahLst/>
                <a:cxnLst>
                  <a:cxn ang="T10">
                    <a:pos x="T0" y="T1"/>
                  </a:cxn>
                  <a:cxn ang="T11">
                    <a:pos x="T2" y="T3"/>
                  </a:cxn>
                  <a:cxn ang="T12">
                    <a:pos x="T4" y="T5"/>
                  </a:cxn>
                  <a:cxn ang="T13">
                    <a:pos x="T6" y="T7"/>
                  </a:cxn>
                  <a:cxn ang="T14">
                    <a:pos x="T8" y="T9"/>
                  </a:cxn>
                </a:cxnLst>
                <a:rect l="T15" t="T16" r="T17" b="T18"/>
                <a:pathLst>
                  <a:path w="319" h="55">
                    <a:moveTo>
                      <a:pt x="319" y="47"/>
                    </a:moveTo>
                    <a:lnTo>
                      <a:pt x="303" y="55"/>
                    </a:lnTo>
                    <a:lnTo>
                      <a:pt x="0" y="9"/>
                    </a:lnTo>
                    <a:lnTo>
                      <a:pt x="17" y="0"/>
                    </a:lnTo>
                    <a:lnTo>
                      <a:pt x="319" y="47"/>
                    </a:lnTo>
                    <a:close/>
                  </a:path>
                </a:pathLst>
              </a:custGeom>
              <a:solidFill>
                <a:srgbClr val="757575"/>
              </a:solidFill>
              <a:ln w="9525">
                <a:noFill/>
                <a:round/>
                <a:headEnd/>
                <a:tailEnd/>
              </a:ln>
            </p:spPr>
            <p:txBody>
              <a:bodyPr>
                <a:prstTxWarp prst="textNoShape">
                  <a:avLst/>
                </a:prstTxWarp>
              </a:bodyPr>
              <a:lstStyle/>
              <a:p>
                <a:endParaRPr lang="en-US">
                  <a:latin typeface="Calibri" pitchFamily="-112" charset="0"/>
                </a:endParaRPr>
              </a:p>
            </p:txBody>
          </p:sp>
          <p:sp>
            <p:nvSpPr>
              <p:cNvPr id="675331" name="Freeform 2268"/>
              <p:cNvSpPr>
                <a:spLocks/>
              </p:cNvSpPr>
              <p:nvPr/>
            </p:nvSpPr>
            <p:spPr bwMode="auto">
              <a:xfrm>
                <a:off x="1789" y="1331"/>
                <a:ext cx="154" cy="24"/>
              </a:xfrm>
              <a:custGeom>
                <a:avLst/>
                <a:gdLst>
                  <a:gd name="T0" fmla="*/ 2 w 307"/>
                  <a:gd name="T1" fmla="*/ 0 h 49"/>
                  <a:gd name="T2" fmla="*/ 2 w 307"/>
                  <a:gd name="T3" fmla="*/ 0 h 49"/>
                  <a:gd name="T4" fmla="*/ 0 w 307"/>
                  <a:gd name="T5" fmla="*/ 0 h 49"/>
                  <a:gd name="T6" fmla="*/ 1 w 307"/>
                  <a:gd name="T7" fmla="*/ 0 h 49"/>
                  <a:gd name="T8" fmla="*/ 2 w 307"/>
                  <a:gd name="T9" fmla="*/ 0 h 49"/>
                  <a:gd name="T10" fmla="*/ 0 60000 65536"/>
                  <a:gd name="T11" fmla="*/ 0 60000 65536"/>
                  <a:gd name="T12" fmla="*/ 0 60000 65536"/>
                  <a:gd name="T13" fmla="*/ 0 60000 65536"/>
                  <a:gd name="T14" fmla="*/ 0 60000 65536"/>
                  <a:gd name="T15" fmla="*/ 0 w 307"/>
                  <a:gd name="T16" fmla="*/ 0 h 49"/>
                  <a:gd name="T17" fmla="*/ 307 w 307"/>
                  <a:gd name="T18" fmla="*/ 49 h 49"/>
                </a:gdLst>
                <a:ahLst/>
                <a:cxnLst>
                  <a:cxn ang="T10">
                    <a:pos x="T0" y="T1"/>
                  </a:cxn>
                  <a:cxn ang="T11">
                    <a:pos x="T2" y="T3"/>
                  </a:cxn>
                  <a:cxn ang="T12">
                    <a:pos x="T4" y="T5"/>
                  </a:cxn>
                  <a:cxn ang="T13">
                    <a:pos x="T6" y="T7"/>
                  </a:cxn>
                  <a:cxn ang="T14">
                    <a:pos x="T8" y="T9"/>
                  </a:cxn>
                </a:cxnLst>
                <a:rect l="T15" t="T16" r="T17" b="T18"/>
                <a:pathLst>
                  <a:path w="307" h="49">
                    <a:moveTo>
                      <a:pt x="307" y="47"/>
                    </a:moveTo>
                    <a:lnTo>
                      <a:pt x="304" y="49"/>
                    </a:lnTo>
                    <a:lnTo>
                      <a:pt x="0" y="2"/>
                    </a:lnTo>
                    <a:lnTo>
                      <a:pt x="5" y="0"/>
                    </a:lnTo>
                    <a:lnTo>
                      <a:pt x="307" y="47"/>
                    </a:lnTo>
                    <a:close/>
                  </a:path>
                </a:pathLst>
              </a:custGeom>
              <a:solidFill>
                <a:srgbClr val="757575"/>
              </a:solidFill>
              <a:ln w="9525">
                <a:noFill/>
                <a:round/>
                <a:headEnd/>
                <a:tailEnd/>
              </a:ln>
            </p:spPr>
            <p:txBody>
              <a:bodyPr>
                <a:prstTxWarp prst="textNoShape">
                  <a:avLst/>
                </a:prstTxWarp>
              </a:bodyPr>
              <a:lstStyle/>
              <a:p>
                <a:endParaRPr lang="en-US">
                  <a:latin typeface="Calibri" pitchFamily="-112" charset="0"/>
                </a:endParaRPr>
              </a:p>
            </p:txBody>
          </p:sp>
          <p:sp>
            <p:nvSpPr>
              <p:cNvPr id="675332" name="Freeform 2269"/>
              <p:cNvSpPr>
                <a:spLocks/>
              </p:cNvSpPr>
              <p:nvPr/>
            </p:nvSpPr>
            <p:spPr bwMode="auto">
              <a:xfrm>
                <a:off x="1787" y="1332"/>
                <a:ext cx="154" cy="24"/>
              </a:xfrm>
              <a:custGeom>
                <a:avLst/>
                <a:gdLst>
                  <a:gd name="T0" fmla="*/ 1 w 308"/>
                  <a:gd name="T1" fmla="*/ 1 h 48"/>
                  <a:gd name="T2" fmla="*/ 1 w 308"/>
                  <a:gd name="T3" fmla="*/ 1 h 48"/>
                  <a:gd name="T4" fmla="*/ 0 w 308"/>
                  <a:gd name="T5" fmla="*/ 1 h 48"/>
                  <a:gd name="T6" fmla="*/ 1 w 308"/>
                  <a:gd name="T7" fmla="*/ 0 h 48"/>
                  <a:gd name="T8" fmla="*/ 1 w 308"/>
                  <a:gd name="T9" fmla="*/ 1 h 48"/>
                  <a:gd name="T10" fmla="*/ 0 60000 65536"/>
                  <a:gd name="T11" fmla="*/ 0 60000 65536"/>
                  <a:gd name="T12" fmla="*/ 0 60000 65536"/>
                  <a:gd name="T13" fmla="*/ 0 60000 65536"/>
                  <a:gd name="T14" fmla="*/ 0 60000 65536"/>
                  <a:gd name="T15" fmla="*/ 0 w 308"/>
                  <a:gd name="T16" fmla="*/ 0 h 48"/>
                  <a:gd name="T17" fmla="*/ 308 w 308"/>
                  <a:gd name="T18" fmla="*/ 48 h 48"/>
                </a:gdLst>
                <a:ahLst/>
                <a:cxnLst>
                  <a:cxn ang="T10">
                    <a:pos x="T0" y="T1"/>
                  </a:cxn>
                  <a:cxn ang="T11">
                    <a:pos x="T2" y="T3"/>
                  </a:cxn>
                  <a:cxn ang="T12">
                    <a:pos x="T4" y="T5"/>
                  </a:cxn>
                  <a:cxn ang="T13">
                    <a:pos x="T6" y="T7"/>
                  </a:cxn>
                  <a:cxn ang="T14">
                    <a:pos x="T8" y="T9"/>
                  </a:cxn>
                </a:cxnLst>
                <a:rect l="T15" t="T16" r="T17" b="T18"/>
                <a:pathLst>
                  <a:path w="308" h="48">
                    <a:moveTo>
                      <a:pt x="308" y="47"/>
                    </a:moveTo>
                    <a:lnTo>
                      <a:pt x="303" y="48"/>
                    </a:lnTo>
                    <a:lnTo>
                      <a:pt x="0" y="2"/>
                    </a:lnTo>
                    <a:lnTo>
                      <a:pt x="4" y="0"/>
                    </a:lnTo>
                    <a:lnTo>
                      <a:pt x="308" y="47"/>
                    </a:lnTo>
                    <a:close/>
                  </a:path>
                </a:pathLst>
              </a:custGeom>
              <a:solidFill>
                <a:srgbClr val="707070"/>
              </a:solidFill>
              <a:ln w="9525">
                <a:noFill/>
                <a:round/>
                <a:headEnd/>
                <a:tailEnd/>
              </a:ln>
            </p:spPr>
            <p:txBody>
              <a:bodyPr>
                <a:prstTxWarp prst="textNoShape">
                  <a:avLst/>
                </a:prstTxWarp>
              </a:bodyPr>
              <a:lstStyle/>
              <a:p>
                <a:endParaRPr lang="en-US">
                  <a:latin typeface="Calibri" pitchFamily="-112" charset="0"/>
                </a:endParaRPr>
              </a:p>
            </p:txBody>
          </p:sp>
          <p:sp>
            <p:nvSpPr>
              <p:cNvPr id="675333" name="Freeform 2270"/>
              <p:cNvSpPr>
                <a:spLocks/>
              </p:cNvSpPr>
              <p:nvPr/>
            </p:nvSpPr>
            <p:spPr bwMode="auto">
              <a:xfrm>
                <a:off x="1786" y="1332"/>
                <a:ext cx="152" cy="25"/>
              </a:xfrm>
              <a:custGeom>
                <a:avLst/>
                <a:gdLst>
                  <a:gd name="T0" fmla="*/ 1 w 306"/>
                  <a:gd name="T1" fmla="*/ 1 h 50"/>
                  <a:gd name="T2" fmla="*/ 1 w 306"/>
                  <a:gd name="T3" fmla="*/ 1 h 50"/>
                  <a:gd name="T4" fmla="*/ 0 w 306"/>
                  <a:gd name="T5" fmla="*/ 1 h 50"/>
                  <a:gd name="T6" fmla="*/ 0 w 306"/>
                  <a:gd name="T7" fmla="*/ 0 h 50"/>
                  <a:gd name="T8" fmla="*/ 1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6"/>
                    </a:moveTo>
                    <a:lnTo>
                      <a:pt x="303" y="50"/>
                    </a:lnTo>
                    <a:lnTo>
                      <a:pt x="0" y="3"/>
                    </a:lnTo>
                    <a:lnTo>
                      <a:pt x="3" y="0"/>
                    </a:lnTo>
                    <a:lnTo>
                      <a:pt x="306" y="46"/>
                    </a:lnTo>
                    <a:close/>
                  </a:path>
                </a:pathLst>
              </a:custGeom>
              <a:solidFill>
                <a:srgbClr val="6C6C6C"/>
              </a:solidFill>
              <a:ln w="9525">
                <a:noFill/>
                <a:round/>
                <a:headEnd/>
                <a:tailEnd/>
              </a:ln>
            </p:spPr>
            <p:txBody>
              <a:bodyPr>
                <a:prstTxWarp prst="textNoShape">
                  <a:avLst/>
                </a:prstTxWarp>
              </a:bodyPr>
              <a:lstStyle/>
              <a:p>
                <a:endParaRPr lang="en-US">
                  <a:latin typeface="Calibri" pitchFamily="-112" charset="0"/>
                </a:endParaRPr>
              </a:p>
            </p:txBody>
          </p:sp>
          <p:sp>
            <p:nvSpPr>
              <p:cNvPr id="675334" name="Freeform 2271"/>
              <p:cNvSpPr>
                <a:spLocks/>
              </p:cNvSpPr>
              <p:nvPr/>
            </p:nvSpPr>
            <p:spPr bwMode="auto">
              <a:xfrm>
                <a:off x="1783" y="1334"/>
                <a:ext cx="154" cy="24"/>
              </a:xfrm>
              <a:custGeom>
                <a:avLst/>
                <a:gdLst>
                  <a:gd name="T0" fmla="*/ 1 w 308"/>
                  <a:gd name="T1" fmla="*/ 1 h 48"/>
                  <a:gd name="T2" fmla="*/ 1 w 308"/>
                  <a:gd name="T3" fmla="*/ 1 h 48"/>
                  <a:gd name="T4" fmla="*/ 0 w 308"/>
                  <a:gd name="T5" fmla="*/ 1 h 48"/>
                  <a:gd name="T6" fmla="*/ 1 w 308"/>
                  <a:gd name="T7" fmla="*/ 0 h 48"/>
                  <a:gd name="T8" fmla="*/ 1 w 308"/>
                  <a:gd name="T9" fmla="*/ 1 h 48"/>
                  <a:gd name="T10" fmla="*/ 0 60000 65536"/>
                  <a:gd name="T11" fmla="*/ 0 60000 65536"/>
                  <a:gd name="T12" fmla="*/ 0 60000 65536"/>
                  <a:gd name="T13" fmla="*/ 0 60000 65536"/>
                  <a:gd name="T14" fmla="*/ 0 60000 65536"/>
                  <a:gd name="T15" fmla="*/ 0 w 308"/>
                  <a:gd name="T16" fmla="*/ 0 h 48"/>
                  <a:gd name="T17" fmla="*/ 308 w 308"/>
                  <a:gd name="T18" fmla="*/ 48 h 48"/>
                </a:gdLst>
                <a:ahLst/>
                <a:cxnLst>
                  <a:cxn ang="T10">
                    <a:pos x="T0" y="T1"/>
                  </a:cxn>
                  <a:cxn ang="T11">
                    <a:pos x="T2" y="T3"/>
                  </a:cxn>
                  <a:cxn ang="T12">
                    <a:pos x="T4" y="T5"/>
                  </a:cxn>
                  <a:cxn ang="T13">
                    <a:pos x="T6" y="T7"/>
                  </a:cxn>
                  <a:cxn ang="T14">
                    <a:pos x="T8" y="T9"/>
                  </a:cxn>
                </a:cxnLst>
                <a:rect l="T15" t="T16" r="T17" b="T18"/>
                <a:pathLst>
                  <a:path w="308" h="48">
                    <a:moveTo>
                      <a:pt x="308" y="47"/>
                    </a:moveTo>
                    <a:lnTo>
                      <a:pt x="303" y="48"/>
                    </a:lnTo>
                    <a:lnTo>
                      <a:pt x="0" y="2"/>
                    </a:lnTo>
                    <a:lnTo>
                      <a:pt x="5" y="0"/>
                    </a:lnTo>
                    <a:lnTo>
                      <a:pt x="308" y="47"/>
                    </a:lnTo>
                    <a:close/>
                  </a:path>
                </a:pathLst>
              </a:custGeom>
              <a:solidFill>
                <a:srgbClr val="686868"/>
              </a:solidFill>
              <a:ln w="9525">
                <a:noFill/>
                <a:round/>
                <a:headEnd/>
                <a:tailEnd/>
              </a:ln>
            </p:spPr>
            <p:txBody>
              <a:bodyPr>
                <a:prstTxWarp prst="textNoShape">
                  <a:avLst/>
                </a:prstTxWarp>
              </a:bodyPr>
              <a:lstStyle/>
              <a:p>
                <a:endParaRPr lang="en-US">
                  <a:latin typeface="Calibri" pitchFamily="-112" charset="0"/>
                </a:endParaRPr>
              </a:p>
            </p:txBody>
          </p:sp>
          <p:sp>
            <p:nvSpPr>
              <p:cNvPr id="675335" name="Freeform 2272"/>
              <p:cNvSpPr>
                <a:spLocks/>
              </p:cNvSpPr>
              <p:nvPr/>
            </p:nvSpPr>
            <p:spPr bwMode="auto">
              <a:xfrm>
                <a:off x="1774" y="1335"/>
                <a:ext cx="160" cy="26"/>
              </a:xfrm>
              <a:custGeom>
                <a:avLst/>
                <a:gdLst>
                  <a:gd name="T0" fmla="*/ 1 w 321"/>
                  <a:gd name="T1" fmla="*/ 1 h 51"/>
                  <a:gd name="T2" fmla="*/ 1 w 321"/>
                  <a:gd name="T3" fmla="*/ 1 h 51"/>
                  <a:gd name="T4" fmla="*/ 0 w 321"/>
                  <a:gd name="T5" fmla="*/ 1 h 51"/>
                  <a:gd name="T6" fmla="*/ 0 w 321"/>
                  <a:gd name="T7" fmla="*/ 0 h 51"/>
                  <a:gd name="T8" fmla="*/ 1 w 321"/>
                  <a:gd name="T9" fmla="*/ 1 h 51"/>
                  <a:gd name="T10" fmla="*/ 0 60000 65536"/>
                  <a:gd name="T11" fmla="*/ 0 60000 65536"/>
                  <a:gd name="T12" fmla="*/ 0 60000 65536"/>
                  <a:gd name="T13" fmla="*/ 0 60000 65536"/>
                  <a:gd name="T14" fmla="*/ 0 60000 65536"/>
                  <a:gd name="T15" fmla="*/ 0 w 321"/>
                  <a:gd name="T16" fmla="*/ 0 h 51"/>
                  <a:gd name="T17" fmla="*/ 321 w 321"/>
                  <a:gd name="T18" fmla="*/ 51 h 51"/>
                </a:gdLst>
                <a:ahLst/>
                <a:cxnLst>
                  <a:cxn ang="T10">
                    <a:pos x="T0" y="T1"/>
                  </a:cxn>
                  <a:cxn ang="T11">
                    <a:pos x="T2" y="T3"/>
                  </a:cxn>
                  <a:cxn ang="T12">
                    <a:pos x="T4" y="T5"/>
                  </a:cxn>
                  <a:cxn ang="T13">
                    <a:pos x="T6" y="T7"/>
                  </a:cxn>
                  <a:cxn ang="T14">
                    <a:pos x="T8" y="T9"/>
                  </a:cxn>
                </a:cxnLst>
                <a:rect l="T15" t="T16" r="T17" b="T18"/>
                <a:pathLst>
                  <a:path w="321" h="51">
                    <a:moveTo>
                      <a:pt x="321" y="46"/>
                    </a:moveTo>
                    <a:lnTo>
                      <a:pt x="304" y="51"/>
                    </a:lnTo>
                    <a:lnTo>
                      <a:pt x="0" y="5"/>
                    </a:lnTo>
                    <a:lnTo>
                      <a:pt x="18" y="0"/>
                    </a:lnTo>
                    <a:lnTo>
                      <a:pt x="321" y="46"/>
                    </a:lnTo>
                    <a:close/>
                  </a:path>
                </a:pathLst>
              </a:custGeom>
              <a:solidFill>
                <a:srgbClr val="646464"/>
              </a:solidFill>
              <a:ln w="9525">
                <a:noFill/>
                <a:round/>
                <a:headEnd/>
                <a:tailEnd/>
              </a:ln>
            </p:spPr>
            <p:txBody>
              <a:bodyPr>
                <a:prstTxWarp prst="textNoShape">
                  <a:avLst/>
                </a:prstTxWarp>
              </a:bodyPr>
              <a:lstStyle/>
              <a:p>
                <a:endParaRPr lang="en-US">
                  <a:latin typeface="Calibri" pitchFamily="-112" charset="0"/>
                </a:endParaRPr>
              </a:p>
            </p:txBody>
          </p:sp>
          <p:sp>
            <p:nvSpPr>
              <p:cNvPr id="675336" name="Freeform 2273"/>
              <p:cNvSpPr>
                <a:spLocks/>
              </p:cNvSpPr>
              <p:nvPr/>
            </p:nvSpPr>
            <p:spPr bwMode="auto">
              <a:xfrm>
                <a:off x="1780" y="1335"/>
                <a:ext cx="154" cy="24"/>
              </a:xfrm>
              <a:custGeom>
                <a:avLst/>
                <a:gdLst>
                  <a:gd name="T0" fmla="*/ 1 w 309"/>
                  <a:gd name="T1" fmla="*/ 1 h 48"/>
                  <a:gd name="T2" fmla="*/ 1 w 309"/>
                  <a:gd name="T3" fmla="*/ 1 h 48"/>
                  <a:gd name="T4" fmla="*/ 0 w 309"/>
                  <a:gd name="T5" fmla="*/ 1 h 48"/>
                  <a:gd name="T6" fmla="*/ 0 w 309"/>
                  <a:gd name="T7" fmla="*/ 0 h 48"/>
                  <a:gd name="T8" fmla="*/ 1 w 309"/>
                  <a:gd name="T9" fmla="*/ 1 h 48"/>
                  <a:gd name="T10" fmla="*/ 0 60000 65536"/>
                  <a:gd name="T11" fmla="*/ 0 60000 65536"/>
                  <a:gd name="T12" fmla="*/ 0 60000 65536"/>
                  <a:gd name="T13" fmla="*/ 0 60000 65536"/>
                  <a:gd name="T14" fmla="*/ 0 60000 65536"/>
                  <a:gd name="T15" fmla="*/ 0 w 309"/>
                  <a:gd name="T16" fmla="*/ 0 h 48"/>
                  <a:gd name="T17" fmla="*/ 309 w 309"/>
                  <a:gd name="T18" fmla="*/ 48 h 48"/>
                </a:gdLst>
                <a:ahLst/>
                <a:cxnLst>
                  <a:cxn ang="T10">
                    <a:pos x="T0" y="T1"/>
                  </a:cxn>
                  <a:cxn ang="T11">
                    <a:pos x="T2" y="T3"/>
                  </a:cxn>
                  <a:cxn ang="T12">
                    <a:pos x="T4" y="T5"/>
                  </a:cxn>
                  <a:cxn ang="T13">
                    <a:pos x="T6" y="T7"/>
                  </a:cxn>
                  <a:cxn ang="T14">
                    <a:pos x="T8" y="T9"/>
                  </a:cxn>
                </a:cxnLst>
                <a:rect l="T15" t="T16" r="T17" b="T18"/>
                <a:pathLst>
                  <a:path w="309" h="48">
                    <a:moveTo>
                      <a:pt x="309" y="46"/>
                    </a:moveTo>
                    <a:lnTo>
                      <a:pt x="304" y="48"/>
                    </a:lnTo>
                    <a:lnTo>
                      <a:pt x="0" y="1"/>
                    </a:lnTo>
                    <a:lnTo>
                      <a:pt x="6" y="0"/>
                    </a:lnTo>
                    <a:lnTo>
                      <a:pt x="309" y="46"/>
                    </a:lnTo>
                    <a:close/>
                  </a:path>
                </a:pathLst>
              </a:custGeom>
              <a:solidFill>
                <a:srgbClr val="646464"/>
              </a:solidFill>
              <a:ln w="9525">
                <a:noFill/>
                <a:round/>
                <a:headEnd/>
                <a:tailEnd/>
              </a:ln>
            </p:spPr>
            <p:txBody>
              <a:bodyPr>
                <a:prstTxWarp prst="textNoShape">
                  <a:avLst/>
                </a:prstTxWarp>
              </a:bodyPr>
              <a:lstStyle/>
              <a:p>
                <a:endParaRPr lang="en-US">
                  <a:latin typeface="Calibri" pitchFamily="-112" charset="0"/>
                </a:endParaRPr>
              </a:p>
            </p:txBody>
          </p:sp>
          <p:sp>
            <p:nvSpPr>
              <p:cNvPr id="675337" name="Freeform 2274"/>
              <p:cNvSpPr>
                <a:spLocks/>
              </p:cNvSpPr>
              <p:nvPr/>
            </p:nvSpPr>
            <p:spPr bwMode="auto">
              <a:xfrm>
                <a:off x="1777" y="1336"/>
                <a:ext cx="155" cy="24"/>
              </a:xfrm>
              <a:custGeom>
                <a:avLst/>
                <a:gdLst>
                  <a:gd name="T0" fmla="*/ 2 w 309"/>
                  <a:gd name="T1" fmla="*/ 0 h 49"/>
                  <a:gd name="T2" fmla="*/ 2 w 309"/>
                  <a:gd name="T3" fmla="*/ 0 h 49"/>
                  <a:gd name="T4" fmla="*/ 0 w 309"/>
                  <a:gd name="T5" fmla="*/ 0 h 49"/>
                  <a:gd name="T6" fmla="*/ 1 w 309"/>
                  <a:gd name="T7" fmla="*/ 0 h 49"/>
                  <a:gd name="T8" fmla="*/ 2 w 309"/>
                  <a:gd name="T9" fmla="*/ 0 h 49"/>
                  <a:gd name="T10" fmla="*/ 0 60000 65536"/>
                  <a:gd name="T11" fmla="*/ 0 60000 65536"/>
                  <a:gd name="T12" fmla="*/ 0 60000 65536"/>
                  <a:gd name="T13" fmla="*/ 0 60000 65536"/>
                  <a:gd name="T14" fmla="*/ 0 60000 65536"/>
                  <a:gd name="T15" fmla="*/ 0 w 309"/>
                  <a:gd name="T16" fmla="*/ 0 h 49"/>
                  <a:gd name="T17" fmla="*/ 309 w 309"/>
                  <a:gd name="T18" fmla="*/ 49 h 49"/>
                </a:gdLst>
                <a:ahLst/>
                <a:cxnLst>
                  <a:cxn ang="T10">
                    <a:pos x="T0" y="T1"/>
                  </a:cxn>
                  <a:cxn ang="T11">
                    <a:pos x="T2" y="T3"/>
                  </a:cxn>
                  <a:cxn ang="T12">
                    <a:pos x="T4" y="T5"/>
                  </a:cxn>
                  <a:cxn ang="T13">
                    <a:pos x="T6" y="T7"/>
                  </a:cxn>
                  <a:cxn ang="T14">
                    <a:pos x="T8" y="T9"/>
                  </a:cxn>
                </a:cxnLst>
                <a:rect l="T15" t="T16" r="T17" b="T18"/>
                <a:pathLst>
                  <a:path w="309" h="49">
                    <a:moveTo>
                      <a:pt x="309" y="47"/>
                    </a:moveTo>
                    <a:lnTo>
                      <a:pt x="302" y="49"/>
                    </a:lnTo>
                    <a:lnTo>
                      <a:pt x="0" y="2"/>
                    </a:lnTo>
                    <a:lnTo>
                      <a:pt x="5" y="0"/>
                    </a:lnTo>
                    <a:lnTo>
                      <a:pt x="309" y="47"/>
                    </a:lnTo>
                    <a:close/>
                  </a:path>
                </a:pathLst>
              </a:custGeom>
              <a:solidFill>
                <a:srgbClr val="606060"/>
              </a:solidFill>
              <a:ln w="9525">
                <a:noFill/>
                <a:round/>
                <a:headEnd/>
                <a:tailEnd/>
              </a:ln>
            </p:spPr>
            <p:txBody>
              <a:bodyPr>
                <a:prstTxWarp prst="textNoShape">
                  <a:avLst/>
                </a:prstTxWarp>
              </a:bodyPr>
              <a:lstStyle/>
              <a:p>
                <a:endParaRPr lang="en-US">
                  <a:latin typeface="Calibri" pitchFamily="-112" charset="0"/>
                </a:endParaRPr>
              </a:p>
            </p:txBody>
          </p:sp>
          <p:sp>
            <p:nvSpPr>
              <p:cNvPr id="675338" name="Freeform 2275"/>
              <p:cNvSpPr>
                <a:spLocks/>
              </p:cNvSpPr>
              <p:nvPr/>
            </p:nvSpPr>
            <p:spPr bwMode="auto">
              <a:xfrm>
                <a:off x="1774" y="1337"/>
                <a:ext cx="154" cy="24"/>
              </a:xfrm>
              <a:custGeom>
                <a:avLst/>
                <a:gdLst>
                  <a:gd name="T0" fmla="*/ 1 w 309"/>
                  <a:gd name="T1" fmla="*/ 1 h 48"/>
                  <a:gd name="T2" fmla="*/ 1 w 309"/>
                  <a:gd name="T3" fmla="*/ 1 h 48"/>
                  <a:gd name="T4" fmla="*/ 0 w 309"/>
                  <a:gd name="T5" fmla="*/ 1 h 48"/>
                  <a:gd name="T6" fmla="*/ 0 w 309"/>
                  <a:gd name="T7" fmla="*/ 0 h 48"/>
                  <a:gd name="T8" fmla="*/ 1 w 309"/>
                  <a:gd name="T9" fmla="*/ 1 h 48"/>
                  <a:gd name="T10" fmla="*/ 0 60000 65536"/>
                  <a:gd name="T11" fmla="*/ 0 60000 65536"/>
                  <a:gd name="T12" fmla="*/ 0 60000 65536"/>
                  <a:gd name="T13" fmla="*/ 0 60000 65536"/>
                  <a:gd name="T14" fmla="*/ 0 60000 65536"/>
                  <a:gd name="T15" fmla="*/ 0 w 309"/>
                  <a:gd name="T16" fmla="*/ 0 h 48"/>
                  <a:gd name="T17" fmla="*/ 309 w 309"/>
                  <a:gd name="T18" fmla="*/ 48 h 48"/>
                </a:gdLst>
                <a:ahLst/>
                <a:cxnLst>
                  <a:cxn ang="T10">
                    <a:pos x="T0" y="T1"/>
                  </a:cxn>
                  <a:cxn ang="T11">
                    <a:pos x="T2" y="T3"/>
                  </a:cxn>
                  <a:cxn ang="T12">
                    <a:pos x="T4" y="T5"/>
                  </a:cxn>
                  <a:cxn ang="T13">
                    <a:pos x="T6" y="T7"/>
                  </a:cxn>
                  <a:cxn ang="T14">
                    <a:pos x="T8" y="T9"/>
                  </a:cxn>
                </a:cxnLst>
                <a:rect l="T15" t="T16" r="T17" b="T18"/>
                <a:pathLst>
                  <a:path w="309" h="48">
                    <a:moveTo>
                      <a:pt x="309" y="47"/>
                    </a:moveTo>
                    <a:lnTo>
                      <a:pt x="304" y="48"/>
                    </a:lnTo>
                    <a:lnTo>
                      <a:pt x="0" y="2"/>
                    </a:lnTo>
                    <a:lnTo>
                      <a:pt x="7" y="0"/>
                    </a:lnTo>
                    <a:lnTo>
                      <a:pt x="309" y="47"/>
                    </a:lnTo>
                    <a:close/>
                  </a:path>
                </a:pathLst>
              </a:custGeom>
              <a:solidFill>
                <a:srgbClr val="5D5D5D"/>
              </a:solidFill>
              <a:ln w="9525">
                <a:noFill/>
                <a:round/>
                <a:headEnd/>
                <a:tailEnd/>
              </a:ln>
            </p:spPr>
            <p:txBody>
              <a:bodyPr>
                <a:prstTxWarp prst="textNoShape">
                  <a:avLst/>
                </a:prstTxWarp>
              </a:bodyPr>
              <a:lstStyle/>
              <a:p>
                <a:endParaRPr lang="en-US">
                  <a:latin typeface="Calibri" pitchFamily="-112" charset="0"/>
                </a:endParaRPr>
              </a:p>
            </p:txBody>
          </p:sp>
          <p:sp>
            <p:nvSpPr>
              <p:cNvPr id="675339" name="Freeform 2276"/>
              <p:cNvSpPr>
                <a:spLocks/>
              </p:cNvSpPr>
              <p:nvPr/>
            </p:nvSpPr>
            <p:spPr bwMode="auto">
              <a:xfrm>
                <a:off x="1774" y="1337"/>
                <a:ext cx="152" cy="255"/>
              </a:xfrm>
              <a:custGeom>
                <a:avLst/>
                <a:gdLst>
                  <a:gd name="T0" fmla="*/ 1 w 304"/>
                  <a:gd name="T1" fmla="*/ 1 h 508"/>
                  <a:gd name="T2" fmla="*/ 1 w 304"/>
                  <a:gd name="T3" fmla="*/ 2 h 508"/>
                  <a:gd name="T4" fmla="*/ 0 w 304"/>
                  <a:gd name="T5" fmla="*/ 2 h 508"/>
                  <a:gd name="T6" fmla="*/ 0 w 304"/>
                  <a:gd name="T7" fmla="*/ 0 h 508"/>
                  <a:gd name="T8" fmla="*/ 1 w 304"/>
                  <a:gd name="T9" fmla="*/ 1 h 508"/>
                  <a:gd name="T10" fmla="*/ 0 60000 65536"/>
                  <a:gd name="T11" fmla="*/ 0 60000 65536"/>
                  <a:gd name="T12" fmla="*/ 0 60000 65536"/>
                  <a:gd name="T13" fmla="*/ 0 60000 65536"/>
                  <a:gd name="T14" fmla="*/ 0 60000 65536"/>
                  <a:gd name="T15" fmla="*/ 0 w 304"/>
                  <a:gd name="T16" fmla="*/ 0 h 508"/>
                  <a:gd name="T17" fmla="*/ 304 w 304"/>
                  <a:gd name="T18" fmla="*/ 508 h 508"/>
                </a:gdLst>
                <a:ahLst/>
                <a:cxnLst>
                  <a:cxn ang="T10">
                    <a:pos x="T0" y="T1"/>
                  </a:cxn>
                  <a:cxn ang="T11">
                    <a:pos x="T2" y="T3"/>
                  </a:cxn>
                  <a:cxn ang="T12">
                    <a:pos x="T4" y="T5"/>
                  </a:cxn>
                  <a:cxn ang="T13">
                    <a:pos x="T6" y="T7"/>
                  </a:cxn>
                  <a:cxn ang="T14">
                    <a:pos x="T8" y="T9"/>
                  </a:cxn>
                </a:cxnLst>
                <a:rect l="T15" t="T16" r="T17" b="T18"/>
                <a:pathLst>
                  <a:path w="304" h="508">
                    <a:moveTo>
                      <a:pt x="304" y="46"/>
                    </a:moveTo>
                    <a:lnTo>
                      <a:pt x="304" y="508"/>
                    </a:lnTo>
                    <a:lnTo>
                      <a:pt x="0" y="447"/>
                    </a:lnTo>
                    <a:lnTo>
                      <a:pt x="0" y="0"/>
                    </a:lnTo>
                    <a:lnTo>
                      <a:pt x="304" y="46"/>
                    </a:lnTo>
                    <a:close/>
                  </a:path>
                </a:pathLst>
              </a:custGeom>
              <a:solidFill>
                <a:srgbClr val="ADADAD"/>
              </a:solidFill>
              <a:ln w="9525">
                <a:noFill/>
                <a:round/>
                <a:headEnd/>
                <a:tailEnd/>
              </a:ln>
            </p:spPr>
            <p:txBody>
              <a:bodyPr>
                <a:prstTxWarp prst="textNoShape">
                  <a:avLst/>
                </a:prstTxWarp>
              </a:bodyPr>
              <a:lstStyle/>
              <a:p>
                <a:endParaRPr lang="en-US">
                  <a:latin typeface="Calibri" pitchFamily="-112" charset="0"/>
                </a:endParaRPr>
              </a:p>
            </p:txBody>
          </p:sp>
          <p:sp>
            <p:nvSpPr>
              <p:cNvPr id="675340" name="Freeform 2277"/>
              <p:cNvSpPr>
                <a:spLocks/>
              </p:cNvSpPr>
              <p:nvPr/>
            </p:nvSpPr>
            <p:spPr bwMode="auto">
              <a:xfrm>
                <a:off x="2017" y="1302"/>
                <a:ext cx="160" cy="21"/>
              </a:xfrm>
              <a:custGeom>
                <a:avLst/>
                <a:gdLst>
                  <a:gd name="T0" fmla="*/ 2 w 319"/>
                  <a:gd name="T1" fmla="*/ 0 h 43"/>
                  <a:gd name="T2" fmla="*/ 2 w 319"/>
                  <a:gd name="T3" fmla="*/ 0 h 43"/>
                  <a:gd name="T4" fmla="*/ 0 w 319"/>
                  <a:gd name="T5" fmla="*/ 0 h 43"/>
                  <a:gd name="T6" fmla="*/ 1 w 319"/>
                  <a:gd name="T7" fmla="*/ 0 h 43"/>
                  <a:gd name="T8" fmla="*/ 2 w 319"/>
                  <a:gd name="T9" fmla="*/ 0 h 43"/>
                  <a:gd name="T10" fmla="*/ 0 60000 65536"/>
                  <a:gd name="T11" fmla="*/ 0 60000 65536"/>
                  <a:gd name="T12" fmla="*/ 0 60000 65536"/>
                  <a:gd name="T13" fmla="*/ 0 60000 65536"/>
                  <a:gd name="T14" fmla="*/ 0 60000 65536"/>
                  <a:gd name="T15" fmla="*/ 0 w 319"/>
                  <a:gd name="T16" fmla="*/ 0 h 43"/>
                  <a:gd name="T17" fmla="*/ 319 w 319"/>
                  <a:gd name="T18" fmla="*/ 43 h 43"/>
                </a:gdLst>
                <a:ahLst/>
                <a:cxnLst>
                  <a:cxn ang="T10">
                    <a:pos x="T0" y="T1"/>
                  </a:cxn>
                  <a:cxn ang="T11">
                    <a:pos x="T2" y="T3"/>
                  </a:cxn>
                  <a:cxn ang="T12">
                    <a:pos x="T4" y="T5"/>
                  </a:cxn>
                  <a:cxn ang="T13">
                    <a:pos x="T6" y="T7"/>
                  </a:cxn>
                  <a:cxn ang="T14">
                    <a:pos x="T8" y="T9"/>
                  </a:cxn>
                </a:cxnLst>
                <a:rect l="T15" t="T16" r="T17" b="T18"/>
                <a:pathLst>
                  <a:path w="319" h="43">
                    <a:moveTo>
                      <a:pt x="319" y="43"/>
                    </a:moveTo>
                    <a:lnTo>
                      <a:pt x="304" y="43"/>
                    </a:lnTo>
                    <a:lnTo>
                      <a:pt x="0" y="2"/>
                    </a:lnTo>
                    <a:lnTo>
                      <a:pt x="16" y="0"/>
                    </a:lnTo>
                    <a:lnTo>
                      <a:pt x="319" y="43"/>
                    </a:lnTo>
                    <a:close/>
                  </a:path>
                </a:pathLst>
              </a:custGeom>
              <a:solidFill>
                <a:srgbClr val="4E4E4E"/>
              </a:solidFill>
              <a:ln w="9525">
                <a:noFill/>
                <a:round/>
                <a:headEnd/>
                <a:tailEnd/>
              </a:ln>
            </p:spPr>
            <p:txBody>
              <a:bodyPr>
                <a:prstTxWarp prst="textNoShape">
                  <a:avLst/>
                </a:prstTxWarp>
              </a:bodyPr>
              <a:lstStyle/>
              <a:p>
                <a:endParaRPr lang="en-US">
                  <a:latin typeface="Calibri" pitchFamily="-112" charset="0"/>
                </a:endParaRPr>
              </a:p>
            </p:txBody>
          </p:sp>
          <p:sp>
            <p:nvSpPr>
              <p:cNvPr id="675341" name="Freeform 2278"/>
              <p:cNvSpPr>
                <a:spLocks/>
              </p:cNvSpPr>
              <p:nvPr/>
            </p:nvSpPr>
            <p:spPr bwMode="auto">
              <a:xfrm>
                <a:off x="1818" y="1256"/>
                <a:ext cx="319" cy="43"/>
              </a:xfrm>
              <a:custGeom>
                <a:avLst/>
                <a:gdLst>
                  <a:gd name="T0" fmla="*/ 2 w 638"/>
                  <a:gd name="T1" fmla="*/ 1 h 86"/>
                  <a:gd name="T2" fmla="*/ 1 w 638"/>
                  <a:gd name="T3" fmla="*/ 1 h 86"/>
                  <a:gd name="T4" fmla="*/ 0 w 638"/>
                  <a:gd name="T5" fmla="*/ 1 h 86"/>
                  <a:gd name="T6" fmla="*/ 1 w 638"/>
                  <a:gd name="T7" fmla="*/ 0 h 86"/>
                  <a:gd name="T8" fmla="*/ 2 w 638"/>
                  <a:gd name="T9" fmla="*/ 1 h 86"/>
                  <a:gd name="T10" fmla="*/ 0 60000 65536"/>
                  <a:gd name="T11" fmla="*/ 0 60000 65536"/>
                  <a:gd name="T12" fmla="*/ 0 60000 65536"/>
                  <a:gd name="T13" fmla="*/ 0 60000 65536"/>
                  <a:gd name="T14" fmla="*/ 0 60000 65536"/>
                  <a:gd name="T15" fmla="*/ 0 w 638"/>
                  <a:gd name="T16" fmla="*/ 0 h 86"/>
                  <a:gd name="T17" fmla="*/ 638 w 638"/>
                  <a:gd name="T18" fmla="*/ 86 h 86"/>
                </a:gdLst>
                <a:ahLst/>
                <a:cxnLst>
                  <a:cxn ang="T10">
                    <a:pos x="T0" y="T1"/>
                  </a:cxn>
                  <a:cxn ang="T11">
                    <a:pos x="T2" y="T3"/>
                  </a:cxn>
                  <a:cxn ang="T12">
                    <a:pos x="T4" y="T5"/>
                  </a:cxn>
                  <a:cxn ang="T13">
                    <a:pos x="T6" y="T7"/>
                  </a:cxn>
                  <a:cxn ang="T14">
                    <a:pos x="T8" y="T9"/>
                  </a:cxn>
                </a:cxnLst>
                <a:rect l="T15" t="T16" r="T17" b="T18"/>
                <a:pathLst>
                  <a:path w="638" h="86">
                    <a:moveTo>
                      <a:pt x="638" y="40"/>
                    </a:moveTo>
                    <a:lnTo>
                      <a:pt x="302" y="86"/>
                    </a:lnTo>
                    <a:lnTo>
                      <a:pt x="0" y="43"/>
                    </a:lnTo>
                    <a:lnTo>
                      <a:pt x="334" y="0"/>
                    </a:lnTo>
                    <a:lnTo>
                      <a:pt x="638" y="40"/>
                    </a:lnTo>
                    <a:close/>
                  </a:path>
                </a:pathLst>
              </a:custGeom>
              <a:solidFill>
                <a:srgbClr val="515151"/>
              </a:solidFill>
              <a:ln w="9525">
                <a:noFill/>
                <a:round/>
                <a:headEnd/>
                <a:tailEnd/>
              </a:ln>
            </p:spPr>
            <p:txBody>
              <a:bodyPr>
                <a:prstTxWarp prst="textNoShape">
                  <a:avLst/>
                </a:prstTxWarp>
              </a:bodyPr>
              <a:lstStyle/>
              <a:p>
                <a:endParaRPr lang="en-US">
                  <a:latin typeface="Calibri" pitchFamily="-112" charset="0"/>
                </a:endParaRPr>
              </a:p>
            </p:txBody>
          </p:sp>
          <p:sp>
            <p:nvSpPr>
              <p:cNvPr id="675342" name="Freeform 2279"/>
              <p:cNvSpPr>
                <a:spLocks/>
              </p:cNvSpPr>
              <p:nvPr/>
            </p:nvSpPr>
            <p:spPr bwMode="auto">
              <a:xfrm>
                <a:off x="1926" y="1276"/>
                <a:ext cx="251" cy="362"/>
              </a:xfrm>
              <a:custGeom>
                <a:avLst/>
                <a:gdLst>
                  <a:gd name="T0" fmla="*/ 1 w 502"/>
                  <a:gd name="T1" fmla="*/ 1 h 724"/>
                  <a:gd name="T2" fmla="*/ 1 w 502"/>
                  <a:gd name="T3" fmla="*/ 1 h 724"/>
                  <a:gd name="T4" fmla="*/ 1 w 502"/>
                  <a:gd name="T5" fmla="*/ 1 h 724"/>
                  <a:gd name="T6" fmla="*/ 1 w 502"/>
                  <a:gd name="T7" fmla="*/ 1 h 724"/>
                  <a:gd name="T8" fmla="*/ 1 w 502"/>
                  <a:gd name="T9" fmla="*/ 1 h 724"/>
                  <a:gd name="T10" fmla="*/ 1 w 502"/>
                  <a:gd name="T11" fmla="*/ 1 h 724"/>
                  <a:gd name="T12" fmla="*/ 1 w 502"/>
                  <a:gd name="T13" fmla="*/ 1 h 724"/>
                  <a:gd name="T14" fmla="*/ 1 w 502"/>
                  <a:gd name="T15" fmla="*/ 1 h 724"/>
                  <a:gd name="T16" fmla="*/ 0 w 502"/>
                  <a:gd name="T17" fmla="*/ 1 h 724"/>
                  <a:gd name="T18" fmla="*/ 0 w 502"/>
                  <a:gd name="T19" fmla="*/ 3 h 724"/>
                  <a:gd name="T20" fmla="*/ 1 w 502"/>
                  <a:gd name="T21" fmla="*/ 3 h 724"/>
                  <a:gd name="T22" fmla="*/ 1 w 502"/>
                  <a:gd name="T23" fmla="*/ 3 h 724"/>
                  <a:gd name="T24" fmla="*/ 1 w 502"/>
                  <a:gd name="T25" fmla="*/ 3 h 724"/>
                  <a:gd name="T26" fmla="*/ 1 w 502"/>
                  <a:gd name="T27" fmla="*/ 3 h 724"/>
                  <a:gd name="T28" fmla="*/ 1 w 502"/>
                  <a:gd name="T29" fmla="*/ 3 h 724"/>
                  <a:gd name="T30" fmla="*/ 1 w 502"/>
                  <a:gd name="T31" fmla="*/ 3 h 724"/>
                  <a:gd name="T32" fmla="*/ 1 w 502"/>
                  <a:gd name="T33" fmla="*/ 3 h 724"/>
                  <a:gd name="T34" fmla="*/ 1 w 502"/>
                  <a:gd name="T35" fmla="*/ 3 h 724"/>
                  <a:gd name="T36" fmla="*/ 2 w 502"/>
                  <a:gd name="T37" fmla="*/ 3 h 724"/>
                  <a:gd name="T38" fmla="*/ 2 w 502"/>
                  <a:gd name="T39" fmla="*/ 3 h 724"/>
                  <a:gd name="T40" fmla="*/ 2 w 502"/>
                  <a:gd name="T41" fmla="*/ 3 h 724"/>
                  <a:gd name="T42" fmla="*/ 2 w 502"/>
                  <a:gd name="T43" fmla="*/ 3 h 724"/>
                  <a:gd name="T44" fmla="*/ 2 w 502"/>
                  <a:gd name="T45" fmla="*/ 3 h 724"/>
                  <a:gd name="T46" fmla="*/ 2 w 502"/>
                  <a:gd name="T47" fmla="*/ 3 h 724"/>
                  <a:gd name="T48" fmla="*/ 2 w 502"/>
                  <a:gd name="T49" fmla="*/ 3 h 724"/>
                  <a:gd name="T50" fmla="*/ 2 w 502"/>
                  <a:gd name="T51" fmla="*/ 3 h 724"/>
                  <a:gd name="T52" fmla="*/ 2 w 502"/>
                  <a:gd name="T53" fmla="*/ 3 h 724"/>
                  <a:gd name="T54" fmla="*/ 2 w 502"/>
                  <a:gd name="T55" fmla="*/ 1 h 724"/>
                  <a:gd name="T56" fmla="*/ 2 w 502"/>
                  <a:gd name="T57" fmla="*/ 1 h 724"/>
                  <a:gd name="T58" fmla="*/ 2 w 502"/>
                  <a:gd name="T59" fmla="*/ 1 h 724"/>
                  <a:gd name="T60" fmla="*/ 2 w 502"/>
                  <a:gd name="T61" fmla="*/ 1 h 724"/>
                  <a:gd name="T62" fmla="*/ 2 w 502"/>
                  <a:gd name="T63" fmla="*/ 1 h 724"/>
                  <a:gd name="T64" fmla="*/ 2 w 502"/>
                  <a:gd name="T65" fmla="*/ 1 h 724"/>
                  <a:gd name="T66" fmla="*/ 2 w 502"/>
                  <a:gd name="T67" fmla="*/ 1 h 724"/>
                  <a:gd name="T68" fmla="*/ 2 w 502"/>
                  <a:gd name="T69" fmla="*/ 1 h 724"/>
                  <a:gd name="T70" fmla="*/ 2 w 502"/>
                  <a:gd name="T71" fmla="*/ 0 h 724"/>
                  <a:gd name="T72" fmla="*/ 1 w 502"/>
                  <a:gd name="T73" fmla="*/ 1 h 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2"/>
                  <a:gd name="T112" fmla="*/ 0 h 724"/>
                  <a:gd name="T113" fmla="*/ 502 w 502"/>
                  <a:gd name="T114" fmla="*/ 724 h 7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2" h="724">
                    <a:moveTo>
                      <a:pt x="86" y="46"/>
                    </a:moveTo>
                    <a:lnTo>
                      <a:pt x="85" y="69"/>
                    </a:lnTo>
                    <a:lnTo>
                      <a:pt x="80" y="89"/>
                    </a:lnTo>
                    <a:lnTo>
                      <a:pt x="71" y="109"/>
                    </a:lnTo>
                    <a:lnTo>
                      <a:pt x="61" y="128"/>
                    </a:lnTo>
                    <a:lnTo>
                      <a:pt x="48" y="143"/>
                    </a:lnTo>
                    <a:lnTo>
                      <a:pt x="33" y="156"/>
                    </a:lnTo>
                    <a:lnTo>
                      <a:pt x="17" y="164"/>
                    </a:lnTo>
                    <a:lnTo>
                      <a:pt x="0" y="169"/>
                    </a:lnTo>
                    <a:lnTo>
                      <a:pt x="0" y="631"/>
                    </a:lnTo>
                    <a:lnTo>
                      <a:pt x="17" y="631"/>
                    </a:lnTo>
                    <a:lnTo>
                      <a:pt x="33" y="634"/>
                    </a:lnTo>
                    <a:lnTo>
                      <a:pt x="48" y="641"/>
                    </a:lnTo>
                    <a:lnTo>
                      <a:pt x="61" y="653"/>
                    </a:lnTo>
                    <a:lnTo>
                      <a:pt x="71" y="666"/>
                    </a:lnTo>
                    <a:lnTo>
                      <a:pt x="80" y="683"/>
                    </a:lnTo>
                    <a:lnTo>
                      <a:pt x="85" y="703"/>
                    </a:lnTo>
                    <a:lnTo>
                      <a:pt x="86" y="724"/>
                    </a:lnTo>
                    <a:lnTo>
                      <a:pt x="422" y="654"/>
                    </a:lnTo>
                    <a:lnTo>
                      <a:pt x="424" y="633"/>
                    </a:lnTo>
                    <a:lnTo>
                      <a:pt x="429" y="613"/>
                    </a:lnTo>
                    <a:lnTo>
                      <a:pt x="435" y="593"/>
                    </a:lnTo>
                    <a:lnTo>
                      <a:pt x="445" y="575"/>
                    </a:lnTo>
                    <a:lnTo>
                      <a:pt x="457" y="560"/>
                    </a:lnTo>
                    <a:lnTo>
                      <a:pt x="472" y="548"/>
                    </a:lnTo>
                    <a:lnTo>
                      <a:pt x="487" y="538"/>
                    </a:lnTo>
                    <a:lnTo>
                      <a:pt x="502" y="533"/>
                    </a:lnTo>
                    <a:lnTo>
                      <a:pt x="502" y="94"/>
                    </a:lnTo>
                    <a:lnTo>
                      <a:pt x="487" y="94"/>
                    </a:lnTo>
                    <a:lnTo>
                      <a:pt x="472" y="91"/>
                    </a:lnTo>
                    <a:lnTo>
                      <a:pt x="457" y="83"/>
                    </a:lnTo>
                    <a:lnTo>
                      <a:pt x="445" y="71"/>
                    </a:lnTo>
                    <a:lnTo>
                      <a:pt x="435" y="58"/>
                    </a:lnTo>
                    <a:lnTo>
                      <a:pt x="429" y="41"/>
                    </a:lnTo>
                    <a:lnTo>
                      <a:pt x="424" y="21"/>
                    </a:lnTo>
                    <a:lnTo>
                      <a:pt x="422" y="0"/>
                    </a:lnTo>
                    <a:lnTo>
                      <a:pt x="86" y="46"/>
                    </a:lnTo>
                    <a:close/>
                  </a:path>
                </a:pathLst>
              </a:custGeom>
              <a:solidFill>
                <a:srgbClr val="939393"/>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343" name="Group 2280"/>
            <p:cNvGrpSpPr>
              <a:grpSpLocks/>
            </p:cNvGrpSpPr>
            <p:nvPr/>
          </p:nvGrpSpPr>
          <p:grpSpPr bwMode="auto">
            <a:xfrm>
              <a:off x="2005" y="1390"/>
              <a:ext cx="498" cy="205"/>
              <a:chOff x="2005" y="1390"/>
              <a:chExt cx="498" cy="205"/>
            </a:xfrm>
          </p:grpSpPr>
          <p:sp>
            <p:nvSpPr>
              <p:cNvPr id="675344" name="Freeform 2281"/>
              <p:cNvSpPr>
                <a:spLocks/>
              </p:cNvSpPr>
              <p:nvPr/>
            </p:nvSpPr>
            <p:spPr bwMode="auto">
              <a:xfrm>
                <a:off x="2052" y="1391"/>
                <a:ext cx="399" cy="55"/>
              </a:xfrm>
              <a:custGeom>
                <a:avLst/>
                <a:gdLst>
                  <a:gd name="T0" fmla="*/ 4 w 797"/>
                  <a:gd name="T1" fmla="*/ 0 h 111"/>
                  <a:gd name="T2" fmla="*/ 4 w 797"/>
                  <a:gd name="T3" fmla="*/ 0 h 111"/>
                  <a:gd name="T4" fmla="*/ 0 w 797"/>
                  <a:gd name="T5" fmla="*/ 0 h 111"/>
                  <a:gd name="T6" fmla="*/ 1 w 797"/>
                  <a:gd name="T7" fmla="*/ 0 h 111"/>
                  <a:gd name="T8" fmla="*/ 4 w 797"/>
                  <a:gd name="T9" fmla="*/ 0 h 111"/>
                  <a:gd name="T10" fmla="*/ 0 60000 65536"/>
                  <a:gd name="T11" fmla="*/ 0 60000 65536"/>
                  <a:gd name="T12" fmla="*/ 0 60000 65536"/>
                  <a:gd name="T13" fmla="*/ 0 60000 65536"/>
                  <a:gd name="T14" fmla="*/ 0 60000 65536"/>
                  <a:gd name="T15" fmla="*/ 0 w 797"/>
                  <a:gd name="T16" fmla="*/ 0 h 111"/>
                  <a:gd name="T17" fmla="*/ 797 w 797"/>
                  <a:gd name="T18" fmla="*/ 111 h 111"/>
                </a:gdLst>
                <a:ahLst/>
                <a:cxnLst>
                  <a:cxn ang="T10">
                    <a:pos x="T0" y="T1"/>
                  </a:cxn>
                  <a:cxn ang="T11">
                    <a:pos x="T2" y="T3"/>
                  </a:cxn>
                  <a:cxn ang="T12">
                    <a:pos x="T4" y="T5"/>
                  </a:cxn>
                  <a:cxn ang="T13">
                    <a:pos x="T6" y="T7"/>
                  </a:cxn>
                  <a:cxn ang="T14">
                    <a:pos x="T8" y="T9"/>
                  </a:cxn>
                </a:cxnLst>
                <a:rect l="T15" t="T16" r="T17" b="T18"/>
                <a:pathLst>
                  <a:path w="797" h="111">
                    <a:moveTo>
                      <a:pt x="797" y="110"/>
                    </a:moveTo>
                    <a:lnTo>
                      <a:pt x="787" y="111"/>
                    </a:lnTo>
                    <a:lnTo>
                      <a:pt x="0" y="2"/>
                    </a:lnTo>
                    <a:lnTo>
                      <a:pt x="10" y="0"/>
                    </a:lnTo>
                    <a:lnTo>
                      <a:pt x="797" y="110"/>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345" name="Freeform 2282"/>
              <p:cNvSpPr>
                <a:spLocks/>
              </p:cNvSpPr>
              <p:nvPr/>
            </p:nvSpPr>
            <p:spPr bwMode="auto">
              <a:xfrm>
                <a:off x="2046" y="1391"/>
                <a:ext cx="400" cy="58"/>
              </a:xfrm>
              <a:custGeom>
                <a:avLst/>
                <a:gdLst>
                  <a:gd name="T0" fmla="*/ 4 w 799"/>
                  <a:gd name="T1" fmla="*/ 1 h 114"/>
                  <a:gd name="T2" fmla="*/ 4 w 799"/>
                  <a:gd name="T3" fmla="*/ 1 h 114"/>
                  <a:gd name="T4" fmla="*/ 0 w 799"/>
                  <a:gd name="T5" fmla="*/ 1 h 114"/>
                  <a:gd name="T6" fmla="*/ 1 w 799"/>
                  <a:gd name="T7" fmla="*/ 0 h 114"/>
                  <a:gd name="T8" fmla="*/ 4 w 799"/>
                  <a:gd name="T9" fmla="*/ 1 h 114"/>
                  <a:gd name="T10" fmla="*/ 0 60000 65536"/>
                  <a:gd name="T11" fmla="*/ 0 60000 65536"/>
                  <a:gd name="T12" fmla="*/ 0 60000 65536"/>
                  <a:gd name="T13" fmla="*/ 0 60000 65536"/>
                  <a:gd name="T14" fmla="*/ 0 60000 65536"/>
                  <a:gd name="T15" fmla="*/ 0 w 799"/>
                  <a:gd name="T16" fmla="*/ 0 h 114"/>
                  <a:gd name="T17" fmla="*/ 799 w 799"/>
                  <a:gd name="T18" fmla="*/ 114 h 114"/>
                </a:gdLst>
                <a:ahLst/>
                <a:cxnLst>
                  <a:cxn ang="T10">
                    <a:pos x="T0" y="T1"/>
                  </a:cxn>
                  <a:cxn ang="T11">
                    <a:pos x="T2" y="T3"/>
                  </a:cxn>
                  <a:cxn ang="T12">
                    <a:pos x="T4" y="T5"/>
                  </a:cxn>
                  <a:cxn ang="T13">
                    <a:pos x="T6" y="T7"/>
                  </a:cxn>
                  <a:cxn ang="T14">
                    <a:pos x="T8" y="T9"/>
                  </a:cxn>
                </a:cxnLst>
                <a:rect l="T15" t="T16" r="T17" b="T18"/>
                <a:pathLst>
                  <a:path w="799" h="114">
                    <a:moveTo>
                      <a:pt x="799" y="109"/>
                    </a:moveTo>
                    <a:lnTo>
                      <a:pt x="789" y="114"/>
                    </a:lnTo>
                    <a:lnTo>
                      <a:pt x="0" y="3"/>
                    </a:lnTo>
                    <a:lnTo>
                      <a:pt x="12" y="0"/>
                    </a:lnTo>
                    <a:lnTo>
                      <a:pt x="799" y="109"/>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346" name="Freeform 2283"/>
              <p:cNvSpPr>
                <a:spLocks/>
              </p:cNvSpPr>
              <p:nvPr/>
            </p:nvSpPr>
            <p:spPr bwMode="auto">
              <a:xfrm>
                <a:off x="2049" y="1391"/>
                <a:ext cx="397" cy="56"/>
              </a:xfrm>
              <a:custGeom>
                <a:avLst/>
                <a:gdLst>
                  <a:gd name="T0" fmla="*/ 3 w 794"/>
                  <a:gd name="T1" fmla="*/ 1 h 111"/>
                  <a:gd name="T2" fmla="*/ 3 w 794"/>
                  <a:gd name="T3" fmla="*/ 1 h 111"/>
                  <a:gd name="T4" fmla="*/ 0 w 794"/>
                  <a:gd name="T5" fmla="*/ 1 h 111"/>
                  <a:gd name="T6" fmla="*/ 1 w 794"/>
                  <a:gd name="T7" fmla="*/ 0 h 111"/>
                  <a:gd name="T8" fmla="*/ 3 w 794"/>
                  <a:gd name="T9" fmla="*/ 1 h 111"/>
                  <a:gd name="T10" fmla="*/ 0 60000 65536"/>
                  <a:gd name="T11" fmla="*/ 0 60000 65536"/>
                  <a:gd name="T12" fmla="*/ 0 60000 65536"/>
                  <a:gd name="T13" fmla="*/ 0 60000 65536"/>
                  <a:gd name="T14" fmla="*/ 0 60000 65536"/>
                  <a:gd name="T15" fmla="*/ 0 w 794"/>
                  <a:gd name="T16" fmla="*/ 0 h 111"/>
                  <a:gd name="T17" fmla="*/ 794 w 794"/>
                  <a:gd name="T18" fmla="*/ 111 h 111"/>
                </a:gdLst>
                <a:ahLst/>
                <a:cxnLst>
                  <a:cxn ang="T10">
                    <a:pos x="T0" y="T1"/>
                  </a:cxn>
                  <a:cxn ang="T11">
                    <a:pos x="T2" y="T3"/>
                  </a:cxn>
                  <a:cxn ang="T12">
                    <a:pos x="T4" y="T5"/>
                  </a:cxn>
                  <a:cxn ang="T13">
                    <a:pos x="T6" y="T7"/>
                  </a:cxn>
                  <a:cxn ang="T14">
                    <a:pos x="T8" y="T9"/>
                  </a:cxn>
                </a:cxnLst>
                <a:rect l="T15" t="T16" r="T17" b="T18"/>
                <a:pathLst>
                  <a:path w="794" h="111">
                    <a:moveTo>
                      <a:pt x="794" y="109"/>
                    </a:moveTo>
                    <a:lnTo>
                      <a:pt x="789" y="111"/>
                    </a:lnTo>
                    <a:lnTo>
                      <a:pt x="0" y="1"/>
                    </a:lnTo>
                    <a:lnTo>
                      <a:pt x="7" y="0"/>
                    </a:lnTo>
                    <a:lnTo>
                      <a:pt x="794" y="109"/>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347" name="Freeform 2284"/>
              <p:cNvSpPr>
                <a:spLocks/>
              </p:cNvSpPr>
              <p:nvPr/>
            </p:nvSpPr>
            <p:spPr bwMode="auto">
              <a:xfrm>
                <a:off x="2046" y="1392"/>
                <a:ext cx="398" cy="57"/>
              </a:xfrm>
              <a:custGeom>
                <a:avLst/>
                <a:gdLst>
                  <a:gd name="T0" fmla="*/ 4 w 794"/>
                  <a:gd name="T1" fmla="*/ 1 h 113"/>
                  <a:gd name="T2" fmla="*/ 4 w 794"/>
                  <a:gd name="T3" fmla="*/ 1 h 113"/>
                  <a:gd name="T4" fmla="*/ 0 w 794"/>
                  <a:gd name="T5" fmla="*/ 1 h 113"/>
                  <a:gd name="T6" fmla="*/ 1 w 794"/>
                  <a:gd name="T7" fmla="*/ 0 h 113"/>
                  <a:gd name="T8" fmla="*/ 4 w 794"/>
                  <a:gd name="T9" fmla="*/ 1 h 113"/>
                  <a:gd name="T10" fmla="*/ 0 60000 65536"/>
                  <a:gd name="T11" fmla="*/ 0 60000 65536"/>
                  <a:gd name="T12" fmla="*/ 0 60000 65536"/>
                  <a:gd name="T13" fmla="*/ 0 60000 65536"/>
                  <a:gd name="T14" fmla="*/ 0 60000 65536"/>
                  <a:gd name="T15" fmla="*/ 0 w 794"/>
                  <a:gd name="T16" fmla="*/ 0 h 113"/>
                  <a:gd name="T17" fmla="*/ 794 w 794"/>
                  <a:gd name="T18" fmla="*/ 113 h 113"/>
                </a:gdLst>
                <a:ahLst/>
                <a:cxnLst>
                  <a:cxn ang="T10">
                    <a:pos x="T0" y="T1"/>
                  </a:cxn>
                  <a:cxn ang="T11">
                    <a:pos x="T2" y="T3"/>
                  </a:cxn>
                  <a:cxn ang="T12">
                    <a:pos x="T4" y="T5"/>
                  </a:cxn>
                  <a:cxn ang="T13">
                    <a:pos x="T6" y="T7"/>
                  </a:cxn>
                  <a:cxn ang="T14">
                    <a:pos x="T8" y="T9"/>
                  </a:cxn>
                </a:cxnLst>
                <a:rect l="T15" t="T16" r="T17" b="T18"/>
                <a:pathLst>
                  <a:path w="794" h="113">
                    <a:moveTo>
                      <a:pt x="794" y="110"/>
                    </a:moveTo>
                    <a:lnTo>
                      <a:pt x="789" y="113"/>
                    </a:lnTo>
                    <a:lnTo>
                      <a:pt x="0" y="2"/>
                    </a:lnTo>
                    <a:lnTo>
                      <a:pt x="5" y="0"/>
                    </a:lnTo>
                    <a:lnTo>
                      <a:pt x="794" y="110"/>
                    </a:lnTo>
                    <a:close/>
                  </a:path>
                </a:pathLst>
              </a:custGeom>
              <a:solidFill>
                <a:srgbClr val="894400"/>
              </a:solidFill>
              <a:ln w="9525">
                <a:noFill/>
                <a:round/>
                <a:headEnd/>
                <a:tailEnd/>
              </a:ln>
            </p:spPr>
            <p:txBody>
              <a:bodyPr>
                <a:prstTxWarp prst="textNoShape">
                  <a:avLst/>
                </a:prstTxWarp>
              </a:bodyPr>
              <a:lstStyle/>
              <a:p>
                <a:endParaRPr lang="en-US">
                  <a:latin typeface="Calibri" pitchFamily="-112" charset="0"/>
                </a:endParaRPr>
              </a:p>
            </p:txBody>
          </p:sp>
          <p:sp>
            <p:nvSpPr>
              <p:cNvPr id="675348" name="Freeform 2285"/>
              <p:cNvSpPr>
                <a:spLocks/>
              </p:cNvSpPr>
              <p:nvPr/>
            </p:nvSpPr>
            <p:spPr bwMode="auto">
              <a:xfrm>
                <a:off x="2041" y="1393"/>
                <a:ext cx="400" cy="58"/>
              </a:xfrm>
              <a:custGeom>
                <a:avLst/>
                <a:gdLst>
                  <a:gd name="T0" fmla="*/ 4 w 799"/>
                  <a:gd name="T1" fmla="*/ 1 h 116"/>
                  <a:gd name="T2" fmla="*/ 4 w 799"/>
                  <a:gd name="T3" fmla="*/ 1 h 116"/>
                  <a:gd name="T4" fmla="*/ 0 w 799"/>
                  <a:gd name="T5" fmla="*/ 1 h 116"/>
                  <a:gd name="T6" fmla="*/ 1 w 799"/>
                  <a:gd name="T7" fmla="*/ 0 h 116"/>
                  <a:gd name="T8" fmla="*/ 4 w 799"/>
                  <a:gd name="T9" fmla="*/ 1 h 116"/>
                  <a:gd name="T10" fmla="*/ 0 60000 65536"/>
                  <a:gd name="T11" fmla="*/ 0 60000 65536"/>
                  <a:gd name="T12" fmla="*/ 0 60000 65536"/>
                  <a:gd name="T13" fmla="*/ 0 60000 65536"/>
                  <a:gd name="T14" fmla="*/ 0 60000 65536"/>
                  <a:gd name="T15" fmla="*/ 0 w 799"/>
                  <a:gd name="T16" fmla="*/ 0 h 116"/>
                  <a:gd name="T17" fmla="*/ 799 w 799"/>
                  <a:gd name="T18" fmla="*/ 116 h 116"/>
                </a:gdLst>
                <a:ahLst/>
                <a:cxnLst>
                  <a:cxn ang="T10">
                    <a:pos x="T0" y="T1"/>
                  </a:cxn>
                  <a:cxn ang="T11">
                    <a:pos x="T2" y="T3"/>
                  </a:cxn>
                  <a:cxn ang="T12">
                    <a:pos x="T4" y="T5"/>
                  </a:cxn>
                  <a:cxn ang="T13">
                    <a:pos x="T6" y="T7"/>
                  </a:cxn>
                  <a:cxn ang="T14">
                    <a:pos x="T8" y="T9"/>
                  </a:cxn>
                </a:cxnLst>
                <a:rect l="T15" t="T16" r="T17" b="T18"/>
                <a:pathLst>
                  <a:path w="799" h="116">
                    <a:moveTo>
                      <a:pt x="799" y="111"/>
                    </a:moveTo>
                    <a:lnTo>
                      <a:pt x="789" y="116"/>
                    </a:lnTo>
                    <a:lnTo>
                      <a:pt x="0" y="5"/>
                    </a:lnTo>
                    <a:lnTo>
                      <a:pt x="10" y="0"/>
                    </a:lnTo>
                    <a:lnTo>
                      <a:pt x="799" y="111"/>
                    </a:lnTo>
                    <a:close/>
                  </a:path>
                </a:pathLst>
              </a:custGeom>
              <a:solidFill>
                <a:srgbClr val="8F4700"/>
              </a:solidFill>
              <a:ln w="9525">
                <a:noFill/>
                <a:round/>
                <a:headEnd/>
                <a:tailEnd/>
              </a:ln>
            </p:spPr>
            <p:txBody>
              <a:bodyPr>
                <a:prstTxWarp prst="textNoShape">
                  <a:avLst/>
                </a:prstTxWarp>
              </a:bodyPr>
              <a:lstStyle/>
              <a:p>
                <a:endParaRPr lang="en-US">
                  <a:latin typeface="Calibri" pitchFamily="-112" charset="0"/>
                </a:endParaRPr>
              </a:p>
            </p:txBody>
          </p:sp>
          <p:sp>
            <p:nvSpPr>
              <p:cNvPr id="675349" name="Freeform 2286"/>
              <p:cNvSpPr>
                <a:spLocks/>
              </p:cNvSpPr>
              <p:nvPr/>
            </p:nvSpPr>
            <p:spPr bwMode="auto">
              <a:xfrm>
                <a:off x="2044" y="1393"/>
                <a:ext cx="397" cy="56"/>
              </a:xfrm>
              <a:custGeom>
                <a:avLst/>
                <a:gdLst>
                  <a:gd name="T0" fmla="*/ 3 w 794"/>
                  <a:gd name="T1" fmla="*/ 0 h 113"/>
                  <a:gd name="T2" fmla="*/ 3 w 794"/>
                  <a:gd name="T3" fmla="*/ 0 h 113"/>
                  <a:gd name="T4" fmla="*/ 0 w 794"/>
                  <a:gd name="T5" fmla="*/ 0 h 113"/>
                  <a:gd name="T6" fmla="*/ 1 w 794"/>
                  <a:gd name="T7" fmla="*/ 0 h 113"/>
                  <a:gd name="T8" fmla="*/ 3 w 794"/>
                  <a:gd name="T9" fmla="*/ 0 h 113"/>
                  <a:gd name="T10" fmla="*/ 0 60000 65536"/>
                  <a:gd name="T11" fmla="*/ 0 60000 65536"/>
                  <a:gd name="T12" fmla="*/ 0 60000 65536"/>
                  <a:gd name="T13" fmla="*/ 0 60000 65536"/>
                  <a:gd name="T14" fmla="*/ 0 60000 65536"/>
                  <a:gd name="T15" fmla="*/ 0 w 794"/>
                  <a:gd name="T16" fmla="*/ 0 h 113"/>
                  <a:gd name="T17" fmla="*/ 794 w 794"/>
                  <a:gd name="T18" fmla="*/ 113 h 113"/>
                </a:gdLst>
                <a:ahLst/>
                <a:cxnLst>
                  <a:cxn ang="T10">
                    <a:pos x="T0" y="T1"/>
                  </a:cxn>
                  <a:cxn ang="T11">
                    <a:pos x="T2" y="T3"/>
                  </a:cxn>
                  <a:cxn ang="T12">
                    <a:pos x="T4" y="T5"/>
                  </a:cxn>
                  <a:cxn ang="T13">
                    <a:pos x="T6" y="T7"/>
                  </a:cxn>
                  <a:cxn ang="T14">
                    <a:pos x="T8" y="T9"/>
                  </a:cxn>
                </a:cxnLst>
                <a:rect l="T15" t="T16" r="T17" b="T18"/>
                <a:pathLst>
                  <a:path w="794" h="113">
                    <a:moveTo>
                      <a:pt x="794" y="111"/>
                    </a:moveTo>
                    <a:lnTo>
                      <a:pt x="789" y="113"/>
                    </a:lnTo>
                    <a:lnTo>
                      <a:pt x="0" y="2"/>
                    </a:lnTo>
                    <a:lnTo>
                      <a:pt x="5" y="0"/>
                    </a:lnTo>
                    <a:lnTo>
                      <a:pt x="794" y="111"/>
                    </a:lnTo>
                    <a:close/>
                  </a:path>
                </a:pathLst>
              </a:custGeom>
              <a:solidFill>
                <a:srgbClr val="8F4700"/>
              </a:solidFill>
              <a:ln w="9525">
                <a:noFill/>
                <a:round/>
                <a:headEnd/>
                <a:tailEnd/>
              </a:ln>
            </p:spPr>
            <p:txBody>
              <a:bodyPr>
                <a:prstTxWarp prst="textNoShape">
                  <a:avLst/>
                </a:prstTxWarp>
              </a:bodyPr>
              <a:lstStyle/>
              <a:p>
                <a:endParaRPr lang="en-US">
                  <a:latin typeface="Calibri" pitchFamily="-112" charset="0"/>
                </a:endParaRPr>
              </a:p>
            </p:txBody>
          </p:sp>
          <p:sp>
            <p:nvSpPr>
              <p:cNvPr id="675350" name="Freeform 2287"/>
              <p:cNvSpPr>
                <a:spLocks/>
              </p:cNvSpPr>
              <p:nvPr/>
            </p:nvSpPr>
            <p:spPr bwMode="auto">
              <a:xfrm>
                <a:off x="2041" y="1394"/>
                <a:ext cx="398" cy="57"/>
              </a:xfrm>
              <a:custGeom>
                <a:avLst/>
                <a:gdLst>
                  <a:gd name="T0" fmla="*/ 4 w 794"/>
                  <a:gd name="T1" fmla="*/ 1 h 114"/>
                  <a:gd name="T2" fmla="*/ 4 w 794"/>
                  <a:gd name="T3" fmla="*/ 1 h 114"/>
                  <a:gd name="T4" fmla="*/ 0 w 794"/>
                  <a:gd name="T5" fmla="*/ 1 h 114"/>
                  <a:gd name="T6" fmla="*/ 1 w 794"/>
                  <a:gd name="T7" fmla="*/ 0 h 114"/>
                  <a:gd name="T8" fmla="*/ 4 w 794"/>
                  <a:gd name="T9" fmla="*/ 1 h 114"/>
                  <a:gd name="T10" fmla="*/ 0 60000 65536"/>
                  <a:gd name="T11" fmla="*/ 0 60000 65536"/>
                  <a:gd name="T12" fmla="*/ 0 60000 65536"/>
                  <a:gd name="T13" fmla="*/ 0 60000 65536"/>
                  <a:gd name="T14" fmla="*/ 0 60000 65536"/>
                  <a:gd name="T15" fmla="*/ 0 w 794"/>
                  <a:gd name="T16" fmla="*/ 0 h 114"/>
                  <a:gd name="T17" fmla="*/ 794 w 794"/>
                  <a:gd name="T18" fmla="*/ 114 h 114"/>
                </a:gdLst>
                <a:ahLst/>
                <a:cxnLst>
                  <a:cxn ang="T10">
                    <a:pos x="T0" y="T1"/>
                  </a:cxn>
                  <a:cxn ang="T11">
                    <a:pos x="T2" y="T3"/>
                  </a:cxn>
                  <a:cxn ang="T12">
                    <a:pos x="T4" y="T5"/>
                  </a:cxn>
                  <a:cxn ang="T13">
                    <a:pos x="T6" y="T7"/>
                  </a:cxn>
                  <a:cxn ang="T14">
                    <a:pos x="T8" y="T9"/>
                  </a:cxn>
                </a:cxnLst>
                <a:rect l="T15" t="T16" r="T17" b="T18"/>
                <a:pathLst>
                  <a:path w="794" h="114">
                    <a:moveTo>
                      <a:pt x="794" y="111"/>
                    </a:moveTo>
                    <a:lnTo>
                      <a:pt x="789" y="114"/>
                    </a:lnTo>
                    <a:lnTo>
                      <a:pt x="0" y="3"/>
                    </a:lnTo>
                    <a:lnTo>
                      <a:pt x="5" y="0"/>
                    </a:lnTo>
                    <a:lnTo>
                      <a:pt x="794" y="111"/>
                    </a:lnTo>
                    <a:close/>
                  </a:path>
                </a:pathLst>
              </a:custGeom>
              <a:solidFill>
                <a:srgbClr val="944900"/>
              </a:solidFill>
              <a:ln w="9525">
                <a:noFill/>
                <a:round/>
                <a:headEnd/>
                <a:tailEnd/>
              </a:ln>
            </p:spPr>
            <p:txBody>
              <a:bodyPr>
                <a:prstTxWarp prst="textNoShape">
                  <a:avLst/>
                </a:prstTxWarp>
              </a:bodyPr>
              <a:lstStyle/>
              <a:p>
                <a:endParaRPr lang="en-US">
                  <a:latin typeface="Calibri" pitchFamily="-112" charset="0"/>
                </a:endParaRPr>
              </a:p>
            </p:txBody>
          </p:sp>
          <p:sp>
            <p:nvSpPr>
              <p:cNvPr id="675351" name="Freeform 2288"/>
              <p:cNvSpPr>
                <a:spLocks/>
              </p:cNvSpPr>
              <p:nvPr/>
            </p:nvSpPr>
            <p:spPr bwMode="auto">
              <a:xfrm>
                <a:off x="2037" y="1395"/>
                <a:ext cx="399" cy="59"/>
              </a:xfrm>
              <a:custGeom>
                <a:avLst/>
                <a:gdLst>
                  <a:gd name="T0" fmla="*/ 4 w 797"/>
                  <a:gd name="T1" fmla="*/ 1 h 116"/>
                  <a:gd name="T2" fmla="*/ 4 w 797"/>
                  <a:gd name="T3" fmla="*/ 1 h 116"/>
                  <a:gd name="T4" fmla="*/ 0 w 797"/>
                  <a:gd name="T5" fmla="*/ 1 h 116"/>
                  <a:gd name="T6" fmla="*/ 1 w 797"/>
                  <a:gd name="T7" fmla="*/ 0 h 116"/>
                  <a:gd name="T8" fmla="*/ 4 w 797"/>
                  <a:gd name="T9" fmla="*/ 1 h 116"/>
                  <a:gd name="T10" fmla="*/ 0 60000 65536"/>
                  <a:gd name="T11" fmla="*/ 0 60000 65536"/>
                  <a:gd name="T12" fmla="*/ 0 60000 65536"/>
                  <a:gd name="T13" fmla="*/ 0 60000 65536"/>
                  <a:gd name="T14" fmla="*/ 0 60000 65536"/>
                  <a:gd name="T15" fmla="*/ 0 w 797"/>
                  <a:gd name="T16" fmla="*/ 0 h 116"/>
                  <a:gd name="T17" fmla="*/ 797 w 797"/>
                  <a:gd name="T18" fmla="*/ 116 h 116"/>
                </a:gdLst>
                <a:ahLst/>
                <a:cxnLst>
                  <a:cxn ang="T10">
                    <a:pos x="T0" y="T1"/>
                  </a:cxn>
                  <a:cxn ang="T11">
                    <a:pos x="T2" y="T3"/>
                  </a:cxn>
                  <a:cxn ang="T12">
                    <a:pos x="T4" y="T5"/>
                  </a:cxn>
                  <a:cxn ang="T13">
                    <a:pos x="T6" y="T7"/>
                  </a:cxn>
                  <a:cxn ang="T14">
                    <a:pos x="T8" y="T9"/>
                  </a:cxn>
                </a:cxnLst>
                <a:rect l="T15" t="T16" r="T17" b="T18"/>
                <a:pathLst>
                  <a:path w="797" h="116">
                    <a:moveTo>
                      <a:pt x="797" y="111"/>
                    </a:moveTo>
                    <a:lnTo>
                      <a:pt x="787" y="116"/>
                    </a:lnTo>
                    <a:lnTo>
                      <a:pt x="0" y="5"/>
                    </a:lnTo>
                    <a:lnTo>
                      <a:pt x="8" y="0"/>
                    </a:lnTo>
                    <a:lnTo>
                      <a:pt x="797" y="111"/>
                    </a:lnTo>
                    <a:close/>
                  </a:path>
                </a:pathLst>
              </a:custGeom>
              <a:solidFill>
                <a:srgbClr val="994C00"/>
              </a:solidFill>
              <a:ln w="9525">
                <a:noFill/>
                <a:round/>
                <a:headEnd/>
                <a:tailEnd/>
              </a:ln>
            </p:spPr>
            <p:txBody>
              <a:bodyPr>
                <a:prstTxWarp prst="textNoShape">
                  <a:avLst/>
                </a:prstTxWarp>
              </a:bodyPr>
              <a:lstStyle/>
              <a:p>
                <a:endParaRPr lang="en-US">
                  <a:latin typeface="Calibri" pitchFamily="-112" charset="0"/>
                </a:endParaRPr>
              </a:p>
            </p:txBody>
          </p:sp>
          <p:sp>
            <p:nvSpPr>
              <p:cNvPr id="675352" name="Freeform 2289"/>
              <p:cNvSpPr>
                <a:spLocks/>
              </p:cNvSpPr>
              <p:nvPr/>
            </p:nvSpPr>
            <p:spPr bwMode="auto">
              <a:xfrm>
                <a:off x="2040" y="1395"/>
                <a:ext cx="396" cy="57"/>
              </a:xfrm>
              <a:custGeom>
                <a:avLst/>
                <a:gdLst>
                  <a:gd name="T0" fmla="*/ 3 w 792"/>
                  <a:gd name="T1" fmla="*/ 1 h 113"/>
                  <a:gd name="T2" fmla="*/ 3 w 792"/>
                  <a:gd name="T3" fmla="*/ 1 h 113"/>
                  <a:gd name="T4" fmla="*/ 0 w 792"/>
                  <a:gd name="T5" fmla="*/ 1 h 113"/>
                  <a:gd name="T6" fmla="*/ 1 w 792"/>
                  <a:gd name="T7" fmla="*/ 0 h 113"/>
                  <a:gd name="T8" fmla="*/ 3 w 792"/>
                  <a:gd name="T9" fmla="*/ 1 h 113"/>
                  <a:gd name="T10" fmla="*/ 0 60000 65536"/>
                  <a:gd name="T11" fmla="*/ 0 60000 65536"/>
                  <a:gd name="T12" fmla="*/ 0 60000 65536"/>
                  <a:gd name="T13" fmla="*/ 0 60000 65536"/>
                  <a:gd name="T14" fmla="*/ 0 60000 65536"/>
                  <a:gd name="T15" fmla="*/ 0 w 792"/>
                  <a:gd name="T16" fmla="*/ 0 h 113"/>
                  <a:gd name="T17" fmla="*/ 792 w 792"/>
                  <a:gd name="T18" fmla="*/ 113 h 113"/>
                </a:gdLst>
                <a:ahLst/>
                <a:cxnLst>
                  <a:cxn ang="T10">
                    <a:pos x="T0" y="T1"/>
                  </a:cxn>
                  <a:cxn ang="T11">
                    <a:pos x="T2" y="T3"/>
                  </a:cxn>
                  <a:cxn ang="T12">
                    <a:pos x="T4" y="T5"/>
                  </a:cxn>
                  <a:cxn ang="T13">
                    <a:pos x="T6" y="T7"/>
                  </a:cxn>
                  <a:cxn ang="T14">
                    <a:pos x="T8" y="T9"/>
                  </a:cxn>
                </a:cxnLst>
                <a:rect l="T15" t="T16" r="T17" b="T18"/>
                <a:pathLst>
                  <a:path w="792" h="113">
                    <a:moveTo>
                      <a:pt x="792" y="111"/>
                    </a:moveTo>
                    <a:lnTo>
                      <a:pt x="789" y="113"/>
                    </a:lnTo>
                    <a:lnTo>
                      <a:pt x="0" y="2"/>
                    </a:lnTo>
                    <a:lnTo>
                      <a:pt x="3" y="0"/>
                    </a:lnTo>
                    <a:lnTo>
                      <a:pt x="792" y="111"/>
                    </a:lnTo>
                    <a:close/>
                  </a:path>
                </a:pathLst>
              </a:custGeom>
              <a:solidFill>
                <a:srgbClr val="994C00"/>
              </a:solidFill>
              <a:ln w="9525">
                <a:noFill/>
                <a:round/>
                <a:headEnd/>
                <a:tailEnd/>
              </a:ln>
            </p:spPr>
            <p:txBody>
              <a:bodyPr>
                <a:prstTxWarp prst="textNoShape">
                  <a:avLst/>
                </a:prstTxWarp>
              </a:bodyPr>
              <a:lstStyle/>
              <a:p>
                <a:endParaRPr lang="en-US">
                  <a:latin typeface="Calibri" pitchFamily="-112" charset="0"/>
                </a:endParaRPr>
              </a:p>
            </p:txBody>
          </p:sp>
          <p:sp>
            <p:nvSpPr>
              <p:cNvPr id="675353" name="Freeform 2290"/>
              <p:cNvSpPr>
                <a:spLocks/>
              </p:cNvSpPr>
              <p:nvPr/>
            </p:nvSpPr>
            <p:spPr bwMode="auto">
              <a:xfrm>
                <a:off x="2039" y="1396"/>
                <a:ext cx="395" cy="57"/>
              </a:xfrm>
              <a:custGeom>
                <a:avLst/>
                <a:gdLst>
                  <a:gd name="T0" fmla="*/ 3 w 791"/>
                  <a:gd name="T1" fmla="*/ 1 h 113"/>
                  <a:gd name="T2" fmla="*/ 3 w 791"/>
                  <a:gd name="T3" fmla="*/ 1 h 113"/>
                  <a:gd name="T4" fmla="*/ 0 w 791"/>
                  <a:gd name="T5" fmla="*/ 1 h 113"/>
                  <a:gd name="T6" fmla="*/ 0 w 791"/>
                  <a:gd name="T7" fmla="*/ 0 h 113"/>
                  <a:gd name="T8" fmla="*/ 3 w 791"/>
                  <a:gd name="T9" fmla="*/ 1 h 113"/>
                  <a:gd name="T10" fmla="*/ 0 60000 65536"/>
                  <a:gd name="T11" fmla="*/ 0 60000 65536"/>
                  <a:gd name="T12" fmla="*/ 0 60000 65536"/>
                  <a:gd name="T13" fmla="*/ 0 60000 65536"/>
                  <a:gd name="T14" fmla="*/ 0 60000 65536"/>
                  <a:gd name="T15" fmla="*/ 0 w 791"/>
                  <a:gd name="T16" fmla="*/ 0 h 113"/>
                  <a:gd name="T17" fmla="*/ 791 w 791"/>
                  <a:gd name="T18" fmla="*/ 113 h 113"/>
                </a:gdLst>
                <a:ahLst/>
                <a:cxnLst>
                  <a:cxn ang="T10">
                    <a:pos x="T0" y="T1"/>
                  </a:cxn>
                  <a:cxn ang="T11">
                    <a:pos x="T2" y="T3"/>
                  </a:cxn>
                  <a:cxn ang="T12">
                    <a:pos x="T4" y="T5"/>
                  </a:cxn>
                  <a:cxn ang="T13">
                    <a:pos x="T6" y="T7"/>
                  </a:cxn>
                  <a:cxn ang="T14">
                    <a:pos x="T8" y="T9"/>
                  </a:cxn>
                </a:cxnLst>
                <a:rect l="T15" t="T16" r="T17" b="T18"/>
                <a:pathLst>
                  <a:path w="791" h="113">
                    <a:moveTo>
                      <a:pt x="791" y="111"/>
                    </a:moveTo>
                    <a:lnTo>
                      <a:pt x="788" y="113"/>
                    </a:lnTo>
                    <a:lnTo>
                      <a:pt x="0" y="1"/>
                    </a:lnTo>
                    <a:lnTo>
                      <a:pt x="2" y="0"/>
                    </a:lnTo>
                    <a:lnTo>
                      <a:pt x="791" y="111"/>
                    </a:lnTo>
                    <a:close/>
                  </a:path>
                </a:pathLst>
              </a:custGeom>
              <a:solidFill>
                <a:srgbClr val="9C4D00"/>
              </a:solidFill>
              <a:ln w="9525">
                <a:noFill/>
                <a:round/>
                <a:headEnd/>
                <a:tailEnd/>
              </a:ln>
            </p:spPr>
            <p:txBody>
              <a:bodyPr>
                <a:prstTxWarp prst="textNoShape">
                  <a:avLst/>
                </a:prstTxWarp>
              </a:bodyPr>
              <a:lstStyle/>
              <a:p>
                <a:endParaRPr lang="en-US">
                  <a:latin typeface="Calibri" pitchFamily="-112" charset="0"/>
                </a:endParaRPr>
              </a:p>
            </p:txBody>
          </p:sp>
          <p:sp>
            <p:nvSpPr>
              <p:cNvPr id="675354" name="Freeform 2291"/>
              <p:cNvSpPr>
                <a:spLocks/>
              </p:cNvSpPr>
              <p:nvPr/>
            </p:nvSpPr>
            <p:spPr bwMode="auto">
              <a:xfrm>
                <a:off x="2037" y="1397"/>
                <a:ext cx="396" cy="57"/>
              </a:xfrm>
              <a:custGeom>
                <a:avLst/>
                <a:gdLst>
                  <a:gd name="T0" fmla="*/ 4 w 791"/>
                  <a:gd name="T1" fmla="*/ 1 h 113"/>
                  <a:gd name="T2" fmla="*/ 4 w 791"/>
                  <a:gd name="T3" fmla="*/ 1 h 113"/>
                  <a:gd name="T4" fmla="*/ 0 w 791"/>
                  <a:gd name="T5" fmla="*/ 1 h 113"/>
                  <a:gd name="T6" fmla="*/ 1 w 791"/>
                  <a:gd name="T7" fmla="*/ 0 h 113"/>
                  <a:gd name="T8" fmla="*/ 4 w 791"/>
                  <a:gd name="T9" fmla="*/ 1 h 113"/>
                  <a:gd name="T10" fmla="*/ 0 60000 65536"/>
                  <a:gd name="T11" fmla="*/ 0 60000 65536"/>
                  <a:gd name="T12" fmla="*/ 0 60000 65536"/>
                  <a:gd name="T13" fmla="*/ 0 60000 65536"/>
                  <a:gd name="T14" fmla="*/ 0 60000 65536"/>
                  <a:gd name="T15" fmla="*/ 0 w 791"/>
                  <a:gd name="T16" fmla="*/ 0 h 113"/>
                  <a:gd name="T17" fmla="*/ 791 w 791"/>
                  <a:gd name="T18" fmla="*/ 113 h 113"/>
                </a:gdLst>
                <a:ahLst/>
                <a:cxnLst>
                  <a:cxn ang="T10">
                    <a:pos x="T0" y="T1"/>
                  </a:cxn>
                  <a:cxn ang="T11">
                    <a:pos x="T2" y="T3"/>
                  </a:cxn>
                  <a:cxn ang="T12">
                    <a:pos x="T4" y="T5"/>
                  </a:cxn>
                  <a:cxn ang="T13">
                    <a:pos x="T6" y="T7"/>
                  </a:cxn>
                  <a:cxn ang="T14">
                    <a:pos x="T8" y="T9"/>
                  </a:cxn>
                </a:cxnLst>
                <a:rect l="T15" t="T16" r="T17" b="T18"/>
                <a:pathLst>
                  <a:path w="791" h="113">
                    <a:moveTo>
                      <a:pt x="791" y="112"/>
                    </a:moveTo>
                    <a:lnTo>
                      <a:pt x="787" y="113"/>
                    </a:lnTo>
                    <a:lnTo>
                      <a:pt x="0" y="2"/>
                    </a:lnTo>
                    <a:lnTo>
                      <a:pt x="3" y="0"/>
                    </a:lnTo>
                    <a:lnTo>
                      <a:pt x="791" y="112"/>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5355" name="Freeform 2292"/>
              <p:cNvSpPr>
                <a:spLocks/>
              </p:cNvSpPr>
              <p:nvPr/>
            </p:nvSpPr>
            <p:spPr bwMode="auto">
              <a:xfrm>
                <a:off x="2032" y="1398"/>
                <a:ext cx="399" cy="60"/>
              </a:xfrm>
              <a:custGeom>
                <a:avLst/>
                <a:gdLst>
                  <a:gd name="T0" fmla="*/ 4 w 797"/>
                  <a:gd name="T1" fmla="*/ 1 h 120"/>
                  <a:gd name="T2" fmla="*/ 4 w 797"/>
                  <a:gd name="T3" fmla="*/ 1 h 120"/>
                  <a:gd name="T4" fmla="*/ 0 w 797"/>
                  <a:gd name="T5" fmla="*/ 1 h 120"/>
                  <a:gd name="T6" fmla="*/ 1 w 797"/>
                  <a:gd name="T7" fmla="*/ 0 h 120"/>
                  <a:gd name="T8" fmla="*/ 4 w 797"/>
                  <a:gd name="T9" fmla="*/ 1 h 120"/>
                  <a:gd name="T10" fmla="*/ 0 60000 65536"/>
                  <a:gd name="T11" fmla="*/ 0 60000 65536"/>
                  <a:gd name="T12" fmla="*/ 0 60000 65536"/>
                  <a:gd name="T13" fmla="*/ 0 60000 65536"/>
                  <a:gd name="T14" fmla="*/ 0 60000 65536"/>
                  <a:gd name="T15" fmla="*/ 0 w 797"/>
                  <a:gd name="T16" fmla="*/ 0 h 120"/>
                  <a:gd name="T17" fmla="*/ 797 w 797"/>
                  <a:gd name="T18" fmla="*/ 120 h 120"/>
                </a:gdLst>
                <a:ahLst/>
                <a:cxnLst>
                  <a:cxn ang="T10">
                    <a:pos x="T0" y="T1"/>
                  </a:cxn>
                  <a:cxn ang="T11">
                    <a:pos x="T2" y="T3"/>
                  </a:cxn>
                  <a:cxn ang="T12">
                    <a:pos x="T4" y="T5"/>
                  </a:cxn>
                  <a:cxn ang="T13">
                    <a:pos x="T6" y="T7"/>
                  </a:cxn>
                  <a:cxn ang="T14">
                    <a:pos x="T8" y="T9"/>
                  </a:cxn>
                </a:cxnLst>
                <a:rect l="T15" t="T16" r="T17" b="T18"/>
                <a:pathLst>
                  <a:path w="797" h="120">
                    <a:moveTo>
                      <a:pt x="797" y="111"/>
                    </a:moveTo>
                    <a:lnTo>
                      <a:pt x="787" y="120"/>
                    </a:lnTo>
                    <a:lnTo>
                      <a:pt x="0" y="7"/>
                    </a:lnTo>
                    <a:lnTo>
                      <a:pt x="10" y="0"/>
                    </a:lnTo>
                    <a:lnTo>
                      <a:pt x="797" y="111"/>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356" name="Freeform 2293"/>
              <p:cNvSpPr>
                <a:spLocks/>
              </p:cNvSpPr>
              <p:nvPr/>
            </p:nvSpPr>
            <p:spPr bwMode="auto">
              <a:xfrm>
                <a:off x="2036" y="1398"/>
                <a:ext cx="395" cy="57"/>
              </a:xfrm>
              <a:custGeom>
                <a:avLst/>
                <a:gdLst>
                  <a:gd name="T0" fmla="*/ 3 w 791"/>
                  <a:gd name="T1" fmla="*/ 0 h 115"/>
                  <a:gd name="T2" fmla="*/ 3 w 791"/>
                  <a:gd name="T3" fmla="*/ 0 h 115"/>
                  <a:gd name="T4" fmla="*/ 0 w 791"/>
                  <a:gd name="T5" fmla="*/ 0 h 115"/>
                  <a:gd name="T6" fmla="*/ 0 w 791"/>
                  <a:gd name="T7" fmla="*/ 0 h 115"/>
                  <a:gd name="T8" fmla="*/ 3 w 791"/>
                  <a:gd name="T9" fmla="*/ 0 h 115"/>
                  <a:gd name="T10" fmla="*/ 0 60000 65536"/>
                  <a:gd name="T11" fmla="*/ 0 60000 65536"/>
                  <a:gd name="T12" fmla="*/ 0 60000 65536"/>
                  <a:gd name="T13" fmla="*/ 0 60000 65536"/>
                  <a:gd name="T14" fmla="*/ 0 60000 65536"/>
                  <a:gd name="T15" fmla="*/ 0 w 791"/>
                  <a:gd name="T16" fmla="*/ 0 h 115"/>
                  <a:gd name="T17" fmla="*/ 791 w 791"/>
                  <a:gd name="T18" fmla="*/ 115 h 115"/>
                </a:gdLst>
                <a:ahLst/>
                <a:cxnLst>
                  <a:cxn ang="T10">
                    <a:pos x="T0" y="T1"/>
                  </a:cxn>
                  <a:cxn ang="T11">
                    <a:pos x="T2" y="T3"/>
                  </a:cxn>
                  <a:cxn ang="T12">
                    <a:pos x="T4" y="T5"/>
                  </a:cxn>
                  <a:cxn ang="T13">
                    <a:pos x="T6" y="T7"/>
                  </a:cxn>
                  <a:cxn ang="T14">
                    <a:pos x="T8" y="T9"/>
                  </a:cxn>
                </a:cxnLst>
                <a:rect l="T15" t="T16" r="T17" b="T18"/>
                <a:pathLst>
                  <a:path w="791" h="115">
                    <a:moveTo>
                      <a:pt x="791" y="111"/>
                    </a:moveTo>
                    <a:lnTo>
                      <a:pt x="788" y="115"/>
                    </a:lnTo>
                    <a:lnTo>
                      <a:pt x="0" y="2"/>
                    </a:lnTo>
                    <a:lnTo>
                      <a:pt x="4" y="0"/>
                    </a:lnTo>
                    <a:lnTo>
                      <a:pt x="791" y="111"/>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357" name="Freeform 2294"/>
              <p:cNvSpPr>
                <a:spLocks/>
              </p:cNvSpPr>
              <p:nvPr/>
            </p:nvSpPr>
            <p:spPr bwMode="auto">
              <a:xfrm>
                <a:off x="2034" y="1399"/>
                <a:ext cx="395" cy="57"/>
              </a:xfrm>
              <a:custGeom>
                <a:avLst/>
                <a:gdLst>
                  <a:gd name="T0" fmla="*/ 3 w 791"/>
                  <a:gd name="T1" fmla="*/ 1 h 114"/>
                  <a:gd name="T2" fmla="*/ 3 w 791"/>
                  <a:gd name="T3" fmla="*/ 1 h 114"/>
                  <a:gd name="T4" fmla="*/ 0 w 791"/>
                  <a:gd name="T5" fmla="*/ 1 h 114"/>
                  <a:gd name="T6" fmla="*/ 0 w 791"/>
                  <a:gd name="T7" fmla="*/ 0 h 114"/>
                  <a:gd name="T8" fmla="*/ 3 w 791"/>
                  <a:gd name="T9" fmla="*/ 1 h 114"/>
                  <a:gd name="T10" fmla="*/ 0 60000 65536"/>
                  <a:gd name="T11" fmla="*/ 0 60000 65536"/>
                  <a:gd name="T12" fmla="*/ 0 60000 65536"/>
                  <a:gd name="T13" fmla="*/ 0 60000 65536"/>
                  <a:gd name="T14" fmla="*/ 0 60000 65536"/>
                  <a:gd name="T15" fmla="*/ 0 w 791"/>
                  <a:gd name="T16" fmla="*/ 0 h 114"/>
                  <a:gd name="T17" fmla="*/ 791 w 791"/>
                  <a:gd name="T18" fmla="*/ 114 h 114"/>
                </a:gdLst>
                <a:ahLst/>
                <a:cxnLst>
                  <a:cxn ang="T10">
                    <a:pos x="T0" y="T1"/>
                  </a:cxn>
                  <a:cxn ang="T11">
                    <a:pos x="T2" y="T3"/>
                  </a:cxn>
                  <a:cxn ang="T12">
                    <a:pos x="T4" y="T5"/>
                  </a:cxn>
                  <a:cxn ang="T13">
                    <a:pos x="T6" y="T7"/>
                  </a:cxn>
                  <a:cxn ang="T14">
                    <a:pos x="T8" y="T9"/>
                  </a:cxn>
                </a:cxnLst>
                <a:rect l="T15" t="T16" r="T17" b="T18"/>
                <a:pathLst>
                  <a:path w="791" h="114">
                    <a:moveTo>
                      <a:pt x="791" y="113"/>
                    </a:moveTo>
                    <a:lnTo>
                      <a:pt x="788" y="114"/>
                    </a:lnTo>
                    <a:lnTo>
                      <a:pt x="0" y="3"/>
                    </a:lnTo>
                    <a:lnTo>
                      <a:pt x="3" y="0"/>
                    </a:lnTo>
                    <a:lnTo>
                      <a:pt x="791" y="113"/>
                    </a:lnTo>
                    <a:close/>
                  </a:path>
                </a:pathLst>
              </a:custGeom>
              <a:solidFill>
                <a:srgbClr val="A65200"/>
              </a:solidFill>
              <a:ln w="9525">
                <a:noFill/>
                <a:round/>
                <a:headEnd/>
                <a:tailEnd/>
              </a:ln>
            </p:spPr>
            <p:txBody>
              <a:bodyPr>
                <a:prstTxWarp prst="textNoShape">
                  <a:avLst/>
                </a:prstTxWarp>
              </a:bodyPr>
              <a:lstStyle/>
              <a:p>
                <a:endParaRPr lang="en-US">
                  <a:latin typeface="Calibri" pitchFamily="-112" charset="0"/>
                </a:endParaRPr>
              </a:p>
            </p:txBody>
          </p:sp>
          <p:sp>
            <p:nvSpPr>
              <p:cNvPr id="675358" name="Freeform 2295"/>
              <p:cNvSpPr>
                <a:spLocks/>
              </p:cNvSpPr>
              <p:nvPr/>
            </p:nvSpPr>
            <p:spPr bwMode="auto">
              <a:xfrm>
                <a:off x="2032" y="1400"/>
                <a:ext cx="396" cy="58"/>
              </a:xfrm>
              <a:custGeom>
                <a:avLst/>
                <a:gdLst>
                  <a:gd name="T0" fmla="*/ 4 w 791"/>
                  <a:gd name="T1" fmla="*/ 1 h 115"/>
                  <a:gd name="T2" fmla="*/ 4 w 791"/>
                  <a:gd name="T3" fmla="*/ 1 h 115"/>
                  <a:gd name="T4" fmla="*/ 0 w 791"/>
                  <a:gd name="T5" fmla="*/ 1 h 115"/>
                  <a:gd name="T6" fmla="*/ 1 w 791"/>
                  <a:gd name="T7" fmla="*/ 0 h 115"/>
                  <a:gd name="T8" fmla="*/ 4 w 791"/>
                  <a:gd name="T9" fmla="*/ 1 h 115"/>
                  <a:gd name="T10" fmla="*/ 0 60000 65536"/>
                  <a:gd name="T11" fmla="*/ 0 60000 65536"/>
                  <a:gd name="T12" fmla="*/ 0 60000 65536"/>
                  <a:gd name="T13" fmla="*/ 0 60000 65536"/>
                  <a:gd name="T14" fmla="*/ 0 60000 65536"/>
                  <a:gd name="T15" fmla="*/ 0 w 791"/>
                  <a:gd name="T16" fmla="*/ 0 h 115"/>
                  <a:gd name="T17" fmla="*/ 791 w 791"/>
                  <a:gd name="T18" fmla="*/ 115 h 115"/>
                </a:gdLst>
                <a:ahLst/>
                <a:cxnLst>
                  <a:cxn ang="T10">
                    <a:pos x="T0" y="T1"/>
                  </a:cxn>
                  <a:cxn ang="T11">
                    <a:pos x="T2" y="T3"/>
                  </a:cxn>
                  <a:cxn ang="T12">
                    <a:pos x="T4" y="T5"/>
                  </a:cxn>
                  <a:cxn ang="T13">
                    <a:pos x="T6" y="T7"/>
                  </a:cxn>
                  <a:cxn ang="T14">
                    <a:pos x="T8" y="T9"/>
                  </a:cxn>
                </a:cxnLst>
                <a:rect l="T15" t="T16" r="T17" b="T18"/>
                <a:pathLst>
                  <a:path w="791" h="115">
                    <a:moveTo>
                      <a:pt x="791" y="111"/>
                    </a:moveTo>
                    <a:lnTo>
                      <a:pt x="787" y="115"/>
                    </a:lnTo>
                    <a:lnTo>
                      <a:pt x="0" y="2"/>
                    </a:lnTo>
                    <a:lnTo>
                      <a:pt x="3" y="0"/>
                    </a:lnTo>
                    <a:lnTo>
                      <a:pt x="791" y="111"/>
                    </a:lnTo>
                    <a:close/>
                  </a:path>
                </a:pathLst>
              </a:custGeom>
              <a:solidFill>
                <a:srgbClr val="A95400"/>
              </a:solidFill>
              <a:ln w="9525">
                <a:noFill/>
                <a:round/>
                <a:headEnd/>
                <a:tailEnd/>
              </a:ln>
            </p:spPr>
            <p:txBody>
              <a:bodyPr>
                <a:prstTxWarp prst="textNoShape">
                  <a:avLst/>
                </a:prstTxWarp>
              </a:bodyPr>
              <a:lstStyle/>
              <a:p>
                <a:endParaRPr lang="en-US">
                  <a:latin typeface="Calibri" pitchFamily="-112" charset="0"/>
                </a:endParaRPr>
              </a:p>
            </p:txBody>
          </p:sp>
          <p:sp>
            <p:nvSpPr>
              <p:cNvPr id="675359" name="Freeform 2296"/>
              <p:cNvSpPr>
                <a:spLocks/>
              </p:cNvSpPr>
              <p:nvPr/>
            </p:nvSpPr>
            <p:spPr bwMode="auto">
              <a:xfrm>
                <a:off x="2028" y="1401"/>
                <a:ext cx="398" cy="61"/>
              </a:xfrm>
              <a:custGeom>
                <a:avLst/>
                <a:gdLst>
                  <a:gd name="T0" fmla="*/ 3 w 796"/>
                  <a:gd name="T1" fmla="*/ 1 h 121"/>
                  <a:gd name="T2" fmla="*/ 3 w 796"/>
                  <a:gd name="T3" fmla="*/ 1 h 121"/>
                  <a:gd name="T4" fmla="*/ 0 w 796"/>
                  <a:gd name="T5" fmla="*/ 1 h 121"/>
                  <a:gd name="T6" fmla="*/ 1 w 796"/>
                  <a:gd name="T7" fmla="*/ 0 h 121"/>
                  <a:gd name="T8" fmla="*/ 3 w 796"/>
                  <a:gd name="T9" fmla="*/ 1 h 121"/>
                  <a:gd name="T10" fmla="*/ 0 60000 65536"/>
                  <a:gd name="T11" fmla="*/ 0 60000 65536"/>
                  <a:gd name="T12" fmla="*/ 0 60000 65536"/>
                  <a:gd name="T13" fmla="*/ 0 60000 65536"/>
                  <a:gd name="T14" fmla="*/ 0 60000 65536"/>
                  <a:gd name="T15" fmla="*/ 0 w 796"/>
                  <a:gd name="T16" fmla="*/ 0 h 121"/>
                  <a:gd name="T17" fmla="*/ 796 w 796"/>
                  <a:gd name="T18" fmla="*/ 121 h 121"/>
                </a:gdLst>
                <a:ahLst/>
                <a:cxnLst>
                  <a:cxn ang="T10">
                    <a:pos x="T0" y="T1"/>
                  </a:cxn>
                  <a:cxn ang="T11">
                    <a:pos x="T2" y="T3"/>
                  </a:cxn>
                  <a:cxn ang="T12">
                    <a:pos x="T4" y="T5"/>
                  </a:cxn>
                  <a:cxn ang="T13">
                    <a:pos x="T6" y="T7"/>
                  </a:cxn>
                  <a:cxn ang="T14">
                    <a:pos x="T8" y="T9"/>
                  </a:cxn>
                </a:cxnLst>
                <a:rect l="T15" t="T16" r="T17" b="T18"/>
                <a:pathLst>
                  <a:path w="796" h="121">
                    <a:moveTo>
                      <a:pt x="796" y="113"/>
                    </a:moveTo>
                    <a:lnTo>
                      <a:pt x="788" y="121"/>
                    </a:lnTo>
                    <a:lnTo>
                      <a:pt x="0" y="8"/>
                    </a:lnTo>
                    <a:lnTo>
                      <a:pt x="9" y="0"/>
                    </a:lnTo>
                    <a:lnTo>
                      <a:pt x="796" y="113"/>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360" name="Freeform 2297"/>
              <p:cNvSpPr>
                <a:spLocks/>
              </p:cNvSpPr>
              <p:nvPr/>
            </p:nvSpPr>
            <p:spPr bwMode="auto">
              <a:xfrm>
                <a:off x="2032" y="1401"/>
                <a:ext cx="394" cy="58"/>
              </a:xfrm>
              <a:custGeom>
                <a:avLst/>
                <a:gdLst>
                  <a:gd name="T0" fmla="*/ 3 w 789"/>
                  <a:gd name="T1" fmla="*/ 1 h 114"/>
                  <a:gd name="T2" fmla="*/ 3 w 789"/>
                  <a:gd name="T3" fmla="*/ 1 h 114"/>
                  <a:gd name="T4" fmla="*/ 0 w 789"/>
                  <a:gd name="T5" fmla="*/ 1 h 114"/>
                  <a:gd name="T6" fmla="*/ 0 w 789"/>
                  <a:gd name="T7" fmla="*/ 0 h 114"/>
                  <a:gd name="T8" fmla="*/ 3 w 789"/>
                  <a:gd name="T9" fmla="*/ 1 h 114"/>
                  <a:gd name="T10" fmla="*/ 0 60000 65536"/>
                  <a:gd name="T11" fmla="*/ 0 60000 65536"/>
                  <a:gd name="T12" fmla="*/ 0 60000 65536"/>
                  <a:gd name="T13" fmla="*/ 0 60000 65536"/>
                  <a:gd name="T14" fmla="*/ 0 60000 65536"/>
                  <a:gd name="T15" fmla="*/ 0 w 789"/>
                  <a:gd name="T16" fmla="*/ 0 h 114"/>
                  <a:gd name="T17" fmla="*/ 789 w 789"/>
                  <a:gd name="T18" fmla="*/ 114 h 114"/>
                </a:gdLst>
                <a:ahLst/>
                <a:cxnLst>
                  <a:cxn ang="T10">
                    <a:pos x="T0" y="T1"/>
                  </a:cxn>
                  <a:cxn ang="T11">
                    <a:pos x="T2" y="T3"/>
                  </a:cxn>
                  <a:cxn ang="T12">
                    <a:pos x="T4" y="T5"/>
                  </a:cxn>
                  <a:cxn ang="T13">
                    <a:pos x="T6" y="T7"/>
                  </a:cxn>
                  <a:cxn ang="T14">
                    <a:pos x="T8" y="T9"/>
                  </a:cxn>
                </a:cxnLst>
                <a:rect l="T15" t="T16" r="T17" b="T18"/>
                <a:pathLst>
                  <a:path w="789" h="114">
                    <a:moveTo>
                      <a:pt x="789" y="113"/>
                    </a:moveTo>
                    <a:lnTo>
                      <a:pt x="788" y="114"/>
                    </a:lnTo>
                    <a:lnTo>
                      <a:pt x="0" y="1"/>
                    </a:lnTo>
                    <a:lnTo>
                      <a:pt x="2" y="0"/>
                    </a:lnTo>
                    <a:lnTo>
                      <a:pt x="789" y="113"/>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361" name="Freeform 2298"/>
              <p:cNvSpPr>
                <a:spLocks/>
              </p:cNvSpPr>
              <p:nvPr/>
            </p:nvSpPr>
            <p:spPr bwMode="auto">
              <a:xfrm>
                <a:off x="2031" y="1402"/>
                <a:ext cx="394" cy="58"/>
              </a:xfrm>
              <a:custGeom>
                <a:avLst/>
                <a:gdLst>
                  <a:gd name="T0" fmla="*/ 3 w 790"/>
                  <a:gd name="T1" fmla="*/ 0 h 117"/>
                  <a:gd name="T2" fmla="*/ 3 w 790"/>
                  <a:gd name="T3" fmla="*/ 0 h 117"/>
                  <a:gd name="T4" fmla="*/ 0 w 790"/>
                  <a:gd name="T5" fmla="*/ 0 h 117"/>
                  <a:gd name="T6" fmla="*/ 0 w 790"/>
                  <a:gd name="T7" fmla="*/ 0 h 117"/>
                  <a:gd name="T8" fmla="*/ 3 w 790"/>
                  <a:gd name="T9" fmla="*/ 0 h 117"/>
                  <a:gd name="T10" fmla="*/ 0 60000 65536"/>
                  <a:gd name="T11" fmla="*/ 0 60000 65536"/>
                  <a:gd name="T12" fmla="*/ 0 60000 65536"/>
                  <a:gd name="T13" fmla="*/ 0 60000 65536"/>
                  <a:gd name="T14" fmla="*/ 0 60000 65536"/>
                  <a:gd name="T15" fmla="*/ 0 w 790"/>
                  <a:gd name="T16" fmla="*/ 0 h 117"/>
                  <a:gd name="T17" fmla="*/ 790 w 790"/>
                  <a:gd name="T18" fmla="*/ 117 h 117"/>
                </a:gdLst>
                <a:ahLst/>
                <a:cxnLst>
                  <a:cxn ang="T10">
                    <a:pos x="T0" y="T1"/>
                  </a:cxn>
                  <a:cxn ang="T11">
                    <a:pos x="T2" y="T3"/>
                  </a:cxn>
                  <a:cxn ang="T12">
                    <a:pos x="T4" y="T5"/>
                  </a:cxn>
                  <a:cxn ang="T13">
                    <a:pos x="T6" y="T7"/>
                  </a:cxn>
                  <a:cxn ang="T14">
                    <a:pos x="T8" y="T9"/>
                  </a:cxn>
                </a:cxnLst>
                <a:rect l="T15" t="T16" r="T17" b="T18"/>
                <a:pathLst>
                  <a:path w="790" h="117">
                    <a:moveTo>
                      <a:pt x="790" y="113"/>
                    </a:moveTo>
                    <a:lnTo>
                      <a:pt x="788" y="117"/>
                    </a:lnTo>
                    <a:lnTo>
                      <a:pt x="0" y="2"/>
                    </a:lnTo>
                    <a:lnTo>
                      <a:pt x="2" y="0"/>
                    </a:lnTo>
                    <a:lnTo>
                      <a:pt x="790" y="113"/>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362" name="Freeform 2299"/>
              <p:cNvSpPr>
                <a:spLocks/>
              </p:cNvSpPr>
              <p:nvPr/>
            </p:nvSpPr>
            <p:spPr bwMode="auto">
              <a:xfrm>
                <a:off x="2029" y="1403"/>
                <a:ext cx="395" cy="58"/>
              </a:xfrm>
              <a:custGeom>
                <a:avLst/>
                <a:gdLst>
                  <a:gd name="T0" fmla="*/ 3 w 791"/>
                  <a:gd name="T1" fmla="*/ 1 h 116"/>
                  <a:gd name="T2" fmla="*/ 3 w 791"/>
                  <a:gd name="T3" fmla="*/ 1 h 116"/>
                  <a:gd name="T4" fmla="*/ 0 w 791"/>
                  <a:gd name="T5" fmla="*/ 1 h 116"/>
                  <a:gd name="T6" fmla="*/ 0 w 791"/>
                  <a:gd name="T7" fmla="*/ 0 h 116"/>
                  <a:gd name="T8" fmla="*/ 3 w 791"/>
                  <a:gd name="T9" fmla="*/ 1 h 116"/>
                  <a:gd name="T10" fmla="*/ 0 60000 65536"/>
                  <a:gd name="T11" fmla="*/ 0 60000 65536"/>
                  <a:gd name="T12" fmla="*/ 0 60000 65536"/>
                  <a:gd name="T13" fmla="*/ 0 60000 65536"/>
                  <a:gd name="T14" fmla="*/ 0 60000 65536"/>
                  <a:gd name="T15" fmla="*/ 0 w 791"/>
                  <a:gd name="T16" fmla="*/ 0 h 116"/>
                  <a:gd name="T17" fmla="*/ 791 w 791"/>
                  <a:gd name="T18" fmla="*/ 116 h 116"/>
                </a:gdLst>
                <a:ahLst/>
                <a:cxnLst>
                  <a:cxn ang="T10">
                    <a:pos x="T0" y="T1"/>
                  </a:cxn>
                  <a:cxn ang="T11">
                    <a:pos x="T2" y="T3"/>
                  </a:cxn>
                  <a:cxn ang="T12">
                    <a:pos x="T4" y="T5"/>
                  </a:cxn>
                  <a:cxn ang="T13">
                    <a:pos x="T6" y="T7"/>
                  </a:cxn>
                  <a:cxn ang="T14">
                    <a:pos x="T8" y="T9"/>
                  </a:cxn>
                </a:cxnLst>
                <a:rect l="T15" t="T16" r="T17" b="T18"/>
                <a:pathLst>
                  <a:path w="791" h="116">
                    <a:moveTo>
                      <a:pt x="791" y="115"/>
                    </a:moveTo>
                    <a:lnTo>
                      <a:pt x="788" y="116"/>
                    </a:lnTo>
                    <a:lnTo>
                      <a:pt x="0" y="3"/>
                    </a:lnTo>
                    <a:lnTo>
                      <a:pt x="3" y="0"/>
                    </a:lnTo>
                    <a:lnTo>
                      <a:pt x="791" y="115"/>
                    </a:lnTo>
                    <a:close/>
                  </a:path>
                </a:pathLst>
              </a:custGeom>
              <a:solidFill>
                <a:srgbClr val="B15800"/>
              </a:solidFill>
              <a:ln w="9525">
                <a:noFill/>
                <a:round/>
                <a:headEnd/>
                <a:tailEnd/>
              </a:ln>
            </p:spPr>
            <p:txBody>
              <a:bodyPr>
                <a:prstTxWarp prst="textNoShape">
                  <a:avLst/>
                </a:prstTxWarp>
              </a:bodyPr>
              <a:lstStyle/>
              <a:p>
                <a:endParaRPr lang="en-US">
                  <a:latin typeface="Calibri" pitchFamily="-112" charset="0"/>
                </a:endParaRPr>
              </a:p>
            </p:txBody>
          </p:sp>
          <p:sp>
            <p:nvSpPr>
              <p:cNvPr id="675363" name="Freeform 2300"/>
              <p:cNvSpPr>
                <a:spLocks/>
              </p:cNvSpPr>
              <p:nvPr/>
            </p:nvSpPr>
            <p:spPr bwMode="auto">
              <a:xfrm>
                <a:off x="2028" y="1405"/>
                <a:ext cx="395" cy="57"/>
              </a:xfrm>
              <a:custGeom>
                <a:avLst/>
                <a:gdLst>
                  <a:gd name="T0" fmla="*/ 3 w 790"/>
                  <a:gd name="T1" fmla="*/ 0 h 115"/>
                  <a:gd name="T2" fmla="*/ 3 w 790"/>
                  <a:gd name="T3" fmla="*/ 0 h 115"/>
                  <a:gd name="T4" fmla="*/ 0 w 790"/>
                  <a:gd name="T5" fmla="*/ 0 h 115"/>
                  <a:gd name="T6" fmla="*/ 1 w 790"/>
                  <a:gd name="T7" fmla="*/ 0 h 115"/>
                  <a:gd name="T8" fmla="*/ 3 w 790"/>
                  <a:gd name="T9" fmla="*/ 0 h 115"/>
                  <a:gd name="T10" fmla="*/ 0 60000 65536"/>
                  <a:gd name="T11" fmla="*/ 0 60000 65536"/>
                  <a:gd name="T12" fmla="*/ 0 60000 65536"/>
                  <a:gd name="T13" fmla="*/ 0 60000 65536"/>
                  <a:gd name="T14" fmla="*/ 0 60000 65536"/>
                  <a:gd name="T15" fmla="*/ 0 w 790"/>
                  <a:gd name="T16" fmla="*/ 0 h 115"/>
                  <a:gd name="T17" fmla="*/ 790 w 790"/>
                  <a:gd name="T18" fmla="*/ 115 h 115"/>
                </a:gdLst>
                <a:ahLst/>
                <a:cxnLst>
                  <a:cxn ang="T10">
                    <a:pos x="T0" y="T1"/>
                  </a:cxn>
                  <a:cxn ang="T11">
                    <a:pos x="T2" y="T3"/>
                  </a:cxn>
                  <a:cxn ang="T12">
                    <a:pos x="T4" y="T5"/>
                  </a:cxn>
                  <a:cxn ang="T13">
                    <a:pos x="T6" y="T7"/>
                  </a:cxn>
                  <a:cxn ang="T14">
                    <a:pos x="T8" y="T9"/>
                  </a:cxn>
                </a:cxnLst>
                <a:rect l="T15" t="T16" r="T17" b="T18"/>
                <a:pathLst>
                  <a:path w="790" h="115">
                    <a:moveTo>
                      <a:pt x="790" y="113"/>
                    </a:moveTo>
                    <a:lnTo>
                      <a:pt x="788" y="115"/>
                    </a:lnTo>
                    <a:lnTo>
                      <a:pt x="0" y="2"/>
                    </a:lnTo>
                    <a:lnTo>
                      <a:pt x="2" y="0"/>
                    </a:lnTo>
                    <a:lnTo>
                      <a:pt x="790" y="11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364" name="Freeform 2301"/>
              <p:cNvSpPr>
                <a:spLocks/>
              </p:cNvSpPr>
              <p:nvPr/>
            </p:nvSpPr>
            <p:spPr bwMode="auto">
              <a:xfrm>
                <a:off x="2024" y="1405"/>
                <a:ext cx="398" cy="62"/>
              </a:xfrm>
              <a:custGeom>
                <a:avLst/>
                <a:gdLst>
                  <a:gd name="T0" fmla="*/ 3 w 796"/>
                  <a:gd name="T1" fmla="*/ 1 h 123"/>
                  <a:gd name="T2" fmla="*/ 3 w 796"/>
                  <a:gd name="T3" fmla="*/ 1 h 123"/>
                  <a:gd name="T4" fmla="*/ 0 w 796"/>
                  <a:gd name="T5" fmla="*/ 1 h 123"/>
                  <a:gd name="T6" fmla="*/ 1 w 796"/>
                  <a:gd name="T7" fmla="*/ 0 h 123"/>
                  <a:gd name="T8" fmla="*/ 3 w 796"/>
                  <a:gd name="T9" fmla="*/ 1 h 123"/>
                  <a:gd name="T10" fmla="*/ 0 60000 65536"/>
                  <a:gd name="T11" fmla="*/ 0 60000 65536"/>
                  <a:gd name="T12" fmla="*/ 0 60000 65536"/>
                  <a:gd name="T13" fmla="*/ 0 60000 65536"/>
                  <a:gd name="T14" fmla="*/ 0 60000 65536"/>
                  <a:gd name="T15" fmla="*/ 0 w 796"/>
                  <a:gd name="T16" fmla="*/ 0 h 123"/>
                  <a:gd name="T17" fmla="*/ 796 w 796"/>
                  <a:gd name="T18" fmla="*/ 123 h 123"/>
                </a:gdLst>
                <a:ahLst/>
                <a:cxnLst>
                  <a:cxn ang="T10">
                    <a:pos x="T0" y="T1"/>
                  </a:cxn>
                  <a:cxn ang="T11">
                    <a:pos x="T2" y="T3"/>
                  </a:cxn>
                  <a:cxn ang="T12">
                    <a:pos x="T4" y="T5"/>
                  </a:cxn>
                  <a:cxn ang="T13">
                    <a:pos x="T6" y="T7"/>
                  </a:cxn>
                  <a:cxn ang="T14">
                    <a:pos x="T8" y="T9"/>
                  </a:cxn>
                </a:cxnLst>
                <a:rect l="T15" t="T16" r="T17" b="T18"/>
                <a:pathLst>
                  <a:path w="796" h="123">
                    <a:moveTo>
                      <a:pt x="796" y="113"/>
                    </a:moveTo>
                    <a:lnTo>
                      <a:pt x="788" y="123"/>
                    </a:lnTo>
                    <a:lnTo>
                      <a:pt x="0" y="8"/>
                    </a:lnTo>
                    <a:lnTo>
                      <a:pt x="8" y="0"/>
                    </a:lnTo>
                    <a:lnTo>
                      <a:pt x="796" y="113"/>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5365" name="Freeform 2302"/>
              <p:cNvSpPr>
                <a:spLocks/>
              </p:cNvSpPr>
              <p:nvPr/>
            </p:nvSpPr>
            <p:spPr bwMode="auto">
              <a:xfrm>
                <a:off x="2027" y="1405"/>
                <a:ext cx="395" cy="59"/>
              </a:xfrm>
              <a:custGeom>
                <a:avLst/>
                <a:gdLst>
                  <a:gd name="T0" fmla="*/ 4 w 789"/>
                  <a:gd name="T1" fmla="*/ 1 h 116"/>
                  <a:gd name="T2" fmla="*/ 4 w 789"/>
                  <a:gd name="T3" fmla="*/ 1 h 116"/>
                  <a:gd name="T4" fmla="*/ 0 w 789"/>
                  <a:gd name="T5" fmla="*/ 1 h 116"/>
                  <a:gd name="T6" fmla="*/ 1 w 789"/>
                  <a:gd name="T7" fmla="*/ 0 h 116"/>
                  <a:gd name="T8" fmla="*/ 4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3"/>
                    </a:moveTo>
                    <a:lnTo>
                      <a:pt x="787" y="116"/>
                    </a:lnTo>
                    <a:lnTo>
                      <a:pt x="0" y="2"/>
                    </a:lnTo>
                    <a:lnTo>
                      <a:pt x="1" y="0"/>
                    </a:lnTo>
                    <a:lnTo>
                      <a:pt x="789" y="113"/>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5366" name="Freeform 2303"/>
              <p:cNvSpPr>
                <a:spLocks/>
              </p:cNvSpPr>
              <p:nvPr/>
            </p:nvSpPr>
            <p:spPr bwMode="auto">
              <a:xfrm>
                <a:off x="2026" y="1406"/>
                <a:ext cx="395" cy="58"/>
              </a:xfrm>
              <a:custGeom>
                <a:avLst/>
                <a:gdLst>
                  <a:gd name="T0" fmla="*/ 3 w 791"/>
                  <a:gd name="T1" fmla="*/ 1 h 116"/>
                  <a:gd name="T2" fmla="*/ 3 w 791"/>
                  <a:gd name="T3" fmla="*/ 1 h 116"/>
                  <a:gd name="T4" fmla="*/ 0 w 791"/>
                  <a:gd name="T5" fmla="*/ 1 h 116"/>
                  <a:gd name="T6" fmla="*/ 0 w 791"/>
                  <a:gd name="T7" fmla="*/ 0 h 116"/>
                  <a:gd name="T8" fmla="*/ 3 w 791"/>
                  <a:gd name="T9" fmla="*/ 1 h 116"/>
                  <a:gd name="T10" fmla="*/ 0 60000 65536"/>
                  <a:gd name="T11" fmla="*/ 0 60000 65536"/>
                  <a:gd name="T12" fmla="*/ 0 60000 65536"/>
                  <a:gd name="T13" fmla="*/ 0 60000 65536"/>
                  <a:gd name="T14" fmla="*/ 0 60000 65536"/>
                  <a:gd name="T15" fmla="*/ 0 w 791"/>
                  <a:gd name="T16" fmla="*/ 0 h 116"/>
                  <a:gd name="T17" fmla="*/ 791 w 791"/>
                  <a:gd name="T18" fmla="*/ 116 h 116"/>
                </a:gdLst>
                <a:ahLst/>
                <a:cxnLst>
                  <a:cxn ang="T10">
                    <a:pos x="T0" y="T1"/>
                  </a:cxn>
                  <a:cxn ang="T11">
                    <a:pos x="T2" y="T3"/>
                  </a:cxn>
                  <a:cxn ang="T12">
                    <a:pos x="T4" y="T5"/>
                  </a:cxn>
                  <a:cxn ang="T13">
                    <a:pos x="T6" y="T7"/>
                  </a:cxn>
                  <a:cxn ang="T14">
                    <a:pos x="T8" y="T9"/>
                  </a:cxn>
                </a:cxnLst>
                <a:rect l="T15" t="T16" r="T17" b="T18"/>
                <a:pathLst>
                  <a:path w="791" h="116">
                    <a:moveTo>
                      <a:pt x="791" y="114"/>
                    </a:moveTo>
                    <a:lnTo>
                      <a:pt x="790" y="116"/>
                    </a:lnTo>
                    <a:lnTo>
                      <a:pt x="0" y="1"/>
                    </a:lnTo>
                    <a:lnTo>
                      <a:pt x="4" y="0"/>
                    </a:lnTo>
                    <a:lnTo>
                      <a:pt x="791" y="114"/>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367" name="Freeform 2304"/>
              <p:cNvSpPr>
                <a:spLocks/>
              </p:cNvSpPr>
              <p:nvPr/>
            </p:nvSpPr>
            <p:spPr bwMode="auto">
              <a:xfrm>
                <a:off x="2025" y="1407"/>
                <a:ext cx="395" cy="59"/>
              </a:xfrm>
              <a:custGeom>
                <a:avLst/>
                <a:gdLst>
                  <a:gd name="T0" fmla="*/ 3 w 791"/>
                  <a:gd name="T1" fmla="*/ 1 h 118"/>
                  <a:gd name="T2" fmla="*/ 3 w 791"/>
                  <a:gd name="T3" fmla="*/ 1 h 118"/>
                  <a:gd name="T4" fmla="*/ 0 w 791"/>
                  <a:gd name="T5" fmla="*/ 1 h 118"/>
                  <a:gd name="T6" fmla="*/ 0 w 791"/>
                  <a:gd name="T7" fmla="*/ 0 h 118"/>
                  <a:gd name="T8" fmla="*/ 3 w 791"/>
                  <a:gd name="T9" fmla="*/ 1 h 118"/>
                  <a:gd name="T10" fmla="*/ 0 60000 65536"/>
                  <a:gd name="T11" fmla="*/ 0 60000 65536"/>
                  <a:gd name="T12" fmla="*/ 0 60000 65536"/>
                  <a:gd name="T13" fmla="*/ 0 60000 65536"/>
                  <a:gd name="T14" fmla="*/ 0 60000 65536"/>
                  <a:gd name="T15" fmla="*/ 0 w 791"/>
                  <a:gd name="T16" fmla="*/ 0 h 118"/>
                  <a:gd name="T17" fmla="*/ 791 w 791"/>
                  <a:gd name="T18" fmla="*/ 118 h 118"/>
                </a:gdLst>
                <a:ahLst/>
                <a:cxnLst>
                  <a:cxn ang="T10">
                    <a:pos x="T0" y="T1"/>
                  </a:cxn>
                  <a:cxn ang="T11">
                    <a:pos x="T2" y="T3"/>
                  </a:cxn>
                  <a:cxn ang="T12">
                    <a:pos x="T4" y="T5"/>
                  </a:cxn>
                  <a:cxn ang="T13">
                    <a:pos x="T6" y="T7"/>
                  </a:cxn>
                  <a:cxn ang="T14">
                    <a:pos x="T8" y="T9"/>
                  </a:cxn>
                </a:cxnLst>
                <a:rect l="T15" t="T16" r="T17" b="T18"/>
                <a:pathLst>
                  <a:path w="791" h="118">
                    <a:moveTo>
                      <a:pt x="791" y="115"/>
                    </a:moveTo>
                    <a:lnTo>
                      <a:pt x="787" y="118"/>
                    </a:lnTo>
                    <a:lnTo>
                      <a:pt x="0" y="4"/>
                    </a:lnTo>
                    <a:lnTo>
                      <a:pt x="1" y="0"/>
                    </a:lnTo>
                    <a:lnTo>
                      <a:pt x="791" y="115"/>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5368" name="Freeform 2305"/>
              <p:cNvSpPr>
                <a:spLocks/>
              </p:cNvSpPr>
              <p:nvPr/>
            </p:nvSpPr>
            <p:spPr bwMode="auto">
              <a:xfrm>
                <a:off x="2024" y="1409"/>
                <a:ext cx="395" cy="58"/>
              </a:xfrm>
              <a:custGeom>
                <a:avLst/>
                <a:gdLst>
                  <a:gd name="T0" fmla="*/ 4 w 789"/>
                  <a:gd name="T1" fmla="*/ 1 h 116"/>
                  <a:gd name="T2" fmla="*/ 4 w 789"/>
                  <a:gd name="T3" fmla="*/ 1 h 116"/>
                  <a:gd name="T4" fmla="*/ 0 w 789"/>
                  <a:gd name="T5" fmla="*/ 1 h 116"/>
                  <a:gd name="T6" fmla="*/ 1 w 789"/>
                  <a:gd name="T7" fmla="*/ 0 h 116"/>
                  <a:gd name="T8" fmla="*/ 4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4"/>
                    </a:moveTo>
                    <a:lnTo>
                      <a:pt x="788" y="116"/>
                    </a:lnTo>
                    <a:lnTo>
                      <a:pt x="0" y="1"/>
                    </a:lnTo>
                    <a:lnTo>
                      <a:pt x="2" y="0"/>
                    </a:lnTo>
                    <a:lnTo>
                      <a:pt x="789" y="114"/>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369" name="Freeform 2306"/>
              <p:cNvSpPr>
                <a:spLocks/>
              </p:cNvSpPr>
              <p:nvPr/>
            </p:nvSpPr>
            <p:spPr bwMode="auto">
              <a:xfrm>
                <a:off x="2021" y="1410"/>
                <a:ext cx="397" cy="62"/>
              </a:xfrm>
              <a:custGeom>
                <a:avLst/>
                <a:gdLst>
                  <a:gd name="T0" fmla="*/ 3 w 795"/>
                  <a:gd name="T1" fmla="*/ 0 h 125"/>
                  <a:gd name="T2" fmla="*/ 3 w 795"/>
                  <a:gd name="T3" fmla="*/ 0 h 125"/>
                  <a:gd name="T4" fmla="*/ 0 w 795"/>
                  <a:gd name="T5" fmla="*/ 0 h 125"/>
                  <a:gd name="T6" fmla="*/ 0 w 795"/>
                  <a:gd name="T7" fmla="*/ 0 h 125"/>
                  <a:gd name="T8" fmla="*/ 3 w 795"/>
                  <a:gd name="T9" fmla="*/ 0 h 125"/>
                  <a:gd name="T10" fmla="*/ 0 60000 65536"/>
                  <a:gd name="T11" fmla="*/ 0 60000 65536"/>
                  <a:gd name="T12" fmla="*/ 0 60000 65536"/>
                  <a:gd name="T13" fmla="*/ 0 60000 65536"/>
                  <a:gd name="T14" fmla="*/ 0 60000 65536"/>
                  <a:gd name="T15" fmla="*/ 0 w 795"/>
                  <a:gd name="T16" fmla="*/ 0 h 125"/>
                  <a:gd name="T17" fmla="*/ 795 w 795"/>
                  <a:gd name="T18" fmla="*/ 125 h 125"/>
                </a:gdLst>
                <a:ahLst/>
                <a:cxnLst>
                  <a:cxn ang="T10">
                    <a:pos x="T0" y="T1"/>
                  </a:cxn>
                  <a:cxn ang="T11">
                    <a:pos x="T2" y="T3"/>
                  </a:cxn>
                  <a:cxn ang="T12">
                    <a:pos x="T4" y="T5"/>
                  </a:cxn>
                  <a:cxn ang="T13">
                    <a:pos x="T6" y="T7"/>
                  </a:cxn>
                  <a:cxn ang="T14">
                    <a:pos x="T8" y="T9"/>
                  </a:cxn>
                </a:cxnLst>
                <a:rect l="T15" t="T16" r="T17" b="T18"/>
                <a:pathLst>
                  <a:path w="795" h="125">
                    <a:moveTo>
                      <a:pt x="795" y="115"/>
                    </a:moveTo>
                    <a:lnTo>
                      <a:pt x="788" y="125"/>
                    </a:lnTo>
                    <a:lnTo>
                      <a:pt x="0" y="10"/>
                    </a:lnTo>
                    <a:lnTo>
                      <a:pt x="7" y="0"/>
                    </a:lnTo>
                    <a:lnTo>
                      <a:pt x="795" y="115"/>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370" name="Freeform 2307"/>
              <p:cNvSpPr>
                <a:spLocks/>
              </p:cNvSpPr>
              <p:nvPr/>
            </p:nvSpPr>
            <p:spPr bwMode="auto">
              <a:xfrm>
                <a:off x="2023" y="1410"/>
                <a:ext cx="395" cy="59"/>
              </a:xfrm>
              <a:custGeom>
                <a:avLst/>
                <a:gdLst>
                  <a:gd name="T0" fmla="*/ 3 w 790"/>
                  <a:gd name="T1" fmla="*/ 1 h 118"/>
                  <a:gd name="T2" fmla="*/ 3 w 790"/>
                  <a:gd name="T3" fmla="*/ 1 h 118"/>
                  <a:gd name="T4" fmla="*/ 0 w 790"/>
                  <a:gd name="T5" fmla="*/ 1 h 118"/>
                  <a:gd name="T6" fmla="*/ 1 w 790"/>
                  <a:gd name="T7" fmla="*/ 0 h 118"/>
                  <a:gd name="T8" fmla="*/ 3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5"/>
                    </a:moveTo>
                    <a:lnTo>
                      <a:pt x="788" y="118"/>
                    </a:lnTo>
                    <a:lnTo>
                      <a:pt x="0" y="4"/>
                    </a:lnTo>
                    <a:lnTo>
                      <a:pt x="2" y="0"/>
                    </a:lnTo>
                    <a:lnTo>
                      <a:pt x="790" y="115"/>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371" name="Freeform 2308"/>
              <p:cNvSpPr>
                <a:spLocks/>
              </p:cNvSpPr>
              <p:nvPr/>
            </p:nvSpPr>
            <p:spPr bwMode="auto">
              <a:xfrm>
                <a:off x="2022" y="1411"/>
                <a:ext cx="395" cy="58"/>
              </a:xfrm>
              <a:custGeom>
                <a:avLst/>
                <a:gdLst>
                  <a:gd name="T0" fmla="*/ 4 w 789"/>
                  <a:gd name="T1" fmla="*/ 1 h 116"/>
                  <a:gd name="T2" fmla="*/ 4 w 789"/>
                  <a:gd name="T3" fmla="*/ 1 h 116"/>
                  <a:gd name="T4" fmla="*/ 0 w 789"/>
                  <a:gd name="T5" fmla="*/ 1 h 116"/>
                  <a:gd name="T6" fmla="*/ 1 w 789"/>
                  <a:gd name="T7" fmla="*/ 0 h 116"/>
                  <a:gd name="T8" fmla="*/ 4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4"/>
                    </a:moveTo>
                    <a:lnTo>
                      <a:pt x="787" y="116"/>
                    </a:lnTo>
                    <a:lnTo>
                      <a:pt x="0" y="1"/>
                    </a:lnTo>
                    <a:lnTo>
                      <a:pt x="1" y="0"/>
                    </a:lnTo>
                    <a:lnTo>
                      <a:pt x="789" y="114"/>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372" name="Freeform 2309"/>
              <p:cNvSpPr>
                <a:spLocks/>
              </p:cNvSpPr>
              <p:nvPr/>
            </p:nvSpPr>
            <p:spPr bwMode="auto">
              <a:xfrm>
                <a:off x="2022" y="1412"/>
                <a:ext cx="394" cy="59"/>
              </a:xfrm>
              <a:custGeom>
                <a:avLst/>
                <a:gdLst>
                  <a:gd name="T0" fmla="*/ 3 w 789"/>
                  <a:gd name="T1" fmla="*/ 1 h 118"/>
                  <a:gd name="T2" fmla="*/ 3 w 789"/>
                  <a:gd name="T3" fmla="*/ 1 h 118"/>
                  <a:gd name="T4" fmla="*/ 0 w 789"/>
                  <a:gd name="T5" fmla="*/ 1 h 118"/>
                  <a:gd name="T6" fmla="*/ 0 w 789"/>
                  <a:gd name="T7" fmla="*/ 0 h 118"/>
                  <a:gd name="T8" fmla="*/ 3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5"/>
                    </a:moveTo>
                    <a:lnTo>
                      <a:pt x="788" y="118"/>
                    </a:lnTo>
                    <a:lnTo>
                      <a:pt x="0" y="2"/>
                    </a:lnTo>
                    <a:lnTo>
                      <a:pt x="2" y="0"/>
                    </a:lnTo>
                    <a:lnTo>
                      <a:pt x="789" y="115"/>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373" name="Freeform 2310"/>
              <p:cNvSpPr>
                <a:spLocks/>
              </p:cNvSpPr>
              <p:nvPr/>
            </p:nvSpPr>
            <p:spPr bwMode="auto">
              <a:xfrm>
                <a:off x="2021" y="1413"/>
                <a:ext cx="394" cy="59"/>
              </a:xfrm>
              <a:custGeom>
                <a:avLst/>
                <a:gdLst>
                  <a:gd name="T0" fmla="*/ 3 w 790"/>
                  <a:gd name="T1" fmla="*/ 1 h 118"/>
                  <a:gd name="T2" fmla="*/ 3 w 790"/>
                  <a:gd name="T3" fmla="*/ 1 h 118"/>
                  <a:gd name="T4" fmla="*/ 0 w 790"/>
                  <a:gd name="T5" fmla="*/ 1 h 118"/>
                  <a:gd name="T6" fmla="*/ 0 w 790"/>
                  <a:gd name="T7" fmla="*/ 0 h 118"/>
                  <a:gd name="T8" fmla="*/ 3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6"/>
                    </a:moveTo>
                    <a:lnTo>
                      <a:pt x="788" y="118"/>
                    </a:lnTo>
                    <a:lnTo>
                      <a:pt x="0" y="3"/>
                    </a:lnTo>
                    <a:lnTo>
                      <a:pt x="2" y="0"/>
                    </a:lnTo>
                    <a:lnTo>
                      <a:pt x="790" y="116"/>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374" name="Freeform 2311"/>
              <p:cNvSpPr>
                <a:spLocks/>
              </p:cNvSpPr>
              <p:nvPr/>
            </p:nvSpPr>
            <p:spPr bwMode="auto">
              <a:xfrm>
                <a:off x="2017" y="1415"/>
                <a:ext cx="398" cy="63"/>
              </a:xfrm>
              <a:custGeom>
                <a:avLst/>
                <a:gdLst>
                  <a:gd name="T0" fmla="*/ 3 w 796"/>
                  <a:gd name="T1" fmla="*/ 1 h 126"/>
                  <a:gd name="T2" fmla="*/ 3 w 796"/>
                  <a:gd name="T3" fmla="*/ 1 h 126"/>
                  <a:gd name="T4" fmla="*/ 0 w 796"/>
                  <a:gd name="T5" fmla="*/ 1 h 126"/>
                  <a:gd name="T6" fmla="*/ 1 w 796"/>
                  <a:gd name="T7" fmla="*/ 0 h 126"/>
                  <a:gd name="T8" fmla="*/ 3 w 796"/>
                  <a:gd name="T9" fmla="*/ 1 h 126"/>
                  <a:gd name="T10" fmla="*/ 0 60000 65536"/>
                  <a:gd name="T11" fmla="*/ 0 60000 65536"/>
                  <a:gd name="T12" fmla="*/ 0 60000 65536"/>
                  <a:gd name="T13" fmla="*/ 0 60000 65536"/>
                  <a:gd name="T14" fmla="*/ 0 60000 65536"/>
                  <a:gd name="T15" fmla="*/ 0 w 796"/>
                  <a:gd name="T16" fmla="*/ 0 h 126"/>
                  <a:gd name="T17" fmla="*/ 796 w 796"/>
                  <a:gd name="T18" fmla="*/ 126 h 126"/>
                </a:gdLst>
                <a:ahLst/>
                <a:cxnLst>
                  <a:cxn ang="T10">
                    <a:pos x="T0" y="T1"/>
                  </a:cxn>
                  <a:cxn ang="T11">
                    <a:pos x="T2" y="T3"/>
                  </a:cxn>
                  <a:cxn ang="T12">
                    <a:pos x="T4" y="T5"/>
                  </a:cxn>
                  <a:cxn ang="T13">
                    <a:pos x="T6" y="T7"/>
                  </a:cxn>
                  <a:cxn ang="T14">
                    <a:pos x="T8" y="T9"/>
                  </a:cxn>
                </a:cxnLst>
                <a:rect l="T15" t="T16" r="T17" b="T18"/>
                <a:pathLst>
                  <a:path w="796" h="126">
                    <a:moveTo>
                      <a:pt x="796" y="115"/>
                    </a:moveTo>
                    <a:lnTo>
                      <a:pt x="789" y="126"/>
                    </a:lnTo>
                    <a:lnTo>
                      <a:pt x="0" y="10"/>
                    </a:lnTo>
                    <a:lnTo>
                      <a:pt x="8" y="0"/>
                    </a:lnTo>
                    <a:lnTo>
                      <a:pt x="796" y="115"/>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375" name="Freeform 2312"/>
              <p:cNvSpPr>
                <a:spLocks/>
              </p:cNvSpPr>
              <p:nvPr/>
            </p:nvSpPr>
            <p:spPr bwMode="auto">
              <a:xfrm>
                <a:off x="2020" y="1415"/>
                <a:ext cx="395" cy="59"/>
              </a:xfrm>
              <a:custGeom>
                <a:avLst/>
                <a:gdLst>
                  <a:gd name="T0" fmla="*/ 4 w 789"/>
                  <a:gd name="T1" fmla="*/ 1 h 118"/>
                  <a:gd name="T2" fmla="*/ 4 w 789"/>
                  <a:gd name="T3" fmla="*/ 1 h 118"/>
                  <a:gd name="T4" fmla="*/ 0 w 789"/>
                  <a:gd name="T5" fmla="*/ 1 h 118"/>
                  <a:gd name="T6" fmla="*/ 1 w 789"/>
                  <a:gd name="T7" fmla="*/ 0 h 118"/>
                  <a:gd name="T8" fmla="*/ 4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5"/>
                    </a:moveTo>
                    <a:lnTo>
                      <a:pt x="787" y="118"/>
                    </a:lnTo>
                    <a:lnTo>
                      <a:pt x="0" y="2"/>
                    </a:lnTo>
                    <a:lnTo>
                      <a:pt x="1" y="0"/>
                    </a:lnTo>
                    <a:lnTo>
                      <a:pt x="789" y="115"/>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376" name="Freeform 2313"/>
              <p:cNvSpPr>
                <a:spLocks/>
              </p:cNvSpPr>
              <p:nvPr/>
            </p:nvSpPr>
            <p:spPr bwMode="auto">
              <a:xfrm>
                <a:off x="2019" y="1415"/>
                <a:ext cx="395" cy="59"/>
              </a:xfrm>
              <a:custGeom>
                <a:avLst/>
                <a:gdLst>
                  <a:gd name="T0" fmla="*/ 4 w 789"/>
                  <a:gd name="T1" fmla="*/ 1 h 118"/>
                  <a:gd name="T2" fmla="*/ 4 w 789"/>
                  <a:gd name="T3" fmla="*/ 1 h 118"/>
                  <a:gd name="T4" fmla="*/ 0 w 789"/>
                  <a:gd name="T5" fmla="*/ 1 h 118"/>
                  <a:gd name="T6" fmla="*/ 1 w 789"/>
                  <a:gd name="T7" fmla="*/ 0 h 118"/>
                  <a:gd name="T8" fmla="*/ 4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6"/>
                    </a:moveTo>
                    <a:lnTo>
                      <a:pt x="788" y="118"/>
                    </a:lnTo>
                    <a:lnTo>
                      <a:pt x="0" y="2"/>
                    </a:lnTo>
                    <a:lnTo>
                      <a:pt x="2" y="0"/>
                    </a:lnTo>
                    <a:lnTo>
                      <a:pt x="789" y="116"/>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5377" name="Freeform 2314"/>
              <p:cNvSpPr>
                <a:spLocks/>
              </p:cNvSpPr>
              <p:nvPr/>
            </p:nvSpPr>
            <p:spPr bwMode="auto">
              <a:xfrm>
                <a:off x="2018" y="1416"/>
                <a:ext cx="395" cy="60"/>
              </a:xfrm>
              <a:custGeom>
                <a:avLst/>
                <a:gdLst>
                  <a:gd name="T0" fmla="*/ 3 w 790"/>
                  <a:gd name="T1" fmla="*/ 1 h 119"/>
                  <a:gd name="T2" fmla="*/ 3 w 790"/>
                  <a:gd name="T3" fmla="*/ 1 h 119"/>
                  <a:gd name="T4" fmla="*/ 0 w 790"/>
                  <a:gd name="T5" fmla="*/ 1 h 119"/>
                  <a:gd name="T6" fmla="*/ 1 w 790"/>
                  <a:gd name="T7" fmla="*/ 0 h 119"/>
                  <a:gd name="T8" fmla="*/ 3 w 790"/>
                  <a:gd name="T9" fmla="*/ 1 h 119"/>
                  <a:gd name="T10" fmla="*/ 0 60000 65536"/>
                  <a:gd name="T11" fmla="*/ 0 60000 65536"/>
                  <a:gd name="T12" fmla="*/ 0 60000 65536"/>
                  <a:gd name="T13" fmla="*/ 0 60000 65536"/>
                  <a:gd name="T14" fmla="*/ 0 60000 65536"/>
                  <a:gd name="T15" fmla="*/ 0 w 790"/>
                  <a:gd name="T16" fmla="*/ 0 h 119"/>
                  <a:gd name="T17" fmla="*/ 790 w 790"/>
                  <a:gd name="T18" fmla="*/ 119 h 119"/>
                </a:gdLst>
                <a:ahLst/>
                <a:cxnLst>
                  <a:cxn ang="T10">
                    <a:pos x="T0" y="T1"/>
                  </a:cxn>
                  <a:cxn ang="T11">
                    <a:pos x="T2" y="T3"/>
                  </a:cxn>
                  <a:cxn ang="T12">
                    <a:pos x="T4" y="T5"/>
                  </a:cxn>
                  <a:cxn ang="T13">
                    <a:pos x="T6" y="T7"/>
                  </a:cxn>
                  <a:cxn ang="T14">
                    <a:pos x="T8" y="T9"/>
                  </a:cxn>
                </a:cxnLst>
                <a:rect l="T15" t="T16" r="T17" b="T18"/>
                <a:pathLst>
                  <a:path w="790" h="119">
                    <a:moveTo>
                      <a:pt x="790" y="116"/>
                    </a:moveTo>
                    <a:lnTo>
                      <a:pt x="788" y="119"/>
                    </a:lnTo>
                    <a:lnTo>
                      <a:pt x="0" y="3"/>
                    </a:lnTo>
                    <a:lnTo>
                      <a:pt x="2" y="0"/>
                    </a:lnTo>
                    <a:lnTo>
                      <a:pt x="790" y="116"/>
                    </a:lnTo>
                    <a:close/>
                  </a:path>
                </a:pathLst>
              </a:custGeom>
              <a:solidFill>
                <a:srgbClr val="CA6400"/>
              </a:solidFill>
              <a:ln w="9525">
                <a:noFill/>
                <a:round/>
                <a:headEnd/>
                <a:tailEnd/>
              </a:ln>
            </p:spPr>
            <p:txBody>
              <a:bodyPr>
                <a:prstTxWarp prst="textNoShape">
                  <a:avLst/>
                </a:prstTxWarp>
              </a:bodyPr>
              <a:lstStyle/>
              <a:p>
                <a:endParaRPr lang="en-US">
                  <a:latin typeface="Calibri" pitchFamily="-112" charset="0"/>
                </a:endParaRPr>
              </a:p>
            </p:txBody>
          </p:sp>
          <p:sp>
            <p:nvSpPr>
              <p:cNvPr id="675378" name="Freeform 2315"/>
              <p:cNvSpPr>
                <a:spLocks/>
              </p:cNvSpPr>
              <p:nvPr/>
            </p:nvSpPr>
            <p:spPr bwMode="auto">
              <a:xfrm>
                <a:off x="2017" y="1418"/>
                <a:ext cx="395" cy="59"/>
              </a:xfrm>
              <a:custGeom>
                <a:avLst/>
                <a:gdLst>
                  <a:gd name="T0" fmla="*/ 4 w 789"/>
                  <a:gd name="T1" fmla="*/ 1 h 118"/>
                  <a:gd name="T2" fmla="*/ 4 w 789"/>
                  <a:gd name="T3" fmla="*/ 1 h 118"/>
                  <a:gd name="T4" fmla="*/ 0 w 789"/>
                  <a:gd name="T5" fmla="*/ 1 h 118"/>
                  <a:gd name="T6" fmla="*/ 1 w 789"/>
                  <a:gd name="T7" fmla="*/ 0 h 118"/>
                  <a:gd name="T8" fmla="*/ 4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6"/>
                    </a:moveTo>
                    <a:lnTo>
                      <a:pt x="787" y="118"/>
                    </a:lnTo>
                    <a:lnTo>
                      <a:pt x="0" y="2"/>
                    </a:lnTo>
                    <a:lnTo>
                      <a:pt x="1" y="0"/>
                    </a:lnTo>
                    <a:lnTo>
                      <a:pt x="789" y="11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379" name="Freeform 2316"/>
              <p:cNvSpPr>
                <a:spLocks/>
              </p:cNvSpPr>
              <p:nvPr/>
            </p:nvSpPr>
            <p:spPr bwMode="auto">
              <a:xfrm>
                <a:off x="2017" y="1419"/>
                <a:ext cx="394" cy="59"/>
              </a:xfrm>
              <a:custGeom>
                <a:avLst/>
                <a:gdLst>
                  <a:gd name="T0" fmla="*/ 3 w 789"/>
                  <a:gd name="T1" fmla="*/ 1 h 117"/>
                  <a:gd name="T2" fmla="*/ 3 w 789"/>
                  <a:gd name="T3" fmla="*/ 1 h 117"/>
                  <a:gd name="T4" fmla="*/ 0 w 789"/>
                  <a:gd name="T5" fmla="*/ 1 h 117"/>
                  <a:gd name="T6" fmla="*/ 0 w 789"/>
                  <a:gd name="T7" fmla="*/ 0 h 117"/>
                  <a:gd name="T8" fmla="*/ 3 w 789"/>
                  <a:gd name="T9" fmla="*/ 1 h 117"/>
                  <a:gd name="T10" fmla="*/ 0 60000 65536"/>
                  <a:gd name="T11" fmla="*/ 0 60000 65536"/>
                  <a:gd name="T12" fmla="*/ 0 60000 65536"/>
                  <a:gd name="T13" fmla="*/ 0 60000 65536"/>
                  <a:gd name="T14" fmla="*/ 0 60000 65536"/>
                  <a:gd name="T15" fmla="*/ 0 w 789"/>
                  <a:gd name="T16" fmla="*/ 0 h 117"/>
                  <a:gd name="T17" fmla="*/ 789 w 789"/>
                  <a:gd name="T18" fmla="*/ 117 h 117"/>
                </a:gdLst>
                <a:ahLst/>
                <a:cxnLst>
                  <a:cxn ang="T10">
                    <a:pos x="T0" y="T1"/>
                  </a:cxn>
                  <a:cxn ang="T11">
                    <a:pos x="T2" y="T3"/>
                  </a:cxn>
                  <a:cxn ang="T12">
                    <a:pos x="T4" y="T5"/>
                  </a:cxn>
                  <a:cxn ang="T13">
                    <a:pos x="T6" y="T7"/>
                  </a:cxn>
                  <a:cxn ang="T14">
                    <a:pos x="T8" y="T9"/>
                  </a:cxn>
                </a:cxnLst>
                <a:rect l="T15" t="T16" r="T17" b="T18"/>
                <a:pathLst>
                  <a:path w="789" h="117">
                    <a:moveTo>
                      <a:pt x="789" y="116"/>
                    </a:moveTo>
                    <a:lnTo>
                      <a:pt x="789" y="117"/>
                    </a:lnTo>
                    <a:lnTo>
                      <a:pt x="0" y="1"/>
                    </a:lnTo>
                    <a:lnTo>
                      <a:pt x="2" y="0"/>
                    </a:lnTo>
                    <a:lnTo>
                      <a:pt x="789" y="116"/>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380" name="Freeform 2317"/>
              <p:cNvSpPr>
                <a:spLocks/>
              </p:cNvSpPr>
              <p:nvPr/>
            </p:nvSpPr>
            <p:spPr bwMode="auto">
              <a:xfrm>
                <a:off x="2014" y="1420"/>
                <a:ext cx="397" cy="64"/>
              </a:xfrm>
              <a:custGeom>
                <a:avLst/>
                <a:gdLst>
                  <a:gd name="T0" fmla="*/ 3 w 794"/>
                  <a:gd name="T1" fmla="*/ 0 h 130"/>
                  <a:gd name="T2" fmla="*/ 3 w 794"/>
                  <a:gd name="T3" fmla="*/ 0 h 130"/>
                  <a:gd name="T4" fmla="*/ 0 w 794"/>
                  <a:gd name="T5" fmla="*/ 0 h 130"/>
                  <a:gd name="T6" fmla="*/ 1 w 794"/>
                  <a:gd name="T7" fmla="*/ 0 h 130"/>
                  <a:gd name="T8" fmla="*/ 3 w 794"/>
                  <a:gd name="T9" fmla="*/ 0 h 130"/>
                  <a:gd name="T10" fmla="*/ 0 60000 65536"/>
                  <a:gd name="T11" fmla="*/ 0 60000 65536"/>
                  <a:gd name="T12" fmla="*/ 0 60000 65536"/>
                  <a:gd name="T13" fmla="*/ 0 60000 65536"/>
                  <a:gd name="T14" fmla="*/ 0 60000 65536"/>
                  <a:gd name="T15" fmla="*/ 0 w 794"/>
                  <a:gd name="T16" fmla="*/ 0 h 130"/>
                  <a:gd name="T17" fmla="*/ 794 w 794"/>
                  <a:gd name="T18" fmla="*/ 130 h 130"/>
                </a:gdLst>
                <a:ahLst/>
                <a:cxnLst>
                  <a:cxn ang="T10">
                    <a:pos x="T0" y="T1"/>
                  </a:cxn>
                  <a:cxn ang="T11">
                    <a:pos x="T2" y="T3"/>
                  </a:cxn>
                  <a:cxn ang="T12">
                    <a:pos x="T4" y="T5"/>
                  </a:cxn>
                  <a:cxn ang="T13">
                    <a:pos x="T6" y="T7"/>
                  </a:cxn>
                  <a:cxn ang="T14">
                    <a:pos x="T8" y="T9"/>
                  </a:cxn>
                </a:cxnLst>
                <a:rect l="T15" t="T16" r="T17" b="T18"/>
                <a:pathLst>
                  <a:path w="794" h="130">
                    <a:moveTo>
                      <a:pt x="794" y="116"/>
                    </a:moveTo>
                    <a:lnTo>
                      <a:pt x="788" y="130"/>
                    </a:lnTo>
                    <a:lnTo>
                      <a:pt x="0" y="12"/>
                    </a:lnTo>
                    <a:lnTo>
                      <a:pt x="5" y="0"/>
                    </a:lnTo>
                    <a:lnTo>
                      <a:pt x="794" y="116"/>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381" name="Freeform 2318"/>
              <p:cNvSpPr>
                <a:spLocks/>
              </p:cNvSpPr>
              <p:nvPr/>
            </p:nvSpPr>
            <p:spPr bwMode="auto">
              <a:xfrm>
                <a:off x="2017" y="1420"/>
                <a:ext cx="394" cy="59"/>
              </a:xfrm>
              <a:custGeom>
                <a:avLst/>
                <a:gdLst>
                  <a:gd name="T0" fmla="*/ 3 w 789"/>
                  <a:gd name="T1" fmla="*/ 0 h 120"/>
                  <a:gd name="T2" fmla="*/ 3 w 789"/>
                  <a:gd name="T3" fmla="*/ 0 h 120"/>
                  <a:gd name="T4" fmla="*/ 0 w 789"/>
                  <a:gd name="T5" fmla="*/ 0 h 120"/>
                  <a:gd name="T6" fmla="*/ 0 w 789"/>
                  <a:gd name="T7" fmla="*/ 0 h 120"/>
                  <a:gd name="T8" fmla="*/ 3 w 789"/>
                  <a:gd name="T9" fmla="*/ 0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8" y="120"/>
                    </a:lnTo>
                    <a:lnTo>
                      <a:pt x="0" y="3"/>
                    </a:lnTo>
                    <a:lnTo>
                      <a:pt x="0" y="0"/>
                    </a:lnTo>
                    <a:lnTo>
                      <a:pt x="789" y="116"/>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382" name="Freeform 2319"/>
              <p:cNvSpPr>
                <a:spLocks/>
              </p:cNvSpPr>
              <p:nvPr/>
            </p:nvSpPr>
            <p:spPr bwMode="auto">
              <a:xfrm>
                <a:off x="2016" y="1421"/>
                <a:ext cx="394" cy="59"/>
              </a:xfrm>
              <a:custGeom>
                <a:avLst/>
                <a:gdLst>
                  <a:gd name="T0" fmla="*/ 3 w 790"/>
                  <a:gd name="T1" fmla="*/ 1 h 118"/>
                  <a:gd name="T2" fmla="*/ 3 w 790"/>
                  <a:gd name="T3" fmla="*/ 1 h 118"/>
                  <a:gd name="T4" fmla="*/ 0 w 790"/>
                  <a:gd name="T5" fmla="*/ 1 h 118"/>
                  <a:gd name="T6" fmla="*/ 0 w 790"/>
                  <a:gd name="T7" fmla="*/ 0 h 118"/>
                  <a:gd name="T8" fmla="*/ 3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7"/>
                    </a:moveTo>
                    <a:lnTo>
                      <a:pt x="788" y="118"/>
                    </a:lnTo>
                    <a:lnTo>
                      <a:pt x="0" y="2"/>
                    </a:lnTo>
                    <a:lnTo>
                      <a:pt x="2" y="0"/>
                    </a:lnTo>
                    <a:lnTo>
                      <a:pt x="790" y="117"/>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5383" name="Freeform 2320"/>
              <p:cNvSpPr>
                <a:spLocks/>
              </p:cNvSpPr>
              <p:nvPr/>
            </p:nvSpPr>
            <p:spPr bwMode="auto">
              <a:xfrm>
                <a:off x="2015" y="1422"/>
                <a:ext cx="395" cy="60"/>
              </a:xfrm>
              <a:custGeom>
                <a:avLst/>
                <a:gdLst>
                  <a:gd name="T0" fmla="*/ 4 w 789"/>
                  <a:gd name="T1" fmla="*/ 1 h 120"/>
                  <a:gd name="T2" fmla="*/ 4 w 789"/>
                  <a:gd name="T3" fmla="*/ 1 h 120"/>
                  <a:gd name="T4" fmla="*/ 0 w 789"/>
                  <a:gd name="T5" fmla="*/ 1 h 120"/>
                  <a:gd name="T6" fmla="*/ 1 w 789"/>
                  <a:gd name="T7" fmla="*/ 0 h 120"/>
                  <a:gd name="T8" fmla="*/ 4 w 789"/>
                  <a:gd name="T9" fmla="*/ 1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7" y="120"/>
                    </a:lnTo>
                    <a:lnTo>
                      <a:pt x="0" y="2"/>
                    </a:lnTo>
                    <a:lnTo>
                      <a:pt x="1" y="0"/>
                    </a:lnTo>
                    <a:lnTo>
                      <a:pt x="789" y="11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384" name="Freeform 2321"/>
              <p:cNvSpPr>
                <a:spLocks/>
              </p:cNvSpPr>
              <p:nvPr/>
            </p:nvSpPr>
            <p:spPr bwMode="auto">
              <a:xfrm>
                <a:off x="2015" y="1423"/>
                <a:ext cx="394" cy="60"/>
              </a:xfrm>
              <a:custGeom>
                <a:avLst/>
                <a:gdLst>
                  <a:gd name="T0" fmla="*/ 4 w 787"/>
                  <a:gd name="T1" fmla="*/ 1 h 119"/>
                  <a:gd name="T2" fmla="*/ 4 w 787"/>
                  <a:gd name="T3" fmla="*/ 1 h 119"/>
                  <a:gd name="T4" fmla="*/ 0 w 787"/>
                  <a:gd name="T5" fmla="*/ 1 h 119"/>
                  <a:gd name="T6" fmla="*/ 0 w 787"/>
                  <a:gd name="T7" fmla="*/ 0 h 119"/>
                  <a:gd name="T8" fmla="*/ 4 w 787"/>
                  <a:gd name="T9" fmla="*/ 1 h 119"/>
                  <a:gd name="T10" fmla="*/ 0 60000 65536"/>
                  <a:gd name="T11" fmla="*/ 0 60000 65536"/>
                  <a:gd name="T12" fmla="*/ 0 60000 65536"/>
                  <a:gd name="T13" fmla="*/ 0 60000 65536"/>
                  <a:gd name="T14" fmla="*/ 0 60000 65536"/>
                  <a:gd name="T15" fmla="*/ 0 w 787"/>
                  <a:gd name="T16" fmla="*/ 0 h 119"/>
                  <a:gd name="T17" fmla="*/ 787 w 787"/>
                  <a:gd name="T18" fmla="*/ 119 h 119"/>
                </a:gdLst>
                <a:ahLst/>
                <a:cxnLst>
                  <a:cxn ang="T10">
                    <a:pos x="T0" y="T1"/>
                  </a:cxn>
                  <a:cxn ang="T11">
                    <a:pos x="T2" y="T3"/>
                  </a:cxn>
                  <a:cxn ang="T12">
                    <a:pos x="T4" y="T5"/>
                  </a:cxn>
                  <a:cxn ang="T13">
                    <a:pos x="T6" y="T7"/>
                  </a:cxn>
                  <a:cxn ang="T14">
                    <a:pos x="T8" y="T9"/>
                  </a:cxn>
                </a:cxnLst>
                <a:rect l="T15" t="T16" r="T17" b="T18"/>
                <a:pathLst>
                  <a:path w="787" h="119">
                    <a:moveTo>
                      <a:pt x="787" y="118"/>
                    </a:moveTo>
                    <a:lnTo>
                      <a:pt x="787" y="119"/>
                    </a:lnTo>
                    <a:lnTo>
                      <a:pt x="0" y="3"/>
                    </a:lnTo>
                    <a:lnTo>
                      <a:pt x="0" y="0"/>
                    </a:lnTo>
                    <a:lnTo>
                      <a:pt x="787" y="118"/>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385" name="Freeform 2322"/>
              <p:cNvSpPr>
                <a:spLocks/>
              </p:cNvSpPr>
              <p:nvPr/>
            </p:nvSpPr>
            <p:spPr bwMode="auto">
              <a:xfrm>
                <a:off x="2014" y="1425"/>
                <a:ext cx="395" cy="59"/>
              </a:xfrm>
              <a:custGeom>
                <a:avLst/>
                <a:gdLst>
                  <a:gd name="T0" fmla="*/ 4 w 789"/>
                  <a:gd name="T1" fmla="*/ 0 h 120"/>
                  <a:gd name="T2" fmla="*/ 4 w 789"/>
                  <a:gd name="T3" fmla="*/ 0 h 120"/>
                  <a:gd name="T4" fmla="*/ 0 w 789"/>
                  <a:gd name="T5" fmla="*/ 0 h 120"/>
                  <a:gd name="T6" fmla="*/ 1 w 789"/>
                  <a:gd name="T7" fmla="*/ 0 h 120"/>
                  <a:gd name="T8" fmla="*/ 4 w 789"/>
                  <a:gd name="T9" fmla="*/ 0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8" y="120"/>
                    </a:lnTo>
                    <a:lnTo>
                      <a:pt x="0" y="2"/>
                    </a:lnTo>
                    <a:lnTo>
                      <a:pt x="2" y="0"/>
                    </a:lnTo>
                    <a:lnTo>
                      <a:pt x="789" y="116"/>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386" name="Freeform 2323"/>
              <p:cNvSpPr>
                <a:spLocks/>
              </p:cNvSpPr>
              <p:nvPr/>
            </p:nvSpPr>
            <p:spPr bwMode="auto">
              <a:xfrm>
                <a:off x="2012" y="1425"/>
                <a:ext cx="396" cy="66"/>
              </a:xfrm>
              <a:custGeom>
                <a:avLst/>
                <a:gdLst>
                  <a:gd name="T0" fmla="*/ 3 w 793"/>
                  <a:gd name="T1" fmla="*/ 1 h 131"/>
                  <a:gd name="T2" fmla="*/ 3 w 793"/>
                  <a:gd name="T3" fmla="*/ 1 h 131"/>
                  <a:gd name="T4" fmla="*/ 0 w 793"/>
                  <a:gd name="T5" fmla="*/ 1 h 131"/>
                  <a:gd name="T6" fmla="*/ 0 w 793"/>
                  <a:gd name="T7" fmla="*/ 0 h 131"/>
                  <a:gd name="T8" fmla="*/ 3 w 793"/>
                  <a:gd name="T9" fmla="*/ 1 h 131"/>
                  <a:gd name="T10" fmla="*/ 0 60000 65536"/>
                  <a:gd name="T11" fmla="*/ 0 60000 65536"/>
                  <a:gd name="T12" fmla="*/ 0 60000 65536"/>
                  <a:gd name="T13" fmla="*/ 0 60000 65536"/>
                  <a:gd name="T14" fmla="*/ 0 60000 65536"/>
                  <a:gd name="T15" fmla="*/ 0 w 793"/>
                  <a:gd name="T16" fmla="*/ 0 h 131"/>
                  <a:gd name="T17" fmla="*/ 793 w 793"/>
                  <a:gd name="T18" fmla="*/ 131 h 131"/>
                </a:gdLst>
                <a:ahLst/>
                <a:cxnLst>
                  <a:cxn ang="T10">
                    <a:pos x="T0" y="T1"/>
                  </a:cxn>
                  <a:cxn ang="T11">
                    <a:pos x="T2" y="T3"/>
                  </a:cxn>
                  <a:cxn ang="T12">
                    <a:pos x="T4" y="T5"/>
                  </a:cxn>
                  <a:cxn ang="T13">
                    <a:pos x="T6" y="T7"/>
                  </a:cxn>
                  <a:cxn ang="T14">
                    <a:pos x="T8" y="T9"/>
                  </a:cxn>
                </a:cxnLst>
                <a:rect l="T15" t="T16" r="T17" b="T18"/>
                <a:pathLst>
                  <a:path w="793" h="131">
                    <a:moveTo>
                      <a:pt x="793" y="118"/>
                    </a:moveTo>
                    <a:lnTo>
                      <a:pt x="788" y="131"/>
                    </a:lnTo>
                    <a:lnTo>
                      <a:pt x="0" y="11"/>
                    </a:lnTo>
                    <a:lnTo>
                      <a:pt x="5" y="0"/>
                    </a:lnTo>
                    <a:lnTo>
                      <a:pt x="793" y="118"/>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387" name="Freeform 2324"/>
              <p:cNvSpPr>
                <a:spLocks/>
              </p:cNvSpPr>
              <p:nvPr/>
            </p:nvSpPr>
            <p:spPr bwMode="auto">
              <a:xfrm>
                <a:off x="2013" y="1425"/>
                <a:ext cx="395" cy="60"/>
              </a:xfrm>
              <a:custGeom>
                <a:avLst/>
                <a:gdLst>
                  <a:gd name="T0" fmla="*/ 3 w 790"/>
                  <a:gd name="T1" fmla="*/ 1 h 119"/>
                  <a:gd name="T2" fmla="*/ 3 w 790"/>
                  <a:gd name="T3" fmla="*/ 1 h 119"/>
                  <a:gd name="T4" fmla="*/ 0 w 790"/>
                  <a:gd name="T5" fmla="*/ 1 h 119"/>
                  <a:gd name="T6" fmla="*/ 1 w 790"/>
                  <a:gd name="T7" fmla="*/ 0 h 119"/>
                  <a:gd name="T8" fmla="*/ 3 w 790"/>
                  <a:gd name="T9" fmla="*/ 1 h 119"/>
                  <a:gd name="T10" fmla="*/ 0 60000 65536"/>
                  <a:gd name="T11" fmla="*/ 0 60000 65536"/>
                  <a:gd name="T12" fmla="*/ 0 60000 65536"/>
                  <a:gd name="T13" fmla="*/ 0 60000 65536"/>
                  <a:gd name="T14" fmla="*/ 0 60000 65536"/>
                  <a:gd name="T15" fmla="*/ 0 w 790"/>
                  <a:gd name="T16" fmla="*/ 0 h 119"/>
                  <a:gd name="T17" fmla="*/ 790 w 790"/>
                  <a:gd name="T18" fmla="*/ 119 h 119"/>
                </a:gdLst>
                <a:ahLst/>
                <a:cxnLst>
                  <a:cxn ang="T10">
                    <a:pos x="T0" y="T1"/>
                  </a:cxn>
                  <a:cxn ang="T11">
                    <a:pos x="T2" y="T3"/>
                  </a:cxn>
                  <a:cxn ang="T12">
                    <a:pos x="T4" y="T5"/>
                  </a:cxn>
                  <a:cxn ang="T13">
                    <a:pos x="T6" y="T7"/>
                  </a:cxn>
                  <a:cxn ang="T14">
                    <a:pos x="T8" y="T9"/>
                  </a:cxn>
                </a:cxnLst>
                <a:rect l="T15" t="T16" r="T17" b="T18"/>
                <a:pathLst>
                  <a:path w="790" h="119">
                    <a:moveTo>
                      <a:pt x="790" y="118"/>
                    </a:moveTo>
                    <a:lnTo>
                      <a:pt x="788" y="119"/>
                    </a:lnTo>
                    <a:lnTo>
                      <a:pt x="0" y="1"/>
                    </a:lnTo>
                    <a:lnTo>
                      <a:pt x="2" y="0"/>
                    </a:lnTo>
                    <a:lnTo>
                      <a:pt x="790" y="118"/>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388" name="Freeform 2325"/>
              <p:cNvSpPr>
                <a:spLocks/>
              </p:cNvSpPr>
              <p:nvPr/>
            </p:nvSpPr>
            <p:spPr bwMode="auto">
              <a:xfrm>
                <a:off x="2013" y="1426"/>
                <a:ext cx="394" cy="61"/>
              </a:xfrm>
              <a:custGeom>
                <a:avLst/>
                <a:gdLst>
                  <a:gd name="T0" fmla="*/ 3 w 788"/>
                  <a:gd name="T1" fmla="*/ 1 h 122"/>
                  <a:gd name="T2" fmla="*/ 3 w 788"/>
                  <a:gd name="T3" fmla="*/ 1 h 122"/>
                  <a:gd name="T4" fmla="*/ 0 w 788"/>
                  <a:gd name="T5" fmla="*/ 1 h 122"/>
                  <a:gd name="T6" fmla="*/ 0 w 788"/>
                  <a:gd name="T7" fmla="*/ 0 h 122"/>
                  <a:gd name="T8" fmla="*/ 3 w 788"/>
                  <a:gd name="T9" fmla="*/ 1 h 122"/>
                  <a:gd name="T10" fmla="*/ 0 60000 65536"/>
                  <a:gd name="T11" fmla="*/ 0 60000 65536"/>
                  <a:gd name="T12" fmla="*/ 0 60000 65536"/>
                  <a:gd name="T13" fmla="*/ 0 60000 65536"/>
                  <a:gd name="T14" fmla="*/ 0 60000 65536"/>
                  <a:gd name="T15" fmla="*/ 0 w 788"/>
                  <a:gd name="T16" fmla="*/ 0 h 122"/>
                  <a:gd name="T17" fmla="*/ 788 w 788"/>
                  <a:gd name="T18" fmla="*/ 122 h 122"/>
                </a:gdLst>
                <a:ahLst/>
                <a:cxnLst>
                  <a:cxn ang="T10">
                    <a:pos x="T0" y="T1"/>
                  </a:cxn>
                  <a:cxn ang="T11">
                    <a:pos x="T2" y="T3"/>
                  </a:cxn>
                  <a:cxn ang="T12">
                    <a:pos x="T4" y="T5"/>
                  </a:cxn>
                  <a:cxn ang="T13">
                    <a:pos x="T6" y="T7"/>
                  </a:cxn>
                  <a:cxn ang="T14">
                    <a:pos x="T8" y="T9"/>
                  </a:cxn>
                </a:cxnLst>
                <a:rect l="T15" t="T16" r="T17" b="T18"/>
                <a:pathLst>
                  <a:path w="788" h="122">
                    <a:moveTo>
                      <a:pt x="788" y="118"/>
                    </a:moveTo>
                    <a:lnTo>
                      <a:pt x="788" y="122"/>
                    </a:lnTo>
                    <a:lnTo>
                      <a:pt x="0" y="4"/>
                    </a:lnTo>
                    <a:lnTo>
                      <a:pt x="0" y="0"/>
                    </a:lnTo>
                    <a:lnTo>
                      <a:pt x="788" y="118"/>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389" name="Freeform 2326"/>
              <p:cNvSpPr>
                <a:spLocks/>
              </p:cNvSpPr>
              <p:nvPr/>
            </p:nvSpPr>
            <p:spPr bwMode="auto">
              <a:xfrm>
                <a:off x="2012" y="1428"/>
                <a:ext cx="395" cy="61"/>
              </a:xfrm>
              <a:custGeom>
                <a:avLst/>
                <a:gdLst>
                  <a:gd name="T0" fmla="*/ 4 w 789"/>
                  <a:gd name="T1" fmla="*/ 1 h 121"/>
                  <a:gd name="T2" fmla="*/ 4 w 789"/>
                  <a:gd name="T3" fmla="*/ 1 h 121"/>
                  <a:gd name="T4" fmla="*/ 0 w 789"/>
                  <a:gd name="T5" fmla="*/ 1 h 121"/>
                  <a:gd name="T6" fmla="*/ 1 w 789"/>
                  <a:gd name="T7" fmla="*/ 0 h 121"/>
                  <a:gd name="T8" fmla="*/ 4 w 789"/>
                  <a:gd name="T9" fmla="*/ 1 h 121"/>
                  <a:gd name="T10" fmla="*/ 0 60000 65536"/>
                  <a:gd name="T11" fmla="*/ 0 60000 65536"/>
                  <a:gd name="T12" fmla="*/ 0 60000 65536"/>
                  <a:gd name="T13" fmla="*/ 0 60000 65536"/>
                  <a:gd name="T14" fmla="*/ 0 60000 65536"/>
                  <a:gd name="T15" fmla="*/ 0 w 789"/>
                  <a:gd name="T16" fmla="*/ 0 h 121"/>
                  <a:gd name="T17" fmla="*/ 789 w 789"/>
                  <a:gd name="T18" fmla="*/ 121 h 121"/>
                </a:gdLst>
                <a:ahLst/>
                <a:cxnLst>
                  <a:cxn ang="T10">
                    <a:pos x="T0" y="T1"/>
                  </a:cxn>
                  <a:cxn ang="T11">
                    <a:pos x="T2" y="T3"/>
                  </a:cxn>
                  <a:cxn ang="T12">
                    <a:pos x="T4" y="T5"/>
                  </a:cxn>
                  <a:cxn ang="T13">
                    <a:pos x="T6" y="T7"/>
                  </a:cxn>
                  <a:cxn ang="T14">
                    <a:pos x="T8" y="T9"/>
                  </a:cxn>
                </a:cxnLst>
                <a:rect l="T15" t="T16" r="T17" b="T18"/>
                <a:pathLst>
                  <a:path w="789" h="121">
                    <a:moveTo>
                      <a:pt x="789" y="118"/>
                    </a:moveTo>
                    <a:lnTo>
                      <a:pt x="787" y="121"/>
                    </a:lnTo>
                    <a:lnTo>
                      <a:pt x="0" y="1"/>
                    </a:lnTo>
                    <a:lnTo>
                      <a:pt x="1" y="0"/>
                    </a:lnTo>
                    <a:lnTo>
                      <a:pt x="789" y="118"/>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390" name="Freeform 2327"/>
              <p:cNvSpPr>
                <a:spLocks/>
              </p:cNvSpPr>
              <p:nvPr/>
            </p:nvSpPr>
            <p:spPr bwMode="auto">
              <a:xfrm>
                <a:off x="2012" y="1429"/>
                <a:ext cx="394" cy="60"/>
              </a:xfrm>
              <a:custGeom>
                <a:avLst/>
                <a:gdLst>
                  <a:gd name="T0" fmla="*/ 3 w 789"/>
                  <a:gd name="T1" fmla="*/ 0 h 122"/>
                  <a:gd name="T2" fmla="*/ 3 w 789"/>
                  <a:gd name="T3" fmla="*/ 0 h 122"/>
                  <a:gd name="T4" fmla="*/ 0 w 789"/>
                  <a:gd name="T5" fmla="*/ 0 h 122"/>
                  <a:gd name="T6" fmla="*/ 0 w 789"/>
                  <a:gd name="T7" fmla="*/ 0 h 122"/>
                  <a:gd name="T8" fmla="*/ 3 w 789"/>
                  <a:gd name="T9" fmla="*/ 0 h 122"/>
                  <a:gd name="T10" fmla="*/ 0 60000 65536"/>
                  <a:gd name="T11" fmla="*/ 0 60000 65536"/>
                  <a:gd name="T12" fmla="*/ 0 60000 65536"/>
                  <a:gd name="T13" fmla="*/ 0 60000 65536"/>
                  <a:gd name="T14" fmla="*/ 0 60000 65536"/>
                  <a:gd name="T15" fmla="*/ 0 w 789"/>
                  <a:gd name="T16" fmla="*/ 0 h 122"/>
                  <a:gd name="T17" fmla="*/ 789 w 789"/>
                  <a:gd name="T18" fmla="*/ 122 h 122"/>
                </a:gdLst>
                <a:ahLst/>
                <a:cxnLst>
                  <a:cxn ang="T10">
                    <a:pos x="T0" y="T1"/>
                  </a:cxn>
                  <a:cxn ang="T11">
                    <a:pos x="T2" y="T3"/>
                  </a:cxn>
                  <a:cxn ang="T12">
                    <a:pos x="T4" y="T5"/>
                  </a:cxn>
                  <a:cxn ang="T13">
                    <a:pos x="T6" y="T7"/>
                  </a:cxn>
                  <a:cxn ang="T14">
                    <a:pos x="T8" y="T9"/>
                  </a:cxn>
                </a:cxnLst>
                <a:rect l="T15" t="T16" r="T17" b="T18"/>
                <a:pathLst>
                  <a:path w="789" h="122">
                    <a:moveTo>
                      <a:pt x="789" y="120"/>
                    </a:moveTo>
                    <a:lnTo>
                      <a:pt x="788" y="122"/>
                    </a:lnTo>
                    <a:lnTo>
                      <a:pt x="0" y="4"/>
                    </a:lnTo>
                    <a:lnTo>
                      <a:pt x="2" y="0"/>
                    </a:lnTo>
                    <a:lnTo>
                      <a:pt x="789" y="120"/>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391" name="Freeform 2328"/>
              <p:cNvSpPr>
                <a:spLocks/>
              </p:cNvSpPr>
              <p:nvPr/>
            </p:nvSpPr>
            <p:spPr bwMode="auto">
              <a:xfrm>
                <a:off x="2012" y="1430"/>
                <a:ext cx="393" cy="61"/>
              </a:xfrm>
              <a:custGeom>
                <a:avLst/>
                <a:gdLst>
                  <a:gd name="T0" fmla="*/ 3 w 788"/>
                  <a:gd name="T1" fmla="*/ 1 h 121"/>
                  <a:gd name="T2" fmla="*/ 3 w 788"/>
                  <a:gd name="T3" fmla="*/ 1 h 121"/>
                  <a:gd name="T4" fmla="*/ 0 w 788"/>
                  <a:gd name="T5" fmla="*/ 1 h 121"/>
                  <a:gd name="T6" fmla="*/ 0 w 788"/>
                  <a:gd name="T7" fmla="*/ 0 h 121"/>
                  <a:gd name="T8" fmla="*/ 3 w 788"/>
                  <a:gd name="T9" fmla="*/ 1 h 121"/>
                  <a:gd name="T10" fmla="*/ 0 60000 65536"/>
                  <a:gd name="T11" fmla="*/ 0 60000 65536"/>
                  <a:gd name="T12" fmla="*/ 0 60000 65536"/>
                  <a:gd name="T13" fmla="*/ 0 60000 65536"/>
                  <a:gd name="T14" fmla="*/ 0 60000 65536"/>
                  <a:gd name="T15" fmla="*/ 0 w 788"/>
                  <a:gd name="T16" fmla="*/ 0 h 121"/>
                  <a:gd name="T17" fmla="*/ 788 w 788"/>
                  <a:gd name="T18" fmla="*/ 121 h 121"/>
                </a:gdLst>
                <a:ahLst/>
                <a:cxnLst>
                  <a:cxn ang="T10">
                    <a:pos x="T0" y="T1"/>
                  </a:cxn>
                  <a:cxn ang="T11">
                    <a:pos x="T2" y="T3"/>
                  </a:cxn>
                  <a:cxn ang="T12">
                    <a:pos x="T4" y="T5"/>
                  </a:cxn>
                  <a:cxn ang="T13">
                    <a:pos x="T6" y="T7"/>
                  </a:cxn>
                  <a:cxn ang="T14">
                    <a:pos x="T8" y="T9"/>
                  </a:cxn>
                </a:cxnLst>
                <a:rect l="T15" t="T16" r="T17" b="T18"/>
                <a:pathLst>
                  <a:path w="788" h="121">
                    <a:moveTo>
                      <a:pt x="788" y="118"/>
                    </a:moveTo>
                    <a:lnTo>
                      <a:pt x="788" y="121"/>
                    </a:lnTo>
                    <a:lnTo>
                      <a:pt x="0" y="1"/>
                    </a:lnTo>
                    <a:lnTo>
                      <a:pt x="0" y="0"/>
                    </a:lnTo>
                    <a:lnTo>
                      <a:pt x="788" y="118"/>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392" name="Freeform 2329"/>
              <p:cNvSpPr>
                <a:spLocks/>
              </p:cNvSpPr>
              <p:nvPr/>
            </p:nvSpPr>
            <p:spPr bwMode="auto">
              <a:xfrm>
                <a:off x="2009" y="1431"/>
                <a:ext cx="396" cy="67"/>
              </a:xfrm>
              <a:custGeom>
                <a:avLst/>
                <a:gdLst>
                  <a:gd name="T0" fmla="*/ 3 w 793"/>
                  <a:gd name="T1" fmla="*/ 1 h 133"/>
                  <a:gd name="T2" fmla="*/ 3 w 793"/>
                  <a:gd name="T3" fmla="*/ 1 h 133"/>
                  <a:gd name="T4" fmla="*/ 0 w 793"/>
                  <a:gd name="T5" fmla="*/ 1 h 133"/>
                  <a:gd name="T6" fmla="*/ 0 w 793"/>
                  <a:gd name="T7" fmla="*/ 0 h 133"/>
                  <a:gd name="T8" fmla="*/ 3 w 793"/>
                  <a:gd name="T9" fmla="*/ 1 h 133"/>
                  <a:gd name="T10" fmla="*/ 0 60000 65536"/>
                  <a:gd name="T11" fmla="*/ 0 60000 65536"/>
                  <a:gd name="T12" fmla="*/ 0 60000 65536"/>
                  <a:gd name="T13" fmla="*/ 0 60000 65536"/>
                  <a:gd name="T14" fmla="*/ 0 60000 65536"/>
                  <a:gd name="T15" fmla="*/ 0 w 793"/>
                  <a:gd name="T16" fmla="*/ 0 h 133"/>
                  <a:gd name="T17" fmla="*/ 793 w 793"/>
                  <a:gd name="T18" fmla="*/ 133 h 133"/>
                </a:gdLst>
                <a:ahLst/>
                <a:cxnLst>
                  <a:cxn ang="T10">
                    <a:pos x="T0" y="T1"/>
                  </a:cxn>
                  <a:cxn ang="T11">
                    <a:pos x="T2" y="T3"/>
                  </a:cxn>
                  <a:cxn ang="T12">
                    <a:pos x="T4" y="T5"/>
                  </a:cxn>
                  <a:cxn ang="T13">
                    <a:pos x="T6" y="T7"/>
                  </a:cxn>
                  <a:cxn ang="T14">
                    <a:pos x="T8" y="T9"/>
                  </a:cxn>
                </a:cxnLst>
                <a:rect l="T15" t="T16" r="T17" b="T18"/>
                <a:pathLst>
                  <a:path w="793" h="133">
                    <a:moveTo>
                      <a:pt x="793" y="120"/>
                    </a:moveTo>
                    <a:lnTo>
                      <a:pt x="788" y="133"/>
                    </a:lnTo>
                    <a:lnTo>
                      <a:pt x="0" y="14"/>
                    </a:lnTo>
                    <a:lnTo>
                      <a:pt x="5" y="0"/>
                    </a:lnTo>
                    <a:lnTo>
                      <a:pt x="793" y="120"/>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393" name="Freeform 2330"/>
              <p:cNvSpPr>
                <a:spLocks/>
              </p:cNvSpPr>
              <p:nvPr/>
            </p:nvSpPr>
            <p:spPr bwMode="auto">
              <a:xfrm>
                <a:off x="2011" y="1431"/>
                <a:ext cx="394" cy="61"/>
              </a:xfrm>
              <a:custGeom>
                <a:avLst/>
                <a:gdLst>
                  <a:gd name="T0" fmla="*/ 3 w 790"/>
                  <a:gd name="T1" fmla="*/ 1 h 122"/>
                  <a:gd name="T2" fmla="*/ 3 w 790"/>
                  <a:gd name="T3" fmla="*/ 1 h 122"/>
                  <a:gd name="T4" fmla="*/ 0 w 790"/>
                  <a:gd name="T5" fmla="*/ 1 h 122"/>
                  <a:gd name="T6" fmla="*/ 0 w 790"/>
                  <a:gd name="T7" fmla="*/ 0 h 122"/>
                  <a:gd name="T8" fmla="*/ 3 w 790"/>
                  <a:gd name="T9" fmla="*/ 1 h 122"/>
                  <a:gd name="T10" fmla="*/ 0 60000 65536"/>
                  <a:gd name="T11" fmla="*/ 0 60000 65536"/>
                  <a:gd name="T12" fmla="*/ 0 60000 65536"/>
                  <a:gd name="T13" fmla="*/ 0 60000 65536"/>
                  <a:gd name="T14" fmla="*/ 0 60000 65536"/>
                  <a:gd name="T15" fmla="*/ 0 w 790"/>
                  <a:gd name="T16" fmla="*/ 0 h 122"/>
                  <a:gd name="T17" fmla="*/ 790 w 790"/>
                  <a:gd name="T18" fmla="*/ 122 h 122"/>
                </a:gdLst>
                <a:ahLst/>
                <a:cxnLst>
                  <a:cxn ang="T10">
                    <a:pos x="T0" y="T1"/>
                  </a:cxn>
                  <a:cxn ang="T11">
                    <a:pos x="T2" y="T3"/>
                  </a:cxn>
                  <a:cxn ang="T12">
                    <a:pos x="T4" y="T5"/>
                  </a:cxn>
                  <a:cxn ang="T13">
                    <a:pos x="T6" y="T7"/>
                  </a:cxn>
                  <a:cxn ang="T14">
                    <a:pos x="T8" y="T9"/>
                  </a:cxn>
                </a:cxnLst>
                <a:rect l="T15" t="T16" r="T17" b="T18"/>
                <a:pathLst>
                  <a:path w="790" h="122">
                    <a:moveTo>
                      <a:pt x="790" y="120"/>
                    </a:moveTo>
                    <a:lnTo>
                      <a:pt x="788" y="122"/>
                    </a:lnTo>
                    <a:lnTo>
                      <a:pt x="0" y="4"/>
                    </a:lnTo>
                    <a:lnTo>
                      <a:pt x="2" y="0"/>
                    </a:lnTo>
                    <a:lnTo>
                      <a:pt x="790" y="120"/>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394" name="Freeform 2331"/>
              <p:cNvSpPr>
                <a:spLocks/>
              </p:cNvSpPr>
              <p:nvPr/>
            </p:nvSpPr>
            <p:spPr bwMode="auto">
              <a:xfrm>
                <a:off x="2011" y="1433"/>
                <a:ext cx="394" cy="61"/>
              </a:xfrm>
              <a:custGeom>
                <a:avLst/>
                <a:gdLst>
                  <a:gd name="T0" fmla="*/ 3 w 788"/>
                  <a:gd name="T1" fmla="*/ 1 h 121"/>
                  <a:gd name="T2" fmla="*/ 3 w 788"/>
                  <a:gd name="T3" fmla="*/ 1 h 121"/>
                  <a:gd name="T4" fmla="*/ 0 w 788"/>
                  <a:gd name="T5" fmla="*/ 1 h 121"/>
                  <a:gd name="T6" fmla="*/ 0 w 788"/>
                  <a:gd name="T7" fmla="*/ 0 h 121"/>
                  <a:gd name="T8" fmla="*/ 3 w 788"/>
                  <a:gd name="T9" fmla="*/ 1 h 121"/>
                  <a:gd name="T10" fmla="*/ 0 60000 65536"/>
                  <a:gd name="T11" fmla="*/ 0 60000 65536"/>
                  <a:gd name="T12" fmla="*/ 0 60000 65536"/>
                  <a:gd name="T13" fmla="*/ 0 60000 65536"/>
                  <a:gd name="T14" fmla="*/ 0 60000 65536"/>
                  <a:gd name="T15" fmla="*/ 0 w 788"/>
                  <a:gd name="T16" fmla="*/ 0 h 121"/>
                  <a:gd name="T17" fmla="*/ 788 w 788"/>
                  <a:gd name="T18" fmla="*/ 121 h 121"/>
                </a:gdLst>
                <a:ahLst/>
                <a:cxnLst>
                  <a:cxn ang="T10">
                    <a:pos x="T0" y="T1"/>
                  </a:cxn>
                  <a:cxn ang="T11">
                    <a:pos x="T2" y="T3"/>
                  </a:cxn>
                  <a:cxn ang="T12">
                    <a:pos x="T4" y="T5"/>
                  </a:cxn>
                  <a:cxn ang="T13">
                    <a:pos x="T6" y="T7"/>
                  </a:cxn>
                  <a:cxn ang="T14">
                    <a:pos x="T8" y="T9"/>
                  </a:cxn>
                </a:cxnLst>
                <a:rect l="T15" t="T16" r="T17" b="T18"/>
                <a:pathLst>
                  <a:path w="788" h="121">
                    <a:moveTo>
                      <a:pt x="788" y="118"/>
                    </a:moveTo>
                    <a:lnTo>
                      <a:pt x="788" y="121"/>
                    </a:lnTo>
                    <a:lnTo>
                      <a:pt x="0" y="1"/>
                    </a:lnTo>
                    <a:lnTo>
                      <a:pt x="0" y="0"/>
                    </a:lnTo>
                    <a:lnTo>
                      <a:pt x="788" y="118"/>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395" name="Freeform 2332"/>
              <p:cNvSpPr>
                <a:spLocks/>
              </p:cNvSpPr>
              <p:nvPr/>
            </p:nvSpPr>
            <p:spPr bwMode="auto">
              <a:xfrm>
                <a:off x="2010" y="1434"/>
                <a:ext cx="395" cy="61"/>
              </a:xfrm>
              <a:custGeom>
                <a:avLst/>
                <a:gdLst>
                  <a:gd name="T0" fmla="*/ 4 w 789"/>
                  <a:gd name="T1" fmla="*/ 0 h 123"/>
                  <a:gd name="T2" fmla="*/ 4 w 789"/>
                  <a:gd name="T3" fmla="*/ 0 h 123"/>
                  <a:gd name="T4" fmla="*/ 0 w 789"/>
                  <a:gd name="T5" fmla="*/ 0 h 123"/>
                  <a:gd name="T6" fmla="*/ 1 w 789"/>
                  <a:gd name="T7" fmla="*/ 0 h 123"/>
                  <a:gd name="T8" fmla="*/ 4 w 789"/>
                  <a:gd name="T9" fmla="*/ 0 h 123"/>
                  <a:gd name="T10" fmla="*/ 0 60000 65536"/>
                  <a:gd name="T11" fmla="*/ 0 60000 65536"/>
                  <a:gd name="T12" fmla="*/ 0 60000 65536"/>
                  <a:gd name="T13" fmla="*/ 0 60000 65536"/>
                  <a:gd name="T14" fmla="*/ 0 60000 65536"/>
                  <a:gd name="T15" fmla="*/ 0 w 789"/>
                  <a:gd name="T16" fmla="*/ 0 h 123"/>
                  <a:gd name="T17" fmla="*/ 789 w 789"/>
                  <a:gd name="T18" fmla="*/ 123 h 123"/>
                </a:gdLst>
                <a:ahLst/>
                <a:cxnLst>
                  <a:cxn ang="T10">
                    <a:pos x="T0" y="T1"/>
                  </a:cxn>
                  <a:cxn ang="T11">
                    <a:pos x="T2" y="T3"/>
                  </a:cxn>
                  <a:cxn ang="T12">
                    <a:pos x="T4" y="T5"/>
                  </a:cxn>
                  <a:cxn ang="T13">
                    <a:pos x="T6" y="T7"/>
                  </a:cxn>
                  <a:cxn ang="T14">
                    <a:pos x="T8" y="T9"/>
                  </a:cxn>
                </a:cxnLst>
                <a:rect l="T15" t="T16" r="T17" b="T18"/>
                <a:pathLst>
                  <a:path w="789" h="123">
                    <a:moveTo>
                      <a:pt x="789" y="120"/>
                    </a:moveTo>
                    <a:lnTo>
                      <a:pt x="787" y="123"/>
                    </a:lnTo>
                    <a:lnTo>
                      <a:pt x="0" y="4"/>
                    </a:lnTo>
                    <a:lnTo>
                      <a:pt x="1" y="0"/>
                    </a:lnTo>
                    <a:lnTo>
                      <a:pt x="789" y="120"/>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396" name="Freeform 2333"/>
              <p:cNvSpPr>
                <a:spLocks/>
              </p:cNvSpPr>
              <p:nvPr/>
            </p:nvSpPr>
            <p:spPr bwMode="auto">
              <a:xfrm>
                <a:off x="2010" y="1435"/>
                <a:ext cx="394" cy="61"/>
              </a:xfrm>
              <a:custGeom>
                <a:avLst/>
                <a:gdLst>
                  <a:gd name="T0" fmla="*/ 4 w 787"/>
                  <a:gd name="T1" fmla="*/ 1 h 121"/>
                  <a:gd name="T2" fmla="*/ 4 w 787"/>
                  <a:gd name="T3" fmla="*/ 1 h 121"/>
                  <a:gd name="T4" fmla="*/ 0 w 787"/>
                  <a:gd name="T5" fmla="*/ 1 h 121"/>
                  <a:gd name="T6" fmla="*/ 0 w 787"/>
                  <a:gd name="T7" fmla="*/ 0 h 121"/>
                  <a:gd name="T8" fmla="*/ 4 w 787"/>
                  <a:gd name="T9" fmla="*/ 1 h 121"/>
                  <a:gd name="T10" fmla="*/ 0 60000 65536"/>
                  <a:gd name="T11" fmla="*/ 0 60000 65536"/>
                  <a:gd name="T12" fmla="*/ 0 60000 65536"/>
                  <a:gd name="T13" fmla="*/ 0 60000 65536"/>
                  <a:gd name="T14" fmla="*/ 0 60000 65536"/>
                  <a:gd name="T15" fmla="*/ 0 w 787"/>
                  <a:gd name="T16" fmla="*/ 0 h 121"/>
                  <a:gd name="T17" fmla="*/ 787 w 787"/>
                  <a:gd name="T18" fmla="*/ 121 h 121"/>
                </a:gdLst>
                <a:ahLst/>
                <a:cxnLst>
                  <a:cxn ang="T10">
                    <a:pos x="T0" y="T1"/>
                  </a:cxn>
                  <a:cxn ang="T11">
                    <a:pos x="T2" y="T3"/>
                  </a:cxn>
                  <a:cxn ang="T12">
                    <a:pos x="T4" y="T5"/>
                  </a:cxn>
                  <a:cxn ang="T13">
                    <a:pos x="T6" y="T7"/>
                  </a:cxn>
                  <a:cxn ang="T14">
                    <a:pos x="T8" y="T9"/>
                  </a:cxn>
                </a:cxnLst>
                <a:rect l="T15" t="T16" r="T17" b="T18"/>
                <a:pathLst>
                  <a:path w="787" h="121">
                    <a:moveTo>
                      <a:pt x="787" y="119"/>
                    </a:moveTo>
                    <a:lnTo>
                      <a:pt x="786" y="121"/>
                    </a:lnTo>
                    <a:lnTo>
                      <a:pt x="0" y="1"/>
                    </a:lnTo>
                    <a:lnTo>
                      <a:pt x="0" y="0"/>
                    </a:lnTo>
                    <a:lnTo>
                      <a:pt x="787" y="119"/>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397" name="Freeform 2334"/>
              <p:cNvSpPr>
                <a:spLocks/>
              </p:cNvSpPr>
              <p:nvPr/>
            </p:nvSpPr>
            <p:spPr bwMode="auto">
              <a:xfrm>
                <a:off x="2009" y="1436"/>
                <a:ext cx="394" cy="62"/>
              </a:xfrm>
              <a:custGeom>
                <a:avLst/>
                <a:gdLst>
                  <a:gd name="T0" fmla="*/ 3 w 788"/>
                  <a:gd name="T1" fmla="*/ 1 h 123"/>
                  <a:gd name="T2" fmla="*/ 3 w 788"/>
                  <a:gd name="T3" fmla="*/ 1 h 123"/>
                  <a:gd name="T4" fmla="*/ 0 w 788"/>
                  <a:gd name="T5" fmla="*/ 1 h 123"/>
                  <a:gd name="T6" fmla="*/ 1 w 788"/>
                  <a:gd name="T7" fmla="*/ 0 h 123"/>
                  <a:gd name="T8" fmla="*/ 3 w 788"/>
                  <a:gd name="T9" fmla="*/ 1 h 123"/>
                  <a:gd name="T10" fmla="*/ 0 60000 65536"/>
                  <a:gd name="T11" fmla="*/ 0 60000 65536"/>
                  <a:gd name="T12" fmla="*/ 0 60000 65536"/>
                  <a:gd name="T13" fmla="*/ 0 60000 65536"/>
                  <a:gd name="T14" fmla="*/ 0 60000 65536"/>
                  <a:gd name="T15" fmla="*/ 0 w 788"/>
                  <a:gd name="T16" fmla="*/ 0 h 123"/>
                  <a:gd name="T17" fmla="*/ 788 w 788"/>
                  <a:gd name="T18" fmla="*/ 123 h 123"/>
                </a:gdLst>
                <a:ahLst/>
                <a:cxnLst>
                  <a:cxn ang="T10">
                    <a:pos x="T0" y="T1"/>
                  </a:cxn>
                  <a:cxn ang="T11">
                    <a:pos x="T2" y="T3"/>
                  </a:cxn>
                  <a:cxn ang="T12">
                    <a:pos x="T4" y="T5"/>
                  </a:cxn>
                  <a:cxn ang="T13">
                    <a:pos x="T6" y="T7"/>
                  </a:cxn>
                  <a:cxn ang="T14">
                    <a:pos x="T8" y="T9"/>
                  </a:cxn>
                </a:cxnLst>
                <a:rect l="T15" t="T16" r="T17" b="T18"/>
                <a:pathLst>
                  <a:path w="788" h="123">
                    <a:moveTo>
                      <a:pt x="788" y="120"/>
                    </a:moveTo>
                    <a:lnTo>
                      <a:pt x="788" y="123"/>
                    </a:lnTo>
                    <a:lnTo>
                      <a:pt x="0" y="4"/>
                    </a:lnTo>
                    <a:lnTo>
                      <a:pt x="2" y="0"/>
                    </a:lnTo>
                    <a:lnTo>
                      <a:pt x="788" y="120"/>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398" name="Freeform 2335"/>
              <p:cNvSpPr>
                <a:spLocks/>
              </p:cNvSpPr>
              <p:nvPr/>
            </p:nvSpPr>
            <p:spPr bwMode="auto">
              <a:xfrm>
                <a:off x="2007" y="1438"/>
                <a:ext cx="396" cy="67"/>
              </a:xfrm>
              <a:custGeom>
                <a:avLst/>
                <a:gdLst>
                  <a:gd name="T0" fmla="*/ 4 w 791"/>
                  <a:gd name="T1" fmla="*/ 1 h 134"/>
                  <a:gd name="T2" fmla="*/ 4 w 791"/>
                  <a:gd name="T3" fmla="*/ 1 h 134"/>
                  <a:gd name="T4" fmla="*/ 0 w 791"/>
                  <a:gd name="T5" fmla="*/ 1 h 134"/>
                  <a:gd name="T6" fmla="*/ 1 w 791"/>
                  <a:gd name="T7" fmla="*/ 0 h 134"/>
                  <a:gd name="T8" fmla="*/ 4 w 791"/>
                  <a:gd name="T9" fmla="*/ 1 h 134"/>
                  <a:gd name="T10" fmla="*/ 0 60000 65536"/>
                  <a:gd name="T11" fmla="*/ 0 60000 65536"/>
                  <a:gd name="T12" fmla="*/ 0 60000 65536"/>
                  <a:gd name="T13" fmla="*/ 0 60000 65536"/>
                  <a:gd name="T14" fmla="*/ 0 60000 65536"/>
                  <a:gd name="T15" fmla="*/ 0 w 791"/>
                  <a:gd name="T16" fmla="*/ 0 h 134"/>
                  <a:gd name="T17" fmla="*/ 791 w 791"/>
                  <a:gd name="T18" fmla="*/ 134 h 134"/>
                </a:gdLst>
                <a:ahLst/>
                <a:cxnLst>
                  <a:cxn ang="T10">
                    <a:pos x="T0" y="T1"/>
                  </a:cxn>
                  <a:cxn ang="T11">
                    <a:pos x="T2" y="T3"/>
                  </a:cxn>
                  <a:cxn ang="T12">
                    <a:pos x="T4" y="T5"/>
                  </a:cxn>
                  <a:cxn ang="T13">
                    <a:pos x="T6" y="T7"/>
                  </a:cxn>
                  <a:cxn ang="T14">
                    <a:pos x="T8" y="T9"/>
                  </a:cxn>
                </a:cxnLst>
                <a:rect l="T15" t="T16" r="T17" b="T18"/>
                <a:pathLst>
                  <a:path w="791" h="134">
                    <a:moveTo>
                      <a:pt x="791" y="119"/>
                    </a:moveTo>
                    <a:lnTo>
                      <a:pt x="787" y="134"/>
                    </a:lnTo>
                    <a:lnTo>
                      <a:pt x="0" y="13"/>
                    </a:lnTo>
                    <a:lnTo>
                      <a:pt x="3" y="0"/>
                    </a:lnTo>
                    <a:lnTo>
                      <a:pt x="791" y="119"/>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399" name="Freeform 2336"/>
              <p:cNvSpPr>
                <a:spLocks/>
              </p:cNvSpPr>
              <p:nvPr/>
            </p:nvSpPr>
            <p:spPr bwMode="auto">
              <a:xfrm>
                <a:off x="2008" y="1438"/>
                <a:ext cx="395" cy="61"/>
              </a:xfrm>
              <a:custGeom>
                <a:avLst/>
                <a:gdLst>
                  <a:gd name="T0" fmla="*/ 3 w 790"/>
                  <a:gd name="T1" fmla="*/ 0 h 123"/>
                  <a:gd name="T2" fmla="*/ 3 w 790"/>
                  <a:gd name="T3" fmla="*/ 0 h 123"/>
                  <a:gd name="T4" fmla="*/ 0 w 790"/>
                  <a:gd name="T5" fmla="*/ 0 h 123"/>
                  <a:gd name="T6" fmla="*/ 1 w 790"/>
                  <a:gd name="T7" fmla="*/ 0 h 123"/>
                  <a:gd name="T8" fmla="*/ 3 w 790"/>
                  <a:gd name="T9" fmla="*/ 0 h 123"/>
                  <a:gd name="T10" fmla="*/ 0 60000 65536"/>
                  <a:gd name="T11" fmla="*/ 0 60000 65536"/>
                  <a:gd name="T12" fmla="*/ 0 60000 65536"/>
                  <a:gd name="T13" fmla="*/ 0 60000 65536"/>
                  <a:gd name="T14" fmla="*/ 0 60000 65536"/>
                  <a:gd name="T15" fmla="*/ 0 w 790"/>
                  <a:gd name="T16" fmla="*/ 0 h 123"/>
                  <a:gd name="T17" fmla="*/ 790 w 790"/>
                  <a:gd name="T18" fmla="*/ 123 h 123"/>
                </a:gdLst>
                <a:ahLst/>
                <a:cxnLst>
                  <a:cxn ang="T10">
                    <a:pos x="T0" y="T1"/>
                  </a:cxn>
                  <a:cxn ang="T11">
                    <a:pos x="T2" y="T3"/>
                  </a:cxn>
                  <a:cxn ang="T12">
                    <a:pos x="T4" y="T5"/>
                  </a:cxn>
                  <a:cxn ang="T13">
                    <a:pos x="T6" y="T7"/>
                  </a:cxn>
                  <a:cxn ang="T14">
                    <a:pos x="T8" y="T9"/>
                  </a:cxn>
                </a:cxnLst>
                <a:rect l="T15" t="T16" r="T17" b="T18"/>
                <a:pathLst>
                  <a:path w="790" h="123">
                    <a:moveTo>
                      <a:pt x="790" y="119"/>
                    </a:moveTo>
                    <a:lnTo>
                      <a:pt x="788" y="123"/>
                    </a:lnTo>
                    <a:lnTo>
                      <a:pt x="0" y="3"/>
                    </a:lnTo>
                    <a:lnTo>
                      <a:pt x="2" y="0"/>
                    </a:lnTo>
                    <a:lnTo>
                      <a:pt x="790" y="119"/>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400" name="Freeform 2337"/>
              <p:cNvSpPr>
                <a:spLocks/>
              </p:cNvSpPr>
              <p:nvPr/>
            </p:nvSpPr>
            <p:spPr bwMode="auto">
              <a:xfrm>
                <a:off x="2008" y="1440"/>
                <a:ext cx="394" cy="61"/>
              </a:xfrm>
              <a:custGeom>
                <a:avLst/>
                <a:gdLst>
                  <a:gd name="T0" fmla="*/ 3 w 788"/>
                  <a:gd name="T1" fmla="*/ 0 h 123"/>
                  <a:gd name="T2" fmla="*/ 3 w 788"/>
                  <a:gd name="T3" fmla="*/ 0 h 123"/>
                  <a:gd name="T4" fmla="*/ 0 w 788"/>
                  <a:gd name="T5" fmla="*/ 0 h 123"/>
                  <a:gd name="T6" fmla="*/ 0 w 788"/>
                  <a:gd name="T7" fmla="*/ 0 h 123"/>
                  <a:gd name="T8" fmla="*/ 3 w 788"/>
                  <a:gd name="T9" fmla="*/ 0 h 123"/>
                  <a:gd name="T10" fmla="*/ 0 60000 65536"/>
                  <a:gd name="T11" fmla="*/ 0 60000 65536"/>
                  <a:gd name="T12" fmla="*/ 0 60000 65536"/>
                  <a:gd name="T13" fmla="*/ 0 60000 65536"/>
                  <a:gd name="T14" fmla="*/ 0 60000 65536"/>
                  <a:gd name="T15" fmla="*/ 0 w 788"/>
                  <a:gd name="T16" fmla="*/ 0 h 123"/>
                  <a:gd name="T17" fmla="*/ 788 w 788"/>
                  <a:gd name="T18" fmla="*/ 123 h 123"/>
                </a:gdLst>
                <a:ahLst/>
                <a:cxnLst>
                  <a:cxn ang="T10">
                    <a:pos x="T0" y="T1"/>
                  </a:cxn>
                  <a:cxn ang="T11">
                    <a:pos x="T2" y="T3"/>
                  </a:cxn>
                  <a:cxn ang="T12">
                    <a:pos x="T4" y="T5"/>
                  </a:cxn>
                  <a:cxn ang="T13">
                    <a:pos x="T6" y="T7"/>
                  </a:cxn>
                  <a:cxn ang="T14">
                    <a:pos x="T8" y="T9"/>
                  </a:cxn>
                </a:cxnLst>
                <a:rect l="T15" t="T16" r="T17" b="T18"/>
                <a:pathLst>
                  <a:path w="788" h="123">
                    <a:moveTo>
                      <a:pt x="788" y="120"/>
                    </a:moveTo>
                    <a:lnTo>
                      <a:pt x="788" y="123"/>
                    </a:lnTo>
                    <a:lnTo>
                      <a:pt x="0" y="3"/>
                    </a:lnTo>
                    <a:lnTo>
                      <a:pt x="0" y="0"/>
                    </a:lnTo>
                    <a:lnTo>
                      <a:pt x="788" y="120"/>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5401" name="Freeform 2338"/>
              <p:cNvSpPr>
                <a:spLocks/>
              </p:cNvSpPr>
              <p:nvPr/>
            </p:nvSpPr>
            <p:spPr bwMode="auto">
              <a:xfrm>
                <a:off x="2007" y="1441"/>
                <a:ext cx="395" cy="62"/>
              </a:xfrm>
              <a:custGeom>
                <a:avLst/>
                <a:gdLst>
                  <a:gd name="T0" fmla="*/ 4 w 789"/>
                  <a:gd name="T1" fmla="*/ 0 h 125"/>
                  <a:gd name="T2" fmla="*/ 4 w 789"/>
                  <a:gd name="T3" fmla="*/ 0 h 125"/>
                  <a:gd name="T4" fmla="*/ 0 w 789"/>
                  <a:gd name="T5" fmla="*/ 0 h 125"/>
                  <a:gd name="T6" fmla="*/ 1 w 789"/>
                  <a:gd name="T7" fmla="*/ 0 h 125"/>
                  <a:gd name="T8" fmla="*/ 4 w 789"/>
                  <a:gd name="T9" fmla="*/ 0 h 125"/>
                  <a:gd name="T10" fmla="*/ 0 60000 65536"/>
                  <a:gd name="T11" fmla="*/ 0 60000 65536"/>
                  <a:gd name="T12" fmla="*/ 0 60000 65536"/>
                  <a:gd name="T13" fmla="*/ 0 60000 65536"/>
                  <a:gd name="T14" fmla="*/ 0 60000 65536"/>
                  <a:gd name="T15" fmla="*/ 0 w 789"/>
                  <a:gd name="T16" fmla="*/ 0 h 125"/>
                  <a:gd name="T17" fmla="*/ 789 w 789"/>
                  <a:gd name="T18" fmla="*/ 125 h 125"/>
                </a:gdLst>
                <a:ahLst/>
                <a:cxnLst>
                  <a:cxn ang="T10">
                    <a:pos x="T0" y="T1"/>
                  </a:cxn>
                  <a:cxn ang="T11">
                    <a:pos x="T2" y="T3"/>
                  </a:cxn>
                  <a:cxn ang="T12">
                    <a:pos x="T4" y="T5"/>
                  </a:cxn>
                  <a:cxn ang="T13">
                    <a:pos x="T6" y="T7"/>
                  </a:cxn>
                  <a:cxn ang="T14">
                    <a:pos x="T8" y="T9"/>
                  </a:cxn>
                </a:cxnLst>
                <a:rect l="T15" t="T16" r="T17" b="T18"/>
                <a:pathLst>
                  <a:path w="789" h="125">
                    <a:moveTo>
                      <a:pt x="789" y="120"/>
                    </a:moveTo>
                    <a:lnTo>
                      <a:pt x="787" y="125"/>
                    </a:lnTo>
                    <a:lnTo>
                      <a:pt x="0" y="4"/>
                    </a:lnTo>
                    <a:lnTo>
                      <a:pt x="1" y="0"/>
                    </a:lnTo>
                    <a:lnTo>
                      <a:pt x="789" y="120"/>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402" name="Freeform 2339"/>
              <p:cNvSpPr>
                <a:spLocks/>
              </p:cNvSpPr>
              <p:nvPr/>
            </p:nvSpPr>
            <p:spPr bwMode="auto">
              <a:xfrm>
                <a:off x="2007" y="1443"/>
                <a:ext cx="394" cy="62"/>
              </a:xfrm>
              <a:custGeom>
                <a:avLst/>
                <a:gdLst>
                  <a:gd name="T0" fmla="*/ 4 w 787"/>
                  <a:gd name="T1" fmla="*/ 1 h 124"/>
                  <a:gd name="T2" fmla="*/ 4 w 787"/>
                  <a:gd name="T3" fmla="*/ 1 h 124"/>
                  <a:gd name="T4" fmla="*/ 0 w 787"/>
                  <a:gd name="T5" fmla="*/ 1 h 124"/>
                  <a:gd name="T6" fmla="*/ 0 w 787"/>
                  <a:gd name="T7" fmla="*/ 0 h 124"/>
                  <a:gd name="T8" fmla="*/ 4 w 787"/>
                  <a:gd name="T9" fmla="*/ 1 h 124"/>
                  <a:gd name="T10" fmla="*/ 0 60000 65536"/>
                  <a:gd name="T11" fmla="*/ 0 60000 65536"/>
                  <a:gd name="T12" fmla="*/ 0 60000 65536"/>
                  <a:gd name="T13" fmla="*/ 0 60000 65536"/>
                  <a:gd name="T14" fmla="*/ 0 60000 65536"/>
                  <a:gd name="T15" fmla="*/ 0 w 787"/>
                  <a:gd name="T16" fmla="*/ 0 h 124"/>
                  <a:gd name="T17" fmla="*/ 787 w 787"/>
                  <a:gd name="T18" fmla="*/ 124 h 124"/>
                </a:gdLst>
                <a:ahLst/>
                <a:cxnLst>
                  <a:cxn ang="T10">
                    <a:pos x="T0" y="T1"/>
                  </a:cxn>
                  <a:cxn ang="T11">
                    <a:pos x="T2" y="T3"/>
                  </a:cxn>
                  <a:cxn ang="T12">
                    <a:pos x="T4" y="T5"/>
                  </a:cxn>
                  <a:cxn ang="T13">
                    <a:pos x="T6" y="T7"/>
                  </a:cxn>
                  <a:cxn ang="T14">
                    <a:pos x="T8" y="T9"/>
                  </a:cxn>
                </a:cxnLst>
                <a:rect l="T15" t="T16" r="T17" b="T18"/>
                <a:pathLst>
                  <a:path w="787" h="124">
                    <a:moveTo>
                      <a:pt x="787" y="121"/>
                    </a:moveTo>
                    <a:lnTo>
                      <a:pt x="787" y="124"/>
                    </a:lnTo>
                    <a:lnTo>
                      <a:pt x="0" y="3"/>
                    </a:lnTo>
                    <a:lnTo>
                      <a:pt x="0" y="0"/>
                    </a:lnTo>
                    <a:lnTo>
                      <a:pt x="787" y="121"/>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403" name="Freeform 2340"/>
              <p:cNvSpPr>
                <a:spLocks/>
              </p:cNvSpPr>
              <p:nvPr/>
            </p:nvSpPr>
            <p:spPr bwMode="auto">
              <a:xfrm>
                <a:off x="2006" y="1445"/>
                <a:ext cx="395" cy="68"/>
              </a:xfrm>
              <a:custGeom>
                <a:avLst/>
                <a:gdLst>
                  <a:gd name="T0" fmla="*/ 3 w 790"/>
                  <a:gd name="T1" fmla="*/ 1 h 136"/>
                  <a:gd name="T2" fmla="*/ 3 w 790"/>
                  <a:gd name="T3" fmla="*/ 1 h 136"/>
                  <a:gd name="T4" fmla="*/ 0 w 790"/>
                  <a:gd name="T5" fmla="*/ 1 h 136"/>
                  <a:gd name="T6" fmla="*/ 1 w 790"/>
                  <a:gd name="T7" fmla="*/ 0 h 136"/>
                  <a:gd name="T8" fmla="*/ 3 w 790"/>
                  <a:gd name="T9" fmla="*/ 1 h 136"/>
                  <a:gd name="T10" fmla="*/ 0 60000 65536"/>
                  <a:gd name="T11" fmla="*/ 0 60000 65536"/>
                  <a:gd name="T12" fmla="*/ 0 60000 65536"/>
                  <a:gd name="T13" fmla="*/ 0 60000 65536"/>
                  <a:gd name="T14" fmla="*/ 0 60000 65536"/>
                  <a:gd name="T15" fmla="*/ 0 w 790"/>
                  <a:gd name="T16" fmla="*/ 0 h 136"/>
                  <a:gd name="T17" fmla="*/ 790 w 790"/>
                  <a:gd name="T18" fmla="*/ 136 h 136"/>
                </a:gdLst>
                <a:ahLst/>
                <a:cxnLst>
                  <a:cxn ang="T10">
                    <a:pos x="T0" y="T1"/>
                  </a:cxn>
                  <a:cxn ang="T11">
                    <a:pos x="T2" y="T3"/>
                  </a:cxn>
                  <a:cxn ang="T12">
                    <a:pos x="T4" y="T5"/>
                  </a:cxn>
                  <a:cxn ang="T13">
                    <a:pos x="T6" y="T7"/>
                  </a:cxn>
                  <a:cxn ang="T14">
                    <a:pos x="T8" y="T9"/>
                  </a:cxn>
                </a:cxnLst>
                <a:rect l="T15" t="T16" r="T17" b="T18"/>
                <a:pathLst>
                  <a:path w="790" h="136">
                    <a:moveTo>
                      <a:pt x="790" y="121"/>
                    </a:moveTo>
                    <a:lnTo>
                      <a:pt x="787" y="136"/>
                    </a:lnTo>
                    <a:lnTo>
                      <a:pt x="0" y="13"/>
                    </a:lnTo>
                    <a:lnTo>
                      <a:pt x="3" y="0"/>
                    </a:lnTo>
                    <a:lnTo>
                      <a:pt x="790" y="121"/>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04" name="Freeform 2341"/>
              <p:cNvSpPr>
                <a:spLocks/>
              </p:cNvSpPr>
              <p:nvPr/>
            </p:nvSpPr>
            <p:spPr bwMode="auto">
              <a:xfrm>
                <a:off x="2007" y="1445"/>
                <a:ext cx="394" cy="63"/>
              </a:xfrm>
              <a:custGeom>
                <a:avLst/>
                <a:gdLst>
                  <a:gd name="T0" fmla="*/ 3 w 789"/>
                  <a:gd name="T1" fmla="*/ 1 h 126"/>
                  <a:gd name="T2" fmla="*/ 3 w 789"/>
                  <a:gd name="T3" fmla="*/ 1 h 126"/>
                  <a:gd name="T4" fmla="*/ 0 w 789"/>
                  <a:gd name="T5" fmla="*/ 1 h 126"/>
                  <a:gd name="T6" fmla="*/ 0 w 789"/>
                  <a:gd name="T7" fmla="*/ 0 h 126"/>
                  <a:gd name="T8" fmla="*/ 3 w 789"/>
                  <a:gd name="T9" fmla="*/ 1 h 126"/>
                  <a:gd name="T10" fmla="*/ 0 60000 65536"/>
                  <a:gd name="T11" fmla="*/ 0 60000 65536"/>
                  <a:gd name="T12" fmla="*/ 0 60000 65536"/>
                  <a:gd name="T13" fmla="*/ 0 60000 65536"/>
                  <a:gd name="T14" fmla="*/ 0 60000 65536"/>
                  <a:gd name="T15" fmla="*/ 0 w 789"/>
                  <a:gd name="T16" fmla="*/ 0 h 126"/>
                  <a:gd name="T17" fmla="*/ 789 w 789"/>
                  <a:gd name="T18" fmla="*/ 126 h 126"/>
                </a:gdLst>
                <a:ahLst/>
                <a:cxnLst>
                  <a:cxn ang="T10">
                    <a:pos x="T0" y="T1"/>
                  </a:cxn>
                  <a:cxn ang="T11">
                    <a:pos x="T2" y="T3"/>
                  </a:cxn>
                  <a:cxn ang="T12">
                    <a:pos x="T4" y="T5"/>
                  </a:cxn>
                  <a:cxn ang="T13">
                    <a:pos x="T6" y="T7"/>
                  </a:cxn>
                  <a:cxn ang="T14">
                    <a:pos x="T8" y="T9"/>
                  </a:cxn>
                </a:cxnLst>
                <a:rect l="T15" t="T16" r="T17" b="T18"/>
                <a:pathLst>
                  <a:path w="789" h="126">
                    <a:moveTo>
                      <a:pt x="789" y="121"/>
                    </a:moveTo>
                    <a:lnTo>
                      <a:pt x="788" y="126"/>
                    </a:lnTo>
                    <a:lnTo>
                      <a:pt x="0" y="3"/>
                    </a:lnTo>
                    <a:lnTo>
                      <a:pt x="2" y="0"/>
                    </a:lnTo>
                    <a:lnTo>
                      <a:pt x="789" y="121"/>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05" name="Freeform 2342"/>
              <p:cNvSpPr>
                <a:spLocks/>
              </p:cNvSpPr>
              <p:nvPr/>
            </p:nvSpPr>
            <p:spPr bwMode="auto">
              <a:xfrm>
                <a:off x="2007" y="1446"/>
                <a:ext cx="393" cy="64"/>
              </a:xfrm>
              <a:custGeom>
                <a:avLst/>
                <a:gdLst>
                  <a:gd name="T0" fmla="*/ 3 w 788"/>
                  <a:gd name="T1" fmla="*/ 1 h 128"/>
                  <a:gd name="T2" fmla="*/ 3 w 788"/>
                  <a:gd name="T3" fmla="*/ 1 h 128"/>
                  <a:gd name="T4" fmla="*/ 0 w 788"/>
                  <a:gd name="T5" fmla="*/ 1 h 128"/>
                  <a:gd name="T6" fmla="*/ 0 w 788"/>
                  <a:gd name="T7" fmla="*/ 0 h 128"/>
                  <a:gd name="T8" fmla="*/ 3 w 788"/>
                  <a:gd name="T9" fmla="*/ 1 h 128"/>
                  <a:gd name="T10" fmla="*/ 0 60000 65536"/>
                  <a:gd name="T11" fmla="*/ 0 60000 65536"/>
                  <a:gd name="T12" fmla="*/ 0 60000 65536"/>
                  <a:gd name="T13" fmla="*/ 0 60000 65536"/>
                  <a:gd name="T14" fmla="*/ 0 60000 65536"/>
                  <a:gd name="T15" fmla="*/ 0 w 788"/>
                  <a:gd name="T16" fmla="*/ 0 h 128"/>
                  <a:gd name="T17" fmla="*/ 788 w 788"/>
                  <a:gd name="T18" fmla="*/ 128 h 128"/>
                </a:gdLst>
                <a:ahLst/>
                <a:cxnLst>
                  <a:cxn ang="T10">
                    <a:pos x="T0" y="T1"/>
                  </a:cxn>
                  <a:cxn ang="T11">
                    <a:pos x="T2" y="T3"/>
                  </a:cxn>
                  <a:cxn ang="T12">
                    <a:pos x="T4" y="T5"/>
                  </a:cxn>
                  <a:cxn ang="T13">
                    <a:pos x="T6" y="T7"/>
                  </a:cxn>
                  <a:cxn ang="T14">
                    <a:pos x="T8" y="T9"/>
                  </a:cxn>
                </a:cxnLst>
                <a:rect l="T15" t="T16" r="T17" b="T18"/>
                <a:pathLst>
                  <a:path w="788" h="128">
                    <a:moveTo>
                      <a:pt x="788" y="123"/>
                    </a:moveTo>
                    <a:lnTo>
                      <a:pt x="788" y="128"/>
                    </a:lnTo>
                    <a:lnTo>
                      <a:pt x="0" y="5"/>
                    </a:lnTo>
                    <a:lnTo>
                      <a:pt x="0" y="0"/>
                    </a:lnTo>
                    <a:lnTo>
                      <a:pt x="788" y="123"/>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06" name="Freeform 2343"/>
              <p:cNvSpPr>
                <a:spLocks/>
              </p:cNvSpPr>
              <p:nvPr/>
            </p:nvSpPr>
            <p:spPr bwMode="auto">
              <a:xfrm>
                <a:off x="2006" y="1449"/>
                <a:ext cx="394" cy="64"/>
              </a:xfrm>
              <a:custGeom>
                <a:avLst/>
                <a:gdLst>
                  <a:gd name="T0" fmla="*/ 3 w 789"/>
                  <a:gd name="T1" fmla="*/ 1 h 128"/>
                  <a:gd name="T2" fmla="*/ 3 w 789"/>
                  <a:gd name="T3" fmla="*/ 1 h 128"/>
                  <a:gd name="T4" fmla="*/ 0 w 789"/>
                  <a:gd name="T5" fmla="*/ 1 h 128"/>
                  <a:gd name="T6" fmla="*/ 0 w 789"/>
                  <a:gd name="T7" fmla="*/ 0 h 128"/>
                  <a:gd name="T8" fmla="*/ 3 w 789"/>
                  <a:gd name="T9" fmla="*/ 1 h 128"/>
                  <a:gd name="T10" fmla="*/ 0 60000 65536"/>
                  <a:gd name="T11" fmla="*/ 0 60000 65536"/>
                  <a:gd name="T12" fmla="*/ 0 60000 65536"/>
                  <a:gd name="T13" fmla="*/ 0 60000 65536"/>
                  <a:gd name="T14" fmla="*/ 0 60000 65536"/>
                  <a:gd name="T15" fmla="*/ 0 w 789"/>
                  <a:gd name="T16" fmla="*/ 0 h 128"/>
                  <a:gd name="T17" fmla="*/ 789 w 789"/>
                  <a:gd name="T18" fmla="*/ 128 h 128"/>
                </a:gdLst>
                <a:ahLst/>
                <a:cxnLst>
                  <a:cxn ang="T10">
                    <a:pos x="T0" y="T1"/>
                  </a:cxn>
                  <a:cxn ang="T11">
                    <a:pos x="T2" y="T3"/>
                  </a:cxn>
                  <a:cxn ang="T12">
                    <a:pos x="T4" y="T5"/>
                  </a:cxn>
                  <a:cxn ang="T13">
                    <a:pos x="T6" y="T7"/>
                  </a:cxn>
                  <a:cxn ang="T14">
                    <a:pos x="T8" y="T9"/>
                  </a:cxn>
                </a:cxnLst>
                <a:rect l="T15" t="T16" r="T17" b="T18"/>
                <a:pathLst>
                  <a:path w="789" h="128">
                    <a:moveTo>
                      <a:pt x="789" y="123"/>
                    </a:moveTo>
                    <a:lnTo>
                      <a:pt x="787" y="128"/>
                    </a:lnTo>
                    <a:lnTo>
                      <a:pt x="0" y="5"/>
                    </a:lnTo>
                    <a:lnTo>
                      <a:pt x="1" y="0"/>
                    </a:lnTo>
                    <a:lnTo>
                      <a:pt x="789" y="123"/>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407" name="Freeform 2344"/>
              <p:cNvSpPr>
                <a:spLocks/>
              </p:cNvSpPr>
              <p:nvPr/>
            </p:nvSpPr>
            <p:spPr bwMode="auto">
              <a:xfrm>
                <a:off x="2005" y="1451"/>
                <a:ext cx="395" cy="69"/>
              </a:xfrm>
              <a:custGeom>
                <a:avLst/>
                <a:gdLst>
                  <a:gd name="T0" fmla="*/ 4 w 789"/>
                  <a:gd name="T1" fmla="*/ 1 h 138"/>
                  <a:gd name="T2" fmla="*/ 4 w 789"/>
                  <a:gd name="T3" fmla="*/ 1 h 138"/>
                  <a:gd name="T4" fmla="*/ 0 w 789"/>
                  <a:gd name="T5" fmla="*/ 1 h 138"/>
                  <a:gd name="T6" fmla="*/ 1 w 789"/>
                  <a:gd name="T7" fmla="*/ 0 h 138"/>
                  <a:gd name="T8" fmla="*/ 4 w 789"/>
                  <a:gd name="T9" fmla="*/ 1 h 138"/>
                  <a:gd name="T10" fmla="*/ 0 60000 65536"/>
                  <a:gd name="T11" fmla="*/ 0 60000 65536"/>
                  <a:gd name="T12" fmla="*/ 0 60000 65536"/>
                  <a:gd name="T13" fmla="*/ 0 60000 65536"/>
                  <a:gd name="T14" fmla="*/ 0 60000 65536"/>
                  <a:gd name="T15" fmla="*/ 0 w 789"/>
                  <a:gd name="T16" fmla="*/ 0 h 138"/>
                  <a:gd name="T17" fmla="*/ 789 w 789"/>
                  <a:gd name="T18" fmla="*/ 138 h 138"/>
                </a:gdLst>
                <a:ahLst/>
                <a:cxnLst>
                  <a:cxn ang="T10">
                    <a:pos x="T0" y="T1"/>
                  </a:cxn>
                  <a:cxn ang="T11">
                    <a:pos x="T2" y="T3"/>
                  </a:cxn>
                  <a:cxn ang="T12">
                    <a:pos x="T4" y="T5"/>
                  </a:cxn>
                  <a:cxn ang="T13">
                    <a:pos x="T6" y="T7"/>
                  </a:cxn>
                  <a:cxn ang="T14">
                    <a:pos x="T8" y="T9"/>
                  </a:cxn>
                </a:cxnLst>
                <a:rect l="T15" t="T16" r="T17" b="T18"/>
                <a:pathLst>
                  <a:path w="789" h="138">
                    <a:moveTo>
                      <a:pt x="789" y="123"/>
                    </a:moveTo>
                    <a:lnTo>
                      <a:pt x="787" y="138"/>
                    </a:lnTo>
                    <a:lnTo>
                      <a:pt x="0" y="14"/>
                    </a:lnTo>
                    <a:lnTo>
                      <a:pt x="2" y="0"/>
                    </a:lnTo>
                    <a:lnTo>
                      <a:pt x="789" y="123"/>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408" name="Freeform 2345"/>
              <p:cNvSpPr>
                <a:spLocks/>
              </p:cNvSpPr>
              <p:nvPr/>
            </p:nvSpPr>
            <p:spPr bwMode="auto">
              <a:xfrm>
                <a:off x="2006" y="1451"/>
                <a:ext cx="394" cy="65"/>
              </a:xfrm>
              <a:custGeom>
                <a:avLst/>
                <a:gdLst>
                  <a:gd name="T0" fmla="*/ 4 w 787"/>
                  <a:gd name="T1" fmla="*/ 1 h 130"/>
                  <a:gd name="T2" fmla="*/ 4 w 787"/>
                  <a:gd name="T3" fmla="*/ 1 h 130"/>
                  <a:gd name="T4" fmla="*/ 0 w 787"/>
                  <a:gd name="T5" fmla="*/ 1 h 130"/>
                  <a:gd name="T6" fmla="*/ 0 w 787"/>
                  <a:gd name="T7" fmla="*/ 0 h 130"/>
                  <a:gd name="T8" fmla="*/ 4 w 787"/>
                  <a:gd name="T9" fmla="*/ 1 h 130"/>
                  <a:gd name="T10" fmla="*/ 0 60000 65536"/>
                  <a:gd name="T11" fmla="*/ 0 60000 65536"/>
                  <a:gd name="T12" fmla="*/ 0 60000 65536"/>
                  <a:gd name="T13" fmla="*/ 0 60000 65536"/>
                  <a:gd name="T14" fmla="*/ 0 60000 65536"/>
                  <a:gd name="T15" fmla="*/ 0 w 787"/>
                  <a:gd name="T16" fmla="*/ 0 h 130"/>
                  <a:gd name="T17" fmla="*/ 787 w 787"/>
                  <a:gd name="T18" fmla="*/ 130 h 130"/>
                </a:gdLst>
                <a:ahLst/>
                <a:cxnLst>
                  <a:cxn ang="T10">
                    <a:pos x="T0" y="T1"/>
                  </a:cxn>
                  <a:cxn ang="T11">
                    <a:pos x="T2" y="T3"/>
                  </a:cxn>
                  <a:cxn ang="T12">
                    <a:pos x="T4" y="T5"/>
                  </a:cxn>
                  <a:cxn ang="T13">
                    <a:pos x="T6" y="T7"/>
                  </a:cxn>
                  <a:cxn ang="T14">
                    <a:pos x="T8" y="T9"/>
                  </a:cxn>
                </a:cxnLst>
                <a:rect l="T15" t="T16" r="T17" b="T18"/>
                <a:pathLst>
                  <a:path w="787" h="130">
                    <a:moveTo>
                      <a:pt x="787" y="123"/>
                    </a:moveTo>
                    <a:lnTo>
                      <a:pt x="787" y="130"/>
                    </a:lnTo>
                    <a:lnTo>
                      <a:pt x="0" y="7"/>
                    </a:lnTo>
                    <a:lnTo>
                      <a:pt x="0" y="0"/>
                    </a:lnTo>
                    <a:lnTo>
                      <a:pt x="787" y="123"/>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409" name="Freeform 2346"/>
              <p:cNvSpPr>
                <a:spLocks/>
              </p:cNvSpPr>
              <p:nvPr/>
            </p:nvSpPr>
            <p:spPr bwMode="auto">
              <a:xfrm>
                <a:off x="2005" y="1454"/>
                <a:ext cx="395" cy="66"/>
              </a:xfrm>
              <a:custGeom>
                <a:avLst/>
                <a:gdLst>
                  <a:gd name="T0" fmla="*/ 4 w 789"/>
                  <a:gd name="T1" fmla="*/ 1 h 131"/>
                  <a:gd name="T2" fmla="*/ 4 w 789"/>
                  <a:gd name="T3" fmla="*/ 1 h 131"/>
                  <a:gd name="T4" fmla="*/ 0 w 789"/>
                  <a:gd name="T5" fmla="*/ 1 h 131"/>
                  <a:gd name="T6" fmla="*/ 1 w 789"/>
                  <a:gd name="T7" fmla="*/ 0 h 131"/>
                  <a:gd name="T8" fmla="*/ 4 w 789"/>
                  <a:gd name="T9" fmla="*/ 1 h 131"/>
                  <a:gd name="T10" fmla="*/ 0 60000 65536"/>
                  <a:gd name="T11" fmla="*/ 0 60000 65536"/>
                  <a:gd name="T12" fmla="*/ 0 60000 65536"/>
                  <a:gd name="T13" fmla="*/ 0 60000 65536"/>
                  <a:gd name="T14" fmla="*/ 0 60000 65536"/>
                  <a:gd name="T15" fmla="*/ 0 w 789"/>
                  <a:gd name="T16" fmla="*/ 0 h 131"/>
                  <a:gd name="T17" fmla="*/ 789 w 789"/>
                  <a:gd name="T18" fmla="*/ 131 h 131"/>
                </a:gdLst>
                <a:ahLst/>
                <a:cxnLst>
                  <a:cxn ang="T10">
                    <a:pos x="T0" y="T1"/>
                  </a:cxn>
                  <a:cxn ang="T11">
                    <a:pos x="T2" y="T3"/>
                  </a:cxn>
                  <a:cxn ang="T12">
                    <a:pos x="T4" y="T5"/>
                  </a:cxn>
                  <a:cxn ang="T13">
                    <a:pos x="T6" y="T7"/>
                  </a:cxn>
                  <a:cxn ang="T14">
                    <a:pos x="T8" y="T9"/>
                  </a:cxn>
                </a:cxnLst>
                <a:rect l="T15" t="T16" r="T17" b="T18"/>
                <a:pathLst>
                  <a:path w="789" h="131">
                    <a:moveTo>
                      <a:pt x="789" y="123"/>
                    </a:moveTo>
                    <a:lnTo>
                      <a:pt x="787" y="131"/>
                    </a:lnTo>
                    <a:lnTo>
                      <a:pt x="0" y="7"/>
                    </a:lnTo>
                    <a:lnTo>
                      <a:pt x="2" y="0"/>
                    </a:lnTo>
                    <a:lnTo>
                      <a:pt x="789" y="12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410" name="Freeform 2347"/>
              <p:cNvSpPr>
                <a:spLocks/>
              </p:cNvSpPr>
              <p:nvPr/>
            </p:nvSpPr>
            <p:spPr bwMode="auto">
              <a:xfrm>
                <a:off x="2005" y="1458"/>
                <a:ext cx="394" cy="70"/>
              </a:xfrm>
              <a:custGeom>
                <a:avLst/>
                <a:gdLst>
                  <a:gd name="T0" fmla="*/ 4 w 787"/>
                  <a:gd name="T1" fmla="*/ 1 h 139"/>
                  <a:gd name="T2" fmla="*/ 4 w 787"/>
                  <a:gd name="T3" fmla="*/ 1 h 139"/>
                  <a:gd name="T4" fmla="*/ 0 w 787"/>
                  <a:gd name="T5" fmla="*/ 1 h 139"/>
                  <a:gd name="T6" fmla="*/ 0 w 787"/>
                  <a:gd name="T7" fmla="*/ 0 h 139"/>
                  <a:gd name="T8" fmla="*/ 4 w 787"/>
                  <a:gd name="T9" fmla="*/ 1 h 139"/>
                  <a:gd name="T10" fmla="*/ 0 60000 65536"/>
                  <a:gd name="T11" fmla="*/ 0 60000 65536"/>
                  <a:gd name="T12" fmla="*/ 0 60000 65536"/>
                  <a:gd name="T13" fmla="*/ 0 60000 65536"/>
                  <a:gd name="T14" fmla="*/ 0 60000 65536"/>
                  <a:gd name="T15" fmla="*/ 0 w 787"/>
                  <a:gd name="T16" fmla="*/ 0 h 139"/>
                  <a:gd name="T17" fmla="*/ 787 w 787"/>
                  <a:gd name="T18" fmla="*/ 139 h 139"/>
                </a:gdLst>
                <a:ahLst/>
                <a:cxnLst>
                  <a:cxn ang="T10">
                    <a:pos x="T0" y="T1"/>
                  </a:cxn>
                  <a:cxn ang="T11">
                    <a:pos x="T2" y="T3"/>
                  </a:cxn>
                  <a:cxn ang="T12">
                    <a:pos x="T4" y="T5"/>
                  </a:cxn>
                  <a:cxn ang="T13">
                    <a:pos x="T6" y="T7"/>
                  </a:cxn>
                  <a:cxn ang="T14">
                    <a:pos x="T8" y="T9"/>
                  </a:cxn>
                </a:cxnLst>
                <a:rect l="T15" t="T16" r="T17" b="T18"/>
                <a:pathLst>
                  <a:path w="787" h="139">
                    <a:moveTo>
                      <a:pt x="787" y="124"/>
                    </a:moveTo>
                    <a:lnTo>
                      <a:pt x="787" y="139"/>
                    </a:lnTo>
                    <a:lnTo>
                      <a:pt x="0" y="15"/>
                    </a:lnTo>
                    <a:lnTo>
                      <a:pt x="0" y="0"/>
                    </a:lnTo>
                    <a:lnTo>
                      <a:pt x="787" y="124"/>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411" name="Freeform 2348"/>
              <p:cNvSpPr>
                <a:spLocks/>
              </p:cNvSpPr>
              <p:nvPr/>
            </p:nvSpPr>
            <p:spPr bwMode="auto">
              <a:xfrm>
                <a:off x="2005" y="1465"/>
                <a:ext cx="394" cy="70"/>
              </a:xfrm>
              <a:custGeom>
                <a:avLst/>
                <a:gdLst>
                  <a:gd name="T0" fmla="*/ 4 w 787"/>
                  <a:gd name="T1" fmla="*/ 1 h 139"/>
                  <a:gd name="T2" fmla="*/ 4 w 787"/>
                  <a:gd name="T3" fmla="*/ 1 h 139"/>
                  <a:gd name="T4" fmla="*/ 0 w 787"/>
                  <a:gd name="T5" fmla="*/ 1 h 139"/>
                  <a:gd name="T6" fmla="*/ 0 w 787"/>
                  <a:gd name="T7" fmla="*/ 0 h 139"/>
                  <a:gd name="T8" fmla="*/ 4 w 787"/>
                  <a:gd name="T9" fmla="*/ 1 h 139"/>
                  <a:gd name="T10" fmla="*/ 0 60000 65536"/>
                  <a:gd name="T11" fmla="*/ 0 60000 65536"/>
                  <a:gd name="T12" fmla="*/ 0 60000 65536"/>
                  <a:gd name="T13" fmla="*/ 0 60000 65536"/>
                  <a:gd name="T14" fmla="*/ 0 60000 65536"/>
                  <a:gd name="T15" fmla="*/ 0 w 787"/>
                  <a:gd name="T16" fmla="*/ 0 h 139"/>
                  <a:gd name="T17" fmla="*/ 787 w 787"/>
                  <a:gd name="T18" fmla="*/ 139 h 139"/>
                </a:gdLst>
                <a:ahLst/>
                <a:cxnLst>
                  <a:cxn ang="T10">
                    <a:pos x="T0" y="T1"/>
                  </a:cxn>
                  <a:cxn ang="T11">
                    <a:pos x="T2" y="T3"/>
                  </a:cxn>
                  <a:cxn ang="T12">
                    <a:pos x="T4" y="T5"/>
                  </a:cxn>
                  <a:cxn ang="T13">
                    <a:pos x="T6" y="T7"/>
                  </a:cxn>
                  <a:cxn ang="T14">
                    <a:pos x="T8" y="T9"/>
                  </a:cxn>
                </a:cxnLst>
                <a:rect l="T15" t="T16" r="T17" b="T18"/>
                <a:pathLst>
                  <a:path w="787" h="139">
                    <a:moveTo>
                      <a:pt x="787" y="124"/>
                    </a:moveTo>
                    <a:lnTo>
                      <a:pt x="787" y="139"/>
                    </a:lnTo>
                    <a:lnTo>
                      <a:pt x="0" y="13"/>
                    </a:lnTo>
                    <a:lnTo>
                      <a:pt x="0" y="0"/>
                    </a:lnTo>
                    <a:lnTo>
                      <a:pt x="787" y="124"/>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412" name="Freeform 2349"/>
              <p:cNvSpPr>
                <a:spLocks/>
              </p:cNvSpPr>
              <p:nvPr/>
            </p:nvSpPr>
            <p:spPr bwMode="auto">
              <a:xfrm>
                <a:off x="2005" y="1472"/>
                <a:ext cx="395" cy="71"/>
              </a:xfrm>
              <a:custGeom>
                <a:avLst/>
                <a:gdLst>
                  <a:gd name="T0" fmla="*/ 4 w 789"/>
                  <a:gd name="T1" fmla="*/ 1 h 141"/>
                  <a:gd name="T2" fmla="*/ 4 w 789"/>
                  <a:gd name="T3" fmla="*/ 1 h 141"/>
                  <a:gd name="T4" fmla="*/ 1 w 789"/>
                  <a:gd name="T5" fmla="*/ 1 h 141"/>
                  <a:gd name="T6" fmla="*/ 0 w 789"/>
                  <a:gd name="T7" fmla="*/ 0 h 141"/>
                  <a:gd name="T8" fmla="*/ 4 w 789"/>
                  <a:gd name="T9" fmla="*/ 1 h 141"/>
                  <a:gd name="T10" fmla="*/ 0 60000 65536"/>
                  <a:gd name="T11" fmla="*/ 0 60000 65536"/>
                  <a:gd name="T12" fmla="*/ 0 60000 65536"/>
                  <a:gd name="T13" fmla="*/ 0 60000 65536"/>
                  <a:gd name="T14" fmla="*/ 0 60000 65536"/>
                  <a:gd name="T15" fmla="*/ 0 w 789"/>
                  <a:gd name="T16" fmla="*/ 0 h 141"/>
                  <a:gd name="T17" fmla="*/ 789 w 789"/>
                  <a:gd name="T18" fmla="*/ 141 h 141"/>
                </a:gdLst>
                <a:ahLst/>
                <a:cxnLst>
                  <a:cxn ang="T10">
                    <a:pos x="T0" y="T1"/>
                  </a:cxn>
                  <a:cxn ang="T11">
                    <a:pos x="T2" y="T3"/>
                  </a:cxn>
                  <a:cxn ang="T12">
                    <a:pos x="T4" y="T5"/>
                  </a:cxn>
                  <a:cxn ang="T13">
                    <a:pos x="T6" y="T7"/>
                  </a:cxn>
                  <a:cxn ang="T14">
                    <a:pos x="T8" y="T9"/>
                  </a:cxn>
                </a:cxnLst>
                <a:rect l="T15" t="T16" r="T17" b="T18"/>
                <a:pathLst>
                  <a:path w="789" h="141">
                    <a:moveTo>
                      <a:pt x="787" y="126"/>
                    </a:moveTo>
                    <a:lnTo>
                      <a:pt x="789" y="141"/>
                    </a:lnTo>
                    <a:lnTo>
                      <a:pt x="2" y="13"/>
                    </a:lnTo>
                    <a:lnTo>
                      <a:pt x="0" y="0"/>
                    </a:lnTo>
                    <a:lnTo>
                      <a:pt x="787" y="126"/>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413" name="Freeform 2350"/>
              <p:cNvSpPr>
                <a:spLocks/>
              </p:cNvSpPr>
              <p:nvPr/>
            </p:nvSpPr>
            <p:spPr bwMode="auto">
              <a:xfrm>
                <a:off x="2005" y="1472"/>
                <a:ext cx="395" cy="67"/>
              </a:xfrm>
              <a:custGeom>
                <a:avLst/>
                <a:gdLst>
                  <a:gd name="T0" fmla="*/ 4 w 789"/>
                  <a:gd name="T1" fmla="*/ 1 h 134"/>
                  <a:gd name="T2" fmla="*/ 4 w 789"/>
                  <a:gd name="T3" fmla="*/ 1 h 134"/>
                  <a:gd name="T4" fmla="*/ 1 w 789"/>
                  <a:gd name="T5" fmla="*/ 1 h 134"/>
                  <a:gd name="T6" fmla="*/ 0 w 789"/>
                  <a:gd name="T7" fmla="*/ 0 h 134"/>
                  <a:gd name="T8" fmla="*/ 4 w 789"/>
                  <a:gd name="T9" fmla="*/ 1 h 134"/>
                  <a:gd name="T10" fmla="*/ 0 60000 65536"/>
                  <a:gd name="T11" fmla="*/ 0 60000 65536"/>
                  <a:gd name="T12" fmla="*/ 0 60000 65536"/>
                  <a:gd name="T13" fmla="*/ 0 60000 65536"/>
                  <a:gd name="T14" fmla="*/ 0 60000 65536"/>
                  <a:gd name="T15" fmla="*/ 0 w 789"/>
                  <a:gd name="T16" fmla="*/ 0 h 134"/>
                  <a:gd name="T17" fmla="*/ 789 w 789"/>
                  <a:gd name="T18" fmla="*/ 134 h 134"/>
                </a:gdLst>
                <a:ahLst/>
                <a:cxnLst>
                  <a:cxn ang="T10">
                    <a:pos x="T0" y="T1"/>
                  </a:cxn>
                  <a:cxn ang="T11">
                    <a:pos x="T2" y="T3"/>
                  </a:cxn>
                  <a:cxn ang="T12">
                    <a:pos x="T4" y="T5"/>
                  </a:cxn>
                  <a:cxn ang="T13">
                    <a:pos x="T6" y="T7"/>
                  </a:cxn>
                  <a:cxn ang="T14">
                    <a:pos x="T8" y="T9"/>
                  </a:cxn>
                </a:cxnLst>
                <a:rect l="T15" t="T16" r="T17" b="T18"/>
                <a:pathLst>
                  <a:path w="789" h="134">
                    <a:moveTo>
                      <a:pt x="787" y="126"/>
                    </a:moveTo>
                    <a:lnTo>
                      <a:pt x="789" y="134"/>
                    </a:lnTo>
                    <a:lnTo>
                      <a:pt x="2" y="6"/>
                    </a:lnTo>
                    <a:lnTo>
                      <a:pt x="0" y="0"/>
                    </a:lnTo>
                    <a:lnTo>
                      <a:pt x="787" y="126"/>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414" name="Freeform 2351"/>
              <p:cNvSpPr>
                <a:spLocks/>
              </p:cNvSpPr>
              <p:nvPr/>
            </p:nvSpPr>
            <p:spPr bwMode="auto">
              <a:xfrm>
                <a:off x="2006" y="1475"/>
                <a:ext cx="394" cy="68"/>
              </a:xfrm>
              <a:custGeom>
                <a:avLst/>
                <a:gdLst>
                  <a:gd name="T0" fmla="*/ 4 w 787"/>
                  <a:gd name="T1" fmla="*/ 1 h 135"/>
                  <a:gd name="T2" fmla="*/ 4 w 787"/>
                  <a:gd name="T3" fmla="*/ 1 h 135"/>
                  <a:gd name="T4" fmla="*/ 0 w 787"/>
                  <a:gd name="T5" fmla="*/ 1 h 135"/>
                  <a:gd name="T6" fmla="*/ 0 w 787"/>
                  <a:gd name="T7" fmla="*/ 0 h 135"/>
                  <a:gd name="T8" fmla="*/ 4 w 787"/>
                  <a:gd name="T9" fmla="*/ 1 h 135"/>
                  <a:gd name="T10" fmla="*/ 0 60000 65536"/>
                  <a:gd name="T11" fmla="*/ 0 60000 65536"/>
                  <a:gd name="T12" fmla="*/ 0 60000 65536"/>
                  <a:gd name="T13" fmla="*/ 0 60000 65536"/>
                  <a:gd name="T14" fmla="*/ 0 60000 65536"/>
                  <a:gd name="T15" fmla="*/ 0 w 787"/>
                  <a:gd name="T16" fmla="*/ 0 h 135"/>
                  <a:gd name="T17" fmla="*/ 787 w 787"/>
                  <a:gd name="T18" fmla="*/ 135 h 135"/>
                </a:gdLst>
                <a:ahLst/>
                <a:cxnLst>
                  <a:cxn ang="T10">
                    <a:pos x="T0" y="T1"/>
                  </a:cxn>
                  <a:cxn ang="T11">
                    <a:pos x="T2" y="T3"/>
                  </a:cxn>
                  <a:cxn ang="T12">
                    <a:pos x="T4" y="T5"/>
                  </a:cxn>
                  <a:cxn ang="T13">
                    <a:pos x="T6" y="T7"/>
                  </a:cxn>
                  <a:cxn ang="T14">
                    <a:pos x="T8" y="T9"/>
                  </a:cxn>
                </a:cxnLst>
                <a:rect l="T15" t="T16" r="T17" b="T18"/>
                <a:pathLst>
                  <a:path w="787" h="135">
                    <a:moveTo>
                      <a:pt x="787" y="128"/>
                    </a:moveTo>
                    <a:lnTo>
                      <a:pt x="787" y="135"/>
                    </a:lnTo>
                    <a:lnTo>
                      <a:pt x="0" y="7"/>
                    </a:lnTo>
                    <a:lnTo>
                      <a:pt x="0" y="0"/>
                    </a:lnTo>
                    <a:lnTo>
                      <a:pt x="787" y="128"/>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415" name="Freeform 2352"/>
              <p:cNvSpPr>
                <a:spLocks/>
              </p:cNvSpPr>
              <p:nvPr/>
            </p:nvSpPr>
            <p:spPr bwMode="auto">
              <a:xfrm>
                <a:off x="2006" y="1479"/>
                <a:ext cx="395" cy="70"/>
              </a:xfrm>
              <a:custGeom>
                <a:avLst/>
                <a:gdLst>
                  <a:gd name="T0" fmla="*/ 3 w 790"/>
                  <a:gd name="T1" fmla="*/ 0 h 141"/>
                  <a:gd name="T2" fmla="*/ 3 w 790"/>
                  <a:gd name="T3" fmla="*/ 0 h 141"/>
                  <a:gd name="T4" fmla="*/ 1 w 790"/>
                  <a:gd name="T5" fmla="*/ 0 h 141"/>
                  <a:gd name="T6" fmla="*/ 0 w 790"/>
                  <a:gd name="T7" fmla="*/ 0 h 141"/>
                  <a:gd name="T8" fmla="*/ 3 w 790"/>
                  <a:gd name="T9" fmla="*/ 0 h 141"/>
                  <a:gd name="T10" fmla="*/ 0 60000 65536"/>
                  <a:gd name="T11" fmla="*/ 0 60000 65536"/>
                  <a:gd name="T12" fmla="*/ 0 60000 65536"/>
                  <a:gd name="T13" fmla="*/ 0 60000 65536"/>
                  <a:gd name="T14" fmla="*/ 0 60000 65536"/>
                  <a:gd name="T15" fmla="*/ 0 w 790"/>
                  <a:gd name="T16" fmla="*/ 0 h 141"/>
                  <a:gd name="T17" fmla="*/ 790 w 790"/>
                  <a:gd name="T18" fmla="*/ 141 h 141"/>
                </a:gdLst>
                <a:ahLst/>
                <a:cxnLst>
                  <a:cxn ang="T10">
                    <a:pos x="T0" y="T1"/>
                  </a:cxn>
                  <a:cxn ang="T11">
                    <a:pos x="T2" y="T3"/>
                  </a:cxn>
                  <a:cxn ang="T12">
                    <a:pos x="T4" y="T5"/>
                  </a:cxn>
                  <a:cxn ang="T13">
                    <a:pos x="T6" y="T7"/>
                  </a:cxn>
                  <a:cxn ang="T14">
                    <a:pos x="T8" y="T9"/>
                  </a:cxn>
                </a:cxnLst>
                <a:rect l="T15" t="T16" r="T17" b="T18"/>
                <a:pathLst>
                  <a:path w="790" h="141">
                    <a:moveTo>
                      <a:pt x="787" y="128"/>
                    </a:moveTo>
                    <a:lnTo>
                      <a:pt x="790" y="141"/>
                    </a:lnTo>
                    <a:lnTo>
                      <a:pt x="3" y="13"/>
                    </a:lnTo>
                    <a:lnTo>
                      <a:pt x="0" y="0"/>
                    </a:lnTo>
                    <a:lnTo>
                      <a:pt x="787" y="128"/>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416" name="Freeform 2353"/>
              <p:cNvSpPr>
                <a:spLocks/>
              </p:cNvSpPr>
              <p:nvPr/>
            </p:nvSpPr>
            <p:spPr bwMode="auto">
              <a:xfrm>
                <a:off x="2006" y="1479"/>
                <a:ext cx="394" cy="66"/>
              </a:xfrm>
              <a:custGeom>
                <a:avLst/>
                <a:gdLst>
                  <a:gd name="T0" fmla="*/ 3 w 789"/>
                  <a:gd name="T1" fmla="*/ 0 h 133"/>
                  <a:gd name="T2" fmla="*/ 3 w 789"/>
                  <a:gd name="T3" fmla="*/ 0 h 133"/>
                  <a:gd name="T4" fmla="*/ 0 w 789"/>
                  <a:gd name="T5" fmla="*/ 0 h 133"/>
                  <a:gd name="T6" fmla="*/ 0 w 789"/>
                  <a:gd name="T7" fmla="*/ 0 h 133"/>
                  <a:gd name="T8" fmla="*/ 3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7" y="128"/>
                    </a:moveTo>
                    <a:lnTo>
                      <a:pt x="789" y="133"/>
                    </a:lnTo>
                    <a:lnTo>
                      <a:pt x="1" y="5"/>
                    </a:lnTo>
                    <a:lnTo>
                      <a:pt x="0" y="0"/>
                    </a:lnTo>
                    <a:lnTo>
                      <a:pt x="787" y="128"/>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417" name="Freeform 2354"/>
              <p:cNvSpPr>
                <a:spLocks/>
              </p:cNvSpPr>
              <p:nvPr/>
            </p:nvSpPr>
            <p:spPr bwMode="auto">
              <a:xfrm>
                <a:off x="2007" y="1481"/>
                <a:ext cx="393" cy="67"/>
              </a:xfrm>
              <a:custGeom>
                <a:avLst/>
                <a:gdLst>
                  <a:gd name="T0" fmla="*/ 3 w 788"/>
                  <a:gd name="T1" fmla="*/ 1 h 133"/>
                  <a:gd name="T2" fmla="*/ 3 w 788"/>
                  <a:gd name="T3" fmla="*/ 1 h 133"/>
                  <a:gd name="T4" fmla="*/ 0 w 788"/>
                  <a:gd name="T5" fmla="*/ 1 h 133"/>
                  <a:gd name="T6" fmla="*/ 0 w 788"/>
                  <a:gd name="T7" fmla="*/ 0 h 133"/>
                  <a:gd name="T8" fmla="*/ 3 w 788"/>
                  <a:gd name="T9" fmla="*/ 1 h 133"/>
                  <a:gd name="T10" fmla="*/ 0 60000 65536"/>
                  <a:gd name="T11" fmla="*/ 0 60000 65536"/>
                  <a:gd name="T12" fmla="*/ 0 60000 65536"/>
                  <a:gd name="T13" fmla="*/ 0 60000 65536"/>
                  <a:gd name="T14" fmla="*/ 0 60000 65536"/>
                  <a:gd name="T15" fmla="*/ 0 w 788"/>
                  <a:gd name="T16" fmla="*/ 0 h 133"/>
                  <a:gd name="T17" fmla="*/ 788 w 788"/>
                  <a:gd name="T18" fmla="*/ 133 h 133"/>
                </a:gdLst>
                <a:ahLst/>
                <a:cxnLst>
                  <a:cxn ang="T10">
                    <a:pos x="T0" y="T1"/>
                  </a:cxn>
                  <a:cxn ang="T11">
                    <a:pos x="T2" y="T3"/>
                  </a:cxn>
                  <a:cxn ang="T12">
                    <a:pos x="T4" y="T5"/>
                  </a:cxn>
                  <a:cxn ang="T13">
                    <a:pos x="T6" y="T7"/>
                  </a:cxn>
                  <a:cxn ang="T14">
                    <a:pos x="T8" y="T9"/>
                  </a:cxn>
                </a:cxnLst>
                <a:rect l="T15" t="T16" r="T17" b="T18"/>
                <a:pathLst>
                  <a:path w="788" h="133">
                    <a:moveTo>
                      <a:pt x="788" y="128"/>
                    </a:moveTo>
                    <a:lnTo>
                      <a:pt x="788" y="133"/>
                    </a:lnTo>
                    <a:lnTo>
                      <a:pt x="0" y="3"/>
                    </a:lnTo>
                    <a:lnTo>
                      <a:pt x="0" y="0"/>
                    </a:lnTo>
                    <a:lnTo>
                      <a:pt x="788" y="128"/>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418" name="Freeform 2355"/>
              <p:cNvSpPr>
                <a:spLocks/>
              </p:cNvSpPr>
              <p:nvPr/>
            </p:nvSpPr>
            <p:spPr bwMode="auto">
              <a:xfrm>
                <a:off x="2007" y="1483"/>
                <a:ext cx="394" cy="66"/>
              </a:xfrm>
              <a:custGeom>
                <a:avLst/>
                <a:gdLst>
                  <a:gd name="T0" fmla="*/ 3 w 789"/>
                  <a:gd name="T1" fmla="*/ 0 h 133"/>
                  <a:gd name="T2" fmla="*/ 3 w 789"/>
                  <a:gd name="T3" fmla="*/ 0 h 133"/>
                  <a:gd name="T4" fmla="*/ 0 w 789"/>
                  <a:gd name="T5" fmla="*/ 0 h 133"/>
                  <a:gd name="T6" fmla="*/ 0 w 789"/>
                  <a:gd name="T7" fmla="*/ 0 h 133"/>
                  <a:gd name="T8" fmla="*/ 3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0"/>
                    </a:moveTo>
                    <a:lnTo>
                      <a:pt x="789" y="133"/>
                    </a:lnTo>
                    <a:lnTo>
                      <a:pt x="2" y="5"/>
                    </a:lnTo>
                    <a:lnTo>
                      <a:pt x="0" y="0"/>
                    </a:lnTo>
                    <a:lnTo>
                      <a:pt x="788" y="130"/>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419" name="Freeform 2356"/>
              <p:cNvSpPr>
                <a:spLocks/>
              </p:cNvSpPr>
              <p:nvPr/>
            </p:nvSpPr>
            <p:spPr bwMode="auto">
              <a:xfrm>
                <a:off x="2007" y="1485"/>
                <a:ext cx="396" cy="71"/>
              </a:xfrm>
              <a:custGeom>
                <a:avLst/>
                <a:gdLst>
                  <a:gd name="T0" fmla="*/ 4 w 791"/>
                  <a:gd name="T1" fmla="*/ 1 h 142"/>
                  <a:gd name="T2" fmla="*/ 4 w 791"/>
                  <a:gd name="T3" fmla="*/ 1 h 142"/>
                  <a:gd name="T4" fmla="*/ 1 w 791"/>
                  <a:gd name="T5" fmla="*/ 1 h 142"/>
                  <a:gd name="T6" fmla="*/ 0 w 791"/>
                  <a:gd name="T7" fmla="*/ 0 h 142"/>
                  <a:gd name="T8" fmla="*/ 4 w 791"/>
                  <a:gd name="T9" fmla="*/ 1 h 142"/>
                  <a:gd name="T10" fmla="*/ 0 60000 65536"/>
                  <a:gd name="T11" fmla="*/ 0 60000 65536"/>
                  <a:gd name="T12" fmla="*/ 0 60000 65536"/>
                  <a:gd name="T13" fmla="*/ 0 60000 65536"/>
                  <a:gd name="T14" fmla="*/ 0 60000 65536"/>
                  <a:gd name="T15" fmla="*/ 0 w 791"/>
                  <a:gd name="T16" fmla="*/ 0 h 142"/>
                  <a:gd name="T17" fmla="*/ 791 w 791"/>
                  <a:gd name="T18" fmla="*/ 142 h 142"/>
                </a:gdLst>
                <a:ahLst/>
                <a:cxnLst>
                  <a:cxn ang="T10">
                    <a:pos x="T0" y="T1"/>
                  </a:cxn>
                  <a:cxn ang="T11">
                    <a:pos x="T2" y="T3"/>
                  </a:cxn>
                  <a:cxn ang="T12">
                    <a:pos x="T4" y="T5"/>
                  </a:cxn>
                  <a:cxn ang="T13">
                    <a:pos x="T6" y="T7"/>
                  </a:cxn>
                  <a:cxn ang="T14">
                    <a:pos x="T8" y="T9"/>
                  </a:cxn>
                </a:cxnLst>
                <a:rect l="T15" t="T16" r="T17" b="T18"/>
                <a:pathLst>
                  <a:path w="791" h="142">
                    <a:moveTo>
                      <a:pt x="787" y="128"/>
                    </a:moveTo>
                    <a:lnTo>
                      <a:pt x="791" y="142"/>
                    </a:lnTo>
                    <a:lnTo>
                      <a:pt x="3" y="12"/>
                    </a:lnTo>
                    <a:lnTo>
                      <a:pt x="0" y="0"/>
                    </a:lnTo>
                    <a:lnTo>
                      <a:pt x="787" y="128"/>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20" name="Freeform 2357"/>
              <p:cNvSpPr>
                <a:spLocks/>
              </p:cNvSpPr>
              <p:nvPr/>
            </p:nvSpPr>
            <p:spPr bwMode="auto">
              <a:xfrm>
                <a:off x="2007" y="1485"/>
                <a:ext cx="394" cy="66"/>
              </a:xfrm>
              <a:custGeom>
                <a:avLst/>
                <a:gdLst>
                  <a:gd name="T0" fmla="*/ 4 w 787"/>
                  <a:gd name="T1" fmla="*/ 1 h 132"/>
                  <a:gd name="T2" fmla="*/ 4 w 787"/>
                  <a:gd name="T3" fmla="*/ 1 h 132"/>
                  <a:gd name="T4" fmla="*/ 0 w 787"/>
                  <a:gd name="T5" fmla="*/ 1 h 132"/>
                  <a:gd name="T6" fmla="*/ 0 w 787"/>
                  <a:gd name="T7" fmla="*/ 0 h 132"/>
                  <a:gd name="T8" fmla="*/ 4 w 787"/>
                  <a:gd name="T9" fmla="*/ 1 h 132"/>
                  <a:gd name="T10" fmla="*/ 0 60000 65536"/>
                  <a:gd name="T11" fmla="*/ 0 60000 65536"/>
                  <a:gd name="T12" fmla="*/ 0 60000 65536"/>
                  <a:gd name="T13" fmla="*/ 0 60000 65536"/>
                  <a:gd name="T14" fmla="*/ 0 60000 65536"/>
                  <a:gd name="T15" fmla="*/ 0 w 787"/>
                  <a:gd name="T16" fmla="*/ 0 h 132"/>
                  <a:gd name="T17" fmla="*/ 787 w 787"/>
                  <a:gd name="T18" fmla="*/ 132 h 132"/>
                </a:gdLst>
                <a:ahLst/>
                <a:cxnLst>
                  <a:cxn ang="T10">
                    <a:pos x="T0" y="T1"/>
                  </a:cxn>
                  <a:cxn ang="T11">
                    <a:pos x="T2" y="T3"/>
                  </a:cxn>
                  <a:cxn ang="T12">
                    <a:pos x="T4" y="T5"/>
                  </a:cxn>
                  <a:cxn ang="T13">
                    <a:pos x="T6" y="T7"/>
                  </a:cxn>
                  <a:cxn ang="T14">
                    <a:pos x="T8" y="T9"/>
                  </a:cxn>
                </a:cxnLst>
                <a:rect l="T15" t="T16" r="T17" b="T18"/>
                <a:pathLst>
                  <a:path w="787" h="132">
                    <a:moveTo>
                      <a:pt x="787" y="128"/>
                    </a:moveTo>
                    <a:lnTo>
                      <a:pt x="787" y="132"/>
                    </a:lnTo>
                    <a:lnTo>
                      <a:pt x="0" y="4"/>
                    </a:lnTo>
                    <a:lnTo>
                      <a:pt x="0" y="0"/>
                    </a:lnTo>
                    <a:lnTo>
                      <a:pt x="787" y="128"/>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21" name="Freeform 2358"/>
              <p:cNvSpPr>
                <a:spLocks/>
              </p:cNvSpPr>
              <p:nvPr/>
            </p:nvSpPr>
            <p:spPr bwMode="auto">
              <a:xfrm>
                <a:off x="2007" y="1487"/>
                <a:ext cx="395" cy="66"/>
              </a:xfrm>
              <a:custGeom>
                <a:avLst/>
                <a:gdLst>
                  <a:gd name="T0" fmla="*/ 4 w 789"/>
                  <a:gd name="T1" fmla="*/ 1 h 131"/>
                  <a:gd name="T2" fmla="*/ 4 w 789"/>
                  <a:gd name="T3" fmla="*/ 1 h 131"/>
                  <a:gd name="T4" fmla="*/ 1 w 789"/>
                  <a:gd name="T5" fmla="*/ 1 h 131"/>
                  <a:gd name="T6" fmla="*/ 0 w 789"/>
                  <a:gd name="T7" fmla="*/ 0 h 131"/>
                  <a:gd name="T8" fmla="*/ 4 w 789"/>
                  <a:gd name="T9" fmla="*/ 1 h 131"/>
                  <a:gd name="T10" fmla="*/ 0 60000 65536"/>
                  <a:gd name="T11" fmla="*/ 0 60000 65536"/>
                  <a:gd name="T12" fmla="*/ 0 60000 65536"/>
                  <a:gd name="T13" fmla="*/ 0 60000 65536"/>
                  <a:gd name="T14" fmla="*/ 0 60000 65536"/>
                  <a:gd name="T15" fmla="*/ 0 w 789"/>
                  <a:gd name="T16" fmla="*/ 0 h 131"/>
                  <a:gd name="T17" fmla="*/ 789 w 789"/>
                  <a:gd name="T18" fmla="*/ 131 h 131"/>
                </a:gdLst>
                <a:ahLst/>
                <a:cxnLst>
                  <a:cxn ang="T10">
                    <a:pos x="T0" y="T1"/>
                  </a:cxn>
                  <a:cxn ang="T11">
                    <a:pos x="T2" y="T3"/>
                  </a:cxn>
                  <a:cxn ang="T12">
                    <a:pos x="T4" y="T5"/>
                  </a:cxn>
                  <a:cxn ang="T13">
                    <a:pos x="T6" y="T7"/>
                  </a:cxn>
                  <a:cxn ang="T14">
                    <a:pos x="T8" y="T9"/>
                  </a:cxn>
                </a:cxnLst>
                <a:rect l="T15" t="T16" r="T17" b="T18"/>
                <a:pathLst>
                  <a:path w="789" h="131">
                    <a:moveTo>
                      <a:pt x="787" y="128"/>
                    </a:moveTo>
                    <a:lnTo>
                      <a:pt x="789" y="131"/>
                    </a:lnTo>
                    <a:lnTo>
                      <a:pt x="1" y="3"/>
                    </a:lnTo>
                    <a:lnTo>
                      <a:pt x="0" y="0"/>
                    </a:lnTo>
                    <a:lnTo>
                      <a:pt x="787" y="128"/>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422" name="Freeform 2359"/>
              <p:cNvSpPr>
                <a:spLocks/>
              </p:cNvSpPr>
              <p:nvPr/>
            </p:nvSpPr>
            <p:spPr bwMode="auto">
              <a:xfrm>
                <a:off x="2008" y="1489"/>
                <a:ext cx="394" cy="65"/>
              </a:xfrm>
              <a:custGeom>
                <a:avLst/>
                <a:gdLst>
                  <a:gd name="T0" fmla="*/ 3 w 788"/>
                  <a:gd name="T1" fmla="*/ 0 h 131"/>
                  <a:gd name="T2" fmla="*/ 3 w 788"/>
                  <a:gd name="T3" fmla="*/ 0 h 131"/>
                  <a:gd name="T4" fmla="*/ 0 w 788"/>
                  <a:gd name="T5" fmla="*/ 0 h 131"/>
                  <a:gd name="T6" fmla="*/ 0 w 788"/>
                  <a:gd name="T7" fmla="*/ 0 h 131"/>
                  <a:gd name="T8" fmla="*/ 3 w 788"/>
                  <a:gd name="T9" fmla="*/ 0 h 131"/>
                  <a:gd name="T10" fmla="*/ 0 60000 65536"/>
                  <a:gd name="T11" fmla="*/ 0 60000 65536"/>
                  <a:gd name="T12" fmla="*/ 0 60000 65536"/>
                  <a:gd name="T13" fmla="*/ 0 60000 65536"/>
                  <a:gd name="T14" fmla="*/ 0 60000 65536"/>
                  <a:gd name="T15" fmla="*/ 0 w 788"/>
                  <a:gd name="T16" fmla="*/ 0 h 131"/>
                  <a:gd name="T17" fmla="*/ 788 w 788"/>
                  <a:gd name="T18" fmla="*/ 131 h 131"/>
                </a:gdLst>
                <a:ahLst/>
                <a:cxnLst>
                  <a:cxn ang="T10">
                    <a:pos x="T0" y="T1"/>
                  </a:cxn>
                  <a:cxn ang="T11">
                    <a:pos x="T2" y="T3"/>
                  </a:cxn>
                  <a:cxn ang="T12">
                    <a:pos x="T4" y="T5"/>
                  </a:cxn>
                  <a:cxn ang="T13">
                    <a:pos x="T6" y="T7"/>
                  </a:cxn>
                  <a:cxn ang="T14">
                    <a:pos x="T8" y="T9"/>
                  </a:cxn>
                </a:cxnLst>
                <a:rect l="T15" t="T16" r="T17" b="T18"/>
                <a:pathLst>
                  <a:path w="788" h="131">
                    <a:moveTo>
                      <a:pt x="788" y="128"/>
                    </a:moveTo>
                    <a:lnTo>
                      <a:pt x="788" y="131"/>
                    </a:lnTo>
                    <a:lnTo>
                      <a:pt x="0" y="2"/>
                    </a:lnTo>
                    <a:lnTo>
                      <a:pt x="0" y="0"/>
                    </a:lnTo>
                    <a:lnTo>
                      <a:pt x="788" y="128"/>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423" name="Freeform 2360"/>
              <p:cNvSpPr>
                <a:spLocks/>
              </p:cNvSpPr>
              <p:nvPr/>
            </p:nvSpPr>
            <p:spPr bwMode="auto">
              <a:xfrm>
                <a:off x="2008" y="1489"/>
                <a:ext cx="395" cy="67"/>
              </a:xfrm>
              <a:custGeom>
                <a:avLst/>
                <a:gdLst>
                  <a:gd name="T0" fmla="*/ 3 w 790"/>
                  <a:gd name="T1" fmla="*/ 1 h 133"/>
                  <a:gd name="T2" fmla="*/ 3 w 790"/>
                  <a:gd name="T3" fmla="*/ 1 h 133"/>
                  <a:gd name="T4" fmla="*/ 1 w 790"/>
                  <a:gd name="T5" fmla="*/ 1 h 133"/>
                  <a:gd name="T6" fmla="*/ 0 w 790"/>
                  <a:gd name="T7" fmla="*/ 0 h 133"/>
                  <a:gd name="T8" fmla="*/ 3 w 790"/>
                  <a:gd name="T9" fmla="*/ 1 h 133"/>
                  <a:gd name="T10" fmla="*/ 0 60000 65536"/>
                  <a:gd name="T11" fmla="*/ 0 60000 65536"/>
                  <a:gd name="T12" fmla="*/ 0 60000 65536"/>
                  <a:gd name="T13" fmla="*/ 0 60000 65536"/>
                  <a:gd name="T14" fmla="*/ 0 60000 65536"/>
                  <a:gd name="T15" fmla="*/ 0 w 790"/>
                  <a:gd name="T16" fmla="*/ 0 h 133"/>
                  <a:gd name="T17" fmla="*/ 790 w 790"/>
                  <a:gd name="T18" fmla="*/ 133 h 133"/>
                </a:gdLst>
                <a:ahLst/>
                <a:cxnLst>
                  <a:cxn ang="T10">
                    <a:pos x="T0" y="T1"/>
                  </a:cxn>
                  <a:cxn ang="T11">
                    <a:pos x="T2" y="T3"/>
                  </a:cxn>
                  <a:cxn ang="T12">
                    <a:pos x="T4" y="T5"/>
                  </a:cxn>
                  <a:cxn ang="T13">
                    <a:pos x="T6" y="T7"/>
                  </a:cxn>
                  <a:cxn ang="T14">
                    <a:pos x="T8" y="T9"/>
                  </a:cxn>
                </a:cxnLst>
                <a:rect l="T15" t="T16" r="T17" b="T18"/>
                <a:pathLst>
                  <a:path w="790" h="133">
                    <a:moveTo>
                      <a:pt x="788" y="129"/>
                    </a:moveTo>
                    <a:lnTo>
                      <a:pt x="790" y="133"/>
                    </a:lnTo>
                    <a:lnTo>
                      <a:pt x="2" y="3"/>
                    </a:lnTo>
                    <a:lnTo>
                      <a:pt x="0" y="0"/>
                    </a:lnTo>
                    <a:lnTo>
                      <a:pt x="788" y="129"/>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5424" name="Freeform 2361"/>
              <p:cNvSpPr>
                <a:spLocks/>
              </p:cNvSpPr>
              <p:nvPr/>
            </p:nvSpPr>
            <p:spPr bwMode="auto">
              <a:xfrm>
                <a:off x="2009" y="1491"/>
                <a:ext cx="396" cy="71"/>
              </a:xfrm>
              <a:custGeom>
                <a:avLst/>
                <a:gdLst>
                  <a:gd name="T0" fmla="*/ 3 w 793"/>
                  <a:gd name="T1" fmla="*/ 0 h 143"/>
                  <a:gd name="T2" fmla="*/ 3 w 793"/>
                  <a:gd name="T3" fmla="*/ 0 h 143"/>
                  <a:gd name="T4" fmla="*/ 0 w 793"/>
                  <a:gd name="T5" fmla="*/ 0 h 143"/>
                  <a:gd name="T6" fmla="*/ 0 w 793"/>
                  <a:gd name="T7" fmla="*/ 0 h 143"/>
                  <a:gd name="T8" fmla="*/ 3 w 793"/>
                  <a:gd name="T9" fmla="*/ 0 h 143"/>
                  <a:gd name="T10" fmla="*/ 0 60000 65536"/>
                  <a:gd name="T11" fmla="*/ 0 60000 65536"/>
                  <a:gd name="T12" fmla="*/ 0 60000 65536"/>
                  <a:gd name="T13" fmla="*/ 0 60000 65536"/>
                  <a:gd name="T14" fmla="*/ 0 60000 65536"/>
                  <a:gd name="T15" fmla="*/ 0 w 793"/>
                  <a:gd name="T16" fmla="*/ 0 h 143"/>
                  <a:gd name="T17" fmla="*/ 793 w 793"/>
                  <a:gd name="T18" fmla="*/ 143 h 143"/>
                </a:gdLst>
                <a:ahLst/>
                <a:cxnLst>
                  <a:cxn ang="T10">
                    <a:pos x="T0" y="T1"/>
                  </a:cxn>
                  <a:cxn ang="T11">
                    <a:pos x="T2" y="T3"/>
                  </a:cxn>
                  <a:cxn ang="T12">
                    <a:pos x="T4" y="T5"/>
                  </a:cxn>
                  <a:cxn ang="T13">
                    <a:pos x="T6" y="T7"/>
                  </a:cxn>
                  <a:cxn ang="T14">
                    <a:pos x="T8" y="T9"/>
                  </a:cxn>
                </a:cxnLst>
                <a:rect l="T15" t="T16" r="T17" b="T18"/>
                <a:pathLst>
                  <a:path w="793" h="143">
                    <a:moveTo>
                      <a:pt x="788" y="130"/>
                    </a:moveTo>
                    <a:lnTo>
                      <a:pt x="793" y="143"/>
                    </a:lnTo>
                    <a:lnTo>
                      <a:pt x="5" y="12"/>
                    </a:lnTo>
                    <a:lnTo>
                      <a:pt x="0" y="0"/>
                    </a:lnTo>
                    <a:lnTo>
                      <a:pt x="788" y="130"/>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425" name="Freeform 2362"/>
              <p:cNvSpPr>
                <a:spLocks/>
              </p:cNvSpPr>
              <p:nvPr/>
            </p:nvSpPr>
            <p:spPr bwMode="auto">
              <a:xfrm>
                <a:off x="2009" y="1491"/>
                <a:ext cx="395" cy="67"/>
              </a:xfrm>
              <a:custGeom>
                <a:avLst/>
                <a:gdLst>
                  <a:gd name="T0" fmla="*/ 4 w 789"/>
                  <a:gd name="T1" fmla="*/ 1 h 133"/>
                  <a:gd name="T2" fmla="*/ 4 w 789"/>
                  <a:gd name="T3" fmla="*/ 1 h 133"/>
                  <a:gd name="T4" fmla="*/ 1 w 789"/>
                  <a:gd name="T5" fmla="*/ 1 h 133"/>
                  <a:gd name="T6" fmla="*/ 0 w 789"/>
                  <a:gd name="T7" fmla="*/ 0 h 133"/>
                  <a:gd name="T8" fmla="*/ 4 w 789"/>
                  <a:gd name="T9" fmla="*/ 1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0"/>
                    </a:moveTo>
                    <a:lnTo>
                      <a:pt x="789" y="133"/>
                    </a:lnTo>
                    <a:lnTo>
                      <a:pt x="2" y="3"/>
                    </a:lnTo>
                    <a:lnTo>
                      <a:pt x="0" y="0"/>
                    </a:lnTo>
                    <a:lnTo>
                      <a:pt x="788" y="130"/>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426" name="Freeform 2363"/>
              <p:cNvSpPr>
                <a:spLocks/>
              </p:cNvSpPr>
              <p:nvPr/>
            </p:nvSpPr>
            <p:spPr bwMode="auto">
              <a:xfrm>
                <a:off x="2010" y="1493"/>
                <a:ext cx="394" cy="66"/>
              </a:xfrm>
              <a:custGeom>
                <a:avLst/>
                <a:gdLst>
                  <a:gd name="T0" fmla="*/ 4 w 787"/>
                  <a:gd name="T1" fmla="*/ 0 h 133"/>
                  <a:gd name="T2" fmla="*/ 4 w 787"/>
                  <a:gd name="T3" fmla="*/ 0 h 133"/>
                  <a:gd name="T4" fmla="*/ 0 w 787"/>
                  <a:gd name="T5" fmla="*/ 0 h 133"/>
                  <a:gd name="T6" fmla="*/ 0 w 787"/>
                  <a:gd name="T7" fmla="*/ 0 h 133"/>
                  <a:gd name="T8" fmla="*/ 4 w 787"/>
                  <a:gd name="T9" fmla="*/ 0 h 133"/>
                  <a:gd name="T10" fmla="*/ 0 60000 65536"/>
                  <a:gd name="T11" fmla="*/ 0 60000 65536"/>
                  <a:gd name="T12" fmla="*/ 0 60000 65536"/>
                  <a:gd name="T13" fmla="*/ 0 60000 65536"/>
                  <a:gd name="T14" fmla="*/ 0 60000 65536"/>
                  <a:gd name="T15" fmla="*/ 0 w 787"/>
                  <a:gd name="T16" fmla="*/ 0 h 133"/>
                  <a:gd name="T17" fmla="*/ 787 w 787"/>
                  <a:gd name="T18" fmla="*/ 133 h 133"/>
                </a:gdLst>
                <a:ahLst/>
                <a:cxnLst>
                  <a:cxn ang="T10">
                    <a:pos x="T0" y="T1"/>
                  </a:cxn>
                  <a:cxn ang="T11">
                    <a:pos x="T2" y="T3"/>
                  </a:cxn>
                  <a:cxn ang="T12">
                    <a:pos x="T4" y="T5"/>
                  </a:cxn>
                  <a:cxn ang="T13">
                    <a:pos x="T6" y="T7"/>
                  </a:cxn>
                  <a:cxn ang="T14">
                    <a:pos x="T8" y="T9"/>
                  </a:cxn>
                </a:cxnLst>
                <a:rect l="T15" t="T16" r="T17" b="T18"/>
                <a:pathLst>
                  <a:path w="787" h="133">
                    <a:moveTo>
                      <a:pt x="787" y="130"/>
                    </a:moveTo>
                    <a:lnTo>
                      <a:pt x="787" y="133"/>
                    </a:lnTo>
                    <a:lnTo>
                      <a:pt x="0" y="4"/>
                    </a:lnTo>
                    <a:lnTo>
                      <a:pt x="0" y="0"/>
                    </a:lnTo>
                    <a:lnTo>
                      <a:pt x="787" y="130"/>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427" name="Freeform 2364"/>
              <p:cNvSpPr>
                <a:spLocks/>
              </p:cNvSpPr>
              <p:nvPr/>
            </p:nvSpPr>
            <p:spPr bwMode="auto">
              <a:xfrm>
                <a:off x="2010" y="1494"/>
                <a:ext cx="395" cy="67"/>
              </a:xfrm>
              <a:custGeom>
                <a:avLst/>
                <a:gdLst>
                  <a:gd name="T0" fmla="*/ 4 w 789"/>
                  <a:gd name="T1" fmla="*/ 1 h 133"/>
                  <a:gd name="T2" fmla="*/ 4 w 789"/>
                  <a:gd name="T3" fmla="*/ 1 h 133"/>
                  <a:gd name="T4" fmla="*/ 1 w 789"/>
                  <a:gd name="T5" fmla="*/ 1 h 133"/>
                  <a:gd name="T6" fmla="*/ 0 w 789"/>
                  <a:gd name="T7" fmla="*/ 0 h 133"/>
                  <a:gd name="T8" fmla="*/ 4 w 789"/>
                  <a:gd name="T9" fmla="*/ 1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7" y="129"/>
                    </a:moveTo>
                    <a:lnTo>
                      <a:pt x="789" y="133"/>
                    </a:lnTo>
                    <a:lnTo>
                      <a:pt x="1" y="1"/>
                    </a:lnTo>
                    <a:lnTo>
                      <a:pt x="0" y="0"/>
                    </a:lnTo>
                    <a:lnTo>
                      <a:pt x="787" y="129"/>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428" name="Freeform 2365"/>
              <p:cNvSpPr>
                <a:spLocks/>
              </p:cNvSpPr>
              <p:nvPr/>
            </p:nvSpPr>
            <p:spPr bwMode="auto">
              <a:xfrm>
                <a:off x="2011" y="1495"/>
                <a:ext cx="394" cy="67"/>
              </a:xfrm>
              <a:custGeom>
                <a:avLst/>
                <a:gdLst>
                  <a:gd name="T0" fmla="*/ 3 w 790"/>
                  <a:gd name="T1" fmla="*/ 0 h 135"/>
                  <a:gd name="T2" fmla="*/ 3 w 790"/>
                  <a:gd name="T3" fmla="*/ 0 h 135"/>
                  <a:gd name="T4" fmla="*/ 0 w 790"/>
                  <a:gd name="T5" fmla="*/ 0 h 135"/>
                  <a:gd name="T6" fmla="*/ 0 w 790"/>
                  <a:gd name="T7" fmla="*/ 0 h 135"/>
                  <a:gd name="T8" fmla="*/ 3 w 790"/>
                  <a:gd name="T9" fmla="*/ 0 h 135"/>
                  <a:gd name="T10" fmla="*/ 0 60000 65536"/>
                  <a:gd name="T11" fmla="*/ 0 60000 65536"/>
                  <a:gd name="T12" fmla="*/ 0 60000 65536"/>
                  <a:gd name="T13" fmla="*/ 0 60000 65536"/>
                  <a:gd name="T14" fmla="*/ 0 60000 65536"/>
                  <a:gd name="T15" fmla="*/ 0 w 790"/>
                  <a:gd name="T16" fmla="*/ 0 h 135"/>
                  <a:gd name="T17" fmla="*/ 790 w 790"/>
                  <a:gd name="T18" fmla="*/ 135 h 135"/>
                </a:gdLst>
                <a:ahLst/>
                <a:cxnLst>
                  <a:cxn ang="T10">
                    <a:pos x="T0" y="T1"/>
                  </a:cxn>
                  <a:cxn ang="T11">
                    <a:pos x="T2" y="T3"/>
                  </a:cxn>
                  <a:cxn ang="T12">
                    <a:pos x="T4" y="T5"/>
                  </a:cxn>
                  <a:cxn ang="T13">
                    <a:pos x="T6" y="T7"/>
                  </a:cxn>
                  <a:cxn ang="T14">
                    <a:pos x="T8" y="T9"/>
                  </a:cxn>
                </a:cxnLst>
                <a:rect l="T15" t="T16" r="T17" b="T18"/>
                <a:pathLst>
                  <a:path w="790" h="135">
                    <a:moveTo>
                      <a:pt x="788" y="132"/>
                    </a:moveTo>
                    <a:lnTo>
                      <a:pt x="790" y="135"/>
                    </a:lnTo>
                    <a:lnTo>
                      <a:pt x="2" y="4"/>
                    </a:lnTo>
                    <a:lnTo>
                      <a:pt x="0" y="0"/>
                    </a:lnTo>
                    <a:lnTo>
                      <a:pt x="788" y="132"/>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429" name="Freeform 2366"/>
              <p:cNvSpPr>
                <a:spLocks/>
              </p:cNvSpPr>
              <p:nvPr/>
            </p:nvSpPr>
            <p:spPr bwMode="auto">
              <a:xfrm>
                <a:off x="2012" y="1497"/>
                <a:ext cx="396" cy="71"/>
              </a:xfrm>
              <a:custGeom>
                <a:avLst/>
                <a:gdLst>
                  <a:gd name="T0" fmla="*/ 3 w 793"/>
                  <a:gd name="T1" fmla="*/ 0 h 143"/>
                  <a:gd name="T2" fmla="*/ 3 w 793"/>
                  <a:gd name="T3" fmla="*/ 0 h 143"/>
                  <a:gd name="T4" fmla="*/ 0 w 793"/>
                  <a:gd name="T5" fmla="*/ 0 h 143"/>
                  <a:gd name="T6" fmla="*/ 0 w 793"/>
                  <a:gd name="T7" fmla="*/ 0 h 143"/>
                  <a:gd name="T8" fmla="*/ 3 w 793"/>
                  <a:gd name="T9" fmla="*/ 0 h 143"/>
                  <a:gd name="T10" fmla="*/ 0 60000 65536"/>
                  <a:gd name="T11" fmla="*/ 0 60000 65536"/>
                  <a:gd name="T12" fmla="*/ 0 60000 65536"/>
                  <a:gd name="T13" fmla="*/ 0 60000 65536"/>
                  <a:gd name="T14" fmla="*/ 0 60000 65536"/>
                  <a:gd name="T15" fmla="*/ 0 w 793"/>
                  <a:gd name="T16" fmla="*/ 0 h 143"/>
                  <a:gd name="T17" fmla="*/ 793 w 793"/>
                  <a:gd name="T18" fmla="*/ 143 h 143"/>
                </a:gdLst>
                <a:ahLst/>
                <a:cxnLst>
                  <a:cxn ang="T10">
                    <a:pos x="T0" y="T1"/>
                  </a:cxn>
                  <a:cxn ang="T11">
                    <a:pos x="T2" y="T3"/>
                  </a:cxn>
                  <a:cxn ang="T12">
                    <a:pos x="T4" y="T5"/>
                  </a:cxn>
                  <a:cxn ang="T13">
                    <a:pos x="T6" y="T7"/>
                  </a:cxn>
                  <a:cxn ang="T14">
                    <a:pos x="T8" y="T9"/>
                  </a:cxn>
                </a:cxnLst>
                <a:rect l="T15" t="T16" r="T17" b="T18"/>
                <a:pathLst>
                  <a:path w="793" h="143">
                    <a:moveTo>
                      <a:pt x="788" y="131"/>
                    </a:moveTo>
                    <a:lnTo>
                      <a:pt x="793" y="143"/>
                    </a:lnTo>
                    <a:lnTo>
                      <a:pt x="5" y="10"/>
                    </a:lnTo>
                    <a:lnTo>
                      <a:pt x="0" y="0"/>
                    </a:lnTo>
                    <a:lnTo>
                      <a:pt x="788" y="131"/>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430" name="Freeform 2367"/>
              <p:cNvSpPr>
                <a:spLocks/>
              </p:cNvSpPr>
              <p:nvPr/>
            </p:nvSpPr>
            <p:spPr bwMode="auto">
              <a:xfrm>
                <a:off x="2012" y="1497"/>
                <a:ext cx="393" cy="67"/>
              </a:xfrm>
              <a:custGeom>
                <a:avLst/>
                <a:gdLst>
                  <a:gd name="T0" fmla="*/ 3 w 788"/>
                  <a:gd name="T1" fmla="*/ 1 h 134"/>
                  <a:gd name="T2" fmla="*/ 3 w 788"/>
                  <a:gd name="T3" fmla="*/ 1 h 134"/>
                  <a:gd name="T4" fmla="*/ 0 w 788"/>
                  <a:gd name="T5" fmla="*/ 1 h 134"/>
                  <a:gd name="T6" fmla="*/ 0 w 788"/>
                  <a:gd name="T7" fmla="*/ 0 h 134"/>
                  <a:gd name="T8" fmla="*/ 3 w 788"/>
                  <a:gd name="T9" fmla="*/ 1 h 134"/>
                  <a:gd name="T10" fmla="*/ 0 60000 65536"/>
                  <a:gd name="T11" fmla="*/ 0 60000 65536"/>
                  <a:gd name="T12" fmla="*/ 0 60000 65536"/>
                  <a:gd name="T13" fmla="*/ 0 60000 65536"/>
                  <a:gd name="T14" fmla="*/ 0 60000 65536"/>
                  <a:gd name="T15" fmla="*/ 0 w 788"/>
                  <a:gd name="T16" fmla="*/ 0 h 134"/>
                  <a:gd name="T17" fmla="*/ 788 w 788"/>
                  <a:gd name="T18" fmla="*/ 134 h 134"/>
                </a:gdLst>
                <a:ahLst/>
                <a:cxnLst>
                  <a:cxn ang="T10">
                    <a:pos x="T0" y="T1"/>
                  </a:cxn>
                  <a:cxn ang="T11">
                    <a:pos x="T2" y="T3"/>
                  </a:cxn>
                  <a:cxn ang="T12">
                    <a:pos x="T4" y="T5"/>
                  </a:cxn>
                  <a:cxn ang="T13">
                    <a:pos x="T6" y="T7"/>
                  </a:cxn>
                  <a:cxn ang="T14">
                    <a:pos x="T8" y="T9"/>
                  </a:cxn>
                </a:cxnLst>
                <a:rect l="T15" t="T16" r="T17" b="T18"/>
                <a:pathLst>
                  <a:path w="788" h="134">
                    <a:moveTo>
                      <a:pt x="788" y="131"/>
                    </a:moveTo>
                    <a:lnTo>
                      <a:pt x="788" y="134"/>
                    </a:lnTo>
                    <a:lnTo>
                      <a:pt x="0" y="3"/>
                    </a:lnTo>
                    <a:lnTo>
                      <a:pt x="0" y="0"/>
                    </a:lnTo>
                    <a:lnTo>
                      <a:pt x="788" y="131"/>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431" name="Freeform 2368"/>
              <p:cNvSpPr>
                <a:spLocks/>
              </p:cNvSpPr>
              <p:nvPr/>
            </p:nvSpPr>
            <p:spPr bwMode="auto">
              <a:xfrm>
                <a:off x="2012" y="1499"/>
                <a:ext cx="394" cy="66"/>
              </a:xfrm>
              <a:custGeom>
                <a:avLst/>
                <a:gdLst>
                  <a:gd name="T0" fmla="*/ 3 w 789"/>
                  <a:gd name="T1" fmla="*/ 0 h 133"/>
                  <a:gd name="T2" fmla="*/ 3 w 789"/>
                  <a:gd name="T3" fmla="*/ 0 h 133"/>
                  <a:gd name="T4" fmla="*/ 0 w 789"/>
                  <a:gd name="T5" fmla="*/ 0 h 133"/>
                  <a:gd name="T6" fmla="*/ 0 w 789"/>
                  <a:gd name="T7" fmla="*/ 0 h 133"/>
                  <a:gd name="T8" fmla="*/ 3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1"/>
                    </a:moveTo>
                    <a:lnTo>
                      <a:pt x="789" y="133"/>
                    </a:lnTo>
                    <a:lnTo>
                      <a:pt x="2" y="2"/>
                    </a:lnTo>
                    <a:lnTo>
                      <a:pt x="0" y="0"/>
                    </a:lnTo>
                    <a:lnTo>
                      <a:pt x="788" y="131"/>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432" name="Freeform 2369"/>
              <p:cNvSpPr>
                <a:spLocks/>
              </p:cNvSpPr>
              <p:nvPr/>
            </p:nvSpPr>
            <p:spPr bwMode="auto">
              <a:xfrm>
                <a:off x="2012" y="1499"/>
                <a:ext cx="395" cy="68"/>
              </a:xfrm>
              <a:custGeom>
                <a:avLst/>
                <a:gdLst>
                  <a:gd name="T0" fmla="*/ 4 w 789"/>
                  <a:gd name="T1" fmla="*/ 1 h 134"/>
                  <a:gd name="T2" fmla="*/ 4 w 789"/>
                  <a:gd name="T3" fmla="*/ 1 h 134"/>
                  <a:gd name="T4" fmla="*/ 1 w 789"/>
                  <a:gd name="T5" fmla="*/ 1 h 134"/>
                  <a:gd name="T6" fmla="*/ 0 w 789"/>
                  <a:gd name="T7" fmla="*/ 0 h 134"/>
                  <a:gd name="T8" fmla="*/ 4 w 789"/>
                  <a:gd name="T9" fmla="*/ 1 h 134"/>
                  <a:gd name="T10" fmla="*/ 0 60000 65536"/>
                  <a:gd name="T11" fmla="*/ 0 60000 65536"/>
                  <a:gd name="T12" fmla="*/ 0 60000 65536"/>
                  <a:gd name="T13" fmla="*/ 0 60000 65536"/>
                  <a:gd name="T14" fmla="*/ 0 60000 65536"/>
                  <a:gd name="T15" fmla="*/ 0 w 789"/>
                  <a:gd name="T16" fmla="*/ 0 h 134"/>
                  <a:gd name="T17" fmla="*/ 789 w 789"/>
                  <a:gd name="T18" fmla="*/ 134 h 134"/>
                </a:gdLst>
                <a:ahLst/>
                <a:cxnLst>
                  <a:cxn ang="T10">
                    <a:pos x="T0" y="T1"/>
                  </a:cxn>
                  <a:cxn ang="T11">
                    <a:pos x="T2" y="T3"/>
                  </a:cxn>
                  <a:cxn ang="T12">
                    <a:pos x="T4" y="T5"/>
                  </a:cxn>
                  <a:cxn ang="T13">
                    <a:pos x="T6" y="T7"/>
                  </a:cxn>
                  <a:cxn ang="T14">
                    <a:pos x="T8" y="T9"/>
                  </a:cxn>
                </a:cxnLst>
                <a:rect l="T15" t="T16" r="T17" b="T18"/>
                <a:pathLst>
                  <a:path w="789" h="134">
                    <a:moveTo>
                      <a:pt x="787" y="131"/>
                    </a:moveTo>
                    <a:lnTo>
                      <a:pt x="789" y="134"/>
                    </a:lnTo>
                    <a:lnTo>
                      <a:pt x="1" y="3"/>
                    </a:lnTo>
                    <a:lnTo>
                      <a:pt x="0" y="0"/>
                    </a:lnTo>
                    <a:lnTo>
                      <a:pt x="787" y="131"/>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433" name="Freeform 2370"/>
              <p:cNvSpPr>
                <a:spLocks/>
              </p:cNvSpPr>
              <p:nvPr/>
            </p:nvSpPr>
            <p:spPr bwMode="auto">
              <a:xfrm>
                <a:off x="2013" y="1501"/>
                <a:ext cx="395" cy="67"/>
              </a:xfrm>
              <a:custGeom>
                <a:avLst/>
                <a:gdLst>
                  <a:gd name="T0" fmla="*/ 3 w 790"/>
                  <a:gd name="T1" fmla="*/ 0 h 135"/>
                  <a:gd name="T2" fmla="*/ 3 w 790"/>
                  <a:gd name="T3" fmla="*/ 0 h 135"/>
                  <a:gd name="T4" fmla="*/ 1 w 790"/>
                  <a:gd name="T5" fmla="*/ 0 h 135"/>
                  <a:gd name="T6" fmla="*/ 0 w 790"/>
                  <a:gd name="T7" fmla="*/ 0 h 135"/>
                  <a:gd name="T8" fmla="*/ 3 w 790"/>
                  <a:gd name="T9" fmla="*/ 0 h 135"/>
                  <a:gd name="T10" fmla="*/ 0 60000 65536"/>
                  <a:gd name="T11" fmla="*/ 0 60000 65536"/>
                  <a:gd name="T12" fmla="*/ 0 60000 65536"/>
                  <a:gd name="T13" fmla="*/ 0 60000 65536"/>
                  <a:gd name="T14" fmla="*/ 0 60000 65536"/>
                  <a:gd name="T15" fmla="*/ 0 w 790"/>
                  <a:gd name="T16" fmla="*/ 0 h 135"/>
                  <a:gd name="T17" fmla="*/ 790 w 790"/>
                  <a:gd name="T18" fmla="*/ 135 h 135"/>
                </a:gdLst>
                <a:ahLst/>
                <a:cxnLst>
                  <a:cxn ang="T10">
                    <a:pos x="T0" y="T1"/>
                  </a:cxn>
                  <a:cxn ang="T11">
                    <a:pos x="T2" y="T3"/>
                  </a:cxn>
                  <a:cxn ang="T12">
                    <a:pos x="T4" y="T5"/>
                  </a:cxn>
                  <a:cxn ang="T13">
                    <a:pos x="T6" y="T7"/>
                  </a:cxn>
                  <a:cxn ang="T14">
                    <a:pos x="T8" y="T9"/>
                  </a:cxn>
                </a:cxnLst>
                <a:rect l="T15" t="T16" r="T17" b="T18"/>
                <a:pathLst>
                  <a:path w="790" h="135">
                    <a:moveTo>
                      <a:pt x="788" y="131"/>
                    </a:moveTo>
                    <a:lnTo>
                      <a:pt x="790" y="135"/>
                    </a:lnTo>
                    <a:lnTo>
                      <a:pt x="2" y="2"/>
                    </a:lnTo>
                    <a:lnTo>
                      <a:pt x="0" y="0"/>
                    </a:lnTo>
                    <a:lnTo>
                      <a:pt x="788" y="131"/>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434" name="Freeform 2371"/>
              <p:cNvSpPr>
                <a:spLocks/>
              </p:cNvSpPr>
              <p:nvPr/>
            </p:nvSpPr>
            <p:spPr bwMode="auto">
              <a:xfrm>
                <a:off x="2014" y="1502"/>
                <a:ext cx="397" cy="71"/>
              </a:xfrm>
              <a:custGeom>
                <a:avLst/>
                <a:gdLst>
                  <a:gd name="T0" fmla="*/ 3 w 794"/>
                  <a:gd name="T1" fmla="*/ 0 h 143"/>
                  <a:gd name="T2" fmla="*/ 3 w 794"/>
                  <a:gd name="T3" fmla="*/ 0 h 143"/>
                  <a:gd name="T4" fmla="*/ 1 w 794"/>
                  <a:gd name="T5" fmla="*/ 0 h 143"/>
                  <a:gd name="T6" fmla="*/ 0 w 794"/>
                  <a:gd name="T7" fmla="*/ 0 h 143"/>
                  <a:gd name="T8" fmla="*/ 3 w 794"/>
                  <a:gd name="T9" fmla="*/ 0 h 143"/>
                  <a:gd name="T10" fmla="*/ 0 60000 65536"/>
                  <a:gd name="T11" fmla="*/ 0 60000 65536"/>
                  <a:gd name="T12" fmla="*/ 0 60000 65536"/>
                  <a:gd name="T13" fmla="*/ 0 60000 65536"/>
                  <a:gd name="T14" fmla="*/ 0 60000 65536"/>
                  <a:gd name="T15" fmla="*/ 0 w 794"/>
                  <a:gd name="T16" fmla="*/ 0 h 143"/>
                  <a:gd name="T17" fmla="*/ 794 w 794"/>
                  <a:gd name="T18" fmla="*/ 143 h 143"/>
                </a:gdLst>
                <a:ahLst/>
                <a:cxnLst>
                  <a:cxn ang="T10">
                    <a:pos x="T0" y="T1"/>
                  </a:cxn>
                  <a:cxn ang="T11">
                    <a:pos x="T2" y="T3"/>
                  </a:cxn>
                  <a:cxn ang="T12">
                    <a:pos x="T4" y="T5"/>
                  </a:cxn>
                  <a:cxn ang="T13">
                    <a:pos x="T6" y="T7"/>
                  </a:cxn>
                  <a:cxn ang="T14">
                    <a:pos x="T8" y="T9"/>
                  </a:cxn>
                </a:cxnLst>
                <a:rect l="T15" t="T16" r="T17" b="T18"/>
                <a:pathLst>
                  <a:path w="794" h="143">
                    <a:moveTo>
                      <a:pt x="788" y="133"/>
                    </a:moveTo>
                    <a:lnTo>
                      <a:pt x="794" y="143"/>
                    </a:lnTo>
                    <a:lnTo>
                      <a:pt x="5" y="10"/>
                    </a:lnTo>
                    <a:lnTo>
                      <a:pt x="0" y="0"/>
                    </a:lnTo>
                    <a:lnTo>
                      <a:pt x="788" y="133"/>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435" name="Freeform 2372"/>
              <p:cNvSpPr>
                <a:spLocks/>
              </p:cNvSpPr>
              <p:nvPr/>
            </p:nvSpPr>
            <p:spPr bwMode="auto">
              <a:xfrm>
                <a:off x="2014" y="1502"/>
                <a:ext cx="395" cy="68"/>
              </a:xfrm>
              <a:custGeom>
                <a:avLst/>
                <a:gdLst>
                  <a:gd name="T0" fmla="*/ 4 w 789"/>
                  <a:gd name="T1" fmla="*/ 1 h 136"/>
                  <a:gd name="T2" fmla="*/ 4 w 789"/>
                  <a:gd name="T3" fmla="*/ 1 h 136"/>
                  <a:gd name="T4" fmla="*/ 1 w 789"/>
                  <a:gd name="T5" fmla="*/ 1 h 136"/>
                  <a:gd name="T6" fmla="*/ 0 w 789"/>
                  <a:gd name="T7" fmla="*/ 0 h 136"/>
                  <a:gd name="T8" fmla="*/ 4 w 789"/>
                  <a:gd name="T9" fmla="*/ 1 h 136"/>
                  <a:gd name="T10" fmla="*/ 0 60000 65536"/>
                  <a:gd name="T11" fmla="*/ 0 60000 65536"/>
                  <a:gd name="T12" fmla="*/ 0 60000 65536"/>
                  <a:gd name="T13" fmla="*/ 0 60000 65536"/>
                  <a:gd name="T14" fmla="*/ 0 60000 65536"/>
                  <a:gd name="T15" fmla="*/ 0 w 789"/>
                  <a:gd name="T16" fmla="*/ 0 h 136"/>
                  <a:gd name="T17" fmla="*/ 789 w 789"/>
                  <a:gd name="T18" fmla="*/ 136 h 136"/>
                </a:gdLst>
                <a:ahLst/>
                <a:cxnLst>
                  <a:cxn ang="T10">
                    <a:pos x="T0" y="T1"/>
                  </a:cxn>
                  <a:cxn ang="T11">
                    <a:pos x="T2" y="T3"/>
                  </a:cxn>
                  <a:cxn ang="T12">
                    <a:pos x="T4" y="T5"/>
                  </a:cxn>
                  <a:cxn ang="T13">
                    <a:pos x="T6" y="T7"/>
                  </a:cxn>
                  <a:cxn ang="T14">
                    <a:pos x="T8" y="T9"/>
                  </a:cxn>
                </a:cxnLst>
                <a:rect l="T15" t="T16" r="T17" b="T18"/>
                <a:pathLst>
                  <a:path w="789" h="136">
                    <a:moveTo>
                      <a:pt x="788" y="133"/>
                    </a:moveTo>
                    <a:lnTo>
                      <a:pt x="789" y="136"/>
                    </a:lnTo>
                    <a:lnTo>
                      <a:pt x="2" y="3"/>
                    </a:lnTo>
                    <a:lnTo>
                      <a:pt x="0" y="0"/>
                    </a:lnTo>
                    <a:lnTo>
                      <a:pt x="788" y="133"/>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436" name="Freeform 2373"/>
              <p:cNvSpPr>
                <a:spLocks/>
              </p:cNvSpPr>
              <p:nvPr/>
            </p:nvSpPr>
            <p:spPr bwMode="auto">
              <a:xfrm>
                <a:off x="2015" y="1503"/>
                <a:ext cx="395" cy="69"/>
              </a:xfrm>
              <a:custGeom>
                <a:avLst/>
                <a:gdLst>
                  <a:gd name="T0" fmla="*/ 4 w 789"/>
                  <a:gd name="T1" fmla="*/ 1 h 136"/>
                  <a:gd name="T2" fmla="*/ 4 w 789"/>
                  <a:gd name="T3" fmla="*/ 1 h 136"/>
                  <a:gd name="T4" fmla="*/ 1 w 789"/>
                  <a:gd name="T5" fmla="*/ 1 h 136"/>
                  <a:gd name="T6" fmla="*/ 0 w 789"/>
                  <a:gd name="T7" fmla="*/ 0 h 136"/>
                  <a:gd name="T8" fmla="*/ 4 w 789"/>
                  <a:gd name="T9" fmla="*/ 1 h 136"/>
                  <a:gd name="T10" fmla="*/ 0 60000 65536"/>
                  <a:gd name="T11" fmla="*/ 0 60000 65536"/>
                  <a:gd name="T12" fmla="*/ 0 60000 65536"/>
                  <a:gd name="T13" fmla="*/ 0 60000 65536"/>
                  <a:gd name="T14" fmla="*/ 0 60000 65536"/>
                  <a:gd name="T15" fmla="*/ 0 w 789"/>
                  <a:gd name="T16" fmla="*/ 0 h 136"/>
                  <a:gd name="T17" fmla="*/ 789 w 789"/>
                  <a:gd name="T18" fmla="*/ 136 h 136"/>
                </a:gdLst>
                <a:ahLst/>
                <a:cxnLst>
                  <a:cxn ang="T10">
                    <a:pos x="T0" y="T1"/>
                  </a:cxn>
                  <a:cxn ang="T11">
                    <a:pos x="T2" y="T3"/>
                  </a:cxn>
                  <a:cxn ang="T12">
                    <a:pos x="T4" y="T5"/>
                  </a:cxn>
                  <a:cxn ang="T13">
                    <a:pos x="T6" y="T7"/>
                  </a:cxn>
                  <a:cxn ang="T14">
                    <a:pos x="T8" y="T9"/>
                  </a:cxn>
                </a:cxnLst>
                <a:rect l="T15" t="T16" r="T17" b="T18"/>
                <a:pathLst>
                  <a:path w="789" h="136">
                    <a:moveTo>
                      <a:pt x="787" y="133"/>
                    </a:moveTo>
                    <a:lnTo>
                      <a:pt x="789" y="136"/>
                    </a:lnTo>
                    <a:lnTo>
                      <a:pt x="1" y="3"/>
                    </a:lnTo>
                    <a:lnTo>
                      <a:pt x="0" y="0"/>
                    </a:lnTo>
                    <a:lnTo>
                      <a:pt x="787" y="133"/>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437" name="Freeform 2374"/>
              <p:cNvSpPr>
                <a:spLocks/>
              </p:cNvSpPr>
              <p:nvPr/>
            </p:nvSpPr>
            <p:spPr bwMode="auto">
              <a:xfrm>
                <a:off x="2016" y="1505"/>
                <a:ext cx="395" cy="68"/>
              </a:xfrm>
              <a:custGeom>
                <a:avLst/>
                <a:gdLst>
                  <a:gd name="T0" fmla="*/ 3 w 791"/>
                  <a:gd name="T1" fmla="*/ 0 h 137"/>
                  <a:gd name="T2" fmla="*/ 3 w 791"/>
                  <a:gd name="T3" fmla="*/ 0 h 137"/>
                  <a:gd name="T4" fmla="*/ 0 w 791"/>
                  <a:gd name="T5" fmla="*/ 0 h 137"/>
                  <a:gd name="T6" fmla="*/ 0 w 791"/>
                  <a:gd name="T7" fmla="*/ 0 h 137"/>
                  <a:gd name="T8" fmla="*/ 3 w 791"/>
                  <a:gd name="T9" fmla="*/ 0 h 137"/>
                  <a:gd name="T10" fmla="*/ 0 60000 65536"/>
                  <a:gd name="T11" fmla="*/ 0 60000 65536"/>
                  <a:gd name="T12" fmla="*/ 0 60000 65536"/>
                  <a:gd name="T13" fmla="*/ 0 60000 65536"/>
                  <a:gd name="T14" fmla="*/ 0 60000 65536"/>
                  <a:gd name="T15" fmla="*/ 0 w 791"/>
                  <a:gd name="T16" fmla="*/ 0 h 137"/>
                  <a:gd name="T17" fmla="*/ 791 w 791"/>
                  <a:gd name="T18" fmla="*/ 137 h 137"/>
                </a:gdLst>
                <a:ahLst/>
                <a:cxnLst>
                  <a:cxn ang="T10">
                    <a:pos x="T0" y="T1"/>
                  </a:cxn>
                  <a:cxn ang="T11">
                    <a:pos x="T2" y="T3"/>
                  </a:cxn>
                  <a:cxn ang="T12">
                    <a:pos x="T4" y="T5"/>
                  </a:cxn>
                  <a:cxn ang="T13">
                    <a:pos x="T6" y="T7"/>
                  </a:cxn>
                  <a:cxn ang="T14">
                    <a:pos x="T8" y="T9"/>
                  </a:cxn>
                </a:cxnLst>
                <a:rect l="T15" t="T16" r="T17" b="T18"/>
                <a:pathLst>
                  <a:path w="791" h="137">
                    <a:moveTo>
                      <a:pt x="788" y="133"/>
                    </a:moveTo>
                    <a:lnTo>
                      <a:pt x="791" y="137"/>
                    </a:lnTo>
                    <a:lnTo>
                      <a:pt x="2" y="4"/>
                    </a:lnTo>
                    <a:lnTo>
                      <a:pt x="0" y="0"/>
                    </a:lnTo>
                    <a:lnTo>
                      <a:pt x="788" y="133"/>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438" name="Freeform 2375"/>
              <p:cNvSpPr>
                <a:spLocks/>
              </p:cNvSpPr>
              <p:nvPr/>
            </p:nvSpPr>
            <p:spPr bwMode="auto">
              <a:xfrm>
                <a:off x="2017" y="1507"/>
                <a:ext cx="398" cy="71"/>
              </a:xfrm>
              <a:custGeom>
                <a:avLst/>
                <a:gdLst>
                  <a:gd name="T0" fmla="*/ 3 w 796"/>
                  <a:gd name="T1" fmla="*/ 0 h 143"/>
                  <a:gd name="T2" fmla="*/ 3 w 796"/>
                  <a:gd name="T3" fmla="*/ 0 h 143"/>
                  <a:gd name="T4" fmla="*/ 1 w 796"/>
                  <a:gd name="T5" fmla="*/ 0 h 143"/>
                  <a:gd name="T6" fmla="*/ 0 w 796"/>
                  <a:gd name="T7" fmla="*/ 0 h 143"/>
                  <a:gd name="T8" fmla="*/ 3 w 796"/>
                  <a:gd name="T9" fmla="*/ 0 h 143"/>
                  <a:gd name="T10" fmla="*/ 0 60000 65536"/>
                  <a:gd name="T11" fmla="*/ 0 60000 65536"/>
                  <a:gd name="T12" fmla="*/ 0 60000 65536"/>
                  <a:gd name="T13" fmla="*/ 0 60000 65536"/>
                  <a:gd name="T14" fmla="*/ 0 60000 65536"/>
                  <a:gd name="T15" fmla="*/ 0 w 796"/>
                  <a:gd name="T16" fmla="*/ 0 h 143"/>
                  <a:gd name="T17" fmla="*/ 796 w 796"/>
                  <a:gd name="T18" fmla="*/ 143 h 143"/>
                </a:gdLst>
                <a:ahLst/>
                <a:cxnLst>
                  <a:cxn ang="T10">
                    <a:pos x="T0" y="T1"/>
                  </a:cxn>
                  <a:cxn ang="T11">
                    <a:pos x="T2" y="T3"/>
                  </a:cxn>
                  <a:cxn ang="T12">
                    <a:pos x="T4" y="T5"/>
                  </a:cxn>
                  <a:cxn ang="T13">
                    <a:pos x="T6" y="T7"/>
                  </a:cxn>
                  <a:cxn ang="T14">
                    <a:pos x="T8" y="T9"/>
                  </a:cxn>
                </a:cxnLst>
                <a:rect l="T15" t="T16" r="T17" b="T18"/>
                <a:pathLst>
                  <a:path w="796" h="143">
                    <a:moveTo>
                      <a:pt x="789" y="133"/>
                    </a:moveTo>
                    <a:lnTo>
                      <a:pt x="796" y="143"/>
                    </a:lnTo>
                    <a:lnTo>
                      <a:pt x="8" y="10"/>
                    </a:lnTo>
                    <a:lnTo>
                      <a:pt x="0" y="0"/>
                    </a:lnTo>
                    <a:lnTo>
                      <a:pt x="789" y="13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439" name="Freeform 2376"/>
              <p:cNvSpPr>
                <a:spLocks/>
              </p:cNvSpPr>
              <p:nvPr/>
            </p:nvSpPr>
            <p:spPr bwMode="auto">
              <a:xfrm>
                <a:off x="2017" y="1507"/>
                <a:ext cx="395" cy="68"/>
              </a:xfrm>
              <a:custGeom>
                <a:avLst/>
                <a:gdLst>
                  <a:gd name="T0" fmla="*/ 3 w 791"/>
                  <a:gd name="T1" fmla="*/ 1 h 136"/>
                  <a:gd name="T2" fmla="*/ 3 w 791"/>
                  <a:gd name="T3" fmla="*/ 1 h 136"/>
                  <a:gd name="T4" fmla="*/ 0 w 791"/>
                  <a:gd name="T5" fmla="*/ 1 h 136"/>
                  <a:gd name="T6" fmla="*/ 0 w 791"/>
                  <a:gd name="T7" fmla="*/ 0 h 136"/>
                  <a:gd name="T8" fmla="*/ 3 w 791"/>
                  <a:gd name="T9" fmla="*/ 1 h 136"/>
                  <a:gd name="T10" fmla="*/ 0 60000 65536"/>
                  <a:gd name="T11" fmla="*/ 0 60000 65536"/>
                  <a:gd name="T12" fmla="*/ 0 60000 65536"/>
                  <a:gd name="T13" fmla="*/ 0 60000 65536"/>
                  <a:gd name="T14" fmla="*/ 0 60000 65536"/>
                  <a:gd name="T15" fmla="*/ 0 w 791"/>
                  <a:gd name="T16" fmla="*/ 0 h 136"/>
                  <a:gd name="T17" fmla="*/ 791 w 791"/>
                  <a:gd name="T18" fmla="*/ 136 h 136"/>
                </a:gdLst>
                <a:ahLst/>
                <a:cxnLst>
                  <a:cxn ang="T10">
                    <a:pos x="T0" y="T1"/>
                  </a:cxn>
                  <a:cxn ang="T11">
                    <a:pos x="T2" y="T3"/>
                  </a:cxn>
                  <a:cxn ang="T12">
                    <a:pos x="T4" y="T5"/>
                  </a:cxn>
                  <a:cxn ang="T13">
                    <a:pos x="T6" y="T7"/>
                  </a:cxn>
                  <a:cxn ang="T14">
                    <a:pos x="T8" y="T9"/>
                  </a:cxn>
                </a:cxnLst>
                <a:rect l="T15" t="T16" r="T17" b="T18"/>
                <a:pathLst>
                  <a:path w="791" h="136">
                    <a:moveTo>
                      <a:pt x="789" y="133"/>
                    </a:moveTo>
                    <a:lnTo>
                      <a:pt x="791" y="136"/>
                    </a:lnTo>
                    <a:lnTo>
                      <a:pt x="3" y="3"/>
                    </a:lnTo>
                    <a:lnTo>
                      <a:pt x="0" y="0"/>
                    </a:lnTo>
                    <a:lnTo>
                      <a:pt x="789" y="13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440" name="Freeform 2377"/>
              <p:cNvSpPr>
                <a:spLocks/>
              </p:cNvSpPr>
              <p:nvPr/>
            </p:nvSpPr>
            <p:spPr bwMode="auto">
              <a:xfrm>
                <a:off x="2018" y="1508"/>
                <a:ext cx="395" cy="69"/>
              </a:xfrm>
              <a:custGeom>
                <a:avLst/>
                <a:gdLst>
                  <a:gd name="T0" fmla="*/ 3 w 790"/>
                  <a:gd name="T1" fmla="*/ 1 h 136"/>
                  <a:gd name="T2" fmla="*/ 3 w 790"/>
                  <a:gd name="T3" fmla="*/ 1 h 136"/>
                  <a:gd name="T4" fmla="*/ 1 w 790"/>
                  <a:gd name="T5" fmla="*/ 1 h 136"/>
                  <a:gd name="T6" fmla="*/ 0 w 790"/>
                  <a:gd name="T7" fmla="*/ 0 h 136"/>
                  <a:gd name="T8" fmla="*/ 3 w 790"/>
                  <a:gd name="T9" fmla="*/ 1 h 136"/>
                  <a:gd name="T10" fmla="*/ 0 60000 65536"/>
                  <a:gd name="T11" fmla="*/ 0 60000 65536"/>
                  <a:gd name="T12" fmla="*/ 0 60000 65536"/>
                  <a:gd name="T13" fmla="*/ 0 60000 65536"/>
                  <a:gd name="T14" fmla="*/ 0 60000 65536"/>
                  <a:gd name="T15" fmla="*/ 0 w 790"/>
                  <a:gd name="T16" fmla="*/ 0 h 136"/>
                  <a:gd name="T17" fmla="*/ 790 w 790"/>
                  <a:gd name="T18" fmla="*/ 136 h 136"/>
                </a:gdLst>
                <a:ahLst/>
                <a:cxnLst>
                  <a:cxn ang="T10">
                    <a:pos x="T0" y="T1"/>
                  </a:cxn>
                  <a:cxn ang="T11">
                    <a:pos x="T2" y="T3"/>
                  </a:cxn>
                  <a:cxn ang="T12">
                    <a:pos x="T4" y="T5"/>
                  </a:cxn>
                  <a:cxn ang="T13">
                    <a:pos x="T6" y="T7"/>
                  </a:cxn>
                  <a:cxn ang="T14">
                    <a:pos x="T8" y="T9"/>
                  </a:cxn>
                </a:cxnLst>
                <a:rect l="T15" t="T16" r="T17" b="T18"/>
                <a:pathLst>
                  <a:path w="790" h="136">
                    <a:moveTo>
                      <a:pt x="788" y="133"/>
                    </a:moveTo>
                    <a:lnTo>
                      <a:pt x="790" y="136"/>
                    </a:lnTo>
                    <a:lnTo>
                      <a:pt x="2" y="3"/>
                    </a:lnTo>
                    <a:lnTo>
                      <a:pt x="0" y="0"/>
                    </a:lnTo>
                    <a:lnTo>
                      <a:pt x="788" y="133"/>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5441" name="Freeform 2378"/>
              <p:cNvSpPr>
                <a:spLocks/>
              </p:cNvSpPr>
              <p:nvPr/>
            </p:nvSpPr>
            <p:spPr bwMode="auto">
              <a:xfrm>
                <a:off x="2019" y="1510"/>
                <a:ext cx="396" cy="68"/>
              </a:xfrm>
              <a:custGeom>
                <a:avLst/>
                <a:gdLst>
                  <a:gd name="T0" fmla="*/ 4 w 791"/>
                  <a:gd name="T1" fmla="*/ 0 h 137"/>
                  <a:gd name="T2" fmla="*/ 4 w 791"/>
                  <a:gd name="T3" fmla="*/ 0 h 137"/>
                  <a:gd name="T4" fmla="*/ 1 w 791"/>
                  <a:gd name="T5" fmla="*/ 0 h 137"/>
                  <a:gd name="T6" fmla="*/ 0 w 791"/>
                  <a:gd name="T7" fmla="*/ 0 h 137"/>
                  <a:gd name="T8" fmla="*/ 4 w 791"/>
                  <a:gd name="T9" fmla="*/ 0 h 137"/>
                  <a:gd name="T10" fmla="*/ 0 60000 65536"/>
                  <a:gd name="T11" fmla="*/ 0 60000 65536"/>
                  <a:gd name="T12" fmla="*/ 0 60000 65536"/>
                  <a:gd name="T13" fmla="*/ 0 60000 65536"/>
                  <a:gd name="T14" fmla="*/ 0 60000 65536"/>
                  <a:gd name="T15" fmla="*/ 0 w 791"/>
                  <a:gd name="T16" fmla="*/ 0 h 137"/>
                  <a:gd name="T17" fmla="*/ 791 w 791"/>
                  <a:gd name="T18" fmla="*/ 137 h 137"/>
                </a:gdLst>
                <a:ahLst/>
                <a:cxnLst>
                  <a:cxn ang="T10">
                    <a:pos x="T0" y="T1"/>
                  </a:cxn>
                  <a:cxn ang="T11">
                    <a:pos x="T2" y="T3"/>
                  </a:cxn>
                  <a:cxn ang="T12">
                    <a:pos x="T4" y="T5"/>
                  </a:cxn>
                  <a:cxn ang="T13">
                    <a:pos x="T6" y="T7"/>
                  </a:cxn>
                  <a:cxn ang="T14">
                    <a:pos x="T8" y="T9"/>
                  </a:cxn>
                </a:cxnLst>
                <a:rect l="T15" t="T16" r="T17" b="T18"/>
                <a:pathLst>
                  <a:path w="791" h="137">
                    <a:moveTo>
                      <a:pt x="788" y="133"/>
                    </a:moveTo>
                    <a:lnTo>
                      <a:pt x="791" y="137"/>
                    </a:lnTo>
                    <a:lnTo>
                      <a:pt x="3" y="4"/>
                    </a:lnTo>
                    <a:lnTo>
                      <a:pt x="0" y="0"/>
                    </a:lnTo>
                    <a:lnTo>
                      <a:pt x="788" y="13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442" name="Freeform 2379"/>
              <p:cNvSpPr>
                <a:spLocks/>
              </p:cNvSpPr>
              <p:nvPr/>
            </p:nvSpPr>
            <p:spPr bwMode="auto">
              <a:xfrm>
                <a:off x="2021" y="1512"/>
                <a:ext cx="397" cy="70"/>
              </a:xfrm>
              <a:custGeom>
                <a:avLst/>
                <a:gdLst>
                  <a:gd name="T0" fmla="*/ 3 w 795"/>
                  <a:gd name="T1" fmla="*/ 0 h 141"/>
                  <a:gd name="T2" fmla="*/ 3 w 795"/>
                  <a:gd name="T3" fmla="*/ 0 h 141"/>
                  <a:gd name="T4" fmla="*/ 0 w 795"/>
                  <a:gd name="T5" fmla="*/ 0 h 141"/>
                  <a:gd name="T6" fmla="*/ 0 w 795"/>
                  <a:gd name="T7" fmla="*/ 0 h 141"/>
                  <a:gd name="T8" fmla="*/ 3 w 795"/>
                  <a:gd name="T9" fmla="*/ 0 h 141"/>
                  <a:gd name="T10" fmla="*/ 0 60000 65536"/>
                  <a:gd name="T11" fmla="*/ 0 60000 65536"/>
                  <a:gd name="T12" fmla="*/ 0 60000 65536"/>
                  <a:gd name="T13" fmla="*/ 0 60000 65536"/>
                  <a:gd name="T14" fmla="*/ 0 60000 65536"/>
                  <a:gd name="T15" fmla="*/ 0 w 795"/>
                  <a:gd name="T16" fmla="*/ 0 h 141"/>
                  <a:gd name="T17" fmla="*/ 795 w 795"/>
                  <a:gd name="T18" fmla="*/ 141 h 141"/>
                </a:gdLst>
                <a:ahLst/>
                <a:cxnLst>
                  <a:cxn ang="T10">
                    <a:pos x="T0" y="T1"/>
                  </a:cxn>
                  <a:cxn ang="T11">
                    <a:pos x="T2" y="T3"/>
                  </a:cxn>
                  <a:cxn ang="T12">
                    <a:pos x="T4" y="T5"/>
                  </a:cxn>
                  <a:cxn ang="T13">
                    <a:pos x="T6" y="T7"/>
                  </a:cxn>
                  <a:cxn ang="T14">
                    <a:pos x="T8" y="T9"/>
                  </a:cxn>
                </a:cxnLst>
                <a:rect l="T15" t="T16" r="T17" b="T18"/>
                <a:pathLst>
                  <a:path w="795" h="141">
                    <a:moveTo>
                      <a:pt x="788" y="133"/>
                    </a:moveTo>
                    <a:lnTo>
                      <a:pt x="795" y="141"/>
                    </a:lnTo>
                    <a:lnTo>
                      <a:pt x="7" y="6"/>
                    </a:lnTo>
                    <a:lnTo>
                      <a:pt x="0" y="0"/>
                    </a:lnTo>
                    <a:lnTo>
                      <a:pt x="788" y="133"/>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443" name="Freeform 2380"/>
              <p:cNvSpPr>
                <a:spLocks/>
              </p:cNvSpPr>
              <p:nvPr/>
            </p:nvSpPr>
            <p:spPr bwMode="auto">
              <a:xfrm>
                <a:off x="2021" y="1512"/>
                <a:ext cx="395" cy="69"/>
              </a:xfrm>
              <a:custGeom>
                <a:avLst/>
                <a:gdLst>
                  <a:gd name="T0" fmla="*/ 3 w 791"/>
                  <a:gd name="T1" fmla="*/ 1 h 138"/>
                  <a:gd name="T2" fmla="*/ 3 w 791"/>
                  <a:gd name="T3" fmla="*/ 1 h 138"/>
                  <a:gd name="T4" fmla="*/ 0 w 791"/>
                  <a:gd name="T5" fmla="*/ 1 h 138"/>
                  <a:gd name="T6" fmla="*/ 0 w 791"/>
                  <a:gd name="T7" fmla="*/ 0 h 138"/>
                  <a:gd name="T8" fmla="*/ 3 w 791"/>
                  <a:gd name="T9" fmla="*/ 1 h 138"/>
                  <a:gd name="T10" fmla="*/ 0 60000 65536"/>
                  <a:gd name="T11" fmla="*/ 0 60000 65536"/>
                  <a:gd name="T12" fmla="*/ 0 60000 65536"/>
                  <a:gd name="T13" fmla="*/ 0 60000 65536"/>
                  <a:gd name="T14" fmla="*/ 0 60000 65536"/>
                  <a:gd name="T15" fmla="*/ 0 w 791"/>
                  <a:gd name="T16" fmla="*/ 0 h 138"/>
                  <a:gd name="T17" fmla="*/ 791 w 791"/>
                  <a:gd name="T18" fmla="*/ 138 h 138"/>
                </a:gdLst>
                <a:ahLst/>
                <a:cxnLst>
                  <a:cxn ang="T10">
                    <a:pos x="T0" y="T1"/>
                  </a:cxn>
                  <a:cxn ang="T11">
                    <a:pos x="T2" y="T3"/>
                  </a:cxn>
                  <a:cxn ang="T12">
                    <a:pos x="T4" y="T5"/>
                  </a:cxn>
                  <a:cxn ang="T13">
                    <a:pos x="T6" y="T7"/>
                  </a:cxn>
                  <a:cxn ang="T14">
                    <a:pos x="T8" y="T9"/>
                  </a:cxn>
                </a:cxnLst>
                <a:rect l="T15" t="T16" r="T17" b="T18"/>
                <a:pathLst>
                  <a:path w="791" h="138">
                    <a:moveTo>
                      <a:pt x="788" y="133"/>
                    </a:moveTo>
                    <a:lnTo>
                      <a:pt x="791" y="138"/>
                    </a:lnTo>
                    <a:lnTo>
                      <a:pt x="4" y="3"/>
                    </a:lnTo>
                    <a:lnTo>
                      <a:pt x="0" y="0"/>
                    </a:lnTo>
                    <a:lnTo>
                      <a:pt x="788" y="133"/>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444" name="Freeform 2381"/>
              <p:cNvSpPr>
                <a:spLocks/>
              </p:cNvSpPr>
              <p:nvPr/>
            </p:nvSpPr>
            <p:spPr bwMode="auto">
              <a:xfrm>
                <a:off x="2022" y="1513"/>
                <a:ext cx="396" cy="69"/>
              </a:xfrm>
              <a:custGeom>
                <a:avLst/>
                <a:gdLst>
                  <a:gd name="T0" fmla="*/ 4 w 791"/>
                  <a:gd name="T1" fmla="*/ 1 h 138"/>
                  <a:gd name="T2" fmla="*/ 4 w 791"/>
                  <a:gd name="T3" fmla="*/ 1 h 138"/>
                  <a:gd name="T4" fmla="*/ 1 w 791"/>
                  <a:gd name="T5" fmla="*/ 1 h 138"/>
                  <a:gd name="T6" fmla="*/ 0 w 791"/>
                  <a:gd name="T7" fmla="*/ 0 h 138"/>
                  <a:gd name="T8" fmla="*/ 4 w 791"/>
                  <a:gd name="T9" fmla="*/ 1 h 138"/>
                  <a:gd name="T10" fmla="*/ 0 60000 65536"/>
                  <a:gd name="T11" fmla="*/ 0 60000 65536"/>
                  <a:gd name="T12" fmla="*/ 0 60000 65536"/>
                  <a:gd name="T13" fmla="*/ 0 60000 65536"/>
                  <a:gd name="T14" fmla="*/ 0 60000 65536"/>
                  <a:gd name="T15" fmla="*/ 0 w 791"/>
                  <a:gd name="T16" fmla="*/ 0 h 138"/>
                  <a:gd name="T17" fmla="*/ 791 w 791"/>
                  <a:gd name="T18" fmla="*/ 138 h 138"/>
                </a:gdLst>
                <a:ahLst/>
                <a:cxnLst>
                  <a:cxn ang="T10">
                    <a:pos x="T0" y="T1"/>
                  </a:cxn>
                  <a:cxn ang="T11">
                    <a:pos x="T2" y="T3"/>
                  </a:cxn>
                  <a:cxn ang="T12">
                    <a:pos x="T4" y="T5"/>
                  </a:cxn>
                  <a:cxn ang="T13">
                    <a:pos x="T6" y="T7"/>
                  </a:cxn>
                  <a:cxn ang="T14">
                    <a:pos x="T8" y="T9"/>
                  </a:cxn>
                </a:cxnLst>
                <a:rect l="T15" t="T16" r="T17" b="T18"/>
                <a:pathLst>
                  <a:path w="791" h="138">
                    <a:moveTo>
                      <a:pt x="787" y="135"/>
                    </a:moveTo>
                    <a:lnTo>
                      <a:pt x="791" y="138"/>
                    </a:lnTo>
                    <a:lnTo>
                      <a:pt x="3" y="3"/>
                    </a:lnTo>
                    <a:lnTo>
                      <a:pt x="0" y="0"/>
                    </a:lnTo>
                    <a:lnTo>
                      <a:pt x="787" y="135"/>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445" name="Freeform 2382"/>
              <p:cNvSpPr>
                <a:spLocks/>
              </p:cNvSpPr>
              <p:nvPr/>
            </p:nvSpPr>
            <p:spPr bwMode="auto">
              <a:xfrm>
                <a:off x="2024" y="1515"/>
                <a:ext cx="398" cy="71"/>
              </a:xfrm>
              <a:custGeom>
                <a:avLst/>
                <a:gdLst>
                  <a:gd name="T0" fmla="*/ 3 w 796"/>
                  <a:gd name="T1" fmla="*/ 1 h 141"/>
                  <a:gd name="T2" fmla="*/ 3 w 796"/>
                  <a:gd name="T3" fmla="*/ 1 h 141"/>
                  <a:gd name="T4" fmla="*/ 1 w 796"/>
                  <a:gd name="T5" fmla="*/ 1 h 141"/>
                  <a:gd name="T6" fmla="*/ 0 w 796"/>
                  <a:gd name="T7" fmla="*/ 0 h 141"/>
                  <a:gd name="T8" fmla="*/ 3 w 796"/>
                  <a:gd name="T9" fmla="*/ 1 h 141"/>
                  <a:gd name="T10" fmla="*/ 0 60000 65536"/>
                  <a:gd name="T11" fmla="*/ 0 60000 65536"/>
                  <a:gd name="T12" fmla="*/ 0 60000 65536"/>
                  <a:gd name="T13" fmla="*/ 0 60000 65536"/>
                  <a:gd name="T14" fmla="*/ 0 60000 65536"/>
                  <a:gd name="T15" fmla="*/ 0 w 796"/>
                  <a:gd name="T16" fmla="*/ 0 h 141"/>
                  <a:gd name="T17" fmla="*/ 796 w 796"/>
                  <a:gd name="T18" fmla="*/ 141 h 141"/>
                </a:gdLst>
                <a:ahLst/>
                <a:cxnLst>
                  <a:cxn ang="T10">
                    <a:pos x="T0" y="T1"/>
                  </a:cxn>
                  <a:cxn ang="T11">
                    <a:pos x="T2" y="T3"/>
                  </a:cxn>
                  <a:cxn ang="T12">
                    <a:pos x="T4" y="T5"/>
                  </a:cxn>
                  <a:cxn ang="T13">
                    <a:pos x="T6" y="T7"/>
                  </a:cxn>
                  <a:cxn ang="T14">
                    <a:pos x="T8" y="T9"/>
                  </a:cxn>
                </a:cxnLst>
                <a:rect l="T15" t="T16" r="T17" b="T18"/>
                <a:pathLst>
                  <a:path w="796" h="141">
                    <a:moveTo>
                      <a:pt x="788" y="135"/>
                    </a:moveTo>
                    <a:lnTo>
                      <a:pt x="796" y="141"/>
                    </a:lnTo>
                    <a:lnTo>
                      <a:pt x="8" y="7"/>
                    </a:lnTo>
                    <a:lnTo>
                      <a:pt x="0" y="0"/>
                    </a:lnTo>
                    <a:lnTo>
                      <a:pt x="788" y="135"/>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446" name="Freeform 2383"/>
              <p:cNvSpPr>
                <a:spLocks/>
              </p:cNvSpPr>
              <p:nvPr/>
            </p:nvSpPr>
            <p:spPr bwMode="auto">
              <a:xfrm>
                <a:off x="2024" y="1515"/>
                <a:ext cx="396" cy="69"/>
              </a:xfrm>
              <a:custGeom>
                <a:avLst/>
                <a:gdLst>
                  <a:gd name="T0" fmla="*/ 3 w 793"/>
                  <a:gd name="T1" fmla="*/ 1 h 138"/>
                  <a:gd name="T2" fmla="*/ 3 w 793"/>
                  <a:gd name="T3" fmla="*/ 1 h 138"/>
                  <a:gd name="T4" fmla="*/ 0 w 793"/>
                  <a:gd name="T5" fmla="*/ 1 h 138"/>
                  <a:gd name="T6" fmla="*/ 0 w 793"/>
                  <a:gd name="T7" fmla="*/ 0 h 138"/>
                  <a:gd name="T8" fmla="*/ 3 w 793"/>
                  <a:gd name="T9" fmla="*/ 1 h 138"/>
                  <a:gd name="T10" fmla="*/ 0 60000 65536"/>
                  <a:gd name="T11" fmla="*/ 0 60000 65536"/>
                  <a:gd name="T12" fmla="*/ 0 60000 65536"/>
                  <a:gd name="T13" fmla="*/ 0 60000 65536"/>
                  <a:gd name="T14" fmla="*/ 0 60000 65536"/>
                  <a:gd name="T15" fmla="*/ 0 w 793"/>
                  <a:gd name="T16" fmla="*/ 0 h 138"/>
                  <a:gd name="T17" fmla="*/ 793 w 793"/>
                  <a:gd name="T18" fmla="*/ 138 h 138"/>
                </a:gdLst>
                <a:ahLst/>
                <a:cxnLst>
                  <a:cxn ang="T10">
                    <a:pos x="T0" y="T1"/>
                  </a:cxn>
                  <a:cxn ang="T11">
                    <a:pos x="T2" y="T3"/>
                  </a:cxn>
                  <a:cxn ang="T12">
                    <a:pos x="T4" y="T5"/>
                  </a:cxn>
                  <a:cxn ang="T13">
                    <a:pos x="T6" y="T7"/>
                  </a:cxn>
                  <a:cxn ang="T14">
                    <a:pos x="T8" y="T9"/>
                  </a:cxn>
                </a:cxnLst>
                <a:rect l="T15" t="T16" r="T17" b="T18"/>
                <a:pathLst>
                  <a:path w="793" h="138">
                    <a:moveTo>
                      <a:pt x="788" y="135"/>
                    </a:moveTo>
                    <a:lnTo>
                      <a:pt x="793" y="138"/>
                    </a:lnTo>
                    <a:lnTo>
                      <a:pt x="3" y="4"/>
                    </a:lnTo>
                    <a:lnTo>
                      <a:pt x="0" y="0"/>
                    </a:lnTo>
                    <a:lnTo>
                      <a:pt x="788" y="135"/>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447" name="Freeform 2384"/>
              <p:cNvSpPr>
                <a:spLocks/>
              </p:cNvSpPr>
              <p:nvPr/>
            </p:nvSpPr>
            <p:spPr bwMode="auto">
              <a:xfrm>
                <a:off x="2026" y="1517"/>
                <a:ext cx="396" cy="69"/>
              </a:xfrm>
              <a:custGeom>
                <a:avLst/>
                <a:gdLst>
                  <a:gd name="T0" fmla="*/ 3 w 793"/>
                  <a:gd name="T1" fmla="*/ 1 h 137"/>
                  <a:gd name="T2" fmla="*/ 3 w 793"/>
                  <a:gd name="T3" fmla="*/ 1 h 137"/>
                  <a:gd name="T4" fmla="*/ 0 w 793"/>
                  <a:gd name="T5" fmla="*/ 1 h 137"/>
                  <a:gd name="T6" fmla="*/ 0 w 793"/>
                  <a:gd name="T7" fmla="*/ 0 h 137"/>
                  <a:gd name="T8" fmla="*/ 3 w 793"/>
                  <a:gd name="T9" fmla="*/ 1 h 137"/>
                  <a:gd name="T10" fmla="*/ 0 60000 65536"/>
                  <a:gd name="T11" fmla="*/ 0 60000 65536"/>
                  <a:gd name="T12" fmla="*/ 0 60000 65536"/>
                  <a:gd name="T13" fmla="*/ 0 60000 65536"/>
                  <a:gd name="T14" fmla="*/ 0 60000 65536"/>
                  <a:gd name="T15" fmla="*/ 0 w 793"/>
                  <a:gd name="T16" fmla="*/ 0 h 137"/>
                  <a:gd name="T17" fmla="*/ 793 w 793"/>
                  <a:gd name="T18" fmla="*/ 137 h 137"/>
                </a:gdLst>
                <a:ahLst/>
                <a:cxnLst>
                  <a:cxn ang="T10">
                    <a:pos x="T0" y="T1"/>
                  </a:cxn>
                  <a:cxn ang="T11">
                    <a:pos x="T2" y="T3"/>
                  </a:cxn>
                  <a:cxn ang="T12">
                    <a:pos x="T4" y="T5"/>
                  </a:cxn>
                  <a:cxn ang="T13">
                    <a:pos x="T6" y="T7"/>
                  </a:cxn>
                  <a:cxn ang="T14">
                    <a:pos x="T8" y="T9"/>
                  </a:cxn>
                </a:cxnLst>
                <a:rect l="T15" t="T16" r="T17" b="T18"/>
                <a:pathLst>
                  <a:path w="793" h="137">
                    <a:moveTo>
                      <a:pt x="790" y="134"/>
                    </a:moveTo>
                    <a:lnTo>
                      <a:pt x="793" y="137"/>
                    </a:lnTo>
                    <a:lnTo>
                      <a:pt x="5" y="3"/>
                    </a:lnTo>
                    <a:lnTo>
                      <a:pt x="0" y="0"/>
                    </a:lnTo>
                    <a:lnTo>
                      <a:pt x="790" y="134"/>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5448" name="Freeform 2385"/>
              <p:cNvSpPr>
                <a:spLocks/>
              </p:cNvSpPr>
              <p:nvPr/>
            </p:nvSpPr>
            <p:spPr bwMode="auto">
              <a:xfrm>
                <a:off x="2028" y="1518"/>
                <a:ext cx="398" cy="71"/>
              </a:xfrm>
              <a:custGeom>
                <a:avLst/>
                <a:gdLst>
                  <a:gd name="T0" fmla="*/ 3 w 796"/>
                  <a:gd name="T1" fmla="*/ 1 h 141"/>
                  <a:gd name="T2" fmla="*/ 3 w 796"/>
                  <a:gd name="T3" fmla="*/ 1 h 141"/>
                  <a:gd name="T4" fmla="*/ 1 w 796"/>
                  <a:gd name="T5" fmla="*/ 1 h 141"/>
                  <a:gd name="T6" fmla="*/ 0 w 796"/>
                  <a:gd name="T7" fmla="*/ 0 h 141"/>
                  <a:gd name="T8" fmla="*/ 3 w 796"/>
                  <a:gd name="T9" fmla="*/ 1 h 141"/>
                  <a:gd name="T10" fmla="*/ 0 60000 65536"/>
                  <a:gd name="T11" fmla="*/ 0 60000 65536"/>
                  <a:gd name="T12" fmla="*/ 0 60000 65536"/>
                  <a:gd name="T13" fmla="*/ 0 60000 65536"/>
                  <a:gd name="T14" fmla="*/ 0 60000 65536"/>
                  <a:gd name="T15" fmla="*/ 0 w 796"/>
                  <a:gd name="T16" fmla="*/ 0 h 141"/>
                  <a:gd name="T17" fmla="*/ 796 w 796"/>
                  <a:gd name="T18" fmla="*/ 141 h 141"/>
                </a:gdLst>
                <a:ahLst/>
                <a:cxnLst>
                  <a:cxn ang="T10">
                    <a:pos x="T0" y="T1"/>
                  </a:cxn>
                  <a:cxn ang="T11">
                    <a:pos x="T2" y="T3"/>
                  </a:cxn>
                  <a:cxn ang="T12">
                    <a:pos x="T4" y="T5"/>
                  </a:cxn>
                  <a:cxn ang="T13">
                    <a:pos x="T6" y="T7"/>
                  </a:cxn>
                  <a:cxn ang="T14">
                    <a:pos x="T8" y="T9"/>
                  </a:cxn>
                </a:cxnLst>
                <a:rect l="T15" t="T16" r="T17" b="T18"/>
                <a:pathLst>
                  <a:path w="796" h="141">
                    <a:moveTo>
                      <a:pt x="788" y="134"/>
                    </a:moveTo>
                    <a:lnTo>
                      <a:pt x="796" y="141"/>
                    </a:lnTo>
                    <a:lnTo>
                      <a:pt x="9" y="7"/>
                    </a:lnTo>
                    <a:lnTo>
                      <a:pt x="0" y="0"/>
                    </a:lnTo>
                    <a:lnTo>
                      <a:pt x="788" y="134"/>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5449" name="Freeform 2386"/>
              <p:cNvSpPr>
                <a:spLocks/>
              </p:cNvSpPr>
              <p:nvPr/>
            </p:nvSpPr>
            <p:spPr bwMode="auto">
              <a:xfrm>
                <a:off x="2032" y="1522"/>
                <a:ext cx="399" cy="70"/>
              </a:xfrm>
              <a:custGeom>
                <a:avLst/>
                <a:gdLst>
                  <a:gd name="T0" fmla="*/ 4 w 797"/>
                  <a:gd name="T1" fmla="*/ 1 h 139"/>
                  <a:gd name="T2" fmla="*/ 4 w 797"/>
                  <a:gd name="T3" fmla="*/ 1 h 139"/>
                  <a:gd name="T4" fmla="*/ 1 w 797"/>
                  <a:gd name="T5" fmla="*/ 1 h 139"/>
                  <a:gd name="T6" fmla="*/ 0 w 797"/>
                  <a:gd name="T7" fmla="*/ 0 h 139"/>
                  <a:gd name="T8" fmla="*/ 4 w 797"/>
                  <a:gd name="T9" fmla="*/ 1 h 139"/>
                  <a:gd name="T10" fmla="*/ 0 60000 65536"/>
                  <a:gd name="T11" fmla="*/ 0 60000 65536"/>
                  <a:gd name="T12" fmla="*/ 0 60000 65536"/>
                  <a:gd name="T13" fmla="*/ 0 60000 65536"/>
                  <a:gd name="T14" fmla="*/ 0 60000 65536"/>
                  <a:gd name="T15" fmla="*/ 0 w 797"/>
                  <a:gd name="T16" fmla="*/ 0 h 139"/>
                  <a:gd name="T17" fmla="*/ 797 w 797"/>
                  <a:gd name="T18" fmla="*/ 139 h 139"/>
                </a:gdLst>
                <a:ahLst/>
                <a:cxnLst>
                  <a:cxn ang="T10">
                    <a:pos x="T0" y="T1"/>
                  </a:cxn>
                  <a:cxn ang="T11">
                    <a:pos x="T2" y="T3"/>
                  </a:cxn>
                  <a:cxn ang="T12">
                    <a:pos x="T4" y="T5"/>
                  </a:cxn>
                  <a:cxn ang="T13">
                    <a:pos x="T6" y="T7"/>
                  </a:cxn>
                  <a:cxn ang="T14">
                    <a:pos x="T8" y="T9"/>
                  </a:cxn>
                </a:cxnLst>
                <a:rect l="T15" t="T16" r="T17" b="T18"/>
                <a:pathLst>
                  <a:path w="797" h="139">
                    <a:moveTo>
                      <a:pt x="787" y="134"/>
                    </a:moveTo>
                    <a:lnTo>
                      <a:pt x="797" y="139"/>
                    </a:lnTo>
                    <a:lnTo>
                      <a:pt x="10" y="5"/>
                    </a:lnTo>
                    <a:lnTo>
                      <a:pt x="0" y="0"/>
                    </a:lnTo>
                    <a:lnTo>
                      <a:pt x="787" y="134"/>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450" name="Freeform 2387"/>
              <p:cNvSpPr>
                <a:spLocks/>
              </p:cNvSpPr>
              <p:nvPr/>
            </p:nvSpPr>
            <p:spPr bwMode="auto">
              <a:xfrm>
                <a:off x="2037" y="1524"/>
                <a:ext cx="404" cy="70"/>
              </a:xfrm>
              <a:custGeom>
                <a:avLst/>
                <a:gdLst>
                  <a:gd name="T0" fmla="*/ 4 w 807"/>
                  <a:gd name="T1" fmla="*/ 1 h 139"/>
                  <a:gd name="T2" fmla="*/ 4 w 807"/>
                  <a:gd name="T3" fmla="*/ 1 h 139"/>
                  <a:gd name="T4" fmla="*/ 1 w 807"/>
                  <a:gd name="T5" fmla="*/ 1 h 139"/>
                  <a:gd name="T6" fmla="*/ 0 w 807"/>
                  <a:gd name="T7" fmla="*/ 0 h 139"/>
                  <a:gd name="T8" fmla="*/ 4 w 807"/>
                  <a:gd name="T9" fmla="*/ 1 h 139"/>
                  <a:gd name="T10" fmla="*/ 0 60000 65536"/>
                  <a:gd name="T11" fmla="*/ 0 60000 65536"/>
                  <a:gd name="T12" fmla="*/ 0 60000 65536"/>
                  <a:gd name="T13" fmla="*/ 0 60000 65536"/>
                  <a:gd name="T14" fmla="*/ 0 60000 65536"/>
                  <a:gd name="T15" fmla="*/ 0 w 807"/>
                  <a:gd name="T16" fmla="*/ 0 h 139"/>
                  <a:gd name="T17" fmla="*/ 807 w 807"/>
                  <a:gd name="T18" fmla="*/ 139 h 139"/>
                </a:gdLst>
                <a:ahLst/>
                <a:cxnLst>
                  <a:cxn ang="T10">
                    <a:pos x="T0" y="T1"/>
                  </a:cxn>
                  <a:cxn ang="T11">
                    <a:pos x="T2" y="T3"/>
                  </a:cxn>
                  <a:cxn ang="T12">
                    <a:pos x="T4" y="T5"/>
                  </a:cxn>
                  <a:cxn ang="T13">
                    <a:pos x="T6" y="T7"/>
                  </a:cxn>
                  <a:cxn ang="T14">
                    <a:pos x="T8" y="T9"/>
                  </a:cxn>
                </a:cxnLst>
                <a:rect l="T15" t="T16" r="T17" b="T18"/>
                <a:pathLst>
                  <a:path w="807" h="139">
                    <a:moveTo>
                      <a:pt x="787" y="134"/>
                    </a:moveTo>
                    <a:lnTo>
                      <a:pt x="807" y="139"/>
                    </a:lnTo>
                    <a:lnTo>
                      <a:pt x="18" y="5"/>
                    </a:lnTo>
                    <a:lnTo>
                      <a:pt x="0" y="0"/>
                    </a:lnTo>
                    <a:lnTo>
                      <a:pt x="787" y="134"/>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451" name="Freeform 2388"/>
              <p:cNvSpPr>
                <a:spLocks/>
              </p:cNvSpPr>
              <p:nvPr/>
            </p:nvSpPr>
            <p:spPr bwMode="auto">
              <a:xfrm>
                <a:off x="2062" y="1390"/>
                <a:ext cx="400" cy="55"/>
              </a:xfrm>
              <a:custGeom>
                <a:avLst/>
                <a:gdLst>
                  <a:gd name="T0" fmla="*/ 3 w 800"/>
                  <a:gd name="T1" fmla="*/ 0 h 112"/>
                  <a:gd name="T2" fmla="*/ 3 w 800"/>
                  <a:gd name="T3" fmla="*/ 0 h 112"/>
                  <a:gd name="T4" fmla="*/ 0 w 800"/>
                  <a:gd name="T5" fmla="*/ 0 h 112"/>
                  <a:gd name="T6" fmla="*/ 1 w 800"/>
                  <a:gd name="T7" fmla="*/ 0 h 112"/>
                  <a:gd name="T8" fmla="*/ 3 w 800"/>
                  <a:gd name="T9" fmla="*/ 0 h 112"/>
                  <a:gd name="T10" fmla="*/ 0 60000 65536"/>
                  <a:gd name="T11" fmla="*/ 0 60000 65536"/>
                  <a:gd name="T12" fmla="*/ 0 60000 65536"/>
                  <a:gd name="T13" fmla="*/ 0 60000 65536"/>
                  <a:gd name="T14" fmla="*/ 0 60000 65536"/>
                  <a:gd name="T15" fmla="*/ 0 w 800"/>
                  <a:gd name="T16" fmla="*/ 0 h 112"/>
                  <a:gd name="T17" fmla="*/ 800 w 800"/>
                  <a:gd name="T18" fmla="*/ 112 h 112"/>
                </a:gdLst>
                <a:ahLst/>
                <a:cxnLst>
                  <a:cxn ang="T10">
                    <a:pos x="T0" y="T1"/>
                  </a:cxn>
                  <a:cxn ang="T11">
                    <a:pos x="T2" y="T3"/>
                  </a:cxn>
                  <a:cxn ang="T12">
                    <a:pos x="T4" y="T5"/>
                  </a:cxn>
                  <a:cxn ang="T13">
                    <a:pos x="T6" y="T7"/>
                  </a:cxn>
                  <a:cxn ang="T14">
                    <a:pos x="T8" y="T9"/>
                  </a:cxn>
                </a:cxnLst>
                <a:rect l="T15" t="T16" r="T17" b="T18"/>
                <a:pathLst>
                  <a:path w="800" h="112">
                    <a:moveTo>
                      <a:pt x="800" y="112"/>
                    </a:moveTo>
                    <a:lnTo>
                      <a:pt x="790" y="112"/>
                    </a:lnTo>
                    <a:lnTo>
                      <a:pt x="0" y="0"/>
                    </a:lnTo>
                    <a:lnTo>
                      <a:pt x="10" y="2"/>
                    </a:lnTo>
                    <a:lnTo>
                      <a:pt x="800" y="112"/>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5452" name="Freeform 2389"/>
              <p:cNvSpPr>
                <a:spLocks/>
              </p:cNvSpPr>
              <p:nvPr/>
            </p:nvSpPr>
            <p:spPr bwMode="auto">
              <a:xfrm>
                <a:off x="2057" y="1390"/>
                <a:ext cx="400" cy="55"/>
              </a:xfrm>
              <a:custGeom>
                <a:avLst/>
                <a:gdLst>
                  <a:gd name="T0" fmla="*/ 4 w 799"/>
                  <a:gd name="T1" fmla="*/ 0 h 112"/>
                  <a:gd name="T2" fmla="*/ 4 w 799"/>
                  <a:gd name="T3" fmla="*/ 0 h 112"/>
                  <a:gd name="T4" fmla="*/ 0 w 799"/>
                  <a:gd name="T5" fmla="*/ 0 h 112"/>
                  <a:gd name="T6" fmla="*/ 1 w 799"/>
                  <a:gd name="T7" fmla="*/ 0 h 112"/>
                  <a:gd name="T8" fmla="*/ 4 w 799"/>
                  <a:gd name="T9" fmla="*/ 0 h 112"/>
                  <a:gd name="T10" fmla="*/ 0 60000 65536"/>
                  <a:gd name="T11" fmla="*/ 0 60000 65536"/>
                  <a:gd name="T12" fmla="*/ 0 60000 65536"/>
                  <a:gd name="T13" fmla="*/ 0 60000 65536"/>
                  <a:gd name="T14" fmla="*/ 0 60000 65536"/>
                  <a:gd name="T15" fmla="*/ 0 w 799"/>
                  <a:gd name="T16" fmla="*/ 0 h 112"/>
                  <a:gd name="T17" fmla="*/ 799 w 799"/>
                  <a:gd name="T18" fmla="*/ 112 h 112"/>
                </a:gdLst>
                <a:ahLst/>
                <a:cxnLst>
                  <a:cxn ang="T10">
                    <a:pos x="T0" y="T1"/>
                  </a:cxn>
                  <a:cxn ang="T11">
                    <a:pos x="T2" y="T3"/>
                  </a:cxn>
                  <a:cxn ang="T12">
                    <a:pos x="T4" y="T5"/>
                  </a:cxn>
                  <a:cxn ang="T13">
                    <a:pos x="T6" y="T7"/>
                  </a:cxn>
                  <a:cxn ang="T14">
                    <a:pos x="T8" y="T9"/>
                  </a:cxn>
                </a:cxnLst>
                <a:rect l="T15" t="T16" r="T17" b="T18"/>
                <a:pathLst>
                  <a:path w="799" h="112">
                    <a:moveTo>
                      <a:pt x="799" y="112"/>
                    </a:moveTo>
                    <a:lnTo>
                      <a:pt x="787" y="112"/>
                    </a:lnTo>
                    <a:lnTo>
                      <a:pt x="0" y="2"/>
                    </a:lnTo>
                    <a:lnTo>
                      <a:pt x="9" y="0"/>
                    </a:lnTo>
                    <a:lnTo>
                      <a:pt x="799" y="112"/>
                    </a:lnTo>
                    <a:close/>
                  </a:path>
                </a:pathLst>
              </a:custGeom>
              <a:solidFill>
                <a:srgbClr val="753A00"/>
              </a:solidFill>
              <a:ln w="9525">
                <a:noFill/>
                <a:round/>
                <a:headEnd/>
                <a:tailEnd/>
              </a:ln>
            </p:spPr>
            <p:txBody>
              <a:bodyPr>
                <a:prstTxWarp prst="textNoShape">
                  <a:avLst/>
                </a:prstTxWarp>
              </a:bodyPr>
              <a:lstStyle/>
              <a:p>
                <a:endParaRPr lang="en-US">
                  <a:latin typeface="Calibri" pitchFamily="-112" charset="0"/>
                </a:endParaRPr>
              </a:p>
            </p:txBody>
          </p:sp>
          <p:sp>
            <p:nvSpPr>
              <p:cNvPr id="675453" name="Freeform 2390"/>
              <p:cNvSpPr>
                <a:spLocks/>
              </p:cNvSpPr>
              <p:nvPr/>
            </p:nvSpPr>
            <p:spPr bwMode="auto">
              <a:xfrm>
                <a:off x="2399" y="1445"/>
                <a:ext cx="104" cy="150"/>
              </a:xfrm>
              <a:custGeom>
                <a:avLst/>
                <a:gdLst>
                  <a:gd name="T0" fmla="*/ 0 w 210"/>
                  <a:gd name="T1" fmla="*/ 1 h 299"/>
                  <a:gd name="T2" fmla="*/ 0 w 210"/>
                  <a:gd name="T3" fmla="*/ 1 h 299"/>
                  <a:gd name="T4" fmla="*/ 0 w 210"/>
                  <a:gd name="T5" fmla="*/ 1 h 299"/>
                  <a:gd name="T6" fmla="*/ 0 w 210"/>
                  <a:gd name="T7" fmla="*/ 1 h 299"/>
                  <a:gd name="T8" fmla="*/ 0 w 210"/>
                  <a:gd name="T9" fmla="*/ 1 h 299"/>
                  <a:gd name="T10" fmla="*/ 0 w 210"/>
                  <a:gd name="T11" fmla="*/ 1 h 299"/>
                  <a:gd name="T12" fmla="*/ 0 w 210"/>
                  <a:gd name="T13" fmla="*/ 1 h 299"/>
                  <a:gd name="T14" fmla="*/ 0 w 210"/>
                  <a:gd name="T15" fmla="*/ 1 h 299"/>
                  <a:gd name="T16" fmla="*/ 0 w 210"/>
                  <a:gd name="T17" fmla="*/ 1 h 299"/>
                  <a:gd name="T18" fmla="*/ 0 w 210"/>
                  <a:gd name="T19" fmla="*/ 1 h 299"/>
                  <a:gd name="T20" fmla="*/ 0 w 210"/>
                  <a:gd name="T21" fmla="*/ 1 h 299"/>
                  <a:gd name="T22" fmla="*/ 0 w 210"/>
                  <a:gd name="T23" fmla="*/ 1 h 299"/>
                  <a:gd name="T24" fmla="*/ 0 w 210"/>
                  <a:gd name="T25" fmla="*/ 2 h 299"/>
                  <a:gd name="T26" fmla="*/ 0 w 210"/>
                  <a:gd name="T27" fmla="*/ 2 h 299"/>
                  <a:gd name="T28" fmla="*/ 0 w 210"/>
                  <a:gd name="T29" fmla="*/ 2 h 299"/>
                  <a:gd name="T30" fmla="*/ 0 w 210"/>
                  <a:gd name="T31" fmla="*/ 2 h 299"/>
                  <a:gd name="T32" fmla="*/ 0 w 210"/>
                  <a:gd name="T33" fmla="*/ 2 h 299"/>
                  <a:gd name="T34" fmla="*/ 0 w 210"/>
                  <a:gd name="T35" fmla="*/ 2 h 299"/>
                  <a:gd name="T36" fmla="*/ 0 w 210"/>
                  <a:gd name="T37" fmla="*/ 2 h 299"/>
                  <a:gd name="T38" fmla="*/ 0 w 210"/>
                  <a:gd name="T39" fmla="*/ 1 h 299"/>
                  <a:gd name="T40" fmla="*/ 0 w 210"/>
                  <a:gd name="T41" fmla="*/ 1 h 299"/>
                  <a:gd name="T42" fmla="*/ 0 w 210"/>
                  <a:gd name="T43" fmla="*/ 1 h 299"/>
                  <a:gd name="T44" fmla="*/ 0 w 210"/>
                  <a:gd name="T45" fmla="*/ 1 h 299"/>
                  <a:gd name="T46" fmla="*/ 0 w 210"/>
                  <a:gd name="T47" fmla="*/ 1 h 299"/>
                  <a:gd name="T48" fmla="*/ 0 w 210"/>
                  <a:gd name="T49" fmla="*/ 1 h 299"/>
                  <a:gd name="T50" fmla="*/ 0 w 210"/>
                  <a:gd name="T51" fmla="*/ 1 h 299"/>
                  <a:gd name="T52" fmla="*/ 0 w 210"/>
                  <a:gd name="T53" fmla="*/ 1 h 299"/>
                  <a:gd name="T54" fmla="*/ 0 w 210"/>
                  <a:gd name="T55" fmla="*/ 1 h 299"/>
                  <a:gd name="T56" fmla="*/ 0 w 210"/>
                  <a:gd name="T57" fmla="*/ 1 h 299"/>
                  <a:gd name="T58" fmla="*/ 0 w 210"/>
                  <a:gd name="T59" fmla="*/ 1 h 299"/>
                  <a:gd name="T60" fmla="*/ 0 w 210"/>
                  <a:gd name="T61" fmla="*/ 1 h 299"/>
                  <a:gd name="T62" fmla="*/ 0 w 210"/>
                  <a:gd name="T63" fmla="*/ 0 h 2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0"/>
                  <a:gd name="T97" fmla="*/ 0 h 299"/>
                  <a:gd name="T98" fmla="*/ 210 w 210"/>
                  <a:gd name="T99" fmla="*/ 299 h 2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0" h="299">
                    <a:moveTo>
                      <a:pt x="105" y="0"/>
                    </a:moveTo>
                    <a:lnTo>
                      <a:pt x="95" y="1"/>
                    </a:lnTo>
                    <a:lnTo>
                      <a:pt x="85" y="6"/>
                    </a:lnTo>
                    <a:lnTo>
                      <a:pt x="75" y="11"/>
                    </a:lnTo>
                    <a:lnTo>
                      <a:pt x="65" y="16"/>
                    </a:lnTo>
                    <a:lnTo>
                      <a:pt x="55" y="25"/>
                    </a:lnTo>
                    <a:lnTo>
                      <a:pt x="47" y="33"/>
                    </a:lnTo>
                    <a:lnTo>
                      <a:pt x="39" y="43"/>
                    </a:lnTo>
                    <a:lnTo>
                      <a:pt x="32" y="53"/>
                    </a:lnTo>
                    <a:lnTo>
                      <a:pt x="25" y="64"/>
                    </a:lnTo>
                    <a:lnTo>
                      <a:pt x="19" y="78"/>
                    </a:lnTo>
                    <a:lnTo>
                      <a:pt x="14" y="91"/>
                    </a:lnTo>
                    <a:lnTo>
                      <a:pt x="9" y="104"/>
                    </a:lnTo>
                    <a:lnTo>
                      <a:pt x="5" y="119"/>
                    </a:lnTo>
                    <a:lnTo>
                      <a:pt x="2" y="134"/>
                    </a:lnTo>
                    <a:lnTo>
                      <a:pt x="0" y="149"/>
                    </a:lnTo>
                    <a:lnTo>
                      <a:pt x="0" y="164"/>
                    </a:lnTo>
                    <a:lnTo>
                      <a:pt x="0" y="179"/>
                    </a:lnTo>
                    <a:lnTo>
                      <a:pt x="2" y="194"/>
                    </a:lnTo>
                    <a:lnTo>
                      <a:pt x="5" y="207"/>
                    </a:lnTo>
                    <a:lnTo>
                      <a:pt x="9" y="221"/>
                    </a:lnTo>
                    <a:lnTo>
                      <a:pt x="14" y="234"/>
                    </a:lnTo>
                    <a:lnTo>
                      <a:pt x="19" y="246"/>
                    </a:lnTo>
                    <a:lnTo>
                      <a:pt x="25" y="256"/>
                    </a:lnTo>
                    <a:lnTo>
                      <a:pt x="32" y="266"/>
                    </a:lnTo>
                    <a:lnTo>
                      <a:pt x="39" y="274"/>
                    </a:lnTo>
                    <a:lnTo>
                      <a:pt x="47" y="280"/>
                    </a:lnTo>
                    <a:lnTo>
                      <a:pt x="55" y="287"/>
                    </a:lnTo>
                    <a:lnTo>
                      <a:pt x="65" y="292"/>
                    </a:lnTo>
                    <a:lnTo>
                      <a:pt x="75" y="295"/>
                    </a:lnTo>
                    <a:lnTo>
                      <a:pt x="85" y="297"/>
                    </a:lnTo>
                    <a:lnTo>
                      <a:pt x="95" y="299"/>
                    </a:lnTo>
                    <a:lnTo>
                      <a:pt x="105" y="297"/>
                    </a:lnTo>
                    <a:lnTo>
                      <a:pt x="117" y="294"/>
                    </a:lnTo>
                    <a:lnTo>
                      <a:pt x="127" y="290"/>
                    </a:lnTo>
                    <a:lnTo>
                      <a:pt x="137" y="285"/>
                    </a:lnTo>
                    <a:lnTo>
                      <a:pt x="147" y="279"/>
                    </a:lnTo>
                    <a:lnTo>
                      <a:pt x="155" y="271"/>
                    </a:lnTo>
                    <a:lnTo>
                      <a:pt x="163" y="262"/>
                    </a:lnTo>
                    <a:lnTo>
                      <a:pt x="172" y="252"/>
                    </a:lnTo>
                    <a:lnTo>
                      <a:pt x="180" y="242"/>
                    </a:lnTo>
                    <a:lnTo>
                      <a:pt x="187" y="231"/>
                    </a:lnTo>
                    <a:lnTo>
                      <a:pt x="192" y="217"/>
                    </a:lnTo>
                    <a:lnTo>
                      <a:pt x="197" y="206"/>
                    </a:lnTo>
                    <a:lnTo>
                      <a:pt x="202" y="191"/>
                    </a:lnTo>
                    <a:lnTo>
                      <a:pt x="205" y="177"/>
                    </a:lnTo>
                    <a:lnTo>
                      <a:pt x="208" y="163"/>
                    </a:lnTo>
                    <a:lnTo>
                      <a:pt x="208" y="148"/>
                    </a:lnTo>
                    <a:lnTo>
                      <a:pt x="210" y="133"/>
                    </a:lnTo>
                    <a:lnTo>
                      <a:pt x="208" y="118"/>
                    </a:lnTo>
                    <a:lnTo>
                      <a:pt x="208" y="104"/>
                    </a:lnTo>
                    <a:lnTo>
                      <a:pt x="205" y="89"/>
                    </a:lnTo>
                    <a:lnTo>
                      <a:pt x="202" y="76"/>
                    </a:lnTo>
                    <a:lnTo>
                      <a:pt x="197" y="64"/>
                    </a:lnTo>
                    <a:lnTo>
                      <a:pt x="192" y="53"/>
                    </a:lnTo>
                    <a:lnTo>
                      <a:pt x="187" y="43"/>
                    </a:lnTo>
                    <a:lnTo>
                      <a:pt x="180" y="33"/>
                    </a:lnTo>
                    <a:lnTo>
                      <a:pt x="172" y="25"/>
                    </a:lnTo>
                    <a:lnTo>
                      <a:pt x="163" y="18"/>
                    </a:lnTo>
                    <a:lnTo>
                      <a:pt x="155" y="11"/>
                    </a:lnTo>
                    <a:lnTo>
                      <a:pt x="147" y="6"/>
                    </a:lnTo>
                    <a:lnTo>
                      <a:pt x="137" y="3"/>
                    </a:lnTo>
                    <a:lnTo>
                      <a:pt x="127" y="0"/>
                    </a:lnTo>
                    <a:lnTo>
                      <a:pt x="117" y="0"/>
                    </a:lnTo>
                    <a:lnTo>
                      <a:pt x="105" y="0"/>
                    </a:lnTo>
                    <a:close/>
                  </a:path>
                </a:pathLst>
              </a:custGeom>
              <a:solidFill>
                <a:srgbClr val="B6B6B6"/>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454" name="Group 2391"/>
            <p:cNvGrpSpPr>
              <a:grpSpLocks/>
            </p:cNvGrpSpPr>
            <p:nvPr/>
          </p:nvGrpSpPr>
          <p:grpSpPr bwMode="auto">
            <a:xfrm>
              <a:off x="2226" y="1375"/>
              <a:ext cx="1430" cy="520"/>
              <a:chOff x="2226" y="1375"/>
              <a:chExt cx="1430" cy="520"/>
            </a:xfrm>
          </p:grpSpPr>
          <p:sp>
            <p:nvSpPr>
              <p:cNvPr id="675455" name="Freeform 2392"/>
              <p:cNvSpPr>
                <a:spLocks/>
              </p:cNvSpPr>
              <p:nvPr/>
            </p:nvSpPr>
            <p:spPr bwMode="auto">
              <a:xfrm>
                <a:off x="2253" y="1386"/>
                <a:ext cx="1227" cy="174"/>
              </a:xfrm>
              <a:custGeom>
                <a:avLst/>
                <a:gdLst>
                  <a:gd name="T0" fmla="*/ 9 w 2456"/>
                  <a:gd name="T1" fmla="*/ 1 h 349"/>
                  <a:gd name="T2" fmla="*/ 9 w 2456"/>
                  <a:gd name="T3" fmla="*/ 1 h 349"/>
                  <a:gd name="T4" fmla="*/ 0 w 2456"/>
                  <a:gd name="T5" fmla="*/ 0 h 349"/>
                  <a:gd name="T6" fmla="*/ 0 w 2456"/>
                  <a:gd name="T7" fmla="*/ 0 h 349"/>
                  <a:gd name="T8" fmla="*/ 9 w 2456"/>
                  <a:gd name="T9" fmla="*/ 1 h 349"/>
                  <a:gd name="T10" fmla="*/ 0 60000 65536"/>
                  <a:gd name="T11" fmla="*/ 0 60000 65536"/>
                  <a:gd name="T12" fmla="*/ 0 60000 65536"/>
                  <a:gd name="T13" fmla="*/ 0 60000 65536"/>
                  <a:gd name="T14" fmla="*/ 0 60000 65536"/>
                  <a:gd name="T15" fmla="*/ 0 w 2456"/>
                  <a:gd name="T16" fmla="*/ 0 h 349"/>
                  <a:gd name="T17" fmla="*/ 2456 w 2456"/>
                  <a:gd name="T18" fmla="*/ 349 h 349"/>
                </a:gdLst>
                <a:ahLst/>
                <a:cxnLst>
                  <a:cxn ang="T10">
                    <a:pos x="T0" y="T1"/>
                  </a:cxn>
                  <a:cxn ang="T11">
                    <a:pos x="T2" y="T3"/>
                  </a:cxn>
                  <a:cxn ang="T12">
                    <a:pos x="T4" y="T5"/>
                  </a:cxn>
                  <a:cxn ang="T13">
                    <a:pos x="T6" y="T7"/>
                  </a:cxn>
                  <a:cxn ang="T14">
                    <a:pos x="T8" y="T9"/>
                  </a:cxn>
                </a:cxnLst>
                <a:rect l="T15" t="T16" r="T17" b="T18"/>
                <a:pathLst>
                  <a:path w="2456" h="349">
                    <a:moveTo>
                      <a:pt x="2456" y="346"/>
                    </a:moveTo>
                    <a:lnTo>
                      <a:pt x="2441" y="349"/>
                    </a:lnTo>
                    <a:lnTo>
                      <a:pt x="0" y="3"/>
                    </a:lnTo>
                    <a:lnTo>
                      <a:pt x="15" y="0"/>
                    </a:lnTo>
                    <a:lnTo>
                      <a:pt x="2456" y="346"/>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456" name="Freeform 2393"/>
              <p:cNvSpPr>
                <a:spLocks/>
              </p:cNvSpPr>
              <p:nvPr/>
            </p:nvSpPr>
            <p:spPr bwMode="auto">
              <a:xfrm>
                <a:off x="2256" y="1386"/>
                <a:ext cx="1224" cy="173"/>
              </a:xfrm>
              <a:custGeom>
                <a:avLst/>
                <a:gdLst>
                  <a:gd name="T0" fmla="*/ 9 w 2449"/>
                  <a:gd name="T1" fmla="*/ 1 h 347"/>
                  <a:gd name="T2" fmla="*/ 9 w 2449"/>
                  <a:gd name="T3" fmla="*/ 1 h 347"/>
                  <a:gd name="T4" fmla="*/ 0 w 2449"/>
                  <a:gd name="T5" fmla="*/ 0 h 347"/>
                  <a:gd name="T6" fmla="*/ 0 w 2449"/>
                  <a:gd name="T7" fmla="*/ 0 h 347"/>
                  <a:gd name="T8" fmla="*/ 9 w 2449"/>
                  <a:gd name="T9" fmla="*/ 1 h 347"/>
                  <a:gd name="T10" fmla="*/ 0 60000 65536"/>
                  <a:gd name="T11" fmla="*/ 0 60000 65536"/>
                  <a:gd name="T12" fmla="*/ 0 60000 65536"/>
                  <a:gd name="T13" fmla="*/ 0 60000 65536"/>
                  <a:gd name="T14" fmla="*/ 0 60000 65536"/>
                  <a:gd name="T15" fmla="*/ 0 w 2449"/>
                  <a:gd name="T16" fmla="*/ 0 h 347"/>
                  <a:gd name="T17" fmla="*/ 2449 w 2449"/>
                  <a:gd name="T18" fmla="*/ 347 h 347"/>
                </a:gdLst>
                <a:ahLst/>
                <a:cxnLst>
                  <a:cxn ang="T10">
                    <a:pos x="T0" y="T1"/>
                  </a:cxn>
                  <a:cxn ang="T11">
                    <a:pos x="T2" y="T3"/>
                  </a:cxn>
                  <a:cxn ang="T12">
                    <a:pos x="T4" y="T5"/>
                  </a:cxn>
                  <a:cxn ang="T13">
                    <a:pos x="T6" y="T7"/>
                  </a:cxn>
                  <a:cxn ang="T14">
                    <a:pos x="T8" y="T9"/>
                  </a:cxn>
                </a:cxnLst>
                <a:rect l="T15" t="T16" r="T17" b="T18"/>
                <a:pathLst>
                  <a:path w="2449" h="347">
                    <a:moveTo>
                      <a:pt x="2449" y="346"/>
                    </a:moveTo>
                    <a:lnTo>
                      <a:pt x="2441" y="347"/>
                    </a:lnTo>
                    <a:lnTo>
                      <a:pt x="0" y="2"/>
                    </a:lnTo>
                    <a:lnTo>
                      <a:pt x="8" y="0"/>
                    </a:lnTo>
                    <a:lnTo>
                      <a:pt x="2449" y="346"/>
                    </a:lnTo>
                    <a:close/>
                  </a:path>
                </a:pathLst>
              </a:custGeom>
              <a:solidFill>
                <a:srgbClr val="844200"/>
              </a:solidFill>
              <a:ln w="9525">
                <a:noFill/>
                <a:round/>
                <a:headEnd/>
                <a:tailEnd/>
              </a:ln>
            </p:spPr>
            <p:txBody>
              <a:bodyPr>
                <a:prstTxWarp prst="textNoShape">
                  <a:avLst/>
                </a:prstTxWarp>
              </a:bodyPr>
              <a:lstStyle/>
              <a:p>
                <a:endParaRPr lang="en-US">
                  <a:latin typeface="Calibri" pitchFamily="-112" charset="0"/>
                </a:endParaRPr>
              </a:p>
            </p:txBody>
          </p:sp>
          <p:sp>
            <p:nvSpPr>
              <p:cNvPr id="675457" name="Freeform 2394"/>
              <p:cNvSpPr>
                <a:spLocks/>
              </p:cNvSpPr>
              <p:nvPr/>
            </p:nvSpPr>
            <p:spPr bwMode="auto">
              <a:xfrm>
                <a:off x="2253" y="1386"/>
                <a:ext cx="1223" cy="174"/>
              </a:xfrm>
              <a:custGeom>
                <a:avLst/>
                <a:gdLst>
                  <a:gd name="T0" fmla="*/ 9 w 2448"/>
                  <a:gd name="T1" fmla="*/ 2 h 347"/>
                  <a:gd name="T2" fmla="*/ 9 w 2448"/>
                  <a:gd name="T3" fmla="*/ 2 h 347"/>
                  <a:gd name="T4" fmla="*/ 0 w 2448"/>
                  <a:gd name="T5" fmla="*/ 1 h 347"/>
                  <a:gd name="T6" fmla="*/ 0 w 2448"/>
                  <a:gd name="T7" fmla="*/ 0 h 347"/>
                  <a:gd name="T8" fmla="*/ 9 w 2448"/>
                  <a:gd name="T9" fmla="*/ 2 h 347"/>
                  <a:gd name="T10" fmla="*/ 0 60000 65536"/>
                  <a:gd name="T11" fmla="*/ 0 60000 65536"/>
                  <a:gd name="T12" fmla="*/ 0 60000 65536"/>
                  <a:gd name="T13" fmla="*/ 0 60000 65536"/>
                  <a:gd name="T14" fmla="*/ 0 60000 65536"/>
                  <a:gd name="T15" fmla="*/ 0 w 2448"/>
                  <a:gd name="T16" fmla="*/ 0 h 347"/>
                  <a:gd name="T17" fmla="*/ 2448 w 2448"/>
                  <a:gd name="T18" fmla="*/ 347 h 347"/>
                </a:gdLst>
                <a:ahLst/>
                <a:cxnLst>
                  <a:cxn ang="T10">
                    <a:pos x="T0" y="T1"/>
                  </a:cxn>
                  <a:cxn ang="T11">
                    <a:pos x="T2" y="T3"/>
                  </a:cxn>
                  <a:cxn ang="T12">
                    <a:pos x="T4" y="T5"/>
                  </a:cxn>
                  <a:cxn ang="T13">
                    <a:pos x="T6" y="T7"/>
                  </a:cxn>
                  <a:cxn ang="T14">
                    <a:pos x="T8" y="T9"/>
                  </a:cxn>
                </a:cxnLst>
                <a:rect l="T15" t="T16" r="T17" b="T18"/>
                <a:pathLst>
                  <a:path w="2448" h="347">
                    <a:moveTo>
                      <a:pt x="2448" y="345"/>
                    </a:moveTo>
                    <a:lnTo>
                      <a:pt x="2441" y="347"/>
                    </a:lnTo>
                    <a:lnTo>
                      <a:pt x="0" y="1"/>
                    </a:lnTo>
                    <a:lnTo>
                      <a:pt x="7" y="0"/>
                    </a:lnTo>
                    <a:lnTo>
                      <a:pt x="2448" y="345"/>
                    </a:lnTo>
                    <a:close/>
                  </a:path>
                </a:pathLst>
              </a:custGeom>
              <a:solidFill>
                <a:srgbClr val="8A4500"/>
              </a:solidFill>
              <a:ln w="9525">
                <a:noFill/>
                <a:round/>
                <a:headEnd/>
                <a:tailEnd/>
              </a:ln>
            </p:spPr>
            <p:txBody>
              <a:bodyPr>
                <a:prstTxWarp prst="textNoShape">
                  <a:avLst/>
                </a:prstTxWarp>
              </a:bodyPr>
              <a:lstStyle/>
              <a:p>
                <a:endParaRPr lang="en-US">
                  <a:latin typeface="Calibri" pitchFamily="-112" charset="0"/>
                </a:endParaRPr>
              </a:p>
            </p:txBody>
          </p:sp>
          <p:sp>
            <p:nvSpPr>
              <p:cNvPr id="675458" name="Freeform 2395"/>
              <p:cNvSpPr>
                <a:spLocks/>
              </p:cNvSpPr>
              <p:nvPr/>
            </p:nvSpPr>
            <p:spPr bwMode="auto">
              <a:xfrm>
                <a:off x="2247" y="1387"/>
                <a:ext cx="1226" cy="177"/>
              </a:xfrm>
              <a:custGeom>
                <a:avLst/>
                <a:gdLst>
                  <a:gd name="T0" fmla="*/ 9 w 2453"/>
                  <a:gd name="T1" fmla="*/ 1 h 354"/>
                  <a:gd name="T2" fmla="*/ 9 w 2453"/>
                  <a:gd name="T3" fmla="*/ 1 h 354"/>
                  <a:gd name="T4" fmla="*/ 0 w 2453"/>
                  <a:gd name="T5" fmla="*/ 1 h 354"/>
                  <a:gd name="T6" fmla="*/ 0 w 2453"/>
                  <a:gd name="T7" fmla="*/ 0 h 354"/>
                  <a:gd name="T8" fmla="*/ 9 w 2453"/>
                  <a:gd name="T9" fmla="*/ 1 h 354"/>
                  <a:gd name="T10" fmla="*/ 0 60000 65536"/>
                  <a:gd name="T11" fmla="*/ 0 60000 65536"/>
                  <a:gd name="T12" fmla="*/ 0 60000 65536"/>
                  <a:gd name="T13" fmla="*/ 0 60000 65536"/>
                  <a:gd name="T14" fmla="*/ 0 60000 65536"/>
                  <a:gd name="T15" fmla="*/ 0 w 2453"/>
                  <a:gd name="T16" fmla="*/ 0 h 354"/>
                  <a:gd name="T17" fmla="*/ 2453 w 2453"/>
                  <a:gd name="T18" fmla="*/ 354 h 354"/>
                </a:gdLst>
                <a:ahLst/>
                <a:cxnLst>
                  <a:cxn ang="T10">
                    <a:pos x="T0" y="T1"/>
                  </a:cxn>
                  <a:cxn ang="T11">
                    <a:pos x="T2" y="T3"/>
                  </a:cxn>
                  <a:cxn ang="T12">
                    <a:pos x="T4" y="T5"/>
                  </a:cxn>
                  <a:cxn ang="T13">
                    <a:pos x="T6" y="T7"/>
                  </a:cxn>
                  <a:cxn ang="T14">
                    <a:pos x="T8" y="T9"/>
                  </a:cxn>
                </a:cxnLst>
                <a:rect l="T15" t="T16" r="T17" b="T18"/>
                <a:pathLst>
                  <a:path w="2453" h="354">
                    <a:moveTo>
                      <a:pt x="2453" y="346"/>
                    </a:moveTo>
                    <a:lnTo>
                      <a:pt x="2440" y="354"/>
                    </a:lnTo>
                    <a:lnTo>
                      <a:pt x="0" y="5"/>
                    </a:lnTo>
                    <a:lnTo>
                      <a:pt x="12" y="0"/>
                    </a:lnTo>
                    <a:lnTo>
                      <a:pt x="2453" y="346"/>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459" name="Freeform 2396"/>
              <p:cNvSpPr>
                <a:spLocks/>
              </p:cNvSpPr>
              <p:nvPr/>
            </p:nvSpPr>
            <p:spPr bwMode="auto">
              <a:xfrm>
                <a:off x="2251" y="1387"/>
                <a:ext cx="1222" cy="175"/>
              </a:xfrm>
              <a:custGeom>
                <a:avLst/>
                <a:gdLst>
                  <a:gd name="T0" fmla="*/ 10 w 2444"/>
                  <a:gd name="T1" fmla="*/ 2 h 349"/>
                  <a:gd name="T2" fmla="*/ 10 w 2444"/>
                  <a:gd name="T3" fmla="*/ 2 h 349"/>
                  <a:gd name="T4" fmla="*/ 0 w 2444"/>
                  <a:gd name="T5" fmla="*/ 1 h 349"/>
                  <a:gd name="T6" fmla="*/ 1 w 2444"/>
                  <a:gd name="T7" fmla="*/ 0 h 349"/>
                  <a:gd name="T8" fmla="*/ 10 w 2444"/>
                  <a:gd name="T9" fmla="*/ 2 h 349"/>
                  <a:gd name="T10" fmla="*/ 0 60000 65536"/>
                  <a:gd name="T11" fmla="*/ 0 60000 65536"/>
                  <a:gd name="T12" fmla="*/ 0 60000 65536"/>
                  <a:gd name="T13" fmla="*/ 0 60000 65536"/>
                  <a:gd name="T14" fmla="*/ 0 60000 65536"/>
                  <a:gd name="T15" fmla="*/ 0 w 2444"/>
                  <a:gd name="T16" fmla="*/ 0 h 349"/>
                  <a:gd name="T17" fmla="*/ 2444 w 2444"/>
                  <a:gd name="T18" fmla="*/ 349 h 349"/>
                </a:gdLst>
                <a:ahLst/>
                <a:cxnLst>
                  <a:cxn ang="T10">
                    <a:pos x="T0" y="T1"/>
                  </a:cxn>
                  <a:cxn ang="T11">
                    <a:pos x="T2" y="T3"/>
                  </a:cxn>
                  <a:cxn ang="T12">
                    <a:pos x="T4" y="T5"/>
                  </a:cxn>
                  <a:cxn ang="T13">
                    <a:pos x="T6" y="T7"/>
                  </a:cxn>
                  <a:cxn ang="T14">
                    <a:pos x="T8" y="T9"/>
                  </a:cxn>
                </a:cxnLst>
                <a:rect l="T15" t="T16" r="T17" b="T18"/>
                <a:pathLst>
                  <a:path w="2444" h="349">
                    <a:moveTo>
                      <a:pt x="2444" y="346"/>
                    </a:moveTo>
                    <a:lnTo>
                      <a:pt x="2441" y="349"/>
                    </a:lnTo>
                    <a:lnTo>
                      <a:pt x="0" y="2"/>
                    </a:lnTo>
                    <a:lnTo>
                      <a:pt x="3" y="0"/>
                    </a:lnTo>
                    <a:lnTo>
                      <a:pt x="2444" y="346"/>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460" name="Freeform 2397"/>
              <p:cNvSpPr>
                <a:spLocks/>
              </p:cNvSpPr>
              <p:nvPr/>
            </p:nvSpPr>
            <p:spPr bwMode="auto">
              <a:xfrm>
                <a:off x="2249" y="1388"/>
                <a:ext cx="1222" cy="174"/>
              </a:xfrm>
              <a:custGeom>
                <a:avLst/>
                <a:gdLst>
                  <a:gd name="T0" fmla="*/ 9 w 2445"/>
                  <a:gd name="T1" fmla="*/ 1 h 349"/>
                  <a:gd name="T2" fmla="*/ 9 w 2445"/>
                  <a:gd name="T3" fmla="*/ 1 h 349"/>
                  <a:gd name="T4" fmla="*/ 0 w 2445"/>
                  <a:gd name="T5" fmla="*/ 0 h 349"/>
                  <a:gd name="T6" fmla="*/ 0 w 2445"/>
                  <a:gd name="T7" fmla="*/ 0 h 349"/>
                  <a:gd name="T8" fmla="*/ 9 w 2445"/>
                  <a:gd name="T9" fmla="*/ 1 h 349"/>
                  <a:gd name="T10" fmla="*/ 0 60000 65536"/>
                  <a:gd name="T11" fmla="*/ 0 60000 65536"/>
                  <a:gd name="T12" fmla="*/ 0 60000 65536"/>
                  <a:gd name="T13" fmla="*/ 0 60000 65536"/>
                  <a:gd name="T14" fmla="*/ 0 60000 65536"/>
                  <a:gd name="T15" fmla="*/ 0 w 2445"/>
                  <a:gd name="T16" fmla="*/ 0 h 349"/>
                  <a:gd name="T17" fmla="*/ 2445 w 2445"/>
                  <a:gd name="T18" fmla="*/ 349 h 349"/>
                </a:gdLst>
                <a:ahLst/>
                <a:cxnLst>
                  <a:cxn ang="T10">
                    <a:pos x="T0" y="T1"/>
                  </a:cxn>
                  <a:cxn ang="T11">
                    <a:pos x="T2" y="T3"/>
                  </a:cxn>
                  <a:cxn ang="T12">
                    <a:pos x="T4" y="T5"/>
                  </a:cxn>
                  <a:cxn ang="T13">
                    <a:pos x="T6" y="T7"/>
                  </a:cxn>
                  <a:cxn ang="T14">
                    <a:pos x="T8" y="T9"/>
                  </a:cxn>
                </a:cxnLst>
                <a:rect l="T15" t="T16" r="T17" b="T18"/>
                <a:pathLst>
                  <a:path w="2445" h="349">
                    <a:moveTo>
                      <a:pt x="2445" y="347"/>
                    </a:moveTo>
                    <a:lnTo>
                      <a:pt x="2441" y="349"/>
                    </a:lnTo>
                    <a:lnTo>
                      <a:pt x="0" y="0"/>
                    </a:lnTo>
                    <a:lnTo>
                      <a:pt x="4" y="0"/>
                    </a:lnTo>
                    <a:lnTo>
                      <a:pt x="2445" y="347"/>
                    </a:lnTo>
                    <a:close/>
                  </a:path>
                </a:pathLst>
              </a:custGeom>
              <a:solidFill>
                <a:srgbClr val="954A00"/>
              </a:solidFill>
              <a:ln w="9525">
                <a:noFill/>
                <a:round/>
                <a:headEnd/>
                <a:tailEnd/>
              </a:ln>
            </p:spPr>
            <p:txBody>
              <a:bodyPr>
                <a:prstTxWarp prst="textNoShape">
                  <a:avLst/>
                </a:prstTxWarp>
              </a:bodyPr>
              <a:lstStyle/>
              <a:p>
                <a:endParaRPr lang="en-US">
                  <a:latin typeface="Calibri" pitchFamily="-112" charset="0"/>
                </a:endParaRPr>
              </a:p>
            </p:txBody>
          </p:sp>
          <p:sp>
            <p:nvSpPr>
              <p:cNvPr id="675461" name="Freeform 2398"/>
              <p:cNvSpPr>
                <a:spLocks/>
              </p:cNvSpPr>
              <p:nvPr/>
            </p:nvSpPr>
            <p:spPr bwMode="auto">
              <a:xfrm>
                <a:off x="2248" y="1388"/>
                <a:ext cx="1222" cy="175"/>
              </a:xfrm>
              <a:custGeom>
                <a:avLst/>
                <a:gdLst>
                  <a:gd name="T0" fmla="*/ 10 w 2442"/>
                  <a:gd name="T1" fmla="*/ 1 h 351"/>
                  <a:gd name="T2" fmla="*/ 10 w 2442"/>
                  <a:gd name="T3" fmla="*/ 1 h 351"/>
                  <a:gd name="T4" fmla="*/ 0 w 2442"/>
                  <a:gd name="T5" fmla="*/ 0 h 351"/>
                  <a:gd name="T6" fmla="*/ 1 w 2442"/>
                  <a:gd name="T7" fmla="*/ 0 h 351"/>
                  <a:gd name="T8" fmla="*/ 10 w 2442"/>
                  <a:gd name="T9" fmla="*/ 1 h 351"/>
                  <a:gd name="T10" fmla="*/ 0 60000 65536"/>
                  <a:gd name="T11" fmla="*/ 0 60000 65536"/>
                  <a:gd name="T12" fmla="*/ 0 60000 65536"/>
                  <a:gd name="T13" fmla="*/ 0 60000 65536"/>
                  <a:gd name="T14" fmla="*/ 0 60000 65536"/>
                  <a:gd name="T15" fmla="*/ 0 w 2442"/>
                  <a:gd name="T16" fmla="*/ 0 h 351"/>
                  <a:gd name="T17" fmla="*/ 2442 w 2442"/>
                  <a:gd name="T18" fmla="*/ 351 h 351"/>
                </a:gdLst>
                <a:ahLst/>
                <a:cxnLst>
                  <a:cxn ang="T10">
                    <a:pos x="T0" y="T1"/>
                  </a:cxn>
                  <a:cxn ang="T11">
                    <a:pos x="T2" y="T3"/>
                  </a:cxn>
                  <a:cxn ang="T12">
                    <a:pos x="T4" y="T5"/>
                  </a:cxn>
                  <a:cxn ang="T13">
                    <a:pos x="T6" y="T7"/>
                  </a:cxn>
                  <a:cxn ang="T14">
                    <a:pos x="T8" y="T9"/>
                  </a:cxn>
                </a:cxnLst>
                <a:rect l="T15" t="T16" r="T17" b="T18"/>
                <a:pathLst>
                  <a:path w="2442" h="351">
                    <a:moveTo>
                      <a:pt x="2442" y="349"/>
                    </a:moveTo>
                    <a:lnTo>
                      <a:pt x="2439" y="351"/>
                    </a:lnTo>
                    <a:lnTo>
                      <a:pt x="0" y="2"/>
                    </a:lnTo>
                    <a:lnTo>
                      <a:pt x="1" y="0"/>
                    </a:lnTo>
                    <a:lnTo>
                      <a:pt x="2442" y="349"/>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462" name="Freeform 2399"/>
              <p:cNvSpPr>
                <a:spLocks/>
              </p:cNvSpPr>
              <p:nvPr/>
            </p:nvSpPr>
            <p:spPr bwMode="auto">
              <a:xfrm>
                <a:off x="2247" y="1389"/>
                <a:ext cx="1221" cy="175"/>
              </a:xfrm>
              <a:custGeom>
                <a:avLst/>
                <a:gdLst>
                  <a:gd name="T0" fmla="*/ 9 w 2443"/>
                  <a:gd name="T1" fmla="*/ 1 h 350"/>
                  <a:gd name="T2" fmla="*/ 9 w 2443"/>
                  <a:gd name="T3" fmla="*/ 1 h 350"/>
                  <a:gd name="T4" fmla="*/ 0 w 2443"/>
                  <a:gd name="T5" fmla="*/ 1 h 350"/>
                  <a:gd name="T6" fmla="*/ 0 w 2443"/>
                  <a:gd name="T7" fmla="*/ 0 h 350"/>
                  <a:gd name="T8" fmla="*/ 9 w 2443"/>
                  <a:gd name="T9" fmla="*/ 1 h 350"/>
                  <a:gd name="T10" fmla="*/ 0 60000 65536"/>
                  <a:gd name="T11" fmla="*/ 0 60000 65536"/>
                  <a:gd name="T12" fmla="*/ 0 60000 65536"/>
                  <a:gd name="T13" fmla="*/ 0 60000 65536"/>
                  <a:gd name="T14" fmla="*/ 0 60000 65536"/>
                  <a:gd name="T15" fmla="*/ 0 w 2443"/>
                  <a:gd name="T16" fmla="*/ 0 h 350"/>
                  <a:gd name="T17" fmla="*/ 2443 w 2443"/>
                  <a:gd name="T18" fmla="*/ 350 h 350"/>
                </a:gdLst>
                <a:ahLst/>
                <a:cxnLst>
                  <a:cxn ang="T10">
                    <a:pos x="T0" y="T1"/>
                  </a:cxn>
                  <a:cxn ang="T11">
                    <a:pos x="T2" y="T3"/>
                  </a:cxn>
                  <a:cxn ang="T12">
                    <a:pos x="T4" y="T5"/>
                  </a:cxn>
                  <a:cxn ang="T13">
                    <a:pos x="T6" y="T7"/>
                  </a:cxn>
                  <a:cxn ang="T14">
                    <a:pos x="T8" y="T9"/>
                  </a:cxn>
                </a:cxnLst>
                <a:rect l="T15" t="T16" r="T17" b="T18"/>
                <a:pathLst>
                  <a:path w="2443" h="350">
                    <a:moveTo>
                      <a:pt x="2443" y="349"/>
                    </a:moveTo>
                    <a:lnTo>
                      <a:pt x="2440" y="350"/>
                    </a:lnTo>
                    <a:lnTo>
                      <a:pt x="0" y="1"/>
                    </a:lnTo>
                    <a:lnTo>
                      <a:pt x="4" y="0"/>
                    </a:lnTo>
                    <a:lnTo>
                      <a:pt x="2443" y="349"/>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5463" name="Freeform 2400"/>
              <p:cNvSpPr>
                <a:spLocks/>
              </p:cNvSpPr>
              <p:nvPr/>
            </p:nvSpPr>
            <p:spPr bwMode="auto">
              <a:xfrm>
                <a:off x="2241" y="1390"/>
                <a:ext cx="1225" cy="180"/>
              </a:xfrm>
              <a:custGeom>
                <a:avLst/>
                <a:gdLst>
                  <a:gd name="T0" fmla="*/ 9 w 2451"/>
                  <a:gd name="T1" fmla="*/ 1 h 361"/>
                  <a:gd name="T2" fmla="*/ 9 w 2451"/>
                  <a:gd name="T3" fmla="*/ 1 h 361"/>
                  <a:gd name="T4" fmla="*/ 0 w 2451"/>
                  <a:gd name="T5" fmla="*/ 0 h 361"/>
                  <a:gd name="T6" fmla="*/ 0 w 2451"/>
                  <a:gd name="T7" fmla="*/ 0 h 361"/>
                  <a:gd name="T8" fmla="*/ 9 w 2451"/>
                  <a:gd name="T9" fmla="*/ 1 h 361"/>
                  <a:gd name="T10" fmla="*/ 0 60000 65536"/>
                  <a:gd name="T11" fmla="*/ 0 60000 65536"/>
                  <a:gd name="T12" fmla="*/ 0 60000 65536"/>
                  <a:gd name="T13" fmla="*/ 0 60000 65536"/>
                  <a:gd name="T14" fmla="*/ 0 60000 65536"/>
                  <a:gd name="T15" fmla="*/ 0 w 2451"/>
                  <a:gd name="T16" fmla="*/ 0 h 361"/>
                  <a:gd name="T17" fmla="*/ 2451 w 2451"/>
                  <a:gd name="T18" fmla="*/ 361 h 361"/>
                </a:gdLst>
                <a:ahLst/>
                <a:cxnLst>
                  <a:cxn ang="T10">
                    <a:pos x="T0" y="T1"/>
                  </a:cxn>
                  <a:cxn ang="T11">
                    <a:pos x="T2" y="T3"/>
                  </a:cxn>
                  <a:cxn ang="T12">
                    <a:pos x="T4" y="T5"/>
                  </a:cxn>
                  <a:cxn ang="T13">
                    <a:pos x="T6" y="T7"/>
                  </a:cxn>
                  <a:cxn ang="T14">
                    <a:pos x="T8" y="T9"/>
                  </a:cxn>
                </a:cxnLst>
                <a:rect l="T15" t="T16" r="T17" b="T18"/>
                <a:pathLst>
                  <a:path w="2451" h="361">
                    <a:moveTo>
                      <a:pt x="2451" y="349"/>
                    </a:moveTo>
                    <a:lnTo>
                      <a:pt x="2437" y="361"/>
                    </a:lnTo>
                    <a:lnTo>
                      <a:pt x="0" y="9"/>
                    </a:lnTo>
                    <a:lnTo>
                      <a:pt x="11" y="0"/>
                    </a:lnTo>
                    <a:lnTo>
                      <a:pt x="2451" y="349"/>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464" name="Freeform 2401"/>
              <p:cNvSpPr>
                <a:spLocks/>
              </p:cNvSpPr>
              <p:nvPr/>
            </p:nvSpPr>
            <p:spPr bwMode="auto">
              <a:xfrm>
                <a:off x="2245" y="1390"/>
                <a:ext cx="1221" cy="176"/>
              </a:xfrm>
              <a:custGeom>
                <a:avLst/>
                <a:gdLst>
                  <a:gd name="T0" fmla="*/ 9 w 2443"/>
                  <a:gd name="T1" fmla="*/ 1 h 353"/>
                  <a:gd name="T2" fmla="*/ 9 w 2443"/>
                  <a:gd name="T3" fmla="*/ 1 h 353"/>
                  <a:gd name="T4" fmla="*/ 0 w 2443"/>
                  <a:gd name="T5" fmla="*/ 0 h 353"/>
                  <a:gd name="T6" fmla="*/ 0 w 2443"/>
                  <a:gd name="T7" fmla="*/ 0 h 353"/>
                  <a:gd name="T8" fmla="*/ 9 w 2443"/>
                  <a:gd name="T9" fmla="*/ 1 h 353"/>
                  <a:gd name="T10" fmla="*/ 0 60000 65536"/>
                  <a:gd name="T11" fmla="*/ 0 60000 65536"/>
                  <a:gd name="T12" fmla="*/ 0 60000 65536"/>
                  <a:gd name="T13" fmla="*/ 0 60000 65536"/>
                  <a:gd name="T14" fmla="*/ 0 60000 65536"/>
                  <a:gd name="T15" fmla="*/ 0 w 2443"/>
                  <a:gd name="T16" fmla="*/ 0 h 353"/>
                  <a:gd name="T17" fmla="*/ 2443 w 2443"/>
                  <a:gd name="T18" fmla="*/ 353 h 353"/>
                </a:gdLst>
                <a:ahLst/>
                <a:cxnLst>
                  <a:cxn ang="T10">
                    <a:pos x="T0" y="T1"/>
                  </a:cxn>
                  <a:cxn ang="T11">
                    <a:pos x="T2" y="T3"/>
                  </a:cxn>
                  <a:cxn ang="T12">
                    <a:pos x="T4" y="T5"/>
                  </a:cxn>
                  <a:cxn ang="T13">
                    <a:pos x="T6" y="T7"/>
                  </a:cxn>
                  <a:cxn ang="T14">
                    <a:pos x="T8" y="T9"/>
                  </a:cxn>
                </a:cxnLst>
                <a:rect l="T15" t="T16" r="T17" b="T18"/>
                <a:pathLst>
                  <a:path w="2443" h="353">
                    <a:moveTo>
                      <a:pt x="2443" y="349"/>
                    </a:moveTo>
                    <a:lnTo>
                      <a:pt x="2439" y="353"/>
                    </a:lnTo>
                    <a:lnTo>
                      <a:pt x="0" y="2"/>
                    </a:lnTo>
                    <a:lnTo>
                      <a:pt x="3" y="0"/>
                    </a:lnTo>
                    <a:lnTo>
                      <a:pt x="2443" y="349"/>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465" name="Freeform 2402"/>
              <p:cNvSpPr>
                <a:spLocks/>
              </p:cNvSpPr>
              <p:nvPr/>
            </p:nvSpPr>
            <p:spPr bwMode="auto">
              <a:xfrm>
                <a:off x="2244" y="1391"/>
                <a:ext cx="1221" cy="176"/>
              </a:xfrm>
              <a:custGeom>
                <a:avLst/>
                <a:gdLst>
                  <a:gd name="T0" fmla="*/ 10 w 2441"/>
                  <a:gd name="T1" fmla="*/ 1 h 352"/>
                  <a:gd name="T2" fmla="*/ 10 w 2441"/>
                  <a:gd name="T3" fmla="*/ 1 h 352"/>
                  <a:gd name="T4" fmla="*/ 0 w 2441"/>
                  <a:gd name="T5" fmla="*/ 1 h 352"/>
                  <a:gd name="T6" fmla="*/ 1 w 2441"/>
                  <a:gd name="T7" fmla="*/ 0 h 352"/>
                  <a:gd name="T8" fmla="*/ 10 w 2441"/>
                  <a:gd name="T9" fmla="*/ 1 h 352"/>
                  <a:gd name="T10" fmla="*/ 0 60000 65536"/>
                  <a:gd name="T11" fmla="*/ 0 60000 65536"/>
                  <a:gd name="T12" fmla="*/ 0 60000 65536"/>
                  <a:gd name="T13" fmla="*/ 0 60000 65536"/>
                  <a:gd name="T14" fmla="*/ 0 60000 65536"/>
                  <a:gd name="T15" fmla="*/ 0 w 2441"/>
                  <a:gd name="T16" fmla="*/ 0 h 352"/>
                  <a:gd name="T17" fmla="*/ 2441 w 2441"/>
                  <a:gd name="T18" fmla="*/ 352 h 352"/>
                </a:gdLst>
                <a:ahLst/>
                <a:cxnLst>
                  <a:cxn ang="T10">
                    <a:pos x="T0" y="T1"/>
                  </a:cxn>
                  <a:cxn ang="T11">
                    <a:pos x="T2" y="T3"/>
                  </a:cxn>
                  <a:cxn ang="T12">
                    <a:pos x="T4" y="T5"/>
                  </a:cxn>
                  <a:cxn ang="T13">
                    <a:pos x="T6" y="T7"/>
                  </a:cxn>
                  <a:cxn ang="T14">
                    <a:pos x="T8" y="T9"/>
                  </a:cxn>
                </a:cxnLst>
                <a:rect l="T15" t="T16" r="T17" b="T18"/>
                <a:pathLst>
                  <a:path w="2441" h="352">
                    <a:moveTo>
                      <a:pt x="2441" y="351"/>
                    </a:moveTo>
                    <a:lnTo>
                      <a:pt x="2440" y="352"/>
                    </a:lnTo>
                    <a:lnTo>
                      <a:pt x="0" y="2"/>
                    </a:lnTo>
                    <a:lnTo>
                      <a:pt x="2" y="0"/>
                    </a:lnTo>
                    <a:lnTo>
                      <a:pt x="2441" y="351"/>
                    </a:lnTo>
                    <a:close/>
                  </a:path>
                </a:pathLst>
              </a:custGeom>
              <a:solidFill>
                <a:srgbClr val="A85300"/>
              </a:solidFill>
              <a:ln w="9525">
                <a:noFill/>
                <a:round/>
                <a:headEnd/>
                <a:tailEnd/>
              </a:ln>
            </p:spPr>
            <p:txBody>
              <a:bodyPr>
                <a:prstTxWarp prst="textNoShape">
                  <a:avLst/>
                </a:prstTxWarp>
              </a:bodyPr>
              <a:lstStyle/>
              <a:p>
                <a:endParaRPr lang="en-US">
                  <a:latin typeface="Calibri" pitchFamily="-112" charset="0"/>
                </a:endParaRPr>
              </a:p>
            </p:txBody>
          </p:sp>
          <p:sp>
            <p:nvSpPr>
              <p:cNvPr id="675466" name="Freeform 2403"/>
              <p:cNvSpPr>
                <a:spLocks/>
              </p:cNvSpPr>
              <p:nvPr/>
            </p:nvSpPr>
            <p:spPr bwMode="auto">
              <a:xfrm>
                <a:off x="2243" y="1391"/>
                <a:ext cx="1221" cy="177"/>
              </a:xfrm>
              <a:custGeom>
                <a:avLst/>
                <a:gdLst>
                  <a:gd name="T0" fmla="*/ 10 w 2441"/>
                  <a:gd name="T1" fmla="*/ 1 h 354"/>
                  <a:gd name="T2" fmla="*/ 10 w 2441"/>
                  <a:gd name="T3" fmla="*/ 1 h 354"/>
                  <a:gd name="T4" fmla="*/ 0 w 2441"/>
                  <a:gd name="T5" fmla="*/ 1 h 354"/>
                  <a:gd name="T6" fmla="*/ 1 w 2441"/>
                  <a:gd name="T7" fmla="*/ 0 h 354"/>
                  <a:gd name="T8" fmla="*/ 10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0"/>
                    </a:moveTo>
                    <a:lnTo>
                      <a:pt x="2437" y="354"/>
                    </a:lnTo>
                    <a:lnTo>
                      <a:pt x="0" y="1"/>
                    </a:lnTo>
                    <a:lnTo>
                      <a:pt x="1" y="0"/>
                    </a:lnTo>
                    <a:lnTo>
                      <a:pt x="2441" y="350"/>
                    </a:lnTo>
                    <a:close/>
                  </a:path>
                </a:pathLst>
              </a:custGeom>
              <a:solidFill>
                <a:srgbClr val="AC5500"/>
              </a:solidFill>
              <a:ln w="9525">
                <a:noFill/>
                <a:round/>
                <a:headEnd/>
                <a:tailEnd/>
              </a:ln>
            </p:spPr>
            <p:txBody>
              <a:bodyPr>
                <a:prstTxWarp prst="textNoShape">
                  <a:avLst/>
                </a:prstTxWarp>
              </a:bodyPr>
              <a:lstStyle/>
              <a:p>
                <a:endParaRPr lang="en-US">
                  <a:latin typeface="Calibri" pitchFamily="-112" charset="0"/>
                </a:endParaRPr>
              </a:p>
            </p:txBody>
          </p:sp>
          <p:sp>
            <p:nvSpPr>
              <p:cNvPr id="675467" name="Freeform 2404"/>
              <p:cNvSpPr>
                <a:spLocks/>
              </p:cNvSpPr>
              <p:nvPr/>
            </p:nvSpPr>
            <p:spPr bwMode="auto">
              <a:xfrm>
                <a:off x="2242" y="1392"/>
                <a:ext cx="1220" cy="177"/>
              </a:xfrm>
              <a:custGeom>
                <a:avLst/>
                <a:gdLst>
                  <a:gd name="T0" fmla="*/ 9 w 2441"/>
                  <a:gd name="T1" fmla="*/ 1 h 354"/>
                  <a:gd name="T2" fmla="*/ 9 w 2441"/>
                  <a:gd name="T3" fmla="*/ 1 h 354"/>
                  <a:gd name="T4" fmla="*/ 0 w 2441"/>
                  <a:gd name="T5" fmla="*/ 1 h 354"/>
                  <a:gd name="T6" fmla="*/ 0 w 2441"/>
                  <a:gd name="T7" fmla="*/ 0 h 354"/>
                  <a:gd name="T8" fmla="*/ 9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3"/>
                    </a:moveTo>
                    <a:lnTo>
                      <a:pt x="2440" y="354"/>
                    </a:lnTo>
                    <a:lnTo>
                      <a:pt x="0" y="2"/>
                    </a:lnTo>
                    <a:lnTo>
                      <a:pt x="4" y="0"/>
                    </a:lnTo>
                    <a:lnTo>
                      <a:pt x="2441" y="353"/>
                    </a:lnTo>
                    <a:close/>
                  </a:path>
                </a:pathLst>
              </a:custGeom>
              <a:solidFill>
                <a:srgbClr val="B05700"/>
              </a:solidFill>
              <a:ln w="9525">
                <a:noFill/>
                <a:round/>
                <a:headEnd/>
                <a:tailEnd/>
              </a:ln>
            </p:spPr>
            <p:txBody>
              <a:bodyPr>
                <a:prstTxWarp prst="textNoShape">
                  <a:avLst/>
                </a:prstTxWarp>
              </a:bodyPr>
              <a:lstStyle/>
              <a:p>
                <a:endParaRPr lang="en-US">
                  <a:latin typeface="Calibri" pitchFamily="-112" charset="0"/>
                </a:endParaRPr>
              </a:p>
            </p:txBody>
          </p:sp>
          <p:sp>
            <p:nvSpPr>
              <p:cNvPr id="675468" name="Freeform 2405"/>
              <p:cNvSpPr>
                <a:spLocks/>
              </p:cNvSpPr>
              <p:nvPr/>
            </p:nvSpPr>
            <p:spPr bwMode="auto">
              <a:xfrm>
                <a:off x="2241" y="1393"/>
                <a:ext cx="1220" cy="177"/>
              </a:xfrm>
              <a:custGeom>
                <a:avLst/>
                <a:gdLst>
                  <a:gd name="T0" fmla="*/ 9 w 2441"/>
                  <a:gd name="T1" fmla="*/ 1 h 354"/>
                  <a:gd name="T2" fmla="*/ 9 w 2441"/>
                  <a:gd name="T3" fmla="*/ 1 h 354"/>
                  <a:gd name="T4" fmla="*/ 0 w 2441"/>
                  <a:gd name="T5" fmla="*/ 1 h 354"/>
                  <a:gd name="T6" fmla="*/ 0 w 2441"/>
                  <a:gd name="T7" fmla="*/ 0 h 354"/>
                  <a:gd name="T8" fmla="*/ 9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2"/>
                    </a:moveTo>
                    <a:lnTo>
                      <a:pt x="2437" y="354"/>
                    </a:lnTo>
                    <a:lnTo>
                      <a:pt x="0" y="2"/>
                    </a:lnTo>
                    <a:lnTo>
                      <a:pt x="1" y="0"/>
                    </a:lnTo>
                    <a:lnTo>
                      <a:pt x="2441" y="352"/>
                    </a:lnTo>
                    <a:close/>
                  </a:path>
                </a:pathLst>
              </a:custGeom>
              <a:solidFill>
                <a:srgbClr val="B45900"/>
              </a:solidFill>
              <a:ln w="9525">
                <a:noFill/>
                <a:round/>
                <a:headEnd/>
                <a:tailEnd/>
              </a:ln>
            </p:spPr>
            <p:txBody>
              <a:bodyPr>
                <a:prstTxWarp prst="textNoShape">
                  <a:avLst/>
                </a:prstTxWarp>
              </a:bodyPr>
              <a:lstStyle/>
              <a:p>
                <a:endParaRPr lang="en-US">
                  <a:latin typeface="Calibri" pitchFamily="-112" charset="0"/>
                </a:endParaRPr>
              </a:p>
            </p:txBody>
          </p:sp>
          <p:sp>
            <p:nvSpPr>
              <p:cNvPr id="675469" name="Freeform 2406"/>
              <p:cNvSpPr>
                <a:spLocks/>
              </p:cNvSpPr>
              <p:nvPr/>
            </p:nvSpPr>
            <p:spPr bwMode="auto">
              <a:xfrm>
                <a:off x="2236" y="1394"/>
                <a:ext cx="1224" cy="183"/>
              </a:xfrm>
              <a:custGeom>
                <a:avLst/>
                <a:gdLst>
                  <a:gd name="T0" fmla="*/ 10 w 2447"/>
                  <a:gd name="T1" fmla="*/ 1 h 367"/>
                  <a:gd name="T2" fmla="*/ 10 w 2447"/>
                  <a:gd name="T3" fmla="*/ 1 h 367"/>
                  <a:gd name="T4" fmla="*/ 0 w 2447"/>
                  <a:gd name="T5" fmla="*/ 0 h 367"/>
                  <a:gd name="T6" fmla="*/ 1 w 2447"/>
                  <a:gd name="T7" fmla="*/ 0 h 367"/>
                  <a:gd name="T8" fmla="*/ 10 w 2447"/>
                  <a:gd name="T9" fmla="*/ 1 h 367"/>
                  <a:gd name="T10" fmla="*/ 0 60000 65536"/>
                  <a:gd name="T11" fmla="*/ 0 60000 65536"/>
                  <a:gd name="T12" fmla="*/ 0 60000 65536"/>
                  <a:gd name="T13" fmla="*/ 0 60000 65536"/>
                  <a:gd name="T14" fmla="*/ 0 60000 65536"/>
                  <a:gd name="T15" fmla="*/ 0 w 2447"/>
                  <a:gd name="T16" fmla="*/ 0 h 367"/>
                  <a:gd name="T17" fmla="*/ 2447 w 2447"/>
                  <a:gd name="T18" fmla="*/ 367 h 367"/>
                </a:gdLst>
                <a:ahLst/>
                <a:cxnLst>
                  <a:cxn ang="T10">
                    <a:pos x="T0" y="T1"/>
                  </a:cxn>
                  <a:cxn ang="T11">
                    <a:pos x="T2" y="T3"/>
                  </a:cxn>
                  <a:cxn ang="T12">
                    <a:pos x="T4" y="T5"/>
                  </a:cxn>
                  <a:cxn ang="T13">
                    <a:pos x="T6" y="T7"/>
                  </a:cxn>
                  <a:cxn ang="T14">
                    <a:pos x="T8" y="T9"/>
                  </a:cxn>
                </a:cxnLst>
                <a:rect l="T15" t="T16" r="T17" b="T18"/>
                <a:pathLst>
                  <a:path w="2447" h="367">
                    <a:moveTo>
                      <a:pt x="2447" y="352"/>
                    </a:moveTo>
                    <a:lnTo>
                      <a:pt x="2436" y="367"/>
                    </a:lnTo>
                    <a:lnTo>
                      <a:pt x="0" y="11"/>
                    </a:lnTo>
                    <a:lnTo>
                      <a:pt x="10" y="0"/>
                    </a:lnTo>
                    <a:lnTo>
                      <a:pt x="2447" y="352"/>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470" name="Freeform 2407"/>
              <p:cNvSpPr>
                <a:spLocks/>
              </p:cNvSpPr>
              <p:nvPr/>
            </p:nvSpPr>
            <p:spPr bwMode="auto">
              <a:xfrm>
                <a:off x="2240" y="1394"/>
                <a:ext cx="1220" cy="178"/>
              </a:xfrm>
              <a:custGeom>
                <a:avLst/>
                <a:gdLst>
                  <a:gd name="T0" fmla="*/ 10 w 2439"/>
                  <a:gd name="T1" fmla="*/ 2 h 355"/>
                  <a:gd name="T2" fmla="*/ 10 w 2439"/>
                  <a:gd name="T3" fmla="*/ 2 h 355"/>
                  <a:gd name="T4" fmla="*/ 0 w 2439"/>
                  <a:gd name="T5" fmla="*/ 1 h 355"/>
                  <a:gd name="T6" fmla="*/ 1 w 2439"/>
                  <a:gd name="T7" fmla="*/ 0 h 355"/>
                  <a:gd name="T8" fmla="*/ 10 w 2439"/>
                  <a:gd name="T9" fmla="*/ 2 h 355"/>
                  <a:gd name="T10" fmla="*/ 0 60000 65536"/>
                  <a:gd name="T11" fmla="*/ 0 60000 65536"/>
                  <a:gd name="T12" fmla="*/ 0 60000 65536"/>
                  <a:gd name="T13" fmla="*/ 0 60000 65536"/>
                  <a:gd name="T14" fmla="*/ 0 60000 65536"/>
                  <a:gd name="T15" fmla="*/ 0 w 2439"/>
                  <a:gd name="T16" fmla="*/ 0 h 355"/>
                  <a:gd name="T17" fmla="*/ 2439 w 2439"/>
                  <a:gd name="T18" fmla="*/ 355 h 355"/>
                </a:gdLst>
                <a:ahLst/>
                <a:cxnLst>
                  <a:cxn ang="T10">
                    <a:pos x="T0" y="T1"/>
                  </a:cxn>
                  <a:cxn ang="T11">
                    <a:pos x="T2" y="T3"/>
                  </a:cxn>
                  <a:cxn ang="T12">
                    <a:pos x="T4" y="T5"/>
                  </a:cxn>
                  <a:cxn ang="T13">
                    <a:pos x="T6" y="T7"/>
                  </a:cxn>
                  <a:cxn ang="T14">
                    <a:pos x="T8" y="T9"/>
                  </a:cxn>
                </a:cxnLst>
                <a:rect l="T15" t="T16" r="T17" b="T18"/>
                <a:pathLst>
                  <a:path w="2439" h="355">
                    <a:moveTo>
                      <a:pt x="2439" y="352"/>
                    </a:moveTo>
                    <a:lnTo>
                      <a:pt x="2438" y="355"/>
                    </a:lnTo>
                    <a:lnTo>
                      <a:pt x="0" y="1"/>
                    </a:lnTo>
                    <a:lnTo>
                      <a:pt x="2" y="0"/>
                    </a:lnTo>
                    <a:lnTo>
                      <a:pt x="2439" y="352"/>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471" name="Freeform 2408"/>
              <p:cNvSpPr>
                <a:spLocks/>
              </p:cNvSpPr>
              <p:nvPr/>
            </p:nvSpPr>
            <p:spPr bwMode="auto">
              <a:xfrm>
                <a:off x="2239" y="1395"/>
                <a:ext cx="1220" cy="177"/>
              </a:xfrm>
              <a:custGeom>
                <a:avLst/>
                <a:gdLst>
                  <a:gd name="T0" fmla="*/ 10 w 2440"/>
                  <a:gd name="T1" fmla="*/ 1 h 356"/>
                  <a:gd name="T2" fmla="*/ 10 w 2440"/>
                  <a:gd name="T3" fmla="*/ 1 h 356"/>
                  <a:gd name="T4" fmla="*/ 0 w 2440"/>
                  <a:gd name="T5" fmla="*/ 0 h 356"/>
                  <a:gd name="T6" fmla="*/ 1 w 2440"/>
                  <a:gd name="T7" fmla="*/ 0 h 356"/>
                  <a:gd name="T8" fmla="*/ 10 w 2440"/>
                  <a:gd name="T9" fmla="*/ 1 h 356"/>
                  <a:gd name="T10" fmla="*/ 0 60000 65536"/>
                  <a:gd name="T11" fmla="*/ 0 60000 65536"/>
                  <a:gd name="T12" fmla="*/ 0 60000 65536"/>
                  <a:gd name="T13" fmla="*/ 0 60000 65536"/>
                  <a:gd name="T14" fmla="*/ 0 60000 65536"/>
                  <a:gd name="T15" fmla="*/ 0 w 2440"/>
                  <a:gd name="T16" fmla="*/ 0 h 356"/>
                  <a:gd name="T17" fmla="*/ 2440 w 2440"/>
                  <a:gd name="T18" fmla="*/ 356 h 356"/>
                </a:gdLst>
                <a:ahLst/>
                <a:cxnLst>
                  <a:cxn ang="T10">
                    <a:pos x="T0" y="T1"/>
                  </a:cxn>
                  <a:cxn ang="T11">
                    <a:pos x="T2" y="T3"/>
                  </a:cxn>
                  <a:cxn ang="T12">
                    <a:pos x="T4" y="T5"/>
                  </a:cxn>
                  <a:cxn ang="T13">
                    <a:pos x="T6" y="T7"/>
                  </a:cxn>
                  <a:cxn ang="T14">
                    <a:pos x="T8" y="T9"/>
                  </a:cxn>
                </a:cxnLst>
                <a:rect l="T15" t="T16" r="T17" b="T18"/>
                <a:pathLst>
                  <a:path w="2440" h="356">
                    <a:moveTo>
                      <a:pt x="2440" y="354"/>
                    </a:moveTo>
                    <a:lnTo>
                      <a:pt x="2438" y="356"/>
                    </a:lnTo>
                    <a:lnTo>
                      <a:pt x="0" y="2"/>
                    </a:lnTo>
                    <a:lnTo>
                      <a:pt x="2" y="0"/>
                    </a:lnTo>
                    <a:lnTo>
                      <a:pt x="2440" y="354"/>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472" name="Freeform 2409"/>
              <p:cNvSpPr>
                <a:spLocks/>
              </p:cNvSpPr>
              <p:nvPr/>
            </p:nvSpPr>
            <p:spPr bwMode="auto">
              <a:xfrm>
                <a:off x="2238" y="1395"/>
                <a:ext cx="1220" cy="179"/>
              </a:xfrm>
              <a:custGeom>
                <a:avLst/>
                <a:gdLst>
                  <a:gd name="T0" fmla="*/ 10 w 2439"/>
                  <a:gd name="T1" fmla="*/ 2 h 357"/>
                  <a:gd name="T2" fmla="*/ 10 w 2439"/>
                  <a:gd name="T3" fmla="*/ 2 h 357"/>
                  <a:gd name="T4" fmla="*/ 0 w 2439"/>
                  <a:gd name="T5" fmla="*/ 1 h 357"/>
                  <a:gd name="T6" fmla="*/ 1 w 2439"/>
                  <a:gd name="T7" fmla="*/ 0 h 357"/>
                  <a:gd name="T8" fmla="*/ 10 w 2439"/>
                  <a:gd name="T9" fmla="*/ 2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4"/>
                    </a:moveTo>
                    <a:lnTo>
                      <a:pt x="2437" y="357"/>
                    </a:lnTo>
                    <a:lnTo>
                      <a:pt x="0" y="2"/>
                    </a:lnTo>
                    <a:lnTo>
                      <a:pt x="1" y="0"/>
                    </a:lnTo>
                    <a:lnTo>
                      <a:pt x="2439" y="354"/>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5473" name="Freeform 2410"/>
              <p:cNvSpPr>
                <a:spLocks/>
              </p:cNvSpPr>
              <p:nvPr/>
            </p:nvSpPr>
            <p:spPr bwMode="auto">
              <a:xfrm>
                <a:off x="2238" y="1396"/>
                <a:ext cx="1219" cy="179"/>
              </a:xfrm>
              <a:custGeom>
                <a:avLst/>
                <a:gdLst>
                  <a:gd name="T0" fmla="*/ 9 w 2439"/>
                  <a:gd name="T1" fmla="*/ 2 h 357"/>
                  <a:gd name="T2" fmla="*/ 9 w 2439"/>
                  <a:gd name="T3" fmla="*/ 2 h 357"/>
                  <a:gd name="T4" fmla="*/ 0 w 2439"/>
                  <a:gd name="T5" fmla="*/ 1 h 357"/>
                  <a:gd name="T6" fmla="*/ 0 w 2439"/>
                  <a:gd name="T7" fmla="*/ 0 h 357"/>
                  <a:gd name="T8" fmla="*/ 9 w 2439"/>
                  <a:gd name="T9" fmla="*/ 2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5"/>
                    </a:moveTo>
                    <a:lnTo>
                      <a:pt x="2438" y="357"/>
                    </a:lnTo>
                    <a:lnTo>
                      <a:pt x="0" y="3"/>
                    </a:lnTo>
                    <a:lnTo>
                      <a:pt x="2" y="0"/>
                    </a:lnTo>
                    <a:lnTo>
                      <a:pt x="2439" y="355"/>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474" name="Freeform 2411"/>
              <p:cNvSpPr>
                <a:spLocks/>
              </p:cNvSpPr>
              <p:nvPr/>
            </p:nvSpPr>
            <p:spPr bwMode="auto">
              <a:xfrm>
                <a:off x="2237" y="1398"/>
                <a:ext cx="1219" cy="179"/>
              </a:xfrm>
              <a:custGeom>
                <a:avLst/>
                <a:gdLst>
                  <a:gd name="T0" fmla="*/ 9 w 2440"/>
                  <a:gd name="T1" fmla="*/ 2 h 357"/>
                  <a:gd name="T2" fmla="*/ 9 w 2440"/>
                  <a:gd name="T3" fmla="*/ 2 h 357"/>
                  <a:gd name="T4" fmla="*/ 0 w 2440"/>
                  <a:gd name="T5" fmla="*/ 1 h 357"/>
                  <a:gd name="T6" fmla="*/ 0 w 2440"/>
                  <a:gd name="T7" fmla="*/ 0 h 357"/>
                  <a:gd name="T8" fmla="*/ 9 w 2440"/>
                  <a:gd name="T9" fmla="*/ 2 h 357"/>
                  <a:gd name="T10" fmla="*/ 0 60000 65536"/>
                  <a:gd name="T11" fmla="*/ 0 60000 65536"/>
                  <a:gd name="T12" fmla="*/ 0 60000 65536"/>
                  <a:gd name="T13" fmla="*/ 0 60000 65536"/>
                  <a:gd name="T14" fmla="*/ 0 60000 65536"/>
                  <a:gd name="T15" fmla="*/ 0 w 2440"/>
                  <a:gd name="T16" fmla="*/ 0 h 357"/>
                  <a:gd name="T17" fmla="*/ 2440 w 2440"/>
                  <a:gd name="T18" fmla="*/ 357 h 357"/>
                </a:gdLst>
                <a:ahLst/>
                <a:cxnLst>
                  <a:cxn ang="T10">
                    <a:pos x="T0" y="T1"/>
                  </a:cxn>
                  <a:cxn ang="T11">
                    <a:pos x="T2" y="T3"/>
                  </a:cxn>
                  <a:cxn ang="T12">
                    <a:pos x="T4" y="T5"/>
                  </a:cxn>
                  <a:cxn ang="T13">
                    <a:pos x="T6" y="T7"/>
                  </a:cxn>
                  <a:cxn ang="T14">
                    <a:pos x="T8" y="T9"/>
                  </a:cxn>
                </a:cxnLst>
                <a:rect l="T15" t="T16" r="T17" b="T18"/>
                <a:pathLst>
                  <a:path w="2440" h="357">
                    <a:moveTo>
                      <a:pt x="2440" y="354"/>
                    </a:moveTo>
                    <a:lnTo>
                      <a:pt x="2438" y="357"/>
                    </a:lnTo>
                    <a:lnTo>
                      <a:pt x="0" y="2"/>
                    </a:lnTo>
                    <a:lnTo>
                      <a:pt x="2" y="0"/>
                    </a:lnTo>
                    <a:lnTo>
                      <a:pt x="2440" y="354"/>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475" name="Freeform 2412"/>
              <p:cNvSpPr>
                <a:spLocks/>
              </p:cNvSpPr>
              <p:nvPr/>
            </p:nvSpPr>
            <p:spPr bwMode="auto">
              <a:xfrm>
                <a:off x="2236" y="1399"/>
                <a:ext cx="1220" cy="178"/>
              </a:xfrm>
              <a:custGeom>
                <a:avLst/>
                <a:gdLst>
                  <a:gd name="T0" fmla="*/ 10 w 2439"/>
                  <a:gd name="T1" fmla="*/ 1 h 357"/>
                  <a:gd name="T2" fmla="*/ 10 w 2439"/>
                  <a:gd name="T3" fmla="*/ 1 h 357"/>
                  <a:gd name="T4" fmla="*/ 0 w 2439"/>
                  <a:gd name="T5" fmla="*/ 0 h 357"/>
                  <a:gd name="T6" fmla="*/ 1 w 2439"/>
                  <a:gd name="T7" fmla="*/ 0 h 357"/>
                  <a:gd name="T8" fmla="*/ 10 w 2439"/>
                  <a:gd name="T9" fmla="*/ 1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5"/>
                    </a:moveTo>
                    <a:lnTo>
                      <a:pt x="2436" y="357"/>
                    </a:lnTo>
                    <a:lnTo>
                      <a:pt x="0" y="1"/>
                    </a:lnTo>
                    <a:lnTo>
                      <a:pt x="1" y="0"/>
                    </a:lnTo>
                    <a:lnTo>
                      <a:pt x="2439" y="355"/>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476" name="Freeform 2413"/>
              <p:cNvSpPr>
                <a:spLocks/>
              </p:cNvSpPr>
              <p:nvPr/>
            </p:nvSpPr>
            <p:spPr bwMode="auto">
              <a:xfrm>
                <a:off x="2232" y="1400"/>
                <a:ext cx="1222" cy="187"/>
              </a:xfrm>
              <a:custGeom>
                <a:avLst/>
                <a:gdLst>
                  <a:gd name="T0" fmla="*/ 9 w 2445"/>
                  <a:gd name="T1" fmla="*/ 1 h 374"/>
                  <a:gd name="T2" fmla="*/ 9 w 2445"/>
                  <a:gd name="T3" fmla="*/ 1 h 374"/>
                  <a:gd name="T4" fmla="*/ 0 w 2445"/>
                  <a:gd name="T5" fmla="*/ 1 h 374"/>
                  <a:gd name="T6" fmla="*/ 0 w 2445"/>
                  <a:gd name="T7" fmla="*/ 0 h 374"/>
                  <a:gd name="T8" fmla="*/ 9 w 2445"/>
                  <a:gd name="T9" fmla="*/ 1 h 374"/>
                  <a:gd name="T10" fmla="*/ 0 60000 65536"/>
                  <a:gd name="T11" fmla="*/ 0 60000 65536"/>
                  <a:gd name="T12" fmla="*/ 0 60000 65536"/>
                  <a:gd name="T13" fmla="*/ 0 60000 65536"/>
                  <a:gd name="T14" fmla="*/ 0 60000 65536"/>
                  <a:gd name="T15" fmla="*/ 0 w 2445"/>
                  <a:gd name="T16" fmla="*/ 0 h 374"/>
                  <a:gd name="T17" fmla="*/ 2445 w 2445"/>
                  <a:gd name="T18" fmla="*/ 374 h 374"/>
                </a:gdLst>
                <a:ahLst/>
                <a:cxnLst>
                  <a:cxn ang="T10">
                    <a:pos x="T0" y="T1"/>
                  </a:cxn>
                  <a:cxn ang="T11">
                    <a:pos x="T2" y="T3"/>
                  </a:cxn>
                  <a:cxn ang="T12">
                    <a:pos x="T4" y="T5"/>
                  </a:cxn>
                  <a:cxn ang="T13">
                    <a:pos x="T6" y="T7"/>
                  </a:cxn>
                  <a:cxn ang="T14">
                    <a:pos x="T8" y="T9"/>
                  </a:cxn>
                </a:cxnLst>
                <a:rect l="T15" t="T16" r="T17" b="T18"/>
                <a:pathLst>
                  <a:path w="2445" h="374">
                    <a:moveTo>
                      <a:pt x="2445" y="356"/>
                    </a:moveTo>
                    <a:lnTo>
                      <a:pt x="2436" y="374"/>
                    </a:lnTo>
                    <a:lnTo>
                      <a:pt x="0" y="12"/>
                    </a:lnTo>
                    <a:lnTo>
                      <a:pt x="9" y="0"/>
                    </a:lnTo>
                    <a:lnTo>
                      <a:pt x="2445" y="356"/>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477" name="Freeform 2414"/>
              <p:cNvSpPr>
                <a:spLocks/>
              </p:cNvSpPr>
              <p:nvPr/>
            </p:nvSpPr>
            <p:spPr bwMode="auto">
              <a:xfrm>
                <a:off x="2235" y="1400"/>
                <a:ext cx="1219" cy="179"/>
              </a:xfrm>
              <a:custGeom>
                <a:avLst/>
                <a:gdLst>
                  <a:gd name="T0" fmla="*/ 10 w 2438"/>
                  <a:gd name="T1" fmla="*/ 1 h 359"/>
                  <a:gd name="T2" fmla="*/ 10 w 2438"/>
                  <a:gd name="T3" fmla="*/ 1 h 359"/>
                  <a:gd name="T4" fmla="*/ 0 w 2438"/>
                  <a:gd name="T5" fmla="*/ 0 h 359"/>
                  <a:gd name="T6" fmla="*/ 1 w 2438"/>
                  <a:gd name="T7" fmla="*/ 0 h 359"/>
                  <a:gd name="T8" fmla="*/ 10 w 2438"/>
                  <a:gd name="T9" fmla="*/ 1 h 359"/>
                  <a:gd name="T10" fmla="*/ 0 60000 65536"/>
                  <a:gd name="T11" fmla="*/ 0 60000 65536"/>
                  <a:gd name="T12" fmla="*/ 0 60000 65536"/>
                  <a:gd name="T13" fmla="*/ 0 60000 65536"/>
                  <a:gd name="T14" fmla="*/ 0 60000 65536"/>
                  <a:gd name="T15" fmla="*/ 0 w 2438"/>
                  <a:gd name="T16" fmla="*/ 0 h 359"/>
                  <a:gd name="T17" fmla="*/ 2438 w 2438"/>
                  <a:gd name="T18" fmla="*/ 359 h 359"/>
                </a:gdLst>
                <a:ahLst/>
                <a:cxnLst>
                  <a:cxn ang="T10">
                    <a:pos x="T0" y="T1"/>
                  </a:cxn>
                  <a:cxn ang="T11">
                    <a:pos x="T2" y="T3"/>
                  </a:cxn>
                  <a:cxn ang="T12">
                    <a:pos x="T4" y="T5"/>
                  </a:cxn>
                  <a:cxn ang="T13">
                    <a:pos x="T6" y="T7"/>
                  </a:cxn>
                  <a:cxn ang="T14">
                    <a:pos x="T8" y="T9"/>
                  </a:cxn>
                </a:cxnLst>
                <a:rect l="T15" t="T16" r="T17" b="T18"/>
                <a:pathLst>
                  <a:path w="2438" h="359">
                    <a:moveTo>
                      <a:pt x="2438" y="356"/>
                    </a:moveTo>
                    <a:lnTo>
                      <a:pt x="2438" y="359"/>
                    </a:lnTo>
                    <a:lnTo>
                      <a:pt x="0" y="2"/>
                    </a:lnTo>
                    <a:lnTo>
                      <a:pt x="2" y="0"/>
                    </a:lnTo>
                    <a:lnTo>
                      <a:pt x="2438" y="356"/>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478" name="Freeform 2415"/>
              <p:cNvSpPr>
                <a:spLocks/>
              </p:cNvSpPr>
              <p:nvPr/>
            </p:nvSpPr>
            <p:spPr bwMode="auto">
              <a:xfrm>
                <a:off x="2234" y="1400"/>
                <a:ext cx="1220" cy="180"/>
              </a:xfrm>
              <a:custGeom>
                <a:avLst/>
                <a:gdLst>
                  <a:gd name="T0" fmla="*/ 10 w 2440"/>
                  <a:gd name="T1" fmla="*/ 2 h 359"/>
                  <a:gd name="T2" fmla="*/ 10 w 2440"/>
                  <a:gd name="T3" fmla="*/ 2 h 359"/>
                  <a:gd name="T4" fmla="*/ 0 w 2440"/>
                  <a:gd name="T5" fmla="*/ 1 h 359"/>
                  <a:gd name="T6" fmla="*/ 1 w 2440"/>
                  <a:gd name="T7" fmla="*/ 0 h 359"/>
                  <a:gd name="T8" fmla="*/ 10 w 2440"/>
                  <a:gd name="T9" fmla="*/ 2 h 359"/>
                  <a:gd name="T10" fmla="*/ 0 60000 65536"/>
                  <a:gd name="T11" fmla="*/ 0 60000 65536"/>
                  <a:gd name="T12" fmla="*/ 0 60000 65536"/>
                  <a:gd name="T13" fmla="*/ 0 60000 65536"/>
                  <a:gd name="T14" fmla="*/ 0 60000 65536"/>
                  <a:gd name="T15" fmla="*/ 0 w 2440"/>
                  <a:gd name="T16" fmla="*/ 0 h 359"/>
                  <a:gd name="T17" fmla="*/ 2440 w 2440"/>
                  <a:gd name="T18" fmla="*/ 359 h 359"/>
                </a:gdLst>
                <a:ahLst/>
                <a:cxnLst>
                  <a:cxn ang="T10">
                    <a:pos x="T0" y="T1"/>
                  </a:cxn>
                  <a:cxn ang="T11">
                    <a:pos x="T2" y="T3"/>
                  </a:cxn>
                  <a:cxn ang="T12">
                    <a:pos x="T4" y="T5"/>
                  </a:cxn>
                  <a:cxn ang="T13">
                    <a:pos x="T6" y="T7"/>
                  </a:cxn>
                  <a:cxn ang="T14">
                    <a:pos x="T8" y="T9"/>
                  </a:cxn>
                </a:cxnLst>
                <a:rect l="T15" t="T16" r="T17" b="T18"/>
                <a:pathLst>
                  <a:path w="2440" h="359">
                    <a:moveTo>
                      <a:pt x="2440" y="357"/>
                    </a:moveTo>
                    <a:lnTo>
                      <a:pt x="2438" y="359"/>
                    </a:lnTo>
                    <a:lnTo>
                      <a:pt x="0" y="2"/>
                    </a:lnTo>
                    <a:lnTo>
                      <a:pt x="2" y="0"/>
                    </a:lnTo>
                    <a:lnTo>
                      <a:pt x="2440" y="357"/>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479" name="Freeform 2416"/>
              <p:cNvSpPr>
                <a:spLocks/>
              </p:cNvSpPr>
              <p:nvPr/>
            </p:nvSpPr>
            <p:spPr bwMode="auto">
              <a:xfrm>
                <a:off x="2234" y="1401"/>
                <a:ext cx="1219" cy="181"/>
              </a:xfrm>
              <a:custGeom>
                <a:avLst/>
                <a:gdLst>
                  <a:gd name="T0" fmla="*/ 10 w 2438"/>
                  <a:gd name="T1" fmla="*/ 2 h 360"/>
                  <a:gd name="T2" fmla="*/ 10 w 2438"/>
                  <a:gd name="T3" fmla="*/ 2 h 360"/>
                  <a:gd name="T4" fmla="*/ 0 w 2438"/>
                  <a:gd name="T5" fmla="*/ 1 h 360"/>
                  <a:gd name="T6" fmla="*/ 0 w 2438"/>
                  <a:gd name="T7" fmla="*/ 0 h 360"/>
                  <a:gd name="T8" fmla="*/ 10 w 2438"/>
                  <a:gd name="T9" fmla="*/ 2 h 360"/>
                  <a:gd name="T10" fmla="*/ 0 60000 65536"/>
                  <a:gd name="T11" fmla="*/ 0 60000 65536"/>
                  <a:gd name="T12" fmla="*/ 0 60000 65536"/>
                  <a:gd name="T13" fmla="*/ 0 60000 65536"/>
                  <a:gd name="T14" fmla="*/ 0 60000 65536"/>
                  <a:gd name="T15" fmla="*/ 0 w 2438"/>
                  <a:gd name="T16" fmla="*/ 0 h 360"/>
                  <a:gd name="T17" fmla="*/ 2438 w 2438"/>
                  <a:gd name="T18" fmla="*/ 360 h 360"/>
                </a:gdLst>
                <a:ahLst/>
                <a:cxnLst>
                  <a:cxn ang="T10">
                    <a:pos x="T0" y="T1"/>
                  </a:cxn>
                  <a:cxn ang="T11">
                    <a:pos x="T2" y="T3"/>
                  </a:cxn>
                  <a:cxn ang="T12">
                    <a:pos x="T4" y="T5"/>
                  </a:cxn>
                  <a:cxn ang="T13">
                    <a:pos x="T6" y="T7"/>
                  </a:cxn>
                  <a:cxn ang="T14">
                    <a:pos x="T8" y="T9"/>
                  </a:cxn>
                </a:cxnLst>
                <a:rect l="T15" t="T16" r="T17" b="T18"/>
                <a:pathLst>
                  <a:path w="2438" h="360">
                    <a:moveTo>
                      <a:pt x="2438" y="357"/>
                    </a:moveTo>
                    <a:lnTo>
                      <a:pt x="2436" y="360"/>
                    </a:lnTo>
                    <a:lnTo>
                      <a:pt x="0" y="1"/>
                    </a:lnTo>
                    <a:lnTo>
                      <a:pt x="0" y="0"/>
                    </a:lnTo>
                    <a:lnTo>
                      <a:pt x="2438" y="357"/>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480" name="Freeform 2417"/>
              <p:cNvSpPr>
                <a:spLocks/>
              </p:cNvSpPr>
              <p:nvPr/>
            </p:nvSpPr>
            <p:spPr bwMode="auto">
              <a:xfrm>
                <a:off x="2233" y="1402"/>
                <a:ext cx="1219" cy="181"/>
              </a:xfrm>
              <a:custGeom>
                <a:avLst/>
                <a:gdLst>
                  <a:gd name="T0" fmla="*/ 10 w 2437"/>
                  <a:gd name="T1" fmla="*/ 1 h 363"/>
                  <a:gd name="T2" fmla="*/ 10 w 2437"/>
                  <a:gd name="T3" fmla="*/ 1 h 363"/>
                  <a:gd name="T4" fmla="*/ 0 w 2437"/>
                  <a:gd name="T5" fmla="*/ 0 h 363"/>
                  <a:gd name="T6" fmla="*/ 1 w 2437"/>
                  <a:gd name="T7" fmla="*/ 0 h 363"/>
                  <a:gd name="T8" fmla="*/ 10 w 2437"/>
                  <a:gd name="T9" fmla="*/ 1 h 363"/>
                  <a:gd name="T10" fmla="*/ 0 60000 65536"/>
                  <a:gd name="T11" fmla="*/ 0 60000 65536"/>
                  <a:gd name="T12" fmla="*/ 0 60000 65536"/>
                  <a:gd name="T13" fmla="*/ 0 60000 65536"/>
                  <a:gd name="T14" fmla="*/ 0 60000 65536"/>
                  <a:gd name="T15" fmla="*/ 0 w 2437"/>
                  <a:gd name="T16" fmla="*/ 0 h 363"/>
                  <a:gd name="T17" fmla="*/ 2437 w 2437"/>
                  <a:gd name="T18" fmla="*/ 363 h 363"/>
                </a:gdLst>
                <a:ahLst/>
                <a:cxnLst>
                  <a:cxn ang="T10">
                    <a:pos x="T0" y="T1"/>
                  </a:cxn>
                  <a:cxn ang="T11">
                    <a:pos x="T2" y="T3"/>
                  </a:cxn>
                  <a:cxn ang="T12">
                    <a:pos x="T4" y="T5"/>
                  </a:cxn>
                  <a:cxn ang="T13">
                    <a:pos x="T6" y="T7"/>
                  </a:cxn>
                  <a:cxn ang="T14">
                    <a:pos x="T8" y="T9"/>
                  </a:cxn>
                </a:cxnLst>
                <a:rect l="T15" t="T16" r="T17" b="T18"/>
                <a:pathLst>
                  <a:path w="2437" h="363">
                    <a:moveTo>
                      <a:pt x="2437" y="359"/>
                    </a:moveTo>
                    <a:lnTo>
                      <a:pt x="2436" y="363"/>
                    </a:lnTo>
                    <a:lnTo>
                      <a:pt x="0" y="2"/>
                    </a:lnTo>
                    <a:lnTo>
                      <a:pt x="1" y="0"/>
                    </a:lnTo>
                    <a:lnTo>
                      <a:pt x="2437" y="359"/>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481" name="Freeform 2418"/>
              <p:cNvSpPr>
                <a:spLocks/>
              </p:cNvSpPr>
              <p:nvPr/>
            </p:nvSpPr>
            <p:spPr bwMode="auto">
              <a:xfrm>
                <a:off x="2233" y="1403"/>
                <a:ext cx="1218" cy="181"/>
              </a:xfrm>
              <a:custGeom>
                <a:avLst/>
                <a:gdLst>
                  <a:gd name="T0" fmla="*/ 9 w 2438"/>
                  <a:gd name="T1" fmla="*/ 1 h 362"/>
                  <a:gd name="T2" fmla="*/ 9 w 2438"/>
                  <a:gd name="T3" fmla="*/ 1 h 362"/>
                  <a:gd name="T4" fmla="*/ 0 w 2438"/>
                  <a:gd name="T5" fmla="*/ 1 h 362"/>
                  <a:gd name="T6" fmla="*/ 0 w 2438"/>
                  <a:gd name="T7" fmla="*/ 0 h 362"/>
                  <a:gd name="T8" fmla="*/ 9 w 2438"/>
                  <a:gd name="T9" fmla="*/ 1 h 362"/>
                  <a:gd name="T10" fmla="*/ 0 60000 65536"/>
                  <a:gd name="T11" fmla="*/ 0 60000 65536"/>
                  <a:gd name="T12" fmla="*/ 0 60000 65536"/>
                  <a:gd name="T13" fmla="*/ 0 60000 65536"/>
                  <a:gd name="T14" fmla="*/ 0 60000 65536"/>
                  <a:gd name="T15" fmla="*/ 0 w 2438"/>
                  <a:gd name="T16" fmla="*/ 0 h 362"/>
                  <a:gd name="T17" fmla="*/ 2438 w 2438"/>
                  <a:gd name="T18" fmla="*/ 362 h 362"/>
                </a:gdLst>
                <a:ahLst/>
                <a:cxnLst>
                  <a:cxn ang="T10">
                    <a:pos x="T0" y="T1"/>
                  </a:cxn>
                  <a:cxn ang="T11">
                    <a:pos x="T2" y="T3"/>
                  </a:cxn>
                  <a:cxn ang="T12">
                    <a:pos x="T4" y="T5"/>
                  </a:cxn>
                  <a:cxn ang="T13">
                    <a:pos x="T6" y="T7"/>
                  </a:cxn>
                  <a:cxn ang="T14">
                    <a:pos x="T8" y="T9"/>
                  </a:cxn>
                </a:cxnLst>
                <a:rect l="T15" t="T16" r="T17" b="T18"/>
                <a:pathLst>
                  <a:path w="2438" h="362">
                    <a:moveTo>
                      <a:pt x="2438" y="361"/>
                    </a:moveTo>
                    <a:lnTo>
                      <a:pt x="2438" y="362"/>
                    </a:lnTo>
                    <a:lnTo>
                      <a:pt x="0" y="2"/>
                    </a:lnTo>
                    <a:lnTo>
                      <a:pt x="2" y="0"/>
                    </a:lnTo>
                    <a:lnTo>
                      <a:pt x="2438" y="361"/>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482" name="Freeform 2419"/>
              <p:cNvSpPr>
                <a:spLocks/>
              </p:cNvSpPr>
              <p:nvPr/>
            </p:nvSpPr>
            <p:spPr bwMode="auto">
              <a:xfrm>
                <a:off x="2232" y="1404"/>
                <a:ext cx="1219" cy="182"/>
              </a:xfrm>
              <a:custGeom>
                <a:avLst/>
                <a:gdLst>
                  <a:gd name="T0" fmla="*/ 9 w 2440"/>
                  <a:gd name="T1" fmla="*/ 2 h 363"/>
                  <a:gd name="T2" fmla="*/ 9 w 2440"/>
                  <a:gd name="T3" fmla="*/ 2 h 363"/>
                  <a:gd name="T4" fmla="*/ 0 w 2440"/>
                  <a:gd name="T5" fmla="*/ 1 h 363"/>
                  <a:gd name="T6" fmla="*/ 0 w 2440"/>
                  <a:gd name="T7" fmla="*/ 0 h 363"/>
                  <a:gd name="T8" fmla="*/ 9 w 2440"/>
                  <a:gd name="T9" fmla="*/ 2 h 363"/>
                  <a:gd name="T10" fmla="*/ 0 60000 65536"/>
                  <a:gd name="T11" fmla="*/ 0 60000 65536"/>
                  <a:gd name="T12" fmla="*/ 0 60000 65536"/>
                  <a:gd name="T13" fmla="*/ 0 60000 65536"/>
                  <a:gd name="T14" fmla="*/ 0 60000 65536"/>
                  <a:gd name="T15" fmla="*/ 0 w 2440"/>
                  <a:gd name="T16" fmla="*/ 0 h 363"/>
                  <a:gd name="T17" fmla="*/ 2440 w 2440"/>
                  <a:gd name="T18" fmla="*/ 363 h 363"/>
                </a:gdLst>
                <a:ahLst/>
                <a:cxnLst>
                  <a:cxn ang="T10">
                    <a:pos x="T0" y="T1"/>
                  </a:cxn>
                  <a:cxn ang="T11">
                    <a:pos x="T2" y="T3"/>
                  </a:cxn>
                  <a:cxn ang="T12">
                    <a:pos x="T4" y="T5"/>
                  </a:cxn>
                  <a:cxn ang="T13">
                    <a:pos x="T6" y="T7"/>
                  </a:cxn>
                  <a:cxn ang="T14">
                    <a:pos x="T8" y="T9"/>
                  </a:cxn>
                </a:cxnLst>
                <a:rect l="T15" t="T16" r="T17" b="T18"/>
                <a:pathLst>
                  <a:path w="2440" h="363">
                    <a:moveTo>
                      <a:pt x="2440" y="360"/>
                    </a:moveTo>
                    <a:lnTo>
                      <a:pt x="2438" y="363"/>
                    </a:lnTo>
                    <a:lnTo>
                      <a:pt x="0" y="1"/>
                    </a:lnTo>
                    <a:lnTo>
                      <a:pt x="2" y="0"/>
                    </a:lnTo>
                    <a:lnTo>
                      <a:pt x="2440" y="360"/>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483" name="Freeform 2420"/>
              <p:cNvSpPr>
                <a:spLocks/>
              </p:cNvSpPr>
              <p:nvPr/>
            </p:nvSpPr>
            <p:spPr bwMode="auto">
              <a:xfrm>
                <a:off x="2232" y="1405"/>
                <a:ext cx="1219" cy="182"/>
              </a:xfrm>
              <a:custGeom>
                <a:avLst/>
                <a:gdLst>
                  <a:gd name="T0" fmla="*/ 10 w 2438"/>
                  <a:gd name="T1" fmla="*/ 1 h 364"/>
                  <a:gd name="T2" fmla="*/ 10 w 2438"/>
                  <a:gd name="T3" fmla="*/ 1 h 364"/>
                  <a:gd name="T4" fmla="*/ 0 w 2438"/>
                  <a:gd name="T5" fmla="*/ 1 h 364"/>
                  <a:gd name="T6" fmla="*/ 0 w 2438"/>
                  <a:gd name="T7" fmla="*/ 0 h 364"/>
                  <a:gd name="T8" fmla="*/ 10 w 2438"/>
                  <a:gd name="T9" fmla="*/ 1 h 364"/>
                  <a:gd name="T10" fmla="*/ 0 60000 65536"/>
                  <a:gd name="T11" fmla="*/ 0 60000 65536"/>
                  <a:gd name="T12" fmla="*/ 0 60000 65536"/>
                  <a:gd name="T13" fmla="*/ 0 60000 65536"/>
                  <a:gd name="T14" fmla="*/ 0 60000 65536"/>
                  <a:gd name="T15" fmla="*/ 0 w 2438"/>
                  <a:gd name="T16" fmla="*/ 0 h 364"/>
                  <a:gd name="T17" fmla="*/ 2438 w 2438"/>
                  <a:gd name="T18" fmla="*/ 364 h 364"/>
                </a:gdLst>
                <a:ahLst/>
                <a:cxnLst>
                  <a:cxn ang="T10">
                    <a:pos x="T0" y="T1"/>
                  </a:cxn>
                  <a:cxn ang="T11">
                    <a:pos x="T2" y="T3"/>
                  </a:cxn>
                  <a:cxn ang="T12">
                    <a:pos x="T4" y="T5"/>
                  </a:cxn>
                  <a:cxn ang="T13">
                    <a:pos x="T6" y="T7"/>
                  </a:cxn>
                  <a:cxn ang="T14">
                    <a:pos x="T8" y="T9"/>
                  </a:cxn>
                </a:cxnLst>
                <a:rect l="T15" t="T16" r="T17" b="T18"/>
                <a:pathLst>
                  <a:path w="2438" h="364">
                    <a:moveTo>
                      <a:pt x="2438" y="362"/>
                    </a:moveTo>
                    <a:lnTo>
                      <a:pt x="2436" y="364"/>
                    </a:lnTo>
                    <a:lnTo>
                      <a:pt x="0" y="2"/>
                    </a:lnTo>
                    <a:lnTo>
                      <a:pt x="0" y="0"/>
                    </a:lnTo>
                    <a:lnTo>
                      <a:pt x="2438" y="362"/>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484" name="Freeform 2421"/>
              <p:cNvSpPr>
                <a:spLocks/>
              </p:cNvSpPr>
              <p:nvPr/>
            </p:nvSpPr>
            <p:spPr bwMode="auto">
              <a:xfrm>
                <a:off x="2228" y="1405"/>
                <a:ext cx="1222" cy="192"/>
              </a:xfrm>
              <a:custGeom>
                <a:avLst/>
                <a:gdLst>
                  <a:gd name="T0" fmla="*/ 10 w 2442"/>
                  <a:gd name="T1" fmla="*/ 2 h 382"/>
                  <a:gd name="T2" fmla="*/ 10 w 2442"/>
                  <a:gd name="T3" fmla="*/ 2 h 382"/>
                  <a:gd name="T4" fmla="*/ 0 w 2442"/>
                  <a:gd name="T5" fmla="*/ 1 h 382"/>
                  <a:gd name="T6" fmla="*/ 1 w 2442"/>
                  <a:gd name="T7" fmla="*/ 0 h 382"/>
                  <a:gd name="T8" fmla="*/ 10 w 2442"/>
                  <a:gd name="T9" fmla="*/ 2 h 382"/>
                  <a:gd name="T10" fmla="*/ 0 60000 65536"/>
                  <a:gd name="T11" fmla="*/ 0 60000 65536"/>
                  <a:gd name="T12" fmla="*/ 0 60000 65536"/>
                  <a:gd name="T13" fmla="*/ 0 60000 65536"/>
                  <a:gd name="T14" fmla="*/ 0 60000 65536"/>
                  <a:gd name="T15" fmla="*/ 0 w 2442"/>
                  <a:gd name="T16" fmla="*/ 0 h 382"/>
                  <a:gd name="T17" fmla="*/ 2442 w 2442"/>
                  <a:gd name="T18" fmla="*/ 382 h 382"/>
                </a:gdLst>
                <a:ahLst/>
                <a:cxnLst>
                  <a:cxn ang="T10">
                    <a:pos x="T0" y="T1"/>
                  </a:cxn>
                  <a:cxn ang="T11">
                    <a:pos x="T2" y="T3"/>
                  </a:cxn>
                  <a:cxn ang="T12">
                    <a:pos x="T4" y="T5"/>
                  </a:cxn>
                  <a:cxn ang="T13">
                    <a:pos x="T6" y="T7"/>
                  </a:cxn>
                  <a:cxn ang="T14">
                    <a:pos x="T8" y="T9"/>
                  </a:cxn>
                </a:cxnLst>
                <a:rect l="T15" t="T16" r="T17" b="T18"/>
                <a:pathLst>
                  <a:path w="2442" h="382">
                    <a:moveTo>
                      <a:pt x="2442" y="362"/>
                    </a:moveTo>
                    <a:lnTo>
                      <a:pt x="2436" y="382"/>
                    </a:lnTo>
                    <a:lnTo>
                      <a:pt x="0" y="15"/>
                    </a:lnTo>
                    <a:lnTo>
                      <a:pt x="6" y="0"/>
                    </a:lnTo>
                    <a:lnTo>
                      <a:pt x="2442" y="362"/>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485" name="Freeform 2422"/>
              <p:cNvSpPr>
                <a:spLocks/>
              </p:cNvSpPr>
              <p:nvPr/>
            </p:nvSpPr>
            <p:spPr bwMode="auto">
              <a:xfrm>
                <a:off x="2231" y="1405"/>
                <a:ext cx="1219" cy="183"/>
              </a:xfrm>
              <a:custGeom>
                <a:avLst/>
                <a:gdLst>
                  <a:gd name="T0" fmla="*/ 10 w 2437"/>
                  <a:gd name="T1" fmla="*/ 2 h 365"/>
                  <a:gd name="T2" fmla="*/ 10 w 2437"/>
                  <a:gd name="T3" fmla="*/ 2 h 365"/>
                  <a:gd name="T4" fmla="*/ 0 w 2437"/>
                  <a:gd name="T5" fmla="*/ 1 h 365"/>
                  <a:gd name="T6" fmla="*/ 1 w 2437"/>
                  <a:gd name="T7" fmla="*/ 0 h 365"/>
                  <a:gd name="T8" fmla="*/ 10 w 2437"/>
                  <a:gd name="T9" fmla="*/ 2 h 365"/>
                  <a:gd name="T10" fmla="*/ 0 60000 65536"/>
                  <a:gd name="T11" fmla="*/ 0 60000 65536"/>
                  <a:gd name="T12" fmla="*/ 0 60000 65536"/>
                  <a:gd name="T13" fmla="*/ 0 60000 65536"/>
                  <a:gd name="T14" fmla="*/ 0 60000 65536"/>
                  <a:gd name="T15" fmla="*/ 0 w 2437"/>
                  <a:gd name="T16" fmla="*/ 0 h 365"/>
                  <a:gd name="T17" fmla="*/ 2437 w 2437"/>
                  <a:gd name="T18" fmla="*/ 365 h 365"/>
                </a:gdLst>
                <a:ahLst/>
                <a:cxnLst>
                  <a:cxn ang="T10">
                    <a:pos x="T0" y="T1"/>
                  </a:cxn>
                  <a:cxn ang="T11">
                    <a:pos x="T2" y="T3"/>
                  </a:cxn>
                  <a:cxn ang="T12">
                    <a:pos x="T4" y="T5"/>
                  </a:cxn>
                  <a:cxn ang="T13">
                    <a:pos x="T6" y="T7"/>
                  </a:cxn>
                  <a:cxn ang="T14">
                    <a:pos x="T8" y="T9"/>
                  </a:cxn>
                </a:cxnLst>
                <a:rect l="T15" t="T16" r="T17" b="T18"/>
                <a:pathLst>
                  <a:path w="2437" h="365">
                    <a:moveTo>
                      <a:pt x="2437" y="362"/>
                    </a:moveTo>
                    <a:lnTo>
                      <a:pt x="2437" y="365"/>
                    </a:lnTo>
                    <a:lnTo>
                      <a:pt x="0" y="2"/>
                    </a:lnTo>
                    <a:lnTo>
                      <a:pt x="1" y="0"/>
                    </a:lnTo>
                    <a:lnTo>
                      <a:pt x="2437" y="362"/>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486" name="Freeform 2423"/>
              <p:cNvSpPr>
                <a:spLocks/>
              </p:cNvSpPr>
              <p:nvPr/>
            </p:nvSpPr>
            <p:spPr bwMode="auto">
              <a:xfrm>
                <a:off x="2231" y="1406"/>
                <a:ext cx="1219" cy="183"/>
              </a:xfrm>
              <a:custGeom>
                <a:avLst/>
                <a:gdLst>
                  <a:gd name="T0" fmla="*/ 10 w 2437"/>
                  <a:gd name="T1" fmla="*/ 2 h 365"/>
                  <a:gd name="T2" fmla="*/ 10 w 2437"/>
                  <a:gd name="T3" fmla="*/ 2 h 365"/>
                  <a:gd name="T4" fmla="*/ 0 w 2437"/>
                  <a:gd name="T5" fmla="*/ 1 h 365"/>
                  <a:gd name="T6" fmla="*/ 0 w 2437"/>
                  <a:gd name="T7" fmla="*/ 0 h 365"/>
                  <a:gd name="T8" fmla="*/ 10 w 2437"/>
                  <a:gd name="T9" fmla="*/ 2 h 365"/>
                  <a:gd name="T10" fmla="*/ 0 60000 65536"/>
                  <a:gd name="T11" fmla="*/ 0 60000 65536"/>
                  <a:gd name="T12" fmla="*/ 0 60000 65536"/>
                  <a:gd name="T13" fmla="*/ 0 60000 65536"/>
                  <a:gd name="T14" fmla="*/ 0 60000 65536"/>
                  <a:gd name="T15" fmla="*/ 0 w 2437"/>
                  <a:gd name="T16" fmla="*/ 0 h 365"/>
                  <a:gd name="T17" fmla="*/ 2437 w 2437"/>
                  <a:gd name="T18" fmla="*/ 365 h 365"/>
                </a:gdLst>
                <a:ahLst/>
                <a:cxnLst>
                  <a:cxn ang="T10">
                    <a:pos x="T0" y="T1"/>
                  </a:cxn>
                  <a:cxn ang="T11">
                    <a:pos x="T2" y="T3"/>
                  </a:cxn>
                  <a:cxn ang="T12">
                    <a:pos x="T4" y="T5"/>
                  </a:cxn>
                  <a:cxn ang="T13">
                    <a:pos x="T6" y="T7"/>
                  </a:cxn>
                  <a:cxn ang="T14">
                    <a:pos x="T8" y="T9"/>
                  </a:cxn>
                </a:cxnLst>
                <a:rect l="T15" t="T16" r="T17" b="T18"/>
                <a:pathLst>
                  <a:path w="2437" h="365">
                    <a:moveTo>
                      <a:pt x="2437" y="363"/>
                    </a:moveTo>
                    <a:lnTo>
                      <a:pt x="2436" y="365"/>
                    </a:lnTo>
                    <a:lnTo>
                      <a:pt x="0" y="3"/>
                    </a:lnTo>
                    <a:lnTo>
                      <a:pt x="0" y="0"/>
                    </a:lnTo>
                    <a:lnTo>
                      <a:pt x="2437" y="363"/>
                    </a:lnTo>
                    <a:close/>
                  </a:path>
                </a:pathLst>
              </a:custGeom>
              <a:solidFill>
                <a:srgbClr val="D86B00"/>
              </a:solidFill>
              <a:ln w="9525">
                <a:noFill/>
                <a:round/>
                <a:headEnd/>
                <a:tailEnd/>
              </a:ln>
            </p:spPr>
            <p:txBody>
              <a:bodyPr>
                <a:prstTxWarp prst="textNoShape">
                  <a:avLst/>
                </a:prstTxWarp>
              </a:bodyPr>
              <a:lstStyle/>
              <a:p>
                <a:endParaRPr lang="en-US">
                  <a:latin typeface="Calibri" pitchFamily="-112" charset="0"/>
                </a:endParaRPr>
              </a:p>
            </p:txBody>
          </p:sp>
          <p:sp>
            <p:nvSpPr>
              <p:cNvPr id="675487" name="Freeform 2424"/>
              <p:cNvSpPr>
                <a:spLocks/>
              </p:cNvSpPr>
              <p:nvPr/>
            </p:nvSpPr>
            <p:spPr bwMode="auto">
              <a:xfrm>
                <a:off x="2230" y="1408"/>
                <a:ext cx="1219" cy="182"/>
              </a:xfrm>
              <a:custGeom>
                <a:avLst/>
                <a:gdLst>
                  <a:gd name="T0" fmla="*/ 10 w 2438"/>
                  <a:gd name="T1" fmla="*/ 1 h 364"/>
                  <a:gd name="T2" fmla="*/ 10 w 2438"/>
                  <a:gd name="T3" fmla="*/ 1 h 364"/>
                  <a:gd name="T4" fmla="*/ 0 w 2438"/>
                  <a:gd name="T5" fmla="*/ 1 h 364"/>
                  <a:gd name="T6" fmla="*/ 1 w 2438"/>
                  <a:gd name="T7" fmla="*/ 0 h 364"/>
                  <a:gd name="T8" fmla="*/ 10 w 2438"/>
                  <a:gd name="T9" fmla="*/ 1 h 364"/>
                  <a:gd name="T10" fmla="*/ 0 60000 65536"/>
                  <a:gd name="T11" fmla="*/ 0 60000 65536"/>
                  <a:gd name="T12" fmla="*/ 0 60000 65536"/>
                  <a:gd name="T13" fmla="*/ 0 60000 65536"/>
                  <a:gd name="T14" fmla="*/ 0 60000 65536"/>
                  <a:gd name="T15" fmla="*/ 0 w 2438"/>
                  <a:gd name="T16" fmla="*/ 0 h 364"/>
                  <a:gd name="T17" fmla="*/ 2438 w 2438"/>
                  <a:gd name="T18" fmla="*/ 364 h 364"/>
                </a:gdLst>
                <a:ahLst/>
                <a:cxnLst>
                  <a:cxn ang="T10">
                    <a:pos x="T0" y="T1"/>
                  </a:cxn>
                  <a:cxn ang="T11">
                    <a:pos x="T2" y="T3"/>
                  </a:cxn>
                  <a:cxn ang="T12">
                    <a:pos x="T4" y="T5"/>
                  </a:cxn>
                  <a:cxn ang="T13">
                    <a:pos x="T6" y="T7"/>
                  </a:cxn>
                  <a:cxn ang="T14">
                    <a:pos x="T8" y="T9"/>
                  </a:cxn>
                </a:cxnLst>
                <a:rect l="T15" t="T16" r="T17" b="T18"/>
                <a:pathLst>
                  <a:path w="2438" h="364">
                    <a:moveTo>
                      <a:pt x="2438" y="362"/>
                    </a:moveTo>
                    <a:lnTo>
                      <a:pt x="2438" y="364"/>
                    </a:lnTo>
                    <a:lnTo>
                      <a:pt x="0" y="2"/>
                    </a:lnTo>
                    <a:lnTo>
                      <a:pt x="2" y="0"/>
                    </a:lnTo>
                    <a:lnTo>
                      <a:pt x="2438" y="362"/>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488" name="Freeform 2425"/>
              <p:cNvSpPr>
                <a:spLocks/>
              </p:cNvSpPr>
              <p:nvPr/>
            </p:nvSpPr>
            <p:spPr bwMode="auto">
              <a:xfrm>
                <a:off x="2230" y="1409"/>
                <a:ext cx="1219" cy="183"/>
              </a:xfrm>
              <a:custGeom>
                <a:avLst/>
                <a:gdLst>
                  <a:gd name="T0" fmla="*/ 10 w 2438"/>
                  <a:gd name="T1" fmla="*/ 2 h 365"/>
                  <a:gd name="T2" fmla="*/ 10 w 2438"/>
                  <a:gd name="T3" fmla="*/ 2 h 365"/>
                  <a:gd name="T4" fmla="*/ 0 w 2438"/>
                  <a:gd name="T5" fmla="*/ 1 h 365"/>
                  <a:gd name="T6" fmla="*/ 0 w 2438"/>
                  <a:gd name="T7" fmla="*/ 0 h 365"/>
                  <a:gd name="T8" fmla="*/ 10 w 2438"/>
                  <a:gd name="T9" fmla="*/ 2 h 365"/>
                  <a:gd name="T10" fmla="*/ 0 60000 65536"/>
                  <a:gd name="T11" fmla="*/ 0 60000 65536"/>
                  <a:gd name="T12" fmla="*/ 0 60000 65536"/>
                  <a:gd name="T13" fmla="*/ 0 60000 65536"/>
                  <a:gd name="T14" fmla="*/ 0 60000 65536"/>
                  <a:gd name="T15" fmla="*/ 0 w 2438"/>
                  <a:gd name="T16" fmla="*/ 0 h 365"/>
                  <a:gd name="T17" fmla="*/ 2438 w 2438"/>
                  <a:gd name="T18" fmla="*/ 365 h 365"/>
                </a:gdLst>
                <a:ahLst/>
                <a:cxnLst>
                  <a:cxn ang="T10">
                    <a:pos x="T0" y="T1"/>
                  </a:cxn>
                  <a:cxn ang="T11">
                    <a:pos x="T2" y="T3"/>
                  </a:cxn>
                  <a:cxn ang="T12">
                    <a:pos x="T4" y="T5"/>
                  </a:cxn>
                  <a:cxn ang="T13">
                    <a:pos x="T6" y="T7"/>
                  </a:cxn>
                  <a:cxn ang="T14">
                    <a:pos x="T8" y="T9"/>
                  </a:cxn>
                </a:cxnLst>
                <a:rect l="T15" t="T16" r="T17" b="T18"/>
                <a:pathLst>
                  <a:path w="2438" h="365">
                    <a:moveTo>
                      <a:pt x="2438" y="362"/>
                    </a:moveTo>
                    <a:lnTo>
                      <a:pt x="2436" y="365"/>
                    </a:lnTo>
                    <a:lnTo>
                      <a:pt x="0" y="1"/>
                    </a:lnTo>
                    <a:lnTo>
                      <a:pt x="0" y="0"/>
                    </a:lnTo>
                    <a:lnTo>
                      <a:pt x="2438" y="362"/>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489" name="Freeform 2426"/>
              <p:cNvSpPr>
                <a:spLocks/>
              </p:cNvSpPr>
              <p:nvPr/>
            </p:nvSpPr>
            <p:spPr bwMode="auto">
              <a:xfrm>
                <a:off x="2229" y="1410"/>
                <a:ext cx="1219" cy="182"/>
              </a:xfrm>
              <a:custGeom>
                <a:avLst/>
                <a:gdLst>
                  <a:gd name="T0" fmla="*/ 10 w 2438"/>
                  <a:gd name="T1" fmla="*/ 1 h 366"/>
                  <a:gd name="T2" fmla="*/ 10 w 2438"/>
                  <a:gd name="T3" fmla="*/ 1 h 366"/>
                  <a:gd name="T4" fmla="*/ 0 w 2438"/>
                  <a:gd name="T5" fmla="*/ 0 h 366"/>
                  <a:gd name="T6" fmla="*/ 1 w 2438"/>
                  <a:gd name="T7" fmla="*/ 0 h 366"/>
                  <a:gd name="T8" fmla="*/ 10 w 2438"/>
                  <a:gd name="T9" fmla="*/ 1 h 366"/>
                  <a:gd name="T10" fmla="*/ 0 60000 65536"/>
                  <a:gd name="T11" fmla="*/ 0 60000 65536"/>
                  <a:gd name="T12" fmla="*/ 0 60000 65536"/>
                  <a:gd name="T13" fmla="*/ 0 60000 65536"/>
                  <a:gd name="T14" fmla="*/ 0 60000 65536"/>
                  <a:gd name="T15" fmla="*/ 0 w 2438"/>
                  <a:gd name="T16" fmla="*/ 0 h 366"/>
                  <a:gd name="T17" fmla="*/ 2438 w 2438"/>
                  <a:gd name="T18" fmla="*/ 366 h 366"/>
                </a:gdLst>
                <a:ahLst/>
                <a:cxnLst>
                  <a:cxn ang="T10">
                    <a:pos x="T0" y="T1"/>
                  </a:cxn>
                  <a:cxn ang="T11">
                    <a:pos x="T2" y="T3"/>
                  </a:cxn>
                  <a:cxn ang="T12">
                    <a:pos x="T4" y="T5"/>
                  </a:cxn>
                  <a:cxn ang="T13">
                    <a:pos x="T6" y="T7"/>
                  </a:cxn>
                  <a:cxn ang="T14">
                    <a:pos x="T8" y="T9"/>
                  </a:cxn>
                </a:cxnLst>
                <a:rect l="T15" t="T16" r="T17" b="T18"/>
                <a:pathLst>
                  <a:path w="2438" h="366">
                    <a:moveTo>
                      <a:pt x="2438" y="364"/>
                    </a:moveTo>
                    <a:lnTo>
                      <a:pt x="2436" y="366"/>
                    </a:lnTo>
                    <a:lnTo>
                      <a:pt x="0" y="2"/>
                    </a:lnTo>
                    <a:lnTo>
                      <a:pt x="2" y="0"/>
                    </a:lnTo>
                    <a:lnTo>
                      <a:pt x="2438" y="364"/>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490" name="Freeform 2427"/>
              <p:cNvSpPr>
                <a:spLocks/>
              </p:cNvSpPr>
              <p:nvPr/>
            </p:nvSpPr>
            <p:spPr bwMode="auto">
              <a:xfrm>
                <a:off x="2229" y="1410"/>
                <a:ext cx="1218" cy="184"/>
              </a:xfrm>
              <a:custGeom>
                <a:avLst/>
                <a:gdLst>
                  <a:gd name="T0" fmla="*/ 10 w 2436"/>
                  <a:gd name="T1" fmla="*/ 2 h 367"/>
                  <a:gd name="T2" fmla="*/ 10 w 2436"/>
                  <a:gd name="T3" fmla="*/ 2 h 367"/>
                  <a:gd name="T4" fmla="*/ 0 w 2436"/>
                  <a:gd name="T5" fmla="*/ 1 h 367"/>
                  <a:gd name="T6" fmla="*/ 0 w 2436"/>
                  <a:gd name="T7" fmla="*/ 0 h 367"/>
                  <a:gd name="T8" fmla="*/ 10 w 2436"/>
                  <a:gd name="T9" fmla="*/ 2 h 367"/>
                  <a:gd name="T10" fmla="*/ 0 60000 65536"/>
                  <a:gd name="T11" fmla="*/ 0 60000 65536"/>
                  <a:gd name="T12" fmla="*/ 0 60000 65536"/>
                  <a:gd name="T13" fmla="*/ 0 60000 65536"/>
                  <a:gd name="T14" fmla="*/ 0 60000 65536"/>
                  <a:gd name="T15" fmla="*/ 0 w 2436"/>
                  <a:gd name="T16" fmla="*/ 0 h 367"/>
                  <a:gd name="T17" fmla="*/ 2436 w 2436"/>
                  <a:gd name="T18" fmla="*/ 367 h 367"/>
                </a:gdLst>
                <a:ahLst/>
                <a:cxnLst>
                  <a:cxn ang="T10">
                    <a:pos x="T0" y="T1"/>
                  </a:cxn>
                  <a:cxn ang="T11">
                    <a:pos x="T2" y="T3"/>
                  </a:cxn>
                  <a:cxn ang="T12">
                    <a:pos x="T4" y="T5"/>
                  </a:cxn>
                  <a:cxn ang="T13">
                    <a:pos x="T6" y="T7"/>
                  </a:cxn>
                  <a:cxn ang="T14">
                    <a:pos x="T8" y="T9"/>
                  </a:cxn>
                </a:cxnLst>
                <a:rect l="T15" t="T16" r="T17" b="T18"/>
                <a:pathLst>
                  <a:path w="2436" h="367">
                    <a:moveTo>
                      <a:pt x="2436" y="364"/>
                    </a:moveTo>
                    <a:lnTo>
                      <a:pt x="2436" y="367"/>
                    </a:lnTo>
                    <a:lnTo>
                      <a:pt x="0" y="2"/>
                    </a:lnTo>
                    <a:lnTo>
                      <a:pt x="0" y="0"/>
                    </a:lnTo>
                    <a:lnTo>
                      <a:pt x="2436" y="364"/>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491" name="Freeform 2428"/>
              <p:cNvSpPr>
                <a:spLocks/>
              </p:cNvSpPr>
              <p:nvPr/>
            </p:nvSpPr>
            <p:spPr bwMode="auto">
              <a:xfrm>
                <a:off x="2228" y="1411"/>
                <a:ext cx="1219" cy="184"/>
              </a:xfrm>
              <a:custGeom>
                <a:avLst/>
                <a:gdLst>
                  <a:gd name="T0" fmla="*/ 10 w 2437"/>
                  <a:gd name="T1" fmla="*/ 2 h 367"/>
                  <a:gd name="T2" fmla="*/ 10 w 2437"/>
                  <a:gd name="T3" fmla="*/ 2 h 367"/>
                  <a:gd name="T4" fmla="*/ 0 w 2437"/>
                  <a:gd name="T5" fmla="*/ 1 h 367"/>
                  <a:gd name="T6" fmla="*/ 1 w 2437"/>
                  <a:gd name="T7" fmla="*/ 0 h 367"/>
                  <a:gd name="T8" fmla="*/ 10 w 2437"/>
                  <a:gd name="T9" fmla="*/ 2 h 367"/>
                  <a:gd name="T10" fmla="*/ 0 60000 65536"/>
                  <a:gd name="T11" fmla="*/ 0 60000 65536"/>
                  <a:gd name="T12" fmla="*/ 0 60000 65536"/>
                  <a:gd name="T13" fmla="*/ 0 60000 65536"/>
                  <a:gd name="T14" fmla="*/ 0 60000 65536"/>
                  <a:gd name="T15" fmla="*/ 0 w 2437"/>
                  <a:gd name="T16" fmla="*/ 0 h 367"/>
                  <a:gd name="T17" fmla="*/ 2437 w 2437"/>
                  <a:gd name="T18" fmla="*/ 367 h 367"/>
                </a:gdLst>
                <a:ahLst/>
                <a:cxnLst>
                  <a:cxn ang="T10">
                    <a:pos x="T0" y="T1"/>
                  </a:cxn>
                  <a:cxn ang="T11">
                    <a:pos x="T2" y="T3"/>
                  </a:cxn>
                  <a:cxn ang="T12">
                    <a:pos x="T4" y="T5"/>
                  </a:cxn>
                  <a:cxn ang="T13">
                    <a:pos x="T6" y="T7"/>
                  </a:cxn>
                  <a:cxn ang="T14">
                    <a:pos x="T8" y="T9"/>
                  </a:cxn>
                </a:cxnLst>
                <a:rect l="T15" t="T16" r="T17" b="T18"/>
                <a:pathLst>
                  <a:path w="2437" h="367">
                    <a:moveTo>
                      <a:pt x="2437" y="365"/>
                    </a:moveTo>
                    <a:lnTo>
                      <a:pt x="2436" y="367"/>
                    </a:lnTo>
                    <a:lnTo>
                      <a:pt x="0" y="1"/>
                    </a:lnTo>
                    <a:lnTo>
                      <a:pt x="1" y="0"/>
                    </a:lnTo>
                    <a:lnTo>
                      <a:pt x="2437" y="365"/>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492" name="Freeform 2429"/>
              <p:cNvSpPr>
                <a:spLocks/>
              </p:cNvSpPr>
              <p:nvPr/>
            </p:nvSpPr>
            <p:spPr bwMode="auto">
              <a:xfrm>
                <a:off x="2228" y="1412"/>
                <a:ext cx="1218" cy="185"/>
              </a:xfrm>
              <a:custGeom>
                <a:avLst/>
                <a:gdLst>
                  <a:gd name="T0" fmla="*/ 10 w 2436"/>
                  <a:gd name="T1" fmla="*/ 2 h 369"/>
                  <a:gd name="T2" fmla="*/ 10 w 2436"/>
                  <a:gd name="T3" fmla="*/ 2 h 369"/>
                  <a:gd name="T4" fmla="*/ 0 w 2436"/>
                  <a:gd name="T5" fmla="*/ 1 h 369"/>
                  <a:gd name="T6" fmla="*/ 0 w 2436"/>
                  <a:gd name="T7" fmla="*/ 0 h 369"/>
                  <a:gd name="T8" fmla="*/ 10 w 2436"/>
                  <a:gd name="T9" fmla="*/ 2 h 369"/>
                  <a:gd name="T10" fmla="*/ 0 60000 65536"/>
                  <a:gd name="T11" fmla="*/ 0 60000 65536"/>
                  <a:gd name="T12" fmla="*/ 0 60000 65536"/>
                  <a:gd name="T13" fmla="*/ 0 60000 65536"/>
                  <a:gd name="T14" fmla="*/ 0 60000 65536"/>
                  <a:gd name="T15" fmla="*/ 0 w 2436"/>
                  <a:gd name="T16" fmla="*/ 0 h 369"/>
                  <a:gd name="T17" fmla="*/ 2436 w 2436"/>
                  <a:gd name="T18" fmla="*/ 369 h 369"/>
                </a:gdLst>
                <a:ahLst/>
                <a:cxnLst>
                  <a:cxn ang="T10">
                    <a:pos x="T0" y="T1"/>
                  </a:cxn>
                  <a:cxn ang="T11">
                    <a:pos x="T2" y="T3"/>
                  </a:cxn>
                  <a:cxn ang="T12">
                    <a:pos x="T4" y="T5"/>
                  </a:cxn>
                  <a:cxn ang="T13">
                    <a:pos x="T6" y="T7"/>
                  </a:cxn>
                  <a:cxn ang="T14">
                    <a:pos x="T8" y="T9"/>
                  </a:cxn>
                </a:cxnLst>
                <a:rect l="T15" t="T16" r="T17" b="T18"/>
                <a:pathLst>
                  <a:path w="2436" h="369">
                    <a:moveTo>
                      <a:pt x="2436" y="366"/>
                    </a:moveTo>
                    <a:lnTo>
                      <a:pt x="2436" y="369"/>
                    </a:lnTo>
                    <a:lnTo>
                      <a:pt x="0" y="2"/>
                    </a:lnTo>
                    <a:lnTo>
                      <a:pt x="0" y="0"/>
                    </a:lnTo>
                    <a:lnTo>
                      <a:pt x="2436" y="366"/>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493" name="Freeform 2430"/>
              <p:cNvSpPr>
                <a:spLocks/>
              </p:cNvSpPr>
              <p:nvPr/>
            </p:nvSpPr>
            <p:spPr bwMode="auto">
              <a:xfrm>
                <a:off x="2227" y="1413"/>
                <a:ext cx="1219" cy="194"/>
              </a:xfrm>
              <a:custGeom>
                <a:avLst/>
                <a:gdLst>
                  <a:gd name="T0" fmla="*/ 9 w 2440"/>
                  <a:gd name="T1" fmla="*/ 1 h 389"/>
                  <a:gd name="T2" fmla="*/ 9 w 2440"/>
                  <a:gd name="T3" fmla="*/ 1 h 389"/>
                  <a:gd name="T4" fmla="*/ 0 w 2440"/>
                  <a:gd name="T5" fmla="*/ 0 h 389"/>
                  <a:gd name="T6" fmla="*/ 0 w 2440"/>
                  <a:gd name="T7" fmla="*/ 0 h 389"/>
                  <a:gd name="T8" fmla="*/ 9 w 2440"/>
                  <a:gd name="T9" fmla="*/ 1 h 389"/>
                  <a:gd name="T10" fmla="*/ 0 60000 65536"/>
                  <a:gd name="T11" fmla="*/ 0 60000 65536"/>
                  <a:gd name="T12" fmla="*/ 0 60000 65536"/>
                  <a:gd name="T13" fmla="*/ 0 60000 65536"/>
                  <a:gd name="T14" fmla="*/ 0 60000 65536"/>
                  <a:gd name="T15" fmla="*/ 0 w 2440"/>
                  <a:gd name="T16" fmla="*/ 0 h 389"/>
                  <a:gd name="T17" fmla="*/ 2440 w 2440"/>
                  <a:gd name="T18" fmla="*/ 389 h 389"/>
                </a:gdLst>
                <a:ahLst/>
                <a:cxnLst>
                  <a:cxn ang="T10">
                    <a:pos x="T0" y="T1"/>
                  </a:cxn>
                  <a:cxn ang="T11">
                    <a:pos x="T2" y="T3"/>
                  </a:cxn>
                  <a:cxn ang="T12">
                    <a:pos x="T4" y="T5"/>
                  </a:cxn>
                  <a:cxn ang="T13">
                    <a:pos x="T6" y="T7"/>
                  </a:cxn>
                  <a:cxn ang="T14">
                    <a:pos x="T8" y="T9"/>
                  </a:cxn>
                </a:cxnLst>
                <a:rect l="T15" t="T16" r="T17" b="T18"/>
                <a:pathLst>
                  <a:path w="2440" h="389">
                    <a:moveTo>
                      <a:pt x="2440" y="367"/>
                    </a:moveTo>
                    <a:lnTo>
                      <a:pt x="2435" y="389"/>
                    </a:lnTo>
                    <a:lnTo>
                      <a:pt x="0" y="15"/>
                    </a:lnTo>
                    <a:lnTo>
                      <a:pt x="4" y="0"/>
                    </a:lnTo>
                    <a:lnTo>
                      <a:pt x="2440" y="367"/>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494" name="Freeform 2431"/>
              <p:cNvSpPr>
                <a:spLocks/>
              </p:cNvSpPr>
              <p:nvPr/>
            </p:nvSpPr>
            <p:spPr bwMode="auto">
              <a:xfrm>
                <a:off x="2228" y="1413"/>
                <a:ext cx="1218" cy="185"/>
              </a:xfrm>
              <a:custGeom>
                <a:avLst/>
                <a:gdLst>
                  <a:gd name="T0" fmla="*/ 10 w 2436"/>
                  <a:gd name="T1" fmla="*/ 1 h 370"/>
                  <a:gd name="T2" fmla="*/ 10 w 2436"/>
                  <a:gd name="T3" fmla="*/ 1 h 370"/>
                  <a:gd name="T4" fmla="*/ 0 w 2436"/>
                  <a:gd name="T5" fmla="*/ 1 h 370"/>
                  <a:gd name="T6" fmla="*/ 0 w 2436"/>
                  <a:gd name="T7" fmla="*/ 0 h 370"/>
                  <a:gd name="T8" fmla="*/ 10 w 2436"/>
                  <a:gd name="T9" fmla="*/ 1 h 370"/>
                  <a:gd name="T10" fmla="*/ 0 60000 65536"/>
                  <a:gd name="T11" fmla="*/ 0 60000 65536"/>
                  <a:gd name="T12" fmla="*/ 0 60000 65536"/>
                  <a:gd name="T13" fmla="*/ 0 60000 65536"/>
                  <a:gd name="T14" fmla="*/ 0 60000 65536"/>
                  <a:gd name="T15" fmla="*/ 0 w 2436"/>
                  <a:gd name="T16" fmla="*/ 0 h 370"/>
                  <a:gd name="T17" fmla="*/ 2436 w 2436"/>
                  <a:gd name="T18" fmla="*/ 370 h 370"/>
                </a:gdLst>
                <a:ahLst/>
                <a:cxnLst>
                  <a:cxn ang="T10">
                    <a:pos x="T0" y="T1"/>
                  </a:cxn>
                  <a:cxn ang="T11">
                    <a:pos x="T2" y="T3"/>
                  </a:cxn>
                  <a:cxn ang="T12">
                    <a:pos x="T4" y="T5"/>
                  </a:cxn>
                  <a:cxn ang="T13">
                    <a:pos x="T6" y="T7"/>
                  </a:cxn>
                  <a:cxn ang="T14">
                    <a:pos x="T8" y="T9"/>
                  </a:cxn>
                </a:cxnLst>
                <a:rect l="T15" t="T16" r="T17" b="T18"/>
                <a:pathLst>
                  <a:path w="2436" h="370">
                    <a:moveTo>
                      <a:pt x="2436" y="367"/>
                    </a:moveTo>
                    <a:lnTo>
                      <a:pt x="2436" y="370"/>
                    </a:lnTo>
                    <a:lnTo>
                      <a:pt x="0" y="2"/>
                    </a:lnTo>
                    <a:lnTo>
                      <a:pt x="0" y="0"/>
                    </a:lnTo>
                    <a:lnTo>
                      <a:pt x="2436" y="367"/>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495" name="Freeform 2432"/>
              <p:cNvSpPr>
                <a:spLocks/>
              </p:cNvSpPr>
              <p:nvPr/>
            </p:nvSpPr>
            <p:spPr bwMode="auto">
              <a:xfrm>
                <a:off x="2228" y="1414"/>
                <a:ext cx="1218" cy="186"/>
              </a:xfrm>
              <a:custGeom>
                <a:avLst/>
                <a:gdLst>
                  <a:gd name="T0" fmla="*/ 9 w 2438"/>
                  <a:gd name="T1" fmla="*/ 1 h 372"/>
                  <a:gd name="T2" fmla="*/ 9 w 2438"/>
                  <a:gd name="T3" fmla="*/ 1 h 372"/>
                  <a:gd name="T4" fmla="*/ 0 w 2438"/>
                  <a:gd name="T5" fmla="*/ 1 h 372"/>
                  <a:gd name="T6" fmla="*/ 0 w 2438"/>
                  <a:gd name="T7" fmla="*/ 0 h 372"/>
                  <a:gd name="T8" fmla="*/ 9 w 2438"/>
                  <a:gd name="T9" fmla="*/ 1 h 372"/>
                  <a:gd name="T10" fmla="*/ 0 60000 65536"/>
                  <a:gd name="T11" fmla="*/ 0 60000 65536"/>
                  <a:gd name="T12" fmla="*/ 0 60000 65536"/>
                  <a:gd name="T13" fmla="*/ 0 60000 65536"/>
                  <a:gd name="T14" fmla="*/ 0 60000 65536"/>
                  <a:gd name="T15" fmla="*/ 0 w 2438"/>
                  <a:gd name="T16" fmla="*/ 0 h 372"/>
                  <a:gd name="T17" fmla="*/ 2438 w 2438"/>
                  <a:gd name="T18" fmla="*/ 372 h 372"/>
                </a:gdLst>
                <a:ahLst/>
                <a:cxnLst>
                  <a:cxn ang="T10">
                    <a:pos x="T0" y="T1"/>
                  </a:cxn>
                  <a:cxn ang="T11">
                    <a:pos x="T2" y="T3"/>
                  </a:cxn>
                  <a:cxn ang="T12">
                    <a:pos x="T4" y="T5"/>
                  </a:cxn>
                  <a:cxn ang="T13">
                    <a:pos x="T6" y="T7"/>
                  </a:cxn>
                  <a:cxn ang="T14">
                    <a:pos x="T8" y="T9"/>
                  </a:cxn>
                </a:cxnLst>
                <a:rect l="T15" t="T16" r="T17" b="T18"/>
                <a:pathLst>
                  <a:path w="2438" h="372">
                    <a:moveTo>
                      <a:pt x="2438" y="368"/>
                    </a:moveTo>
                    <a:lnTo>
                      <a:pt x="2436" y="372"/>
                    </a:lnTo>
                    <a:lnTo>
                      <a:pt x="0" y="3"/>
                    </a:lnTo>
                    <a:lnTo>
                      <a:pt x="2" y="0"/>
                    </a:lnTo>
                    <a:lnTo>
                      <a:pt x="2438" y="368"/>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496" name="Freeform 2433"/>
              <p:cNvSpPr>
                <a:spLocks/>
              </p:cNvSpPr>
              <p:nvPr/>
            </p:nvSpPr>
            <p:spPr bwMode="auto">
              <a:xfrm>
                <a:off x="2228" y="1415"/>
                <a:ext cx="1218" cy="186"/>
              </a:xfrm>
              <a:custGeom>
                <a:avLst/>
                <a:gdLst>
                  <a:gd name="T0" fmla="*/ 10 w 2436"/>
                  <a:gd name="T1" fmla="*/ 2 h 370"/>
                  <a:gd name="T2" fmla="*/ 10 w 2436"/>
                  <a:gd name="T3" fmla="*/ 2 h 370"/>
                  <a:gd name="T4" fmla="*/ 0 w 2436"/>
                  <a:gd name="T5" fmla="*/ 1 h 370"/>
                  <a:gd name="T6" fmla="*/ 0 w 2436"/>
                  <a:gd name="T7" fmla="*/ 0 h 370"/>
                  <a:gd name="T8" fmla="*/ 10 w 2436"/>
                  <a:gd name="T9" fmla="*/ 2 h 370"/>
                  <a:gd name="T10" fmla="*/ 0 60000 65536"/>
                  <a:gd name="T11" fmla="*/ 0 60000 65536"/>
                  <a:gd name="T12" fmla="*/ 0 60000 65536"/>
                  <a:gd name="T13" fmla="*/ 0 60000 65536"/>
                  <a:gd name="T14" fmla="*/ 0 60000 65536"/>
                  <a:gd name="T15" fmla="*/ 0 w 2436"/>
                  <a:gd name="T16" fmla="*/ 0 h 370"/>
                  <a:gd name="T17" fmla="*/ 2436 w 2436"/>
                  <a:gd name="T18" fmla="*/ 370 h 370"/>
                </a:gdLst>
                <a:ahLst/>
                <a:cxnLst>
                  <a:cxn ang="T10">
                    <a:pos x="T0" y="T1"/>
                  </a:cxn>
                  <a:cxn ang="T11">
                    <a:pos x="T2" y="T3"/>
                  </a:cxn>
                  <a:cxn ang="T12">
                    <a:pos x="T4" y="T5"/>
                  </a:cxn>
                  <a:cxn ang="T13">
                    <a:pos x="T6" y="T7"/>
                  </a:cxn>
                  <a:cxn ang="T14">
                    <a:pos x="T8" y="T9"/>
                  </a:cxn>
                </a:cxnLst>
                <a:rect l="T15" t="T16" r="T17" b="T18"/>
                <a:pathLst>
                  <a:path w="2436" h="370">
                    <a:moveTo>
                      <a:pt x="2436" y="369"/>
                    </a:moveTo>
                    <a:lnTo>
                      <a:pt x="2436" y="370"/>
                    </a:lnTo>
                    <a:lnTo>
                      <a:pt x="0" y="2"/>
                    </a:lnTo>
                    <a:lnTo>
                      <a:pt x="0" y="0"/>
                    </a:lnTo>
                    <a:lnTo>
                      <a:pt x="2436" y="369"/>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497" name="Freeform 2434"/>
              <p:cNvSpPr>
                <a:spLocks/>
              </p:cNvSpPr>
              <p:nvPr/>
            </p:nvSpPr>
            <p:spPr bwMode="auto">
              <a:xfrm>
                <a:off x="2228" y="1416"/>
                <a:ext cx="1218" cy="186"/>
              </a:xfrm>
              <a:custGeom>
                <a:avLst/>
                <a:gdLst>
                  <a:gd name="T0" fmla="*/ 10 w 2436"/>
                  <a:gd name="T1" fmla="*/ 1 h 372"/>
                  <a:gd name="T2" fmla="*/ 10 w 2436"/>
                  <a:gd name="T3" fmla="*/ 1 h 372"/>
                  <a:gd name="T4" fmla="*/ 0 w 2436"/>
                  <a:gd name="T5" fmla="*/ 1 h 372"/>
                  <a:gd name="T6" fmla="*/ 0 w 2436"/>
                  <a:gd name="T7" fmla="*/ 0 h 372"/>
                  <a:gd name="T8" fmla="*/ 10 w 2436"/>
                  <a:gd name="T9" fmla="*/ 1 h 372"/>
                  <a:gd name="T10" fmla="*/ 0 60000 65536"/>
                  <a:gd name="T11" fmla="*/ 0 60000 65536"/>
                  <a:gd name="T12" fmla="*/ 0 60000 65536"/>
                  <a:gd name="T13" fmla="*/ 0 60000 65536"/>
                  <a:gd name="T14" fmla="*/ 0 60000 65536"/>
                  <a:gd name="T15" fmla="*/ 0 w 2436"/>
                  <a:gd name="T16" fmla="*/ 0 h 372"/>
                  <a:gd name="T17" fmla="*/ 2436 w 2436"/>
                  <a:gd name="T18" fmla="*/ 372 h 372"/>
                </a:gdLst>
                <a:ahLst/>
                <a:cxnLst>
                  <a:cxn ang="T10">
                    <a:pos x="T0" y="T1"/>
                  </a:cxn>
                  <a:cxn ang="T11">
                    <a:pos x="T2" y="T3"/>
                  </a:cxn>
                  <a:cxn ang="T12">
                    <a:pos x="T4" y="T5"/>
                  </a:cxn>
                  <a:cxn ang="T13">
                    <a:pos x="T6" y="T7"/>
                  </a:cxn>
                  <a:cxn ang="T14">
                    <a:pos x="T8" y="T9"/>
                  </a:cxn>
                </a:cxnLst>
                <a:rect l="T15" t="T16" r="T17" b="T18"/>
                <a:pathLst>
                  <a:path w="2436" h="372">
                    <a:moveTo>
                      <a:pt x="2436" y="368"/>
                    </a:moveTo>
                    <a:lnTo>
                      <a:pt x="2434" y="372"/>
                    </a:lnTo>
                    <a:lnTo>
                      <a:pt x="0" y="1"/>
                    </a:lnTo>
                    <a:lnTo>
                      <a:pt x="0" y="0"/>
                    </a:lnTo>
                    <a:lnTo>
                      <a:pt x="2436" y="368"/>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498" name="Freeform 2435"/>
              <p:cNvSpPr>
                <a:spLocks/>
              </p:cNvSpPr>
              <p:nvPr/>
            </p:nvSpPr>
            <p:spPr bwMode="auto">
              <a:xfrm>
                <a:off x="2227" y="1417"/>
                <a:ext cx="1218" cy="187"/>
              </a:xfrm>
              <a:custGeom>
                <a:avLst/>
                <a:gdLst>
                  <a:gd name="T0" fmla="*/ 10 w 2436"/>
                  <a:gd name="T1" fmla="*/ 1 h 374"/>
                  <a:gd name="T2" fmla="*/ 10 w 2436"/>
                  <a:gd name="T3" fmla="*/ 1 h 374"/>
                  <a:gd name="T4" fmla="*/ 0 w 2436"/>
                  <a:gd name="T5" fmla="*/ 1 h 374"/>
                  <a:gd name="T6" fmla="*/ 1 w 2436"/>
                  <a:gd name="T7" fmla="*/ 0 h 374"/>
                  <a:gd name="T8" fmla="*/ 10 w 2436"/>
                  <a:gd name="T9" fmla="*/ 1 h 374"/>
                  <a:gd name="T10" fmla="*/ 0 60000 65536"/>
                  <a:gd name="T11" fmla="*/ 0 60000 65536"/>
                  <a:gd name="T12" fmla="*/ 0 60000 65536"/>
                  <a:gd name="T13" fmla="*/ 0 60000 65536"/>
                  <a:gd name="T14" fmla="*/ 0 60000 65536"/>
                  <a:gd name="T15" fmla="*/ 0 w 2436"/>
                  <a:gd name="T16" fmla="*/ 0 h 374"/>
                  <a:gd name="T17" fmla="*/ 2436 w 2436"/>
                  <a:gd name="T18" fmla="*/ 374 h 374"/>
                </a:gdLst>
                <a:ahLst/>
                <a:cxnLst>
                  <a:cxn ang="T10">
                    <a:pos x="T0" y="T1"/>
                  </a:cxn>
                  <a:cxn ang="T11">
                    <a:pos x="T2" y="T3"/>
                  </a:cxn>
                  <a:cxn ang="T12">
                    <a:pos x="T4" y="T5"/>
                  </a:cxn>
                  <a:cxn ang="T13">
                    <a:pos x="T6" y="T7"/>
                  </a:cxn>
                  <a:cxn ang="T14">
                    <a:pos x="T8" y="T9"/>
                  </a:cxn>
                </a:cxnLst>
                <a:rect l="T15" t="T16" r="T17" b="T18"/>
                <a:pathLst>
                  <a:path w="2436" h="374">
                    <a:moveTo>
                      <a:pt x="2436" y="371"/>
                    </a:moveTo>
                    <a:lnTo>
                      <a:pt x="2436" y="374"/>
                    </a:lnTo>
                    <a:lnTo>
                      <a:pt x="0" y="4"/>
                    </a:lnTo>
                    <a:lnTo>
                      <a:pt x="2" y="0"/>
                    </a:lnTo>
                    <a:lnTo>
                      <a:pt x="2436" y="371"/>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499" name="Freeform 2436"/>
              <p:cNvSpPr>
                <a:spLocks/>
              </p:cNvSpPr>
              <p:nvPr/>
            </p:nvSpPr>
            <p:spPr bwMode="auto">
              <a:xfrm>
                <a:off x="2227" y="1419"/>
                <a:ext cx="1218" cy="187"/>
              </a:xfrm>
              <a:custGeom>
                <a:avLst/>
                <a:gdLst>
                  <a:gd name="T0" fmla="*/ 10 w 2436"/>
                  <a:gd name="T1" fmla="*/ 2 h 373"/>
                  <a:gd name="T2" fmla="*/ 10 w 2436"/>
                  <a:gd name="T3" fmla="*/ 2 h 373"/>
                  <a:gd name="T4" fmla="*/ 0 w 2436"/>
                  <a:gd name="T5" fmla="*/ 1 h 373"/>
                  <a:gd name="T6" fmla="*/ 0 w 2436"/>
                  <a:gd name="T7" fmla="*/ 0 h 373"/>
                  <a:gd name="T8" fmla="*/ 10 w 2436"/>
                  <a:gd name="T9" fmla="*/ 2 h 373"/>
                  <a:gd name="T10" fmla="*/ 0 60000 65536"/>
                  <a:gd name="T11" fmla="*/ 0 60000 65536"/>
                  <a:gd name="T12" fmla="*/ 0 60000 65536"/>
                  <a:gd name="T13" fmla="*/ 0 60000 65536"/>
                  <a:gd name="T14" fmla="*/ 0 60000 65536"/>
                  <a:gd name="T15" fmla="*/ 0 w 2436"/>
                  <a:gd name="T16" fmla="*/ 0 h 373"/>
                  <a:gd name="T17" fmla="*/ 2436 w 2436"/>
                  <a:gd name="T18" fmla="*/ 373 h 373"/>
                </a:gdLst>
                <a:ahLst/>
                <a:cxnLst>
                  <a:cxn ang="T10">
                    <a:pos x="T0" y="T1"/>
                  </a:cxn>
                  <a:cxn ang="T11">
                    <a:pos x="T2" y="T3"/>
                  </a:cxn>
                  <a:cxn ang="T12">
                    <a:pos x="T4" y="T5"/>
                  </a:cxn>
                  <a:cxn ang="T13">
                    <a:pos x="T6" y="T7"/>
                  </a:cxn>
                  <a:cxn ang="T14">
                    <a:pos x="T8" y="T9"/>
                  </a:cxn>
                </a:cxnLst>
                <a:rect l="T15" t="T16" r="T17" b="T18"/>
                <a:pathLst>
                  <a:path w="2436" h="373">
                    <a:moveTo>
                      <a:pt x="2436" y="370"/>
                    </a:moveTo>
                    <a:lnTo>
                      <a:pt x="2436" y="373"/>
                    </a:lnTo>
                    <a:lnTo>
                      <a:pt x="0" y="1"/>
                    </a:lnTo>
                    <a:lnTo>
                      <a:pt x="0" y="0"/>
                    </a:lnTo>
                    <a:lnTo>
                      <a:pt x="2436" y="37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500" name="Freeform 2437"/>
              <p:cNvSpPr>
                <a:spLocks/>
              </p:cNvSpPr>
              <p:nvPr/>
            </p:nvSpPr>
            <p:spPr bwMode="auto">
              <a:xfrm>
                <a:off x="2227" y="1420"/>
                <a:ext cx="1218" cy="187"/>
              </a:xfrm>
              <a:custGeom>
                <a:avLst/>
                <a:gdLst>
                  <a:gd name="T0" fmla="*/ 10 w 2436"/>
                  <a:gd name="T1" fmla="*/ 1 h 376"/>
                  <a:gd name="T2" fmla="*/ 10 w 2436"/>
                  <a:gd name="T3" fmla="*/ 1 h 376"/>
                  <a:gd name="T4" fmla="*/ 0 w 2436"/>
                  <a:gd name="T5" fmla="*/ 0 h 376"/>
                  <a:gd name="T6" fmla="*/ 0 w 2436"/>
                  <a:gd name="T7" fmla="*/ 0 h 376"/>
                  <a:gd name="T8" fmla="*/ 10 w 2436"/>
                  <a:gd name="T9" fmla="*/ 1 h 376"/>
                  <a:gd name="T10" fmla="*/ 0 60000 65536"/>
                  <a:gd name="T11" fmla="*/ 0 60000 65536"/>
                  <a:gd name="T12" fmla="*/ 0 60000 65536"/>
                  <a:gd name="T13" fmla="*/ 0 60000 65536"/>
                  <a:gd name="T14" fmla="*/ 0 60000 65536"/>
                  <a:gd name="T15" fmla="*/ 0 w 2436"/>
                  <a:gd name="T16" fmla="*/ 0 h 376"/>
                  <a:gd name="T17" fmla="*/ 2436 w 2436"/>
                  <a:gd name="T18" fmla="*/ 376 h 376"/>
                </a:gdLst>
                <a:ahLst/>
                <a:cxnLst>
                  <a:cxn ang="T10">
                    <a:pos x="T0" y="T1"/>
                  </a:cxn>
                  <a:cxn ang="T11">
                    <a:pos x="T2" y="T3"/>
                  </a:cxn>
                  <a:cxn ang="T12">
                    <a:pos x="T4" y="T5"/>
                  </a:cxn>
                  <a:cxn ang="T13">
                    <a:pos x="T6" y="T7"/>
                  </a:cxn>
                  <a:cxn ang="T14">
                    <a:pos x="T8" y="T9"/>
                  </a:cxn>
                </a:cxnLst>
                <a:rect l="T15" t="T16" r="T17" b="T18"/>
                <a:pathLst>
                  <a:path w="2436" h="376">
                    <a:moveTo>
                      <a:pt x="2436" y="372"/>
                    </a:moveTo>
                    <a:lnTo>
                      <a:pt x="2435" y="376"/>
                    </a:lnTo>
                    <a:lnTo>
                      <a:pt x="0" y="2"/>
                    </a:lnTo>
                    <a:lnTo>
                      <a:pt x="0" y="0"/>
                    </a:lnTo>
                    <a:lnTo>
                      <a:pt x="2436" y="372"/>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501" name="Freeform 2438"/>
              <p:cNvSpPr>
                <a:spLocks/>
              </p:cNvSpPr>
              <p:nvPr/>
            </p:nvSpPr>
            <p:spPr bwMode="auto">
              <a:xfrm>
                <a:off x="2226" y="1420"/>
                <a:ext cx="1218" cy="198"/>
              </a:xfrm>
              <a:custGeom>
                <a:avLst/>
                <a:gdLst>
                  <a:gd name="T0" fmla="*/ 10 w 2436"/>
                  <a:gd name="T1" fmla="*/ 2 h 395"/>
                  <a:gd name="T2" fmla="*/ 10 w 2436"/>
                  <a:gd name="T3" fmla="*/ 2 h 395"/>
                  <a:gd name="T4" fmla="*/ 0 w 2436"/>
                  <a:gd name="T5" fmla="*/ 1 h 395"/>
                  <a:gd name="T6" fmla="*/ 1 w 2436"/>
                  <a:gd name="T7" fmla="*/ 0 h 395"/>
                  <a:gd name="T8" fmla="*/ 10 w 2436"/>
                  <a:gd name="T9" fmla="*/ 2 h 395"/>
                  <a:gd name="T10" fmla="*/ 0 60000 65536"/>
                  <a:gd name="T11" fmla="*/ 0 60000 65536"/>
                  <a:gd name="T12" fmla="*/ 0 60000 65536"/>
                  <a:gd name="T13" fmla="*/ 0 60000 65536"/>
                  <a:gd name="T14" fmla="*/ 0 60000 65536"/>
                  <a:gd name="T15" fmla="*/ 0 w 2436"/>
                  <a:gd name="T16" fmla="*/ 0 h 395"/>
                  <a:gd name="T17" fmla="*/ 2436 w 2436"/>
                  <a:gd name="T18" fmla="*/ 395 h 395"/>
                </a:gdLst>
                <a:ahLst/>
                <a:cxnLst>
                  <a:cxn ang="T10">
                    <a:pos x="T0" y="T1"/>
                  </a:cxn>
                  <a:cxn ang="T11">
                    <a:pos x="T2" y="T3"/>
                  </a:cxn>
                  <a:cxn ang="T12">
                    <a:pos x="T4" y="T5"/>
                  </a:cxn>
                  <a:cxn ang="T13">
                    <a:pos x="T6" y="T7"/>
                  </a:cxn>
                  <a:cxn ang="T14">
                    <a:pos x="T8" y="T9"/>
                  </a:cxn>
                </a:cxnLst>
                <a:rect l="T15" t="T16" r="T17" b="T18"/>
                <a:pathLst>
                  <a:path w="2436" h="395">
                    <a:moveTo>
                      <a:pt x="2436" y="374"/>
                    </a:moveTo>
                    <a:lnTo>
                      <a:pt x="2434" y="395"/>
                    </a:lnTo>
                    <a:lnTo>
                      <a:pt x="0" y="16"/>
                    </a:lnTo>
                    <a:lnTo>
                      <a:pt x="1" y="0"/>
                    </a:lnTo>
                    <a:lnTo>
                      <a:pt x="2436" y="374"/>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502" name="Freeform 2439"/>
              <p:cNvSpPr>
                <a:spLocks/>
              </p:cNvSpPr>
              <p:nvPr/>
            </p:nvSpPr>
            <p:spPr bwMode="auto">
              <a:xfrm>
                <a:off x="2226" y="1420"/>
                <a:ext cx="1218" cy="193"/>
              </a:xfrm>
              <a:custGeom>
                <a:avLst/>
                <a:gdLst>
                  <a:gd name="T0" fmla="*/ 10 w 2436"/>
                  <a:gd name="T1" fmla="*/ 2 h 385"/>
                  <a:gd name="T2" fmla="*/ 10 w 2436"/>
                  <a:gd name="T3" fmla="*/ 2 h 385"/>
                  <a:gd name="T4" fmla="*/ 0 w 2436"/>
                  <a:gd name="T5" fmla="*/ 1 h 385"/>
                  <a:gd name="T6" fmla="*/ 1 w 2436"/>
                  <a:gd name="T7" fmla="*/ 0 h 385"/>
                  <a:gd name="T8" fmla="*/ 10 w 2436"/>
                  <a:gd name="T9" fmla="*/ 2 h 385"/>
                  <a:gd name="T10" fmla="*/ 0 60000 65536"/>
                  <a:gd name="T11" fmla="*/ 0 60000 65536"/>
                  <a:gd name="T12" fmla="*/ 0 60000 65536"/>
                  <a:gd name="T13" fmla="*/ 0 60000 65536"/>
                  <a:gd name="T14" fmla="*/ 0 60000 65536"/>
                  <a:gd name="T15" fmla="*/ 0 w 2436"/>
                  <a:gd name="T16" fmla="*/ 0 h 385"/>
                  <a:gd name="T17" fmla="*/ 2436 w 2436"/>
                  <a:gd name="T18" fmla="*/ 385 h 385"/>
                </a:gdLst>
                <a:ahLst/>
                <a:cxnLst>
                  <a:cxn ang="T10">
                    <a:pos x="T0" y="T1"/>
                  </a:cxn>
                  <a:cxn ang="T11">
                    <a:pos x="T2" y="T3"/>
                  </a:cxn>
                  <a:cxn ang="T12">
                    <a:pos x="T4" y="T5"/>
                  </a:cxn>
                  <a:cxn ang="T13">
                    <a:pos x="T6" y="T7"/>
                  </a:cxn>
                  <a:cxn ang="T14">
                    <a:pos x="T8" y="T9"/>
                  </a:cxn>
                </a:cxnLst>
                <a:rect l="T15" t="T16" r="T17" b="T18"/>
                <a:pathLst>
                  <a:path w="2436" h="385">
                    <a:moveTo>
                      <a:pt x="2436" y="374"/>
                    </a:moveTo>
                    <a:lnTo>
                      <a:pt x="2436" y="385"/>
                    </a:lnTo>
                    <a:lnTo>
                      <a:pt x="0" y="8"/>
                    </a:lnTo>
                    <a:lnTo>
                      <a:pt x="1" y="0"/>
                    </a:lnTo>
                    <a:lnTo>
                      <a:pt x="2436" y="374"/>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503" name="Freeform 2440"/>
              <p:cNvSpPr>
                <a:spLocks/>
              </p:cNvSpPr>
              <p:nvPr/>
            </p:nvSpPr>
            <p:spPr bwMode="auto">
              <a:xfrm>
                <a:off x="2226" y="1425"/>
                <a:ext cx="1218" cy="193"/>
              </a:xfrm>
              <a:custGeom>
                <a:avLst/>
                <a:gdLst>
                  <a:gd name="T0" fmla="*/ 10 w 2436"/>
                  <a:gd name="T1" fmla="*/ 1 h 387"/>
                  <a:gd name="T2" fmla="*/ 10 w 2436"/>
                  <a:gd name="T3" fmla="*/ 1 h 387"/>
                  <a:gd name="T4" fmla="*/ 0 w 2436"/>
                  <a:gd name="T5" fmla="*/ 0 h 387"/>
                  <a:gd name="T6" fmla="*/ 0 w 2436"/>
                  <a:gd name="T7" fmla="*/ 0 h 387"/>
                  <a:gd name="T8" fmla="*/ 10 w 2436"/>
                  <a:gd name="T9" fmla="*/ 1 h 387"/>
                  <a:gd name="T10" fmla="*/ 0 60000 65536"/>
                  <a:gd name="T11" fmla="*/ 0 60000 65536"/>
                  <a:gd name="T12" fmla="*/ 0 60000 65536"/>
                  <a:gd name="T13" fmla="*/ 0 60000 65536"/>
                  <a:gd name="T14" fmla="*/ 0 60000 65536"/>
                  <a:gd name="T15" fmla="*/ 0 w 2436"/>
                  <a:gd name="T16" fmla="*/ 0 h 387"/>
                  <a:gd name="T17" fmla="*/ 2436 w 2436"/>
                  <a:gd name="T18" fmla="*/ 387 h 387"/>
                </a:gdLst>
                <a:ahLst/>
                <a:cxnLst>
                  <a:cxn ang="T10">
                    <a:pos x="T0" y="T1"/>
                  </a:cxn>
                  <a:cxn ang="T11">
                    <a:pos x="T2" y="T3"/>
                  </a:cxn>
                  <a:cxn ang="T12">
                    <a:pos x="T4" y="T5"/>
                  </a:cxn>
                  <a:cxn ang="T13">
                    <a:pos x="T6" y="T7"/>
                  </a:cxn>
                  <a:cxn ang="T14">
                    <a:pos x="T8" y="T9"/>
                  </a:cxn>
                </a:cxnLst>
                <a:rect l="T15" t="T16" r="T17" b="T18"/>
                <a:pathLst>
                  <a:path w="2436" h="387">
                    <a:moveTo>
                      <a:pt x="2436" y="377"/>
                    </a:moveTo>
                    <a:lnTo>
                      <a:pt x="2434" y="387"/>
                    </a:lnTo>
                    <a:lnTo>
                      <a:pt x="0" y="8"/>
                    </a:lnTo>
                    <a:lnTo>
                      <a:pt x="0" y="0"/>
                    </a:lnTo>
                    <a:lnTo>
                      <a:pt x="2436" y="377"/>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504" name="Freeform 2441"/>
              <p:cNvSpPr>
                <a:spLocks/>
              </p:cNvSpPr>
              <p:nvPr/>
            </p:nvSpPr>
            <p:spPr bwMode="auto">
              <a:xfrm>
                <a:off x="2226" y="1429"/>
                <a:ext cx="1217" cy="418"/>
              </a:xfrm>
              <a:custGeom>
                <a:avLst/>
                <a:gdLst>
                  <a:gd name="T0" fmla="*/ 10 w 2434"/>
                  <a:gd name="T1" fmla="*/ 2 h 836"/>
                  <a:gd name="T2" fmla="*/ 10 w 2434"/>
                  <a:gd name="T3" fmla="*/ 3 h 836"/>
                  <a:gd name="T4" fmla="*/ 0 w 2434"/>
                  <a:gd name="T5" fmla="*/ 2 h 836"/>
                  <a:gd name="T6" fmla="*/ 0 w 2434"/>
                  <a:gd name="T7" fmla="*/ 0 h 836"/>
                  <a:gd name="T8" fmla="*/ 10 w 2434"/>
                  <a:gd name="T9" fmla="*/ 2 h 836"/>
                  <a:gd name="T10" fmla="*/ 0 60000 65536"/>
                  <a:gd name="T11" fmla="*/ 0 60000 65536"/>
                  <a:gd name="T12" fmla="*/ 0 60000 65536"/>
                  <a:gd name="T13" fmla="*/ 0 60000 65536"/>
                  <a:gd name="T14" fmla="*/ 0 60000 65536"/>
                  <a:gd name="T15" fmla="*/ 0 w 2434"/>
                  <a:gd name="T16" fmla="*/ 0 h 836"/>
                  <a:gd name="T17" fmla="*/ 2434 w 2434"/>
                  <a:gd name="T18" fmla="*/ 836 h 836"/>
                </a:gdLst>
                <a:ahLst/>
                <a:cxnLst>
                  <a:cxn ang="T10">
                    <a:pos x="T0" y="T1"/>
                  </a:cxn>
                  <a:cxn ang="T11">
                    <a:pos x="T2" y="T3"/>
                  </a:cxn>
                  <a:cxn ang="T12">
                    <a:pos x="T4" y="T5"/>
                  </a:cxn>
                  <a:cxn ang="T13">
                    <a:pos x="T6" y="T7"/>
                  </a:cxn>
                  <a:cxn ang="T14">
                    <a:pos x="T8" y="T9"/>
                  </a:cxn>
                </a:cxnLst>
                <a:rect l="T15" t="T16" r="T17" b="T18"/>
                <a:pathLst>
                  <a:path w="2434" h="836">
                    <a:moveTo>
                      <a:pt x="2434" y="379"/>
                    </a:moveTo>
                    <a:lnTo>
                      <a:pt x="2434" y="836"/>
                    </a:lnTo>
                    <a:lnTo>
                      <a:pt x="0" y="339"/>
                    </a:lnTo>
                    <a:lnTo>
                      <a:pt x="0" y="0"/>
                    </a:lnTo>
                    <a:lnTo>
                      <a:pt x="2434" y="379"/>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505" name="Freeform 2442"/>
              <p:cNvSpPr>
                <a:spLocks/>
              </p:cNvSpPr>
              <p:nvPr/>
            </p:nvSpPr>
            <p:spPr bwMode="auto">
              <a:xfrm>
                <a:off x="2226" y="1598"/>
                <a:ext cx="1218" cy="260"/>
              </a:xfrm>
              <a:custGeom>
                <a:avLst/>
                <a:gdLst>
                  <a:gd name="T0" fmla="*/ 10 w 2436"/>
                  <a:gd name="T1" fmla="*/ 1 h 521"/>
                  <a:gd name="T2" fmla="*/ 10 w 2436"/>
                  <a:gd name="T3" fmla="*/ 2 h 521"/>
                  <a:gd name="T4" fmla="*/ 1 w 2436"/>
                  <a:gd name="T5" fmla="*/ 0 h 521"/>
                  <a:gd name="T6" fmla="*/ 0 w 2436"/>
                  <a:gd name="T7" fmla="*/ 0 h 521"/>
                  <a:gd name="T8" fmla="*/ 10 w 2436"/>
                  <a:gd name="T9" fmla="*/ 1 h 521"/>
                  <a:gd name="T10" fmla="*/ 0 60000 65536"/>
                  <a:gd name="T11" fmla="*/ 0 60000 65536"/>
                  <a:gd name="T12" fmla="*/ 0 60000 65536"/>
                  <a:gd name="T13" fmla="*/ 0 60000 65536"/>
                  <a:gd name="T14" fmla="*/ 0 60000 65536"/>
                  <a:gd name="T15" fmla="*/ 0 w 2436"/>
                  <a:gd name="T16" fmla="*/ 0 h 521"/>
                  <a:gd name="T17" fmla="*/ 2436 w 2436"/>
                  <a:gd name="T18" fmla="*/ 521 h 521"/>
                </a:gdLst>
                <a:ahLst/>
                <a:cxnLst>
                  <a:cxn ang="T10">
                    <a:pos x="T0" y="T1"/>
                  </a:cxn>
                  <a:cxn ang="T11">
                    <a:pos x="T2" y="T3"/>
                  </a:cxn>
                  <a:cxn ang="T12">
                    <a:pos x="T4" y="T5"/>
                  </a:cxn>
                  <a:cxn ang="T13">
                    <a:pos x="T6" y="T7"/>
                  </a:cxn>
                  <a:cxn ang="T14">
                    <a:pos x="T8" y="T9"/>
                  </a:cxn>
                </a:cxnLst>
                <a:rect l="T15" t="T16" r="T17" b="T18"/>
                <a:pathLst>
                  <a:path w="2436" h="521">
                    <a:moveTo>
                      <a:pt x="2434" y="497"/>
                    </a:moveTo>
                    <a:lnTo>
                      <a:pt x="2436" y="521"/>
                    </a:lnTo>
                    <a:lnTo>
                      <a:pt x="1" y="15"/>
                    </a:lnTo>
                    <a:lnTo>
                      <a:pt x="0" y="0"/>
                    </a:lnTo>
                    <a:lnTo>
                      <a:pt x="2434" y="497"/>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506" name="Freeform 2443"/>
              <p:cNvSpPr>
                <a:spLocks/>
              </p:cNvSpPr>
              <p:nvPr/>
            </p:nvSpPr>
            <p:spPr bwMode="auto">
              <a:xfrm>
                <a:off x="2226" y="1598"/>
                <a:ext cx="1218" cy="254"/>
              </a:xfrm>
              <a:custGeom>
                <a:avLst/>
                <a:gdLst>
                  <a:gd name="T0" fmla="*/ 10 w 2436"/>
                  <a:gd name="T1" fmla="*/ 1 h 509"/>
                  <a:gd name="T2" fmla="*/ 10 w 2436"/>
                  <a:gd name="T3" fmla="*/ 1 h 509"/>
                  <a:gd name="T4" fmla="*/ 0 w 2436"/>
                  <a:gd name="T5" fmla="*/ 0 h 509"/>
                  <a:gd name="T6" fmla="*/ 0 w 2436"/>
                  <a:gd name="T7" fmla="*/ 0 h 509"/>
                  <a:gd name="T8" fmla="*/ 10 w 2436"/>
                  <a:gd name="T9" fmla="*/ 1 h 509"/>
                  <a:gd name="T10" fmla="*/ 0 60000 65536"/>
                  <a:gd name="T11" fmla="*/ 0 60000 65536"/>
                  <a:gd name="T12" fmla="*/ 0 60000 65536"/>
                  <a:gd name="T13" fmla="*/ 0 60000 65536"/>
                  <a:gd name="T14" fmla="*/ 0 60000 65536"/>
                  <a:gd name="T15" fmla="*/ 0 w 2436"/>
                  <a:gd name="T16" fmla="*/ 0 h 509"/>
                  <a:gd name="T17" fmla="*/ 2436 w 2436"/>
                  <a:gd name="T18" fmla="*/ 509 h 509"/>
                </a:gdLst>
                <a:ahLst/>
                <a:cxnLst>
                  <a:cxn ang="T10">
                    <a:pos x="T0" y="T1"/>
                  </a:cxn>
                  <a:cxn ang="T11">
                    <a:pos x="T2" y="T3"/>
                  </a:cxn>
                  <a:cxn ang="T12">
                    <a:pos x="T4" y="T5"/>
                  </a:cxn>
                  <a:cxn ang="T13">
                    <a:pos x="T6" y="T7"/>
                  </a:cxn>
                  <a:cxn ang="T14">
                    <a:pos x="T8" y="T9"/>
                  </a:cxn>
                </a:cxnLst>
                <a:rect l="T15" t="T16" r="T17" b="T18"/>
                <a:pathLst>
                  <a:path w="2436" h="509">
                    <a:moveTo>
                      <a:pt x="2434" y="497"/>
                    </a:moveTo>
                    <a:lnTo>
                      <a:pt x="2436" y="509"/>
                    </a:lnTo>
                    <a:lnTo>
                      <a:pt x="0" y="7"/>
                    </a:lnTo>
                    <a:lnTo>
                      <a:pt x="0" y="0"/>
                    </a:lnTo>
                    <a:lnTo>
                      <a:pt x="2434" y="497"/>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507" name="Freeform 2444"/>
              <p:cNvSpPr>
                <a:spLocks/>
              </p:cNvSpPr>
              <p:nvPr/>
            </p:nvSpPr>
            <p:spPr bwMode="auto">
              <a:xfrm>
                <a:off x="2226" y="1602"/>
                <a:ext cx="1218" cy="256"/>
              </a:xfrm>
              <a:custGeom>
                <a:avLst/>
                <a:gdLst>
                  <a:gd name="T0" fmla="*/ 10 w 2436"/>
                  <a:gd name="T1" fmla="*/ 1 h 514"/>
                  <a:gd name="T2" fmla="*/ 10 w 2436"/>
                  <a:gd name="T3" fmla="*/ 2 h 514"/>
                  <a:gd name="T4" fmla="*/ 1 w 2436"/>
                  <a:gd name="T5" fmla="*/ 0 h 514"/>
                  <a:gd name="T6" fmla="*/ 0 w 2436"/>
                  <a:gd name="T7" fmla="*/ 0 h 514"/>
                  <a:gd name="T8" fmla="*/ 10 w 2436"/>
                  <a:gd name="T9" fmla="*/ 1 h 514"/>
                  <a:gd name="T10" fmla="*/ 0 60000 65536"/>
                  <a:gd name="T11" fmla="*/ 0 60000 65536"/>
                  <a:gd name="T12" fmla="*/ 0 60000 65536"/>
                  <a:gd name="T13" fmla="*/ 0 60000 65536"/>
                  <a:gd name="T14" fmla="*/ 0 60000 65536"/>
                  <a:gd name="T15" fmla="*/ 0 w 2436"/>
                  <a:gd name="T16" fmla="*/ 0 h 514"/>
                  <a:gd name="T17" fmla="*/ 2436 w 2436"/>
                  <a:gd name="T18" fmla="*/ 514 h 514"/>
                </a:gdLst>
                <a:ahLst/>
                <a:cxnLst>
                  <a:cxn ang="T10">
                    <a:pos x="T0" y="T1"/>
                  </a:cxn>
                  <a:cxn ang="T11">
                    <a:pos x="T2" y="T3"/>
                  </a:cxn>
                  <a:cxn ang="T12">
                    <a:pos x="T4" y="T5"/>
                  </a:cxn>
                  <a:cxn ang="T13">
                    <a:pos x="T6" y="T7"/>
                  </a:cxn>
                  <a:cxn ang="T14">
                    <a:pos x="T8" y="T9"/>
                  </a:cxn>
                </a:cxnLst>
                <a:rect l="T15" t="T16" r="T17" b="T18"/>
                <a:pathLst>
                  <a:path w="2436" h="514">
                    <a:moveTo>
                      <a:pt x="2436" y="502"/>
                    </a:moveTo>
                    <a:lnTo>
                      <a:pt x="2436" y="514"/>
                    </a:lnTo>
                    <a:lnTo>
                      <a:pt x="1" y="8"/>
                    </a:lnTo>
                    <a:lnTo>
                      <a:pt x="0" y="0"/>
                    </a:lnTo>
                    <a:lnTo>
                      <a:pt x="2436" y="502"/>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508" name="Freeform 2445"/>
              <p:cNvSpPr>
                <a:spLocks/>
              </p:cNvSpPr>
              <p:nvPr/>
            </p:nvSpPr>
            <p:spPr bwMode="auto">
              <a:xfrm>
                <a:off x="2227" y="1606"/>
                <a:ext cx="1219" cy="262"/>
              </a:xfrm>
              <a:custGeom>
                <a:avLst/>
                <a:gdLst>
                  <a:gd name="T0" fmla="*/ 9 w 2440"/>
                  <a:gd name="T1" fmla="*/ 1 h 525"/>
                  <a:gd name="T2" fmla="*/ 9 w 2440"/>
                  <a:gd name="T3" fmla="*/ 2 h 525"/>
                  <a:gd name="T4" fmla="*/ 0 w 2440"/>
                  <a:gd name="T5" fmla="*/ 0 h 525"/>
                  <a:gd name="T6" fmla="*/ 0 w 2440"/>
                  <a:gd name="T7" fmla="*/ 0 h 525"/>
                  <a:gd name="T8" fmla="*/ 9 w 2440"/>
                  <a:gd name="T9" fmla="*/ 1 h 525"/>
                  <a:gd name="T10" fmla="*/ 0 60000 65536"/>
                  <a:gd name="T11" fmla="*/ 0 60000 65536"/>
                  <a:gd name="T12" fmla="*/ 0 60000 65536"/>
                  <a:gd name="T13" fmla="*/ 0 60000 65536"/>
                  <a:gd name="T14" fmla="*/ 0 60000 65536"/>
                  <a:gd name="T15" fmla="*/ 0 w 2440"/>
                  <a:gd name="T16" fmla="*/ 0 h 525"/>
                  <a:gd name="T17" fmla="*/ 2440 w 2440"/>
                  <a:gd name="T18" fmla="*/ 525 h 525"/>
                </a:gdLst>
                <a:ahLst/>
                <a:cxnLst>
                  <a:cxn ang="T10">
                    <a:pos x="T0" y="T1"/>
                  </a:cxn>
                  <a:cxn ang="T11">
                    <a:pos x="T2" y="T3"/>
                  </a:cxn>
                  <a:cxn ang="T12">
                    <a:pos x="T4" y="T5"/>
                  </a:cxn>
                  <a:cxn ang="T13">
                    <a:pos x="T6" y="T7"/>
                  </a:cxn>
                  <a:cxn ang="T14">
                    <a:pos x="T8" y="T9"/>
                  </a:cxn>
                </a:cxnLst>
                <a:rect l="T15" t="T16" r="T17" b="T18"/>
                <a:pathLst>
                  <a:path w="2440" h="525">
                    <a:moveTo>
                      <a:pt x="2435" y="506"/>
                    </a:moveTo>
                    <a:lnTo>
                      <a:pt x="2440" y="525"/>
                    </a:lnTo>
                    <a:lnTo>
                      <a:pt x="4" y="15"/>
                    </a:lnTo>
                    <a:lnTo>
                      <a:pt x="0" y="0"/>
                    </a:lnTo>
                    <a:lnTo>
                      <a:pt x="2435" y="506"/>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509" name="Freeform 2446"/>
              <p:cNvSpPr>
                <a:spLocks/>
              </p:cNvSpPr>
              <p:nvPr/>
            </p:nvSpPr>
            <p:spPr bwMode="auto">
              <a:xfrm>
                <a:off x="2227" y="1606"/>
                <a:ext cx="1218" cy="253"/>
              </a:xfrm>
              <a:custGeom>
                <a:avLst/>
                <a:gdLst>
                  <a:gd name="T0" fmla="*/ 10 w 2436"/>
                  <a:gd name="T1" fmla="*/ 1 h 507"/>
                  <a:gd name="T2" fmla="*/ 10 w 2436"/>
                  <a:gd name="T3" fmla="*/ 1 h 507"/>
                  <a:gd name="T4" fmla="*/ 0 w 2436"/>
                  <a:gd name="T5" fmla="*/ 0 h 507"/>
                  <a:gd name="T6" fmla="*/ 0 w 2436"/>
                  <a:gd name="T7" fmla="*/ 0 h 507"/>
                  <a:gd name="T8" fmla="*/ 10 w 2436"/>
                  <a:gd name="T9" fmla="*/ 1 h 507"/>
                  <a:gd name="T10" fmla="*/ 0 60000 65536"/>
                  <a:gd name="T11" fmla="*/ 0 60000 65536"/>
                  <a:gd name="T12" fmla="*/ 0 60000 65536"/>
                  <a:gd name="T13" fmla="*/ 0 60000 65536"/>
                  <a:gd name="T14" fmla="*/ 0 60000 65536"/>
                  <a:gd name="T15" fmla="*/ 0 w 2436"/>
                  <a:gd name="T16" fmla="*/ 0 h 507"/>
                  <a:gd name="T17" fmla="*/ 2436 w 2436"/>
                  <a:gd name="T18" fmla="*/ 507 h 507"/>
                </a:gdLst>
                <a:ahLst/>
                <a:cxnLst>
                  <a:cxn ang="T10">
                    <a:pos x="T0" y="T1"/>
                  </a:cxn>
                  <a:cxn ang="T11">
                    <a:pos x="T2" y="T3"/>
                  </a:cxn>
                  <a:cxn ang="T12">
                    <a:pos x="T4" y="T5"/>
                  </a:cxn>
                  <a:cxn ang="T13">
                    <a:pos x="T6" y="T7"/>
                  </a:cxn>
                  <a:cxn ang="T14">
                    <a:pos x="T8" y="T9"/>
                  </a:cxn>
                </a:cxnLst>
                <a:rect l="T15" t="T16" r="T17" b="T18"/>
                <a:pathLst>
                  <a:path w="2436" h="507">
                    <a:moveTo>
                      <a:pt x="2435" y="506"/>
                    </a:moveTo>
                    <a:lnTo>
                      <a:pt x="2436" y="507"/>
                    </a:lnTo>
                    <a:lnTo>
                      <a:pt x="0" y="4"/>
                    </a:lnTo>
                    <a:lnTo>
                      <a:pt x="0" y="0"/>
                    </a:lnTo>
                    <a:lnTo>
                      <a:pt x="2435" y="506"/>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510" name="Freeform 2447"/>
              <p:cNvSpPr>
                <a:spLocks/>
              </p:cNvSpPr>
              <p:nvPr/>
            </p:nvSpPr>
            <p:spPr bwMode="auto">
              <a:xfrm>
                <a:off x="2227" y="1607"/>
                <a:ext cx="1218" cy="254"/>
              </a:xfrm>
              <a:custGeom>
                <a:avLst/>
                <a:gdLst>
                  <a:gd name="T0" fmla="*/ 10 w 2436"/>
                  <a:gd name="T1" fmla="*/ 2 h 507"/>
                  <a:gd name="T2" fmla="*/ 10 w 2436"/>
                  <a:gd name="T3" fmla="*/ 2 h 507"/>
                  <a:gd name="T4" fmla="*/ 0 w 2436"/>
                  <a:gd name="T5" fmla="*/ 1 h 507"/>
                  <a:gd name="T6" fmla="*/ 0 w 2436"/>
                  <a:gd name="T7" fmla="*/ 0 h 507"/>
                  <a:gd name="T8" fmla="*/ 10 w 2436"/>
                  <a:gd name="T9" fmla="*/ 2 h 507"/>
                  <a:gd name="T10" fmla="*/ 0 60000 65536"/>
                  <a:gd name="T11" fmla="*/ 0 60000 65536"/>
                  <a:gd name="T12" fmla="*/ 0 60000 65536"/>
                  <a:gd name="T13" fmla="*/ 0 60000 65536"/>
                  <a:gd name="T14" fmla="*/ 0 60000 65536"/>
                  <a:gd name="T15" fmla="*/ 0 w 2436"/>
                  <a:gd name="T16" fmla="*/ 0 h 507"/>
                  <a:gd name="T17" fmla="*/ 2436 w 2436"/>
                  <a:gd name="T18" fmla="*/ 507 h 507"/>
                </a:gdLst>
                <a:ahLst/>
                <a:cxnLst>
                  <a:cxn ang="T10">
                    <a:pos x="T0" y="T1"/>
                  </a:cxn>
                  <a:cxn ang="T11">
                    <a:pos x="T2" y="T3"/>
                  </a:cxn>
                  <a:cxn ang="T12">
                    <a:pos x="T4" y="T5"/>
                  </a:cxn>
                  <a:cxn ang="T13">
                    <a:pos x="T6" y="T7"/>
                  </a:cxn>
                  <a:cxn ang="T14">
                    <a:pos x="T8" y="T9"/>
                  </a:cxn>
                </a:cxnLst>
                <a:rect l="T15" t="T16" r="T17" b="T18"/>
                <a:pathLst>
                  <a:path w="2436" h="507">
                    <a:moveTo>
                      <a:pt x="2436" y="503"/>
                    </a:moveTo>
                    <a:lnTo>
                      <a:pt x="2436" y="507"/>
                    </a:lnTo>
                    <a:lnTo>
                      <a:pt x="0" y="1"/>
                    </a:lnTo>
                    <a:lnTo>
                      <a:pt x="0" y="0"/>
                    </a:lnTo>
                    <a:lnTo>
                      <a:pt x="2436" y="503"/>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5511" name="Freeform 2448"/>
              <p:cNvSpPr>
                <a:spLocks/>
              </p:cNvSpPr>
              <p:nvPr/>
            </p:nvSpPr>
            <p:spPr bwMode="auto">
              <a:xfrm>
                <a:off x="2227" y="1608"/>
                <a:ext cx="1218" cy="254"/>
              </a:xfrm>
              <a:custGeom>
                <a:avLst/>
                <a:gdLst>
                  <a:gd name="T0" fmla="*/ 10 w 2436"/>
                  <a:gd name="T1" fmla="*/ 1 h 509"/>
                  <a:gd name="T2" fmla="*/ 10 w 2436"/>
                  <a:gd name="T3" fmla="*/ 1 h 509"/>
                  <a:gd name="T4" fmla="*/ 1 w 2436"/>
                  <a:gd name="T5" fmla="*/ 0 h 509"/>
                  <a:gd name="T6" fmla="*/ 0 w 2436"/>
                  <a:gd name="T7" fmla="*/ 0 h 509"/>
                  <a:gd name="T8" fmla="*/ 10 w 2436"/>
                  <a:gd name="T9" fmla="*/ 1 h 509"/>
                  <a:gd name="T10" fmla="*/ 0 60000 65536"/>
                  <a:gd name="T11" fmla="*/ 0 60000 65536"/>
                  <a:gd name="T12" fmla="*/ 0 60000 65536"/>
                  <a:gd name="T13" fmla="*/ 0 60000 65536"/>
                  <a:gd name="T14" fmla="*/ 0 60000 65536"/>
                  <a:gd name="T15" fmla="*/ 0 w 2436"/>
                  <a:gd name="T16" fmla="*/ 0 h 509"/>
                  <a:gd name="T17" fmla="*/ 2436 w 2436"/>
                  <a:gd name="T18" fmla="*/ 509 h 509"/>
                </a:gdLst>
                <a:ahLst/>
                <a:cxnLst>
                  <a:cxn ang="T10">
                    <a:pos x="T0" y="T1"/>
                  </a:cxn>
                  <a:cxn ang="T11">
                    <a:pos x="T2" y="T3"/>
                  </a:cxn>
                  <a:cxn ang="T12">
                    <a:pos x="T4" y="T5"/>
                  </a:cxn>
                  <a:cxn ang="T13">
                    <a:pos x="T6" y="T7"/>
                  </a:cxn>
                  <a:cxn ang="T14">
                    <a:pos x="T8" y="T9"/>
                  </a:cxn>
                </a:cxnLst>
                <a:rect l="T15" t="T16" r="T17" b="T18"/>
                <a:pathLst>
                  <a:path w="2436" h="509">
                    <a:moveTo>
                      <a:pt x="2436" y="506"/>
                    </a:moveTo>
                    <a:lnTo>
                      <a:pt x="2436" y="509"/>
                    </a:lnTo>
                    <a:lnTo>
                      <a:pt x="2" y="2"/>
                    </a:lnTo>
                    <a:lnTo>
                      <a:pt x="0" y="0"/>
                    </a:lnTo>
                    <a:lnTo>
                      <a:pt x="2436" y="506"/>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512" name="Freeform 2449"/>
              <p:cNvSpPr>
                <a:spLocks/>
              </p:cNvSpPr>
              <p:nvPr/>
            </p:nvSpPr>
            <p:spPr bwMode="auto">
              <a:xfrm>
                <a:off x="2228" y="1609"/>
                <a:ext cx="1218" cy="254"/>
              </a:xfrm>
              <a:custGeom>
                <a:avLst/>
                <a:gdLst>
                  <a:gd name="T0" fmla="*/ 10 w 2436"/>
                  <a:gd name="T1" fmla="*/ 2 h 508"/>
                  <a:gd name="T2" fmla="*/ 10 w 2436"/>
                  <a:gd name="T3" fmla="*/ 2 h 508"/>
                  <a:gd name="T4" fmla="*/ 0 w 2436"/>
                  <a:gd name="T5" fmla="*/ 1 h 508"/>
                  <a:gd name="T6" fmla="*/ 0 w 2436"/>
                  <a:gd name="T7" fmla="*/ 0 h 508"/>
                  <a:gd name="T8" fmla="*/ 10 w 2436"/>
                  <a:gd name="T9" fmla="*/ 2 h 508"/>
                  <a:gd name="T10" fmla="*/ 0 60000 65536"/>
                  <a:gd name="T11" fmla="*/ 0 60000 65536"/>
                  <a:gd name="T12" fmla="*/ 0 60000 65536"/>
                  <a:gd name="T13" fmla="*/ 0 60000 65536"/>
                  <a:gd name="T14" fmla="*/ 0 60000 65536"/>
                  <a:gd name="T15" fmla="*/ 0 w 2436"/>
                  <a:gd name="T16" fmla="*/ 0 h 508"/>
                  <a:gd name="T17" fmla="*/ 2436 w 2436"/>
                  <a:gd name="T18" fmla="*/ 508 h 508"/>
                </a:gdLst>
                <a:ahLst/>
                <a:cxnLst>
                  <a:cxn ang="T10">
                    <a:pos x="T0" y="T1"/>
                  </a:cxn>
                  <a:cxn ang="T11">
                    <a:pos x="T2" y="T3"/>
                  </a:cxn>
                  <a:cxn ang="T12">
                    <a:pos x="T4" y="T5"/>
                  </a:cxn>
                  <a:cxn ang="T13">
                    <a:pos x="T6" y="T7"/>
                  </a:cxn>
                  <a:cxn ang="T14">
                    <a:pos x="T8" y="T9"/>
                  </a:cxn>
                </a:cxnLst>
                <a:rect l="T15" t="T16" r="T17" b="T18"/>
                <a:pathLst>
                  <a:path w="2436" h="508">
                    <a:moveTo>
                      <a:pt x="2434" y="507"/>
                    </a:moveTo>
                    <a:lnTo>
                      <a:pt x="2436" y="508"/>
                    </a:lnTo>
                    <a:lnTo>
                      <a:pt x="0" y="2"/>
                    </a:lnTo>
                    <a:lnTo>
                      <a:pt x="0" y="0"/>
                    </a:lnTo>
                    <a:lnTo>
                      <a:pt x="2434" y="507"/>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513" name="Freeform 2450"/>
              <p:cNvSpPr>
                <a:spLocks/>
              </p:cNvSpPr>
              <p:nvPr/>
            </p:nvSpPr>
            <p:spPr bwMode="auto">
              <a:xfrm>
                <a:off x="2228" y="1610"/>
                <a:ext cx="1218" cy="255"/>
              </a:xfrm>
              <a:custGeom>
                <a:avLst/>
                <a:gdLst>
                  <a:gd name="T0" fmla="*/ 10 w 2436"/>
                  <a:gd name="T1" fmla="*/ 2 h 510"/>
                  <a:gd name="T2" fmla="*/ 10 w 2436"/>
                  <a:gd name="T3" fmla="*/ 2 h 510"/>
                  <a:gd name="T4" fmla="*/ 0 w 2436"/>
                  <a:gd name="T5" fmla="*/ 1 h 510"/>
                  <a:gd name="T6" fmla="*/ 0 w 2436"/>
                  <a:gd name="T7" fmla="*/ 0 h 510"/>
                  <a:gd name="T8" fmla="*/ 10 w 2436"/>
                  <a:gd name="T9" fmla="*/ 2 h 510"/>
                  <a:gd name="T10" fmla="*/ 0 60000 65536"/>
                  <a:gd name="T11" fmla="*/ 0 60000 65536"/>
                  <a:gd name="T12" fmla="*/ 0 60000 65536"/>
                  <a:gd name="T13" fmla="*/ 0 60000 65536"/>
                  <a:gd name="T14" fmla="*/ 0 60000 65536"/>
                  <a:gd name="T15" fmla="*/ 0 w 2436"/>
                  <a:gd name="T16" fmla="*/ 0 h 510"/>
                  <a:gd name="T17" fmla="*/ 2436 w 2436"/>
                  <a:gd name="T18" fmla="*/ 510 h 510"/>
                </a:gdLst>
                <a:ahLst/>
                <a:cxnLst>
                  <a:cxn ang="T10">
                    <a:pos x="T0" y="T1"/>
                  </a:cxn>
                  <a:cxn ang="T11">
                    <a:pos x="T2" y="T3"/>
                  </a:cxn>
                  <a:cxn ang="T12">
                    <a:pos x="T4" y="T5"/>
                  </a:cxn>
                  <a:cxn ang="T13">
                    <a:pos x="T6" y="T7"/>
                  </a:cxn>
                  <a:cxn ang="T14">
                    <a:pos x="T8" y="T9"/>
                  </a:cxn>
                </a:cxnLst>
                <a:rect l="T15" t="T16" r="T17" b="T18"/>
                <a:pathLst>
                  <a:path w="2436" h="510">
                    <a:moveTo>
                      <a:pt x="2436" y="506"/>
                    </a:moveTo>
                    <a:lnTo>
                      <a:pt x="2436" y="510"/>
                    </a:lnTo>
                    <a:lnTo>
                      <a:pt x="0" y="3"/>
                    </a:lnTo>
                    <a:lnTo>
                      <a:pt x="0" y="0"/>
                    </a:lnTo>
                    <a:lnTo>
                      <a:pt x="2436" y="506"/>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514" name="Freeform 2451"/>
              <p:cNvSpPr>
                <a:spLocks/>
              </p:cNvSpPr>
              <p:nvPr/>
            </p:nvSpPr>
            <p:spPr bwMode="auto">
              <a:xfrm>
                <a:off x="2228" y="1612"/>
                <a:ext cx="1218" cy="255"/>
              </a:xfrm>
              <a:custGeom>
                <a:avLst/>
                <a:gdLst>
                  <a:gd name="T0" fmla="*/ 9 w 2438"/>
                  <a:gd name="T1" fmla="*/ 2 h 510"/>
                  <a:gd name="T2" fmla="*/ 9 w 2438"/>
                  <a:gd name="T3" fmla="*/ 2 h 510"/>
                  <a:gd name="T4" fmla="*/ 0 w 2438"/>
                  <a:gd name="T5" fmla="*/ 1 h 510"/>
                  <a:gd name="T6" fmla="*/ 0 w 2438"/>
                  <a:gd name="T7" fmla="*/ 0 h 510"/>
                  <a:gd name="T8" fmla="*/ 9 w 2438"/>
                  <a:gd name="T9" fmla="*/ 2 h 510"/>
                  <a:gd name="T10" fmla="*/ 0 60000 65536"/>
                  <a:gd name="T11" fmla="*/ 0 60000 65536"/>
                  <a:gd name="T12" fmla="*/ 0 60000 65536"/>
                  <a:gd name="T13" fmla="*/ 0 60000 65536"/>
                  <a:gd name="T14" fmla="*/ 0 60000 65536"/>
                  <a:gd name="T15" fmla="*/ 0 w 2438"/>
                  <a:gd name="T16" fmla="*/ 0 h 510"/>
                  <a:gd name="T17" fmla="*/ 2438 w 2438"/>
                  <a:gd name="T18" fmla="*/ 510 h 510"/>
                </a:gdLst>
                <a:ahLst/>
                <a:cxnLst>
                  <a:cxn ang="T10">
                    <a:pos x="T0" y="T1"/>
                  </a:cxn>
                  <a:cxn ang="T11">
                    <a:pos x="T2" y="T3"/>
                  </a:cxn>
                  <a:cxn ang="T12">
                    <a:pos x="T4" y="T5"/>
                  </a:cxn>
                  <a:cxn ang="T13">
                    <a:pos x="T6" y="T7"/>
                  </a:cxn>
                  <a:cxn ang="T14">
                    <a:pos x="T8" y="T9"/>
                  </a:cxn>
                </a:cxnLst>
                <a:rect l="T15" t="T16" r="T17" b="T18"/>
                <a:pathLst>
                  <a:path w="2438" h="510">
                    <a:moveTo>
                      <a:pt x="2436" y="507"/>
                    </a:moveTo>
                    <a:lnTo>
                      <a:pt x="2438" y="510"/>
                    </a:lnTo>
                    <a:lnTo>
                      <a:pt x="2" y="2"/>
                    </a:lnTo>
                    <a:lnTo>
                      <a:pt x="0" y="0"/>
                    </a:lnTo>
                    <a:lnTo>
                      <a:pt x="2436" y="507"/>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515" name="Freeform 2452"/>
              <p:cNvSpPr>
                <a:spLocks/>
              </p:cNvSpPr>
              <p:nvPr/>
            </p:nvSpPr>
            <p:spPr bwMode="auto">
              <a:xfrm>
                <a:off x="2228" y="1612"/>
                <a:ext cx="1218" cy="256"/>
              </a:xfrm>
              <a:custGeom>
                <a:avLst/>
                <a:gdLst>
                  <a:gd name="T0" fmla="*/ 10 w 2436"/>
                  <a:gd name="T1" fmla="*/ 2 h 511"/>
                  <a:gd name="T2" fmla="*/ 10 w 2436"/>
                  <a:gd name="T3" fmla="*/ 2 h 511"/>
                  <a:gd name="T4" fmla="*/ 0 w 2436"/>
                  <a:gd name="T5" fmla="*/ 1 h 511"/>
                  <a:gd name="T6" fmla="*/ 0 w 2436"/>
                  <a:gd name="T7" fmla="*/ 0 h 511"/>
                  <a:gd name="T8" fmla="*/ 10 w 2436"/>
                  <a:gd name="T9" fmla="*/ 2 h 511"/>
                  <a:gd name="T10" fmla="*/ 0 60000 65536"/>
                  <a:gd name="T11" fmla="*/ 0 60000 65536"/>
                  <a:gd name="T12" fmla="*/ 0 60000 65536"/>
                  <a:gd name="T13" fmla="*/ 0 60000 65536"/>
                  <a:gd name="T14" fmla="*/ 0 60000 65536"/>
                  <a:gd name="T15" fmla="*/ 0 w 2436"/>
                  <a:gd name="T16" fmla="*/ 0 h 511"/>
                  <a:gd name="T17" fmla="*/ 2436 w 2436"/>
                  <a:gd name="T18" fmla="*/ 511 h 511"/>
                </a:gdLst>
                <a:ahLst/>
                <a:cxnLst>
                  <a:cxn ang="T10">
                    <a:pos x="T0" y="T1"/>
                  </a:cxn>
                  <a:cxn ang="T11">
                    <a:pos x="T2" y="T3"/>
                  </a:cxn>
                  <a:cxn ang="T12">
                    <a:pos x="T4" y="T5"/>
                  </a:cxn>
                  <a:cxn ang="T13">
                    <a:pos x="T6" y="T7"/>
                  </a:cxn>
                  <a:cxn ang="T14">
                    <a:pos x="T8" y="T9"/>
                  </a:cxn>
                </a:cxnLst>
                <a:rect l="T15" t="T16" r="T17" b="T18"/>
                <a:pathLst>
                  <a:path w="2436" h="511">
                    <a:moveTo>
                      <a:pt x="2436" y="508"/>
                    </a:moveTo>
                    <a:lnTo>
                      <a:pt x="2436" y="511"/>
                    </a:lnTo>
                    <a:lnTo>
                      <a:pt x="0" y="1"/>
                    </a:lnTo>
                    <a:lnTo>
                      <a:pt x="0" y="0"/>
                    </a:lnTo>
                    <a:lnTo>
                      <a:pt x="2436" y="508"/>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516" name="Freeform 2453"/>
              <p:cNvSpPr>
                <a:spLocks/>
              </p:cNvSpPr>
              <p:nvPr/>
            </p:nvSpPr>
            <p:spPr bwMode="auto">
              <a:xfrm>
                <a:off x="2228" y="1613"/>
                <a:ext cx="1222" cy="264"/>
              </a:xfrm>
              <a:custGeom>
                <a:avLst/>
                <a:gdLst>
                  <a:gd name="T0" fmla="*/ 10 w 2442"/>
                  <a:gd name="T1" fmla="*/ 2 h 527"/>
                  <a:gd name="T2" fmla="*/ 10 w 2442"/>
                  <a:gd name="T3" fmla="*/ 3 h 527"/>
                  <a:gd name="T4" fmla="*/ 1 w 2442"/>
                  <a:gd name="T5" fmla="*/ 1 h 527"/>
                  <a:gd name="T6" fmla="*/ 0 w 2442"/>
                  <a:gd name="T7" fmla="*/ 0 h 527"/>
                  <a:gd name="T8" fmla="*/ 10 w 2442"/>
                  <a:gd name="T9" fmla="*/ 2 h 527"/>
                  <a:gd name="T10" fmla="*/ 0 60000 65536"/>
                  <a:gd name="T11" fmla="*/ 0 60000 65536"/>
                  <a:gd name="T12" fmla="*/ 0 60000 65536"/>
                  <a:gd name="T13" fmla="*/ 0 60000 65536"/>
                  <a:gd name="T14" fmla="*/ 0 60000 65536"/>
                  <a:gd name="T15" fmla="*/ 0 w 2442"/>
                  <a:gd name="T16" fmla="*/ 0 h 527"/>
                  <a:gd name="T17" fmla="*/ 2442 w 2442"/>
                  <a:gd name="T18" fmla="*/ 527 h 527"/>
                </a:gdLst>
                <a:ahLst/>
                <a:cxnLst>
                  <a:cxn ang="T10">
                    <a:pos x="T0" y="T1"/>
                  </a:cxn>
                  <a:cxn ang="T11">
                    <a:pos x="T2" y="T3"/>
                  </a:cxn>
                  <a:cxn ang="T12">
                    <a:pos x="T4" y="T5"/>
                  </a:cxn>
                  <a:cxn ang="T13">
                    <a:pos x="T6" y="T7"/>
                  </a:cxn>
                  <a:cxn ang="T14">
                    <a:pos x="T8" y="T9"/>
                  </a:cxn>
                </a:cxnLst>
                <a:rect l="T15" t="T16" r="T17" b="T18"/>
                <a:pathLst>
                  <a:path w="2442" h="527">
                    <a:moveTo>
                      <a:pt x="2436" y="510"/>
                    </a:moveTo>
                    <a:lnTo>
                      <a:pt x="2442" y="527"/>
                    </a:lnTo>
                    <a:lnTo>
                      <a:pt x="6" y="14"/>
                    </a:lnTo>
                    <a:lnTo>
                      <a:pt x="0" y="0"/>
                    </a:lnTo>
                    <a:lnTo>
                      <a:pt x="2436" y="510"/>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517" name="Freeform 2454"/>
              <p:cNvSpPr>
                <a:spLocks/>
              </p:cNvSpPr>
              <p:nvPr/>
            </p:nvSpPr>
            <p:spPr bwMode="auto">
              <a:xfrm>
                <a:off x="2228" y="1613"/>
                <a:ext cx="1219" cy="256"/>
              </a:xfrm>
              <a:custGeom>
                <a:avLst/>
                <a:gdLst>
                  <a:gd name="T0" fmla="*/ 10 w 2437"/>
                  <a:gd name="T1" fmla="*/ 1 h 512"/>
                  <a:gd name="T2" fmla="*/ 10 w 2437"/>
                  <a:gd name="T3" fmla="*/ 2 h 512"/>
                  <a:gd name="T4" fmla="*/ 1 w 2437"/>
                  <a:gd name="T5" fmla="*/ 1 h 512"/>
                  <a:gd name="T6" fmla="*/ 0 w 2437"/>
                  <a:gd name="T7" fmla="*/ 0 h 512"/>
                  <a:gd name="T8" fmla="*/ 10 w 2437"/>
                  <a:gd name="T9" fmla="*/ 1 h 512"/>
                  <a:gd name="T10" fmla="*/ 0 60000 65536"/>
                  <a:gd name="T11" fmla="*/ 0 60000 65536"/>
                  <a:gd name="T12" fmla="*/ 0 60000 65536"/>
                  <a:gd name="T13" fmla="*/ 0 60000 65536"/>
                  <a:gd name="T14" fmla="*/ 0 60000 65536"/>
                  <a:gd name="T15" fmla="*/ 0 w 2437"/>
                  <a:gd name="T16" fmla="*/ 0 h 512"/>
                  <a:gd name="T17" fmla="*/ 2437 w 2437"/>
                  <a:gd name="T18" fmla="*/ 512 h 512"/>
                </a:gdLst>
                <a:ahLst/>
                <a:cxnLst>
                  <a:cxn ang="T10">
                    <a:pos x="T0" y="T1"/>
                  </a:cxn>
                  <a:cxn ang="T11">
                    <a:pos x="T2" y="T3"/>
                  </a:cxn>
                  <a:cxn ang="T12">
                    <a:pos x="T4" y="T5"/>
                  </a:cxn>
                  <a:cxn ang="T13">
                    <a:pos x="T6" y="T7"/>
                  </a:cxn>
                  <a:cxn ang="T14">
                    <a:pos x="T8" y="T9"/>
                  </a:cxn>
                </a:cxnLst>
                <a:rect l="T15" t="T16" r="T17" b="T18"/>
                <a:pathLst>
                  <a:path w="2437" h="512">
                    <a:moveTo>
                      <a:pt x="2436" y="510"/>
                    </a:moveTo>
                    <a:lnTo>
                      <a:pt x="2437" y="512"/>
                    </a:lnTo>
                    <a:lnTo>
                      <a:pt x="1" y="4"/>
                    </a:lnTo>
                    <a:lnTo>
                      <a:pt x="0" y="0"/>
                    </a:lnTo>
                    <a:lnTo>
                      <a:pt x="2436" y="510"/>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518" name="Freeform 2455"/>
              <p:cNvSpPr>
                <a:spLocks/>
              </p:cNvSpPr>
              <p:nvPr/>
            </p:nvSpPr>
            <p:spPr bwMode="auto">
              <a:xfrm>
                <a:off x="2229" y="1615"/>
                <a:ext cx="1218" cy="256"/>
              </a:xfrm>
              <a:custGeom>
                <a:avLst/>
                <a:gdLst>
                  <a:gd name="T0" fmla="*/ 10 w 2436"/>
                  <a:gd name="T1" fmla="*/ 2 h 511"/>
                  <a:gd name="T2" fmla="*/ 10 w 2436"/>
                  <a:gd name="T3" fmla="*/ 2 h 511"/>
                  <a:gd name="T4" fmla="*/ 0 w 2436"/>
                  <a:gd name="T5" fmla="*/ 1 h 511"/>
                  <a:gd name="T6" fmla="*/ 0 w 2436"/>
                  <a:gd name="T7" fmla="*/ 0 h 511"/>
                  <a:gd name="T8" fmla="*/ 10 w 2436"/>
                  <a:gd name="T9" fmla="*/ 2 h 511"/>
                  <a:gd name="T10" fmla="*/ 0 60000 65536"/>
                  <a:gd name="T11" fmla="*/ 0 60000 65536"/>
                  <a:gd name="T12" fmla="*/ 0 60000 65536"/>
                  <a:gd name="T13" fmla="*/ 0 60000 65536"/>
                  <a:gd name="T14" fmla="*/ 0 60000 65536"/>
                  <a:gd name="T15" fmla="*/ 0 w 2436"/>
                  <a:gd name="T16" fmla="*/ 0 h 511"/>
                  <a:gd name="T17" fmla="*/ 2436 w 2436"/>
                  <a:gd name="T18" fmla="*/ 511 h 511"/>
                </a:gdLst>
                <a:ahLst/>
                <a:cxnLst>
                  <a:cxn ang="T10">
                    <a:pos x="T0" y="T1"/>
                  </a:cxn>
                  <a:cxn ang="T11">
                    <a:pos x="T2" y="T3"/>
                  </a:cxn>
                  <a:cxn ang="T12">
                    <a:pos x="T4" y="T5"/>
                  </a:cxn>
                  <a:cxn ang="T13">
                    <a:pos x="T6" y="T7"/>
                  </a:cxn>
                  <a:cxn ang="T14">
                    <a:pos x="T8" y="T9"/>
                  </a:cxn>
                </a:cxnLst>
                <a:rect l="T15" t="T16" r="T17" b="T18"/>
                <a:pathLst>
                  <a:path w="2436" h="511">
                    <a:moveTo>
                      <a:pt x="2436" y="508"/>
                    </a:moveTo>
                    <a:lnTo>
                      <a:pt x="2436" y="511"/>
                    </a:lnTo>
                    <a:lnTo>
                      <a:pt x="0" y="1"/>
                    </a:lnTo>
                    <a:lnTo>
                      <a:pt x="0" y="0"/>
                    </a:lnTo>
                    <a:lnTo>
                      <a:pt x="2436" y="508"/>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519" name="Freeform 2456"/>
              <p:cNvSpPr>
                <a:spLocks/>
              </p:cNvSpPr>
              <p:nvPr/>
            </p:nvSpPr>
            <p:spPr bwMode="auto">
              <a:xfrm>
                <a:off x="2229" y="1616"/>
                <a:ext cx="1219" cy="256"/>
              </a:xfrm>
              <a:custGeom>
                <a:avLst/>
                <a:gdLst>
                  <a:gd name="T0" fmla="*/ 10 w 2438"/>
                  <a:gd name="T1" fmla="*/ 1 h 514"/>
                  <a:gd name="T2" fmla="*/ 10 w 2438"/>
                  <a:gd name="T3" fmla="*/ 2 h 514"/>
                  <a:gd name="T4" fmla="*/ 1 w 2438"/>
                  <a:gd name="T5" fmla="*/ 0 h 514"/>
                  <a:gd name="T6" fmla="*/ 0 w 2438"/>
                  <a:gd name="T7" fmla="*/ 0 h 514"/>
                  <a:gd name="T8" fmla="*/ 10 w 2438"/>
                  <a:gd name="T9" fmla="*/ 1 h 514"/>
                  <a:gd name="T10" fmla="*/ 0 60000 65536"/>
                  <a:gd name="T11" fmla="*/ 0 60000 65536"/>
                  <a:gd name="T12" fmla="*/ 0 60000 65536"/>
                  <a:gd name="T13" fmla="*/ 0 60000 65536"/>
                  <a:gd name="T14" fmla="*/ 0 60000 65536"/>
                  <a:gd name="T15" fmla="*/ 0 w 2438"/>
                  <a:gd name="T16" fmla="*/ 0 h 514"/>
                  <a:gd name="T17" fmla="*/ 2438 w 2438"/>
                  <a:gd name="T18" fmla="*/ 514 h 514"/>
                </a:gdLst>
                <a:ahLst/>
                <a:cxnLst>
                  <a:cxn ang="T10">
                    <a:pos x="T0" y="T1"/>
                  </a:cxn>
                  <a:cxn ang="T11">
                    <a:pos x="T2" y="T3"/>
                  </a:cxn>
                  <a:cxn ang="T12">
                    <a:pos x="T4" y="T5"/>
                  </a:cxn>
                  <a:cxn ang="T13">
                    <a:pos x="T6" y="T7"/>
                  </a:cxn>
                  <a:cxn ang="T14">
                    <a:pos x="T8" y="T9"/>
                  </a:cxn>
                </a:cxnLst>
                <a:rect l="T15" t="T16" r="T17" b="T18"/>
                <a:pathLst>
                  <a:path w="2438" h="514">
                    <a:moveTo>
                      <a:pt x="2436" y="510"/>
                    </a:moveTo>
                    <a:lnTo>
                      <a:pt x="2438" y="514"/>
                    </a:lnTo>
                    <a:lnTo>
                      <a:pt x="2" y="2"/>
                    </a:lnTo>
                    <a:lnTo>
                      <a:pt x="0" y="0"/>
                    </a:lnTo>
                    <a:lnTo>
                      <a:pt x="2436" y="510"/>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520" name="Freeform 2457"/>
              <p:cNvSpPr>
                <a:spLocks/>
              </p:cNvSpPr>
              <p:nvPr/>
            </p:nvSpPr>
            <p:spPr bwMode="auto">
              <a:xfrm>
                <a:off x="2230" y="1616"/>
                <a:ext cx="1219" cy="258"/>
              </a:xfrm>
              <a:custGeom>
                <a:avLst/>
                <a:gdLst>
                  <a:gd name="T0" fmla="*/ 10 w 2438"/>
                  <a:gd name="T1" fmla="*/ 2 h 515"/>
                  <a:gd name="T2" fmla="*/ 10 w 2438"/>
                  <a:gd name="T3" fmla="*/ 3 h 515"/>
                  <a:gd name="T4" fmla="*/ 0 w 2438"/>
                  <a:gd name="T5" fmla="*/ 1 h 515"/>
                  <a:gd name="T6" fmla="*/ 0 w 2438"/>
                  <a:gd name="T7" fmla="*/ 0 h 515"/>
                  <a:gd name="T8" fmla="*/ 10 w 2438"/>
                  <a:gd name="T9" fmla="*/ 2 h 515"/>
                  <a:gd name="T10" fmla="*/ 0 60000 65536"/>
                  <a:gd name="T11" fmla="*/ 0 60000 65536"/>
                  <a:gd name="T12" fmla="*/ 0 60000 65536"/>
                  <a:gd name="T13" fmla="*/ 0 60000 65536"/>
                  <a:gd name="T14" fmla="*/ 0 60000 65536"/>
                  <a:gd name="T15" fmla="*/ 0 w 2438"/>
                  <a:gd name="T16" fmla="*/ 0 h 515"/>
                  <a:gd name="T17" fmla="*/ 2438 w 2438"/>
                  <a:gd name="T18" fmla="*/ 515 h 515"/>
                </a:gdLst>
                <a:ahLst/>
                <a:cxnLst>
                  <a:cxn ang="T10">
                    <a:pos x="T0" y="T1"/>
                  </a:cxn>
                  <a:cxn ang="T11">
                    <a:pos x="T2" y="T3"/>
                  </a:cxn>
                  <a:cxn ang="T12">
                    <a:pos x="T4" y="T5"/>
                  </a:cxn>
                  <a:cxn ang="T13">
                    <a:pos x="T6" y="T7"/>
                  </a:cxn>
                  <a:cxn ang="T14">
                    <a:pos x="T8" y="T9"/>
                  </a:cxn>
                </a:cxnLst>
                <a:rect l="T15" t="T16" r="T17" b="T18"/>
                <a:pathLst>
                  <a:path w="2438" h="515">
                    <a:moveTo>
                      <a:pt x="2436" y="512"/>
                    </a:moveTo>
                    <a:lnTo>
                      <a:pt x="2438" y="515"/>
                    </a:lnTo>
                    <a:lnTo>
                      <a:pt x="0" y="3"/>
                    </a:lnTo>
                    <a:lnTo>
                      <a:pt x="0" y="0"/>
                    </a:lnTo>
                    <a:lnTo>
                      <a:pt x="2436" y="512"/>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521" name="Freeform 2458"/>
              <p:cNvSpPr>
                <a:spLocks/>
              </p:cNvSpPr>
              <p:nvPr/>
            </p:nvSpPr>
            <p:spPr bwMode="auto">
              <a:xfrm>
                <a:off x="2230" y="1618"/>
                <a:ext cx="1219" cy="257"/>
              </a:xfrm>
              <a:custGeom>
                <a:avLst/>
                <a:gdLst>
                  <a:gd name="T0" fmla="*/ 10 w 2438"/>
                  <a:gd name="T1" fmla="*/ 2 h 514"/>
                  <a:gd name="T2" fmla="*/ 10 w 2438"/>
                  <a:gd name="T3" fmla="*/ 2 h 514"/>
                  <a:gd name="T4" fmla="*/ 1 w 2438"/>
                  <a:gd name="T5" fmla="*/ 1 h 514"/>
                  <a:gd name="T6" fmla="*/ 0 w 2438"/>
                  <a:gd name="T7" fmla="*/ 0 h 514"/>
                  <a:gd name="T8" fmla="*/ 10 w 2438"/>
                  <a:gd name="T9" fmla="*/ 2 h 514"/>
                  <a:gd name="T10" fmla="*/ 0 60000 65536"/>
                  <a:gd name="T11" fmla="*/ 0 60000 65536"/>
                  <a:gd name="T12" fmla="*/ 0 60000 65536"/>
                  <a:gd name="T13" fmla="*/ 0 60000 65536"/>
                  <a:gd name="T14" fmla="*/ 0 60000 65536"/>
                  <a:gd name="T15" fmla="*/ 0 w 2438"/>
                  <a:gd name="T16" fmla="*/ 0 h 514"/>
                  <a:gd name="T17" fmla="*/ 2438 w 2438"/>
                  <a:gd name="T18" fmla="*/ 514 h 514"/>
                </a:gdLst>
                <a:ahLst/>
                <a:cxnLst>
                  <a:cxn ang="T10">
                    <a:pos x="T0" y="T1"/>
                  </a:cxn>
                  <a:cxn ang="T11">
                    <a:pos x="T2" y="T3"/>
                  </a:cxn>
                  <a:cxn ang="T12">
                    <a:pos x="T4" y="T5"/>
                  </a:cxn>
                  <a:cxn ang="T13">
                    <a:pos x="T6" y="T7"/>
                  </a:cxn>
                  <a:cxn ang="T14">
                    <a:pos x="T8" y="T9"/>
                  </a:cxn>
                </a:cxnLst>
                <a:rect l="T15" t="T16" r="T17" b="T18"/>
                <a:pathLst>
                  <a:path w="2438" h="514">
                    <a:moveTo>
                      <a:pt x="2438" y="512"/>
                    </a:moveTo>
                    <a:lnTo>
                      <a:pt x="2438" y="514"/>
                    </a:lnTo>
                    <a:lnTo>
                      <a:pt x="2" y="2"/>
                    </a:lnTo>
                    <a:lnTo>
                      <a:pt x="0" y="0"/>
                    </a:lnTo>
                    <a:lnTo>
                      <a:pt x="2438" y="512"/>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522" name="Freeform 2459"/>
              <p:cNvSpPr>
                <a:spLocks/>
              </p:cNvSpPr>
              <p:nvPr/>
            </p:nvSpPr>
            <p:spPr bwMode="auto">
              <a:xfrm>
                <a:off x="2231" y="1619"/>
                <a:ext cx="1219" cy="258"/>
              </a:xfrm>
              <a:custGeom>
                <a:avLst/>
                <a:gdLst>
                  <a:gd name="T0" fmla="*/ 10 w 2437"/>
                  <a:gd name="T1" fmla="*/ 2 h 515"/>
                  <a:gd name="T2" fmla="*/ 10 w 2437"/>
                  <a:gd name="T3" fmla="*/ 3 h 515"/>
                  <a:gd name="T4" fmla="*/ 1 w 2437"/>
                  <a:gd name="T5" fmla="*/ 1 h 515"/>
                  <a:gd name="T6" fmla="*/ 0 w 2437"/>
                  <a:gd name="T7" fmla="*/ 0 h 515"/>
                  <a:gd name="T8" fmla="*/ 10 w 2437"/>
                  <a:gd name="T9" fmla="*/ 2 h 515"/>
                  <a:gd name="T10" fmla="*/ 0 60000 65536"/>
                  <a:gd name="T11" fmla="*/ 0 60000 65536"/>
                  <a:gd name="T12" fmla="*/ 0 60000 65536"/>
                  <a:gd name="T13" fmla="*/ 0 60000 65536"/>
                  <a:gd name="T14" fmla="*/ 0 60000 65536"/>
                  <a:gd name="T15" fmla="*/ 0 w 2437"/>
                  <a:gd name="T16" fmla="*/ 0 h 515"/>
                  <a:gd name="T17" fmla="*/ 2437 w 2437"/>
                  <a:gd name="T18" fmla="*/ 515 h 515"/>
                </a:gdLst>
                <a:ahLst/>
                <a:cxnLst>
                  <a:cxn ang="T10">
                    <a:pos x="T0" y="T1"/>
                  </a:cxn>
                  <a:cxn ang="T11">
                    <a:pos x="T2" y="T3"/>
                  </a:cxn>
                  <a:cxn ang="T12">
                    <a:pos x="T4" y="T5"/>
                  </a:cxn>
                  <a:cxn ang="T13">
                    <a:pos x="T6" y="T7"/>
                  </a:cxn>
                  <a:cxn ang="T14">
                    <a:pos x="T8" y="T9"/>
                  </a:cxn>
                </a:cxnLst>
                <a:rect l="T15" t="T16" r="T17" b="T18"/>
                <a:pathLst>
                  <a:path w="2437" h="515">
                    <a:moveTo>
                      <a:pt x="2436" y="512"/>
                    </a:moveTo>
                    <a:lnTo>
                      <a:pt x="2437" y="515"/>
                    </a:lnTo>
                    <a:lnTo>
                      <a:pt x="1" y="2"/>
                    </a:lnTo>
                    <a:lnTo>
                      <a:pt x="0" y="0"/>
                    </a:lnTo>
                    <a:lnTo>
                      <a:pt x="2436" y="512"/>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523" name="Freeform 2460"/>
              <p:cNvSpPr>
                <a:spLocks/>
              </p:cNvSpPr>
              <p:nvPr/>
            </p:nvSpPr>
            <p:spPr bwMode="auto">
              <a:xfrm>
                <a:off x="2232" y="1620"/>
                <a:ext cx="1222" cy="264"/>
              </a:xfrm>
              <a:custGeom>
                <a:avLst/>
                <a:gdLst>
                  <a:gd name="T0" fmla="*/ 9 w 2445"/>
                  <a:gd name="T1" fmla="*/ 2 h 528"/>
                  <a:gd name="T2" fmla="*/ 9 w 2445"/>
                  <a:gd name="T3" fmla="*/ 2 h 528"/>
                  <a:gd name="T4" fmla="*/ 0 w 2445"/>
                  <a:gd name="T5" fmla="*/ 1 h 528"/>
                  <a:gd name="T6" fmla="*/ 0 w 2445"/>
                  <a:gd name="T7" fmla="*/ 0 h 528"/>
                  <a:gd name="T8" fmla="*/ 9 w 2445"/>
                  <a:gd name="T9" fmla="*/ 2 h 528"/>
                  <a:gd name="T10" fmla="*/ 0 60000 65536"/>
                  <a:gd name="T11" fmla="*/ 0 60000 65536"/>
                  <a:gd name="T12" fmla="*/ 0 60000 65536"/>
                  <a:gd name="T13" fmla="*/ 0 60000 65536"/>
                  <a:gd name="T14" fmla="*/ 0 60000 65536"/>
                  <a:gd name="T15" fmla="*/ 0 w 2445"/>
                  <a:gd name="T16" fmla="*/ 0 h 528"/>
                  <a:gd name="T17" fmla="*/ 2445 w 2445"/>
                  <a:gd name="T18" fmla="*/ 528 h 528"/>
                </a:gdLst>
                <a:ahLst/>
                <a:cxnLst>
                  <a:cxn ang="T10">
                    <a:pos x="T0" y="T1"/>
                  </a:cxn>
                  <a:cxn ang="T11">
                    <a:pos x="T2" y="T3"/>
                  </a:cxn>
                  <a:cxn ang="T12">
                    <a:pos x="T4" y="T5"/>
                  </a:cxn>
                  <a:cxn ang="T13">
                    <a:pos x="T6" y="T7"/>
                  </a:cxn>
                  <a:cxn ang="T14">
                    <a:pos x="T8" y="T9"/>
                  </a:cxn>
                </a:cxnLst>
                <a:rect l="T15" t="T16" r="T17" b="T18"/>
                <a:pathLst>
                  <a:path w="2445" h="528">
                    <a:moveTo>
                      <a:pt x="2436" y="513"/>
                    </a:moveTo>
                    <a:lnTo>
                      <a:pt x="2445" y="528"/>
                    </a:lnTo>
                    <a:lnTo>
                      <a:pt x="9" y="11"/>
                    </a:lnTo>
                    <a:lnTo>
                      <a:pt x="0" y="0"/>
                    </a:lnTo>
                    <a:lnTo>
                      <a:pt x="2436" y="513"/>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524" name="Freeform 2461"/>
              <p:cNvSpPr>
                <a:spLocks/>
              </p:cNvSpPr>
              <p:nvPr/>
            </p:nvSpPr>
            <p:spPr bwMode="auto">
              <a:xfrm>
                <a:off x="2232" y="1620"/>
                <a:ext cx="1219" cy="258"/>
              </a:xfrm>
              <a:custGeom>
                <a:avLst/>
                <a:gdLst>
                  <a:gd name="T0" fmla="*/ 10 w 2438"/>
                  <a:gd name="T1" fmla="*/ 2 h 516"/>
                  <a:gd name="T2" fmla="*/ 10 w 2438"/>
                  <a:gd name="T3" fmla="*/ 2 h 516"/>
                  <a:gd name="T4" fmla="*/ 1 w 2438"/>
                  <a:gd name="T5" fmla="*/ 1 h 516"/>
                  <a:gd name="T6" fmla="*/ 0 w 2438"/>
                  <a:gd name="T7" fmla="*/ 0 h 516"/>
                  <a:gd name="T8" fmla="*/ 10 w 2438"/>
                  <a:gd name="T9" fmla="*/ 2 h 516"/>
                  <a:gd name="T10" fmla="*/ 0 60000 65536"/>
                  <a:gd name="T11" fmla="*/ 0 60000 65536"/>
                  <a:gd name="T12" fmla="*/ 0 60000 65536"/>
                  <a:gd name="T13" fmla="*/ 0 60000 65536"/>
                  <a:gd name="T14" fmla="*/ 0 60000 65536"/>
                  <a:gd name="T15" fmla="*/ 0 w 2438"/>
                  <a:gd name="T16" fmla="*/ 0 h 516"/>
                  <a:gd name="T17" fmla="*/ 2438 w 2438"/>
                  <a:gd name="T18" fmla="*/ 516 h 516"/>
                </a:gdLst>
                <a:ahLst/>
                <a:cxnLst>
                  <a:cxn ang="T10">
                    <a:pos x="T0" y="T1"/>
                  </a:cxn>
                  <a:cxn ang="T11">
                    <a:pos x="T2" y="T3"/>
                  </a:cxn>
                  <a:cxn ang="T12">
                    <a:pos x="T4" y="T5"/>
                  </a:cxn>
                  <a:cxn ang="T13">
                    <a:pos x="T6" y="T7"/>
                  </a:cxn>
                  <a:cxn ang="T14">
                    <a:pos x="T8" y="T9"/>
                  </a:cxn>
                </a:cxnLst>
                <a:rect l="T15" t="T16" r="T17" b="T18"/>
                <a:pathLst>
                  <a:path w="2438" h="516">
                    <a:moveTo>
                      <a:pt x="2436" y="513"/>
                    </a:moveTo>
                    <a:lnTo>
                      <a:pt x="2438" y="516"/>
                    </a:lnTo>
                    <a:lnTo>
                      <a:pt x="2" y="3"/>
                    </a:lnTo>
                    <a:lnTo>
                      <a:pt x="0" y="0"/>
                    </a:lnTo>
                    <a:lnTo>
                      <a:pt x="2436" y="513"/>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525" name="Freeform 2462"/>
              <p:cNvSpPr>
                <a:spLocks/>
              </p:cNvSpPr>
              <p:nvPr/>
            </p:nvSpPr>
            <p:spPr bwMode="auto">
              <a:xfrm>
                <a:off x="2233" y="1621"/>
                <a:ext cx="1218" cy="258"/>
              </a:xfrm>
              <a:custGeom>
                <a:avLst/>
                <a:gdLst>
                  <a:gd name="T0" fmla="*/ 9 w 2438"/>
                  <a:gd name="T1" fmla="*/ 3 h 515"/>
                  <a:gd name="T2" fmla="*/ 9 w 2438"/>
                  <a:gd name="T3" fmla="*/ 3 h 515"/>
                  <a:gd name="T4" fmla="*/ 0 w 2438"/>
                  <a:gd name="T5" fmla="*/ 1 h 515"/>
                  <a:gd name="T6" fmla="*/ 0 w 2438"/>
                  <a:gd name="T7" fmla="*/ 0 h 515"/>
                  <a:gd name="T8" fmla="*/ 9 w 2438"/>
                  <a:gd name="T9" fmla="*/ 3 h 515"/>
                  <a:gd name="T10" fmla="*/ 0 60000 65536"/>
                  <a:gd name="T11" fmla="*/ 0 60000 65536"/>
                  <a:gd name="T12" fmla="*/ 0 60000 65536"/>
                  <a:gd name="T13" fmla="*/ 0 60000 65536"/>
                  <a:gd name="T14" fmla="*/ 0 60000 65536"/>
                  <a:gd name="T15" fmla="*/ 0 w 2438"/>
                  <a:gd name="T16" fmla="*/ 0 h 515"/>
                  <a:gd name="T17" fmla="*/ 2438 w 2438"/>
                  <a:gd name="T18" fmla="*/ 515 h 515"/>
                </a:gdLst>
                <a:ahLst/>
                <a:cxnLst>
                  <a:cxn ang="T10">
                    <a:pos x="T0" y="T1"/>
                  </a:cxn>
                  <a:cxn ang="T11">
                    <a:pos x="T2" y="T3"/>
                  </a:cxn>
                  <a:cxn ang="T12">
                    <a:pos x="T4" y="T5"/>
                  </a:cxn>
                  <a:cxn ang="T13">
                    <a:pos x="T6" y="T7"/>
                  </a:cxn>
                  <a:cxn ang="T14">
                    <a:pos x="T8" y="T9"/>
                  </a:cxn>
                </a:cxnLst>
                <a:rect l="T15" t="T16" r="T17" b="T18"/>
                <a:pathLst>
                  <a:path w="2438" h="515">
                    <a:moveTo>
                      <a:pt x="2436" y="513"/>
                    </a:moveTo>
                    <a:lnTo>
                      <a:pt x="2438" y="515"/>
                    </a:lnTo>
                    <a:lnTo>
                      <a:pt x="2" y="2"/>
                    </a:lnTo>
                    <a:lnTo>
                      <a:pt x="0" y="0"/>
                    </a:lnTo>
                    <a:lnTo>
                      <a:pt x="2436" y="513"/>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5526" name="Freeform 2463"/>
              <p:cNvSpPr>
                <a:spLocks/>
              </p:cNvSpPr>
              <p:nvPr/>
            </p:nvSpPr>
            <p:spPr bwMode="auto">
              <a:xfrm>
                <a:off x="2233" y="1622"/>
                <a:ext cx="1219" cy="259"/>
              </a:xfrm>
              <a:custGeom>
                <a:avLst/>
                <a:gdLst>
                  <a:gd name="T0" fmla="*/ 10 w 2437"/>
                  <a:gd name="T1" fmla="*/ 3 h 516"/>
                  <a:gd name="T2" fmla="*/ 10 w 2437"/>
                  <a:gd name="T3" fmla="*/ 3 h 516"/>
                  <a:gd name="T4" fmla="*/ 1 w 2437"/>
                  <a:gd name="T5" fmla="*/ 1 h 516"/>
                  <a:gd name="T6" fmla="*/ 0 w 2437"/>
                  <a:gd name="T7" fmla="*/ 0 h 516"/>
                  <a:gd name="T8" fmla="*/ 10 w 2437"/>
                  <a:gd name="T9" fmla="*/ 3 h 516"/>
                  <a:gd name="T10" fmla="*/ 0 60000 65536"/>
                  <a:gd name="T11" fmla="*/ 0 60000 65536"/>
                  <a:gd name="T12" fmla="*/ 0 60000 65536"/>
                  <a:gd name="T13" fmla="*/ 0 60000 65536"/>
                  <a:gd name="T14" fmla="*/ 0 60000 65536"/>
                  <a:gd name="T15" fmla="*/ 0 w 2437"/>
                  <a:gd name="T16" fmla="*/ 0 h 516"/>
                  <a:gd name="T17" fmla="*/ 2437 w 2437"/>
                  <a:gd name="T18" fmla="*/ 516 h 516"/>
                </a:gdLst>
                <a:ahLst/>
                <a:cxnLst>
                  <a:cxn ang="T10">
                    <a:pos x="T0" y="T1"/>
                  </a:cxn>
                  <a:cxn ang="T11">
                    <a:pos x="T2" y="T3"/>
                  </a:cxn>
                  <a:cxn ang="T12">
                    <a:pos x="T4" y="T5"/>
                  </a:cxn>
                  <a:cxn ang="T13">
                    <a:pos x="T6" y="T7"/>
                  </a:cxn>
                  <a:cxn ang="T14">
                    <a:pos x="T8" y="T9"/>
                  </a:cxn>
                </a:cxnLst>
                <a:rect l="T15" t="T16" r="T17" b="T18"/>
                <a:pathLst>
                  <a:path w="2437" h="516">
                    <a:moveTo>
                      <a:pt x="2436" y="513"/>
                    </a:moveTo>
                    <a:lnTo>
                      <a:pt x="2437" y="516"/>
                    </a:lnTo>
                    <a:lnTo>
                      <a:pt x="1" y="1"/>
                    </a:lnTo>
                    <a:lnTo>
                      <a:pt x="0" y="0"/>
                    </a:lnTo>
                    <a:lnTo>
                      <a:pt x="2436" y="513"/>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527" name="Freeform 2464"/>
              <p:cNvSpPr>
                <a:spLocks/>
              </p:cNvSpPr>
              <p:nvPr/>
            </p:nvSpPr>
            <p:spPr bwMode="auto">
              <a:xfrm>
                <a:off x="2234" y="1623"/>
                <a:ext cx="1219" cy="259"/>
              </a:xfrm>
              <a:custGeom>
                <a:avLst/>
                <a:gdLst>
                  <a:gd name="T0" fmla="*/ 10 w 2438"/>
                  <a:gd name="T1" fmla="*/ 2 h 519"/>
                  <a:gd name="T2" fmla="*/ 10 w 2438"/>
                  <a:gd name="T3" fmla="*/ 2 h 519"/>
                  <a:gd name="T4" fmla="*/ 1 w 2438"/>
                  <a:gd name="T5" fmla="*/ 0 h 519"/>
                  <a:gd name="T6" fmla="*/ 0 w 2438"/>
                  <a:gd name="T7" fmla="*/ 0 h 519"/>
                  <a:gd name="T8" fmla="*/ 10 w 2438"/>
                  <a:gd name="T9" fmla="*/ 2 h 519"/>
                  <a:gd name="T10" fmla="*/ 0 60000 65536"/>
                  <a:gd name="T11" fmla="*/ 0 60000 65536"/>
                  <a:gd name="T12" fmla="*/ 0 60000 65536"/>
                  <a:gd name="T13" fmla="*/ 0 60000 65536"/>
                  <a:gd name="T14" fmla="*/ 0 60000 65536"/>
                  <a:gd name="T15" fmla="*/ 0 w 2438"/>
                  <a:gd name="T16" fmla="*/ 0 h 519"/>
                  <a:gd name="T17" fmla="*/ 2438 w 2438"/>
                  <a:gd name="T18" fmla="*/ 519 h 519"/>
                </a:gdLst>
                <a:ahLst/>
                <a:cxnLst>
                  <a:cxn ang="T10">
                    <a:pos x="T0" y="T1"/>
                  </a:cxn>
                  <a:cxn ang="T11">
                    <a:pos x="T2" y="T3"/>
                  </a:cxn>
                  <a:cxn ang="T12">
                    <a:pos x="T4" y="T5"/>
                  </a:cxn>
                  <a:cxn ang="T13">
                    <a:pos x="T6" y="T7"/>
                  </a:cxn>
                  <a:cxn ang="T14">
                    <a:pos x="T8" y="T9"/>
                  </a:cxn>
                </a:cxnLst>
                <a:rect l="T15" t="T16" r="T17" b="T18"/>
                <a:pathLst>
                  <a:path w="2438" h="519">
                    <a:moveTo>
                      <a:pt x="2436" y="515"/>
                    </a:moveTo>
                    <a:lnTo>
                      <a:pt x="2438" y="519"/>
                    </a:lnTo>
                    <a:lnTo>
                      <a:pt x="2" y="4"/>
                    </a:lnTo>
                    <a:lnTo>
                      <a:pt x="0" y="0"/>
                    </a:lnTo>
                    <a:lnTo>
                      <a:pt x="2436" y="515"/>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528" name="Freeform 2465"/>
              <p:cNvSpPr>
                <a:spLocks/>
              </p:cNvSpPr>
              <p:nvPr/>
            </p:nvSpPr>
            <p:spPr bwMode="auto">
              <a:xfrm>
                <a:off x="2235" y="1625"/>
                <a:ext cx="1219" cy="259"/>
              </a:xfrm>
              <a:custGeom>
                <a:avLst/>
                <a:gdLst>
                  <a:gd name="T0" fmla="*/ 10 w 2438"/>
                  <a:gd name="T1" fmla="*/ 2 h 518"/>
                  <a:gd name="T2" fmla="*/ 10 w 2438"/>
                  <a:gd name="T3" fmla="*/ 2 h 518"/>
                  <a:gd name="T4" fmla="*/ 1 w 2438"/>
                  <a:gd name="T5" fmla="*/ 1 h 518"/>
                  <a:gd name="T6" fmla="*/ 0 w 2438"/>
                  <a:gd name="T7" fmla="*/ 0 h 518"/>
                  <a:gd name="T8" fmla="*/ 10 w 2438"/>
                  <a:gd name="T9" fmla="*/ 2 h 518"/>
                  <a:gd name="T10" fmla="*/ 0 60000 65536"/>
                  <a:gd name="T11" fmla="*/ 0 60000 65536"/>
                  <a:gd name="T12" fmla="*/ 0 60000 65536"/>
                  <a:gd name="T13" fmla="*/ 0 60000 65536"/>
                  <a:gd name="T14" fmla="*/ 0 60000 65536"/>
                  <a:gd name="T15" fmla="*/ 0 w 2438"/>
                  <a:gd name="T16" fmla="*/ 0 h 518"/>
                  <a:gd name="T17" fmla="*/ 2438 w 2438"/>
                  <a:gd name="T18" fmla="*/ 518 h 518"/>
                </a:gdLst>
                <a:ahLst/>
                <a:cxnLst>
                  <a:cxn ang="T10">
                    <a:pos x="T0" y="T1"/>
                  </a:cxn>
                  <a:cxn ang="T11">
                    <a:pos x="T2" y="T3"/>
                  </a:cxn>
                  <a:cxn ang="T12">
                    <a:pos x="T4" y="T5"/>
                  </a:cxn>
                  <a:cxn ang="T13">
                    <a:pos x="T6" y="T7"/>
                  </a:cxn>
                  <a:cxn ang="T14">
                    <a:pos x="T8" y="T9"/>
                  </a:cxn>
                </a:cxnLst>
                <a:rect l="T15" t="T16" r="T17" b="T18"/>
                <a:pathLst>
                  <a:path w="2438" h="518">
                    <a:moveTo>
                      <a:pt x="2436" y="515"/>
                    </a:moveTo>
                    <a:lnTo>
                      <a:pt x="2438" y="518"/>
                    </a:lnTo>
                    <a:lnTo>
                      <a:pt x="2" y="1"/>
                    </a:lnTo>
                    <a:lnTo>
                      <a:pt x="0" y="0"/>
                    </a:lnTo>
                    <a:lnTo>
                      <a:pt x="2436" y="515"/>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29" name="Freeform 2466"/>
              <p:cNvSpPr>
                <a:spLocks/>
              </p:cNvSpPr>
              <p:nvPr/>
            </p:nvSpPr>
            <p:spPr bwMode="auto">
              <a:xfrm>
                <a:off x="2236" y="1626"/>
                <a:ext cx="1224" cy="263"/>
              </a:xfrm>
              <a:custGeom>
                <a:avLst/>
                <a:gdLst>
                  <a:gd name="T0" fmla="*/ 10 w 2447"/>
                  <a:gd name="T1" fmla="*/ 2 h 527"/>
                  <a:gd name="T2" fmla="*/ 10 w 2447"/>
                  <a:gd name="T3" fmla="*/ 2 h 527"/>
                  <a:gd name="T4" fmla="*/ 1 w 2447"/>
                  <a:gd name="T5" fmla="*/ 0 h 527"/>
                  <a:gd name="T6" fmla="*/ 0 w 2447"/>
                  <a:gd name="T7" fmla="*/ 0 h 527"/>
                  <a:gd name="T8" fmla="*/ 10 w 2447"/>
                  <a:gd name="T9" fmla="*/ 2 h 527"/>
                  <a:gd name="T10" fmla="*/ 0 60000 65536"/>
                  <a:gd name="T11" fmla="*/ 0 60000 65536"/>
                  <a:gd name="T12" fmla="*/ 0 60000 65536"/>
                  <a:gd name="T13" fmla="*/ 0 60000 65536"/>
                  <a:gd name="T14" fmla="*/ 0 60000 65536"/>
                  <a:gd name="T15" fmla="*/ 0 w 2447"/>
                  <a:gd name="T16" fmla="*/ 0 h 527"/>
                  <a:gd name="T17" fmla="*/ 2447 w 2447"/>
                  <a:gd name="T18" fmla="*/ 527 h 527"/>
                </a:gdLst>
                <a:ahLst/>
                <a:cxnLst>
                  <a:cxn ang="T10">
                    <a:pos x="T0" y="T1"/>
                  </a:cxn>
                  <a:cxn ang="T11">
                    <a:pos x="T2" y="T3"/>
                  </a:cxn>
                  <a:cxn ang="T12">
                    <a:pos x="T4" y="T5"/>
                  </a:cxn>
                  <a:cxn ang="T13">
                    <a:pos x="T6" y="T7"/>
                  </a:cxn>
                  <a:cxn ang="T14">
                    <a:pos x="T8" y="T9"/>
                  </a:cxn>
                </a:cxnLst>
                <a:rect l="T15" t="T16" r="T17" b="T18"/>
                <a:pathLst>
                  <a:path w="2447" h="527">
                    <a:moveTo>
                      <a:pt x="2436" y="517"/>
                    </a:moveTo>
                    <a:lnTo>
                      <a:pt x="2447" y="527"/>
                    </a:lnTo>
                    <a:lnTo>
                      <a:pt x="10" y="9"/>
                    </a:lnTo>
                    <a:lnTo>
                      <a:pt x="0" y="0"/>
                    </a:lnTo>
                    <a:lnTo>
                      <a:pt x="2436" y="517"/>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530" name="Freeform 2467"/>
              <p:cNvSpPr>
                <a:spLocks/>
              </p:cNvSpPr>
              <p:nvPr/>
            </p:nvSpPr>
            <p:spPr bwMode="auto">
              <a:xfrm>
                <a:off x="2236" y="1626"/>
                <a:ext cx="1220" cy="260"/>
              </a:xfrm>
              <a:custGeom>
                <a:avLst/>
                <a:gdLst>
                  <a:gd name="T0" fmla="*/ 9 w 2441"/>
                  <a:gd name="T1" fmla="*/ 2 h 520"/>
                  <a:gd name="T2" fmla="*/ 9 w 2441"/>
                  <a:gd name="T3" fmla="*/ 2 h 520"/>
                  <a:gd name="T4" fmla="*/ 0 w 2441"/>
                  <a:gd name="T5" fmla="*/ 1 h 520"/>
                  <a:gd name="T6" fmla="*/ 0 w 2441"/>
                  <a:gd name="T7" fmla="*/ 0 h 520"/>
                  <a:gd name="T8" fmla="*/ 9 w 2441"/>
                  <a:gd name="T9" fmla="*/ 2 h 520"/>
                  <a:gd name="T10" fmla="*/ 0 60000 65536"/>
                  <a:gd name="T11" fmla="*/ 0 60000 65536"/>
                  <a:gd name="T12" fmla="*/ 0 60000 65536"/>
                  <a:gd name="T13" fmla="*/ 0 60000 65536"/>
                  <a:gd name="T14" fmla="*/ 0 60000 65536"/>
                  <a:gd name="T15" fmla="*/ 0 w 2441"/>
                  <a:gd name="T16" fmla="*/ 0 h 520"/>
                  <a:gd name="T17" fmla="*/ 2441 w 2441"/>
                  <a:gd name="T18" fmla="*/ 520 h 520"/>
                </a:gdLst>
                <a:ahLst/>
                <a:cxnLst>
                  <a:cxn ang="T10">
                    <a:pos x="T0" y="T1"/>
                  </a:cxn>
                  <a:cxn ang="T11">
                    <a:pos x="T2" y="T3"/>
                  </a:cxn>
                  <a:cxn ang="T12">
                    <a:pos x="T4" y="T5"/>
                  </a:cxn>
                  <a:cxn ang="T13">
                    <a:pos x="T6" y="T7"/>
                  </a:cxn>
                  <a:cxn ang="T14">
                    <a:pos x="T8" y="T9"/>
                  </a:cxn>
                </a:cxnLst>
                <a:rect l="T15" t="T16" r="T17" b="T18"/>
                <a:pathLst>
                  <a:path w="2441" h="520">
                    <a:moveTo>
                      <a:pt x="2436" y="517"/>
                    </a:moveTo>
                    <a:lnTo>
                      <a:pt x="2441" y="520"/>
                    </a:lnTo>
                    <a:lnTo>
                      <a:pt x="3" y="4"/>
                    </a:lnTo>
                    <a:lnTo>
                      <a:pt x="0" y="0"/>
                    </a:lnTo>
                    <a:lnTo>
                      <a:pt x="2436" y="517"/>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531" name="Freeform 2468"/>
              <p:cNvSpPr>
                <a:spLocks/>
              </p:cNvSpPr>
              <p:nvPr/>
            </p:nvSpPr>
            <p:spPr bwMode="auto">
              <a:xfrm>
                <a:off x="2238" y="1627"/>
                <a:ext cx="1220" cy="260"/>
              </a:xfrm>
              <a:custGeom>
                <a:avLst/>
                <a:gdLst>
                  <a:gd name="T0" fmla="*/ 9 w 2441"/>
                  <a:gd name="T1" fmla="*/ 2 h 520"/>
                  <a:gd name="T2" fmla="*/ 9 w 2441"/>
                  <a:gd name="T3" fmla="*/ 2 h 520"/>
                  <a:gd name="T4" fmla="*/ 0 w 2441"/>
                  <a:gd name="T5" fmla="*/ 1 h 520"/>
                  <a:gd name="T6" fmla="*/ 0 w 2441"/>
                  <a:gd name="T7" fmla="*/ 0 h 520"/>
                  <a:gd name="T8" fmla="*/ 9 w 2441"/>
                  <a:gd name="T9" fmla="*/ 2 h 520"/>
                  <a:gd name="T10" fmla="*/ 0 60000 65536"/>
                  <a:gd name="T11" fmla="*/ 0 60000 65536"/>
                  <a:gd name="T12" fmla="*/ 0 60000 65536"/>
                  <a:gd name="T13" fmla="*/ 0 60000 65536"/>
                  <a:gd name="T14" fmla="*/ 0 60000 65536"/>
                  <a:gd name="T15" fmla="*/ 0 w 2441"/>
                  <a:gd name="T16" fmla="*/ 0 h 520"/>
                  <a:gd name="T17" fmla="*/ 2441 w 2441"/>
                  <a:gd name="T18" fmla="*/ 520 h 520"/>
                </a:gdLst>
                <a:ahLst/>
                <a:cxnLst>
                  <a:cxn ang="T10">
                    <a:pos x="T0" y="T1"/>
                  </a:cxn>
                  <a:cxn ang="T11">
                    <a:pos x="T2" y="T3"/>
                  </a:cxn>
                  <a:cxn ang="T12">
                    <a:pos x="T4" y="T5"/>
                  </a:cxn>
                  <a:cxn ang="T13">
                    <a:pos x="T6" y="T7"/>
                  </a:cxn>
                  <a:cxn ang="T14">
                    <a:pos x="T8" y="T9"/>
                  </a:cxn>
                </a:cxnLst>
                <a:rect l="T15" t="T16" r="T17" b="T18"/>
                <a:pathLst>
                  <a:path w="2441" h="520">
                    <a:moveTo>
                      <a:pt x="2438" y="516"/>
                    </a:moveTo>
                    <a:lnTo>
                      <a:pt x="2441" y="520"/>
                    </a:lnTo>
                    <a:lnTo>
                      <a:pt x="3" y="1"/>
                    </a:lnTo>
                    <a:lnTo>
                      <a:pt x="0" y="0"/>
                    </a:lnTo>
                    <a:lnTo>
                      <a:pt x="2438" y="516"/>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5532" name="Freeform 2469"/>
              <p:cNvSpPr>
                <a:spLocks/>
              </p:cNvSpPr>
              <p:nvPr/>
            </p:nvSpPr>
            <p:spPr bwMode="auto">
              <a:xfrm>
                <a:off x="2239" y="1628"/>
                <a:ext cx="1221" cy="261"/>
              </a:xfrm>
              <a:custGeom>
                <a:avLst/>
                <a:gdLst>
                  <a:gd name="T0" fmla="*/ 10 w 2441"/>
                  <a:gd name="T1" fmla="*/ 2 h 522"/>
                  <a:gd name="T2" fmla="*/ 10 w 2441"/>
                  <a:gd name="T3" fmla="*/ 2 h 522"/>
                  <a:gd name="T4" fmla="*/ 1 w 2441"/>
                  <a:gd name="T5" fmla="*/ 1 h 522"/>
                  <a:gd name="T6" fmla="*/ 0 w 2441"/>
                  <a:gd name="T7" fmla="*/ 0 h 522"/>
                  <a:gd name="T8" fmla="*/ 10 w 2441"/>
                  <a:gd name="T9" fmla="*/ 2 h 522"/>
                  <a:gd name="T10" fmla="*/ 0 60000 65536"/>
                  <a:gd name="T11" fmla="*/ 0 60000 65536"/>
                  <a:gd name="T12" fmla="*/ 0 60000 65536"/>
                  <a:gd name="T13" fmla="*/ 0 60000 65536"/>
                  <a:gd name="T14" fmla="*/ 0 60000 65536"/>
                  <a:gd name="T15" fmla="*/ 0 w 2441"/>
                  <a:gd name="T16" fmla="*/ 0 h 522"/>
                  <a:gd name="T17" fmla="*/ 2441 w 2441"/>
                  <a:gd name="T18" fmla="*/ 522 h 522"/>
                </a:gdLst>
                <a:ahLst/>
                <a:cxnLst>
                  <a:cxn ang="T10">
                    <a:pos x="T0" y="T1"/>
                  </a:cxn>
                  <a:cxn ang="T11">
                    <a:pos x="T2" y="T3"/>
                  </a:cxn>
                  <a:cxn ang="T12">
                    <a:pos x="T4" y="T5"/>
                  </a:cxn>
                  <a:cxn ang="T13">
                    <a:pos x="T6" y="T7"/>
                  </a:cxn>
                  <a:cxn ang="T14">
                    <a:pos x="T8" y="T9"/>
                  </a:cxn>
                </a:cxnLst>
                <a:rect l="T15" t="T16" r="T17" b="T18"/>
                <a:pathLst>
                  <a:path w="2441" h="522">
                    <a:moveTo>
                      <a:pt x="2438" y="519"/>
                    </a:moveTo>
                    <a:lnTo>
                      <a:pt x="2441" y="522"/>
                    </a:lnTo>
                    <a:lnTo>
                      <a:pt x="4" y="4"/>
                    </a:lnTo>
                    <a:lnTo>
                      <a:pt x="0" y="0"/>
                    </a:lnTo>
                    <a:lnTo>
                      <a:pt x="2438" y="519"/>
                    </a:lnTo>
                    <a:close/>
                  </a:path>
                </a:pathLst>
              </a:custGeom>
              <a:solidFill>
                <a:srgbClr val="BE5F00"/>
              </a:solidFill>
              <a:ln w="9525">
                <a:noFill/>
                <a:round/>
                <a:headEnd/>
                <a:tailEnd/>
              </a:ln>
            </p:spPr>
            <p:txBody>
              <a:bodyPr>
                <a:prstTxWarp prst="textNoShape">
                  <a:avLst/>
                </a:prstTxWarp>
              </a:bodyPr>
              <a:lstStyle/>
              <a:p>
                <a:endParaRPr lang="en-US">
                  <a:latin typeface="Calibri" pitchFamily="-112" charset="0"/>
                </a:endParaRPr>
              </a:p>
            </p:txBody>
          </p:sp>
          <p:sp>
            <p:nvSpPr>
              <p:cNvPr id="675533" name="Freeform 2470"/>
              <p:cNvSpPr>
                <a:spLocks/>
              </p:cNvSpPr>
              <p:nvPr/>
            </p:nvSpPr>
            <p:spPr bwMode="auto">
              <a:xfrm>
                <a:off x="2241" y="1630"/>
                <a:ext cx="1225" cy="263"/>
              </a:xfrm>
              <a:custGeom>
                <a:avLst/>
                <a:gdLst>
                  <a:gd name="T0" fmla="*/ 9 w 2451"/>
                  <a:gd name="T1" fmla="*/ 2 h 526"/>
                  <a:gd name="T2" fmla="*/ 9 w 2451"/>
                  <a:gd name="T3" fmla="*/ 2 h 526"/>
                  <a:gd name="T4" fmla="*/ 0 w 2451"/>
                  <a:gd name="T5" fmla="*/ 1 h 526"/>
                  <a:gd name="T6" fmla="*/ 0 w 2451"/>
                  <a:gd name="T7" fmla="*/ 0 h 526"/>
                  <a:gd name="T8" fmla="*/ 9 w 2451"/>
                  <a:gd name="T9" fmla="*/ 2 h 526"/>
                  <a:gd name="T10" fmla="*/ 0 60000 65536"/>
                  <a:gd name="T11" fmla="*/ 0 60000 65536"/>
                  <a:gd name="T12" fmla="*/ 0 60000 65536"/>
                  <a:gd name="T13" fmla="*/ 0 60000 65536"/>
                  <a:gd name="T14" fmla="*/ 0 60000 65536"/>
                  <a:gd name="T15" fmla="*/ 0 w 2451"/>
                  <a:gd name="T16" fmla="*/ 0 h 526"/>
                  <a:gd name="T17" fmla="*/ 2451 w 2451"/>
                  <a:gd name="T18" fmla="*/ 526 h 526"/>
                </a:gdLst>
                <a:ahLst/>
                <a:cxnLst>
                  <a:cxn ang="T10">
                    <a:pos x="T0" y="T1"/>
                  </a:cxn>
                  <a:cxn ang="T11">
                    <a:pos x="T2" y="T3"/>
                  </a:cxn>
                  <a:cxn ang="T12">
                    <a:pos x="T4" y="T5"/>
                  </a:cxn>
                  <a:cxn ang="T13">
                    <a:pos x="T6" y="T7"/>
                  </a:cxn>
                  <a:cxn ang="T14">
                    <a:pos x="T8" y="T9"/>
                  </a:cxn>
                </a:cxnLst>
                <a:rect l="T15" t="T16" r="T17" b="T18"/>
                <a:pathLst>
                  <a:path w="2451" h="526">
                    <a:moveTo>
                      <a:pt x="2437" y="518"/>
                    </a:moveTo>
                    <a:lnTo>
                      <a:pt x="2451" y="526"/>
                    </a:lnTo>
                    <a:lnTo>
                      <a:pt x="11" y="6"/>
                    </a:lnTo>
                    <a:lnTo>
                      <a:pt x="0" y="0"/>
                    </a:lnTo>
                    <a:lnTo>
                      <a:pt x="2437" y="51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534" name="Freeform 2471"/>
              <p:cNvSpPr>
                <a:spLocks/>
              </p:cNvSpPr>
              <p:nvPr/>
            </p:nvSpPr>
            <p:spPr bwMode="auto">
              <a:xfrm>
                <a:off x="2241" y="1630"/>
                <a:ext cx="1222" cy="261"/>
              </a:xfrm>
              <a:custGeom>
                <a:avLst/>
                <a:gdLst>
                  <a:gd name="T0" fmla="*/ 10 w 2444"/>
                  <a:gd name="T1" fmla="*/ 2 h 523"/>
                  <a:gd name="T2" fmla="*/ 10 w 2444"/>
                  <a:gd name="T3" fmla="*/ 2 h 523"/>
                  <a:gd name="T4" fmla="*/ 1 w 2444"/>
                  <a:gd name="T5" fmla="*/ 0 h 523"/>
                  <a:gd name="T6" fmla="*/ 0 w 2444"/>
                  <a:gd name="T7" fmla="*/ 0 h 523"/>
                  <a:gd name="T8" fmla="*/ 10 w 2444"/>
                  <a:gd name="T9" fmla="*/ 2 h 523"/>
                  <a:gd name="T10" fmla="*/ 0 60000 65536"/>
                  <a:gd name="T11" fmla="*/ 0 60000 65536"/>
                  <a:gd name="T12" fmla="*/ 0 60000 65536"/>
                  <a:gd name="T13" fmla="*/ 0 60000 65536"/>
                  <a:gd name="T14" fmla="*/ 0 60000 65536"/>
                  <a:gd name="T15" fmla="*/ 0 w 2444"/>
                  <a:gd name="T16" fmla="*/ 0 h 523"/>
                  <a:gd name="T17" fmla="*/ 2444 w 2444"/>
                  <a:gd name="T18" fmla="*/ 523 h 523"/>
                </a:gdLst>
                <a:ahLst/>
                <a:cxnLst>
                  <a:cxn ang="T10">
                    <a:pos x="T0" y="T1"/>
                  </a:cxn>
                  <a:cxn ang="T11">
                    <a:pos x="T2" y="T3"/>
                  </a:cxn>
                  <a:cxn ang="T12">
                    <a:pos x="T4" y="T5"/>
                  </a:cxn>
                  <a:cxn ang="T13">
                    <a:pos x="T6" y="T7"/>
                  </a:cxn>
                  <a:cxn ang="T14">
                    <a:pos x="T8" y="T9"/>
                  </a:cxn>
                </a:cxnLst>
                <a:rect l="T15" t="T16" r="T17" b="T18"/>
                <a:pathLst>
                  <a:path w="2444" h="523">
                    <a:moveTo>
                      <a:pt x="2437" y="518"/>
                    </a:moveTo>
                    <a:lnTo>
                      <a:pt x="2444" y="523"/>
                    </a:lnTo>
                    <a:lnTo>
                      <a:pt x="5" y="3"/>
                    </a:lnTo>
                    <a:lnTo>
                      <a:pt x="0" y="0"/>
                    </a:lnTo>
                    <a:lnTo>
                      <a:pt x="2437" y="518"/>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535" name="Freeform 2472"/>
              <p:cNvSpPr>
                <a:spLocks/>
              </p:cNvSpPr>
              <p:nvPr/>
            </p:nvSpPr>
            <p:spPr bwMode="auto">
              <a:xfrm>
                <a:off x="2243" y="1631"/>
                <a:ext cx="1223" cy="262"/>
              </a:xfrm>
              <a:custGeom>
                <a:avLst/>
                <a:gdLst>
                  <a:gd name="T0" fmla="*/ 10 w 2446"/>
                  <a:gd name="T1" fmla="*/ 3 h 523"/>
                  <a:gd name="T2" fmla="*/ 10 w 2446"/>
                  <a:gd name="T3" fmla="*/ 3 h 523"/>
                  <a:gd name="T4" fmla="*/ 1 w 2446"/>
                  <a:gd name="T5" fmla="*/ 1 h 523"/>
                  <a:gd name="T6" fmla="*/ 0 w 2446"/>
                  <a:gd name="T7" fmla="*/ 0 h 523"/>
                  <a:gd name="T8" fmla="*/ 10 w 2446"/>
                  <a:gd name="T9" fmla="*/ 3 h 523"/>
                  <a:gd name="T10" fmla="*/ 0 60000 65536"/>
                  <a:gd name="T11" fmla="*/ 0 60000 65536"/>
                  <a:gd name="T12" fmla="*/ 0 60000 65536"/>
                  <a:gd name="T13" fmla="*/ 0 60000 65536"/>
                  <a:gd name="T14" fmla="*/ 0 60000 65536"/>
                  <a:gd name="T15" fmla="*/ 0 w 2446"/>
                  <a:gd name="T16" fmla="*/ 0 h 523"/>
                  <a:gd name="T17" fmla="*/ 2446 w 2446"/>
                  <a:gd name="T18" fmla="*/ 523 h 523"/>
                </a:gdLst>
                <a:ahLst/>
                <a:cxnLst>
                  <a:cxn ang="T10">
                    <a:pos x="T0" y="T1"/>
                  </a:cxn>
                  <a:cxn ang="T11">
                    <a:pos x="T2" y="T3"/>
                  </a:cxn>
                  <a:cxn ang="T12">
                    <a:pos x="T4" y="T5"/>
                  </a:cxn>
                  <a:cxn ang="T13">
                    <a:pos x="T6" y="T7"/>
                  </a:cxn>
                  <a:cxn ang="T14">
                    <a:pos x="T8" y="T9"/>
                  </a:cxn>
                </a:cxnLst>
                <a:rect l="T15" t="T16" r="T17" b="T18"/>
                <a:pathLst>
                  <a:path w="2446" h="523">
                    <a:moveTo>
                      <a:pt x="2439" y="520"/>
                    </a:moveTo>
                    <a:lnTo>
                      <a:pt x="2446" y="523"/>
                    </a:lnTo>
                    <a:lnTo>
                      <a:pt x="6" y="3"/>
                    </a:lnTo>
                    <a:lnTo>
                      <a:pt x="0" y="0"/>
                    </a:lnTo>
                    <a:lnTo>
                      <a:pt x="2439" y="520"/>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536" name="Freeform 2473"/>
              <p:cNvSpPr>
                <a:spLocks/>
              </p:cNvSpPr>
              <p:nvPr/>
            </p:nvSpPr>
            <p:spPr bwMode="auto">
              <a:xfrm>
                <a:off x="2247" y="1633"/>
                <a:ext cx="1226" cy="262"/>
              </a:xfrm>
              <a:custGeom>
                <a:avLst/>
                <a:gdLst>
                  <a:gd name="T0" fmla="*/ 9 w 2453"/>
                  <a:gd name="T1" fmla="*/ 2 h 524"/>
                  <a:gd name="T2" fmla="*/ 9 w 2453"/>
                  <a:gd name="T3" fmla="*/ 2 h 524"/>
                  <a:gd name="T4" fmla="*/ 0 w 2453"/>
                  <a:gd name="T5" fmla="*/ 1 h 524"/>
                  <a:gd name="T6" fmla="*/ 0 w 2453"/>
                  <a:gd name="T7" fmla="*/ 0 h 524"/>
                  <a:gd name="T8" fmla="*/ 9 w 2453"/>
                  <a:gd name="T9" fmla="*/ 2 h 524"/>
                  <a:gd name="T10" fmla="*/ 0 60000 65536"/>
                  <a:gd name="T11" fmla="*/ 0 60000 65536"/>
                  <a:gd name="T12" fmla="*/ 0 60000 65536"/>
                  <a:gd name="T13" fmla="*/ 0 60000 65536"/>
                  <a:gd name="T14" fmla="*/ 0 60000 65536"/>
                  <a:gd name="T15" fmla="*/ 0 w 2453"/>
                  <a:gd name="T16" fmla="*/ 0 h 524"/>
                  <a:gd name="T17" fmla="*/ 2453 w 2453"/>
                  <a:gd name="T18" fmla="*/ 524 h 524"/>
                </a:gdLst>
                <a:ahLst/>
                <a:cxnLst>
                  <a:cxn ang="T10">
                    <a:pos x="T0" y="T1"/>
                  </a:cxn>
                  <a:cxn ang="T11">
                    <a:pos x="T2" y="T3"/>
                  </a:cxn>
                  <a:cxn ang="T12">
                    <a:pos x="T4" y="T5"/>
                  </a:cxn>
                  <a:cxn ang="T13">
                    <a:pos x="T6" y="T7"/>
                  </a:cxn>
                  <a:cxn ang="T14">
                    <a:pos x="T8" y="T9"/>
                  </a:cxn>
                </a:cxnLst>
                <a:rect l="T15" t="T16" r="T17" b="T18"/>
                <a:pathLst>
                  <a:path w="2453" h="524">
                    <a:moveTo>
                      <a:pt x="2440" y="520"/>
                    </a:moveTo>
                    <a:lnTo>
                      <a:pt x="2453" y="524"/>
                    </a:lnTo>
                    <a:lnTo>
                      <a:pt x="12" y="4"/>
                    </a:lnTo>
                    <a:lnTo>
                      <a:pt x="0" y="0"/>
                    </a:lnTo>
                    <a:lnTo>
                      <a:pt x="2440" y="520"/>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537" name="Freeform 2474"/>
              <p:cNvSpPr>
                <a:spLocks/>
              </p:cNvSpPr>
              <p:nvPr/>
            </p:nvSpPr>
            <p:spPr bwMode="auto">
              <a:xfrm>
                <a:off x="2391" y="1375"/>
                <a:ext cx="1237" cy="164"/>
              </a:xfrm>
              <a:custGeom>
                <a:avLst/>
                <a:gdLst>
                  <a:gd name="T0" fmla="*/ 10 w 2474"/>
                  <a:gd name="T1" fmla="*/ 1 h 329"/>
                  <a:gd name="T2" fmla="*/ 10 w 2474"/>
                  <a:gd name="T3" fmla="*/ 1 h 329"/>
                  <a:gd name="T4" fmla="*/ 0 w 2474"/>
                  <a:gd name="T5" fmla="*/ 0 h 329"/>
                  <a:gd name="T6" fmla="*/ 1 w 2474"/>
                  <a:gd name="T7" fmla="*/ 0 h 329"/>
                  <a:gd name="T8" fmla="*/ 10 w 2474"/>
                  <a:gd name="T9" fmla="*/ 1 h 329"/>
                  <a:gd name="T10" fmla="*/ 0 60000 65536"/>
                  <a:gd name="T11" fmla="*/ 0 60000 65536"/>
                  <a:gd name="T12" fmla="*/ 0 60000 65536"/>
                  <a:gd name="T13" fmla="*/ 0 60000 65536"/>
                  <a:gd name="T14" fmla="*/ 0 60000 65536"/>
                  <a:gd name="T15" fmla="*/ 0 w 2474"/>
                  <a:gd name="T16" fmla="*/ 0 h 329"/>
                  <a:gd name="T17" fmla="*/ 2474 w 2474"/>
                  <a:gd name="T18" fmla="*/ 329 h 329"/>
                </a:gdLst>
                <a:ahLst/>
                <a:cxnLst>
                  <a:cxn ang="T10">
                    <a:pos x="T0" y="T1"/>
                  </a:cxn>
                  <a:cxn ang="T11">
                    <a:pos x="T2" y="T3"/>
                  </a:cxn>
                  <a:cxn ang="T12">
                    <a:pos x="T4" y="T5"/>
                  </a:cxn>
                  <a:cxn ang="T13">
                    <a:pos x="T6" y="T7"/>
                  </a:cxn>
                  <a:cxn ang="T14">
                    <a:pos x="T8" y="T9"/>
                  </a:cxn>
                </a:cxnLst>
                <a:rect l="T15" t="T16" r="T17" b="T18"/>
                <a:pathLst>
                  <a:path w="2474" h="329">
                    <a:moveTo>
                      <a:pt x="2474" y="329"/>
                    </a:moveTo>
                    <a:lnTo>
                      <a:pt x="2460" y="329"/>
                    </a:lnTo>
                    <a:lnTo>
                      <a:pt x="0" y="0"/>
                    </a:lnTo>
                    <a:lnTo>
                      <a:pt x="13" y="0"/>
                    </a:lnTo>
                    <a:lnTo>
                      <a:pt x="2474" y="329"/>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5538" name="Freeform 2475"/>
              <p:cNvSpPr>
                <a:spLocks/>
              </p:cNvSpPr>
              <p:nvPr/>
            </p:nvSpPr>
            <p:spPr bwMode="auto">
              <a:xfrm>
                <a:off x="2260" y="1375"/>
                <a:ext cx="1362" cy="183"/>
              </a:xfrm>
              <a:custGeom>
                <a:avLst/>
                <a:gdLst>
                  <a:gd name="T0" fmla="*/ 11 w 2723"/>
                  <a:gd name="T1" fmla="*/ 1 h 368"/>
                  <a:gd name="T2" fmla="*/ 10 w 2723"/>
                  <a:gd name="T3" fmla="*/ 1 h 368"/>
                  <a:gd name="T4" fmla="*/ 0 w 2723"/>
                  <a:gd name="T5" fmla="*/ 0 h 368"/>
                  <a:gd name="T6" fmla="*/ 2 w 2723"/>
                  <a:gd name="T7" fmla="*/ 0 h 368"/>
                  <a:gd name="T8" fmla="*/ 11 w 2723"/>
                  <a:gd name="T9" fmla="*/ 1 h 368"/>
                  <a:gd name="T10" fmla="*/ 0 60000 65536"/>
                  <a:gd name="T11" fmla="*/ 0 60000 65536"/>
                  <a:gd name="T12" fmla="*/ 0 60000 65536"/>
                  <a:gd name="T13" fmla="*/ 0 60000 65536"/>
                  <a:gd name="T14" fmla="*/ 0 60000 65536"/>
                  <a:gd name="T15" fmla="*/ 0 w 2723"/>
                  <a:gd name="T16" fmla="*/ 0 h 368"/>
                  <a:gd name="T17" fmla="*/ 2723 w 2723"/>
                  <a:gd name="T18" fmla="*/ 368 h 368"/>
                </a:gdLst>
                <a:ahLst/>
                <a:cxnLst>
                  <a:cxn ang="T10">
                    <a:pos x="T0" y="T1"/>
                  </a:cxn>
                  <a:cxn ang="T11">
                    <a:pos x="T2" y="T3"/>
                  </a:cxn>
                  <a:cxn ang="T12">
                    <a:pos x="T4" y="T5"/>
                  </a:cxn>
                  <a:cxn ang="T13">
                    <a:pos x="T6" y="T7"/>
                  </a:cxn>
                  <a:cxn ang="T14">
                    <a:pos x="T8" y="T9"/>
                  </a:cxn>
                </a:cxnLst>
                <a:rect l="T15" t="T16" r="T17" b="T18"/>
                <a:pathLst>
                  <a:path w="2723" h="368">
                    <a:moveTo>
                      <a:pt x="2723" y="329"/>
                    </a:moveTo>
                    <a:lnTo>
                      <a:pt x="2441" y="368"/>
                    </a:lnTo>
                    <a:lnTo>
                      <a:pt x="0" y="22"/>
                    </a:lnTo>
                    <a:lnTo>
                      <a:pt x="263" y="0"/>
                    </a:lnTo>
                    <a:lnTo>
                      <a:pt x="2723" y="329"/>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5539" name="Freeform 2476"/>
              <p:cNvSpPr>
                <a:spLocks/>
              </p:cNvSpPr>
              <p:nvPr/>
            </p:nvSpPr>
            <p:spPr bwMode="auto">
              <a:xfrm>
                <a:off x="3443" y="1539"/>
                <a:ext cx="213" cy="356"/>
              </a:xfrm>
              <a:custGeom>
                <a:avLst/>
                <a:gdLst>
                  <a:gd name="T0" fmla="*/ 1 w 426"/>
                  <a:gd name="T1" fmla="*/ 1 h 712"/>
                  <a:gd name="T2" fmla="*/ 1 w 426"/>
                  <a:gd name="T3" fmla="*/ 1 h 712"/>
                  <a:gd name="T4" fmla="*/ 1 w 426"/>
                  <a:gd name="T5" fmla="*/ 1 h 712"/>
                  <a:gd name="T6" fmla="*/ 1 w 426"/>
                  <a:gd name="T7" fmla="*/ 1 h 712"/>
                  <a:gd name="T8" fmla="*/ 1 w 426"/>
                  <a:gd name="T9" fmla="*/ 1 h 712"/>
                  <a:gd name="T10" fmla="*/ 1 w 426"/>
                  <a:gd name="T11" fmla="*/ 1 h 712"/>
                  <a:gd name="T12" fmla="*/ 1 w 426"/>
                  <a:gd name="T13" fmla="*/ 1 h 712"/>
                  <a:gd name="T14" fmla="*/ 1 w 426"/>
                  <a:gd name="T15" fmla="*/ 1 h 712"/>
                  <a:gd name="T16" fmla="*/ 0 w 426"/>
                  <a:gd name="T17" fmla="*/ 1 h 712"/>
                  <a:gd name="T18" fmla="*/ 0 w 426"/>
                  <a:gd name="T19" fmla="*/ 3 h 712"/>
                  <a:gd name="T20" fmla="*/ 1 w 426"/>
                  <a:gd name="T21" fmla="*/ 3 h 712"/>
                  <a:gd name="T22" fmla="*/ 1 w 426"/>
                  <a:gd name="T23" fmla="*/ 3 h 712"/>
                  <a:gd name="T24" fmla="*/ 1 w 426"/>
                  <a:gd name="T25" fmla="*/ 3 h 712"/>
                  <a:gd name="T26" fmla="*/ 1 w 426"/>
                  <a:gd name="T27" fmla="*/ 3 h 712"/>
                  <a:gd name="T28" fmla="*/ 1 w 426"/>
                  <a:gd name="T29" fmla="*/ 3 h 712"/>
                  <a:gd name="T30" fmla="*/ 1 w 426"/>
                  <a:gd name="T31" fmla="*/ 3 h 712"/>
                  <a:gd name="T32" fmla="*/ 1 w 426"/>
                  <a:gd name="T33" fmla="*/ 3 h 712"/>
                  <a:gd name="T34" fmla="*/ 1 w 426"/>
                  <a:gd name="T35" fmla="*/ 3 h 712"/>
                  <a:gd name="T36" fmla="*/ 2 w 426"/>
                  <a:gd name="T37" fmla="*/ 3 h 712"/>
                  <a:gd name="T38" fmla="*/ 2 w 426"/>
                  <a:gd name="T39" fmla="*/ 3 h 712"/>
                  <a:gd name="T40" fmla="*/ 2 w 426"/>
                  <a:gd name="T41" fmla="*/ 3 h 712"/>
                  <a:gd name="T42" fmla="*/ 2 w 426"/>
                  <a:gd name="T43" fmla="*/ 3 h 712"/>
                  <a:gd name="T44" fmla="*/ 2 w 426"/>
                  <a:gd name="T45" fmla="*/ 3 h 712"/>
                  <a:gd name="T46" fmla="*/ 2 w 426"/>
                  <a:gd name="T47" fmla="*/ 3 h 712"/>
                  <a:gd name="T48" fmla="*/ 2 w 426"/>
                  <a:gd name="T49" fmla="*/ 3 h 712"/>
                  <a:gd name="T50" fmla="*/ 2 w 426"/>
                  <a:gd name="T51" fmla="*/ 3 h 712"/>
                  <a:gd name="T52" fmla="*/ 2 w 426"/>
                  <a:gd name="T53" fmla="*/ 3 h 712"/>
                  <a:gd name="T54" fmla="*/ 2 w 426"/>
                  <a:gd name="T55" fmla="*/ 1 h 712"/>
                  <a:gd name="T56" fmla="*/ 2 w 426"/>
                  <a:gd name="T57" fmla="*/ 1 h 712"/>
                  <a:gd name="T58" fmla="*/ 2 w 426"/>
                  <a:gd name="T59" fmla="*/ 1 h 712"/>
                  <a:gd name="T60" fmla="*/ 2 w 426"/>
                  <a:gd name="T61" fmla="*/ 1 h 712"/>
                  <a:gd name="T62" fmla="*/ 2 w 426"/>
                  <a:gd name="T63" fmla="*/ 1 h 712"/>
                  <a:gd name="T64" fmla="*/ 2 w 426"/>
                  <a:gd name="T65" fmla="*/ 1 h 712"/>
                  <a:gd name="T66" fmla="*/ 2 w 426"/>
                  <a:gd name="T67" fmla="*/ 1 h 712"/>
                  <a:gd name="T68" fmla="*/ 2 w 426"/>
                  <a:gd name="T69" fmla="*/ 0 h 712"/>
                  <a:gd name="T70" fmla="*/ 2 w 426"/>
                  <a:gd name="T71" fmla="*/ 0 h 712"/>
                  <a:gd name="T72" fmla="*/ 1 w 426"/>
                  <a:gd name="T73" fmla="*/ 1 h 7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6"/>
                  <a:gd name="T112" fmla="*/ 0 h 712"/>
                  <a:gd name="T113" fmla="*/ 426 w 426"/>
                  <a:gd name="T114" fmla="*/ 712 h 7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6" h="712">
                    <a:moveTo>
                      <a:pt x="75" y="39"/>
                    </a:moveTo>
                    <a:lnTo>
                      <a:pt x="60" y="42"/>
                    </a:lnTo>
                    <a:lnTo>
                      <a:pt x="47" y="50"/>
                    </a:lnTo>
                    <a:lnTo>
                      <a:pt x="33" y="62"/>
                    </a:lnTo>
                    <a:lnTo>
                      <a:pt x="22" y="77"/>
                    </a:lnTo>
                    <a:lnTo>
                      <a:pt x="13" y="95"/>
                    </a:lnTo>
                    <a:lnTo>
                      <a:pt x="7" y="115"/>
                    </a:lnTo>
                    <a:lnTo>
                      <a:pt x="2" y="137"/>
                    </a:lnTo>
                    <a:lnTo>
                      <a:pt x="0" y="158"/>
                    </a:lnTo>
                    <a:lnTo>
                      <a:pt x="0" y="615"/>
                    </a:lnTo>
                    <a:lnTo>
                      <a:pt x="2" y="639"/>
                    </a:lnTo>
                    <a:lnTo>
                      <a:pt x="7" y="658"/>
                    </a:lnTo>
                    <a:lnTo>
                      <a:pt x="13" y="675"/>
                    </a:lnTo>
                    <a:lnTo>
                      <a:pt x="22" y="690"/>
                    </a:lnTo>
                    <a:lnTo>
                      <a:pt x="33" y="700"/>
                    </a:lnTo>
                    <a:lnTo>
                      <a:pt x="47" y="708"/>
                    </a:lnTo>
                    <a:lnTo>
                      <a:pt x="60" y="712"/>
                    </a:lnTo>
                    <a:lnTo>
                      <a:pt x="75" y="712"/>
                    </a:lnTo>
                    <a:lnTo>
                      <a:pt x="357" y="653"/>
                    </a:lnTo>
                    <a:lnTo>
                      <a:pt x="371" y="648"/>
                    </a:lnTo>
                    <a:lnTo>
                      <a:pt x="384" y="639"/>
                    </a:lnTo>
                    <a:lnTo>
                      <a:pt x="396" y="627"/>
                    </a:lnTo>
                    <a:lnTo>
                      <a:pt x="406" y="612"/>
                    </a:lnTo>
                    <a:lnTo>
                      <a:pt x="414" y="595"/>
                    </a:lnTo>
                    <a:lnTo>
                      <a:pt x="421" y="575"/>
                    </a:lnTo>
                    <a:lnTo>
                      <a:pt x="424" y="555"/>
                    </a:lnTo>
                    <a:lnTo>
                      <a:pt x="426" y="534"/>
                    </a:lnTo>
                    <a:lnTo>
                      <a:pt x="426" y="97"/>
                    </a:lnTo>
                    <a:lnTo>
                      <a:pt x="424" y="75"/>
                    </a:lnTo>
                    <a:lnTo>
                      <a:pt x="421" y="55"/>
                    </a:lnTo>
                    <a:lnTo>
                      <a:pt x="414" y="39"/>
                    </a:lnTo>
                    <a:lnTo>
                      <a:pt x="406" y="24"/>
                    </a:lnTo>
                    <a:lnTo>
                      <a:pt x="396" y="12"/>
                    </a:lnTo>
                    <a:lnTo>
                      <a:pt x="384" y="4"/>
                    </a:lnTo>
                    <a:lnTo>
                      <a:pt x="371" y="0"/>
                    </a:lnTo>
                    <a:lnTo>
                      <a:pt x="357" y="0"/>
                    </a:lnTo>
                    <a:lnTo>
                      <a:pt x="75" y="39"/>
                    </a:lnTo>
                    <a:close/>
                  </a:path>
                </a:pathLst>
              </a:custGeom>
              <a:solidFill>
                <a:srgbClr val="FF8000"/>
              </a:solidFill>
              <a:ln w="9525">
                <a:noFill/>
                <a:round/>
                <a:headEnd/>
                <a:tailEnd/>
              </a:ln>
            </p:spPr>
            <p:txBody>
              <a:bodyPr>
                <a:prstTxWarp prst="textNoShape">
                  <a:avLst/>
                </a:prstTxWarp>
              </a:bodyPr>
              <a:lstStyle/>
              <a:p>
                <a:endParaRPr lang="en-US">
                  <a:latin typeface="Calibri" pitchFamily="-112" charset="0"/>
                </a:endParaRPr>
              </a:p>
            </p:txBody>
          </p:sp>
        </p:grpSp>
        <p:sp>
          <p:nvSpPr>
            <p:cNvPr id="675540" name="Freeform 2477"/>
            <p:cNvSpPr>
              <a:spLocks/>
            </p:cNvSpPr>
            <p:nvPr/>
          </p:nvSpPr>
          <p:spPr bwMode="auto">
            <a:xfrm>
              <a:off x="2499" y="1720"/>
              <a:ext cx="917" cy="201"/>
            </a:xfrm>
            <a:custGeom>
              <a:avLst/>
              <a:gdLst>
                <a:gd name="T0" fmla="*/ 7 w 1834"/>
                <a:gd name="T1" fmla="*/ 1 h 400"/>
                <a:gd name="T2" fmla="*/ 7 w 1834"/>
                <a:gd name="T3" fmla="*/ 0 h 400"/>
                <a:gd name="T4" fmla="*/ 0 w 1834"/>
                <a:gd name="T5" fmla="*/ 2 h 400"/>
                <a:gd name="T6" fmla="*/ 1 w 1834"/>
                <a:gd name="T7" fmla="*/ 2 h 400"/>
                <a:gd name="T8" fmla="*/ 7 w 1834"/>
                <a:gd name="T9" fmla="*/ 1 h 400"/>
                <a:gd name="T10" fmla="*/ 0 60000 65536"/>
                <a:gd name="T11" fmla="*/ 0 60000 65536"/>
                <a:gd name="T12" fmla="*/ 0 60000 65536"/>
                <a:gd name="T13" fmla="*/ 0 60000 65536"/>
                <a:gd name="T14" fmla="*/ 0 60000 65536"/>
                <a:gd name="T15" fmla="*/ 0 w 1834"/>
                <a:gd name="T16" fmla="*/ 0 h 400"/>
                <a:gd name="T17" fmla="*/ 1834 w 1834"/>
                <a:gd name="T18" fmla="*/ 400 h 400"/>
              </a:gdLst>
              <a:ahLst/>
              <a:cxnLst>
                <a:cxn ang="T10">
                  <a:pos x="T0" y="T1"/>
                </a:cxn>
                <a:cxn ang="T11">
                  <a:pos x="T2" y="T3"/>
                </a:cxn>
                <a:cxn ang="T12">
                  <a:pos x="T4" y="T5"/>
                </a:cxn>
                <a:cxn ang="T13">
                  <a:pos x="T6" y="T7"/>
                </a:cxn>
                <a:cxn ang="T14">
                  <a:pos x="T8" y="T9"/>
                </a:cxn>
              </a:cxnLst>
              <a:rect l="T15" t="T16" r="T17" b="T18"/>
              <a:pathLst>
                <a:path w="1834" h="400">
                  <a:moveTo>
                    <a:pt x="1834" y="38"/>
                  </a:moveTo>
                  <a:lnTo>
                    <a:pt x="1826" y="0"/>
                  </a:lnTo>
                  <a:lnTo>
                    <a:pt x="0" y="362"/>
                  </a:lnTo>
                  <a:lnTo>
                    <a:pt x="8" y="400"/>
                  </a:lnTo>
                  <a:lnTo>
                    <a:pt x="1834" y="3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41" name="Freeform 2478"/>
            <p:cNvSpPr>
              <a:spLocks/>
            </p:cNvSpPr>
            <p:nvPr/>
          </p:nvSpPr>
          <p:spPr bwMode="auto">
            <a:xfrm>
              <a:off x="2094" y="1710"/>
              <a:ext cx="1239" cy="250"/>
            </a:xfrm>
            <a:custGeom>
              <a:avLst/>
              <a:gdLst>
                <a:gd name="T0" fmla="*/ 9 w 2479"/>
                <a:gd name="T1" fmla="*/ 1 h 500"/>
                <a:gd name="T2" fmla="*/ 9 w 2479"/>
                <a:gd name="T3" fmla="*/ 0 h 500"/>
                <a:gd name="T4" fmla="*/ 0 w 2479"/>
                <a:gd name="T5" fmla="*/ 2 h 500"/>
                <a:gd name="T6" fmla="*/ 0 w 2479"/>
                <a:gd name="T7" fmla="*/ 2 h 500"/>
                <a:gd name="T8" fmla="*/ 9 w 2479"/>
                <a:gd name="T9" fmla="*/ 1 h 500"/>
                <a:gd name="T10" fmla="*/ 0 60000 65536"/>
                <a:gd name="T11" fmla="*/ 0 60000 65536"/>
                <a:gd name="T12" fmla="*/ 0 60000 65536"/>
                <a:gd name="T13" fmla="*/ 0 60000 65536"/>
                <a:gd name="T14" fmla="*/ 0 60000 65536"/>
                <a:gd name="T15" fmla="*/ 0 w 2479"/>
                <a:gd name="T16" fmla="*/ 0 h 500"/>
                <a:gd name="T17" fmla="*/ 2479 w 2479"/>
                <a:gd name="T18" fmla="*/ 500 h 500"/>
              </a:gdLst>
              <a:ahLst/>
              <a:cxnLst>
                <a:cxn ang="T10">
                  <a:pos x="T0" y="T1"/>
                </a:cxn>
                <a:cxn ang="T11">
                  <a:pos x="T2" y="T3"/>
                </a:cxn>
                <a:cxn ang="T12">
                  <a:pos x="T4" y="T5"/>
                </a:cxn>
                <a:cxn ang="T13">
                  <a:pos x="T6" y="T7"/>
                </a:cxn>
                <a:cxn ang="T14">
                  <a:pos x="T8" y="T9"/>
                </a:cxn>
              </a:cxnLst>
              <a:rect l="T15" t="T16" r="T17" b="T18"/>
              <a:pathLst>
                <a:path w="2479" h="500">
                  <a:moveTo>
                    <a:pt x="2479" y="38"/>
                  </a:moveTo>
                  <a:lnTo>
                    <a:pt x="2472" y="0"/>
                  </a:lnTo>
                  <a:lnTo>
                    <a:pt x="0" y="462"/>
                  </a:lnTo>
                  <a:lnTo>
                    <a:pt x="6" y="500"/>
                  </a:lnTo>
                  <a:lnTo>
                    <a:pt x="2479" y="3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42" name="Freeform 2479"/>
            <p:cNvSpPr>
              <a:spLocks/>
            </p:cNvSpPr>
            <p:nvPr/>
          </p:nvSpPr>
          <p:spPr bwMode="auto">
            <a:xfrm>
              <a:off x="673" y="1386"/>
              <a:ext cx="875" cy="131"/>
            </a:xfrm>
            <a:custGeom>
              <a:avLst/>
              <a:gdLst>
                <a:gd name="T0" fmla="*/ 7 w 1750"/>
                <a:gd name="T1" fmla="*/ 1 h 261"/>
                <a:gd name="T2" fmla="*/ 7 w 1750"/>
                <a:gd name="T3" fmla="*/ 0 h 261"/>
                <a:gd name="T4" fmla="*/ 0 w 1750"/>
                <a:gd name="T5" fmla="*/ 1 h 261"/>
                <a:gd name="T6" fmla="*/ 1 w 1750"/>
                <a:gd name="T7" fmla="*/ 2 h 261"/>
                <a:gd name="T8" fmla="*/ 7 w 1750"/>
                <a:gd name="T9" fmla="*/ 1 h 261"/>
                <a:gd name="T10" fmla="*/ 0 60000 65536"/>
                <a:gd name="T11" fmla="*/ 0 60000 65536"/>
                <a:gd name="T12" fmla="*/ 0 60000 65536"/>
                <a:gd name="T13" fmla="*/ 0 60000 65536"/>
                <a:gd name="T14" fmla="*/ 0 60000 65536"/>
                <a:gd name="T15" fmla="*/ 0 w 1750"/>
                <a:gd name="T16" fmla="*/ 0 h 261"/>
                <a:gd name="T17" fmla="*/ 1750 w 1750"/>
                <a:gd name="T18" fmla="*/ 261 h 261"/>
              </a:gdLst>
              <a:ahLst/>
              <a:cxnLst>
                <a:cxn ang="T10">
                  <a:pos x="T0" y="T1"/>
                </a:cxn>
                <a:cxn ang="T11">
                  <a:pos x="T2" y="T3"/>
                </a:cxn>
                <a:cxn ang="T12">
                  <a:pos x="T4" y="T5"/>
                </a:cxn>
                <a:cxn ang="T13">
                  <a:pos x="T6" y="T7"/>
                </a:cxn>
                <a:cxn ang="T14">
                  <a:pos x="T8" y="T9"/>
                </a:cxn>
              </a:cxnLst>
              <a:rect l="T15" t="T16" r="T17" b="T18"/>
              <a:pathLst>
                <a:path w="1750" h="261">
                  <a:moveTo>
                    <a:pt x="1750" y="38"/>
                  </a:moveTo>
                  <a:lnTo>
                    <a:pt x="1745" y="0"/>
                  </a:lnTo>
                  <a:lnTo>
                    <a:pt x="0" y="222"/>
                  </a:lnTo>
                  <a:lnTo>
                    <a:pt x="5" y="261"/>
                  </a:lnTo>
                  <a:lnTo>
                    <a:pt x="1750" y="3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43" name="Freeform 2480"/>
            <p:cNvSpPr>
              <a:spLocks/>
            </p:cNvSpPr>
            <p:nvPr/>
          </p:nvSpPr>
          <p:spPr bwMode="auto">
            <a:xfrm>
              <a:off x="985" y="1403"/>
              <a:ext cx="627" cy="106"/>
            </a:xfrm>
            <a:custGeom>
              <a:avLst/>
              <a:gdLst>
                <a:gd name="T0" fmla="*/ 4 w 1255"/>
                <a:gd name="T1" fmla="*/ 0 h 213"/>
                <a:gd name="T2" fmla="*/ 4 w 1255"/>
                <a:gd name="T3" fmla="*/ 0 h 213"/>
                <a:gd name="T4" fmla="*/ 0 w 1255"/>
                <a:gd name="T5" fmla="*/ 0 h 213"/>
                <a:gd name="T6" fmla="*/ 0 w 1255"/>
                <a:gd name="T7" fmla="*/ 0 h 213"/>
                <a:gd name="T8" fmla="*/ 4 w 1255"/>
                <a:gd name="T9" fmla="*/ 0 h 213"/>
                <a:gd name="T10" fmla="*/ 0 60000 65536"/>
                <a:gd name="T11" fmla="*/ 0 60000 65536"/>
                <a:gd name="T12" fmla="*/ 0 60000 65536"/>
                <a:gd name="T13" fmla="*/ 0 60000 65536"/>
                <a:gd name="T14" fmla="*/ 0 60000 65536"/>
                <a:gd name="T15" fmla="*/ 0 w 1255"/>
                <a:gd name="T16" fmla="*/ 0 h 213"/>
                <a:gd name="T17" fmla="*/ 1255 w 1255"/>
                <a:gd name="T18" fmla="*/ 213 h 213"/>
              </a:gdLst>
              <a:ahLst/>
              <a:cxnLst>
                <a:cxn ang="T10">
                  <a:pos x="T0" y="T1"/>
                </a:cxn>
                <a:cxn ang="T11">
                  <a:pos x="T2" y="T3"/>
                </a:cxn>
                <a:cxn ang="T12">
                  <a:pos x="T4" y="T5"/>
                </a:cxn>
                <a:cxn ang="T13">
                  <a:pos x="T6" y="T7"/>
                </a:cxn>
                <a:cxn ang="T14">
                  <a:pos x="T8" y="T9"/>
                </a:cxn>
              </a:cxnLst>
              <a:rect l="T15" t="T16" r="T17" b="T18"/>
              <a:pathLst>
                <a:path w="1255" h="213">
                  <a:moveTo>
                    <a:pt x="1255" y="38"/>
                  </a:moveTo>
                  <a:lnTo>
                    <a:pt x="1250" y="0"/>
                  </a:lnTo>
                  <a:lnTo>
                    <a:pt x="0" y="174"/>
                  </a:lnTo>
                  <a:lnTo>
                    <a:pt x="5" y="213"/>
                  </a:lnTo>
                  <a:lnTo>
                    <a:pt x="1255" y="38"/>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44" name="Freeform 2481"/>
            <p:cNvSpPr>
              <a:spLocks/>
            </p:cNvSpPr>
            <p:nvPr/>
          </p:nvSpPr>
          <p:spPr bwMode="auto">
            <a:xfrm>
              <a:off x="987" y="1491"/>
              <a:ext cx="555" cy="166"/>
            </a:xfrm>
            <a:custGeom>
              <a:avLst/>
              <a:gdLst>
                <a:gd name="T0" fmla="*/ 1 w 1110"/>
                <a:gd name="T1" fmla="*/ 0 h 332"/>
                <a:gd name="T2" fmla="*/ 0 w 1110"/>
                <a:gd name="T3" fmla="*/ 1 h 332"/>
                <a:gd name="T4" fmla="*/ 4 w 1110"/>
                <a:gd name="T5" fmla="*/ 1 h 332"/>
                <a:gd name="T6" fmla="*/ 4 w 1110"/>
                <a:gd name="T7" fmla="*/ 1 h 332"/>
                <a:gd name="T8" fmla="*/ 1 w 1110"/>
                <a:gd name="T9" fmla="*/ 0 h 332"/>
                <a:gd name="T10" fmla="*/ 0 60000 65536"/>
                <a:gd name="T11" fmla="*/ 0 60000 65536"/>
                <a:gd name="T12" fmla="*/ 0 60000 65536"/>
                <a:gd name="T13" fmla="*/ 0 60000 65536"/>
                <a:gd name="T14" fmla="*/ 0 60000 65536"/>
                <a:gd name="T15" fmla="*/ 0 w 1110"/>
                <a:gd name="T16" fmla="*/ 0 h 332"/>
                <a:gd name="T17" fmla="*/ 1110 w 1110"/>
                <a:gd name="T18" fmla="*/ 332 h 332"/>
              </a:gdLst>
              <a:ahLst/>
              <a:cxnLst>
                <a:cxn ang="T10">
                  <a:pos x="T0" y="T1"/>
                </a:cxn>
                <a:cxn ang="T11">
                  <a:pos x="T2" y="T3"/>
                </a:cxn>
                <a:cxn ang="T12">
                  <a:pos x="T4" y="T5"/>
                </a:cxn>
                <a:cxn ang="T13">
                  <a:pos x="T6" y="T7"/>
                </a:cxn>
                <a:cxn ang="T14">
                  <a:pos x="T8" y="T9"/>
                </a:cxn>
              </a:cxnLst>
              <a:rect l="T15" t="T16" r="T17" b="T18"/>
              <a:pathLst>
                <a:path w="1110" h="332">
                  <a:moveTo>
                    <a:pt x="10" y="0"/>
                  </a:moveTo>
                  <a:lnTo>
                    <a:pt x="0" y="38"/>
                  </a:lnTo>
                  <a:lnTo>
                    <a:pt x="1100" y="332"/>
                  </a:lnTo>
                  <a:lnTo>
                    <a:pt x="1110" y="294"/>
                  </a:lnTo>
                  <a:lnTo>
                    <a:pt x="10" y="0"/>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grpSp>
          <p:nvGrpSpPr>
            <p:cNvPr id="675545" name="Group 2482"/>
            <p:cNvGrpSpPr>
              <a:grpSpLocks/>
            </p:cNvGrpSpPr>
            <p:nvPr/>
          </p:nvGrpSpPr>
          <p:grpSpPr bwMode="auto">
            <a:xfrm>
              <a:off x="607" y="1482"/>
              <a:ext cx="492" cy="230"/>
              <a:chOff x="607" y="1482"/>
              <a:chExt cx="492" cy="230"/>
            </a:xfrm>
          </p:grpSpPr>
          <p:sp>
            <p:nvSpPr>
              <p:cNvPr id="675546" name="Freeform 2483"/>
              <p:cNvSpPr>
                <a:spLocks/>
              </p:cNvSpPr>
              <p:nvPr/>
            </p:nvSpPr>
            <p:spPr bwMode="auto">
              <a:xfrm>
                <a:off x="641" y="1482"/>
                <a:ext cx="414" cy="129"/>
              </a:xfrm>
              <a:custGeom>
                <a:avLst/>
                <a:gdLst>
                  <a:gd name="T0" fmla="*/ 3 w 830"/>
                  <a:gd name="T1" fmla="*/ 1 h 257"/>
                  <a:gd name="T2" fmla="*/ 3 w 830"/>
                  <a:gd name="T3" fmla="*/ 2 h 257"/>
                  <a:gd name="T4" fmla="*/ 0 w 830"/>
                  <a:gd name="T5" fmla="*/ 1 h 257"/>
                  <a:gd name="T6" fmla="*/ 0 w 830"/>
                  <a:gd name="T7" fmla="*/ 0 h 257"/>
                  <a:gd name="T8" fmla="*/ 3 w 830"/>
                  <a:gd name="T9" fmla="*/ 1 h 257"/>
                  <a:gd name="T10" fmla="*/ 0 60000 65536"/>
                  <a:gd name="T11" fmla="*/ 0 60000 65536"/>
                  <a:gd name="T12" fmla="*/ 0 60000 65536"/>
                  <a:gd name="T13" fmla="*/ 0 60000 65536"/>
                  <a:gd name="T14" fmla="*/ 0 60000 65536"/>
                  <a:gd name="T15" fmla="*/ 0 w 830"/>
                  <a:gd name="T16" fmla="*/ 0 h 257"/>
                  <a:gd name="T17" fmla="*/ 830 w 830"/>
                  <a:gd name="T18" fmla="*/ 257 h 257"/>
                </a:gdLst>
                <a:ahLst/>
                <a:cxnLst>
                  <a:cxn ang="T10">
                    <a:pos x="T0" y="T1"/>
                  </a:cxn>
                  <a:cxn ang="T11">
                    <a:pos x="T2" y="T3"/>
                  </a:cxn>
                  <a:cxn ang="T12">
                    <a:pos x="T4" y="T5"/>
                  </a:cxn>
                  <a:cxn ang="T13">
                    <a:pos x="T6" y="T7"/>
                  </a:cxn>
                  <a:cxn ang="T14">
                    <a:pos x="T8" y="T9"/>
                  </a:cxn>
                </a:cxnLst>
                <a:rect l="T15" t="T16" r="T17" b="T18"/>
                <a:pathLst>
                  <a:path w="830" h="257">
                    <a:moveTo>
                      <a:pt x="830" y="252"/>
                    </a:moveTo>
                    <a:lnTo>
                      <a:pt x="813" y="257"/>
                    </a:lnTo>
                    <a:lnTo>
                      <a:pt x="0" y="3"/>
                    </a:lnTo>
                    <a:lnTo>
                      <a:pt x="17" y="0"/>
                    </a:lnTo>
                    <a:lnTo>
                      <a:pt x="830" y="252"/>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547" name="Freeform 2484"/>
              <p:cNvSpPr>
                <a:spLocks/>
              </p:cNvSpPr>
              <p:nvPr/>
            </p:nvSpPr>
            <p:spPr bwMode="auto">
              <a:xfrm>
                <a:off x="647" y="1482"/>
                <a:ext cx="408" cy="127"/>
              </a:xfrm>
              <a:custGeom>
                <a:avLst/>
                <a:gdLst>
                  <a:gd name="T0" fmla="*/ 3 w 818"/>
                  <a:gd name="T1" fmla="*/ 1 h 254"/>
                  <a:gd name="T2" fmla="*/ 3 w 818"/>
                  <a:gd name="T3" fmla="*/ 1 h 254"/>
                  <a:gd name="T4" fmla="*/ 0 w 818"/>
                  <a:gd name="T5" fmla="*/ 1 h 254"/>
                  <a:gd name="T6" fmla="*/ 0 w 818"/>
                  <a:gd name="T7" fmla="*/ 0 h 254"/>
                  <a:gd name="T8" fmla="*/ 3 w 818"/>
                  <a:gd name="T9" fmla="*/ 1 h 254"/>
                  <a:gd name="T10" fmla="*/ 0 60000 65536"/>
                  <a:gd name="T11" fmla="*/ 0 60000 65536"/>
                  <a:gd name="T12" fmla="*/ 0 60000 65536"/>
                  <a:gd name="T13" fmla="*/ 0 60000 65536"/>
                  <a:gd name="T14" fmla="*/ 0 60000 65536"/>
                  <a:gd name="T15" fmla="*/ 0 w 818"/>
                  <a:gd name="T16" fmla="*/ 0 h 254"/>
                  <a:gd name="T17" fmla="*/ 818 w 818"/>
                  <a:gd name="T18" fmla="*/ 254 h 254"/>
                </a:gdLst>
                <a:ahLst/>
                <a:cxnLst>
                  <a:cxn ang="T10">
                    <a:pos x="T0" y="T1"/>
                  </a:cxn>
                  <a:cxn ang="T11">
                    <a:pos x="T2" y="T3"/>
                  </a:cxn>
                  <a:cxn ang="T12">
                    <a:pos x="T4" y="T5"/>
                  </a:cxn>
                  <a:cxn ang="T13">
                    <a:pos x="T6" y="T7"/>
                  </a:cxn>
                  <a:cxn ang="T14">
                    <a:pos x="T8" y="T9"/>
                  </a:cxn>
                </a:cxnLst>
                <a:rect l="T15" t="T16" r="T17" b="T18"/>
                <a:pathLst>
                  <a:path w="818" h="254">
                    <a:moveTo>
                      <a:pt x="818" y="252"/>
                    </a:moveTo>
                    <a:lnTo>
                      <a:pt x="814" y="254"/>
                    </a:lnTo>
                    <a:lnTo>
                      <a:pt x="0" y="1"/>
                    </a:lnTo>
                    <a:lnTo>
                      <a:pt x="5" y="0"/>
                    </a:lnTo>
                    <a:lnTo>
                      <a:pt x="818" y="252"/>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548" name="Freeform 2485"/>
              <p:cNvSpPr>
                <a:spLocks/>
              </p:cNvSpPr>
              <p:nvPr/>
            </p:nvSpPr>
            <p:spPr bwMode="auto">
              <a:xfrm>
                <a:off x="645" y="1483"/>
                <a:ext cx="409" cy="126"/>
              </a:xfrm>
              <a:custGeom>
                <a:avLst/>
                <a:gdLst>
                  <a:gd name="T0" fmla="*/ 4 w 817"/>
                  <a:gd name="T1" fmla="*/ 0 h 253"/>
                  <a:gd name="T2" fmla="*/ 4 w 817"/>
                  <a:gd name="T3" fmla="*/ 0 h 253"/>
                  <a:gd name="T4" fmla="*/ 0 w 817"/>
                  <a:gd name="T5" fmla="*/ 0 h 253"/>
                  <a:gd name="T6" fmla="*/ 1 w 817"/>
                  <a:gd name="T7" fmla="*/ 0 h 253"/>
                  <a:gd name="T8" fmla="*/ 4 w 817"/>
                  <a:gd name="T9" fmla="*/ 0 h 253"/>
                  <a:gd name="T10" fmla="*/ 0 60000 65536"/>
                  <a:gd name="T11" fmla="*/ 0 60000 65536"/>
                  <a:gd name="T12" fmla="*/ 0 60000 65536"/>
                  <a:gd name="T13" fmla="*/ 0 60000 65536"/>
                  <a:gd name="T14" fmla="*/ 0 60000 65536"/>
                  <a:gd name="T15" fmla="*/ 0 w 817"/>
                  <a:gd name="T16" fmla="*/ 0 h 253"/>
                  <a:gd name="T17" fmla="*/ 817 w 817"/>
                  <a:gd name="T18" fmla="*/ 253 h 253"/>
                </a:gdLst>
                <a:ahLst/>
                <a:cxnLst>
                  <a:cxn ang="T10">
                    <a:pos x="T0" y="T1"/>
                  </a:cxn>
                  <a:cxn ang="T11">
                    <a:pos x="T2" y="T3"/>
                  </a:cxn>
                  <a:cxn ang="T12">
                    <a:pos x="T4" y="T5"/>
                  </a:cxn>
                  <a:cxn ang="T13">
                    <a:pos x="T6" y="T7"/>
                  </a:cxn>
                  <a:cxn ang="T14">
                    <a:pos x="T8" y="T9"/>
                  </a:cxn>
                </a:cxnLst>
                <a:rect l="T15" t="T16" r="T17" b="T18"/>
                <a:pathLst>
                  <a:path w="817" h="253">
                    <a:moveTo>
                      <a:pt x="817" y="253"/>
                    </a:moveTo>
                    <a:lnTo>
                      <a:pt x="812" y="253"/>
                    </a:lnTo>
                    <a:lnTo>
                      <a:pt x="0" y="0"/>
                    </a:lnTo>
                    <a:lnTo>
                      <a:pt x="3" y="0"/>
                    </a:lnTo>
                    <a:lnTo>
                      <a:pt x="817" y="253"/>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5549" name="Freeform 2486"/>
              <p:cNvSpPr>
                <a:spLocks/>
              </p:cNvSpPr>
              <p:nvPr/>
            </p:nvSpPr>
            <p:spPr bwMode="auto">
              <a:xfrm>
                <a:off x="642" y="1483"/>
                <a:ext cx="409" cy="127"/>
              </a:xfrm>
              <a:custGeom>
                <a:avLst/>
                <a:gdLst>
                  <a:gd name="T0" fmla="*/ 4 w 817"/>
                  <a:gd name="T1" fmla="*/ 0 h 255"/>
                  <a:gd name="T2" fmla="*/ 4 w 817"/>
                  <a:gd name="T3" fmla="*/ 0 h 255"/>
                  <a:gd name="T4" fmla="*/ 0 w 817"/>
                  <a:gd name="T5" fmla="*/ 0 h 255"/>
                  <a:gd name="T6" fmla="*/ 1 w 817"/>
                  <a:gd name="T7" fmla="*/ 0 h 255"/>
                  <a:gd name="T8" fmla="*/ 4 w 817"/>
                  <a:gd name="T9" fmla="*/ 0 h 255"/>
                  <a:gd name="T10" fmla="*/ 0 60000 65536"/>
                  <a:gd name="T11" fmla="*/ 0 60000 65536"/>
                  <a:gd name="T12" fmla="*/ 0 60000 65536"/>
                  <a:gd name="T13" fmla="*/ 0 60000 65536"/>
                  <a:gd name="T14" fmla="*/ 0 60000 65536"/>
                  <a:gd name="T15" fmla="*/ 0 w 817"/>
                  <a:gd name="T16" fmla="*/ 0 h 255"/>
                  <a:gd name="T17" fmla="*/ 817 w 817"/>
                  <a:gd name="T18" fmla="*/ 255 h 255"/>
                </a:gdLst>
                <a:ahLst/>
                <a:cxnLst>
                  <a:cxn ang="T10">
                    <a:pos x="T0" y="T1"/>
                  </a:cxn>
                  <a:cxn ang="T11">
                    <a:pos x="T2" y="T3"/>
                  </a:cxn>
                  <a:cxn ang="T12">
                    <a:pos x="T4" y="T5"/>
                  </a:cxn>
                  <a:cxn ang="T13">
                    <a:pos x="T6" y="T7"/>
                  </a:cxn>
                  <a:cxn ang="T14">
                    <a:pos x="T8" y="T9"/>
                  </a:cxn>
                </a:cxnLst>
                <a:rect l="T15" t="T16" r="T17" b="T18"/>
                <a:pathLst>
                  <a:path w="817" h="255">
                    <a:moveTo>
                      <a:pt x="817" y="253"/>
                    </a:moveTo>
                    <a:lnTo>
                      <a:pt x="812" y="255"/>
                    </a:lnTo>
                    <a:lnTo>
                      <a:pt x="0" y="2"/>
                    </a:lnTo>
                    <a:lnTo>
                      <a:pt x="5" y="0"/>
                    </a:lnTo>
                    <a:lnTo>
                      <a:pt x="817" y="253"/>
                    </a:lnTo>
                    <a:close/>
                  </a:path>
                </a:pathLst>
              </a:custGeom>
              <a:solidFill>
                <a:srgbClr val="904800"/>
              </a:solidFill>
              <a:ln w="9525">
                <a:noFill/>
                <a:round/>
                <a:headEnd/>
                <a:tailEnd/>
              </a:ln>
            </p:spPr>
            <p:txBody>
              <a:bodyPr>
                <a:prstTxWarp prst="textNoShape">
                  <a:avLst/>
                </a:prstTxWarp>
              </a:bodyPr>
              <a:lstStyle/>
              <a:p>
                <a:endParaRPr lang="en-US">
                  <a:latin typeface="Calibri" pitchFamily="-112" charset="0"/>
                </a:endParaRPr>
              </a:p>
            </p:txBody>
          </p:sp>
          <p:sp>
            <p:nvSpPr>
              <p:cNvPr id="675550" name="Freeform 2487"/>
              <p:cNvSpPr>
                <a:spLocks/>
              </p:cNvSpPr>
              <p:nvPr/>
            </p:nvSpPr>
            <p:spPr bwMode="auto">
              <a:xfrm>
                <a:off x="641" y="1484"/>
                <a:ext cx="408" cy="127"/>
              </a:xfrm>
              <a:custGeom>
                <a:avLst/>
                <a:gdLst>
                  <a:gd name="T0" fmla="*/ 3 w 816"/>
                  <a:gd name="T1" fmla="*/ 1 h 254"/>
                  <a:gd name="T2" fmla="*/ 3 w 816"/>
                  <a:gd name="T3" fmla="*/ 1 h 254"/>
                  <a:gd name="T4" fmla="*/ 0 w 816"/>
                  <a:gd name="T5" fmla="*/ 0 h 254"/>
                  <a:gd name="T6" fmla="*/ 1 w 816"/>
                  <a:gd name="T7" fmla="*/ 0 h 254"/>
                  <a:gd name="T8" fmla="*/ 3 w 816"/>
                  <a:gd name="T9" fmla="*/ 1 h 254"/>
                  <a:gd name="T10" fmla="*/ 0 60000 65536"/>
                  <a:gd name="T11" fmla="*/ 0 60000 65536"/>
                  <a:gd name="T12" fmla="*/ 0 60000 65536"/>
                  <a:gd name="T13" fmla="*/ 0 60000 65536"/>
                  <a:gd name="T14" fmla="*/ 0 60000 65536"/>
                  <a:gd name="T15" fmla="*/ 0 w 816"/>
                  <a:gd name="T16" fmla="*/ 0 h 254"/>
                  <a:gd name="T17" fmla="*/ 816 w 816"/>
                  <a:gd name="T18" fmla="*/ 254 h 254"/>
                </a:gdLst>
                <a:ahLst/>
                <a:cxnLst>
                  <a:cxn ang="T10">
                    <a:pos x="T0" y="T1"/>
                  </a:cxn>
                  <a:cxn ang="T11">
                    <a:pos x="T2" y="T3"/>
                  </a:cxn>
                  <a:cxn ang="T12">
                    <a:pos x="T4" y="T5"/>
                  </a:cxn>
                  <a:cxn ang="T13">
                    <a:pos x="T6" y="T7"/>
                  </a:cxn>
                  <a:cxn ang="T14">
                    <a:pos x="T8" y="T9"/>
                  </a:cxn>
                </a:cxnLst>
                <a:rect l="T15" t="T16" r="T17" b="T18"/>
                <a:pathLst>
                  <a:path w="816" h="254">
                    <a:moveTo>
                      <a:pt x="816" y="253"/>
                    </a:moveTo>
                    <a:lnTo>
                      <a:pt x="813" y="254"/>
                    </a:lnTo>
                    <a:lnTo>
                      <a:pt x="0" y="0"/>
                    </a:lnTo>
                    <a:lnTo>
                      <a:pt x="4" y="0"/>
                    </a:lnTo>
                    <a:lnTo>
                      <a:pt x="816" y="253"/>
                    </a:lnTo>
                    <a:close/>
                  </a:path>
                </a:pathLst>
              </a:custGeom>
              <a:solidFill>
                <a:srgbClr val="944A00"/>
              </a:solidFill>
              <a:ln w="9525">
                <a:noFill/>
                <a:round/>
                <a:headEnd/>
                <a:tailEnd/>
              </a:ln>
            </p:spPr>
            <p:txBody>
              <a:bodyPr>
                <a:prstTxWarp prst="textNoShape">
                  <a:avLst/>
                </a:prstTxWarp>
              </a:bodyPr>
              <a:lstStyle/>
              <a:p>
                <a:endParaRPr lang="en-US">
                  <a:latin typeface="Calibri" pitchFamily="-112" charset="0"/>
                </a:endParaRPr>
              </a:p>
            </p:txBody>
          </p:sp>
          <p:sp>
            <p:nvSpPr>
              <p:cNvPr id="675551" name="Freeform 2488"/>
              <p:cNvSpPr>
                <a:spLocks/>
              </p:cNvSpPr>
              <p:nvPr/>
            </p:nvSpPr>
            <p:spPr bwMode="auto">
              <a:xfrm>
                <a:off x="632" y="1484"/>
                <a:ext cx="415" cy="131"/>
              </a:xfrm>
              <a:custGeom>
                <a:avLst/>
                <a:gdLst>
                  <a:gd name="T0" fmla="*/ 4 w 829"/>
                  <a:gd name="T1" fmla="*/ 0 h 263"/>
                  <a:gd name="T2" fmla="*/ 4 w 829"/>
                  <a:gd name="T3" fmla="*/ 1 h 263"/>
                  <a:gd name="T4" fmla="*/ 0 w 829"/>
                  <a:gd name="T5" fmla="*/ 0 h 263"/>
                  <a:gd name="T6" fmla="*/ 1 w 829"/>
                  <a:gd name="T7" fmla="*/ 0 h 263"/>
                  <a:gd name="T8" fmla="*/ 4 w 829"/>
                  <a:gd name="T9" fmla="*/ 0 h 263"/>
                  <a:gd name="T10" fmla="*/ 0 60000 65536"/>
                  <a:gd name="T11" fmla="*/ 0 60000 65536"/>
                  <a:gd name="T12" fmla="*/ 0 60000 65536"/>
                  <a:gd name="T13" fmla="*/ 0 60000 65536"/>
                  <a:gd name="T14" fmla="*/ 0 60000 65536"/>
                  <a:gd name="T15" fmla="*/ 0 w 829"/>
                  <a:gd name="T16" fmla="*/ 0 h 263"/>
                  <a:gd name="T17" fmla="*/ 829 w 829"/>
                  <a:gd name="T18" fmla="*/ 263 h 263"/>
                </a:gdLst>
                <a:ahLst/>
                <a:cxnLst>
                  <a:cxn ang="T10">
                    <a:pos x="T0" y="T1"/>
                  </a:cxn>
                  <a:cxn ang="T11">
                    <a:pos x="T2" y="T3"/>
                  </a:cxn>
                  <a:cxn ang="T12">
                    <a:pos x="T4" y="T5"/>
                  </a:cxn>
                  <a:cxn ang="T13">
                    <a:pos x="T6" y="T7"/>
                  </a:cxn>
                  <a:cxn ang="T14">
                    <a:pos x="T8" y="T9"/>
                  </a:cxn>
                </a:cxnLst>
                <a:rect l="T15" t="T16" r="T17" b="T18"/>
                <a:pathLst>
                  <a:path w="829" h="263">
                    <a:moveTo>
                      <a:pt x="829" y="254"/>
                    </a:moveTo>
                    <a:lnTo>
                      <a:pt x="811" y="263"/>
                    </a:lnTo>
                    <a:lnTo>
                      <a:pt x="0" y="8"/>
                    </a:lnTo>
                    <a:lnTo>
                      <a:pt x="16" y="0"/>
                    </a:lnTo>
                    <a:lnTo>
                      <a:pt x="829" y="254"/>
                    </a:lnTo>
                    <a:close/>
                  </a:path>
                </a:pathLst>
              </a:custGeom>
              <a:solidFill>
                <a:srgbClr val="994C00"/>
              </a:solidFill>
              <a:ln w="9525">
                <a:noFill/>
                <a:round/>
                <a:headEnd/>
                <a:tailEnd/>
              </a:ln>
            </p:spPr>
            <p:txBody>
              <a:bodyPr>
                <a:prstTxWarp prst="textNoShape">
                  <a:avLst/>
                </a:prstTxWarp>
              </a:bodyPr>
              <a:lstStyle/>
              <a:p>
                <a:endParaRPr lang="en-US">
                  <a:latin typeface="Calibri" pitchFamily="-112" charset="0"/>
                </a:endParaRPr>
              </a:p>
            </p:txBody>
          </p:sp>
          <p:sp>
            <p:nvSpPr>
              <p:cNvPr id="675552" name="Freeform 2489"/>
              <p:cNvSpPr>
                <a:spLocks/>
              </p:cNvSpPr>
              <p:nvPr/>
            </p:nvSpPr>
            <p:spPr bwMode="auto">
              <a:xfrm>
                <a:off x="639" y="1484"/>
                <a:ext cx="408" cy="128"/>
              </a:xfrm>
              <a:custGeom>
                <a:avLst/>
                <a:gdLst>
                  <a:gd name="T0" fmla="*/ 3 w 816"/>
                  <a:gd name="T1" fmla="*/ 1 h 256"/>
                  <a:gd name="T2" fmla="*/ 3 w 816"/>
                  <a:gd name="T3" fmla="*/ 1 h 256"/>
                  <a:gd name="T4" fmla="*/ 0 w 816"/>
                  <a:gd name="T5" fmla="*/ 1 h 256"/>
                  <a:gd name="T6" fmla="*/ 1 w 816"/>
                  <a:gd name="T7" fmla="*/ 0 h 256"/>
                  <a:gd name="T8" fmla="*/ 3 w 816"/>
                  <a:gd name="T9" fmla="*/ 1 h 256"/>
                  <a:gd name="T10" fmla="*/ 0 60000 65536"/>
                  <a:gd name="T11" fmla="*/ 0 60000 65536"/>
                  <a:gd name="T12" fmla="*/ 0 60000 65536"/>
                  <a:gd name="T13" fmla="*/ 0 60000 65536"/>
                  <a:gd name="T14" fmla="*/ 0 60000 65536"/>
                  <a:gd name="T15" fmla="*/ 0 w 816"/>
                  <a:gd name="T16" fmla="*/ 0 h 256"/>
                  <a:gd name="T17" fmla="*/ 816 w 816"/>
                  <a:gd name="T18" fmla="*/ 256 h 256"/>
                </a:gdLst>
                <a:ahLst/>
                <a:cxnLst>
                  <a:cxn ang="T10">
                    <a:pos x="T0" y="T1"/>
                  </a:cxn>
                  <a:cxn ang="T11">
                    <a:pos x="T2" y="T3"/>
                  </a:cxn>
                  <a:cxn ang="T12">
                    <a:pos x="T4" y="T5"/>
                  </a:cxn>
                  <a:cxn ang="T13">
                    <a:pos x="T6" y="T7"/>
                  </a:cxn>
                  <a:cxn ang="T14">
                    <a:pos x="T8" y="T9"/>
                  </a:cxn>
                </a:cxnLst>
                <a:rect l="T15" t="T16" r="T17" b="T18"/>
                <a:pathLst>
                  <a:path w="816" h="256">
                    <a:moveTo>
                      <a:pt x="816" y="254"/>
                    </a:moveTo>
                    <a:lnTo>
                      <a:pt x="813" y="256"/>
                    </a:lnTo>
                    <a:lnTo>
                      <a:pt x="0" y="2"/>
                    </a:lnTo>
                    <a:lnTo>
                      <a:pt x="3" y="0"/>
                    </a:lnTo>
                    <a:lnTo>
                      <a:pt x="816" y="254"/>
                    </a:lnTo>
                    <a:close/>
                  </a:path>
                </a:pathLst>
              </a:custGeom>
              <a:solidFill>
                <a:srgbClr val="994C00"/>
              </a:solidFill>
              <a:ln w="9525">
                <a:noFill/>
                <a:round/>
                <a:headEnd/>
                <a:tailEnd/>
              </a:ln>
            </p:spPr>
            <p:txBody>
              <a:bodyPr>
                <a:prstTxWarp prst="textNoShape">
                  <a:avLst/>
                </a:prstTxWarp>
              </a:bodyPr>
              <a:lstStyle/>
              <a:p>
                <a:endParaRPr lang="en-US">
                  <a:latin typeface="Calibri" pitchFamily="-112" charset="0"/>
                </a:endParaRPr>
              </a:p>
            </p:txBody>
          </p:sp>
          <p:sp>
            <p:nvSpPr>
              <p:cNvPr id="675553" name="Freeform 2490"/>
              <p:cNvSpPr>
                <a:spLocks/>
              </p:cNvSpPr>
              <p:nvPr/>
            </p:nvSpPr>
            <p:spPr bwMode="auto">
              <a:xfrm>
                <a:off x="637" y="1484"/>
                <a:ext cx="408" cy="128"/>
              </a:xfrm>
              <a:custGeom>
                <a:avLst/>
                <a:gdLst>
                  <a:gd name="T0" fmla="*/ 3 w 816"/>
                  <a:gd name="T1" fmla="*/ 1 h 256"/>
                  <a:gd name="T2" fmla="*/ 3 w 816"/>
                  <a:gd name="T3" fmla="*/ 1 h 256"/>
                  <a:gd name="T4" fmla="*/ 0 w 816"/>
                  <a:gd name="T5" fmla="*/ 1 h 256"/>
                  <a:gd name="T6" fmla="*/ 1 w 816"/>
                  <a:gd name="T7" fmla="*/ 0 h 256"/>
                  <a:gd name="T8" fmla="*/ 3 w 816"/>
                  <a:gd name="T9" fmla="*/ 1 h 256"/>
                  <a:gd name="T10" fmla="*/ 0 60000 65536"/>
                  <a:gd name="T11" fmla="*/ 0 60000 65536"/>
                  <a:gd name="T12" fmla="*/ 0 60000 65536"/>
                  <a:gd name="T13" fmla="*/ 0 60000 65536"/>
                  <a:gd name="T14" fmla="*/ 0 60000 65536"/>
                  <a:gd name="T15" fmla="*/ 0 w 816"/>
                  <a:gd name="T16" fmla="*/ 0 h 256"/>
                  <a:gd name="T17" fmla="*/ 816 w 816"/>
                  <a:gd name="T18" fmla="*/ 256 h 256"/>
                </a:gdLst>
                <a:ahLst/>
                <a:cxnLst>
                  <a:cxn ang="T10">
                    <a:pos x="T0" y="T1"/>
                  </a:cxn>
                  <a:cxn ang="T11">
                    <a:pos x="T2" y="T3"/>
                  </a:cxn>
                  <a:cxn ang="T12">
                    <a:pos x="T4" y="T5"/>
                  </a:cxn>
                  <a:cxn ang="T13">
                    <a:pos x="T6" y="T7"/>
                  </a:cxn>
                  <a:cxn ang="T14">
                    <a:pos x="T8" y="T9"/>
                  </a:cxn>
                </a:cxnLst>
                <a:rect l="T15" t="T16" r="T17" b="T18"/>
                <a:pathLst>
                  <a:path w="816" h="256">
                    <a:moveTo>
                      <a:pt x="816" y="254"/>
                    </a:moveTo>
                    <a:lnTo>
                      <a:pt x="811" y="256"/>
                    </a:lnTo>
                    <a:lnTo>
                      <a:pt x="0" y="1"/>
                    </a:lnTo>
                    <a:lnTo>
                      <a:pt x="3" y="0"/>
                    </a:lnTo>
                    <a:lnTo>
                      <a:pt x="816" y="254"/>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554" name="Freeform 2491"/>
              <p:cNvSpPr>
                <a:spLocks/>
              </p:cNvSpPr>
              <p:nvPr/>
            </p:nvSpPr>
            <p:spPr bwMode="auto">
              <a:xfrm>
                <a:off x="636" y="1485"/>
                <a:ext cx="407" cy="128"/>
              </a:xfrm>
              <a:custGeom>
                <a:avLst/>
                <a:gdLst>
                  <a:gd name="T0" fmla="*/ 3 w 815"/>
                  <a:gd name="T1" fmla="*/ 1 h 256"/>
                  <a:gd name="T2" fmla="*/ 3 w 815"/>
                  <a:gd name="T3" fmla="*/ 1 h 256"/>
                  <a:gd name="T4" fmla="*/ 0 w 815"/>
                  <a:gd name="T5" fmla="*/ 1 h 256"/>
                  <a:gd name="T6" fmla="*/ 0 w 815"/>
                  <a:gd name="T7" fmla="*/ 0 h 256"/>
                  <a:gd name="T8" fmla="*/ 3 w 815"/>
                  <a:gd name="T9" fmla="*/ 1 h 256"/>
                  <a:gd name="T10" fmla="*/ 0 60000 65536"/>
                  <a:gd name="T11" fmla="*/ 0 60000 65536"/>
                  <a:gd name="T12" fmla="*/ 0 60000 65536"/>
                  <a:gd name="T13" fmla="*/ 0 60000 65536"/>
                  <a:gd name="T14" fmla="*/ 0 60000 65536"/>
                  <a:gd name="T15" fmla="*/ 0 w 815"/>
                  <a:gd name="T16" fmla="*/ 0 h 256"/>
                  <a:gd name="T17" fmla="*/ 815 w 815"/>
                  <a:gd name="T18" fmla="*/ 256 h 256"/>
                </a:gdLst>
                <a:ahLst/>
                <a:cxnLst>
                  <a:cxn ang="T10">
                    <a:pos x="T0" y="T1"/>
                  </a:cxn>
                  <a:cxn ang="T11">
                    <a:pos x="T2" y="T3"/>
                  </a:cxn>
                  <a:cxn ang="T12">
                    <a:pos x="T4" y="T5"/>
                  </a:cxn>
                  <a:cxn ang="T13">
                    <a:pos x="T6" y="T7"/>
                  </a:cxn>
                  <a:cxn ang="T14">
                    <a:pos x="T8" y="T9"/>
                  </a:cxn>
                </a:cxnLst>
                <a:rect l="T15" t="T16" r="T17" b="T18"/>
                <a:pathLst>
                  <a:path w="815" h="256">
                    <a:moveTo>
                      <a:pt x="815" y="255"/>
                    </a:moveTo>
                    <a:lnTo>
                      <a:pt x="811" y="256"/>
                    </a:lnTo>
                    <a:lnTo>
                      <a:pt x="0" y="2"/>
                    </a:lnTo>
                    <a:lnTo>
                      <a:pt x="4" y="0"/>
                    </a:lnTo>
                    <a:lnTo>
                      <a:pt x="815" y="255"/>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5555" name="Freeform 2492"/>
              <p:cNvSpPr>
                <a:spLocks/>
              </p:cNvSpPr>
              <p:nvPr/>
            </p:nvSpPr>
            <p:spPr bwMode="auto">
              <a:xfrm>
                <a:off x="634" y="1486"/>
                <a:ext cx="407" cy="128"/>
              </a:xfrm>
              <a:custGeom>
                <a:avLst/>
                <a:gdLst>
                  <a:gd name="T0" fmla="*/ 3 w 814"/>
                  <a:gd name="T1" fmla="*/ 1 h 256"/>
                  <a:gd name="T2" fmla="*/ 3 w 814"/>
                  <a:gd name="T3" fmla="*/ 1 h 256"/>
                  <a:gd name="T4" fmla="*/ 0 w 814"/>
                  <a:gd name="T5" fmla="*/ 1 h 256"/>
                  <a:gd name="T6" fmla="*/ 1 w 814"/>
                  <a:gd name="T7" fmla="*/ 0 h 256"/>
                  <a:gd name="T8" fmla="*/ 3 w 814"/>
                  <a:gd name="T9" fmla="*/ 1 h 256"/>
                  <a:gd name="T10" fmla="*/ 0 60000 65536"/>
                  <a:gd name="T11" fmla="*/ 0 60000 65536"/>
                  <a:gd name="T12" fmla="*/ 0 60000 65536"/>
                  <a:gd name="T13" fmla="*/ 0 60000 65536"/>
                  <a:gd name="T14" fmla="*/ 0 60000 65536"/>
                  <a:gd name="T15" fmla="*/ 0 w 814"/>
                  <a:gd name="T16" fmla="*/ 0 h 256"/>
                  <a:gd name="T17" fmla="*/ 814 w 814"/>
                  <a:gd name="T18" fmla="*/ 256 h 256"/>
                </a:gdLst>
                <a:ahLst/>
                <a:cxnLst>
                  <a:cxn ang="T10">
                    <a:pos x="T0" y="T1"/>
                  </a:cxn>
                  <a:cxn ang="T11">
                    <a:pos x="T2" y="T3"/>
                  </a:cxn>
                  <a:cxn ang="T12">
                    <a:pos x="T4" y="T5"/>
                  </a:cxn>
                  <a:cxn ang="T13">
                    <a:pos x="T6" y="T7"/>
                  </a:cxn>
                  <a:cxn ang="T14">
                    <a:pos x="T8" y="T9"/>
                  </a:cxn>
                </a:cxnLst>
                <a:rect l="T15" t="T16" r="T17" b="T18"/>
                <a:pathLst>
                  <a:path w="814" h="256">
                    <a:moveTo>
                      <a:pt x="814" y="254"/>
                    </a:moveTo>
                    <a:lnTo>
                      <a:pt x="811" y="256"/>
                    </a:lnTo>
                    <a:lnTo>
                      <a:pt x="0" y="2"/>
                    </a:lnTo>
                    <a:lnTo>
                      <a:pt x="3" y="0"/>
                    </a:lnTo>
                    <a:lnTo>
                      <a:pt x="814" y="254"/>
                    </a:lnTo>
                    <a:close/>
                  </a:path>
                </a:pathLst>
              </a:custGeom>
              <a:solidFill>
                <a:srgbClr val="A15000"/>
              </a:solidFill>
              <a:ln w="9525">
                <a:noFill/>
                <a:round/>
                <a:headEnd/>
                <a:tailEnd/>
              </a:ln>
            </p:spPr>
            <p:txBody>
              <a:bodyPr>
                <a:prstTxWarp prst="textNoShape">
                  <a:avLst/>
                </a:prstTxWarp>
              </a:bodyPr>
              <a:lstStyle/>
              <a:p>
                <a:endParaRPr lang="en-US">
                  <a:latin typeface="Calibri" pitchFamily="-112" charset="0"/>
                </a:endParaRPr>
              </a:p>
            </p:txBody>
          </p:sp>
          <p:sp>
            <p:nvSpPr>
              <p:cNvPr id="675556" name="Freeform 2493"/>
              <p:cNvSpPr>
                <a:spLocks/>
              </p:cNvSpPr>
              <p:nvPr/>
            </p:nvSpPr>
            <p:spPr bwMode="auto">
              <a:xfrm>
                <a:off x="632" y="1487"/>
                <a:ext cx="407" cy="128"/>
              </a:xfrm>
              <a:custGeom>
                <a:avLst/>
                <a:gdLst>
                  <a:gd name="T0" fmla="*/ 3 w 814"/>
                  <a:gd name="T1" fmla="*/ 1 h 256"/>
                  <a:gd name="T2" fmla="*/ 3 w 814"/>
                  <a:gd name="T3" fmla="*/ 1 h 256"/>
                  <a:gd name="T4" fmla="*/ 0 w 814"/>
                  <a:gd name="T5" fmla="*/ 1 h 256"/>
                  <a:gd name="T6" fmla="*/ 1 w 814"/>
                  <a:gd name="T7" fmla="*/ 0 h 256"/>
                  <a:gd name="T8" fmla="*/ 3 w 814"/>
                  <a:gd name="T9" fmla="*/ 1 h 256"/>
                  <a:gd name="T10" fmla="*/ 0 60000 65536"/>
                  <a:gd name="T11" fmla="*/ 0 60000 65536"/>
                  <a:gd name="T12" fmla="*/ 0 60000 65536"/>
                  <a:gd name="T13" fmla="*/ 0 60000 65536"/>
                  <a:gd name="T14" fmla="*/ 0 60000 65536"/>
                  <a:gd name="T15" fmla="*/ 0 w 814"/>
                  <a:gd name="T16" fmla="*/ 0 h 256"/>
                  <a:gd name="T17" fmla="*/ 814 w 814"/>
                  <a:gd name="T18" fmla="*/ 256 h 256"/>
                </a:gdLst>
                <a:ahLst/>
                <a:cxnLst>
                  <a:cxn ang="T10">
                    <a:pos x="T0" y="T1"/>
                  </a:cxn>
                  <a:cxn ang="T11">
                    <a:pos x="T2" y="T3"/>
                  </a:cxn>
                  <a:cxn ang="T12">
                    <a:pos x="T4" y="T5"/>
                  </a:cxn>
                  <a:cxn ang="T13">
                    <a:pos x="T6" y="T7"/>
                  </a:cxn>
                  <a:cxn ang="T14">
                    <a:pos x="T8" y="T9"/>
                  </a:cxn>
                </a:cxnLst>
                <a:rect l="T15" t="T16" r="T17" b="T18"/>
                <a:pathLst>
                  <a:path w="814" h="256">
                    <a:moveTo>
                      <a:pt x="814" y="254"/>
                    </a:moveTo>
                    <a:lnTo>
                      <a:pt x="811" y="256"/>
                    </a:lnTo>
                    <a:lnTo>
                      <a:pt x="0" y="1"/>
                    </a:lnTo>
                    <a:lnTo>
                      <a:pt x="3" y="0"/>
                    </a:lnTo>
                    <a:lnTo>
                      <a:pt x="814" y="254"/>
                    </a:lnTo>
                    <a:close/>
                  </a:path>
                </a:pathLst>
              </a:custGeom>
              <a:solidFill>
                <a:srgbClr val="A45200"/>
              </a:solidFill>
              <a:ln w="9525">
                <a:noFill/>
                <a:round/>
                <a:headEnd/>
                <a:tailEnd/>
              </a:ln>
            </p:spPr>
            <p:txBody>
              <a:bodyPr>
                <a:prstTxWarp prst="textNoShape">
                  <a:avLst/>
                </a:prstTxWarp>
              </a:bodyPr>
              <a:lstStyle/>
              <a:p>
                <a:endParaRPr lang="en-US">
                  <a:latin typeface="Calibri" pitchFamily="-112" charset="0"/>
                </a:endParaRPr>
              </a:p>
            </p:txBody>
          </p:sp>
          <p:sp>
            <p:nvSpPr>
              <p:cNvPr id="675557" name="Freeform 2494"/>
              <p:cNvSpPr>
                <a:spLocks/>
              </p:cNvSpPr>
              <p:nvPr/>
            </p:nvSpPr>
            <p:spPr bwMode="auto">
              <a:xfrm>
                <a:off x="626" y="1488"/>
                <a:ext cx="412" cy="133"/>
              </a:xfrm>
              <a:custGeom>
                <a:avLst/>
                <a:gdLst>
                  <a:gd name="T0" fmla="*/ 3 w 825"/>
                  <a:gd name="T1" fmla="*/ 1 h 266"/>
                  <a:gd name="T2" fmla="*/ 3 w 825"/>
                  <a:gd name="T3" fmla="*/ 1 h 266"/>
                  <a:gd name="T4" fmla="*/ 0 w 825"/>
                  <a:gd name="T5" fmla="*/ 1 h 266"/>
                  <a:gd name="T6" fmla="*/ 0 w 825"/>
                  <a:gd name="T7" fmla="*/ 0 h 266"/>
                  <a:gd name="T8" fmla="*/ 3 w 825"/>
                  <a:gd name="T9" fmla="*/ 1 h 266"/>
                  <a:gd name="T10" fmla="*/ 0 60000 65536"/>
                  <a:gd name="T11" fmla="*/ 0 60000 65536"/>
                  <a:gd name="T12" fmla="*/ 0 60000 65536"/>
                  <a:gd name="T13" fmla="*/ 0 60000 65536"/>
                  <a:gd name="T14" fmla="*/ 0 60000 65536"/>
                  <a:gd name="T15" fmla="*/ 0 w 825"/>
                  <a:gd name="T16" fmla="*/ 0 h 266"/>
                  <a:gd name="T17" fmla="*/ 825 w 825"/>
                  <a:gd name="T18" fmla="*/ 266 h 266"/>
                </a:gdLst>
                <a:ahLst/>
                <a:cxnLst>
                  <a:cxn ang="T10">
                    <a:pos x="T0" y="T1"/>
                  </a:cxn>
                  <a:cxn ang="T11">
                    <a:pos x="T2" y="T3"/>
                  </a:cxn>
                  <a:cxn ang="T12">
                    <a:pos x="T4" y="T5"/>
                  </a:cxn>
                  <a:cxn ang="T13">
                    <a:pos x="T6" y="T7"/>
                  </a:cxn>
                  <a:cxn ang="T14">
                    <a:pos x="T8" y="T9"/>
                  </a:cxn>
                </a:cxnLst>
                <a:rect l="T15" t="T16" r="T17" b="T18"/>
                <a:pathLst>
                  <a:path w="825" h="266">
                    <a:moveTo>
                      <a:pt x="825" y="255"/>
                    </a:moveTo>
                    <a:lnTo>
                      <a:pt x="810" y="266"/>
                    </a:lnTo>
                    <a:lnTo>
                      <a:pt x="0" y="10"/>
                    </a:lnTo>
                    <a:lnTo>
                      <a:pt x="14" y="0"/>
                    </a:lnTo>
                    <a:lnTo>
                      <a:pt x="825" y="255"/>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5558" name="Freeform 2495"/>
              <p:cNvSpPr>
                <a:spLocks/>
              </p:cNvSpPr>
              <p:nvPr/>
            </p:nvSpPr>
            <p:spPr bwMode="auto">
              <a:xfrm>
                <a:off x="632" y="1488"/>
                <a:ext cx="406" cy="128"/>
              </a:xfrm>
              <a:custGeom>
                <a:avLst/>
                <a:gdLst>
                  <a:gd name="T0" fmla="*/ 3 w 813"/>
                  <a:gd name="T1" fmla="*/ 1 h 256"/>
                  <a:gd name="T2" fmla="*/ 3 w 813"/>
                  <a:gd name="T3" fmla="*/ 1 h 256"/>
                  <a:gd name="T4" fmla="*/ 0 w 813"/>
                  <a:gd name="T5" fmla="*/ 1 h 256"/>
                  <a:gd name="T6" fmla="*/ 0 w 813"/>
                  <a:gd name="T7" fmla="*/ 0 h 256"/>
                  <a:gd name="T8" fmla="*/ 3 w 813"/>
                  <a:gd name="T9" fmla="*/ 1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5"/>
                    </a:moveTo>
                    <a:lnTo>
                      <a:pt x="811" y="256"/>
                    </a:lnTo>
                    <a:lnTo>
                      <a:pt x="0" y="2"/>
                    </a:lnTo>
                    <a:lnTo>
                      <a:pt x="2" y="0"/>
                    </a:lnTo>
                    <a:lnTo>
                      <a:pt x="813" y="255"/>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5559" name="Freeform 2496"/>
              <p:cNvSpPr>
                <a:spLocks/>
              </p:cNvSpPr>
              <p:nvPr/>
            </p:nvSpPr>
            <p:spPr bwMode="auto">
              <a:xfrm>
                <a:off x="631" y="1489"/>
                <a:ext cx="406" cy="127"/>
              </a:xfrm>
              <a:custGeom>
                <a:avLst/>
                <a:gdLst>
                  <a:gd name="T0" fmla="*/ 3 w 813"/>
                  <a:gd name="T1" fmla="*/ 0 h 256"/>
                  <a:gd name="T2" fmla="*/ 3 w 813"/>
                  <a:gd name="T3" fmla="*/ 0 h 256"/>
                  <a:gd name="T4" fmla="*/ 0 w 813"/>
                  <a:gd name="T5" fmla="*/ 0 h 256"/>
                  <a:gd name="T6" fmla="*/ 0 w 813"/>
                  <a:gd name="T7" fmla="*/ 0 h 256"/>
                  <a:gd name="T8" fmla="*/ 3 w 813"/>
                  <a:gd name="T9" fmla="*/ 0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4"/>
                    </a:moveTo>
                    <a:lnTo>
                      <a:pt x="810" y="256"/>
                    </a:lnTo>
                    <a:lnTo>
                      <a:pt x="0" y="2"/>
                    </a:lnTo>
                    <a:lnTo>
                      <a:pt x="2" y="0"/>
                    </a:lnTo>
                    <a:lnTo>
                      <a:pt x="813" y="254"/>
                    </a:lnTo>
                    <a:close/>
                  </a:path>
                </a:pathLst>
              </a:custGeom>
              <a:solidFill>
                <a:srgbClr val="AA5400"/>
              </a:solidFill>
              <a:ln w="9525">
                <a:noFill/>
                <a:round/>
                <a:headEnd/>
                <a:tailEnd/>
              </a:ln>
            </p:spPr>
            <p:txBody>
              <a:bodyPr>
                <a:prstTxWarp prst="textNoShape">
                  <a:avLst/>
                </a:prstTxWarp>
              </a:bodyPr>
              <a:lstStyle/>
              <a:p>
                <a:endParaRPr lang="en-US">
                  <a:latin typeface="Calibri" pitchFamily="-112" charset="0"/>
                </a:endParaRPr>
              </a:p>
            </p:txBody>
          </p:sp>
          <p:sp>
            <p:nvSpPr>
              <p:cNvPr id="675560" name="Freeform 2497"/>
              <p:cNvSpPr>
                <a:spLocks/>
              </p:cNvSpPr>
              <p:nvPr/>
            </p:nvSpPr>
            <p:spPr bwMode="auto">
              <a:xfrm>
                <a:off x="629" y="1489"/>
                <a:ext cx="406" cy="128"/>
              </a:xfrm>
              <a:custGeom>
                <a:avLst/>
                <a:gdLst>
                  <a:gd name="T0" fmla="*/ 3 w 813"/>
                  <a:gd name="T1" fmla="*/ 1 h 256"/>
                  <a:gd name="T2" fmla="*/ 3 w 813"/>
                  <a:gd name="T3" fmla="*/ 1 h 256"/>
                  <a:gd name="T4" fmla="*/ 0 w 813"/>
                  <a:gd name="T5" fmla="*/ 1 h 256"/>
                  <a:gd name="T6" fmla="*/ 0 w 813"/>
                  <a:gd name="T7" fmla="*/ 0 h 256"/>
                  <a:gd name="T8" fmla="*/ 3 w 813"/>
                  <a:gd name="T9" fmla="*/ 1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4"/>
                    </a:moveTo>
                    <a:lnTo>
                      <a:pt x="811" y="256"/>
                    </a:lnTo>
                    <a:lnTo>
                      <a:pt x="0" y="1"/>
                    </a:lnTo>
                    <a:lnTo>
                      <a:pt x="3" y="0"/>
                    </a:lnTo>
                    <a:lnTo>
                      <a:pt x="813" y="254"/>
                    </a:lnTo>
                    <a:close/>
                  </a:path>
                </a:pathLst>
              </a:custGeom>
              <a:solidFill>
                <a:srgbClr val="AC5500"/>
              </a:solidFill>
              <a:ln w="9525">
                <a:noFill/>
                <a:round/>
                <a:headEnd/>
                <a:tailEnd/>
              </a:ln>
            </p:spPr>
            <p:txBody>
              <a:bodyPr>
                <a:prstTxWarp prst="textNoShape">
                  <a:avLst/>
                </a:prstTxWarp>
              </a:bodyPr>
              <a:lstStyle/>
              <a:p>
                <a:endParaRPr lang="en-US">
                  <a:latin typeface="Calibri" pitchFamily="-112" charset="0"/>
                </a:endParaRPr>
              </a:p>
            </p:txBody>
          </p:sp>
          <p:sp>
            <p:nvSpPr>
              <p:cNvPr id="675561" name="Freeform 2498"/>
              <p:cNvSpPr>
                <a:spLocks/>
              </p:cNvSpPr>
              <p:nvPr/>
            </p:nvSpPr>
            <p:spPr bwMode="auto">
              <a:xfrm>
                <a:off x="628" y="1490"/>
                <a:ext cx="407" cy="129"/>
              </a:xfrm>
              <a:custGeom>
                <a:avLst/>
                <a:gdLst>
                  <a:gd name="T0" fmla="*/ 4 w 813"/>
                  <a:gd name="T1" fmla="*/ 1 h 258"/>
                  <a:gd name="T2" fmla="*/ 4 w 813"/>
                  <a:gd name="T3" fmla="*/ 1 h 258"/>
                  <a:gd name="T4" fmla="*/ 0 w 813"/>
                  <a:gd name="T5" fmla="*/ 1 h 258"/>
                  <a:gd name="T6" fmla="*/ 1 w 813"/>
                  <a:gd name="T7" fmla="*/ 0 h 258"/>
                  <a:gd name="T8" fmla="*/ 4 w 813"/>
                  <a:gd name="T9" fmla="*/ 1 h 258"/>
                  <a:gd name="T10" fmla="*/ 0 60000 65536"/>
                  <a:gd name="T11" fmla="*/ 0 60000 65536"/>
                  <a:gd name="T12" fmla="*/ 0 60000 65536"/>
                  <a:gd name="T13" fmla="*/ 0 60000 65536"/>
                  <a:gd name="T14" fmla="*/ 0 60000 65536"/>
                  <a:gd name="T15" fmla="*/ 0 w 813"/>
                  <a:gd name="T16" fmla="*/ 0 h 258"/>
                  <a:gd name="T17" fmla="*/ 813 w 813"/>
                  <a:gd name="T18" fmla="*/ 258 h 258"/>
                </a:gdLst>
                <a:ahLst/>
                <a:cxnLst>
                  <a:cxn ang="T10">
                    <a:pos x="T0" y="T1"/>
                  </a:cxn>
                  <a:cxn ang="T11">
                    <a:pos x="T2" y="T3"/>
                  </a:cxn>
                  <a:cxn ang="T12">
                    <a:pos x="T4" y="T5"/>
                  </a:cxn>
                  <a:cxn ang="T13">
                    <a:pos x="T6" y="T7"/>
                  </a:cxn>
                  <a:cxn ang="T14">
                    <a:pos x="T8" y="T9"/>
                  </a:cxn>
                </a:cxnLst>
                <a:rect l="T15" t="T16" r="T17" b="T18"/>
                <a:pathLst>
                  <a:path w="813" h="258">
                    <a:moveTo>
                      <a:pt x="813" y="255"/>
                    </a:moveTo>
                    <a:lnTo>
                      <a:pt x="810" y="258"/>
                    </a:lnTo>
                    <a:lnTo>
                      <a:pt x="0" y="2"/>
                    </a:lnTo>
                    <a:lnTo>
                      <a:pt x="2" y="0"/>
                    </a:lnTo>
                    <a:lnTo>
                      <a:pt x="813" y="255"/>
                    </a:lnTo>
                    <a:close/>
                  </a:path>
                </a:pathLst>
              </a:custGeom>
              <a:solidFill>
                <a:srgbClr val="AE5600"/>
              </a:solidFill>
              <a:ln w="9525">
                <a:noFill/>
                <a:round/>
                <a:headEnd/>
                <a:tailEnd/>
              </a:ln>
            </p:spPr>
            <p:txBody>
              <a:bodyPr>
                <a:prstTxWarp prst="textNoShape">
                  <a:avLst/>
                </a:prstTxWarp>
              </a:bodyPr>
              <a:lstStyle/>
              <a:p>
                <a:endParaRPr lang="en-US">
                  <a:latin typeface="Calibri" pitchFamily="-112" charset="0"/>
                </a:endParaRPr>
              </a:p>
            </p:txBody>
          </p:sp>
          <p:sp>
            <p:nvSpPr>
              <p:cNvPr id="675562" name="Freeform 2499"/>
              <p:cNvSpPr>
                <a:spLocks/>
              </p:cNvSpPr>
              <p:nvPr/>
            </p:nvSpPr>
            <p:spPr bwMode="auto">
              <a:xfrm>
                <a:off x="627" y="1491"/>
                <a:ext cx="406" cy="129"/>
              </a:xfrm>
              <a:custGeom>
                <a:avLst/>
                <a:gdLst>
                  <a:gd name="T0" fmla="*/ 3 w 813"/>
                  <a:gd name="T1" fmla="*/ 1 h 258"/>
                  <a:gd name="T2" fmla="*/ 3 w 813"/>
                  <a:gd name="T3" fmla="*/ 1 h 258"/>
                  <a:gd name="T4" fmla="*/ 0 w 813"/>
                  <a:gd name="T5" fmla="*/ 1 h 258"/>
                  <a:gd name="T6" fmla="*/ 0 w 813"/>
                  <a:gd name="T7" fmla="*/ 0 h 258"/>
                  <a:gd name="T8" fmla="*/ 3 w 813"/>
                  <a:gd name="T9" fmla="*/ 1 h 258"/>
                  <a:gd name="T10" fmla="*/ 0 60000 65536"/>
                  <a:gd name="T11" fmla="*/ 0 60000 65536"/>
                  <a:gd name="T12" fmla="*/ 0 60000 65536"/>
                  <a:gd name="T13" fmla="*/ 0 60000 65536"/>
                  <a:gd name="T14" fmla="*/ 0 60000 65536"/>
                  <a:gd name="T15" fmla="*/ 0 w 813"/>
                  <a:gd name="T16" fmla="*/ 0 h 258"/>
                  <a:gd name="T17" fmla="*/ 813 w 813"/>
                  <a:gd name="T18" fmla="*/ 258 h 258"/>
                </a:gdLst>
                <a:ahLst/>
                <a:cxnLst>
                  <a:cxn ang="T10">
                    <a:pos x="T0" y="T1"/>
                  </a:cxn>
                  <a:cxn ang="T11">
                    <a:pos x="T2" y="T3"/>
                  </a:cxn>
                  <a:cxn ang="T12">
                    <a:pos x="T4" y="T5"/>
                  </a:cxn>
                  <a:cxn ang="T13">
                    <a:pos x="T6" y="T7"/>
                  </a:cxn>
                  <a:cxn ang="T14">
                    <a:pos x="T8" y="T9"/>
                  </a:cxn>
                </a:cxnLst>
                <a:rect l="T15" t="T16" r="T17" b="T18"/>
                <a:pathLst>
                  <a:path w="813" h="258">
                    <a:moveTo>
                      <a:pt x="813" y="256"/>
                    </a:moveTo>
                    <a:lnTo>
                      <a:pt x="811" y="258"/>
                    </a:lnTo>
                    <a:lnTo>
                      <a:pt x="0" y="2"/>
                    </a:lnTo>
                    <a:lnTo>
                      <a:pt x="3" y="0"/>
                    </a:lnTo>
                    <a:lnTo>
                      <a:pt x="813" y="256"/>
                    </a:lnTo>
                    <a:close/>
                  </a:path>
                </a:pathLst>
              </a:custGeom>
              <a:solidFill>
                <a:srgbClr val="B05700"/>
              </a:solidFill>
              <a:ln w="9525">
                <a:noFill/>
                <a:round/>
                <a:headEnd/>
                <a:tailEnd/>
              </a:ln>
            </p:spPr>
            <p:txBody>
              <a:bodyPr>
                <a:prstTxWarp prst="textNoShape">
                  <a:avLst/>
                </a:prstTxWarp>
              </a:bodyPr>
              <a:lstStyle/>
              <a:p>
                <a:endParaRPr lang="en-US">
                  <a:latin typeface="Calibri" pitchFamily="-112" charset="0"/>
                </a:endParaRPr>
              </a:p>
            </p:txBody>
          </p:sp>
          <p:sp>
            <p:nvSpPr>
              <p:cNvPr id="675563" name="Freeform 2500"/>
              <p:cNvSpPr>
                <a:spLocks/>
              </p:cNvSpPr>
              <p:nvPr/>
            </p:nvSpPr>
            <p:spPr bwMode="auto">
              <a:xfrm>
                <a:off x="626" y="1492"/>
                <a:ext cx="406" cy="129"/>
              </a:xfrm>
              <a:custGeom>
                <a:avLst/>
                <a:gdLst>
                  <a:gd name="T0" fmla="*/ 3 w 813"/>
                  <a:gd name="T1" fmla="*/ 1 h 257"/>
                  <a:gd name="T2" fmla="*/ 3 w 813"/>
                  <a:gd name="T3" fmla="*/ 2 h 257"/>
                  <a:gd name="T4" fmla="*/ 0 w 813"/>
                  <a:gd name="T5" fmla="*/ 1 h 257"/>
                  <a:gd name="T6" fmla="*/ 0 w 813"/>
                  <a:gd name="T7" fmla="*/ 0 h 257"/>
                  <a:gd name="T8" fmla="*/ 3 w 813"/>
                  <a:gd name="T9" fmla="*/ 1 h 257"/>
                  <a:gd name="T10" fmla="*/ 0 60000 65536"/>
                  <a:gd name="T11" fmla="*/ 0 60000 65536"/>
                  <a:gd name="T12" fmla="*/ 0 60000 65536"/>
                  <a:gd name="T13" fmla="*/ 0 60000 65536"/>
                  <a:gd name="T14" fmla="*/ 0 60000 65536"/>
                  <a:gd name="T15" fmla="*/ 0 w 813"/>
                  <a:gd name="T16" fmla="*/ 0 h 257"/>
                  <a:gd name="T17" fmla="*/ 813 w 813"/>
                  <a:gd name="T18" fmla="*/ 257 h 257"/>
                </a:gdLst>
                <a:ahLst/>
                <a:cxnLst>
                  <a:cxn ang="T10">
                    <a:pos x="T0" y="T1"/>
                  </a:cxn>
                  <a:cxn ang="T11">
                    <a:pos x="T2" y="T3"/>
                  </a:cxn>
                  <a:cxn ang="T12">
                    <a:pos x="T4" y="T5"/>
                  </a:cxn>
                  <a:cxn ang="T13">
                    <a:pos x="T6" y="T7"/>
                  </a:cxn>
                  <a:cxn ang="T14">
                    <a:pos x="T8" y="T9"/>
                  </a:cxn>
                </a:cxnLst>
                <a:rect l="T15" t="T16" r="T17" b="T18"/>
                <a:pathLst>
                  <a:path w="813" h="257">
                    <a:moveTo>
                      <a:pt x="813" y="256"/>
                    </a:moveTo>
                    <a:lnTo>
                      <a:pt x="810" y="257"/>
                    </a:lnTo>
                    <a:lnTo>
                      <a:pt x="0" y="1"/>
                    </a:lnTo>
                    <a:lnTo>
                      <a:pt x="2" y="0"/>
                    </a:lnTo>
                    <a:lnTo>
                      <a:pt x="813" y="256"/>
                    </a:lnTo>
                    <a:close/>
                  </a:path>
                </a:pathLst>
              </a:custGeom>
              <a:solidFill>
                <a:srgbClr val="B25800"/>
              </a:solidFill>
              <a:ln w="9525">
                <a:noFill/>
                <a:round/>
                <a:headEnd/>
                <a:tailEnd/>
              </a:ln>
            </p:spPr>
            <p:txBody>
              <a:bodyPr>
                <a:prstTxWarp prst="textNoShape">
                  <a:avLst/>
                </a:prstTxWarp>
              </a:bodyPr>
              <a:lstStyle/>
              <a:p>
                <a:endParaRPr lang="en-US">
                  <a:latin typeface="Calibri" pitchFamily="-112" charset="0"/>
                </a:endParaRPr>
              </a:p>
            </p:txBody>
          </p:sp>
          <p:sp>
            <p:nvSpPr>
              <p:cNvPr id="675564" name="Freeform 2501"/>
              <p:cNvSpPr>
                <a:spLocks/>
              </p:cNvSpPr>
              <p:nvPr/>
            </p:nvSpPr>
            <p:spPr bwMode="auto">
              <a:xfrm>
                <a:off x="619" y="1493"/>
                <a:ext cx="411" cy="135"/>
              </a:xfrm>
              <a:custGeom>
                <a:avLst/>
                <a:gdLst>
                  <a:gd name="T0" fmla="*/ 3 w 823"/>
                  <a:gd name="T1" fmla="*/ 1 h 271"/>
                  <a:gd name="T2" fmla="*/ 3 w 823"/>
                  <a:gd name="T3" fmla="*/ 1 h 271"/>
                  <a:gd name="T4" fmla="*/ 0 w 823"/>
                  <a:gd name="T5" fmla="*/ 0 h 271"/>
                  <a:gd name="T6" fmla="*/ 0 w 823"/>
                  <a:gd name="T7" fmla="*/ 0 h 271"/>
                  <a:gd name="T8" fmla="*/ 3 w 823"/>
                  <a:gd name="T9" fmla="*/ 1 h 271"/>
                  <a:gd name="T10" fmla="*/ 0 60000 65536"/>
                  <a:gd name="T11" fmla="*/ 0 60000 65536"/>
                  <a:gd name="T12" fmla="*/ 0 60000 65536"/>
                  <a:gd name="T13" fmla="*/ 0 60000 65536"/>
                  <a:gd name="T14" fmla="*/ 0 60000 65536"/>
                  <a:gd name="T15" fmla="*/ 0 w 823"/>
                  <a:gd name="T16" fmla="*/ 0 h 271"/>
                  <a:gd name="T17" fmla="*/ 823 w 823"/>
                  <a:gd name="T18" fmla="*/ 271 h 271"/>
                </a:gdLst>
                <a:ahLst/>
                <a:cxnLst>
                  <a:cxn ang="T10">
                    <a:pos x="T0" y="T1"/>
                  </a:cxn>
                  <a:cxn ang="T11">
                    <a:pos x="T2" y="T3"/>
                  </a:cxn>
                  <a:cxn ang="T12">
                    <a:pos x="T4" y="T5"/>
                  </a:cxn>
                  <a:cxn ang="T13">
                    <a:pos x="T6" y="T7"/>
                  </a:cxn>
                  <a:cxn ang="T14">
                    <a:pos x="T8" y="T9"/>
                  </a:cxn>
                </a:cxnLst>
                <a:rect l="T15" t="T16" r="T17" b="T18"/>
                <a:pathLst>
                  <a:path w="823" h="271">
                    <a:moveTo>
                      <a:pt x="823" y="256"/>
                    </a:moveTo>
                    <a:lnTo>
                      <a:pt x="809" y="271"/>
                    </a:lnTo>
                    <a:lnTo>
                      <a:pt x="0" y="14"/>
                    </a:lnTo>
                    <a:lnTo>
                      <a:pt x="13" y="0"/>
                    </a:lnTo>
                    <a:lnTo>
                      <a:pt x="823" y="256"/>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565" name="Freeform 2502"/>
              <p:cNvSpPr>
                <a:spLocks/>
              </p:cNvSpPr>
              <p:nvPr/>
            </p:nvSpPr>
            <p:spPr bwMode="auto">
              <a:xfrm>
                <a:off x="625" y="1493"/>
                <a:ext cx="405" cy="128"/>
              </a:xfrm>
              <a:custGeom>
                <a:avLst/>
                <a:gdLst>
                  <a:gd name="T0" fmla="*/ 3 w 811"/>
                  <a:gd name="T1" fmla="*/ 0 h 258"/>
                  <a:gd name="T2" fmla="*/ 3 w 811"/>
                  <a:gd name="T3" fmla="*/ 1 h 258"/>
                  <a:gd name="T4" fmla="*/ 0 w 811"/>
                  <a:gd name="T5" fmla="*/ 0 h 258"/>
                  <a:gd name="T6" fmla="*/ 0 w 811"/>
                  <a:gd name="T7" fmla="*/ 0 h 258"/>
                  <a:gd name="T8" fmla="*/ 3 w 811"/>
                  <a:gd name="T9" fmla="*/ 0 h 258"/>
                  <a:gd name="T10" fmla="*/ 0 60000 65536"/>
                  <a:gd name="T11" fmla="*/ 0 60000 65536"/>
                  <a:gd name="T12" fmla="*/ 0 60000 65536"/>
                  <a:gd name="T13" fmla="*/ 0 60000 65536"/>
                  <a:gd name="T14" fmla="*/ 0 60000 65536"/>
                  <a:gd name="T15" fmla="*/ 0 w 811"/>
                  <a:gd name="T16" fmla="*/ 0 h 258"/>
                  <a:gd name="T17" fmla="*/ 811 w 811"/>
                  <a:gd name="T18" fmla="*/ 258 h 258"/>
                </a:gdLst>
                <a:ahLst/>
                <a:cxnLst>
                  <a:cxn ang="T10">
                    <a:pos x="T0" y="T1"/>
                  </a:cxn>
                  <a:cxn ang="T11">
                    <a:pos x="T2" y="T3"/>
                  </a:cxn>
                  <a:cxn ang="T12">
                    <a:pos x="T4" y="T5"/>
                  </a:cxn>
                  <a:cxn ang="T13">
                    <a:pos x="T6" y="T7"/>
                  </a:cxn>
                  <a:cxn ang="T14">
                    <a:pos x="T8" y="T9"/>
                  </a:cxn>
                </a:cxnLst>
                <a:rect l="T15" t="T16" r="T17" b="T18"/>
                <a:pathLst>
                  <a:path w="811" h="258">
                    <a:moveTo>
                      <a:pt x="811" y="256"/>
                    </a:moveTo>
                    <a:lnTo>
                      <a:pt x="809" y="258"/>
                    </a:lnTo>
                    <a:lnTo>
                      <a:pt x="0" y="2"/>
                    </a:lnTo>
                    <a:lnTo>
                      <a:pt x="1" y="0"/>
                    </a:lnTo>
                    <a:lnTo>
                      <a:pt x="811" y="256"/>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566" name="Freeform 2503"/>
              <p:cNvSpPr>
                <a:spLocks/>
              </p:cNvSpPr>
              <p:nvPr/>
            </p:nvSpPr>
            <p:spPr bwMode="auto">
              <a:xfrm>
                <a:off x="624" y="1494"/>
                <a:ext cx="406" cy="129"/>
              </a:xfrm>
              <a:custGeom>
                <a:avLst/>
                <a:gdLst>
                  <a:gd name="T0" fmla="*/ 4 w 811"/>
                  <a:gd name="T1" fmla="*/ 1 h 259"/>
                  <a:gd name="T2" fmla="*/ 4 w 811"/>
                  <a:gd name="T3" fmla="*/ 1 h 259"/>
                  <a:gd name="T4" fmla="*/ 0 w 811"/>
                  <a:gd name="T5" fmla="*/ 0 h 259"/>
                  <a:gd name="T6" fmla="*/ 1 w 811"/>
                  <a:gd name="T7" fmla="*/ 0 h 259"/>
                  <a:gd name="T8" fmla="*/ 4 w 811"/>
                  <a:gd name="T9" fmla="*/ 1 h 259"/>
                  <a:gd name="T10" fmla="*/ 0 60000 65536"/>
                  <a:gd name="T11" fmla="*/ 0 60000 65536"/>
                  <a:gd name="T12" fmla="*/ 0 60000 65536"/>
                  <a:gd name="T13" fmla="*/ 0 60000 65536"/>
                  <a:gd name="T14" fmla="*/ 0 60000 65536"/>
                  <a:gd name="T15" fmla="*/ 0 w 811"/>
                  <a:gd name="T16" fmla="*/ 0 h 259"/>
                  <a:gd name="T17" fmla="*/ 811 w 811"/>
                  <a:gd name="T18" fmla="*/ 259 h 259"/>
                </a:gdLst>
                <a:ahLst/>
                <a:cxnLst>
                  <a:cxn ang="T10">
                    <a:pos x="T0" y="T1"/>
                  </a:cxn>
                  <a:cxn ang="T11">
                    <a:pos x="T2" y="T3"/>
                  </a:cxn>
                  <a:cxn ang="T12">
                    <a:pos x="T4" y="T5"/>
                  </a:cxn>
                  <a:cxn ang="T13">
                    <a:pos x="T6" y="T7"/>
                  </a:cxn>
                  <a:cxn ang="T14">
                    <a:pos x="T8" y="T9"/>
                  </a:cxn>
                </a:cxnLst>
                <a:rect l="T15" t="T16" r="T17" b="T18"/>
                <a:pathLst>
                  <a:path w="811" h="259">
                    <a:moveTo>
                      <a:pt x="811" y="256"/>
                    </a:moveTo>
                    <a:lnTo>
                      <a:pt x="809" y="259"/>
                    </a:lnTo>
                    <a:lnTo>
                      <a:pt x="0" y="2"/>
                    </a:lnTo>
                    <a:lnTo>
                      <a:pt x="2" y="0"/>
                    </a:lnTo>
                    <a:lnTo>
                      <a:pt x="811" y="256"/>
                    </a:lnTo>
                    <a:close/>
                  </a:path>
                </a:pathLst>
              </a:custGeom>
              <a:solidFill>
                <a:srgbClr val="B65A00"/>
              </a:solidFill>
              <a:ln w="9525">
                <a:noFill/>
                <a:round/>
                <a:headEnd/>
                <a:tailEnd/>
              </a:ln>
            </p:spPr>
            <p:txBody>
              <a:bodyPr>
                <a:prstTxWarp prst="textNoShape">
                  <a:avLst/>
                </a:prstTxWarp>
              </a:bodyPr>
              <a:lstStyle/>
              <a:p>
                <a:endParaRPr lang="en-US">
                  <a:latin typeface="Calibri" pitchFamily="-112" charset="0"/>
                </a:endParaRPr>
              </a:p>
            </p:txBody>
          </p:sp>
          <p:sp>
            <p:nvSpPr>
              <p:cNvPr id="675567" name="Freeform 2504"/>
              <p:cNvSpPr>
                <a:spLocks/>
              </p:cNvSpPr>
              <p:nvPr/>
            </p:nvSpPr>
            <p:spPr bwMode="auto">
              <a:xfrm>
                <a:off x="623" y="1494"/>
                <a:ext cx="406" cy="130"/>
              </a:xfrm>
              <a:custGeom>
                <a:avLst/>
                <a:gdLst>
                  <a:gd name="T0" fmla="*/ 4 w 810"/>
                  <a:gd name="T1" fmla="*/ 2 h 259"/>
                  <a:gd name="T2" fmla="*/ 4 w 810"/>
                  <a:gd name="T3" fmla="*/ 2 h 259"/>
                  <a:gd name="T4" fmla="*/ 0 w 810"/>
                  <a:gd name="T5" fmla="*/ 1 h 259"/>
                  <a:gd name="T6" fmla="*/ 1 w 810"/>
                  <a:gd name="T7" fmla="*/ 0 h 259"/>
                  <a:gd name="T8" fmla="*/ 4 w 810"/>
                  <a:gd name="T9" fmla="*/ 2 h 259"/>
                  <a:gd name="T10" fmla="*/ 0 60000 65536"/>
                  <a:gd name="T11" fmla="*/ 0 60000 65536"/>
                  <a:gd name="T12" fmla="*/ 0 60000 65536"/>
                  <a:gd name="T13" fmla="*/ 0 60000 65536"/>
                  <a:gd name="T14" fmla="*/ 0 60000 65536"/>
                  <a:gd name="T15" fmla="*/ 0 w 810"/>
                  <a:gd name="T16" fmla="*/ 0 h 259"/>
                  <a:gd name="T17" fmla="*/ 810 w 810"/>
                  <a:gd name="T18" fmla="*/ 259 h 259"/>
                </a:gdLst>
                <a:ahLst/>
                <a:cxnLst>
                  <a:cxn ang="T10">
                    <a:pos x="T0" y="T1"/>
                  </a:cxn>
                  <a:cxn ang="T11">
                    <a:pos x="T2" y="T3"/>
                  </a:cxn>
                  <a:cxn ang="T12">
                    <a:pos x="T4" y="T5"/>
                  </a:cxn>
                  <a:cxn ang="T13">
                    <a:pos x="T6" y="T7"/>
                  </a:cxn>
                  <a:cxn ang="T14">
                    <a:pos x="T8" y="T9"/>
                  </a:cxn>
                </a:cxnLst>
                <a:rect l="T15" t="T16" r="T17" b="T18"/>
                <a:pathLst>
                  <a:path w="810" h="259">
                    <a:moveTo>
                      <a:pt x="810" y="257"/>
                    </a:moveTo>
                    <a:lnTo>
                      <a:pt x="809" y="259"/>
                    </a:lnTo>
                    <a:lnTo>
                      <a:pt x="0" y="1"/>
                    </a:lnTo>
                    <a:lnTo>
                      <a:pt x="1" y="0"/>
                    </a:lnTo>
                    <a:lnTo>
                      <a:pt x="810" y="257"/>
                    </a:lnTo>
                    <a:close/>
                  </a:path>
                </a:pathLst>
              </a:custGeom>
              <a:solidFill>
                <a:srgbClr val="B85B00"/>
              </a:solidFill>
              <a:ln w="9525">
                <a:noFill/>
                <a:round/>
                <a:headEnd/>
                <a:tailEnd/>
              </a:ln>
            </p:spPr>
            <p:txBody>
              <a:bodyPr>
                <a:prstTxWarp prst="textNoShape">
                  <a:avLst/>
                </a:prstTxWarp>
              </a:bodyPr>
              <a:lstStyle/>
              <a:p>
                <a:endParaRPr lang="en-US">
                  <a:latin typeface="Calibri" pitchFamily="-112" charset="0"/>
                </a:endParaRPr>
              </a:p>
            </p:txBody>
          </p:sp>
          <p:sp>
            <p:nvSpPr>
              <p:cNvPr id="675568" name="Freeform 2505"/>
              <p:cNvSpPr>
                <a:spLocks/>
              </p:cNvSpPr>
              <p:nvPr/>
            </p:nvSpPr>
            <p:spPr bwMode="auto">
              <a:xfrm>
                <a:off x="622" y="1495"/>
                <a:ext cx="406" cy="130"/>
              </a:xfrm>
              <a:custGeom>
                <a:avLst/>
                <a:gdLst>
                  <a:gd name="T0" fmla="*/ 4 w 811"/>
                  <a:gd name="T1" fmla="*/ 1 h 260"/>
                  <a:gd name="T2" fmla="*/ 4 w 811"/>
                  <a:gd name="T3" fmla="*/ 1 h 260"/>
                  <a:gd name="T4" fmla="*/ 0 w 811"/>
                  <a:gd name="T5" fmla="*/ 1 h 260"/>
                  <a:gd name="T6" fmla="*/ 1 w 811"/>
                  <a:gd name="T7" fmla="*/ 0 h 260"/>
                  <a:gd name="T8" fmla="*/ 4 w 811"/>
                  <a:gd name="T9" fmla="*/ 1 h 260"/>
                  <a:gd name="T10" fmla="*/ 0 60000 65536"/>
                  <a:gd name="T11" fmla="*/ 0 60000 65536"/>
                  <a:gd name="T12" fmla="*/ 0 60000 65536"/>
                  <a:gd name="T13" fmla="*/ 0 60000 65536"/>
                  <a:gd name="T14" fmla="*/ 0 60000 65536"/>
                  <a:gd name="T15" fmla="*/ 0 w 811"/>
                  <a:gd name="T16" fmla="*/ 0 h 260"/>
                  <a:gd name="T17" fmla="*/ 811 w 811"/>
                  <a:gd name="T18" fmla="*/ 260 h 260"/>
                </a:gdLst>
                <a:ahLst/>
                <a:cxnLst>
                  <a:cxn ang="T10">
                    <a:pos x="T0" y="T1"/>
                  </a:cxn>
                  <a:cxn ang="T11">
                    <a:pos x="T2" y="T3"/>
                  </a:cxn>
                  <a:cxn ang="T12">
                    <a:pos x="T4" y="T5"/>
                  </a:cxn>
                  <a:cxn ang="T13">
                    <a:pos x="T6" y="T7"/>
                  </a:cxn>
                  <a:cxn ang="T14">
                    <a:pos x="T8" y="T9"/>
                  </a:cxn>
                </a:cxnLst>
                <a:rect l="T15" t="T16" r="T17" b="T18"/>
                <a:pathLst>
                  <a:path w="811" h="260">
                    <a:moveTo>
                      <a:pt x="811" y="258"/>
                    </a:moveTo>
                    <a:lnTo>
                      <a:pt x="809" y="260"/>
                    </a:lnTo>
                    <a:lnTo>
                      <a:pt x="0" y="2"/>
                    </a:lnTo>
                    <a:lnTo>
                      <a:pt x="2" y="0"/>
                    </a:lnTo>
                    <a:lnTo>
                      <a:pt x="811" y="258"/>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5569" name="Freeform 2506"/>
              <p:cNvSpPr>
                <a:spLocks/>
              </p:cNvSpPr>
              <p:nvPr/>
            </p:nvSpPr>
            <p:spPr bwMode="auto">
              <a:xfrm>
                <a:off x="622" y="1496"/>
                <a:ext cx="405" cy="130"/>
              </a:xfrm>
              <a:custGeom>
                <a:avLst/>
                <a:gdLst>
                  <a:gd name="T0" fmla="*/ 3 w 811"/>
                  <a:gd name="T1" fmla="*/ 2 h 259"/>
                  <a:gd name="T2" fmla="*/ 3 w 811"/>
                  <a:gd name="T3" fmla="*/ 2 h 259"/>
                  <a:gd name="T4" fmla="*/ 0 w 811"/>
                  <a:gd name="T5" fmla="*/ 1 h 259"/>
                  <a:gd name="T6" fmla="*/ 0 w 811"/>
                  <a:gd name="T7" fmla="*/ 0 h 259"/>
                  <a:gd name="T8" fmla="*/ 3 w 811"/>
                  <a:gd name="T9" fmla="*/ 2 h 259"/>
                  <a:gd name="T10" fmla="*/ 0 60000 65536"/>
                  <a:gd name="T11" fmla="*/ 0 60000 65536"/>
                  <a:gd name="T12" fmla="*/ 0 60000 65536"/>
                  <a:gd name="T13" fmla="*/ 0 60000 65536"/>
                  <a:gd name="T14" fmla="*/ 0 60000 65536"/>
                  <a:gd name="T15" fmla="*/ 0 w 811"/>
                  <a:gd name="T16" fmla="*/ 0 h 259"/>
                  <a:gd name="T17" fmla="*/ 811 w 811"/>
                  <a:gd name="T18" fmla="*/ 259 h 259"/>
                </a:gdLst>
                <a:ahLst/>
                <a:cxnLst>
                  <a:cxn ang="T10">
                    <a:pos x="T0" y="T1"/>
                  </a:cxn>
                  <a:cxn ang="T11">
                    <a:pos x="T2" y="T3"/>
                  </a:cxn>
                  <a:cxn ang="T12">
                    <a:pos x="T4" y="T5"/>
                  </a:cxn>
                  <a:cxn ang="T13">
                    <a:pos x="T6" y="T7"/>
                  </a:cxn>
                  <a:cxn ang="T14">
                    <a:pos x="T8" y="T9"/>
                  </a:cxn>
                </a:cxnLst>
                <a:rect l="T15" t="T16" r="T17" b="T18"/>
                <a:pathLst>
                  <a:path w="811" h="259">
                    <a:moveTo>
                      <a:pt x="811" y="258"/>
                    </a:moveTo>
                    <a:lnTo>
                      <a:pt x="808" y="259"/>
                    </a:lnTo>
                    <a:lnTo>
                      <a:pt x="0" y="2"/>
                    </a:lnTo>
                    <a:lnTo>
                      <a:pt x="2" y="0"/>
                    </a:lnTo>
                    <a:lnTo>
                      <a:pt x="811" y="258"/>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570" name="Freeform 2507"/>
              <p:cNvSpPr>
                <a:spLocks/>
              </p:cNvSpPr>
              <p:nvPr/>
            </p:nvSpPr>
            <p:spPr bwMode="auto">
              <a:xfrm>
                <a:off x="620" y="1497"/>
                <a:ext cx="405" cy="130"/>
              </a:xfrm>
              <a:custGeom>
                <a:avLst/>
                <a:gdLst>
                  <a:gd name="T0" fmla="*/ 3 w 811"/>
                  <a:gd name="T1" fmla="*/ 1 h 261"/>
                  <a:gd name="T2" fmla="*/ 3 w 811"/>
                  <a:gd name="T3" fmla="*/ 1 h 261"/>
                  <a:gd name="T4" fmla="*/ 0 w 811"/>
                  <a:gd name="T5" fmla="*/ 0 h 261"/>
                  <a:gd name="T6" fmla="*/ 0 w 811"/>
                  <a:gd name="T7" fmla="*/ 0 h 261"/>
                  <a:gd name="T8" fmla="*/ 3 w 811"/>
                  <a:gd name="T9" fmla="*/ 1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57"/>
                    </a:moveTo>
                    <a:lnTo>
                      <a:pt x="809" y="261"/>
                    </a:lnTo>
                    <a:lnTo>
                      <a:pt x="0" y="1"/>
                    </a:lnTo>
                    <a:lnTo>
                      <a:pt x="3" y="0"/>
                    </a:lnTo>
                    <a:lnTo>
                      <a:pt x="811" y="257"/>
                    </a:lnTo>
                    <a:close/>
                  </a:path>
                </a:pathLst>
              </a:custGeom>
              <a:solidFill>
                <a:srgbClr val="BD5E00"/>
              </a:solidFill>
              <a:ln w="9525">
                <a:noFill/>
                <a:round/>
                <a:headEnd/>
                <a:tailEnd/>
              </a:ln>
            </p:spPr>
            <p:txBody>
              <a:bodyPr>
                <a:prstTxWarp prst="textNoShape">
                  <a:avLst/>
                </a:prstTxWarp>
              </a:bodyPr>
              <a:lstStyle/>
              <a:p>
                <a:endParaRPr lang="en-US">
                  <a:latin typeface="Calibri" pitchFamily="-112" charset="0"/>
                </a:endParaRPr>
              </a:p>
            </p:txBody>
          </p:sp>
          <p:sp>
            <p:nvSpPr>
              <p:cNvPr id="675571" name="Freeform 2508"/>
              <p:cNvSpPr>
                <a:spLocks/>
              </p:cNvSpPr>
              <p:nvPr/>
            </p:nvSpPr>
            <p:spPr bwMode="auto">
              <a:xfrm>
                <a:off x="619" y="1498"/>
                <a:ext cx="406" cy="130"/>
              </a:xfrm>
              <a:custGeom>
                <a:avLst/>
                <a:gdLst>
                  <a:gd name="T0" fmla="*/ 4 w 811"/>
                  <a:gd name="T1" fmla="*/ 1 h 261"/>
                  <a:gd name="T2" fmla="*/ 4 w 811"/>
                  <a:gd name="T3" fmla="*/ 1 h 261"/>
                  <a:gd name="T4" fmla="*/ 0 w 811"/>
                  <a:gd name="T5" fmla="*/ 0 h 261"/>
                  <a:gd name="T6" fmla="*/ 1 w 811"/>
                  <a:gd name="T7" fmla="*/ 0 h 261"/>
                  <a:gd name="T8" fmla="*/ 4 w 811"/>
                  <a:gd name="T9" fmla="*/ 1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60"/>
                    </a:moveTo>
                    <a:lnTo>
                      <a:pt x="809" y="261"/>
                    </a:lnTo>
                    <a:lnTo>
                      <a:pt x="0" y="4"/>
                    </a:lnTo>
                    <a:lnTo>
                      <a:pt x="2" y="0"/>
                    </a:lnTo>
                    <a:lnTo>
                      <a:pt x="811" y="260"/>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572" name="Freeform 2509"/>
              <p:cNvSpPr>
                <a:spLocks/>
              </p:cNvSpPr>
              <p:nvPr/>
            </p:nvSpPr>
            <p:spPr bwMode="auto">
              <a:xfrm>
                <a:off x="614" y="1499"/>
                <a:ext cx="410" cy="137"/>
              </a:xfrm>
              <a:custGeom>
                <a:avLst/>
                <a:gdLst>
                  <a:gd name="T0" fmla="*/ 4 w 819"/>
                  <a:gd name="T1" fmla="*/ 1 h 274"/>
                  <a:gd name="T2" fmla="*/ 4 w 819"/>
                  <a:gd name="T3" fmla="*/ 1 h 274"/>
                  <a:gd name="T4" fmla="*/ 0 w 819"/>
                  <a:gd name="T5" fmla="*/ 1 h 274"/>
                  <a:gd name="T6" fmla="*/ 1 w 819"/>
                  <a:gd name="T7" fmla="*/ 0 h 274"/>
                  <a:gd name="T8" fmla="*/ 4 w 819"/>
                  <a:gd name="T9" fmla="*/ 1 h 274"/>
                  <a:gd name="T10" fmla="*/ 0 60000 65536"/>
                  <a:gd name="T11" fmla="*/ 0 60000 65536"/>
                  <a:gd name="T12" fmla="*/ 0 60000 65536"/>
                  <a:gd name="T13" fmla="*/ 0 60000 65536"/>
                  <a:gd name="T14" fmla="*/ 0 60000 65536"/>
                  <a:gd name="T15" fmla="*/ 0 w 819"/>
                  <a:gd name="T16" fmla="*/ 0 h 274"/>
                  <a:gd name="T17" fmla="*/ 819 w 819"/>
                  <a:gd name="T18" fmla="*/ 274 h 274"/>
                </a:gdLst>
                <a:ahLst/>
                <a:cxnLst>
                  <a:cxn ang="T10">
                    <a:pos x="T0" y="T1"/>
                  </a:cxn>
                  <a:cxn ang="T11">
                    <a:pos x="T2" y="T3"/>
                  </a:cxn>
                  <a:cxn ang="T12">
                    <a:pos x="T4" y="T5"/>
                  </a:cxn>
                  <a:cxn ang="T13">
                    <a:pos x="T6" y="T7"/>
                  </a:cxn>
                  <a:cxn ang="T14">
                    <a:pos x="T8" y="T9"/>
                  </a:cxn>
                </a:cxnLst>
                <a:rect l="T15" t="T16" r="T17" b="T18"/>
                <a:pathLst>
                  <a:path w="819" h="274">
                    <a:moveTo>
                      <a:pt x="819" y="257"/>
                    </a:moveTo>
                    <a:lnTo>
                      <a:pt x="808" y="274"/>
                    </a:lnTo>
                    <a:lnTo>
                      <a:pt x="0" y="15"/>
                    </a:lnTo>
                    <a:lnTo>
                      <a:pt x="10" y="0"/>
                    </a:lnTo>
                    <a:lnTo>
                      <a:pt x="819" y="257"/>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573" name="Freeform 2510"/>
              <p:cNvSpPr>
                <a:spLocks/>
              </p:cNvSpPr>
              <p:nvPr/>
            </p:nvSpPr>
            <p:spPr bwMode="auto">
              <a:xfrm>
                <a:off x="619" y="1499"/>
                <a:ext cx="405" cy="130"/>
              </a:xfrm>
              <a:custGeom>
                <a:avLst/>
                <a:gdLst>
                  <a:gd name="T0" fmla="*/ 4 w 809"/>
                  <a:gd name="T1" fmla="*/ 2 h 259"/>
                  <a:gd name="T2" fmla="*/ 4 w 809"/>
                  <a:gd name="T3" fmla="*/ 2 h 259"/>
                  <a:gd name="T4" fmla="*/ 0 w 809"/>
                  <a:gd name="T5" fmla="*/ 1 h 259"/>
                  <a:gd name="T6" fmla="*/ 0 w 809"/>
                  <a:gd name="T7" fmla="*/ 0 h 259"/>
                  <a:gd name="T8" fmla="*/ 4 w 809"/>
                  <a:gd name="T9" fmla="*/ 2 h 259"/>
                  <a:gd name="T10" fmla="*/ 0 60000 65536"/>
                  <a:gd name="T11" fmla="*/ 0 60000 65536"/>
                  <a:gd name="T12" fmla="*/ 0 60000 65536"/>
                  <a:gd name="T13" fmla="*/ 0 60000 65536"/>
                  <a:gd name="T14" fmla="*/ 0 60000 65536"/>
                  <a:gd name="T15" fmla="*/ 0 w 809"/>
                  <a:gd name="T16" fmla="*/ 0 h 259"/>
                  <a:gd name="T17" fmla="*/ 809 w 809"/>
                  <a:gd name="T18" fmla="*/ 259 h 259"/>
                </a:gdLst>
                <a:ahLst/>
                <a:cxnLst>
                  <a:cxn ang="T10">
                    <a:pos x="T0" y="T1"/>
                  </a:cxn>
                  <a:cxn ang="T11">
                    <a:pos x="T2" y="T3"/>
                  </a:cxn>
                  <a:cxn ang="T12">
                    <a:pos x="T4" y="T5"/>
                  </a:cxn>
                  <a:cxn ang="T13">
                    <a:pos x="T6" y="T7"/>
                  </a:cxn>
                  <a:cxn ang="T14">
                    <a:pos x="T8" y="T9"/>
                  </a:cxn>
                </a:cxnLst>
                <a:rect l="T15" t="T16" r="T17" b="T18"/>
                <a:pathLst>
                  <a:path w="809" h="259">
                    <a:moveTo>
                      <a:pt x="809" y="257"/>
                    </a:moveTo>
                    <a:lnTo>
                      <a:pt x="808" y="259"/>
                    </a:lnTo>
                    <a:lnTo>
                      <a:pt x="0" y="1"/>
                    </a:lnTo>
                    <a:lnTo>
                      <a:pt x="0" y="0"/>
                    </a:lnTo>
                    <a:lnTo>
                      <a:pt x="809" y="257"/>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574" name="Freeform 2511"/>
              <p:cNvSpPr>
                <a:spLocks/>
              </p:cNvSpPr>
              <p:nvPr/>
            </p:nvSpPr>
            <p:spPr bwMode="auto">
              <a:xfrm>
                <a:off x="618" y="1500"/>
                <a:ext cx="405" cy="130"/>
              </a:xfrm>
              <a:custGeom>
                <a:avLst/>
                <a:gdLst>
                  <a:gd name="T0" fmla="*/ 4 w 809"/>
                  <a:gd name="T1" fmla="*/ 1 h 260"/>
                  <a:gd name="T2" fmla="*/ 4 w 809"/>
                  <a:gd name="T3" fmla="*/ 1 h 260"/>
                  <a:gd name="T4" fmla="*/ 0 w 809"/>
                  <a:gd name="T5" fmla="*/ 1 h 260"/>
                  <a:gd name="T6" fmla="*/ 1 w 809"/>
                  <a:gd name="T7" fmla="*/ 0 h 260"/>
                  <a:gd name="T8" fmla="*/ 4 w 809"/>
                  <a:gd name="T9" fmla="*/ 1 h 260"/>
                  <a:gd name="T10" fmla="*/ 0 60000 65536"/>
                  <a:gd name="T11" fmla="*/ 0 60000 65536"/>
                  <a:gd name="T12" fmla="*/ 0 60000 65536"/>
                  <a:gd name="T13" fmla="*/ 0 60000 65536"/>
                  <a:gd name="T14" fmla="*/ 0 60000 65536"/>
                  <a:gd name="T15" fmla="*/ 0 w 809"/>
                  <a:gd name="T16" fmla="*/ 0 h 260"/>
                  <a:gd name="T17" fmla="*/ 809 w 809"/>
                  <a:gd name="T18" fmla="*/ 260 h 260"/>
                </a:gdLst>
                <a:ahLst/>
                <a:cxnLst>
                  <a:cxn ang="T10">
                    <a:pos x="T0" y="T1"/>
                  </a:cxn>
                  <a:cxn ang="T11">
                    <a:pos x="T2" y="T3"/>
                  </a:cxn>
                  <a:cxn ang="T12">
                    <a:pos x="T4" y="T5"/>
                  </a:cxn>
                  <a:cxn ang="T13">
                    <a:pos x="T6" y="T7"/>
                  </a:cxn>
                  <a:cxn ang="T14">
                    <a:pos x="T8" y="T9"/>
                  </a:cxn>
                </a:cxnLst>
                <a:rect l="T15" t="T16" r="T17" b="T18"/>
                <a:pathLst>
                  <a:path w="809" h="260">
                    <a:moveTo>
                      <a:pt x="809" y="258"/>
                    </a:moveTo>
                    <a:lnTo>
                      <a:pt x="807" y="260"/>
                    </a:lnTo>
                    <a:lnTo>
                      <a:pt x="0" y="2"/>
                    </a:lnTo>
                    <a:lnTo>
                      <a:pt x="1" y="0"/>
                    </a:lnTo>
                    <a:lnTo>
                      <a:pt x="809" y="258"/>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5575" name="Freeform 2512"/>
              <p:cNvSpPr>
                <a:spLocks/>
              </p:cNvSpPr>
              <p:nvPr/>
            </p:nvSpPr>
            <p:spPr bwMode="auto">
              <a:xfrm>
                <a:off x="617" y="1501"/>
                <a:ext cx="405" cy="130"/>
              </a:xfrm>
              <a:custGeom>
                <a:avLst/>
                <a:gdLst>
                  <a:gd name="T0" fmla="*/ 4 w 809"/>
                  <a:gd name="T1" fmla="*/ 1 h 261"/>
                  <a:gd name="T2" fmla="*/ 4 w 809"/>
                  <a:gd name="T3" fmla="*/ 1 h 261"/>
                  <a:gd name="T4" fmla="*/ 0 w 809"/>
                  <a:gd name="T5" fmla="*/ 0 h 261"/>
                  <a:gd name="T6" fmla="*/ 1 w 809"/>
                  <a:gd name="T7" fmla="*/ 0 h 261"/>
                  <a:gd name="T8" fmla="*/ 4 w 809"/>
                  <a:gd name="T9" fmla="*/ 1 h 261"/>
                  <a:gd name="T10" fmla="*/ 0 60000 65536"/>
                  <a:gd name="T11" fmla="*/ 0 60000 65536"/>
                  <a:gd name="T12" fmla="*/ 0 60000 65536"/>
                  <a:gd name="T13" fmla="*/ 0 60000 65536"/>
                  <a:gd name="T14" fmla="*/ 0 60000 65536"/>
                  <a:gd name="T15" fmla="*/ 0 w 809"/>
                  <a:gd name="T16" fmla="*/ 0 h 261"/>
                  <a:gd name="T17" fmla="*/ 809 w 809"/>
                  <a:gd name="T18" fmla="*/ 261 h 261"/>
                </a:gdLst>
                <a:ahLst/>
                <a:cxnLst>
                  <a:cxn ang="T10">
                    <a:pos x="T0" y="T1"/>
                  </a:cxn>
                  <a:cxn ang="T11">
                    <a:pos x="T2" y="T3"/>
                  </a:cxn>
                  <a:cxn ang="T12">
                    <a:pos x="T4" y="T5"/>
                  </a:cxn>
                  <a:cxn ang="T13">
                    <a:pos x="T6" y="T7"/>
                  </a:cxn>
                  <a:cxn ang="T14">
                    <a:pos x="T8" y="T9"/>
                  </a:cxn>
                </a:cxnLst>
                <a:rect l="T15" t="T16" r="T17" b="T18"/>
                <a:pathLst>
                  <a:path w="809" h="261">
                    <a:moveTo>
                      <a:pt x="809" y="258"/>
                    </a:moveTo>
                    <a:lnTo>
                      <a:pt x="809" y="261"/>
                    </a:lnTo>
                    <a:lnTo>
                      <a:pt x="0" y="2"/>
                    </a:lnTo>
                    <a:lnTo>
                      <a:pt x="2" y="0"/>
                    </a:lnTo>
                    <a:lnTo>
                      <a:pt x="809" y="258"/>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576" name="Freeform 2513"/>
              <p:cNvSpPr>
                <a:spLocks/>
              </p:cNvSpPr>
              <p:nvPr/>
            </p:nvSpPr>
            <p:spPr bwMode="auto">
              <a:xfrm>
                <a:off x="617" y="1502"/>
                <a:ext cx="405" cy="130"/>
              </a:xfrm>
              <a:custGeom>
                <a:avLst/>
                <a:gdLst>
                  <a:gd name="T0" fmla="*/ 3 w 811"/>
                  <a:gd name="T1" fmla="*/ 1 h 261"/>
                  <a:gd name="T2" fmla="*/ 3 w 811"/>
                  <a:gd name="T3" fmla="*/ 1 h 261"/>
                  <a:gd name="T4" fmla="*/ 0 w 811"/>
                  <a:gd name="T5" fmla="*/ 0 h 261"/>
                  <a:gd name="T6" fmla="*/ 0 w 811"/>
                  <a:gd name="T7" fmla="*/ 0 h 261"/>
                  <a:gd name="T8" fmla="*/ 3 w 811"/>
                  <a:gd name="T9" fmla="*/ 1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59"/>
                    </a:moveTo>
                    <a:lnTo>
                      <a:pt x="809" y="261"/>
                    </a:lnTo>
                    <a:lnTo>
                      <a:pt x="0" y="1"/>
                    </a:lnTo>
                    <a:lnTo>
                      <a:pt x="2" y="0"/>
                    </a:lnTo>
                    <a:lnTo>
                      <a:pt x="811" y="259"/>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577" name="Freeform 2514"/>
              <p:cNvSpPr>
                <a:spLocks/>
              </p:cNvSpPr>
              <p:nvPr/>
            </p:nvSpPr>
            <p:spPr bwMode="auto">
              <a:xfrm>
                <a:off x="617" y="1503"/>
                <a:ext cx="404" cy="130"/>
              </a:xfrm>
              <a:custGeom>
                <a:avLst/>
                <a:gdLst>
                  <a:gd name="T0" fmla="*/ 3 w 809"/>
                  <a:gd name="T1" fmla="*/ 1 h 261"/>
                  <a:gd name="T2" fmla="*/ 3 w 809"/>
                  <a:gd name="T3" fmla="*/ 1 h 261"/>
                  <a:gd name="T4" fmla="*/ 0 w 809"/>
                  <a:gd name="T5" fmla="*/ 0 h 261"/>
                  <a:gd name="T6" fmla="*/ 0 w 809"/>
                  <a:gd name="T7" fmla="*/ 0 h 261"/>
                  <a:gd name="T8" fmla="*/ 3 w 809"/>
                  <a:gd name="T9" fmla="*/ 1 h 261"/>
                  <a:gd name="T10" fmla="*/ 0 60000 65536"/>
                  <a:gd name="T11" fmla="*/ 0 60000 65536"/>
                  <a:gd name="T12" fmla="*/ 0 60000 65536"/>
                  <a:gd name="T13" fmla="*/ 0 60000 65536"/>
                  <a:gd name="T14" fmla="*/ 0 60000 65536"/>
                  <a:gd name="T15" fmla="*/ 0 w 809"/>
                  <a:gd name="T16" fmla="*/ 0 h 261"/>
                  <a:gd name="T17" fmla="*/ 809 w 809"/>
                  <a:gd name="T18" fmla="*/ 261 h 261"/>
                </a:gdLst>
                <a:ahLst/>
                <a:cxnLst>
                  <a:cxn ang="T10">
                    <a:pos x="T0" y="T1"/>
                  </a:cxn>
                  <a:cxn ang="T11">
                    <a:pos x="T2" y="T3"/>
                  </a:cxn>
                  <a:cxn ang="T12">
                    <a:pos x="T4" y="T5"/>
                  </a:cxn>
                  <a:cxn ang="T13">
                    <a:pos x="T6" y="T7"/>
                  </a:cxn>
                  <a:cxn ang="T14">
                    <a:pos x="T8" y="T9"/>
                  </a:cxn>
                </a:cxnLst>
                <a:rect l="T15" t="T16" r="T17" b="T18"/>
                <a:pathLst>
                  <a:path w="809" h="261">
                    <a:moveTo>
                      <a:pt x="809" y="260"/>
                    </a:moveTo>
                    <a:lnTo>
                      <a:pt x="808" y="261"/>
                    </a:lnTo>
                    <a:lnTo>
                      <a:pt x="0" y="2"/>
                    </a:lnTo>
                    <a:lnTo>
                      <a:pt x="0" y="0"/>
                    </a:lnTo>
                    <a:lnTo>
                      <a:pt x="809" y="260"/>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578" name="Freeform 2515"/>
              <p:cNvSpPr>
                <a:spLocks/>
              </p:cNvSpPr>
              <p:nvPr/>
            </p:nvSpPr>
            <p:spPr bwMode="auto">
              <a:xfrm>
                <a:off x="616" y="1503"/>
                <a:ext cx="404" cy="132"/>
              </a:xfrm>
              <a:custGeom>
                <a:avLst/>
                <a:gdLst>
                  <a:gd name="T0" fmla="*/ 3 w 809"/>
                  <a:gd name="T1" fmla="*/ 2 h 263"/>
                  <a:gd name="T2" fmla="*/ 3 w 809"/>
                  <a:gd name="T3" fmla="*/ 2 h 263"/>
                  <a:gd name="T4" fmla="*/ 0 w 809"/>
                  <a:gd name="T5" fmla="*/ 1 h 263"/>
                  <a:gd name="T6" fmla="*/ 0 w 809"/>
                  <a:gd name="T7" fmla="*/ 0 h 263"/>
                  <a:gd name="T8" fmla="*/ 3 w 809"/>
                  <a:gd name="T9" fmla="*/ 2 h 263"/>
                  <a:gd name="T10" fmla="*/ 0 60000 65536"/>
                  <a:gd name="T11" fmla="*/ 0 60000 65536"/>
                  <a:gd name="T12" fmla="*/ 0 60000 65536"/>
                  <a:gd name="T13" fmla="*/ 0 60000 65536"/>
                  <a:gd name="T14" fmla="*/ 0 60000 65536"/>
                  <a:gd name="T15" fmla="*/ 0 w 809"/>
                  <a:gd name="T16" fmla="*/ 0 h 263"/>
                  <a:gd name="T17" fmla="*/ 809 w 809"/>
                  <a:gd name="T18" fmla="*/ 263 h 263"/>
                </a:gdLst>
                <a:ahLst/>
                <a:cxnLst>
                  <a:cxn ang="T10">
                    <a:pos x="T0" y="T1"/>
                  </a:cxn>
                  <a:cxn ang="T11">
                    <a:pos x="T2" y="T3"/>
                  </a:cxn>
                  <a:cxn ang="T12">
                    <a:pos x="T4" y="T5"/>
                  </a:cxn>
                  <a:cxn ang="T13">
                    <a:pos x="T6" y="T7"/>
                  </a:cxn>
                  <a:cxn ang="T14">
                    <a:pos x="T8" y="T9"/>
                  </a:cxn>
                </a:cxnLst>
                <a:rect l="T15" t="T16" r="T17" b="T18"/>
                <a:pathLst>
                  <a:path w="809" h="263">
                    <a:moveTo>
                      <a:pt x="809" y="259"/>
                    </a:moveTo>
                    <a:lnTo>
                      <a:pt x="807" y="263"/>
                    </a:lnTo>
                    <a:lnTo>
                      <a:pt x="0" y="2"/>
                    </a:lnTo>
                    <a:lnTo>
                      <a:pt x="1" y="0"/>
                    </a:lnTo>
                    <a:lnTo>
                      <a:pt x="809" y="259"/>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5579" name="Freeform 2516"/>
              <p:cNvSpPr>
                <a:spLocks/>
              </p:cNvSpPr>
              <p:nvPr/>
            </p:nvSpPr>
            <p:spPr bwMode="auto">
              <a:xfrm>
                <a:off x="615" y="1504"/>
                <a:ext cx="405" cy="132"/>
              </a:xfrm>
              <a:custGeom>
                <a:avLst/>
                <a:gdLst>
                  <a:gd name="T0" fmla="*/ 4 w 809"/>
                  <a:gd name="T1" fmla="*/ 2 h 262"/>
                  <a:gd name="T2" fmla="*/ 4 w 809"/>
                  <a:gd name="T3" fmla="*/ 2 h 262"/>
                  <a:gd name="T4" fmla="*/ 0 w 809"/>
                  <a:gd name="T5" fmla="*/ 1 h 262"/>
                  <a:gd name="T6" fmla="*/ 1 w 809"/>
                  <a:gd name="T7" fmla="*/ 0 h 262"/>
                  <a:gd name="T8" fmla="*/ 4 w 809"/>
                  <a:gd name="T9" fmla="*/ 2 h 262"/>
                  <a:gd name="T10" fmla="*/ 0 60000 65536"/>
                  <a:gd name="T11" fmla="*/ 0 60000 65536"/>
                  <a:gd name="T12" fmla="*/ 0 60000 65536"/>
                  <a:gd name="T13" fmla="*/ 0 60000 65536"/>
                  <a:gd name="T14" fmla="*/ 0 60000 65536"/>
                  <a:gd name="T15" fmla="*/ 0 w 809"/>
                  <a:gd name="T16" fmla="*/ 0 h 262"/>
                  <a:gd name="T17" fmla="*/ 809 w 809"/>
                  <a:gd name="T18" fmla="*/ 262 h 262"/>
                </a:gdLst>
                <a:ahLst/>
                <a:cxnLst>
                  <a:cxn ang="T10">
                    <a:pos x="T0" y="T1"/>
                  </a:cxn>
                  <a:cxn ang="T11">
                    <a:pos x="T2" y="T3"/>
                  </a:cxn>
                  <a:cxn ang="T12">
                    <a:pos x="T4" y="T5"/>
                  </a:cxn>
                  <a:cxn ang="T13">
                    <a:pos x="T6" y="T7"/>
                  </a:cxn>
                  <a:cxn ang="T14">
                    <a:pos x="T8" y="T9"/>
                  </a:cxn>
                </a:cxnLst>
                <a:rect l="T15" t="T16" r="T17" b="T18"/>
                <a:pathLst>
                  <a:path w="809" h="262">
                    <a:moveTo>
                      <a:pt x="809" y="261"/>
                    </a:moveTo>
                    <a:lnTo>
                      <a:pt x="807" y="262"/>
                    </a:lnTo>
                    <a:lnTo>
                      <a:pt x="0" y="1"/>
                    </a:lnTo>
                    <a:lnTo>
                      <a:pt x="2" y="0"/>
                    </a:lnTo>
                    <a:lnTo>
                      <a:pt x="809" y="261"/>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580" name="Freeform 2517"/>
              <p:cNvSpPr>
                <a:spLocks/>
              </p:cNvSpPr>
              <p:nvPr/>
            </p:nvSpPr>
            <p:spPr bwMode="auto">
              <a:xfrm>
                <a:off x="614" y="1505"/>
                <a:ext cx="405" cy="131"/>
              </a:xfrm>
              <a:custGeom>
                <a:avLst/>
                <a:gdLst>
                  <a:gd name="T0" fmla="*/ 4 w 809"/>
                  <a:gd name="T1" fmla="*/ 1 h 263"/>
                  <a:gd name="T2" fmla="*/ 4 w 809"/>
                  <a:gd name="T3" fmla="*/ 1 h 263"/>
                  <a:gd name="T4" fmla="*/ 0 w 809"/>
                  <a:gd name="T5" fmla="*/ 0 h 263"/>
                  <a:gd name="T6" fmla="*/ 1 w 809"/>
                  <a:gd name="T7" fmla="*/ 0 h 263"/>
                  <a:gd name="T8" fmla="*/ 4 w 809"/>
                  <a:gd name="T9" fmla="*/ 1 h 263"/>
                  <a:gd name="T10" fmla="*/ 0 60000 65536"/>
                  <a:gd name="T11" fmla="*/ 0 60000 65536"/>
                  <a:gd name="T12" fmla="*/ 0 60000 65536"/>
                  <a:gd name="T13" fmla="*/ 0 60000 65536"/>
                  <a:gd name="T14" fmla="*/ 0 60000 65536"/>
                  <a:gd name="T15" fmla="*/ 0 w 809"/>
                  <a:gd name="T16" fmla="*/ 0 h 263"/>
                  <a:gd name="T17" fmla="*/ 809 w 809"/>
                  <a:gd name="T18" fmla="*/ 263 h 263"/>
                </a:gdLst>
                <a:ahLst/>
                <a:cxnLst>
                  <a:cxn ang="T10">
                    <a:pos x="T0" y="T1"/>
                  </a:cxn>
                  <a:cxn ang="T11">
                    <a:pos x="T2" y="T3"/>
                  </a:cxn>
                  <a:cxn ang="T12">
                    <a:pos x="T4" y="T5"/>
                  </a:cxn>
                  <a:cxn ang="T13">
                    <a:pos x="T6" y="T7"/>
                  </a:cxn>
                  <a:cxn ang="T14">
                    <a:pos x="T8" y="T9"/>
                  </a:cxn>
                </a:cxnLst>
                <a:rect l="T15" t="T16" r="T17" b="T18"/>
                <a:pathLst>
                  <a:path w="809" h="263">
                    <a:moveTo>
                      <a:pt x="809" y="261"/>
                    </a:moveTo>
                    <a:lnTo>
                      <a:pt x="808" y="263"/>
                    </a:lnTo>
                    <a:lnTo>
                      <a:pt x="0" y="4"/>
                    </a:lnTo>
                    <a:lnTo>
                      <a:pt x="2" y="0"/>
                    </a:lnTo>
                    <a:lnTo>
                      <a:pt x="809" y="261"/>
                    </a:lnTo>
                    <a:close/>
                  </a:path>
                </a:pathLst>
              </a:custGeom>
              <a:solidFill>
                <a:srgbClr val="C86400"/>
              </a:solidFill>
              <a:ln w="9525">
                <a:noFill/>
                <a:round/>
                <a:headEnd/>
                <a:tailEnd/>
              </a:ln>
            </p:spPr>
            <p:txBody>
              <a:bodyPr>
                <a:prstTxWarp prst="textNoShape">
                  <a:avLst/>
                </a:prstTxWarp>
              </a:bodyPr>
              <a:lstStyle/>
              <a:p>
                <a:endParaRPr lang="en-US">
                  <a:latin typeface="Calibri" pitchFamily="-112" charset="0"/>
                </a:endParaRPr>
              </a:p>
            </p:txBody>
          </p:sp>
          <p:sp>
            <p:nvSpPr>
              <p:cNvPr id="675581" name="Freeform 2518"/>
              <p:cNvSpPr>
                <a:spLocks/>
              </p:cNvSpPr>
              <p:nvPr/>
            </p:nvSpPr>
            <p:spPr bwMode="auto">
              <a:xfrm>
                <a:off x="611" y="1507"/>
                <a:ext cx="407" cy="139"/>
              </a:xfrm>
              <a:custGeom>
                <a:avLst/>
                <a:gdLst>
                  <a:gd name="T0" fmla="*/ 3 w 814"/>
                  <a:gd name="T1" fmla="*/ 2 h 277"/>
                  <a:gd name="T2" fmla="*/ 3 w 814"/>
                  <a:gd name="T3" fmla="*/ 2 h 277"/>
                  <a:gd name="T4" fmla="*/ 0 w 814"/>
                  <a:gd name="T5" fmla="*/ 1 h 277"/>
                  <a:gd name="T6" fmla="*/ 1 w 814"/>
                  <a:gd name="T7" fmla="*/ 0 h 277"/>
                  <a:gd name="T8" fmla="*/ 3 w 814"/>
                  <a:gd name="T9" fmla="*/ 2 h 277"/>
                  <a:gd name="T10" fmla="*/ 0 60000 65536"/>
                  <a:gd name="T11" fmla="*/ 0 60000 65536"/>
                  <a:gd name="T12" fmla="*/ 0 60000 65536"/>
                  <a:gd name="T13" fmla="*/ 0 60000 65536"/>
                  <a:gd name="T14" fmla="*/ 0 60000 65536"/>
                  <a:gd name="T15" fmla="*/ 0 w 814"/>
                  <a:gd name="T16" fmla="*/ 0 h 277"/>
                  <a:gd name="T17" fmla="*/ 814 w 814"/>
                  <a:gd name="T18" fmla="*/ 277 h 277"/>
                </a:gdLst>
                <a:ahLst/>
                <a:cxnLst>
                  <a:cxn ang="T10">
                    <a:pos x="T0" y="T1"/>
                  </a:cxn>
                  <a:cxn ang="T11">
                    <a:pos x="T2" y="T3"/>
                  </a:cxn>
                  <a:cxn ang="T12">
                    <a:pos x="T4" y="T5"/>
                  </a:cxn>
                  <a:cxn ang="T13">
                    <a:pos x="T6" y="T7"/>
                  </a:cxn>
                  <a:cxn ang="T14">
                    <a:pos x="T8" y="T9"/>
                  </a:cxn>
                </a:cxnLst>
                <a:rect l="T15" t="T16" r="T17" b="T18"/>
                <a:pathLst>
                  <a:path w="814" h="277">
                    <a:moveTo>
                      <a:pt x="814" y="259"/>
                    </a:moveTo>
                    <a:lnTo>
                      <a:pt x="805" y="277"/>
                    </a:lnTo>
                    <a:lnTo>
                      <a:pt x="0" y="16"/>
                    </a:lnTo>
                    <a:lnTo>
                      <a:pt x="6" y="0"/>
                    </a:lnTo>
                    <a:lnTo>
                      <a:pt x="814" y="259"/>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582" name="Freeform 2519"/>
              <p:cNvSpPr>
                <a:spLocks/>
              </p:cNvSpPr>
              <p:nvPr/>
            </p:nvSpPr>
            <p:spPr bwMode="auto">
              <a:xfrm>
                <a:off x="613" y="1507"/>
                <a:ext cx="405" cy="131"/>
              </a:xfrm>
              <a:custGeom>
                <a:avLst/>
                <a:gdLst>
                  <a:gd name="T0" fmla="*/ 4 w 809"/>
                  <a:gd name="T1" fmla="*/ 1 h 262"/>
                  <a:gd name="T2" fmla="*/ 4 w 809"/>
                  <a:gd name="T3" fmla="*/ 1 h 262"/>
                  <a:gd name="T4" fmla="*/ 0 w 809"/>
                  <a:gd name="T5" fmla="*/ 1 h 262"/>
                  <a:gd name="T6" fmla="*/ 1 w 809"/>
                  <a:gd name="T7" fmla="*/ 0 h 262"/>
                  <a:gd name="T8" fmla="*/ 4 w 809"/>
                  <a:gd name="T9" fmla="*/ 1 h 262"/>
                  <a:gd name="T10" fmla="*/ 0 60000 65536"/>
                  <a:gd name="T11" fmla="*/ 0 60000 65536"/>
                  <a:gd name="T12" fmla="*/ 0 60000 65536"/>
                  <a:gd name="T13" fmla="*/ 0 60000 65536"/>
                  <a:gd name="T14" fmla="*/ 0 60000 65536"/>
                  <a:gd name="T15" fmla="*/ 0 w 809"/>
                  <a:gd name="T16" fmla="*/ 0 h 262"/>
                  <a:gd name="T17" fmla="*/ 809 w 809"/>
                  <a:gd name="T18" fmla="*/ 262 h 262"/>
                </a:gdLst>
                <a:ahLst/>
                <a:cxnLst>
                  <a:cxn ang="T10">
                    <a:pos x="T0" y="T1"/>
                  </a:cxn>
                  <a:cxn ang="T11">
                    <a:pos x="T2" y="T3"/>
                  </a:cxn>
                  <a:cxn ang="T12">
                    <a:pos x="T4" y="T5"/>
                  </a:cxn>
                  <a:cxn ang="T13">
                    <a:pos x="T6" y="T7"/>
                  </a:cxn>
                  <a:cxn ang="T14">
                    <a:pos x="T8" y="T9"/>
                  </a:cxn>
                </a:cxnLst>
                <a:rect l="T15" t="T16" r="T17" b="T18"/>
                <a:pathLst>
                  <a:path w="809" h="262">
                    <a:moveTo>
                      <a:pt x="809" y="259"/>
                    </a:moveTo>
                    <a:lnTo>
                      <a:pt x="809" y="262"/>
                    </a:lnTo>
                    <a:lnTo>
                      <a:pt x="0" y="1"/>
                    </a:lnTo>
                    <a:lnTo>
                      <a:pt x="1" y="0"/>
                    </a:lnTo>
                    <a:lnTo>
                      <a:pt x="809" y="259"/>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583" name="Freeform 2520"/>
              <p:cNvSpPr>
                <a:spLocks/>
              </p:cNvSpPr>
              <p:nvPr/>
            </p:nvSpPr>
            <p:spPr bwMode="auto">
              <a:xfrm>
                <a:off x="613" y="1508"/>
                <a:ext cx="405" cy="132"/>
              </a:xfrm>
              <a:custGeom>
                <a:avLst/>
                <a:gdLst>
                  <a:gd name="T0" fmla="*/ 4 w 809"/>
                  <a:gd name="T1" fmla="*/ 1 h 265"/>
                  <a:gd name="T2" fmla="*/ 4 w 809"/>
                  <a:gd name="T3" fmla="*/ 1 h 265"/>
                  <a:gd name="T4" fmla="*/ 0 w 809"/>
                  <a:gd name="T5" fmla="*/ 0 h 265"/>
                  <a:gd name="T6" fmla="*/ 0 w 809"/>
                  <a:gd name="T7" fmla="*/ 0 h 265"/>
                  <a:gd name="T8" fmla="*/ 4 w 809"/>
                  <a:gd name="T9" fmla="*/ 1 h 265"/>
                  <a:gd name="T10" fmla="*/ 0 60000 65536"/>
                  <a:gd name="T11" fmla="*/ 0 60000 65536"/>
                  <a:gd name="T12" fmla="*/ 0 60000 65536"/>
                  <a:gd name="T13" fmla="*/ 0 60000 65536"/>
                  <a:gd name="T14" fmla="*/ 0 60000 65536"/>
                  <a:gd name="T15" fmla="*/ 0 w 809"/>
                  <a:gd name="T16" fmla="*/ 0 h 265"/>
                  <a:gd name="T17" fmla="*/ 809 w 809"/>
                  <a:gd name="T18" fmla="*/ 265 h 265"/>
                </a:gdLst>
                <a:ahLst/>
                <a:cxnLst>
                  <a:cxn ang="T10">
                    <a:pos x="T0" y="T1"/>
                  </a:cxn>
                  <a:cxn ang="T11">
                    <a:pos x="T2" y="T3"/>
                  </a:cxn>
                  <a:cxn ang="T12">
                    <a:pos x="T4" y="T5"/>
                  </a:cxn>
                  <a:cxn ang="T13">
                    <a:pos x="T6" y="T7"/>
                  </a:cxn>
                  <a:cxn ang="T14">
                    <a:pos x="T8" y="T9"/>
                  </a:cxn>
                </a:cxnLst>
                <a:rect l="T15" t="T16" r="T17" b="T18"/>
                <a:pathLst>
                  <a:path w="809" h="265">
                    <a:moveTo>
                      <a:pt x="809" y="261"/>
                    </a:moveTo>
                    <a:lnTo>
                      <a:pt x="807" y="265"/>
                    </a:lnTo>
                    <a:lnTo>
                      <a:pt x="0" y="4"/>
                    </a:lnTo>
                    <a:lnTo>
                      <a:pt x="0" y="0"/>
                    </a:lnTo>
                    <a:lnTo>
                      <a:pt x="809" y="261"/>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584" name="Freeform 2521"/>
              <p:cNvSpPr>
                <a:spLocks/>
              </p:cNvSpPr>
              <p:nvPr/>
            </p:nvSpPr>
            <p:spPr bwMode="auto">
              <a:xfrm>
                <a:off x="612" y="1509"/>
                <a:ext cx="405" cy="132"/>
              </a:xfrm>
              <a:custGeom>
                <a:avLst/>
                <a:gdLst>
                  <a:gd name="T0" fmla="*/ 4 w 809"/>
                  <a:gd name="T1" fmla="*/ 1 h 264"/>
                  <a:gd name="T2" fmla="*/ 4 w 809"/>
                  <a:gd name="T3" fmla="*/ 1 h 264"/>
                  <a:gd name="T4" fmla="*/ 0 w 809"/>
                  <a:gd name="T5" fmla="*/ 1 h 264"/>
                  <a:gd name="T6" fmla="*/ 1 w 809"/>
                  <a:gd name="T7" fmla="*/ 0 h 264"/>
                  <a:gd name="T8" fmla="*/ 4 w 809"/>
                  <a:gd name="T9" fmla="*/ 1 h 264"/>
                  <a:gd name="T10" fmla="*/ 0 60000 65536"/>
                  <a:gd name="T11" fmla="*/ 0 60000 65536"/>
                  <a:gd name="T12" fmla="*/ 0 60000 65536"/>
                  <a:gd name="T13" fmla="*/ 0 60000 65536"/>
                  <a:gd name="T14" fmla="*/ 0 60000 65536"/>
                  <a:gd name="T15" fmla="*/ 0 w 809"/>
                  <a:gd name="T16" fmla="*/ 0 h 264"/>
                  <a:gd name="T17" fmla="*/ 809 w 809"/>
                  <a:gd name="T18" fmla="*/ 264 h 264"/>
                </a:gdLst>
                <a:ahLst/>
                <a:cxnLst>
                  <a:cxn ang="T10">
                    <a:pos x="T0" y="T1"/>
                  </a:cxn>
                  <a:cxn ang="T11">
                    <a:pos x="T2" y="T3"/>
                  </a:cxn>
                  <a:cxn ang="T12">
                    <a:pos x="T4" y="T5"/>
                  </a:cxn>
                  <a:cxn ang="T13">
                    <a:pos x="T6" y="T7"/>
                  </a:cxn>
                  <a:cxn ang="T14">
                    <a:pos x="T8" y="T9"/>
                  </a:cxn>
                </a:cxnLst>
                <a:rect l="T15" t="T16" r="T17" b="T18"/>
                <a:pathLst>
                  <a:path w="809" h="264">
                    <a:moveTo>
                      <a:pt x="809" y="261"/>
                    </a:moveTo>
                    <a:lnTo>
                      <a:pt x="807" y="264"/>
                    </a:lnTo>
                    <a:lnTo>
                      <a:pt x="0" y="3"/>
                    </a:lnTo>
                    <a:lnTo>
                      <a:pt x="2" y="0"/>
                    </a:lnTo>
                    <a:lnTo>
                      <a:pt x="809" y="261"/>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585" name="Freeform 2522"/>
              <p:cNvSpPr>
                <a:spLocks/>
              </p:cNvSpPr>
              <p:nvPr/>
            </p:nvSpPr>
            <p:spPr bwMode="auto">
              <a:xfrm>
                <a:off x="612" y="1511"/>
                <a:ext cx="404" cy="132"/>
              </a:xfrm>
              <a:custGeom>
                <a:avLst/>
                <a:gdLst>
                  <a:gd name="T0" fmla="*/ 3 w 809"/>
                  <a:gd name="T1" fmla="*/ 1 h 264"/>
                  <a:gd name="T2" fmla="*/ 3 w 809"/>
                  <a:gd name="T3" fmla="*/ 1 h 264"/>
                  <a:gd name="T4" fmla="*/ 0 w 809"/>
                  <a:gd name="T5" fmla="*/ 1 h 264"/>
                  <a:gd name="T6" fmla="*/ 0 w 809"/>
                  <a:gd name="T7" fmla="*/ 0 h 264"/>
                  <a:gd name="T8" fmla="*/ 3 w 809"/>
                  <a:gd name="T9" fmla="*/ 1 h 264"/>
                  <a:gd name="T10" fmla="*/ 0 60000 65536"/>
                  <a:gd name="T11" fmla="*/ 0 60000 65536"/>
                  <a:gd name="T12" fmla="*/ 0 60000 65536"/>
                  <a:gd name="T13" fmla="*/ 0 60000 65536"/>
                  <a:gd name="T14" fmla="*/ 0 60000 65536"/>
                  <a:gd name="T15" fmla="*/ 0 w 809"/>
                  <a:gd name="T16" fmla="*/ 0 h 264"/>
                  <a:gd name="T17" fmla="*/ 809 w 809"/>
                  <a:gd name="T18" fmla="*/ 264 h 264"/>
                </a:gdLst>
                <a:ahLst/>
                <a:cxnLst>
                  <a:cxn ang="T10">
                    <a:pos x="T0" y="T1"/>
                  </a:cxn>
                  <a:cxn ang="T11">
                    <a:pos x="T2" y="T3"/>
                  </a:cxn>
                  <a:cxn ang="T12">
                    <a:pos x="T4" y="T5"/>
                  </a:cxn>
                  <a:cxn ang="T13">
                    <a:pos x="T6" y="T7"/>
                  </a:cxn>
                  <a:cxn ang="T14">
                    <a:pos x="T8" y="T9"/>
                  </a:cxn>
                </a:cxnLst>
                <a:rect l="T15" t="T16" r="T17" b="T18"/>
                <a:pathLst>
                  <a:path w="809" h="264">
                    <a:moveTo>
                      <a:pt x="809" y="261"/>
                    </a:moveTo>
                    <a:lnTo>
                      <a:pt x="808" y="264"/>
                    </a:lnTo>
                    <a:lnTo>
                      <a:pt x="0" y="2"/>
                    </a:lnTo>
                    <a:lnTo>
                      <a:pt x="2" y="0"/>
                    </a:lnTo>
                    <a:lnTo>
                      <a:pt x="809" y="261"/>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586" name="Freeform 2523"/>
              <p:cNvSpPr>
                <a:spLocks/>
              </p:cNvSpPr>
              <p:nvPr/>
            </p:nvSpPr>
            <p:spPr bwMode="auto">
              <a:xfrm>
                <a:off x="611" y="1512"/>
                <a:ext cx="404" cy="133"/>
              </a:xfrm>
              <a:custGeom>
                <a:avLst/>
                <a:gdLst>
                  <a:gd name="T0" fmla="*/ 3 w 809"/>
                  <a:gd name="T1" fmla="*/ 2 h 265"/>
                  <a:gd name="T2" fmla="*/ 3 w 809"/>
                  <a:gd name="T3" fmla="*/ 2 h 265"/>
                  <a:gd name="T4" fmla="*/ 0 w 809"/>
                  <a:gd name="T5" fmla="*/ 1 h 265"/>
                  <a:gd name="T6" fmla="*/ 0 w 809"/>
                  <a:gd name="T7" fmla="*/ 0 h 265"/>
                  <a:gd name="T8" fmla="*/ 3 w 809"/>
                  <a:gd name="T9" fmla="*/ 2 h 265"/>
                  <a:gd name="T10" fmla="*/ 0 60000 65536"/>
                  <a:gd name="T11" fmla="*/ 0 60000 65536"/>
                  <a:gd name="T12" fmla="*/ 0 60000 65536"/>
                  <a:gd name="T13" fmla="*/ 0 60000 65536"/>
                  <a:gd name="T14" fmla="*/ 0 60000 65536"/>
                  <a:gd name="T15" fmla="*/ 0 w 809"/>
                  <a:gd name="T16" fmla="*/ 0 h 265"/>
                  <a:gd name="T17" fmla="*/ 809 w 809"/>
                  <a:gd name="T18" fmla="*/ 265 h 265"/>
                </a:gdLst>
                <a:ahLst/>
                <a:cxnLst>
                  <a:cxn ang="T10">
                    <a:pos x="T0" y="T1"/>
                  </a:cxn>
                  <a:cxn ang="T11">
                    <a:pos x="T2" y="T3"/>
                  </a:cxn>
                  <a:cxn ang="T12">
                    <a:pos x="T4" y="T5"/>
                  </a:cxn>
                  <a:cxn ang="T13">
                    <a:pos x="T6" y="T7"/>
                  </a:cxn>
                  <a:cxn ang="T14">
                    <a:pos x="T8" y="T9"/>
                  </a:cxn>
                </a:cxnLst>
                <a:rect l="T15" t="T16" r="T17" b="T18"/>
                <a:pathLst>
                  <a:path w="809" h="265">
                    <a:moveTo>
                      <a:pt x="809" y="262"/>
                    </a:moveTo>
                    <a:lnTo>
                      <a:pt x="807" y="265"/>
                    </a:lnTo>
                    <a:lnTo>
                      <a:pt x="0" y="3"/>
                    </a:lnTo>
                    <a:lnTo>
                      <a:pt x="1" y="0"/>
                    </a:lnTo>
                    <a:lnTo>
                      <a:pt x="809" y="262"/>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587" name="Freeform 2524"/>
              <p:cNvSpPr>
                <a:spLocks/>
              </p:cNvSpPr>
              <p:nvPr/>
            </p:nvSpPr>
            <p:spPr bwMode="auto">
              <a:xfrm>
                <a:off x="611" y="1513"/>
                <a:ext cx="404" cy="133"/>
              </a:xfrm>
              <a:custGeom>
                <a:avLst/>
                <a:gdLst>
                  <a:gd name="T0" fmla="*/ 4 w 807"/>
                  <a:gd name="T1" fmla="*/ 2 h 264"/>
                  <a:gd name="T2" fmla="*/ 4 w 807"/>
                  <a:gd name="T3" fmla="*/ 2 h 264"/>
                  <a:gd name="T4" fmla="*/ 0 w 807"/>
                  <a:gd name="T5" fmla="*/ 1 h 264"/>
                  <a:gd name="T6" fmla="*/ 0 w 807"/>
                  <a:gd name="T7" fmla="*/ 0 h 264"/>
                  <a:gd name="T8" fmla="*/ 4 w 807"/>
                  <a:gd name="T9" fmla="*/ 2 h 264"/>
                  <a:gd name="T10" fmla="*/ 0 60000 65536"/>
                  <a:gd name="T11" fmla="*/ 0 60000 65536"/>
                  <a:gd name="T12" fmla="*/ 0 60000 65536"/>
                  <a:gd name="T13" fmla="*/ 0 60000 65536"/>
                  <a:gd name="T14" fmla="*/ 0 60000 65536"/>
                  <a:gd name="T15" fmla="*/ 0 w 807"/>
                  <a:gd name="T16" fmla="*/ 0 h 264"/>
                  <a:gd name="T17" fmla="*/ 807 w 807"/>
                  <a:gd name="T18" fmla="*/ 264 h 264"/>
                </a:gdLst>
                <a:ahLst/>
                <a:cxnLst>
                  <a:cxn ang="T10">
                    <a:pos x="T0" y="T1"/>
                  </a:cxn>
                  <a:cxn ang="T11">
                    <a:pos x="T2" y="T3"/>
                  </a:cxn>
                  <a:cxn ang="T12">
                    <a:pos x="T4" y="T5"/>
                  </a:cxn>
                  <a:cxn ang="T13">
                    <a:pos x="T6" y="T7"/>
                  </a:cxn>
                  <a:cxn ang="T14">
                    <a:pos x="T8" y="T9"/>
                  </a:cxn>
                </a:cxnLst>
                <a:rect l="T15" t="T16" r="T17" b="T18"/>
                <a:pathLst>
                  <a:path w="807" h="264">
                    <a:moveTo>
                      <a:pt x="807" y="262"/>
                    </a:moveTo>
                    <a:lnTo>
                      <a:pt x="805" y="264"/>
                    </a:lnTo>
                    <a:lnTo>
                      <a:pt x="0" y="3"/>
                    </a:lnTo>
                    <a:lnTo>
                      <a:pt x="0" y="0"/>
                    </a:lnTo>
                    <a:lnTo>
                      <a:pt x="807" y="262"/>
                    </a:lnTo>
                    <a:close/>
                  </a:path>
                </a:pathLst>
              </a:custGeom>
              <a:solidFill>
                <a:srgbClr val="CE6700"/>
              </a:solidFill>
              <a:ln w="9525">
                <a:noFill/>
                <a:round/>
                <a:headEnd/>
                <a:tailEnd/>
              </a:ln>
            </p:spPr>
            <p:txBody>
              <a:bodyPr>
                <a:prstTxWarp prst="textNoShape">
                  <a:avLst/>
                </a:prstTxWarp>
              </a:bodyPr>
              <a:lstStyle/>
              <a:p>
                <a:endParaRPr lang="en-US">
                  <a:latin typeface="Calibri" pitchFamily="-112" charset="0"/>
                </a:endParaRPr>
              </a:p>
            </p:txBody>
          </p:sp>
          <p:sp>
            <p:nvSpPr>
              <p:cNvPr id="675588" name="Freeform 2525"/>
              <p:cNvSpPr>
                <a:spLocks/>
              </p:cNvSpPr>
              <p:nvPr/>
            </p:nvSpPr>
            <p:spPr bwMode="auto">
              <a:xfrm>
                <a:off x="608" y="1515"/>
                <a:ext cx="406" cy="141"/>
              </a:xfrm>
              <a:custGeom>
                <a:avLst/>
                <a:gdLst>
                  <a:gd name="T0" fmla="*/ 4 w 810"/>
                  <a:gd name="T1" fmla="*/ 1 h 283"/>
                  <a:gd name="T2" fmla="*/ 4 w 810"/>
                  <a:gd name="T3" fmla="*/ 1 h 283"/>
                  <a:gd name="T4" fmla="*/ 0 w 810"/>
                  <a:gd name="T5" fmla="*/ 0 h 283"/>
                  <a:gd name="T6" fmla="*/ 1 w 810"/>
                  <a:gd name="T7" fmla="*/ 0 h 283"/>
                  <a:gd name="T8" fmla="*/ 4 w 810"/>
                  <a:gd name="T9" fmla="*/ 1 h 283"/>
                  <a:gd name="T10" fmla="*/ 0 60000 65536"/>
                  <a:gd name="T11" fmla="*/ 0 60000 65536"/>
                  <a:gd name="T12" fmla="*/ 0 60000 65536"/>
                  <a:gd name="T13" fmla="*/ 0 60000 65536"/>
                  <a:gd name="T14" fmla="*/ 0 60000 65536"/>
                  <a:gd name="T15" fmla="*/ 0 w 810"/>
                  <a:gd name="T16" fmla="*/ 0 h 283"/>
                  <a:gd name="T17" fmla="*/ 810 w 810"/>
                  <a:gd name="T18" fmla="*/ 283 h 283"/>
                </a:gdLst>
                <a:ahLst/>
                <a:cxnLst>
                  <a:cxn ang="T10">
                    <a:pos x="T0" y="T1"/>
                  </a:cxn>
                  <a:cxn ang="T11">
                    <a:pos x="T2" y="T3"/>
                  </a:cxn>
                  <a:cxn ang="T12">
                    <a:pos x="T4" y="T5"/>
                  </a:cxn>
                  <a:cxn ang="T13">
                    <a:pos x="T6" y="T7"/>
                  </a:cxn>
                  <a:cxn ang="T14">
                    <a:pos x="T8" y="T9"/>
                  </a:cxn>
                </a:cxnLst>
                <a:rect l="T15" t="T16" r="T17" b="T18"/>
                <a:pathLst>
                  <a:path w="810" h="283">
                    <a:moveTo>
                      <a:pt x="810" y="261"/>
                    </a:moveTo>
                    <a:lnTo>
                      <a:pt x="806" y="283"/>
                    </a:lnTo>
                    <a:lnTo>
                      <a:pt x="0" y="17"/>
                    </a:lnTo>
                    <a:lnTo>
                      <a:pt x="5" y="0"/>
                    </a:lnTo>
                    <a:lnTo>
                      <a:pt x="810" y="261"/>
                    </a:lnTo>
                    <a:close/>
                  </a:path>
                </a:pathLst>
              </a:custGeom>
              <a:solidFill>
                <a:srgbClr val="D06800"/>
              </a:solidFill>
              <a:ln w="9525">
                <a:noFill/>
                <a:round/>
                <a:headEnd/>
                <a:tailEnd/>
              </a:ln>
            </p:spPr>
            <p:txBody>
              <a:bodyPr>
                <a:prstTxWarp prst="textNoShape">
                  <a:avLst/>
                </a:prstTxWarp>
              </a:bodyPr>
              <a:lstStyle/>
              <a:p>
                <a:endParaRPr lang="en-US">
                  <a:latin typeface="Calibri" pitchFamily="-112" charset="0"/>
                </a:endParaRPr>
              </a:p>
            </p:txBody>
          </p:sp>
          <p:sp>
            <p:nvSpPr>
              <p:cNvPr id="675589" name="Freeform 2526"/>
              <p:cNvSpPr>
                <a:spLocks/>
              </p:cNvSpPr>
              <p:nvPr/>
            </p:nvSpPr>
            <p:spPr bwMode="auto">
              <a:xfrm>
                <a:off x="609" y="1515"/>
                <a:ext cx="405" cy="136"/>
              </a:xfrm>
              <a:custGeom>
                <a:avLst/>
                <a:gdLst>
                  <a:gd name="T0" fmla="*/ 4 w 809"/>
                  <a:gd name="T1" fmla="*/ 1 h 273"/>
                  <a:gd name="T2" fmla="*/ 4 w 809"/>
                  <a:gd name="T3" fmla="*/ 1 h 273"/>
                  <a:gd name="T4" fmla="*/ 0 w 809"/>
                  <a:gd name="T5" fmla="*/ 0 h 273"/>
                  <a:gd name="T6" fmla="*/ 1 w 809"/>
                  <a:gd name="T7" fmla="*/ 0 h 273"/>
                  <a:gd name="T8" fmla="*/ 4 w 809"/>
                  <a:gd name="T9" fmla="*/ 1 h 273"/>
                  <a:gd name="T10" fmla="*/ 0 60000 65536"/>
                  <a:gd name="T11" fmla="*/ 0 60000 65536"/>
                  <a:gd name="T12" fmla="*/ 0 60000 65536"/>
                  <a:gd name="T13" fmla="*/ 0 60000 65536"/>
                  <a:gd name="T14" fmla="*/ 0 60000 65536"/>
                  <a:gd name="T15" fmla="*/ 0 w 809"/>
                  <a:gd name="T16" fmla="*/ 0 h 273"/>
                  <a:gd name="T17" fmla="*/ 809 w 809"/>
                  <a:gd name="T18" fmla="*/ 273 h 273"/>
                </a:gdLst>
                <a:ahLst/>
                <a:cxnLst>
                  <a:cxn ang="T10">
                    <a:pos x="T0" y="T1"/>
                  </a:cxn>
                  <a:cxn ang="T11">
                    <a:pos x="T2" y="T3"/>
                  </a:cxn>
                  <a:cxn ang="T12">
                    <a:pos x="T4" y="T5"/>
                  </a:cxn>
                  <a:cxn ang="T13">
                    <a:pos x="T6" y="T7"/>
                  </a:cxn>
                  <a:cxn ang="T14">
                    <a:pos x="T8" y="T9"/>
                  </a:cxn>
                </a:cxnLst>
                <a:rect l="T15" t="T16" r="T17" b="T18"/>
                <a:pathLst>
                  <a:path w="809" h="273">
                    <a:moveTo>
                      <a:pt x="809" y="261"/>
                    </a:moveTo>
                    <a:lnTo>
                      <a:pt x="808" y="273"/>
                    </a:lnTo>
                    <a:lnTo>
                      <a:pt x="0" y="9"/>
                    </a:lnTo>
                    <a:lnTo>
                      <a:pt x="4" y="0"/>
                    </a:lnTo>
                    <a:lnTo>
                      <a:pt x="809" y="261"/>
                    </a:lnTo>
                    <a:close/>
                  </a:path>
                </a:pathLst>
              </a:custGeom>
              <a:solidFill>
                <a:srgbClr val="D06800"/>
              </a:solidFill>
              <a:ln w="9525">
                <a:noFill/>
                <a:round/>
                <a:headEnd/>
                <a:tailEnd/>
              </a:ln>
            </p:spPr>
            <p:txBody>
              <a:bodyPr>
                <a:prstTxWarp prst="textNoShape">
                  <a:avLst/>
                </a:prstTxWarp>
              </a:bodyPr>
              <a:lstStyle/>
              <a:p>
                <a:endParaRPr lang="en-US">
                  <a:latin typeface="Calibri" pitchFamily="-112" charset="0"/>
                </a:endParaRPr>
              </a:p>
            </p:txBody>
          </p:sp>
          <p:sp>
            <p:nvSpPr>
              <p:cNvPr id="675590" name="Freeform 2527"/>
              <p:cNvSpPr>
                <a:spLocks/>
              </p:cNvSpPr>
              <p:nvPr/>
            </p:nvSpPr>
            <p:spPr bwMode="auto">
              <a:xfrm>
                <a:off x="608" y="1519"/>
                <a:ext cx="405" cy="137"/>
              </a:xfrm>
              <a:custGeom>
                <a:avLst/>
                <a:gdLst>
                  <a:gd name="T0" fmla="*/ 4 w 809"/>
                  <a:gd name="T1" fmla="*/ 1 h 274"/>
                  <a:gd name="T2" fmla="*/ 4 w 809"/>
                  <a:gd name="T3" fmla="*/ 1 h 274"/>
                  <a:gd name="T4" fmla="*/ 0 w 809"/>
                  <a:gd name="T5" fmla="*/ 1 h 274"/>
                  <a:gd name="T6" fmla="*/ 1 w 809"/>
                  <a:gd name="T7" fmla="*/ 0 h 274"/>
                  <a:gd name="T8" fmla="*/ 4 w 809"/>
                  <a:gd name="T9" fmla="*/ 1 h 274"/>
                  <a:gd name="T10" fmla="*/ 0 60000 65536"/>
                  <a:gd name="T11" fmla="*/ 0 60000 65536"/>
                  <a:gd name="T12" fmla="*/ 0 60000 65536"/>
                  <a:gd name="T13" fmla="*/ 0 60000 65536"/>
                  <a:gd name="T14" fmla="*/ 0 60000 65536"/>
                  <a:gd name="T15" fmla="*/ 0 w 809"/>
                  <a:gd name="T16" fmla="*/ 0 h 274"/>
                  <a:gd name="T17" fmla="*/ 809 w 809"/>
                  <a:gd name="T18" fmla="*/ 274 h 274"/>
                </a:gdLst>
                <a:ahLst/>
                <a:cxnLst>
                  <a:cxn ang="T10">
                    <a:pos x="T0" y="T1"/>
                  </a:cxn>
                  <a:cxn ang="T11">
                    <a:pos x="T2" y="T3"/>
                  </a:cxn>
                  <a:cxn ang="T12">
                    <a:pos x="T4" y="T5"/>
                  </a:cxn>
                  <a:cxn ang="T13">
                    <a:pos x="T6" y="T7"/>
                  </a:cxn>
                  <a:cxn ang="T14">
                    <a:pos x="T8" y="T9"/>
                  </a:cxn>
                </a:cxnLst>
                <a:rect l="T15" t="T16" r="T17" b="T18"/>
                <a:pathLst>
                  <a:path w="809" h="274">
                    <a:moveTo>
                      <a:pt x="809" y="264"/>
                    </a:moveTo>
                    <a:lnTo>
                      <a:pt x="806" y="274"/>
                    </a:lnTo>
                    <a:lnTo>
                      <a:pt x="0" y="8"/>
                    </a:lnTo>
                    <a:lnTo>
                      <a:pt x="1" y="0"/>
                    </a:lnTo>
                    <a:lnTo>
                      <a:pt x="809" y="264"/>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591" name="Freeform 2528"/>
              <p:cNvSpPr>
                <a:spLocks/>
              </p:cNvSpPr>
              <p:nvPr/>
            </p:nvSpPr>
            <p:spPr bwMode="auto">
              <a:xfrm>
                <a:off x="607" y="1523"/>
                <a:ext cx="404" cy="138"/>
              </a:xfrm>
              <a:custGeom>
                <a:avLst/>
                <a:gdLst>
                  <a:gd name="T0" fmla="*/ 3 w 808"/>
                  <a:gd name="T1" fmla="*/ 1 h 276"/>
                  <a:gd name="T2" fmla="*/ 3 w 808"/>
                  <a:gd name="T3" fmla="*/ 1 h 276"/>
                  <a:gd name="T4" fmla="*/ 0 w 808"/>
                  <a:gd name="T5" fmla="*/ 1 h 276"/>
                  <a:gd name="T6" fmla="*/ 1 w 808"/>
                  <a:gd name="T7" fmla="*/ 0 h 276"/>
                  <a:gd name="T8" fmla="*/ 3 w 808"/>
                  <a:gd name="T9" fmla="*/ 1 h 276"/>
                  <a:gd name="T10" fmla="*/ 0 60000 65536"/>
                  <a:gd name="T11" fmla="*/ 0 60000 65536"/>
                  <a:gd name="T12" fmla="*/ 0 60000 65536"/>
                  <a:gd name="T13" fmla="*/ 0 60000 65536"/>
                  <a:gd name="T14" fmla="*/ 0 60000 65536"/>
                  <a:gd name="T15" fmla="*/ 0 w 808"/>
                  <a:gd name="T16" fmla="*/ 0 h 276"/>
                  <a:gd name="T17" fmla="*/ 808 w 808"/>
                  <a:gd name="T18" fmla="*/ 276 h 276"/>
                </a:gdLst>
                <a:ahLst/>
                <a:cxnLst>
                  <a:cxn ang="T10">
                    <a:pos x="T0" y="T1"/>
                  </a:cxn>
                  <a:cxn ang="T11">
                    <a:pos x="T2" y="T3"/>
                  </a:cxn>
                  <a:cxn ang="T12">
                    <a:pos x="T4" y="T5"/>
                  </a:cxn>
                  <a:cxn ang="T13">
                    <a:pos x="T6" y="T7"/>
                  </a:cxn>
                  <a:cxn ang="T14">
                    <a:pos x="T8" y="T9"/>
                  </a:cxn>
                </a:cxnLst>
                <a:rect l="T15" t="T16" r="T17" b="T18"/>
                <a:pathLst>
                  <a:path w="808" h="276">
                    <a:moveTo>
                      <a:pt x="808" y="266"/>
                    </a:moveTo>
                    <a:lnTo>
                      <a:pt x="806" y="276"/>
                    </a:lnTo>
                    <a:lnTo>
                      <a:pt x="0" y="10"/>
                    </a:lnTo>
                    <a:lnTo>
                      <a:pt x="2" y="0"/>
                    </a:lnTo>
                    <a:lnTo>
                      <a:pt x="808" y="266"/>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592" name="Freeform 2529"/>
              <p:cNvSpPr>
                <a:spLocks/>
              </p:cNvSpPr>
              <p:nvPr/>
            </p:nvSpPr>
            <p:spPr bwMode="auto">
              <a:xfrm>
                <a:off x="607" y="1528"/>
                <a:ext cx="403" cy="139"/>
              </a:xfrm>
              <a:custGeom>
                <a:avLst/>
                <a:gdLst>
                  <a:gd name="T0" fmla="*/ 3 w 806"/>
                  <a:gd name="T1" fmla="*/ 2 h 277"/>
                  <a:gd name="T2" fmla="*/ 3 w 806"/>
                  <a:gd name="T3" fmla="*/ 2 h 277"/>
                  <a:gd name="T4" fmla="*/ 0 w 806"/>
                  <a:gd name="T5" fmla="*/ 1 h 277"/>
                  <a:gd name="T6" fmla="*/ 0 w 806"/>
                  <a:gd name="T7" fmla="*/ 0 h 277"/>
                  <a:gd name="T8" fmla="*/ 3 w 806"/>
                  <a:gd name="T9" fmla="*/ 2 h 277"/>
                  <a:gd name="T10" fmla="*/ 0 60000 65536"/>
                  <a:gd name="T11" fmla="*/ 0 60000 65536"/>
                  <a:gd name="T12" fmla="*/ 0 60000 65536"/>
                  <a:gd name="T13" fmla="*/ 0 60000 65536"/>
                  <a:gd name="T14" fmla="*/ 0 60000 65536"/>
                  <a:gd name="T15" fmla="*/ 0 w 806"/>
                  <a:gd name="T16" fmla="*/ 0 h 277"/>
                  <a:gd name="T17" fmla="*/ 806 w 806"/>
                  <a:gd name="T18" fmla="*/ 277 h 277"/>
                </a:gdLst>
                <a:ahLst/>
                <a:cxnLst>
                  <a:cxn ang="T10">
                    <a:pos x="T0" y="T1"/>
                  </a:cxn>
                  <a:cxn ang="T11">
                    <a:pos x="T2" y="T3"/>
                  </a:cxn>
                  <a:cxn ang="T12">
                    <a:pos x="T4" y="T5"/>
                  </a:cxn>
                  <a:cxn ang="T13">
                    <a:pos x="T6" y="T7"/>
                  </a:cxn>
                  <a:cxn ang="T14">
                    <a:pos x="T8" y="T9"/>
                  </a:cxn>
                </a:cxnLst>
                <a:rect l="T15" t="T16" r="T17" b="T18"/>
                <a:pathLst>
                  <a:path w="806" h="277">
                    <a:moveTo>
                      <a:pt x="806" y="266"/>
                    </a:moveTo>
                    <a:lnTo>
                      <a:pt x="806" y="277"/>
                    </a:lnTo>
                    <a:lnTo>
                      <a:pt x="0" y="10"/>
                    </a:lnTo>
                    <a:lnTo>
                      <a:pt x="0" y="0"/>
                    </a:lnTo>
                    <a:lnTo>
                      <a:pt x="806" y="266"/>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593" name="Freeform 2530"/>
              <p:cNvSpPr>
                <a:spLocks/>
              </p:cNvSpPr>
              <p:nvPr/>
            </p:nvSpPr>
            <p:spPr bwMode="auto">
              <a:xfrm>
                <a:off x="607" y="1533"/>
                <a:ext cx="403" cy="139"/>
              </a:xfrm>
              <a:custGeom>
                <a:avLst/>
                <a:gdLst>
                  <a:gd name="T0" fmla="*/ 3 w 806"/>
                  <a:gd name="T1" fmla="*/ 2 h 277"/>
                  <a:gd name="T2" fmla="*/ 3 w 806"/>
                  <a:gd name="T3" fmla="*/ 2 h 277"/>
                  <a:gd name="T4" fmla="*/ 0 w 806"/>
                  <a:gd name="T5" fmla="*/ 1 h 277"/>
                  <a:gd name="T6" fmla="*/ 0 w 806"/>
                  <a:gd name="T7" fmla="*/ 0 h 277"/>
                  <a:gd name="T8" fmla="*/ 3 w 806"/>
                  <a:gd name="T9" fmla="*/ 2 h 277"/>
                  <a:gd name="T10" fmla="*/ 0 60000 65536"/>
                  <a:gd name="T11" fmla="*/ 0 60000 65536"/>
                  <a:gd name="T12" fmla="*/ 0 60000 65536"/>
                  <a:gd name="T13" fmla="*/ 0 60000 65536"/>
                  <a:gd name="T14" fmla="*/ 0 60000 65536"/>
                  <a:gd name="T15" fmla="*/ 0 w 806"/>
                  <a:gd name="T16" fmla="*/ 0 h 277"/>
                  <a:gd name="T17" fmla="*/ 806 w 806"/>
                  <a:gd name="T18" fmla="*/ 277 h 277"/>
                </a:gdLst>
                <a:ahLst/>
                <a:cxnLst>
                  <a:cxn ang="T10">
                    <a:pos x="T0" y="T1"/>
                  </a:cxn>
                  <a:cxn ang="T11">
                    <a:pos x="T2" y="T3"/>
                  </a:cxn>
                  <a:cxn ang="T12">
                    <a:pos x="T4" y="T5"/>
                  </a:cxn>
                  <a:cxn ang="T13">
                    <a:pos x="T6" y="T7"/>
                  </a:cxn>
                  <a:cxn ang="T14">
                    <a:pos x="T8" y="T9"/>
                  </a:cxn>
                </a:cxnLst>
                <a:rect l="T15" t="T16" r="T17" b="T18"/>
                <a:pathLst>
                  <a:path w="806" h="277">
                    <a:moveTo>
                      <a:pt x="806" y="267"/>
                    </a:moveTo>
                    <a:lnTo>
                      <a:pt x="806" y="277"/>
                    </a:lnTo>
                    <a:lnTo>
                      <a:pt x="0" y="8"/>
                    </a:lnTo>
                    <a:lnTo>
                      <a:pt x="0" y="0"/>
                    </a:lnTo>
                    <a:lnTo>
                      <a:pt x="806" y="267"/>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594" name="Freeform 2531"/>
              <p:cNvSpPr>
                <a:spLocks/>
              </p:cNvSpPr>
              <p:nvPr/>
            </p:nvSpPr>
            <p:spPr bwMode="auto">
              <a:xfrm>
                <a:off x="607" y="1533"/>
                <a:ext cx="403" cy="137"/>
              </a:xfrm>
              <a:custGeom>
                <a:avLst/>
                <a:gdLst>
                  <a:gd name="T0" fmla="*/ 3 w 806"/>
                  <a:gd name="T1" fmla="*/ 2 h 272"/>
                  <a:gd name="T2" fmla="*/ 3 w 806"/>
                  <a:gd name="T3" fmla="*/ 2 h 272"/>
                  <a:gd name="T4" fmla="*/ 0 w 806"/>
                  <a:gd name="T5" fmla="*/ 1 h 272"/>
                  <a:gd name="T6" fmla="*/ 0 w 806"/>
                  <a:gd name="T7" fmla="*/ 0 h 272"/>
                  <a:gd name="T8" fmla="*/ 3 w 806"/>
                  <a:gd name="T9" fmla="*/ 2 h 272"/>
                  <a:gd name="T10" fmla="*/ 0 60000 65536"/>
                  <a:gd name="T11" fmla="*/ 0 60000 65536"/>
                  <a:gd name="T12" fmla="*/ 0 60000 65536"/>
                  <a:gd name="T13" fmla="*/ 0 60000 65536"/>
                  <a:gd name="T14" fmla="*/ 0 60000 65536"/>
                  <a:gd name="T15" fmla="*/ 0 w 806"/>
                  <a:gd name="T16" fmla="*/ 0 h 272"/>
                  <a:gd name="T17" fmla="*/ 806 w 806"/>
                  <a:gd name="T18" fmla="*/ 272 h 272"/>
                </a:gdLst>
                <a:ahLst/>
                <a:cxnLst>
                  <a:cxn ang="T10">
                    <a:pos x="T0" y="T1"/>
                  </a:cxn>
                  <a:cxn ang="T11">
                    <a:pos x="T2" y="T3"/>
                  </a:cxn>
                  <a:cxn ang="T12">
                    <a:pos x="T4" y="T5"/>
                  </a:cxn>
                  <a:cxn ang="T13">
                    <a:pos x="T6" y="T7"/>
                  </a:cxn>
                  <a:cxn ang="T14">
                    <a:pos x="T8" y="T9"/>
                  </a:cxn>
                </a:cxnLst>
                <a:rect l="T15" t="T16" r="T17" b="T18"/>
                <a:pathLst>
                  <a:path w="806" h="272">
                    <a:moveTo>
                      <a:pt x="806" y="267"/>
                    </a:moveTo>
                    <a:lnTo>
                      <a:pt x="806" y="272"/>
                    </a:lnTo>
                    <a:lnTo>
                      <a:pt x="0" y="3"/>
                    </a:lnTo>
                    <a:lnTo>
                      <a:pt x="0" y="0"/>
                    </a:lnTo>
                    <a:lnTo>
                      <a:pt x="806" y="267"/>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595" name="Freeform 2532"/>
              <p:cNvSpPr>
                <a:spLocks/>
              </p:cNvSpPr>
              <p:nvPr/>
            </p:nvSpPr>
            <p:spPr bwMode="auto">
              <a:xfrm>
                <a:off x="607" y="1535"/>
                <a:ext cx="403" cy="137"/>
              </a:xfrm>
              <a:custGeom>
                <a:avLst/>
                <a:gdLst>
                  <a:gd name="T0" fmla="*/ 3 w 806"/>
                  <a:gd name="T1" fmla="*/ 1 h 274"/>
                  <a:gd name="T2" fmla="*/ 3 w 806"/>
                  <a:gd name="T3" fmla="*/ 1 h 274"/>
                  <a:gd name="T4" fmla="*/ 0 w 806"/>
                  <a:gd name="T5" fmla="*/ 1 h 274"/>
                  <a:gd name="T6" fmla="*/ 0 w 806"/>
                  <a:gd name="T7" fmla="*/ 0 h 274"/>
                  <a:gd name="T8" fmla="*/ 3 w 806"/>
                  <a:gd name="T9" fmla="*/ 1 h 274"/>
                  <a:gd name="T10" fmla="*/ 0 60000 65536"/>
                  <a:gd name="T11" fmla="*/ 0 60000 65536"/>
                  <a:gd name="T12" fmla="*/ 0 60000 65536"/>
                  <a:gd name="T13" fmla="*/ 0 60000 65536"/>
                  <a:gd name="T14" fmla="*/ 0 60000 65536"/>
                  <a:gd name="T15" fmla="*/ 0 w 806"/>
                  <a:gd name="T16" fmla="*/ 0 h 274"/>
                  <a:gd name="T17" fmla="*/ 806 w 806"/>
                  <a:gd name="T18" fmla="*/ 274 h 274"/>
                </a:gdLst>
                <a:ahLst/>
                <a:cxnLst>
                  <a:cxn ang="T10">
                    <a:pos x="T0" y="T1"/>
                  </a:cxn>
                  <a:cxn ang="T11">
                    <a:pos x="T2" y="T3"/>
                  </a:cxn>
                  <a:cxn ang="T12">
                    <a:pos x="T4" y="T5"/>
                  </a:cxn>
                  <a:cxn ang="T13">
                    <a:pos x="T6" y="T7"/>
                  </a:cxn>
                  <a:cxn ang="T14">
                    <a:pos x="T8" y="T9"/>
                  </a:cxn>
                </a:cxnLst>
                <a:rect l="T15" t="T16" r="T17" b="T18"/>
                <a:pathLst>
                  <a:path w="806" h="274">
                    <a:moveTo>
                      <a:pt x="806" y="269"/>
                    </a:moveTo>
                    <a:lnTo>
                      <a:pt x="806" y="274"/>
                    </a:lnTo>
                    <a:lnTo>
                      <a:pt x="0" y="5"/>
                    </a:lnTo>
                    <a:lnTo>
                      <a:pt x="0" y="0"/>
                    </a:lnTo>
                    <a:lnTo>
                      <a:pt x="806" y="269"/>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5596" name="Freeform 2533"/>
              <p:cNvSpPr>
                <a:spLocks/>
              </p:cNvSpPr>
              <p:nvPr/>
            </p:nvSpPr>
            <p:spPr bwMode="auto">
              <a:xfrm>
                <a:off x="607" y="1538"/>
                <a:ext cx="404" cy="139"/>
              </a:xfrm>
              <a:custGeom>
                <a:avLst/>
                <a:gdLst>
                  <a:gd name="T0" fmla="*/ 3 w 808"/>
                  <a:gd name="T1" fmla="*/ 1 h 279"/>
                  <a:gd name="T2" fmla="*/ 3 w 808"/>
                  <a:gd name="T3" fmla="*/ 1 h 279"/>
                  <a:gd name="T4" fmla="*/ 1 w 808"/>
                  <a:gd name="T5" fmla="*/ 0 h 279"/>
                  <a:gd name="T6" fmla="*/ 0 w 808"/>
                  <a:gd name="T7" fmla="*/ 0 h 279"/>
                  <a:gd name="T8" fmla="*/ 3 w 808"/>
                  <a:gd name="T9" fmla="*/ 1 h 279"/>
                  <a:gd name="T10" fmla="*/ 0 60000 65536"/>
                  <a:gd name="T11" fmla="*/ 0 60000 65536"/>
                  <a:gd name="T12" fmla="*/ 0 60000 65536"/>
                  <a:gd name="T13" fmla="*/ 0 60000 65536"/>
                  <a:gd name="T14" fmla="*/ 0 60000 65536"/>
                  <a:gd name="T15" fmla="*/ 0 w 808"/>
                  <a:gd name="T16" fmla="*/ 0 h 279"/>
                  <a:gd name="T17" fmla="*/ 808 w 808"/>
                  <a:gd name="T18" fmla="*/ 279 h 279"/>
                </a:gdLst>
                <a:ahLst/>
                <a:cxnLst>
                  <a:cxn ang="T10">
                    <a:pos x="T0" y="T1"/>
                  </a:cxn>
                  <a:cxn ang="T11">
                    <a:pos x="T2" y="T3"/>
                  </a:cxn>
                  <a:cxn ang="T12">
                    <a:pos x="T4" y="T5"/>
                  </a:cxn>
                  <a:cxn ang="T13">
                    <a:pos x="T6" y="T7"/>
                  </a:cxn>
                  <a:cxn ang="T14">
                    <a:pos x="T8" y="T9"/>
                  </a:cxn>
                </a:cxnLst>
                <a:rect l="T15" t="T16" r="T17" b="T18"/>
                <a:pathLst>
                  <a:path w="808" h="279">
                    <a:moveTo>
                      <a:pt x="806" y="269"/>
                    </a:moveTo>
                    <a:lnTo>
                      <a:pt x="808" y="279"/>
                    </a:lnTo>
                    <a:lnTo>
                      <a:pt x="2" y="10"/>
                    </a:lnTo>
                    <a:lnTo>
                      <a:pt x="0" y="0"/>
                    </a:lnTo>
                    <a:lnTo>
                      <a:pt x="806" y="269"/>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597" name="Freeform 2534"/>
              <p:cNvSpPr>
                <a:spLocks/>
              </p:cNvSpPr>
              <p:nvPr/>
            </p:nvSpPr>
            <p:spPr bwMode="auto">
              <a:xfrm>
                <a:off x="607" y="1538"/>
                <a:ext cx="403" cy="136"/>
              </a:xfrm>
              <a:custGeom>
                <a:avLst/>
                <a:gdLst>
                  <a:gd name="T0" fmla="*/ 3 w 806"/>
                  <a:gd name="T1" fmla="*/ 1 h 273"/>
                  <a:gd name="T2" fmla="*/ 3 w 806"/>
                  <a:gd name="T3" fmla="*/ 1 h 273"/>
                  <a:gd name="T4" fmla="*/ 0 w 806"/>
                  <a:gd name="T5" fmla="*/ 0 h 273"/>
                  <a:gd name="T6" fmla="*/ 0 w 806"/>
                  <a:gd name="T7" fmla="*/ 0 h 273"/>
                  <a:gd name="T8" fmla="*/ 3 w 806"/>
                  <a:gd name="T9" fmla="*/ 1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69"/>
                    </a:moveTo>
                    <a:lnTo>
                      <a:pt x="806" y="273"/>
                    </a:lnTo>
                    <a:lnTo>
                      <a:pt x="0" y="3"/>
                    </a:lnTo>
                    <a:lnTo>
                      <a:pt x="0" y="0"/>
                    </a:lnTo>
                    <a:lnTo>
                      <a:pt x="806" y="269"/>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598" name="Freeform 2535"/>
              <p:cNvSpPr>
                <a:spLocks/>
              </p:cNvSpPr>
              <p:nvPr/>
            </p:nvSpPr>
            <p:spPr bwMode="auto">
              <a:xfrm>
                <a:off x="607" y="1539"/>
                <a:ext cx="403" cy="136"/>
              </a:xfrm>
              <a:custGeom>
                <a:avLst/>
                <a:gdLst>
                  <a:gd name="T0" fmla="*/ 3 w 806"/>
                  <a:gd name="T1" fmla="*/ 1 h 273"/>
                  <a:gd name="T2" fmla="*/ 3 w 806"/>
                  <a:gd name="T3" fmla="*/ 1 h 273"/>
                  <a:gd name="T4" fmla="*/ 0 w 806"/>
                  <a:gd name="T5" fmla="*/ 0 h 273"/>
                  <a:gd name="T6" fmla="*/ 0 w 806"/>
                  <a:gd name="T7" fmla="*/ 0 h 273"/>
                  <a:gd name="T8" fmla="*/ 3 w 806"/>
                  <a:gd name="T9" fmla="*/ 1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70"/>
                    </a:moveTo>
                    <a:lnTo>
                      <a:pt x="806" y="273"/>
                    </a:lnTo>
                    <a:lnTo>
                      <a:pt x="0" y="4"/>
                    </a:lnTo>
                    <a:lnTo>
                      <a:pt x="0" y="0"/>
                    </a:lnTo>
                    <a:lnTo>
                      <a:pt x="806" y="270"/>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599" name="Freeform 2536"/>
              <p:cNvSpPr>
                <a:spLocks/>
              </p:cNvSpPr>
              <p:nvPr/>
            </p:nvSpPr>
            <p:spPr bwMode="auto">
              <a:xfrm>
                <a:off x="607" y="1541"/>
                <a:ext cx="404" cy="136"/>
              </a:xfrm>
              <a:custGeom>
                <a:avLst/>
                <a:gdLst>
                  <a:gd name="T0" fmla="*/ 3 w 808"/>
                  <a:gd name="T1" fmla="*/ 1 h 272"/>
                  <a:gd name="T2" fmla="*/ 3 w 808"/>
                  <a:gd name="T3" fmla="*/ 1 h 272"/>
                  <a:gd name="T4" fmla="*/ 1 w 808"/>
                  <a:gd name="T5" fmla="*/ 1 h 272"/>
                  <a:gd name="T6" fmla="*/ 0 w 808"/>
                  <a:gd name="T7" fmla="*/ 0 h 272"/>
                  <a:gd name="T8" fmla="*/ 3 w 808"/>
                  <a:gd name="T9" fmla="*/ 1 h 272"/>
                  <a:gd name="T10" fmla="*/ 0 60000 65536"/>
                  <a:gd name="T11" fmla="*/ 0 60000 65536"/>
                  <a:gd name="T12" fmla="*/ 0 60000 65536"/>
                  <a:gd name="T13" fmla="*/ 0 60000 65536"/>
                  <a:gd name="T14" fmla="*/ 0 60000 65536"/>
                  <a:gd name="T15" fmla="*/ 0 w 808"/>
                  <a:gd name="T16" fmla="*/ 0 h 272"/>
                  <a:gd name="T17" fmla="*/ 808 w 808"/>
                  <a:gd name="T18" fmla="*/ 272 h 272"/>
                </a:gdLst>
                <a:ahLst/>
                <a:cxnLst>
                  <a:cxn ang="T10">
                    <a:pos x="T0" y="T1"/>
                  </a:cxn>
                  <a:cxn ang="T11">
                    <a:pos x="T2" y="T3"/>
                  </a:cxn>
                  <a:cxn ang="T12">
                    <a:pos x="T4" y="T5"/>
                  </a:cxn>
                  <a:cxn ang="T13">
                    <a:pos x="T6" y="T7"/>
                  </a:cxn>
                  <a:cxn ang="T14">
                    <a:pos x="T8" y="T9"/>
                  </a:cxn>
                </a:cxnLst>
                <a:rect l="T15" t="T16" r="T17" b="T18"/>
                <a:pathLst>
                  <a:path w="808" h="272">
                    <a:moveTo>
                      <a:pt x="806" y="269"/>
                    </a:moveTo>
                    <a:lnTo>
                      <a:pt x="808" y="272"/>
                    </a:lnTo>
                    <a:lnTo>
                      <a:pt x="2" y="3"/>
                    </a:lnTo>
                    <a:lnTo>
                      <a:pt x="0" y="0"/>
                    </a:lnTo>
                    <a:lnTo>
                      <a:pt x="806" y="269"/>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5600" name="Freeform 2537"/>
              <p:cNvSpPr>
                <a:spLocks/>
              </p:cNvSpPr>
              <p:nvPr/>
            </p:nvSpPr>
            <p:spPr bwMode="auto">
              <a:xfrm>
                <a:off x="608" y="1543"/>
                <a:ext cx="406" cy="143"/>
              </a:xfrm>
              <a:custGeom>
                <a:avLst/>
                <a:gdLst>
                  <a:gd name="T0" fmla="*/ 4 w 810"/>
                  <a:gd name="T1" fmla="*/ 1 h 288"/>
                  <a:gd name="T2" fmla="*/ 4 w 810"/>
                  <a:gd name="T3" fmla="*/ 1 h 288"/>
                  <a:gd name="T4" fmla="*/ 1 w 810"/>
                  <a:gd name="T5" fmla="*/ 0 h 288"/>
                  <a:gd name="T6" fmla="*/ 0 w 810"/>
                  <a:gd name="T7" fmla="*/ 0 h 288"/>
                  <a:gd name="T8" fmla="*/ 4 w 810"/>
                  <a:gd name="T9" fmla="*/ 1 h 288"/>
                  <a:gd name="T10" fmla="*/ 0 60000 65536"/>
                  <a:gd name="T11" fmla="*/ 0 60000 65536"/>
                  <a:gd name="T12" fmla="*/ 0 60000 65536"/>
                  <a:gd name="T13" fmla="*/ 0 60000 65536"/>
                  <a:gd name="T14" fmla="*/ 0 60000 65536"/>
                  <a:gd name="T15" fmla="*/ 0 w 810"/>
                  <a:gd name="T16" fmla="*/ 0 h 288"/>
                  <a:gd name="T17" fmla="*/ 810 w 810"/>
                  <a:gd name="T18" fmla="*/ 288 h 288"/>
                </a:gdLst>
                <a:ahLst/>
                <a:cxnLst>
                  <a:cxn ang="T10">
                    <a:pos x="T0" y="T1"/>
                  </a:cxn>
                  <a:cxn ang="T11">
                    <a:pos x="T2" y="T3"/>
                  </a:cxn>
                  <a:cxn ang="T12">
                    <a:pos x="T4" y="T5"/>
                  </a:cxn>
                  <a:cxn ang="T13">
                    <a:pos x="T6" y="T7"/>
                  </a:cxn>
                  <a:cxn ang="T14">
                    <a:pos x="T8" y="T9"/>
                  </a:cxn>
                </a:cxnLst>
                <a:rect l="T15" t="T16" r="T17" b="T18"/>
                <a:pathLst>
                  <a:path w="810" h="288">
                    <a:moveTo>
                      <a:pt x="806" y="269"/>
                    </a:moveTo>
                    <a:lnTo>
                      <a:pt x="810" y="288"/>
                    </a:lnTo>
                    <a:lnTo>
                      <a:pt x="3" y="17"/>
                    </a:lnTo>
                    <a:lnTo>
                      <a:pt x="0" y="0"/>
                    </a:lnTo>
                    <a:lnTo>
                      <a:pt x="806" y="269"/>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601" name="Freeform 2538"/>
              <p:cNvSpPr>
                <a:spLocks/>
              </p:cNvSpPr>
              <p:nvPr/>
            </p:nvSpPr>
            <p:spPr bwMode="auto">
              <a:xfrm>
                <a:off x="608" y="1543"/>
                <a:ext cx="403" cy="136"/>
              </a:xfrm>
              <a:custGeom>
                <a:avLst/>
                <a:gdLst>
                  <a:gd name="T0" fmla="*/ 3 w 806"/>
                  <a:gd name="T1" fmla="*/ 1 h 273"/>
                  <a:gd name="T2" fmla="*/ 3 w 806"/>
                  <a:gd name="T3" fmla="*/ 1 h 273"/>
                  <a:gd name="T4" fmla="*/ 0 w 806"/>
                  <a:gd name="T5" fmla="*/ 0 h 273"/>
                  <a:gd name="T6" fmla="*/ 0 w 806"/>
                  <a:gd name="T7" fmla="*/ 0 h 273"/>
                  <a:gd name="T8" fmla="*/ 3 w 806"/>
                  <a:gd name="T9" fmla="*/ 1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69"/>
                    </a:moveTo>
                    <a:lnTo>
                      <a:pt x="806" y="273"/>
                    </a:lnTo>
                    <a:lnTo>
                      <a:pt x="0" y="2"/>
                    </a:lnTo>
                    <a:lnTo>
                      <a:pt x="0" y="0"/>
                    </a:lnTo>
                    <a:lnTo>
                      <a:pt x="806" y="269"/>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602" name="Freeform 2539"/>
              <p:cNvSpPr>
                <a:spLocks/>
              </p:cNvSpPr>
              <p:nvPr/>
            </p:nvSpPr>
            <p:spPr bwMode="auto">
              <a:xfrm>
                <a:off x="608" y="1543"/>
                <a:ext cx="404" cy="137"/>
              </a:xfrm>
              <a:custGeom>
                <a:avLst/>
                <a:gdLst>
                  <a:gd name="T0" fmla="*/ 4 w 807"/>
                  <a:gd name="T1" fmla="*/ 1 h 274"/>
                  <a:gd name="T2" fmla="*/ 4 w 807"/>
                  <a:gd name="T3" fmla="*/ 1 h 274"/>
                  <a:gd name="T4" fmla="*/ 0 w 807"/>
                  <a:gd name="T5" fmla="*/ 1 h 274"/>
                  <a:gd name="T6" fmla="*/ 0 w 807"/>
                  <a:gd name="T7" fmla="*/ 0 h 274"/>
                  <a:gd name="T8" fmla="*/ 4 w 807"/>
                  <a:gd name="T9" fmla="*/ 1 h 274"/>
                  <a:gd name="T10" fmla="*/ 0 60000 65536"/>
                  <a:gd name="T11" fmla="*/ 0 60000 65536"/>
                  <a:gd name="T12" fmla="*/ 0 60000 65536"/>
                  <a:gd name="T13" fmla="*/ 0 60000 65536"/>
                  <a:gd name="T14" fmla="*/ 0 60000 65536"/>
                  <a:gd name="T15" fmla="*/ 0 w 807"/>
                  <a:gd name="T16" fmla="*/ 0 h 274"/>
                  <a:gd name="T17" fmla="*/ 807 w 807"/>
                  <a:gd name="T18" fmla="*/ 274 h 274"/>
                </a:gdLst>
                <a:ahLst/>
                <a:cxnLst>
                  <a:cxn ang="T10">
                    <a:pos x="T0" y="T1"/>
                  </a:cxn>
                  <a:cxn ang="T11">
                    <a:pos x="T2" y="T3"/>
                  </a:cxn>
                  <a:cxn ang="T12">
                    <a:pos x="T4" y="T5"/>
                  </a:cxn>
                  <a:cxn ang="T13">
                    <a:pos x="T6" y="T7"/>
                  </a:cxn>
                  <a:cxn ang="T14">
                    <a:pos x="T8" y="T9"/>
                  </a:cxn>
                </a:cxnLst>
                <a:rect l="T15" t="T16" r="T17" b="T18"/>
                <a:pathLst>
                  <a:path w="807" h="274">
                    <a:moveTo>
                      <a:pt x="806" y="271"/>
                    </a:moveTo>
                    <a:lnTo>
                      <a:pt x="807" y="274"/>
                    </a:lnTo>
                    <a:lnTo>
                      <a:pt x="0" y="3"/>
                    </a:lnTo>
                    <a:lnTo>
                      <a:pt x="0" y="0"/>
                    </a:lnTo>
                    <a:lnTo>
                      <a:pt x="806" y="271"/>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603" name="Freeform 2540"/>
              <p:cNvSpPr>
                <a:spLocks/>
              </p:cNvSpPr>
              <p:nvPr/>
            </p:nvSpPr>
            <p:spPr bwMode="auto">
              <a:xfrm>
                <a:off x="608" y="1545"/>
                <a:ext cx="404" cy="137"/>
              </a:xfrm>
              <a:custGeom>
                <a:avLst/>
                <a:gdLst>
                  <a:gd name="T0" fmla="*/ 4 w 807"/>
                  <a:gd name="T1" fmla="*/ 1 h 274"/>
                  <a:gd name="T2" fmla="*/ 4 w 807"/>
                  <a:gd name="T3" fmla="*/ 1 h 274"/>
                  <a:gd name="T4" fmla="*/ 1 w 807"/>
                  <a:gd name="T5" fmla="*/ 1 h 274"/>
                  <a:gd name="T6" fmla="*/ 0 w 807"/>
                  <a:gd name="T7" fmla="*/ 0 h 274"/>
                  <a:gd name="T8" fmla="*/ 4 w 807"/>
                  <a:gd name="T9" fmla="*/ 1 h 274"/>
                  <a:gd name="T10" fmla="*/ 0 60000 65536"/>
                  <a:gd name="T11" fmla="*/ 0 60000 65536"/>
                  <a:gd name="T12" fmla="*/ 0 60000 65536"/>
                  <a:gd name="T13" fmla="*/ 0 60000 65536"/>
                  <a:gd name="T14" fmla="*/ 0 60000 65536"/>
                  <a:gd name="T15" fmla="*/ 0 w 807"/>
                  <a:gd name="T16" fmla="*/ 0 h 274"/>
                  <a:gd name="T17" fmla="*/ 807 w 807"/>
                  <a:gd name="T18" fmla="*/ 274 h 274"/>
                </a:gdLst>
                <a:ahLst/>
                <a:cxnLst>
                  <a:cxn ang="T10">
                    <a:pos x="T0" y="T1"/>
                  </a:cxn>
                  <a:cxn ang="T11">
                    <a:pos x="T2" y="T3"/>
                  </a:cxn>
                  <a:cxn ang="T12">
                    <a:pos x="T4" y="T5"/>
                  </a:cxn>
                  <a:cxn ang="T13">
                    <a:pos x="T6" y="T7"/>
                  </a:cxn>
                  <a:cxn ang="T14">
                    <a:pos x="T8" y="T9"/>
                  </a:cxn>
                </a:cxnLst>
                <a:rect l="T15" t="T16" r="T17" b="T18"/>
                <a:pathLst>
                  <a:path w="807" h="274">
                    <a:moveTo>
                      <a:pt x="807" y="271"/>
                    </a:moveTo>
                    <a:lnTo>
                      <a:pt x="807" y="274"/>
                    </a:lnTo>
                    <a:lnTo>
                      <a:pt x="1" y="3"/>
                    </a:lnTo>
                    <a:lnTo>
                      <a:pt x="0" y="0"/>
                    </a:lnTo>
                    <a:lnTo>
                      <a:pt x="807" y="271"/>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5604" name="Freeform 2541"/>
              <p:cNvSpPr>
                <a:spLocks/>
              </p:cNvSpPr>
              <p:nvPr/>
            </p:nvSpPr>
            <p:spPr bwMode="auto">
              <a:xfrm>
                <a:off x="609" y="1547"/>
                <a:ext cx="404" cy="137"/>
              </a:xfrm>
              <a:custGeom>
                <a:avLst/>
                <a:gdLst>
                  <a:gd name="T0" fmla="*/ 3 w 808"/>
                  <a:gd name="T1" fmla="*/ 1 h 275"/>
                  <a:gd name="T2" fmla="*/ 3 w 808"/>
                  <a:gd name="T3" fmla="*/ 1 h 275"/>
                  <a:gd name="T4" fmla="*/ 0 w 808"/>
                  <a:gd name="T5" fmla="*/ 0 h 275"/>
                  <a:gd name="T6" fmla="*/ 0 w 808"/>
                  <a:gd name="T7" fmla="*/ 0 h 275"/>
                  <a:gd name="T8" fmla="*/ 3 w 808"/>
                  <a:gd name="T9" fmla="*/ 1 h 275"/>
                  <a:gd name="T10" fmla="*/ 0 60000 65536"/>
                  <a:gd name="T11" fmla="*/ 0 60000 65536"/>
                  <a:gd name="T12" fmla="*/ 0 60000 65536"/>
                  <a:gd name="T13" fmla="*/ 0 60000 65536"/>
                  <a:gd name="T14" fmla="*/ 0 60000 65536"/>
                  <a:gd name="T15" fmla="*/ 0 w 808"/>
                  <a:gd name="T16" fmla="*/ 0 h 275"/>
                  <a:gd name="T17" fmla="*/ 808 w 808"/>
                  <a:gd name="T18" fmla="*/ 275 h 275"/>
                </a:gdLst>
                <a:ahLst/>
                <a:cxnLst>
                  <a:cxn ang="T10">
                    <a:pos x="T0" y="T1"/>
                  </a:cxn>
                  <a:cxn ang="T11">
                    <a:pos x="T2" y="T3"/>
                  </a:cxn>
                  <a:cxn ang="T12">
                    <a:pos x="T4" y="T5"/>
                  </a:cxn>
                  <a:cxn ang="T13">
                    <a:pos x="T6" y="T7"/>
                  </a:cxn>
                  <a:cxn ang="T14">
                    <a:pos x="T8" y="T9"/>
                  </a:cxn>
                </a:cxnLst>
                <a:rect l="T15" t="T16" r="T17" b="T18"/>
                <a:pathLst>
                  <a:path w="808" h="275">
                    <a:moveTo>
                      <a:pt x="806" y="271"/>
                    </a:moveTo>
                    <a:lnTo>
                      <a:pt x="808" y="275"/>
                    </a:lnTo>
                    <a:lnTo>
                      <a:pt x="0" y="2"/>
                    </a:lnTo>
                    <a:lnTo>
                      <a:pt x="0" y="0"/>
                    </a:lnTo>
                    <a:lnTo>
                      <a:pt x="806" y="271"/>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5605" name="Freeform 2542"/>
              <p:cNvSpPr>
                <a:spLocks/>
              </p:cNvSpPr>
              <p:nvPr/>
            </p:nvSpPr>
            <p:spPr bwMode="auto">
              <a:xfrm>
                <a:off x="609" y="1548"/>
                <a:ext cx="404" cy="137"/>
              </a:xfrm>
              <a:custGeom>
                <a:avLst/>
                <a:gdLst>
                  <a:gd name="T0" fmla="*/ 3 w 808"/>
                  <a:gd name="T1" fmla="*/ 1 h 274"/>
                  <a:gd name="T2" fmla="*/ 3 w 808"/>
                  <a:gd name="T3" fmla="*/ 1 h 274"/>
                  <a:gd name="T4" fmla="*/ 1 w 808"/>
                  <a:gd name="T5" fmla="*/ 1 h 274"/>
                  <a:gd name="T6" fmla="*/ 0 w 808"/>
                  <a:gd name="T7" fmla="*/ 0 h 274"/>
                  <a:gd name="T8" fmla="*/ 3 w 808"/>
                  <a:gd name="T9" fmla="*/ 1 h 274"/>
                  <a:gd name="T10" fmla="*/ 0 60000 65536"/>
                  <a:gd name="T11" fmla="*/ 0 60000 65536"/>
                  <a:gd name="T12" fmla="*/ 0 60000 65536"/>
                  <a:gd name="T13" fmla="*/ 0 60000 65536"/>
                  <a:gd name="T14" fmla="*/ 0 60000 65536"/>
                  <a:gd name="T15" fmla="*/ 0 w 808"/>
                  <a:gd name="T16" fmla="*/ 0 h 274"/>
                  <a:gd name="T17" fmla="*/ 808 w 808"/>
                  <a:gd name="T18" fmla="*/ 274 h 274"/>
                </a:gdLst>
                <a:ahLst/>
                <a:cxnLst>
                  <a:cxn ang="T10">
                    <a:pos x="T0" y="T1"/>
                  </a:cxn>
                  <a:cxn ang="T11">
                    <a:pos x="T2" y="T3"/>
                  </a:cxn>
                  <a:cxn ang="T12">
                    <a:pos x="T4" y="T5"/>
                  </a:cxn>
                  <a:cxn ang="T13">
                    <a:pos x="T6" y="T7"/>
                  </a:cxn>
                  <a:cxn ang="T14">
                    <a:pos x="T8" y="T9"/>
                  </a:cxn>
                </a:cxnLst>
                <a:rect l="T15" t="T16" r="T17" b="T18"/>
                <a:pathLst>
                  <a:path w="808" h="274">
                    <a:moveTo>
                      <a:pt x="808" y="273"/>
                    </a:moveTo>
                    <a:lnTo>
                      <a:pt x="808" y="274"/>
                    </a:lnTo>
                    <a:lnTo>
                      <a:pt x="2" y="3"/>
                    </a:lnTo>
                    <a:lnTo>
                      <a:pt x="0" y="0"/>
                    </a:lnTo>
                    <a:lnTo>
                      <a:pt x="808" y="27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606" name="Freeform 2543"/>
              <p:cNvSpPr>
                <a:spLocks/>
              </p:cNvSpPr>
              <p:nvPr/>
            </p:nvSpPr>
            <p:spPr bwMode="auto">
              <a:xfrm>
                <a:off x="610" y="1549"/>
                <a:ext cx="404" cy="137"/>
              </a:xfrm>
              <a:custGeom>
                <a:avLst/>
                <a:gdLst>
                  <a:gd name="T0" fmla="*/ 4 w 807"/>
                  <a:gd name="T1" fmla="*/ 1 h 275"/>
                  <a:gd name="T2" fmla="*/ 4 w 807"/>
                  <a:gd name="T3" fmla="*/ 1 h 275"/>
                  <a:gd name="T4" fmla="*/ 0 w 807"/>
                  <a:gd name="T5" fmla="*/ 0 h 275"/>
                  <a:gd name="T6" fmla="*/ 0 w 807"/>
                  <a:gd name="T7" fmla="*/ 0 h 275"/>
                  <a:gd name="T8" fmla="*/ 4 w 807"/>
                  <a:gd name="T9" fmla="*/ 1 h 275"/>
                  <a:gd name="T10" fmla="*/ 0 60000 65536"/>
                  <a:gd name="T11" fmla="*/ 0 60000 65536"/>
                  <a:gd name="T12" fmla="*/ 0 60000 65536"/>
                  <a:gd name="T13" fmla="*/ 0 60000 65536"/>
                  <a:gd name="T14" fmla="*/ 0 60000 65536"/>
                  <a:gd name="T15" fmla="*/ 0 w 807"/>
                  <a:gd name="T16" fmla="*/ 0 h 275"/>
                  <a:gd name="T17" fmla="*/ 807 w 807"/>
                  <a:gd name="T18" fmla="*/ 275 h 275"/>
                </a:gdLst>
                <a:ahLst/>
                <a:cxnLst>
                  <a:cxn ang="T10">
                    <a:pos x="T0" y="T1"/>
                  </a:cxn>
                  <a:cxn ang="T11">
                    <a:pos x="T2" y="T3"/>
                  </a:cxn>
                  <a:cxn ang="T12">
                    <a:pos x="T4" y="T5"/>
                  </a:cxn>
                  <a:cxn ang="T13">
                    <a:pos x="T6" y="T7"/>
                  </a:cxn>
                  <a:cxn ang="T14">
                    <a:pos x="T8" y="T9"/>
                  </a:cxn>
                </a:cxnLst>
                <a:rect l="T15" t="T16" r="T17" b="T18"/>
                <a:pathLst>
                  <a:path w="807" h="275">
                    <a:moveTo>
                      <a:pt x="806" y="271"/>
                    </a:moveTo>
                    <a:lnTo>
                      <a:pt x="807" y="275"/>
                    </a:lnTo>
                    <a:lnTo>
                      <a:pt x="0" y="4"/>
                    </a:lnTo>
                    <a:lnTo>
                      <a:pt x="0" y="0"/>
                    </a:lnTo>
                    <a:lnTo>
                      <a:pt x="806" y="271"/>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607" name="Freeform 2544"/>
              <p:cNvSpPr>
                <a:spLocks/>
              </p:cNvSpPr>
              <p:nvPr/>
            </p:nvSpPr>
            <p:spPr bwMode="auto">
              <a:xfrm>
                <a:off x="610" y="1551"/>
                <a:ext cx="408" cy="144"/>
              </a:xfrm>
              <a:custGeom>
                <a:avLst/>
                <a:gdLst>
                  <a:gd name="T0" fmla="*/ 3 w 816"/>
                  <a:gd name="T1" fmla="*/ 2 h 287"/>
                  <a:gd name="T2" fmla="*/ 3 w 816"/>
                  <a:gd name="T3" fmla="*/ 2 h 287"/>
                  <a:gd name="T4" fmla="*/ 1 w 816"/>
                  <a:gd name="T5" fmla="*/ 1 h 287"/>
                  <a:gd name="T6" fmla="*/ 0 w 816"/>
                  <a:gd name="T7" fmla="*/ 0 h 287"/>
                  <a:gd name="T8" fmla="*/ 3 w 816"/>
                  <a:gd name="T9" fmla="*/ 2 h 287"/>
                  <a:gd name="T10" fmla="*/ 0 60000 65536"/>
                  <a:gd name="T11" fmla="*/ 0 60000 65536"/>
                  <a:gd name="T12" fmla="*/ 0 60000 65536"/>
                  <a:gd name="T13" fmla="*/ 0 60000 65536"/>
                  <a:gd name="T14" fmla="*/ 0 60000 65536"/>
                  <a:gd name="T15" fmla="*/ 0 w 816"/>
                  <a:gd name="T16" fmla="*/ 0 h 287"/>
                  <a:gd name="T17" fmla="*/ 816 w 816"/>
                  <a:gd name="T18" fmla="*/ 287 h 287"/>
                </a:gdLst>
                <a:ahLst/>
                <a:cxnLst>
                  <a:cxn ang="T10">
                    <a:pos x="T0" y="T1"/>
                  </a:cxn>
                  <a:cxn ang="T11">
                    <a:pos x="T2" y="T3"/>
                  </a:cxn>
                  <a:cxn ang="T12">
                    <a:pos x="T4" y="T5"/>
                  </a:cxn>
                  <a:cxn ang="T13">
                    <a:pos x="T6" y="T7"/>
                  </a:cxn>
                  <a:cxn ang="T14">
                    <a:pos x="T8" y="T9"/>
                  </a:cxn>
                </a:cxnLst>
                <a:rect l="T15" t="T16" r="T17" b="T18"/>
                <a:pathLst>
                  <a:path w="816" h="287">
                    <a:moveTo>
                      <a:pt x="807" y="271"/>
                    </a:moveTo>
                    <a:lnTo>
                      <a:pt x="816" y="287"/>
                    </a:lnTo>
                    <a:lnTo>
                      <a:pt x="8" y="15"/>
                    </a:lnTo>
                    <a:lnTo>
                      <a:pt x="0" y="0"/>
                    </a:lnTo>
                    <a:lnTo>
                      <a:pt x="807" y="271"/>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608" name="Freeform 2545"/>
              <p:cNvSpPr>
                <a:spLocks/>
              </p:cNvSpPr>
              <p:nvPr/>
            </p:nvSpPr>
            <p:spPr bwMode="auto">
              <a:xfrm>
                <a:off x="610" y="1551"/>
                <a:ext cx="405" cy="137"/>
              </a:xfrm>
              <a:custGeom>
                <a:avLst/>
                <a:gdLst>
                  <a:gd name="T0" fmla="*/ 4 w 809"/>
                  <a:gd name="T1" fmla="*/ 1 h 274"/>
                  <a:gd name="T2" fmla="*/ 4 w 809"/>
                  <a:gd name="T3" fmla="*/ 1 h 274"/>
                  <a:gd name="T4" fmla="*/ 1 w 809"/>
                  <a:gd name="T5" fmla="*/ 1 h 274"/>
                  <a:gd name="T6" fmla="*/ 0 w 809"/>
                  <a:gd name="T7" fmla="*/ 0 h 274"/>
                  <a:gd name="T8" fmla="*/ 4 w 809"/>
                  <a:gd name="T9" fmla="*/ 1 h 274"/>
                  <a:gd name="T10" fmla="*/ 0 60000 65536"/>
                  <a:gd name="T11" fmla="*/ 0 60000 65536"/>
                  <a:gd name="T12" fmla="*/ 0 60000 65536"/>
                  <a:gd name="T13" fmla="*/ 0 60000 65536"/>
                  <a:gd name="T14" fmla="*/ 0 60000 65536"/>
                  <a:gd name="T15" fmla="*/ 0 w 809"/>
                  <a:gd name="T16" fmla="*/ 0 h 274"/>
                  <a:gd name="T17" fmla="*/ 809 w 809"/>
                  <a:gd name="T18" fmla="*/ 274 h 274"/>
                </a:gdLst>
                <a:ahLst/>
                <a:cxnLst>
                  <a:cxn ang="T10">
                    <a:pos x="T0" y="T1"/>
                  </a:cxn>
                  <a:cxn ang="T11">
                    <a:pos x="T2" y="T3"/>
                  </a:cxn>
                  <a:cxn ang="T12">
                    <a:pos x="T4" y="T5"/>
                  </a:cxn>
                  <a:cxn ang="T13">
                    <a:pos x="T6" y="T7"/>
                  </a:cxn>
                  <a:cxn ang="T14">
                    <a:pos x="T8" y="T9"/>
                  </a:cxn>
                </a:cxnLst>
                <a:rect l="T15" t="T16" r="T17" b="T18"/>
                <a:pathLst>
                  <a:path w="809" h="274">
                    <a:moveTo>
                      <a:pt x="807" y="271"/>
                    </a:moveTo>
                    <a:lnTo>
                      <a:pt x="809" y="274"/>
                    </a:lnTo>
                    <a:lnTo>
                      <a:pt x="2" y="1"/>
                    </a:lnTo>
                    <a:lnTo>
                      <a:pt x="0" y="0"/>
                    </a:lnTo>
                    <a:lnTo>
                      <a:pt x="807" y="271"/>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609" name="Freeform 2546"/>
              <p:cNvSpPr>
                <a:spLocks/>
              </p:cNvSpPr>
              <p:nvPr/>
            </p:nvSpPr>
            <p:spPr bwMode="auto">
              <a:xfrm>
                <a:off x="611" y="1552"/>
                <a:ext cx="404" cy="138"/>
              </a:xfrm>
              <a:custGeom>
                <a:avLst/>
                <a:gdLst>
                  <a:gd name="T0" fmla="*/ 3 w 809"/>
                  <a:gd name="T1" fmla="*/ 1 h 276"/>
                  <a:gd name="T2" fmla="*/ 3 w 809"/>
                  <a:gd name="T3" fmla="*/ 1 h 276"/>
                  <a:gd name="T4" fmla="*/ 0 w 809"/>
                  <a:gd name="T5" fmla="*/ 1 h 276"/>
                  <a:gd name="T6" fmla="*/ 0 w 809"/>
                  <a:gd name="T7" fmla="*/ 0 h 276"/>
                  <a:gd name="T8" fmla="*/ 3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1" y="4"/>
                    </a:lnTo>
                    <a:lnTo>
                      <a:pt x="0" y="0"/>
                    </a:lnTo>
                    <a:lnTo>
                      <a:pt x="807" y="273"/>
                    </a:lnTo>
                    <a:close/>
                  </a:path>
                </a:pathLst>
              </a:custGeom>
              <a:solidFill>
                <a:srgbClr val="C06000"/>
              </a:solidFill>
              <a:ln w="9525">
                <a:noFill/>
                <a:round/>
                <a:headEnd/>
                <a:tailEnd/>
              </a:ln>
            </p:spPr>
            <p:txBody>
              <a:bodyPr>
                <a:prstTxWarp prst="textNoShape">
                  <a:avLst/>
                </a:prstTxWarp>
              </a:bodyPr>
              <a:lstStyle/>
              <a:p>
                <a:endParaRPr lang="en-US">
                  <a:latin typeface="Calibri" pitchFamily="-112" charset="0"/>
                </a:endParaRPr>
              </a:p>
            </p:txBody>
          </p:sp>
          <p:sp>
            <p:nvSpPr>
              <p:cNvPr id="675610" name="Freeform 2547"/>
              <p:cNvSpPr>
                <a:spLocks/>
              </p:cNvSpPr>
              <p:nvPr/>
            </p:nvSpPr>
            <p:spPr bwMode="auto">
              <a:xfrm>
                <a:off x="612" y="1553"/>
                <a:ext cx="404" cy="138"/>
              </a:xfrm>
              <a:custGeom>
                <a:avLst/>
                <a:gdLst>
                  <a:gd name="T0" fmla="*/ 3 w 809"/>
                  <a:gd name="T1" fmla="*/ 1 h 276"/>
                  <a:gd name="T2" fmla="*/ 3 w 809"/>
                  <a:gd name="T3" fmla="*/ 1 h 276"/>
                  <a:gd name="T4" fmla="*/ 0 w 809"/>
                  <a:gd name="T5" fmla="*/ 1 h 276"/>
                  <a:gd name="T6" fmla="*/ 0 w 809"/>
                  <a:gd name="T7" fmla="*/ 0 h 276"/>
                  <a:gd name="T8" fmla="*/ 3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8" y="272"/>
                    </a:moveTo>
                    <a:lnTo>
                      <a:pt x="809" y="276"/>
                    </a:lnTo>
                    <a:lnTo>
                      <a:pt x="2" y="3"/>
                    </a:lnTo>
                    <a:lnTo>
                      <a:pt x="0" y="0"/>
                    </a:lnTo>
                    <a:lnTo>
                      <a:pt x="808" y="272"/>
                    </a:lnTo>
                    <a:close/>
                  </a:path>
                </a:pathLst>
              </a:custGeom>
              <a:solidFill>
                <a:srgbClr val="BE5F00"/>
              </a:solidFill>
              <a:ln w="9525">
                <a:noFill/>
                <a:round/>
                <a:headEnd/>
                <a:tailEnd/>
              </a:ln>
            </p:spPr>
            <p:txBody>
              <a:bodyPr>
                <a:prstTxWarp prst="textNoShape">
                  <a:avLst/>
                </a:prstTxWarp>
              </a:bodyPr>
              <a:lstStyle/>
              <a:p>
                <a:endParaRPr lang="en-US">
                  <a:latin typeface="Calibri" pitchFamily="-112" charset="0"/>
                </a:endParaRPr>
              </a:p>
            </p:txBody>
          </p:sp>
          <p:sp>
            <p:nvSpPr>
              <p:cNvPr id="675611" name="Freeform 2548"/>
              <p:cNvSpPr>
                <a:spLocks/>
              </p:cNvSpPr>
              <p:nvPr/>
            </p:nvSpPr>
            <p:spPr bwMode="auto">
              <a:xfrm>
                <a:off x="612" y="1555"/>
                <a:ext cx="405" cy="138"/>
              </a:xfrm>
              <a:custGeom>
                <a:avLst/>
                <a:gdLst>
                  <a:gd name="T0" fmla="*/ 4 w 809"/>
                  <a:gd name="T1" fmla="*/ 1 h 276"/>
                  <a:gd name="T2" fmla="*/ 4 w 809"/>
                  <a:gd name="T3" fmla="*/ 1 h 276"/>
                  <a:gd name="T4" fmla="*/ 1 w 809"/>
                  <a:gd name="T5" fmla="*/ 1 h 276"/>
                  <a:gd name="T6" fmla="*/ 0 w 809"/>
                  <a:gd name="T7" fmla="*/ 0 h 276"/>
                  <a:gd name="T8" fmla="*/ 4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2" y="3"/>
                    </a:lnTo>
                    <a:lnTo>
                      <a:pt x="0" y="0"/>
                    </a:lnTo>
                    <a:lnTo>
                      <a:pt x="807" y="273"/>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612" name="Freeform 2549"/>
              <p:cNvSpPr>
                <a:spLocks/>
              </p:cNvSpPr>
              <p:nvPr/>
            </p:nvSpPr>
            <p:spPr bwMode="auto">
              <a:xfrm>
                <a:off x="613" y="1557"/>
                <a:ext cx="405" cy="138"/>
              </a:xfrm>
              <a:custGeom>
                <a:avLst/>
                <a:gdLst>
                  <a:gd name="T0" fmla="*/ 4 w 809"/>
                  <a:gd name="T1" fmla="*/ 1 h 276"/>
                  <a:gd name="T2" fmla="*/ 4 w 809"/>
                  <a:gd name="T3" fmla="*/ 1 h 276"/>
                  <a:gd name="T4" fmla="*/ 1 w 809"/>
                  <a:gd name="T5" fmla="*/ 1 h 276"/>
                  <a:gd name="T6" fmla="*/ 0 w 809"/>
                  <a:gd name="T7" fmla="*/ 0 h 276"/>
                  <a:gd name="T8" fmla="*/ 4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1" y="4"/>
                    </a:lnTo>
                    <a:lnTo>
                      <a:pt x="0" y="0"/>
                    </a:lnTo>
                    <a:lnTo>
                      <a:pt x="807" y="273"/>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5613" name="Freeform 2550"/>
              <p:cNvSpPr>
                <a:spLocks/>
              </p:cNvSpPr>
              <p:nvPr/>
            </p:nvSpPr>
            <p:spPr bwMode="auto">
              <a:xfrm>
                <a:off x="614" y="1558"/>
                <a:ext cx="409" cy="143"/>
              </a:xfrm>
              <a:custGeom>
                <a:avLst/>
                <a:gdLst>
                  <a:gd name="T0" fmla="*/ 3 w 818"/>
                  <a:gd name="T1" fmla="*/ 2 h 285"/>
                  <a:gd name="T2" fmla="*/ 3 w 818"/>
                  <a:gd name="T3" fmla="*/ 2 h 285"/>
                  <a:gd name="T4" fmla="*/ 1 w 818"/>
                  <a:gd name="T5" fmla="*/ 1 h 285"/>
                  <a:gd name="T6" fmla="*/ 0 w 818"/>
                  <a:gd name="T7" fmla="*/ 0 h 285"/>
                  <a:gd name="T8" fmla="*/ 3 w 818"/>
                  <a:gd name="T9" fmla="*/ 2 h 285"/>
                  <a:gd name="T10" fmla="*/ 0 60000 65536"/>
                  <a:gd name="T11" fmla="*/ 0 60000 65536"/>
                  <a:gd name="T12" fmla="*/ 0 60000 65536"/>
                  <a:gd name="T13" fmla="*/ 0 60000 65536"/>
                  <a:gd name="T14" fmla="*/ 0 60000 65536"/>
                  <a:gd name="T15" fmla="*/ 0 w 818"/>
                  <a:gd name="T16" fmla="*/ 0 h 285"/>
                  <a:gd name="T17" fmla="*/ 818 w 818"/>
                  <a:gd name="T18" fmla="*/ 285 h 285"/>
                </a:gdLst>
                <a:ahLst/>
                <a:cxnLst>
                  <a:cxn ang="T10">
                    <a:pos x="T0" y="T1"/>
                  </a:cxn>
                  <a:cxn ang="T11">
                    <a:pos x="T2" y="T3"/>
                  </a:cxn>
                  <a:cxn ang="T12">
                    <a:pos x="T4" y="T5"/>
                  </a:cxn>
                  <a:cxn ang="T13">
                    <a:pos x="T6" y="T7"/>
                  </a:cxn>
                  <a:cxn ang="T14">
                    <a:pos x="T8" y="T9"/>
                  </a:cxn>
                </a:cxnLst>
                <a:rect l="T15" t="T16" r="T17" b="T18"/>
                <a:pathLst>
                  <a:path w="818" h="285">
                    <a:moveTo>
                      <a:pt x="808" y="272"/>
                    </a:moveTo>
                    <a:lnTo>
                      <a:pt x="818" y="285"/>
                    </a:lnTo>
                    <a:lnTo>
                      <a:pt x="10" y="11"/>
                    </a:lnTo>
                    <a:lnTo>
                      <a:pt x="0" y="0"/>
                    </a:lnTo>
                    <a:lnTo>
                      <a:pt x="808" y="272"/>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614" name="Freeform 2551"/>
              <p:cNvSpPr>
                <a:spLocks/>
              </p:cNvSpPr>
              <p:nvPr/>
            </p:nvSpPr>
            <p:spPr bwMode="auto">
              <a:xfrm>
                <a:off x="614" y="1558"/>
                <a:ext cx="405" cy="138"/>
              </a:xfrm>
              <a:custGeom>
                <a:avLst/>
                <a:gdLst>
                  <a:gd name="T0" fmla="*/ 4 w 809"/>
                  <a:gd name="T1" fmla="*/ 2 h 275"/>
                  <a:gd name="T2" fmla="*/ 4 w 809"/>
                  <a:gd name="T3" fmla="*/ 2 h 275"/>
                  <a:gd name="T4" fmla="*/ 1 w 809"/>
                  <a:gd name="T5" fmla="*/ 1 h 275"/>
                  <a:gd name="T6" fmla="*/ 0 w 809"/>
                  <a:gd name="T7" fmla="*/ 0 h 275"/>
                  <a:gd name="T8" fmla="*/ 4 w 809"/>
                  <a:gd name="T9" fmla="*/ 2 h 275"/>
                  <a:gd name="T10" fmla="*/ 0 60000 65536"/>
                  <a:gd name="T11" fmla="*/ 0 60000 65536"/>
                  <a:gd name="T12" fmla="*/ 0 60000 65536"/>
                  <a:gd name="T13" fmla="*/ 0 60000 65536"/>
                  <a:gd name="T14" fmla="*/ 0 60000 65536"/>
                  <a:gd name="T15" fmla="*/ 0 w 809"/>
                  <a:gd name="T16" fmla="*/ 0 h 275"/>
                  <a:gd name="T17" fmla="*/ 809 w 809"/>
                  <a:gd name="T18" fmla="*/ 275 h 275"/>
                </a:gdLst>
                <a:ahLst/>
                <a:cxnLst>
                  <a:cxn ang="T10">
                    <a:pos x="T0" y="T1"/>
                  </a:cxn>
                  <a:cxn ang="T11">
                    <a:pos x="T2" y="T3"/>
                  </a:cxn>
                  <a:cxn ang="T12">
                    <a:pos x="T4" y="T5"/>
                  </a:cxn>
                  <a:cxn ang="T13">
                    <a:pos x="T6" y="T7"/>
                  </a:cxn>
                  <a:cxn ang="T14">
                    <a:pos x="T8" y="T9"/>
                  </a:cxn>
                </a:cxnLst>
                <a:rect l="T15" t="T16" r="T17" b="T18"/>
                <a:pathLst>
                  <a:path w="809" h="275">
                    <a:moveTo>
                      <a:pt x="808" y="272"/>
                    </a:moveTo>
                    <a:lnTo>
                      <a:pt x="809" y="275"/>
                    </a:lnTo>
                    <a:lnTo>
                      <a:pt x="2" y="1"/>
                    </a:lnTo>
                    <a:lnTo>
                      <a:pt x="0" y="0"/>
                    </a:lnTo>
                    <a:lnTo>
                      <a:pt x="808" y="272"/>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615" name="Freeform 2552"/>
              <p:cNvSpPr>
                <a:spLocks/>
              </p:cNvSpPr>
              <p:nvPr/>
            </p:nvSpPr>
            <p:spPr bwMode="auto">
              <a:xfrm>
                <a:off x="615" y="1559"/>
                <a:ext cx="405" cy="139"/>
              </a:xfrm>
              <a:custGeom>
                <a:avLst/>
                <a:gdLst>
                  <a:gd name="T0" fmla="*/ 3 w 811"/>
                  <a:gd name="T1" fmla="*/ 1 h 278"/>
                  <a:gd name="T2" fmla="*/ 3 w 811"/>
                  <a:gd name="T3" fmla="*/ 1 h 278"/>
                  <a:gd name="T4" fmla="*/ 0 w 811"/>
                  <a:gd name="T5" fmla="*/ 1 h 278"/>
                  <a:gd name="T6" fmla="*/ 0 w 811"/>
                  <a:gd name="T7" fmla="*/ 0 h 278"/>
                  <a:gd name="T8" fmla="*/ 3 w 811"/>
                  <a:gd name="T9" fmla="*/ 1 h 278"/>
                  <a:gd name="T10" fmla="*/ 0 60000 65536"/>
                  <a:gd name="T11" fmla="*/ 0 60000 65536"/>
                  <a:gd name="T12" fmla="*/ 0 60000 65536"/>
                  <a:gd name="T13" fmla="*/ 0 60000 65536"/>
                  <a:gd name="T14" fmla="*/ 0 60000 65536"/>
                  <a:gd name="T15" fmla="*/ 0 w 811"/>
                  <a:gd name="T16" fmla="*/ 0 h 278"/>
                  <a:gd name="T17" fmla="*/ 811 w 811"/>
                  <a:gd name="T18" fmla="*/ 278 h 278"/>
                </a:gdLst>
                <a:ahLst/>
                <a:cxnLst>
                  <a:cxn ang="T10">
                    <a:pos x="T0" y="T1"/>
                  </a:cxn>
                  <a:cxn ang="T11">
                    <a:pos x="T2" y="T3"/>
                  </a:cxn>
                  <a:cxn ang="T12">
                    <a:pos x="T4" y="T5"/>
                  </a:cxn>
                  <a:cxn ang="T13">
                    <a:pos x="T6" y="T7"/>
                  </a:cxn>
                  <a:cxn ang="T14">
                    <a:pos x="T8" y="T9"/>
                  </a:cxn>
                </a:cxnLst>
                <a:rect l="T15" t="T16" r="T17" b="T18"/>
                <a:pathLst>
                  <a:path w="811" h="278">
                    <a:moveTo>
                      <a:pt x="807" y="274"/>
                    </a:moveTo>
                    <a:lnTo>
                      <a:pt x="811" y="278"/>
                    </a:lnTo>
                    <a:lnTo>
                      <a:pt x="3" y="4"/>
                    </a:lnTo>
                    <a:lnTo>
                      <a:pt x="0" y="0"/>
                    </a:lnTo>
                    <a:lnTo>
                      <a:pt x="807" y="274"/>
                    </a:lnTo>
                    <a:close/>
                  </a:path>
                </a:pathLst>
              </a:custGeom>
              <a:solidFill>
                <a:srgbClr val="B45A00"/>
              </a:solidFill>
              <a:ln w="9525">
                <a:noFill/>
                <a:round/>
                <a:headEnd/>
                <a:tailEnd/>
              </a:ln>
            </p:spPr>
            <p:txBody>
              <a:bodyPr>
                <a:prstTxWarp prst="textNoShape">
                  <a:avLst/>
                </a:prstTxWarp>
              </a:bodyPr>
              <a:lstStyle/>
              <a:p>
                <a:endParaRPr lang="en-US">
                  <a:latin typeface="Calibri" pitchFamily="-112" charset="0"/>
                </a:endParaRPr>
              </a:p>
            </p:txBody>
          </p:sp>
          <p:sp>
            <p:nvSpPr>
              <p:cNvPr id="675616" name="Freeform 2553"/>
              <p:cNvSpPr>
                <a:spLocks/>
              </p:cNvSpPr>
              <p:nvPr/>
            </p:nvSpPr>
            <p:spPr bwMode="auto">
              <a:xfrm>
                <a:off x="617" y="1561"/>
                <a:ext cx="404" cy="139"/>
              </a:xfrm>
              <a:custGeom>
                <a:avLst/>
                <a:gdLst>
                  <a:gd name="T0" fmla="*/ 3 w 809"/>
                  <a:gd name="T1" fmla="*/ 2 h 277"/>
                  <a:gd name="T2" fmla="*/ 3 w 809"/>
                  <a:gd name="T3" fmla="*/ 2 h 277"/>
                  <a:gd name="T4" fmla="*/ 0 w 809"/>
                  <a:gd name="T5" fmla="*/ 1 h 277"/>
                  <a:gd name="T6" fmla="*/ 0 w 809"/>
                  <a:gd name="T7" fmla="*/ 0 h 277"/>
                  <a:gd name="T8" fmla="*/ 3 w 809"/>
                  <a:gd name="T9" fmla="*/ 2 h 277"/>
                  <a:gd name="T10" fmla="*/ 0 60000 65536"/>
                  <a:gd name="T11" fmla="*/ 0 60000 65536"/>
                  <a:gd name="T12" fmla="*/ 0 60000 65536"/>
                  <a:gd name="T13" fmla="*/ 0 60000 65536"/>
                  <a:gd name="T14" fmla="*/ 0 60000 65536"/>
                  <a:gd name="T15" fmla="*/ 0 w 809"/>
                  <a:gd name="T16" fmla="*/ 0 h 277"/>
                  <a:gd name="T17" fmla="*/ 809 w 809"/>
                  <a:gd name="T18" fmla="*/ 277 h 277"/>
                </a:gdLst>
                <a:ahLst/>
                <a:cxnLst>
                  <a:cxn ang="T10">
                    <a:pos x="T0" y="T1"/>
                  </a:cxn>
                  <a:cxn ang="T11">
                    <a:pos x="T2" y="T3"/>
                  </a:cxn>
                  <a:cxn ang="T12">
                    <a:pos x="T4" y="T5"/>
                  </a:cxn>
                  <a:cxn ang="T13">
                    <a:pos x="T6" y="T7"/>
                  </a:cxn>
                  <a:cxn ang="T14">
                    <a:pos x="T8" y="T9"/>
                  </a:cxn>
                </a:cxnLst>
                <a:rect l="T15" t="T16" r="T17" b="T18"/>
                <a:pathLst>
                  <a:path w="809" h="277">
                    <a:moveTo>
                      <a:pt x="808" y="274"/>
                    </a:moveTo>
                    <a:lnTo>
                      <a:pt x="809" y="277"/>
                    </a:lnTo>
                    <a:lnTo>
                      <a:pt x="2" y="3"/>
                    </a:lnTo>
                    <a:lnTo>
                      <a:pt x="0" y="0"/>
                    </a:lnTo>
                    <a:lnTo>
                      <a:pt x="808" y="274"/>
                    </a:lnTo>
                    <a:close/>
                  </a:path>
                </a:pathLst>
              </a:custGeom>
              <a:solidFill>
                <a:srgbClr val="B15800"/>
              </a:solidFill>
              <a:ln w="9525">
                <a:noFill/>
                <a:round/>
                <a:headEnd/>
                <a:tailEnd/>
              </a:ln>
            </p:spPr>
            <p:txBody>
              <a:bodyPr>
                <a:prstTxWarp prst="textNoShape">
                  <a:avLst/>
                </a:prstTxWarp>
              </a:bodyPr>
              <a:lstStyle/>
              <a:p>
                <a:endParaRPr lang="en-US">
                  <a:latin typeface="Calibri" pitchFamily="-112" charset="0"/>
                </a:endParaRPr>
              </a:p>
            </p:txBody>
          </p:sp>
          <p:sp>
            <p:nvSpPr>
              <p:cNvPr id="675617" name="Freeform 2554"/>
              <p:cNvSpPr>
                <a:spLocks/>
              </p:cNvSpPr>
              <p:nvPr/>
            </p:nvSpPr>
            <p:spPr bwMode="auto">
              <a:xfrm>
                <a:off x="617" y="1562"/>
                <a:ext cx="406" cy="139"/>
              </a:xfrm>
              <a:custGeom>
                <a:avLst/>
                <a:gdLst>
                  <a:gd name="T0" fmla="*/ 4 w 811"/>
                  <a:gd name="T1" fmla="*/ 2 h 277"/>
                  <a:gd name="T2" fmla="*/ 4 w 811"/>
                  <a:gd name="T3" fmla="*/ 2 h 277"/>
                  <a:gd name="T4" fmla="*/ 1 w 811"/>
                  <a:gd name="T5" fmla="*/ 1 h 277"/>
                  <a:gd name="T6" fmla="*/ 0 w 811"/>
                  <a:gd name="T7" fmla="*/ 0 h 277"/>
                  <a:gd name="T8" fmla="*/ 4 w 811"/>
                  <a:gd name="T9" fmla="*/ 2 h 277"/>
                  <a:gd name="T10" fmla="*/ 0 60000 65536"/>
                  <a:gd name="T11" fmla="*/ 0 60000 65536"/>
                  <a:gd name="T12" fmla="*/ 0 60000 65536"/>
                  <a:gd name="T13" fmla="*/ 0 60000 65536"/>
                  <a:gd name="T14" fmla="*/ 0 60000 65536"/>
                  <a:gd name="T15" fmla="*/ 0 w 811"/>
                  <a:gd name="T16" fmla="*/ 0 h 277"/>
                  <a:gd name="T17" fmla="*/ 811 w 811"/>
                  <a:gd name="T18" fmla="*/ 277 h 277"/>
                </a:gdLst>
                <a:ahLst/>
                <a:cxnLst>
                  <a:cxn ang="T10">
                    <a:pos x="T0" y="T1"/>
                  </a:cxn>
                  <a:cxn ang="T11">
                    <a:pos x="T2" y="T3"/>
                  </a:cxn>
                  <a:cxn ang="T12">
                    <a:pos x="T4" y="T5"/>
                  </a:cxn>
                  <a:cxn ang="T13">
                    <a:pos x="T6" y="T7"/>
                  </a:cxn>
                  <a:cxn ang="T14">
                    <a:pos x="T8" y="T9"/>
                  </a:cxn>
                </a:cxnLst>
                <a:rect l="T15" t="T16" r="T17" b="T18"/>
                <a:pathLst>
                  <a:path w="811" h="277">
                    <a:moveTo>
                      <a:pt x="807" y="274"/>
                    </a:moveTo>
                    <a:lnTo>
                      <a:pt x="811" y="277"/>
                    </a:lnTo>
                    <a:lnTo>
                      <a:pt x="3" y="3"/>
                    </a:lnTo>
                    <a:lnTo>
                      <a:pt x="0" y="0"/>
                    </a:lnTo>
                    <a:lnTo>
                      <a:pt x="807" y="274"/>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618" name="Freeform 2555"/>
              <p:cNvSpPr>
                <a:spLocks/>
              </p:cNvSpPr>
              <p:nvPr/>
            </p:nvSpPr>
            <p:spPr bwMode="auto">
              <a:xfrm>
                <a:off x="619" y="1564"/>
                <a:ext cx="411" cy="143"/>
              </a:xfrm>
              <a:custGeom>
                <a:avLst/>
                <a:gdLst>
                  <a:gd name="T0" fmla="*/ 4 w 821"/>
                  <a:gd name="T1" fmla="*/ 1 h 286"/>
                  <a:gd name="T2" fmla="*/ 4 w 821"/>
                  <a:gd name="T3" fmla="*/ 1 h 286"/>
                  <a:gd name="T4" fmla="*/ 1 w 821"/>
                  <a:gd name="T5" fmla="*/ 1 h 286"/>
                  <a:gd name="T6" fmla="*/ 0 w 821"/>
                  <a:gd name="T7" fmla="*/ 0 h 286"/>
                  <a:gd name="T8" fmla="*/ 4 w 821"/>
                  <a:gd name="T9" fmla="*/ 1 h 286"/>
                  <a:gd name="T10" fmla="*/ 0 60000 65536"/>
                  <a:gd name="T11" fmla="*/ 0 60000 65536"/>
                  <a:gd name="T12" fmla="*/ 0 60000 65536"/>
                  <a:gd name="T13" fmla="*/ 0 60000 65536"/>
                  <a:gd name="T14" fmla="*/ 0 60000 65536"/>
                  <a:gd name="T15" fmla="*/ 0 w 821"/>
                  <a:gd name="T16" fmla="*/ 0 h 286"/>
                  <a:gd name="T17" fmla="*/ 821 w 821"/>
                  <a:gd name="T18" fmla="*/ 286 h 286"/>
                </a:gdLst>
                <a:ahLst/>
                <a:cxnLst>
                  <a:cxn ang="T10">
                    <a:pos x="T0" y="T1"/>
                  </a:cxn>
                  <a:cxn ang="T11">
                    <a:pos x="T2" y="T3"/>
                  </a:cxn>
                  <a:cxn ang="T12">
                    <a:pos x="T4" y="T5"/>
                  </a:cxn>
                  <a:cxn ang="T13">
                    <a:pos x="T6" y="T7"/>
                  </a:cxn>
                  <a:cxn ang="T14">
                    <a:pos x="T8" y="T9"/>
                  </a:cxn>
                </a:cxnLst>
                <a:rect l="T15" t="T16" r="T17" b="T18"/>
                <a:pathLst>
                  <a:path w="821" h="286">
                    <a:moveTo>
                      <a:pt x="808" y="274"/>
                    </a:moveTo>
                    <a:lnTo>
                      <a:pt x="821" y="286"/>
                    </a:lnTo>
                    <a:lnTo>
                      <a:pt x="12" y="10"/>
                    </a:lnTo>
                    <a:lnTo>
                      <a:pt x="0" y="0"/>
                    </a:lnTo>
                    <a:lnTo>
                      <a:pt x="808" y="274"/>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619" name="Freeform 2556"/>
              <p:cNvSpPr>
                <a:spLocks/>
              </p:cNvSpPr>
              <p:nvPr/>
            </p:nvSpPr>
            <p:spPr bwMode="auto">
              <a:xfrm>
                <a:off x="619" y="1564"/>
                <a:ext cx="407" cy="141"/>
              </a:xfrm>
              <a:custGeom>
                <a:avLst/>
                <a:gdLst>
                  <a:gd name="T0" fmla="*/ 3 w 814"/>
                  <a:gd name="T1" fmla="*/ 2 h 281"/>
                  <a:gd name="T2" fmla="*/ 3 w 814"/>
                  <a:gd name="T3" fmla="*/ 2 h 281"/>
                  <a:gd name="T4" fmla="*/ 1 w 814"/>
                  <a:gd name="T5" fmla="*/ 1 h 281"/>
                  <a:gd name="T6" fmla="*/ 0 w 814"/>
                  <a:gd name="T7" fmla="*/ 0 h 281"/>
                  <a:gd name="T8" fmla="*/ 3 w 814"/>
                  <a:gd name="T9" fmla="*/ 2 h 281"/>
                  <a:gd name="T10" fmla="*/ 0 60000 65536"/>
                  <a:gd name="T11" fmla="*/ 0 60000 65536"/>
                  <a:gd name="T12" fmla="*/ 0 60000 65536"/>
                  <a:gd name="T13" fmla="*/ 0 60000 65536"/>
                  <a:gd name="T14" fmla="*/ 0 60000 65536"/>
                  <a:gd name="T15" fmla="*/ 0 w 814"/>
                  <a:gd name="T16" fmla="*/ 0 h 281"/>
                  <a:gd name="T17" fmla="*/ 814 w 814"/>
                  <a:gd name="T18" fmla="*/ 281 h 281"/>
                </a:gdLst>
                <a:ahLst/>
                <a:cxnLst>
                  <a:cxn ang="T10">
                    <a:pos x="T0" y="T1"/>
                  </a:cxn>
                  <a:cxn ang="T11">
                    <a:pos x="T2" y="T3"/>
                  </a:cxn>
                  <a:cxn ang="T12">
                    <a:pos x="T4" y="T5"/>
                  </a:cxn>
                  <a:cxn ang="T13">
                    <a:pos x="T6" y="T7"/>
                  </a:cxn>
                  <a:cxn ang="T14">
                    <a:pos x="T8" y="T9"/>
                  </a:cxn>
                </a:cxnLst>
                <a:rect l="T15" t="T16" r="T17" b="T18"/>
                <a:pathLst>
                  <a:path w="814" h="281">
                    <a:moveTo>
                      <a:pt x="808" y="274"/>
                    </a:moveTo>
                    <a:lnTo>
                      <a:pt x="814" y="281"/>
                    </a:lnTo>
                    <a:lnTo>
                      <a:pt x="7" y="5"/>
                    </a:lnTo>
                    <a:lnTo>
                      <a:pt x="0" y="0"/>
                    </a:lnTo>
                    <a:lnTo>
                      <a:pt x="808" y="274"/>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620" name="Freeform 2557"/>
              <p:cNvSpPr>
                <a:spLocks/>
              </p:cNvSpPr>
              <p:nvPr/>
            </p:nvSpPr>
            <p:spPr bwMode="auto">
              <a:xfrm>
                <a:off x="622" y="1567"/>
                <a:ext cx="408" cy="140"/>
              </a:xfrm>
              <a:custGeom>
                <a:avLst/>
                <a:gdLst>
                  <a:gd name="T0" fmla="*/ 4 w 814"/>
                  <a:gd name="T1" fmla="*/ 1 h 281"/>
                  <a:gd name="T2" fmla="*/ 4 w 814"/>
                  <a:gd name="T3" fmla="*/ 1 h 281"/>
                  <a:gd name="T4" fmla="*/ 1 w 814"/>
                  <a:gd name="T5" fmla="*/ 0 h 281"/>
                  <a:gd name="T6" fmla="*/ 0 w 814"/>
                  <a:gd name="T7" fmla="*/ 0 h 281"/>
                  <a:gd name="T8" fmla="*/ 4 w 814"/>
                  <a:gd name="T9" fmla="*/ 1 h 281"/>
                  <a:gd name="T10" fmla="*/ 0 60000 65536"/>
                  <a:gd name="T11" fmla="*/ 0 60000 65536"/>
                  <a:gd name="T12" fmla="*/ 0 60000 65536"/>
                  <a:gd name="T13" fmla="*/ 0 60000 65536"/>
                  <a:gd name="T14" fmla="*/ 0 60000 65536"/>
                  <a:gd name="T15" fmla="*/ 0 w 814"/>
                  <a:gd name="T16" fmla="*/ 0 h 281"/>
                  <a:gd name="T17" fmla="*/ 814 w 814"/>
                  <a:gd name="T18" fmla="*/ 281 h 281"/>
                </a:gdLst>
                <a:ahLst/>
                <a:cxnLst>
                  <a:cxn ang="T10">
                    <a:pos x="T0" y="T1"/>
                  </a:cxn>
                  <a:cxn ang="T11">
                    <a:pos x="T2" y="T3"/>
                  </a:cxn>
                  <a:cxn ang="T12">
                    <a:pos x="T4" y="T5"/>
                  </a:cxn>
                  <a:cxn ang="T13">
                    <a:pos x="T6" y="T7"/>
                  </a:cxn>
                  <a:cxn ang="T14">
                    <a:pos x="T8" y="T9"/>
                  </a:cxn>
                </a:cxnLst>
                <a:rect l="T15" t="T16" r="T17" b="T18"/>
                <a:pathLst>
                  <a:path w="814" h="281">
                    <a:moveTo>
                      <a:pt x="807" y="276"/>
                    </a:moveTo>
                    <a:lnTo>
                      <a:pt x="814" y="281"/>
                    </a:lnTo>
                    <a:lnTo>
                      <a:pt x="5" y="5"/>
                    </a:lnTo>
                    <a:lnTo>
                      <a:pt x="0" y="0"/>
                    </a:lnTo>
                    <a:lnTo>
                      <a:pt x="807" y="276"/>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5621" name="Freeform 2558"/>
              <p:cNvSpPr>
                <a:spLocks/>
              </p:cNvSpPr>
              <p:nvPr/>
            </p:nvSpPr>
            <p:spPr bwMode="auto">
              <a:xfrm>
                <a:off x="625" y="1569"/>
                <a:ext cx="412" cy="141"/>
              </a:xfrm>
              <a:custGeom>
                <a:avLst/>
                <a:gdLst>
                  <a:gd name="T0" fmla="*/ 3 w 824"/>
                  <a:gd name="T1" fmla="*/ 1 h 283"/>
                  <a:gd name="T2" fmla="*/ 3 w 824"/>
                  <a:gd name="T3" fmla="*/ 1 h 283"/>
                  <a:gd name="T4" fmla="*/ 1 w 824"/>
                  <a:gd name="T5" fmla="*/ 0 h 283"/>
                  <a:gd name="T6" fmla="*/ 0 w 824"/>
                  <a:gd name="T7" fmla="*/ 0 h 283"/>
                  <a:gd name="T8" fmla="*/ 3 w 824"/>
                  <a:gd name="T9" fmla="*/ 1 h 283"/>
                  <a:gd name="T10" fmla="*/ 0 60000 65536"/>
                  <a:gd name="T11" fmla="*/ 0 60000 65536"/>
                  <a:gd name="T12" fmla="*/ 0 60000 65536"/>
                  <a:gd name="T13" fmla="*/ 0 60000 65536"/>
                  <a:gd name="T14" fmla="*/ 0 60000 65536"/>
                  <a:gd name="T15" fmla="*/ 0 w 824"/>
                  <a:gd name="T16" fmla="*/ 0 h 283"/>
                  <a:gd name="T17" fmla="*/ 824 w 824"/>
                  <a:gd name="T18" fmla="*/ 283 h 283"/>
                </a:gdLst>
                <a:ahLst/>
                <a:cxnLst>
                  <a:cxn ang="T10">
                    <a:pos x="T0" y="T1"/>
                  </a:cxn>
                  <a:cxn ang="T11">
                    <a:pos x="T2" y="T3"/>
                  </a:cxn>
                  <a:cxn ang="T12">
                    <a:pos x="T4" y="T5"/>
                  </a:cxn>
                  <a:cxn ang="T13">
                    <a:pos x="T6" y="T7"/>
                  </a:cxn>
                  <a:cxn ang="T14">
                    <a:pos x="T8" y="T9"/>
                  </a:cxn>
                </a:cxnLst>
                <a:rect l="T15" t="T16" r="T17" b="T18"/>
                <a:pathLst>
                  <a:path w="824" h="283">
                    <a:moveTo>
                      <a:pt x="809" y="276"/>
                    </a:moveTo>
                    <a:lnTo>
                      <a:pt x="824" y="283"/>
                    </a:lnTo>
                    <a:lnTo>
                      <a:pt x="15" y="7"/>
                    </a:lnTo>
                    <a:lnTo>
                      <a:pt x="0" y="0"/>
                    </a:lnTo>
                    <a:lnTo>
                      <a:pt x="809" y="276"/>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622" name="Freeform 2559"/>
              <p:cNvSpPr>
                <a:spLocks/>
              </p:cNvSpPr>
              <p:nvPr/>
            </p:nvSpPr>
            <p:spPr bwMode="auto">
              <a:xfrm>
                <a:off x="657" y="1482"/>
                <a:ext cx="416" cy="128"/>
              </a:xfrm>
              <a:custGeom>
                <a:avLst/>
                <a:gdLst>
                  <a:gd name="T0" fmla="*/ 4 w 830"/>
                  <a:gd name="T1" fmla="*/ 1 h 256"/>
                  <a:gd name="T2" fmla="*/ 4 w 830"/>
                  <a:gd name="T3" fmla="*/ 1 h 256"/>
                  <a:gd name="T4" fmla="*/ 0 w 830"/>
                  <a:gd name="T5" fmla="*/ 0 h 256"/>
                  <a:gd name="T6" fmla="*/ 1 w 830"/>
                  <a:gd name="T7" fmla="*/ 1 h 256"/>
                  <a:gd name="T8" fmla="*/ 4 w 830"/>
                  <a:gd name="T9" fmla="*/ 1 h 256"/>
                  <a:gd name="T10" fmla="*/ 0 60000 65536"/>
                  <a:gd name="T11" fmla="*/ 0 60000 65536"/>
                  <a:gd name="T12" fmla="*/ 0 60000 65536"/>
                  <a:gd name="T13" fmla="*/ 0 60000 65536"/>
                  <a:gd name="T14" fmla="*/ 0 60000 65536"/>
                  <a:gd name="T15" fmla="*/ 0 w 830"/>
                  <a:gd name="T16" fmla="*/ 0 h 256"/>
                  <a:gd name="T17" fmla="*/ 830 w 830"/>
                  <a:gd name="T18" fmla="*/ 256 h 256"/>
                </a:gdLst>
                <a:ahLst/>
                <a:cxnLst>
                  <a:cxn ang="T10">
                    <a:pos x="T0" y="T1"/>
                  </a:cxn>
                  <a:cxn ang="T11">
                    <a:pos x="T2" y="T3"/>
                  </a:cxn>
                  <a:cxn ang="T12">
                    <a:pos x="T4" y="T5"/>
                  </a:cxn>
                  <a:cxn ang="T13">
                    <a:pos x="T6" y="T7"/>
                  </a:cxn>
                  <a:cxn ang="T14">
                    <a:pos x="T8" y="T9"/>
                  </a:cxn>
                </a:cxnLst>
                <a:rect l="T15" t="T16" r="T17" b="T18"/>
                <a:pathLst>
                  <a:path w="830" h="256">
                    <a:moveTo>
                      <a:pt x="830" y="256"/>
                    </a:moveTo>
                    <a:lnTo>
                      <a:pt x="814" y="252"/>
                    </a:lnTo>
                    <a:lnTo>
                      <a:pt x="0" y="0"/>
                    </a:lnTo>
                    <a:lnTo>
                      <a:pt x="15" y="3"/>
                    </a:lnTo>
                    <a:lnTo>
                      <a:pt x="830" y="256"/>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623" name="Freeform 2560"/>
              <p:cNvSpPr>
                <a:spLocks/>
              </p:cNvSpPr>
              <p:nvPr/>
            </p:nvSpPr>
            <p:spPr bwMode="auto">
              <a:xfrm>
                <a:off x="649" y="1482"/>
                <a:ext cx="415" cy="126"/>
              </a:xfrm>
              <a:custGeom>
                <a:avLst/>
                <a:gdLst>
                  <a:gd name="T0" fmla="*/ 3 w 831"/>
                  <a:gd name="T1" fmla="*/ 1 h 252"/>
                  <a:gd name="T2" fmla="*/ 3 w 831"/>
                  <a:gd name="T3" fmla="*/ 1 h 252"/>
                  <a:gd name="T4" fmla="*/ 0 w 831"/>
                  <a:gd name="T5" fmla="*/ 0 h 252"/>
                  <a:gd name="T6" fmla="*/ 0 w 831"/>
                  <a:gd name="T7" fmla="*/ 0 h 252"/>
                  <a:gd name="T8" fmla="*/ 3 w 831"/>
                  <a:gd name="T9" fmla="*/ 1 h 252"/>
                  <a:gd name="T10" fmla="*/ 0 60000 65536"/>
                  <a:gd name="T11" fmla="*/ 0 60000 65536"/>
                  <a:gd name="T12" fmla="*/ 0 60000 65536"/>
                  <a:gd name="T13" fmla="*/ 0 60000 65536"/>
                  <a:gd name="T14" fmla="*/ 0 60000 65536"/>
                  <a:gd name="T15" fmla="*/ 0 w 831"/>
                  <a:gd name="T16" fmla="*/ 0 h 252"/>
                  <a:gd name="T17" fmla="*/ 831 w 831"/>
                  <a:gd name="T18" fmla="*/ 252 h 252"/>
                </a:gdLst>
                <a:ahLst/>
                <a:cxnLst>
                  <a:cxn ang="T10">
                    <a:pos x="T0" y="T1"/>
                  </a:cxn>
                  <a:cxn ang="T11">
                    <a:pos x="T2" y="T3"/>
                  </a:cxn>
                  <a:cxn ang="T12">
                    <a:pos x="T4" y="T5"/>
                  </a:cxn>
                  <a:cxn ang="T13">
                    <a:pos x="T6" y="T7"/>
                  </a:cxn>
                  <a:cxn ang="T14">
                    <a:pos x="T8" y="T9"/>
                  </a:cxn>
                </a:cxnLst>
                <a:rect l="T15" t="T16" r="T17" b="T18"/>
                <a:pathLst>
                  <a:path w="831" h="252">
                    <a:moveTo>
                      <a:pt x="831" y="252"/>
                    </a:moveTo>
                    <a:lnTo>
                      <a:pt x="813" y="252"/>
                    </a:lnTo>
                    <a:lnTo>
                      <a:pt x="0" y="0"/>
                    </a:lnTo>
                    <a:lnTo>
                      <a:pt x="17" y="0"/>
                    </a:lnTo>
                    <a:lnTo>
                      <a:pt x="831" y="252"/>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5624" name="Freeform 2561"/>
              <p:cNvSpPr>
                <a:spLocks/>
              </p:cNvSpPr>
              <p:nvPr/>
            </p:nvSpPr>
            <p:spPr bwMode="auto">
              <a:xfrm>
                <a:off x="653" y="1482"/>
                <a:ext cx="411" cy="126"/>
              </a:xfrm>
              <a:custGeom>
                <a:avLst/>
                <a:gdLst>
                  <a:gd name="T0" fmla="*/ 3 w 823"/>
                  <a:gd name="T1" fmla="*/ 1 h 252"/>
                  <a:gd name="T2" fmla="*/ 3 w 823"/>
                  <a:gd name="T3" fmla="*/ 1 h 252"/>
                  <a:gd name="T4" fmla="*/ 0 w 823"/>
                  <a:gd name="T5" fmla="*/ 0 h 252"/>
                  <a:gd name="T6" fmla="*/ 0 w 823"/>
                  <a:gd name="T7" fmla="*/ 0 h 252"/>
                  <a:gd name="T8" fmla="*/ 3 w 823"/>
                  <a:gd name="T9" fmla="*/ 1 h 252"/>
                  <a:gd name="T10" fmla="*/ 0 60000 65536"/>
                  <a:gd name="T11" fmla="*/ 0 60000 65536"/>
                  <a:gd name="T12" fmla="*/ 0 60000 65536"/>
                  <a:gd name="T13" fmla="*/ 0 60000 65536"/>
                  <a:gd name="T14" fmla="*/ 0 60000 65536"/>
                  <a:gd name="T15" fmla="*/ 0 w 823"/>
                  <a:gd name="T16" fmla="*/ 0 h 252"/>
                  <a:gd name="T17" fmla="*/ 823 w 823"/>
                  <a:gd name="T18" fmla="*/ 252 h 252"/>
                </a:gdLst>
                <a:ahLst/>
                <a:cxnLst>
                  <a:cxn ang="T10">
                    <a:pos x="T0" y="T1"/>
                  </a:cxn>
                  <a:cxn ang="T11">
                    <a:pos x="T2" y="T3"/>
                  </a:cxn>
                  <a:cxn ang="T12">
                    <a:pos x="T4" y="T5"/>
                  </a:cxn>
                  <a:cxn ang="T13">
                    <a:pos x="T6" y="T7"/>
                  </a:cxn>
                  <a:cxn ang="T14">
                    <a:pos x="T8" y="T9"/>
                  </a:cxn>
                </a:cxnLst>
                <a:rect l="T15" t="T16" r="T17" b="T18"/>
                <a:pathLst>
                  <a:path w="823" h="252">
                    <a:moveTo>
                      <a:pt x="823" y="252"/>
                    </a:moveTo>
                    <a:lnTo>
                      <a:pt x="815" y="252"/>
                    </a:lnTo>
                    <a:lnTo>
                      <a:pt x="0" y="0"/>
                    </a:lnTo>
                    <a:lnTo>
                      <a:pt x="9" y="0"/>
                    </a:lnTo>
                    <a:lnTo>
                      <a:pt x="823" y="252"/>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5625" name="Freeform 2562"/>
              <p:cNvSpPr>
                <a:spLocks/>
              </p:cNvSpPr>
              <p:nvPr/>
            </p:nvSpPr>
            <p:spPr bwMode="auto">
              <a:xfrm>
                <a:off x="649" y="1482"/>
                <a:ext cx="411" cy="126"/>
              </a:xfrm>
              <a:custGeom>
                <a:avLst/>
                <a:gdLst>
                  <a:gd name="T0" fmla="*/ 3 w 823"/>
                  <a:gd name="T1" fmla="*/ 1 h 252"/>
                  <a:gd name="T2" fmla="*/ 3 w 823"/>
                  <a:gd name="T3" fmla="*/ 1 h 252"/>
                  <a:gd name="T4" fmla="*/ 0 w 823"/>
                  <a:gd name="T5" fmla="*/ 0 h 252"/>
                  <a:gd name="T6" fmla="*/ 0 w 823"/>
                  <a:gd name="T7" fmla="*/ 0 h 252"/>
                  <a:gd name="T8" fmla="*/ 3 w 823"/>
                  <a:gd name="T9" fmla="*/ 1 h 252"/>
                  <a:gd name="T10" fmla="*/ 0 60000 65536"/>
                  <a:gd name="T11" fmla="*/ 0 60000 65536"/>
                  <a:gd name="T12" fmla="*/ 0 60000 65536"/>
                  <a:gd name="T13" fmla="*/ 0 60000 65536"/>
                  <a:gd name="T14" fmla="*/ 0 60000 65536"/>
                  <a:gd name="T15" fmla="*/ 0 w 823"/>
                  <a:gd name="T16" fmla="*/ 0 h 252"/>
                  <a:gd name="T17" fmla="*/ 823 w 823"/>
                  <a:gd name="T18" fmla="*/ 252 h 252"/>
                </a:gdLst>
                <a:ahLst/>
                <a:cxnLst>
                  <a:cxn ang="T10">
                    <a:pos x="T0" y="T1"/>
                  </a:cxn>
                  <a:cxn ang="T11">
                    <a:pos x="T2" y="T3"/>
                  </a:cxn>
                  <a:cxn ang="T12">
                    <a:pos x="T4" y="T5"/>
                  </a:cxn>
                  <a:cxn ang="T13">
                    <a:pos x="T6" y="T7"/>
                  </a:cxn>
                  <a:cxn ang="T14">
                    <a:pos x="T8" y="T9"/>
                  </a:cxn>
                </a:cxnLst>
                <a:rect l="T15" t="T16" r="T17" b="T18"/>
                <a:pathLst>
                  <a:path w="823" h="252">
                    <a:moveTo>
                      <a:pt x="823" y="252"/>
                    </a:moveTo>
                    <a:lnTo>
                      <a:pt x="813" y="252"/>
                    </a:lnTo>
                    <a:lnTo>
                      <a:pt x="0" y="0"/>
                    </a:lnTo>
                    <a:lnTo>
                      <a:pt x="8" y="0"/>
                    </a:lnTo>
                    <a:lnTo>
                      <a:pt x="823" y="252"/>
                    </a:lnTo>
                    <a:close/>
                  </a:path>
                </a:pathLst>
              </a:custGeom>
              <a:solidFill>
                <a:srgbClr val="804000"/>
              </a:solidFill>
              <a:ln w="9525">
                <a:noFill/>
                <a:round/>
                <a:headEnd/>
                <a:tailEnd/>
              </a:ln>
            </p:spPr>
            <p:txBody>
              <a:bodyPr>
                <a:prstTxWarp prst="textNoShape">
                  <a:avLst/>
                </a:prstTxWarp>
              </a:bodyPr>
              <a:lstStyle/>
              <a:p>
                <a:endParaRPr lang="en-US">
                  <a:latin typeface="Calibri" pitchFamily="-112" charset="0"/>
                </a:endParaRPr>
              </a:p>
            </p:txBody>
          </p:sp>
          <p:sp>
            <p:nvSpPr>
              <p:cNvPr id="675626" name="Freeform 2563"/>
              <p:cNvSpPr>
                <a:spLocks/>
              </p:cNvSpPr>
              <p:nvPr/>
            </p:nvSpPr>
            <p:spPr bwMode="auto">
              <a:xfrm>
                <a:off x="1010" y="1608"/>
                <a:ext cx="89" cy="104"/>
              </a:xfrm>
              <a:custGeom>
                <a:avLst/>
                <a:gdLst>
                  <a:gd name="T0" fmla="*/ 1 w 178"/>
                  <a:gd name="T1" fmla="*/ 0 h 208"/>
                  <a:gd name="T2" fmla="*/ 1 w 178"/>
                  <a:gd name="T3" fmla="*/ 1 h 208"/>
                  <a:gd name="T4" fmla="*/ 1 w 178"/>
                  <a:gd name="T5" fmla="*/ 1 h 208"/>
                  <a:gd name="T6" fmla="*/ 1 w 178"/>
                  <a:gd name="T7" fmla="*/ 1 h 208"/>
                  <a:gd name="T8" fmla="*/ 1 w 178"/>
                  <a:gd name="T9" fmla="*/ 1 h 208"/>
                  <a:gd name="T10" fmla="*/ 1 w 178"/>
                  <a:gd name="T11" fmla="*/ 1 h 208"/>
                  <a:gd name="T12" fmla="*/ 1 w 178"/>
                  <a:gd name="T13" fmla="*/ 1 h 208"/>
                  <a:gd name="T14" fmla="*/ 1 w 178"/>
                  <a:gd name="T15" fmla="*/ 1 h 208"/>
                  <a:gd name="T16" fmla="*/ 0 w 178"/>
                  <a:gd name="T17" fmla="*/ 1 h 208"/>
                  <a:gd name="T18" fmla="*/ 0 w 178"/>
                  <a:gd name="T19" fmla="*/ 1 h 208"/>
                  <a:gd name="T20" fmla="*/ 0 w 178"/>
                  <a:gd name="T21" fmla="*/ 1 h 208"/>
                  <a:gd name="T22" fmla="*/ 1 w 178"/>
                  <a:gd name="T23" fmla="*/ 1 h 208"/>
                  <a:gd name="T24" fmla="*/ 1 w 178"/>
                  <a:gd name="T25" fmla="*/ 1 h 208"/>
                  <a:gd name="T26" fmla="*/ 1 w 178"/>
                  <a:gd name="T27" fmla="*/ 1 h 208"/>
                  <a:gd name="T28" fmla="*/ 1 w 178"/>
                  <a:gd name="T29" fmla="*/ 1 h 208"/>
                  <a:gd name="T30" fmla="*/ 1 w 178"/>
                  <a:gd name="T31" fmla="*/ 1 h 208"/>
                  <a:gd name="T32" fmla="*/ 1 w 178"/>
                  <a:gd name="T33" fmla="*/ 1 h 208"/>
                  <a:gd name="T34" fmla="*/ 1 w 178"/>
                  <a:gd name="T35" fmla="*/ 1 h 208"/>
                  <a:gd name="T36" fmla="*/ 1 w 178"/>
                  <a:gd name="T37" fmla="*/ 1 h 208"/>
                  <a:gd name="T38" fmla="*/ 1 w 178"/>
                  <a:gd name="T39" fmla="*/ 1 h 208"/>
                  <a:gd name="T40" fmla="*/ 1 w 178"/>
                  <a:gd name="T41" fmla="*/ 1 h 208"/>
                  <a:gd name="T42" fmla="*/ 1 w 178"/>
                  <a:gd name="T43" fmla="*/ 1 h 208"/>
                  <a:gd name="T44" fmla="*/ 1 w 178"/>
                  <a:gd name="T45" fmla="*/ 1 h 208"/>
                  <a:gd name="T46" fmla="*/ 1 w 178"/>
                  <a:gd name="T47" fmla="*/ 1 h 208"/>
                  <a:gd name="T48" fmla="*/ 1 w 178"/>
                  <a:gd name="T49" fmla="*/ 1 h 208"/>
                  <a:gd name="T50" fmla="*/ 1 w 178"/>
                  <a:gd name="T51" fmla="*/ 1 h 208"/>
                  <a:gd name="T52" fmla="*/ 1 w 178"/>
                  <a:gd name="T53" fmla="*/ 1 h 208"/>
                  <a:gd name="T54" fmla="*/ 1 w 178"/>
                  <a:gd name="T55" fmla="*/ 1 h 208"/>
                  <a:gd name="T56" fmla="*/ 1 w 178"/>
                  <a:gd name="T57" fmla="*/ 1 h 208"/>
                  <a:gd name="T58" fmla="*/ 1 w 178"/>
                  <a:gd name="T59" fmla="*/ 1 h 208"/>
                  <a:gd name="T60" fmla="*/ 1 w 178"/>
                  <a:gd name="T61" fmla="*/ 1 h 208"/>
                  <a:gd name="T62" fmla="*/ 1 w 178"/>
                  <a:gd name="T63" fmla="*/ 1 h 208"/>
                  <a:gd name="T64" fmla="*/ 1 w 178"/>
                  <a:gd name="T65" fmla="*/ 1 h 208"/>
                  <a:gd name="T66" fmla="*/ 1 w 178"/>
                  <a:gd name="T67" fmla="*/ 1 h 208"/>
                  <a:gd name="T68" fmla="*/ 1 w 178"/>
                  <a:gd name="T69" fmla="*/ 1 h 208"/>
                  <a:gd name="T70" fmla="*/ 1 w 178"/>
                  <a:gd name="T71" fmla="*/ 0 h 208"/>
                  <a:gd name="T72" fmla="*/ 1 w 178"/>
                  <a:gd name="T73" fmla="*/ 0 h 2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8"/>
                  <a:gd name="T112" fmla="*/ 0 h 208"/>
                  <a:gd name="T113" fmla="*/ 178 w 178"/>
                  <a:gd name="T114" fmla="*/ 208 h 2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8" h="208">
                    <a:moveTo>
                      <a:pt x="90" y="0"/>
                    </a:moveTo>
                    <a:lnTo>
                      <a:pt x="73" y="5"/>
                    </a:lnTo>
                    <a:lnTo>
                      <a:pt x="55" y="14"/>
                    </a:lnTo>
                    <a:lnTo>
                      <a:pt x="40" y="25"/>
                    </a:lnTo>
                    <a:lnTo>
                      <a:pt x="26" y="40"/>
                    </a:lnTo>
                    <a:lnTo>
                      <a:pt x="15" y="57"/>
                    </a:lnTo>
                    <a:lnTo>
                      <a:pt x="6" y="75"/>
                    </a:lnTo>
                    <a:lnTo>
                      <a:pt x="2" y="97"/>
                    </a:lnTo>
                    <a:lnTo>
                      <a:pt x="0" y="107"/>
                    </a:lnTo>
                    <a:lnTo>
                      <a:pt x="0" y="118"/>
                    </a:lnTo>
                    <a:lnTo>
                      <a:pt x="0" y="128"/>
                    </a:lnTo>
                    <a:lnTo>
                      <a:pt x="2" y="138"/>
                    </a:lnTo>
                    <a:lnTo>
                      <a:pt x="6" y="157"/>
                    </a:lnTo>
                    <a:lnTo>
                      <a:pt x="15" y="173"/>
                    </a:lnTo>
                    <a:lnTo>
                      <a:pt x="25" y="186"/>
                    </a:lnTo>
                    <a:lnTo>
                      <a:pt x="38" y="198"/>
                    </a:lnTo>
                    <a:lnTo>
                      <a:pt x="53" y="205"/>
                    </a:lnTo>
                    <a:lnTo>
                      <a:pt x="70" y="208"/>
                    </a:lnTo>
                    <a:lnTo>
                      <a:pt x="88" y="208"/>
                    </a:lnTo>
                    <a:lnTo>
                      <a:pt x="105" y="203"/>
                    </a:lnTo>
                    <a:lnTo>
                      <a:pt x="121" y="195"/>
                    </a:lnTo>
                    <a:lnTo>
                      <a:pt x="138" y="183"/>
                    </a:lnTo>
                    <a:lnTo>
                      <a:pt x="149" y="168"/>
                    </a:lnTo>
                    <a:lnTo>
                      <a:pt x="161" y="152"/>
                    </a:lnTo>
                    <a:lnTo>
                      <a:pt x="169" y="132"/>
                    </a:lnTo>
                    <a:lnTo>
                      <a:pt x="174" y="112"/>
                    </a:lnTo>
                    <a:lnTo>
                      <a:pt x="176" y="102"/>
                    </a:lnTo>
                    <a:lnTo>
                      <a:pt x="178" y="92"/>
                    </a:lnTo>
                    <a:lnTo>
                      <a:pt x="176" y="80"/>
                    </a:lnTo>
                    <a:lnTo>
                      <a:pt x="176" y="70"/>
                    </a:lnTo>
                    <a:lnTo>
                      <a:pt x="171" y="52"/>
                    </a:lnTo>
                    <a:lnTo>
                      <a:pt x="163" y="35"/>
                    </a:lnTo>
                    <a:lnTo>
                      <a:pt x="153" y="22"/>
                    </a:lnTo>
                    <a:lnTo>
                      <a:pt x="139" y="10"/>
                    </a:lnTo>
                    <a:lnTo>
                      <a:pt x="124" y="4"/>
                    </a:lnTo>
                    <a:lnTo>
                      <a:pt x="108" y="0"/>
                    </a:lnTo>
                    <a:lnTo>
                      <a:pt x="90" y="0"/>
                    </a:lnTo>
                    <a:close/>
                  </a:path>
                </a:pathLst>
              </a:custGeom>
              <a:solidFill>
                <a:srgbClr val="FF8A01"/>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627" name="Group 2564"/>
            <p:cNvGrpSpPr>
              <a:grpSpLocks/>
            </p:cNvGrpSpPr>
            <p:nvPr/>
          </p:nvGrpSpPr>
          <p:grpSpPr bwMode="auto">
            <a:xfrm>
              <a:off x="1037" y="1631"/>
              <a:ext cx="216" cy="116"/>
              <a:chOff x="1037" y="1631"/>
              <a:chExt cx="216" cy="116"/>
            </a:xfrm>
          </p:grpSpPr>
          <p:sp>
            <p:nvSpPr>
              <p:cNvPr id="675628" name="Freeform 2565"/>
              <p:cNvSpPr>
                <a:spLocks/>
              </p:cNvSpPr>
              <p:nvPr/>
            </p:nvSpPr>
            <p:spPr bwMode="auto">
              <a:xfrm>
                <a:off x="1054" y="1631"/>
                <a:ext cx="178" cy="58"/>
              </a:xfrm>
              <a:custGeom>
                <a:avLst/>
                <a:gdLst>
                  <a:gd name="T0" fmla="*/ 1 w 356"/>
                  <a:gd name="T1" fmla="*/ 1 h 115"/>
                  <a:gd name="T2" fmla="*/ 1 w 356"/>
                  <a:gd name="T3" fmla="*/ 1 h 115"/>
                  <a:gd name="T4" fmla="*/ 0 w 356"/>
                  <a:gd name="T5" fmla="*/ 1 h 115"/>
                  <a:gd name="T6" fmla="*/ 1 w 356"/>
                  <a:gd name="T7" fmla="*/ 0 h 115"/>
                  <a:gd name="T8" fmla="*/ 1 w 356"/>
                  <a:gd name="T9" fmla="*/ 1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0"/>
                    </a:moveTo>
                    <a:lnTo>
                      <a:pt x="347" y="115"/>
                    </a:lnTo>
                    <a:lnTo>
                      <a:pt x="0" y="3"/>
                    </a:lnTo>
                    <a:lnTo>
                      <a:pt x="8" y="0"/>
                    </a:lnTo>
                    <a:lnTo>
                      <a:pt x="356"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629" name="Freeform 2566"/>
              <p:cNvSpPr>
                <a:spLocks/>
              </p:cNvSpPr>
              <p:nvPr/>
            </p:nvSpPr>
            <p:spPr bwMode="auto">
              <a:xfrm>
                <a:off x="1057" y="1631"/>
                <a:ext cx="175" cy="57"/>
              </a:xfrm>
              <a:custGeom>
                <a:avLst/>
                <a:gdLst>
                  <a:gd name="T0" fmla="*/ 1 w 351"/>
                  <a:gd name="T1" fmla="*/ 1 h 113"/>
                  <a:gd name="T2" fmla="*/ 1 w 351"/>
                  <a:gd name="T3" fmla="*/ 1 h 113"/>
                  <a:gd name="T4" fmla="*/ 0 w 351"/>
                  <a:gd name="T5" fmla="*/ 1 h 113"/>
                  <a:gd name="T6" fmla="*/ 0 w 351"/>
                  <a:gd name="T7" fmla="*/ 0 h 113"/>
                  <a:gd name="T8" fmla="*/ 1 w 351"/>
                  <a:gd name="T9" fmla="*/ 1 h 113"/>
                  <a:gd name="T10" fmla="*/ 0 60000 65536"/>
                  <a:gd name="T11" fmla="*/ 0 60000 65536"/>
                  <a:gd name="T12" fmla="*/ 0 60000 65536"/>
                  <a:gd name="T13" fmla="*/ 0 60000 65536"/>
                  <a:gd name="T14" fmla="*/ 0 60000 65536"/>
                  <a:gd name="T15" fmla="*/ 0 w 351"/>
                  <a:gd name="T16" fmla="*/ 0 h 113"/>
                  <a:gd name="T17" fmla="*/ 351 w 351"/>
                  <a:gd name="T18" fmla="*/ 113 h 113"/>
                </a:gdLst>
                <a:ahLst/>
                <a:cxnLst>
                  <a:cxn ang="T10">
                    <a:pos x="T0" y="T1"/>
                  </a:cxn>
                  <a:cxn ang="T11">
                    <a:pos x="T2" y="T3"/>
                  </a:cxn>
                  <a:cxn ang="T12">
                    <a:pos x="T4" y="T5"/>
                  </a:cxn>
                  <a:cxn ang="T13">
                    <a:pos x="T6" y="T7"/>
                  </a:cxn>
                  <a:cxn ang="T14">
                    <a:pos x="T8" y="T9"/>
                  </a:cxn>
                </a:cxnLst>
                <a:rect l="T15" t="T16" r="T17" b="T18"/>
                <a:pathLst>
                  <a:path w="351" h="113">
                    <a:moveTo>
                      <a:pt x="351" y="110"/>
                    </a:moveTo>
                    <a:lnTo>
                      <a:pt x="347" y="113"/>
                    </a:lnTo>
                    <a:lnTo>
                      <a:pt x="0" y="2"/>
                    </a:lnTo>
                    <a:lnTo>
                      <a:pt x="3" y="0"/>
                    </a:lnTo>
                    <a:lnTo>
                      <a:pt x="351"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630" name="Freeform 2567"/>
              <p:cNvSpPr>
                <a:spLocks/>
              </p:cNvSpPr>
              <p:nvPr/>
            </p:nvSpPr>
            <p:spPr bwMode="auto">
              <a:xfrm>
                <a:off x="1054" y="1632"/>
                <a:ext cx="177" cy="57"/>
              </a:xfrm>
              <a:custGeom>
                <a:avLst/>
                <a:gdLst>
                  <a:gd name="T0" fmla="*/ 2 w 352"/>
                  <a:gd name="T1" fmla="*/ 1 h 113"/>
                  <a:gd name="T2" fmla="*/ 2 w 352"/>
                  <a:gd name="T3" fmla="*/ 1 h 113"/>
                  <a:gd name="T4" fmla="*/ 0 w 352"/>
                  <a:gd name="T5" fmla="*/ 1 h 113"/>
                  <a:gd name="T6" fmla="*/ 1 w 352"/>
                  <a:gd name="T7" fmla="*/ 0 h 113"/>
                  <a:gd name="T8" fmla="*/ 2 w 352"/>
                  <a:gd name="T9" fmla="*/ 1 h 113"/>
                  <a:gd name="T10" fmla="*/ 0 60000 65536"/>
                  <a:gd name="T11" fmla="*/ 0 60000 65536"/>
                  <a:gd name="T12" fmla="*/ 0 60000 65536"/>
                  <a:gd name="T13" fmla="*/ 0 60000 65536"/>
                  <a:gd name="T14" fmla="*/ 0 60000 65536"/>
                  <a:gd name="T15" fmla="*/ 0 w 352"/>
                  <a:gd name="T16" fmla="*/ 0 h 113"/>
                  <a:gd name="T17" fmla="*/ 352 w 352"/>
                  <a:gd name="T18" fmla="*/ 113 h 113"/>
                </a:gdLst>
                <a:ahLst/>
                <a:cxnLst>
                  <a:cxn ang="T10">
                    <a:pos x="T0" y="T1"/>
                  </a:cxn>
                  <a:cxn ang="T11">
                    <a:pos x="T2" y="T3"/>
                  </a:cxn>
                  <a:cxn ang="T12">
                    <a:pos x="T4" y="T5"/>
                  </a:cxn>
                  <a:cxn ang="T13">
                    <a:pos x="T6" y="T7"/>
                  </a:cxn>
                  <a:cxn ang="T14">
                    <a:pos x="T8" y="T9"/>
                  </a:cxn>
                </a:cxnLst>
                <a:rect l="T15" t="T16" r="T17" b="T18"/>
                <a:pathLst>
                  <a:path w="352" h="113">
                    <a:moveTo>
                      <a:pt x="352" y="111"/>
                    </a:moveTo>
                    <a:lnTo>
                      <a:pt x="347" y="113"/>
                    </a:lnTo>
                    <a:lnTo>
                      <a:pt x="0" y="1"/>
                    </a:lnTo>
                    <a:lnTo>
                      <a:pt x="5" y="0"/>
                    </a:lnTo>
                    <a:lnTo>
                      <a:pt x="352" y="111"/>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5631" name="Freeform 2568"/>
              <p:cNvSpPr>
                <a:spLocks/>
              </p:cNvSpPr>
              <p:nvPr/>
            </p:nvSpPr>
            <p:spPr bwMode="auto">
              <a:xfrm>
                <a:off x="1051" y="1633"/>
                <a:ext cx="177" cy="58"/>
              </a:xfrm>
              <a:custGeom>
                <a:avLst/>
                <a:gdLst>
                  <a:gd name="T0" fmla="*/ 1 w 354"/>
                  <a:gd name="T1" fmla="*/ 0 h 117"/>
                  <a:gd name="T2" fmla="*/ 1 w 354"/>
                  <a:gd name="T3" fmla="*/ 0 h 117"/>
                  <a:gd name="T4" fmla="*/ 0 w 354"/>
                  <a:gd name="T5" fmla="*/ 0 h 117"/>
                  <a:gd name="T6" fmla="*/ 1 w 354"/>
                  <a:gd name="T7" fmla="*/ 0 h 117"/>
                  <a:gd name="T8" fmla="*/ 1 w 354"/>
                  <a:gd name="T9" fmla="*/ 0 h 117"/>
                  <a:gd name="T10" fmla="*/ 0 60000 65536"/>
                  <a:gd name="T11" fmla="*/ 0 60000 65536"/>
                  <a:gd name="T12" fmla="*/ 0 60000 65536"/>
                  <a:gd name="T13" fmla="*/ 0 60000 65536"/>
                  <a:gd name="T14" fmla="*/ 0 60000 65536"/>
                  <a:gd name="T15" fmla="*/ 0 w 354"/>
                  <a:gd name="T16" fmla="*/ 0 h 117"/>
                  <a:gd name="T17" fmla="*/ 354 w 354"/>
                  <a:gd name="T18" fmla="*/ 117 h 117"/>
                </a:gdLst>
                <a:ahLst/>
                <a:cxnLst>
                  <a:cxn ang="T10">
                    <a:pos x="T0" y="T1"/>
                  </a:cxn>
                  <a:cxn ang="T11">
                    <a:pos x="T2" y="T3"/>
                  </a:cxn>
                  <a:cxn ang="T12">
                    <a:pos x="T4" y="T5"/>
                  </a:cxn>
                  <a:cxn ang="T13">
                    <a:pos x="T6" y="T7"/>
                  </a:cxn>
                  <a:cxn ang="T14">
                    <a:pos x="T8" y="T9"/>
                  </a:cxn>
                </a:cxnLst>
                <a:rect l="T15" t="T16" r="T17" b="T18"/>
                <a:pathLst>
                  <a:path w="354" h="117">
                    <a:moveTo>
                      <a:pt x="354" y="112"/>
                    </a:moveTo>
                    <a:lnTo>
                      <a:pt x="348" y="117"/>
                    </a:lnTo>
                    <a:lnTo>
                      <a:pt x="0" y="7"/>
                    </a:lnTo>
                    <a:lnTo>
                      <a:pt x="7" y="0"/>
                    </a:lnTo>
                    <a:lnTo>
                      <a:pt x="354" y="112"/>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632" name="Freeform 2569"/>
              <p:cNvSpPr>
                <a:spLocks/>
              </p:cNvSpPr>
              <p:nvPr/>
            </p:nvSpPr>
            <p:spPr bwMode="auto">
              <a:xfrm>
                <a:off x="1054" y="1633"/>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8" y="113"/>
                    </a:lnTo>
                    <a:lnTo>
                      <a:pt x="0" y="4"/>
                    </a:lnTo>
                    <a:lnTo>
                      <a:pt x="2" y="0"/>
                    </a:lnTo>
                    <a:lnTo>
                      <a:pt x="349" y="112"/>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633" name="Freeform 2570"/>
              <p:cNvSpPr>
                <a:spLocks/>
              </p:cNvSpPr>
              <p:nvPr/>
            </p:nvSpPr>
            <p:spPr bwMode="auto">
              <a:xfrm>
                <a:off x="1052" y="1635"/>
                <a:ext cx="175" cy="55"/>
              </a:xfrm>
              <a:custGeom>
                <a:avLst/>
                <a:gdLst>
                  <a:gd name="T0" fmla="*/ 1 w 351"/>
                  <a:gd name="T1" fmla="*/ 0 h 111"/>
                  <a:gd name="T2" fmla="*/ 1 w 351"/>
                  <a:gd name="T3" fmla="*/ 0 h 111"/>
                  <a:gd name="T4" fmla="*/ 0 w 351"/>
                  <a:gd name="T5" fmla="*/ 0 h 111"/>
                  <a:gd name="T6" fmla="*/ 0 w 351"/>
                  <a:gd name="T7" fmla="*/ 0 h 111"/>
                  <a:gd name="T8" fmla="*/ 1 w 351"/>
                  <a:gd name="T9" fmla="*/ 0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09"/>
                    </a:moveTo>
                    <a:lnTo>
                      <a:pt x="347" y="111"/>
                    </a:lnTo>
                    <a:lnTo>
                      <a:pt x="0" y="1"/>
                    </a:lnTo>
                    <a:lnTo>
                      <a:pt x="3" y="0"/>
                    </a:lnTo>
                    <a:lnTo>
                      <a:pt x="351" y="109"/>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634" name="Freeform 2571"/>
              <p:cNvSpPr>
                <a:spLocks/>
              </p:cNvSpPr>
              <p:nvPr/>
            </p:nvSpPr>
            <p:spPr bwMode="auto">
              <a:xfrm>
                <a:off x="1051" y="1636"/>
                <a:ext cx="175" cy="55"/>
              </a:xfrm>
              <a:custGeom>
                <a:avLst/>
                <a:gdLst>
                  <a:gd name="T0" fmla="*/ 2 w 349"/>
                  <a:gd name="T1" fmla="*/ 0 h 112"/>
                  <a:gd name="T2" fmla="*/ 2 w 349"/>
                  <a:gd name="T3" fmla="*/ 0 h 112"/>
                  <a:gd name="T4" fmla="*/ 0 w 349"/>
                  <a:gd name="T5" fmla="*/ 0 h 112"/>
                  <a:gd name="T6" fmla="*/ 1 w 349"/>
                  <a:gd name="T7" fmla="*/ 0 h 112"/>
                  <a:gd name="T8" fmla="*/ 2 w 349"/>
                  <a:gd name="T9" fmla="*/ 0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0"/>
                    </a:moveTo>
                    <a:lnTo>
                      <a:pt x="348" y="112"/>
                    </a:lnTo>
                    <a:lnTo>
                      <a:pt x="0" y="2"/>
                    </a:lnTo>
                    <a:lnTo>
                      <a:pt x="2" y="0"/>
                    </a:lnTo>
                    <a:lnTo>
                      <a:pt x="349" y="110"/>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5635" name="Freeform 2572"/>
              <p:cNvSpPr>
                <a:spLocks/>
              </p:cNvSpPr>
              <p:nvPr/>
            </p:nvSpPr>
            <p:spPr bwMode="auto">
              <a:xfrm>
                <a:off x="1047" y="1636"/>
                <a:ext cx="178" cy="59"/>
              </a:xfrm>
              <a:custGeom>
                <a:avLst/>
                <a:gdLst>
                  <a:gd name="T0" fmla="*/ 1 w 356"/>
                  <a:gd name="T1" fmla="*/ 1 h 118"/>
                  <a:gd name="T2" fmla="*/ 1 w 356"/>
                  <a:gd name="T3" fmla="*/ 1 h 118"/>
                  <a:gd name="T4" fmla="*/ 0 w 356"/>
                  <a:gd name="T5" fmla="*/ 1 h 118"/>
                  <a:gd name="T6" fmla="*/ 1 w 356"/>
                  <a:gd name="T7" fmla="*/ 0 h 118"/>
                  <a:gd name="T8" fmla="*/ 1 w 356"/>
                  <a:gd name="T9" fmla="*/ 1 h 118"/>
                  <a:gd name="T10" fmla="*/ 0 60000 65536"/>
                  <a:gd name="T11" fmla="*/ 0 60000 65536"/>
                  <a:gd name="T12" fmla="*/ 0 60000 65536"/>
                  <a:gd name="T13" fmla="*/ 0 60000 65536"/>
                  <a:gd name="T14" fmla="*/ 0 60000 65536"/>
                  <a:gd name="T15" fmla="*/ 0 w 356"/>
                  <a:gd name="T16" fmla="*/ 0 h 118"/>
                  <a:gd name="T17" fmla="*/ 356 w 356"/>
                  <a:gd name="T18" fmla="*/ 118 h 118"/>
                </a:gdLst>
                <a:ahLst/>
                <a:cxnLst>
                  <a:cxn ang="T10">
                    <a:pos x="T0" y="T1"/>
                  </a:cxn>
                  <a:cxn ang="T11">
                    <a:pos x="T2" y="T3"/>
                  </a:cxn>
                  <a:cxn ang="T12">
                    <a:pos x="T4" y="T5"/>
                  </a:cxn>
                  <a:cxn ang="T13">
                    <a:pos x="T6" y="T7"/>
                  </a:cxn>
                  <a:cxn ang="T14">
                    <a:pos x="T8" y="T9"/>
                  </a:cxn>
                </a:cxnLst>
                <a:rect l="T15" t="T16" r="T17" b="T18"/>
                <a:pathLst>
                  <a:path w="356" h="118">
                    <a:moveTo>
                      <a:pt x="356" y="110"/>
                    </a:moveTo>
                    <a:lnTo>
                      <a:pt x="347" y="118"/>
                    </a:lnTo>
                    <a:lnTo>
                      <a:pt x="0" y="7"/>
                    </a:lnTo>
                    <a:lnTo>
                      <a:pt x="8" y="0"/>
                    </a:lnTo>
                    <a:lnTo>
                      <a:pt x="356" y="110"/>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636" name="Freeform 2573"/>
              <p:cNvSpPr>
                <a:spLocks/>
              </p:cNvSpPr>
              <p:nvPr/>
            </p:nvSpPr>
            <p:spPr bwMode="auto">
              <a:xfrm>
                <a:off x="1049" y="1636"/>
                <a:ext cx="176" cy="56"/>
              </a:xfrm>
              <a:custGeom>
                <a:avLst/>
                <a:gdLst>
                  <a:gd name="T0" fmla="*/ 2 w 351"/>
                  <a:gd name="T1" fmla="*/ 1 h 111"/>
                  <a:gd name="T2" fmla="*/ 2 w 351"/>
                  <a:gd name="T3" fmla="*/ 1 h 111"/>
                  <a:gd name="T4" fmla="*/ 0 w 351"/>
                  <a:gd name="T5" fmla="*/ 1 h 111"/>
                  <a:gd name="T6" fmla="*/ 1 w 351"/>
                  <a:gd name="T7" fmla="*/ 0 h 111"/>
                  <a:gd name="T8" fmla="*/ 2 w 351"/>
                  <a:gd name="T9" fmla="*/ 1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10"/>
                    </a:moveTo>
                    <a:lnTo>
                      <a:pt x="347" y="111"/>
                    </a:lnTo>
                    <a:lnTo>
                      <a:pt x="0" y="2"/>
                    </a:lnTo>
                    <a:lnTo>
                      <a:pt x="3" y="0"/>
                    </a:lnTo>
                    <a:lnTo>
                      <a:pt x="351" y="110"/>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637" name="Freeform 2574"/>
              <p:cNvSpPr>
                <a:spLocks/>
              </p:cNvSpPr>
              <p:nvPr/>
            </p:nvSpPr>
            <p:spPr bwMode="auto">
              <a:xfrm>
                <a:off x="1049" y="1637"/>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8" y="113"/>
                    </a:lnTo>
                    <a:lnTo>
                      <a:pt x="0" y="1"/>
                    </a:lnTo>
                    <a:lnTo>
                      <a:pt x="2" y="0"/>
                    </a:lnTo>
                    <a:lnTo>
                      <a:pt x="349" y="109"/>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638" name="Freeform 2575"/>
              <p:cNvSpPr>
                <a:spLocks/>
              </p:cNvSpPr>
              <p:nvPr/>
            </p:nvSpPr>
            <p:spPr bwMode="auto">
              <a:xfrm>
                <a:off x="1048" y="1638"/>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1" y="0"/>
                    </a:lnTo>
                    <a:lnTo>
                      <a:pt x="349" y="11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639" name="Freeform 2576"/>
              <p:cNvSpPr>
                <a:spLocks/>
              </p:cNvSpPr>
              <p:nvPr/>
            </p:nvSpPr>
            <p:spPr bwMode="auto">
              <a:xfrm>
                <a:off x="1047" y="1639"/>
                <a:ext cx="174" cy="56"/>
              </a:xfrm>
              <a:custGeom>
                <a:avLst/>
                <a:gdLst>
                  <a:gd name="T0" fmla="*/ 1 w 349"/>
                  <a:gd name="T1" fmla="*/ 0 h 113"/>
                  <a:gd name="T2" fmla="*/ 1 w 349"/>
                  <a:gd name="T3" fmla="*/ 0 h 113"/>
                  <a:gd name="T4" fmla="*/ 0 w 349"/>
                  <a:gd name="T5" fmla="*/ 0 h 113"/>
                  <a:gd name="T6" fmla="*/ 0 w 349"/>
                  <a:gd name="T7" fmla="*/ 0 h 113"/>
                  <a:gd name="T8" fmla="*/ 1 w 349"/>
                  <a:gd name="T9" fmla="*/ 0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7" y="113"/>
                    </a:lnTo>
                    <a:lnTo>
                      <a:pt x="0" y="2"/>
                    </a:lnTo>
                    <a:lnTo>
                      <a:pt x="2" y="0"/>
                    </a:lnTo>
                    <a:lnTo>
                      <a:pt x="349" y="11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640" name="Freeform 2577"/>
              <p:cNvSpPr>
                <a:spLocks/>
              </p:cNvSpPr>
              <p:nvPr/>
            </p:nvSpPr>
            <p:spPr bwMode="auto">
              <a:xfrm>
                <a:off x="1044" y="1640"/>
                <a:ext cx="177" cy="60"/>
              </a:xfrm>
              <a:custGeom>
                <a:avLst/>
                <a:gdLst>
                  <a:gd name="T0" fmla="*/ 1 w 354"/>
                  <a:gd name="T1" fmla="*/ 1 h 119"/>
                  <a:gd name="T2" fmla="*/ 1 w 354"/>
                  <a:gd name="T3" fmla="*/ 1 h 119"/>
                  <a:gd name="T4" fmla="*/ 0 w 354"/>
                  <a:gd name="T5" fmla="*/ 1 h 119"/>
                  <a:gd name="T6" fmla="*/ 1 w 354"/>
                  <a:gd name="T7" fmla="*/ 0 h 119"/>
                  <a:gd name="T8" fmla="*/ 1 w 354"/>
                  <a:gd name="T9" fmla="*/ 1 h 119"/>
                  <a:gd name="T10" fmla="*/ 0 60000 65536"/>
                  <a:gd name="T11" fmla="*/ 0 60000 65536"/>
                  <a:gd name="T12" fmla="*/ 0 60000 65536"/>
                  <a:gd name="T13" fmla="*/ 0 60000 65536"/>
                  <a:gd name="T14" fmla="*/ 0 60000 65536"/>
                  <a:gd name="T15" fmla="*/ 0 w 354"/>
                  <a:gd name="T16" fmla="*/ 0 h 119"/>
                  <a:gd name="T17" fmla="*/ 354 w 354"/>
                  <a:gd name="T18" fmla="*/ 119 h 119"/>
                </a:gdLst>
                <a:ahLst/>
                <a:cxnLst>
                  <a:cxn ang="T10">
                    <a:pos x="T0" y="T1"/>
                  </a:cxn>
                  <a:cxn ang="T11">
                    <a:pos x="T2" y="T3"/>
                  </a:cxn>
                  <a:cxn ang="T12">
                    <a:pos x="T4" y="T5"/>
                  </a:cxn>
                  <a:cxn ang="T13">
                    <a:pos x="T6" y="T7"/>
                  </a:cxn>
                  <a:cxn ang="T14">
                    <a:pos x="T8" y="T9"/>
                  </a:cxn>
                </a:cxnLst>
                <a:rect l="T15" t="T16" r="T17" b="T18"/>
                <a:pathLst>
                  <a:path w="354" h="119">
                    <a:moveTo>
                      <a:pt x="354" y="111"/>
                    </a:moveTo>
                    <a:lnTo>
                      <a:pt x="348" y="119"/>
                    </a:lnTo>
                    <a:lnTo>
                      <a:pt x="0" y="9"/>
                    </a:lnTo>
                    <a:lnTo>
                      <a:pt x="7" y="0"/>
                    </a:lnTo>
                    <a:lnTo>
                      <a:pt x="354" y="111"/>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641" name="Freeform 2578"/>
              <p:cNvSpPr>
                <a:spLocks/>
              </p:cNvSpPr>
              <p:nvPr/>
            </p:nvSpPr>
            <p:spPr bwMode="auto">
              <a:xfrm>
                <a:off x="1046" y="1640"/>
                <a:ext cx="175" cy="56"/>
              </a:xfrm>
              <a:custGeom>
                <a:avLst/>
                <a:gdLst>
                  <a:gd name="T0" fmla="*/ 2 w 349"/>
                  <a:gd name="T1" fmla="*/ 1 h 112"/>
                  <a:gd name="T2" fmla="*/ 2 w 349"/>
                  <a:gd name="T3" fmla="*/ 1 h 112"/>
                  <a:gd name="T4" fmla="*/ 0 w 349"/>
                  <a:gd name="T5" fmla="*/ 1 h 112"/>
                  <a:gd name="T6" fmla="*/ 1 w 349"/>
                  <a:gd name="T7" fmla="*/ 0 h 112"/>
                  <a:gd name="T8" fmla="*/ 2 w 349"/>
                  <a:gd name="T9" fmla="*/ 1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1"/>
                    </a:moveTo>
                    <a:lnTo>
                      <a:pt x="348" y="112"/>
                    </a:lnTo>
                    <a:lnTo>
                      <a:pt x="0" y="3"/>
                    </a:lnTo>
                    <a:lnTo>
                      <a:pt x="2" y="0"/>
                    </a:lnTo>
                    <a:lnTo>
                      <a:pt x="349" y="111"/>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642" name="Freeform 2579"/>
              <p:cNvSpPr>
                <a:spLocks/>
              </p:cNvSpPr>
              <p:nvPr/>
            </p:nvSpPr>
            <p:spPr bwMode="auto">
              <a:xfrm>
                <a:off x="1045" y="1641"/>
                <a:ext cx="175" cy="57"/>
              </a:xfrm>
              <a:custGeom>
                <a:avLst/>
                <a:gdLst>
                  <a:gd name="T0" fmla="*/ 2 w 349"/>
                  <a:gd name="T1" fmla="*/ 1 h 113"/>
                  <a:gd name="T2" fmla="*/ 2 w 349"/>
                  <a:gd name="T3" fmla="*/ 1 h 113"/>
                  <a:gd name="T4" fmla="*/ 0 w 349"/>
                  <a:gd name="T5" fmla="*/ 1 h 113"/>
                  <a:gd name="T6" fmla="*/ 1 w 349"/>
                  <a:gd name="T7" fmla="*/ 0 h 113"/>
                  <a:gd name="T8" fmla="*/ 2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7" y="113"/>
                    </a:lnTo>
                    <a:lnTo>
                      <a:pt x="0" y="1"/>
                    </a:lnTo>
                    <a:lnTo>
                      <a:pt x="1" y="0"/>
                    </a:lnTo>
                    <a:lnTo>
                      <a:pt x="349" y="109"/>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5643" name="Freeform 2580"/>
              <p:cNvSpPr>
                <a:spLocks/>
              </p:cNvSpPr>
              <p:nvPr/>
            </p:nvSpPr>
            <p:spPr bwMode="auto">
              <a:xfrm>
                <a:off x="1044" y="1642"/>
                <a:ext cx="175" cy="57"/>
              </a:xfrm>
              <a:custGeom>
                <a:avLst/>
                <a:gdLst>
                  <a:gd name="T0" fmla="*/ 2 w 349"/>
                  <a:gd name="T1" fmla="*/ 1 h 113"/>
                  <a:gd name="T2" fmla="*/ 2 w 349"/>
                  <a:gd name="T3" fmla="*/ 1 h 113"/>
                  <a:gd name="T4" fmla="*/ 0 w 349"/>
                  <a:gd name="T5" fmla="*/ 1 h 113"/>
                  <a:gd name="T6" fmla="*/ 1 w 349"/>
                  <a:gd name="T7" fmla="*/ 0 h 113"/>
                  <a:gd name="T8" fmla="*/ 2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2" y="0"/>
                    </a:lnTo>
                    <a:lnTo>
                      <a:pt x="349" y="112"/>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644" name="Freeform 2581"/>
              <p:cNvSpPr>
                <a:spLocks/>
              </p:cNvSpPr>
              <p:nvPr/>
            </p:nvSpPr>
            <p:spPr bwMode="auto">
              <a:xfrm>
                <a:off x="1044" y="1643"/>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8" y="113"/>
                    </a:lnTo>
                    <a:lnTo>
                      <a:pt x="0" y="3"/>
                    </a:lnTo>
                    <a:lnTo>
                      <a:pt x="2" y="0"/>
                    </a:lnTo>
                    <a:lnTo>
                      <a:pt x="349" y="111"/>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645" name="Freeform 2582"/>
              <p:cNvSpPr>
                <a:spLocks/>
              </p:cNvSpPr>
              <p:nvPr/>
            </p:nvSpPr>
            <p:spPr bwMode="auto">
              <a:xfrm>
                <a:off x="1041" y="1645"/>
                <a:ext cx="176" cy="60"/>
              </a:xfrm>
              <a:custGeom>
                <a:avLst/>
                <a:gdLst>
                  <a:gd name="T0" fmla="*/ 1 w 353"/>
                  <a:gd name="T1" fmla="*/ 0 h 122"/>
                  <a:gd name="T2" fmla="*/ 1 w 353"/>
                  <a:gd name="T3" fmla="*/ 0 h 122"/>
                  <a:gd name="T4" fmla="*/ 0 w 353"/>
                  <a:gd name="T5" fmla="*/ 0 h 122"/>
                  <a:gd name="T6" fmla="*/ 0 w 353"/>
                  <a:gd name="T7" fmla="*/ 0 h 122"/>
                  <a:gd name="T8" fmla="*/ 1 w 353"/>
                  <a:gd name="T9" fmla="*/ 0 h 122"/>
                  <a:gd name="T10" fmla="*/ 0 60000 65536"/>
                  <a:gd name="T11" fmla="*/ 0 60000 65536"/>
                  <a:gd name="T12" fmla="*/ 0 60000 65536"/>
                  <a:gd name="T13" fmla="*/ 0 60000 65536"/>
                  <a:gd name="T14" fmla="*/ 0 60000 65536"/>
                  <a:gd name="T15" fmla="*/ 0 w 353"/>
                  <a:gd name="T16" fmla="*/ 0 h 122"/>
                  <a:gd name="T17" fmla="*/ 353 w 353"/>
                  <a:gd name="T18" fmla="*/ 122 h 122"/>
                </a:gdLst>
                <a:ahLst/>
                <a:cxnLst>
                  <a:cxn ang="T10">
                    <a:pos x="T0" y="T1"/>
                  </a:cxn>
                  <a:cxn ang="T11">
                    <a:pos x="T2" y="T3"/>
                  </a:cxn>
                  <a:cxn ang="T12">
                    <a:pos x="T4" y="T5"/>
                  </a:cxn>
                  <a:cxn ang="T13">
                    <a:pos x="T6" y="T7"/>
                  </a:cxn>
                  <a:cxn ang="T14">
                    <a:pos x="T8" y="T9"/>
                  </a:cxn>
                </a:cxnLst>
                <a:rect l="T15" t="T16" r="T17" b="T18"/>
                <a:pathLst>
                  <a:path w="353" h="122">
                    <a:moveTo>
                      <a:pt x="353" y="110"/>
                    </a:moveTo>
                    <a:lnTo>
                      <a:pt x="348" y="122"/>
                    </a:lnTo>
                    <a:lnTo>
                      <a:pt x="0" y="10"/>
                    </a:lnTo>
                    <a:lnTo>
                      <a:pt x="5" y="0"/>
                    </a:lnTo>
                    <a:lnTo>
                      <a:pt x="353" y="110"/>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646" name="Freeform 2583"/>
              <p:cNvSpPr>
                <a:spLocks/>
              </p:cNvSpPr>
              <p:nvPr/>
            </p:nvSpPr>
            <p:spPr bwMode="auto">
              <a:xfrm>
                <a:off x="1044" y="1645"/>
                <a:ext cx="173" cy="56"/>
              </a:xfrm>
              <a:custGeom>
                <a:avLst/>
                <a:gdLst>
                  <a:gd name="T0" fmla="*/ 1 w 348"/>
                  <a:gd name="T1" fmla="*/ 0 h 113"/>
                  <a:gd name="T2" fmla="*/ 1 w 348"/>
                  <a:gd name="T3" fmla="*/ 0 h 113"/>
                  <a:gd name="T4" fmla="*/ 0 w 348"/>
                  <a:gd name="T5" fmla="*/ 0 h 113"/>
                  <a:gd name="T6" fmla="*/ 0 w 348"/>
                  <a:gd name="T7" fmla="*/ 0 h 113"/>
                  <a:gd name="T8" fmla="*/ 1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0"/>
                    </a:moveTo>
                    <a:lnTo>
                      <a:pt x="346" y="113"/>
                    </a:lnTo>
                    <a:lnTo>
                      <a:pt x="0" y="2"/>
                    </a:lnTo>
                    <a:lnTo>
                      <a:pt x="0" y="0"/>
                    </a:lnTo>
                    <a:lnTo>
                      <a:pt x="348" y="110"/>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647" name="Freeform 2584"/>
              <p:cNvSpPr>
                <a:spLocks/>
              </p:cNvSpPr>
              <p:nvPr/>
            </p:nvSpPr>
            <p:spPr bwMode="auto">
              <a:xfrm>
                <a:off x="1043" y="1646"/>
                <a:ext cx="173" cy="57"/>
              </a:xfrm>
              <a:custGeom>
                <a:avLst/>
                <a:gdLst>
                  <a:gd name="T0" fmla="*/ 1 w 347"/>
                  <a:gd name="T1" fmla="*/ 0 h 115"/>
                  <a:gd name="T2" fmla="*/ 1 w 347"/>
                  <a:gd name="T3" fmla="*/ 0 h 115"/>
                  <a:gd name="T4" fmla="*/ 0 w 347"/>
                  <a:gd name="T5" fmla="*/ 0 h 115"/>
                  <a:gd name="T6" fmla="*/ 0 w 347"/>
                  <a:gd name="T7" fmla="*/ 0 h 115"/>
                  <a:gd name="T8" fmla="*/ 1 w 347"/>
                  <a:gd name="T9" fmla="*/ 0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1"/>
                    </a:moveTo>
                    <a:lnTo>
                      <a:pt x="347" y="115"/>
                    </a:lnTo>
                    <a:lnTo>
                      <a:pt x="0" y="3"/>
                    </a:lnTo>
                    <a:lnTo>
                      <a:pt x="1" y="0"/>
                    </a:lnTo>
                    <a:lnTo>
                      <a:pt x="347" y="111"/>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648" name="Freeform 2585"/>
              <p:cNvSpPr>
                <a:spLocks/>
              </p:cNvSpPr>
              <p:nvPr/>
            </p:nvSpPr>
            <p:spPr bwMode="auto">
              <a:xfrm>
                <a:off x="1042" y="1647"/>
                <a:ext cx="174" cy="57"/>
              </a:xfrm>
              <a:custGeom>
                <a:avLst/>
                <a:gdLst>
                  <a:gd name="T0" fmla="*/ 1 w 349"/>
                  <a:gd name="T1" fmla="*/ 1 h 113"/>
                  <a:gd name="T2" fmla="*/ 1 w 349"/>
                  <a:gd name="T3" fmla="*/ 1 h 113"/>
                  <a:gd name="T4" fmla="*/ 0 w 349"/>
                  <a:gd name="T5" fmla="*/ 1 h 113"/>
                  <a:gd name="T6" fmla="*/ 0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2" y="0"/>
                    </a:lnTo>
                    <a:lnTo>
                      <a:pt x="349" y="112"/>
                    </a:lnTo>
                    <a:close/>
                  </a:path>
                </a:pathLst>
              </a:custGeom>
              <a:solidFill>
                <a:srgbClr val="E27100"/>
              </a:solidFill>
              <a:ln w="9525">
                <a:noFill/>
                <a:round/>
                <a:headEnd/>
                <a:tailEnd/>
              </a:ln>
            </p:spPr>
            <p:txBody>
              <a:bodyPr>
                <a:prstTxWarp prst="textNoShape">
                  <a:avLst/>
                </a:prstTxWarp>
              </a:bodyPr>
              <a:lstStyle/>
              <a:p>
                <a:endParaRPr lang="en-US">
                  <a:latin typeface="Calibri" pitchFamily="-112" charset="0"/>
                </a:endParaRPr>
              </a:p>
            </p:txBody>
          </p:sp>
          <p:sp>
            <p:nvSpPr>
              <p:cNvPr id="675649" name="Freeform 2586"/>
              <p:cNvSpPr>
                <a:spLocks/>
              </p:cNvSpPr>
              <p:nvPr/>
            </p:nvSpPr>
            <p:spPr bwMode="auto">
              <a:xfrm>
                <a:off x="1041" y="1648"/>
                <a:ext cx="175" cy="57"/>
              </a:xfrm>
              <a:custGeom>
                <a:avLst/>
                <a:gdLst>
                  <a:gd name="T0" fmla="*/ 2 w 349"/>
                  <a:gd name="T1" fmla="*/ 0 h 115"/>
                  <a:gd name="T2" fmla="*/ 2 w 349"/>
                  <a:gd name="T3" fmla="*/ 0 h 115"/>
                  <a:gd name="T4" fmla="*/ 0 w 349"/>
                  <a:gd name="T5" fmla="*/ 0 h 115"/>
                  <a:gd name="T6" fmla="*/ 1 w 349"/>
                  <a:gd name="T7" fmla="*/ 0 h 115"/>
                  <a:gd name="T8" fmla="*/ 2 w 349"/>
                  <a:gd name="T9" fmla="*/ 0 h 115"/>
                  <a:gd name="T10" fmla="*/ 0 60000 65536"/>
                  <a:gd name="T11" fmla="*/ 0 60000 65536"/>
                  <a:gd name="T12" fmla="*/ 0 60000 65536"/>
                  <a:gd name="T13" fmla="*/ 0 60000 65536"/>
                  <a:gd name="T14" fmla="*/ 0 60000 65536"/>
                  <a:gd name="T15" fmla="*/ 0 w 349"/>
                  <a:gd name="T16" fmla="*/ 0 h 115"/>
                  <a:gd name="T17" fmla="*/ 349 w 349"/>
                  <a:gd name="T18" fmla="*/ 115 h 115"/>
                </a:gdLst>
                <a:ahLst/>
                <a:cxnLst>
                  <a:cxn ang="T10">
                    <a:pos x="T0" y="T1"/>
                  </a:cxn>
                  <a:cxn ang="T11">
                    <a:pos x="T2" y="T3"/>
                  </a:cxn>
                  <a:cxn ang="T12">
                    <a:pos x="T4" y="T5"/>
                  </a:cxn>
                  <a:cxn ang="T13">
                    <a:pos x="T6" y="T7"/>
                  </a:cxn>
                  <a:cxn ang="T14">
                    <a:pos x="T8" y="T9"/>
                  </a:cxn>
                </a:cxnLst>
                <a:rect l="T15" t="T16" r="T17" b="T18"/>
                <a:pathLst>
                  <a:path w="349" h="115">
                    <a:moveTo>
                      <a:pt x="349" y="111"/>
                    </a:moveTo>
                    <a:lnTo>
                      <a:pt x="348" y="115"/>
                    </a:lnTo>
                    <a:lnTo>
                      <a:pt x="0" y="3"/>
                    </a:lnTo>
                    <a:lnTo>
                      <a:pt x="2" y="0"/>
                    </a:lnTo>
                    <a:lnTo>
                      <a:pt x="349" y="111"/>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5650" name="Freeform 2587"/>
              <p:cNvSpPr>
                <a:spLocks/>
              </p:cNvSpPr>
              <p:nvPr/>
            </p:nvSpPr>
            <p:spPr bwMode="auto">
              <a:xfrm>
                <a:off x="1039" y="1650"/>
                <a:ext cx="176" cy="61"/>
              </a:xfrm>
              <a:custGeom>
                <a:avLst/>
                <a:gdLst>
                  <a:gd name="T0" fmla="*/ 2 w 351"/>
                  <a:gd name="T1" fmla="*/ 0 h 123"/>
                  <a:gd name="T2" fmla="*/ 2 w 351"/>
                  <a:gd name="T3" fmla="*/ 0 h 123"/>
                  <a:gd name="T4" fmla="*/ 0 w 351"/>
                  <a:gd name="T5" fmla="*/ 0 h 123"/>
                  <a:gd name="T6" fmla="*/ 1 w 351"/>
                  <a:gd name="T7" fmla="*/ 0 h 123"/>
                  <a:gd name="T8" fmla="*/ 2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12"/>
                    </a:moveTo>
                    <a:lnTo>
                      <a:pt x="346" y="123"/>
                    </a:lnTo>
                    <a:lnTo>
                      <a:pt x="0" y="10"/>
                    </a:lnTo>
                    <a:lnTo>
                      <a:pt x="3" y="0"/>
                    </a:lnTo>
                    <a:lnTo>
                      <a:pt x="351" y="112"/>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651" name="Freeform 2588"/>
              <p:cNvSpPr>
                <a:spLocks/>
              </p:cNvSpPr>
              <p:nvPr/>
            </p:nvSpPr>
            <p:spPr bwMode="auto">
              <a:xfrm>
                <a:off x="1041" y="1650"/>
                <a:ext cx="174" cy="56"/>
              </a:xfrm>
              <a:custGeom>
                <a:avLst/>
                <a:gdLst>
                  <a:gd name="T0" fmla="*/ 1 w 348"/>
                  <a:gd name="T1" fmla="*/ 0 h 113"/>
                  <a:gd name="T2" fmla="*/ 1 w 348"/>
                  <a:gd name="T3" fmla="*/ 0 h 113"/>
                  <a:gd name="T4" fmla="*/ 0 w 348"/>
                  <a:gd name="T5" fmla="*/ 0 h 113"/>
                  <a:gd name="T6" fmla="*/ 0 w 348"/>
                  <a:gd name="T7" fmla="*/ 0 h 113"/>
                  <a:gd name="T8" fmla="*/ 1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2"/>
                    </a:moveTo>
                    <a:lnTo>
                      <a:pt x="346" y="113"/>
                    </a:lnTo>
                    <a:lnTo>
                      <a:pt x="0" y="2"/>
                    </a:lnTo>
                    <a:lnTo>
                      <a:pt x="0" y="0"/>
                    </a:lnTo>
                    <a:lnTo>
                      <a:pt x="348" y="112"/>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652" name="Freeform 2589"/>
              <p:cNvSpPr>
                <a:spLocks/>
              </p:cNvSpPr>
              <p:nvPr/>
            </p:nvSpPr>
            <p:spPr bwMode="auto">
              <a:xfrm>
                <a:off x="1040" y="1651"/>
                <a:ext cx="174" cy="56"/>
              </a:xfrm>
              <a:custGeom>
                <a:avLst/>
                <a:gdLst>
                  <a:gd name="T0" fmla="*/ 2 w 347"/>
                  <a:gd name="T1" fmla="*/ 0 h 113"/>
                  <a:gd name="T2" fmla="*/ 2 w 347"/>
                  <a:gd name="T3" fmla="*/ 0 h 113"/>
                  <a:gd name="T4" fmla="*/ 0 w 347"/>
                  <a:gd name="T5" fmla="*/ 0 h 113"/>
                  <a:gd name="T6" fmla="*/ 1 w 347"/>
                  <a:gd name="T7" fmla="*/ 0 h 113"/>
                  <a:gd name="T8" fmla="*/ 2 w 347"/>
                  <a:gd name="T9" fmla="*/ 0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7" y="113"/>
                    </a:lnTo>
                    <a:lnTo>
                      <a:pt x="0" y="2"/>
                    </a:lnTo>
                    <a:lnTo>
                      <a:pt x="1" y="0"/>
                    </a:lnTo>
                    <a:lnTo>
                      <a:pt x="347" y="111"/>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653" name="Freeform 2590"/>
              <p:cNvSpPr>
                <a:spLocks/>
              </p:cNvSpPr>
              <p:nvPr/>
            </p:nvSpPr>
            <p:spPr bwMode="auto">
              <a:xfrm>
                <a:off x="1040" y="1651"/>
                <a:ext cx="174" cy="58"/>
              </a:xfrm>
              <a:custGeom>
                <a:avLst/>
                <a:gdLst>
                  <a:gd name="T0" fmla="*/ 2 w 347"/>
                  <a:gd name="T1" fmla="*/ 1 h 114"/>
                  <a:gd name="T2" fmla="*/ 2 w 347"/>
                  <a:gd name="T3" fmla="*/ 1 h 114"/>
                  <a:gd name="T4" fmla="*/ 0 w 347"/>
                  <a:gd name="T5" fmla="*/ 1 h 114"/>
                  <a:gd name="T6" fmla="*/ 0 w 347"/>
                  <a:gd name="T7" fmla="*/ 0 h 114"/>
                  <a:gd name="T8" fmla="*/ 2 w 347"/>
                  <a:gd name="T9" fmla="*/ 1 h 114"/>
                  <a:gd name="T10" fmla="*/ 0 60000 65536"/>
                  <a:gd name="T11" fmla="*/ 0 60000 65536"/>
                  <a:gd name="T12" fmla="*/ 0 60000 65536"/>
                  <a:gd name="T13" fmla="*/ 0 60000 65536"/>
                  <a:gd name="T14" fmla="*/ 0 60000 65536"/>
                  <a:gd name="T15" fmla="*/ 0 w 347"/>
                  <a:gd name="T16" fmla="*/ 0 h 114"/>
                  <a:gd name="T17" fmla="*/ 347 w 347"/>
                  <a:gd name="T18" fmla="*/ 114 h 114"/>
                </a:gdLst>
                <a:ahLst/>
                <a:cxnLst>
                  <a:cxn ang="T10">
                    <a:pos x="T0" y="T1"/>
                  </a:cxn>
                  <a:cxn ang="T11">
                    <a:pos x="T2" y="T3"/>
                  </a:cxn>
                  <a:cxn ang="T12">
                    <a:pos x="T4" y="T5"/>
                  </a:cxn>
                  <a:cxn ang="T13">
                    <a:pos x="T6" y="T7"/>
                  </a:cxn>
                  <a:cxn ang="T14">
                    <a:pos x="T8" y="T9"/>
                  </a:cxn>
                </a:cxnLst>
                <a:rect l="T15" t="T16" r="T17" b="T18"/>
                <a:pathLst>
                  <a:path w="347" h="114">
                    <a:moveTo>
                      <a:pt x="347" y="111"/>
                    </a:moveTo>
                    <a:lnTo>
                      <a:pt x="345" y="114"/>
                    </a:lnTo>
                    <a:lnTo>
                      <a:pt x="0" y="1"/>
                    </a:lnTo>
                    <a:lnTo>
                      <a:pt x="0" y="0"/>
                    </a:lnTo>
                    <a:lnTo>
                      <a:pt x="347" y="111"/>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654" name="Freeform 2591"/>
              <p:cNvSpPr>
                <a:spLocks/>
              </p:cNvSpPr>
              <p:nvPr/>
            </p:nvSpPr>
            <p:spPr bwMode="auto">
              <a:xfrm>
                <a:off x="1039" y="1652"/>
                <a:ext cx="174" cy="58"/>
              </a:xfrm>
              <a:custGeom>
                <a:avLst/>
                <a:gdLst>
                  <a:gd name="T0" fmla="*/ 2 w 347"/>
                  <a:gd name="T1" fmla="*/ 1 h 115"/>
                  <a:gd name="T2" fmla="*/ 2 w 347"/>
                  <a:gd name="T3" fmla="*/ 1 h 115"/>
                  <a:gd name="T4" fmla="*/ 0 w 347"/>
                  <a:gd name="T5" fmla="*/ 1 h 115"/>
                  <a:gd name="T6" fmla="*/ 1 w 347"/>
                  <a:gd name="T7" fmla="*/ 0 h 115"/>
                  <a:gd name="T8" fmla="*/ 2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3"/>
                    </a:moveTo>
                    <a:lnTo>
                      <a:pt x="347" y="115"/>
                    </a:lnTo>
                    <a:lnTo>
                      <a:pt x="0" y="4"/>
                    </a:lnTo>
                    <a:lnTo>
                      <a:pt x="2" y="0"/>
                    </a:lnTo>
                    <a:lnTo>
                      <a:pt x="347" y="11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655" name="Freeform 2592"/>
              <p:cNvSpPr>
                <a:spLocks/>
              </p:cNvSpPr>
              <p:nvPr/>
            </p:nvSpPr>
            <p:spPr bwMode="auto">
              <a:xfrm>
                <a:off x="1039" y="1654"/>
                <a:ext cx="174" cy="57"/>
              </a:xfrm>
              <a:custGeom>
                <a:avLst/>
                <a:gdLst>
                  <a:gd name="T0" fmla="*/ 2 w 347"/>
                  <a:gd name="T1" fmla="*/ 1 h 114"/>
                  <a:gd name="T2" fmla="*/ 2 w 347"/>
                  <a:gd name="T3" fmla="*/ 1 h 114"/>
                  <a:gd name="T4" fmla="*/ 0 w 347"/>
                  <a:gd name="T5" fmla="*/ 1 h 114"/>
                  <a:gd name="T6" fmla="*/ 0 w 347"/>
                  <a:gd name="T7" fmla="*/ 0 h 114"/>
                  <a:gd name="T8" fmla="*/ 2 w 347"/>
                  <a:gd name="T9" fmla="*/ 1 h 114"/>
                  <a:gd name="T10" fmla="*/ 0 60000 65536"/>
                  <a:gd name="T11" fmla="*/ 0 60000 65536"/>
                  <a:gd name="T12" fmla="*/ 0 60000 65536"/>
                  <a:gd name="T13" fmla="*/ 0 60000 65536"/>
                  <a:gd name="T14" fmla="*/ 0 60000 65536"/>
                  <a:gd name="T15" fmla="*/ 0 w 347"/>
                  <a:gd name="T16" fmla="*/ 0 h 114"/>
                  <a:gd name="T17" fmla="*/ 347 w 347"/>
                  <a:gd name="T18" fmla="*/ 114 h 114"/>
                </a:gdLst>
                <a:ahLst/>
                <a:cxnLst>
                  <a:cxn ang="T10">
                    <a:pos x="T0" y="T1"/>
                  </a:cxn>
                  <a:cxn ang="T11">
                    <a:pos x="T2" y="T3"/>
                  </a:cxn>
                  <a:cxn ang="T12">
                    <a:pos x="T4" y="T5"/>
                  </a:cxn>
                  <a:cxn ang="T13">
                    <a:pos x="T6" y="T7"/>
                  </a:cxn>
                  <a:cxn ang="T14">
                    <a:pos x="T8" y="T9"/>
                  </a:cxn>
                </a:cxnLst>
                <a:rect l="T15" t="T16" r="T17" b="T18"/>
                <a:pathLst>
                  <a:path w="347" h="114">
                    <a:moveTo>
                      <a:pt x="347" y="111"/>
                    </a:moveTo>
                    <a:lnTo>
                      <a:pt x="346" y="114"/>
                    </a:lnTo>
                    <a:lnTo>
                      <a:pt x="0" y="1"/>
                    </a:lnTo>
                    <a:lnTo>
                      <a:pt x="0" y="0"/>
                    </a:lnTo>
                    <a:lnTo>
                      <a:pt x="347" y="111"/>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656" name="Freeform 2593"/>
              <p:cNvSpPr>
                <a:spLocks/>
              </p:cNvSpPr>
              <p:nvPr/>
            </p:nvSpPr>
            <p:spPr bwMode="auto">
              <a:xfrm>
                <a:off x="1038" y="1655"/>
                <a:ext cx="174" cy="62"/>
              </a:xfrm>
              <a:custGeom>
                <a:avLst/>
                <a:gdLst>
                  <a:gd name="T0" fmla="*/ 1 w 349"/>
                  <a:gd name="T1" fmla="*/ 0 h 125"/>
                  <a:gd name="T2" fmla="*/ 1 w 349"/>
                  <a:gd name="T3" fmla="*/ 0 h 125"/>
                  <a:gd name="T4" fmla="*/ 0 w 349"/>
                  <a:gd name="T5" fmla="*/ 0 h 125"/>
                  <a:gd name="T6" fmla="*/ 0 w 349"/>
                  <a:gd name="T7" fmla="*/ 0 h 125"/>
                  <a:gd name="T8" fmla="*/ 1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9" y="113"/>
                    </a:moveTo>
                    <a:lnTo>
                      <a:pt x="347" y="125"/>
                    </a:lnTo>
                    <a:lnTo>
                      <a:pt x="0" y="12"/>
                    </a:lnTo>
                    <a:lnTo>
                      <a:pt x="3" y="0"/>
                    </a:lnTo>
                    <a:lnTo>
                      <a:pt x="349" y="113"/>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657" name="Freeform 2594"/>
              <p:cNvSpPr>
                <a:spLocks/>
              </p:cNvSpPr>
              <p:nvPr/>
            </p:nvSpPr>
            <p:spPr bwMode="auto">
              <a:xfrm>
                <a:off x="1037" y="1661"/>
                <a:ext cx="174" cy="62"/>
              </a:xfrm>
              <a:custGeom>
                <a:avLst/>
                <a:gdLst>
                  <a:gd name="T0" fmla="*/ 1 w 349"/>
                  <a:gd name="T1" fmla="*/ 0 h 125"/>
                  <a:gd name="T2" fmla="*/ 1 w 349"/>
                  <a:gd name="T3" fmla="*/ 0 h 125"/>
                  <a:gd name="T4" fmla="*/ 0 w 349"/>
                  <a:gd name="T5" fmla="*/ 0 h 125"/>
                  <a:gd name="T6" fmla="*/ 0 w 349"/>
                  <a:gd name="T7" fmla="*/ 0 h 125"/>
                  <a:gd name="T8" fmla="*/ 1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9" y="113"/>
                    </a:moveTo>
                    <a:lnTo>
                      <a:pt x="347" y="125"/>
                    </a:lnTo>
                    <a:lnTo>
                      <a:pt x="0" y="12"/>
                    </a:lnTo>
                    <a:lnTo>
                      <a:pt x="2" y="0"/>
                    </a:lnTo>
                    <a:lnTo>
                      <a:pt x="349" y="113"/>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658" name="Freeform 2595"/>
              <p:cNvSpPr>
                <a:spLocks/>
              </p:cNvSpPr>
              <p:nvPr/>
            </p:nvSpPr>
            <p:spPr bwMode="auto">
              <a:xfrm>
                <a:off x="1038" y="1661"/>
                <a:ext cx="173" cy="58"/>
              </a:xfrm>
              <a:custGeom>
                <a:avLst/>
                <a:gdLst>
                  <a:gd name="T0" fmla="*/ 1 w 347"/>
                  <a:gd name="T1" fmla="*/ 1 h 116"/>
                  <a:gd name="T2" fmla="*/ 1 w 347"/>
                  <a:gd name="T3" fmla="*/ 1 h 116"/>
                  <a:gd name="T4" fmla="*/ 0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3"/>
                    </a:moveTo>
                    <a:lnTo>
                      <a:pt x="347" y="116"/>
                    </a:lnTo>
                    <a:lnTo>
                      <a:pt x="0" y="3"/>
                    </a:lnTo>
                    <a:lnTo>
                      <a:pt x="0" y="0"/>
                    </a:lnTo>
                    <a:lnTo>
                      <a:pt x="347" y="113"/>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659" name="Freeform 2596"/>
              <p:cNvSpPr>
                <a:spLocks/>
              </p:cNvSpPr>
              <p:nvPr/>
            </p:nvSpPr>
            <p:spPr bwMode="auto">
              <a:xfrm>
                <a:off x="1038" y="1662"/>
                <a:ext cx="173" cy="58"/>
              </a:xfrm>
              <a:custGeom>
                <a:avLst/>
                <a:gdLst>
                  <a:gd name="T0" fmla="*/ 1 w 347"/>
                  <a:gd name="T1" fmla="*/ 1 h 115"/>
                  <a:gd name="T2" fmla="*/ 1 w 347"/>
                  <a:gd name="T3" fmla="*/ 1 h 115"/>
                  <a:gd name="T4" fmla="*/ 0 w 347"/>
                  <a:gd name="T5" fmla="*/ 1 h 115"/>
                  <a:gd name="T6" fmla="*/ 0 w 347"/>
                  <a:gd name="T7" fmla="*/ 0 h 115"/>
                  <a:gd name="T8" fmla="*/ 1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3"/>
                    </a:moveTo>
                    <a:lnTo>
                      <a:pt x="345" y="115"/>
                    </a:lnTo>
                    <a:lnTo>
                      <a:pt x="0" y="4"/>
                    </a:lnTo>
                    <a:lnTo>
                      <a:pt x="0" y="0"/>
                    </a:lnTo>
                    <a:lnTo>
                      <a:pt x="347" y="113"/>
                    </a:lnTo>
                    <a:close/>
                  </a:path>
                </a:pathLst>
              </a:custGeom>
              <a:solidFill>
                <a:srgbClr val="EC7500"/>
              </a:solidFill>
              <a:ln w="9525">
                <a:noFill/>
                <a:round/>
                <a:headEnd/>
                <a:tailEnd/>
              </a:ln>
            </p:spPr>
            <p:txBody>
              <a:bodyPr>
                <a:prstTxWarp prst="textNoShape">
                  <a:avLst/>
                </a:prstTxWarp>
              </a:bodyPr>
              <a:lstStyle/>
              <a:p>
                <a:endParaRPr lang="en-US">
                  <a:latin typeface="Calibri" pitchFamily="-112" charset="0"/>
                </a:endParaRPr>
              </a:p>
            </p:txBody>
          </p:sp>
          <p:sp>
            <p:nvSpPr>
              <p:cNvPr id="675660" name="Freeform 2597"/>
              <p:cNvSpPr>
                <a:spLocks/>
              </p:cNvSpPr>
              <p:nvPr/>
            </p:nvSpPr>
            <p:spPr bwMode="auto">
              <a:xfrm>
                <a:off x="1038" y="1664"/>
                <a:ext cx="173" cy="57"/>
              </a:xfrm>
              <a:custGeom>
                <a:avLst/>
                <a:gdLst>
                  <a:gd name="T0" fmla="*/ 2 w 345"/>
                  <a:gd name="T1" fmla="*/ 1 h 114"/>
                  <a:gd name="T2" fmla="*/ 2 w 345"/>
                  <a:gd name="T3" fmla="*/ 1 h 114"/>
                  <a:gd name="T4" fmla="*/ 0 w 345"/>
                  <a:gd name="T5" fmla="*/ 1 h 114"/>
                  <a:gd name="T6" fmla="*/ 0 w 345"/>
                  <a:gd name="T7" fmla="*/ 0 h 114"/>
                  <a:gd name="T8" fmla="*/ 2 w 345"/>
                  <a:gd name="T9" fmla="*/ 1 h 114"/>
                  <a:gd name="T10" fmla="*/ 0 60000 65536"/>
                  <a:gd name="T11" fmla="*/ 0 60000 65536"/>
                  <a:gd name="T12" fmla="*/ 0 60000 65536"/>
                  <a:gd name="T13" fmla="*/ 0 60000 65536"/>
                  <a:gd name="T14" fmla="*/ 0 60000 65536"/>
                  <a:gd name="T15" fmla="*/ 0 w 345"/>
                  <a:gd name="T16" fmla="*/ 0 h 114"/>
                  <a:gd name="T17" fmla="*/ 345 w 345"/>
                  <a:gd name="T18" fmla="*/ 114 h 114"/>
                </a:gdLst>
                <a:ahLst/>
                <a:cxnLst>
                  <a:cxn ang="T10">
                    <a:pos x="T0" y="T1"/>
                  </a:cxn>
                  <a:cxn ang="T11">
                    <a:pos x="T2" y="T3"/>
                  </a:cxn>
                  <a:cxn ang="T12">
                    <a:pos x="T4" y="T5"/>
                  </a:cxn>
                  <a:cxn ang="T13">
                    <a:pos x="T6" y="T7"/>
                  </a:cxn>
                  <a:cxn ang="T14">
                    <a:pos x="T8" y="T9"/>
                  </a:cxn>
                </a:cxnLst>
                <a:rect l="T15" t="T16" r="T17" b="T18"/>
                <a:pathLst>
                  <a:path w="345" h="114">
                    <a:moveTo>
                      <a:pt x="345" y="111"/>
                    </a:moveTo>
                    <a:lnTo>
                      <a:pt x="345" y="114"/>
                    </a:lnTo>
                    <a:lnTo>
                      <a:pt x="0" y="1"/>
                    </a:lnTo>
                    <a:lnTo>
                      <a:pt x="0" y="0"/>
                    </a:lnTo>
                    <a:lnTo>
                      <a:pt x="345" y="111"/>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661" name="Freeform 2598"/>
              <p:cNvSpPr>
                <a:spLocks/>
              </p:cNvSpPr>
              <p:nvPr/>
            </p:nvSpPr>
            <p:spPr bwMode="auto">
              <a:xfrm>
                <a:off x="1037" y="1665"/>
                <a:ext cx="174" cy="58"/>
              </a:xfrm>
              <a:custGeom>
                <a:avLst/>
                <a:gdLst>
                  <a:gd name="T0" fmla="*/ 2 w 347"/>
                  <a:gd name="T1" fmla="*/ 0 h 117"/>
                  <a:gd name="T2" fmla="*/ 2 w 347"/>
                  <a:gd name="T3" fmla="*/ 0 h 117"/>
                  <a:gd name="T4" fmla="*/ 0 w 347"/>
                  <a:gd name="T5" fmla="*/ 0 h 117"/>
                  <a:gd name="T6" fmla="*/ 1 w 347"/>
                  <a:gd name="T7" fmla="*/ 0 h 117"/>
                  <a:gd name="T8" fmla="*/ 2 w 347"/>
                  <a:gd name="T9" fmla="*/ 0 h 117"/>
                  <a:gd name="T10" fmla="*/ 0 60000 65536"/>
                  <a:gd name="T11" fmla="*/ 0 60000 65536"/>
                  <a:gd name="T12" fmla="*/ 0 60000 65536"/>
                  <a:gd name="T13" fmla="*/ 0 60000 65536"/>
                  <a:gd name="T14" fmla="*/ 0 60000 65536"/>
                  <a:gd name="T15" fmla="*/ 0 w 347"/>
                  <a:gd name="T16" fmla="*/ 0 h 117"/>
                  <a:gd name="T17" fmla="*/ 347 w 347"/>
                  <a:gd name="T18" fmla="*/ 117 h 117"/>
                </a:gdLst>
                <a:ahLst/>
                <a:cxnLst>
                  <a:cxn ang="T10">
                    <a:pos x="T0" y="T1"/>
                  </a:cxn>
                  <a:cxn ang="T11">
                    <a:pos x="T2" y="T3"/>
                  </a:cxn>
                  <a:cxn ang="T12">
                    <a:pos x="T4" y="T5"/>
                  </a:cxn>
                  <a:cxn ang="T13">
                    <a:pos x="T6" y="T7"/>
                  </a:cxn>
                  <a:cxn ang="T14">
                    <a:pos x="T8" y="T9"/>
                  </a:cxn>
                </a:cxnLst>
                <a:rect l="T15" t="T16" r="T17" b="T18"/>
                <a:pathLst>
                  <a:path w="347" h="117">
                    <a:moveTo>
                      <a:pt x="347" y="113"/>
                    </a:moveTo>
                    <a:lnTo>
                      <a:pt x="347" y="117"/>
                    </a:lnTo>
                    <a:lnTo>
                      <a:pt x="0" y="4"/>
                    </a:lnTo>
                    <a:lnTo>
                      <a:pt x="2" y="0"/>
                    </a:lnTo>
                    <a:lnTo>
                      <a:pt x="347" y="113"/>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662" name="Freeform 2599"/>
              <p:cNvSpPr>
                <a:spLocks/>
              </p:cNvSpPr>
              <p:nvPr/>
            </p:nvSpPr>
            <p:spPr bwMode="auto">
              <a:xfrm>
                <a:off x="1037" y="1666"/>
                <a:ext cx="174" cy="63"/>
              </a:xfrm>
              <a:custGeom>
                <a:avLst/>
                <a:gdLst>
                  <a:gd name="T0" fmla="*/ 2 w 347"/>
                  <a:gd name="T1" fmla="*/ 1 h 124"/>
                  <a:gd name="T2" fmla="*/ 2 w 347"/>
                  <a:gd name="T3" fmla="*/ 1 h 124"/>
                  <a:gd name="T4" fmla="*/ 1 w 347"/>
                  <a:gd name="T5" fmla="*/ 1 h 124"/>
                  <a:gd name="T6" fmla="*/ 0 w 347"/>
                  <a:gd name="T7" fmla="*/ 0 h 124"/>
                  <a:gd name="T8" fmla="*/ 2 w 347"/>
                  <a:gd name="T9" fmla="*/ 1 h 124"/>
                  <a:gd name="T10" fmla="*/ 0 60000 65536"/>
                  <a:gd name="T11" fmla="*/ 0 60000 65536"/>
                  <a:gd name="T12" fmla="*/ 0 60000 65536"/>
                  <a:gd name="T13" fmla="*/ 0 60000 65536"/>
                  <a:gd name="T14" fmla="*/ 0 60000 65536"/>
                  <a:gd name="T15" fmla="*/ 0 w 347"/>
                  <a:gd name="T16" fmla="*/ 0 h 124"/>
                  <a:gd name="T17" fmla="*/ 347 w 347"/>
                  <a:gd name="T18" fmla="*/ 124 h 124"/>
                </a:gdLst>
                <a:ahLst/>
                <a:cxnLst>
                  <a:cxn ang="T10">
                    <a:pos x="T0" y="T1"/>
                  </a:cxn>
                  <a:cxn ang="T11">
                    <a:pos x="T2" y="T3"/>
                  </a:cxn>
                  <a:cxn ang="T12">
                    <a:pos x="T4" y="T5"/>
                  </a:cxn>
                  <a:cxn ang="T13">
                    <a:pos x="T6" y="T7"/>
                  </a:cxn>
                  <a:cxn ang="T14">
                    <a:pos x="T8" y="T9"/>
                  </a:cxn>
                </a:cxnLst>
                <a:rect l="T15" t="T16" r="T17" b="T18"/>
                <a:pathLst>
                  <a:path w="347" h="124">
                    <a:moveTo>
                      <a:pt x="347" y="113"/>
                    </a:moveTo>
                    <a:lnTo>
                      <a:pt x="347" y="124"/>
                    </a:lnTo>
                    <a:lnTo>
                      <a:pt x="2" y="11"/>
                    </a:lnTo>
                    <a:lnTo>
                      <a:pt x="0" y="0"/>
                    </a:lnTo>
                    <a:lnTo>
                      <a:pt x="347" y="11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663" name="Freeform 2600"/>
              <p:cNvSpPr>
                <a:spLocks/>
              </p:cNvSpPr>
              <p:nvPr/>
            </p:nvSpPr>
            <p:spPr bwMode="auto">
              <a:xfrm>
                <a:off x="1037" y="1666"/>
                <a:ext cx="174" cy="58"/>
              </a:xfrm>
              <a:custGeom>
                <a:avLst/>
                <a:gdLst>
                  <a:gd name="T0" fmla="*/ 2 w 347"/>
                  <a:gd name="T1" fmla="*/ 1 h 116"/>
                  <a:gd name="T2" fmla="*/ 2 w 347"/>
                  <a:gd name="T3" fmla="*/ 1 h 116"/>
                  <a:gd name="T4" fmla="*/ 1 w 347"/>
                  <a:gd name="T5" fmla="*/ 1 h 116"/>
                  <a:gd name="T6" fmla="*/ 0 w 347"/>
                  <a:gd name="T7" fmla="*/ 0 h 116"/>
                  <a:gd name="T8" fmla="*/ 2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3"/>
                    </a:moveTo>
                    <a:lnTo>
                      <a:pt x="347" y="116"/>
                    </a:lnTo>
                    <a:lnTo>
                      <a:pt x="2" y="3"/>
                    </a:lnTo>
                    <a:lnTo>
                      <a:pt x="0" y="0"/>
                    </a:lnTo>
                    <a:lnTo>
                      <a:pt x="347" y="11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664" name="Freeform 2601"/>
              <p:cNvSpPr>
                <a:spLocks/>
              </p:cNvSpPr>
              <p:nvPr/>
            </p:nvSpPr>
            <p:spPr bwMode="auto">
              <a:xfrm>
                <a:off x="1038" y="1668"/>
                <a:ext cx="173" cy="58"/>
              </a:xfrm>
              <a:custGeom>
                <a:avLst/>
                <a:gdLst>
                  <a:gd name="T0" fmla="*/ 2 w 345"/>
                  <a:gd name="T1" fmla="*/ 1 h 116"/>
                  <a:gd name="T2" fmla="*/ 2 w 345"/>
                  <a:gd name="T3" fmla="*/ 1 h 116"/>
                  <a:gd name="T4" fmla="*/ 0 w 345"/>
                  <a:gd name="T5" fmla="*/ 1 h 116"/>
                  <a:gd name="T6" fmla="*/ 0 w 345"/>
                  <a:gd name="T7" fmla="*/ 0 h 116"/>
                  <a:gd name="T8" fmla="*/ 2 w 345"/>
                  <a:gd name="T9" fmla="*/ 1 h 116"/>
                  <a:gd name="T10" fmla="*/ 0 60000 65536"/>
                  <a:gd name="T11" fmla="*/ 0 60000 65536"/>
                  <a:gd name="T12" fmla="*/ 0 60000 65536"/>
                  <a:gd name="T13" fmla="*/ 0 60000 65536"/>
                  <a:gd name="T14" fmla="*/ 0 60000 65536"/>
                  <a:gd name="T15" fmla="*/ 0 w 345"/>
                  <a:gd name="T16" fmla="*/ 0 h 116"/>
                  <a:gd name="T17" fmla="*/ 345 w 345"/>
                  <a:gd name="T18" fmla="*/ 116 h 116"/>
                </a:gdLst>
                <a:ahLst/>
                <a:cxnLst>
                  <a:cxn ang="T10">
                    <a:pos x="T0" y="T1"/>
                  </a:cxn>
                  <a:cxn ang="T11">
                    <a:pos x="T2" y="T3"/>
                  </a:cxn>
                  <a:cxn ang="T12">
                    <a:pos x="T4" y="T5"/>
                  </a:cxn>
                  <a:cxn ang="T13">
                    <a:pos x="T6" y="T7"/>
                  </a:cxn>
                  <a:cxn ang="T14">
                    <a:pos x="T8" y="T9"/>
                  </a:cxn>
                </a:cxnLst>
                <a:rect l="T15" t="T16" r="T17" b="T18"/>
                <a:pathLst>
                  <a:path w="345" h="116">
                    <a:moveTo>
                      <a:pt x="345" y="113"/>
                    </a:moveTo>
                    <a:lnTo>
                      <a:pt x="345" y="116"/>
                    </a:lnTo>
                    <a:lnTo>
                      <a:pt x="0" y="3"/>
                    </a:lnTo>
                    <a:lnTo>
                      <a:pt x="0" y="0"/>
                    </a:lnTo>
                    <a:lnTo>
                      <a:pt x="345" y="113"/>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665" name="Freeform 2602"/>
              <p:cNvSpPr>
                <a:spLocks/>
              </p:cNvSpPr>
              <p:nvPr/>
            </p:nvSpPr>
            <p:spPr bwMode="auto">
              <a:xfrm>
                <a:off x="1038" y="1670"/>
                <a:ext cx="173" cy="58"/>
              </a:xfrm>
              <a:custGeom>
                <a:avLst/>
                <a:gdLst>
                  <a:gd name="T0" fmla="*/ 2 w 345"/>
                  <a:gd name="T1" fmla="*/ 0 h 117"/>
                  <a:gd name="T2" fmla="*/ 2 w 345"/>
                  <a:gd name="T3" fmla="*/ 0 h 117"/>
                  <a:gd name="T4" fmla="*/ 0 w 345"/>
                  <a:gd name="T5" fmla="*/ 0 h 117"/>
                  <a:gd name="T6" fmla="*/ 0 w 345"/>
                  <a:gd name="T7" fmla="*/ 0 h 117"/>
                  <a:gd name="T8" fmla="*/ 2 w 345"/>
                  <a:gd name="T9" fmla="*/ 0 h 117"/>
                  <a:gd name="T10" fmla="*/ 0 60000 65536"/>
                  <a:gd name="T11" fmla="*/ 0 60000 65536"/>
                  <a:gd name="T12" fmla="*/ 0 60000 65536"/>
                  <a:gd name="T13" fmla="*/ 0 60000 65536"/>
                  <a:gd name="T14" fmla="*/ 0 60000 65536"/>
                  <a:gd name="T15" fmla="*/ 0 w 345"/>
                  <a:gd name="T16" fmla="*/ 0 h 117"/>
                  <a:gd name="T17" fmla="*/ 345 w 345"/>
                  <a:gd name="T18" fmla="*/ 117 h 117"/>
                </a:gdLst>
                <a:ahLst/>
                <a:cxnLst>
                  <a:cxn ang="T10">
                    <a:pos x="T0" y="T1"/>
                  </a:cxn>
                  <a:cxn ang="T11">
                    <a:pos x="T2" y="T3"/>
                  </a:cxn>
                  <a:cxn ang="T12">
                    <a:pos x="T4" y="T5"/>
                  </a:cxn>
                  <a:cxn ang="T13">
                    <a:pos x="T6" y="T7"/>
                  </a:cxn>
                  <a:cxn ang="T14">
                    <a:pos x="T8" y="T9"/>
                  </a:cxn>
                </a:cxnLst>
                <a:rect l="T15" t="T16" r="T17" b="T18"/>
                <a:pathLst>
                  <a:path w="345" h="117">
                    <a:moveTo>
                      <a:pt x="345" y="113"/>
                    </a:moveTo>
                    <a:lnTo>
                      <a:pt x="345" y="117"/>
                    </a:lnTo>
                    <a:lnTo>
                      <a:pt x="0" y="2"/>
                    </a:lnTo>
                    <a:lnTo>
                      <a:pt x="0" y="0"/>
                    </a:lnTo>
                    <a:lnTo>
                      <a:pt x="345" y="113"/>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666" name="Freeform 2603"/>
              <p:cNvSpPr>
                <a:spLocks/>
              </p:cNvSpPr>
              <p:nvPr/>
            </p:nvSpPr>
            <p:spPr bwMode="auto">
              <a:xfrm>
                <a:off x="1038" y="1670"/>
                <a:ext cx="173" cy="59"/>
              </a:xfrm>
              <a:custGeom>
                <a:avLst/>
                <a:gdLst>
                  <a:gd name="T0" fmla="*/ 2 w 345"/>
                  <a:gd name="T1" fmla="*/ 1 h 116"/>
                  <a:gd name="T2" fmla="*/ 2 w 345"/>
                  <a:gd name="T3" fmla="*/ 1 h 116"/>
                  <a:gd name="T4" fmla="*/ 0 w 345"/>
                  <a:gd name="T5" fmla="*/ 1 h 116"/>
                  <a:gd name="T6" fmla="*/ 0 w 345"/>
                  <a:gd name="T7" fmla="*/ 0 h 116"/>
                  <a:gd name="T8" fmla="*/ 2 w 345"/>
                  <a:gd name="T9" fmla="*/ 1 h 116"/>
                  <a:gd name="T10" fmla="*/ 0 60000 65536"/>
                  <a:gd name="T11" fmla="*/ 0 60000 65536"/>
                  <a:gd name="T12" fmla="*/ 0 60000 65536"/>
                  <a:gd name="T13" fmla="*/ 0 60000 65536"/>
                  <a:gd name="T14" fmla="*/ 0 60000 65536"/>
                  <a:gd name="T15" fmla="*/ 0 w 345"/>
                  <a:gd name="T16" fmla="*/ 0 h 116"/>
                  <a:gd name="T17" fmla="*/ 345 w 345"/>
                  <a:gd name="T18" fmla="*/ 116 h 116"/>
                </a:gdLst>
                <a:ahLst/>
                <a:cxnLst>
                  <a:cxn ang="T10">
                    <a:pos x="T0" y="T1"/>
                  </a:cxn>
                  <a:cxn ang="T11">
                    <a:pos x="T2" y="T3"/>
                  </a:cxn>
                  <a:cxn ang="T12">
                    <a:pos x="T4" y="T5"/>
                  </a:cxn>
                  <a:cxn ang="T13">
                    <a:pos x="T6" y="T7"/>
                  </a:cxn>
                  <a:cxn ang="T14">
                    <a:pos x="T8" y="T9"/>
                  </a:cxn>
                </a:cxnLst>
                <a:rect l="T15" t="T16" r="T17" b="T18"/>
                <a:pathLst>
                  <a:path w="345" h="116">
                    <a:moveTo>
                      <a:pt x="345" y="115"/>
                    </a:moveTo>
                    <a:lnTo>
                      <a:pt x="345" y="116"/>
                    </a:lnTo>
                    <a:lnTo>
                      <a:pt x="0" y="3"/>
                    </a:lnTo>
                    <a:lnTo>
                      <a:pt x="0" y="0"/>
                    </a:lnTo>
                    <a:lnTo>
                      <a:pt x="345" y="115"/>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667" name="Freeform 2604"/>
              <p:cNvSpPr>
                <a:spLocks/>
              </p:cNvSpPr>
              <p:nvPr/>
            </p:nvSpPr>
            <p:spPr bwMode="auto">
              <a:xfrm>
                <a:off x="1038" y="1672"/>
                <a:ext cx="174" cy="62"/>
              </a:xfrm>
              <a:custGeom>
                <a:avLst/>
                <a:gdLst>
                  <a:gd name="T0" fmla="*/ 1 w 349"/>
                  <a:gd name="T1" fmla="*/ 0 h 125"/>
                  <a:gd name="T2" fmla="*/ 1 w 349"/>
                  <a:gd name="T3" fmla="*/ 0 h 125"/>
                  <a:gd name="T4" fmla="*/ 0 w 349"/>
                  <a:gd name="T5" fmla="*/ 0 h 125"/>
                  <a:gd name="T6" fmla="*/ 0 w 349"/>
                  <a:gd name="T7" fmla="*/ 0 h 125"/>
                  <a:gd name="T8" fmla="*/ 1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5" y="113"/>
                    </a:moveTo>
                    <a:lnTo>
                      <a:pt x="349" y="125"/>
                    </a:lnTo>
                    <a:lnTo>
                      <a:pt x="1" y="10"/>
                    </a:lnTo>
                    <a:lnTo>
                      <a:pt x="0" y="0"/>
                    </a:lnTo>
                    <a:lnTo>
                      <a:pt x="345" y="113"/>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668" name="Freeform 2605"/>
              <p:cNvSpPr>
                <a:spLocks/>
              </p:cNvSpPr>
              <p:nvPr/>
            </p:nvSpPr>
            <p:spPr bwMode="auto">
              <a:xfrm>
                <a:off x="1038" y="1672"/>
                <a:ext cx="173" cy="58"/>
              </a:xfrm>
              <a:custGeom>
                <a:avLst/>
                <a:gdLst>
                  <a:gd name="T0" fmla="*/ 1 w 347"/>
                  <a:gd name="T1" fmla="*/ 0 h 117"/>
                  <a:gd name="T2" fmla="*/ 1 w 347"/>
                  <a:gd name="T3" fmla="*/ 0 h 117"/>
                  <a:gd name="T4" fmla="*/ 0 w 347"/>
                  <a:gd name="T5" fmla="*/ 0 h 117"/>
                  <a:gd name="T6" fmla="*/ 0 w 347"/>
                  <a:gd name="T7" fmla="*/ 0 h 117"/>
                  <a:gd name="T8" fmla="*/ 1 w 347"/>
                  <a:gd name="T9" fmla="*/ 0 h 117"/>
                  <a:gd name="T10" fmla="*/ 0 60000 65536"/>
                  <a:gd name="T11" fmla="*/ 0 60000 65536"/>
                  <a:gd name="T12" fmla="*/ 0 60000 65536"/>
                  <a:gd name="T13" fmla="*/ 0 60000 65536"/>
                  <a:gd name="T14" fmla="*/ 0 60000 65536"/>
                  <a:gd name="T15" fmla="*/ 0 w 347"/>
                  <a:gd name="T16" fmla="*/ 0 h 117"/>
                  <a:gd name="T17" fmla="*/ 347 w 347"/>
                  <a:gd name="T18" fmla="*/ 117 h 117"/>
                </a:gdLst>
                <a:ahLst/>
                <a:cxnLst>
                  <a:cxn ang="T10">
                    <a:pos x="T0" y="T1"/>
                  </a:cxn>
                  <a:cxn ang="T11">
                    <a:pos x="T2" y="T3"/>
                  </a:cxn>
                  <a:cxn ang="T12">
                    <a:pos x="T4" y="T5"/>
                  </a:cxn>
                  <a:cxn ang="T13">
                    <a:pos x="T6" y="T7"/>
                  </a:cxn>
                  <a:cxn ang="T14">
                    <a:pos x="T8" y="T9"/>
                  </a:cxn>
                </a:cxnLst>
                <a:rect l="T15" t="T16" r="T17" b="T18"/>
                <a:pathLst>
                  <a:path w="347" h="117">
                    <a:moveTo>
                      <a:pt x="345" y="113"/>
                    </a:moveTo>
                    <a:lnTo>
                      <a:pt x="347" y="117"/>
                    </a:lnTo>
                    <a:lnTo>
                      <a:pt x="0" y="4"/>
                    </a:lnTo>
                    <a:lnTo>
                      <a:pt x="0" y="0"/>
                    </a:lnTo>
                    <a:lnTo>
                      <a:pt x="345" y="113"/>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669" name="Freeform 2606"/>
              <p:cNvSpPr>
                <a:spLocks/>
              </p:cNvSpPr>
              <p:nvPr/>
            </p:nvSpPr>
            <p:spPr bwMode="auto">
              <a:xfrm>
                <a:off x="1038" y="1674"/>
                <a:ext cx="173" cy="59"/>
              </a:xfrm>
              <a:custGeom>
                <a:avLst/>
                <a:gdLst>
                  <a:gd name="T0" fmla="*/ 1 w 347"/>
                  <a:gd name="T1" fmla="*/ 1 h 118"/>
                  <a:gd name="T2" fmla="*/ 1 w 347"/>
                  <a:gd name="T3" fmla="*/ 1 h 118"/>
                  <a:gd name="T4" fmla="*/ 0 w 347"/>
                  <a:gd name="T5" fmla="*/ 1 h 118"/>
                  <a:gd name="T6" fmla="*/ 0 w 347"/>
                  <a:gd name="T7" fmla="*/ 0 h 118"/>
                  <a:gd name="T8" fmla="*/ 1 w 347"/>
                  <a:gd name="T9" fmla="*/ 1 h 118"/>
                  <a:gd name="T10" fmla="*/ 0 60000 65536"/>
                  <a:gd name="T11" fmla="*/ 0 60000 65536"/>
                  <a:gd name="T12" fmla="*/ 0 60000 65536"/>
                  <a:gd name="T13" fmla="*/ 0 60000 65536"/>
                  <a:gd name="T14" fmla="*/ 0 60000 65536"/>
                  <a:gd name="T15" fmla="*/ 0 w 347"/>
                  <a:gd name="T16" fmla="*/ 0 h 118"/>
                  <a:gd name="T17" fmla="*/ 347 w 347"/>
                  <a:gd name="T18" fmla="*/ 118 h 118"/>
                </a:gdLst>
                <a:ahLst/>
                <a:cxnLst>
                  <a:cxn ang="T10">
                    <a:pos x="T0" y="T1"/>
                  </a:cxn>
                  <a:cxn ang="T11">
                    <a:pos x="T2" y="T3"/>
                  </a:cxn>
                  <a:cxn ang="T12">
                    <a:pos x="T4" y="T5"/>
                  </a:cxn>
                  <a:cxn ang="T13">
                    <a:pos x="T6" y="T7"/>
                  </a:cxn>
                  <a:cxn ang="T14">
                    <a:pos x="T8" y="T9"/>
                  </a:cxn>
                </a:cxnLst>
                <a:rect l="T15" t="T16" r="T17" b="T18"/>
                <a:pathLst>
                  <a:path w="347" h="118">
                    <a:moveTo>
                      <a:pt x="347" y="113"/>
                    </a:moveTo>
                    <a:lnTo>
                      <a:pt x="347" y="118"/>
                    </a:lnTo>
                    <a:lnTo>
                      <a:pt x="1" y="3"/>
                    </a:lnTo>
                    <a:lnTo>
                      <a:pt x="0" y="0"/>
                    </a:lnTo>
                    <a:lnTo>
                      <a:pt x="347" y="113"/>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670" name="Freeform 2607"/>
              <p:cNvSpPr>
                <a:spLocks/>
              </p:cNvSpPr>
              <p:nvPr/>
            </p:nvSpPr>
            <p:spPr bwMode="auto">
              <a:xfrm>
                <a:off x="1039" y="1675"/>
                <a:ext cx="173" cy="59"/>
              </a:xfrm>
              <a:custGeom>
                <a:avLst/>
                <a:gdLst>
                  <a:gd name="T0" fmla="*/ 1 w 348"/>
                  <a:gd name="T1" fmla="*/ 1 h 118"/>
                  <a:gd name="T2" fmla="*/ 1 w 348"/>
                  <a:gd name="T3" fmla="*/ 1 h 118"/>
                  <a:gd name="T4" fmla="*/ 0 w 348"/>
                  <a:gd name="T5" fmla="*/ 1 h 118"/>
                  <a:gd name="T6" fmla="*/ 0 w 348"/>
                  <a:gd name="T7" fmla="*/ 0 h 118"/>
                  <a:gd name="T8" fmla="*/ 1 w 348"/>
                  <a:gd name="T9" fmla="*/ 1 h 118"/>
                  <a:gd name="T10" fmla="*/ 0 60000 65536"/>
                  <a:gd name="T11" fmla="*/ 0 60000 65536"/>
                  <a:gd name="T12" fmla="*/ 0 60000 65536"/>
                  <a:gd name="T13" fmla="*/ 0 60000 65536"/>
                  <a:gd name="T14" fmla="*/ 0 60000 65536"/>
                  <a:gd name="T15" fmla="*/ 0 w 348"/>
                  <a:gd name="T16" fmla="*/ 0 h 118"/>
                  <a:gd name="T17" fmla="*/ 348 w 348"/>
                  <a:gd name="T18" fmla="*/ 118 h 118"/>
                </a:gdLst>
                <a:ahLst/>
                <a:cxnLst>
                  <a:cxn ang="T10">
                    <a:pos x="T0" y="T1"/>
                  </a:cxn>
                  <a:cxn ang="T11">
                    <a:pos x="T2" y="T3"/>
                  </a:cxn>
                  <a:cxn ang="T12">
                    <a:pos x="T4" y="T5"/>
                  </a:cxn>
                  <a:cxn ang="T13">
                    <a:pos x="T6" y="T7"/>
                  </a:cxn>
                  <a:cxn ang="T14">
                    <a:pos x="T8" y="T9"/>
                  </a:cxn>
                </a:cxnLst>
                <a:rect l="T15" t="T16" r="T17" b="T18"/>
                <a:pathLst>
                  <a:path w="348" h="118">
                    <a:moveTo>
                      <a:pt x="346" y="115"/>
                    </a:moveTo>
                    <a:lnTo>
                      <a:pt x="348" y="118"/>
                    </a:lnTo>
                    <a:lnTo>
                      <a:pt x="0" y="3"/>
                    </a:lnTo>
                    <a:lnTo>
                      <a:pt x="0" y="0"/>
                    </a:lnTo>
                    <a:lnTo>
                      <a:pt x="346" y="115"/>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671" name="Freeform 2608"/>
              <p:cNvSpPr>
                <a:spLocks/>
              </p:cNvSpPr>
              <p:nvPr/>
            </p:nvSpPr>
            <p:spPr bwMode="auto">
              <a:xfrm>
                <a:off x="1039" y="1677"/>
                <a:ext cx="175" cy="62"/>
              </a:xfrm>
              <a:custGeom>
                <a:avLst/>
                <a:gdLst>
                  <a:gd name="T0" fmla="*/ 1 w 351"/>
                  <a:gd name="T1" fmla="*/ 1 h 123"/>
                  <a:gd name="T2" fmla="*/ 1 w 351"/>
                  <a:gd name="T3" fmla="*/ 1 h 123"/>
                  <a:gd name="T4" fmla="*/ 0 w 351"/>
                  <a:gd name="T5" fmla="*/ 1 h 123"/>
                  <a:gd name="T6" fmla="*/ 0 w 351"/>
                  <a:gd name="T7" fmla="*/ 0 h 123"/>
                  <a:gd name="T8" fmla="*/ 1 w 351"/>
                  <a:gd name="T9" fmla="*/ 1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48" y="115"/>
                    </a:moveTo>
                    <a:lnTo>
                      <a:pt x="351" y="123"/>
                    </a:lnTo>
                    <a:lnTo>
                      <a:pt x="4" y="10"/>
                    </a:lnTo>
                    <a:lnTo>
                      <a:pt x="0" y="0"/>
                    </a:lnTo>
                    <a:lnTo>
                      <a:pt x="348" y="115"/>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672" name="Freeform 2609"/>
              <p:cNvSpPr>
                <a:spLocks/>
              </p:cNvSpPr>
              <p:nvPr/>
            </p:nvSpPr>
            <p:spPr bwMode="auto">
              <a:xfrm>
                <a:off x="1039" y="1677"/>
                <a:ext cx="173" cy="58"/>
              </a:xfrm>
              <a:custGeom>
                <a:avLst/>
                <a:gdLst>
                  <a:gd name="T0" fmla="*/ 1 w 348"/>
                  <a:gd name="T1" fmla="*/ 0 h 117"/>
                  <a:gd name="T2" fmla="*/ 1 w 348"/>
                  <a:gd name="T3" fmla="*/ 0 h 117"/>
                  <a:gd name="T4" fmla="*/ 0 w 348"/>
                  <a:gd name="T5" fmla="*/ 0 h 117"/>
                  <a:gd name="T6" fmla="*/ 0 w 348"/>
                  <a:gd name="T7" fmla="*/ 0 h 117"/>
                  <a:gd name="T8" fmla="*/ 1 w 348"/>
                  <a:gd name="T9" fmla="*/ 0 h 117"/>
                  <a:gd name="T10" fmla="*/ 0 60000 65536"/>
                  <a:gd name="T11" fmla="*/ 0 60000 65536"/>
                  <a:gd name="T12" fmla="*/ 0 60000 65536"/>
                  <a:gd name="T13" fmla="*/ 0 60000 65536"/>
                  <a:gd name="T14" fmla="*/ 0 60000 65536"/>
                  <a:gd name="T15" fmla="*/ 0 w 348"/>
                  <a:gd name="T16" fmla="*/ 0 h 117"/>
                  <a:gd name="T17" fmla="*/ 348 w 348"/>
                  <a:gd name="T18" fmla="*/ 117 h 117"/>
                </a:gdLst>
                <a:ahLst/>
                <a:cxnLst>
                  <a:cxn ang="T10">
                    <a:pos x="T0" y="T1"/>
                  </a:cxn>
                  <a:cxn ang="T11">
                    <a:pos x="T2" y="T3"/>
                  </a:cxn>
                  <a:cxn ang="T12">
                    <a:pos x="T4" y="T5"/>
                  </a:cxn>
                  <a:cxn ang="T13">
                    <a:pos x="T6" y="T7"/>
                  </a:cxn>
                  <a:cxn ang="T14">
                    <a:pos x="T8" y="T9"/>
                  </a:cxn>
                </a:cxnLst>
                <a:rect l="T15" t="T16" r="T17" b="T18"/>
                <a:pathLst>
                  <a:path w="348" h="117">
                    <a:moveTo>
                      <a:pt x="348" y="115"/>
                    </a:moveTo>
                    <a:lnTo>
                      <a:pt x="348" y="117"/>
                    </a:lnTo>
                    <a:lnTo>
                      <a:pt x="2" y="4"/>
                    </a:lnTo>
                    <a:lnTo>
                      <a:pt x="0" y="0"/>
                    </a:lnTo>
                    <a:lnTo>
                      <a:pt x="348" y="115"/>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673" name="Freeform 2610"/>
              <p:cNvSpPr>
                <a:spLocks/>
              </p:cNvSpPr>
              <p:nvPr/>
            </p:nvSpPr>
            <p:spPr bwMode="auto">
              <a:xfrm>
                <a:off x="1039" y="1679"/>
                <a:ext cx="174" cy="58"/>
              </a:xfrm>
              <a:custGeom>
                <a:avLst/>
                <a:gdLst>
                  <a:gd name="T0" fmla="*/ 2 w 347"/>
                  <a:gd name="T1" fmla="*/ 1 h 116"/>
                  <a:gd name="T2" fmla="*/ 2 w 347"/>
                  <a:gd name="T3" fmla="*/ 1 h 116"/>
                  <a:gd name="T4" fmla="*/ 1 w 347"/>
                  <a:gd name="T5" fmla="*/ 1 h 116"/>
                  <a:gd name="T6" fmla="*/ 0 w 347"/>
                  <a:gd name="T7" fmla="*/ 0 h 116"/>
                  <a:gd name="T8" fmla="*/ 2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6" y="113"/>
                    </a:moveTo>
                    <a:lnTo>
                      <a:pt x="347" y="116"/>
                    </a:lnTo>
                    <a:lnTo>
                      <a:pt x="2" y="3"/>
                    </a:lnTo>
                    <a:lnTo>
                      <a:pt x="0" y="0"/>
                    </a:lnTo>
                    <a:lnTo>
                      <a:pt x="346" y="11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674" name="Freeform 2611"/>
              <p:cNvSpPr>
                <a:spLocks/>
              </p:cNvSpPr>
              <p:nvPr/>
            </p:nvSpPr>
            <p:spPr bwMode="auto">
              <a:xfrm>
                <a:off x="1040" y="1680"/>
                <a:ext cx="174" cy="59"/>
              </a:xfrm>
              <a:custGeom>
                <a:avLst/>
                <a:gdLst>
                  <a:gd name="T0" fmla="*/ 2 w 347"/>
                  <a:gd name="T1" fmla="*/ 1 h 116"/>
                  <a:gd name="T2" fmla="*/ 2 w 347"/>
                  <a:gd name="T3" fmla="*/ 1 h 116"/>
                  <a:gd name="T4" fmla="*/ 0 w 347"/>
                  <a:gd name="T5" fmla="*/ 1 h 116"/>
                  <a:gd name="T6" fmla="*/ 0 w 347"/>
                  <a:gd name="T7" fmla="*/ 0 h 116"/>
                  <a:gd name="T8" fmla="*/ 2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5" y="113"/>
                    </a:moveTo>
                    <a:lnTo>
                      <a:pt x="347" y="116"/>
                    </a:lnTo>
                    <a:lnTo>
                      <a:pt x="0" y="3"/>
                    </a:lnTo>
                    <a:lnTo>
                      <a:pt x="0" y="0"/>
                    </a:lnTo>
                    <a:lnTo>
                      <a:pt x="345" y="113"/>
                    </a:lnTo>
                    <a:close/>
                  </a:path>
                </a:pathLst>
              </a:custGeom>
              <a:solidFill>
                <a:srgbClr val="CA6400"/>
              </a:solidFill>
              <a:ln w="9525">
                <a:noFill/>
                <a:round/>
                <a:headEnd/>
                <a:tailEnd/>
              </a:ln>
            </p:spPr>
            <p:txBody>
              <a:bodyPr>
                <a:prstTxWarp prst="textNoShape">
                  <a:avLst/>
                </a:prstTxWarp>
              </a:bodyPr>
              <a:lstStyle/>
              <a:p>
                <a:endParaRPr lang="en-US">
                  <a:latin typeface="Calibri" pitchFamily="-112" charset="0"/>
                </a:endParaRPr>
              </a:p>
            </p:txBody>
          </p:sp>
          <p:sp>
            <p:nvSpPr>
              <p:cNvPr id="675675" name="Freeform 2612"/>
              <p:cNvSpPr>
                <a:spLocks/>
              </p:cNvSpPr>
              <p:nvPr/>
            </p:nvSpPr>
            <p:spPr bwMode="auto">
              <a:xfrm>
                <a:off x="1040" y="1682"/>
                <a:ext cx="176" cy="60"/>
              </a:xfrm>
              <a:custGeom>
                <a:avLst/>
                <a:gdLst>
                  <a:gd name="T0" fmla="*/ 1 w 352"/>
                  <a:gd name="T1" fmla="*/ 1 h 120"/>
                  <a:gd name="T2" fmla="*/ 1 w 352"/>
                  <a:gd name="T3" fmla="*/ 1 h 120"/>
                  <a:gd name="T4" fmla="*/ 1 w 352"/>
                  <a:gd name="T5" fmla="*/ 1 h 120"/>
                  <a:gd name="T6" fmla="*/ 0 w 352"/>
                  <a:gd name="T7" fmla="*/ 0 h 120"/>
                  <a:gd name="T8" fmla="*/ 1 w 352"/>
                  <a:gd name="T9" fmla="*/ 1 h 120"/>
                  <a:gd name="T10" fmla="*/ 0 60000 65536"/>
                  <a:gd name="T11" fmla="*/ 0 60000 65536"/>
                  <a:gd name="T12" fmla="*/ 0 60000 65536"/>
                  <a:gd name="T13" fmla="*/ 0 60000 65536"/>
                  <a:gd name="T14" fmla="*/ 0 60000 65536"/>
                  <a:gd name="T15" fmla="*/ 0 w 352"/>
                  <a:gd name="T16" fmla="*/ 0 h 120"/>
                  <a:gd name="T17" fmla="*/ 352 w 352"/>
                  <a:gd name="T18" fmla="*/ 120 h 120"/>
                </a:gdLst>
                <a:ahLst/>
                <a:cxnLst>
                  <a:cxn ang="T10">
                    <a:pos x="T0" y="T1"/>
                  </a:cxn>
                  <a:cxn ang="T11">
                    <a:pos x="T2" y="T3"/>
                  </a:cxn>
                  <a:cxn ang="T12">
                    <a:pos x="T4" y="T5"/>
                  </a:cxn>
                  <a:cxn ang="T13">
                    <a:pos x="T6" y="T7"/>
                  </a:cxn>
                  <a:cxn ang="T14">
                    <a:pos x="T8" y="T9"/>
                  </a:cxn>
                </a:cxnLst>
                <a:rect l="T15" t="T16" r="T17" b="T18"/>
                <a:pathLst>
                  <a:path w="352" h="120">
                    <a:moveTo>
                      <a:pt x="347" y="113"/>
                    </a:moveTo>
                    <a:lnTo>
                      <a:pt x="352" y="120"/>
                    </a:lnTo>
                    <a:lnTo>
                      <a:pt x="5" y="7"/>
                    </a:lnTo>
                    <a:lnTo>
                      <a:pt x="0" y="0"/>
                    </a:lnTo>
                    <a:lnTo>
                      <a:pt x="347" y="11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676" name="Freeform 2613"/>
              <p:cNvSpPr>
                <a:spLocks/>
              </p:cNvSpPr>
              <p:nvPr/>
            </p:nvSpPr>
            <p:spPr bwMode="auto">
              <a:xfrm>
                <a:off x="1040" y="1682"/>
                <a:ext cx="175" cy="58"/>
              </a:xfrm>
              <a:custGeom>
                <a:avLst/>
                <a:gdLst>
                  <a:gd name="T0" fmla="*/ 2 w 349"/>
                  <a:gd name="T1" fmla="*/ 0 h 117"/>
                  <a:gd name="T2" fmla="*/ 2 w 349"/>
                  <a:gd name="T3" fmla="*/ 0 h 117"/>
                  <a:gd name="T4" fmla="*/ 1 w 349"/>
                  <a:gd name="T5" fmla="*/ 0 h 117"/>
                  <a:gd name="T6" fmla="*/ 0 w 349"/>
                  <a:gd name="T7" fmla="*/ 0 h 117"/>
                  <a:gd name="T8" fmla="*/ 2 w 349"/>
                  <a:gd name="T9" fmla="*/ 0 h 117"/>
                  <a:gd name="T10" fmla="*/ 0 60000 65536"/>
                  <a:gd name="T11" fmla="*/ 0 60000 65536"/>
                  <a:gd name="T12" fmla="*/ 0 60000 65536"/>
                  <a:gd name="T13" fmla="*/ 0 60000 65536"/>
                  <a:gd name="T14" fmla="*/ 0 60000 65536"/>
                  <a:gd name="T15" fmla="*/ 0 w 349"/>
                  <a:gd name="T16" fmla="*/ 0 h 117"/>
                  <a:gd name="T17" fmla="*/ 349 w 349"/>
                  <a:gd name="T18" fmla="*/ 117 h 117"/>
                </a:gdLst>
                <a:ahLst/>
                <a:cxnLst>
                  <a:cxn ang="T10">
                    <a:pos x="T0" y="T1"/>
                  </a:cxn>
                  <a:cxn ang="T11">
                    <a:pos x="T2" y="T3"/>
                  </a:cxn>
                  <a:cxn ang="T12">
                    <a:pos x="T4" y="T5"/>
                  </a:cxn>
                  <a:cxn ang="T13">
                    <a:pos x="T6" y="T7"/>
                  </a:cxn>
                  <a:cxn ang="T14">
                    <a:pos x="T8" y="T9"/>
                  </a:cxn>
                </a:cxnLst>
                <a:rect l="T15" t="T16" r="T17" b="T18"/>
                <a:pathLst>
                  <a:path w="349" h="117">
                    <a:moveTo>
                      <a:pt x="347" y="113"/>
                    </a:moveTo>
                    <a:lnTo>
                      <a:pt x="349" y="117"/>
                    </a:lnTo>
                    <a:lnTo>
                      <a:pt x="3" y="4"/>
                    </a:lnTo>
                    <a:lnTo>
                      <a:pt x="0" y="0"/>
                    </a:lnTo>
                    <a:lnTo>
                      <a:pt x="347" y="11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677" name="Freeform 2614"/>
              <p:cNvSpPr>
                <a:spLocks/>
              </p:cNvSpPr>
              <p:nvPr/>
            </p:nvSpPr>
            <p:spPr bwMode="auto">
              <a:xfrm>
                <a:off x="1042" y="1684"/>
                <a:ext cx="174" cy="58"/>
              </a:xfrm>
              <a:custGeom>
                <a:avLst/>
                <a:gdLst>
                  <a:gd name="T0" fmla="*/ 1 w 349"/>
                  <a:gd name="T1" fmla="*/ 1 h 116"/>
                  <a:gd name="T2" fmla="*/ 1 w 349"/>
                  <a:gd name="T3" fmla="*/ 1 h 116"/>
                  <a:gd name="T4" fmla="*/ 0 w 349"/>
                  <a:gd name="T5" fmla="*/ 1 h 116"/>
                  <a:gd name="T6" fmla="*/ 0 w 349"/>
                  <a:gd name="T7" fmla="*/ 0 h 116"/>
                  <a:gd name="T8" fmla="*/ 1 w 349"/>
                  <a:gd name="T9" fmla="*/ 1 h 116"/>
                  <a:gd name="T10" fmla="*/ 0 60000 65536"/>
                  <a:gd name="T11" fmla="*/ 0 60000 65536"/>
                  <a:gd name="T12" fmla="*/ 0 60000 65536"/>
                  <a:gd name="T13" fmla="*/ 0 60000 65536"/>
                  <a:gd name="T14" fmla="*/ 0 60000 65536"/>
                  <a:gd name="T15" fmla="*/ 0 w 349"/>
                  <a:gd name="T16" fmla="*/ 0 h 116"/>
                  <a:gd name="T17" fmla="*/ 349 w 349"/>
                  <a:gd name="T18" fmla="*/ 116 h 116"/>
                </a:gdLst>
                <a:ahLst/>
                <a:cxnLst>
                  <a:cxn ang="T10">
                    <a:pos x="T0" y="T1"/>
                  </a:cxn>
                  <a:cxn ang="T11">
                    <a:pos x="T2" y="T3"/>
                  </a:cxn>
                  <a:cxn ang="T12">
                    <a:pos x="T4" y="T5"/>
                  </a:cxn>
                  <a:cxn ang="T13">
                    <a:pos x="T6" y="T7"/>
                  </a:cxn>
                  <a:cxn ang="T14">
                    <a:pos x="T8" y="T9"/>
                  </a:cxn>
                </a:cxnLst>
                <a:rect l="T15" t="T16" r="T17" b="T18"/>
                <a:pathLst>
                  <a:path w="349" h="116">
                    <a:moveTo>
                      <a:pt x="346" y="113"/>
                    </a:moveTo>
                    <a:lnTo>
                      <a:pt x="349" y="116"/>
                    </a:lnTo>
                    <a:lnTo>
                      <a:pt x="2" y="3"/>
                    </a:lnTo>
                    <a:lnTo>
                      <a:pt x="0" y="0"/>
                    </a:lnTo>
                    <a:lnTo>
                      <a:pt x="346" y="113"/>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5678" name="Freeform 2615"/>
              <p:cNvSpPr>
                <a:spLocks/>
              </p:cNvSpPr>
              <p:nvPr/>
            </p:nvSpPr>
            <p:spPr bwMode="auto">
              <a:xfrm>
                <a:off x="1043" y="1685"/>
                <a:ext cx="177" cy="60"/>
              </a:xfrm>
              <a:custGeom>
                <a:avLst/>
                <a:gdLst>
                  <a:gd name="T0" fmla="*/ 1 w 354"/>
                  <a:gd name="T1" fmla="*/ 1 h 120"/>
                  <a:gd name="T2" fmla="*/ 1 w 354"/>
                  <a:gd name="T3" fmla="*/ 1 h 120"/>
                  <a:gd name="T4" fmla="*/ 1 w 354"/>
                  <a:gd name="T5" fmla="*/ 1 h 120"/>
                  <a:gd name="T6" fmla="*/ 0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47" y="113"/>
                    </a:moveTo>
                    <a:lnTo>
                      <a:pt x="354" y="120"/>
                    </a:lnTo>
                    <a:lnTo>
                      <a:pt x="6" y="5"/>
                    </a:lnTo>
                    <a:lnTo>
                      <a:pt x="0" y="0"/>
                    </a:lnTo>
                    <a:lnTo>
                      <a:pt x="347" y="11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679" name="Freeform 2616"/>
              <p:cNvSpPr>
                <a:spLocks/>
              </p:cNvSpPr>
              <p:nvPr/>
            </p:nvSpPr>
            <p:spPr bwMode="auto">
              <a:xfrm>
                <a:off x="1046" y="1688"/>
                <a:ext cx="177" cy="59"/>
              </a:xfrm>
              <a:custGeom>
                <a:avLst/>
                <a:gdLst>
                  <a:gd name="T0" fmla="*/ 1 w 354"/>
                  <a:gd name="T1" fmla="*/ 1 h 118"/>
                  <a:gd name="T2" fmla="*/ 1 w 354"/>
                  <a:gd name="T3" fmla="*/ 1 h 118"/>
                  <a:gd name="T4" fmla="*/ 1 w 354"/>
                  <a:gd name="T5" fmla="*/ 1 h 118"/>
                  <a:gd name="T6" fmla="*/ 0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48" y="115"/>
                    </a:moveTo>
                    <a:lnTo>
                      <a:pt x="354" y="118"/>
                    </a:lnTo>
                    <a:lnTo>
                      <a:pt x="7" y="3"/>
                    </a:lnTo>
                    <a:lnTo>
                      <a:pt x="0" y="0"/>
                    </a:lnTo>
                    <a:lnTo>
                      <a:pt x="348" y="115"/>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5680" name="Freeform 2617"/>
              <p:cNvSpPr>
                <a:spLocks/>
              </p:cNvSpPr>
              <p:nvPr/>
            </p:nvSpPr>
            <p:spPr bwMode="auto">
              <a:xfrm>
                <a:off x="1063" y="1631"/>
                <a:ext cx="178" cy="55"/>
              </a:xfrm>
              <a:custGeom>
                <a:avLst/>
                <a:gdLst>
                  <a:gd name="T0" fmla="*/ 2 w 355"/>
                  <a:gd name="T1" fmla="*/ 1 h 110"/>
                  <a:gd name="T2" fmla="*/ 2 w 355"/>
                  <a:gd name="T3" fmla="*/ 1 h 110"/>
                  <a:gd name="T4" fmla="*/ 0 w 355"/>
                  <a:gd name="T5" fmla="*/ 0 h 110"/>
                  <a:gd name="T6" fmla="*/ 1 w 355"/>
                  <a:gd name="T7" fmla="*/ 0 h 110"/>
                  <a:gd name="T8" fmla="*/ 2 w 355"/>
                  <a:gd name="T9" fmla="*/ 1 h 110"/>
                  <a:gd name="T10" fmla="*/ 0 60000 65536"/>
                  <a:gd name="T11" fmla="*/ 0 60000 65536"/>
                  <a:gd name="T12" fmla="*/ 0 60000 65536"/>
                  <a:gd name="T13" fmla="*/ 0 60000 65536"/>
                  <a:gd name="T14" fmla="*/ 0 60000 65536"/>
                  <a:gd name="T15" fmla="*/ 0 w 355"/>
                  <a:gd name="T16" fmla="*/ 0 h 110"/>
                  <a:gd name="T17" fmla="*/ 355 w 355"/>
                  <a:gd name="T18" fmla="*/ 110 h 110"/>
                </a:gdLst>
                <a:ahLst/>
                <a:cxnLst>
                  <a:cxn ang="T10">
                    <a:pos x="T0" y="T1"/>
                  </a:cxn>
                  <a:cxn ang="T11">
                    <a:pos x="T2" y="T3"/>
                  </a:cxn>
                  <a:cxn ang="T12">
                    <a:pos x="T4" y="T5"/>
                  </a:cxn>
                  <a:cxn ang="T13">
                    <a:pos x="T6" y="T7"/>
                  </a:cxn>
                  <a:cxn ang="T14">
                    <a:pos x="T8" y="T9"/>
                  </a:cxn>
                </a:cxnLst>
                <a:rect l="T15" t="T16" r="T17" b="T18"/>
                <a:pathLst>
                  <a:path w="355" h="110">
                    <a:moveTo>
                      <a:pt x="355" y="110"/>
                    </a:moveTo>
                    <a:lnTo>
                      <a:pt x="348" y="110"/>
                    </a:lnTo>
                    <a:lnTo>
                      <a:pt x="0" y="0"/>
                    </a:lnTo>
                    <a:lnTo>
                      <a:pt x="8" y="0"/>
                    </a:lnTo>
                    <a:lnTo>
                      <a:pt x="355" y="110"/>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681" name="Freeform 2618"/>
              <p:cNvSpPr>
                <a:spLocks/>
              </p:cNvSpPr>
              <p:nvPr/>
            </p:nvSpPr>
            <p:spPr bwMode="auto">
              <a:xfrm>
                <a:off x="1059" y="1631"/>
                <a:ext cx="178" cy="55"/>
              </a:xfrm>
              <a:custGeom>
                <a:avLst/>
                <a:gdLst>
                  <a:gd name="T0" fmla="*/ 1 w 357"/>
                  <a:gd name="T1" fmla="*/ 1 h 110"/>
                  <a:gd name="T2" fmla="*/ 1 w 357"/>
                  <a:gd name="T3" fmla="*/ 1 h 110"/>
                  <a:gd name="T4" fmla="*/ 0 w 357"/>
                  <a:gd name="T5" fmla="*/ 0 h 110"/>
                  <a:gd name="T6" fmla="*/ 0 w 357"/>
                  <a:gd name="T7" fmla="*/ 0 h 110"/>
                  <a:gd name="T8" fmla="*/ 1 w 357"/>
                  <a:gd name="T9" fmla="*/ 1 h 110"/>
                  <a:gd name="T10" fmla="*/ 0 60000 65536"/>
                  <a:gd name="T11" fmla="*/ 0 60000 65536"/>
                  <a:gd name="T12" fmla="*/ 0 60000 65536"/>
                  <a:gd name="T13" fmla="*/ 0 60000 65536"/>
                  <a:gd name="T14" fmla="*/ 0 60000 65536"/>
                  <a:gd name="T15" fmla="*/ 0 w 357"/>
                  <a:gd name="T16" fmla="*/ 0 h 110"/>
                  <a:gd name="T17" fmla="*/ 357 w 357"/>
                  <a:gd name="T18" fmla="*/ 110 h 110"/>
                </a:gdLst>
                <a:ahLst/>
                <a:cxnLst>
                  <a:cxn ang="T10">
                    <a:pos x="T0" y="T1"/>
                  </a:cxn>
                  <a:cxn ang="T11">
                    <a:pos x="T2" y="T3"/>
                  </a:cxn>
                  <a:cxn ang="T12">
                    <a:pos x="T4" y="T5"/>
                  </a:cxn>
                  <a:cxn ang="T13">
                    <a:pos x="T6" y="T7"/>
                  </a:cxn>
                  <a:cxn ang="T14">
                    <a:pos x="T8" y="T9"/>
                  </a:cxn>
                </a:cxnLst>
                <a:rect l="T15" t="T16" r="T17" b="T18"/>
                <a:pathLst>
                  <a:path w="357" h="110">
                    <a:moveTo>
                      <a:pt x="357" y="110"/>
                    </a:moveTo>
                    <a:lnTo>
                      <a:pt x="348" y="110"/>
                    </a:lnTo>
                    <a:lnTo>
                      <a:pt x="0" y="0"/>
                    </a:lnTo>
                    <a:lnTo>
                      <a:pt x="9" y="0"/>
                    </a:lnTo>
                    <a:lnTo>
                      <a:pt x="357" y="110"/>
                    </a:lnTo>
                    <a:close/>
                  </a:path>
                </a:pathLst>
              </a:custGeom>
              <a:solidFill>
                <a:srgbClr val="814000"/>
              </a:solidFill>
              <a:ln w="9525">
                <a:noFill/>
                <a:round/>
                <a:headEnd/>
                <a:tailEnd/>
              </a:ln>
            </p:spPr>
            <p:txBody>
              <a:bodyPr>
                <a:prstTxWarp prst="textNoShape">
                  <a:avLst/>
                </a:prstTxWarp>
              </a:bodyPr>
              <a:lstStyle/>
              <a:p>
                <a:endParaRPr lang="en-US">
                  <a:latin typeface="Calibri" pitchFamily="-112" charset="0"/>
                </a:endParaRPr>
              </a:p>
            </p:txBody>
          </p:sp>
          <p:sp>
            <p:nvSpPr>
              <p:cNvPr id="675682" name="Freeform 2619"/>
              <p:cNvSpPr>
                <a:spLocks/>
              </p:cNvSpPr>
              <p:nvPr/>
            </p:nvSpPr>
            <p:spPr bwMode="auto">
              <a:xfrm>
                <a:off x="1211" y="1686"/>
                <a:ext cx="42" cy="61"/>
              </a:xfrm>
              <a:custGeom>
                <a:avLst/>
                <a:gdLst>
                  <a:gd name="T0" fmla="*/ 0 w 85"/>
                  <a:gd name="T1" fmla="*/ 0 h 121"/>
                  <a:gd name="T2" fmla="*/ 0 w 85"/>
                  <a:gd name="T3" fmla="*/ 1 h 121"/>
                  <a:gd name="T4" fmla="*/ 0 w 85"/>
                  <a:gd name="T5" fmla="*/ 1 h 121"/>
                  <a:gd name="T6" fmla="*/ 0 w 85"/>
                  <a:gd name="T7" fmla="*/ 1 h 121"/>
                  <a:gd name="T8" fmla="*/ 0 w 85"/>
                  <a:gd name="T9" fmla="*/ 1 h 121"/>
                  <a:gd name="T10" fmla="*/ 0 w 85"/>
                  <a:gd name="T11" fmla="*/ 1 h 121"/>
                  <a:gd name="T12" fmla="*/ 0 w 85"/>
                  <a:gd name="T13" fmla="*/ 1 h 121"/>
                  <a:gd name="T14" fmla="*/ 0 w 85"/>
                  <a:gd name="T15" fmla="*/ 1 h 121"/>
                  <a:gd name="T16" fmla="*/ 0 w 85"/>
                  <a:gd name="T17" fmla="*/ 1 h 121"/>
                  <a:gd name="T18" fmla="*/ 0 w 85"/>
                  <a:gd name="T19" fmla="*/ 1 h 121"/>
                  <a:gd name="T20" fmla="*/ 0 w 85"/>
                  <a:gd name="T21" fmla="*/ 1 h 121"/>
                  <a:gd name="T22" fmla="*/ 0 w 85"/>
                  <a:gd name="T23" fmla="*/ 1 h 121"/>
                  <a:gd name="T24" fmla="*/ 0 w 85"/>
                  <a:gd name="T25" fmla="*/ 1 h 121"/>
                  <a:gd name="T26" fmla="*/ 0 w 85"/>
                  <a:gd name="T27" fmla="*/ 1 h 121"/>
                  <a:gd name="T28" fmla="*/ 0 w 85"/>
                  <a:gd name="T29" fmla="*/ 1 h 121"/>
                  <a:gd name="T30" fmla="*/ 0 w 85"/>
                  <a:gd name="T31" fmla="*/ 1 h 121"/>
                  <a:gd name="T32" fmla="*/ 0 w 85"/>
                  <a:gd name="T33" fmla="*/ 1 h 121"/>
                  <a:gd name="T34" fmla="*/ 0 w 85"/>
                  <a:gd name="T35" fmla="*/ 1 h 121"/>
                  <a:gd name="T36" fmla="*/ 0 w 85"/>
                  <a:gd name="T37" fmla="*/ 1 h 121"/>
                  <a:gd name="T38" fmla="*/ 0 w 85"/>
                  <a:gd name="T39" fmla="*/ 1 h 121"/>
                  <a:gd name="T40" fmla="*/ 0 w 85"/>
                  <a:gd name="T41" fmla="*/ 1 h 121"/>
                  <a:gd name="T42" fmla="*/ 0 w 85"/>
                  <a:gd name="T43" fmla="*/ 1 h 121"/>
                  <a:gd name="T44" fmla="*/ 0 w 85"/>
                  <a:gd name="T45" fmla="*/ 1 h 121"/>
                  <a:gd name="T46" fmla="*/ 0 w 85"/>
                  <a:gd name="T47" fmla="*/ 1 h 121"/>
                  <a:gd name="T48" fmla="*/ 0 w 85"/>
                  <a:gd name="T49" fmla="*/ 1 h 121"/>
                  <a:gd name="T50" fmla="*/ 0 w 85"/>
                  <a:gd name="T51" fmla="*/ 1 h 121"/>
                  <a:gd name="T52" fmla="*/ 0 w 85"/>
                  <a:gd name="T53" fmla="*/ 1 h 121"/>
                  <a:gd name="T54" fmla="*/ 0 w 85"/>
                  <a:gd name="T55" fmla="*/ 1 h 121"/>
                  <a:gd name="T56" fmla="*/ 0 w 85"/>
                  <a:gd name="T57" fmla="*/ 1 h 121"/>
                  <a:gd name="T58" fmla="*/ 0 w 85"/>
                  <a:gd name="T59" fmla="*/ 1 h 121"/>
                  <a:gd name="T60" fmla="*/ 0 w 85"/>
                  <a:gd name="T61" fmla="*/ 0 h 121"/>
                  <a:gd name="T62" fmla="*/ 0 w 85"/>
                  <a:gd name="T63" fmla="*/ 0 h 121"/>
                  <a:gd name="T64" fmla="*/ 0 w 85"/>
                  <a:gd name="T65" fmla="*/ 0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21"/>
                  <a:gd name="T101" fmla="*/ 85 w 85"/>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21">
                    <a:moveTo>
                      <a:pt x="44" y="0"/>
                    </a:moveTo>
                    <a:lnTo>
                      <a:pt x="35" y="5"/>
                    </a:lnTo>
                    <a:lnTo>
                      <a:pt x="29" y="10"/>
                    </a:lnTo>
                    <a:lnTo>
                      <a:pt x="20" y="18"/>
                    </a:lnTo>
                    <a:lnTo>
                      <a:pt x="14" y="26"/>
                    </a:lnTo>
                    <a:lnTo>
                      <a:pt x="9" y="38"/>
                    </a:lnTo>
                    <a:lnTo>
                      <a:pt x="4" y="49"/>
                    </a:lnTo>
                    <a:lnTo>
                      <a:pt x="2" y="61"/>
                    </a:lnTo>
                    <a:lnTo>
                      <a:pt x="0" y="73"/>
                    </a:lnTo>
                    <a:lnTo>
                      <a:pt x="0" y="84"/>
                    </a:lnTo>
                    <a:lnTo>
                      <a:pt x="4" y="96"/>
                    </a:lnTo>
                    <a:lnTo>
                      <a:pt x="7" y="104"/>
                    </a:lnTo>
                    <a:lnTo>
                      <a:pt x="12" y="111"/>
                    </a:lnTo>
                    <a:lnTo>
                      <a:pt x="19" y="118"/>
                    </a:lnTo>
                    <a:lnTo>
                      <a:pt x="25" y="121"/>
                    </a:lnTo>
                    <a:lnTo>
                      <a:pt x="32" y="121"/>
                    </a:lnTo>
                    <a:lnTo>
                      <a:pt x="42" y="119"/>
                    </a:lnTo>
                    <a:lnTo>
                      <a:pt x="50" y="116"/>
                    </a:lnTo>
                    <a:lnTo>
                      <a:pt x="57" y="111"/>
                    </a:lnTo>
                    <a:lnTo>
                      <a:pt x="65" y="103"/>
                    </a:lnTo>
                    <a:lnTo>
                      <a:pt x="72" y="93"/>
                    </a:lnTo>
                    <a:lnTo>
                      <a:pt x="77" y="83"/>
                    </a:lnTo>
                    <a:lnTo>
                      <a:pt x="80" y="71"/>
                    </a:lnTo>
                    <a:lnTo>
                      <a:pt x="83" y="59"/>
                    </a:lnTo>
                    <a:lnTo>
                      <a:pt x="85" y="48"/>
                    </a:lnTo>
                    <a:lnTo>
                      <a:pt x="83" y="36"/>
                    </a:lnTo>
                    <a:lnTo>
                      <a:pt x="82" y="26"/>
                    </a:lnTo>
                    <a:lnTo>
                      <a:pt x="78" y="16"/>
                    </a:lnTo>
                    <a:lnTo>
                      <a:pt x="73" y="10"/>
                    </a:lnTo>
                    <a:lnTo>
                      <a:pt x="67" y="3"/>
                    </a:lnTo>
                    <a:lnTo>
                      <a:pt x="60" y="0"/>
                    </a:lnTo>
                    <a:lnTo>
                      <a:pt x="53" y="0"/>
                    </a:lnTo>
                    <a:lnTo>
                      <a:pt x="44" y="0"/>
                    </a:lnTo>
                    <a:close/>
                  </a:path>
                </a:pathLst>
              </a:custGeom>
              <a:solidFill>
                <a:srgbClr val="FF7F00"/>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683" name="Group 2620"/>
            <p:cNvGrpSpPr>
              <a:grpSpLocks/>
            </p:cNvGrpSpPr>
            <p:nvPr/>
          </p:nvGrpSpPr>
          <p:grpSpPr bwMode="auto">
            <a:xfrm>
              <a:off x="1160" y="1646"/>
              <a:ext cx="705" cy="323"/>
              <a:chOff x="1160" y="1646"/>
              <a:chExt cx="705" cy="323"/>
            </a:xfrm>
          </p:grpSpPr>
          <p:sp>
            <p:nvSpPr>
              <p:cNvPr id="675684" name="Freeform 2621"/>
              <p:cNvSpPr>
                <a:spLocks/>
              </p:cNvSpPr>
              <p:nvPr/>
            </p:nvSpPr>
            <p:spPr bwMode="auto">
              <a:xfrm>
                <a:off x="1201" y="1646"/>
                <a:ext cx="620" cy="196"/>
              </a:xfrm>
              <a:custGeom>
                <a:avLst/>
                <a:gdLst>
                  <a:gd name="T0" fmla="*/ 4 w 1242"/>
                  <a:gd name="T1" fmla="*/ 2 h 390"/>
                  <a:gd name="T2" fmla="*/ 4 w 1242"/>
                  <a:gd name="T3" fmla="*/ 2 h 390"/>
                  <a:gd name="T4" fmla="*/ 0 w 1242"/>
                  <a:gd name="T5" fmla="*/ 1 h 390"/>
                  <a:gd name="T6" fmla="*/ 0 w 1242"/>
                  <a:gd name="T7" fmla="*/ 0 h 390"/>
                  <a:gd name="T8" fmla="*/ 4 w 1242"/>
                  <a:gd name="T9" fmla="*/ 2 h 390"/>
                  <a:gd name="T10" fmla="*/ 0 60000 65536"/>
                  <a:gd name="T11" fmla="*/ 0 60000 65536"/>
                  <a:gd name="T12" fmla="*/ 0 60000 65536"/>
                  <a:gd name="T13" fmla="*/ 0 60000 65536"/>
                  <a:gd name="T14" fmla="*/ 0 60000 65536"/>
                  <a:gd name="T15" fmla="*/ 0 w 1242"/>
                  <a:gd name="T16" fmla="*/ 0 h 390"/>
                  <a:gd name="T17" fmla="*/ 1242 w 1242"/>
                  <a:gd name="T18" fmla="*/ 390 h 390"/>
                </a:gdLst>
                <a:ahLst/>
                <a:cxnLst>
                  <a:cxn ang="T10">
                    <a:pos x="T0" y="T1"/>
                  </a:cxn>
                  <a:cxn ang="T11">
                    <a:pos x="T2" y="T3"/>
                  </a:cxn>
                  <a:cxn ang="T12">
                    <a:pos x="T4" y="T5"/>
                  </a:cxn>
                  <a:cxn ang="T13">
                    <a:pos x="T6" y="T7"/>
                  </a:cxn>
                  <a:cxn ang="T14">
                    <a:pos x="T8" y="T9"/>
                  </a:cxn>
                </a:cxnLst>
                <a:rect l="T15" t="T16" r="T17" b="T18"/>
                <a:pathLst>
                  <a:path w="1242" h="390">
                    <a:moveTo>
                      <a:pt x="1242" y="387"/>
                    </a:moveTo>
                    <a:lnTo>
                      <a:pt x="1232" y="390"/>
                    </a:lnTo>
                    <a:lnTo>
                      <a:pt x="0" y="3"/>
                    </a:lnTo>
                    <a:lnTo>
                      <a:pt x="9" y="0"/>
                    </a:lnTo>
                    <a:lnTo>
                      <a:pt x="1242" y="387"/>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685" name="Freeform 2622"/>
              <p:cNvSpPr>
                <a:spLocks/>
              </p:cNvSpPr>
              <p:nvPr/>
            </p:nvSpPr>
            <p:spPr bwMode="auto">
              <a:xfrm>
                <a:off x="1203" y="1646"/>
                <a:ext cx="618" cy="195"/>
              </a:xfrm>
              <a:custGeom>
                <a:avLst/>
                <a:gdLst>
                  <a:gd name="T0" fmla="*/ 4 w 1237"/>
                  <a:gd name="T1" fmla="*/ 2 h 389"/>
                  <a:gd name="T2" fmla="*/ 4 w 1237"/>
                  <a:gd name="T3" fmla="*/ 2 h 389"/>
                  <a:gd name="T4" fmla="*/ 0 w 1237"/>
                  <a:gd name="T5" fmla="*/ 1 h 389"/>
                  <a:gd name="T6" fmla="*/ 0 w 1237"/>
                  <a:gd name="T7" fmla="*/ 0 h 389"/>
                  <a:gd name="T8" fmla="*/ 4 w 1237"/>
                  <a:gd name="T9" fmla="*/ 2 h 389"/>
                  <a:gd name="T10" fmla="*/ 0 60000 65536"/>
                  <a:gd name="T11" fmla="*/ 0 60000 65536"/>
                  <a:gd name="T12" fmla="*/ 0 60000 65536"/>
                  <a:gd name="T13" fmla="*/ 0 60000 65536"/>
                  <a:gd name="T14" fmla="*/ 0 60000 65536"/>
                  <a:gd name="T15" fmla="*/ 0 w 1237"/>
                  <a:gd name="T16" fmla="*/ 0 h 389"/>
                  <a:gd name="T17" fmla="*/ 1237 w 1237"/>
                  <a:gd name="T18" fmla="*/ 389 h 389"/>
                </a:gdLst>
                <a:ahLst/>
                <a:cxnLst>
                  <a:cxn ang="T10">
                    <a:pos x="T0" y="T1"/>
                  </a:cxn>
                  <a:cxn ang="T11">
                    <a:pos x="T2" y="T3"/>
                  </a:cxn>
                  <a:cxn ang="T12">
                    <a:pos x="T4" y="T5"/>
                  </a:cxn>
                  <a:cxn ang="T13">
                    <a:pos x="T6" y="T7"/>
                  </a:cxn>
                  <a:cxn ang="T14">
                    <a:pos x="T8" y="T9"/>
                  </a:cxn>
                </a:cxnLst>
                <a:rect l="T15" t="T16" r="T17" b="T18"/>
                <a:pathLst>
                  <a:path w="1237" h="389">
                    <a:moveTo>
                      <a:pt x="1237" y="387"/>
                    </a:moveTo>
                    <a:lnTo>
                      <a:pt x="1232" y="389"/>
                    </a:lnTo>
                    <a:lnTo>
                      <a:pt x="0" y="1"/>
                    </a:lnTo>
                    <a:lnTo>
                      <a:pt x="4" y="0"/>
                    </a:lnTo>
                    <a:lnTo>
                      <a:pt x="1237" y="387"/>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686" name="Freeform 2623"/>
              <p:cNvSpPr>
                <a:spLocks/>
              </p:cNvSpPr>
              <p:nvPr/>
            </p:nvSpPr>
            <p:spPr bwMode="auto">
              <a:xfrm>
                <a:off x="1201" y="1647"/>
                <a:ext cx="618" cy="195"/>
              </a:xfrm>
              <a:custGeom>
                <a:avLst/>
                <a:gdLst>
                  <a:gd name="T0" fmla="*/ 4 w 1237"/>
                  <a:gd name="T1" fmla="*/ 2 h 389"/>
                  <a:gd name="T2" fmla="*/ 4 w 1237"/>
                  <a:gd name="T3" fmla="*/ 2 h 389"/>
                  <a:gd name="T4" fmla="*/ 0 w 1237"/>
                  <a:gd name="T5" fmla="*/ 1 h 389"/>
                  <a:gd name="T6" fmla="*/ 0 w 1237"/>
                  <a:gd name="T7" fmla="*/ 0 h 389"/>
                  <a:gd name="T8" fmla="*/ 4 w 1237"/>
                  <a:gd name="T9" fmla="*/ 2 h 389"/>
                  <a:gd name="T10" fmla="*/ 0 60000 65536"/>
                  <a:gd name="T11" fmla="*/ 0 60000 65536"/>
                  <a:gd name="T12" fmla="*/ 0 60000 65536"/>
                  <a:gd name="T13" fmla="*/ 0 60000 65536"/>
                  <a:gd name="T14" fmla="*/ 0 60000 65536"/>
                  <a:gd name="T15" fmla="*/ 0 w 1237"/>
                  <a:gd name="T16" fmla="*/ 0 h 389"/>
                  <a:gd name="T17" fmla="*/ 1237 w 1237"/>
                  <a:gd name="T18" fmla="*/ 389 h 389"/>
                </a:gdLst>
                <a:ahLst/>
                <a:cxnLst>
                  <a:cxn ang="T10">
                    <a:pos x="T0" y="T1"/>
                  </a:cxn>
                  <a:cxn ang="T11">
                    <a:pos x="T2" y="T3"/>
                  </a:cxn>
                  <a:cxn ang="T12">
                    <a:pos x="T4" y="T5"/>
                  </a:cxn>
                  <a:cxn ang="T13">
                    <a:pos x="T6" y="T7"/>
                  </a:cxn>
                  <a:cxn ang="T14">
                    <a:pos x="T8" y="T9"/>
                  </a:cxn>
                </a:cxnLst>
                <a:rect l="T15" t="T16" r="T17" b="T18"/>
                <a:pathLst>
                  <a:path w="1237" h="389">
                    <a:moveTo>
                      <a:pt x="1237" y="388"/>
                    </a:moveTo>
                    <a:lnTo>
                      <a:pt x="1232" y="389"/>
                    </a:lnTo>
                    <a:lnTo>
                      <a:pt x="0" y="2"/>
                    </a:lnTo>
                    <a:lnTo>
                      <a:pt x="5" y="0"/>
                    </a:lnTo>
                    <a:lnTo>
                      <a:pt x="1237" y="388"/>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5687" name="Freeform 2624"/>
              <p:cNvSpPr>
                <a:spLocks/>
              </p:cNvSpPr>
              <p:nvPr/>
            </p:nvSpPr>
            <p:spPr bwMode="auto">
              <a:xfrm>
                <a:off x="1197" y="1648"/>
                <a:ext cx="619" cy="196"/>
              </a:xfrm>
              <a:custGeom>
                <a:avLst/>
                <a:gdLst>
                  <a:gd name="T0" fmla="*/ 4 w 1240"/>
                  <a:gd name="T1" fmla="*/ 2 h 392"/>
                  <a:gd name="T2" fmla="*/ 4 w 1240"/>
                  <a:gd name="T3" fmla="*/ 2 h 392"/>
                  <a:gd name="T4" fmla="*/ 0 w 1240"/>
                  <a:gd name="T5" fmla="*/ 1 h 392"/>
                  <a:gd name="T6" fmla="*/ 0 w 1240"/>
                  <a:gd name="T7" fmla="*/ 0 h 392"/>
                  <a:gd name="T8" fmla="*/ 4 w 1240"/>
                  <a:gd name="T9" fmla="*/ 2 h 392"/>
                  <a:gd name="T10" fmla="*/ 0 60000 65536"/>
                  <a:gd name="T11" fmla="*/ 0 60000 65536"/>
                  <a:gd name="T12" fmla="*/ 0 60000 65536"/>
                  <a:gd name="T13" fmla="*/ 0 60000 65536"/>
                  <a:gd name="T14" fmla="*/ 0 60000 65536"/>
                  <a:gd name="T15" fmla="*/ 0 w 1240"/>
                  <a:gd name="T16" fmla="*/ 0 h 392"/>
                  <a:gd name="T17" fmla="*/ 1240 w 1240"/>
                  <a:gd name="T18" fmla="*/ 392 h 392"/>
                </a:gdLst>
                <a:ahLst/>
                <a:cxnLst>
                  <a:cxn ang="T10">
                    <a:pos x="T0" y="T1"/>
                  </a:cxn>
                  <a:cxn ang="T11">
                    <a:pos x="T2" y="T3"/>
                  </a:cxn>
                  <a:cxn ang="T12">
                    <a:pos x="T4" y="T5"/>
                  </a:cxn>
                  <a:cxn ang="T13">
                    <a:pos x="T6" y="T7"/>
                  </a:cxn>
                  <a:cxn ang="T14">
                    <a:pos x="T8" y="T9"/>
                  </a:cxn>
                </a:cxnLst>
                <a:rect l="T15" t="T16" r="T17" b="T18"/>
                <a:pathLst>
                  <a:path w="1240" h="392">
                    <a:moveTo>
                      <a:pt x="1240" y="387"/>
                    </a:moveTo>
                    <a:lnTo>
                      <a:pt x="1231" y="392"/>
                    </a:lnTo>
                    <a:lnTo>
                      <a:pt x="0" y="3"/>
                    </a:lnTo>
                    <a:lnTo>
                      <a:pt x="8" y="0"/>
                    </a:lnTo>
                    <a:lnTo>
                      <a:pt x="1240" y="387"/>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688" name="Freeform 2625"/>
              <p:cNvSpPr>
                <a:spLocks/>
              </p:cNvSpPr>
              <p:nvPr/>
            </p:nvSpPr>
            <p:spPr bwMode="auto">
              <a:xfrm>
                <a:off x="1199" y="1648"/>
                <a:ext cx="617" cy="194"/>
              </a:xfrm>
              <a:custGeom>
                <a:avLst/>
                <a:gdLst>
                  <a:gd name="T0" fmla="*/ 4 w 1235"/>
                  <a:gd name="T1" fmla="*/ 1 h 389"/>
                  <a:gd name="T2" fmla="*/ 4 w 1235"/>
                  <a:gd name="T3" fmla="*/ 1 h 389"/>
                  <a:gd name="T4" fmla="*/ 0 w 1235"/>
                  <a:gd name="T5" fmla="*/ 0 h 389"/>
                  <a:gd name="T6" fmla="*/ 0 w 1235"/>
                  <a:gd name="T7" fmla="*/ 0 h 389"/>
                  <a:gd name="T8" fmla="*/ 4 w 1235"/>
                  <a:gd name="T9" fmla="*/ 1 h 389"/>
                  <a:gd name="T10" fmla="*/ 0 60000 65536"/>
                  <a:gd name="T11" fmla="*/ 0 60000 65536"/>
                  <a:gd name="T12" fmla="*/ 0 60000 65536"/>
                  <a:gd name="T13" fmla="*/ 0 60000 65536"/>
                  <a:gd name="T14" fmla="*/ 0 60000 65536"/>
                  <a:gd name="T15" fmla="*/ 0 w 1235"/>
                  <a:gd name="T16" fmla="*/ 0 h 389"/>
                  <a:gd name="T17" fmla="*/ 1235 w 1235"/>
                  <a:gd name="T18" fmla="*/ 389 h 389"/>
                </a:gdLst>
                <a:ahLst/>
                <a:cxnLst>
                  <a:cxn ang="T10">
                    <a:pos x="T0" y="T1"/>
                  </a:cxn>
                  <a:cxn ang="T11">
                    <a:pos x="T2" y="T3"/>
                  </a:cxn>
                  <a:cxn ang="T12">
                    <a:pos x="T4" y="T5"/>
                  </a:cxn>
                  <a:cxn ang="T13">
                    <a:pos x="T6" y="T7"/>
                  </a:cxn>
                  <a:cxn ang="T14">
                    <a:pos x="T8" y="T9"/>
                  </a:cxn>
                </a:cxnLst>
                <a:rect l="T15" t="T16" r="T17" b="T18"/>
                <a:pathLst>
                  <a:path w="1235" h="389">
                    <a:moveTo>
                      <a:pt x="1235" y="387"/>
                    </a:moveTo>
                    <a:lnTo>
                      <a:pt x="1231" y="389"/>
                    </a:lnTo>
                    <a:lnTo>
                      <a:pt x="0" y="2"/>
                    </a:lnTo>
                    <a:lnTo>
                      <a:pt x="3" y="0"/>
                    </a:lnTo>
                    <a:lnTo>
                      <a:pt x="1235" y="387"/>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689" name="Freeform 2626"/>
              <p:cNvSpPr>
                <a:spLocks/>
              </p:cNvSpPr>
              <p:nvPr/>
            </p:nvSpPr>
            <p:spPr bwMode="auto">
              <a:xfrm>
                <a:off x="1197" y="1649"/>
                <a:ext cx="618" cy="194"/>
              </a:xfrm>
              <a:custGeom>
                <a:avLst/>
                <a:gdLst>
                  <a:gd name="T0" fmla="*/ 5 w 1234"/>
                  <a:gd name="T1" fmla="*/ 1 h 389"/>
                  <a:gd name="T2" fmla="*/ 5 w 1234"/>
                  <a:gd name="T3" fmla="*/ 1 h 389"/>
                  <a:gd name="T4" fmla="*/ 0 w 1234"/>
                  <a:gd name="T5" fmla="*/ 0 h 389"/>
                  <a:gd name="T6" fmla="*/ 1 w 1234"/>
                  <a:gd name="T7" fmla="*/ 0 h 389"/>
                  <a:gd name="T8" fmla="*/ 5 w 1234"/>
                  <a:gd name="T9" fmla="*/ 1 h 389"/>
                  <a:gd name="T10" fmla="*/ 0 60000 65536"/>
                  <a:gd name="T11" fmla="*/ 0 60000 65536"/>
                  <a:gd name="T12" fmla="*/ 0 60000 65536"/>
                  <a:gd name="T13" fmla="*/ 0 60000 65536"/>
                  <a:gd name="T14" fmla="*/ 0 60000 65536"/>
                  <a:gd name="T15" fmla="*/ 0 w 1234"/>
                  <a:gd name="T16" fmla="*/ 0 h 389"/>
                  <a:gd name="T17" fmla="*/ 1234 w 1234"/>
                  <a:gd name="T18" fmla="*/ 389 h 389"/>
                </a:gdLst>
                <a:ahLst/>
                <a:cxnLst>
                  <a:cxn ang="T10">
                    <a:pos x="T0" y="T1"/>
                  </a:cxn>
                  <a:cxn ang="T11">
                    <a:pos x="T2" y="T3"/>
                  </a:cxn>
                  <a:cxn ang="T12">
                    <a:pos x="T4" y="T5"/>
                  </a:cxn>
                  <a:cxn ang="T13">
                    <a:pos x="T6" y="T7"/>
                  </a:cxn>
                  <a:cxn ang="T14">
                    <a:pos x="T8" y="T9"/>
                  </a:cxn>
                </a:cxnLst>
                <a:rect l="T15" t="T16" r="T17" b="T18"/>
                <a:pathLst>
                  <a:path w="1234" h="389">
                    <a:moveTo>
                      <a:pt x="1234" y="387"/>
                    </a:moveTo>
                    <a:lnTo>
                      <a:pt x="1231" y="389"/>
                    </a:lnTo>
                    <a:lnTo>
                      <a:pt x="0" y="1"/>
                    </a:lnTo>
                    <a:lnTo>
                      <a:pt x="3" y="0"/>
                    </a:lnTo>
                    <a:lnTo>
                      <a:pt x="1234" y="387"/>
                    </a:lnTo>
                    <a:close/>
                  </a:path>
                </a:pathLst>
              </a:custGeom>
              <a:solidFill>
                <a:srgbClr val="A65200"/>
              </a:solidFill>
              <a:ln w="9525">
                <a:noFill/>
                <a:round/>
                <a:headEnd/>
                <a:tailEnd/>
              </a:ln>
            </p:spPr>
            <p:txBody>
              <a:bodyPr>
                <a:prstTxWarp prst="textNoShape">
                  <a:avLst/>
                </a:prstTxWarp>
              </a:bodyPr>
              <a:lstStyle/>
              <a:p>
                <a:endParaRPr lang="en-US">
                  <a:latin typeface="Calibri" pitchFamily="-112" charset="0"/>
                </a:endParaRPr>
              </a:p>
            </p:txBody>
          </p:sp>
          <p:sp>
            <p:nvSpPr>
              <p:cNvPr id="675690" name="Freeform 2627"/>
              <p:cNvSpPr>
                <a:spLocks/>
              </p:cNvSpPr>
              <p:nvPr/>
            </p:nvSpPr>
            <p:spPr bwMode="auto">
              <a:xfrm>
                <a:off x="1197" y="1650"/>
                <a:ext cx="616" cy="194"/>
              </a:xfrm>
              <a:custGeom>
                <a:avLst/>
                <a:gdLst>
                  <a:gd name="T0" fmla="*/ 4 w 1233"/>
                  <a:gd name="T1" fmla="*/ 1 h 389"/>
                  <a:gd name="T2" fmla="*/ 4 w 1233"/>
                  <a:gd name="T3" fmla="*/ 1 h 389"/>
                  <a:gd name="T4" fmla="*/ 0 w 1233"/>
                  <a:gd name="T5" fmla="*/ 0 h 389"/>
                  <a:gd name="T6" fmla="*/ 0 w 1233"/>
                  <a:gd name="T7" fmla="*/ 0 h 389"/>
                  <a:gd name="T8" fmla="*/ 4 w 1233"/>
                  <a:gd name="T9" fmla="*/ 1 h 389"/>
                  <a:gd name="T10" fmla="*/ 0 60000 65536"/>
                  <a:gd name="T11" fmla="*/ 0 60000 65536"/>
                  <a:gd name="T12" fmla="*/ 0 60000 65536"/>
                  <a:gd name="T13" fmla="*/ 0 60000 65536"/>
                  <a:gd name="T14" fmla="*/ 0 60000 65536"/>
                  <a:gd name="T15" fmla="*/ 0 w 1233"/>
                  <a:gd name="T16" fmla="*/ 0 h 389"/>
                  <a:gd name="T17" fmla="*/ 1233 w 1233"/>
                  <a:gd name="T18" fmla="*/ 389 h 389"/>
                </a:gdLst>
                <a:ahLst/>
                <a:cxnLst>
                  <a:cxn ang="T10">
                    <a:pos x="T0" y="T1"/>
                  </a:cxn>
                  <a:cxn ang="T11">
                    <a:pos x="T2" y="T3"/>
                  </a:cxn>
                  <a:cxn ang="T12">
                    <a:pos x="T4" y="T5"/>
                  </a:cxn>
                  <a:cxn ang="T13">
                    <a:pos x="T6" y="T7"/>
                  </a:cxn>
                  <a:cxn ang="T14">
                    <a:pos x="T8" y="T9"/>
                  </a:cxn>
                </a:cxnLst>
                <a:rect l="T15" t="T16" r="T17" b="T18"/>
                <a:pathLst>
                  <a:path w="1233" h="389">
                    <a:moveTo>
                      <a:pt x="1233" y="388"/>
                    </a:moveTo>
                    <a:lnTo>
                      <a:pt x="1231" y="389"/>
                    </a:lnTo>
                    <a:lnTo>
                      <a:pt x="0" y="0"/>
                    </a:lnTo>
                    <a:lnTo>
                      <a:pt x="2" y="0"/>
                    </a:lnTo>
                    <a:lnTo>
                      <a:pt x="1233" y="388"/>
                    </a:lnTo>
                    <a:close/>
                  </a:path>
                </a:pathLst>
              </a:custGeom>
              <a:solidFill>
                <a:srgbClr val="A95400"/>
              </a:solidFill>
              <a:ln w="9525">
                <a:noFill/>
                <a:round/>
                <a:headEnd/>
                <a:tailEnd/>
              </a:ln>
            </p:spPr>
            <p:txBody>
              <a:bodyPr>
                <a:prstTxWarp prst="textNoShape">
                  <a:avLst/>
                </a:prstTxWarp>
              </a:bodyPr>
              <a:lstStyle/>
              <a:p>
                <a:endParaRPr lang="en-US">
                  <a:latin typeface="Calibri" pitchFamily="-112" charset="0"/>
                </a:endParaRPr>
              </a:p>
            </p:txBody>
          </p:sp>
          <p:sp>
            <p:nvSpPr>
              <p:cNvPr id="675691" name="Freeform 2628"/>
              <p:cNvSpPr>
                <a:spLocks/>
              </p:cNvSpPr>
              <p:nvPr/>
            </p:nvSpPr>
            <p:spPr bwMode="auto">
              <a:xfrm>
                <a:off x="1192" y="1650"/>
                <a:ext cx="620" cy="197"/>
              </a:xfrm>
              <a:custGeom>
                <a:avLst/>
                <a:gdLst>
                  <a:gd name="T0" fmla="*/ 5 w 1239"/>
                  <a:gd name="T1" fmla="*/ 2 h 394"/>
                  <a:gd name="T2" fmla="*/ 5 w 1239"/>
                  <a:gd name="T3" fmla="*/ 2 h 394"/>
                  <a:gd name="T4" fmla="*/ 0 w 1239"/>
                  <a:gd name="T5" fmla="*/ 1 h 394"/>
                  <a:gd name="T6" fmla="*/ 1 w 1239"/>
                  <a:gd name="T7" fmla="*/ 0 h 394"/>
                  <a:gd name="T8" fmla="*/ 5 w 1239"/>
                  <a:gd name="T9" fmla="*/ 2 h 394"/>
                  <a:gd name="T10" fmla="*/ 0 60000 65536"/>
                  <a:gd name="T11" fmla="*/ 0 60000 65536"/>
                  <a:gd name="T12" fmla="*/ 0 60000 65536"/>
                  <a:gd name="T13" fmla="*/ 0 60000 65536"/>
                  <a:gd name="T14" fmla="*/ 0 60000 65536"/>
                  <a:gd name="T15" fmla="*/ 0 w 1239"/>
                  <a:gd name="T16" fmla="*/ 0 h 394"/>
                  <a:gd name="T17" fmla="*/ 1239 w 1239"/>
                  <a:gd name="T18" fmla="*/ 394 h 394"/>
                </a:gdLst>
                <a:ahLst/>
                <a:cxnLst>
                  <a:cxn ang="T10">
                    <a:pos x="T0" y="T1"/>
                  </a:cxn>
                  <a:cxn ang="T11">
                    <a:pos x="T2" y="T3"/>
                  </a:cxn>
                  <a:cxn ang="T12">
                    <a:pos x="T4" y="T5"/>
                  </a:cxn>
                  <a:cxn ang="T13">
                    <a:pos x="T6" y="T7"/>
                  </a:cxn>
                  <a:cxn ang="T14">
                    <a:pos x="T8" y="T9"/>
                  </a:cxn>
                </a:cxnLst>
                <a:rect l="T15" t="T16" r="T17" b="T18"/>
                <a:pathLst>
                  <a:path w="1239" h="394">
                    <a:moveTo>
                      <a:pt x="1239" y="389"/>
                    </a:moveTo>
                    <a:lnTo>
                      <a:pt x="1229" y="394"/>
                    </a:lnTo>
                    <a:lnTo>
                      <a:pt x="0" y="5"/>
                    </a:lnTo>
                    <a:lnTo>
                      <a:pt x="8" y="0"/>
                    </a:lnTo>
                    <a:lnTo>
                      <a:pt x="1239" y="389"/>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692" name="Freeform 2629"/>
              <p:cNvSpPr>
                <a:spLocks/>
              </p:cNvSpPr>
              <p:nvPr/>
            </p:nvSpPr>
            <p:spPr bwMode="auto">
              <a:xfrm>
                <a:off x="1195" y="1650"/>
                <a:ext cx="617" cy="195"/>
              </a:xfrm>
              <a:custGeom>
                <a:avLst/>
                <a:gdLst>
                  <a:gd name="T0" fmla="*/ 5 w 1234"/>
                  <a:gd name="T1" fmla="*/ 1 h 391"/>
                  <a:gd name="T2" fmla="*/ 5 w 1234"/>
                  <a:gd name="T3" fmla="*/ 1 h 391"/>
                  <a:gd name="T4" fmla="*/ 0 w 1234"/>
                  <a:gd name="T5" fmla="*/ 0 h 391"/>
                  <a:gd name="T6" fmla="*/ 1 w 1234"/>
                  <a:gd name="T7" fmla="*/ 0 h 391"/>
                  <a:gd name="T8" fmla="*/ 5 w 1234"/>
                  <a:gd name="T9" fmla="*/ 1 h 391"/>
                  <a:gd name="T10" fmla="*/ 0 60000 65536"/>
                  <a:gd name="T11" fmla="*/ 0 60000 65536"/>
                  <a:gd name="T12" fmla="*/ 0 60000 65536"/>
                  <a:gd name="T13" fmla="*/ 0 60000 65536"/>
                  <a:gd name="T14" fmla="*/ 0 60000 65536"/>
                  <a:gd name="T15" fmla="*/ 0 w 1234"/>
                  <a:gd name="T16" fmla="*/ 0 h 391"/>
                  <a:gd name="T17" fmla="*/ 1234 w 1234"/>
                  <a:gd name="T18" fmla="*/ 391 h 391"/>
                </a:gdLst>
                <a:ahLst/>
                <a:cxnLst>
                  <a:cxn ang="T10">
                    <a:pos x="T0" y="T1"/>
                  </a:cxn>
                  <a:cxn ang="T11">
                    <a:pos x="T2" y="T3"/>
                  </a:cxn>
                  <a:cxn ang="T12">
                    <a:pos x="T4" y="T5"/>
                  </a:cxn>
                  <a:cxn ang="T13">
                    <a:pos x="T6" y="T7"/>
                  </a:cxn>
                  <a:cxn ang="T14">
                    <a:pos x="T8" y="T9"/>
                  </a:cxn>
                </a:cxnLst>
                <a:rect l="T15" t="T16" r="T17" b="T18"/>
                <a:pathLst>
                  <a:path w="1234" h="391">
                    <a:moveTo>
                      <a:pt x="1234" y="389"/>
                    </a:moveTo>
                    <a:lnTo>
                      <a:pt x="1231" y="391"/>
                    </a:lnTo>
                    <a:lnTo>
                      <a:pt x="0" y="2"/>
                    </a:lnTo>
                    <a:lnTo>
                      <a:pt x="3" y="0"/>
                    </a:lnTo>
                    <a:lnTo>
                      <a:pt x="1234" y="389"/>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5693" name="Freeform 2630"/>
              <p:cNvSpPr>
                <a:spLocks/>
              </p:cNvSpPr>
              <p:nvPr/>
            </p:nvSpPr>
            <p:spPr bwMode="auto">
              <a:xfrm>
                <a:off x="1193" y="1651"/>
                <a:ext cx="618" cy="195"/>
              </a:xfrm>
              <a:custGeom>
                <a:avLst/>
                <a:gdLst>
                  <a:gd name="T0" fmla="*/ 5 w 1235"/>
                  <a:gd name="T1" fmla="*/ 1 h 391"/>
                  <a:gd name="T2" fmla="*/ 5 w 1235"/>
                  <a:gd name="T3" fmla="*/ 1 h 391"/>
                  <a:gd name="T4" fmla="*/ 0 w 1235"/>
                  <a:gd name="T5" fmla="*/ 0 h 391"/>
                  <a:gd name="T6" fmla="*/ 1 w 1235"/>
                  <a:gd name="T7" fmla="*/ 0 h 391"/>
                  <a:gd name="T8" fmla="*/ 5 w 1235"/>
                  <a:gd name="T9" fmla="*/ 1 h 391"/>
                  <a:gd name="T10" fmla="*/ 0 60000 65536"/>
                  <a:gd name="T11" fmla="*/ 0 60000 65536"/>
                  <a:gd name="T12" fmla="*/ 0 60000 65536"/>
                  <a:gd name="T13" fmla="*/ 0 60000 65536"/>
                  <a:gd name="T14" fmla="*/ 0 60000 65536"/>
                  <a:gd name="T15" fmla="*/ 0 w 1235"/>
                  <a:gd name="T16" fmla="*/ 0 h 391"/>
                  <a:gd name="T17" fmla="*/ 1235 w 1235"/>
                  <a:gd name="T18" fmla="*/ 391 h 391"/>
                </a:gdLst>
                <a:ahLst/>
                <a:cxnLst>
                  <a:cxn ang="T10">
                    <a:pos x="T0" y="T1"/>
                  </a:cxn>
                  <a:cxn ang="T11">
                    <a:pos x="T2" y="T3"/>
                  </a:cxn>
                  <a:cxn ang="T12">
                    <a:pos x="T4" y="T5"/>
                  </a:cxn>
                  <a:cxn ang="T13">
                    <a:pos x="T6" y="T7"/>
                  </a:cxn>
                  <a:cxn ang="T14">
                    <a:pos x="T8" y="T9"/>
                  </a:cxn>
                </a:cxnLst>
                <a:rect l="T15" t="T16" r="T17" b="T18"/>
                <a:pathLst>
                  <a:path w="1235" h="391">
                    <a:moveTo>
                      <a:pt x="1235" y="389"/>
                    </a:moveTo>
                    <a:lnTo>
                      <a:pt x="1232" y="391"/>
                    </a:lnTo>
                    <a:lnTo>
                      <a:pt x="0" y="2"/>
                    </a:lnTo>
                    <a:lnTo>
                      <a:pt x="4" y="0"/>
                    </a:lnTo>
                    <a:lnTo>
                      <a:pt x="1235" y="389"/>
                    </a:lnTo>
                    <a:close/>
                  </a:path>
                </a:pathLst>
              </a:custGeom>
              <a:solidFill>
                <a:srgbClr val="B05700"/>
              </a:solidFill>
              <a:ln w="9525">
                <a:noFill/>
                <a:round/>
                <a:headEnd/>
                <a:tailEnd/>
              </a:ln>
            </p:spPr>
            <p:txBody>
              <a:bodyPr>
                <a:prstTxWarp prst="textNoShape">
                  <a:avLst/>
                </a:prstTxWarp>
              </a:bodyPr>
              <a:lstStyle/>
              <a:p>
                <a:endParaRPr lang="en-US">
                  <a:latin typeface="Calibri" pitchFamily="-112" charset="0"/>
                </a:endParaRPr>
              </a:p>
            </p:txBody>
          </p:sp>
          <p:sp>
            <p:nvSpPr>
              <p:cNvPr id="675694" name="Freeform 2631"/>
              <p:cNvSpPr>
                <a:spLocks/>
              </p:cNvSpPr>
              <p:nvPr/>
            </p:nvSpPr>
            <p:spPr bwMode="auto">
              <a:xfrm>
                <a:off x="1192" y="1651"/>
                <a:ext cx="617" cy="196"/>
              </a:xfrm>
              <a:custGeom>
                <a:avLst/>
                <a:gdLst>
                  <a:gd name="T0" fmla="*/ 5 w 1233"/>
                  <a:gd name="T1" fmla="*/ 2 h 390"/>
                  <a:gd name="T2" fmla="*/ 5 w 1233"/>
                  <a:gd name="T3" fmla="*/ 2 h 390"/>
                  <a:gd name="T4" fmla="*/ 0 w 1233"/>
                  <a:gd name="T5" fmla="*/ 1 h 390"/>
                  <a:gd name="T6" fmla="*/ 1 w 1233"/>
                  <a:gd name="T7" fmla="*/ 0 h 390"/>
                  <a:gd name="T8" fmla="*/ 5 w 1233"/>
                  <a:gd name="T9" fmla="*/ 2 h 390"/>
                  <a:gd name="T10" fmla="*/ 0 60000 65536"/>
                  <a:gd name="T11" fmla="*/ 0 60000 65536"/>
                  <a:gd name="T12" fmla="*/ 0 60000 65536"/>
                  <a:gd name="T13" fmla="*/ 0 60000 65536"/>
                  <a:gd name="T14" fmla="*/ 0 60000 65536"/>
                  <a:gd name="T15" fmla="*/ 0 w 1233"/>
                  <a:gd name="T16" fmla="*/ 0 h 390"/>
                  <a:gd name="T17" fmla="*/ 1233 w 1233"/>
                  <a:gd name="T18" fmla="*/ 390 h 390"/>
                </a:gdLst>
                <a:ahLst/>
                <a:cxnLst>
                  <a:cxn ang="T10">
                    <a:pos x="T0" y="T1"/>
                  </a:cxn>
                  <a:cxn ang="T11">
                    <a:pos x="T2" y="T3"/>
                  </a:cxn>
                  <a:cxn ang="T12">
                    <a:pos x="T4" y="T5"/>
                  </a:cxn>
                  <a:cxn ang="T13">
                    <a:pos x="T6" y="T7"/>
                  </a:cxn>
                  <a:cxn ang="T14">
                    <a:pos x="T8" y="T9"/>
                  </a:cxn>
                </a:cxnLst>
                <a:rect l="T15" t="T16" r="T17" b="T18"/>
                <a:pathLst>
                  <a:path w="1233" h="390">
                    <a:moveTo>
                      <a:pt x="1233" y="389"/>
                    </a:moveTo>
                    <a:lnTo>
                      <a:pt x="1229" y="390"/>
                    </a:lnTo>
                    <a:lnTo>
                      <a:pt x="0" y="1"/>
                    </a:lnTo>
                    <a:lnTo>
                      <a:pt x="1" y="0"/>
                    </a:lnTo>
                    <a:lnTo>
                      <a:pt x="1233" y="389"/>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695" name="Freeform 2632"/>
              <p:cNvSpPr>
                <a:spLocks/>
              </p:cNvSpPr>
              <p:nvPr/>
            </p:nvSpPr>
            <p:spPr bwMode="auto">
              <a:xfrm>
                <a:off x="1188" y="1652"/>
                <a:ext cx="619" cy="199"/>
              </a:xfrm>
              <a:custGeom>
                <a:avLst/>
                <a:gdLst>
                  <a:gd name="T0" fmla="*/ 5 w 1238"/>
                  <a:gd name="T1" fmla="*/ 2 h 398"/>
                  <a:gd name="T2" fmla="*/ 5 w 1238"/>
                  <a:gd name="T3" fmla="*/ 2 h 398"/>
                  <a:gd name="T4" fmla="*/ 0 w 1238"/>
                  <a:gd name="T5" fmla="*/ 1 h 398"/>
                  <a:gd name="T6" fmla="*/ 1 w 1238"/>
                  <a:gd name="T7" fmla="*/ 0 h 398"/>
                  <a:gd name="T8" fmla="*/ 5 w 1238"/>
                  <a:gd name="T9" fmla="*/ 2 h 398"/>
                  <a:gd name="T10" fmla="*/ 0 60000 65536"/>
                  <a:gd name="T11" fmla="*/ 0 60000 65536"/>
                  <a:gd name="T12" fmla="*/ 0 60000 65536"/>
                  <a:gd name="T13" fmla="*/ 0 60000 65536"/>
                  <a:gd name="T14" fmla="*/ 0 60000 65536"/>
                  <a:gd name="T15" fmla="*/ 0 w 1238"/>
                  <a:gd name="T16" fmla="*/ 0 h 398"/>
                  <a:gd name="T17" fmla="*/ 1238 w 1238"/>
                  <a:gd name="T18" fmla="*/ 398 h 398"/>
                </a:gdLst>
                <a:ahLst/>
                <a:cxnLst>
                  <a:cxn ang="T10">
                    <a:pos x="T0" y="T1"/>
                  </a:cxn>
                  <a:cxn ang="T11">
                    <a:pos x="T2" y="T3"/>
                  </a:cxn>
                  <a:cxn ang="T12">
                    <a:pos x="T4" y="T5"/>
                  </a:cxn>
                  <a:cxn ang="T13">
                    <a:pos x="T6" y="T7"/>
                  </a:cxn>
                  <a:cxn ang="T14">
                    <a:pos x="T8" y="T9"/>
                  </a:cxn>
                </a:cxnLst>
                <a:rect l="T15" t="T16" r="T17" b="T18"/>
                <a:pathLst>
                  <a:path w="1238" h="398">
                    <a:moveTo>
                      <a:pt x="1238" y="389"/>
                    </a:moveTo>
                    <a:lnTo>
                      <a:pt x="1230" y="398"/>
                    </a:lnTo>
                    <a:lnTo>
                      <a:pt x="0" y="7"/>
                    </a:lnTo>
                    <a:lnTo>
                      <a:pt x="9" y="0"/>
                    </a:lnTo>
                    <a:lnTo>
                      <a:pt x="1238" y="389"/>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5696" name="Freeform 2633"/>
              <p:cNvSpPr>
                <a:spLocks/>
              </p:cNvSpPr>
              <p:nvPr/>
            </p:nvSpPr>
            <p:spPr bwMode="auto">
              <a:xfrm>
                <a:off x="1191" y="1652"/>
                <a:ext cx="616" cy="196"/>
              </a:xfrm>
              <a:custGeom>
                <a:avLst/>
                <a:gdLst>
                  <a:gd name="T0" fmla="*/ 4 w 1233"/>
                  <a:gd name="T1" fmla="*/ 1 h 393"/>
                  <a:gd name="T2" fmla="*/ 4 w 1233"/>
                  <a:gd name="T3" fmla="*/ 1 h 393"/>
                  <a:gd name="T4" fmla="*/ 0 w 1233"/>
                  <a:gd name="T5" fmla="*/ 0 h 393"/>
                  <a:gd name="T6" fmla="*/ 0 w 1233"/>
                  <a:gd name="T7" fmla="*/ 0 h 393"/>
                  <a:gd name="T8" fmla="*/ 4 w 1233"/>
                  <a:gd name="T9" fmla="*/ 1 h 393"/>
                  <a:gd name="T10" fmla="*/ 0 60000 65536"/>
                  <a:gd name="T11" fmla="*/ 0 60000 65536"/>
                  <a:gd name="T12" fmla="*/ 0 60000 65536"/>
                  <a:gd name="T13" fmla="*/ 0 60000 65536"/>
                  <a:gd name="T14" fmla="*/ 0 60000 65536"/>
                  <a:gd name="T15" fmla="*/ 0 w 1233"/>
                  <a:gd name="T16" fmla="*/ 0 h 393"/>
                  <a:gd name="T17" fmla="*/ 1233 w 1233"/>
                  <a:gd name="T18" fmla="*/ 393 h 393"/>
                </a:gdLst>
                <a:ahLst/>
                <a:cxnLst>
                  <a:cxn ang="T10">
                    <a:pos x="T0" y="T1"/>
                  </a:cxn>
                  <a:cxn ang="T11">
                    <a:pos x="T2" y="T3"/>
                  </a:cxn>
                  <a:cxn ang="T12">
                    <a:pos x="T4" y="T5"/>
                  </a:cxn>
                  <a:cxn ang="T13">
                    <a:pos x="T6" y="T7"/>
                  </a:cxn>
                  <a:cxn ang="T14">
                    <a:pos x="T8" y="T9"/>
                  </a:cxn>
                </a:cxnLst>
                <a:rect l="T15" t="T16" r="T17" b="T18"/>
                <a:pathLst>
                  <a:path w="1233" h="393">
                    <a:moveTo>
                      <a:pt x="1233" y="389"/>
                    </a:moveTo>
                    <a:lnTo>
                      <a:pt x="1232" y="393"/>
                    </a:lnTo>
                    <a:lnTo>
                      <a:pt x="0" y="2"/>
                    </a:lnTo>
                    <a:lnTo>
                      <a:pt x="4" y="0"/>
                    </a:lnTo>
                    <a:lnTo>
                      <a:pt x="1233" y="389"/>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5697" name="Freeform 2634"/>
              <p:cNvSpPr>
                <a:spLocks/>
              </p:cNvSpPr>
              <p:nvPr/>
            </p:nvSpPr>
            <p:spPr bwMode="auto">
              <a:xfrm>
                <a:off x="1189" y="1653"/>
                <a:ext cx="617" cy="196"/>
              </a:xfrm>
              <a:custGeom>
                <a:avLst/>
                <a:gdLst>
                  <a:gd name="T0" fmla="*/ 4 w 1235"/>
                  <a:gd name="T1" fmla="*/ 2 h 392"/>
                  <a:gd name="T2" fmla="*/ 4 w 1235"/>
                  <a:gd name="T3" fmla="*/ 2 h 392"/>
                  <a:gd name="T4" fmla="*/ 0 w 1235"/>
                  <a:gd name="T5" fmla="*/ 1 h 392"/>
                  <a:gd name="T6" fmla="*/ 0 w 1235"/>
                  <a:gd name="T7" fmla="*/ 0 h 392"/>
                  <a:gd name="T8" fmla="*/ 4 w 1235"/>
                  <a:gd name="T9" fmla="*/ 2 h 392"/>
                  <a:gd name="T10" fmla="*/ 0 60000 65536"/>
                  <a:gd name="T11" fmla="*/ 0 60000 65536"/>
                  <a:gd name="T12" fmla="*/ 0 60000 65536"/>
                  <a:gd name="T13" fmla="*/ 0 60000 65536"/>
                  <a:gd name="T14" fmla="*/ 0 60000 65536"/>
                  <a:gd name="T15" fmla="*/ 0 w 1235"/>
                  <a:gd name="T16" fmla="*/ 0 h 392"/>
                  <a:gd name="T17" fmla="*/ 1235 w 1235"/>
                  <a:gd name="T18" fmla="*/ 392 h 392"/>
                </a:gdLst>
                <a:ahLst/>
                <a:cxnLst>
                  <a:cxn ang="T10">
                    <a:pos x="T0" y="T1"/>
                  </a:cxn>
                  <a:cxn ang="T11">
                    <a:pos x="T2" y="T3"/>
                  </a:cxn>
                  <a:cxn ang="T12">
                    <a:pos x="T4" y="T5"/>
                  </a:cxn>
                  <a:cxn ang="T13">
                    <a:pos x="T6" y="T7"/>
                  </a:cxn>
                  <a:cxn ang="T14">
                    <a:pos x="T8" y="T9"/>
                  </a:cxn>
                </a:cxnLst>
                <a:rect l="T15" t="T16" r="T17" b="T18"/>
                <a:pathLst>
                  <a:path w="1235" h="392">
                    <a:moveTo>
                      <a:pt x="1235" y="391"/>
                    </a:moveTo>
                    <a:lnTo>
                      <a:pt x="1231" y="392"/>
                    </a:lnTo>
                    <a:lnTo>
                      <a:pt x="0" y="2"/>
                    </a:lnTo>
                    <a:lnTo>
                      <a:pt x="3" y="0"/>
                    </a:lnTo>
                    <a:lnTo>
                      <a:pt x="1235" y="391"/>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698" name="Freeform 2635"/>
              <p:cNvSpPr>
                <a:spLocks/>
              </p:cNvSpPr>
              <p:nvPr/>
            </p:nvSpPr>
            <p:spPr bwMode="auto">
              <a:xfrm>
                <a:off x="1188" y="1654"/>
                <a:ext cx="617" cy="197"/>
              </a:xfrm>
              <a:custGeom>
                <a:avLst/>
                <a:gdLst>
                  <a:gd name="T0" fmla="*/ 5 w 1233"/>
                  <a:gd name="T1" fmla="*/ 2 h 394"/>
                  <a:gd name="T2" fmla="*/ 5 w 1233"/>
                  <a:gd name="T3" fmla="*/ 2 h 394"/>
                  <a:gd name="T4" fmla="*/ 0 w 1233"/>
                  <a:gd name="T5" fmla="*/ 1 h 394"/>
                  <a:gd name="T6" fmla="*/ 1 w 1233"/>
                  <a:gd name="T7" fmla="*/ 0 h 394"/>
                  <a:gd name="T8" fmla="*/ 5 w 1233"/>
                  <a:gd name="T9" fmla="*/ 2 h 394"/>
                  <a:gd name="T10" fmla="*/ 0 60000 65536"/>
                  <a:gd name="T11" fmla="*/ 0 60000 65536"/>
                  <a:gd name="T12" fmla="*/ 0 60000 65536"/>
                  <a:gd name="T13" fmla="*/ 0 60000 65536"/>
                  <a:gd name="T14" fmla="*/ 0 60000 65536"/>
                  <a:gd name="T15" fmla="*/ 0 w 1233"/>
                  <a:gd name="T16" fmla="*/ 0 h 394"/>
                  <a:gd name="T17" fmla="*/ 1233 w 1233"/>
                  <a:gd name="T18" fmla="*/ 394 h 394"/>
                </a:gdLst>
                <a:ahLst/>
                <a:cxnLst>
                  <a:cxn ang="T10">
                    <a:pos x="T0" y="T1"/>
                  </a:cxn>
                  <a:cxn ang="T11">
                    <a:pos x="T2" y="T3"/>
                  </a:cxn>
                  <a:cxn ang="T12">
                    <a:pos x="T4" y="T5"/>
                  </a:cxn>
                  <a:cxn ang="T13">
                    <a:pos x="T6" y="T7"/>
                  </a:cxn>
                  <a:cxn ang="T14">
                    <a:pos x="T8" y="T9"/>
                  </a:cxn>
                </a:cxnLst>
                <a:rect l="T15" t="T16" r="T17" b="T18"/>
                <a:pathLst>
                  <a:path w="1233" h="394">
                    <a:moveTo>
                      <a:pt x="1233" y="390"/>
                    </a:moveTo>
                    <a:lnTo>
                      <a:pt x="1230" y="394"/>
                    </a:lnTo>
                    <a:lnTo>
                      <a:pt x="0" y="3"/>
                    </a:lnTo>
                    <a:lnTo>
                      <a:pt x="2" y="0"/>
                    </a:lnTo>
                    <a:lnTo>
                      <a:pt x="1233" y="390"/>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699" name="Freeform 2636"/>
              <p:cNvSpPr>
                <a:spLocks/>
              </p:cNvSpPr>
              <p:nvPr/>
            </p:nvSpPr>
            <p:spPr bwMode="auto">
              <a:xfrm>
                <a:off x="1184" y="1656"/>
                <a:ext cx="619" cy="198"/>
              </a:xfrm>
              <a:custGeom>
                <a:avLst/>
                <a:gdLst>
                  <a:gd name="T0" fmla="*/ 5 w 1238"/>
                  <a:gd name="T1" fmla="*/ 1 h 397"/>
                  <a:gd name="T2" fmla="*/ 5 w 1238"/>
                  <a:gd name="T3" fmla="*/ 1 h 397"/>
                  <a:gd name="T4" fmla="*/ 0 w 1238"/>
                  <a:gd name="T5" fmla="*/ 0 h 397"/>
                  <a:gd name="T6" fmla="*/ 1 w 1238"/>
                  <a:gd name="T7" fmla="*/ 0 h 397"/>
                  <a:gd name="T8" fmla="*/ 5 w 1238"/>
                  <a:gd name="T9" fmla="*/ 1 h 397"/>
                  <a:gd name="T10" fmla="*/ 0 60000 65536"/>
                  <a:gd name="T11" fmla="*/ 0 60000 65536"/>
                  <a:gd name="T12" fmla="*/ 0 60000 65536"/>
                  <a:gd name="T13" fmla="*/ 0 60000 65536"/>
                  <a:gd name="T14" fmla="*/ 0 60000 65536"/>
                  <a:gd name="T15" fmla="*/ 0 w 1238"/>
                  <a:gd name="T16" fmla="*/ 0 h 397"/>
                  <a:gd name="T17" fmla="*/ 1238 w 1238"/>
                  <a:gd name="T18" fmla="*/ 397 h 397"/>
                </a:gdLst>
                <a:ahLst/>
                <a:cxnLst>
                  <a:cxn ang="T10">
                    <a:pos x="T0" y="T1"/>
                  </a:cxn>
                  <a:cxn ang="T11">
                    <a:pos x="T2" y="T3"/>
                  </a:cxn>
                  <a:cxn ang="T12">
                    <a:pos x="T4" y="T5"/>
                  </a:cxn>
                  <a:cxn ang="T13">
                    <a:pos x="T6" y="T7"/>
                  </a:cxn>
                  <a:cxn ang="T14">
                    <a:pos x="T8" y="T9"/>
                  </a:cxn>
                </a:cxnLst>
                <a:rect l="T15" t="T16" r="T17" b="T18"/>
                <a:pathLst>
                  <a:path w="1238" h="397">
                    <a:moveTo>
                      <a:pt x="1238" y="391"/>
                    </a:moveTo>
                    <a:lnTo>
                      <a:pt x="1230" y="397"/>
                    </a:lnTo>
                    <a:lnTo>
                      <a:pt x="0" y="5"/>
                    </a:lnTo>
                    <a:lnTo>
                      <a:pt x="8" y="0"/>
                    </a:lnTo>
                    <a:lnTo>
                      <a:pt x="1238" y="391"/>
                    </a:lnTo>
                    <a:close/>
                  </a:path>
                </a:pathLst>
              </a:custGeom>
              <a:solidFill>
                <a:srgbClr val="C06000"/>
              </a:solidFill>
              <a:ln w="9525">
                <a:noFill/>
                <a:round/>
                <a:headEnd/>
                <a:tailEnd/>
              </a:ln>
            </p:spPr>
            <p:txBody>
              <a:bodyPr>
                <a:prstTxWarp prst="textNoShape">
                  <a:avLst/>
                </a:prstTxWarp>
              </a:bodyPr>
              <a:lstStyle/>
              <a:p>
                <a:endParaRPr lang="en-US">
                  <a:latin typeface="Calibri" pitchFamily="-112" charset="0"/>
                </a:endParaRPr>
              </a:p>
            </p:txBody>
          </p:sp>
          <p:sp>
            <p:nvSpPr>
              <p:cNvPr id="675700" name="Freeform 2637"/>
              <p:cNvSpPr>
                <a:spLocks/>
              </p:cNvSpPr>
              <p:nvPr/>
            </p:nvSpPr>
            <p:spPr bwMode="auto">
              <a:xfrm>
                <a:off x="1187" y="1656"/>
                <a:ext cx="616" cy="196"/>
              </a:xfrm>
              <a:custGeom>
                <a:avLst/>
                <a:gdLst>
                  <a:gd name="T0" fmla="*/ 4 w 1233"/>
                  <a:gd name="T1" fmla="*/ 2 h 392"/>
                  <a:gd name="T2" fmla="*/ 4 w 1233"/>
                  <a:gd name="T3" fmla="*/ 2 h 392"/>
                  <a:gd name="T4" fmla="*/ 0 w 1233"/>
                  <a:gd name="T5" fmla="*/ 1 h 392"/>
                  <a:gd name="T6" fmla="*/ 0 w 1233"/>
                  <a:gd name="T7" fmla="*/ 0 h 392"/>
                  <a:gd name="T8" fmla="*/ 4 w 1233"/>
                  <a:gd name="T9" fmla="*/ 2 h 392"/>
                  <a:gd name="T10" fmla="*/ 0 60000 65536"/>
                  <a:gd name="T11" fmla="*/ 0 60000 65536"/>
                  <a:gd name="T12" fmla="*/ 0 60000 65536"/>
                  <a:gd name="T13" fmla="*/ 0 60000 65536"/>
                  <a:gd name="T14" fmla="*/ 0 60000 65536"/>
                  <a:gd name="T15" fmla="*/ 0 w 1233"/>
                  <a:gd name="T16" fmla="*/ 0 h 392"/>
                  <a:gd name="T17" fmla="*/ 1233 w 1233"/>
                  <a:gd name="T18" fmla="*/ 392 h 392"/>
                </a:gdLst>
                <a:ahLst/>
                <a:cxnLst>
                  <a:cxn ang="T10">
                    <a:pos x="T0" y="T1"/>
                  </a:cxn>
                  <a:cxn ang="T11">
                    <a:pos x="T2" y="T3"/>
                  </a:cxn>
                  <a:cxn ang="T12">
                    <a:pos x="T4" y="T5"/>
                  </a:cxn>
                  <a:cxn ang="T13">
                    <a:pos x="T6" y="T7"/>
                  </a:cxn>
                  <a:cxn ang="T14">
                    <a:pos x="T8" y="T9"/>
                  </a:cxn>
                </a:cxnLst>
                <a:rect l="T15" t="T16" r="T17" b="T18"/>
                <a:pathLst>
                  <a:path w="1233" h="392">
                    <a:moveTo>
                      <a:pt x="1233" y="391"/>
                    </a:moveTo>
                    <a:lnTo>
                      <a:pt x="1231" y="392"/>
                    </a:lnTo>
                    <a:lnTo>
                      <a:pt x="0" y="2"/>
                    </a:lnTo>
                    <a:lnTo>
                      <a:pt x="3" y="0"/>
                    </a:lnTo>
                    <a:lnTo>
                      <a:pt x="1233" y="391"/>
                    </a:lnTo>
                    <a:close/>
                  </a:path>
                </a:pathLst>
              </a:custGeom>
              <a:solidFill>
                <a:srgbClr val="C06000"/>
              </a:solidFill>
              <a:ln w="9525">
                <a:noFill/>
                <a:round/>
                <a:headEnd/>
                <a:tailEnd/>
              </a:ln>
            </p:spPr>
            <p:txBody>
              <a:bodyPr>
                <a:prstTxWarp prst="textNoShape">
                  <a:avLst/>
                </a:prstTxWarp>
              </a:bodyPr>
              <a:lstStyle/>
              <a:p>
                <a:endParaRPr lang="en-US">
                  <a:latin typeface="Calibri" pitchFamily="-112" charset="0"/>
                </a:endParaRPr>
              </a:p>
            </p:txBody>
          </p:sp>
          <p:sp>
            <p:nvSpPr>
              <p:cNvPr id="675701" name="Freeform 2638"/>
              <p:cNvSpPr>
                <a:spLocks/>
              </p:cNvSpPr>
              <p:nvPr/>
            </p:nvSpPr>
            <p:spPr bwMode="auto">
              <a:xfrm>
                <a:off x="1186" y="1656"/>
                <a:ext cx="616" cy="196"/>
              </a:xfrm>
              <a:custGeom>
                <a:avLst/>
                <a:gdLst>
                  <a:gd name="T0" fmla="*/ 4 w 1233"/>
                  <a:gd name="T1" fmla="*/ 2 h 392"/>
                  <a:gd name="T2" fmla="*/ 4 w 1233"/>
                  <a:gd name="T3" fmla="*/ 2 h 392"/>
                  <a:gd name="T4" fmla="*/ 0 w 1233"/>
                  <a:gd name="T5" fmla="*/ 1 h 392"/>
                  <a:gd name="T6" fmla="*/ 0 w 1233"/>
                  <a:gd name="T7" fmla="*/ 0 h 392"/>
                  <a:gd name="T8" fmla="*/ 4 w 1233"/>
                  <a:gd name="T9" fmla="*/ 2 h 392"/>
                  <a:gd name="T10" fmla="*/ 0 60000 65536"/>
                  <a:gd name="T11" fmla="*/ 0 60000 65536"/>
                  <a:gd name="T12" fmla="*/ 0 60000 65536"/>
                  <a:gd name="T13" fmla="*/ 0 60000 65536"/>
                  <a:gd name="T14" fmla="*/ 0 60000 65536"/>
                  <a:gd name="T15" fmla="*/ 0 w 1233"/>
                  <a:gd name="T16" fmla="*/ 0 h 392"/>
                  <a:gd name="T17" fmla="*/ 1233 w 1233"/>
                  <a:gd name="T18" fmla="*/ 392 h 392"/>
                </a:gdLst>
                <a:ahLst/>
                <a:cxnLst>
                  <a:cxn ang="T10">
                    <a:pos x="T0" y="T1"/>
                  </a:cxn>
                  <a:cxn ang="T11">
                    <a:pos x="T2" y="T3"/>
                  </a:cxn>
                  <a:cxn ang="T12">
                    <a:pos x="T4" y="T5"/>
                  </a:cxn>
                  <a:cxn ang="T13">
                    <a:pos x="T6" y="T7"/>
                  </a:cxn>
                  <a:cxn ang="T14">
                    <a:pos x="T8" y="T9"/>
                  </a:cxn>
                </a:cxnLst>
                <a:rect l="T15" t="T16" r="T17" b="T18"/>
                <a:pathLst>
                  <a:path w="1233" h="392">
                    <a:moveTo>
                      <a:pt x="1233" y="390"/>
                    </a:moveTo>
                    <a:lnTo>
                      <a:pt x="1232" y="392"/>
                    </a:lnTo>
                    <a:lnTo>
                      <a:pt x="0" y="1"/>
                    </a:lnTo>
                    <a:lnTo>
                      <a:pt x="2" y="0"/>
                    </a:lnTo>
                    <a:lnTo>
                      <a:pt x="1233" y="390"/>
                    </a:lnTo>
                    <a:close/>
                  </a:path>
                </a:pathLst>
              </a:custGeom>
              <a:solidFill>
                <a:srgbClr val="C26100"/>
              </a:solidFill>
              <a:ln w="9525">
                <a:noFill/>
                <a:round/>
                <a:headEnd/>
                <a:tailEnd/>
              </a:ln>
            </p:spPr>
            <p:txBody>
              <a:bodyPr>
                <a:prstTxWarp prst="textNoShape">
                  <a:avLst/>
                </a:prstTxWarp>
              </a:bodyPr>
              <a:lstStyle/>
              <a:p>
                <a:endParaRPr lang="en-US">
                  <a:latin typeface="Calibri" pitchFamily="-112" charset="0"/>
                </a:endParaRPr>
              </a:p>
            </p:txBody>
          </p:sp>
          <p:sp>
            <p:nvSpPr>
              <p:cNvPr id="675702" name="Freeform 2639"/>
              <p:cNvSpPr>
                <a:spLocks/>
              </p:cNvSpPr>
              <p:nvPr/>
            </p:nvSpPr>
            <p:spPr bwMode="auto">
              <a:xfrm>
                <a:off x="1185" y="1657"/>
                <a:ext cx="616" cy="196"/>
              </a:xfrm>
              <a:custGeom>
                <a:avLst/>
                <a:gdLst>
                  <a:gd name="T0" fmla="*/ 4 w 1233"/>
                  <a:gd name="T1" fmla="*/ 1 h 393"/>
                  <a:gd name="T2" fmla="*/ 4 w 1233"/>
                  <a:gd name="T3" fmla="*/ 1 h 393"/>
                  <a:gd name="T4" fmla="*/ 0 w 1233"/>
                  <a:gd name="T5" fmla="*/ 0 h 393"/>
                  <a:gd name="T6" fmla="*/ 0 w 1233"/>
                  <a:gd name="T7" fmla="*/ 0 h 393"/>
                  <a:gd name="T8" fmla="*/ 4 w 1233"/>
                  <a:gd name="T9" fmla="*/ 1 h 393"/>
                  <a:gd name="T10" fmla="*/ 0 60000 65536"/>
                  <a:gd name="T11" fmla="*/ 0 60000 65536"/>
                  <a:gd name="T12" fmla="*/ 0 60000 65536"/>
                  <a:gd name="T13" fmla="*/ 0 60000 65536"/>
                  <a:gd name="T14" fmla="*/ 0 60000 65536"/>
                  <a:gd name="T15" fmla="*/ 0 w 1233"/>
                  <a:gd name="T16" fmla="*/ 0 h 393"/>
                  <a:gd name="T17" fmla="*/ 1233 w 1233"/>
                  <a:gd name="T18" fmla="*/ 393 h 393"/>
                </a:gdLst>
                <a:ahLst/>
                <a:cxnLst>
                  <a:cxn ang="T10">
                    <a:pos x="T0" y="T1"/>
                  </a:cxn>
                  <a:cxn ang="T11">
                    <a:pos x="T2" y="T3"/>
                  </a:cxn>
                  <a:cxn ang="T12">
                    <a:pos x="T4" y="T5"/>
                  </a:cxn>
                  <a:cxn ang="T13">
                    <a:pos x="T6" y="T7"/>
                  </a:cxn>
                  <a:cxn ang="T14">
                    <a:pos x="T8" y="T9"/>
                  </a:cxn>
                </a:cxnLst>
                <a:rect l="T15" t="T16" r="T17" b="T18"/>
                <a:pathLst>
                  <a:path w="1233" h="393">
                    <a:moveTo>
                      <a:pt x="1233" y="391"/>
                    </a:moveTo>
                    <a:lnTo>
                      <a:pt x="1229" y="393"/>
                    </a:lnTo>
                    <a:lnTo>
                      <a:pt x="0" y="0"/>
                    </a:lnTo>
                    <a:lnTo>
                      <a:pt x="1" y="0"/>
                    </a:lnTo>
                    <a:lnTo>
                      <a:pt x="1233" y="391"/>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5703" name="Freeform 2640"/>
              <p:cNvSpPr>
                <a:spLocks/>
              </p:cNvSpPr>
              <p:nvPr/>
            </p:nvSpPr>
            <p:spPr bwMode="auto">
              <a:xfrm>
                <a:off x="1184" y="1657"/>
                <a:ext cx="616" cy="197"/>
              </a:xfrm>
              <a:custGeom>
                <a:avLst/>
                <a:gdLst>
                  <a:gd name="T0" fmla="*/ 5 w 1231"/>
                  <a:gd name="T1" fmla="*/ 2 h 394"/>
                  <a:gd name="T2" fmla="*/ 5 w 1231"/>
                  <a:gd name="T3" fmla="*/ 2 h 394"/>
                  <a:gd name="T4" fmla="*/ 0 w 1231"/>
                  <a:gd name="T5" fmla="*/ 1 h 394"/>
                  <a:gd name="T6" fmla="*/ 1 w 1231"/>
                  <a:gd name="T7" fmla="*/ 0 h 394"/>
                  <a:gd name="T8" fmla="*/ 5 w 1231"/>
                  <a:gd name="T9" fmla="*/ 2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3"/>
                    </a:moveTo>
                    <a:lnTo>
                      <a:pt x="1230" y="394"/>
                    </a:lnTo>
                    <a:lnTo>
                      <a:pt x="0" y="2"/>
                    </a:lnTo>
                    <a:lnTo>
                      <a:pt x="2" y="0"/>
                    </a:lnTo>
                    <a:lnTo>
                      <a:pt x="1231" y="393"/>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5704" name="Freeform 2641"/>
              <p:cNvSpPr>
                <a:spLocks/>
              </p:cNvSpPr>
              <p:nvPr/>
            </p:nvSpPr>
            <p:spPr bwMode="auto">
              <a:xfrm>
                <a:off x="1180" y="1658"/>
                <a:ext cx="619" cy="201"/>
              </a:xfrm>
              <a:custGeom>
                <a:avLst/>
                <a:gdLst>
                  <a:gd name="T0" fmla="*/ 5 w 1238"/>
                  <a:gd name="T1" fmla="*/ 2 h 402"/>
                  <a:gd name="T2" fmla="*/ 5 w 1238"/>
                  <a:gd name="T3" fmla="*/ 2 h 402"/>
                  <a:gd name="T4" fmla="*/ 0 w 1238"/>
                  <a:gd name="T5" fmla="*/ 1 h 402"/>
                  <a:gd name="T6" fmla="*/ 1 w 1238"/>
                  <a:gd name="T7" fmla="*/ 0 h 402"/>
                  <a:gd name="T8" fmla="*/ 5 w 1238"/>
                  <a:gd name="T9" fmla="*/ 2 h 402"/>
                  <a:gd name="T10" fmla="*/ 0 60000 65536"/>
                  <a:gd name="T11" fmla="*/ 0 60000 65536"/>
                  <a:gd name="T12" fmla="*/ 0 60000 65536"/>
                  <a:gd name="T13" fmla="*/ 0 60000 65536"/>
                  <a:gd name="T14" fmla="*/ 0 60000 65536"/>
                  <a:gd name="T15" fmla="*/ 0 w 1238"/>
                  <a:gd name="T16" fmla="*/ 0 h 402"/>
                  <a:gd name="T17" fmla="*/ 1238 w 1238"/>
                  <a:gd name="T18" fmla="*/ 402 h 402"/>
                </a:gdLst>
                <a:ahLst/>
                <a:cxnLst>
                  <a:cxn ang="T10">
                    <a:pos x="T0" y="T1"/>
                  </a:cxn>
                  <a:cxn ang="T11">
                    <a:pos x="T2" y="T3"/>
                  </a:cxn>
                  <a:cxn ang="T12">
                    <a:pos x="T4" y="T5"/>
                  </a:cxn>
                  <a:cxn ang="T13">
                    <a:pos x="T6" y="T7"/>
                  </a:cxn>
                  <a:cxn ang="T14">
                    <a:pos x="T8" y="T9"/>
                  </a:cxn>
                </a:cxnLst>
                <a:rect l="T15" t="T16" r="T17" b="T18"/>
                <a:pathLst>
                  <a:path w="1238" h="402">
                    <a:moveTo>
                      <a:pt x="1238" y="392"/>
                    </a:moveTo>
                    <a:lnTo>
                      <a:pt x="1231" y="402"/>
                    </a:lnTo>
                    <a:lnTo>
                      <a:pt x="0" y="8"/>
                    </a:lnTo>
                    <a:lnTo>
                      <a:pt x="8" y="0"/>
                    </a:lnTo>
                    <a:lnTo>
                      <a:pt x="1238" y="39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705" name="Freeform 2642"/>
              <p:cNvSpPr>
                <a:spLocks/>
              </p:cNvSpPr>
              <p:nvPr/>
            </p:nvSpPr>
            <p:spPr bwMode="auto">
              <a:xfrm>
                <a:off x="1183" y="1658"/>
                <a:ext cx="616" cy="198"/>
              </a:xfrm>
              <a:custGeom>
                <a:avLst/>
                <a:gdLst>
                  <a:gd name="T0" fmla="*/ 5 w 1232"/>
                  <a:gd name="T1" fmla="*/ 2 h 396"/>
                  <a:gd name="T2" fmla="*/ 5 w 1232"/>
                  <a:gd name="T3" fmla="*/ 2 h 396"/>
                  <a:gd name="T4" fmla="*/ 0 w 1232"/>
                  <a:gd name="T5" fmla="*/ 1 h 396"/>
                  <a:gd name="T6" fmla="*/ 1 w 1232"/>
                  <a:gd name="T7" fmla="*/ 0 h 396"/>
                  <a:gd name="T8" fmla="*/ 5 w 1232"/>
                  <a:gd name="T9" fmla="*/ 2 h 396"/>
                  <a:gd name="T10" fmla="*/ 0 60000 65536"/>
                  <a:gd name="T11" fmla="*/ 0 60000 65536"/>
                  <a:gd name="T12" fmla="*/ 0 60000 65536"/>
                  <a:gd name="T13" fmla="*/ 0 60000 65536"/>
                  <a:gd name="T14" fmla="*/ 0 60000 65536"/>
                  <a:gd name="T15" fmla="*/ 0 w 1232"/>
                  <a:gd name="T16" fmla="*/ 0 h 396"/>
                  <a:gd name="T17" fmla="*/ 1232 w 1232"/>
                  <a:gd name="T18" fmla="*/ 396 h 396"/>
                </a:gdLst>
                <a:ahLst/>
                <a:cxnLst>
                  <a:cxn ang="T10">
                    <a:pos x="T0" y="T1"/>
                  </a:cxn>
                  <a:cxn ang="T11">
                    <a:pos x="T2" y="T3"/>
                  </a:cxn>
                  <a:cxn ang="T12">
                    <a:pos x="T4" y="T5"/>
                  </a:cxn>
                  <a:cxn ang="T13">
                    <a:pos x="T6" y="T7"/>
                  </a:cxn>
                  <a:cxn ang="T14">
                    <a:pos x="T8" y="T9"/>
                  </a:cxn>
                </a:cxnLst>
                <a:rect l="T15" t="T16" r="T17" b="T18"/>
                <a:pathLst>
                  <a:path w="1232" h="396">
                    <a:moveTo>
                      <a:pt x="1232" y="392"/>
                    </a:moveTo>
                    <a:lnTo>
                      <a:pt x="1230" y="396"/>
                    </a:lnTo>
                    <a:lnTo>
                      <a:pt x="0" y="3"/>
                    </a:lnTo>
                    <a:lnTo>
                      <a:pt x="2" y="0"/>
                    </a:lnTo>
                    <a:lnTo>
                      <a:pt x="1232" y="39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706" name="Freeform 2643"/>
              <p:cNvSpPr>
                <a:spLocks/>
              </p:cNvSpPr>
              <p:nvPr/>
            </p:nvSpPr>
            <p:spPr bwMode="auto">
              <a:xfrm>
                <a:off x="1182" y="1660"/>
                <a:ext cx="616" cy="197"/>
              </a:xfrm>
              <a:custGeom>
                <a:avLst/>
                <a:gdLst>
                  <a:gd name="T0" fmla="*/ 5 w 1231"/>
                  <a:gd name="T1" fmla="*/ 2 h 394"/>
                  <a:gd name="T2" fmla="*/ 5 w 1231"/>
                  <a:gd name="T3" fmla="*/ 2 h 394"/>
                  <a:gd name="T4" fmla="*/ 0 w 1231"/>
                  <a:gd name="T5" fmla="*/ 1 h 394"/>
                  <a:gd name="T6" fmla="*/ 1 w 1231"/>
                  <a:gd name="T7" fmla="*/ 0 h 394"/>
                  <a:gd name="T8" fmla="*/ 5 w 1231"/>
                  <a:gd name="T9" fmla="*/ 2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3"/>
                    </a:moveTo>
                    <a:lnTo>
                      <a:pt x="1229" y="394"/>
                    </a:lnTo>
                    <a:lnTo>
                      <a:pt x="0" y="2"/>
                    </a:lnTo>
                    <a:lnTo>
                      <a:pt x="1" y="0"/>
                    </a:lnTo>
                    <a:lnTo>
                      <a:pt x="1231" y="393"/>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707" name="Freeform 2644"/>
              <p:cNvSpPr>
                <a:spLocks/>
              </p:cNvSpPr>
              <p:nvPr/>
            </p:nvSpPr>
            <p:spPr bwMode="auto">
              <a:xfrm>
                <a:off x="1182" y="1661"/>
                <a:ext cx="615" cy="196"/>
              </a:xfrm>
              <a:custGeom>
                <a:avLst/>
                <a:gdLst>
                  <a:gd name="T0" fmla="*/ 4 w 1231"/>
                  <a:gd name="T1" fmla="*/ 1 h 394"/>
                  <a:gd name="T2" fmla="*/ 4 w 1231"/>
                  <a:gd name="T3" fmla="*/ 1 h 394"/>
                  <a:gd name="T4" fmla="*/ 0 w 1231"/>
                  <a:gd name="T5" fmla="*/ 0 h 394"/>
                  <a:gd name="T6" fmla="*/ 0 w 1231"/>
                  <a:gd name="T7" fmla="*/ 0 h 394"/>
                  <a:gd name="T8" fmla="*/ 4 w 1231"/>
                  <a:gd name="T9" fmla="*/ 1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2"/>
                    </a:moveTo>
                    <a:lnTo>
                      <a:pt x="1230" y="394"/>
                    </a:lnTo>
                    <a:lnTo>
                      <a:pt x="0" y="2"/>
                    </a:lnTo>
                    <a:lnTo>
                      <a:pt x="2" y="0"/>
                    </a:lnTo>
                    <a:lnTo>
                      <a:pt x="1231" y="392"/>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708" name="Freeform 2645"/>
              <p:cNvSpPr>
                <a:spLocks/>
              </p:cNvSpPr>
              <p:nvPr/>
            </p:nvSpPr>
            <p:spPr bwMode="auto">
              <a:xfrm>
                <a:off x="1180" y="1661"/>
                <a:ext cx="616" cy="198"/>
              </a:xfrm>
              <a:custGeom>
                <a:avLst/>
                <a:gdLst>
                  <a:gd name="T0" fmla="*/ 4 w 1233"/>
                  <a:gd name="T1" fmla="*/ 2 h 395"/>
                  <a:gd name="T2" fmla="*/ 4 w 1233"/>
                  <a:gd name="T3" fmla="*/ 2 h 395"/>
                  <a:gd name="T4" fmla="*/ 0 w 1233"/>
                  <a:gd name="T5" fmla="*/ 1 h 395"/>
                  <a:gd name="T6" fmla="*/ 0 w 1233"/>
                  <a:gd name="T7" fmla="*/ 0 h 395"/>
                  <a:gd name="T8" fmla="*/ 4 w 1233"/>
                  <a:gd name="T9" fmla="*/ 2 h 395"/>
                  <a:gd name="T10" fmla="*/ 0 60000 65536"/>
                  <a:gd name="T11" fmla="*/ 0 60000 65536"/>
                  <a:gd name="T12" fmla="*/ 0 60000 65536"/>
                  <a:gd name="T13" fmla="*/ 0 60000 65536"/>
                  <a:gd name="T14" fmla="*/ 0 60000 65536"/>
                  <a:gd name="T15" fmla="*/ 0 w 1233"/>
                  <a:gd name="T16" fmla="*/ 0 h 395"/>
                  <a:gd name="T17" fmla="*/ 1233 w 1233"/>
                  <a:gd name="T18" fmla="*/ 395 h 395"/>
                </a:gdLst>
                <a:ahLst/>
                <a:cxnLst>
                  <a:cxn ang="T10">
                    <a:pos x="T0" y="T1"/>
                  </a:cxn>
                  <a:cxn ang="T11">
                    <a:pos x="T2" y="T3"/>
                  </a:cxn>
                  <a:cxn ang="T12">
                    <a:pos x="T4" y="T5"/>
                  </a:cxn>
                  <a:cxn ang="T13">
                    <a:pos x="T6" y="T7"/>
                  </a:cxn>
                  <a:cxn ang="T14">
                    <a:pos x="T8" y="T9"/>
                  </a:cxn>
                </a:cxnLst>
                <a:rect l="T15" t="T16" r="T17" b="T18"/>
                <a:pathLst>
                  <a:path w="1233" h="395">
                    <a:moveTo>
                      <a:pt x="1233" y="392"/>
                    </a:moveTo>
                    <a:lnTo>
                      <a:pt x="1231" y="395"/>
                    </a:lnTo>
                    <a:lnTo>
                      <a:pt x="0" y="1"/>
                    </a:lnTo>
                    <a:lnTo>
                      <a:pt x="3" y="0"/>
                    </a:lnTo>
                    <a:lnTo>
                      <a:pt x="1233" y="392"/>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709" name="Freeform 2646"/>
              <p:cNvSpPr>
                <a:spLocks/>
              </p:cNvSpPr>
              <p:nvPr/>
            </p:nvSpPr>
            <p:spPr bwMode="auto">
              <a:xfrm>
                <a:off x="1177" y="1662"/>
                <a:ext cx="619" cy="201"/>
              </a:xfrm>
              <a:custGeom>
                <a:avLst/>
                <a:gdLst>
                  <a:gd name="T0" fmla="*/ 5 w 1238"/>
                  <a:gd name="T1" fmla="*/ 2 h 402"/>
                  <a:gd name="T2" fmla="*/ 5 w 1238"/>
                  <a:gd name="T3" fmla="*/ 2 h 402"/>
                  <a:gd name="T4" fmla="*/ 0 w 1238"/>
                  <a:gd name="T5" fmla="*/ 1 h 402"/>
                  <a:gd name="T6" fmla="*/ 1 w 1238"/>
                  <a:gd name="T7" fmla="*/ 0 h 402"/>
                  <a:gd name="T8" fmla="*/ 5 w 1238"/>
                  <a:gd name="T9" fmla="*/ 2 h 402"/>
                  <a:gd name="T10" fmla="*/ 0 60000 65536"/>
                  <a:gd name="T11" fmla="*/ 0 60000 65536"/>
                  <a:gd name="T12" fmla="*/ 0 60000 65536"/>
                  <a:gd name="T13" fmla="*/ 0 60000 65536"/>
                  <a:gd name="T14" fmla="*/ 0 60000 65536"/>
                  <a:gd name="T15" fmla="*/ 0 w 1238"/>
                  <a:gd name="T16" fmla="*/ 0 h 402"/>
                  <a:gd name="T17" fmla="*/ 1238 w 1238"/>
                  <a:gd name="T18" fmla="*/ 402 h 402"/>
                </a:gdLst>
                <a:ahLst/>
                <a:cxnLst>
                  <a:cxn ang="T10">
                    <a:pos x="T0" y="T1"/>
                  </a:cxn>
                  <a:cxn ang="T11">
                    <a:pos x="T2" y="T3"/>
                  </a:cxn>
                  <a:cxn ang="T12">
                    <a:pos x="T4" y="T5"/>
                  </a:cxn>
                  <a:cxn ang="T13">
                    <a:pos x="T6" y="T7"/>
                  </a:cxn>
                  <a:cxn ang="T14">
                    <a:pos x="T8" y="T9"/>
                  </a:cxn>
                </a:cxnLst>
                <a:rect l="T15" t="T16" r="T17" b="T18"/>
                <a:pathLst>
                  <a:path w="1238" h="402">
                    <a:moveTo>
                      <a:pt x="1238" y="394"/>
                    </a:moveTo>
                    <a:lnTo>
                      <a:pt x="1230" y="402"/>
                    </a:lnTo>
                    <a:lnTo>
                      <a:pt x="0" y="9"/>
                    </a:lnTo>
                    <a:lnTo>
                      <a:pt x="7" y="0"/>
                    </a:lnTo>
                    <a:lnTo>
                      <a:pt x="1238" y="394"/>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710" name="Freeform 2647"/>
              <p:cNvSpPr>
                <a:spLocks/>
              </p:cNvSpPr>
              <p:nvPr/>
            </p:nvSpPr>
            <p:spPr bwMode="auto">
              <a:xfrm>
                <a:off x="1179" y="1662"/>
                <a:ext cx="617" cy="198"/>
              </a:xfrm>
              <a:custGeom>
                <a:avLst/>
                <a:gdLst>
                  <a:gd name="T0" fmla="*/ 5 w 1233"/>
                  <a:gd name="T1" fmla="*/ 2 h 396"/>
                  <a:gd name="T2" fmla="*/ 5 w 1233"/>
                  <a:gd name="T3" fmla="*/ 2 h 396"/>
                  <a:gd name="T4" fmla="*/ 0 w 1233"/>
                  <a:gd name="T5" fmla="*/ 1 h 396"/>
                  <a:gd name="T6" fmla="*/ 1 w 1233"/>
                  <a:gd name="T7" fmla="*/ 0 h 396"/>
                  <a:gd name="T8" fmla="*/ 5 w 1233"/>
                  <a:gd name="T9" fmla="*/ 2 h 396"/>
                  <a:gd name="T10" fmla="*/ 0 60000 65536"/>
                  <a:gd name="T11" fmla="*/ 0 60000 65536"/>
                  <a:gd name="T12" fmla="*/ 0 60000 65536"/>
                  <a:gd name="T13" fmla="*/ 0 60000 65536"/>
                  <a:gd name="T14" fmla="*/ 0 60000 65536"/>
                  <a:gd name="T15" fmla="*/ 0 w 1233"/>
                  <a:gd name="T16" fmla="*/ 0 h 396"/>
                  <a:gd name="T17" fmla="*/ 1233 w 1233"/>
                  <a:gd name="T18" fmla="*/ 396 h 396"/>
                </a:gdLst>
                <a:ahLst/>
                <a:cxnLst>
                  <a:cxn ang="T10">
                    <a:pos x="T0" y="T1"/>
                  </a:cxn>
                  <a:cxn ang="T11">
                    <a:pos x="T2" y="T3"/>
                  </a:cxn>
                  <a:cxn ang="T12">
                    <a:pos x="T4" y="T5"/>
                  </a:cxn>
                  <a:cxn ang="T13">
                    <a:pos x="T6" y="T7"/>
                  </a:cxn>
                  <a:cxn ang="T14">
                    <a:pos x="T8" y="T9"/>
                  </a:cxn>
                </a:cxnLst>
                <a:rect l="T15" t="T16" r="T17" b="T18"/>
                <a:pathLst>
                  <a:path w="1233" h="396">
                    <a:moveTo>
                      <a:pt x="1233" y="394"/>
                    </a:moveTo>
                    <a:lnTo>
                      <a:pt x="1230" y="396"/>
                    </a:lnTo>
                    <a:lnTo>
                      <a:pt x="0" y="2"/>
                    </a:lnTo>
                    <a:lnTo>
                      <a:pt x="2" y="0"/>
                    </a:lnTo>
                    <a:lnTo>
                      <a:pt x="1233" y="394"/>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711" name="Freeform 2648"/>
              <p:cNvSpPr>
                <a:spLocks/>
              </p:cNvSpPr>
              <p:nvPr/>
            </p:nvSpPr>
            <p:spPr bwMode="auto">
              <a:xfrm>
                <a:off x="1178" y="1663"/>
                <a:ext cx="616" cy="198"/>
              </a:xfrm>
              <a:custGeom>
                <a:avLst/>
                <a:gdLst>
                  <a:gd name="T0" fmla="*/ 5 w 1232"/>
                  <a:gd name="T1" fmla="*/ 2 h 396"/>
                  <a:gd name="T2" fmla="*/ 5 w 1232"/>
                  <a:gd name="T3" fmla="*/ 2 h 396"/>
                  <a:gd name="T4" fmla="*/ 0 w 1232"/>
                  <a:gd name="T5" fmla="*/ 1 h 396"/>
                  <a:gd name="T6" fmla="*/ 1 w 1232"/>
                  <a:gd name="T7" fmla="*/ 0 h 396"/>
                  <a:gd name="T8" fmla="*/ 5 w 1232"/>
                  <a:gd name="T9" fmla="*/ 2 h 396"/>
                  <a:gd name="T10" fmla="*/ 0 60000 65536"/>
                  <a:gd name="T11" fmla="*/ 0 60000 65536"/>
                  <a:gd name="T12" fmla="*/ 0 60000 65536"/>
                  <a:gd name="T13" fmla="*/ 0 60000 65536"/>
                  <a:gd name="T14" fmla="*/ 0 60000 65536"/>
                  <a:gd name="T15" fmla="*/ 0 w 1232"/>
                  <a:gd name="T16" fmla="*/ 0 h 396"/>
                  <a:gd name="T17" fmla="*/ 1232 w 1232"/>
                  <a:gd name="T18" fmla="*/ 396 h 396"/>
                </a:gdLst>
                <a:ahLst/>
                <a:cxnLst>
                  <a:cxn ang="T10">
                    <a:pos x="T0" y="T1"/>
                  </a:cxn>
                  <a:cxn ang="T11">
                    <a:pos x="T2" y="T3"/>
                  </a:cxn>
                  <a:cxn ang="T12">
                    <a:pos x="T4" y="T5"/>
                  </a:cxn>
                  <a:cxn ang="T13">
                    <a:pos x="T6" y="T7"/>
                  </a:cxn>
                  <a:cxn ang="T14">
                    <a:pos x="T8" y="T9"/>
                  </a:cxn>
                </a:cxnLst>
                <a:rect l="T15" t="T16" r="T17" b="T18"/>
                <a:pathLst>
                  <a:path w="1232" h="396">
                    <a:moveTo>
                      <a:pt x="1232" y="394"/>
                    </a:moveTo>
                    <a:lnTo>
                      <a:pt x="1230" y="396"/>
                    </a:lnTo>
                    <a:lnTo>
                      <a:pt x="0" y="2"/>
                    </a:lnTo>
                    <a:lnTo>
                      <a:pt x="2" y="0"/>
                    </a:lnTo>
                    <a:lnTo>
                      <a:pt x="1232" y="394"/>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712" name="Freeform 2649"/>
              <p:cNvSpPr>
                <a:spLocks/>
              </p:cNvSpPr>
              <p:nvPr/>
            </p:nvSpPr>
            <p:spPr bwMode="auto">
              <a:xfrm>
                <a:off x="1177" y="1664"/>
                <a:ext cx="616" cy="198"/>
              </a:xfrm>
              <a:custGeom>
                <a:avLst/>
                <a:gdLst>
                  <a:gd name="T0" fmla="*/ 5 w 1231"/>
                  <a:gd name="T1" fmla="*/ 1 h 397"/>
                  <a:gd name="T2" fmla="*/ 5 w 1231"/>
                  <a:gd name="T3" fmla="*/ 1 h 397"/>
                  <a:gd name="T4" fmla="*/ 0 w 1231"/>
                  <a:gd name="T5" fmla="*/ 0 h 397"/>
                  <a:gd name="T6" fmla="*/ 1 w 1231"/>
                  <a:gd name="T7" fmla="*/ 0 h 397"/>
                  <a:gd name="T8" fmla="*/ 5 w 1231"/>
                  <a:gd name="T9" fmla="*/ 1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4"/>
                    </a:moveTo>
                    <a:lnTo>
                      <a:pt x="1229" y="397"/>
                    </a:lnTo>
                    <a:lnTo>
                      <a:pt x="0" y="3"/>
                    </a:lnTo>
                    <a:lnTo>
                      <a:pt x="1" y="0"/>
                    </a:lnTo>
                    <a:lnTo>
                      <a:pt x="1231" y="394"/>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713" name="Freeform 2650"/>
              <p:cNvSpPr>
                <a:spLocks/>
              </p:cNvSpPr>
              <p:nvPr/>
            </p:nvSpPr>
            <p:spPr bwMode="auto">
              <a:xfrm>
                <a:off x="1177" y="1666"/>
                <a:ext cx="615" cy="197"/>
              </a:xfrm>
              <a:custGeom>
                <a:avLst/>
                <a:gdLst>
                  <a:gd name="T0" fmla="*/ 4 w 1231"/>
                  <a:gd name="T1" fmla="*/ 1 h 395"/>
                  <a:gd name="T2" fmla="*/ 4 w 1231"/>
                  <a:gd name="T3" fmla="*/ 1 h 395"/>
                  <a:gd name="T4" fmla="*/ 0 w 1231"/>
                  <a:gd name="T5" fmla="*/ 0 h 395"/>
                  <a:gd name="T6" fmla="*/ 0 w 1231"/>
                  <a:gd name="T7" fmla="*/ 0 h 395"/>
                  <a:gd name="T8" fmla="*/ 4 w 1231"/>
                  <a:gd name="T9" fmla="*/ 1 h 395"/>
                  <a:gd name="T10" fmla="*/ 0 60000 65536"/>
                  <a:gd name="T11" fmla="*/ 0 60000 65536"/>
                  <a:gd name="T12" fmla="*/ 0 60000 65536"/>
                  <a:gd name="T13" fmla="*/ 0 60000 65536"/>
                  <a:gd name="T14" fmla="*/ 0 60000 65536"/>
                  <a:gd name="T15" fmla="*/ 0 w 1231"/>
                  <a:gd name="T16" fmla="*/ 0 h 395"/>
                  <a:gd name="T17" fmla="*/ 1231 w 1231"/>
                  <a:gd name="T18" fmla="*/ 395 h 395"/>
                </a:gdLst>
                <a:ahLst/>
                <a:cxnLst>
                  <a:cxn ang="T10">
                    <a:pos x="T0" y="T1"/>
                  </a:cxn>
                  <a:cxn ang="T11">
                    <a:pos x="T2" y="T3"/>
                  </a:cxn>
                  <a:cxn ang="T12">
                    <a:pos x="T4" y="T5"/>
                  </a:cxn>
                  <a:cxn ang="T13">
                    <a:pos x="T6" y="T7"/>
                  </a:cxn>
                  <a:cxn ang="T14">
                    <a:pos x="T8" y="T9"/>
                  </a:cxn>
                </a:cxnLst>
                <a:rect l="T15" t="T16" r="T17" b="T18"/>
                <a:pathLst>
                  <a:path w="1231" h="395">
                    <a:moveTo>
                      <a:pt x="1231" y="394"/>
                    </a:moveTo>
                    <a:lnTo>
                      <a:pt x="1230" y="395"/>
                    </a:lnTo>
                    <a:lnTo>
                      <a:pt x="0" y="2"/>
                    </a:lnTo>
                    <a:lnTo>
                      <a:pt x="2" y="0"/>
                    </a:lnTo>
                    <a:lnTo>
                      <a:pt x="1231" y="394"/>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714" name="Freeform 2651"/>
              <p:cNvSpPr>
                <a:spLocks/>
              </p:cNvSpPr>
              <p:nvPr/>
            </p:nvSpPr>
            <p:spPr bwMode="auto">
              <a:xfrm>
                <a:off x="1173" y="1666"/>
                <a:ext cx="618" cy="202"/>
              </a:xfrm>
              <a:custGeom>
                <a:avLst/>
                <a:gdLst>
                  <a:gd name="T0" fmla="*/ 5 w 1236"/>
                  <a:gd name="T1" fmla="*/ 2 h 403"/>
                  <a:gd name="T2" fmla="*/ 5 w 1236"/>
                  <a:gd name="T3" fmla="*/ 2 h 403"/>
                  <a:gd name="T4" fmla="*/ 0 w 1236"/>
                  <a:gd name="T5" fmla="*/ 1 h 403"/>
                  <a:gd name="T6" fmla="*/ 1 w 1236"/>
                  <a:gd name="T7" fmla="*/ 0 h 403"/>
                  <a:gd name="T8" fmla="*/ 5 w 1236"/>
                  <a:gd name="T9" fmla="*/ 2 h 403"/>
                  <a:gd name="T10" fmla="*/ 0 60000 65536"/>
                  <a:gd name="T11" fmla="*/ 0 60000 65536"/>
                  <a:gd name="T12" fmla="*/ 0 60000 65536"/>
                  <a:gd name="T13" fmla="*/ 0 60000 65536"/>
                  <a:gd name="T14" fmla="*/ 0 60000 65536"/>
                  <a:gd name="T15" fmla="*/ 0 w 1236"/>
                  <a:gd name="T16" fmla="*/ 0 h 403"/>
                  <a:gd name="T17" fmla="*/ 1236 w 1236"/>
                  <a:gd name="T18" fmla="*/ 403 h 403"/>
                </a:gdLst>
                <a:ahLst/>
                <a:cxnLst>
                  <a:cxn ang="T10">
                    <a:pos x="T0" y="T1"/>
                  </a:cxn>
                  <a:cxn ang="T11">
                    <a:pos x="T2" y="T3"/>
                  </a:cxn>
                  <a:cxn ang="T12">
                    <a:pos x="T4" y="T5"/>
                  </a:cxn>
                  <a:cxn ang="T13">
                    <a:pos x="T6" y="T7"/>
                  </a:cxn>
                  <a:cxn ang="T14">
                    <a:pos x="T8" y="T9"/>
                  </a:cxn>
                </a:cxnLst>
                <a:rect l="T15" t="T16" r="T17" b="T18"/>
                <a:pathLst>
                  <a:path w="1236" h="403">
                    <a:moveTo>
                      <a:pt x="1236" y="393"/>
                    </a:moveTo>
                    <a:lnTo>
                      <a:pt x="1229" y="403"/>
                    </a:lnTo>
                    <a:lnTo>
                      <a:pt x="0" y="8"/>
                    </a:lnTo>
                    <a:lnTo>
                      <a:pt x="6" y="0"/>
                    </a:lnTo>
                    <a:lnTo>
                      <a:pt x="1236" y="393"/>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715" name="Freeform 2652"/>
              <p:cNvSpPr>
                <a:spLocks/>
              </p:cNvSpPr>
              <p:nvPr/>
            </p:nvSpPr>
            <p:spPr bwMode="auto">
              <a:xfrm>
                <a:off x="1176" y="1666"/>
                <a:ext cx="615" cy="199"/>
              </a:xfrm>
              <a:custGeom>
                <a:avLst/>
                <a:gdLst>
                  <a:gd name="T0" fmla="*/ 4 w 1231"/>
                  <a:gd name="T1" fmla="*/ 2 h 397"/>
                  <a:gd name="T2" fmla="*/ 4 w 1231"/>
                  <a:gd name="T3" fmla="*/ 2 h 397"/>
                  <a:gd name="T4" fmla="*/ 0 w 1231"/>
                  <a:gd name="T5" fmla="*/ 1 h 397"/>
                  <a:gd name="T6" fmla="*/ 0 w 1231"/>
                  <a:gd name="T7" fmla="*/ 0 h 397"/>
                  <a:gd name="T8" fmla="*/ 4 w 1231"/>
                  <a:gd name="T9" fmla="*/ 2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3"/>
                    </a:moveTo>
                    <a:lnTo>
                      <a:pt x="1229" y="397"/>
                    </a:lnTo>
                    <a:lnTo>
                      <a:pt x="0" y="1"/>
                    </a:lnTo>
                    <a:lnTo>
                      <a:pt x="1" y="0"/>
                    </a:lnTo>
                    <a:lnTo>
                      <a:pt x="1231" y="393"/>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716" name="Freeform 2653"/>
              <p:cNvSpPr>
                <a:spLocks/>
              </p:cNvSpPr>
              <p:nvPr/>
            </p:nvSpPr>
            <p:spPr bwMode="auto">
              <a:xfrm>
                <a:off x="1175" y="1667"/>
                <a:ext cx="616" cy="199"/>
              </a:xfrm>
              <a:custGeom>
                <a:avLst/>
                <a:gdLst>
                  <a:gd name="T0" fmla="*/ 5 w 1231"/>
                  <a:gd name="T1" fmla="*/ 2 h 397"/>
                  <a:gd name="T2" fmla="*/ 5 w 1231"/>
                  <a:gd name="T3" fmla="*/ 2 h 397"/>
                  <a:gd name="T4" fmla="*/ 0 w 1231"/>
                  <a:gd name="T5" fmla="*/ 1 h 397"/>
                  <a:gd name="T6" fmla="*/ 1 w 1231"/>
                  <a:gd name="T7" fmla="*/ 0 h 397"/>
                  <a:gd name="T8" fmla="*/ 5 w 1231"/>
                  <a:gd name="T9" fmla="*/ 2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6"/>
                    </a:moveTo>
                    <a:lnTo>
                      <a:pt x="1229" y="397"/>
                    </a:lnTo>
                    <a:lnTo>
                      <a:pt x="0" y="2"/>
                    </a:lnTo>
                    <a:lnTo>
                      <a:pt x="2" y="0"/>
                    </a:lnTo>
                    <a:lnTo>
                      <a:pt x="1231" y="396"/>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717" name="Freeform 2654"/>
              <p:cNvSpPr>
                <a:spLocks/>
              </p:cNvSpPr>
              <p:nvPr/>
            </p:nvSpPr>
            <p:spPr bwMode="auto">
              <a:xfrm>
                <a:off x="1174" y="1668"/>
                <a:ext cx="616" cy="199"/>
              </a:xfrm>
              <a:custGeom>
                <a:avLst/>
                <a:gdLst>
                  <a:gd name="T0" fmla="*/ 5 w 1231"/>
                  <a:gd name="T1" fmla="*/ 1 h 399"/>
                  <a:gd name="T2" fmla="*/ 5 w 1231"/>
                  <a:gd name="T3" fmla="*/ 1 h 399"/>
                  <a:gd name="T4" fmla="*/ 0 w 1231"/>
                  <a:gd name="T5" fmla="*/ 0 h 399"/>
                  <a:gd name="T6" fmla="*/ 1 w 1231"/>
                  <a:gd name="T7" fmla="*/ 0 h 399"/>
                  <a:gd name="T8" fmla="*/ 5 w 1231"/>
                  <a:gd name="T9" fmla="*/ 1 h 399"/>
                  <a:gd name="T10" fmla="*/ 0 60000 65536"/>
                  <a:gd name="T11" fmla="*/ 0 60000 65536"/>
                  <a:gd name="T12" fmla="*/ 0 60000 65536"/>
                  <a:gd name="T13" fmla="*/ 0 60000 65536"/>
                  <a:gd name="T14" fmla="*/ 0 60000 65536"/>
                  <a:gd name="T15" fmla="*/ 0 w 1231"/>
                  <a:gd name="T16" fmla="*/ 0 h 399"/>
                  <a:gd name="T17" fmla="*/ 1231 w 1231"/>
                  <a:gd name="T18" fmla="*/ 399 h 399"/>
                </a:gdLst>
                <a:ahLst/>
                <a:cxnLst>
                  <a:cxn ang="T10">
                    <a:pos x="T0" y="T1"/>
                  </a:cxn>
                  <a:cxn ang="T11">
                    <a:pos x="T2" y="T3"/>
                  </a:cxn>
                  <a:cxn ang="T12">
                    <a:pos x="T4" y="T5"/>
                  </a:cxn>
                  <a:cxn ang="T13">
                    <a:pos x="T6" y="T7"/>
                  </a:cxn>
                  <a:cxn ang="T14">
                    <a:pos x="T8" y="T9"/>
                  </a:cxn>
                </a:cxnLst>
                <a:rect l="T15" t="T16" r="T17" b="T18"/>
                <a:pathLst>
                  <a:path w="1231" h="399">
                    <a:moveTo>
                      <a:pt x="1231" y="395"/>
                    </a:moveTo>
                    <a:lnTo>
                      <a:pt x="1230" y="399"/>
                    </a:lnTo>
                    <a:lnTo>
                      <a:pt x="0" y="3"/>
                    </a:lnTo>
                    <a:lnTo>
                      <a:pt x="2" y="0"/>
                    </a:lnTo>
                    <a:lnTo>
                      <a:pt x="1231" y="395"/>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718" name="Freeform 2655"/>
              <p:cNvSpPr>
                <a:spLocks/>
              </p:cNvSpPr>
              <p:nvPr/>
            </p:nvSpPr>
            <p:spPr bwMode="auto">
              <a:xfrm>
                <a:off x="1173" y="1670"/>
                <a:ext cx="616" cy="198"/>
              </a:xfrm>
              <a:custGeom>
                <a:avLst/>
                <a:gdLst>
                  <a:gd name="T0" fmla="*/ 5 w 1231"/>
                  <a:gd name="T1" fmla="*/ 1 h 397"/>
                  <a:gd name="T2" fmla="*/ 5 w 1231"/>
                  <a:gd name="T3" fmla="*/ 1 h 397"/>
                  <a:gd name="T4" fmla="*/ 0 w 1231"/>
                  <a:gd name="T5" fmla="*/ 0 h 397"/>
                  <a:gd name="T6" fmla="*/ 1 w 1231"/>
                  <a:gd name="T7" fmla="*/ 0 h 397"/>
                  <a:gd name="T8" fmla="*/ 5 w 1231"/>
                  <a:gd name="T9" fmla="*/ 1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6"/>
                    </a:moveTo>
                    <a:lnTo>
                      <a:pt x="1229" y="397"/>
                    </a:lnTo>
                    <a:lnTo>
                      <a:pt x="0" y="2"/>
                    </a:lnTo>
                    <a:lnTo>
                      <a:pt x="1" y="0"/>
                    </a:lnTo>
                    <a:lnTo>
                      <a:pt x="1231" y="396"/>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719" name="Freeform 2656"/>
              <p:cNvSpPr>
                <a:spLocks/>
              </p:cNvSpPr>
              <p:nvPr/>
            </p:nvSpPr>
            <p:spPr bwMode="auto">
              <a:xfrm>
                <a:off x="1171" y="1670"/>
                <a:ext cx="617" cy="204"/>
              </a:xfrm>
              <a:custGeom>
                <a:avLst/>
                <a:gdLst>
                  <a:gd name="T0" fmla="*/ 5 w 1234"/>
                  <a:gd name="T1" fmla="*/ 2 h 407"/>
                  <a:gd name="T2" fmla="*/ 5 w 1234"/>
                  <a:gd name="T3" fmla="*/ 2 h 407"/>
                  <a:gd name="T4" fmla="*/ 0 w 1234"/>
                  <a:gd name="T5" fmla="*/ 1 h 407"/>
                  <a:gd name="T6" fmla="*/ 1 w 1234"/>
                  <a:gd name="T7" fmla="*/ 0 h 407"/>
                  <a:gd name="T8" fmla="*/ 5 w 1234"/>
                  <a:gd name="T9" fmla="*/ 2 h 407"/>
                  <a:gd name="T10" fmla="*/ 0 60000 65536"/>
                  <a:gd name="T11" fmla="*/ 0 60000 65536"/>
                  <a:gd name="T12" fmla="*/ 0 60000 65536"/>
                  <a:gd name="T13" fmla="*/ 0 60000 65536"/>
                  <a:gd name="T14" fmla="*/ 0 60000 65536"/>
                  <a:gd name="T15" fmla="*/ 0 w 1234"/>
                  <a:gd name="T16" fmla="*/ 0 h 407"/>
                  <a:gd name="T17" fmla="*/ 1234 w 1234"/>
                  <a:gd name="T18" fmla="*/ 407 h 407"/>
                </a:gdLst>
                <a:ahLst/>
                <a:cxnLst>
                  <a:cxn ang="T10">
                    <a:pos x="T0" y="T1"/>
                  </a:cxn>
                  <a:cxn ang="T11">
                    <a:pos x="T2" y="T3"/>
                  </a:cxn>
                  <a:cxn ang="T12">
                    <a:pos x="T4" y="T5"/>
                  </a:cxn>
                  <a:cxn ang="T13">
                    <a:pos x="T6" y="T7"/>
                  </a:cxn>
                  <a:cxn ang="T14">
                    <a:pos x="T8" y="T9"/>
                  </a:cxn>
                </a:cxnLst>
                <a:rect l="T15" t="T16" r="T17" b="T18"/>
                <a:pathLst>
                  <a:path w="1234" h="407">
                    <a:moveTo>
                      <a:pt x="1234" y="395"/>
                    </a:moveTo>
                    <a:lnTo>
                      <a:pt x="1228" y="407"/>
                    </a:lnTo>
                    <a:lnTo>
                      <a:pt x="0" y="10"/>
                    </a:lnTo>
                    <a:lnTo>
                      <a:pt x="5" y="0"/>
                    </a:lnTo>
                    <a:lnTo>
                      <a:pt x="1234" y="39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720" name="Freeform 2657"/>
              <p:cNvSpPr>
                <a:spLocks/>
              </p:cNvSpPr>
              <p:nvPr/>
            </p:nvSpPr>
            <p:spPr bwMode="auto">
              <a:xfrm>
                <a:off x="1173" y="1670"/>
                <a:ext cx="615" cy="200"/>
              </a:xfrm>
              <a:custGeom>
                <a:avLst/>
                <a:gdLst>
                  <a:gd name="T0" fmla="*/ 5 w 1229"/>
                  <a:gd name="T1" fmla="*/ 2 h 399"/>
                  <a:gd name="T2" fmla="*/ 5 w 1229"/>
                  <a:gd name="T3" fmla="*/ 2 h 399"/>
                  <a:gd name="T4" fmla="*/ 0 w 1229"/>
                  <a:gd name="T5" fmla="*/ 1 h 399"/>
                  <a:gd name="T6" fmla="*/ 0 w 1229"/>
                  <a:gd name="T7" fmla="*/ 0 h 399"/>
                  <a:gd name="T8" fmla="*/ 5 w 1229"/>
                  <a:gd name="T9" fmla="*/ 2 h 399"/>
                  <a:gd name="T10" fmla="*/ 0 60000 65536"/>
                  <a:gd name="T11" fmla="*/ 0 60000 65536"/>
                  <a:gd name="T12" fmla="*/ 0 60000 65536"/>
                  <a:gd name="T13" fmla="*/ 0 60000 65536"/>
                  <a:gd name="T14" fmla="*/ 0 60000 65536"/>
                  <a:gd name="T15" fmla="*/ 0 w 1229"/>
                  <a:gd name="T16" fmla="*/ 0 h 399"/>
                  <a:gd name="T17" fmla="*/ 1229 w 1229"/>
                  <a:gd name="T18" fmla="*/ 399 h 399"/>
                </a:gdLst>
                <a:ahLst/>
                <a:cxnLst>
                  <a:cxn ang="T10">
                    <a:pos x="T0" y="T1"/>
                  </a:cxn>
                  <a:cxn ang="T11">
                    <a:pos x="T2" y="T3"/>
                  </a:cxn>
                  <a:cxn ang="T12">
                    <a:pos x="T4" y="T5"/>
                  </a:cxn>
                  <a:cxn ang="T13">
                    <a:pos x="T6" y="T7"/>
                  </a:cxn>
                  <a:cxn ang="T14">
                    <a:pos x="T8" y="T9"/>
                  </a:cxn>
                </a:cxnLst>
                <a:rect l="T15" t="T16" r="T17" b="T18"/>
                <a:pathLst>
                  <a:path w="1229" h="399">
                    <a:moveTo>
                      <a:pt x="1229" y="395"/>
                    </a:moveTo>
                    <a:lnTo>
                      <a:pt x="1227" y="399"/>
                    </a:lnTo>
                    <a:lnTo>
                      <a:pt x="0" y="2"/>
                    </a:lnTo>
                    <a:lnTo>
                      <a:pt x="0" y="0"/>
                    </a:lnTo>
                    <a:lnTo>
                      <a:pt x="1229" y="39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721" name="Freeform 2658"/>
              <p:cNvSpPr>
                <a:spLocks/>
              </p:cNvSpPr>
              <p:nvPr/>
            </p:nvSpPr>
            <p:spPr bwMode="auto">
              <a:xfrm>
                <a:off x="1172" y="1671"/>
                <a:ext cx="615" cy="200"/>
              </a:xfrm>
              <a:custGeom>
                <a:avLst/>
                <a:gdLst>
                  <a:gd name="T0" fmla="*/ 5 w 1229"/>
                  <a:gd name="T1" fmla="*/ 2 h 398"/>
                  <a:gd name="T2" fmla="*/ 5 w 1229"/>
                  <a:gd name="T3" fmla="*/ 2 h 398"/>
                  <a:gd name="T4" fmla="*/ 0 w 1229"/>
                  <a:gd name="T5" fmla="*/ 1 h 398"/>
                  <a:gd name="T6" fmla="*/ 1 w 1229"/>
                  <a:gd name="T7" fmla="*/ 0 h 398"/>
                  <a:gd name="T8" fmla="*/ 5 w 1229"/>
                  <a:gd name="T9" fmla="*/ 2 h 398"/>
                  <a:gd name="T10" fmla="*/ 0 60000 65536"/>
                  <a:gd name="T11" fmla="*/ 0 60000 65536"/>
                  <a:gd name="T12" fmla="*/ 0 60000 65536"/>
                  <a:gd name="T13" fmla="*/ 0 60000 65536"/>
                  <a:gd name="T14" fmla="*/ 0 60000 65536"/>
                  <a:gd name="T15" fmla="*/ 0 w 1229"/>
                  <a:gd name="T16" fmla="*/ 0 h 398"/>
                  <a:gd name="T17" fmla="*/ 1229 w 1229"/>
                  <a:gd name="T18" fmla="*/ 398 h 398"/>
                </a:gdLst>
                <a:ahLst/>
                <a:cxnLst>
                  <a:cxn ang="T10">
                    <a:pos x="T0" y="T1"/>
                  </a:cxn>
                  <a:cxn ang="T11">
                    <a:pos x="T2" y="T3"/>
                  </a:cxn>
                  <a:cxn ang="T12">
                    <a:pos x="T4" y="T5"/>
                  </a:cxn>
                  <a:cxn ang="T13">
                    <a:pos x="T6" y="T7"/>
                  </a:cxn>
                  <a:cxn ang="T14">
                    <a:pos x="T8" y="T9"/>
                  </a:cxn>
                </a:cxnLst>
                <a:rect l="T15" t="T16" r="T17" b="T18"/>
                <a:pathLst>
                  <a:path w="1229" h="398">
                    <a:moveTo>
                      <a:pt x="1229" y="397"/>
                    </a:moveTo>
                    <a:lnTo>
                      <a:pt x="1229" y="398"/>
                    </a:lnTo>
                    <a:lnTo>
                      <a:pt x="0" y="1"/>
                    </a:lnTo>
                    <a:lnTo>
                      <a:pt x="2" y="0"/>
                    </a:lnTo>
                    <a:lnTo>
                      <a:pt x="1229" y="397"/>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722" name="Freeform 2659"/>
              <p:cNvSpPr>
                <a:spLocks/>
              </p:cNvSpPr>
              <p:nvPr/>
            </p:nvSpPr>
            <p:spPr bwMode="auto">
              <a:xfrm>
                <a:off x="1172" y="1672"/>
                <a:ext cx="615" cy="200"/>
              </a:xfrm>
              <a:custGeom>
                <a:avLst/>
                <a:gdLst>
                  <a:gd name="T0" fmla="*/ 4 w 1231"/>
                  <a:gd name="T1" fmla="*/ 2 h 399"/>
                  <a:gd name="T2" fmla="*/ 4 w 1231"/>
                  <a:gd name="T3" fmla="*/ 2 h 399"/>
                  <a:gd name="T4" fmla="*/ 0 w 1231"/>
                  <a:gd name="T5" fmla="*/ 1 h 399"/>
                  <a:gd name="T6" fmla="*/ 0 w 1231"/>
                  <a:gd name="T7" fmla="*/ 0 h 399"/>
                  <a:gd name="T8" fmla="*/ 4 w 1231"/>
                  <a:gd name="T9" fmla="*/ 2 h 399"/>
                  <a:gd name="T10" fmla="*/ 0 60000 65536"/>
                  <a:gd name="T11" fmla="*/ 0 60000 65536"/>
                  <a:gd name="T12" fmla="*/ 0 60000 65536"/>
                  <a:gd name="T13" fmla="*/ 0 60000 65536"/>
                  <a:gd name="T14" fmla="*/ 0 60000 65536"/>
                  <a:gd name="T15" fmla="*/ 0 w 1231"/>
                  <a:gd name="T16" fmla="*/ 0 h 399"/>
                  <a:gd name="T17" fmla="*/ 1231 w 1231"/>
                  <a:gd name="T18" fmla="*/ 399 h 399"/>
                </a:gdLst>
                <a:ahLst/>
                <a:cxnLst>
                  <a:cxn ang="T10">
                    <a:pos x="T0" y="T1"/>
                  </a:cxn>
                  <a:cxn ang="T11">
                    <a:pos x="T2" y="T3"/>
                  </a:cxn>
                  <a:cxn ang="T12">
                    <a:pos x="T4" y="T5"/>
                  </a:cxn>
                  <a:cxn ang="T13">
                    <a:pos x="T6" y="T7"/>
                  </a:cxn>
                  <a:cxn ang="T14">
                    <a:pos x="T8" y="T9"/>
                  </a:cxn>
                </a:cxnLst>
                <a:rect l="T15" t="T16" r="T17" b="T18"/>
                <a:pathLst>
                  <a:path w="1231" h="399">
                    <a:moveTo>
                      <a:pt x="1231" y="397"/>
                    </a:moveTo>
                    <a:lnTo>
                      <a:pt x="1230" y="399"/>
                    </a:lnTo>
                    <a:lnTo>
                      <a:pt x="0" y="2"/>
                    </a:lnTo>
                    <a:lnTo>
                      <a:pt x="2" y="0"/>
                    </a:lnTo>
                    <a:lnTo>
                      <a:pt x="1231" y="397"/>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723" name="Freeform 2660"/>
              <p:cNvSpPr>
                <a:spLocks/>
              </p:cNvSpPr>
              <p:nvPr/>
            </p:nvSpPr>
            <p:spPr bwMode="auto">
              <a:xfrm>
                <a:off x="1172" y="1673"/>
                <a:ext cx="614" cy="200"/>
              </a:xfrm>
              <a:custGeom>
                <a:avLst/>
                <a:gdLst>
                  <a:gd name="T0" fmla="*/ 4 w 1230"/>
                  <a:gd name="T1" fmla="*/ 2 h 400"/>
                  <a:gd name="T2" fmla="*/ 4 w 1230"/>
                  <a:gd name="T3" fmla="*/ 2 h 400"/>
                  <a:gd name="T4" fmla="*/ 0 w 1230"/>
                  <a:gd name="T5" fmla="*/ 1 h 400"/>
                  <a:gd name="T6" fmla="*/ 0 w 1230"/>
                  <a:gd name="T7" fmla="*/ 0 h 400"/>
                  <a:gd name="T8" fmla="*/ 4 w 1230"/>
                  <a:gd name="T9" fmla="*/ 2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7"/>
                    </a:moveTo>
                    <a:lnTo>
                      <a:pt x="1228" y="400"/>
                    </a:lnTo>
                    <a:lnTo>
                      <a:pt x="0" y="3"/>
                    </a:lnTo>
                    <a:lnTo>
                      <a:pt x="0" y="0"/>
                    </a:lnTo>
                    <a:lnTo>
                      <a:pt x="1230" y="397"/>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724" name="Freeform 2661"/>
              <p:cNvSpPr>
                <a:spLocks/>
              </p:cNvSpPr>
              <p:nvPr/>
            </p:nvSpPr>
            <p:spPr bwMode="auto">
              <a:xfrm>
                <a:off x="1171" y="1675"/>
                <a:ext cx="615" cy="199"/>
              </a:xfrm>
              <a:custGeom>
                <a:avLst/>
                <a:gdLst>
                  <a:gd name="T0" fmla="*/ 5 w 1229"/>
                  <a:gd name="T1" fmla="*/ 1 h 399"/>
                  <a:gd name="T2" fmla="*/ 5 w 1229"/>
                  <a:gd name="T3" fmla="*/ 1 h 399"/>
                  <a:gd name="T4" fmla="*/ 0 w 1229"/>
                  <a:gd name="T5" fmla="*/ 0 h 399"/>
                  <a:gd name="T6" fmla="*/ 1 w 1229"/>
                  <a:gd name="T7" fmla="*/ 0 h 399"/>
                  <a:gd name="T8" fmla="*/ 5 w 1229"/>
                  <a:gd name="T9" fmla="*/ 1 h 399"/>
                  <a:gd name="T10" fmla="*/ 0 60000 65536"/>
                  <a:gd name="T11" fmla="*/ 0 60000 65536"/>
                  <a:gd name="T12" fmla="*/ 0 60000 65536"/>
                  <a:gd name="T13" fmla="*/ 0 60000 65536"/>
                  <a:gd name="T14" fmla="*/ 0 60000 65536"/>
                  <a:gd name="T15" fmla="*/ 0 w 1229"/>
                  <a:gd name="T16" fmla="*/ 0 h 399"/>
                  <a:gd name="T17" fmla="*/ 1229 w 1229"/>
                  <a:gd name="T18" fmla="*/ 399 h 399"/>
                </a:gdLst>
                <a:ahLst/>
                <a:cxnLst>
                  <a:cxn ang="T10">
                    <a:pos x="T0" y="T1"/>
                  </a:cxn>
                  <a:cxn ang="T11">
                    <a:pos x="T2" y="T3"/>
                  </a:cxn>
                  <a:cxn ang="T12">
                    <a:pos x="T4" y="T5"/>
                  </a:cxn>
                  <a:cxn ang="T13">
                    <a:pos x="T6" y="T7"/>
                  </a:cxn>
                  <a:cxn ang="T14">
                    <a:pos x="T8" y="T9"/>
                  </a:cxn>
                </a:cxnLst>
                <a:rect l="T15" t="T16" r="T17" b="T18"/>
                <a:pathLst>
                  <a:path w="1229" h="399">
                    <a:moveTo>
                      <a:pt x="1229" y="397"/>
                    </a:moveTo>
                    <a:lnTo>
                      <a:pt x="1228" y="399"/>
                    </a:lnTo>
                    <a:lnTo>
                      <a:pt x="0" y="2"/>
                    </a:lnTo>
                    <a:lnTo>
                      <a:pt x="1" y="0"/>
                    </a:lnTo>
                    <a:lnTo>
                      <a:pt x="1229" y="397"/>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725" name="Freeform 2662"/>
              <p:cNvSpPr>
                <a:spLocks/>
              </p:cNvSpPr>
              <p:nvPr/>
            </p:nvSpPr>
            <p:spPr bwMode="auto">
              <a:xfrm>
                <a:off x="1168" y="1675"/>
                <a:ext cx="617" cy="205"/>
              </a:xfrm>
              <a:custGeom>
                <a:avLst/>
                <a:gdLst>
                  <a:gd name="T0" fmla="*/ 5 w 1233"/>
                  <a:gd name="T1" fmla="*/ 2 h 409"/>
                  <a:gd name="T2" fmla="*/ 5 w 1233"/>
                  <a:gd name="T3" fmla="*/ 2 h 409"/>
                  <a:gd name="T4" fmla="*/ 0 w 1233"/>
                  <a:gd name="T5" fmla="*/ 1 h 409"/>
                  <a:gd name="T6" fmla="*/ 1 w 1233"/>
                  <a:gd name="T7" fmla="*/ 0 h 409"/>
                  <a:gd name="T8" fmla="*/ 5 w 1233"/>
                  <a:gd name="T9" fmla="*/ 2 h 409"/>
                  <a:gd name="T10" fmla="*/ 0 60000 65536"/>
                  <a:gd name="T11" fmla="*/ 0 60000 65536"/>
                  <a:gd name="T12" fmla="*/ 0 60000 65536"/>
                  <a:gd name="T13" fmla="*/ 0 60000 65536"/>
                  <a:gd name="T14" fmla="*/ 0 60000 65536"/>
                  <a:gd name="T15" fmla="*/ 0 w 1233"/>
                  <a:gd name="T16" fmla="*/ 0 h 409"/>
                  <a:gd name="T17" fmla="*/ 1233 w 1233"/>
                  <a:gd name="T18" fmla="*/ 409 h 409"/>
                </a:gdLst>
                <a:ahLst/>
                <a:cxnLst>
                  <a:cxn ang="T10">
                    <a:pos x="T0" y="T1"/>
                  </a:cxn>
                  <a:cxn ang="T11">
                    <a:pos x="T2" y="T3"/>
                  </a:cxn>
                  <a:cxn ang="T12">
                    <a:pos x="T4" y="T5"/>
                  </a:cxn>
                  <a:cxn ang="T13">
                    <a:pos x="T6" y="T7"/>
                  </a:cxn>
                  <a:cxn ang="T14">
                    <a:pos x="T8" y="T9"/>
                  </a:cxn>
                </a:cxnLst>
                <a:rect l="T15" t="T16" r="T17" b="T18"/>
                <a:pathLst>
                  <a:path w="1233" h="409">
                    <a:moveTo>
                      <a:pt x="1233" y="397"/>
                    </a:moveTo>
                    <a:lnTo>
                      <a:pt x="1228" y="409"/>
                    </a:lnTo>
                    <a:lnTo>
                      <a:pt x="0" y="10"/>
                    </a:lnTo>
                    <a:lnTo>
                      <a:pt x="5" y="0"/>
                    </a:lnTo>
                    <a:lnTo>
                      <a:pt x="1233" y="397"/>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726" name="Freeform 2663"/>
              <p:cNvSpPr>
                <a:spLocks/>
              </p:cNvSpPr>
              <p:nvPr/>
            </p:nvSpPr>
            <p:spPr bwMode="auto">
              <a:xfrm>
                <a:off x="1170" y="1675"/>
                <a:ext cx="615" cy="201"/>
              </a:xfrm>
              <a:custGeom>
                <a:avLst/>
                <a:gdLst>
                  <a:gd name="T0" fmla="*/ 5 w 1230"/>
                  <a:gd name="T1" fmla="*/ 2 h 400"/>
                  <a:gd name="T2" fmla="*/ 5 w 1230"/>
                  <a:gd name="T3" fmla="*/ 2 h 400"/>
                  <a:gd name="T4" fmla="*/ 0 w 1230"/>
                  <a:gd name="T5" fmla="*/ 1 h 400"/>
                  <a:gd name="T6" fmla="*/ 1 w 1230"/>
                  <a:gd name="T7" fmla="*/ 0 h 400"/>
                  <a:gd name="T8" fmla="*/ 5 w 1230"/>
                  <a:gd name="T9" fmla="*/ 2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7"/>
                    </a:moveTo>
                    <a:lnTo>
                      <a:pt x="1230" y="400"/>
                    </a:lnTo>
                    <a:lnTo>
                      <a:pt x="0" y="2"/>
                    </a:lnTo>
                    <a:lnTo>
                      <a:pt x="2" y="0"/>
                    </a:lnTo>
                    <a:lnTo>
                      <a:pt x="1230" y="397"/>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727" name="Freeform 2664"/>
              <p:cNvSpPr>
                <a:spLocks/>
              </p:cNvSpPr>
              <p:nvPr/>
            </p:nvSpPr>
            <p:spPr bwMode="auto">
              <a:xfrm>
                <a:off x="1169" y="1676"/>
                <a:ext cx="616" cy="201"/>
              </a:xfrm>
              <a:custGeom>
                <a:avLst/>
                <a:gdLst>
                  <a:gd name="T0" fmla="*/ 5 w 1232"/>
                  <a:gd name="T1" fmla="*/ 2 h 402"/>
                  <a:gd name="T2" fmla="*/ 5 w 1232"/>
                  <a:gd name="T3" fmla="*/ 2 h 402"/>
                  <a:gd name="T4" fmla="*/ 0 w 1232"/>
                  <a:gd name="T5" fmla="*/ 1 h 402"/>
                  <a:gd name="T6" fmla="*/ 1 w 1232"/>
                  <a:gd name="T7" fmla="*/ 0 h 402"/>
                  <a:gd name="T8" fmla="*/ 5 w 1232"/>
                  <a:gd name="T9" fmla="*/ 2 h 402"/>
                  <a:gd name="T10" fmla="*/ 0 60000 65536"/>
                  <a:gd name="T11" fmla="*/ 0 60000 65536"/>
                  <a:gd name="T12" fmla="*/ 0 60000 65536"/>
                  <a:gd name="T13" fmla="*/ 0 60000 65536"/>
                  <a:gd name="T14" fmla="*/ 0 60000 65536"/>
                  <a:gd name="T15" fmla="*/ 0 w 1232"/>
                  <a:gd name="T16" fmla="*/ 0 h 402"/>
                  <a:gd name="T17" fmla="*/ 1232 w 1232"/>
                  <a:gd name="T18" fmla="*/ 402 h 402"/>
                </a:gdLst>
                <a:ahLst/>
                <a:cxnLst>
                  <a:cxn ang="T10">
                    <a:pos x="T0" y="T1"/>
                  </a:cxn>
                  <a:cxn ang="T11">
                    <a:pos x="T2" y="T3"/>
                  </a:cxn>
                  <a:cxn ang="T12">
                    <a:pos x="T4" y="T5"/>
                  </a:cxn>
                  <a:cxn ang="T13">
                    <a:pos x="T6" y="T7"/>
                  </a:cxn>
                  <a:cxn ang="T14">
                    <a:pos x="T8" y="T9"/>
                  </a:cxn>
                </a:cxnLst>
                <a:rect l="T15" t="T16" r="T17" b="T18"/>
                <a:pathLst>
                  <a:path w="1232" h="402">
                    <a:moveTo>
                      <a:pt x="1232" y="398"/>
                    </a:moveTo>
                    <a:lnTo>
                      <a:pt x="1230" y="402"/>
                    </a:lnTo>
                    <a:lnTo>
                      <a:pt x="0" y="3"/>
                    </a:lnTo>
                    <a:lnTo>
                      <a:pt x="2" y="0"/>
                    </a:lnTo>
                    <a:lnTo>
                      <a:pt x="1232" y="398"/>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728" name="Freeform 2665"/>
              <p:cNvSpPr>
                <a:spLocks/>
              </p:cNvSpPr>
              <p:nvPr/>
            </p:nvSpPr>
            <p:spPr bwMode="auto">
              <a:xfrm>
                <a:off x="1169" y="1678"/>
                <a:ext cx="615" cy="200"/>
              </a:xfrm>
              <a:custGeom>
                <a:avLst/>
                <a:gdLst>
                  <a:gd name="T0" fmla="*/ 5 w 1230"/>
                  <a:gd name="T1" fmla="*/ 2 h 400"/>
                  <a:gd name="T2" fmla="*/ 5 w 1230"/>
                  <a:gd name="T3" fmla="*/ 2 h 400"/>
                  <a:gd name="T4" fmla="*/ 0 w 1230"/>
                  <a:gd name="T5" fmla="*/ 1 h 400"/>
                  <a:gd name="T6" fmla="*/ 0 w 1230"/>
                  <a:gd name="T7" fmla="*/ 0 h 400"/>
                  <a:gd name="T8" fmla="*/ 5 w 1230"/>
                  <a:gd name="T9" fmla="*/ 2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9"/>
                    </a:moveTo>
                    <a:lnTo>
                      <a:pt x="1228" y="400"/>
                    </a:lnTo>
                    <a:lnTo>
                      <a:pt x="0" y="2"/>
                    </a:lnTo>
                    <a:lnTo>
                      <a:pt x="0" y="0"/>
                    </a:lnTo>
                    <a:lnTo>
                      <a:pt x="1230" y="399"/>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729" name="Freeform 2666"/>
              <p:cNvSpPr>
                <a:spLocks/>
              </p:cNvSpPr>
              <p:nvPr/>
            </p:nvSpPr>
            <p:spPr bwMode="auto">
              <a:xfrm>
                <a:off x="1168" y="1679"/>
                <a:ext cx="615" cy="201"/>
              </a:xfrm>
              <a:custGeom>
                <a:avLst/>
                <a:gdLst>
                  <a:gd name="T0" fmla="*/ 5 w 1229"/>
                  <a:gd name="T1" fmla="*/ 2 h 402"/>
                  <a:gd name="T2" fmla="*/ 5 w 1229"/>
                  <a:gd name="T3" fmla="*/ 2 h 402"/>
                  <a:gd name="T4" fmla="*/ 0 w 1229"/>
                  <a:gd name="T5" fmla="*/ 1 h 402"/>
                  <a:gd name="T6" fmla="*/ 1 w 1229"/>
                  <a:gd name="T7" fmla="*/ 0 h 402"/>
                  <a:gd name="T8" fmla="*/ 5 w 1229"/>
                  <a:gd name="T9" fmla="*/ 2 h 402"/>
                  <a:gd name="T10" fmla="*/ 0 60000 65536"/>
                  <a:gd name="T11" fmla="*/ 0 60000 65536"/>
                  <a:gd name="T12" fmla="*/ 0 60000 65536"/>
                  <a:gd name="T13" fmla="*/ 0 60000 65536"/>
                  <a:gd name="T14" fmla="*/ 0 60000 65536"/>
                  <a:gd name="T15" fmla="*/ 0 w 1229"/>
                  <a:gd name="T16" fmla="*/ 0 h 402"/>
                  <a:gd name="T17" fmla="*/ 1229 w 1229"/>
                  <a:gd name="T18" fmla="*/ 402 h 402"/>
                </a:gdLst>
                <a:ahLst/>
                <a:cxnLst>
                  <a:cxn ang="T10">
                    <a:pos x="T0" y="T1"/>
                  </a:cxn>
                  <a:cxn ang="T11">
                    <a:pos x="T2" y="T3"/>
                  </a:cxn>
                  <a:cxn ang="T12">
                    <a:pos x="T4" y="T5"/>
                  </a:cxn>
                  <a:cxn ang="T13">
                    <a:pos x="T6" y="T7"/>
                  </a:cxn>
                  <a:cxn ang="T14">
                    <a:pos x="T8" y="T9"/>
                  </a:cxn>
                </a:cxnLst>
                <a:rect l="T15" t="T16" r="T17" b="T18"/>
                <a:pathLst>
                  <a:path w="1229" h="402">
                    <a:moveTo>
                      <a:pt x="1229" y="398"/>
                    </a:moveTo>
                    <a:lnTo>
                      <a:pt x="1228" y="402"/>
                    </a:lnTo>
                    <a:lnTo>
                      <a:pt x="0" y="3"/>
                    </a:lnTo>
                    <a:lnTo>
                      <a:pt x="1" y="0"/>
                    </a:lnTo>
                    <a:lnTo>
                      <a:pt x="1229" y="398"/>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730" name="Freeform 2667"/>
              <p:cNvSpPr>
                <a:spLocks/>
              </p:cNvSpPr>
              <p:nvPr/>
            </p:nvSpPr>
            <p:spPr bwMode="auto">
              <a:xfrm>
                <a:off x="1166" y="1680"/>
                <a:ext cx="616" cy="206"/>
              </a:xfrm>
              <a:custGeom>
                <a:avLst/>
                <a:gdLst>
                  <a:gd name="T0" fmla="*/ 4 w 1233"/>
                  <a:gd name="T1" fmla="*/ 2 h 410"/>
                  <a:gd name="T2" fmla="*/ 4 w 1233"/>
                  <a:gd name="T3" fmla="*/ 2 h 410"/>
                  <a:gd name="T4" fmla="*/ 0 w 1233"/>
                  <a:gd name="T5" fmla="*/ 1 h 410"/>
                  <a:gd name="T6" fmla="*/ 0 w 1233"/>
                  <a:gd name="T7" fmla="*/ 0 h 410"/>
                  <a:gd name="T8" fmla="*/ 4 w 1233"/>
                  <a:gd name="T9" fmla="*/ 2 h 410"/>
                  <a:gd name="T10" fmla="*/ 0 60000 65536"/>
                  <a:gd name="T11" fmla="*/ 0 60000 65536"/>
                  <a:gd name="T12" fmla="*/ 0 60000 65536"/>
                  <a:gd name="T13" fmla="*/ 0 60000 65536"/>
                  <a:gd name="T14" fmla="*/ 0 60000 65536"/>
                  <a:gd name="T15" fmla="*/ 0 w 1233"/>
                  <a:gd name="T16" fmla="*/ 0 h 410"/>
                  <a:gd name="T17" fmla="*/ 1233 w 1233"/>
                  <a:gd name="T18" fmla="*/ 410 h 410"/>
                </a:gdLst>
                <a:ahLst/>
                <a:cxnLst>
                  <a:cxn ang="T10">
                    <a:pos x="T0" y="T1"/>
                  </a:cxn>
                  <a:cxn ang="T11">
                    <a:pos x="T2" y="T3"/>
                  </a:cxn>
                  <a:cxn ang="T12">
                    <a:pos x="T4" y="T5"/>
                  </a:cxn>
                  <a:cxn ang="T13">
                    <a:pos x="T6" y="T7"/>
                  </a:cxn>
                  <a:cxn ang="T14">
                    <a:pos x="T8" y="T9"/>
                  </a:cxn>
                </a:cxnLst>
                <a:rect l="T15" t="T16" r="T17" b="T18"/>
                <a:pathLst>
                  <a:path w="1233" h="410">
                    <a:moveTo>
                      <a:pt x="1233" y="399"/>
                    </a:moveTo>
                    <a:lnTo>
                      <a:pt x="1228" y="410"/>
                    </a:lnTo>
                    <a:lnTo>
                      <a:pt x="0" y="10"/>
                    </a:lnTo>
                    <a:lnTo>
                      <a:pt x="5" y="0"/>
                    </a:lnTo>
                    <a:lnTo>
                      <a:pt x="1233" y="39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731" name="Freeform 2668"/>
              <p:cNvSpPr>
                <a:spLocks/>
              </p:cNvSpPr>
              <p:nvPr/>
            </p:nvSpPr>
            <p:spPr bwMode="auto">
              <a:xfrm>
                <a:off x="1167" y="1680"/>
                <a:ext cx="615" cy="202"/>
              </a:xfrm>
              <a:custGeom>
                <a:avLst/>
                <a:gdLst>
                  <a:gd name="T0" fmla="*/ 5 w 1230"/>
                  <a:gd name="T1" fmla="*/ 2 h 402"/>
                  <a:gd name="T2" fmla="*/ 5 w 1230"/>
                  <a:gd name="T3" fmla="*/ 2 h 402"/>
                  <a:gd name="T4" fmla="*/ 0 w 1230"/>
                  <a:gd name="T5" fmla="*/ 1 h 402"/>
                  <a:gd name="T6" fmla="*/ 1 w 1230"/>
                  <a:gd name="T7" fmla="*/ 0 h 402"/>
                  <a:gd name="T8" fmla="*/ 5 w 1230"/>
                  <a:gd name="T9" fmla="*/ 2 h 402"/>
                  <a:gd name="T10" fmla="*/ 0 60000 65536"/>
                  <a:gd name="T11" fmla="*/ 0 60000 65536"/>
                  <a:gd name="T12" fmla="*/ 0 60000 65536"/>
                  <a:gd name="T13" fmla="*/ 0 60000 65536"/>
                  <a:gd name="T14" fmla="*/ 0 60000 65536"/>
                  <a:gd name="T15" fmla="*/ 0 w 1230"/>
                  <a:gd name="T16" fmla="*/ 0 h 402"/>
                  <a:gd name="T17" fmla="*/ 1230 w 1230"/>
                  <a:gd name="T18" fmla="*/ 402 h 402"/>
                </a:gdLst>
                <a:ahLst/>
                <a:cxnLst>
                  <a:cxn ang="T10">
                    <a:pos x="T0" y="T1"/>
                  </a:cxn>
                  <a:cxn ang="T11">
                    <a:pos x="T2" y="T3"/>
                  </a:cxn>
                  <a:cxn ang="T12">
                    <a:pos x="T4" y="T5"/>
                  </a:cxn>
                  <a:cxn ang="T13">
                    <a:pos x="T6" y="T7"/>
                  </a:cxn>
                  <a:cxn ang="T14">
                    <a:pos x="T8" y="T9"/>
                  </a:cxn>
                </a:cxnLst>
                <a:rect l="T15" t="T16" r="T17" b="T18"/>
                <a:pathLst>
                  <a:path w="1230" h="402">
                    <a:moveTo>
                      <a:pt x="1230" y="399"/>
                    </a:moveTo>
                    <a:lnTo>
                      <a:pt x="1228" y="402"/>
                    </a:lnTo>
                    <a:lnTo>
                      <a:pt x="0" y="3"/>
                    </a:lnTo>
                    <a:lnTo>
                      <a:pt x="2" y="0"/>
                    </a:lnTo>
                    <a:lnTo>
                      <a:pt x="1230" y="39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732" name="Freeform 2669"/>
              <p:cNvSpPr>
                <a:spLocks/>
              </p:cNvSpPr>
              <p:nvPr/>
            </p:nvSpPr>
            <p:spPr bwMode="auto">
              <a:xfrm>
                <a:off x="1167" y="1682"/>
                <a:ext cx="614" cy="202"/>
              </a:xfrm>
              <a:custGeom>
                <a:avLst/>
                <a:gdLst>
                  <a:gd name="T0" fmla="*/ 4 w 1230"/>
                  <a:gd name="T1" fmla="*/ 2 h 404"/>
                  <a:gd name="T2" fmla="*/ 4 w 1230"/>
                  <a:gd name="T3" fmla="*/ 2 h 404"/>
                  <a:gd name="T4" fmla="*/ 0 w 1230"/>
                  <a:gd name="T5" fmla="*/ 1 h 404"/>
                  <a:gd name="T6" fmla="*/ 0 w 1230"/>
                  <a:gd name="T7" fmla="*/ 0 h 404"/>
                  <a:gd name="T8" fmla="*/ 4 w 1230"/>
                  <a:gd name="T9" fmla="*/ 2 h 404"/>
                  <a:gd name="T10" fmla="*/ 0 60000 65536"/>
                  <a:gd name="T11" fmla="*/ 0 60000 65536"/>
                  <a:gd name="T12" fmla="*/ 0 60000 65536"/>
                  <a:gd name="T13" fmla="*/ 0 60000 65536"/>
                  <a:gd name="T14" fmla="*/ 0 60000 65536"/>
                  <a:gd name="T15" fmla="*/ 0 w 1230"/>
                  <a:gd name="T16" fmla="*/ 0 h 404"/>
                  <a:gd name="T17" fmla="*/ 1230 w 1230"/>
                  <a:gd name="T18" fmla="*/ 404 h 404"/>
                </a:gdLst>
                <a:ahLst/>
                <a:cxnLst>
                  <a:cxn ang="T10">
                    <a:pos x="T0" y="T1"/>
                  </a:cxn>
                  <a:cxn ang="T11">
                    <a:pos x="T2" y="T3"/>
                  </a:cxn>
                  <a:cxn ang="T12">
                    <a:pos x="T4" y="T5"/>
                  </a:cxn>
                  <a:cxn ang="T13">
                    <a:pos x="T6" y="T7"/>
                  </a:cxn>
                  <a:cxn ang="T14">
                    <a:pos x="T8" y="T9"/>
                  </a:cxn>
                </a:cxnLst>
                <a:rect l="T15" t="T16" r="T17" b="T18"/>
                <a:pathLst>
                  <a:path w="1230" h="404">
                    <a:moveTo>
                      <a:pt x="1230" y="399"/>
                    </a:moveTo>
                    <a:lnTo>
                      <a:pt x="1228" y="404"/>
                    </a:lnTo>
                    <a:lnTo>
                      <a:pt x="0" y="4"/>
                    </a:lnTo>
                    <a:lnTo>
                      <a:pt x="2" y="0"/>
                    </a:lnTo>
                    <a:lnTo>
                      <a:pt x="1230" y="39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733" name="Freeform 2670"/>
              <p:cNvSpPr>
                <a:spLocks/>
              </p:cNvSpPr>
              <p:nvPr/>
            </p:nvSpPr>
            <p:spPr bwMode="auto">
              <a:xfrm>
                <a:off x="1166" y="1684"/>
                <a:ext cx="615" cy="202"/>
              </a:xfrm>
              <a:custGeom>
                <a:avLst/>
                <a:gdLst>
                  <a:gd name="T0" fmla="*/ 5 w 1229"/>
                  <a:gd name="T1" fmla="*/ 2 h 403"/>
                  <a:gd name="T2" fmla="*/ 5 w 1229"/>
                  <a:gd name="T3" fmla="*/ 2 h 403"/>
                  <a:gd name="T4" fmla="*/ 0 w 1229"/>
                  <a:gd name="T5" fmla="*/ 1 h 403"/>
                  <a:gd name="T6" fmla="*/ 1 w 1229"/>
                  <a:gd name="T7" fmla="*/ 0 h 403"/>
                  <a:gd name="T8" fmla="*/ 5 w 1229"/>
                  <a:gd name="T9" fmla="*/ 2 h 403"/>
                  <a:gd name="T10" fmla="*/ 0 60000 65536"/>
                  <a:gd name="T11" fmla="*/ 0 60000 65536"/>
                  <a:gd name="T12" fmla="*/ 0 60000 65536"/>
                  <a:gd name="T13" fmla="*/ 0 60000 65536"/>
                  <a:gd name="T14" fmla="*/ 0 60000 65536"/>
                  <a:gd name="T15" fmla="*/ 0 w 1229"/>
                  <a:gd name="T16" fmla="*/ 0 h 403"/>
                  <a:gd name="T17" fmla="*/ 1229 w 1229"/>
                  <a:gd name="T18" fmla="*/ 403 h 403"/>
                </a:gdLst>
                <a:ahLst/>
                <a:cxnLst>
                  <a:cxn ang="T10">
                    <a:pos x="T0" y="T1"/>
                  </a:cxn>
                  <a:cxn ang="T11">
                    <a:pos x="T2" y="T3"/>
                  </a:cxn>
                  <a:cxn ang="T12">
                    <a:pos x="T4" y="T5"/>
                  </a:cxn>
                  <a:cxn ang="T13">
                    <a:pos x="T6" y="T7"/>
                  </a:cxn>
                  <a:cxn ang="T14">
                    <a:pos x="T8" y="T9"/>
                  </a:cxn>
                </a:cxnLst>
                <a:rect l="T15" t="T16" r="T17" b="T18"/>
                <a:pathLst>
                  <a:path w="1229" h="403">
                    <a:moveTo>
                      <a:pt x="1229" y="400"/>
                    </a:moveTo>
                    <a:lnTo>
                      <a:pt x="1228" y="403"/>
                    </a:lnTo>
                    <a:lnTo>
                      <a:pt x="0" y="3"/>
                    </a:lnTo>
                    <a:lnTo>
                      <a:pt x="1" y="0"/>
                    </a:lnTo>
                    <a:lnTo>
                      <a:pt x="1229" y="400"/>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734" name="Freeform 2671"/>
              <p:cNvSpPr>
                <a:spLocks/>
              </p:cNvSpPr>
              <p:nvPr/>
            </p:nvSpPr>
            <p:spPr bwMode="auto">
              <a:xfrm>
                <a:off x="1164" y="1685"/>
                <a:ext cx="616" cy="207"/>
              </a:xfrm>
              <a:custGeom>
                <a:avLst/>
                <a:gdLst>
                  <a:gd name="T0" fmla="*/ 5 w 1232"/>
                  <a:gd name="T1" fmla="*/ 2 h 414"/>
                  <a:gd name="T2" fmla="*/ 5 w 1232"/>
                  <a:gd name="T3" fmla="*/ 2 h 414"/>
                  <a:gd name="T4" fmla="*/ 0 w 1232"/>
                  <a:gd name="T5" fmla="*/ 1 h 414"/>
                  <a:gd name="T6" fmla="*/ 1 w 1232"/>
                  <a:gd name="T7" fmla="*/ 0 h 414"/>
                  <a:gd name="T8" fmla="*/ 5 w 1232"/>
                  <a:gd name="T9" fmla="*/ 2 h 414"/>
                  <a:gd name="T10" fmla="*/ 0 60000 65536"/>
                  <a:gd name="T11" fmla="*/ 0 60000 65536"/>
                  <a:gd name="T12" fmla="*/ 0 60000 65536"/>
                  <a:gd name="T13" fmla="*/ 0 60000 65536"/>
                  <a:gd name="T14" fmla="*/ 0 60000 65536"/>
                  <a:gd name="T15" fmla="*/ 0 w 1232"/>
                  <a:gd name="T16" fmla="*/ 0 h 414"/>
                  <a:gd name="T17" fmla="*/ 1232 w 1232"/>
                  <a:gd name="T18" fmla="*/ 414 h 414"/>
                </a:gdLst>
                <a:ahLst/>
                <a:cxnLst>
                  <a:cxn ang="T10">
                    <a:pos x="T0" y="T1"/>
                  </a:cxn>
                  <a:cxn ang="T11">
                    <a:pos x="T2" y="T3"/>
                  </a:cxn>
                  <a:cxn ang="T12">
                    <a:pos x="T4" y="T5"/>
                  </a:cxn>
                  <a:cxn ang="T13">
                    <a:pos x="T6" y="T7"/>
                  </a:cxn>
                  <a:cxn ang="T14">
                    <a:pos x="T8" y="T9"/>
                  </a:cxn>
                </a:cxnLst>
                <a:rect l="T15" t="T16" r="T17" b="T18"/>
                <a:pathLst>
                  <a:path w="1232" h="414">
                    <a:moveTo>
                      <a:pt x="1232" y="400"/>
                    </a:moveTo>
                    <a:lnTo>
                      <a:pt x="1228" y="414"/>
                    </a:lnTo>
                    <a:lnTo>
                      <a:pt x="0" y="10"/>
                    </a:lnTo>
                    <a:lnTo>
                      <a:pt x="4" y="0"/>
                    </a:lnTo>
                    <a:lnTo>
                      <a:pt x="1232" y="400"/>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735" name="Freeform 2672"/>
              <p:cNvSpPr>
                <a:spLocks/>
              </p:cNvSpPr>
              <p:nvPr/>
            </p:nvSpPr>
            <p:spPr bwMode="auto">
              <a:xfrm>
                <a:off x="1165" y="1685"/>
                <a:ext cx="615" cy="204"/>
              </a:xfrm>
              <a:custGeom>
                <a:avLst/>
                <a:gdLst>
                  <a:gd name="T0" fmla="*/ 5 w 1230"/>
                  <a:gd name="T1" fmla="*/ 2 h 407"/>
                  <a:gd name="T2" fmla="*/ 5 w 1230"/>
                  <a:gd name="T3" fmla="*/ 2 h 407"/>
                  <a:gd name="T4" fmla="*/ 0 w 1230"/>
                  <a:gd name="T5" fmla="*/ 1 h 407"/>
                  <a:gd name="T6" fmla="*/ 1 w 1230"/>
                  <a:gd name="T7" fmla="*/ 0 h 407"/>
                  <a:gd name="T8" fmla="*/ 5 w 1230"/>
                  <a:gd name="T9" fmla="*/ 2 h 407"/>
                  <a:gd name="T10" fmla="*/ 0 60000 65536"/>
                  <a:gd name="T11" fmla="*/ 0 60000 65536"/>
                  <a:gd name="T12" fmla="*/ 0 60000 65536"/>
                  <a:gd name="T13" fmla="*/ 0 60000 65536"/>
                  <a:gd name="T14" fmla="*/ 0 60000 65536"/>
                  <a:gd name="T15" fmla="*/ 0 w 1230"/>
                  <a:gd name="T16" fmla="*/ 0 h 407"/>
                  <a:gd name="T17" fmla="*/ 1230 w 1230"/>
                  <a:gd name="T18" fmla="*/ 407 h 407"/>
                </a:gdLst>
                <a:ahLst/>
                <a:cxnLst>
                  <a:cxn ang="T10">
                    <a:pos x="T0" y="T1"/>
                  </a:cxn>
                  <a:cxn ang="T11">
                    <a:pos x="T2" y="T3"/>
                  </a:cxn>
                  <a:cxn ang="T12">
                    <a:pos x="T4" y="T5"/>
                  </a:cxn>
                  <a:cxn ang="T13">
                    <a:pos x="T6" y="T7"/>
                  </a:cxn>
                  <a:cxn ang="T14">
                    <a:pos x="T8" y="T9"/>
                  </a:cxn>
                </a:cxnLst>
                <a:rect l="T15" t="T16" r="T17" b="T18"/>
                <a:pathLst>
                  <a:path w="1230" h="407">
                    <a:moveTo>
                      <a:pt x="1230" y="400"/>
                    </a:moveTo>
                    <a:lnTo>
                      <a:pt x="1228" y="407"/>
                    </a:lnTo>
                    <a:lnTo>
                      <a:pt x="0" y="5"/>
                    </a:lnTo>
                    <a:lnTo>
                      <a:pt x="2" y="0"/>
                    </a:lnTo>
                    <a:lnTo>
                      <a:pt x="1230" y="400"/>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736" name="Freeform 2673"/>
              <p:cNvSpPr>
                <a:spLocks/>
              </p:cNvSpPr>
              <p:nvPr/>
            </p:nvSpPr>
            <p:spPr bwMode="auto">
              <a:xfrm>
                <a:off x="1164" y="1688"/>
                <a:ext cx="615" cy="204"/>
              </a:xfrm>
              <a:custGeom>
                <a:avLst/>
                <a:gdLst>
                  <a:gd name="T0" fmla="*/ 5 w 1230"/>
                  <a:gd name="T1" fmla="*/ 1 h 409"/>
                  <a:gd name="T2" fmla="*/ 5 w 1230"/>
                  <a:gd name="T3" fmla="*/ 1 h 409"/>
                  <a:gd name="T4" fmla="*/ 0 w 1230"/>
                  <a:gd name="T5" fmla="*/ 0 h 409"/>
                  <a:gd name="T6" fmla="*/ 1 w 1230"/>
                  <a:gd name="T7" fmla="*/ 0 h 409"/>
                  <a:gd name="T8" fmla="*/ 5 w 1230"/>
                  <a:gd name="T9" fmla="*/ 1 h 409"/>
                  <a:gd name="T10" fmla="*/ 0 60000 65536"/>
                  <a:gd name="T11" fmla="*/ 0 60000 65536"/>
                  <a:gd name="T12" fmla="*/ 0 60000 65536"/>
                  <a:gd name="T13" fmla="*/ 0 60000 65536"/>
                  <a:gd name="T14" fmla="*/ 0 60000 65536"/>
                  <a:gd name="T15" fmla="*/ 0 w 1230"/>
                  <a:gd name="T16" fmla="*/ 0 h 409"/>
                  <a:gd name="T17" fmla="*/ 1230 w 1230"/>
                  <a:gd name="T18" fmla="*/ 409 h 409"/>
                </a:gdLst>
                <a:ahLst/>
                <a:cxnLst>
                  <a:cxn ang="T10">
                    <a:pos x="T0" y="T1"/>
                  </a:cxn>
                  <a:cxn ang="T11">
                    <a:pos x="T2" y="T3"/>
                  </a:cxn>
                  <a:cxn ang="T12">
                    <a:pos x="T4" y="T5"/>
                  </a:cxn>
                  <a:cxn ang="T13">
                    <a:pos x="T6" y="T7"/>
                  </a:cxn>
                  <a:cxn ang="T14">
                    <a:pos x="T8" y="T9"/>
                  </a:cxn>
                </a:cxnLst>
                <a:rect l="T15" t="T16" r="T17" b="T18"/>
                <a:pathLst>
                  <a:path w="1230" h="409">
                    <a:moveTo>
                      <a:pt x="1230" y="402"/>
                    </a:moveTo>
                    <a:lnTo>
                      <a:pt x="1228" y="409"/>
                    </a:lnTo>
                    <a:lnTo>
                      <a:pt x="0" y="5"/>
                    </a:lnTo>
                    <a:lnTo>
                      <a:pt x="2" y="0"/>
                    </a:lnTo>
                    <a:lnTo>
                      <a:pt x="1230" y="402"/>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737" name="Freeform 2674"/>
              <p:cNvSpPr>
                <a:spLocks/>
              </p:cNvSpPr>
              <p:nvPr/>
            </p:nvSpPr>
            <p:spPr bwMode="auto">
              <a:xfrm>
                <a:off x="1162" y="1690"/>
                <a:ext cx="616" cy="208"/>
              </a:xfrm>
              <a:custGeom>
                <a:avLst/>
                <a:gdLst>
                  <a:gd name="T0" fmla="*/ 5 w 1231"/>
                  <a:gd name="T1" fmla="*/ 2 h 415"/>
                  <a:gd name="T2" fmla="*/ 5 w 1231"/>
                  <a:gd name="T3" fmla="*/ 2 h 415"/>
                  <a:gd name="T4" fmla="*/ 0 w 1231"/>
                  <a:gd name="T5" fmla="*/ 1 h 415"/>
                  <a:gd name="T6" fmla="*/ 1 w 1231"/>
                  <a:gd name="T7" fmla="*/ 0 h 415"/>
                  <a:gd name="T8" fmla="*/ 5 w 1231"/>
                  <a:gd name="T9" fmla="*/ 2 h 415"/>
                  <a:gd name="T10" fmla="*/ 0 60000 65536"/>
                  <a:gd name="T11" fmla="*/ 0 60000 65536"/>
                  <a:gd name="T12" fmla="*/ 0 60000 65536"/>
                  <a:gd name="T13" fmla="*/ 0 60000 65536"/>
                  <a:gd name="T14" fmla="*/ 0 60000 65536"/>
                  <a:gd name="T15" fmla="*/ 0 w 1231"/>
                  <a:gd name="T16" fmla="*/ 0 h 415"/>
                  <a:gd name="T17" fmla="*/ 1231 w 1231"/>
                  <a:gd name="T18" fmla="*/ 415 h 415"/>
                </a:gdLst>
                <a:ahLst/>
                <a:cxnLst>
                  <a:cxn ang="T10">
                    <a:pos x="T0" y="T1"/>
                  </a:cxn>
                  <a:cxn ang="T11">
                    <a:pos x="T2" y="T3"/>
                  </a:cxn>
                  <a:cxn ang="T12">
                    <a:pos x="T4" y="T5"/>
                  </a:cxn>
                  <a:cxn ang="T13">
                    <a:pos x="T6" y="T7"/>
                  </a:cxn>
                  <a:cxn ang="T14">
                    <a:pos x="T8" y="T9"/>
                  </a:cxn>
                </a:cxnLst>
                <a:rect l="T15" t="T16" r="T17" b="T18"/>
                <a:pathLst>
                  <a:path w="1231" h="415">
                    <a:moveTo>
                      <a:pt x="1231" y="404"/>
                    </a:moveTo>
                    <a:lnTo>
                      <a:pt x="1228" y="415"/>
                    </a:lnTo>
                    <a:lnTo>
                      <a:pt x="0" y="11"/>
                    </a:lnTo>
                    <a:lnTo>
                      <a:pt x="3" y="0"/>
                    </a:lnTo>
                    <a:lnTo>
                      <a:pt x="1231" y="404"/>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738" name="Freeform 2675"/>
              <p:cNvSpPr>
                <a:spLocks/>
              </p:cNvSpPr>
              <p:nvPr/>
            </p:nvSpPr>
            <p:spPr bwMode="auto">
              <a:xfrm>
                <a:off x="1162" y="1696"/>
                <a:ext cx="614" cy="209"/>
              </a:xfrm>
              <a:custGeom>
                <a:avLst/>
                <a:gdLst>
                  <a:gd name="T0" fmla="*/ 4 w 1230"/>
                  <a:gd name="T1" fmla="*/ 2 h 418"/>
                  <a:gd name="T2" fmla="*/ 4 w 1230"/>
                  <a:gd name="T3" fmla="*/ 2 h 418"/>
                  <a:gd name="T4" fmla="*/ 0 w 1230"/>
                  <a:gd name="T5" fmla="*/ 1 h 418"/>
                  <a:gd name="T6" fmla="*/ 0 w 1230"/>
                  <a:gd name="T7" fmla="*/ 0 h 418"/>
                  <a:gd name="T8" fmla="*/ 4 w 1230"/>
                  <a:gd name="T9" fmla="*/ 2 h 418"/>
                  <a:gd name="T10" fmla="*/ 0 60000 65536"/>
                  <a:gd name="T11" fmla="*/ 0 60000 65536"/>
                  <a:gd name="T12" fmla="*/ 0 60000 65536"/>
                  <a:gd name="T13" fmla="*/ 0 60000 65536"/>
                  <a:gd name="T14" fmla="*/ 0 60000 65536"/>
                  <a:gd name="T15" fmla="*/ 0 w 1230"/>
                  <a:gd name="T16" fmla="*/ 0 h 418"/>
                  <a:gd name="T17" fmla="*/ 1230 w 1230"/>
                  <a:gd name="T18" fmla="*/ 418 h 418"/>
                </a:gdLst>
                <a:ahLst/>
                <a:cxnLst>
                  <a:cxn ang="T10">
                    <a:pos x="T0" y="T1"/>
                  </a:cxn>
                  <a:cxn ang="T11">
                    <a:pos x="T2" y="T3"/>
                  </a:cxn>
                  <a:cxn ang="T12">
                    <a:pos x="T4" y="T5"/>
                  </a:cxn>
                  <a:cxn ang="T13">
                    <a:pos x="T6" y="T7"/>
                  </a:cxn>
                  <a:cxn ang="T14">
                    <a:pos x="T8" y="T9"/>
                  </a:cxn>
                </a:cxnLst>
                <a:rect l="T15" t="T16" r="T17" b="T18"/>
                <a:pathLst>
                  <a:path w="1230" h="418">
                    <a:moveTo>
                      <a:pt x="1230" y="404"/>
                    </a:moveTo>
                    <a:lnTo>
                      <a:pt x="1227" y="418"/>
                    </a:lnTo>
                    <a:lnTo>
                      <a:pt x="0" y="12"/>
                    </a:lnTo>
                    <a:lnTo>
                      <a:pt x="2" y="0"/>
                    </a:lnTo>
                    <a:lnTo>
                      <a:pt x="1230" y="404"/>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739" name="Freeform 2676"/>
              <p:cNvSpPr>
                <a:spLocks/>
              </p:cNvSpPr>
              <p:nvPr/>
            </p:nvSpPr>
            <p:spPr bwMode="auto">
              <a:xfrm>
                <a:off x="1161" y="1702"/>
                <a:ext cx="614" cy="209"/>
              </a:xfrm>
              <a:custGeom>
                <a:avLst/>
                <a:gdLst>
                  <a:gd name="T0" fmla="*/ 5 w 1228"/>
                  <a:gd name="T1" fmla="*/ 1 h 419"/>
                  <a:gd name="T2" fmla="*/ 5 w 1228"/>
                  <a:gd name="T3" fmla="*/ 1 h 419"/>
                  <a:gd name="T4" fmla="*/ 0 w 1228"/>
                  <a:gd name="T5" fmla="*/ 0 h 419"/>
                  <a:gd name="T6" fmla="*/ 1 w 1228"/>
                  <a:gd name="T7" fmla="*/ 0 h 419"/>
                  <a:gd name="T8" fmla="*/ 5 w 1228"/>
                  <a:gd name="T9" fmla="*/ 1 h 419"/>
                  <a:gd name="T10" fmla="*/ 0 60000 65536"/>
                  <a:gd name="T11" fmla="*/ 0 60000 65536"/>
                  <a:gd name="T12" fmla="*/ 0 60000 65536"/>
                  <a:gd name="T13" fmla="*/ 0 60000 65536"/>
                  <a:gd name="T14" fmla="*/ 0 60000 65536"/>
                  <a:gd name="T15" fmla="*/ 0 w 1228"/>
                  <a:gd name="T16" fmla="*/ 0 h 419"/>
                  <a:gd name="T17" fmla="*/ 1228 w 1228"/>
                  <a:gd name="T18" fmla="*/ 419 h 419"/>
                </a:gdLst>
                <a:ahLst/>
                <a:cxnLst>
                  <a:cxn ang="T10">
                    <a:pos x="T0" y="T1"/>
                  </a:cxn>
                  <a:cxn ang="T11">
                    <a:pos x="T2" y="T3"/>
                  </a:cxn>
                  <a:cxn ang="T12">
                    <a:pos x="T4" y="T5"/>
                  </a:cxn>
                  <a:cxn ang="T13">
                    <a:pos x="T6" y="T7"/>
                  </a:cxn>
                  <a:cxn ang="T14">
                    <a:pos x="T8" y="T9"/>
                  </a:cxn>
                </a:cxnLst>
                <a:rect l="T15" t="T16" r="T17" b="T18"/>
                <a:pathLst>
                  <a:path w="1228" h="419">
                    <a:moveTo>
                      <a:pt x="1228" y="406"/>
                    </a:moveTo>
                    <a:lnTo>
                      <a:pt x="1226" y="419"/>
                    </a:lnTo>
                    <a:lnTo>
                      <a:pt x="0" y="12"/>
                    </a:lnTo>
                    <a:lnTo>
                      <a:pt x="1" y="0"/>
                    </a:lnTo>
                    <a:lnTo>
                      <a:pt x="1228" y="406"/>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740" name="Freeform 2677"/>
              <p:cNvSpPr>
                <a:spLocks/>
              </p:cNvSpPr>
              <p:nvPr/>
            </p:nvSpPr>
            <p:spPr bwMode="auto">
              <a:xfrm>
                <a:off x="1160" y="1708"/>
                <a:ext cx="614" cy="210"/>
              </a:xfrm>
              <a:custGeom>
                <a:avLst/>
                <a:gdLst>
                  <a:gd name="T0" fmla="*/ 5 w 1228"/>
                  <a:gd name="T1" fmla="*/ 2 h 420"/>
                  <a:gd name="T2" fmla="*/ 5 w 1228"/>
                  <a:gd name="T3" fmla="*/ 2 h 420"/>
                  <a:gd name="T4" fmla="*/ 0 w 1228"/>
                  <a:gd name="T5" fmla="*/ 1 h 420"/>
                  <a:gd name="T6" fmla="*/ 1 w 1228"/>
                  <a:gd name="T7" fmla="*/ 0 h 420"/>
                  <a:gd name="T8" fmla="*/ 5 w 1228"/>
                  <a:gd name="T9" fmla="*/ 2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8" y="407"/>
                    </a:moveTo>
                    <a:lnTo>
                      <a:pt x="1226" y="420"/>
                    </a:lnTo>
                    <a:lnTo>
                      <a:pt x="0" y="11"/>
                    </a:lnTo>
                    <a:lnTo>
                      <a:pt x="2" y="0"/>
                    </a:lnTo>
                    <a:lnTo>
                      <a:pt x="1228" y="407"/>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741" name="Freeform 2678"/>
              <p:cNvSpPr>
                <a:spLocks/>
              </p:cNvSpPr>
              <p:nvPr/>
            </p:nvSpPr>
            <p:spPr bwMode="auto">
              <a:xfrm>
                <a:off x="1161" y="1708"/>
                <a:ext cx="613" cy="206"/>
              </a:xfrm>
              <a:custGeom>
                <a:avLst/>
                <a:gdLst>
                  <a:gd name="T0" fmla="*/ 5 w 1226"/>
                  <a:gd name="T1" fmla="*/ 2 h 412"/>
                  <a:gd name="T2" fmla="*/ 5 w 1226"/>
                  <a:gd name="T3" fmla="*/ 2 h 412"/>
                  <a:gd name="T4" fmla="*/ 0 w 1226"/>
                  <a:gd name="T5" fmla="*/ 1 h 412"/>
                  <a:gd name="T6" fmla="*/ 0 w 1226"/>
                  <a:gd name="T7" fmla="*/ 0 h 412"/>
                  <a:gd name="T8" fmla="*/ 5 w 1226"/>
                  <a:gd name="T9" fmla="*/ 2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7"/>
                    </a:moveTo>
                    <a:lnTo>
                      <a:pt x="1226" y="412"/>
                    </a:lnTo>
                    <a:lnTo>
                      <a:pt x="0" y="3"/>
                    </a:lnTo>
                    <a:lnTo>
                      <a:pt x="0" y="0"/>
                    </a:lnTo>
                    <a:lnTo>
                      <a:pt x="1226" y="407"/>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742" name="Freeform 2679"/>
              <p:cNvSpPr>
                <a:spLocks/>
              </p:cNvSpPr>
              <p:nvPr/>
            </p:nvSpPr>
            <p:spPr bwMode="auto">
              <a:xfrm>
                <a:off x="1161" y="1710"/>
                <a:ext cx="613" cy="206"/>
              </a:xfrm>
              <a:custGeom>
                <a:avLst/>
                <a:gdLst>
                  <a:gd name="T0" fmla="*/ 5 w 1226"/>
                  <a:gd name="T1" fmla="*/ 2 h 412"/>
                  <a:gd name="T2" fmla="*/ 5 w 1226"/>
                  <a:gd name="T3" fmla="*/ 2 h 412"/>
                  <a:gd name="T4" fmla="*/ 0 w 1226"/>
                  <a:gd name="T5" fmla="*/ 1 h 412"/>
                  <a:gd name="T6" fmla="*/ 0 w 1226"/>
                  <a:gd name="T7" fmla="*/ 0 h 412"/>
                  <a:gd name="T8" fmla="*/ 5 w 1226"/>
                  <a:gd name="T9" fmla="*/ 2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9"/>
                    </a:moveTo>
                    <a:lnTo>
                      <a:pt x="1226" y="412"/>
                    </a:lnTo>
                    <a:lnTo>
                      <a:pt x="0" y="3"/>
                    </a:lnTo>
                    <a:lnTo>
                      <a:pt x="0" y="0"/>
                    </a:lnTo>
                    <a:lnTo>
                      <a:pt x="1226" y="409"/>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743" name="Freeform 2680"/>
              <p:cNvSpPr>
                <a:spLocks/>
              </p:cNvSpPr>
              <p:nvPr/>
            </p:nvSpPr>
            <p:spPr bwMode="auto">
              <a:xfrm>
                <a:off x="1160" y="1711"/>
                <a:ext cx="614" cy="207"/>
              </a:xfrm>
              <a:custGeom>
                <a:avLst/>
                <a:gdLst>
                  <a:gd name="T0" fmla="*/ 5 w 1228"/>
                  <a:gd name="T1" fmla="*/ 2 h 414"/>
                  <a:gd name="T2" fmla="*/ 5 w 1228"/>
                  <a:gd name="T3" fmla="*/ 2 h 414"/>
                  <a:gd name="T4" fmla="*/ 0 w 1228"/>
                  <a:gd name="T5" fmla="*/ 1 h 414"/>
                  <a:gd name="T6" fmla="*/ 1 w 1228"/>
                  <a:gd name="T7" fmla="*/ 0 h 414"/>
                  <a:gd name="T8" fmla="*/ 5 w 1228"/>
                  <a:gd name="T9" fmla="*/ 2 h 414"/>
                  <a:gd name="T10" fmla="*/ 0 60000 65536"/>
                  <a:gd name="T11" fmla="*/ 0 60000 65536"/>
                  <a:gd name="T12" fmla="*/ 0 60000 65536"/>
                  <a:gd name="T13" fmla="*/ 0 60000 65536"/>
                  <a:gd name="T14" fmla="*/ 0 60000 65536"/>
                  <a:gd name="T15" fmla="*/ 0 w 1228"/>
                  <a:gd name="T16" fmla="*/ 0 h 414"/>
                  <a:gd name="T17" fmla="*/ 1228 w 1228"/>
                  <a:gd name="T18" fmla="*/ 414 h 414"/>
                </a:gdLst>
                <a:ahLst/>
                <a:cxnLst>
                  <a:cxn ang="T10">
                    <a:pos x="T0" y="T1"/>
                  </a:cxn>
                  <a:cxn ang="T11">
                    <a:pos x="T2" y="T3"/>
                  </a:cxn>
                  <a:cxn ang="T12">
                    <a:pos x="T4" y="T5"/>
                  </a:cxn>
                  <a:cxn ang="T13">
                    <a:pos x="T6" y="T7"/>
                  </a:cxn>
                  <a:cxn ang="T14">
                    <a:pos x="T8" y="T9"/>
                  </a:cxn>
                </a:cxnLst>
                <a:rect l="T15" t="T16" r="T17" b="T18"/>
                <a:pathLst>
                  <a:path w="1228" h="414">
                    <a:moveTo>
                      <a:pt x="1228" y="409"/>
                    </a:moveTo>
                    <a:lnTo>
                      <a:pt x="1226" y="414"/>
                    </a:lnTo>
                    <a:lnTo>
                      <a:pt x="0" y="5"/>
                    </a:lnTo>
                    <a:lnTo>
                      <a:pt x="2" y="0"/>
                    </a:lnTo>
                    <a:lnTo>
                      <a:pt x="1228" y="409"/>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744" name="Freeform 2681"/>
              <p:cNvSpPr>
                <a:spLocks/>
              </p:cNvSpPr>
              <p:nvPr/>
            </p:nvSpPr>
            <p:spPr bwMode="auto">
              <a:xfrm>
                <a:off x="1160" y="1714"/>
                <a:ext cx="614" cy="211"/>
              </a:xfrm>
              <a:custGeom>
                <a:avLst/>
                <a:gdLst>
                  <a:gd name="T0" fmla="*/ 5 w 1228"/>
                  <a:gd name="T1" fmla="*/ 2 h 422"/>
                  <a:gd name="T2" fmla="*/ 5 w 1228"/>
                  <a:gd name="T3" fmla="*/ 2 h 422"/>
                  <a:gd name="T4" fmla="*/ 1 w 1228"/>
                  <a:gd name="T5" fmla="*/ 1 h 422"/>
                  <a:gd name="T6" fmla="*/ 0 w 1228"/>
                  <a:gd name="T7" fmla="*/ 0 h 422"/>
                  <a:gd name="T8" fmla="*/ 5 w 1228"/>
                  <a:gd name="T9" fmla="*/ 2 h 422"/>
                  <a:gd name="T10" fmla="*/ 0 60000 65536"/>
                  <a:gd name="T11" fmla="*/ 0 60000 65536"/>
                  <a:gd name="T12" fmla="*/ 0 60000 65536"/>
                  <a:gd name="T13" fmla="*/ 0 60000 65536"/>
                  <a:gd name="T14" fmla="*/ 0 60000 65536"/>
                  <a:gd name="T15" fmla="*/ 0 w 1228"/>
                  <a:gd name="T16" fmla="*/ 0 h 422"/>
                  <a:gd name="T17" fmla="*/ 1228 w 1228"/>
                  <a:gd name="T18" fmla="*/ 422 h 422"/>
                </a:gdLst>
                <a:ahLst/>
                <a:cxnLst>
                  <a:cxn ang="T10">
                    <a:pos x="T0" y="T1"/>
                  </a:cxn>
                  <a:cxn ang="T11">
                    <a:pos x="T2" y="T3"/>
                  </a:cxn>
                  <a:cxn ang="T12">
                    <a:pos x="T4" y="T5"/>
                  </a:cxn>
                  <a:cxn ang="T13">
                    <a:pos x="T6" y="T7"/>
                  </a:cxn>
                  <a:cxn ang="T14">
                    <a:pos x="T8" y="T9"/>
                  </a:cxn>
                </a:cxnLst>
                <a:rect l="T15" t="T16" r="T17" b="T18"/>
                <a:pathLst>
                  <a:path w="1228" h="422">
                    <a:moveTo>
                      <a:pt x="1226" y="409"/>
                    </a:moveTo>
                    <a:lnTo>
                      <a:pt x="1228" y="422"/>
                    </a:lnTo>
                    <a:lnTo>
                      <a:pt x="2" y="12"/>
                    </a:lnTo>
                    <a:lnTo>
                      <a:pt x="0" y="0"/>
                    </a:lnTo>
                    <a:lnTo>
                      <a:pt x="1226" y="409"/>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745" name="Freeform 2682"/>
              <p:cNvSpPr>
                <a:spLocks/>
              </p:cNvSpPr>
              <p:nvPr/>
            </p:nvSpPr>
            <p:spPr bwMode="auto">
              <a:xfrm>
                <a:off x="1160" y="1714"/>
                <a:ext cx="613" cy="206"/>
              </a:xfrm>
              <a:custGeom>
                <a:avLst/>
                <a:gdLst>
                  <a:gd name="T0" fmla="*/ 5 w 1226"/>
                  <a:gd name="T1" fmla="*/ 2 h 412"/>
                  <a:gd name="T2" fmla="*/ 5 w 1226"/>
                  <a:gd name="T3" fmla="*/ 2 h 412"/>
                  <a:gd name="T4" fmla="*/ 1 w 1226"/>
                  <a:gd name="T5" fmla="*/ 1 h 412"/>
                  <a:gd name="T6" fmla="*/ 0 w 1226"/>
                  <a:gd name="T7" fmla="*/ 0 h 412"/>
                  <a:gd name="T8" fmla="*/ 5 w 1226"/>
                  <a:gd name="T9" fmla="*/ 2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9"/>
                    </a:moveTo>
                    <a:lnTo>
                      <a:pt x="1226" y="412"/>
                    </a:lnTo>
                    <a:lnTo>
                      <a:pt x="2" y="2"/>
                    </a:lnTo>
                    <a:lnTo>
                      <a:pt x="0" y="0"/>
                    </a:lnTo>
                    <a:lnTo>
                      <a:pt x="1226" y="409"/>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746" name="Freeform 2683"/>
              <p:cNvSpPr>
                <a:spLocks/>
              </p:cNvSpPr>
              <p:nvPr/>
            </p:nvSpPr>
            <p:spPr bwMode="auto">
              <a:xfrm>
                <a:off x="1161" y="1715"/>
                <a:ext cx="613" cy="206"/>
              </a:xfrm>
              <a:custGeom>
                <a:avLst/>
                <a:gdLst>
                  <a:gd name="T0" fmla="*/ 5 w 1226"/>
                  <a:gd name="T1" fmla="*/ 1 h 414"/>
                  <a:gd name="T2" fmla="*/ 5 w 1226"/>
                  <a:gd name="T3" fmla="*/ 1 h 414"/>
                  <a:gd name="T4" fmla="*/ 0 w 1226"/>
                  <a:gd name="T5" fmla="*/ 0 h 414"/>
                  <a:gd name="T6" fmla="*/ 0 w 1226"/>
                  <a:gd name="T7" fmla="*/ 0 h 414"/>
                  <a:gd name="T8" fmla="*/ 5 w 1226"/>
                  <a:gd name="T9" fmla="*/ 1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4" y="410"/>
                    </a:moveTo>
                    <a:lnTo>
                      <a:pt x="1226" y="414"/>
                    </a:lnTo>
                    <a:lnTo>
                      <a:pt x="0" y="3"/>
                    </a:lnTo>
                    <a:lnTo>
                      <a:pt x="0" y="0"/>
                    </a:lnTo>
                    <a:lnTo>
                      <a:pt x="1224" y="410"/>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5747" name="Freeform 2684"/>
              <p:cNvSpPr>
                <a:spLocks/>
              </p:cNvSpPr>
              <p:nvPr/>
            </p:nvSpPr>
            <p:spPr bwMode="auto">
              <a:xfrm>
                <a:off x="1161" y="1716"/>
                <a:ext cx="613" cy="207"/>
              </a:xfrm>
              <a:custGeom>
                <a:avLst/>
                <a:gdLst>
                  <a:gd name="T0" fmla="*/ 5 w 1226"/>
                  <a:gd name="T1" fmla="*/ 2 h 414"/>
                  <a:gd name="T2" fmla="*/ 5 w 1226"/>
                  <a:gd name="T3" fmla="*/ 2 h 414"/>
                  <a:gd name="T4" fmla="*/ 0 w 1226"/>
                  <a:gd name="T5" fmla="*/ 1 h 414"/>
                  <a:gd name="T6" fmla="*/ 0 w 1226"/>
                  <a:gd name="T7" fmla="*/ 0 h 414"/>
                  <a:gd name="T8" fmla="*/ 5 w 1226"/>
                  <a:gd name="T9" fmla="*/ 2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6" y="411"/>
                    </a:moveTo>
                    <a:lnTo>
                      <a:pt x="1226" y="414"/>
                    </a:lnTo>
                    <a:lnTo>
                      <a:pt x="0" y="4"/>
                    </a:lnTo>
                    <a:lnTo>
                      <a:pt x="0" y="0"/>
                    </a:lnTo>
                    <a:lnTo>
                      <a:pt x="1226" y="411"/>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748" name="Freeform 2685"/>
              <p:cNvSpPr>
                <a:spLocks/>
              </p:cNvSpPr>
              <p:nvPr/>
            </p:nvSpPr>
            <p:spPr bwMode="auto">
              <a:xfrm>
                <a:off x="1161" y="1718"/>
                <a:ext cx="613" cy="207"/>
              </a:xfrm>
              <a:custGeom>
                <a:avLst/>
                <a:gdLst>
                  <a:gd name="T0" fmla="*/ 5 w 1226"/>
                  <a:gd name="T1" fmla="*/ 2 h 413"/>
                  <a:gd name="T2" fmla="*/ 5 w 1226"/>
                  <a:gd name="T3" fmla="*/ 2 h 413"/>
                  <a:gd name="T4" fmla="*/ 0 w 1226"/>
                  <a:gd name="T5" fmla="*/ 1 h 413"/>
                  <a:gd name="T6" fmla="*/ 0 w 1226"/>
                  <a:gd name="T7" fmla="*/ 0 h 413"/>
                  <a:gd name="T8" fmla="*/ 5 w 1226"/>
                  <a:gd name="T9" fmla="*/ 2 h 413"/>
                  <a:gd name="T10" fmla="*/ 0 60000 65536"/>
                  <a:gd name="T11" fmla="*/ 0 60000 65536"/>
                  <a:gd name="T12" fmla="*/ 0 60000 65536"/>
                  <a:gd name="T13" fmla="*/ 0 60000 65536"/>
                  <a:gd name="T14" fmla="*/ 0 60000 65536"/>
                  <a:gd name="T15" fmla="*/ 0 w 1226"/>
                  <a:gd name="T16" fmla="*/ 0 h 413"/>
                  <a:gd name="T17" fmla="*/ 1226 w 1226"/>
                  <a:gd name="T18" fmla="*/ 413 h 413"/>
                </a:gdLst>
                <a:ahLst/>
                <a:cxnLst>
                  <a:cxn ang="T10">
                    <a:pos x="T0" y="T1"/>
                  </a:cxn>
                  <a:cxn ang="T11">
                    <a:pos x="T2" y="T3"/>
                  </a:cxn>
                  <a:cxn ang="T12">
                    <a:pos x="T4" y="T5"/>
                  </a:cxn>
                  <a:cxn ang="T13">
                    <a:pos x="T6" y="T7"/>
                  </a:cxn>
                  <a:cxn ang="T14">
                    <a:pos x="T8" y="T9"/>
                  </a:cxn>
                </a:cxnLst>
                <a:rect l="T15" t="T16" r="T17" b="T18"/>
                <a:pathLst>
                  <a:path w="1226" h="413">
                    <a:moveTo>
                      <a:pt x="1226" y="410"/>
                    </a:moveTo>
                    <a:lnTo>
                      <a:pt x="1226" y="413"/>
                    </a:lnTo>
                    <a:lnTo>
                      <a:pt x="0" y="3"/>
                    </a:lnTo>
                    <a:lnTo>
                      <a:pt x="0" y="0"/>
                    </a:lnTo>
                    <a:lnTo>
                      <a:pt x="1226" y="410"/>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749" name="Freeform 2686"/>
              <p:cNvSpPr>
                <a:spLocks/>
              </p:cNvSpPr>
              <p:nvPr/>
            </p:nvSpPr>
            <p:spPr bwMode="auto">
              <a:xfrm>
                <a:off x="1161" y="1720"/>
                <a:ext cx="613" cy="211"/>
              </a:xfrm>
              <a:custGeom>
                <a:avLst/>
                <a:gdLst>
                  <a:gd name="T0" fmla="*/ 5 w 1226"/>
                  <a:gd name="T1" fmla="*/ 2 h 422"/>
                  <a:gd name="T2" fmla="*/ 5 w 1226"/>
                  <a:gd name="T3" fmla="*/ 2 h 422"/>
                  <a:gd name="T4" fmla="*/ 1 w 1226"/>
                  <a:gd name="T5" fmla="*/ 1 h 422"/>
                  <a:gd name="T6" fmla="*/ 0 w 1226"/>
                  <a:gd name="T7" fmla="*/ 0 h 422"/>
                  <a:gd name="T8" fmla="*/ 5 w 1226"/>
                  <a:gd name="T9" fmla="*/ 2 h 422"/>
                  <a:gd name="T10" fmla="*/ 0 60000 65536"/>
                  <a:gd name="T11" fmla="*/ 0 60000 65536"/>
                  <a:gd name="T12" fmla="*/ 0 60000 65536"/>
                  <a:gd name="T13" fmla="*/ 0 60000 65536"/>
                  <a:gd name="T14" fmla="*/ 0 60000 65536"/>
                  <a:gd name="T15" fmla="*/ 0 w 1226"/>
                  <a:gd name="T16" fmla="*/ 0 h 422"/>
                  <a:gd name="T17" fmla="*/ 1226 w 1226"/>
                  <a:gd name="T18" fmla="*/ 422 h 422"/>
                </a:gdLst>
                <a:ahLst/>
                <a:cxnLst>
                  <a:cxn ang="T10">
                    <a:pos x="T0" y="T1"/>
                  </a:cxn>
                  <a:cxn ang="T11">
                    <a:pos x="T2" y="T3"/>
                  </a:cxn>
                  <a:cxn ang="T12">
                    <a:pos x="T4" y="T5"/>
                  </a:cxn>
                  <a:cxn ang="T13">
                    <a:pos x="T6" y="T7"/>
                  </a:cxn>
                  <a:cxn ang="T14">
                    <a:pos x="T8" y="T9"/>
                  </a:cxn>
                </a:cxnLst>
                <a:rect l="T15" t="T16" r="T17" b="T18"/>
                <a:pathLst>
                  <a:path w="1226" h="422">
                    <a:moveTo>
                      <a:pt x="1226" y="410"/>
                    </a:moveTo>
                    <a:lnTo>
                      <a:pt x="1226" y="422"/>
                    </a:lnTo>
                    <a:lnTo>
                      <a:pt x="1" y="10"/>
                    </a:lnTo>
                    <a:lnTo>
                      <a:pt x="0" y="0"/>
                    </a:lnTo>
                    <a:lnTo>
                      <a:pt x="1226" y="410"/>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750" name="Freeform 2687"/>
              <p:cNvSpPr>
                <a:spLocks/>
              </p:cNvSpPr>
              <p:nvPr/>
            </p:nvSpPr>
            <p:spPr bwMode="auto">
              <a:xfrm>
                <a:off x="1161" y="1720"/>
                <a:ext cx="613" cy="206"/>
              </a:xfrm>
              <a:custGeom>
                <a:avLst/>
                <a:gdLst>
                  <a:gd name="T0" fmla="*/ 5 w 1226"/>
                  <a:gd name="T1" fmla="*/ 1 h 414"/>
                  <a:gd name="T2" fmla="*/ 5 w 1226"/>
                  <a:gd name="T3" fmla="*/ 1 h 414"/>
                  <a:gd name="T4" fmla="*/ 0 w 1226"/>
                  <a:gd name="T5" fmla="*/ 0 h 414"/>
                  <a:gd name="T6" fmla="*/ 0 w 1226"/>
                  <a:gd name="T7" fmla="*/ 0 h 414"/>
                  <a:gd name="T8" fmla="*/ 5 w 1226"/>
                  <a:gd name="T9" fmla="*/ 1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6" y="410"/>
                    </a:moveTo>
                    <a:lnTo>
                      <a:pt x="1226" y="414"/>
                    </a:lnTo>
                    <a:lnTo>
                      <a:pt x="0" y="2"/>
                    </a:lnTo>
                    <a:lnTo>
                      <a:pt x="0" y="0"/>
                    </a:lnTo>
                    <a:lnTo>
                      <a:pt x="1226" y="410"/>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751" name="Freeform 2688"/>
              <p:cNvSpPr>
                <a:spLocks/>
              </p:cNvSpPr>
              <p:nvPr/>
            </p:nvSpPr>
            <p:spPr bwMode="auto">
              <a:xfrm>
                <a:off x="1161" y="1720"/>
                <a:ext cx="613" cy="208"/>
              </a:xfrm>
              <a:custGeom>
                <a:avLst/>
                <a:gdLst>
                  <a:gd name="T0" fmla="*/ 5 w 1226"/>
                  <a:gd name="T1" fmla="*/ 2 h 415"/>
                  <a:gd name="T2" fmla="*/ 5 w 1226"/>
                  <a:gd name="T3" fmla="*/ 2 h 415"/>
                  <a:gd name="T4" fmla="*/ 0 w 1226"/>
                  <a:gd name="T5" fmla="*/ 1 h 415"/>
                  <a:gd name="T6" fmla="*/ 0 w 1226"/>
                  <a:gd name="T7" fmla="*/ 0 h 415"/>
                  <a:gd name="T8" fmla="*/ 5 w 1226"/>
                  <a:gd name="T9" fmla="*/ 2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2"/>
                    </a:moveTo>
                    <a:lnTo>
                      <a:pt x="1226" y="415"/>
                    </a:lnTo>
                    <a:lnTo>
                      <a:pt x="0" y="3"/>
                    </a:lnTo>
                    <a:lnTo>
                      <a:pt x="0" y="0"/>
                    </a:lnTo>
                    <a:lnTo>
                      <a:pt x="1226" y="412"/>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752" name="Freeform 2689"/>
              <p:cNvSpPr>
                <a:spLocks/>
              </p:cNvSpPr>
              <p:nvPr/>
            </p:nvSpPr>
            <p:spPr bwMode="auto">
              <a:xfrm>
                <a:off x="1161" y="1722"/>
                <a:ext cx="613" cy="208"/>
              </a:xfrm>
              <a:custGeom>
                <a:avLst/>
                <a:gdLst>
                  <a:gd name="T0" fmla="*/ 5 w 1226"/>
                  <a:gd name="T1" fmla="*/ 2 h 415"/>
                  <a:gd name="T2" fmla="*/ 5 w 1226"/>
                  <a:gd name="T3" fmla="*/ 2 h 415"/>
                  <a:gd name="T4" fmla="*/ 0 w 1226"/>
                  <a:gd name="T5" fmla="*/ 1 h 415"/>
                  <a:gd name="T6" fmla="*/ 0 w 1226"/>
                  <a:gd name="T7" fmla="*/ 0 h 415"/>
                  <a:gd name="T8" fmla="*/ 5 w 1226"/>
                  <a:gd name="T9" fmla="*/ 2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2"/>
                    </a:moveTo>
                    <a:lnTo>
                      <a:pt x="1226" y="415"/>
                    </a:lnTo>
                    <a:lnTo>
                      <a:pt x="0" y="2"/>
                    </a:lnTo>
                    <a:lnTo>
                      <a:pt x="0" y="0"/>
                    </a:lnTo>
                    <a:lnTo>
                      <a:pt x="1226" y="412"/>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753" name="Freeform 2690"/>
              <p:cNvSpPr>
                <a:spLocks/>
              </p:cNvSpPr>
              <p:nvPr/>
            </p:nvSpPr>
            <p:spPr bwMode="auto">
              <a:xfrm>
                <a:off x="1161" y="1723"/>
                <a:ext cx="613" cy="208"/>
              </a:xfrm>
              <a:custGeom>
                <a:avLst/>
                <a:gdLst>
                  <a:gd name="T0" fmla="*/ 5 w 1226"/>
                  <a:gd name="T1" fmla="*/ 2 h 415"/>
                  <a:gd name="T2" fmla="*/ 5 w 1226"/>
                  <a:gd name="T3" fmla="*/ 2 h 415"/>
                  <a:gd name="T4" fmla="*/ 1 w 1226"/>
                  <a:gd name="T5" fmla="*/ 1 h 415"/>
                  <a:gd name="T6" fmla="*/ 0 w 1226"/>
                  <a:gd name="T7" fmla="*/ 0 h 415"/>
                  <a:gd name="T8" fmla="*/ 5 w 1226"/>
                  <a:gd name="T9" fmla="*/ 2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3"/>
                    </a:moveTo>
                    <a:lnTo>
                      <a:pt x="1226" y="415"/>
                    </a:lnTo>
                    <a:lnTo>
                      <a:pt x="1" y="3"/>
                    </a:lnTo>
                    <a:lnTo>
                      <a:pt x="0" y="0"/>
                    </a:lnTo>
                    <a:lnTo>
                      <a:pt x="1226" y="413"/>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5754" name="Freeform 2691"/>
              <p:cNvSpPr>
                <a:spLocks/>
              </p:cNvSpPr>
              <p:nvPr/>
            </p:nvSpPr>
            <p:spPr bwMode="auto">
              <a:xfrm>
                <a:off x="1162" y="1724"/>
                <a:ext cx="613" cy="212"/>
              </a:xfrm>
              <a:custGeom>
                <a:avLst/>
                <a:gdLst>
                  <a:gd name="T0" fmla="*/ 4 w 1227"/>
                  <a:gd name="T1" fmla="*/ 2 h 424"/>
                  <a:gd name="T2" fmla="*/ 4 w 1227"/>
                  <a:gd name="T3" fmla="*/ 2 h 424"/>
                  <a:gd name="T4" fmla="*/ 0 w 1227"/>
                  <a:gd name="T5" fmla="*/ 1 h 424"/>
                  <a:gd name="T6" fmla="*/ 0 w 1227"/>
                  <a:gd name="T7" fmla="*/ 0 h 424"/>
                  <a:gd name="T8" fmla="*/ 4 w 1227"/>
                  <a:gd name="T9" fmla="*/ 2 h 424"/>
                  <a:gd name="T10" fmla="*/ 0 60000 65536"/>
                  <a:gd name="T11" fmla="*/ 0 60000 65536"/>
                  <a:gd name="T12" fmla="*/ 0 60000 65536"/>
                  <a:gd name="T13" fmla="*/ 0 60000 65536"/>
                  <a:gd name="T14" fmla="*/ 0 60000 65536"/>
                  <a:gd name="T15" fmla="*/ 0 w 1227"/>
                  <a:gd name="T16" fmla="*/ 0 h 424"/>
                  <a:gd name="T17" fmla="*/ 1227 w 1227"/>
                  <a:gd name="T18" fmla="*/ 424 h 424"/>
                </a:gdLst>
                <a:ahLst/>
                <a:cxnLst>
                  <a:cxn ang="T10">
                    <a:pos x="T0" y="T1"/>
                  </a:cxn>
                  <a:cxn ang="T11">
                    <a:pos x="T2" y="T3"/>
                  </a:cxn>
                  <a:cxn ang="T12">
                    <a:pos x="T4" y="T5"/>
                  </a:cxn>
                  <a:cxn ang="T13">
                    <a:pos x="T6" y="T7"/>
                  </a:cxn>
                  <a:cxn ang="T14">
                    <a:pos x="T8" y="T9"/>
                  </a:cxn>
                </a:cxnLst>
                <a:rect l="T15" t="T16" r="T17" b="T18"/>
                <a:pathLst>
                  <a:path w="1227" h="424">
                    <a:moveTo>
                      <a:pt x="1225" y="412"/>
                    </a:moveTo>
                    <a:lnTo>
                      <a:pt x="1227" y="424"/>
                    </a:lnTo>
                    <a:lnTo>
                      <a:pt x="2" y="10"/>
                    </a:lnTo>
                    <a:lnTo>
                      <a:pt x="0" y="0"/>
                    </a:lnTo>
                    <a:lnTo>
                      <a:pt x="1225" y="412"/>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755" name="Freeform 2692"/>
              <p:cNvSpPr>
                <a:spLocks/>
              </p:cNvSpPr>
              <p:nvPr/>
            </p:nvSpPr>
            <p:spPr bwMode="auto">
              <a:xfrm>
                <a:off x="1162" y="1724"/>
                <a:ext cx="612" cy="208"/>
              </a:xfrm>
              <a:custGeom>
                <a:avLst/>
                <a:gdLst>
                  <a:gd name="T0" fmla="*/ 4 w 1225"/>
                  <a:gd name="T1" fmla="*/ 2 h 415"/>
                  <a:gd name="T2" fmla="*/ 4 w 1225"/>
                  <a:gd name="T3" fmla="*/ 2 h 415"/>
                  <a:gd name="T4" fmla="*/ 0 w 1225"/>
                  <a:gd name="T5" fmla="*/ 1 h 415"/>
                  <a:gd name="T6" fmla="*/ 0 w 1225"/>
                  <a:gd name="T7" fmla="*/ 0 h 415"/>
                  <a:gd name="T8" fmla="*/ 4 w 1225"/>
                  <a:gd name="T9" fmla="*/ 2 h 415"/>
                  <a:gd name="T10" fmla="*/ 0 60000 65536"/>
                  <a:gd name="T11" fmla="*/ 0 60000 65536"/>
                  <a:gd name="T12" fmla="*/ 0 60000 65536"/>
                  <a:gd name="T13" fmla="*/ 0 60000 65536"/>
                  <a:gd name="T14" fmla="*/ 0 60000 65536"/>
                  <a:gd name="T15" fmla="*/ 0 w 1225"/>
                  <a:gd name="T16" fmla="*/ 0 h 415"/>
                  <a:gd name="T17" fmla="*/ 1225 w 1225"/>
                  <a:gd name="T18" fmla="*/ 415 h 415"/>
                </a:gdLst>
                <a:ahLst/>
                <a:cxnLst>
                  <a:cxn ang="T10">
                    <a:pos x="T0" y="T1"/>
                  </a:cxn>
                  <a:cxn ang="T11">
                    <a:pos x="T2" y="T3"/>
                  </a:cxn>
                  <a:cxn ang="T12">
                    <a:pos x="T4" y="T5"/>
                  </a:cxn>
                  <a:cxn ang="T13">
                    <a:pos x="T6" y="T7"/>
                  </a:cxn>
                  <a:cxn ang="T14">
                    <a:pos x="T8" y="T9"/>
                  </a:cxn>
                </a:cxnLst>
                <a:rect l="T15" t="T16" r="T17" b="T18"/>
                <a:pathLst>
                  <a:path w="1225" h="415">
                    <a:moveTo>
                      <a:pt x="1225" y="412"/>
                    </a:moveTo>
                    <a:lnTo>
                      <a:pt x="1225" y="415"/>
                    </a:lnTo>
                    <a:lnTo>
                      <a:pt x="0" y="3"/>
                    </a:lnTo>
                    <a:lnTo>
                      <a:pt x="0" y="0"/>
                    </a:lnTo>
                    <a:lnTo>
                      <a:pt x="1225" y="412"/>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756" name="Freeform 2693"/>
              <p:cNvSpPr>
                <a:spLocks/>
              </p:cNvSpPr>
              <p:nvPr/>
            </p:nvSpPr>
            <p:spPr bwMode="auto">
              <a:xfrm>
                <a:off x="1162" y="1726"/>
                <a:ext cx="613" cy="208"/>
              </a:xfrm>
              <a:custGeom>
                <a:avLst/>
                <a:gdLst>
                  <a:gd name="T0" fmla="*/ 4 w 1227"/>
                  <a:gd name="T1" fmla="*/ 2 h 416"/>
                  <a:gd name="T2" fmla="*/ 4 w 1227"/>
                  <a:gd name="T3" fmla="*/ 2 h 416"/>
                  <a:gd name="T4" fmla="*/ 0 w 1227"/>
                  <a:gd name="T5" fmla="*/ 1 h 416"/>
                  <a:gd name="T6" fmla="*/ 0 w 1227"/>
                  <a:gd name="T7" fmla="*/ 0 h 416"/>
                  <a:gd name="T8" fmla="*/ 4 w 1227"/>
                  <a:gd name="T9" fmla="*/ 2 h 416"/>
                  <a:gd name="T10" fmla="*/ 0 60000 65536"/>
                  <a:gd name="T11" fmla="*/ 0 60000 65536"/>
                  <a:gd name="T12" fmla="*/ 0 60000 65536"/>
                  <a:gd name="T13" fmla="*/ 0 60000 65536"/>
                  <a:gd name="T14" fmla="*/ 0 60000 65536"/>
                  <a:gd name="T15" fmla="*/ 0 w 1227"/>
                  <a:gd name="T16" fmla="*/ 0 h 416"/>
                  <a:gd name="T17" fmla="*/ 1227 w 1227"/>
                  <a:gd name="T18" fmla="*/ 416 h 416"/>
                </a:gdLst>
                <a:ahLst/>
                <a:cxnLst>
                  <a:cxn ang="T10">
                    <a:pos x="T0" y="T1"/>
                  </a:cxn>
                  <a:cxn ang="T11">
                    <a:pos x="T2" y="T3"/>
                  </a:cxn>
                  <a:cxn ang="T12">
                    <a:pos x="T4" y="T5"/>
                  </a:cxn>
                  <a:cxn ang="T13">
                    <a:pos x="T6" y="T7"/>
                  </a:cxn>
                  <a:cxn ang="T14">
                    <a:pos x="T8" y="T9"/>
                  </a:cxn>
                </a:cxnLst>
                <a:rect l="T15" t="T16" r="T17" b="T18"/>
                <a:pathLst>
                  <a:path w="1227" h="416">
                    <a:moveTo>
                      <a:pt x="1225" y="412"/>
                    </a:moveTo>
                    <a:lnTo>
                      <a:pt x="1227" y="416"/>
                    </a:lnTo>
                    <a:lnTo>
                      <a:pt x="0" y="2"/>
                    </a:lnTo>
                    <a:lnTo>
                      <a:pt x="0" y="0"/>
                    </a:lnTo>
                    <a:lnTo>
                      <a:pt x="1225" y="412"/>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757" name="Freeform 2694"/>
              <p:cNvSpPr>
                <a:spLocks/>
              </p:cNvSpPr>
              <p:nvPr/>
            </p:nvSpPr>
            <p:spPr bwMode="auto">
              <a:xfrm>
                <a:off x="1162" y="1727"/>
                <a:ext cx="613" cy="209"/>
              </a:xfrm>
              <a:custGeom>
                <a:avLst/>
                <a:gdLst>
                  <a:gd name="T0" fmla="*/ 4 w 1227"/>
                  <a:gd name="T1" fmla="*/ 2 h 417"/>
                  <a:gd name="T2" fmla="*/ 4 w 1227"/>
                  <a:gd name="T3" fmla="*/ 2 h 417"/>
                  <a:gd name="T4" fmla="*/ 0 w 1227"/>
                  <a:gd name="T5" fmla="*/ 1 h 417"/>
                  <a:gd name="T6" fmla="*/ 0 w 1227"/>
                  <a:gd name="T7" fmla="*/ 0 h 417"/>
                  <a:gd name="T8" fmla="*/ 4 w 1227"/>
                  <a:gd name="T9" fmla="*/ 2 h 417"/>
                  <a:gd name="T10" fmla="*/ 0 60000 65536"/>
                  <a:gd name="T11" fmla="*/ 0 60000 65536"/>
                  <a:gd name="T12" fmla="*/ 0 60000 65536"/>
                  <a:gd name="T13" fmla="*/ 0 60000 65536"/>
                  <a:gd name="T14" fmla="*/ 0 60000 65536"/>
                  <a:gd name="T15" fmla="*/ 0 w 1227"/>
                  <a:gd name="T16" fmla="*/ 0 h 417"/>
                  <a:gd name="T17" fmla="*/ 1227 w 1227"/>
                  <a:gd name="T18" fmla="*/ 417 h 417"/>
                </a:gdLst>
                <a:ahLst/>
                <a:cxnLst>
                  <a:cxn ang="T10">
                    <a:pos x="T0" y="T1"/>
                  </a:cxn>
                  <a:cxn ang="T11">
                    <a:pos x="T2" y="T3"/>
                  </a:cxn>
                  <a:cxn ang="T12">
                    <a:pos x="T4" y="T5"/>
                  </a:cxn>
                  <a:cxn ang="T13">
                    <a:pos x="T6" y="T7"/>
                  </a:cxn>
                  <a:cxn ang="T14">
                    <a:pos x="T8" y="T9"/>
                  </a:cxn>
                </a:cxnLst>
                <a:rect l="T15" t="T16" r="T17" b="T18"/>
                <a:pathLst>
                  <a:path w="1227" h="417">
                    <a:moveTo>
                      <a:pt x="1227" y="414"/>
                    </a:moveTo>
                    <a:lnTo>
                      <a:pt x="1227" y="417"/>
                    </a:lnTo>
                    <a:lnTo>
                      <a:pt x="2" y="3"/>
                    </a:lnTo>
                    <a:lnTo>
                      <a:pt x="0" y="0"/>
                    </a:lnTo>
                    <a:lnTo>
                      <a:pt x="1227" y="414"/>
                    </a:lnTo>
                    <a:close/>
                  </a:path>
                </a:pathLst>
              </a:custGeom>
              <a:solidFill>
                <a:srgbClr val="DE6E00"/>
              </a:solidFill>
              <a:ln w="9525">
                <a:noFill/>
                <a:round/>
                <a:headEnd/>
                <a:tailEnd/>
              </a:ln>
            </p:spPr>
            <p:txBody>
              <a:bodyPr>
                <a:prstTxWarp prst="textNoShape">
                  <a:avLst/>
                </a:prstTxWarp>
              </a:bodyPr>
              <a:lstStyle/>
              <a:p>
                <a:endParaRPr lang="en-US">
                  <a:latin typeface="Calibri" pitchFamily="-112" charset="0"/>
                </a:endParaRPr>
              </a:p>
            </p:txBody>
          </p:sp>
          <p:sp>
            <p:nvSpPr>
              <p:cNvPr id="675758" name="Freeform 2695"/>
              <p:cNvSpPr>
                <a:spLocks/>
              </p:cNvSpPr>
              <p:nvPr/>
            </p:nvSpPr>
            <p:spPr bwMode="auto">
              <a:xfrm>
                <a:off x="1162" y="1729"/>
                <a:ext cx="613" cy="207"/>
              </a:xfrm>
              <a:custGeom>
                <a:avLst/>
                <a:gdLst>
                  <a:gd name="T0" fmla="*/ 5 w 1225"/>
                  <a:gd name="T1" fmla="*/ 1 h 416"/>
                  <a:gd name="T2" fmla="*/ 5 w 1225"/>
                  <a:gd name="T3" fmla="*/ 1 h 416"/>
                  <a:gd name="T4" fmla="*/ 0 w 1225"/>
                  <a:gd name="T5" fmla="*/ 0 h 416"/>
                  <a:gd name="T6" fmla="*/ 0 w 1225"/>
                  <a:gd name="T7" fmla="*/ 0 h 416"/>
                  <a:gd name="T8" fmla="*/ 5 w 1225"/>
                  <a:gd name="T9" fmla="*/ 1 h 416"/>
                  <a:gd name="T10" fmla="*/ 0 60000 65536"/>
                  <a:gd name="T11" fmla="*/ 0 60000 65536"/>
                  <a:gd name="T12" fmla="*/ 0 60000 65536"/>
                  <a:gd name="T13" fmla="*/ 0 60000 65536"/>
                  <a:gd name="T14" fmla="*/ 0 60000 65536"/>
                  <a:gd name="T15" fmla="*/ 0 w 1225"/>
                  <a:gd name="T16" fmla="*/ 0 h 416"/>
                  <a:gd name="T17" fmla="*/ 1225 w 1225"/>
                  <a:gd name="T18" fmla="*/ 416 h 416"/>
                </a:gdLst>
                <a:ahLst/>
                <a:cxnLst>
                  <a:cxn ang="T10">
                    <a:pos x="T0" y="T1"/>
                  </a:cxn>
                  <a:cxn ang="T11">
                    <a:pos x="T2" y="T3"/>
                  </a:cxn>
                  <a:cxn ang="T12">
                    <a:pos x="T4" y="T5"/>
                  </a:cxn>
                  <a:cxn ang="T13">
                    <a:pos x="T6" y="T7"/>
                  </a:cxn>
                  <a:cxn ang="T14">
                    <a:pos x="T8" y="T9"/>
                  </a:cxn>
                </a:cxnLst>
                <a:rect l="T15" t="T16" r="T17" b="T18"/>
                <a:pathLst>
                  <a:path w="1225" h="416">
                    <a:moveTo>
                      <a:pt x="1225" y="414"/>
                    </a:moveTo>
                    <a:lnTo>
                      <a:pt x="1225" y="416"/>
                    </a:lnTo>
                    <a:lnTo>
                      <a:pt x="0" y="2"/>
                    </a:lnTo>
                    <a:lnTo>
                      <a:pt x="0" y="0"/>
                    </a:lnTo>
                    <a:lnTo>
                      <a:pt x="1225" y="414"/>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5759" name="Freeform 2696"/>
              <p:cNvSpPr>
                <a:spLocks/>
              </p:cNvSpPr>
              <p:nvPr/>
            </p:nvSpPr>
            <p:spPr bwMode="auto">
              <a:xfrm>
                <a:off x="1162" y="1729"/>
                <a:ext cx="614" cy="213"/>
              </a:xfrm>
              <a:custGeom>
                <a:avLst/>
                <a:gdLst>
                  <a:gd name="T0" fmla="*/ 5 w 1228"/>
                  <a:gd name="T1" fmla="*/ 2 h 425"/>
                  <a:gd name="T2" fmla="*/ 5 w 1228"/>
                  <a:gd name="T3" fmla="*/ 2 h 425"/>
                  <a:gd name="T4" fmla="*/ 1 w 1228"/>
                  <a:gd name="T5" fmla="*/ 1 h 425"/>
                  <a:gd name="T6" fmla="*/ 0 w 1228"/>
                  <a:gd name="T7" fmla="*/ 0 h 425"/>
                  <a:gd name="T8" fmla="*/ 5 w 1228"/>
                  <a:gd name="T9" fmla="*/ 2 h 425"/>
                  <a:gd name="T10" fmla="*/ 0 60000 65536"/>
                  <a:gd name="T11" fmla="*/ 0 60000 65536"/>
                  <a:gd name="T12" fmla="*/ 0 60000 65536"/>
                  <a:gd name="T13" fmla="*/ 0 60000 65536"/>
                  <a:gd name="T14" fmla="*/ 0 60000 65536"/>
                  <a:gd name="T15" fmla="*/ 0 w 1228"/>
                  <a:gd name="T16" fmla="*/ 0 h 425"/>
                  <a:gd name="T17" fmla="*/ 1228 w 1228"/>
                  <a:gd name="T18" fmla="*/ 425 h 425"/>
                </a:gdLst>
                <a:ahLst/>
                <a:cxnLst>
                  <a:cxn ang="T10">
                    <a:pos x="T0" y="T1"/>
                  </a:cxn>
                  <a:cxn ang="T11">
                    <a:pos x="T2" y="T3"/>
                  </a:cxn>
                  <a:cxn ang="T12">
                    <a:pos x="T4" y="T5"/>
                  </a:cxn>
                  <a:cxn ang="T13">
                    <a:pos x="T6" y="T7"/>
                  </a:cxn>
                  <a:cxn ang="T14">
                    <a:pos x="T8" y="T9"/>
                  </a:cxn>
                </a:cxnLst>
                <a:rect l="T15" t="T16" r="T17" b="T18"/>
                <a:pathLst>
                  <a:path w="1228" h="425">
                    <a:moveTo>
                      <a:pt x="1225" y="414"/>
                    </a:moveTo>
                    <a:lnTo>
                      <a:pt x="1228" y="425"/>
                    </a:lnTo>
                    <a:lnTo>
                      <a:pt x="3" y="10"/>
                    </a:lnTo>
                    <a:lnTo>
                      <a:pt x="0" y="0"/>
                    </a:lnTo>
                    <a:lnTo>
                      <a:pt x="1225" y="414"/>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760" name="Freeform 2697"/>
              <p:cNvSpPr>
                <a:spLocks/>
              </p:cNvSpPr>
              <p:nvPr/>
            </p:nvSpPr>
            <p:spPr bwMode="auto">
              <a:xfrm>
                <a:off x="1162" y="1729"/>
                <a:ext cx="614" cy="210"/>
              </a:xfrm>
              <a:custGeom>
                <a:avLst/>
                <a:gdLst>
                  <a:gd name="T0" fmla="*/ 5 w 1226"/>
                  <a:gd name="T1" fmla="*/ 2 h 419"/>
                  <a:gd name="T2" fmla="*/ 5 w 1226"/>
                  <a:gd name="T3" fmla="*/ 2 h 419"/>
                  <a:gd name="T4" fmla="*/ 0 w 1226"/>
                  <a:gd name="T5" fmla="*/ 1 h 419"/>
                  <a:gd name="T6" fmla="*/ 0 w 1226"/>
                  <a:gd name="T7" fmla="*/ 0 h 419"/>
                  <a:gd name="T8" fmla="*/ 5 w 1226"/>
                  <a:gd name="T9" fmla="*/ 2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5" y="414"/>
                    </a:moveTo>
                    <a:lnTo>
                      <a:pt x="1226" y="419"/>
                    </a:lnTo>
                    <a:lnTo>
                      <a:pt x="0" y="3"/>
                    </a:lnTo>
                    <a:lnTo>
                      <a:pt x="0" y="0"/>
                    </a:lnTo>
                    <a:lnTo>
                      <a:pt x="1225" y="414"/>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761" name="Freeform 2698"/>
              <p:cNvSpPr>
                <a:spLocks/>
              </p:cNvSpPr>
              <p:nvPr/>
            </p:nvSpPr>
            <p:spPr bwMode="auto">
              <a:xfrm>
                <a:off x="1162" y="1731"/>
                <a:ext cx="614" cy="210"/>
              </a:xfrm>
              <a:custGeom>
                <a:avLst/>
                <a:gdLst>
                  <a:gd name="T0" fmla="*/ 5 w 1226"/>
                  <a:gd name="T1" fmla="*/ 2 h 419"/>
                  <a:gd name="T2" fmla="*/ 5 w 1226"/>
                  <a:gd name="T3" fmla="*/ 2 h 419"/>
                  <a:gd name="T4" fmla="*/ 1 w 1226"/>
                  <a:gd name="T5" fmla="*/ 1 h 419"/>
                  <a:gd name="T6" fmla="*/ 0 w 1226"/>
                  <a:gd name="T7" fmla="*/ 0 h 419"/>
                  <a:gd name="T8" fmla="*/ 5 w 1226"/>
                  <a:gd name="T9" fmla="*/ 2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6" y="416"/>
                    </a:moveTo>
                    <a:lnTo>
                      <a:pt x="1226" y="419"/>
                    </a:lnTo>
                    <a:lnTo>
                      <a:pt x="2" y="4"/>
                    </a:lnTo>
                    <a:lnTo>
                      <a:pt x="0" y="0"/>
                    </a:lnTo>
                    <a:lnTo>
                      <a:pt x="1226" y="416"/>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762" name="Freeform 2699"/>
              <p:cNvSpPr>
                <a:spLocks/>
              </p:cNvSpPr>
              <p:nvPr/>
            </p:nvSpPr>
            <p:spPr bwMode="auto">
              <a:xfrm>
                <a:off x="1163" y="1733"/>
                <a:ext cx="613" cy="209"/>
              </a:xfrm>
              <a:custGeom>
                <a:avLst/>
                <a:gdLst>
                  <a:gd name="T0" fmla="*/ 5 w 1226"/>
                  <a:gd name="T1" fmla="*/ 2 h 418"/>
                  <a:gd name="T2" fmla="*/ 5 w 1226"/>
                  <a:gd name="T3" fmla="*/ 2 h 418"/>
                  <a:gd name="T4" fmla="*/ 1 w 1226"/>
                  <a:gd name="T5" fmla="*/ 1 h 418"/>
                  <a:gd name="T6" fmla="*/ 0 w 1226"/>
                  <a:gd name="T7" fmla="*/ 0 h 418"/>
                  <a:gd name="T8" fmla="*/ 5 w 1226"/>
                  <a:gd name="T9" fmla="*/ 2 h 418"/>
                  <a:gd name="T10" fmla="*/ 0 60000 65536"/>
                  <a:gd name="T11" fmla="*/ 0 60000 65536"/>
                  <a:gd name="T12" fmla="*/ 0 60000 65536"/>
                  <a:gd name="T13" fmla="*/ 0 60000 65536"/>
                  <a:gd name="T14" fmla="*/ 0 60000 65536"/>
                  <a:gd name="T15" fmla="*/ 0 w 1226"/>
                  <a:gd name="T16" fmla="*/ 0 h 418"/>
                  <a:gd name="T17" fmla="*/ 1226 w 1226"/>
                  <a:gd name="T18" fmla="*/ 418 h 418"/>
                </a:gdLst>
                <a:ahLst/>
                <a:cxnLst>
                  <a:cxn ang="T10">
                    <a:pos x="T0" y="T1"/>
                  </a:cxn>
                  <a:cxn ang="T11">
                    <a:pos x="T2" y="T3"/>
                  </a:cxn>
                  <a:cxn ang="T12">
                    <a:pos x="T4" y="T5"/>
                  </a:cxn>
                  <a:cxn ang="T13">
                    <a:pos x="T6" y="T7"/>
                  </a:cxn>
                  <a:cxn ang="T14">
                    <a:pos x="T8" y="T9"/>
                  </a:cxn>
                </a:cxnLst>
                <a:rect l="T15" t="T16" r="T17" b="T18"/>
                <a:pathLst>
                  <a:path w="1226" h="418">
                    <a:moveTo>
                      <a:pt x="1224" y="415"/>
                    </a:moveTo>
                    <a:lnTo>
                      <a:pt x="1226" y="418"/>
                    </a:lnTo>
                    <a:lnTo>
                      <a:pt x="1" y="3"/>
                    </a:lnTo>
                    <a:lnTo>
                      <a:pt x="0" y="0"/>
                    </a:lnTo>
                    <a:lnTo>
                      <a:pt x="1224" y="415"/>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763" name="Freeform 2700"/>
              <p:cNvSpPr>
                <a:spLocks/>
              </p:cNvSpPr>
              <p:nvPr/>
            </p:nvSpPr>
            <p:spPr bwMode="auto">
              <a:xfrm>
                <a:off x="1164" y="1734"/>
                <a:ext cx="614" cy="213"/>
              </a:xfrm>
              <a:custGeom>
                <a:avLst/>
                <a:gdLst>
                  <a:gd name="T0" fmla="*/ 5 w 1228"/>
                  <a:gd name="T1" fmla="*/ 2 h 425"/>
                  <a:gd name="T2" fmla="*/ 5 w 1228"/>
                  <a:gd name="T3" fmla="*/ 2 h 425"/>
                  <a:gd name="T4" fmla="*/ 1 w 1228"/>
                  <a:gd name="T5" fmla="*/ 1 h 425"/>
                  <a:gd name="T6" fmla="*/ 0 w 1228"/>
                  <a:gd name="T7" fmla="*/ 0 h 425"/>
                  <a:gd name="T8" fmla="*/ 5 w 1228"/>
                  <a:gd name="T9" fmla="*/ 2 h 425"/>
                  <a:gd name="T10" fmla="*/ 0 60000 65536"/>
                  <a:gd name="T11" fmla="*/ 0 60000 65536"/>
                  <a:gd name="T12" fmla="*/ 0 60000 65536"/>
                  <a:gd name="T13" fmla="*/ 0 60000 65536"/>
                  <a:gd name="T14" fmla="*/ 0 60000 65536"/>
                  <a:gd name="T15" fmla="*/ 0 w 1228"/>
                  <a:gd name="T16" fmla="*/ 0 h 425"/>
                  <a:gd name="T17" fmla="*/ 1228 w 1228"/>
                  <a:gd name="T18" fmla="*/ 425 h 425"/>
                </a:gdLst>
                <a:ahLst/>
                <a:cxnLst>
                  <a:cxn ang="T10">
                    <a:pos x="T0" y="T1"/>
                  </a:cxn>
                  <a:cxn ang="T11">
                    <a:pos x="T2" y="T3"/>
                  </a:cxn>
                  <a:cxn ang="T12">
                    <a:pos x="T4" y="T5"/>
                  </a:cxn>
                  <a:cxn ang="T13">
                    <a:pos x="T6" y="T7"/>
                  </a:cxn>
                  <a:cxn ang="T14">
                    <a:pos x="T8" y="T9"/>
                  </a:cxn>
                </a:cxnLst>
                <a:rect l="T15" t="T16" r="T17" b="T18"/>
                <a:pathLst>
                  <a:path w="1228" h="425">
                    <a:moveTo>
                      <a:pt x="1225" y="415"/>
                    </a:moveTo>
                    <a:lnTo>
                      <a:pt x="1228" y="425"/>
                    </a:lnTo>
                    <a:lnTo>
                      <a:pt x="4" y="8"/>
                    </a:lnTo>
                    <a:lnTo>
                      <a:pt x="0" y="0"/>
                    </a:lnTo>
                    <a:lnTo>
                      <a:pt x="1225" y="415"/>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764" name="Freeform 2701"/>
              <p:cNvSpPr>
                <a:spLocks/>
              </p:cNvSpPr>
              <p:nvPr/>
            </p:nvSpPr>
            <p:spPr bwMode="auto">
              <a:xfrm>
                <a:off x="1164" y="1734"/>
                <a:ext cx="613" cy="210"/>
              </a:xfrm>
              <a:custGeom>
                <a:avLst/>
                <a:gdLst>
                  <a:gd name="T0" fmla="*/ 4 w 1227"/>
                  <a:gd name="T1" fmla="*/ 2 h 419"/>
                  <a:gd name="T2" fmla="*/ 4 w 1227"/>
                  <a:gd name="T3" fmla="*/ 2 h 419"/>
                  <a:gd name="T4" fmla="*/ 0 w 1227"/>
                  <a:gd name="T5" fmla="*/ 1 h 419"/>
                  <a:gd name="T6" fmla="*/ 0 w 1227"/>
                  <a:gd name="T7" fmla="*/ 0 h 419"/>
                  <a:gd name="T8" fmla="*/ 4 w 1227"/>
                  <a:gd name="T9" fmla="*/ 2 h 419"/>
                  <a:gd name="T10" fmla="*/ 0 60000 65536"/>
                  <a:gd name="T11" fmla="*/ 0 60000 65536"/>
                  <a:gd name="T12" fmla="*/ 0 60000 65536"/>
                  <a:gd name="T13" fmla="*/ 0 60000 65536"/>
                  <a:gd name="T14" fmla="*/ 0 60000 65536"/>
                  <a:gd name="T15" fmla="*/ 0 w 1227"/>
                  <a:gd name="T16" fmla="*/ 0 h 419"/>
                  <a:gd name="T17" fmla="*/ 1227 w 1227"/>
                  <a:gd name="T18" fmla="*/ 419 h 419"/>
                </a:gdLst>
                <a:ahLst/>
                <a:cxnLst>
                  <a:cxn ang="T10">
                    <a:pos x="T0" y="T1"/>
                  </a:cxn>
                  <a:cxn ang="T11">
                    <a:pos x="T2" y="T3"/>
                  </a:cxn>
                  <a:cxn ang="T12">
                    <a:pos x="T4" y="T5"/>
                  </a:cxn>
                  <a:cxn ang="T13">
                    <a:pos x="T6" y="T7"/>
                  </a:cxn>
                  <a:cxn ang="T14">
                    <a:pos x="T8" y="T9"/>
                  </a:cxn>
                </a:cxnLst>
                <a:rect l="T15" t="T16" r="T17" b="T18"/>
                <a:pathLst>
                  <a:path w="1227" h="419">
                    <a:moveTo>
                      <a:pt x="1225" y="415"/>
                    </a:moveTo>
                    <a:lnTo>
                      <a:pt x="1227" y="419"/>
                    </a:lnTo>
                    <a:lnTo>
                      <a:pt x="0" y="3"/>
                    </a:lnTo>
                    <a:lnTo>
                      <a:pt x="0" y="0"/>
                    </a:lnTo>
                    <a:lnTo>
                      <a:pt x="1225" y="415"/>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765" name="Freeform 2702"/>
              <p:cNvSpPr>
                <a:spLocks/>
              </p:cNvSpPr>
              <p:nvPr/>
            </p:nvSpPr>
            <p:spPr bwMode="auto">
              <a:xfrm>
                <a:off x="1164" y="1736"/>
                <a:ext cx="613" cy="209"/>
              </a:xfrm>
              <a:custGeom>
                <a:avLst/>
                <a:gdLst>
                  <a:gd name="T0" fmla="*/ 4 w 1227"/>
                  <a:gd name="T1" fmla="*/ 1 h 419"/>
                  <a:gd name="T2" fmla="*/ 4 w 1227"/>
                  <a:gd name="T3" fmla="*/ 1 h 419"/>
                  <a:gd name="T4" fmla="*/ 0 w 1227"/>
                  <a:gd name="T5" fmla="*/ 0 h 419"/>
                  <a:gd name="T6" fmla="*/ 0 w 1227"/>
                  <a:gd name="T7" fmla="*/ 0 h 419"/>
                  <a:gd name="T8" fmla="*/ 4 w 1227"/>
                  <a:gd name="T9" fmla="*/ 1 h 419"/>
                  <a:gd name="T10" fmla="*/ 0 60000 65536"/>
                  <a:gd name="T11" fmla="*/ 0 60000 65536"/>
                  <a:gd name="T12" fmla="*/ 0 60000 65536"/>
                  <a:gd name="T13" fmla="*/ 0 60000 65536"/>
                  <a:gd name="T14" fmla="*/ 0 60000 65536"/>
                  <a:gd name="T15" fmla="*/ 0 w 1227"/>
                  <a:gd name="T16" fmla="*/ 0 h 419"/>
                  <a:gd name="T17" fmla="*/ 1227 w 1227"/>
                  <a:gd name="T18" fmla="*/ 419 h 419"/>
                </a:gdLst>
                <a:ahLst/>
                <a:cxnLst>
                  <a:cxn ang="T10">
                    <a:pos x="T0" y="T1"/>
                  </a:cxn>
                  <a:cxn ang="T11">
                    <a:pos x="T2" y="T3"/>
                  </a:cxn>
                  <a:cxn ang="T12">
                    <a:pos x="T4" y="T5"/>
                  </a:cxn>
                  <a:cxn ang="T13">
                    <a:pos x="T6" y="T7"/>
                  </a:cxn>
                  <a:cxn ang="T14">
                    <a:pos x="T8" y="T9"/>
                  </a:cxn>
                </a:cxnLst>
                <a:rect l="T15" t="T16" r="T17" b="T18"/>
                <a:pathLst>
                  <a:path w="1227" h="419">
                    <a:moveTo>
                      <a:pt x="1227" y="416"/>
                    </a:moveTo>
                    <a:lnTo>
                      <a:pt x="1227" y="419"/>
                    </a:lnTo>
                    <a:lnTo>
                      <a:pt x="2" y="4"/>
                    </a:lnTo>
                    <a:lnTo>
                      <a:pt x="0" y="0"/>
                    </a:lnTo>
                    <a:lnTo>
                      <a:pt x="1227" y="41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766" name="Freeform 2703"/>
              <p:cNvSpPr>
                <a:spLocks/>
              </p:cNvSpPr>
              <p:nvPr/>
            </p:nvSpPr>
            <p:spPr bwMode="auto">
              <a:xfrm>
                <a:off x="1165" y="1738"/>
                <a:ext cx="613" cy="209"/>
              </a:xfrm>
              <a:custGeom>
                <a:avLst/>
                <a:gdLst>
                  <a:gd name="T0" fmla="*/ 5 w 1226"/>
                  <a:gd name="T1" fmla="*/ 2 h 418"/>
                  <a:gd name="T2" fmla="*/ 5 w 1226"/>
                  <a:gd name="T3" fmla="*/ 2 h 418"/>
                  <a:gd name="T4" fmla="*/ 1 w 1226"/>
                  <a:gd name="T5" fmla="*/ 1 h 418"/>
                  <a:gd name="T6" fmla="*/ 0 w 1226"/>
                  <a:gd name="T7" fmla="*/ 0 h 418"/>
                  <a:gd name="T8" fmla="*/ 5 w 1226"/>
                  <a:gd name="T9" fmla="*/ 2 h 418"/>
                  <a:gd name="T10" fmla="*/ 0 60000 65536"/>
                  <a:gd name="T11" fmla="*/ 0 60000 65536"/>
                  <a:gd name="T12" fmla="*/ 0 60000 65536"/>
                  <a:gd name="T13" fmla="*/ 0 60000 65536"/>
                  <a:gd name="T14" fmla="*/ 0 60000 65536"/>
                  <a:gd name="T15" fmla="*/ 0 w 1226"/>
                  <a:gd name="T16" fmla="*/ 0 h 418"/>
                  <a:gd name="T17" fmla="*/ 1226 w 1226"/>
                  <a:gd name="T18" fmla="*/ 418 h 418"/>
                </a:gdLst>
                <a:ahLst/>
                <a:cxnLst>
                  <a:cxn ang="T10">
                    <a:pos x="T0" y="T1"/>
                  </a:cxn>
                  <a:cxn ang="T11">
                    <a:pos x="T2" y="T3"/>
                  </a:cxn>
                  <a:cxn ang="T12">
                    <a:pos x="T4" y="T5"/>
                  </a:cxn>
                  <a:cxn ang="T13">
                    <a:pos x="T6" y="T7"/>
                  </a:cxn>
                  <a:cxn ang="T14">
                    <a:pos x="T8" y="T9"/>
                  </a:cxn>
                </a:cxnLst>
                <a:rect l="T15" t="T16" r="T17" b="T18"/>
                <a:pathLst>
                  <a:path w="1226" h="418">
                    <a:moveTo>
                      <a:pt x="1225" y="415"/>
                    </a:moveTo>
                    <a:lnTo>
                      <a:pt x="1226" y="418"/>
                    </a:lnTo>
                    <a:lnTo>
                      <a:pt x="2" y="1"/>
                    </a:lnTo>
                    <a:lnTo>
                      <a:pt x="0" y="0"/>
                    </a:lnTo>
                    <a:lnTo>
                      <a:pt x="1225" y="415"/>
                    </a:lnTo>
                    <a:close/>
                  </a:path>
                </a:pathLst>
              </a:custGeom>
              <a:solidFill>
                <a:srgbClr val="CE6700"/>
              </a:solidFill>
              <a:ln w="9525">
                <a:noFill/>
                <a:round/>
                <a:headEnd/>
                <a:tailEnd/>
              </a:ln>
            </p:spPr>
            <p:txBody>
              <a:bodyPr>
                <a:prstTxWarp prst="textNoShape">
                  <a:avLst/>
                </a:prstTxWarp>
              </a:bodyPr>
              <a:lstStyle/>
              <a:p>
                <a:endParaRPr lang="en-US">
                  <a:latin typeface="Calibri" pitchFamily="-112" charset="0"/>
                </a:endParaRPr>
              </a:p>
            </p:txBody>
          </p:sp>
          <p:sp>
            <p:nvSpPr>
              <p:cNvPr id="675767" name="Freeform 2704"/>
              <p:cNvSpPr>
                <a:spLocks/>
              </p:cNvSpPr>
              <p:nvPr/>
            </p:nvSpPr>
            <p:spPr bwMode="auto">
              <a:xfrm>
                <a:off x="1166" y="1739"/>
                <a:ext cx="615" cy="212"/>
              </a:xfrm>
              <a:custGeom>
                <a:avLst/>
                <a:gdLst>
                  <a:gd name="T0" fmla="*/ 5 w 1229"/>
                  <a:gd name="T1" fmla="*/ 1 h 426"/>
                  <a:gd name="T2" fmla="*/ 5 w 1229"/>
                  <a:gd name="T3" fmla="*/ 1 h 426"/>
                  <a:gd name="T4" fmla="*/ 1 w 1229"/>
                  <a:gd name="T5" fmla="*/ 0 h 426"/>
                  <a:gd name="T6" fmla="*/ 0 w 1229"/>
                  <a:gd name="T7" fmla="*/ 0 h 426"/>
                  <a:gd name="T8" fmla="*/ 5 w 1229"/>
                  <a:gd name="T9" fmla="*/ 1 h 426"/>
                  <a:gd name="T10" fmla="*/ 0 60000 65536"/>
                  <a:gd name="T11" fmla="*/ 0 60000 65536"/>
                  <a:gd name="T12" fmla="*/ 0 60000 65536"/>
                  <a:gd name="T13" fmla="*/ 0 60000 65536"/>
                  <a:gd name="T14" fmla="*/ 0 60000 65536"/>
                  <a:gd name="T15" fmla="*/ 0 w 1229"/>
                  <a:gd name="T16" fmla="*/ 0 h 426"/>
                  <a:gd name="T17" fmla="*/ 1229 w 1229"/>
                  <a:gd name="T18" fmla="*/ 426 h 426"/>
                </a:gdLst>
                <a:ahLst/>
                <a:cxnLst>
                  <a:cxn ang="T10">
                    <a:pos x="T0" y="T1"/>
                  </a:cxn>
                  <a:cxn ang="T11">
                    <a:pos x="T2" y="T3"/>
                  </a:cxn>
                  <a:cxn ang="T12">
                    <a:pos x="T4" y="T5"/>
                  </a:cxn>
                  <a:cxn ang="T13">
                    <a:pos x="T6" y="T7"/>
                  </a:cxn>
                  <a:cxn ang="T14">
                    <a:pos x="T8" y="T9"/>
                  </a:cxn>
                </a:cxnLst>
                <a:rect l="T15" t="T16" r="T17" b="T18"/>
                <a:pathLst>
                  <a:path w="1229" h="426">
                    <a:moveTo>
                      <a:pt x="1224" y="417"/>
                    </a:moveTo>
                    <a:lnTo>
                      <a:pt x="1229" y="426"/>
                    </a:lnTo>
                    <a:lnTo>
                      <a:pt x="5" y="9"/>
                    </a:lnTo>
                    <a:lnTo>
                      <a:pt x="0" y="0"/>
                    </a:lnTo>
                    <a:lnTo>
                      <a:pt x="1224" y="417"/>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768" name="Freeform 2705"/>
              <p:cNvSpPr>
                <a:spLocks/>
              </p:cNvSpPr>
              <p:nvPr/>
            </p:nvSpPr>
            <p:spPr bwMode="auto">
              <a:xfrm>
                <a:off x="1166" y="1739"/>
                <a:ext cx="613" cy="210"/>
              </a:xfrm>
              <a:custGeom>
                <a:avLst/>
                <a:gdLst>
                  <a:gd name="T0" fmla="*/ 5 w 1226"/>
                  <a:gd name="T1" fmla="*/ 1 h 421"/>
                  <a:gd name="T2" fmla="*/ 5 w 1226"/>
                  <a:gd name="T3" fmla="*/ 1 h 421"/>
                  <a:gd name="T4" fmla="*/ 1 w 1226"/>
                  <a:gd name="T5" fmla="*/ 0 h 421"/>
                  <a:gd name="T6" fmla="*/ 0 w 1226"/>
                  <a:gd name="T7" fmla="*/ 0 h 421"/>
                  <a:gd name="T8" fmla="*/ 5 w 1226"/>
                  <a:gd name="T9" fmla="*/ 1 h 421"/>
                  <a:gd name="T10" fmla="*/ 0 60000 65536"/>
                  <a:gd name="T11" fmla="*/ 0 60000 65536"/>
                  <a:gd name="T12" fmla="*/ 0 60000 65536"/>
                  <a:gd name="T13" fmla="*/ 0 60000 65536"/>
                  <a:gd name="T14" fmla="*/ 0 60000 65536"/>
                  <a:gd name="T15" fmla="*/ 0 w 1226"/>
                  <a:gd name="T16" fmla="*/ 0 h 421"/>
                  <a:gd name="T17" fmla="*/ 1226 w 1226"/>
                  <a:gd name="T18" fmla="*/ 421 h 421"/>
                </a:gdLst>
                <a:ahLst/>
                <a:cxnLst>
                  <a:cxn ang="T10">
                    <a:pos x="T0" y="T1"/>
                  </a:cxn>
                  <a:cxn ang="T11">
                    <a:pos x="T2" y="T3"/>
                  </a:cxn>
                  <a:cxn ang="T12">
                    <a:pos x="T4" y="T5"/>
                  </a:cxn>
                  <a:cxn ang="T13">
                    <a:pos x="T6" y="T7"/>
                  </a:cxn>
                  <a:cxn ang="T14">
                    <a:pos x="T8" y="T9"/>
                  </a:cxn>
                </a:cxnLst>
                <a:rect l="T15" t="T16" r="T17" b="T18"/>
                <a:pathLst>
                  <a:path w="1226" h="421">
                    <a:moveTo>
                      <a:pt x="1224" y="417"/>
                    </a:moveTo>
                    <a:lnTo>
                      <a:pt x="1226" y="421"/>
                    </a:lnTo>
                    <a:lnTo>
                      <a:pt x="1" y="4"/>
                    </a:lnTo>
                    <a:lnTo>
                      <a:pt x="0" y="0"/>
                    </a:lnTo>
                    <a:lnTo>
                      <a:pt x="1224" y="417"/>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769" name="Freeform 2706"/>
              <p:cNvSpPr>
                <a:spLocks/>
              </p:cNvSpPr>
              <p:nvPr/>
            </p:nvSpPr>
            <p:spPr bwMode="auto">
              <a:xfrm>
                <a:off x="1167" y="1740"/>
                <a:ext cx="613" cy="210"/>
              </a:xfrm>
              <a:custGeom>
                <a:avLst/>
                <a:gdLst>
                  <a:gd name="T0" fmla="*/ 4 w 1227"/>
                  <a:gd name="T1" fmla="*/ 2 h 418"/>
                  <a:gd name="T2" fmla="*/ 4 w 1227"/>
                  <a:gd name="T3" fmla="*/ 2 h 418"/>
                  <a:gd name="T4" fmla="*/ 0 w 1227"/>
                  <a:gd name="T5" fmla="*/ 1 h 418"/>
                  <a:gd name="T6" fmla="*/ 0 w 1227"/>
                  <a:gd name="T7" fmla="*/ 0 h 418"/>
                  <a:gd name="T8" fmla="*/ 4 w 1227"/>
                  <a:gd name="T9" fmla="*/ 2 h 418"/>
                  <a:gd name="T10" fmla="*/ 0 60000 65536"/>
                  <a:gd name="T11" fmla="*/ 0 60000 65536"/>
                  <a:gd name="T12" fmla="*/ 0 60000 65536"/>
                  <a:gd name="T13" fmla="*/ 0 60000 65536"/>
                  <a:gd name="T14" fmla="*/ 0 60000 65536"/>
                  <a:gd name="T15" fmla="*/ 0 w 1227"/>
                  <a:gd name="T16" fmla="*/ 0 h 418"/>
                  <a:gd name="T17" fmla="*/ 1227 w 1227"/>
                  <a:gd name="T18" fmla="*/ 418 h 418"/>
                </a:gdLst>
                <a:ahLst/>
                <a:cxnLst>
                  <a:cxn ang="T10">
                    <a:pos x="T0" y="T1"/>
                  </a:cxn>
                  <a:cxn ang="T11">
                    <a:pos x="T2" y="T3"/>
                  </a:cxn>
                  <a:cxn ang="T12">
                    <a:pos x="T4" y="T5"/>
                  </a:cxn>
                  <a:cxn ang="T13">
                    <a:pos x="T6" y="T7"/>
                  </a:cxn>
                  <a:cxn ang="T14">
                    <a:pos x="T8" y="T9"/>
                  </a:cxn>
                </a:cxnLst>
                <a:rect l="T15" t="T16" r="T17" b="T18"/>
                <a:pathLst>
                  <a:path w="1227" h="418">
                    <a:moveTo>
                      <a:pt x="1225" y="417"/>
                    </a:moveTo>
                    <a:lnTo>
                      <a:pt x="1227" y="418"/>
                    </a:lnTo>
                    <a:lnTo>
                      <a:pt x="2" y="3"/>
                    </a:lnTo>
                    <a:lnTo>
                      <a:pt x="0" y="0"/>
                    </a:lnTo>
                    <a:lnTo>
                      <a:pt x="1225" y="417"/>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770" name="Freeform 2707"/>
              <p:cNvSpPr>
                <a:spLocks/>
              </p:cNvSpPr>
              <p:nvPr/>
            </p:nvSpPr>
            <p:spPr bwMode="auto">
              <a:xfrm>
                <a:off x="1167" y="1742"/>
                <a:ext cx="614" cy="209"/>
              </a:xfrm>
              <a:custGeom>
                <a:avLst/>
                <a:gdLst>
                  <a:gd name="T0" fmla="*/ 5 w 1226"/>
                  <a:gd name="T1" fmla="*/ 1 h 419"/>
                  <a:gd name="T2" fmla="*/ 5 w 1226"/>
                  <a:gd name="T3" fmla="*/ 1 h 419"/>
                  <a:gd name="T4" fmla="*/ 1 w 1226"/>
                  <a:gd name="T5" fmla="*/ 0 h 419"/>
                  <a:gd name="T6" fmla="*/ 0 w 1226"/>
                  <a:gd name="T7" fmla="*/ 0 h 419"/>
                  <a:gd name="T8" fmla="*/ 5 w 1226"/>
                  <a:gd name="T9" fmla="*/ 1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5" y="415"/>
                    </a:moveTo>
                    <a:lnTo>
                      <a:pt x="1226" y="419"/>
                    </a:lnTo>
                    <a:lnTo>
                      <a:pt x="2" y="2"/>
                    </a:lnTo>
                    <a:lnTo>
                      <a:pt x="0" y="0"/>
                    </a:lnTo>
                    <a:lnTo>
                      <a:pt x="1225" y="415"/>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5771" name="Freeform 2708"/>
              <p:cNvSpPr>
                <a:spLocks/>
              </p:cNvSpPr>
              <p:nvPr/>
            </p:nvSpPr>
            <p:spPr bwMode="auto">
              <a:xfrm>
                <a:off x="1168" y="1743"/>
                <a:ext cx="615" cy="212"/>
              </a:xfrm>
              <a:custGeom>
                <a:avLst/>
                <a:gdLst>
                  <a:gd name="T0" fmla="*/ 5 w 1229"/>
                  <a:gd name="T1" fmla="*/ 1 h 425"/>
                  <a:gd name="T2" fmla="*/ 5 w 1229"/>
                  <a:gd name="T3" fmla="*/ 1 h 425"/>
                  <a:gd name="T4" fmla="*/ 1 w 1229"/>
                  <a:gd name="T5" fmla="*/ 0 h 425"/>
                  <a:gd name="T6" fmla="*/ 0 w 1229"/>
                  <a:gd name="T7" fmla="*/ 0 h 425"/>
                  <a:gd name="T8" fmla="*/ 5 w 1229"/>
                  <a:gd name="T9" fmla="*/ 1 h 425"/>
                  <a:gd name="T10" fmla="*/ 0 60000 65536"/>
                  <a:gd name="T11" fmla="*/ 0 60000 65536"/>
                  <a:gd name="T12" fmla="*/ 0 60000 65536"/>
                  <a:gd name="T13" fmla="*/ 0 60000 65536"/>
                  <a:gd name="T14" fmla="*/ 0 60000 65536"/>
                  <a:gd name="T15" fmla="*/ 0 w 1229"/>
                  <a:gd name="T16" fmla="*/ 0 h 425"/>
                  <a:gd name="T17" fmla="*/ 1229 w 1229"/>
                  <a:gd name="T18" fmla="*/ 425 h 425"/>
                </a:gdLst>
                <a:ahLst/>
                <a:cxnLst>
                  <a:cxn ang="T10">
                    <a:pos x="T0" y="T1"/>
                  </a:cxn>
                  <a:cxn ang="T11">
                    <a:pos x="T2" y="T3"/>
                  </a:cxn>
                  <a:cxn ang="T12">
                    <a:pos x="T4" y="T5"/>
                  </a:cxn>
                  <a:cxn ang="T13">
                    <a:pos x="T6" y="T7"/>
                  </a:cxn>
                  <a:cxn ang="T14">
                    <a:pos x="T8" y="T9"/>
                  </a:cxn>
                </a:cxnLst>
                <a:rect l="T15" t="T16" r="T17" b="T18"/>
                <a:pathLst>
                  <a:path w="1229" h="425">
                    <a:moveTo>
                      <a:pt x="1224" y="417"/>
                    </a:moveTo>
                    <a:lnTo>
                      <a:pt x="1229" y="425"/>
                    </a:lnTo>
                    <a:lnTo>
                      <a:pt x="5" y="8"/>
                    </a:lnTo>
                    <a:lnTo>
                      <a:pt x="0" y="0"/>
                    </a:lnTo>
                    <a:lnTo>
                      <a:pt x="1224" y="417"/>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5772" name="Freeform 2709"/>
              <p:cNvSpPr>
                <a:spLocks/>
              </p:cNvSpPr>
              <p:nvPr/>
            </p:nvSpPr>
            <p:spPr bwMode="auto">
              <a:xfrm>
                <a:off x="1168" y="1743"/>
                <a:ext cx="613" cy="211"/>
              </a:xfrm>
              <a:custGeom>
                <a:avLst/>
                <a:gdLst>
                  <a:gd name="T0" fmla="*/ 5 w 1226"/>
                  <a:gd name="T1" fmla="*/ 2 h 422"/>
                  <a:gd name="T2" fmla="*/ 5 w 1226"/>
                  <a:gd name="T3" fmla="*/ 2 h 422"/>
                  <a:gd name="T4" fmla="*/ 1 w 1226"/>
                  <a:gd name="T5" fmla="*/ 1 h 422"/>
                  <a:gd name="T6" fmla="*/ 0 w 1226"/>
                  <a:gd name="T7" fmla="*/ 0 h 422"/>
                  <a:gd name="T8" fmla="*/ 5 w 1226"/>
                  <a:gd name="T9" fmla="*/ 2 h 422"/>
                  <a:gd name="T10" fmla="*/ 0 60000 65536"/>
                  <a:gd name="T11" fmla="*/ 0 60000 65536"/>
                  <a:gd name="T12" fmla="*/ 0 60000 65536"/>
                  <a:gd name="T13" fmla="*/ 0 60000 65536"/>
                  <a:gd name="T14" fmla="*/ 0 60000 65536"/>
                  <a:gd name="T15" fmla="*/ 0 w 1226"/>
                  <a:gd name="T16" fmla="*/ 0 h 422"/>
                  <a:gd name="T17" fmla="*/ 1226 w 1226"/>
                  <a:gd name="T18" fmla="*/ 422 h 422"/>
                </a:gdLst>
                <a:ahLst/>
                <a:cxnLst>
                  <a:cxn ang="T10">
                    <a:pos x="T0" y="T1"/>
                  </a:cxn>
                  <a:cxn ang="T11">
                    <a:pos x="T2" y="T3"/>
                  </a:cxn>
                  <a:cxn ang="T12">
                    <a:pos x="T4" y="T5"/>
                  </a:cxn>
                  <a:cxn ang="T13">
                    <a:pos x="T6" y="T7"/>
                  </a:cxn>
                  <a:cxn ang="T14">
                    <a:pos x="T8" y="T9"/>
                  </a:cxn>
                </a:cxnLst>
                <a:rect l="T15" t="T16" r="T17" b="T18"/>
                <a:pathLst>
                  <a:path w="1226" h="422">
                    <a:moveTo>
                      <a:pt x="1224" y="417"/>
                    </a:moveTo>
                    <a:lnTo>
                      <a:pt x="1226" y="422"/>
                    </a:lnTo>
                    <a:lnTo>
                      <a:pt x="1" y="5"/>
                    </a:lnTo>
                    <a:lnTo>
                      <a:pt x="0" y="0"/>
                    </a:lnTo>
                    <a:lnTo>
                      <a:pt x="1224" y="417"/>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5773" name="Freeform 2710"/>
              <p:cNvSpPr>
                <a:spLocks/>
              </p:cNvSpPr>
              <p:nvPr/>
            </p:nvSpPr>
            <p:spPr bwMode="auto">
              <a:xfrm>
                <a:off x="1169" y="1745"/>
                <a:ext cx="614" cy="210"/>
              </a:xfrm>
              <a:custGeom>
                <a:avLst/>
                <a:gdLst>
                  <a:gd name="T0" fmla="*/ 5 w 1228"/>
                  <a:gd name="T1" fmla="*/ 2 h 420"/>
                  <a:gd name="T2" fmla="*/ 5 w 1228"/>
                  <a:gd name="T3" fmla="*/ 2 h 420"/>
                  <a:gd name="T4" fmla="*/ 1 w 1228"/>
                  <a:gd name="T5" fmla="*/ 1 h 420"/>
                  <a:gd name="T6" fmla="*/ 0 w 1228"/>
                  <a:gd name="T7" fmla="*/ 0 h 420"/>
                  <a:gd name="T8" fmla="*/ 5 w 1228"/>
                  <a:gd name="T9" fmla="*/ 2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5" y="417"/>
                    </a:moveTo>
                    <a:lnTo>
                      <a:pt x="1228" y="420"/>
                    </a:lnTo>
                    <a:lnTo>
                      <a:pt x="4" y="3"/>
                    </a:lnTo>
                    <a:lnTo>
                      <a:pt x="0" y="0"/>
                    </a:lnTo>
                    <a:lnTo>
                      <a:pt x="1225" y="417"/>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774" name="Freeform 2711"/>
              <p:cNvSpPr>
                <a:spLocks/>
              </p:cNvSpPr>
              <p:nvPr/>
            </p:nvSpPr>
            <p:spPr bwMode="auto">
              <a:xfrm>
                <a:off x="1171" y="1747"/>
                <a:ext cx="615" cy="213"/>
              </a:xfrm>
              <a:custGeom>
                <a:avLst/>
                <a:gdLst>
                  <a:gd name="T0" fmla="*/ 5 w 1229"/>
                  <a:gd name="T1" fmla="*/ 2 h 425"/>
                  <a:gd name="T2" fmla="*/ 5 w 1229"/>
                  <a:gd name="T3" fmla="*/ 2 h 425"/>
                  <a:gd name="T4" fmla="*/ 1 w 1229"/>
                  <a:gd name="T5" fmla="*/ 1 h 425"/>
                  <a:gd name="T6" fmla="*/ 0 w 1229"/>
                  <a:gd name="T7" fmla="*/ 0 h 425"/>
                  <a:gd name="T8" fmla="*/ 5 w 1229"/>
                  <a:gd name="T9" fmla="*/ 2 h 425"/>
                  <a:gd name="T10" fmla="*/ 0 60000 65536"/>
                  <a:gd name="T11" fmla="*/ 0 60000 65536"/>
                  <a:gd name="T12" fmla="*/ 0 60000 65536"/>
                  <a:gd name="T13" fmla="*/ 0 60000 65536"/>
                  <a:gd name="T14" fmla="*/ 0 60000 65536"/>
                  <a:gd name="T15" fmla="*/ 0 w 1229"/>
                  <a:gd name="T16" fmla="*/ 0 h 425"/>
                  <a:gd name="T17" fmla="*/ 1229 w 1229"/>
                  <a:gd name="T18" fmla="*/ 425 h 425"/>
                </a:gdLst>
                <a:ahLst/>
                <a:cxnLst>
                  <a:cxn ang="T10">
                    <a:pos x="T0" y="T1"/>
                  </a:cxn>
                  <a:cxn ang="T11">
                    <a:pos x="T2" y="T3"/>
                  </a:cxn>
                  <a:cxn ang="T12">
                    <a:pos x="T4" y="T5"/>
                  </a:cxn>
                  <a:cxn ang="T13">
                    <a:pos x="T6" y="T7"/>
                  </a:cxn>
                  <a:cxn ang="T14">
                    <a:pos x="T8" y="T9"/>
                  </a:cxn>
                </a:cxnLst>
                <a:rect l="T15" t="T16" r="T17" b="T18"/>
                <a:pathLst>
                  <a:path w="1229" h="425">
                    <a:moveTo>
                      <a:pt x="1224" y="417"/>
                    </a:moveTo>
                    <a:lnTo>
                      <a:pt x="1229" y="425"/>
                    </a:lnTo>
                    <a:lnTo>
                      <a:pt x="5" y="7"/>
                    </a:lnTo>
                    <a:lnTo>
                      <a:pt x="0" y="0"/>
                    </a:lnTo>
                    <a:lnTo>
                      <a:pt x="1224" y="417"/>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775" name="Freeform 2712"/>
              <p:cNvSpPr>
                <a:spLocks/>
              </p:cNvSpPr>
              <p:nvPr/>
            </p:nvSpPr>
            <p:spPr bwMode="auto">
              <a:xfrm>
                <a:off x="1171" y="1747"/>
                <a:ext cx="614" cy="210"/>
              </a:xfrm>
              <a:custGeom>
                <a:avLst/>
                <a:gdLst>
                  <a:gd name="T0" fmla="*/ 5 w 1228"/>
                  <a:gd name="T1" fmla="*/ 2 h 420"/>
                  <a:gd name="T2" fmla="*/ 5 w 1228"/>
                  <a:gd name="T3" fmla="*/ 2 h 420"/>
                  <a:gd name="T4" fmla="*/ 1 w 1228"/>
                  <a:gd name="T5" fmla="*/ 1 h 420"/>
                  <a:gd name="T6" fmla="*/ 0 w 1228"/>
                  <a:gd name="T7" fmla="*/ 0 h 420"/>
                  <a:gd name="T8" fmla="*/ 5 w 1228"/>
                  <a:gd name="T9" fmla="*/ 2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4" y="417"/>
                    </a:moveTo>
                    <a:lnTo>
                      <a:pt x="1228" y="420"/>
                    </a:lnTo>
                    <a:lnTo>
                      <a:pt x="1" y="3"/>
                    </a:lnTo>
                    <a:lnTo>
                      <a:pt x="0" y="0"/>
                    </a:lnTo>
                    <a:lnTo>
                      <a:pt x="1224" y="417"/>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776" name="Freeform 2713"/>
              <p:cNvSpPr>
                <a:spLocks/>
              </p:cNvSpPr>
              <p:nvPr/>
            </p:nvSpPr>
            <p:spPr bwMode="auto">
              <a:xfrm>
                <a:off x="1172" y="1749"/>
                <a:ext cx="614" cy="211"/>
              </a:xfrm>
              <a:custGeom>
                <a:avLst/>
                <a:gdLst>
                  <a:gd name="T0" fmla="*/ 5 w 1228"/>
                  <a:gd name="T1" fmla="*/ 2 h 422"/>
                  <a:gd name="T2" fmla="*/ 5 w 1228"/>
                  <a:gd name="T3" fmla="*/ 2 h 422"/>
                  <a:gd name="T4" fmla="*/ 1 w 1228"/>
                  <a:gd name="T5" fmla="*/ 1 h 422"/>
                  <a:gd name="T6" fmla="*/ 0 w 1228"/>
                  <a:gd name="T7" fmla="*/ 0 h 422"/>
                  <a:gd name="T8" fmla="*/ 5 w 1228"/>
                  <a:gd name="T9" fmla="*/ 2 h 422"/>
                  <a:gd name="T10" fmla="*/ 0 60000 65536"/>
                  <a:gd name="T11" fmla="*/ 0 60000 65536"/>
                  <a:gd name="T12" fmla="*/ 0 60000 65536"/>
                  <a:gd name="T13" fmla="*/ 0 60000 65536"/>
                  <a:gd name="T14" fmla="*/ 0 60000 65536"/>
                  <a:gd name="T15" fmla="*/ 0 w 1228"/>
                  <a:gd name="T16" fmla="*/ 0 h 422"/>
                  <a:gd name="T17" fmla="*/ 1228 w 1228"/>
                  <a:gd name="T18" fmla="*/ 422 h 422"/>
                </a:gdLst>
                <a:ahLst/>
                <a:cxnLst>
                  <a:cxn ang="T10">
                    <a:pos x="T0" y="T1"/>
                  </a:cxn>
                  <a:cxn ang="T11">
                    <a:pos x="T2" y="T3"/>
                  </a:cxn>
                  <a:cxn ang="T12">
                    <a:pos x="T4" y="T5"/>
                  </a:cxn>
                  <a:cxn ang="T13">
                    <a:pos x="T6" y="T7"/>
                  </a:cxn>
                  <a:cxn ang="T14">
                    <a:pos x="T8" y="T9"/>
                  </a:cxn>
                </a:cxnLst>
                <a:rect l="T15" t="T16" r="T17" b="T18"/>
                <a:pathLst>
                  <a:path w="1228" h="422">
                    <a:moveTo>
                      <a:pt x="1227" y="417"/>
                    </a:moveTo>
                    <a:lnTo>
                      <a:pt x="1228" y="422"/>
                    </a:lnTo>
                    <a:lnTo>
                      <a:pt x="4" y="4"/>
                    </a:lnTo>
                    <a:lnTo>
                      <a:pt x="0" y="0"/>
                    </a:lnTo>
                    <a:lnTo>
                      <a:pt x="1227" y="417"/>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5777" name="Freeform 2714"/>
              <p:cNvSpPr>
                <a:spLocks/>
              </p:cNvSpPr>
              <p:nvPr/>
            </p:nvSpPr>
            <p:spPr bwMode="auto">
              <a:xfrm>
                <a:off x="1173" y="1750"/>
                <a:ext cx="616" cy="212"/>
              </a:xfrm>
              <a:custGeom>
                <a:avLst/>
                <a:gdLst>
                  <a:gd name="T0" fmla="*/ 5 w 1231"/>
                  <a:gd name="T1" fmla="*/ 2 h 423"/>
                  <a:gd name="T2" fmla="*/ 5 w 1231"/>
                  <a:gd name="T3" fmla="*/ 2 h 423"/>
                  <a:gd name="T4" fmla="*/ 1 w 1231"/>
                  <a:gd name="T5" fmla="*/ 1 h 423"/>
                  <a:gd name="T6" fmla="*/ 0 w 1231"/>
                  <a:gd name="T7" fmla="*/ 0 h 423"/>
                  <a:gd name="T8" fmla="*/ 5 w 1231"/>
                  <a:gd name="T9" fmla="*/ 2 h 423"/>
                  <a:gd name="T10" fmla="*/ 0 60000 65536"/>
                  <a:gd name="T11" fmla="*/ 0 60000 65536"/>
                  <a:gd name="T12" fmla="*/ 0 60000 65536"/>
                  <a:gd name="T13" fmla="*/ 0 60000 65536"/>
                  <a:gd name="T14" fmla="*/ 0 60000 65536"/>
                  <a:gd name="T15" fmla="*/ 0 w 1231"/>
                  <a:gd name="T16" fmla="*/ 0 h 423"/>
                  <a:gd name="T17" fmla="*/ 1231 w 1231"/>
                  <a:gd name="T18" fmla="*/ 423 h 423"/>
                </a:gdLst>
                <a:ahLst/>
                <a:cxnLst>
                  <a:cxn ang="T10">
                    <a:pos x="T0" y="T1"/>
                  </a:cxn>
                  <a:cxn ang="T11">
                    <a:pos x="T2" y="T3"/>
                  </a:cxn>
                  <a:cxn ang="T12">
                    <a:pos x="T4" y="T5"/>
                  </a:cxn>
                  <a:cxn ang="T13">
                    <a:pos x="T6" y="T7"/>
                  </a:cxn>
                  <a:cxn ang="T14">
                    <a:pos x="T8" y="T9"/>
                  </a:cxn>
                </a:cxnLst>
                <a:rect l="T15" t="T16" r="T17" b="T18"/>
                <a:pathLst>
                  <a:path w="1231" h="423">
                    <a:moveTo>
                      <a:pt x="1224" y="418"/>
                    </a:moveTo>
                    <a:lnTo>
                      <a:pt x="1231" y="423"/>
                    </a:lnTo>
                    <a:lnTo>
                      <a:pt x="6" y="4"/>
                    </a:lnTo>
                    <a:lnTo>
                      <a:pt x="0" y="0"/>
                    </a:lnTo>
                    <a:lnTo>
                      <a:pt x="1224" y="418"/>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5778" name="Freeform 2715"/>
              <p:cNvSpPr>
                <a:spLocks/>
              </p:cNvSpPr>
              <p:nvPr/>
            </p:nvSpPr>
            <p:spPr bwMode="auto">
              <a:xfrm>
                <a:off x="1177" y="1753"/>
                <a:ext cx="615" cy="212"/>
              </a:xfrm>
              <a:custGeom>
                <a:avLst/>
                <a:gdLst>
                  <a:gd name="T0" fmla="*/ 4 w 1231"/>
                  <a:gd name="T1" fmla="*/ 2 h 424"/>
                  <a:gd name="T2" fmla="*/ 4 w 1231"/>
                  <a:gd name="T3" fmla="*/ 2 h 424"/>
                  <a:gd name="T4" fmla="*/ 0 w 1231"/>
                  <a:gd name="T5" fmla="*/ 1 h 424"/>
                  <a:gd name="T6" fmla="*/ 0 w 1231"/>
                  <a:gd name="T7" fmla="*/ 0 h 424"/>
                  <a:gd name="T8" fmla="*/ 4 w 1231"/>
                  <a:gd name="T9" fmla="*/ 2 h 424"/>
                  <a:gd name="T10" fmla="*/ 0 60000 65536"/>
                  <a:gd name="T11" fmla="*/ 0 60000 65536"/>
                  <a:gd name="T12" fmla="*/ 0 60000 65536"/>
                  <a:gd name="T13" fmla="*/ 0 60000 65536"/>
                  <a:gd name="T14" fmla="*/ 0 60000 65536"/>
                  <a:gd name="T15" fmla="*/ 0 w 1231"/>
                  <a:gd name="T16" fmla="*/ 0 h 424"/>
                  <a:gd name="T17" fmla="*/ 1231 w 1231"/>
                  <a:gd name="T18" fmla="*/ 424 h 424"/>
                </a:gdLst>
                <a:ahLst/>
                <a:cxnLst>
                  <a:cxn ang="T10">
                    <a:pos x="T0" y="T1"/>
                  </a:cxn>
                  <a:cxn ang="T11">
                    <a:pos x="T2" y="T3"/>
                  </a:cxn>
                  <a:cxn ang="T12">
                    <a:pos x="T4" y="T5"/>
                  </a:cxn>
                  <a:cxn ang="T13">
                    <a:pos x="T6" y="T7"/>
                  </a:cxn>
                  <a:cxn ang="T14">
                    <a:pos x="T8" y="T9"/>
                  </a:cxn>
                </a:cxnLst>
                <a:rect l="T15" t="T16" r="T17" b="T18"/>
                <a:pathLst>
                  <a:path w="1231" h="424">
                    <a:moveTo>
                      <a:pt x="1225" y="419"/>
                    </a:moveTo>
                    <a:lnTo>
                      <a:pt x="1231" y="424"/>
                    </a:lnTo>
                    <a:lnTo>
                      <a:pt x="7" y="5"/>
                    </a:lnTo>
                    <a:lnTo>
                      <a:pt x="0" y="0"/>
                    </a:lnTo>
                    <a:lnTo>
                      <a:pt x="1225" y="419"/>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5779" name="Freeform 2716"/>
              <p:cNvSpPr>
                <a:spLocks/>
              </p:cNvSpPr>
              <p:nvPr/>
            </p:nvSpPr>
            <p:spPr bwMode="auto">
              <a:xfrm>
                <a:off x="1180" y="1755"/>
                <a:ext cx="620" cy="213"/>
              </a:xfrm>
              <a:custGeom>
                <a:avLst/>
                <a:gdLst>
                  <a:gd name="T0" fmla="*/ 5 w 1239"/>
                  <a:gd name="T1" fmla="*/ 2 h 426"/>
                  <a:gd name="T2" fmla="*/ 5 w 1239"/>
                  <a:gd name="T3" fmla="*/ 2 h 426"/>
                  <a:gd name="T4" fmla="*/ 1 w 1239"/>
                  <a:gd name="T5" fmla="*/ 1 h 426"/>
                  <a:gd name="T6" fmla="*/ 0 w 1239"/>
                  <a:gd name="T7" fmla="*/ 0 h 426"/>
                  <a:gd name="T8" fmla="*/ 5 w 1239"/>
                  <a:gd name="T9" fmla="*/ 2 h 426"/>
                  <a:gd name="T10" fmla="*/ 0 60000 65536"/>
                  <a:gd name="T11" fmla="*/ 0 60000 65536"/>
                  <a:gd name="T12" fmla="*/ 0 60000 65536"/>
                  <a:gd name="T13" fmla="*/ 0 60000 65536"/>
                  <a:gd name="T14" fmla="*/ 0 60000 65536"/>
                  <a:gd name="T15" fmla="*/ 0 w 1239"/>
                  <a:gd name="T16" fmla="*/ 0 h 426"/>
                  <a:gd name="T17" fmla="*/ 1239 w 1239"/>
                  <a:gd name="T18" fmla="*/ 426 h 426"/>
                </a:gdLst>
                <a:ahLst/>
                <a:cxnLst>
                  <a:cxn ang="T10">
                    <a:pos x="T0" y="T1"/>
                  </a:cxn>
                  <a:cxn ang="T11">
                    <a:pos x="T2" y="T3"/>
                  </a:cxn>
                  <a:cxn ang="T12">
                    <a:pos x="T4" y="T5"/>
                  </a:cxn>
                  <a:cxn ang="T13">
                    <a:pos x="T6" y="T7"/>
                  </a:cxn>
                  <a:cxn ang="T14">
                    <a:pos x="T8" y="T9"/>
                  </a:cxn>
                </a:cxnLst>
                <a:rect l="T15" t="T16" r="T17" b="T18"/>
                <a:pathLst>
                  <a:path w="1239" h="426">
                    <a:moveTo>
                      <a:pt x="1224" y="419"/>
                    </a:moveTo>
                    <a:lnTo>
                      <a:pt x="1239" y="426"/>
                    </a:lnTo>
                    <a:lnTo>
                      <a:pt x="15" y="7"/>
                    </a:lnTo>
                    <a:lnTo>
                      <a:pt x="0" y="0"/>
                    </a:lnTo>
                    <a:lnTo>
                      <a:pt x="1224" y="419"/>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5780" name="Freeform 2717"/>
              <p:cNvSpPr>
                <a:spLocks/>
              </p:cNvSpPr>
              <p:nvPr/>
            </p:nvSpPr>
            <p:spPr bwMode="auto">
              <a:xfrm>
                <a:off x="1218" y="1646"/>
                <a:ext cx="621" cy="194"/>
              </a:xfrm>
              <a:custGeom>
                <a:avLst/>
                <a:gdLst>
                  <a:gd name="T0" fmla="*/ 5 w 1242"/>
                  <a:gd name="T1" fmla="*/ 2 h 387"/>
                  <a:gd name="T2" fmla="*/ 5 w 1242"/>
                  <a:gd name="T3" fmla="*/ 2 h 387"/>
                  <a:gd name="T4" fmla="*/ 0 w 1242"/>
                  <a:gd name="T5" fmla="*/ 0 h 387"/>
                  <a:gd name="T6" fmla="*/ 1 w 1242"/>
                  <a:gd name="T7" fmla="*/ 1 h 387"/>
                  <a:gd name="T8" fmla="*/ 5 w 1242"/>
                  <a:gd name="T9" fmla="*/ 2 h 387"/>
                  <a:gd name="T10" fmla="*/ 0 60000 65536"/>
                  <a:gd name="T11" fmla="*/ 0 60000 65536"/>
                  <a:gd name="T12" fmla="*/ 0 60000 65536"/>
                  <a:gd name="T13" fmla="*/ 0 60000 65536"/>
                  <a:gd name="T14" fmla="*/ 0 60000 65536"/>
                  <a:gd name="T15" fmla="*/ 0 w 1242"/>
                  <a:gd name="T16" fmla="*/ 0 h 387"/>
                  <a:gd name="T17" fmla="*/ 1242 w 1242"/>
                  <a:gd name="T18" fmla="*/ 387 h 387"/>
                </a:gdLst>
                <a:ahLst/>
                <a:cxnLst>
                  <a:cxn ang="T10">
                    <a:pos x="T0" y="T1"/>
                  </a:cxn>
                  <a:cxn ang="T11">
                    <a:pos x="T2" y="T3"/>
                  </a:cxn>
                  <a:cxn ang="T12">
                    <a:pos x="T4" y="T5"/>
                  </a:cxn>
                  <a:cxn ang="T13">
                    <a:pos x="T6" y="T7"/>
                  </a:cxn>
                  <a:cxn ang="T14">
                    <a:pos x="T8" y="T9"/>
                  </a:cxn>
                </a:cxnLst>
                <a:rect l="T15" t="T16" r="T17" b="T18"/>
                <a:pathLst>
                  <a:path w="1242" h="387">
                    <a:moveTo>
                      <a:pt x="1242" y="387"/>
                    </a:moveTo>
                    <a:lnTo>
                      <a:pt x="1233" y="385"/>
                    </a:lnTo>
                    <a:lnTo>
                      <a:pt x="0" y="0"/>
                    </a:lnTo>
                    <a:lnTo>
                      <a:pt x="9" y="1"/>
                    </a:lnTo>
                    <a:lnTo>
                      <a:pt x="1242" y="387"/>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781" name="Freeform 2718"/>
              <p:cNvSpPr>
                <a:spLocks/>
              </p:cNvSpPr>
              <p:nvPr/>
            </p:nvSpPr>
            <p:spPr bwMode="auto">
              <a:xfrm>
                <a:off x="1214" y="1646"/>
                <a:ext cx="621" cy="193"/>
              </a:xfrm>
              <a:custGeom>
                <a:avLst/>
                <a:gdLst>
                  <a:gd name="T0" fmla="*/ 5 w 1241"/>
                  <a:gd name="T1" fmla="*/ 1 h 387"/>
                  <a:gd name="T2" fmla="*/ 5 w 1241"/>
                  <a:gd name="T3" fmla="*/ 1 h 387"/>
                  <a:gd name="T4" fmla="*/ 0 w 1241"/>
                  <a:gd name="T5" fmla="*/ 0 h 387"/>
                  <a:gd name="T6" fmla="*/ 1 w 1241"/>
                  <a:gd name="T7" fmla="*/ 0 h 387"/>
                  <a:gd name="T8" fmla="*/ 5 w 1241"/>
                  <a:gd name="T9" fmla="*/ 1 h 387"/>
                  <a:gd name="T10" fmla="*/ 0 60000 65536"/>
                  <a:gd name="T11" fmla="*/ 0 60000 65536"/>
                  <a:gd name="T12" fmla="*/ 0 60000 65536"/>
                  <a:gd name="T13" fmla="*/ 0 60000 65536"/>
                  <a:gd name="T14" fmla="*/ 0 60000 65536"/>
                  <a:gd name="T15" fmla="*/ 0 w 1241"/>
                  <a:gd name="T16" fmla="*/ 0 h 387"/>
                  <a:gd name="T17" fmla="*/ 1241 w 1241"/>
                  <a:gd name="T18" fmla="*/ 387 h 387"/>
                </a:gdLst>
                <a:ahLst/>
                <a:cxnLst>
                  <a:cxn ang="T10">
                    <a:pos x="T0" y="T1"/>
                  </a:cxn>
                  <a:cxn ang="T11">
                    <a:pos x="T2" y="T3"/>
                  </a:cxn>
                  <a:cxn ang="T12">
                    <a:pos x="T4" y="T5"/>
                  </a:cxn>
                  <a:cxn ang="T13">
                    <a:pos x="T6" y="T7"/>
                  </a:cxn>
                  <a:cxn ang="T14">
                    <a:pos x="T8" y="T9"/>
                  </a:cxn>
                </a:cxnLst>
                <a:rect l="T15" t="T16" r="T17" b="T18"/>
                <a:pathLst>
                  <a:path w="1241" h="387">
                    <a:moveTo>
                      <a:pt x="1241" y="387"/>
                    </a:moveTo>
                    <a:lnTo>
                      <a:pt x="1233" y="386"/>
                    </a:lnTo>
                    <a:lnTo>
                      <a:pt x="0" y="0"/>
                    </a:lnTo>
                    <a:lnTo>
                      <a:pt x="8" y="2"/>
                    </a:lnTo>
                    <a:lnTo>
                      <a:pt x="1241" y="387"/>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5782" name="Freeform 2719"/>
              <p:cNvSpPr>
                <a:spLocks/>
              </p:cNvSpPr>
              <p:nvPr/>
            </p:nvSpPr>
            <p:spPr bwMode="auto">
              <a:xfrm>
                <a:off x="1210" y="1646"/>
                <a:ext cx="620" cy="193"/>
              </a:xfrm>
              <a:custGeom>
                <a:avLst/>
                <a:gdLst>
                  <a:gd name="T0" fmla="*/ 4 w 1241"/>
                  <a:gd name="T1" fmla="*/ 1 h 387"/>
                  <a:gd name="T2" fmla="*/ 4 w 1241"/>
                  <a:gd name="T3" fmla="*/ 1 h 387"/>
                  <a:gd name="T4" fmla="*/ 0 w 1241"/>
                  <a:gd name="T5" fmla="*/ 0 h 387"/>
                  <a:gd name="T6" fmla="*/ 0 w 1241"/>
                  <a:gd name="T7" fmla="*/ 0 h 387"/>
                  <a:gd name="T8" fmla="*/ 4 w 1241"/>
                  <a:gd name="T9" fmla="*/ 1 h 387"/>
                  <a:gd name="T10" fmla="*/ 0 60000 65536"/>
                  <a:gd name="T11" fmla="*/ 0 60000 65536"/>
                  <a:gd name="T12" fmla="*/ 0 60000 65536"/>
                  <a:gd name="T13" fmla="*/ 0 60000 65536"/>
                  <a:gd name="T14" fmla="*/ 0 60000 65536"/>
                  <a:gd name="T15" fmla="*/ 0 w 1241"/>
                  <a:gd name="T16" fmla="*/ 0 h 387"/>
                  <a:gd name="T17" fmla="*/ 1241 w 1241"/>
                  <a:gd name="T18" fmla="*/ 387 h 387"/>
                </a:gdLst>
                <a:ahLst/>
                <a:cxnLst>
                  <a:cxn ang="T10">
                    <a:pos x="T0" y="T1"/>
                  </a:cxn>
                  <a:cxn ang="T11">
                    <a:pos x="T2" y="T3"/>
                  </a:cxn>
                  <a:cxn ang="T12">
                    <a:pos x="T4" y="T5"/>
                  </a:cxn>
                  <a:cxn ang="T13">
                    <a:pos x="T6" y="T7"/>
                  </a:cxn>
                  <a:cxn ang="T14">
                    <a:pos x="T8" y="T9"/>
                  </a:cxn>
                </a:cxnLst>
                <a:rect l="T15" t="T16" r="T17" b="T18"/>
                <a:pathLst>
                  <a:path w="1241" h="387">
                    <a:moveTo>
                      <a:pt x="1241" y="386"/>
                    </a:moveTo>
                    <a:lnTo>
                      <a:pt x="1231" y="387"/>
                    </a:lnTo>
                    <a:lnTo>
                      <a:pt x="0" y="0"/>
                    </a:lnTo>
                    <a:lnTo>
                      <a:pt x="8" y="0"/>
                    </a:lnTo>
                    <a:lnTo>
                      <a:pt x="1241" y="386"/>
                    </a:lnTo>
                    <a:close/>
                  </a:path>
                </a:pathLst>
              </a:custGeom>
              <a:solidFill>
                <a:srgbClr val="814000"/>
              </a:solidFill>
              <a:ln w="9525">
                <a:noFill/>
                <a:round/>
                <a:headEnd/>
                <a:tailEnd/>
              </a:ln>
            </p:spPr>
            <p:txBody>
              <a:bodyPr>
                <a:prstTxWarp prst="textNoShape">
                  <a:avLst/>
                </a:prstTxWarp>
              </a:bodyPr>
              <a:lstStyle/>
              <a:p>
                <a:endParaRPr lang="en-US">
                  <a:latin typeface="Calibri" pitchFamily="-112" charset="0"/>
                </a:endParaRPr>
              </a:p>
            </p:txBody>
          </p:sp>
          <p:sp>
            <p:nvSpPr>
              <p:cNvPr id="675783" name="Freeform 2720"/>
              <p:cNvSpPr>
                <a:spLocks/>
              </p:cNvSpPr>
              <p:nvPr/>
            </p:nvSpPr>
            <p:spPr bwMode="auto">
              <a:xfrm>
                <a:off x="1205" y="1646"/>
                <a:ext cx="620" cy="194"/>
              </a:xfrm>
              <a:custGeom>
                <a:avLst/>
                <a:gdLst>
                  <a:gd name="T0" fmla="*/ 4 w 1241"/>
                  <a:gd name="T1" fmla="*/ 1 h 389"/>
                  <a:gd name="T2" fmla="*/ 4 w 1241"/>
                  <a:gd name="T3" fmla="*/ 1 h 389"/>
                  <a:gd name="T4" fmla="*/ 0 w 1241"/>
                  <a:gd name="T5" fmla="*/ 0 h 389"/>
                  <a:gd name="T6" fmla="*/ 0 w 1241"/>
                  <a:gd name="T7" fmla="*/ 0 h 389"/>
                  <a:gd name="T8" fmla="*/ 4 w 1241"/>
                  <a:gd name="T9" fmla="*/ 1 h 389"/>
                  <a:gd name="T10" fmla="*/ 0 60000 65536"/>
                  <a:gd name="T11" fmla="*/ 0 60000 65536"/>
                  <a:gd name="T12" fmla="*/ 0 60000 65536"/>
                  <a:gd name="T13" fmla="*/ 0 60000 65536"/>
                  <a:gd name="T14" fmla="*/ 0 60000 65536"/>
                  <a:gd name="T15" fmla="*/ 0 w 1241"/>
                  <a:gd name="T16" fmla="*/ 0 h 389"/>
                  <a:gd name="T17" fmla="*/ 1241 w 1241"/>
                  <a:gd name="T18" fmla="*/ 389 h 389"/>
                </a:gdLst>
                <a:ahLst/>
                <a:cxnLst>
                  <a:cxn ang="T10">
                    <a:pos x="T0" y="T1"/>
                  </a:cxn>
                  <a:cxn ang="T11">
                    <a:pos x="T2" y="T3"/>
                  </a:cxn>
                  <a:cxn ang="T12">
                    <a:pos x="T4" y="T5"/>
                  </a:cxn>
                  <a:cxn ang="T13">
                    <a:pos x="T6" y="T7"/>
                  </a:cxn>
                  <a:cxn ang="T14">
                    <a:pos x="T8" y="T9"/>
                  </a:cxn>
                </a:cxnLst>
                <a:rect l="T15" t="T16" r="T17" b="T18"/>
                <a:pathLst>
                  <a:path w="1241" h="389">
                    <a:moveTo>
                      <a:pt x="1241" y="387"/>
                    </a:moveTo>
                    <a:lnTo>
                      <a:pt x="1233" y="389"/>
                    </a:lnTo>
                    <a:lnTo>
                      <a:pt x="0" y="2"/>
                    </a:lnTo>
                    <a:lnTo>
                      <a:pt x="10" y="0"/>
                    </a:lnTo>
                    <a:lnTo>
                      <a:pt x="1241" y="387"/>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5784" name="Freeform 2721"/>
              <p:cNvSpPr>
                <a:spLocks/>
              </p:cNvSpPr>
              <p:nvPr/>
            </p:nvSpPr>
            <p:spPr bwMode="auto">
              <a:xfrm>
                <a:off x="1207" y="1646"/>
                <a:ext cx="618" cy="194"/>
              </a:xfrm>
              <a:custGeom>
                <a:avLst/>
                <a:gdLst>
                  <a:gd name="T0" fmla="*/ 5 w 1236"/>
                  <a:gd name="T1" fmla="*/ 1 h 389"/>
                  <a:gd name="T2" fmla="*/ 5 w 1236"/>
                  <a:gd name="T3" fmla="*/ 1 h 389"/>
                  <a:gd name="T4" fmla="*/ 0 w 1236"/>
                  <a:gd name="T5" fmla="*/ 0 h 389"/>
                  <a:gd name="T6" fmla="*/ 1 w 1236"/>
                  <a:gd name="T7" fmla="*/ 0 h 389"/>
                  <a:gd name="T8" fmla="*/ 5 w 1236"/>
                  <a:gd name="T9" fmla="*/ 1 h 389"/>
                  <a:gd name="T10" fmla="*/ 0 60000 65536"/>
                  <a:gd name="T11" fmla="*/ 0 60000 65536"/>
                  <a:gd name="T12" fmla="*/ 0 60000 65536"/>
                  <a:gd name="T13" fmla="*/ 0 60000 65536"/>
                  <a:gd name="T14" fmla="*/ 0 60000 65536"/>
                  <a:gd name="T15" fmla="*/ 0 w 1236"/>
                  <a:gd name="T16" fmla="*/ 0 h 389"/>
                  <a:gd name="T17" fmla="*/ 1236 w 1236"/>
                  <a:gd name="T18" fmla="*/ 389 h 389"/>
                </a:gdLst>
                <a:ahLst/>
                <a:cxnLst>
                  <a:cxn ang="T10">
                    <a:pos x="T0" y="T1"/>
                  </a:cxn>
                  <a:cxn ang="T11">
                    <a:pos x="T2" y="T3"/>
                  </a:cxn>
                  <a:cxn ang="T12">
                    <a:pos x="T4" y="T5"/>
                  </a:cxn>
                  <a:cxn ang="T13">
                    <a:pos x="T6" y="T7"/>
                  </a:cxn>
                  <a:cxn ang="T14">
                    <a:pos x="T8" y="T9"/>
                  </a:cxn>
                </a:cxnLst>
                <a:rect l="T15" t="T16" r="T17" b="T18"/>
                <a:pathLst>
                  <a:path w="1236" h="389">
                    <a:moveTo>
                      <a:pt x="1236" y="387"/>
                    </a:moveTo>
                    <a:lnTo>
                      <a:pt x="1231" y="389"/>
                    </a:lnTo>
                    <a:lnTo>
                      <a:pt x="0" y="2"/>
                    </a:lnTo>
                    <a:lnTo>
                      <a:pt x="5" y="0"/>
                    </a:lnTo>
                    <a:lnTo>
                      <a:pt x="1236" y="387"/>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5785" name="Freeform 2722"/>
              <p:cNvSpPr>
                <a:spLocks/>
              </p:cNvSpPr>
              <p:nvPr/>
            </p:nvSpPr>
            <p:spPr bwMode="auto">
              <a:xfrm>
                <a:off x="1205" y="1646"/>
                <a:ext cx="618" cy="194"/>
              </a:xfrm>
              <a:custGeom>
                <a:avLst/>
                <a:gdLst>
                  <a:gd name="T0" fmla="*/ 5 w 1236"/>
                  <a:gd name="T1" fmla="*/ 2 h 387"/>
                  <a:gd name="T2" fmla="*/ 5 w 1236"/>
                  <a:gd name="T3" fmla="*/ 2 h 387"/>
                  <a:gd name="T4" fmla="*/ 0 w 1236"/>
                  <a:gd name="T5" fmla="*/ 0 h 387"/>
                  <a:gd name="T6" fmla="*/ 1 w 1236"/>
                  <a:gd name="T7" fmla="*/ 0 h 387"/>
                  <a:gd name="T8" fmla="*/ 5 w 1236"/>
                  <a:gd name="T9" fmla="*/ 2 h 387"/>
                  <a:gd name="T10" fmla="*/ 0 60000 65536"/>
                  <a:gd name="T11" fmla="*/ 0 60000 65536"/>
                  <a:gd name="T12" fmla="*/ 0 60000 65536"/>
                  <a:gd name="T13" fmla="*/ 0 60000 65536"/>
                  <a:gd name="T14" fmla="*/ 0 60000 65536"/>
                  <a:gd name="T15" fmla="*/ 0 w 1236"/>
                  <a:gd name="T16" fmla="*/ 0 h 387"/>
                  <a:gd name="T17" fmla="*/ 1236 w 1236"/>
                  <a:gd name="T18" fmla="*/ 387 h 387"/>
                </a:gdLst>
                <a:ahLst/>
                <a:cxnLst>
                  <a:cxn ang="T10">
                    <a:pos x="T0" y="T1"/>
                  </a:cxn>
                  <a:cxn ang="T11">
                    <a:pos x="T2" y="T3"/>
                  </a:cxn>
                  <a:cxn ang="T12">
                    <a:pos x="T4" y="T5"/>
                  </a:cxn>
                  <a:cxn ang="T13">
                    <a:pos x="T6" y="T7"/>
                  </a:cxn>
                  <a:cxn ang="T14">
                    <a:pos x="T8" y="T9"/>
                  </a:cxn>
                </a:cxnLst>
                <a:rect l="T15" t="T16" r="T17" b="T18"/>
                <a:pathLst>
                  <a:path w="1236" h="387">
                    <a:moveTo>
                      <a:pt x="1236" y="387"/>
                    </a:moveTo>
                    <a:lnTo>
                      <a:pt x="1233" y="387"/>
                    </a:lnTo>
                    <a:lnTo>
                      <a:pt x="0" y="0"/>
                    </a:lnTo>
                    <a:lnTo>
                      <a:pt x="5" y="0"/>
                    </a:lnTo>
                    <a:lnTo>
                      <a:pt x="1236" y="387"/>
                    </a:lnTo>
                    <a:close/>
                  </a:path>
                </a:pathLst>
              </a:custGeom>
              <a:solidFill>
                <a:srgbClr val="924900"/>
              </a:solidFill>
              <a:ln w="9525">
                <a:noFill/>
                <a:round/>
                <a:headEnd/>
                <a:tailEnd/>
              </a:ln>
            </p:spPr>
            <p:txBody>
              <a:bodyPr>
                <a:prstTxWarp prst="textNoShape">
                  <a:avLst/>
                </a:prstTxWarp>
              </a:bodyPr>
              <a:lstStyle/>
              <a:p>
                <a:endParaRPr lang="en-US">
                  <a:latin typeface="Calibri" pitchFamily="-112" charset="0"/>
                </a:endParaRPr>
              </a:p>
            </p:txBody>
          </p:sp>
          <p:sp>
            <p:nvSpPr>
              <p:cNvPr id="675786" name="Freeform 2723"/>
              <p:cNvSpPr>
                <a:spLocks/>
              </p:cNvSpPr>
              <p:nvPr/>
            </p:nvSpPr>
            <p:spPr bwMode="auto">
              <a:xfrm>
                <a:off x="1773" y="1838"/>
                <a:ext cx="92" cy="131"/>
              </a:xfrm>
              <a:custGeom>
                <a:avLst/>
                <a:gdLst>
                  <a:gd name="T0" fmla="*/ 1 w 183"/>
                  <a:gd name="T1" fmla="*/ 1 h 261"/>
                  <a:gd name="T2" fmla="*/ 1 w 183"/>
                  <a:gd name="T3" fmla="*/ 1 h 261"/>
                  <a:gd name="T4" fmla="*/ 1 w 183"/>
                  <a:gd name="T5" fmla="*/ 1 h 261"/>
                  <a:gd name="T6" fmla="*/ 1 w 183"/>
                  <a:gd name="T7" fmla="*/ 1 h 261"/>
                  <a:gd name="T8" fmla="*/ 1 w 183"/>
                  <a:gd name="T9" fmla="*/ 1 h 261"/>
                  <a:gd name="T10" fmla="*/ 1 w 183"/>
                  <a:gd name="T11" fmla="*/ 1 h 261"/>
                  <a:gd name="T12" fmla="*/ 1 w 183"/>
                  <a:gd name="T13" fmla="*/ 1 h 261"/>
                  <a:gd name="T14" fmla="*/ 1 w 183"/>
                  <a:gd name="T15" fmla="*/ 1 h 261"/>
                  <a:gd name="T16" fmla="*/ 1 w 183"/>
                  <a:gd name="T17" fmla="*/ 1 h 261"/>
                  <a:gd name="T18" fmla="*/ 1 w 183"/>
                  <a:gd name="T19" fmla="*/ 1 h 261"/>
                  <a:gd name="T20" fmla="*/ 1 w 183"/>
                  <a:gd name="T21" fmla="*/ 1 h 261"/>
                  <a:gd name="T22" fmla="*/ 1 w 183"/>
                  <a:gd name="T23" fmla="*/ 1 h 261"/>
                  <a:gd name="T24" fmla="*/ 1 w 183"/>
                  <a:gd name="T25" fmla="*/ 1 h 261"/>
                  <a:gd name="T26" fmla="*/ 1 w 183"/>
                  <a:gd name="T27" fmla="*/ 2 h 261"/>
                  <a:gd name="T28" fmla="*/ 1 w 183"/>
                  <a:gd name="T29" fmla="*/ 2 h 261"/>
                  <a:gd name="T30" fmla="*/ 1 w 183"/>
                  <a:gd name="T31" fmla="*/ 2 h 261"/>
                  <a:gd name="T32" fmla="*/ 1 w 183"/>
                  <a:gd name="T33" fmla="*/ 1 h 261"/>
                  <a:gd name="T34" fmla="*/ 1 w 183"/>
                  <a:gd name="T35" fmla="*/ 1 h 261"/>
                  <a:gd name="T36" fmla="*/ 1 w 183"/>
                  <a:gd name="T37" fmla="*/ 1 h 261"/>
                  <a:gd name="T38" fmla="*/ 1 w 183"/>
                  <a:gd name="T39" fmla="*/ 1 h 261"/>
                  <a:gd name="T40" fmla="*/ 1 w 183"/>
                  <a:gd name="T41" fmla="*/ 1 h 261"/>
                  <a:gd name="T42" fmla="*/ 1 w 183"/>
                  <a:gd name="T43" fmla="*/ 1 h 261"/>
                  <a:gd name="T44" fmla="*/ 1 w 183"/>
                  <a:gd name="T45" fmla="*/ 1 h 261"/>
                  <a:gd name="T46" fmla="*/ 1 w 183"/>
                  <a:gd name="T47" fmla="*/ 1 h 261"/>
                  <a:gd name="T48" fmla="*/ 1 w 183"/>
                  <a:gd name="T49" fmla="*/ 1 h 261"/>
                  <a:gd name="T50" fmla="*/ 1 w 183"/>
                  <a:gd name="T51" fmla="*/ 1 h 261"/>
                  <a:gd name="T52" fmla="*/ 1 w 183"/>
                  <a:gd name="T53" fmla="*/ 1 h 261"/>
                  <a:gd name="T54" fmla="*/ 1 w 183"/>
                  <a:gd name="T55" fmla="*/ 1 h 261"/>
                  <a:gd name="T56" fmla="*/ 1 w 183"/>
                  <a:gd name="T57" fmla="*/ 1 h 261"/>
                  <a:gd name="T58" fmla="*/ 1 w 183"/>
                  <a:gd name="T59" fmla="*/ 1 h 261"/>
                  <a:gd name="T60" fmla="*/ 1 w 183"/>
                  <a:gd name="T61" fmla="*/ 1 h 261"/>
                  <a:gd name="T62" fmla="*/ 1 w 183"/>
                  <a:gd name="T63" fmla="*/ 1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3"/>
                  <a:gd name="T97" fmla="*/ 0 h 261"/>
                  <a:gd name="T98" fmla="*/ 183 w 183"/>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3" h="261">
                    <a:moveTo>
                      <a:pt x="97" y="3"/>
                    </a:moveTo>
                    <a:lnTo>
                      <a:pt x="87" y="6"/>
                    </a:lnTo>
                    <a:lnTo>
                      <a:pt x="78" y="11"/>
                    </a:lnTo>
                    <a:lnTo>
                      <a:pt x="68" y="16"/>
                    </a:lnTo>
                    <a:lnTo>
                      <a:pt x="60" y="25"/>
                    </a:lnTo>
                    <a:lnTo>
                      <a:pt x="52" y="31"/>
                    </a:lnTo>
                    <a:lnTo>
                      <a:pt x="45" y="41"/>
                    </a:lnTo>
                    <a:lnTo>
                      <a:pt x="37" y="49"/>
                    </a:lnTo>
                    <a:lnTo>
                      <a:pt x="30" y="59"/>
                    </a:lnTo>
                    <a:lnTo>
                      <a:pt x="24" y="71"/>
                    </a:lnTo>
                    <a:lnTo>
                      <a:pt x="19" y="83"/>
                    </a:lnTo>
                    <a:lnTo>
                      <a:pt x="14" y="94"/>
                    </a:lnTo>
                    <a:lnTo>
                      <a:pt x="10" y="108"/>
                    </a:lnTo>
                    <a:lnTo>
                      <a:pt x="7" y="119"/>
                    </a:lnTo>
                    <a:lnTo>
                      <a:pt x="4" y="133"/>
                    </a:lnTo>
                    <a:lnTo>
                      <a:pt x="2" y="146"/>
                    </a:lnTo>
                    <a:lnTo>
                      <a:pt x="0" y="159"/>
                    </a:lnTo>
                    <a:lnTo>
                      <a:pt x="2" y="172"/>
                    </a:lnTo>
                    <a:lnTo>
                      <a:pt x="2" y="184"/>
                    </a:lnTo>
                    <a:lnTo>
                      <a:pt x="4" y="196"/>
                    </a:lnTo>
                    <a:lnTo>
                      <a:pt x="7" y="207"/>
                    </a:lnTo>
                    <a:lnTo>
                      <a:pt x="10" y="217"/>
                    </a:lnTo>
                    <a:lnTo>
                      <a:pt x="15" y="226"/>
                    </a:lnTo>
                    <a:lnTo>
                      <a:pt x="20" y="234"/>
                    </a:lnTo>
                    <a:lnTo>
                      <a:pt x="25" y="242"/>
                    </a:lnTo>
                    <a:lnTo>
                      <a:pt x="32" y="247"/>
                    </a:lnTo>
                    <a:lnTo>
                      <a:pt x="38" y="252"/>
                    </a:lnTo>
                    <a:lnTo>
                      <a:pt x="47" y="257"/>
                    </a:lnTo>
                    <a:lnTo>
                      <a:pt x="53" y="259"/>
                    </a:lnTo>
                    <a:lnTo>
                      <a:pt x="62" y="261"/>
                    </a:lnTo>
                    <a:lnTo>
                      <a:pt x="70" y="261"/>
                    </a:lnTo>
                    <a:lnTo>
                      <a:pt x="80" y="261"/>
                    </a:lnTo>
                    <a:lnTo>
                      <a:pt x="88" y="257"/>
                    </a:lnTo>
                    <a:lnTo>
                      <a:pt x="98" y="254"/>
                    </a:lnTo>
                    <a:lnTo>
                      <a:pt x="107" y="249"/>
                    </a:lnTo>
                    <a:lnTo>
                      <a:pt x="117" y="244"/>
                    </a:lnTo>
                    <a:lnTo>
                      <a:pt x="125" y="237"/>
                    </a:lnTo>
                    <a:lnTo>
                      <a:pt x="132" y="229"/>
                    </a:lnTo>
                    <a:lnTo>
                      <a:pt x="140" y="221"/>
                    </a:lnTo>
                    <a:lnTo>
                      <a:pt x="146" y="211"/>
                    </a:lnTo>
                    <a:lnTo>
                      <a:pt x="153" y="201"/>
                    </a:lnTo>
                    <a:lnTo>
                      <a:pt x="160" y="189"/>
                    </a:lnTo>
                    <a:lnTo>
                      <a:pt x="165" y="179"/>
                    </a:lnTo>
                    <a:lnTo>
                      <a:pt x="170" y="166"/>
                    </a:lnTo>
                    <a:lnTo>
                      <a:pt x="173" y="154"/>
                    </a:lnTo>
                    <a:lnTo>
                      <a:pt x="176" y="143"/>
                    </a:lnTo>
                    <a:lnTo>
                      <a:pt x="180" y="129"/>
                    </a:lnTo>
                    <a:lnTo>
                      <a:pt x="181" y="116"/>
                    </a:lnTo>
                    <a:lnTo>
                      <a:pt x="183" y="103"/>
                    </a:lnTo>
                    <a:lnTo>
                      <a:pt x="181" y="89"/>
                    </a:lnTo>
                    <a:lnTo>
                      <a:pt x="181" y="78"/>
                    </a:lnTo>
                    <a:lnTo>
                      <a:pt x="180" y="66"/>
                    </a:lnTo>
                    <a:lnTo>
                      <a:pt x="176" y="56"/>
                    </a:lnTo>
                    <a:lnTo>
                      <a:pt x="173" y="46"/>
                    </a:lnTo>
                    <a:lnTo>
                      <a:pt x="170" y="36"/>
                    </a:lnTo>
                    <a:lnTo>
                      <a:pt x="165" y="28"/>
                    </a:lnTo>
                    <a:lnTo>
                      <a:pt x="158" y="21"/>
                    </a:lnTo>
                    <a:lnTo>
                      <a:pt x="153" y="15"/>
                    </a:lnTo>
                    <a:lnTo>
                      <a:pt x="146" y="10"/>
                    </a:lnTo>
                    <a:lnTo>
                      <a:pt x="138" y="6"/>
                    </a:lnTo>
                    <a:lnTo>
                      <a:pt x="132" y="3"/>
                    </a:lnTo>
                    <a:lnTo>
                      <a:pt x="123" y="1"/>
                    </a:lnTo>
                    <a:lnTo>
                      <a:pt x="115" y="0"/>
                    </a:lnTo>
                    <a:lnTo>
                      <a:pt x="105" y="1"/>
                    </a:lnTo>
                    <a:lnTo>
                      <a:pt x="97" y="3"/>
                    </a:lnTo>
                    <a:close/>
                  </a:path>
                </a:pathLst>
              </a:custGeom>
              <a:solidFill>
                <a:srgbClr val="FF7F00"/>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787" name="Group 2724"/>
            <p:cNvGrpSpPr>
              <a:grpSpLocks/>
            </p:cNvGrpSpPr>
            <p:nvPr/>
          </p:nvGrpSpPr>
          <p:grpSpPr bwMode="auto">
            <a:xfrm>
              <a:off x="1799" y="1872"/>
              <a:ext cx="339" cy="168"/>
              <a:chOff x="1799" y="1872"/>
              <a:chExt cx="339" cy="168"/>
            </a:xfrm>
          </p:grpSpPr>
          <p:sp>
            <p:nvSpPr>
              <p:cNvPr id="675788" name="Freeform 2725"/>
              <p:cNvSpPr>
                <a:spLocks/>
              </p:cNvSpPr>
              <p:nvPr/>
            </p:nvSpPr>
            <p:spPr bwMode="auto">
              <a:xfrm>
                <a:off x="1824" y="1872"/>
                <a:ext cx="282" cy="88"/>
              </a:xfrm>
              <a:custGeom>
                <a:avLst/>
                <a:gdLst>
                  <a:gd name="T0" fmla="*/ 2 w 565"/>
                  <a:gd name="T1" fmla="*/ 1 h 176"/>
                  <a:gd name="T2" fmla="*/ 2 w 565"/>
                  <a:gd name="T3" fmla="*/ 1 h 176"/>
                  <a:gd name="T4" fmla="*/ 0 w 565"/>
                  <a:gd name="T5" fmla="*/ 1 h 176"/>
                  <a:gd name="T6" fmla="*/ 0 w 565"/>
                  <a:gd name="T7" fmla="*/ 0 h 176"/>
                  <a:gd name="T8" fmla="*/ 2 w 565"/>
                  <a:gd name="T9" fmla="*/ 1 h 176"/>
                  <a:gd name="T10" fmla="*/ 0 60000 65536"/>
                  <a:gd name="T11" fmla="*/ 0 60000 65536"/>
                  <a:gd name="T12" fmla="*/ 0 60000 65536"/>
                  <a:gd name="T13" fmla="*/ 0 60000 65536"/>
                  <a:gd name="T14" fmla="*/ 0 60000 65536"/>
                  <a:gd name="T15" fmla="*/ 0 w 565"/>
                  <a:gd name="T16" fmla="*/ 0 h 176"/>
                  <a:gd name="T17" fmla="*/ 565 w 565"/>
                  <a:gd name="T18" fmla="*/ 176 h 176"/>
                </a:gdLst>
                <a:ahLst/>
                <a:cxnLst>
                  <a:cxn ang="T10">
                    <a:pos x="T0" y="T1"/>
                  </a:cxn>
                  <a:cxn ang="T11">
                    <a:pos x="T2" y="T3"/>
                  </a:cxn>
                  <a:cxn ang="T12">
                    <a:pos x="T4" y="T5"/>
                  </a:cxn>
                  <a:cxn ang="T13">
                    <a:pos x="T6" y="T7"/>
                  </a:cxn>
                  <a:cxn ang="T14">
                    <a:pos x="T8" y="T9"/>
                  </a:cxn>
                </a:cxnLst>
                <a:rect l="T15" t="T16" r="T17" b="T18"/>
                <a:pathLst>
                  <a:path w="565" h="176">
                    <a:moveTo>
                      <a:pt x="565" y="173"/>
                    </a:moveTo>
                    <a:lnTo>
                      <a:pt x="551" y="176"/>
                    </a:lnTo>
                    <a:lnTo>
                      <a:pt x="0" y="3"/>
                    </a:lnTo>
                    <a:lnTo>
                      <a:pt x="11" y="0"/>
                    </a:lnTo>
                    <a:lnTo>
                      <a:pt x="565" y="173"/>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789" name="Freeform 2726"/>
              <p:cNvSpPr>
                <a:spLocks/>
              </p:cNvSpPr>
              <p:nvPr/>
            </p:nvSpPr>
            <p:spPr bwMode="auto">
              <a:xfrm>
                <a:off x="1828" y="1872"/>
                <a:ext cx="278" cy="87"/>
              </a:xfrm>
              <a:custGeom>
                <a:avLst/>
                <a:gdLst>
                  <a:gd name="T0" fmla="*/ 2 w 557"/>
                  <a:gd name="T1" fmla="*/ 0 h 175"/>
                  <a:gd name="T2" fmla="*/ 2 w 557"/>
                  <a:gd name="T3" fmla="*/ 0 h 175"/>
                  <a:gd name="T4" fmla="*/ 0 w 557"/>
                  <a:gd name="T5" fmla="*/ 0 h 175"/>
                  <a:gd name="T6" fmla="*/ 0 w 557"/>
                  <a:gd name="T7" fmla="*/ 0 h 175"/>
                  <a:gd name="T8" fmla="*/ 2 w 557"/>
                  <a:gd name="T9" fmla="*/ 0 h 175"/>
                  <a:gd name="T10" fmla="*/ 0 60000 65536"/>
                  <a:gd name="T11" fmla="*/ 0 60000 65536"/>
                  <a:gd name="T12" fmla="*/ 0 60000 65536"/>
                  <a:gd name="T13" fmla="*/ 0 60000 65536"/>
                  <a:gd name="T14" fmla="*/ 0 60000 65536"/>
                  <a:gd name="T15" fmla="*/ 0 w 557"/>
                  <a:gd name="T16" fmla="*/ 0 h 175"/>
                  <a:gd name="T17" fmla="*/ 557 w 557"/>
                  <a:gd name="T18" fmla="*/ 175 h 175"/>
                </a:gdLst>
                <a:ahLst/>
                <a:cxnLst>
                  <a:cxn ang="T10">
                    <a:pos x="T0" y="T1"/>
                  </a:cxn>
                  <a:cxn ang="T11">
                    <a:pos x="T2" y="T3"/>
                  </a:cxn>
                  <a:cxn ang="T12">
                    <a:pos x="T4" y="T5"/>
                  </a:cxn>
                  <a:cxn ang="T13">
                    <a:pos x="T6" y="T7"/>
                  </a:cxn>
                  <a:cxn ang="T14">
                    <a:pos x="T8" y="T9"/>
                  </a:cxn>
                </a:cxnLst>
                <a:rect l="T15" t="T16" r="T17" b="T18"/>
                <a:pathLst>
                  <a:path w="557" h="175">
                    <a:moveTo>
                      <a:pt x="557" y="173"/>
                    </a:moveTo>
                    <a:lnTo>
                      <a:pt x="552" y="175"/>
                    </a:lnTo>
                    <a:lnTo>
                      <a:pt x="0" y="2"/>
                    </a:lnTo>
                    <a:lnTo>
                      <a:pt x="3" y="0"/>
                    </a:lnTo>
                    <a:lnTo>
                      <a:pt x="557" y="173"/>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790" name="Freeform 2727"/>
              <p:cNvSpPr>
                <a:spLocks/>
              </p:cNvSpPr>
              <p:nvPr/>
            </p:nvSpPr>
            <p:spPr bwMode="auto">
              <a:xfrm>
                <a:off x="1825" y="1872"/>
                <a:ext cx="279" cy="87"/>
              </a:xfrm>
              <a:custGeom>
                <a:avLst/>
                <a:gdLst>
                  <a:gd name="T0" fmla="*/ 3 w 557"/>
                  <a:gd name="T1" fmla="*/ 1 h 173"/>
                  <a:gd name="T2" fmla="*/ 3 w 557"/>
                  <a:gd name="T3" fmla="*/ 1 h 173"/>
                  <a:gd name="T4" fmla="*/ 0 w 557"/>
                  <a:gd name="T5" fmla="*/ 0 h 173"/>
                  <a:gd name="T6" fmla="*/ 1 w 557"/>
                  <a:gd name="T7" fmla="*/ 0 h 173"/>
                  <a:gd name="T8" fmla="*/ 3 w 557"/>
                  <a:gd name="T9" fmla="*/ 1 h 173"/>
                  <a:gd name="T10" fmla="*/ 0 60000 65536"/>
                  <a:gd name="T11" fmla="*/ 0 60000 65536"/>
                  <a:gd name="T12" fmla="*/ 0 60000 65536"/>
                  <a:gd name="T13" fmla="*/ 0 60000 65536"/>
                  <a:gd name="T14" fmla="*/ 0 60000 65536"/>
                  <a:gd name="T15" fmla="*/ 0 w 557"/>
                  <a:gd name="T16" fmla="*/ 0 h 173"/>
                  <a:gd name="T17" fmla="*/ 557 w 557"/>
                  <a:gd name="T18" fmla="*/ 173 h 173"/>
                </a:gdLst>
                <a:ahLst/>
                <a:cxnLst>
                  <a:cxn ang="T10">
                    <a:pos x="T0" y="T1"/>
                  </a:cxn>
                  <a:cxn ang="T11">
                    <a:pos x="T2" y="T3"/>
                  </a:cxn>
                  <a:cxn ang="T12">
                    <a:pos x="T4" y="T5"/>
                  </a:cxn>
                  <a:cxn ang="T13">
                    <a:pos x="T6" y="T7"/>
                  </a:cxn>
                  <a:cxn ang="T14">
                    <a:pos x="T8" y="T9"/>
                  </a:cxn>
                </a:cxnLst>
                <a:rect l="T15" t="T16" r="T17" b="T18"/>
                <a:pathLst>
                  <a:path w="557" h="173">
                    <a:moveTo>
                      <a:pt x="557" y="173"/>
                    </a:moveTo>
                    <a:lnTo>
                      <a:pt x="552" y="173"/>
                    </a:lnTo>
                    <a:lnTo>
                      <a:pt x="0" y="0"/>
                    </a:lnTo>
                    <a:lnTo>
                      <a:pt x="5" y="0"/>
                    </a:lnTo>
                    <a:lnTo>
                      <a:pt x="557" y="173"/>
                    </a:lnTo>
                    <a:close/>
                  </a:path>
                </a:pathLst>
              </a:custGeom>
              <a:solidFill>
                <a:srgbClr val="8D4600"/>
              </a:solidFill>
              <a:ln w="9525">
                <a:noFill/>
                <a:round/>
                <a:headEnd/>
                <a:tailEnd/>
              </a:ln>
            </p:spPr>
            <p:txBody>
              <a:bodyPr>
                <a:prstTxWarp prst="textNoShape">
                  <a:avLst/>
                </a:prstTxWarp>
              </a:bodyPr>
              <a:lstStyle/>
              <a:p>
                <a:endParaRPr lang="en-US">
                  <a:latin typeface="Calibri" pitchFamily="-112" charset="0"/>
                </a:endParaRPr>
              </a:p>
            </p:txBody>
          </p:sp>
          <p:sp>
            <p:nvSpPr>
              <p:cNvPr id="675791" name="Freeform 2728"/>
              <p:cNvSpPr>
                <a:spLocks/>
              </p:cNvSpPr>
              <p:nvPr/>
            </p:nvSpPr>
            <p:spPr bwMode="auto">
              <a:xfrm>
                <a:off x="1824" y="1872"/>
                <a:ext cx="277" cy="88"/>
              </a:xfrm>
              <a:custGeom>
                <a:avLst/>
                <a:gdLst>
                  <a:gd name="T0" fmla="*/ 2 w 555"/>
                  <a:gd name="T1" fmla="*/ 1 h 174"/>
                  <a:gd name="T2" fmla="*/ 2 w 555"/>
                  <a:gd name="T3" fmla="*/ 1 h 174"/>
                  <a:gd name="T4" fmla="*/ 0 w 555"/>
                  <a:gd name="T5" fmla="*/ 1 h 174"/>
                  <a:gd name="T6" fmla="*/ 0 w 555"/>
                  <a:gd name="T7" fmla="*/ 0 h 174"/>
                  <a:gd name="T8" fmla="*/ 2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1" y="174"/>
                    </a:lnTo>
                    <a:lnTo>
                      <a:pt x="0" y="1"/>
                    </a:lnTo>
                    <a:lnTo>
                      <a:pt x="3" y="0"/>
                    </a:lnTo>
                    <a:lnTo>
                      <a:pt x="555" y="173"/>
                    </a:lnTo>
                    <a:close/>
                  </a:path>
                </a:pathLst>
              </a:custGeom>
              <a:solidFill>
                <a:srgbClr val="934900"/>
              </a:solidFill>
              <a:ln w="9525">
                <a:noFill/>
                <a:round/>
                <a:headEnd/>
                <a:tailEnd/>
              </a:ln>
            </p:spPr>
            <p:txBody>
              <a:bodyPr>
                <a:prstTxWarp prst="textNoShape">
                  <a:avLst/>
                </a:prstTxWarp>
              </a:bodyPr>
              <a:lstStyle/>
              <a:p>
                <a:endParaRPr lang="en-US">
                  <a:latin typeface="Calibri" pitchFamily="-112" charset="0"/>
                </a:endParaRPr>
              </a:p>
            </p:txBody>
          </p:sp>
          <p:sp>
            <p:nvSpPr>
              <p:cNvPr id="675792" name="Freeform 2729"/>
              <p:cNvSpPr>
                <a:spLocks/>
              </p:cNvSpPr>
              <p:nvPr/>
            </p:nvSpPr>
            <p:spPr bwMode="auto">
              <a:xfrm>
                <a:off x="1818" y="1873"/>
                <a:ext cx="282" cy="90"/>
              </a:xfrm>
              <a:custGeom>
                <a:avLst/>
                <a:gdLst>
                  <a:gd name="T0" fmla="*/ 3 w 563"/>
                  <a:gd name="T1" fmla="*/ 1 h 180"/>
                  <a:gd name="T2" fmla="*/ 3 w 563"/>
                  <a:gd name="T3" fmla="*/ 1 h 180"/>
                  <a:gd name="T4" fmla="*/ 0 w 563"/>
                  <a:gd name="T5" fmla="*/ 1 h 180"/>
                  <a:gd name="T6" fmla="*/ 1 w 563"/>
                  <a:gd name="T7" fmla="*/ 0 h 180"/>
                  <a:gd name="T8" fmla="*/ 3 w 563"/>
                  <a:gd name="T9" fmla="*/ 1 h 180"/>
                  <a:gd name="T10" fmla="*/ 0 60000 65536"/>
                  <a:gd name="T11" fmla="*/ 0 60000 65536"/>
                  <a:gd name="T12" fmla="*/ 0 60000 65536"/>
                  <a:gd name="T13" fmla="*/ 0 60000 65536"/>
                  <a:gd name="T14" fmla="*/ 0 60000 65536"/>
                  <a:gd name="T15" fmla="*/ 0 w 563"/>
                  <a:gd name="T16" fmla="*/ 0 h 180"/>
                  <a:gd name="T17" fmla="*/ 563 w 563"/>
                  <a:gd name="T18" fmla="*/ 180 h 180"/>
                </a:gdLst>
                <a:ahLst/>
                <a:cxnLst>
                  <a:cxn ang="T10">
                    <a:pos x="T0" y="T1"/>
                  </a:cxn>
                  <a:cxn ang="T11">
                    <a:pos x="T2" y="T3"/>
                  </a:cxn>
                  <a:cxn ang="T12">
                    <a:pos x="T4" y="T5"/>
                  </a:cxn>
                  <a:cxn ang="T13">
                    <a:pos x="T6" y="T7"/>
                  </a:cxn>
                  <a:cxn ang="T14">
                    <a:pos x="T8" y="T9"/>
                  </a:cxn>
                </a:cxnLst>
                <a:rect l="T15" t="T16" r="T17" b="T18"/>
                <a:pathLst>
                  <a:path w="563" h="180">
                    <a:moveTo>
                      <a:pt x="563" y="173"/>
                    </a:moveTo>
                    <a:lnTo>
                      <a:pt x="550" y="180"/>
                    </a:lnTo>
                    <a:lnTo>
                      <a:pt x="0" y="7"/>
                    </a:lnTo>
                    <a:lnTo>
                      <a:pt x="12" y="0"/>
                    </a:lnTo>
                    <a:lnTo>
                      <a:pt x="563" y="173"/>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793" name="Freeform 2730"/>
              <p:cNvSpPr>
                <a:spLocks/>
              </p:cNvSpPr>
              <p:nvPr/>
            </p:nvSpPr>
            <p:spPr bwMode="auto">
              <a:xfrm>
                <a:off x="1822" y="1873"/>
                <a:ext cx="278" cy="87"/>
              </a:xfrm>
              <a:custGeom>
                <a:avLst/>
                <a:gdLst>
                  <a:gd name="T0" fmla="*/ 3 w 555"/>
                  <a:gd name="T1" fmla="*/ 0 h 175"/>
                  <a:gd name="T2" fmla="*/ 3 w 555"/>
                  <a:gd name="T3" fmla="*/ 0 h 175"/>
                  <a:gd name="T4" fmla="*/ 0 w 555"/>
                  <a:gd name="T5" fmla="*/ 0 h 175"/>
                  <a:gd name="T6" fmla="*/ 1 w 555"/>
                  <a:gd name="T7" fmla="*/ 0 h 175"/>
                  <a:gd name="T8" fmla="*/ 3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794" name="Freeform 2731"/>
              <p:cNvSpPr>
                <a:spLocks/>
              </p:cNvSpPr>
              <p:nvPr/>
            </p:nvSpPr>
            <p:spPr bwMode="auto">
              <a:xfrm>
                <a:off x="1820" y="1874"/>
                <a:ext cx="278" cy="87"/>
              </a:xfrm>
              <a:custGeom>
                <a:avLst/>
                <a:gdLst>
                  <a:gd name="T0" fmla="*/ 3 w 555"/>
                  <a:gd name="T1" fmla="*/ 0 h 175"/>
                  <a:gd name="T2" fmla="*/ 3 w 555"/>
                  <a:gd name="T3" fmla="*/ 0 h 175"/>
                  <a:gd name="T4" fmla="*/ 0 w 555"/>
                  <a:gd name="T5" fmla="*/ 0 h 175"/>
                  <a:gd name="T6" fmla="*/ 1 w 555"/>
                  <a:gd name="T7" fmla="*/ 0 h 175"/>
                  <a:gd name="T8" fmla="*/ 3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3" y="0"/>
                    </a:lnTo>
                    <a:lnTo>
                      <a:pt x="555" y="173"/>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5795" name="Freeform 2732"/>
              <p:cNvSpPr>
                <a:spLocks/>
              </p:cNvSpPr>
              <p:nvPr/>
            </p:nvSpPr>
            <p:spPr bwMode="auto">
              <a:xfrm>
                <a:off x="1819" y="1875"/>
                <a:ext cx="277" cy="87"/>
              </a:xfrm>
              <a:custGeom>
                <a:avLst/>
                <a:gdLst>
                  <a:gd name="T0" fmla="*/ 2 w 555"/>
                  <a:gd name="T1" fmla="*/ 1 h 174"/>
                  <a:gd name="T2" fmla="*/ 2 w 555"/>
                  <a:gd name="T3" fmla="*/ 1 h 174"/>
                  <a:gd name="T4" fmla="*/ 0 w 555"/>
                  <a:gd name="T5" fmla="*/ 1 h 174"/>
                  <a:gd name="T6" fmla="*/ 0 w 555"/>
                  <a:gd name="T7" fmla="*/ 0 h 174"/>
                  <a:gd name="T8" fmla="*/ 2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1" y="174"/>
                    </a:lnTo>
                    <a:lnTo>
                      <a:pt x="0" y="1"/>
                    </a:lnTo>
                    <a:lnTo>
                      <a:pt x="3" y="0"/>
                    </a:lnTo>
                    <a:lnTo>
                      <a:pt x="555" y="173"/>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5796" name="Freeform 2733"/>
              <p:cNvSpPr>
                <a:spLocks/>
              </p:cNvSpPr>
              <p:nvPr/>
            </p:nvSpPr>
            <p:spPr bwMode="auto">
              <a:xfrm>
                <a:off x="1818" y="1876"/>
                <a:ext cx="277" cy="87"/>
              </a:xfrm>
              <a:custGeom>
                <a:avLst/>
                <a:gdLst>
                  <a:gd name="T0" fmla="*/ 3 w 553"/>
                  <a:gd name="T1" fmla="*/ 0 h 175"/>
                  <a:gd name="T2" fmla="*/ 3 w 553"/>
                  <a:gd name="T3" fmla="*/ 0 h 175"/>
                  <a:gd name="T4" fmla="*/ 0 w 553"/>
                  <a:gd name="T5" fmla="*/ 0 h 175"/>
                  <a:gd name="T6" fmla="*/ 1 w 553"/>
                  <a:gd name="T7" fmla="*/ 0 h 175"/>
                  <a:gd name="T8" fmla="*/ 3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0" y="175"/>
                    </a:lnTo>
                    <a:lnTo>
                      <a:pt x="0" y="2"/>
                    </a:lnTo>
                    <a:lnTo>
                      <a:pt x="2" y="0"/>
                    </a:lnTo>
                    <a:lnTo>
                      <a:pt x="553" y="173"/>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797" name="Freeform 2734"/>
              <p:cNvSpPr>
                <a:spLocks/>
              </p:cNvSpPr>
              <p:nvPr/>
            </p:nvSpPr>
            <p:spPr bwMode="auto">
              <a:xfrm>
                <a:off x="1812" y="1877"/>
                <a:ext cx="281" cy="90"/>
              </a:xfrm>
              <a:custGeom>
                <a:avLst/>
                <a:gdLst>
                  <a:gd name="T0" fmla="*/ 2 w 562"/>
                  <a:gd name="T1" fmla="*/ 0 h 181"/>
                  <a:gd name="T2" fmla="*/ 2 w 562"/>
                  <a:gd name="T3" fmla="*/ 0 h 181"/>
                  <a:gd name="T4" fmla="*/ 0 w 562"/>
                  <a:gd name="T5" fmla="*/ 0 h 181"/>
                  <a:gd name="T6" fmla="*/ 1 w 562"/>
                  <a:gd name="T7" fmla="*/ 0 h 181"/>
                  <a:gd name="T8" fmla="*/ 2 w 562"/>
                  <a:gd name="T9" fmla="*/ 0 h 181"/>
                  <a:gd name="T10" fmla="*/ 0 60000 65536"/>
                  <a:gd name="T11" fmla="*/ 0 60000 65536"/>
                  <a:gd name="T12" fmla="*/ 0 60000 65536"/>
                  <a:gd name="T13" fmla="*/ 0 60000 65536"/>
                  <a:gd name="T14" fmla="*/ 0 60000 65536"/>
                  <a:gd name="T15" fmla="*/ 0 w 562"/>
                  <a:gd name="T16" fmla="*/ 0 h 181"/>
                  <a:gd name="T17" fmla="*/ 562 w 562"/>
                  <a:gd name="T18" fmla="*/ 181 h 181"/>
                </a:gdLst>
                <a:ahLst/>
                <a:cxnLst>
                  <a:cxn ang="T10">
                    <a:pos x="T0" y="T1"/>
                  </a:cxn>
                  <a:cxn ang="T11">
                    <a:pos x="T2" y="T3"/>
                  </a:cxn>
                  <a:cxn ang="T12">
                    <a:pos x="T4" y="T5"/>
                  </a:cxn>
                  <a:cxn ang="T13">
                    <a:pos x="T6" y="T7"/>
                  </a:cxn>
                  <a:cxn ang="T14">
                    <a:pos x="T8" y="T9"/>
                  </a:cxn>
                </a:cxnLst>
                <a:rect l="T15" t="T16" r="T17" b="T18"/>
                <a:pathLst>
                  <a:path w="562" h="181">
                    <a:moveTo>
                      <a:pt x="562" y="173"/>
                    </a:moveTo>
                    <a:lnTo>
                      <a:pt x="552" y="181"/>
                    </a:lnTo>
                    <a:lnTo>
                      <a:pt x="0" y="8"/>
                    </a:lnTo>
                    <a:lnTo>
                      <a:pt x="12" y="0"/>
                    </a:lnTo>
                    <a:lnTo>
                      <a:pt x="562" y="173"/>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798" name="Freeform 2735"/>
              <p:cNvSpPr>
                <a:spLocks/>
              </p:cNvSpPr>
              <p:nvPr/>
            </p:nvSpPr>
            <p:spPr bwMode="auto">
              <a:xfrm>
                <a:off x="1816" y="1877"/>
                <a:ext cx="277" cy="87"/>
              </a:xfrm>
              <a:custGeom>
                <a:avLst/>
                <a:gdLst>
                  <a:gd name="T0" fmla="*/ 3 w 553"/>
                  <a:gd name="T1" fmla="*/ 0 h 175"/>
                  <a:gd name="T2" fmla="*/ 3 w 553"/>
                  <a:gd name="T3" fmla="*/ 0 h 175"/>
                  <a:gd name="T4" fmla="*/ 0 w 553"/>
                  <a:gd name="T5" fmla="*/ 0 h 175"/>
                  <a:gd name="T6" fmla="*/ 1 w 553"/>
                  <a:gd name="T7" fmla="*/ 0 h 175"/>
                  <a:gd name="T8" fmla="*/ 3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1" y="175"/>
                    </a:lnTo>
                    <a:lnTo>
                      <a:pt x="0" y="2"/>
                    </a:lnTo>
                    <a:lnTo>
                      <a:pt x="3" y="0"/>
                    </a:lnTo>
                    <a:lnTo>
                      <a:pt x="553" y="173"/>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799" name="Freeform 2736"/>
              <p:cNvSpPr>
                <a:spLocks/>
              </p:cNvSpPr>
              <p:nvPr/>
            </p:nvSpPr>
            <p:spPr bwMode="auto">
              <a:xfrm>
                <a:off x="1815" y="1877"/>
                <a:ext cx="277" cy="88"/>
              </a:xfrm>
              <a:custGeom>
                <a:avLst/>
                <a:gdLst>
                  <a:gd name="T0" fmla="*/ 3 w 553"/>
                  <a:gd name="T1" fmla="*/ 1 h 174"/>
                  <a:gd name="T2" fmla="*/ 3 w 553"/>
                  <a:gd name="T3" fmla="*/ 1 h 174"/>
                  <a:gd name="T4" fmla="*/ 0 w 553"/>
                  <a:gd name="T5" fmla="*/ 1 h 174"/>
                  <a:gd name="T6" fmla="*/ 1 w 553"/>
                  <a:gd name="T7" fmla="*/ 0 h 174"/>
                  <a:gd name="T8" fmla="*/ 3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2" y="174"/>
                    </a:lnTo>
                    <a:lnTo>
                      <a:pt x="0" y="1"/>
                    </a:lnTo>
                    <a:lnTo>
                      <a:pt x="2" y="0"/>
                    </a:lnTo>
                    <a:lnTo>
                      <a:pt x="553" y="173"/>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5800" name="Freeform 2737"/>
              <p:cNvSpPr>
                <a:spLocks/>
              </p:cNvSpPr>
              <p:nvPr/>
            </p:nvSpPr>
            <p:spPr bwMode="auto">
              <a:xfrm>
                <a:off x="1815" y="1878"/>
                <a:ext cx="276" cy="87"/>
              </a:xfrm>
              <a:custGeom>
                <a:avLst/>
                <a:gdLst>
                  <a:gd name="T0" fmla="*/ 2 w 554"/>
                  <a:gd name="T1" fmla="*/ 0 h 175"/>
                  <a:gd name="T2" fmla="*/ 2 w 554"/>
                  <a:gd name="T3" fmla="*/ 0 h 175"/>
                  <a:gd name="T4" fmla="*/ 0 w 554"/>
                  <a:gd name="T5" fmla="*/ 0 h 175"/>
                  <a:gd name="T6" fmla="*/ 0 w 554"/>
                  <a:gd name="T7" fmla="*/ 0 h 175"/>
                  <a:gd name="T8" fmla="*/ 2 w 554"/>
                  <a:gd name="T9" fmla="*/ 0 h 175"/>
                  <a:gd name="T10" fmla="*/ 0 60000 65536"/>
                  <a:gd name="T11" fmla="*/ 0 60000 65536"/>
                  <a:gd name="T12" fmla="*/ 0 60000 65536"/>
                  <a:gd name="T13" fmla="*/ 0 60000 65536"/>
                  <a:gd name="T14" fmla="*/ 0 60000 65536"/>
                  <a:gd name="T15" fmla="*/ 0 w 554"/>
                  <a:gd name="T16" fmla="*/ 0 h 175"/>
                  <a:gd name="T17" fmla="*/ 554 w 554"/>
                  <a:gd name="T18" fmla="*/ 175 h 175"/>
                </a:gdLst>
                <a:ahLst/>
                <a:cxnLst>
                  <a:cxn ang="T10">
                    <a:pos x="T0" y="T1"/>
                  </a:cxn>
                  <a:cxn ang="T11">
                    <a:pos x="T2" y="T3"/>
                  </a:cxn>
                  <a:cxn ang="T12">
                    <a:pos x="T4" y="T5"/>
                  </a:cxn>
                  <a:cxn ang="T13">
                    <a:pos x="T6" y="T7"/>
                  </a:cxn>
                  <a:cxn ang="T14">
                    <a:pos x="T8" y="T9"/>
                  </a:cxn>
                </a:cxnLst>
                <a:rect l="T15" t="T16" r="T17" b="T18"/>
                <a:pathLst>
                  <a:path w="554" h="175">
                    <a:moveTo>
                      <a:pt x="554" y="173"/>
                    </a:moveTo>
                    <a:lnTo>
                      <a:pt x="550" y="175"/>
                    </a:lnTo>
                    <a:lnTo>
                      <a:pt x="0" y="2"/>
                    </a:lnTo>
                    <a:lnTo>
                      <a:pt x="2" y="0"/>
                    </a:lnTo>
                    <a:lnTo>
                      <a:pt x="554" y="173"/>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801" name="Freeform 2738"/>
              <p:cNvSpPr>
                <a:spLocks/>
              </p:cNvSpPr>
              <p:nvPr/>
            </p:nvSpPr>
            <p:spPr bwMode="auto">
              <a:xfrm>
                <a:off x="1814" y="1879"/>
                <a:ext cx="276" cy="87"/>
              </a:xfrm>
              <a:custGeom>
                <a:avLst/>
                <a:gdLst>
                  <a:gd name="T0" fmla="*/ 3 w 551"/>
                  <a:gd name="T1" fmla="*/ 0 h 175"/>
                  <a:gd name="T2" fmla="*/ 3 w 551"/>
                  <a:gd name="T3" fmla="*/ 0 h 175"/>
                  <a:gd name="T4" fmla="*/ 0 w 551"/>
                  <a:gd name="T5" fmla="*/ 0 h 175"/>
                  <a:gd name="T6" fmla="*/ 1 w 551"/>
                  <a:gd name="T7" fmla="*/ 0 h 175"/>
                  <a:gd name="T8" fmla="*/ 3 w 551"/>
                  <a:gd name="T9" fmla="*/ 0 h 175"/>
                  <a:gd name="T10" fmla="*/ 0 60000 65536"/>
                  <a:gd name="T11" fmla="*/ 0 60000 65536"/>
                  <a:gd name="T12" fmla="*/ 0 60000 65536"/>
                  <a:gd name="T13" fmla="*/ 0 60000 65536"/>
                  <a:gd name="T14" fmla="*/ 0 60000 65536"/>
                  <a:gd name="T15" fmla="*/ 0 w 551"/>
                  <a:gd name="T16" fmla="*/ 0 h 175"/>
                  <a:gd name="T17" fmla="*/ 551 w 551"/>
                  <a:gd name="T18" fmla="*/ 175 h 175"/>
                </a:gdLst>
                <a:ahLst/>
                <a:cxnLst>
                  <a:cxn ang="T10">
                    <a:pos x="T0" y="T1"/>
                  </a:cxn>
                  <a:cxn ang="T11">
                    <a:pos x="T2" y="T3"/>
                  </a:cxn>
                  <a:cxn ang="T12">
                    <a:pos x="T4" y="T5"/>
                  </a:cxn>
                  <a:cxn ang="T13">
                    <a:pos x="T6" y="T7"/>
                  </a:cxn>
                  <a:cxn ang="T14">
                    <a:pos x="T8" y="T9"/>
                  </a:cxn>
                </a:cxnLst>
                <a:rect l="T15" t="T16" r="T17" b="T18"/>
                <a:pathLst>
                  <a:path w="551" h="175">
                    <a:moveTo>
                      <a:pt x="551" y="173"/>
                    </a:moveTo>
                    <a:lnTo>
                      <a:pt x="550" y="175"/>
                    </a:lnTo>
                    <a:lnTo>
                      <a:pt x="0" y="2"/>
                    </a:lnTo>
                    <a:lnTo>
                      <a:pt x="1" y="0"/>
                    </a:lnTo>
                    <a:lnTo>
                      <a:pt x="551" y="17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5802" name="Freeform 2739"/>
              <p:cNvSpPr>
                <a:spLocks/>
              </p:cNvSpPr>
              <p:nvPr/>
            </p:nvSpPr>
            <p:spPr bwMode="auto">
              <a:xfrm>
                <a:off x="1812" y="1880"/>
                <a:ext cx="277" cy="87"/>
              </a:xfrm>
              <a:custGeom>
                <a:avLst/>
                <a:gdLst>
                  <a:gd name="T0" fmla="*/ 2 w 554"/>
                  <a:gd name="T1" fmla="*/ 1 h 174"/>
                  <a:gd name="T2" fmla="*/ 2 w 554"/>
                  <a:gd name="T3" fmla="*/ 1 h 174"/>
                  <a:gd name="T4" fmla="*/ 0 w 554"/>
                  <a:gd name="T5" fmla="*/ 1 h 174"/>
                  <a:gd name="T6" fmla="*/ 1 w 554"/>
                  <a:gd name="T7" fmla="*/ 0 h 174"/>
                  <a:gd name="T8" fmla="*/ 2 w 554"/>
                  <a:gd name="T9" fmla="*/ 1 h 174"/>
                  <a:gd name="T10" fmla="*/ 0 60000 65536"/>
                  <a:gd name="T11" fmla="*/ 0 60000 65536"/>
                  <a:gd name="T12" fmla="*/ 0 60000 65536"/>
                  <a:gd name="T13" fmla="*/ 0 60000 65536"/>
                  <a:gd name="T14" fmla="*/ 0 60000 65536"/>
                  <a:gd name="T15" fmla="*/ 0 w 554"/>
                  <a:gd name="T16" fmla="*/ 0 h 174"/>
                  <a:gd name="T17" fmla="*/ 554 w 554"/>
                  <a:gd name="T18" fmla="*/ 174 h 174"/>
                </a:gdLst>
                <a:ahLst/>
                <a:cxnLst>
                  <a:cxn ang="T10">
                    <a:pos x="T0" y="T1"/>
                  </a:cxn>
                  <a:cxn ang="T11">
                    <a:pos x="T2" y="T3"/>
                  </a:cxn>
                  <a:cxn ang="T12">
                    <a:pos x="T4" y="T5"/>
                  </a:cxn>
                  <a:cxn ang="T13">
                    <a:pos x="T6" y="T7"/>
                  </a:cxn>
                  <a:cxn ang="T14">
                    <a:pos x="T8" y="T9"/>
                  </a:cxn>
                </a:cxnLst>
                <a:rect l="T15" t="T16" r="T17" b="T18"/>
                <a:pathLst>
                  <a:path w="554" h="174">
                    <a:moveTo>
                      <a:pt x="554" y="173"/>
                    </a:moveTo>
                    <a:lnTo>
                      <a:pt x="552" y="174"/>
                    </a:lnTo>
                    <a:lnTo>
                      <a:pt x="0" y="1"/>
                    </a:lnTo>
                    <a:lnTo>
                      <a:pt x="4" y="0"/>
                    </a:lnTo>
                    <a:lnTo>
                      <a:pt x="554" y="173"/>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803" name="Freeform 2740"/>
              <p:cNvSpPr>
                <a:spLocks/>
              </p:cNvSpPr>
              <p:nvPr/>
            </p:nvSpPr>
            <p:spPr bwMode="auto">
              <a:xfrm>
                <a:off x="1808" y="1881"/>
                <a:ext cx="280" cy="92"/>
              </a:xfrm>
              <a:custGeom>
                <a:avLst/>
                <a:gdLst>
                  <a:gd name="T0" fmla="*/ 2 w 560"/>
                  <a:gd name="T1" fmla="*/ 0 h 185"/>
                  <a:gd name="T2" fmla="*/ 2 w 560"/>
                  <a:gd name="T3" fmla="*/ 0 h 185"/>
                  <a:gd name="T4" fmla="*/ 0 w 560"/>
                  <a:gd name="T5" fmla="*/ 0 h 185"/>
                  <a:gd name="T6" fmla="*/ 1 w 560"/>
                  <a:gd name="T7" fmla="*/ 0 h 185"/>
                  <a:gd name="T8" fmla="*/ 2 w 560"/>
                  <a:gd name="T9" fmla="*/ 0 h 185"/>
                  <a:gd name="T10" fmla="*/ 0 60000 65536"/>
                  <a:gd name="T11" fmla="*/ 0 60000 65536"/>
                  <a:gd name="T12" fmla="*/ 0 60000 65536"/>
                  <a:gd name="T13" fmla="*/ 0 60000 65536"/>
                  <a:gd name="T14" fmla="*/ 0 60000 65536"/>
                  <a:gd name="T15" fmla="*/ 0 w 560"/>
                  <a:gd name="T16" fmla="*/ 0 h 185"/>
                  <a:gd name="T17" fmla="*/ 560 w 560"/>
                  <a:gd name="T18" fmla="*/ 185 h 185"/>
                </a:gdLst>
                <a:ahLst/>
                <a:cxnLst>
                  <a:cxn ang="T10">
                    <a:pos x="T0" y="T1"/>
                  </a:cxn>
                  <a:cxn ang="T11">
                    <a:pos x="T2" y="T3"/>
                  </a:cxn>
                  <a:cxn ang="T12">
                    <a:pos x="T4" y="T5"/>
                  </a:cxn>
                  <a:cxn ang="T13">
                    <a:pos x="T6" y="T7"/>
                  </a:cxn>
                  <a:cxn ang="T14">
                    <a:pos x="T8" y="T9"/>
                  </a:cxn>
                </a:cxnLst>
                <a:rect l="T15" t="T16" r="T17" b="T18"/>
                <a:pathLst>
                  <a:path w="560" h="185">
                    <a:moveTo>
                      <a:pt x="560" y="173"/>
                    </a:moveTo>
                    <a:lnTo>
                      <a:pt x="550" y="185"/>
                    </a:lnTo>
                    <a:lnTo>
                      <a:pt x="0" y="10"/>
                    </a:lnTo>
                    <a:lnTo>
                      <a:pt x="8" y="0"/>
                    </a:lnTo>
                    <a:lnTo>
                      <a:pt x="560" y="17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804" name="Freeform 2741"/>
              <p:cNvSpPr>
                <a:spLocks/>
              </p:cNvSpPr>
              <p:nvPr/>
            </p:nvSpPr>
            <p:spPr bwMode="auto">
              <a:xfrm>
                <a:off x="1811" y="1881"/>
                <a:ext cx="277" cy="88"/>
              </a:xfrm>
              <a:custGeom>
                <a:avLst/>
                <a:gdLst>
                  <a:gd name="T0" fmla="*/ 3 w 553"/>
                  <a:gd name="T1" fmla="*/ 0 h 177"/>
                  <a:gd name="T2" fmla="*/ 3 w 553"/>
                  <a:gd name="T3" fmla="*/ 0 h 177"/>
                  <a:gd name="T4" fmla="*/ 0 w 553"/>
                  <a:gd name="T5" fmla="*/ 0 h 177"/>
                  <a:gd name="T6" fmla="*/ 1 w 553"/>
                  <a:gd name="T7" fmla="*/ 0 h 177"/>
                  <a:gd name="T8" fmla="*/ 3 w 553"/>
                  <a:gd name="T9" fmla="*/ 0 h 177"/>
                  <a:gd name="T10" fmla="*/ 0 60000 65536"/>
                  <a:gd name="T11" fmla="*/ 0 60000 65536"/>
                  <a:gd name="T12" fmla="*/ 0 60000 65536"/>
                  <a:gd name="T13" fmla="*/ 0 60000 65536"/>
                  <a:gd name="T14" fmla="*/ 0 60000 65536"/>
                  <a:gd name="T15" fmla="*/ 0 w 553"/>
                  <a:gd name="T16" fmla="*/ 0 h 177"/>
                  <a:gd name="T17" fmla="*/ 553 w 553"/>
                  <a:gd name="T18" fmla="*/ 177 h 177"/>
                </a:gdLst>
                <a:ahLst/>
                <a:cxnLst>
                  <a:cxn ang="T10">
                    <a:pos x="T0" y="T1"/>
                  </a:cxn>
                  <a:cxn ang="T11">
                    <a:pos x="T2" y="T3"/>
                  </a:cxn>
                  <a:cxn ang="T12">
                    <a:pos x="T4" y="T5"/>
                  </a:cxn>
                  <a:cxn ang="T13">
                    <a:pos x="T6" y="T7"/>
                  </a:cxn>
                  <a:cxn ang="T14">
                    <a:pos x="T8" y="T9"/>
                  </a:cxn>
                </a:cxnLst>
                <a:rect l="T15" t="T16" r="T17" b="T18"/>
                <a:pathLst>
                  <a:path w="553" h="177">
                    <a:moveTo>
                      <a:pt x="553" y="173"/>
                    </a:moveTo>
                    <a:lnTo>
                      <a:pt x="551" y="177"/>
                    </a:lnTo>
                    <a:lnTo>
                      <a:pt x="0" y="2"/>
                    </a:lnTo>
                    <a:lnTo>
                      <a:pt x="1" y="0"/>
                    </a:lnTo>
                    <a:lnTo>
                      <a:pt x="553" y="17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805" name="Freeform 2742"/>
              <p:cNvSpPr>
                <a:spLocks/>
              </p:cNvSpPr>
              <p:nvPr/>
            </p:nvSpPr>
            <p:spPr bwMode="auto">
              <a:xfrm>
                <a:off x="1811" y="1882"/>
                <a:ext cx="276" cy="88"/>
              </a:xfrm>
              <a:custGeom>
                <a:avLst/>
                <a:gdLst>
                  <a:gd name="T0" fmla="*/ 2 w 553"/>
                  <a:gd name="T1" fmla="*/ 1 h 176"/>
                  <a:gd name="T2" fmla="*/ 2 w 553"/>
                  <a:gd name="T3" fmla="*/ 1 h 176"/>
                  <a:gd name="T4" fmla="*/ 0 w 553"/>
                  <a:gd name="T5" fmla="*/ 1 h 176"/>
                  <a:gd name="T6" fmla="*/ 0 w 553"/>
                  <a:gd name="T7" fmla="*/ 0 h 176"/>
                  <a:gd name="T8" fmla="*/ 2 w 553"/>
                  <a:gd name="T9" fmla="*/ 1 h 176"/>
                  <a:gd name="T10" fmla="*/ 0 60000 65536"/>
                  <a:gd name="T11" fmla="*/ 0 60000 65536"/>
                  <a:gd name="T12" fmla="*/ 0 60000 65536"/>
                  <a:gd name="T13" fmla="*/ 0 60000 65536"/>
                  <a:gd name="T14" fmla="*/ 0 60000 65536"/>
                  <a:gd name="T15" fmla="*/ 0 w 553"/>
                  <a:gd name="T16" fmla="*/ 0 h 176"/>
                  <a:gd name="T17" fmla="*/ 553 w 553"/>
                  <a:gd name="T18" fmla="*/ 176 h 176"/>
                </a:gdLst>
                <a:ahLst/>
                <a:cxnLst>
                  <a:cxn ang="T10">
                    <a:pos x="T0" y="T1"/>
                  </a:cxn>
                  <a:cxn ang="T11">
                    <a:pos x="T2" y="T3"/>
                  </a:cxn>
                  <a:cxn ang="T12">
                    <a:pos x="T4" y="T5"/>
                  </a:cxn>
                  <a:cxn ang="T13">
                    <a:pos x="T6" y="T7"/>
                  </a:cxn>
                  <a:cxn ang="T14">
                    <a:pos x="T8" y="T9"/>
                  </a:cxn>
                </a:cxnLst>
                <a:rect l="T15" t="T16" r="T17" b="T18"/>
                <a:pathLst>
                  <a:path w="553" h="176">
                    <a:moveTo>
                      <a:pt x="553" y="175"/>
                    </a:moveTo>
                    <a:lnTo>
                      <a:pt x="550" y="176"/>
                    </a:lnTo>
                    <a:lnTo>
                      <a:pt x="0" y="2"/>
                    </a:lnTo>
                    <a:lnTo>
                      <a:pt x="2" y="0"/>
                    </a:lnTo>
                    <a:lnTo>
                      <a:pt x="553" y="175"/>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5806" name="Freeform 2743"/>
              <p:cNvSpPr>
                <a:spLocks/>
              </p:cNvSpPr>
              <p:nvPr/>
            </p:nvSpPr>
            <p:spPr bwMode="auto">
              <a:xfrm>
                <a:off x="1810" y="1882"/>
                <a:ext cx="276" cy="89"/>
              </a:xfrm>
              <a:custGeom>
                <a:avLst/>
                <a:gdLst>
                  <a:gd name="T0" fmla="*/ 2 w 552"/>
                  <a:gd name="T1" fmla="*/ 1 h 178"/>
                  <a:gd name="T2" fmla="*/ 2 w 552"/>
                  <a:gd name="T3" fmla="*/ 1 h 178"/>
                  <a:gd name="T4" fmla="*/ 0 w 552"/>
                  <a:gd name="T5" fmla="*/ 1 h 178"/>
                  <a:gd name="T6" fmla="*/ 1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4"/>
                    </a:moveTo>
                    <a:lnTo>
                      <a:pt x="550" y="178"/>
                    </a:lnTo>
                    <a:lnTo>
                      <a:pt x="0" y="1"/>
                    </a:lnTo>
                    <a:lnTo>
                      <a:pt x="2" y="0"/>
                    </a:lnTo>
                    <a:lnTo>
                      <a:pt x="552" y="174"/>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5807" name="Freeform 2744"/>
              <p:cNvSpPr>
                <a:spLocks/>
              </p:cNvSpPr>
              <p:nvPr/>
            </p:nvSpPr>
            <p:spPr bwMode="auto">
              <a:xfrm>
                <a:off x="1809" y="1883"/>
                <a:ext cx="276" cy="89"/>
              </a:xfrm>
              <a:custGeom>
                <a:avLst/>
                <a:gdLst>
                  <a:gd name="T0" fmla="*/ 3 w 551"/>
                  <a:gd name="T1" fmla="*/ 1 h 178"/>
                  <a:gd name="T2" fmla="*/ 3 w 551"/>
                  <a:gd name="T3" fmla="*/ 1 h 178"/>
                  <a:gd name="T4" fmla="*/ 0 w 551"/>
                  <a:gd name="T5" fmla="*/ 1 h 178"/>
                  <a:gd name="T6" fmla="*/ 1 w 551"/>
                  <a:gd name="T7" fmla="*/ 0 h 178"/>
                  <a:gd name="T8" fmla="*/ 3 w 551"/>
                  <a:gd name="T9" fmla="*/ 1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7"/>
                    </a:moveTo>
                    <a:lnTo>
                      <a:pt x="550" y="178"/>
                    </a:lnTo>
                    <a:lnTo>
                      <a:pt x="0" y="4"/>
                    </a:lnTo>
                    <a:lnTo>
                      <a:pt x="1" y="0"/>
                    </a:lnTo>
                    <a:lnTo>
                      <a:pt x="551" y="177"/>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5808" name="Freeform 2745"/>
              <p:cNvSpPr>
                <a:spLocks/>
              </p:cNvSpPr>
              <p:nvPr/>
            </p:nvSpPr>
            <p:spPr bwMode="auto">
              <a:xfrm>
                <a:off x="1808" y="1885"/>
                <a:ext cx="276" cy="88"/>
              </a:xfrm>
              <a:custGeom>
                <a:avLst/>
                <a:gdLst>
                  <a:gd name="T0" fmla="*/ 2 w 552"/>
                  <a:gd name="T1" fmla="*/ 1 h 176"/>
                  <a:gd name="T2" fmla="*/ 2 w 552"/>
                  <a:gd name="T3" fmla="*/ 1 h 176"/>
                  <a:gd name="T4" fmla="*/ 0 w 552"/>
                  <a:gd name="T5" fmla="*/ 1 h 176"/>
                  <a:gd name="T6" fmla="*/ 1 w 552"/>
                  <a:gd name="T7" fmla="*/ 0 h 176"/>
                  <a:gd name="T8" fmla="*/ 2 w 552"/>
                  <a:gd name="T9" fmla="*/ 1 h 176"/>
                  <a:gd name="T10" fmla="*/ 0 60000 65536"/>
                  <a:gd name="T11" fmla="*/ 0 60000 65536"/>
                  <a:gd name="T12" fmla="*/ 0 60000 65536"/>
                  <a:gd name="T13" fmla="*/ 0 60000 65536"/>
                  <a:gd name="T14" fmla="*/ 0 60000 65536"/>
                  <a:gd name="T15" fmla="*/ 0 w 552"/>
                  <a:gd name="T16" fmla="*/ 0 h 176"/>
                  <a:gd name="T17" fmla="*/ 552 w 552"/>
                  <a:gd name="T18" fmla="*/ 176 h 176"/>
                </a:gdLst>
                <a:ahLst/>
                <a:cxnLst>
                  <a:cxn ang="T10">
                    <a:pos x="T0" y="T1"/>
                  </a:cxn>
                  <a:cxn ang="T11">
                    <a:pos x="T2" y="T3"/>
                  </a:cxn>
                  <a:cxn ang="T12">
                    <a:pos x="T4" y="T5"/>
                  </a:cxn>
                  <a:cxn ang="T13">
                    <a:pos x="T6" y="T7"/>
                  </a:cxn>
                  <a:cxn ang="T14">
                    <a:pos x="T8" y="T9"/>
                  </a:cxn>
                </a:cxnLst>
                <a:rect l="T15" t="T16" r="T17" b="T18"/>
                <a:pathLst>
                  <a:path w="552" h="176">
                    <a:moveTo>
                      <a:pt x="552" y="174"/>
                    </a:moveTo>
                    <a:lnTo>
                      <a:pt x="550" y="176"/>
                    </a:lnTo>
                    <a:lnTo>
                      <a:pt x="0" y="1"/>
                    </a:lnTo>
                    <a:lnTo>
                      <a:pt x="2" y="0"/>
                    </a:lnTo>
                    <a:lnTo>
                      <a:pt x="552" y="174"/>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5809" name="Freeform 2746"/>
              <p:cNvSpPr>
                <a:spLocks/>
              </p:cNvSpPr>
              <p:nvPr/>
            </p:nvSpPr>
            <p:spPr bwMode="auto">
              <a:xfrm>
                <a:off x="1804" y="1886"/>
                <a:ext cx="279" cy="94"/>
              </a:xfrm>
              <a:custGeom>
                <a:avLst/>
                <a:gdLst>
                  <a:gd name="T0" fmla="*/ 2 w 558"/>
                  <a:gd name="T1" fmla="*/ 1 h 188"/>
                  <a:gd name="T2" fmla="*/ 2 w 558"/>
                  <a:gd name="T3" fmla="*/ 1 h 188"/>
                  <a:gd name="T4" fmla="*/ 0 w 558"/>
                  <a:gd name="T5" fmla="*/ 1 h 188"/>
                  <a:gd name="T6" fmla="*/ 1 w 558"/>
                  <a:gd name="T7" fmla="*/ 0 h 188"/>
                  <a:gd name="T8" fmla="*/ 2 w 558"/>
                  <a:gd name="T9" fmla="*/ 1 h 188"/>
                  <a:gd name="T10" fmla="*/ 0 60000 65536"/>
                  <a:gd name="T11" fmla="*/ 0 60000 65536"/>
                  <a:gd name="T12" fmla="*/ 0 60000 65536"/>
                  <a:gd name="T13" fmla="*/ 0 60000 65536"/>
                  <a:gd name="T14" fmla="*/ 0 60000 65536"/>
                  <a:gd name="T15" fmla="*/ 0 w 558"/>
                  <a:gd name="T16" fmla="*/ 0 h 188"/>
                  <a:gd name="T17" fmla="*/ 558 w 558"/>
                  <a:gd name="T18" fmla="*/ 188 h 188"/>
                </a:gdLst>
                <a:ahLst/>
                <a:cxnLst>
                  <a:cxn ang="T10">
                    <a:pos x="T0" y="T1"/>
                  </a:cxn>
                  <a:cxn ang="T11">
                    <a:pos x="T2" y="T3"/>
                  </a:cxn>
                  <a:cxn ang="T12">
                    <a:pos x="T4" y="T5"/>
                  </a:cxn>
                  <a:cxn ang="T13">
                    <a:pos x="T6" y="T7"/>
                  </a:cxn>
                  <a:cxn ang="T14">
                    <a:pos x="T8" y="T9"/>
                  </a:cxn>
                </a:cxnLst>
                <a:rect l="T15" t="T16" r="T17" b="T18"/>
                <a:pathLst>
                  <a:path w="558" h="188">
                    <a:moveTo>
                      <a:pt x="558" y="175"/>
                    </a:moveTo>
                    <a:lnTo>
                      <a:pt x="550" y="188"/>
                    </a:lnTo>
                    <a:lnTo>
                      <a:pt x="0" y="12"/>
                    </a:lnTo>
                    <a:lnTo>
                      <a:pt x="8" y="0"/>
                    </a:lnTo>
                    <a:lnTo>
                      <a:pt x="558" y="175"/>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810" name="Freeform 2747"/>
              <p:cNvSpPr>
                <a:spLocks/>
              </p:cNvSpPr>
              <p:nvPr/>
            </p:nvSpPr>
            <p:spPr bwMode="auto">
              <a:xfrm>
                <a:off x="1807" y="1886"/>
                <a:ext cx="276" cy="89"/>
              </a:xfrm>
              <a:custGeom>
                <a:avLst/>
                <a:gdLst>
                  <a:gd name="T0" fmla="*/ 2 w 552"/>
                  <a:gd name="T1" fmla="*/ 1 h 178"/>
                  <a:gd name="T2" fmla="*/ 2 w 552"/>
                  <a:gd name="T3" fmla="*/ 1 h 178"/>
                  <a:gd name="T4" fmla="*/ 0 w 552"/>
                  <a:gd name="T5" fmla="*/ 1 h 178"/>
                  <a:gd name="T6" fmla="*/ 1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5"/>
                    </a:moveTo>
                    <a:lnTo>
                      <a:pt x="550" y="178"/>
                    </a:lnTo>
                    <a:lnTo>
                      <a:pt x="0" y="2"/>
                    </a:lnTo>
                    <a:lnTo>
                      <a:pt x="2" y="0"/>
                    </a:lnTo>
                    <a:lnTo>
                      <a:pt x="552" y="175"/>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5811" name="Freeform 2748"/>
              <p:cNvSpPr>
                <a:spLocks/>
              </p:cNvSpPr>
              <p:nvPr/>
            </p:nvSpPr>
            <p:spPr bwMode="auto">
              <a:xfrm>
                <a:off x="1806" y="1887"/>
                <a:ext cx="276" cy="88"/>
              </a:xfrm>
              <a:custGeom>
                <a:avLst/>
                <a:gdLst>
                  <a:gd name="T0" fmla="*/ 3 w 551"/>
                  <a:gd name="T1" fmla="*/ 0 h 178"/>
                  <a:gd name="T2" fmla="*/ 3 w 551"/>
                  <a:gd name="T3" fmla="*/ 0 h 178"/>
                  <a:gd name="T4" fmla="*/ 0 w 551"/>
                  <a:gd name="T5" fmla="*/ 0 h 178"/>
                  <a:gd name="T6" fmla="*/ 1 w 551"/>
                  <a:gd name="T7" fmla="*/ 0 h 178"/>
                  <a:gd name="T8" fmla="*/ 3 w 551"/>
                  <a:gd name="T9" fmla="*/ 0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2"/>
                    </a:lnTo>
                    <a:lnTo>
                      <a:pt x="1" y="0"/>
                    </a:lnTo>
                    <a:lnTo>
                      <a:pt x="551" y="176"/>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812" name="Freeform 2749"/>
              <p:cNvSpPr>
                <a:spLocks/>
              </p:cNvSpPr>
              <p:nvPr/>
            </p:nvSpPr>
            <p:spPr bwMode="auto">
              <a:xfrm>
                <a:off x="1806" y="1887"/>
                <a:ext cx="275" cy="89"/>
              </a:xfrm>
              <a:custGeom>
                <a:avLst/>
                <a:gdLst>
                  <a:gd name="T0" fmla="*/ 2 w 552"/>
                  <a:gd name="T1" fmla="*/ 1 h 177"/>
                  <a:gd name="T2" fmla="*/ 2 w 552"/>
                  <a:gd name="T3" fmla="*/ 1 h 177"/>
                  <a:gd name="T4" fmla="*/ 0 w 552"/>
                  <a:gd name="T5" fmla="*/ 1 h 177"/>
                  <a:gd name="T6" fmla="*/ 0 w 552"/>
                  <a:gd name="T7" fmla="*/ 0 h 177"/>
                  <a:gd name="T8" fmla="*/ 2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3"/>
                    </a:lnTo>
                    <a:lnTo>
                      <a:pt x="2" y="0"/>
                    </a:lnTo>
                    <a:lnTo>
                      <a:pt x="552" y="176"/>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813" name="Freeform 2750"/>
              <p:cNvSpPr>
                <a:spLocks/>
              </p:cNvSpPr>
              <p:nvPr/>
            </p:nvSpPr>
            <p:spPr bwMode="auto">
              <a:xfrm>
                <a:off x="1806" y="1889"/>
                <a:ext cx="275" cy="89"/>
              </a:xfrm>
              <a:custGeom>
                <a:avLst/>
                <a:gdLst>
                  <a:gd name="T0" fmla="*/ 2 w 550"/>
                  <a:gd name="T1" fmla="*/ 1 h 178"/>
                  <a:gd name="T2" fmla="*/ 2 w 550"/>
                  <a:gd name="T3" fmla="*/ 1 h 178"/>
                  <a:gd name="T4" fmla="*/ 0 w 550"/>
                  <a:gd name="T5" fmla="*/ 1 h 178"/>
                  <a:gd name="T6" fmla="*/ 0 w 550"/>
                  <a:gd name="T7" fmla="*/ 0 h 178"/>
                  <a:gd name="T8" fmla="*/ 2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4"/>
                    </a:moveTo>
                    <a:lnTo>
                      <a:pt x="550" y="178"/>
                    </a:lnTo>
                    <a:lnTo>
                      <a:pt x="0" y="2"/>
                    </a:lnTo>
                    <a:lnTo>
                      <a:pt x="0" y="0"/>
                    </a:lnTo>
                    <a:lnTo>
                      <a:pt x="550" y="174"/>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5814" name="Freeform 2751"/>
              <p:cNvSpPr>
                <a:spLocks/>
              </p:cNvSpPr>
              <p:nvPr/>
            </p:nvSpPr>
            <p:spPr bwMode="auto">
              <a:xfrm>
                <a:off x="1805" y="1890"/>
                <a:ext cx="276" cy="89"/>
              </a:xfrm>
              <a:custGeom>
                <a:avLst/>
                <a:gdLst>
                  <a:gd name="T0" fmla="*/ 2 w 552"/>
                  <a:gd name="T1" fmla="*/ 1 h 177"/>
                  <a:gd name="T2" fmla="*/ 2 w 552"/>
                  <a:gd name="T3" fmla="*/ 1 h 177"/>
                  <a:gd name="T4" fmla="*/ 0 w 552"/>
                  <a:gd name="T5" fmla="*/ 1 h 177"/>
                  <a:gd name="T6" fmla="*/ 1 w 552"/>
                  <a:gd name="T7" fmla="*/ 0 h 177"/>
                  <a:gd name="T8" fmla="*/ 2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1"/>
                    </a:lnTo>
                    <a:lnTo>
                      <a:pt x="2" y="0"/>
                    </a:lnTo>
                    <a:lnTo>
                      <a:pt x="552" y="176"/>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5815" name="Freeform 2752"/>
              <p:cNvSpPr>
                <a:spLocks/>
              </p:cNvSpPr>
              <p:nvPr/>
            </p:nvSpPr>
            <p:spPr bwMode="auto">
              <a:xfrm>
                <a:off x="1804" y="1891"/>
                <a:ext cx="276" cy="89"/>
              </a:xfrm>
              <a:custGeom>
                <a:avLst/>
                <a:gdLst>
                  <a:gd name="T0" fmla="*/ 3 w 551"/>
                  <a:gd name="T1" fmla="*/ 1 h 178"/>
                  <a:gd name="T2" fmla="*/ 3 w 551"/>
                  <a:gd name="T3" fmla="*/ 1 h 178"/>
                  <a:gd name="T4" fmla="*/ 0 w 551"/>
                  <a:gd name="T5" fmla="*/ 1 h 178"/>
                  <a:gd name="T6" fmla="*/ 1 w 551"/>
                  <a:gd name="T7" fmla="*/ 0 h 178"/>
                  <a:gd name="T8" fmla="*/ 3 w 551"/>
                  <a:gd name="T9" fmla="*/ 1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2"/>
                    </a:lnTo>
                    <a:lnTo>
                      <a:pt x="1" y="0"/>
                    </a:lnTo>
                    <a:lnTo>
                      <a:pt x="551" y="176"/>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816" name="Freeform 2753"/>
              <p:cNvSpPr>
                <a:spLocks/>
              </p:cNvSpPr>
              <p:nvPr/>
            </p:nvSpPr>
            <p:spPr bwMode="auto">
              <a:xfrm>
                <a:off x="1801" y="1891"/>
                <a:ext cx="278" cy="96"/>
              </a:xfrm>
              <a:custGeom>
                <a:avLst/>
                <a:gdLst>
                  <a:gd name="T0" fmla="*/ 3 w 555"/>
                  <a:gd name="T1" fmla="*/ 1 h 191"/>
                  <a:gd name="T2" fmla="*/ 3 w 555"/>
                  <a:gd name="T3" fmla="*/ 1 h 191"/>
                  <a:gd name="T4" fmla="*/ 0 w 555"/>
                  <a:gd name="T5" fmla="*/ 1 h 191"/>
                  <a:gd name="T6" fmla="*/ 1 w 555"/>
                  <a:gd name="T7" fmla="*/ 0 h 191"/>
                  <a:gd name="T8" fmla="*/ 3 w 555"/>
                  <a:gd name="T9" fmla="*/ 1 h 191"/>
                  <a:gd name="T10" fmla="*/ 0 60000 65536"/>
                  <a:gd name="T11" fmla="*/ 0 60000 65536"/>
                  <a:gd name="T12" fmla="*/ 0 60000 65536"/>
                  <a:gd name="T13" fmla="*/ 0 60000 65536"/>
                  <a:gd name="T14" fmla="*/ 0 60000 65536"/>
                  <a:gd name="T15" fmla="*/ 0 w 555"/>
                  <a:gd name="T16" fmla="*/ 0 h 191"/>
                  <a:gd name="T17" fmla="*/ 555 w 555"/>
                  <a:gd name="T18" fmla="*/ 191 h 191"/>
                </a:gdLst>
                <a:ahLst/>
                <a:cxnLst>
                  <a:cxn ang="T10">
                    <a:pos x="T0" y="T1"/>
                  </a:cxn>
                  <a:cxn ang="T11">
                    <a:pos x="T2" y="T3"/>
                  </a:cxn>
                  <a:cxn ang="T12">
                    <a:pos x="T4" y="T5"/>
                  </a:cxn>
                  <a:cxn ang="T13">
                    <a:pos x="T6" y="T7"/>
                  </a:cxn>
                  <a:cxn ang="T14">
                    <a:pos x="T8" y="T9"/>
                  </a:cxn>
                </a:cxnLst>
                <a:rect l="T15" t="T16" r="T17" b="T18"/>
                <a:pathLst>
                  <a:path w="555" h="191">
                    <a:moveTo>
                      <a:pt x="555" y="176"/>
                    </a:moveTo>
                    <a:lnTo>
                      <a:pt x="548" y="191"/>
                    </a:lnTo>
                    <a:lnTo>
                      <a:pt x="0" y="15"/>
                    </a:lnTo>
                    <a:lnTo>
                      <a:pt x="5" y="0"/>
                    </a:lnTo>
                    <a:lnTo>
                      <a:pt x="555"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817" name="Freeform 2754"/>
              <p:cNvSpPr>
                <a:spLocks/>
              </p:cNvSpPr>
              <p:nvPr/>
            </p:nvSpPr>
            <p:spPr bwMode="auto">
              <a:xfrm>
                <a:off x="1804" y="1891"/>
                <a:ext cx="275" cy="90"/>
              </a:xfrm>
              <a:custGeom>
                <a:avLst/>
                <a:gdLst>
                  <a:gd name="T0" fmla="*/ 2 w 550"/>
                  <a:gd name="T1" fmla="*/ 1 h 179"/>
                  <a:gd name="T2" fmla="*/ 2 w 550"/>
                  <a:gd name="T3" fmla="*/ 1 h 179"/>
                  <a:gd name="T4" fmla="*/ 0 w 550"/>
                  <a:gd name="T5" fmla="*/ 1 h 179"/>
                  <a:gd name="T6" fmla="*/ 0 w 550"/>
                  <a:gd name="T7" fmla="*/ 0 h 179"/>
                  <a:gd name="T8" fmla="*/ 2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6"/>
                    </a:moveTo>
                    <a:lnTo>
                      <a:pt x="548" y="179"/>
                    </a:lnTo>
                    <a:lnTo>
                      <a:pt x="0" y="3"/>
                    </a:lnTo>
                    <a:lnTo>
                      <a:pt x="0" y="0"/>
                    </a:lnTo>
                    <a:lnTo>
                      <a:pt x="550"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818" name="Freeform 2755"/>
              <p:cNvSpPr>
                <a:spLocks/>
              </p:cNvSpPr>
              <p:nvPr/>
            </p:nvSpPr>
            <p:spPr bwMode="auto">
              <a:xfrm>
                <a:off x="1803" y="1893"/>
                <a:ext cx="275" cy="89"/>
              </a:xfrm>
              <a:custGeom>
                <a:avLst/>
                <a:gdLst>
                  <a:gd name="T0" fmla="*/ 2 w 550"/>
                  <a:gd name="T1" fmla="*/ 1 h 178"/>
                  <a:gd name="T2" fmla="*/ 2 w 550"/>
                  <a:gd name="T3" fmla="*/ 1 h 178"/>
                  <a:gd name="T4" fmla="*/ 0 w 550"/>
                  <a:gd name="T5" fmla="*/ 1 h 178"/>
                  <a:gd name="T6" fmla="*/ 1 w 550"/>
                  <a:gd name="T7" fmla="*/ 0 h 178"/>
                  <a:gd name="T8" fmla="*/ 2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6"/>
                    </a:moveTo>
                    <a:lnTo>
                      <a:pt x="550" y="178"/>
                    </a:lnTo>
                    <a:lnTo>
                      <a:pt x="0" y="2"/>
                    </a:lnTo>
                    <a:lnTo>
                      <a:pt x="2" y="0"/>
                    </a:lnTo>
                    <a:lnTo>
                      <a:pt x="550"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819" name="Freeform 2756"/>
              <p:cNvSpPr>
                <a:spLocks/>
              </p:cNvSpPr>
              <p:nvPr/>
            </p:nvSpPr>
            <p:spPr bwMode="auto">
              <a:xfrm>
                <a:off x="1802" y="1894"/>
                <a:ext cx="276" cy="90"/>
              </a:xfrm>
              <a:custGeom>
                <a:avLst/>
                <a:gdLst>
                  <a:gd name="T0" fmla="*/ 2 w 552"/>
                  <a:gd name="T1" fmla="*/ 1 h 179"/>
                  <a:gd name="T2" fmla="*/ 2 w 552"/>
                  <a:gd name="T3" fmla="*/ 1 h 179"/>
                  <a:gd name="T4" fmla="*/ 0 w 552"/>
                  <a:gd name="T5" fmla="*/ 1 h 179"/>
                  <a:gd name="T6" fmla="*/ 1 w 552"/>
                  <a:gd name="T7" fmla="*/ 0 h 179"/>
                  <a:gd name="T8" fmla="*/ 2 w 552"/>
                  <a:gd name="T9" fmla="*/ 1 h 179"/>
                  <a:gd name="T10" fmla="*/ 0 60000 65536"/>
                  <a:gd name="T11" fmla="*/ 0 60000 65536"/>
                  <a:gd name="T12" fmla="*/ 0 60000 65536"/>
                  <a:gd name="T13" fmla="*/ 0 60000 65536"/>
                  <a:gd name="T14" fmla="*/ 0 60000 65536"/>
                  <a:gd name="T15" fmla="*/ 0 w 552"/>
                  <a:gd name="T16" fmla="*/ 0 h 179"/>
                  <a:gd name="T17" fmla="*/ 552 w 552"/>
                  <a:gd name="T18" fmla="*/ 179 h 179"/>
                </a:gdLst>
                <a:ahLst/>
                <a:cxnLst>
                  <a:cxn ang="T10">
                    <a:pos x="T0" y="T1"/>
                  </a:cxn>
                  <a:cxn ang="T11">
                    <a:pos x="T2" y="T3"/>
                  </a:cxn>
                  <a:cxn ang="T12">
                    <a:pos x="T4" y="T5"/>
                  </a:cxn>
                  <a:cxn ang="T13">
                    <a:pos x="T6" y="T7"/>
                  </a:cxn>
                  <a:cxn ang="T14">
                    <a:pos x="T8" y="T9"/>
                  </a:cxn>
                </a:cxnLst>
                <a:rect l="T15" t="T16" r="T17" b="T18"/>
                <a:pathLst>
                  <a:path w="552" h="179">
                    <a:moveTo>
                      <a:pt x="552" y="176"/>
                    </a:moveTo>
                    <a:lnTo>
                      <a:pt x="550" y="179"/>
                    </a:lnTo>
                    <a:lnTo>
                      <a:pt x="0" y="2"/>
                    </a:lnTo>
                    <a:lnTo>
                      <a:pt x="2" y="0"/>
                    </a:lnTo>
                    <a:lnTo>
                      <a:pt x="552" y="176"/>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5820" name="Freeform 2757"/>
              <p:cNvSpPr>
                <a:spLocks/>
              </p:cNvSpPr>
              <p:nvPr/>
            </p:nvSpPr>
            <p:spPr bwMode="auto">
              <a:xfrm>
                <a:off x="1802" y="1895"/>
                <a:ext cx="275" cy="90"/>
              </a:xfrm>
              <a:custGeom>
                <a:avLst/>
                <a:gdLst>
                  <a:gd name="T0" fmla="*/ 2 w 550"/>
                  <a:gd name="T1" fmla="*/ 1 h 179"/>
                  <a:gd name="T2" fmla="*/ 2 w 550"/>
                  <a:gd name="T3" fmla="*/ 1 h 179"/>
                  <a:gd name="T4" fmla="*/ 0 w 550"/>
                  <a:gd name="T5" fmla="*/ 1 h 179"/>
                  <a:gd name="T6" fmla="*/ 0 w 550"/>
                  <a:gd name="T7" fmla="*/ 0 h 179"/>
                  <a:gd name="T8" fmla="*/ 2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7"/>
                    </a:moveTo>
                    <a:lnTo>
                      <a:pt x="550" y="179"/>
                    </a:lnTo>
                    <a:lnTo>
                      <a:pt x="0" y="3"/>
                    </a:lnTo>
                    <a:lnTo>
                      <a:pt x="0" y="0"/>
                    </a:lnTo>
                    <a:lnTo>
                      <a:pt x="550" y="177"/>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821" name="Freeform 2758"/>
              <p:cNvSpPr>
                <a:spLocks/>
              </p:cNvSpPr>
              <p:nvPr/>
            </p:nvSpPr>
            <p:spPr bwMode="auto">
              <a:xfrm>
                <a:off x="1801" y="1896"/>
                <a:ext cx="276" cy="90"/>
              </a:xfrm>
              <a:custGeom>
                <a:avLst/>
                <a:gdLst>
                  <a:gd name="T0" fmla="*/ 3 w 551"/>
                  <a:gd name="T1" fmla="*/ 1 h 179"/>
                  <a:gd name="T2" fmla="*/ 3 w 551"/>
                  <a:gd name="T3" fmla="*/ 1 h 179"/>
                  <a:gd name="T4" fmla="*/ 0 w 551"/>
                  <a:gd name="T5" fmla="*/ 1 h 179"/>
                  <a:gd name="T6" fmla="*/ 1 w 551"/>
                  <a:gd name="T7" fmla="*/ 0 h 179"/>
                  <a:gd name="T8" fmla="*/ 3 w 551"/>
                  <a:gd name="T9" fmla="*/ 1 h 179"/>
                  <a:gd name="T10" fmla="*/ 0 60000 65536"/>
                  <a:gd name="T11" fmla="*/ 0 60000 65536"/>
                  <a:gd name="T12" fmla="*/ 0 60000 65536"/>
                  <a:gd name="T13" fmla="*/ 0 60000 65536"/>
                  <a:gd name="T14" fmla="*/ 0 60000 65536"/>
                  <a:gd name="T15" fmla="*/ 0 w 551"/>
                  <a:gd name="T16" fmla="*/ 0 h 179"/>
                  <a:gd name="T17" fmla="*/ 551 w 551"/>
                  <a:gd name="T18" fmla="*/ 179 h 179"/>
                </a:gdLst>
                <a:ahLst/>
                <a:cxnLst>
                  <a:cxn ang="T10">
                    <a:pos x="T0" y="T1"/>
                  </a:cxn>
                  <a:cxn ang="T11">
                    <a:pos x="T2" y="T3"/>
                  </a:cxn>
                  <a:cxn ang="T12">
                    <a:pos x="T4" y="T5"/>
                  </a:cxn>
                  <a:cxn ang="T13">
                    <a:pos x="T6" y="T7"/>
                  </a:cxn>
                  <a:cxn ang="T14">
                    <a:pos x="T8" y="T9"/>
                  </a:cxn>
                </a:cxnLst>
                <a:rect l="T15" t="T16" r="T17" b="T18"/>
                <a:pathLst>
                  <a:path w="551" h="179">
                    <a:moveTo>
                      <a:pt x="551" y="176"/>
                    </a:moveTo>
                    <a:lnTo>
                      <a:pt x="550" y="179"/>
                    </a:lnTo>
                    <a:lnTo>
                      <a:pt x="0" y="2"/>
                    </a:lnTo>
                    <a:lnTo>
                      <a:pt x="1" y="0"/>
                    </a:lnTo>
                    <a:lnTo>
                      <a:pt x="551" y="176"/>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5822" name="Freeform 2759"/>
              <p:cNvSpPr>
                <a:spLocks/>
              </p:cNvSpPr>
              <p:nvPr/>
            </p:nvSpPr>
            <p:spPr bwMode="auto">
              <a:xfrm>
                <a:off x="1801" y="1897"/>
                <a:ext cx="275" cy="90"/>
              </a:xfrm>
              <a:custGeom>
                <a:avLst/>
                <a:gdLst>
                  <a:gd name="T0" fmla="*/ 2 w 550"/>
                  <a:gd name="T1" fmla="*/ 1 h 179"/>
                  <a:gd name="T2" fmla="*/ 2 w 550"/>
                  <a:gd name="T3" fmla="*/ 1 h 179"/>
                  <a:gd name="T4" fmla="*/ 0 w 550"/>
                  <a:gd name="T5" fmla="*/ 1 h 179"/>
                  <a:gd name="T6" fmla="*/ 0 w 550"/>
                  <a:gd name="T7" fmla="*/ 0 h 179"/>
                  <a:gd name="T8" fmla="*/ 2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7"/>
                    </a:moveTo>
                    <a:lnTo>
                      <a:pt x="548" y="179"/>
                    </a:lnTo>
                    <a:lnTo>
                      <a:pt x="0" y="3"/>
                    </a:lnTo>
                    <a:lnTo>
                      <a:pt x="0" y="0"/>
                    </a:lnTo>
                    <a:lnTo>
                      <a:pt x="550" y="177"/>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823" name="Freeform 2760"/>
              <p:cNvSpPr>
                <a:spLocks/>
              </p:cNvSpPr>
              <p:nvPr/>
            </p:nvSpPr>
            <p:spPr bwMode="auto">
              <a:xfrm>
                <a:off x="1799" y="1899"/>
                <a:ext cx="277" cy="96"/>
              </a:xfrm>
              <a:custGeom>
                <a:avLst/>
                <a:gdLst>
                  <a:gd name="T0" fmla="*/ 3 w 553"/>
                  <a:gd name="T1" fmla="*/ 0 h 193"/>
                  <a:gd name="T2" fmla="*/ 3 w 553"/>
                  <a:gd name="T3" fmla="*/ 0 h 193"/>
                  <a:gd name="T4" fmla="*/ 0 w 553"/>
                  <a:gd name="T5" fmla="*/ 0 h 193"/>
                  <a:gd name="T6" fmla="*/ 1 w 553"/>
                  <a:gd name="T7" fmla="*/ 0 h 193"/>
                  <a:gd name="T8" fmla="*/ 3 w 553"/>
                  <a:gd name="T9" fmla="*/ 0 h 193"/>
                  <a:gd name="T10" fmla="*/ 0 60000 65536"/>
                  <a:gd name="T11" fmla="*/ 0 60000 65536"/>
                  <a:gd name="T12" fmla="*/ 0 60000 65536"/>
                  <a:gd name="T13" fmla="*/ 0 60000 65536"/>
                  <a:gd name="T14" fmla="*/ 0 60000 65536"/>
                  <a:gd name="T15" fmla="*/ 0 w 553"/>
                  <a:gd name="T16" fmla="*/ 0 h 193"/>
                  <a:gd name="T17" fmla="*/ 553 w 553"/>
                  <a:gd name="T18" fmla="*/ 193 h 193"/>
                </a:gdLst>
                <a:ahLst/>
                <a:cxnLst>
                  <a:cxn ang="T10">
                    <a:pos x="T0" y="T1"/>
                  </a:cxn>
                  <a:cxn ang="T11">
                    <a:pos x="T2" y="T3"/>
                  </a:cxn>
                  <a:cxn ang="T12">
                    <a:pos x="T4" y="T5"/>
                  </a:cxn>
                  <a:cxn ang="T13">
                    <a:pos x="T6" y="T7"/>
                  </a:cxn>
                  <a:cxn ang="T14">
                    <a:pos x="T8" y="T9"/>
                  </a:cxn>
                </a:cxnLst>
                <a:rect l="T15" t="T16" r="T17" b="T18"/>
                <a:pathLst>
                  <a:path w="553" h="193">
                    <a:moveTo>
                      <a:pt x="553" y="176"/>
                    </a:moveTo>
                    <a:lnTo>
                      <a:pt x="550" y="193"/>
                    </a:lnTo>
                    <a:lnTo>
                      <a:pt x="0" y="13"/>
                    </a:lnTo>
                    <a:lnTo>
                      <a:pt x="5" y="0"/>
                    </a:lnTo>
                    <a:lnTo>
                      <a:pt x="553" y="17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824" name="Freeform 2761"/>
              <p:cNvSpPr>
                <a:spLocks/>
              </p:cNvSpPr>
              <p:nvPr/>
            </p:nvSpPr>
            <p:spPr bwMode="auto">
              <a:xfrm>
                <a:off x="1801" y="1899"/>
                <a:ext cx="275" cy="92"/>
              </a:xfrm>
              <a:custGeom>
                <a:avLst/>
                <a:gdLst>
                  <a:gd name="T0" fmla="*/ 2 w 550"/>
                  <a:gd name="T1" fmla="*/ 1 h 184"/>
                  <a:gd name="T2" fmla="*/ 2 w 550"/>
                  <a:gd name="T3" fmla="*/ 1 h 184"/>
                  <a:gd name="T4" fmla="*/ 0 w 550"/>
                  <a:gd name="T5" fmla="*/ 1 h 184"/>
                  <a:gd name="T6" fmla="*/ 1 w 550"/>
                  <a:gd name="T7" fmla="*/ 0 h 184"/>
                  <a:gd name="T8" fmla="*/ 2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76"/>
                    </a:moveTo>
                    <a:lnTo>
                      <a:pt x="548" y="184"/>
                    </a:lnTo>
                    <a:lnTo>
                      <a:pt x="0" y="7"/>
                    </a:lnTo>
                    <a:lnTo>
                      <a:pt x="2" y="0"/>
                    </a:lnTo>
                    <a:lnTo>
                      <a:pt x="550" y="17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825" name="Freeform 2762"/>
              <p:cNvSpPr>
                <a:spLocks/>
              </p:cNvSpPr>
              <p:nvPr/>
            </p:nvSpPr>
            <p:spPr bwMode="auto">
              <a:xfrm>
                <a:off x="1799" y="1902"/>
                <a:ext cx="276" cy="93"/>
              </a:xfrm>
              <a:custGeom>
                <a:avLst/>
                <a:gdLst>
                  <a:gd name="T0" fmla="*/ 3 w 551"/>
                  <a:gd name="T1" fmla="*/ 1 h 186"/>
                  <a:gd name="T2" fmla="*/ 3 w 551"/>
                  <a:gd name="T3" fmla="*/ 1 h 186"/>
                  <a:gd name="T4" fmla="*/ 0 w 551"/>
                  <a:gd name="T5" fmla="*/ 1 h 186"/>
                  <a:gd name="T6" fmla="*/ 1 w 551"/>
                  <a:gd name="T7" fmla="*/ 0 h 186"/>
                  <a:gd name="T8" fmla="*/ 3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51" y="177"/>
                    </a:moveTo>
                    <a:lnTo>
                      <a:pt x="550" y="186"/>
                    </a:lnTo>
                    <a:lnTo>
                      <a:pt x="0" y="6"/>
                    </a:lnTo>
                    <a:lnTo>
                      <a:pt x="3" y="0"/>
                    </a:lnTo>
                    <a:lnTo>
                      <a:pt x="551" y="177"/>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5826" name="Freeform 2763"/>
              <p:cNvSpPr>
                <a:spLocks/>
              </p:cNvSpPr>
              <p:nvPr/>
            </p:nvSpPr>
            <p:spPr bwMode="auto">
              <a:xfrm>
                <a:off x="1799" y="1906"/>
                <a:ext cx="275" cy="98"/>
              </a:xfrm>
              <a:custGeom>
                <a:avLst/>
                <a:gdLst>
                  <a:gd name="T0" fmla="*/ 2 w 550"/>
                  <a:gd name="T1" fmla="*/ 1 h 196"/>
                  <a:gd name="T2" fmla="*/ 2 w 550"/>
                  <a:gd name="T3" fmla="*/ 1 h 196"/>
                  <a:gd name="T4" fmla="*/ 0 w 550"/>
                  <a:gd name="T5" fmla="*/ 1 h 196"/>
                  <a:gd name="T6" fmla="*/ 0 w 550"/>
                  <a:gd name="T7" fmla="*/ 0 h 196"/>
                  <a:gd name="T8" fmla="*/ 2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50" y="180"/>
                    </a:moveTo>
                    <a:lnTo>
                      <a:pt x="548" y="196"/>
                    </a:lnTo>
                    <a:lnTo>
                      <a:pt x="0" y="17"/>
                    </a:lnTo>
                    <a:lnTo>
                      <a:pt x="0" y="0"/>
                    </a:lnTo>
                    <a:lnTo>
                      <a:pt x="550" y="180"/>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827" name="Freeform 2764"/>
              <p:cNvSpPr>
                <a:spLocks/>
              </p:cNvSpPr>
              <p:nvPr/>
            </p:nvSpPr>
            <p:spPr bwMode="auto">
              <a:xfrm>
                <a:off x="1799" y="1906"/>
                <a:ext cx="275" cy="93"/>
              </a:xfrm>
              <a:custGeom>
                <a:avLst/>
                <a:gdLst>
                  <a:gd name="T0" fmla="*/ 2 w 550"/>
                  <a:gd name="T1" fmla="*/ 0 h 188"/>
                  <a:gd name="T2" fmla="*/ 2 w 550"/>
                  <a:gd name="T3" fmla="*/ 0 h 188"/>
                  <a:gd name="T4" fmla="*/ 0 w 550"/>
                  <a:gd name="T5" fmla="*/ 0 h 188"/>
                  <a:gd name="T6" fmla="*/ 0 w 550"/>
                  <a:gd name="T7" fmla="*/ 0 h 188"/>
                  <a:gd name="T8" fmla="*/ 2 w 550"/>
                  <a:gd name="T9" fmla="*/ 0 h 188"/>
                  <a:gd name="T10" fmla="*/ 0 60000 65536"/>
                  <a:gd name="T11" fmla="*/ 0 60000 65536"/>
                  <a:gd name="T12" fmla="*/ 0 60000 65536"/>
                  <a:gd name="T13" fmla="*/ 0 60000 65536"/>
                  <a:gd name="T14" fmla="*/ 0 60000 65536"/>
                  <a:gd name="T15" fmla="*/ 0 w 550"/>
                  <a:gd name="T16" fmla="*/ 0 h 188"/>
                  <a:gd name="T17" fmla="*/ 550 w 550"/>
                  <a:gd name="T18" fmla="*/ 188 h 188"/>
                </a:gdLst>
                <a:ahLst/>
                <a:cxnLst>
                  <a:cxn ang="T10">
                    <a:pos x="T0" y="T1"/>
                  </a:cxn>
                  <a:cxn ang="T11">
                    <a:pos x="T2" y="T3"/>
                  </a:cxn>
                  <a:cxn ang="T12">
                    <a:pos x="T4" y="T5"/>
                  </a:cxn>
                  <a:cxn ang="T13">
                    <a:pos x="T6" y="T7"/>
                  </a:cxn>
                  <a:cxn ang="T14">
                    <a:pos x="T8" y="T9"/>
                  </a:cxn>
                </a:cxnLst>
                <a:rect l="T15" t="T16" r="T17" b="T18"/>
                <a:pathLst>
                  <a:path w="550" h="188">
                    <a:moveTo>
                      <a:pt x="550" y="180"/>
                    </a:moveTo>
                    <a:lnTo>
                      <a:pt x="548" y="188"/>
                    </a:lnTo>
                    <a:lnTo>
                      <a:pt x="0" y="9"/>
                    </a:lnTo>
                    <a:lnTo>
                      <a:pt x="0" y="0"/>
                    </a:lnTo>
                    <a:lnTo>
                      <a:pt x="550" y="180"/>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828" name="Freeform 2765"/>
              <p:cNvSpPr>
                <a:spLocks/>
              </p:cNvSpPr>
              <p:nvPr/>
            </p:nvSpPr>
            <p:spPr bwMode="auto">
              <a:xfrm>
                <a:off x="1799" y="1910"/>
                <a:ext cx="274" cy="94"/>
              </a:xfrm>
              <a:custGeom>
                <a:avLst/>
                <a:gdLst>
                  <a:gd name="T0" fmla="*/ 2 w 548"/>
                  <a:gd name="T1" fmla="*/ 1 h 187"/>
                  <a:gd name="T2" fmla="*/ 2 w 548"/>
                  <a:gd name="T3" fmla="*/ 1 h 187"/>
                  <a:gd name="T4" fmla="*/ 0 w 548"/>
                  <a:gd name="T5" fmla="*/ 1 h 187"/>
                  <a:gd name="T6" fmla="*/ 0 w 548"/>
                  <a:gd name="T7" fmla="*/ 0 h 187"/>
                  <a:gd name="T8" fmla="*/ 2 w 548"/>
                  <a:gd name="T9" fmla="*/ 1 h 187"/>
                  <a:gd name="T10" fmla="*/ 0 60000 65536"/>
                  <a:gd name="T11" fmla="*/ 0 60000 65536"/>
                  <a:gd name="T12" fmla="*/ 0 60000 65536"/>
                  <a:gd name="T13" fmla="*/ 0 60000 65536"/>
                  <a:gd name="T14" fmla="*/ 0 60000 65536"/>
                  <a:gd name="T15" fmla="*/ 0 w 548"/>
                  <a:gd name="T16" fmla="*/ 0 h 187"/>
                  <a:gd name="T17" fmla="*/ 548 w 548"/>
                  <a:gd name="T18" fmla="*/ 187 h 187"/>
                </a:gdLst>
                <a:ahLst/>
                <a:cxnLst>
                  <a:cxn ang="T10">
                    <a:pos x="T0" y="T1"/>
                  </a:cxn>
                  <a:cxn ang="T11">
                    <a:pos x="T2" y="T3"/>
                  </a:cxn>
                  <a:cxn ang="T12">
                    <a:pos x="T4" y="T5"/>
                  </a:cxn>
                  <a:cxn ang="T13">
                    <a:pos x="T6" y="T7"/>
                  </a:cxn>
                  <a:cxn ang="T14">
                    <a:pos x="T8" y="T9"/>
                  </a:cxn>
                </a:cxnLst>
                <a:rect l="T15" t="T16" r="T17" b="T18"/>
                <a:pathLst>
                  <a:path w="548" h="187">
                    <a:moveTo>
                      <a:pt x="548" y="179"/>
                    </a:moveTo>
                    <a:lnTo>
                      <a:pt x="548" y="187"/>
                    </a:lnTo>
                    <a:lnTo>
                      <a:pt x="0" y="8"/>
                    </a:lnTo>
                    <a:lnTo>
                      <a:pt x="0" y="0"/>
                    </a:lnTo>
                    <a:lnTo>
                      <a:pt x="548" y="179"/>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5829" name="Freeform 2766"/>
              <p:cNvSpPr>
                <a:spLocks/>
              </p:cNvSpPr>
              <p:nvPr/>
            </p:nvSpPr>
            <p:spPr bwMode="auto">
              <a:xfrm>
                <a:off x="1799" y="1914"/>
                <a:ext cx="275" cy="98"/>
              </a:xfrm>
              <a:custGeom>
                <a:avLst/>
                <a:gdLst>
                  <a:gd name="T0" fmla="*/ 2 w 550"/>
                  <a:gd name="T1" fmla="*/ 1 h 196"/>
                  <a:gd name="T2" fmla="*/ 2 w 550"/>
                  <a:gd name="T3" fmla="*/ 1 h 196"/>
                  <a:gd name="T4" fmla="*/ 0 w 550"/>
                  <a:gd name="T5" fmla="*/ 1 h 196"/>
                  <a:gd name="T6" fmla="*/ 0 w 550"/>
                  <a:gd name="T7" fmla="*/ 0 h 196"/>
                  <a:gd name="T8" fmla="*/ 2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48" y="179"/>
                    </a:moveTo>
                    <a:lnTo>
                      <a:pt x="550" y="196"/>
                    </a:lnTo>
                    <a:lnTo>
                      <a:pt x="0" y="15"/>
                    </a:lnTo>
                    <a:lnTo>
                      <a:pt x="0" y="0"/>
                    </a:lnTo>
                    <a:lnTo>
                      <a:pt x="548" y="17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830" name="Freeform 2767"/>
              <p:cNvSpPr>
                <a:spLocks/>
              </p:cNvSpPr>
              <p:nvPr/>
            </p:nvSpPr>
            <p:spPr bwMode="auto">
              <a:xfrm>
                <a:off x="1799" y="1914"/>
                <a:ext cx="274" cy="92"/>
              </a:xfrm>
              <a:custGeom>
                <a:avLst/>
                <a:gdLst>
                  <a:gd name="T0" fmla="*/ 2 w 548"/>
                  <a:gd name="T1" fmla="*/ 1 h 184"/>
                  <a:gd name="T2" fmla="*/ 2 w 548"/>
                  <a:gd name="T3" fmla="*/ 1 h 184"/>
                  <a:gd name="T4" fmla="*/ 0 w 548"/>
                  <a:gd name="T5" fmla="*/ 1 h 184"/>
                  <a:gd name="T6" fmla="*/ 0 w 548"/>
                  <a:gd name="T7" fmla="*/ 0 h 184"/>
                  <a:gd name="T8" fmla="*/ 2 w 548"/>
                  <a:gd name="T9" fmla="*/ 1 h 184"/>
                  <a:gd name="T10" fmla="*/ 0 60000 65536"/>
                  <a:gd name="T11" fmla="*/ 0 60000 65536"/>
                  <a:gd name="T12" fmla="*/ 0 60000 65536"/>
                  <a:gd name="T13" fmla="*/ 0 60000 65536"/>
                  <a:gd name="T14" fmla="*/ 0 60000 65536"/>
                  <a:gd name="T15" fmla="*/ 0 w 548"/>
                  <a:gd name="T16" fmla="*/ 0 h 184"/>
                  <a:gd name="T17" fmla="*/ 548 w 548"/>
                  <a:gd name="T18" fmla="*/ 184 h 184"/>
                </a:gdLst>
                <a:ahLst/>
                <a:cxnLst>
                  <a:cxn ang="T10">
                    <a:pos x="T0" y="T1"/>
                  </a:cxn>
                  <a:cxn ang="T11">
                    <a:pos x="T2" y="T3"/>
                  </a:cxn>
                  <a:cxn ang="T12">
                    <a:pos x="T4" y="T5"/>
                  </a:cxn>
                  <a:cxn ang="T13">
                    <a:pos x="T6" y="T7"/>
                  </a:cxn>
                  <a:cxn ang="T14">
                    <a:pos x="T8" y="T9"/>
                  </a:cxn>
                </a:cxnLst>
                <a:rect l="T15" t="T16" r="T17" b="T18"/>
                <a:pathLst>
                  <a:path w="548" h="184">
                    <a:moveTo>
                      <a:pt x="548" y="179"/>
                    </a:moveTo>
                    <a:lnTo>
                      <a:pt x="548" y="184"/>
                    </a:lnTo>
                    <a:lnTo>
                      <a:pt x="0" y="3"/>
                    </a:lnTo>
                    <a:lnTo>
                      <a:pt x="0" y="0"/>
                    </a:lnTo>
                    <a:lnTo>
                      <a:pt x="548" y="17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831" name="Freeform 2768"/>
              <p:cNvSpPr>
                <a:spLocks/>
              </p:cNvSpPr>
              <p:nvPr/>
            </p:nvSpPr>
            <p:spPr bwMode="auto">
              <a:xfrm>
                <a:off x="1799" y="1916"/>
                <a:ext cx="274" cy="92"/>
              </a:xfrm>
              <a:custGeom>
                <a:avLst/>
                <a:gdLst>
                  <a:gd name="T0" fmla="*/ 2 w 548"/>
                  <a:gd name="T1" fmla="*/ 0 h 185"/>
                  <a:gd name="T2" fmla="*/ 2 w 548"/>
                  <a:gd name="T3" fmla="*/ 0 h 185"/>
                  <a:gd name="T4" fmla="*/ 0 w 548"/>
                  <a:gd name="T5" fmla="*/ 0 h 185"/>
                  <a:gd name="T6" fmla="*/ 0 w 548"/>
                  <a:gd name="T7" fmla="*/ 0 h 185"/>
                  <a:gd name="T8" fmla="*/ 2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1"/>
                    </a:moveTo>
                    <a:lnTo>
                      <a:pt x="548" y="185"/>
                    </a:lnTo>
                    <a:lnTo>
                      <a:pt x="0" y="3"/>
                    </a:lnTo>
                    <a:lnTo>
                      <a:pt x="0" y="0"/>
                    </a:lnTo>
                    <a:lnTo>
                      <a:pt x="548" y="181"/>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5832" name="Freeform 2769"/>
              <p:cNvSpPr>
                <a:spLocks/>
              </p:cNvSpPr>
              <p:nvPr/>
            </p:nvSpPr>
            <p:spPr bwMode="auto">
              <a:xfrm>
                <a:off x="1799" y="1917"/>
                <a:ext cx="275" cy="93"/>
              </a:xfrm>
              <a:custGeom>
                <a:avLst/>
                <a:gdLst>
                  <a:gd name="T0" fmla="*/ 2 w 550"/>
                  <a:gd name="T1" fmla="*/ 0 h 187"/>
                  <a:gd name="T2" fmla="*/ 2 w 550"/>
                  <a:gd name="T3" fmla="*/ 0 h 187"/>
                  <a:gd name="T4" fmla="*/ 0 w 550"/>
                  <a:gd name="T5" fmla="*/ 0 h 187"/>
                  <a:gd name="T6" fmla="*/ 0 w 550"/>
                  <a:gd name="T7" fmla="*/ 0 h 187"/>
                  <a:gd name="T8" fmla="*/ 2 w 550"/>
                  <a:gd name="T9" fmla="*/ 0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48" y="182"/>
                    </a:moveTo>
                    <a:lnTo>
                      <a:pt x="550" y="187"/>
                    </a:lnTo>
                    <a:lnTo>
                      <a:pt x="0" y="5"/>
                    </a:lnTo>
                    <a:lnTo>
                      <a:pt x="0" y="0"/>
                    </a:lnTo>
                    <a:lnTo>
                      <a:pt x="548" y="182"/>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833" name="Freeform 2770"/>
              <p:cNvSpPr>
                <a:spLocks/>
              </p:cNvSpPr>
              <p:nvPr/>
            </p:nvSpPr>
            <p:spPr bwMode="auto">
              <a:xfrm>
                <a:off x="1799" y="1920"/>
                <a:ext cx="275" cy="92"/>
              </a:xfrm>
              <a:custGeom>
                <a:avLst/>
                <a:gdLst>
                  <a:gd name="T0" fmla="*/ 2 w 550"/>
                  <a:gd name="T1" fmla="*/ 0 h 185"/>
                  <a:gd name="T2" fmla="*/ 2 w 550"/>
                  <a:gd name="T3" fmla="*/ 0 h 185"/>
                  <a:gd name="T4" fmla="*/ 0 w 550"/>
                  <a:gd name="T5" fmla="*/ 0 h 185"/>
                  <a:gd name="T6" fmla="*/ 0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82"/>
                    </a:moveTo>
                    <a:lnTo>
                      <a:pt x="550" y="185"/>
                    </a:lnTo>
                    <a:lnTo>
                      <a:pt x="0" y="4"/>
                    </a:lnTo>
                    <a:lnTo>
                      <a:pt x="0" y="0"/>
                    </a:lnTo>
                    <a:lnTo>
                      <a:pt x="550" y="182"/>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5834" name="Freeform 2771"/>
              <p:cNvSpPr>
                <a:spLocks/>
              </p:cNvSpPr>
              <p:nvPr/>
            </p:nvSpPr>
            <p:spPr bwMode="auto">
              <a:xfrm>
                <a:off x="1799" y="1921"/>
                <a:ext cx="277" cy="98"/>
              </a:xfrm>
              <a:custGeom>
                <a:avLst/>
                <a:gdLst>
                  <a:gd name="T0" fmla="*/ 3 w 553"/>
                  <a:gd name="T1" fmla="*/ 1 h 196"/>
                  <a:gd name="T2" fmla="*/ 3 w 553"/>
                  <a:gd name="T3" fmla="*/ 1 h 196"/>
                  <a:gd name="T4" fmla="*/ 1 w 553"/>
                  <a:gd name="T5" fmla="*/ 1 h 196"/>
                  <a:gd name="T6" fmla="*/ 0 w 553"/>
                  <a:gd name="T7" fmla="*/ 0 h 196"/>
                  <a:gd name="T8" fmla="*/ 3 w 553"/>
                  <a:gd name="T9" fmla="*/ 1 h 196"/>
                  <a:gd name="T10" fmla="*/ 0 60000 65536"/>
                  <a:gd name="T11" fmla="*/ 0 60000 65536"/>
                  <a:gd name="T12" fmla="*/ 0 60000 65536"/>
                  <a:gd name="T13" fmla="*/ 0 60000 65536"/>
                  <a:gd name="T14" fmla="*/ 0 60000 65536"/>
                  <a:gd name="T15" fmla="*/ 0 w 553"/>
                  <a:gd name="T16" fmla="*/ 0 h 196"/>
                  <a:gd name="T17" fmla="*/ 553 w 553"/>
                  <a:gd name="T18" fmla="*/ 196 h 196"/>
                </a:gdLst>
                <a:ahLst/>
                <a:cxnLst>
                  <a:cxn ang="T10">
                    <a:pos x="T0" y="T1"/>
                  </a:cxn>
                  <a:cxn ang="T11">
                    <a:pos x="T2" y="T3"/>
                  </a:cxn>
                  <a:cxn ang="T12">
                    <a:pos x="T4" y="T5"/>
                  </a:cxn>
                  <a:cxn ang="T13">
                    <a:pos x="T6" y="T7"/>
                  </a:cxn>
                  <a:cxn ang="T14">
                    <a:pos x="T8" y="T9"/>
                  </a:cxn>
                </a:cxnLst>
                <a:rect l="T15" t="T16" r="T17" b="T18"/>
                <a:pathLst>
                  <a:path w="553" h="196">
                    <a:moveTo>
                      <a:pt x="550" y="181"/>
                    </a:moveTo>
                    <a:lnTo>
                      <a:pt x="553" y="196"/>
                    </a:lnTo>
                    <a:lnTo>
                      <a:pt x="3" y="13"/>
                    </a:lnTo>
                    <a:lnTo>
                      <a:pt x="0" y="0"/>
                    </a:lnTo>
                    <a:lnTo>
                      <a:pt x="550" y="18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835" name="Freeform 2772"/>
              <p:cNvSpPr>
                <a:spLocks/>
              </p:cNvSpPr>
              <p:nvPr/>
            </p:nvSpPr>
            <p:spPr bwMode="auto">
              <a:xfrm>
                <a:off x="1799" y="1921"/>
                <a:ext cx="275" cy="93"/>
              </a:xfrm>
              <a:custGeom>
                <a:avLst/>
                <a:gdLst>
                  <a:gd name="T0" fmla="*/ 2 w 550"/>
                  <a:gd name="T1" fmla="*/ 1 h 184"/>
                  <a:gd name="T2" fmla="*/ 2 w 550"/>
                  <a:gd name="T3" fmla="*/ 1 h 184"/>
                  <a:gd name="T4" fmla="*/ 1 w 550"/>
                  <a:gd name="T5" fmla="*/ 1 h 184"/>
                  <a:gd name="T6" fmla="*/ 0 w 550"/>
                  <a:gd name="T7" fmla="*/ 0 h 184"/>
                  <a:gd name="T8" fmla="*/ 2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81"/>
                    </a:moveTo>
                    <a:lnTo>
                      <a:pt x="550" y="184"/>
                    </a:lnTo>
                    <a:lnTo>
                      <a:pt x="1" y="3"/>
                    </a:lnTo>
                    <a:lnTo>
                      <a:pt x="0" y="0"/>
                    </a:lnTo>
                    <a:lnTo>
                      <a:pt x="550" y="18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836" name="Freeform 2773"/>
              <p:cNvSpPr>
                <a:spLocks/>
              </p:cNvSpPr>
              <p:nvPr/>
            </p:nvSpPr>
            <p:spPr bwMode="auto">
              <a:xfrm>
                <a:off x="1800" y="1923"/>
                <a:ext cx="275" cy="92"/>
              </a:xfrm>
              <a:custGeom>
                <a:avLst/>
                <a:gdLst>
                  <a:gd name="T0" fmla="*/ 2 w 550"/>
                  <a:gd name="T1" fmla="*/ 0 h 185"/>
                  <a:gd name="T2" fmla="*/ 2 w 550"/>
                  <a:gd name="T3" fmla="*/ 0 h 185"/>
                  <a:gd name="T4" fmla="*/ 0 w 550"/>
                  <a:gd name="T5" fmla="*/ 0 h 185"/>
                  <a:gd name="T6" fmla="*/ 0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9" y="181"/>
                    </a:moveTo>
                    <a:lnTo>
                      <a:pt x="550" y="185"/>
                    </a:lnTo>
                    <a:lnTo>
                      <a:pt x="0" y="2"/>
                    </a:lnTo>
                    <a:lnTo>
                      <a:pt x="0" y="0"/>
                    </a:lnTo>
                    <a:lnTo>
                      <a:pt x="549" y="181"/>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837" name="Freeform 2774"/>
              <p:cNvSpPr>
                <a:spLocks/>
              </p:cNvSpPr>
              <p:nvPr/>
            </p:nvSpPr>
            <p:spPr bwMode="auto">
              <a:xfrm>
                <a:off x="1800" y="1924"/>
                <a:ext cx="275" cy="93"/>
              </a:xfrm>
              <a:custGeom>
                <a:avLst/>
                <a:gdLst>
                  <a:gd name="T0" fmla="*/ 2 w 550"/>
                  <a:gd name="T1" fmla="*/ 1 h 186"/>
                  <a:gd name="T2" fmla="*/ 2 w 550"/>
                  <a:gd name="T3" fmla="*/ 1 h 186"/>
                  <a:gd name="T4" fmla="*/ 1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838" name="Freeform 2775"/>
              <p:cNvSpPr>
                <a:spLocks/>
              </p:cNvSpPr>
              <p:nvPr/>
            </p:nvSpPr>
            <p:spPr bwMode="auto">
              <a:xfrm>
                <a:off x="1801" y="1926"/>
                <a:ext cx="274" cy="92"/>
              </a:xfrm>
              <a:custGeom>
                <a:avLst/>
                <a:gdLst>
                  <a:gd name="T0" fmla="*/ 2 w 548"/>
                  <a:gd name="T1" fmla="*/ 0 h 185"/>
                  <a:gd name="T2" fmla="*/ 2 w 548"/>
                  <a:gd name="T3" fmla="*/ 0 h 185"/>
                  <a:gd name="T4" fmla="*/ 0 w 548"/>
                  <a:gd name="T5" fmla="*/ 0 h 185"/>
                  <a:gd name="T6" fmla="*/ 0 w 548"/>
                  <a:gd name="T7" fmla="*/ 0 h 185"/>
                  <a:gd name="T8" fmla="*/ 2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3"/>
                    </a:moveTo>
                    <a:lnTo>
                      <a:pt x="548" y="185"/>
                    </a:lnTo>
                    <a:lnTo>
                      <a:pt x="0" y="3"/>
                    </a:lnTo>
                    <a:lnTo>
                      <a:pt x="0" y="0"/>
                    </a:lnTo>
                    <a:lnTo>
                      <a:pt x="548" y="183"/>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5839" name="Freeform 2776"/>
              <p:cNvSpPr>
                <a:spLocks/>
              </p:cNvSpPr>
              <p:nvPr/>
            </p:nvSpPr>
            <p:spPr bwMode="auto">
              <a:xfrm>
                <a:off x="1801" y="1927"/>
                <a:ext cx="275" cy="92"/>
              </a:xfrm>
              <a:custGeom>
                <a:avLst/>
                <a:gdLst>
                  <a:gd name="T0" fmla="*/ 2 w 550"/>
                  <a:gd name="T1" fmla="*/ 0 h 185"/>
                  <a:gd name="T2" fmla="*/ 2 w 550"/>
                  <a:gd name="T3" fmla="*/ 0 h 185"/>
                  <a:gd name="T4" fmla="*/ 0 w 550"/>
                  <a:gd name="T5" fmla="*/ 0 h 185"/>
                  <a:gd name="T6" fmla="*/ 0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8" y="182"/>
                    </a:moveTo>
                    <a:lnTo>
                      <a:pt x="550" y="185"/>
                    </a:lnTo>
                    <a:lnTo>
                      <a:pt x="0" y="2"/>
                    </a:lnTo>
                    <a:lnTo>
                      <a:pt x="0" y="0"/>
                    </a:lnTo>
                    <a:lnTo>
                      <a:pt x="548" y="182"/>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5840" name="Freeform 2777"/>
              <p:cNvSpPr>
                <a:spLocks/>
              </p:cNvSpPr>
              <p:nvPr/>
            </p:nvSpPr>
            <p:spPr bwMode="auto">
              <a:xfrm>
                <a:off x="1801" y="1928"/>
                <a:ext cx="277" cy="98"/>
              </a:xfrm>
              <a:custGeom>
                <a:avLst/>
                <a:gdLst>
                  <a:gd name="T0" fmla="*/ 2 w 555"/>
                  <a:gd name="T1" fmla="*/ 1 h 196"/>
                  <a:gd name="T2" fmla="*/ 2 w 555"/>
                  <a:gd name="T3" fmla="*/ 1 h 196"/>
                  <a:gd name="T4" fmla="*/ 0 w 555"/>
                  <a:gd name="T5" fmla="*/ 1 h 196"/>
                  <a:gd name="T6" fmla="*/ 0 w 555"/>
                  <a:gd name="T7" fmla="*/ 0 h 196"/>
                  <a:gd name="T8" fmla="*/ 2 w 555"/>
                  <a:gd name="T9" fmla="*/ 1 h 196"/>
                  <a:gd name="T10" fmla="*/ 0 60000 65536"/>
                  <a:gd name="T11" fmla="*/ 0 60000 65536"/>
                  <a:gd name="T12" fmla="*/ 0 60000 65536"/>
                  <a:gd name="T13" fmla="*/ 0 60000 65536"/>
                  <a:gd name="T14" fmla="*/ 0 60000 65536"/>
                  <a:gd name="T15" fmla="*/ 0 w 555"/>
                  <a:gd name="T16" fmla="*/ 0 h 196"/>
                  <a:gd name="T17" fmla="*/ 555 w 555"/>
                  <a:gd name="T18" fmla="*/ 196 h 196"/>
                </a:gdLst>
                <a:ahLst/>
                <a:cxnLst>
                  <a:cxn ang="T10">
                    <a:pos x="T0" y="T1"/>
                  </a:cxn>
                  <a:cxn ang="T11">
                    <a:pos x="T2" y="T3"/>
                  </a:cxn>
                  <a:cxn ang="T12">
                    <a:pos x="T4" y="T5"/>
                  </a:cxn>
                  <a:cxn ang="T13">
                    <a:pos x="T6" y="T7"/>
                  </a:cxn>
                  <a:cxn ang="T14">
                    <a:pos x="T8" y="T9"/>
                  </a:cxn>
                </a:cxnLst>
                <a:rect l="T15" t="T16" r="T17" b="T18"/>
                <a:pathLst>
                  <a:path w="555" h="196">
                    <a:moveTo>
                      <a:pt x="550" y="183"/>
                    </a:moveTo>
                    <a:lnTo>
                      <a:pt x="555" y="196"/>
                    </a:lnTo>
                    <a:lnTo>
                      <a:pt x="7" y="13"/>
                    </a:lnTo>
                    <a:lnTo>
                      <a:pt x="0" y="0"/>
                    </a:lnTo>
                    <a:lnTo>
                      <a:pt x="550" y="18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841" name="Freeform 2778"/>
              <p:cNvSpPr>
                <a:spLocks/>
              </p:cNvSpPr>
              <p:nvPr/>
            </p:nvSpPr>
            <p:spPr bwMode="auto">
              <a:xfrm>
                <a:off x="1801" y="1928"/>
                <a:ext cx="275" cy="93"/>
              </a:xfrm>
              <a:custGeom>
                <a:avLst/>
                <a:gdLst>
                  <a:gd name="T0" fmla="*/ 2 w 552"/>
                  <a:gd name="T1" fmla="*/ 1 h 186"/>
                  <a:gd name="T2" fmla="*/ 2 w 552"/>
                  <a:gd name="T3" fmla="*/ 1 h 186"/>
                  <a:gd name="T4" fmla="*/ 0 w 552"/>
                  <a:gd name="T5" fmla="*/ 1 h 186"/>
                  <a:gd name="T6" fmla="*/ 0 w 552"/>
                  <a:gd name="T7" fmla="*/ 0 h 186"/>
                  <a:gd name="T8" fmla="*/ 2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50" y="183"/>
                    </a:moveTo>
                    <a:lnTo>
                      <a:pt x="552" y="186"/>
                    </a:lnTo>
                    <a:lnTo>
                      <a:pt x="2" y="3"/>
                    </a:lnTo>
                    <a:lnTo>
                      <a:pt x="0" y="0"/>
                    </a:lnTo>
                    <a:lnTo>
                      <a:pt x="550" y="18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842" name="Freeform 2779"/>
              <p:cNvSpPr>
                <a:spLocks/>
              </p:cNvSpPr>
              <p:nvPr/>
            </p:nvSpPr>
            <p:spPr bwMode="auto">
              <a:xfrm>
                <a:off x="1801" y="1930"/>
                <a:ext cx="276" cy="93"/>
              </a:xfrm>
              <a:custGeom>
                <a:avLst/>
                <a:gdLst>
                  <a:gd name="T0" fmla="*/ 3 w 551"/>
                  <a:gd name="T1" fmla="*/ 0 h 187"/>
                  <a:gd name="T2" fmla="*/ 3 w 551"/>
                  <a:gd name="T3" fmla="*/ 0 h 187"/>
                  <a:gd name="T4" fmla="*/ 1 w 551"/>
                  <a:gd name="T5" fmla="*/ 0 h 187"/>
                  <a:gd name="T6" fmla="*/ 0 w 551"/>
                  <a:gd name="T7" fmla="*/ 0 h 187"/>
                  <a:gd name="T8" fmla="*/ 3 w 551"/>
                  <a:gd name="T9" fmla="*/ 0 h 187"/>
                  <a:gd name="T10" fmla="*/ 0 60000 65536"/>
                  <a:gd name="T11" fmla="*/ 0 60000 65536"/>
                  <a:gd name="T12" fmla="*/ 0 60000 65536"/>
                  <a:gd name="T13" fmla="*/ 0 60000 65536"/>
                  <a:gd name="T14" fmla="*/ 0 60000 65536"/>
                  <a:gd name="T15" fmla="*/ 0 w 551"/>
                  <a:gd name="T16" fmla="*/ 0 h 187"/>
                  <a:gd name="T17" fmla="*/ 551 w 551"/>
                  <a:gd name="T18" fmla="*/ 187 h 187"/>
                </a:gdLst>
                <a:ahLst/>
                <a:cxnLst>
                  <a:cxn ang="T10">
                    <a:pos x="T0" y="T1"/>
                  </a:cxn>
                  <a:cxn ang="T11">
                    <a:pos x="T2" y="T3"/>
                  </a:cxn>
                  <a:cxn ang="T12">
                    <a:pos x="T4" y="T5"/>
                  </a:cxn>
                  <a:cxn ang="T13">
                    <a:pos x="T6" y="T7"/>
                  </a:cxn>
                  <a:cxn ang="T14">
                    <a:pos x="T8" y="T9"/>
                  </a:cxn>
                </a:cxnLst>
                <a:rect l="T15" t="T16" r="T17" b="T18"/>
                <a:pathLst>
                  <a:path w="551" h="187">
                    <a:moveTo>
                      <a:pt x="550" y="183"/>
                    </a:moveTo>
                    <a:lnTo>
                      <a:pt x="551" y="187"/>
                    </a:lnTo>
                    <a:lnTo>
                      <a:pt x="1" y="4"/>
                    </a:lnTo>
                    <a:lnTo>
                      <a:pt x="0" y="0"/>
                    </a:lnTo>
                    <a:lnTo>
                      <a:pt x="550" y="183"/>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5843" name="Freeform 2780"/>
              <p:cNvSpPr>
                <a:spLocks/>
              </p:cNvSpPr>
              <p:nvPr/>
            </p:nvSpPr>
            <p:spPr bwMode="auto">
              <a:xfrm>
                <a:off x="1802" y="1931"/>
                <a:ext cx="275" cy="93"/>
              </a:xfrm>
              <a:custGeom>
                <a:avLst/>
                <a:gdLst>
                  <a:gd name="T0" fmla="*/ 2 w 550"/>
                  <a:gd name="T1" fmla="*/ 1 h 186"/>
                  <a:gd name="T2" fmla="*/ 2 w 550"/>
                  <a:gd name="T3" fmla="*/ 1 h 186"/>
                  <a:gd name="T4" fmla="*/ 1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844" name="Freeform 2781"/>
              <p:cNvSpPr>
                <a:spLocks/>
              </p:cNvSpPr>
              <p:nvPr/>
            </p:nvSpPr>
            <p:spPr bwMode="auto">
              <a:xfrm>
                <a:off x="1803" y="1933"/>
                <a:ext cx="275" cy="93"/>
              </a:xfrm>
              <a:custGeom>
                <a:avLst/>
                <a:gdLst>
                  <a:gd name="T0" fmla="*/ 2 w 550"/>
                  <a:gd name="T1" fmla="*/ 1 h 186"/>
                  <a:gd name="T2" fmla="*/ 2 w 550"/>
                  <a:gd name="T3" fmla="*/ 1 h 186"/>
                  <a:gd name="T4" fmla="*/ 1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48" y="183"/>
                    </a:moveTo>
                    <a:lnTo>
                      <a:pt x="550" y="186"/>
                    </a:lnTo>
                    <a:lnTo>
                      <a:pt x="2" y="3"/>
                    </a:lnTo>
                    <a:lnTo>
                      <a:pt x="0" y="0"/>
                    </a:lnTo>
                    <a:lnTo>
                      <a:pt x="548" y="183"/>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845" name="Freeform 2782"/>
              <p:cNvSpPr>
                <a:spLocks/>
              </p:cNvSpPr>
              <p:nvPr/>
            </p:nvSpPr>
            <p:spPr bwMode="auto">
              <a:xfrm>
                <a:off x="1804" y="1935"/>
                <a:ext cx="278" cy="97"/>
              </a:xfrm>
              <a:custGeom>
                <a:avLst/>
                <a:gdLst>
                  <a:gd name="T0" fmla="*/ 2 w 556"/>
                  <a:gd name="T1" fmla="*/ 0 h 195"/>
                  <a:gd name="T2" fmla="*/ 2 w 556"/>
                  <a:gd name="T3" fmla="*/ 0 h 195"/>
                  <a:gd name="T4" fmla="*/ 1 w 556"/>
                  <a:gd name="T5" fmla="*/ 0 h 195"/>
                  <a:gd name="T6" fmla="*/ 0 w 556"/>
                  <a:gd name="T7" fmla="*/ 0 h 195"/>
                  <a:gd name="T8" fmla="*/ 2 w 556"/>
                  <a:gd name="T9" fmla="*/ 0 h 195"/>
                  <a:gd name="T10" fmla="*/ 0 60000 65536"/>
                  <a:gd name="T11" fmla="*/ 0 60000 65536"/>
                  <a:gd name="T12" fmla="*/ 0 60000 65536"/>
                  <a:gd name="T13" fmla="*/ 0 60000 65536"/>
                  <a:gd name="T14" fmla="*/ 0 60000 65536"/>
                  <a:gd name="T15" fmla="*/ 0 w 556"/>
                  <a:gd name="T16" fmla="*/ 0 h 195"/>
                  <a:gd name="T17" fmla="*/ 556 w 556"/>
                  <a:gd name="T18" fmla="*/ 195 h 195"/>
                </a:gdLst>
                <a:ahLst/>
                <a:cxnLst>
                  <a:cxn ang="T10">
                    <a:pos x="T0" y="T1"/>
                  </a:cxn>
                  <a:cxn ang="T11">
                    <a:pos x="T2" y="T3"/>
                  </a:cxn>
                  <a:cxn ang="T12">
                    <a:pos x="T4" y="T5"/>
                  </a:cxn>
                  <a:cxn ang="T13">
                    <a:pos x="T6" y="T7"/>
                  </a:cxn>
                  <a:cxn ang="T14">
                    <a:pos x="T8" y="T9"/>
                  </a:cxn>
                </a:cxnLst>
                <a:rect l="T15" t="T16" r="T17" b="T18"/>
                <a:pathLst>
                  <a:path w="556" h="195">
                    <a:moveTo>
                      <a:pt x="548" y="183"/>
                    </a:moveTo>
                    <a:lnTo>
                      <a:pt x="556" y="195"/>
                    </a:lnTo>
                    <a:lnTo>
                      <a:pt x="6" y="10"/>
                    </a:lnTo>
                    <a:lnTo>
                      <a:pt x="0" y="0"/>
                    </a:lnTo>
                    <a:lnTo>
                      <a:pt x="548" y="183"/>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5846" name="Freeform 2783"/>
              <p:cNvSpPr>
                <a:spLocks/>
              </p:cNvSpPr>
              <p:nvPr/>
            </p:nvSpPr>
            <p:spPr bwMode="auto">
              <a:xfrm>
                <a:off x="1804" y="1935"/>
                <a:ext cx="276" cy="93"/>
              </a:xfrm>
              <a:custGeom>
                <a:avLst/>
                <a:gdLst>
                  <a:gd name="T0" fmla="*/ 3 w 551"/>
                  <a:gd name="T1" fmla="*/ 1 h 186"/>
                  <a:gd name="T2" fmla="*/ 3 w 551"/>
                  <a:gd name="T3" fmla="*/ 1 h 186"/>
                  <a:gd name="T4" fmla="*/ 1 w 551"/>
                  <a:gd name="T5" fmla="*/ 1 h 186"/>
                  <a:gd name="T6" fmla="*/ 0 w 551"/>
                  <a:gd name="T7" fmla="*/ 0 h 186"/>
                  <a:gd name="T8" fmla="*/ 3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48" y="183"/>
                    </a:moveTo>
                    <a:lnTo>
                      <a:pt x="551" y="186"/>
                    </a:lnTo>
                    <a:lnTo>
                      <a:pt x="1" y="4"/>
                    </a:lnTo>
                    <a:lnTo>
                      <a:pt x="0" y="0"/>
                    </a:lnTo>
                    <a:lnTo>
                      <a:pt x="548" y="183"/>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5847" name="Freeform 2784"/>
              <p:cNvSpPr>
                <a:spLocks/>
              </p:cNvSpPr>
              <p:nvPr/>
            </p:nvSpPr>
            <p:spPr bwMode="auto">
              <a:xfrm>
                <a:off x="1805" y="1936"/>
                <a:ext cx="276" cy="94"/>
              </a:xfrm>
              <a:custGeom>
                <a:avLst/>
                <a:gdLst>
                  <a:gd name="T0" fmla="*/ 2 w 552"/>
                  <a:gd name="T1" fmla="*/ 1 h 187"/>
                  <a:gd name="T2" fmla="*/ 2 w 552"/>
                  <a:gd name="T3" fmla="*/ 1 h 187"/>
                  <a:gd name="T4" fmla="*/ 1 w 552"/>
                  <a:gd name="T5" fmla="*/ 1 h 187"/>
                  <a:gd name="T6" fmla="*/ 0 w 552"/>
                  <a:gd name="T7" fmla="*/ 0 h 187"/>
                  <a:gd name="T8" fmla="*/ 2 w 552"/>
                  <a:gd name="T9" fmla="*/ 1 h 187"/>
                  <a:gd name="T10" fmla="*/ 0 60000 65536"/>
                  <a:gd name="T11" fmla="*/ 0 60000 65536"/>
                  <a:gd name="T12" fmla="*/ 0 60000 65536"/>
                  <a:gd name="T13" fmla="*/ 0 60000 65536"/>
                  <a:gd name="T14" fmla="*/ 0 60000 65536"/>
                  <a:gd name="T15" fmla="*/ 0 w 552"/>
                  <a:gd name="T16" fmla="*/ 0 h 187"/>
                  <a:gd name="T17" fmla="*/ 552 w 552"/>
                  <a:gd name="T18" fmla="*/ 187 h 187"/>
                </a:gdLst>
                <a:ahLst/>
                <a:cxnLst>
                  <a:cxn ang="T10">
                    <a:pos x="T0" y="T1"/>
                  </a:cxn>
                  <a:cxn ang="T11">
                    <a:pos x="T2" y="T3"/>
                  </a:cxn>
                  <a:cxn ang="T12">
                    <a:pos x="T4" y="T5"/>
                  </a:cxn>
                  <a:cxn ang="T13">
                    <a:pos x="T6" y="T7"/>
                  </a:cxn>
                  <a:cxn ang="T14">
                    <a:pos x="T8" y="T9"/>
                  </a:cxn>
                </a:cxnLst>
                <a:rect l="T15" t="T16" r="T17" b="T18"/>
                <a:pathLst>
                  <a:path w="552" h="187">
                    <a:moveTo>
                      <a:pt x="550" y="182"/>
                    </a:moveTo>
                    <a:lnTo>
                      <a:pt x="552" y="187"/>
                    </a:lnTo>
                    <a:lnTo>
                      <a:pt x="4" y="3"/>
                    </a:lnTo>
                    <a:lnTo>
                      <a:pt x="0" y="0"/>
                    </a:lnTo>
                    <a:lnTo>
                      <a:pt x="550" y="182"/>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5848" name="Freeform 2785"/>
              <p:cNvSpPr>
                <a:spLocks/>
              </p:cNvSpPr>
              <p:nvPr/>
            </p:nvSpPr>
            <p:spPr bwMode="auto">
              <a:xfrm>
                <a:off x="1806" y="1938"/>
                <a:ext cx="276" cy="94"/>
              </a:xfrm>
              <a:custGeom>
                <a:avLst/>
                <a:gdLst>
                  <a:gd name="T0" fmla="*/ 3 w 551"/>
                  <a:gd name="T1" fmla="*/ 1 h 188"/>
                  <a:gd name="T2" fmla="*/ 3 w 551"/>
                  <a:gd name="T3" fmla="*/ 1 h 188"/>
                  <a:gd name="T4" fmla="*/ 1 w 551"/>
                  <a:gd name="T5" fmla="*/ 1 h 188"/>
                  <a:gd name="T6" fmla="*/ 0 w 551"/>
                  <a:gd name="T7" fmla="*/ 0 h 188"/>
                  <a:gd name="T8" fmla="*/ 3 w 551"/>
                  <a:gd name="T9" fmla="*/ 1 h 188"/>
                  <a:gd name="T10" fmla="*/ 0 60000 65536"/>
                  <a:gd name="T11" fmla="*/ 0 60000 65536"/>
                  <a:gd name="T12" fmla="*/ 0 60000 65536"/>
                  <a:gd name="T13" fmla="*/ 0 60000 65536"/>
                  <a:gd name="T14" fmla="*/ 0 60000 65536"/>
                  <a:gd name="T15" fmla="*/ 0 w 551"/>
                  <a:gd name="T16" fmla="*/ 0 h 188"/>
                  <a:gd name="T17" fmla="*/ 551 w 551"/>
                  <a:gd name="T18" fmla="*/ 188 h 188"/>
                </a:gdLst>
                <a:ahLst/>
                <a:cxnLst>
                  <a:cxn ang="T10">
                    <a:pos x="T0" y="T1"/>
                  </a:cxn>
                  <a:cxn ang="T11">
                    <a:pos x="T2" y="T3"/>
                  </a:cxn>
                  <a:cxn ang="T12">
                    <a:pos x="T4" y="T5"/>
                  </a:cxn>
                  <a:cxn ang="T13">
                    <a:pos x="T6" y="T7"/>
                  </a:cxn>
                  <a:cxn ang="T14">
                    <a:pos x="T8" y="T9"/>
                  </a:cxn>
                </a:cxnLst>
                <a:rect l="T15" t="T16" r="T17" b="T18"/>
                <a:pathLst>
                  <a:path w="551" h="188">
                    <a:moveTo>
                      <a:pt x="548" y="184"/>
                    </a:moveTo>
                    <a:lnTo>
                      <a:pt x="551" y="188"/>
                    </a:lnTo>
                    <a:lnTo>
                      <a:pt x="1" y="3"/>
                    </a:lnTo>
                    <a:lnTo>
                      <a:pt x="0" y="0"/>
                    </a:lnTo>
                    <a:lnTo>
                      <a:pt x="548" y="184"/>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5849" name="Freeform 2786"/>
              <p:cNvSpPr>
                <a:spLocks/>
              </p:cNvSpPr>
              <p:nvPr/>
            </p:nvSpPr>
            <p:spPr bwMode="auto">
              <a:xfrm>
                <a:off x="1807" y="1940"/>
                <a:ext cx="280" cy="96"/>
              </a:xfrm>
              <a:custGeom>
                <a:avLst/>
                <a:gdLst>
                  <a:gd name="T0" fmla="*/ 2 w 560"/>
                  <a:gd name="T1" fmla="*/ 0 h 193"/>
                  <a:gd name="T2" fmla="*/ 2 w 560"/>
                  <a:gd name="T3" fmla="*/ 0 h 193"/>
                  <a:gd name="T4" fmla="*/ 1 w 560"/>
                  <a:gd name="T5" fmla="*/ 0 h 193"/>
                  <a:gd name="T6" fmla="*/ 0 w 560"/>
                  <a:gd name="T7" fmla="*/ 0 h 193"/>
                  <a:gd name="T8" fmla="*/ 2 w 560"/>
                  <a:gd name="T9" fmla="*/ 0 h 193"/>
                  <a:gd name="T10" fmla="*/ 0 60000 65536"/>
                  <a:gd name="T11" fmla="*/ 0 60000 65536"/>
                  <a:gd name="T12" fmla="*/ 0 60000 65536"/>
                  <a:gd name="T13" fmla="*/ 0 60000 65536"/>
                  <a:gd name="T14" fmla="*/ 0 60000 65536"/>
                  <a:gd name="T15" fmla="*/ 0 w 560"/>
                  <a:gd name="T16" fmla="*/ 0 h 193"/>
                  <a:gd name="T17" fmla="*/ 560 w 560"/>
                  <a:gd name="T18" fmla="*/ 193 h 193"/>
                </a:gdLst>
                <a:ahLst/>
                <a:cxnLst>
                  <a:cxn ang="T10">
                    <a:pos x="T0" y="T1"/>
                  </a:cxn>
                  <a:cxn ang="T11">
                    <a:pos x="T2" y="T3"/>
                  </a:cxn>
                  <a:cxn ang="T12">
                    <a:pos x="T4" y="T5"/>
                  </a:cxn>
                  <a:cxn ang="T13">
                    <a:pos x="T6" y="T7"/>
                  </a:cxn>
                  <a:cxn ang="T14">
                    <a:pos x="T8" y="T9"/>
                  </a:cxn>
                </a:cxnLst>
                <a:rect l="T15" t="T16" r="T17" b="T18"/>
                <a:pathLst>
                  <a:path w="560" h="193">
                    <a:moveTo>
                      <a:pt x="550" y="185"/>
                    </a:moveTo>
                    <a:lnTo>
                      <a:pt x="560" y="193"/>
                    </a:lnTo>
                    <a:lnTo>
                      <a:pt x="10" y="9"/>
                    </a:lnTo>
                    <a:lnTo>
                      <a:pt x="0" y="0"/>
                    </a:lnTo>
                    <a:lnTo>
                      <a:pt x="550" y="185"/>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5850" name="Freeform 2787"/>
              <p:cNvSpPr>
                <a:spLocks/>
              </p:cNvSpPr>
              <p:nvPr/>
            </p:nvSpPr>
            <p:spPr bwMode="auto">
              <a:xfrm>
                <a:off x="1807" y="1940"/>
                <a:ext cx="278" cy="94"/>
              </a:xfrm>
              <a:custGeom>
                <a:avLst/>
                <a:gdLst>
                  <a:gd name="T0" fmla="*/ 3 w 555"/>
                  <a:gd name="T1" fmla="*/ 1 h 188"/>
                  <a:gd name="T2" fmla="*/ 3 w 555"/>
                  <a:gd name="T3" fmla="*/ 1 h 188"/>
                  <a:gd name="T4" fmla="*/ 1 w 555"/>
                  <a:gd name="T5" fmla="*/ 1 h 188"/>
                  <a:gd name="T6" fmla="*/ 0 w 555"/>
                  <a:gd name="T7" fmla="*/ 0 h 188"/>
                  <a:gd name="T8" fmla="*/ 3 w 555"/>
                  <a:gd name="T9" fmla="*/ 1 h 188"/>
                  <a:gd name="T10" fmla="*/ 0 60000 65536"/>
                  <a:gd name="T11" fmla="*/ 0 60000 65536"/>
                  <a:gd name="T12" fmla="*/ 0 60000 65536"/>
                  <a:gd name="T13" fmla="*/ 0 60000 65536"/>
                  <a:gd name="T14" fmla="*/ 0 60000 65536"/>
                  <a:gd name="T15" fmla="*/ 0 w 555"/>
                  <a:gd name="T16" fmla="*/ 0 h 188"/>
                  <a:gd name="T17" fmla="*/ 555 w 555"/>
                  <a:gd name="T18" fmla="*/ 188 h 188"/>
                </a:gdLst>
                <a:ahLst/>
                <a:cxnLst>
                  <a:cxn ang="T10">
                    <a:pos x="T0" y="T1"/>
                  </a:cxn>
                  <a:cxn ang="T11">
                    <a:pos x="T2" y="T3"/>
                  </a:cxn>
                  <a:cxn ang="T12">
                    <a:pos x="T4" y="T5"/>
                  </a:cxn>
                  <a:cxn ang="T13">
                    <a:pos x="T6" y="T7"/>
                  </a:cxn>
                  <a:cxn ang="T14">
                    <a:pos x="T8" y="T9"/>
                  </a:cxn>
                </a:cxnLst>
                <a:rect l="T15" t="T16" r="T17" b="T18"/>
                <a:pathLst>
                  <a:path w="555" h="188">
                    <a:moveTo>
                      <a:pt x="550" y="185"/>
                    </a:moveTo>
                    <a:lnTo>
                      <a:pt x="555" y="188"/>
                    </a:lnTo>
                    <a:lnTo>
                      <a:pt x="5" y="4"/>
                    </a:lnTo>
                    <a:lnTo>
                      <a:pt x="0" y="0"/>
                    </a:lnTo>
                    <a:lnTo>
                      <a:pt x="550" y="185"/>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5851" name="Freeform 2788"/>
              <p:cNvSpPr>
                <a:spLocks/>
              </p:cNvSpPr>
              <p:nvPr/>
            </p:nvSpPr>
            <p:spPr bwMode="auto">
              <a:xfrm>
                <a:off x="1810" y="1941"/>
                <a:ext cx="277" cy="95"/>
              </a:xfrm>
              <a:custGeom>
                <a:avLst/>
                <a:gdLst>
                  <a:gd name="T0" fmla="*/ 2 w 555"/>
                  <a:gd name="T1" fmla="*/ 1 h 189"/>
                  <a:gd name="T2" fmla="*/ 2 w 555"/>
                  <a:gd name="T3" fmla="*/ 1 h 189"/>
                  <a:gd name="T4" fmla="*/ 0 w 555"/>
                  <a:gd name="T5" fmla="*/ 1 h 189"/>
                  <a:gd name="T6" fmla="*/ 0 w 555"/>
                  <a:gd name="T7" fmla="*/ 0 h 189"/>
                  <a:gd name="T8" fmla="*/ 2 w 555"/>
                  <a:gd name="T9" fmla="*/ 1 h 189"/>
                  <a:gd name="T10" fmla="*/ 0 60000 65536"/>
                  <a:gd name="T11" fmla="*/ 0 60000 65536"/>
                  <a:gd name="T12" fmla="*/ 0 60000 65536"/>
                  <a:gd name="T13" fmla="*/ 0 60000 65536"/>
                  <a:gd name="T14" fmla="*/ 0 60000 65536"/>
                  <a:gd name="T15" fmla="*/ 0 w 555"/>
                  <a:gd name="T16" fmla="*/ 0 h 189"/>
                  <a:gd name="T17" fmla="*/ 555 w 555"/>
                  <a:gd name="T18" fmla="*/ 189 h 189"/>
                </a:gdLst>
                <a:ahLst/>
                <a:cxnLst>
                  <a:cxn ang="T10">
                    <a:pos x="T0" y="T1"/>
                  </a:cxn>
                  <a:cxn ang="T11">
                    <a:pos x="T2" y="T3"/>
                  </a:cxn>
                  <a:cxn ang="T12">
                    <a:pos x="T4" y="T5"/>
                  </a:cxn>
                  <a:cxn ang="T13">
                    <a:pos x="T6" y="T7"/>
                  </a:cxn>
                  <a:cxn ang="T14">
                    <a:pos x="T8" y="T9"/>
                  </a:cxn>
                </a:cxnLst>
                <a:rect l="T15" t="T16" r="T17" b="T18"/>
                <a:pathLst>
                  <a:path w="555" h="189">
                    <a:moveTo>
                      <a:pt x="550" y="184"/>
                    </a:moveTo>
                    <a:lnTo>
                      <a:pt x="555" y="189"/>
                    </a:lnTo>
                    <a:lnTo>
                      <a:pt x="5" y="5"/>
                    </a:lnTo>
                    <a:lnTo>
                      <a:pt x="0" y="0"/>
                    </a:lnTo>
                    <a:lnTo>
                      <a:pt x="550" y="184"/>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852" name="Freeform 2789"/>
              <p:cNvSpPr>
                <a:spLocks/>
              </p:cNvSpPr>
              <p:nvPr/>
            </p:nvSpPr>
            <p:spPr bwMode="auto">
              <a:xfrm>
                <a:off x="1812" y="1944"/>
                <a:ext cx="280" cy="95"/>
              </a:xfrm>
              <a:custGeom>
                <a:avLst/>
                <a:gdLst>
                  <a:gd name="T0" fmla="*/ 2 w 560"/>
                  <a:gd name="T1" fmla="*/ 0 h 191"/>
                  <a:gd name="T2" fmla="*/ 2 w 560"/>
                  <a:gd name="T3" fmla="*/ 0 h 191"/>
                  <a:gd name="T4" fmla="*/ 1 w 560"/>
                  <a:gd name="T5" fmla="*/ 0 h 191"/>
                  <a:gd name="T6" fmla="*/ 0 w 560"/>
                  <a:gd name="T7" fmla="*/ 0 h 191"/>
                  <a:gd name="T8" fmla="*/ 2 w 560"/>
                  <a:gd name="T9" fmla="*/ 0 h 191"/>
                  <a:gd name="T10" fmla="*/ 0 60000 65536"/>
                  <a:gd name="T11" fmla="*/ 0 60000 65536"/>
                  <a:gd name="T12" fmla="*/ 0 60000 65536"/>
                  <a:gd name="T13" fmla="*/ 0 60000 65536"/>
                  <a:gd name="T14" fmla="*/ 0 60000 65536"/>
                  <a:gd name="T15" fmla="*/ 0 w 560"/>
                  <a:gd name="T16" fmla="*/ 0 h 191"/>
                  <a:gd name="T17" fmla="*/ 560 w 560"/>
                  <a:gd name="T18" fmla="*/ 191 h 191"/>
                </a:gdLst>
                <a:ahLst/>
                <a:cxnLst>
                  <a:cxn ang="T10">
                    <a:pos x="T0" y="T1"/>
                  </a:cxn>
                  <a:cxn ang="T11">
                    <a:pos x="T2" y="T3"/>
                  </a:cxn>
                  <a:cxn ang="T12">
                    <a:pos x="T4" y="T5"/>
                  </a:cxn>
                  <a:cxn ang="T13">
                    <a:pos x="T6" y="T7"/>
                  </a:cxn>
                  <a:cxn ang="T14">
                    <a:pos x="T8" y="T9"/>
                  </a:cxn>
                </a:cxnLst>
                <a:rect l="T15" t="T16" r="T17" b="T18"/>
                <a:pathLst>
                  <a:path w="560" h="191">
                    <a:moveTo>
                      <a:pt x="550" y="184"/>
                    </a:moveTo>
                    <a:lnTo>
                      <a:pt x="560" y="191"/>
                    </a:lnTo>
                    <a:lnTo>
                      <a:pt x="10" y="5"/>
                    </a:lnTo>
                    <a:lnTo>
                      <a:pt x="0" y="0"/>
                    </a:lnTo>
                    <a:lnTo>
                      <a:pt x="550" y="184"/>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5853" name="Freeform 2790"/>
              <p:cNvSpPr>
                <a:spLocks/>
              </p:cNvSpPr>
              <p:nvPr/>
            </p:nvSpPr>
            <p:spPr bwMode="auto">
              <a:xfrm>
                <a:off x="1836" y="1872"/>
                <a:ext cx="283" cy="88"/>
              </a:xfrm>
              <a:custGeom>
                <a:avLst/>
                <a:gdLst>
                  <a:gd name="T0" fmla="*/ 3 w 564"/>
                  <a:gd name="T1" fmla="*/ 1 h 176"/>
                  <a:gd name="T2" fmla="*/ 3 w 564"/>
                  <a:gd name="T3" fmla="*/ 1 h 176"/>
                  <a:gd name="T4" fmla="*/ 0 w 564"/>
                  <a:gd name="T5" fmla="*/ 0 h 176"/>
                  <a:gd name="T6" fmla="*/ 1 w 564"/>
                  <a:gd name="T7" fmla="*/ 1 h 176"/>
                  <a:gd name="T8" fmla="*/ 3 w 564"/>
                  <a:gd name="T9" fmla="*/ 1 h 176"/>
                  <a:gd name="T10" fmla="*/ 0 60000 65536"/>
                  <a:gd name="T11" fmla="*/ 0 60000 65536"/>
                  <a:gd name="T12" fmla="*/ 0 60000 65536"/>
                  <a:gd name="T13" fmla="*/ 0 60000 65536"/>
                  <a:gd name="T14" fmla="*/ 0 60000 65536"/>
                  <a:gd name="T15" fmla="*/ 0 w 564"/>
                  <a:gd name="T16" fmla="*/ 0 h 176"/>
                  <a:gd name="T17" fmla="*/ 564 w 564"/>
                  <a:gd name="T18" fmla="*/ 176 h 176"/>
                </a:gdLst>
                <a:ahLst/>
                <a:cxnLst>
                  <a:cxn ang="T10">
                    <a:pos x="T0" y="T1"/>
                  </a:cxn>
                  <a:cxn ang="T11">
                    <a:pos x="T2" y="T3"/>
                  </a:cxn>
                  <a:cxn ang="T12">
                    <a:pos x="T4" y="T5"/>
                  </a:cxn>
                  <a:cxn ang="T13">
                    <a:pos x="T6" y="T7"/>
                  </a:cxn>
                  <a:cxn ang="T14">
                    <a:pos x="T8" y="T9"/>
                  </a:cxn>
                </a:cxnLst>
                <a:rect l="T15" t="T16" r="T17" b="T18"/>
                <a:pathLst>
                  <a:path w="564" h="176">
                    <a:moveTo>
                      <a:pt x="564" y="176"/>
                    </a:moveTo>
                    <a:lnTo>
                      <a:pt x="551" y="173"/>
                    </a:lnTo>
                    <a:lnTo>
                      <a:pt x="0" y="0"/>
                    </a:lnTo>
                    <a:lnTo>
                      <a:pt x="9" y="3"/>
                    </a:lnTo>
                    <a:lnTo>
                      <a:pt x="564" y="176"/>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854" name="Freeform 2791"/>
              <p:cNvSpPr>
                <a:spLocks/>
              </p:cNvSpPr>
              <p:nvPr/>
            </p:nvSpPr>
            <p:spPr bwMode="auto">
              <a:xfrm>
                <a:off x="1830" y="1872"/>
                <a:ext cx="282" cy="86"/>
              </a:xfrm>
              <a:custGeom>
                <a:avLst/>
                <a:gdLst>
                  <a:gd name="T0" fmla="*/ 2 w 565"/>
                  <a:gd name="T1" fmla="*/ 0 h 173"/>
                  <a:gd name="T2" fmla="*/ 2 w 565"/>
                  <a:gd name="T3" fmla="*/ 0 h 173"/>
                  <a:gd name="T4" fmla="*/ 0 w 565"/>
                  <a:gd name="T5" fmla="*/ 0 h 173"/>
                  <a:gd name="T6" fmla="*/ 0 w 565"/>
                  <a:gd name="T7" fmla="*/ 0 h 173"/>
                  <a:gd name="T8" fmla="*/ 2 w 565"/>
                  <a:gd name="T9" fmla="*/ 0 h 173"/>
                  <a:gd name="T10" fmla="*/ 0 60000 65536"/>
                  <a:gd name="T11" fmla="*/ 0 60000 65536"/>
                  <a:gd name="T12" fmla="*/ 0 60000 65536"/>
                  <a:gd name="T13" fmla="*/ 0 60000 65536"/>
                  <a:gd name="T14" fmla="*/ 0 60000 65536"/>
                  <a:gd name="T15" fmla="*/ 0 w 565"/>
                  <a:gd name="T16" fmla="*/ 0 h 173"/>
                  <a:gd name="T17" fmla="*/ 565 w 565"/>
                  <a:gd name="T18" fmla="*/ 173 h 173"/>
                </a:gdLst>
                <a:ahLst/>
                <a:cxnLst>
                  <a:cxn ang="T10">
                    <a:pos x="T0" y="T1"/>
                  </a:cxn>
                  <a:cxn ang="T11">
                    <a:pos x="T2" y="T3"/>
                  </a:cxn>
                  <a:cxn ang="T12">
                    <a:pos x="T4" y="T5"/>
                  </a:cxn>
                  <a:cxn ang="T13">
                    <a:pos x="T6" y="T7"/>
                  </a:cxn>
                  <a:cxn ang="T14">
                    <a:pos x="T8" y="T9"/>
                  </a:cxn>
                </a:cxnLst>
                <a:rect l="T15" t="T16" r="T17" b="T18"/>
                <a:pathLst>
                  <a:path w="565" h="173">
                    <a:moveTo>
                      <a:pt x="565" y="173"/>
                    </a:moveTo>
                    <a:lnTo>
                      <a:pt x="554" y="173"/>
                    </a:lnTo>
                    <a:lnTo>
                      <a:pt x="0" y="0"/>
                    </a:lnTo>
                    <a:lnTo>
                      <a:pt x="14" y="0"/>
                    </a:lnTo>
                    <a:lnTo>
                      <a:pt x="565" y="173"/>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5855" name="Freeform 2792"/>
              <p:cNvSpPr>
                <a:spLocks/>
              </p:cNvSpPr>
              <p:nvPr/>
            </p:nvSpPr>
            <p:spPr bwMode="auto">
              <a:xfrm>
                <a:off x="2073" y="1958"/>
                <a:ext cx="65" cy="82"/>
              </a:xfrm>
              <a:custGeom>
                <a:avLst/>
                <a:gdLst>
                  <a:gd name="T0" fmla="*/ 1 w 130"/>
                  <a:gd name="T1" fmla="*/ 0 h 164"/>
                  <a:gd name="T2" fmla="*/ 1 w 130"/>
                  <a:gd name="T3" fmla="*/ 1 h 164"/>
                  <a:gd name="T4" fmla="*/ 1 w 130"/>
                  <a:gd name="T5" fmla="*/ 1 h 164"/>
                  <a:gd name="T6" fmla="*/ 1 w 130"/>
                  <a:gd name="T7" fmla="*/ 1 h 164"/>
                  <a:gd name="T8" fmla="*/ 1 w 130"/>
                  <a:gd name="T9" fmla="*/ 1 h 164"/>
                  <a:gd name="T10" fmla="*/ 1 w 130"/>
                  <a:gd name="T11" fmla="*/ 1 h 164"/>
                  <a:gd name="T12" fmla="*/ 1 w 130"/>
                  <a:gd name="T13" fmla="*/ 1 h 164"/>
                  <a:gd name="T14" fmla="*/ 1 w 130"/>
                  <a:gd name="T15" fmla="*/ 1 h 164"/>
                  <a:gd name="T16" fmla="*/ 0 w 130"/>
                  <a:gd name="T17" fmla="*/ 1 h 164"/>
                  <a:gd name="T18" fmla="*/ 1 w 130"/>
                  <a:gd name="T19" fmla="*/ 1 h 164"/>
                  <a:gd name="T20" fmla="*/ 1 w 130"/>
                  <a:gd name="T21" fmla="*/ 1 h 164"/>
                  <a:gd name="T22" fmla="*/ 1 w 130"/>
                  <a:gd name="T23" fmla="*/ 1 h 164"/>
                  <a:gd name="T24" fmla="*/ 1 w 130"/>
                  <a:gd name="T25" fmla="*/ 1 h 164"/>
                  <a:gd name="T26" fmla="*/ 1 w 130"/>
                  <a:gd name="T27" fmla="*/ 1 h 164"/>
                  <a:gd name="T28" fmla="*/ 1 w 130"/>
                  <a:gd name="T29" fmla="*/ 1 h 164"/>
                  <a:gd name="T30" fmla="*/ 1 w 130"/>
                  <a:gd name="T31" fmla="*/ 1 h 164"/>
                  <a:gd name="T32" fmla="*/ 1 w 130"/>
                  <a:gd name="T33" fmla="*/ 1 h 164"/>
                  <a:gd name="T34" fmla="*/ 1 w 130"/>
                  <a:gd name="T35" fmla="*/ 1 h 164"/>
                  <a:gd name="T36" fmla="*/ 1 w 130"/>
                  <a:gd name="T37" fmla="*/ 1 h 164"/>
                  <a:gd name="T38" fmla="*/ 1 w 130"/>
                  <a:gd name="T39" fmla="*/ 1 h 164"/>
                  <a:gd name="T40" fmla="*/ 1 w 130"/>
                  <a:gd name="T41" fmla="*/ 1 h 164"/>
                  <a:gd name="T42" fmla="*/ 1 w 130"/>
                  <a:gd name="T43" fmla="*/ 1 h 164"/>
                  <a:gd name="T44" fmla="*/ 1 w 130"/>
                  <a:gd name="T45" fmla="*/ 1 h 164"/>
                  <a:gd name="T46" fmla="*/ 1 w 130"/>
                  <a:gd name="T47" fmla="*/ 1 h 164"/>
                  <a:gd name="T48" fmla="*/ 1 w 130"/>
                  <a:gd name="T49" fmla="*/ 1 h 164"/>
                  <a:gd name="T50" fmla="*/ 1 w 130"/>
                  <a:gd name="T51" fmla="*/ 1 h 164"/>
                  <a:gd name="T52" fmla="*/ 1 w 130"/>
                  <a:gd name="T53" fmla="*/ 1 h 164"/>
                  <a:gd name="T54" fmla="*/ 1 w 130"/>
                  <a:gd name="T55" fmla="*/ 1 h 164"/>
                  <a:gd name="T56" fmla="*/ 1 w 130"/>
                  <a:gd name="T57" fmla="*/ 1 h 164"/>
                  <a:gd name="T58" fmla="*/ 1 w 130"/>
                  <a:gd name="T59" fmla="*/ 1 h 164"/>
                  <a:gd name="T60" fmla="*/ 1 w 130"/>
                  <a:gd name="T61" fmla="*/ 1 h 164"/>
                  <a:gd name="T62" fmla="*/ 1 w 130"/>
                  <a:gd name="T63" fmla="*/ 0 h 164"/>
                  <a:gd name="T64" fmla="*/ 1 w 130"/>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64"/>
                  <a:gd name="T101" fmla="*/ 130 w 130"/>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64">
                    <a:moveTo>
                      <a:pt x="67" y="0"/>
                    </a:moveTo>
                    <a:lnTo>
                      <a:pt x="53" y="3"/>
                    </a:lnTo>
                    <a:lnTo>
                      <a:pt x="40" y="10"/>
                    </a:lnTo>
                    <a:lnTo>
                      <a:pt x="30" y="18"/>
                    </a:lnTo>
                    <a:lnTo>
                      <a:pt x="20" y="30"/>
                    </a:lnTo>
                    <a:lnTo>
                      <a:pt x="12" y="43"/>
                    </a:lnTo>
                    <a:lnTo>
                      <a:pt x="5" y="58"/>
                    </a:lnTo>
                    <a:lnTo>
                      <a:pt x="2" y="75"/>
                    </a:lnTo>
                    <a:lnTo>
                      <a:pt x="0" y="91"/>
                    </a:lnTo>
                    <a:lnTo>
                      <a:pt x="2" y="108"/>
                    </a:lnTo>
                    <a:lnTo>
                      <a:pt x="5" y="123"/>
                    </a:lnTo>
                    <a:lnTo>
                      <a:pt x="10" y="136"/>
                    </a:lnTo>
                    <a:lnTo>
                      <a:pt x="18" y="148"/>
                    </a:lnTo>
                    <a:lnTo>
                      <a:pt x="28" y="156"/>
                    </a:lnTo>
                    <a:lnTo>
                      <a:pt x="38" y="163"/>
                    </a:lnTo>
                    <a:lnTo>
                      <a:pt x="52" y="164"/>
                    </a:lnTo>
                    <a:lnTo>
                      <a:pt x="63" y="164"/>
                    </a:lnTo>
                    <a:lnTo>
                      <a:pt x="77" y="161"/>
                    </a:lnTo>
                    <a:lnTo>
                      <a:pt x="88" y="154"/>
                    </a:lnTo>
                    <a:lnTo>
                      <a:pt x="100" y="144"/>
                    </a:lnTo>
                    <a:lnTo>
                      <a:pt x="110" y="133"/>
                    </a:lnTo>
                    <a:lnTo>
                      <a:pt x="118" y="120"/>
                    </a:lnTo>
                    <a:lnTo>
                      <a:pt x="123" y="105"/>
                    </a:lnTo>
                    <a:lnTo>
                      <a:pt x="128" y="90"/>
                    </a:lnTo>
                    <a:lnTo>
                      <a:pt x="130" y="73"/>
                    </a:lnTo>
                    <a:lnTo>
                      <a:pt x="128" y="56"/>
                    </a:lnTo>
                    <a:lnTo>
                      <a:pt x="125" y="41"/>
                    </a:lnTo>
                    <a:lnTo>
                      <a:pt x="118" y="28"/>
                    </a:lnTo>
                    <a:lnTo>
                      <a:pt x="111" y="17"/>
                    </a:lnTo>
                    <a:lnTo>
                      <a:pt x="101" y="8"/>
                    </a:lnTo>
                    <a:lnTo>
                      <a:pt x="91" y="3"/>
                    </a:lnTo>
                    <a:lnTo>
                      <a:pt x="78" y="0"/>
                    </a:lnTo>
                    <a:lnTo>
                      <a:pt x="67" y="0"/>
                    </a:lnTo>
                    <a:close/>
                  </a:path>
                </a:pathLst>
              </a:custGeom>
              <a:solidFill>
                <a:srgbClr val="82C0FF"/>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856" name="Group 2793"/>
            <p:cNvGrpSpPr>
              <a:grpSpLocks/>
            </p:cNvGrpSpPr>
            <p:nvPr/>
          </p:nvGrpSpPr>
          <p:grpSpPr bwMode="auto">
            <a:xfrm>
              <a:off x="1938" y="1895"/>
              <a:ext cx="1090" cy="487"/>
              <a:chOff x="1938" y="1895"/>
              <a:chExt cx="1090" cy="487"/>
            </a:xfrm>
          </p:grpSpPr>
          <p:sp>
            <p:nvSpPr>
              <p:cNvPr id="675857" name="Freeform 2794"/>
              <p:cNvSpPr>
                <a:spLocks/>
              </p:cNvSpPr>
              <p:nvPr/>
            </p:nvSpPr>
            <p:spPr bwMode="auto">
              <a:xfrm>
                <a:off x="1991" y="1896"/>
                <a:ext cx="978" cy="305"/>
              </a:xfrm>
              <a:custGeom>
                <a:avLst/>
                <a:gdLst>
                  <a:gd name="T0" fmla="*/ 8 w 1955"/>
                  <a:gd name="T1" fmla="*/ 2 h 612"/>
                  <a:gd name="T2" fmla="*/ 8 w 1955"/>
                  <a:gd name="T3" fmla="*/ 2 h 612"/>
                  <a:gd name="T4" fmla="*/ 0 w 1955"/>
                  <a:gd name="T5" fmla="*/ 0 h 612"/>
                  <a:gd name="T6" fmla="*/ 1 w 1955"/>
                  <a:gd name="T7" fmla="*/ 0 h 612"/>
                  <a:gd name="T8" fmla="*/ 8 w 1955"/>
                  <a:gd name="T9" fmla="*/ 2 h 612"/>
                  <a:gd name="T10" fmla="*/ 0 60000 65536"/>
                  <a:gd name="T11" fmla="*/ 0 60000 65536"/>
                  <a:gd name="T12" fmla="*/ 0 60000 65536"/>
                  <a:gd name="T13" fmla="*/ 0 60000 65536"/>
                  <a:gd name="T14" fmla="*/ 0 60000 65536"/>
                  <a:gd name="T15" fmla="*/ 0 w 1955"/>
                  <a:gd name="T16" fmla="*/ 0 h 612"/>
                  <a:gd name="T17" fmla="*/ 1955 w 1955"/>
                  <a:gd name="T18" fmla="*/ 612 h 612"/>
                </a:gdLst>
                <a:ahLst/>
                <a:cxnLst>
                  <a:cxn ang="T10">
                    <a:pos x="T0" y="T1"/>
                  </a:cxn>
                  <a:cxn ang="T11">
                    <a:pos x="T2" y="T3"/>
                  </a:cxn>
                  <a:cxn ang="T12">
                    <a:pos x="T4" y="T5"/>
                  </a:cxn>
                  <a:cxn ang="T13">
                    <a:pos x="T6" y="T7"/>
                  </a:cxn>
                  <a:cxn ang="T14">
                    <a:pos x="T8" y="T9"/>
                  </a:cxn>
                </a:cxnLst>
                <a:rect l="T15" t="T16" r="T17" b="T18"/>
                <a:pathLst>
                  <a:path w="1955" h="612">
                    <a:moveTo>
                      <a:pt x="1955" y="607"/>
                    </a:moveTo>
                    <a:lnTo>
                      <a:pt x="1942" y="612"/>
                    </a:lnTo>
                    <a:lnTo>
                      <a:pt x="0" y="4"/>
                    </a:lnTo>
                    <a:lnTo>
                      <a:pt x="11" y="0"/>
                    </a:lnTo>
                    <a:lnTo>
                      <a:pt x="1955" y="607"/>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858" name="Freeform 2795"/>
              <p:cNvSpPr>
                <a:spLocks/>
              </p:cNvSpPr>
              <p:nvPr/>
            </p:nvSpPr>
            <p:spPr bwMode="auto">
              <a:xfrm>
                <a:off x="1995" y="1896"/>
                <a:ext cx="974" cy="304"/>
              </a:xfrm>
              <a:custGeom>
                <a:avLst/>
                <a:gdLst>
                  <a:gd name="T0" fmla="*/ 8 w 1947"/>
                  <a:gd name="T1" fmla="*/ 2 h 608"/>
                  <a:gd name="T2" fmla="*/ 8 w 1947"/>
                  <a:gd name="T3" fmla="*/ 2 h 608"/>
                  <a:gd name="T4" fmla="*/ 0 w 1947"/>
                  <a:gd name="T5" fmla="*/ 0 h 608"/>
                  <a:gd name="T6" fmla="*/ 1 w 1947"/>
                  <a:gd name="T7" fmla="*/ 0 h 608"/>
                  <a:gd name="T8" fmla="*/ 8 w 1947"/>
                  <a:gd name="T9" fmla="*/ 2 h 608"/>
                  <a:gd name="T10" fmla="*/ 0 60000 65536"/>
                  <a:gd name="T11" fmla="*/ 0 60000 65536"/>
                  <a:gd name="T12" fmla="*/ 0 60000 65536"/>
                  <a:gd name="T13" fmla="*/ 0 60000 65536"/>
                  <a:gd name="T14" fmla="*/ 0 60000 65536"/>
                  <a:gd name="T15" fmla="*/ 0 w 1947"/>
                  <a:gd name="T16" fmla="*/ 0 h 608"/>
                  <a:gd name="T17" fmla="*/ 1947 w 1947"/>
                  <a:gd name="T18" fmla="*/ 608 h 608"/>
                </a:gdLst>
                <a:ahLst/>
                <a:cxnLst>
                  <a:cxn ang="T10">
                    <a:pos x="T0" y="T1"/>
                  </a:cxn>
                  <a:cxn ang="T11">
                    <a:pos x="T2" y="T3"/>
                  </a:cxn>
                  <a:cxn ang="T12">
                    <a:pos x="T4" y="T5"/>
                  </a:cxn>
                  <a:cxn ang="T13">
                    <a:pos x="T6" y="T7"/>
                  </a:cxn>
                  <a:cxn ang="T14">
                    <a:pos x="T8" y="T9"/>
                  </a:cxn>
                </a:cxnLst>
                <a:rect l="T15" t="T16" r="T17" b="T18"/>
                <a:pathLst>
                  <a:path w="1947" h="608">
                    <a:moveTo>
                      <a:pt x="1947" y="607"/>
                    </a:moveTo>
                    <a:lnTo>
                      <a:pt x="1944" y="608"/>
                    </a:lnTo>
                    <a:lnTo>
                      <a:pt x="0" y="0"/>
                    </a:lnTo>
                    <a:lnTo>
                      <a:pt x="3" y="0"/>
                    </a:lnTo>
                    <a:lnTo>
                      <a:pt x="1947" y="607"/>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5859" name="Freeform 2796"/>
              <p:cNvSpPr>
                <a:spLocks/>
              </p:cNvSpPr>
              <p:nvPr/>
            </p:nvSpPr>
            <p:spPr bwMode="auto">
              <a:xfrm>
                <a:off x="1992" y="1896"/>
                <a:ext cx="975" cy="305"/>
              </a:xfrm>
              <a:custGeom>
                <a:avLst/>
                <a:gdLst>
                  <a:gd name="T0" fmla="*/ 8 w 1949"/>
                  <a:gd name="T1" fmla="*/ 2 h 610"/>
                  <a:gd name="T2" fmla="*/ 8 w 1949"/>
                  <a:gd name="T3" fmla="*/ 2 h 610"/>
                  <a:gd name="T4" fmla="*/ 0 w 1949"/>
                  <a:gd name="T5" fmla="*/ 1 h 610"/>
                  <a:gd name="T6" fmla="*/ 1 w 1949"/>
                  <a:gd name="T7" fmla="*/ 0 h 610"/>
                  <a:gd name="T8" fmla="*/ 8 w 1949"/>
                  <a:gd name="T9" fmla="*/ 2 h 610"/>
                  <a:gd name="T10" fmla="*/ 0 60000 65536"/>
                  <a:gd name="T11" fmla="*/ 0 60000 65536"/>
                  <a:gd name="T12" fmla="*/ 0 60000 65536"/>
                  <a:gd name="T13" fmla="*/ 0 60000 65536"/>
                  <a:gd name="T14" fmla="*/ 0 60000 65536"/>
                  <a:gd name="T15" fmla="*/ 0 w 1949"/>
                  <a:gd name="T16" fmla="*/ 0 h 610"/>
                  <a:gd name="T17" fmla="*/ 1949 w 1949"/>
                  <a:gd name="T18" fmla="*/ 610 h 610"/>
                </a:gdLst>
                <a:ahLst/>
                <a:cxnLst>
                  <a:cxn ang="T10">
                    <a:pos x="T0" y="T1"/>
                  </a:cxn>
                  <a:cxn ang="T11">
                    <a:pos x="T2" y="T3"/>
                  </a:cxn>
                  <a:cxn ang="T12">
                    <a:pos x="T4" y="T5"/>
                  </a:cxn>
                  <a:cxn ang="T13">
                    <a:pos x="T6" y="T7"/>
                  </a:cxn>
                  <a:cxn ang="T14">
                    <a:pos x="T8" y="T9"/>
                  </a:cxn>
                </a:cxnLst>
                <a:rect l="T15" t="T16" r="T17" b="T18"/>
                <a:pathLst>
                  <a:path w="1949" h="610">
                    <a:moveTo>
                      <a:pt x="1949" y="608"/>
                    </a:moveTo>
                    <a:lnTo>
                      <a:pt x="1944" y="610"/>
                    </a:lnTo>
                    <a:lnTo>
                      <a:pt x="0" y="2"/>
                    </a:lnTo>
                    <a:lnTo>
                      <a:pt x="5" y="0"/>
                    </a:lnTo>
                    <a:lnTo>
                      <a:pt x="1949" y="608"/>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5860" name="Freeform 2797"/>
              <p:cNvSpPr>
                <a:spLocks/>
              </p:cNvSpPr>
              <p:nvPr/>
            </p:nvSpPr>
            <p:spPr bwMode="auto">
              <a:xfrm>
                <a:off x="1991" y="1896"/>
                <a:ext cx="974" cy="305"/>
              </a:xfrm>
              <a:custGeom>
                <a:avLst/>
                <a:gdLst>
                  <a:gd name="T0" fmla="*/ 8 w 1947"/>
                  <a:gd name="T1" fmla="*/ 2 h 610"/>
                  <a:gd name="T2" fmla="*/ 8 w 1947"/>
                  <a:gd name="T3" fmla="*/ 2 h 610"/>
                  <a:gd name="T4" fmla="*/ 0 w 1947"/>
                  <a:gd name="T5" fmla="*/ 1 h 610"/>
                  <a:gd name="T6" fmla="*/ 1 w 1947"/>
                  <a:gd name="T7" fmla="*/ 0 h 610"/>
                  <a:gd name="T8" fmla="*/ 8 w 1947"/>
                  <a:gd name="T9" fmla="*/ 2 h 610"/>
                  <a:gd name="T10" fmla="*/ 0 60000 65536"/>
                  <a:gd name="T11" fmla="*/ 0 60000 65536"/>
                  <a:gd name="T12" fmla="*/ 0 60000 65536"/>
                  <a:gd name="T13" fmla="*/ 0 60000 65536"/>
                  <a:gd name="T14" fmla="*/ 0 60000 65536"/>
                  <a:gd name="T15" fmla="*/ 0 w 1947"/>
                  <a:gd name="T16" fmla="*/ 0 h 610"/>
                  <a:gd name="T17" fmla="*/ 1947 w 1947"/>
                  <a:gd name="T18" fmla="*/ 610 h 610"/>
                </a:gdLst>
                <a:ahLst/>
                <a:cxnLst>
                  <a:cxn ang="T10">
                    <a:pos x="T0" y="T1"/>
                  </a:cxn>
                  <a:cxn ang="T11">
                    <a:pos x="T2" y="T3"/>
                  </a:cxn>
                  <a:cxn ang="T12">
                    <a:pos x="T4" y="T5"/>
                  </a:cxn>
                  <a:cxn ang="T13">
                    <a:pos x="T6" y="T7"/>
                  </a:cxn>
                  <a:cxn ang="T14">
                    <a:pos x="T8" y="T9"/>
                  </a:cxn>
                </a:cxnLst>
                <a:rect l="T15" t="T16" r="T17" b="T18"/>
                <a:pathLst>
                  <a:path w="1947" h="610">
                    <a:moveTo>
                      <a:pt x="1947" y="608"/>
                    </a:moveTo>
                    <a:lnTo>
                      <a:pt x="1942" y="610"/>
                    </a:lnTo>
                    <a:lnTo>
                      <a:pt x="0" y="2"/>
                    </a:lnTo>
                    <a:lnTo>
                      <a:pt x="3" y="0"/>
                    </a:lnTo>
                    <a:lnTo>
                      <a:pt x="1947" y="608"/>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5861" name="Freeform 2798"/>
              <p:cNvSpPr>
                <a:spLocks/>
              </p:cNvSpPr>
              <p:nvPr/>
            </p:nvSpPr>
            <p:spPr bwMode="auto">
              <a:xfrm>
                <a:off x="1985" y="1897"/>
                <a:ext cx="977" cy="308"/>
              </a:xfrm>
              <a:custGeom>
                <a:avLst/>
                <a:gdLst>
                  <a:gd name="T0" fmla="*/ 8 w 1954"/>
                  <a:gd name="T1" fmla="*/ 3 h 614"/>
                  <a:gd name="T2" fmla="*/ 8 w 1954"/>
                  <a:gd name="T3" fmla="*/ 3 h 614"/>
                  <a:gd name="T4" fmla="*/ 0 w 1954"/>
                  <a:gd name="T5" fmla="*/ 1 h 614"/>
                  <a:gd name="T6" fmla="*/ 1 w 1954"/>
                  <a:gd name="T7" fmla="*/ 0 h 614"/>
                  <a:gd name="T8" fmla="*/ 8 w 1954"/>
                  <a:gd name="T9" fmla="*/ 3 h 614"/>
                  <a:gd name="T10" fmla="*/ 0 60000 65536"/>
                  <a:gd name="T11" fmla="*/ 0 60000 65536"/>
                  <a:gd name="T12" fmla="*/ 0 60000 65536"/>
                  <a:gd name="T13" fmla="*/ 0 60000 65536"/>
                  <a:gd name="T14" fmla="*/ 0 60000 65536"/>
                  <a:gd name="T15" fmla="*/ 0 w 1954"/>
                  <a:gd name="T16" fmla="*/ 0 h 614"/>
                  <a:gd name="T17" fmla="*/ 1954 w 1954"/>
                  <a:gd name="T18" fmla="*/ 614 h 614"/>
                </a:gdLst>
                <a:ahLst/>
                <a:cxnLst>
                  <a:cxn ang="T10">
                    <a:pos x="T0" y="T1"/>
                  </a:cxn>
                  <a:cxn ang="T11">
                    <a:pos x="T2" y="T3"/>
                  </a:cxn>
                  <a:cxn ang="T12">
                    <a:pos x="T4" y="T5"/>
                  </a:cxn>
                  <a:cxn ang="T13">
                    <a:pos x="T6" y="T7"/>
                  </a:cxn>
                  <a:cxn ang="T14">
                    <a:pos x="T8" y="T9"/>
                  </a:cxn>
                </a:cxnLst>
                <a:rect l="T15" t="T16" r="T17" b="T18"/>
                <a:pathLst>
                  <a:path w="1954" h="614">
                    <a:moveTo>
                      <a:pt x="1954" y="608"/>
                    </a:moveTo>
                    <a:lnTo>
                      <a:pt x="1942" y="614"/>
                    </a:lnTo>
                    <a:lnTo>
                      <a:pt x="0" y="3"/>
                    </a:lnTo>
                    <a:lnTo>
                      <a:pt x="12" y="0"/>
                    </a:lnTo>
                    <a:lnTo>
                      <a:pt x="1954" y="608"/>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862" name="Freeform 2799"/>
              <p:cNvSpPr>
                <a:spLocks/>
              </p:cNvSpPr>
              <p:nvPr/>
            </p:nvSpPr>
            <p:spPr bwMode="auto">
              <a:xfrm>
                <a:off x="1989" y="1897"/>
                <a:ext cx="973" cy="305"/>
              </a:xfrm>
              <a:custGeom>
                <a:avLst/>
                <a:gdLst>
                  <a:gd name="T0" fmla="*/ 8 w 1946"/>
                  <a:gd name="T1" fmla="*/ 3 h 609"/>
                  <a:gd name="T2" fmla="*/ 8 w 1946"/>
                  <a:gd name="T3" fmla="*/ 3 h 609"/>
                  <a:gd name="T4" fmla="*/ 0 w 1946"/>
                  <a:gd name="T5" fmla="*/ 0 h 609"/>
                  <a:gd name="T6" fmla="*/ 1 w 1946"/>
                  <a:gd name="T7" fmla="*/ 0 h 609"/>
                  <a:gd name="T8" fmla="*/ 8 w 1946"/>
                  <a:gd name="T9" fmla="*/ 3 h 609"/>
                  <a:gd name="T10" fmla="*/ 0 60000 65536"/>
                  <a:gd name="T11" fmla="*/ 0 60000 65536"/>
                  <a:gd name="T12" fmla="*/ 0 60000 65536"/>
                  <a:gd name="T13" fmla="*/ 0 60000 65536"/>
                  <a:gd name="T14" fmla="*/ 0 60000 65536"/>
                  <a:gd name="T15" fmla="*/ 0 w 1946"/>
                  <a:gd name="T16" fmla="*/ 0 h 609"/>
                  <a:gd name="T17" fmla="*/ 1946 w 1946"/>
                  <a:gd name="T18" fmla="*/ 609 h 609"/>
                </a:gdLst>
                <a:ahLst/>
                <a:cxnLst>
                  <a:cxn ang="T10">
                    <a:pos x="T0" y="T1"/>
                  </a:cxn>
                  <a:cxn ang="T11">
                    <a:pos x="T2" y="T3"/>
                  </a:cxn>
                  <a:cxn ang="T12">
                    <a:pos x="T4" y="T5"/>
                  </a:cxn>
                  <a:cxn ang="T13">
                    <a:pos x="T6" y="T7"/>
                  </a:cxn>
                  <a:cxn ang="T14">
                    <a:pos x="T8" y="T9"/>
                  </a:cxn>
                </a:cxnLst>
                <a:rect l="T15" t="T16" r="T17" b="T18"/>
                <a:pathLst>
                  <a:path w="1946" h="609">
                    <a:moveTo>
                      <a:pt x="1946" y="608"/>
                    </a:moveTo>
                    <a:lnTo>
                      <a:pt x="1944" y="609"/>
                    </a:lnTo>
                    <a:lnTo>
                      <a:pt x="0" y="0"/>
                    </a:lnTo>
                    <a:lnTo>
                      <a:pt x="4" y="0"/>
                    </a:lnTo>
                    <a:lnTo>
                      <a:pt x="1946" y="608"/>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5863" name="Freeform 2800"/>
              <p:cNvSpPr>
                <a:spLocks/>
              </p:cNvSpPr>
              <p:nvPr/>
            </p:nvSpPr>
            <p:spPr bwMode="auto">
              <a:xfrm>
                <a:off x="1987" y="1897"/>
                <a:ext cx="974" cy="306"/>
              </a:xfrm>
              <a:custGeom>
                <a:avLst/>
                <a:gdLst>
                  <a:gd name="T0" fmla="*/ 8 w 1947"/>
                  <a:gd name="T1" fmla="*/ 3 h 611"/>
                  <a:gd name="T2" fmla="*/ 8 w 1947"/>
                  <a:gd name="T3" fmla="*/ 3 h 611"/>
                  <a:gd name="T4" fmla="*/ 0 w 1947"/>
                  <a:gd name="T5" fmla="*/ 1 h 611"/>
                  <a:gd name="T6" fmla="*/ 1 w 1947"/>
                  <a:gd name="T7" fmla="*/ 0 h 611"/>
                  <a:gd name="T8" fmla="*/ 8 w 1947"/>
                  <a:gd name="T9" fmla="*/ 3 h 611"/>
                  <a:gd name="T10" fmla="*/ 0 60000 65536"/>
                  <a:gd name="T11" fmla="*/ 0 60000 65536"/>
                  <a:gd name="T12" fmla="*/ 0 60000 65536"/>
                  <a:gd name="T13" fmla="*/ 0 60000 65536"/>
                  <a:gd name="T14" fmla="*/ 0 60000 65536"/>
                  <a:gd name="T15" fmla="*/ 0 w 1947"/>
                  <a:gd name="T16" fmla="*/ 0 h 611"/>
                  <a:gd name="T17" fmla="*/ 1947 w 1947"/>
                  <a:gd name="T18" fmla="*/ 611 h 611"/>
                </a:gdLst>
                <a:ahLst/>
                <a:cxnLst>
                  <a:cxn ang="T10">
                    <a:pos x="T0" y="T1"/>
                  </a:cxn>
                  <a:cxn ang="T11">
                    <a:pos x="T2" y="T3"/>
                  </a:cxn>
                  <a:cxn ang="T12">
                    <a:pos x="T4" y="T5"/>
                  </a:cxn>
                  <a:cxn ang="T13">
                    <a:pos x="T6" y="T7"/>
                  </a:cxn>
                  <a:cxn ang="T14">
                    <a:pos x="T8" y="T9"/>
                  </a:cxn>
                </a:cxnLst>
                <a:rect l="T15" t="T16" r="T17" b="T18"/>
                <a:pathLst>
                  <a:path w="1947" h="611">
                    <a:moveTo>
                      <a:pt x="1947" y="609"/>
                    </a:moveTo>
                    <a:lnTo>
                      <a:pt x="1944" y="611"/>
                    </a:lnTo>
                    <a:lnTo>
                      <a:pt x="0" y="1"/>
                    </a:lnTo>
                    <a:lnTo>
                      <a:pt x="3" y="0"/>
                    </a:lnTo>
                    <a:lnTo>
                      <a:pt x="1947" y="609"/>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5864" name="Freeform 2801"/>
              <p:cNvSpPr>
                <a:spLocks/>
              </p:cNvSpPr>
              <p:nvPr/>
            </p:nvSpPr>
            <p:spPr bwMode="auto">
              <a:xfrm>
                <a:off x="1987" y="1898"/>
                <a:ext cx="973" cy="306"/>
              </a:xfrm>
              <a:custGeom>
                <a:avLst/>
                <a:gdLst>
                  <a:gd name="T0" fmla="*/ 8 w 1946"/>
                  <a:gd name="T1" fmla="*/ 2 h 612"/>
                  <a:gd name="T2" fmla="*/ 8 w 1946"/>
                  <a:gd name="T3" fmla="*/ 2 h 612"/>
                  <a:gd name="T4" fmla="*/ 0 w 1946"/>
                  <a:gd name="T5" fmla="*/ 1 h 612"/>
                  <a:gd name="T6" fmla="*/ 1 w 1946"/>
                  <a:gd name="T7" fmla="*/ 0 h 612"/>
                  <a:gd name="T8" fmla="*/ 8 w 1946"/>
                  <a:gd name="T9" fmla="*/ 2 h 612"/>
                  <a:gd name="T10" fmla="*/ 0 60000 65536"/>
                  <a:gd name="T11" fmla="*/ 0 60000 65536"/>
                  <a:gd name="T12" fmla="*/ 0 60000 65536"/>
                  <a:gd name="T13" fmla="*/ 0 60000 65536"/>
                  <a:gd name="T14" fmla="*/ 0 60000 65536"/>
                  <a:gd name="T15" fmla="*/ 0 w 1946"/>
                  <a:gd name="T16" fmla="*/ 0 h 612"/>
                  <a:gd name="T17" fmla="*/ 1946 w 1946"/>
                  <a:gd name="T18" fmla="*/ 612 h 612"/>
                </a:gdLst>
                <a:ahLst/>
                <a:cxnLst>
                  <a:cxn ang="T10">
                    <a:pos x="T0" y="T1"/>
                  </a:cxn>
                  <a:cxn ang="T11">
                    <a:pos x="T2" y="T3"/>
                  </a:cxn>
                  <a:cxn ang="T12">
                    <a:pos x="T4" y="T5"/>
                  </a:cxn>
                  <a:cxn ang="T13">
                    <a:pos x="T6" y="T7"/>
                  </a:cxn>
                  <a:cxn ang="T14">
                    <a:pos x="T8" y="T9"/>
                  </a:cxn>
                </a:cxnLst>
                <a:rect l="T15" t="T16" r="T17" b="T18"/>
                <a:pathLst>
                  <a:path w="1946" h="612">
                    <a:moveTo>
                      <a:pt x="1946" y="610"/>
                    </a:moveTo>
                    <a:lnTo>
                      <a:pt x="1943" y="612"/>
                    </a:lnTo>
                    <a:lnTo>
                      <a:pt x="0" y="2"/>
                    </a:lnTo>
                    <a:lnTo>
                      <a:pt x="2" y="0"/>
                    </a:lnTo>
                    <a:lnTo>
                      <a:pt x="1946" y="610"/>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5865" name="Freeform 2802"/>
              <p:cNvSpPr>
                <a:spLocks/>
              </p:cNvSpPr>
              <p:nvPr/>
            </p:nvSpPr>
            <p:spPr bwMode="auto">
              <a:xfrm>
                <a:off x="1985" y="1899"/>
                <a:ext cx="973" cy="306"/>
              </a:xfrm>
              <a:custGeom>
                <a:avLst/>
                <a:gdLst>
                  <a:gd name="T0" fmla="*/ 8 w 1946"/>
                  <a:gd name="T1" fmla="*/ 3 h 611"/>
                  <a:gd name="T2" fmla="*/ 8 w 1946"/>
                  <a:gd name="T3" fmla="*/ 3 h 611"/>
                  <a:gd name="T4" fmla="*/ 0 w 1946"/>
                  <a:gd name="T5" fmla="*/ 0 h 611"/>
                  <a:gd name="T6" fmla="*/ 1 w 1946"/>
                  <a:gd name="T7" fmla="*/ 0 h 611"/>
                  <a:gd name="T8" fmla="*/ 8 w 1946"/>
                  <a:gd name="T9" fmla="*/ 3 h 611"/>
                  <a:gd name="T10" fmla="*/ 0 60000 65536"/>
                  <a:gd name="T11" fmla="*/ 0 60000 65536"/>
                  <a:gd name="T12" fmla="*/ 0 60000 65536"/>
                  <a:gd name="T13" fmla="*/ 0 60000 65536"/>
                  <a:gd name="T14" fmla="*/ 0 60000 65536"/>
                  <a:gd name="T15" fmla="*/ 0 w 1946"/>
                  <a:gd name="T16" fmla="*/ 0 h 611"/>
                  <a:gd name="T17" fmla="*/ 1946 w 1946"/>
                  <a:gd name="T18" fmla="*/ 611 h 611"/>
                </a:gdLst>
                <a:ahLst/>
                <a:cxnLst>
                  <a:cxn ang="T10">
                    <a:pos x="T0" y="T1"/>
                  </a:cxn>
                  <a:cxn ang="T11">
                    <a:pos x="T2" y="T3"/>
                  </a:cxn>
                  <a:cxn ang="T12">
                    <a:pos x="T4" y="T5"/>
                  </a:cxn>
                  <a:cxn ang="T13">
                    <a:pos x="T6" y="T7"/>
                  </a:cxn>
                  <a:cxn ang="T14">
                    <a:pos x="T8" y="T9"/>
                  </a:cxn>
                </a:cxnLst>
                <a:rect l="T15" t="T16" r="T17" b="T18"/>
                <a:pathLst>
                  <a:path w="1946" h="611">
                    <a:moveTo>
                      <a:pt x="1946" y="610"/>
                    </a:moveTo>
                    <a:lnTo>
                      <a:pt x="1942" y="611"/>
                    </a:lnTo>
                    <a:lnTo>
                      <a:pt x="0" y="0"/>
                    </a:lnTo>
                    <a:lnTo>
                      <a:pt x="3" y="0"/>
                    </a:lnTo>
                    <a:lnTo>
                      <a:pt x="1946" y="610"/>
                    </a:lnTo>
                    <a:close/>
                  </a:path>
                </a:pathLst>
              </a:custGeom>
              <a:solidFill>
                <a:srgbClr val="AB5500"/>
              </a:solidFill>
              <a:ln w="9525">
                <a:noFill/>
                <a:round/>
                <a:headEnd/>
                <a:tailEnd/>
              </a:ln>
            </p:spPr>
            <p:txBody>
              <a:bodyPr>
                <a:prstTxWarp prst="textNoShape">
                  <a:avLst/>
                </a:prstTxWarp>
              </a:bodyPr>
              <a:lstStyle/>
              <a:p>
                <a:endParaRPr lang="en-US">
                  <a:latin typeface="Calibri" pitchFamily="-112" charset="0"/>
                </a:endParaRPr>
              </a:p>
            </p:txBody>
          </p:sp>
          <p:sp>
            <p:nvSpPr>
              <p:cNvPr id="675866" name="Freeform 2803"/>
              <p:cNvSpPr>
                <a:spLocks/>
              </p:cNvSpPr>
              <p:nvPr/>
            </p:nvSpPr>
            <p:spPr bwMode="auto">
              <a:xfrm>
                <a:off x="1979" y="1899"/>
                <a:ext cx="977" cy="310"/>
              </a:xfrm>
              <a:custGeom>
                <a:avLst/>
                <a:gdLst>
                  <a:gd name="T0" fmla="*/ 8 w 1954"/>
                  <a:gd name="T1" fmla="*/ 2 h 620"/>
                  <a:gd name="T2" fmla="*/ 8 w 1954"/>
                  <a:gd name="T3" fmla="*/ 2 h 620"/>
                  <a:gd name="T4" fmla="*/ 0 w 1954"/>
                  <a:gd name="T5" fmla="*/ 1 h 620"/>
                  <a:gd name="T6" fmla="*/ 1 w 1954"/>
                  <a:gd name="T7" fmla="*/ 0 h 620"/>
                  <a:gd name="T8" fmla="*/ 8 w 1954"/>
                  <a:gd name="T9" fmla="*/ 2 h 620"/>
                  <a:gd name="T10" fmla="*/ 0 60000 65536"/>
                  <a:gd name="T11" fmla="*/ 0 60000 65536"/>
                  <a:gd name="T12" fmla="*/ 0 60000 65536"/>
                  <a:gd name="T13" fmla="*/ 0 60000 65536"/>
                  <a:gd name="T14" fmla="*/ 0 60000 65536"/>
                  <a:gd name="T15" fmla="*/ 0 w 1954"/>
                  <a:gd name="T16" fmla="*/ 0 h 620"/>
                  <a:gd name="T17" fmla="*/ 1954 w 1954"/>
                  <a:gd name="T18" fmla="*/ 620 h 620"/>
                </a:gdLst>
                <a:ahLst/>
                <a:cxnLst>
                  <a:cxn ang="T10">
                    <a:pos x="T0" y="T1"/>
                  </a:cxn>
                  <a:cxn ang="T11">
                    <a:pos x="T2" y="T3"/>
                  </a:cxn>
                  <a:cxn ang="T12">
                    <a:pos x="T4" y="T5"/>
                  </a:cxn>
                  <a:cxn ang="T13">
                    <a:pos x="T6" y="T7"/>
                  </a:cxn>
                  <a:cxn ang="T14">
                    <a:pos x="T8" y="T9"/>
                  </a:cxn>
                </a:cxnLst>
                <a:rect l="T15" t="T16" r="T17" b="T18"/>
                <a:pathLst>
                  <a:path w="1954" h="620">
                    <a:moveTo>
                      <a:pt x="1954" y="611"/>
                    </a:moveTo>
                    <a:lnTo>
                      <a:pt x="1943" y="620"/>
                    </a:lnTo>
                    <a:lnTo>
                      <a:pt x="0" y="7"/>
                    </a:lnTo>
                    <a:lnTo>
                      <a:pt x="12" y="0"/>
                    </a:lnTo>
                    <a:lnTo>
                      <a:pt x="1954" y="611"/>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5867" name="Freeform 2804"/>
              <p:cNvSpPr>
                <a:spLocks/>
              </p:cNvSpPr>
              <p:nvPr/>
            </p:nvSpPr>
            <p:spPr bwMode="auto">
              <a:xfrm>
                <a:off x="1983" y="1899"/>
                <a:ext cx="973" cy="307"/>
              </a:xfrm>
              <a:custGeom>
                <a:avLst/>
                <a:gdLst>
                  <a:gd name="T0" fmla="*/ 8 w 1945"/>
                  <a:gd name="T1" fmla="*/ 3 h 613"/>
                  <a:gd name="T2" fmla="*/ 8 w 1945"/>
                  <a:gd name="T3" fmla="*/ 3 h 613"/>
                  <a:gd name="T4" fmla="*/ 0 w 1945"/>
                  <a:gd name="T5" fmla="*/ 1 h 613"/>
                  <a:gd name="T6" fmla="*/ 1 w 1945"/>
                  <a:gd name="T7" fmla="*/ 0 h 613"/>
                  <a:gd name="T8" fmla="*/ 8 w 1945"/>
                  <a:gd name="T9" fmla="*/ 3 h 613"/>
                  <a:gd name="T10" fmla="*/ 0 60000 65536"/>
                  <a:gd name="T11" fmla="*/ 0 60000 65536"/>
                  <a:gd name="T12" fmla="*/ 0 60000 65536"/>
                  <a:gd name="T13" fmla="*/ 0 60000 65536"/>
                  <a:gd name="T14" fmla="*/ 0 60000 65536"/>
                  <a:gd name="T15" fmla="*/ 0 w 1945"/>
                  <a:gd name="T16" fmla="*/ 0 h 613"/>
                  <a:gd name="T17" fmla="*/ 1945 w 1945"/>
                  <a:gd name="T18" fmla="*/ 613 h 613"/>
                </a:gdLst>
                <a:ahLst/>
                <a:cxnLst>
                  <a:cxn ang="T10">
                    <a:pos x="T0" y="T1"/>
                  </a:cxn>
                  <a:cxn ang="T11">
                    <a:pos x="T2" y="T3"/>
                  </a:cxn>
                  <a:cxn ang="T12">
                    <a:pos x="T4" y="T5"/>
                  </a:cxn>
                  <a:cxn ang="T13">
                    <a:pos x="T6" y="T7"/>
                  </a:cxn>
                  <a:cxn ang="T14">
                    <a:pos x="T8" y="T9"/>
                  </a:cxn>
                </a:cxnLst>
                <a:rect l="T15" t="T16" r="T17" b="T18"/>
                <a:pathLst>
                  <a:path w="1945" h="613">
                    <a:moveTo>
                      <a:pt x="1945" y="611"/>
                    </a:moveTo>
                    <a:lnTo>
                      <a:pt x="1942" y="613"/>
                    </a:lnTo>
                    <a:lnTo>
                      <a:pt x="0" y="2"/>
                    </a:lnTo>
                    <a:lnTo>
                      <a:pt x="3" y="0"/>
                    </a:lnTo>
                    <a:lnTo>
                      <a:pt x="1945" y="611"/>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5868" name="Freeform 2805"/>
              <p:cNvSpPr>
                <a:spLocks/>
              </p:cNvSpPr>
              <p:nvPr/>
            </p:nvSpPr>
            <p:spPr bwMode="auto">
              <a:xfrm>
                <a:off x="1982" y="1900"/>
                <a:ext cx="973" cy="307"/>
              </a:xfrm>
              <a:custGeom>
                <a:avLst/>
                <a:gdLst>
                  <a:gd name="T0" fmla="*/ 8 w 1946"/>
                  <a:gd name="T1" fmla="*/ 2 h 614"/>
                  <a:gd name="T2" fmla="*/ 8 w 1946"/>
                  <a:gd name="T3" fmla="*/ 2 h 614"/>
                  <a:gd name="T4" fmla="*/ 0 w 1946"/>
                  <a:gd name="T5" fmla="*/ 1 h 614"/>
                  <a:gd name="T6" fmla="*/ 1 w 1946"/>
                  <a:gd name="T7" fmla="*/ 0 h 614"/>
                  <a:gd name="T8" fmla="*/ 8 w 1946"/>
                  <a:gd name="T9" fmla="*/ 2 h 614"/>
                  <a:gd name="T10" fmla="*/ 0 60000 65536"/>
                  <a:gd name="T11" fmla="*/ 0 60000 65536"/>
                  <a:gd name="T12" fmla="*/ 0 60000 65536"/>
                  <a:gd name="T13" fmla="*/ 0 60000 65536"/>
                  <a:gd name="T14" fmla="*/ 0 60000 65536"/>
                  <a:gd name="T15" fmla="*/ 0 w 1946"/>
                  <a:gd name="T16" fmla="*/ 0 h 614"/>
                  <a:gd name="T17" fmla="*/ 1946 w 1946"/>
                  <a:gd name="T18" fmla="*/ 614 h 614"/>
                </a:gdLst>
                <a:ahLst/>
                <a:cxnLst>
                  <a:cxn ang="T10">
                    <a:pos x="T0" y="T1"/>
                  </a:cxn>
                  <a:cxn ang="T11">
                    <a:pos x="T2" y="T3"/>
                  </a:cxn>
                  <a:cxn ang="T12">
                    <a:pos x="T4" y="T5"/>
                  </a:cxn>
                  <a:cxn ang="T13">
                    <a:pos x="T6" y="T7"/>
                  </a:cxn>
                  <a:cxn ang="T14">
                    <a:pos x="T8" y="T9"/>
                  </a:cxn>
                </a:cxnLst>
                <a:rect l="T15" t="T16" r="T17" b="T18"/>
                <a:pathLst>
                  <a:path w="1946" h="614">
                    <a:moveTo>
                      <a:pt x="1946" y="611"/>
                    </a:moveTo>
                    <a:lnTo>
                      <a:pt x="1943" y="614"/>
                    </a:lnTo>
                    <a:lnTo>
                      <a:pt x="0" y="1"/>
                    </a:lnTo>
                    <a:lnTo>
                      <a:pt x="4" y="0"/>
                    </a:lnTo>
                    <a:lnTo>
                      <a:pt x="1946" y="611"/>
                    </a:lnTo>
                    <a:close/>
                  </a:path>
                </a:pathLst>
              </a:custGeom>
              <a:solidFill>
                <a:srgbClr val="B05800"/>
              </a:solidFill>
              <a:ln w="9525">
                <a:noFill/>
                <a:round/>
                <a:headEnd/>
                <a:tailEnd/>
              </a:ln>
            </p:spPr>
            <p:txBody>
              <a:bodyPr>
                <a:prstTxWarp prst="textNoShape">
                  <a:avLst/>
                </a:prstTxWarp>
              </a:bodyPr>
              <a:lstStyle/>
              <a:p>
                <a:endParaRPr lang="en-US">
                  <a:latin typeface="Calibri" pitchFamily="-112" charset="0"/>
                </a:endParaRPr>
              </a:p>
            </p:txBody>
          </p:sp>
          <p:sp>
            <p:nvSpPr>
              <p:cNvPr id="675869" name="Freeform 2806"/>
              <p:cNvSpPr>
                <a:spLocks/>
              </p:cNvSpPr>
              <p:nvPr/>
            </p:nvSpPr>
            <p:spPr bwMode="auto">
              <a:xfrm>
                <a:off x="1981" y="1901"/>
                <a:ext cx="972" cy="307"/>
              </a:xfrm>
              <a:custGeom>
                <a:avLst/>
                <a:gdLst>
                  <a:gd name="T0" fmla="*/ 8 w 1944"/>
                  <a:gd name="T1" fmla="*/ 2 h 615"/>
                  <a:gd name="T2" fmla="*/ 8 w 1944"/>
                  <a:gd name="T3" fmla="*/ 2 h 615"/>
                  <a:gd name="T4" fmla="*/ 0 w 1944"/>
                  <a:gd name="T5" fmla="*/ 0 h 615"/>
                  <a:gd name="T6" fmla="*/ 1 w 1944"/>
                  <a:gd name="T7" fmla="*/ 0 h 615"/>
                  <a:gd name="T8" fmla="*/ 8 w 1944"/>
                  <a:gd name="T9" fmla="*/ 2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0" y="615"/>
                    </a:lnTo>
                    <a:lnTo>
                      <a:pt x="0" y="2"/>
                    </a:lnTo>
                    <a:lnTo>
                      <a:pt x="1" y="0"/>
                    </a:lnTo>
                    <a:lnTo>
                      <a:pt x="1944" y="61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870" name="Freeform 2807"/>
              <p:cNvSpPr>
                <a:spLocks/>
              </p:cNvSpPr>
              <p:nvPr/>
            </p:nvSpPr>
            <p:spPr bwMode="auto">
              <a:xfrm>
                <a:off x="1979" y="1901"/>
                <a:ext cx="972" cy="308"/>
              </a:xfrm>
              <a:custGeom>
                <a:avLst/>
                <a:gdLst>
                  <a:gd name="T0" fmla="*/ 8 w 1944"/>
                  <a:gd name="T1" fmla="*/ 3 h 615"/>
                  <a:gd name="T2" fmla="*/ 8 w 1944"/>
                  <a:gd name="T3" fmla="*/ 3 h 615"/>
                  <a:gd name="T4" fmla="*/ 0 w 1944"/>
                  <a:gd name="T5" fmla="*/ 1 h 615"/>
                  <a:gd name="T6" fmla="*/ 1 w 1944"/>
                  <a:gd name="T7" fmla="*/ 0 h 615"/>
                  <a:gd name="T8" fmla="*/ 8 w 1944"/>
                  <a:gd name="T9" fmla="*/ 3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3" y="615"/>
                    </a:lnTo>
                    <a:lnTo>
                      <a:pt x="0" y="2"/>
                    </a:lnTo>
                    <a:lnTo>
                      <a:pt x="4" y="0"/>
                    </a:lnTo>
                    <a:lnTo>
                      <a:pt x="1944" y="613"/>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871" name="Freeform 2808"/>
              <p:cNvSpPr>
                <a:spLocks/>
              </p:cNvSpPr>
              <p:nvPr/>
            </p:nvSpPr>
            <p:spPr bwMode="auto">
              <a:xfrm>
                <a:off x="1973" y="1902"/>
                <a:ext cx="977" cy="312"/>
              </a:xfrm>
              <a:custGeom>
                <a:avLst/>
                <a:gdLst>
                  <a:gd name="T0" fmla="*/ 8 w 1954"/>
                  <a:gd name="T1" fmla="*/ 3 h 623"/>
                  <a:gd name="T2" fmla="*/ 8 w 1954"/>
                  <a:gd name="T3" fmla="*/ 3 h 623"/>
                  <a:gd name="T4" fmla="*/ 0 w 1954"/>
                  <a:gd name="T5" fmla="*/ 1 h 623"/>
                  <a:gd name="T6" fmla="*/ 1 w 1954"/>
                  <a:gd name="T7" fmla="*/ 0 h 623"/>
                  <a:gd name="T8" fmla="*/ 8 w 1954"/>
                  <a:gd name="T9" fmla="*/ 3 h 623"/>
                  <a:gd name="T10" fmla="*/ 0 60000 65536"/>
                  <a:gd name="T11" fmla="*/ 0 60000 65536"/>
                  <a:gd name="T12" fmla="*/ 0 60000 65536"/>
                  <a:gd name="T13" fmla="*/ 0 60000 65536"/>
                  <a:gd name="T14" fmla="*/ 0 60000 65536"/>
                  <a:gd name="T15" fmla="*/ 0 w 1954"/>
                  <a:gd name="T16" fmla="*/ 0 h 623"/>
                  <a:gd name="T17" fmla="*/ 1954 w 1954"/>
                  <a:gd name="T18" fmla="*/ 623 h 623"/>
                </a:gdLst>
                <a:ahLst/>
                <a:cxnLst>
                  <a:cxn ang="T10">
                    <a:pos x="T0" y="T1"/>
                  </a:cxn>
                  <a:cxn ang="T11">
                    <a:pos x="T2" y="T3"/>
                  </a:cxn>
                  <a:cxn ang="T12">
                    <a:pos x="T4" y="T5"/>
                  </a:cxn>
                  <a:cxn ang="T13">
                    <a:pos x="T6" y="T7"/>
                  </a:cxn>
                  <a:cxn ang="T14">
                    <a:pos x="T8" y="T9"/>
                  </a:cxn>
                </a:cxnLst>
                <a:rect l="T15" t="T16" r="T17" b="T18"/>
                <a:pathLst>
                  <a:path w="1954" h="623">
                    <a:moveTo>
                      <a:pt x="1954" y="613"/>
                    </a:moveTo>
                    <a:lnTo>
                      <a:pt x="1942" y="623"/>
                    </a:lnTo>
                    <a:lnTo>
                      <a:pt x="0" y="6"/>
                    </a:lnTo>
                    <a:lnTo>
                      <a:pt x="11" y="0"/>
                    </a:lnTo>
                    <a:lnTo>
                      <a:pt x="1954" y="61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872" name="Freeform 2809"/>
              <p:cNvSpPr>
                <a:spLocks/>
              </p:cNvSpPr>
              <p:nvPr/>
            </p:nvSpPr>
            <p:spPr bwMode="auto">
              <a:xfrm>
                <a:off x="1978" y="1902"/>
                <a:ext cx="972" cy="308"/>
              </a:xfrm>
              <a:custGeom>
                <a:avLst/>
                <a:gdLst>
                  <a:gd name="T0" fmla="*/ 8 w 1944"/>
                  <a:gd name="T1" fmla="*/ 3 h 614"/>
                  <a:gd name="T2" fmla="*/ 8 w 1944"/>
                  <a:gd name="T3" fmla="*/ 3 h 614"/>
                  <a:gd name="T4" fmla="*/ 0 w 1944"/>
                  <a:gd name="T5" fmla="*/ 1 h 614"/>
                  <a:gd name="T6" fmla="*/ 1 w 1944"/>
                  <a:gd name="T7" fmla="*/ 0 h 614"/>
                  <a:gd name="T8" fmla="*/ 8 w 1944"/>
                  <a:gd name="T9" fmla="*/ 3 h 614"/>
                  <a:gd name="T10" fmla="*/ 0 60000 65536"/>
                  <a:gd name="T11" fmla="*/ 0 60000 65536"/>
                  <a:gd name="T12" fmla="*/ 0 60000 65536"/>
                  <a:gd name="T13" fmla="*/ 0 60000 65536"/>
                  <a:gd name="T14" fmla="*/ 0 60000 65536"/>
                  <a:gd name="T15" fmla="*/ 0 w 1944"/>
                  <a:gd name="T16" fmla="*/ 0 h 614"/>
                  <a:gd name="T17" fmla="*/ 1944 w 1944"/>
                  <a:gd name="T18" fmla="*/ 614 h 614"/>
                </a:gdLst>
                <a:ahLst/>
                <a:cxnLst>
                  <a:cxn ang="T10">
                    <a:pos x="T0" y="T1"/>
                  </a:cxn>
                  <a:cxn ang="T11">
                    <a:pos x="T2" y="T3"/>
                  </a:cxn>
                  <a:cxn ang="T12">
                    <a:pos x="T4" y="T5"/>
                  </a:cxn>
                  <a:cxn ang="T13">
                    <a:pos x="T6" y="T7"/>
                  </a:cxn>
                  <a:cxn ang="T14">
                    <a:pos x="T8" y="T9"/>
                  </a:cxn>
                </a:cxnLst>
                <a:rect l="T15" t="T16" r="T17" b="T18"/>
                <a:pathLst>
                  <a:path w="1944" h="614">
                    <a:moveTo>
                      <a:pt x="1944" y="613"/>
                    </a:moveTo>
                    <a:lnTo>
                      <a:pt x="1940" y="614"/>
                    </a:lnTo>
                    <a:lnTo>
                      <a:pt x="0" y="1"/>
                    </a:lnTo>
                    <a:lnTo>
                      <a:pt x="1" y="0"/>
                    </a:lnTo>
                    <a:lnTo>
                      <a:pt x="1944" y="61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873" name="Freeform 2810"/>
              <p:cNvSpPr>
                <a:spLocks/>
              </p:cNvSpPr>
              <p:nvPr/>
            </p:nvSpPr>
            <p:spPr bwMode="auto">
              <a:xfrm>
                <a:off x="1977" y="1903"/>
                <a:ext cx="972" cy="308"/>
              </a:xfrm>
              <a:custGeom>
                <a:avLst/>
                <a:gdLst>
                  <a:gd name="T0" fmla="*/ 8 w 1944"/>
                  <a:gd name="T1" fmla="*/ 3 h 615"/>
                  <a:gd name="T2" fmla="*/ 8 w 1944"/>
                  <a:gd name="T3" fmla="*/ 3 h 615"/>
                  <a:gd name="T4" fmla="*/ 0 w 1944"/>
                  <a:gd name="T5" fmla="*/ 1 h 615"/>
                  <a:gd name="T6" fmla="*/ 1 w 1944"/>
                  <a:gd name="T7" fmla="*/ 0 h 615"/>
                  <a:gd name="T8" fmla="*/ 8 w 1944"/>
                  <a:gd name="T9" fmla="*/ 3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3" y="615"/>
                    </a:lnTo>
                    <a:lnTo>
                      <a:pt x="0" y="2"/>
                    </a:lnTo>
                    <a:lnTo>
                      <a:pt x="4" y="0"/>
                    </a:lnTo>
                    <a:lnTo>
                      <a:pt x="1944" y="613"/>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5874" name="Freeform 2811"/>
              <p:cNvSpPr>
                <a:spLocks/>
              </p:cNvSpPr>
              <p:nvPr/>
            </p:nvSpPr>
            <p:spPr bwMode="auto">
              <a:xfrm>
                <a:off x="1976" y="1904"/>
                <a:ext cx="972" cy="308"/>
              </a:xfrm>
              <a:custGeom>
                <a:avLst/>
                <a:gdLst>
                  <a:gd name="T0" fmla="*/ 8 w 1944"/>
                  <a:gd name="T1" fmla="*/ 2 h 616"/>
                  <a:gd name="T2" fmla="*/ 8 w 1944"/>
                  <a:gd name="T3" fmla="*/ 2 h 616"/>
                  <a:gd name="T4" fmla="*/ 0 w 1944"/>
                  <a:gd name="T5" fmla="*/ 1 h 616"/>
                  <a:gd name="T6" fmla="*/ 1 w 1944"/>
                  <a:gd name="T7" fmla="*/ 0 h 616"/>
                  <a:gd name="T8" fmla="*/ 8 w 1944"/>
                  <a:gd name="T9" fmla="*/ 2 h 616"/>
                  <a:gd name="T10" fmla="*/ 0 60000 65536"/>
                  <a:gd name="T11" fmla="*/ 0 60000 65536"/>
                  <a:gd name="T12" fmla="*/ 0 60000 65536"/>
                  <a:gd name="T13" fmla="*/ 0 60000 65536"/>
                  <a:gd name="T14" fmla="*/ 0 60000 65536"/>
                  <a:gd name="T15" fmla="*/ 0 w 1944"/>
                  <a:gd name="T16" fmla="*/ 0 h 616"/>
                  <a:gd name="T17" fmla="*/ 1944 w 1944"/>
                  <a:gd name="T18" fmla="*/ 616 h 616"/>
                </a:gdLst>
                <a:ahLst/>
                <a:cxnLst>
                  <a:cxn ang="T10">
                    <a:pos x="T0" y="T1"/>
                  </a:cxn>
                  <a:cxn ang="T11">
                    <a:pos x="T2" y="T3"/>
                  </a:cxn>
                  <a:cxn ang="T12">
                    <a:pos x="T4" y="T5"/>
                  </a:cxn>
                  <a:cxn ang="T13">
                    <a:pos x="T6" y="T7"/>
                  </a:cxn>
                  <a:cxn ang="T14">
                    <a:pos x="T8" y="T9"/>
                  </a:cxn>
                </a:cxnLst>
                <a:rect l="T15" t="T16" r="T17" b="T18"/>
                <a:pathLst>
                  <a:path w="1944" h="616">
                    <a:moveTo>
                      <a:pt x="1944" y="613"/>
                    </a:moveTo>
                    <a:lnTo>
                      <a:pt x="1940" y="616"/>
                    </a:lnTo>
                    <a:lnTo>
                      <a:pt x="0" y="2"/>
                    </a:lnTo>
                    <a:lnTo>
                      <a:pt x="1" y="0"/>
                    </a:lnTo>
                    <a:lnTo>
                      <a:pt x="1944" y="613"/>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5875" name="Freeform 2812"/>
              <p:cNvSpPr>
                <a:spLocks/>
              </p:cNvSpPr>
              <p:nvPr/>
            </p:nvSpPr>
            <p:spPr bwMode="auto">
              <a:xfrm>
                <a:off x="1975" y="1905"/>
                <a:ext cx="971" cy="308"/>
              </a:xfrm>
              <a:custGeom>
                <a:avLst/>
                <a:gdLst>
                  <a:gd name="T0" fmla="*/ 8 w 1942"/>
                  <a:gd name="T1" fmla="*/ 2 h 616"/>
                  <a:gd name="T2" fmla="*/ 8 w 1942"/>
                  <a:gd name="T3" fmla="*/ 2 h 616"/>
                  <a:gd name="T4" fmla="*/ 0 w 1942"/>
                  <a:gd name="T5" fmla="*/ 0 h 616"/>
                  <a:gd name="T6" fmla="*/ 1 w 1942"/>
                  <a:gd name="T7" fmla="*/ 0 h 616"/>
                  <a:gd name="T8" fmla="*/ 8 w 1942"/>
                  <a:gd name="T9" fmla="*/ 2 h 616"/>
                  <a:gd name="T10" fmla="*/ 0 60000 65536"/>
                  <a:gd name="T11" fmla="*/ 0 60000 65536"/>
                  <a:gd name="T12" fmla="*/ 0 60000 65536"/>
                  <a:gd name="T13" fmla="*/ 0 60000 65536"/>
                  <a:gd name="T14" fmla="*/ 0 60000 65536"/>
                  <a:gd name="T15" fmla="*/ 0 w 1942"/>
                  <a:gd name="T16" fmla="*/ 0 h 616"/>
                  <a:gd name="T17" fmla="*/ 1942 w 1942"/>
                  <a:gd name="T18" fmla="*/ 616 h 616"/>
                </a:gdLst>
                <a:ahLst/>
                <a:cxnLst>
                  <a:cxn ang="T10">
                    <a:pos x="T0" y="T1"/>
                  </a:cxn>
                  <a:cxn ang="T11">
                    <a:pos x="T2" y="T3"/>
                  </a:cxn>
                  <a:cxn ang="T12">
                    <a:pos x="T4" y="T5"/>
                  </a:cxn>
                  <a:cxn ang="T13">
                    <a:pos x="T6" y="T7"/>
                  </a:cxn>
                  <a:cxn ang="T14">
                    <a:pos x="T8" y="T9"/>
                  </a:cxn>
                </a:cxnLst>
                <a:rect l="T15" t="T16" r="T17" b="T18"/>
                <a:pathLst>
                  <a:path w="1942" h="616">
                    <a:moveTo>
                      <a:pt x="1942" y="614"/>
                    </a:moveTo>
                    <a:lnTo>
                      <a:pt x="1941" y="616"/>
                    </a:lnTo>
                    <a:lnTo>
                      <a:pt x="0" y="0"/>
                    </a:lnTo>
                    <a:lnTo>
                      <a:pt x="2" y="0"/>
                    </a:lnTo>
                    <a:lnTo>
                      <a:pt x="1942" y="614"/>
                    </a:lnTo>
                    <a:close/>
                  </a:path>
                </a:pathLst>
              </a:custGeom>
              <a:solidFill>
                <a:srgbClr val="BD5E00"/>
              </a:solidFill>
              <a:ln w="9525">
                <a:noFill/>
                <a:round/>
                <a:headEnd/>
                <a:tailEnd/>
              </a:ln>
            </p:spPr>
            <p:txBody>
              <a:bodyPr>
                <a:prstTxWarp prst="textNoShape">
                  <a:avLst/>
                </a:prstTxWarp>
              </a:bodyPr>
              <a:lstStyle/>
              <a:p>
                <a:endParaRPr lang="en-US">
                  <a:latin typeface="Calibri" pitchFamily="-112" charset="0"/>
                </a:endParaRPr>
              </a:p>
            </p:txBody>
          </p:sp>
          <p:sp>
            <p:nvSpPr>
              <p:cNvPr id="675876" name="Freeform 2813"/>
              <p:cNvSpPr>
                <a:spLocks/>
              </p:cNvSpPr>
              <p:nvPr/>
            </p:nvSpPr>
            <p:spPr bwMode="auto">
              <a:xfrm>
                <a:off x="1973" y="1905"/>
                <a:ext cx="972" cy="309"/>
              </a:xfrm>
              <a:custGeom>
                <a:avLst/>
                <a:gdLst>
                  <a:gd name="T0" fmla="*/ 8 w 1944"/>
                  <a:gd name="T1" fmla="*/ 2 h 618"/>
                  <a:gd name="T2" fmla="*/ 8 w 1944"/>
                  <a:gd name="T3" fmla="*/ 2 h 618"/>
                  <a:gd name="T4" fmla="*/ 0 w 1944"/>
                  <a:gd name="T5" fmla="*/ 1 h 618"/>
                  <a:gd name="T6" fmla="*/ 1 w 1944"/>
                  <a:gd name="T7" fmla="*/ 0 h 618"/>
                  <a:gd name="T8" fmla="*/ 8 w 1944"/>
                  <a:gd name="T9" fmla="*/ 2 h 618"/>
                  <a:gd name="T10" fmla="*/ 0 60000 65536"/>
                  <a:gd name="T11" fmla="*/ 0 60000 65536"/>
                  <a:gd name="T12" fmla="*/ 0 60000 65536"/>
                  <a:gd name="T13" fmla="*/ 0 60000 65536"/>
                  <a:gd name="T14" fmla="*/ 0 60000 65536"/>
                  <a:gd name="T15" fmla="*/ 0 w 1944"/>
                  <a:gd name="T16" fmla="*/ 0 h 618"/>
                  <a:gd name="T17" fmla="*/ 1944 w 1944"/>
                  <a:gd name="T18" fmla="*/ 618 h 618"/>
                </a:gdLst>
                <a:ahLst/>
                <a:cxnLst>
                  <a:cxn ang="T10">
                    <a:pos x="T0" y="T1"/>
                  </a:cxn>
                  <a:cxn ang="T11">
                    <a:pos x="T2" y="T3"/>
                  </a:cxn>
                  <a:cxn ang="T12">
                    <a:pos x="T4" y="T5"/>
                  </a:cxn>
                  <a:cxn ang="T13">
                    <a:pos x="T6" y="T7"/>
                  </a:cxn>
                  <a:cxn ang="T14">
                    <a:pos x="T8" y="T9"/>
                  </a:cxn>
                </a:cxnLst>
                <a:rect l="T15" t="T16" r="T17" b="T18"/>
                <a:pathLst>
                  <a:path w="1944" h="618">
                    <a:moveTo>
                      <a:pt x="1944" y="616"/>
                    </a:moveTo>
                    <a:lnTo>
                      <a:pt x="1942" y="618"/>
                    </a:lnTo>
                    <a:lnTo>
                      <a:pt x="0" y="1"/>
                    </a:lnTo>
                    <a:lnTo>
                      <a:pt x="3" y="0"/>
                    </a:lnTo>
                    <a:lnTo>
                      <a:pt x="1944" y="616"/>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877" name="Freeform 2814"/>
              <p:cNvSpPr>
                <a:spLocks/>
              </p:cNvSpPr>
              <p:nvPr/>
            </p:nvSpPr>
            <p:spPr bwMode="auto">
              <a:xfrm>
                <a:off x="1968" y="1906"/>
                <a:ext cx="977" cy="313"/>
              </a:xfrm>
              <a:custGeom>
                <a:avLst/>
                <a:gdLst>
                  <a:gd name="T0" fmla="*/ 8 w 1952"/>
                  <a:gd name="T1" fmla="*/ 2 h 627"/>
                  <a:gd name="T2" fmla="*/ 8 w 1952"/>
                  <a:gd name="T3" fmla="*/ 2 h 627"/>
                  <a:gd name="T4" fmla="*/ 0 w 1952"/>
                  <a:gd name="T5" fmla="*/ 0 h 627"/>
                  <a:gd name="T6" fmla="*/ 1 w 1952"/>
                  <a:gd name="T7" fmla="*/ 0 h 627"/>
                  <a:gd name="T8" fmla="*/ 8 w 1952"/>
                  <a:gd name="T9" fmla="*/ 2 h 627"/>
                  <a:gd name="T10" fmla="*/ 0 60000 65536"/>
                  <a:gd name="T11" fmla="*/ 0 60000 65536"/>
                  <a:gd name="T12" fmla="*/ 0 60000 65536"/>
                  <a:gd name="T13" fmla="*/ 0 60000 65536"/>
                  <a:gd name="T14" fmla="*/ 0 60000 65536"/>
                  <a:gd name="T15" fmla="*/ 0 w 1952"/>
                  <a:gd name="T16" fmla="*/ 0 h 627"/>
                  <a:gd name="T17" fmla="*/ 1952 w 1952"/>
                  <a:gd name="T18" fmla="*/ 627 h 627"/>
                </a:gdLst>
                <a:ahLst/>
                <a:cxnLst>
                  <a:cxn ang="T10">
                    <a:pos x="T0" y="T1"/>
                  </a:cxn>
                  <a:cxn ang="T11">
                    <a:pos x="T2" y="T3"/>
                  </a:cxn>
                  <a:cxn ang="T12">
                    <a:pos x="T4" y="T5"/>
                  </a:cxn>
                  <a:cxn ang="T13">
                    <a:pos x="T6" y="T7"/>
                  </a:cxn>
                  <a:cxn ang="T14">
                    <a:pos x="T8" y="T9"/>
                  </a:cxn>
                </a:cxnLst>
                <a:rect l="T15" t="T16" r="T17" b="T18"/>
                <a:pathLst>
                  <a:path w="1952" h="627">
                    <a:moveTo>
                      <a:pt x="1952" y="617"/>
                    </a:moveTo>
                    <a:lnTo>
                      <a:pt x="1941" y="627"/>
                    </a:lnTo>
                    <a:lnTo>
                      <a:pt x="0" y="9"/>
                    </a:lnTo>
                    <a:lnTo>
                      <a:pt x="10" y="0"/>
                    </a:lnTo>
                    <a:lnTo>
                      <a:pt x="1952" y="617"/>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878" name="Freeform 2815"/>
              <p:cNvSpPr>
                <a:spLocks/>
              </p:cNvSpPr>
              <p:nvPr/>
            </p:nvSpPr>
            <p:spPr bwMode="auto">
              <a:xfrm>
                <a:off x="1973" y="1906"/>
                <a:ext cx="972" cy="309"/>
              </a:xfrm>
              <a:custGeom>
                <a:avLst/>
                <a:gdLst>
                  <a:gd name="T0" fmla="*/ 8 w 1944"/>
                  <a:gd name="T1" fmla="*/ 2 h 618"/>
                  <a:gd name="T2" fmla="*/ 8 w 1944"/>
                  <a:gd name="T3" fmla="*/ 2 h 618"/>
                  <a:gd name="T4" fmla="*/ 0 w 1944"/>
                  <a:gd name="T5" fmla="*/ 1 h 618"/>
                  <a:gd name="T6" fmla="*/ 1 w 1944"/>
                  <a:gd name="T7" fmla="*/ 0 h 618"/>
                  <a:gd name="T8" fmla="*/ 8 w 1944"/>
                  <a:gd name="T9" fmla="*/ 2 h 618"/>
                  <a:gd name="T10" fmla="*/ 0 60000 65536"/>
                  <a:gd name="T11" fmla="*/ 0 60000 65536"/>
                  <a:gd name="T12" fmla="*/ 0 60000 65536"/>
                  <a:gd name="T13" fmla="*/ 0 60000 65536"/>
                  <a:gd name="T14" fmla="*/ 0 60000 65536"/>
                  <a:gd name="T15" fmla="*/ 0 w 1944"/>
                  <a:gd name="T16" fmla="*/ 0 h 618"/>
                  <a:gd name="T17" fmla="*/ 1944 w 1944"/>
                  <a:gd name="T18" fmla="*/ 618 h 618"/>
                </a:gdLst>
                <a:ahLst/>
                <a:cxnLst>
                  <a:cxn ang="T10">
                    <a:pos x="T0" y="T1"/>
                  </a:cxn>
                  <a:cxn ang="T11">
                    <a:pos x="T2" y="T3"/>
                  </a:cxn>
                  <a:cxn ang="T12">
                    <a:pos x="T4" y="T5"/>
                  </a:cxn>
                  <a:cxn ang="T13">
                    <a:pos x="T6" y="T7"/>
                  </a:cxn>
                  <a:cxn ang="T14">
                    <a:pos x="T8" y="T9"/>
                  </a:cxn>
                </a:cxnLst>
                <a:rect l="T15" t="T16" r="T17" b="T18"/>
                <a:pathLst>
                  <a:path w="1944" h="618">
                    <a:moveTo>
                      <a:pt x="1944" y="617"/>
                    </a:moveTo>
                    <a:lnTo>
                      <a:pt x="1941" y="618"/>
                    </a:lnTo>
                    <a:lnTo>
                      <a:pt x="0" y="2"/>
                    </a:lnTo>
                    <a:lnTo>
                      <a:pt x="2" y="0"/>
                    </a:lnTo>
                    <a:lnTo>
                      <a:pt x="1944" y="617"/>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5879" name="Freeform 2816"/>
              <p:cNvSpPr>
                <a:spLocks/>
              </p:cNvSpPr>
              <p:nvPr/>
            </p:nvSpPr>
            <p:spPr bwMode="auto">
              <a:xfrm>
                <a:off x="1972" y="1906"/>
                <a:ext cx="971" cy="310"/>
              </a:xfrm>
              <a:custGeom>
                <a:avLst/>
                <a:gdLst>
                  <a:gd name="T0" fmla="*/ 7 w 1943"/>
                  <a:gd name="T1" fmla="*/ 3 h 618"/>
                  <a:gd name="T2" fmla="*/ 7 w 1943"/>
                  <a:gd name="T3" fmla="*/ 3 h 618"/>
                  <a:gd name="T4" fmla="*/ 0 w 1943"/>
                  <a:gd name="T5" fmla="*/ 1 h 618"/>
                  <a:gd name="T6" fmla="*/ 0 w 1943"/>
                  <a:gd name="T7" fmla="*/ 0 h 618"/>
                  <a:gd name="T8" fmla="*/ 7 w 1943"/>
                  <a:gd name="T9" fmla="*/ 3 h 618"/>
                  <a:gd name="T10" fmla="*/ 0 60000 65536"/>
                  <a:gd name="T11" fmla="*/ 0 60000 65536"/>
                  <a:gd name="T12" fmla="*/ 0 60000 65536"/>
                  <a:gd name="T13" fmla="*/ 0 60000 65536"/>
                  <a:gd name="T14" fmla="*/ 0 60000 65536"/>
                  <a:gd name="T15" fmla="*/ 0 w 1943"/>
                  <a:gd name="T16" fmla="*/ 0 h 618"/>
                  <a:gd name="T17" fmla="*/ 1943 w 1943"/>
                  <a:gd name="T18" fmla="*/ 618 h 618"/>
                </a:gdLst>
                <a:ahLst/>
                <a:cxnLst>
                  <a:cxn ang="T10">
                    <a:pos x="T0" y="T1"/>
                  </a:cxn>
                  <a:cxn ang="T11">
                    <a:pos x="T2" y="T3"/>
                  </a:cxn>
                  <a:cxn ang="T12">
                    <a:pos x="T4" y="T5"/>
                  </a:cxn>
                  <a:cxn ang="T13">
                    <a:pos x="T6" y="T7"/>
                  </a:cxn>
                  <a:cxn ang="T14">
                    <a:pos x="T8" y="T9"/>
                  </a:cxn>
                </a:cxnLst>
                <a:rect l="T15" t="T16" r="T17" b="T18"/>
                <a:pathLst>
                  <a:path w="1943" h="618">
                    <a:moveTo>
                      <a:pt x="1943" y="616"/>
                    </a:moveTo>
                    <a:lnTo>
                      <a:pt x="1941" y="618"/>
                    </a:lnTo>
                    <a:lnTo>
                      <a:pt x="0" y="2"/>
                    </a:lnTo>
                    <a:lnTo>
                      <a:pt x="2" y="0"/>
                    </a:lnTo>
                    <a:lnTo>
                      <a:pt x="1943" y="616"/>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5880" name="Freeform 2817"/>
              <p:cNvSpPr>
                <a:spLocks/>
              </p:cNvSpPr>
              <p:nvPr/>
            </p:nvSpPr>
            <p:spPr bwMode="auto">
              <a:xfrm>
                <a:off x="1971" y="1907"/>
                <a:ext cx="971" cy="310"/>
              </a:xfrm>
              <a:custGeom>
                <a:avLst/>
                <a:gdLst>
                  <a:gd name="T0" fmla="*/ 8 w 1942"/>
                  <a:gd name="T1" fmla="*/ 3 h 619"/>
                  <a:gd name="T2" fmla="*/ 8 w 1942"/>
                  <a:gd name="T3" fmla="*/ 3 h 619"/>
                  <a:gd name="T4" fmla="*/ 0 w 1942"/>
                  <a:gd name="T5" fmla="*/ 1 h 619"/>
                  <a:gd name="T6" fmla="*/ 1 w 1942"/>
                  <a:gd name="T7" fmla="*/ 0 h 619"/>
                  <a:gd name="T8" fmla="*/ 8 w 1942"/>
                  <a:gd name="T9" fmla="*/ 3 h 619"/>
                  <a:gd name="T10" fmla="*/ 0 60000 65536"/>
                  <a:gd name="T11" fmla="*/ 0 60000 65536"/>
                  <a:gd name="T12" fmla="*/ 0 60000 65536"/>
                  <a:gd name="T13" fmla="*/ 0 60000 65536"/>
                  <a:gd name="T14" fmla="*/ 0 60000 65536"/>
                  <a:gd name="T15" fmla="*/ 0 w 1942"/>
                  <a:gd name="T16" fmla="*/ 0 h 619"/>
                  <a:gd name="T17" fmla="*/ 1942 w 1942"/>
                  <a:gd name="T18" fmla="*/ 619 h 619"/>
                </a:gdLst>
                <a:ahLst/>
                <a:cxnLst>
                  <a:cxn ang="T10">
                    <a:pos x="T0" y="T1"/>
                  </a:cxn>
                  <a:cxn ang="T11">
                    <a:pos x="T2" y="T3"/>
                  </a:cxn>
                  <a:cxn ang="T12">
                    <a:pos x="T4" y="T5"/>
                  </a:cxn>
                  <a:cxn ang="T13">
                    <a:pos x="T6" y="T7"/>
                  </a:cxn>
                  <a:cxn ang="T14">
                    <a:pos x="T8" y="T9"/>
                  </a:cxn>
                </a:cxnLst>
                <a:rect l="T15" t="T16" r="T17" b="T18"/>
                <a:pathLst>
                  <a:path w="1942" h="619">
                    <a:moveTo>
                      <a:pt x="1942" y="616"/>
                    </a:moveTo>
                    <a:lnTo>
                      <a:pt x="1941" y="619"/>
                    </a:lnTo>
                    <a:lnTo>
                      <a:pt x="0" y="1"/>
                    </a:lnTo>
                    <a:lnTo>
                      <a:pt x="1" y="0"/>
                    </a:lnTo>
                    <a:lnTo>
                      <a:pt x="1942" y="616"/>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5881" name="Freeform 2818"/>
              <p:cNvSpPr>
                <a:spLocks/>
              </p:cNvSpPr>
              <p:nvPr/>
            </p:nvSpPr>
            <p:spPr bwMode="auto">
              <a:xfrm>
                <a:off x="1969" y="1908"/>
                <a:ext cx="972" cy="310"/>
              </a:xfrm>
              <a:custGeom>
                <a:avLst/>
                <a:gdLst>
                  <a:gd name="T0" fmla="*/ 7 w 1945"/>
                  <a:gd name="T1" fmla="*/ 2 h 620"/>
                  <a:gd name="T2" fmla="*/ 7 w 1945"/>
                  <a:gd name="T3" fmla="*/ 2 h 620"/>
                  <a:gd name="T4" fmla="*/ 0 w 1945"/>
                  <a:gd name="T5" fmla="*/ 1 h 620"/>
                  <a:gd name="T6" fmla="*/ 0 w 1945"/>
                  <a:gd name="T7" fmla="*/ 0 h 620"/>
                  <a:gd name="T8" fmla="*/ 7 w 1945"/>
                  <a:gd name="T9" fmla="*/ 2 h 620"/>
                  <a:gd name="T10" fmla="*/ 0 60000 65536"/>
                  <a:gd name="T11" fmla="*/ 0 60000 65536"/>
                  <a:gd name="T12" fmla="*/ 0 60000 65536"/>
                  <a:gd name="T13" fmla="*/ 0 60000 65536"/>
                  <a:gd name="T14" fmla="*/ 0 60000 65536"/>
                  <a:gd name="T15" fmla="*/ 0 w 1945"/>
                  <a:gd name="T16" fmla="*/ 0 h 620"/>
                  <a:gd name="T17" fmla="*/ 1945 w 1945"/>
                  <a:gd name="T18" fmla="*/ 620 h 620"/>
                </a:gdLst>
                <a:ahLst/>
                <a:cxnLst>
                  <a:cxn ang="T10">
                    <a:pos x="T0" y="T1"/>
                  </a:cxn>
                  <a:cxn ang="T11">
                    <a:pos x="T2" y="T3"/>
                  </a:cxn>
                  <a:cxn ang="T12">
                    <a:pos x="T4" y="T5"/>
                  </a:cxn>
                  <a:cxn ang="T13">
                    <a:pos x="T6" y="T7"/>
                  </a:cxn>
                  <a:cxn ang="T14">
                    <a:pos x="T8" y="T9"/>
                  </a:cxn>
                </a:cxnLst>
                <a:rect l="T15" t="T16" r="T17" b="T18"/>
                <a:pathLst>
                  <a:path w="1945" h="620">
                    <a:moveTo>
                      <a:pt x="1945" y="618"/>
                    </a:moveTo>
                    <a:lnTo>
                      <a:pt x="1941" y="620"/>
                    </a:lnTo>
                    <a:lnTo>
                      <a:pt x="0" y="2"/>
                    </a:lnTo>
                    <a:lnTo>
                      <a:pt x="4" y="0"/>
                    </a:lnTo>
                    <a:lnTo>
                      <a:pt x="1945" y="618"/>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5882" name="Freeform 2819"/>
              <p:cNvSpPr>
                <a:spLocks/>
              </p:cNvSpPr>
              <p:nvPr/>
            </p:nvSpPr>
            <p:spPr bwMode="auto">
              <a:xfrm>
                <a:off x="1968" y="1909"/>
                <a:ext cx="972" cy="310"/>
              </a:xfrm>
              <a:custGeom>
                <a:avLst/>
                <a:gdLst>
                  <a:gd name="T0" fmla="*/ 8 w 1942"/>
                  <a:gd name="T1" fmla="*/ 2 h 620"/>
                  <a:gd name="T2" fmla="*/ 8 w 1942"/>
                  <a:gd name="T3" fmla="*/ 2 h 620"/>
                  <a:gd name="T4" fmla="*/ 0 w 1942"/>
                  <a:gd name="T5" fmla="*/ 1 h 620"/>
                  <a:gd name="T6" fmla="*/ 1 w 1942"/>
                  <a:gd name="T7" fmla="*/ 0 h 620"/>
                  <a:gd name="T8" fmla="*/ 8 w 1942"/>
                  <a:gd name="T9" fmla="*/ 2 h 620"/>
                  <a:gd name="T10" fmla="*/ 0 60000 65536"/>
                  <a:gd name="T11" fmla="*/ 0 60000 65536"/>
                  <a:gd name="T12" fmla="*/ 0 60000 65536"/>
                  <a:gd name="T13" fmla="*/ 0 60000 65536"/>
                  <a:gd name="T14" fmla="*/ 0 60000 65536"/>
                  <a:gd name="T15" fmla="*/ 0 w 1942"/>
                  <a:gd name="T16" fmla="*/ 0 h 620"/>
                  <a:gd name="T17" fmla="*/ 1942 w 1942"/>
                  <a:gd name="T18" fmla="*/ 620 h 620"/>
                </a:gdLst>
                <a:ahLst/>
                <a:cxnLst>
                  <a:cxn ang="T10">
                    <a:pos x="T0" y="T1"/>
                  </a:cxn>
                  <a:cxn ang="T11">
                    <a:pos x="T2" y="T3"/>
                  </a:cxn>
                  <a:cxn ang="T12">
                    <a:pos x="T4" y="T5"/>
                  </a:cxn>
                  <a:cxn ang="T13">
                    <a:pos x="T6" y="T7"/>
                  </a:cxn>
                  <a:cxn ang="T14">
                    <a:pos x="T8" y="T9"/>
                  </a:cxn>
                </a:cxnLst>
                <a:rect l="T15" t="T16" r="T17" b="T18"/>
                <a:pathLst>
                  <a:path w="1942" h="620">
                    <a:moveTo>
                      <a:pt x="1942" y="618"/>
                    </a:moveTo>
                    <a:lnTo>
                      <a:pt x="1941" y="620"/>
                    </a:lnTo>
                    <a:lnTo>
                      <a:pt x="0" y="2"/>
                    </a:lnTo>
                    <a:lnTo>
                      <a:pt x="1" y="0"/>
                    </a:lnTo>
                    <a:lnTo>
                      <a:pt x="1942" y="618"/>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5883" name="Freeform 2820"/>
              <p:cNvSpPr>
                <a:spLocks/>
              </p:cNvSpPr>
              <p:nvPr/>
            </p:nvSpPr>
            <p:spPr bwMode="auto">
              <a:xfrm>
                <a:off x="1963" y="1910"/>
                <a:ext cx="976" cy="315"/>
              </a:xfrm>
              <a:custGeom>
                <a:avLst/>
                <a:gdLst>
                  <a:gd name="T0" fmla="*/ 8 w 1951"/>
                  <a:gd name="T1" fmla="*/ 2 h 631"/>
                  <a:gd name="T2" fmla="*/ 8 w 1951"/>
                  <a:gd name="T3" fmla="*/ 2 h 631"/>
                  <a:gd name="T4" fmla="*/ 0 w 1951"/>
                  <a:gd name="T5" fmla="*/ 0 h 631"/>
                  <a:gd name="T6" fmla="*/ 1 w 1951"/>
                  <a:gd name="T7" fmla="*/ 0 h 631"/>
                  <a:gd name="T8" fmla="*/ 8 w 1951"/>
                  <a:gd name="T9" fmla="*/ 2 h 631"/>
                  <a:gd name="T10" fmla="*/ 0 60000 65536"/>
                  <a:gd name="T11" fmla="*/ 0 60000 65536"/>
                  <a:gd name="T12" fmla="*/ 0 60000 65536"/>
                  <a:gd name="T13" fmla="*/ 0 60000 65536"/>
                  <a:gd name="T14" fmla="*/ 0 60000 65536"/>
                  <a:gd name="T15" fmla="*/ 0 w 1951"/>
                  <a:gd name="T16" fmla="*/ 0 h 631"/>
                  <a:gd name="T17" fmla="*/ 1951 w 1951"/>
                  <a:gd name="T18" fmla="*/ 631 h 631"/>
                </a:gdLst>
                <a:ahLst/>
                <a:cxnLst>
                  <a:cxn ang="T10">
                    <a:pos x="T0" y="T1"/>
                  </a:cxn>
                  <a:cxn ang="T11">
                    <a:pos x="T2" y="T3"/>
                  </a:cxn>
                  <a:cxn ang="T12">
                    <a:pos x="T4" y="T5"/>
                  </a:cxn>
                  <a:cxn ang="T13">
                    <a:pos x="T6" y="T7"/>
                  </a:cxn>
                  <a:cxn ang="T14">
                    <a:pos x="T8" y="T9"/>
                  </a:cxn>
                </a:cxnLst>
                <a:rect l="T15" t="T16" r="T17" b="T18"/>
                <a:pathLst>
                  <a:path w="1951" h="631">
                    <a:moveTo>
                      <a:pt x="1951" y="618"/>
                    </a:moveTo>
                    <a:lnTo>
                      <a:pt x="1941" y="631"/>
                    </a:lnTo>
                    <a:lnTo>
                      <a:pt x="0" y="10"/>
                    </a:lnTo>
                    <a:lnTo>
                      <a:pt x="10" y="0"/>
                    </a:lnTo>
                    <a:lnTo>
                      <a:pt x="1951" y="618"/>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884" name="Freeform 2821"/>
              <p:cNvSpPr>
                <a:spLocks/>
              </p:cNvSpPr>
              <p:nvPr/>
            </p:nvSpPr>
            <p:spPr bwMode="auto">
              <a:xfrm>
                <a:off x="1968" y="1910"/>
                <a:ext cx="971" cy="310"/>
              </a:xfrm>
              <a:custGeom>
                <a:avLst/>
                <a:gdLst>
                  <a:gd name="T0" fmla="*/ 7 w 1943"/>
                  <a:gd name="T1" fmla="*/ 2 h 621"/>
                  <a:gd name="T2" fmla="*/ 7 w 1943"/>
                  <a:gd name="T3" fmla="*/ 2 h 621"/>
                  <a:gd name="T4" fmla="*/ 0 w 1943"/>
                  <a:gd name="T5" fmla="*/ 0 h 621"/>
                  <a:gd name="T6" fmla="*/ 0 w 1943"/>
                  <a:gd name="T7" fmla="*/ 0 h 621"/>
                  <a:gd name="T8" fmla="*/ 7 w 1943"/>
                  <a:gd name="T9" fmla="*/ 2 h 621"/>
                  <a:gd name="T10" fmla="*/ 0 60000 65536"/>
                  <a:gd name="T11" fmla="*/ 0 60000 65536"/>
                  <a:gd name="T12" fmla="*/ 0 60000 65536"/>
                  <a:gd name="T13" fmla="*/ 0 60000 65536"/>
                  <a:gd name="T14" fmla="*/ 0 60000 65536"/>
                  <a:gd name="T15" fmla="*/ 0 w 1943"/>
                  <a:gd name="T16" fmla="*/ 0 h 621"/>
                  <a:gd name="T17" fmla="*/ 1943 w 1943"/>
                  <a:gd name="T18" fmla="*/ 621 h 621"/>
                </a:gdLst>
                <a:ahLst/>
                <a:cxnLst>
                  <a:cxn ang="T10">
                    <a:pos x="T0" y="T1"/>
                  </a:cxn>
                  <a:cxn ang="T11">
                    <a:pos x="T2" y="T3"/>
                  </a:cxn>
                  <a:cxn ang="T12">
                    <a:pos x="T4" y="T5"/>
                  </a:cxn>
                  <a:cxn ang="T13">
                    <a:pos x="T6" y="T7"/>
                  </a:cxn>
                  <a:cxn ang="T14">
                    <a:pos x="T8" y="T9"/>
                  </a:cxn>
                </a:cxnLst>
                <a:rect l="T15" t="T16" r="T17" b="T18"/>
                <a:pathLst>
                  <a:path w="1943" h="621">
                    <a:moveTo>
                      <a:pt x="1943" y="618"/>
                    </a:moveTo>
                    <a:lnTo>
                      <a:pt x="1941" y="621"/>
                    </a:lnTo>
                    <a:lnTo>
                      <a:pt x="0" y="1"/>
                    </a:lnTo>
                    <a:lnTo>
                      <a:pt x="2" y="0"/>
                    </a:lnTo>
                    <a:lnTo>
                      <a:pt x="1943" y="618"/>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5885" name="Freeform 2822"/>
              <p:cNvSpPr>
                <a:spLocks/>
              </p:cNvSpPr>
              <p:nvPr/>
            </p:nvSpPr>
            <p:spPr bwMode="auto">
              <a:xfrm>
                <a:off x="1967" y="1911"/>
                <a:ext cx="971" cy="310"/>
              </a:xfrm>
              <a:custGeom>
                <a:avLst/>
                <a:gdLst>
                  <a:gd name="T0" fmla="*/ 7 w 1943"/>
                  <a:gd name="T1" fmla="*/ 2 h 622"/>
                  <a:gd name="T2" fmla="*/ 7 w 1943"/>
                  <a:gd name="T3" fmla="*/ 2 h 622"/>
                  <a:gd name="T4" fmla="*/ 0 w 1943"/>
                  <a:gd name="T5" fmla="*/ 0 h 622"/>
                  <a:gd name="T6" fmla="*/ 0 w 1943"/>
                  <a:gd name="T7" fmla="*/ 0 h 622"/>
                  <a:gd name="T8" fmla="*/ 7 w 1943"/>
                  <a:gd name="T9" fmla="*/ 2 h 622"/>
                  <a:gd name="T10" fmla="*/ 0 60000 65536"/>
                  <a:gd name="T11" fmla="*/ 0 60000 65536"/>
                  <a:gd name="T12" fmla="*/ 0 60000 65536"/>
                  <a:gd name="T13" fmla="*/ 0 60000 65536"/>
                  <a:gd name="T14" fmla="*/ 0 60000 65536"/>
                  <a:gd name="T15" fmla="*/ 0 w 1943"/>
                  <a:gd name="T16" fmla="*/ 0 h 622"/>
                  <a:gd name="T17" fmla="*/ 1943 w 1943"/>
                  <a:gd name="T18" fmla="*/ 622 h 622"/>
                </a:gdLst>
                <a:ahLst/>
                <a:cxnLst>
                  <a:cxn ang="T10">
                    <a:pos x="T0" y="T1"/>
                  </a:cxn>
                  <a:cxn ang="T11">
                    <a:pos x="T2" y="T3"/>
                  </a:cxn>
                  <a:cxn ang="T12">
                    <a:pos x="T4" y="T5"/>
                  </a:cxn>
                  <a:cxn ang="T13">
                    <a:pos x="T6" y="T7"/>
                  </a:cxn>
                  <a:cxn ang="T14">
                    <a:pos x="T8" y="T9"/>
                  </a:cxn>
                </a:cxnLst>
                <a:rect l="T15" t="T16" r="T17" b="T18"/>
                <a:pathLst>
                  <a:path w="1943" h="622">
                    <a:moveTo>
                      <a:pt x="1943" y="620"/>
                    </a:moveTo>
                    <a:lnTo>
                      <a:pt x="1941" y="622"/>
                    </a:lnTo>
                    <a:lnTo>
                      <a:pt x="0" y="2"/>
                    </a:lnTo>
                    <a:lnTo>
                      <a:pt x="2" y="0"/>
                    </a:lnTo>
                    <a:lnTo>
                      <a:pt x="1943" y="620"/>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886" name="Freeform 2823"/>
              <p:cNvSpPr>
                <a:spLocks/>
              </p:cNvSpPr>
              <p:nvPr/>
            </p:nvSpPr>
            <p:spPr bwMode="auto">
              <a:xfrm>
                <a:off x="1966" y="1911"/>
                <a:ext cx="971" cy="311"/>
              </a:xfrm>
              <a:custGeom>
                <a:avLst/>
                <a:gdLst>
                  <a:gd name="T0" fmla="*/ 8 w 1942"/>
                  <a:gd name="T1" fmla="*/ 3 h 621"/>
                  <a:gd name="T2" fmla="*/ 8 w 1942"/>
                  <a:gd name="T3" fmla="*/ 3 h 621"/>
                  <a:gd name="T4" fmla="*/ 0 w 1942"/>
                  <a:gd name="T5" fmla="*/ 1 h 621"/>
                  <a:gd name="T6" fmla="*/ 1 w 1942"/>
                  <a:gd name="T7" fmla="*/ 0 h 621"/>
                  <a:gd name="T8" fmla="*/ 8 w 1942"/>
                  <a:gd name="T9" fmla="*/ 3 h 621"/>
                  <a:gd name="T10" fmla="*/ 0 60000 65536"/>
                  <a:gd name="T11" fmla="*/ 0 60000 65536"/>
                  <a:gd name="T12" fmla="*/ 0 60000 65536"/>
                  <a:gd name="T13" fmla="*/ 0 60000 65536"/>
                  <a:gd name="T14" fmla="*/ 0 60000 65536"/>
                  <a:gd name="T15" fmla="*/ 0 w 1942"/>
                  <a:gd name="T16" fmla="*/ 0 h 621"/>
                  <a:gd name="T17" fmla="*/ 1942 w 1942"/>
                  <a:gd name="T18" fmla="*/ 621 h 621"/>
                </a:gdLst>
                <a:ahLst/>
                <a:cxnLst>
                  <a:cxn ang="T10">
                    <a:pos x="T0" y="T1"/>
                  </a:cxn>
                  <a:cxn ang="T11">
                    <a:pos x="T2" y="T3"/>
                  </a:cxn>
                  <a:cxn ang="T12">
                    <a:pos x="T4" y="T5"/>
                  </a:cxn>
                  <a:cxn ang="T13">
                    <a:pos x="T6" y="T7"/>
                  </a:cxn>
                  <a:cxn ang="T14">
                    <a:pos x="T8" y="T9"/>
                  </a:cxn>
                </a:cxnLst>
                <a:rect l="T15" t="T16" r="T17" b="T18"/>
                <a:pathLst>
                  <a:path w="1942" h="621">
                    <a:moveTo>
                      <a:pt x="1942" y="620"/>
                    </a:moveTo>
                    <a:lnTo>
                      <a:pt x="1941" y="621"/>
                    </a:lnTo>
                    <a:lnTo>
                      <a:pt x="0" y="2"/>
                    </a:lnTo>
                    <a:lnTo>
                      <a:pt x="1" y="0"/>
                    </a:lnTo>
                    <a:lnTo>
                      <a:pt x="1942" y="620"/>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5887" name="Freeform 2824"/>
              <p:cNvSpPr>
                <a:spLocks/>
              </p:cNvSpPr>
              <p:nvPr/>
            </p:nvSpPr>
            <p:spPr bwMode="auto">
              <a:xfrm>
                <a:off x="1965" y="1912"/>
                <a:ext cx="971" cy="311"/>
              </a:xfrm>
              <a:custGeom>
                <a:avLst/>
                <a:gdLst>
                  <a:gd name="T0" fmla="*/ 7 w 1943"/>
                  <a:gd name="T1" fmla="*/ 3 h 621"/>
                  <a:gd name="T2" fmla="*/ 7 w 1943"/>
                  <a:gd name="T3" fmla="*/ 3 h 621"/>
                  <a:gd name="T4" fmla="*/ 0 w 1943"/>
                  <a:gd name="T5" fmla="*/ 1 h 621"/>
                  <a:gd name="T6" fmla="*/ 0 w 1943"/>
                  <a:gd name="T7" fmla="*/ 0 h 621"/>
                  <a:gd name="T8" fmla="*/ 7 w 1943"/>
                  <a:gd name="T9" fmla="*/ 3 h 621"/>
                  <a:gd name="T10" fmla="*/ 0 60000 65536"/>
                  <a:gd name="T11" fmla="*/ 0 60000 65536"/>
                  <a:gd name="T12" fmla="*/ 0 60000 65536"/>
                  <a:gd name="T13" fmla="*/ 0 60000 65536"/>
                  <a:gd name="T14" fmla="*/ 0 60000 65536"/>
                  <a:gd name="T15" fmla="*/ 0 w 1943"/>
                  <a:gd name="T16" fmla="*/ 0 h 621"/>
                  <a:gd name="T17" fmla="*/ 1943 w 1943"/>
                  <a:gd name="T18" fmla="*/ 621 h 621"/>
                </a:gdLst>
                <a:ahLst/>
                <a:cxnLst>
                  <a:cxn ang="T10">
                    <a:pos x="T0" y="T1"/>
                  </a:cxn>
                  <a:cxn ang="T11">
                    <a:pos x="T2" y="T3"/>
                  </a:cxn>
                  <a:cxn ang="T12">
                    <a:pos x="T4" y="T5"/>
                  </a:cxn>
                  <a:cxn ang="T13">
                    <a:pos x="T6" y="T7"/>
                  </a:cxn>
                  <a:cxn ang="T14">
                    <a:pos x="T8" y="T9"/>
                  </a:cxn>
                </a:cxnLst>
                <a:rect l="T15" t="T16" r="T17" b="T18"/>
                <a:pathLst>
                  <a:path w="1943" h="621">
                    <a:moveTo>
                      <a:pt x="1943" y="619"/>
                    </a:moveTo>
                    <a:lnTo>
                      <a:pt x="1941" y="621"/>
                    </a:lnTo>
                    <a:lnTo>
                      <a:pt x="0" y="1"/>
                    </a:lnTo>
                    <a:lnTo>
                      <a:pt x="2" y="0"/>
                    </a:lnTo>
                    <a:lnTo>
                      <a:pt x="1943" y="619"/>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888" name="Freeform 2825"/>
              <p:cNvSpPr>
                <a:spLocks/>
              </p:cNvSpPr>
              <p:nvPr/>
            </p:nvSpPr>
            <p:spPr bwMode="auto">
              <a:xfrm>
                <a:off x="1964" y="1913"/>
                <a:ext cx="971" cy="312"/>
              </a:xfrm>
              <a:custGeom>
                <a:avLst/>
                <a:gdLst>
                  <a:gd name="T0" fmla="*/ 7 w 1943"/>
                  <a:gd name="T1" fmla="*/ 3 h 623"/>
                  <a:gd name="T2" fmla="*/ 7 w 1943"/>
                  <a:gd name="T3" fmla="*/ 3 h 623"/>
                  <a:gd name="T4" fmla="*/ 0 w 1943"/>
                  <a:gd name="T5" fmla="*/ 1 h 623"/>
                  <a:gd name="T6" fmla="*/ 0 w 1943"/>
                  <a:gd name="T7" fmla="*/ 0 h 623"/>
                  <a:gd name="T8" fmla="*/ 7 w 1943"/>
                  <a:gd name="T9" fmla="*/ 3 h 623"/>
                  <a:gd name="T10" fmla="*/ 0 60000 65536"/>
                  <a:gd name="T11" fmla="*/ 0 60000 65536"/>
                  <a:gd name="T12" fmla="*/ 0 60000 65536"/>
                  <a:gd name="T13" fmla="*/ 0 60000 65536"/>
                  <a:gd name="T14" fmla="*/ 0 60000 65536"/>
                  <a:gd name="T15" fmla="*/ 0 w 1943"/>
                  <a:gd name="T16" fmla="*/ 0 h 623"/>
                  <a:gd name="T17" fmla="*/ 1943 w 1943"/>
                  <a:gd name="T18" fmla="*/ 623 h 623"/>
                </a:gdLst>
                <a:ahLst/>
                <a:cxnLst>
                  <a:cxn ang="T10">
                    <a:pos x="T0" y="T1"/>
                  </a:cxn>
                  <a:cxn ang="T11">
                    <a:pos x="T2" y="T3"/>
                  </a:cxn>
                  <a:cxn ang="T12">
                    <a:pos x="T4" y="T5"/>
                  </a:cxn>
                  <a:cxn ang="T13">
                    <a:pos x="T6" y="T7"/>
                  </a:cxn>
                  <a:cxn ang="T14">
                    <a:pos x="T8" y="T9"/>
                  </a:cxn>
                </a:cxnLst>
                <a:rect l="T15" t="T16" r="T17" b="T18"/>
                <a:pathLst>
                  <a:path w="1943" h="623">
                    <a:moveTo>
                      <a:pt x="1943" y="620"/>
                    </a:moveTo>
                    <a:lnTo>
                      <a:pt x="1941" y="623"/>
                    </a:lnTo>
                    <a:lnTo>
                      <a:pt x="0" y="2"/>
                    </a:lnTo>
                    <a:lnTo>
                      <a:pt x="2" y="0"/>
                    </a:lnTo>
                    <a:lnTo>
                      <a:pt x="1943" y="620"/>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889" name="Freeform 2826"/>
              <p:cNvSpPr>
                <a:spLocks/>
              </p:cNvSpPr>
              <p:nvPr/>
            </p:nvSpPr>
            <p:spPr bwMode="auto">
              <a:xfrm>
                <a:off x="1963" y="1914"/>
                <a:ext cx="972" cy="311"/>
              </a:xfrm>
              <a:custGeom>
                <a:avLst/>
                <a:gdLst>
                  <a:gd name="T0" fmla="*/ 8 w 1942"/>
                  <a:gd name="T1" fmla="*/ 2 h 623"/>
                  <a:gd name="T2" fmla="*/ 8 w 1942"/>
                  <a:gd name="T3" fmla="*/ 2 h 623"/>
                  <a:gd name="T4" fmla="*/ 0 w 1942"/>
                  <a:gd name="T5" fmla="*/ 0 h 623"/>
                  <a:gd name="T6" fmla="*/ 1 w 1942"/>
                  <a:gd name="T7" fmla="*/ 0 h 623"/>
                  <a:gd name="T8" fmla="*/ 8 w 1942"/>
                  <a:gd name="T9" fmla="*/ 2 h 623"/>
                  <a:gd name="T10" fmla="*/ 0 60000 65536"/>
                  <a:gd name="T11" fmla="*/ 0 60000 65536"/>
                  <a:gd name="T12" fmla="*/ 0 60000 65536"/>
                  <a:gd name="T13" fmla="*/ 0 60000 65536"/>
                  <a:gd name="T14" fmla="*/ 0 60000 65536"/>
                  <a:gd name="T15" fmla="*/ 0 w 1942"/>
                  <a:gd name="T16" fmla="*/ 0 h 623"/>
                  <a:gd name="T17" fmla="*/ 1942 w 1942"/>
                  <a:gd name="T18" fmla="*/ 623 h 623"/>
                </a:gdLst>
                <a:ahLst/>
                <a:cxnLst>
                  <a:cxn ang="T10">
                    <a:pos x="T0" y="T1"/>
                  </a:cxn>
                  <a:cxn ang="T11">
                    <a:pos x="T2" y="T3"/>
                  </a:cxn>
                  <a:cxn ang="T12">
                    <a:pos x="T4" y="T5"/>
                  </a:cxn>
                  <a:cxn ang="T13">
                    <a:pos x="T6" y="T7"/>
                  </a:cxn>
                  <a:cxn ang="T14">
                    <a:pos x="T8" y="T9"/>
                  </a:cxn>
                </a:cxnLst>
                <a:rect l="T15" t="T16" r="T17" b="T18"/>
                <a:pathLst>
                  <a:path w="1942" h="623">
                    <a:moveTo>
                      <a:pt x="1942" y="621"/>
                    </a:moveTo>
                    <a:lnTo>
                      <a:pt x="1941" y="623"/>
                    </a:lnTo>
                    <a:lnTo>
                      <a:pt x="0" y="2"/>
                    </a:lnTo>
                    <a:lnTo>
                      <a:pt x="1" y="0"/>
                    </a:lnTo>
                    <a:lnTo>
                      <a:pt x="1942" y="621"/>
                    </a:lnTo>
                    <a:close/>
                  </a:path>
                </a:pathLst>
              </a:custGeom>
              <a:solidFill>
                <a:srgbClr val="D06800"/>
              </a:solidFill>
              <a:ln w="9525">
                <a:noFill/>
                <a:round/>
                <a:headEnd/>
                <a:tailEnd/>
              </a:ln>
            </p:spPr>
            <p:txBody>
              <a:bodyPr>
                <a:prstTxWarp prst="textNoShape">
                  <a:avLst/>
                </a:prstTxWarp>
              </a:bodyPr>
              <a:lstStyle/>
              <a:p>
                <a:endParaRPr lang="en-US">
                  <a:latin typeface="Calibri" pitchFamily="-112" charset="0"/>
                </a:endParaRPr>
              </a:p>
            </p:txBody>
          </p:sp>
          <p:sp>
            <p:nvSpPr>
              <p:cNvPr id="675890" name="Freeform 2827"/>
              <p:cNvSpPr>
                <a:spLocks/>
              </p:cNvSpPr>
              <p:nvPr/>
            </p:nvSpPr>
            <p:spPr bwMode="auto">
              <a:xfrm>
                <a:off x="1959" y="1915"/>
                <a:ext cx="975" cy="317"/>
              </a:xfrm>
              <a:custGeom>
                <a:avLst/>
                <a:gdLst>
                  <a:gd name="T0" fmla="*/ 8 w 1950"/>
                  <a:gd name="T1" fmla="*/ 2 h 634"/>
                  <a:gd name="T2" fmla="*/ 8 w 1950"/>
                  <a:gd name="T3" fmla="*/ 2 h 634"/>
                  <a:gd name="T4" fmla="*/ 0 w 1950"/>
                  <a:gd name="T5" fmla="*/ 1 h 634"/>
                  <a:gd name="T6" fmla="*/ 1 w 1950"/>
                  <a:gd name="T7" fmla="*/ 0 h 634"/>
                  <a:gd name="T8" fmla="*/ 8 w 1950"/>
                  <a:gd name="T9" fmla="*/ 2 h 634"/>
                  <a:gd name="T10" fmla="*/ 0 60000 65536"/>
                  <a:gd name="T11" fmla="*/ 0 60000 65536"/>
                  <a:gd name="T12" fmla="*/ 0 60000 65536"/>
                  <a:gd name="T13" fmla="*/ 0 60000 65536"/>
                  <a:gd name="T14" fmla="*/ 0 60000 65536"/>
                  <a:gd name="T15" fmla="*/ 0 w 1950"/>
                  <a:gd name="T16" fmla="*/ 0 h 634"/>
                  <a:gd name="T17" fmla="*/ 1950 w 1950"/>
                  <a:gd name="T18" fmla="*/ 634 h 634"/>
                </a:gdLst>
                <a:ahLst/>
                <a:cxnLst>
                  <a:cxn ang="T10">
                    <a:pos x="T0" y="T1"/>
                  </a:cxn>
                  <a:cxn ang="T11">
                    <a:pos x="T2" y="T3"/>
                  </a:cxn>
                  <a:cxn ang="T12">
                    <a:pos x="T4" y="T5"/>
                  </a:cxn>
                  <a:cxn ang="T13">
                    <a:pos x="T6" y="T7"/>
                  </a:cxn>
                  <a:cxn ang="T14">
                    <a:pos x="T8" y="T9"/>
                  </a:cxn>
                </a:cxnLst>
                <a:rect l="T15" t="T16" r="T17" b="T18"/>
                <a:pathLst>
                  <a:path w="1950" h="634">
                    <a:moveTo>
                      <a:pt x="1950" y="621"/>
                    </a:moveTo>
                    <a:lnTo>
                      <a:pt x="1940" y="634"/>
                    </a:lnTo>
                    <a:lnTo>
                      <a:pt x="0" y="9"/>
                    </a:lnTo>
                    <a:lnTo>
                      <a:pt x="9" y="0"/>
                    </a:lnTo>
                    <a:lnTo>
                      <a:pt x="1950" y="621"/>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891" name="Freeform 2828"/>
              <p:cNvSpPr>
                <a:spLocks/>
              </p:cNvSpPr>
              <p:nvPr/>
            </p:nvSpPr>
            <p:spPr bwMode="auto">
              <a:xfrm>
                <a:off x="1963" y="1915"/>
                <a:ext cx="971" cy="311"/>
              </a:xfrm>
              <a:custGeom>
                <a:avLst/>
                <a:gdLst>
                  <a:gd name="T0" fmla="*/ 7 w 1943"/>
                  <a:gd name="T1" fmla="*/ 2 h 623"/>
                  <a:gd name="T2" fmla="*/ 7 w 1943"/>
                  <a:gd name="T3" fmla="*/ 2 h 623"/>
                  <a:gd name="T4" fmla="*/ 0 w 1943"/>
                  <a:gd name="T5" fmla="*/ 0 h 623"/>
                  <a:gd name="T6" fmla="*/ 0 w 1943"/>
                  <a:gd name="T7" fmla="*/ 0 h 623"/>
                  <a:gd name="T8" fmla="*/ 7 w 1943"/>
                  <a:gd name="T9" fmla="*/ 2 h 623"/>
                  <a:gd name="T10" fmla="*/ 0 60000 65536"/>
                  <a:gd name="T11" fmla="*/ 0 60000 65536"/>
                  <a:gd name="T12" fmla="*/ 0 60000 65536"/>
                  <a:gd name="T13" fmla="*/ 0 60000 65536"/>
                  <a:gd name="T14" fmla="*/ 0 60000 65536"/>
                  <a:gd name="T15" fmla="*/ 0 w 1943"/>
                  <a:gd name="T16" fmla="*/ 0 h 623"/>
                  <a:gd name="T17" fmla="*/ 1943 w 1943"/>
                  <a:gd name="T18" fmla="*/ 623 h 623"/>
                </a:gdLst>
                <a:ahLst/>
                <a:cxnLst>
                  <a:cxn ang="T10">
                    <a:pos x="T0" y="T1"/>
                  </a:cxn>
                  <a:cxn ang="T11">
                    <a:pos x="T2" y="T3"/>
                  </a:cxn>
                  <a:cxn ang="T12">
                    <a:pos x="T4" y="T5"/>
                  </a:cxn>
                  <a:cxn ang="T13">
                    <a:pos x="T6" y="T7"/>
                  </a:cxn>
                  <a:cxn ang="T14">
                    <a:pos x="T8" y="T9"/>
                  </a:cxn>
                </a:cxnLst>
                <a:rect l="T15" t="T16" r="T17" b="T18"/>
                <a:pathLst>
                  <a:path w="1943" h="623">
                    <a:moveTo>
                      <a:pt x="1943" y="621"/>
                    </a:moveTo>
                    <a:lnTo>
                      <a:pt x="1941" y="623"/>
                    </a:lnTo>
                    <a:lnTo>
                      <a:pt x="0" y="1"/>
                    </a:lnTo>
                    <a:lnTo>
                      <a:pt x="2" y="0"/>
                    </a:lnTo>
                    <a:lnTo>
                      <a:pt x="1943" y="621"/>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892" name="Freeform 2829"/>
              <p:cNvSpPr>
                <a:spLocks/>
              </p:cNvSpPr>
              <p:nvPr/>
            </p:nvSpPr>
            <p:spPr bwMode="auto">
              <a:xfrm>
                <a:off x="1962" y="1916"/>
                <a:ext cx="971" cy="312"/>
              </a:xfrm>
              <a:custGeom>
                <a:avLst/>
                <a:gdLst>
                  <a:gd name="T0" fmla="*/ 7 w 1943"/>
                  <a:gd name="T1" fmla="*/ 2 h 625"/>
                  <a:gd name="T2" fmla="*/ 7 w 1943"/>
                  <a:gd name="T3" fmla="*/ 2 h 625"/>
                  <a:gd name="T4" fmla="*/ 0 w 1943"/>
                  <a:gd name="T5" fmla="*/ 0 h 625"/>
                  <a:gd name="T6" fmla="*/ 0 w 1943"/>
                  <a:gd name="T7" fmla="*/ 0 h 625"/>
                  <a:gd name="T8" fmla="*/ 7 w 1943"/>
                  <a:gd name="T9" fmla="*/ 2 h 625"/>
                  <a:gd name="T10" fmla="*/ 0 60000 65536"/>
                  <a:gd name="T11" fmla="*/ 0 60000 65536"/>
                  <a:gd name="T12" fmla="*/ 0 60000 65536"/>
                  <a:gd name="T13" fmla="*/ 0 60000 65536"/>
                  <a:gd name="T14" fmla="*/ 0 60000 65536"/>
                  <a:gd name="T15" fmla="*/ 0 w 1943"/>
                  <a:gd name="T16" fmla="*/ 0 h 625"/>
                  <a:gd name="T17" fmla="*/ 1943 w 1943"/>
                  <a:gd name="T18" fmla="*/ 625 h 625"/>
                </a:gdLst>
                <a:ahLst/>
                <a:cxnLst>
                  <a:cxn ang="T10">
                    <a:pos x="T0" y="T1"/>
                  </a:cxn>
                  <a:cxn ang="T11">
                    <a:pos x="T2" y="T3"/>
                  </a:cxn>
                  <a:cxn ang="T12">
                    <a:pos x="T4" y="T5"/>
                  </a:cxn>
                  <a:cxn ang="T13">
                    <a:pos x="T6" y="T7"/>
                  </a:cxn>
                  <a:cxn ang="T14">
                    <a:pos x="T8" y="T9"/>
                  </a:cxn>
                </a:cxnLst>
                <a:rect l="T15" t="T16" r="T17" b="T18"/>
                <a:pathLst>
                  <a:path w="1943" h="625">
                    <a:moveTo>
                      <a:pt x="1943" y="622"/>
                    </a:moveTo>
                    <a:lnTo>
                      <a:pt x="1941" y="625"/>
                    </a:lnTo>
                    <a:lnTo>
                      <a:pt x="0" y="2"/>
                    </a:lnTo>
                    <a:lnTo>
                      <a:pt x="2" y="0"/>
                    </a:lnTo>
                    <a:lnTo>
                      <a:pt x="1943" y="622"/>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5893" name="Freeform 2830"/>
              <p:cNvSpPr>
                <a:spLocks/>
              </p:cNvSpPr>
              <p:nvPr/>
            </p:nvSpPr>
            <p:spPr bwMode="auto">
              <a:xfrm>
                <a:off x="1962" y="1916"/>
                <a:ext cx="970" cy="313"/>
              </a:xfrm>
              <a:custGeom>
                <a:avLst/>
                <a:gdLst>
                  <a:gd name="T0" fmla="*/ 7 w 1941"/>
                  <a:gd name="T1" fmla="*/ 3 h 625"/>
                  <a:gd name="T2" fmla="*/ 7 w 1941"/>
                  <a:gd name="T3" fmla="*/ 3 h 625"/>
                  <a:gd name="T4" fmla="*/ 0 w 1941"/>
                  <a:gd name="T5" fmla="*/ 1 h 625"/>
                  <a:gd name="T6" fmla="*/ 0 w 1941"/>
                  <a:gd name="T7" fmla="*/ 0 h 625"/>
                  <a:gd name="T8" fmla="*/ 7 w 1941"/>
                  <a:gd name="T9" fmla="*/ 3 h 625"/>
                  <a:gd name="T10" fmla="*/ 0 60000 65536"/>
                  <a:gd name="T11" fmla="*/ 0 60000 65536"/>
                  <a:gd name="T12" fmla="*/ 0 60000 65536"/>
                  <a:gd name="T13" fmla="*/ 0 60000 65536"/>
                  <a:gd name="T14" fmla="*/ 0 60000 65536"/>
                  <a:gd name="T15" fmla="*/ 0 w 1941"/>
                  <a:gd name="T16" fmla="*/ 0 h 625"/>
                  <a:gd name="T17" fmla="*/ 1941 w 1941"/>
                  <a:gd name="T18" fmla="*/ 625 h 625"/>
                </a:gdLst>
                <a:ahLst/>
                <a:cxnLst>
                  <a:cxn ang="T10">
                    <a:pos x="T0" y="T1"/>
                  </a:cxn>
                  <a:cxn ang="T11">
                    <a:pos x="T2" y="T3"/>
                  </a:cxn>
                  <a:cxn ang="T12">
                    <a:pos x="T4" y="T5"/>
                  </a:cxn>
                  <a:cxn ang="T13">
                    <a:pos x="T6" y="T7"/>
                  </a:cxn>
                  <a:cxn ang="T14">
                    <a:pos x="T8" y="T9"/>
                  </a:cxn>
                </a:cxnLst>
                <a:rect l="T15" t="T16" r="T17" b="T18"/>
                <a:pathLst>
                  <a:path w="1941" h="625">
                    <a:moveTo>
                      <a:pt x="1941" y="623"/>
                    </a:moveTo>
                    <a:lnTo>
                      <a:pt x="1940" y="625"/>
                    </a:lnTo>
                    <a:lnTo>
                      <a:pt x="0" y="1"/>
                    </a:lnTo>
                    <a:lnTo>
                      <a:pt x="0" y="0"/>
                    </a:lnTo>
                    <a:lnTo>
                      <a:pt x="1941" y="623"/>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894" name="Freeform 2831"/>
              <p:cNvSpPr>
                <a:spLocks/>
              </p:cNvSpPr>
              <p:nvPr/>
            </p:nvSpPr>
            <p:spPr bwMode="auto">
              <a:xfrm>
                <a:off x="1961" y="1917"/>
                <a:ext cx="970" cy="313"/>
              </a:xfrm>
              <a:custGeom>
                <a:avLst/>
                <a:gdLst>
                  <a:gd name="T0" fmla="*/ 7 w 1941"/>
                  <a:gd name="T1" fmla="*/ 3 h 625"/>
                  <a:gd name="T2" fmla="*/ 7 w 1941"/>
                  <a:gd name="T3" fmla="*/ 3 h 625"/>
                  <a:gd name="T4" fmla="*/ 0 w 1941"/>
                  <a:gd name="T5" fmla="*/ 1 h 625"/>
                  <a:gd name="T6" fmla="*/ 0 w 1941"/>
                  <a:gd name="T7" fmla="*/ 0 h 625"/>
                  <a:gd name="T8" fmla="*/ 7 w 1941"/>
                  <a:gd name="T9" fmla="*/ 3 h 625"/>
                  <a:gd name="T10" fmla="*/ 0 60000 65536"/>
                  <a:gd name="T11" fmla="*/ 0 60000 65536"/>
                  <a:gd name="T12" fmla="*/ 0 60000 65536"/>
                  <a:gd name="T13" fmla="*/ 0 60000 65536"/>
                  <a:gd name="T14" fmla="*/ 0 60000 65536"/>
                  <a:gd name="T15" fmla="*/ 0 w 1941"/>
                  <a:gd name="T16" fmla="*/ 0 h 625"/>
                  <a:gd name="T17" fmla="*/ 1941 w 1941"/>
                  <a:gd name="T18" fmla="*/ 625 h 625"/>
                </a:gdLst>
                <a:ahLst/>
                <a:cxnLst>
                  <a:cxn ang="T10">
                    <a:pos x="T0" y="T1"/>
                  </a:cxn>
                  <a:cxn ang="T11">
                    <a:pos x="T2" y="T3"/>
                  </a:cxn>
                  <a:cxn ang="T12">
                    <a:pos x="T4" y="T5"/>
                  </a:cxn>
                  <a:cxn ang="T13">
                    <a:pos x="T6" y="T7"/>
                  </a:cxn>
                  <a:cxn ang="T14">
                    <a:pos x="T8" y="T9"/>
                  </a:cxn>
                </a:cxnLst>
                <a:rect l="T15" t="T16" r="T17" b="T18"/>
                <a:pathLst>
                  <a:path w="1941" h="625">
                    <a:moveTo>
                      <a:pt x="1941" y="624"/>
                    </a:moveTo>
                    <a:lnTo>
                      <a:pt x="1939" y="625"/>
                    </a:lnTo>
                    <a:lnTo>
                      <a:pt x="0" y="2"/>
                    </a:lnTo>
                    <a:lnTo>
                      <a:pt x="1" y="0"/>
                    </a:lnTo>
                    <a:lnTo>
                      <a:pt x="1941" y="624"/>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5895" name="Freeform 2832"/>
              <p:cNvSpPr>
                <a:spLocks/>
              </p:cNvSpPr>
              <p:nvPr/>
            </p:nvSpPr>
            <p:spPr bwMode="auto">
              <a:xfrm>
                <a:off x="1960" y="1918"/>
                <a:ext cx="970" cy="313"/>
              </a:xfrm>
              <a:custGeom>
                <a:avLst/>
                <a:gdLst>
                  <a:gd name="T0" fmla="*/ 7 w 1941"/>
                  <a:gd name="T1" fmla="*/ 2 h 627"/>
                  <a:gd name="T2" fmla="*/ 7 w 1941"/>
                  <a:gd name="T3" fmla="*/ 2 h 627"/>
                  <a:gd name="T4" fmla="*/ 0 w 1941"/>
                  <a:gd name="T5" fmla="*/ 0 h 627"/>
                  <a:gd name="T6" fmla="*/ 0 w 1941"/>
                  <a:gd name="T7" fmla="*/ 0 h 627"/>
                  <a:gd name="T8" fmla="*/ 7 w 1941"/>
                  <a:gd name="T9" fmla="*/ 2 h 627"/>
                  <a:gd name="T10" fmla="*/ 0 60000 65536"/>
                  <a:gd name="T11" fmla="*/ 0 60000 65536"/>
                  <a:gd name="T12" fmla="*/ 0 60000 65536"/>
                  <a:gd name="T13" fmla="*/ 0 60000 65536"/>
                  <a:gd name="T14" fmla="*/ 0 60000 65536"/>
                  <a:gd name="T15" fmla="*/ 0 w 1941"/>
                  <a:gd name="T16" fmla="*/ 0 h 627"/>
                  <a:gd name="T17" fmla="*/ 1941 w 1941"/>
                  <a:gd name="T18" fmla="*/ 627 h 627"/>
                </a:gdLst>
                <a:ahLst/>
                <a:cxnLst>
                  <a:cxn ang="T10">
                    <a:pos x="T0" y="T1"/>
                  </a:cxn>
                  <a:cxn ang="T11">
                    <a:pos x="T2" y="T3"/>
                  </a:cxn>
                  <a:cxn ang="T12">
                    <a:pos x="T4" y="T5"/>
                  </a:cxn>
                  <a:cxn ang="T13">
                    <a:pos x="T6" y="T7"/>
                  </a:cxn>
                  <a:cxn ang="T14">
                    <a:pos x="T8" y="T9"/>
                  </a:cxn>
                </a:cxnLst>
                <a:rect l="T15" t="T16" r="T17" b="T18"/>
                <a:pathLst>
                  <a:path w="1941" h="627">
                    <a:moveTo>
                      <a:pt x="1941" y="623"/>
                    </a:moveTo>
                    <a:lnTo>
                      <a:pt x="1939" y="627"/>
                    </a:lnTo>
                    <a:lnTo>
                      <a:pt x="0" y="2"/>
                    </a:lnTo>
                    <a:lnTo>
                      <a:pt x="2" y="0"/>
                    </a:lnTo>
                    <a:lnTo>
                      <a:pt x="1941" y="623"/>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896" name="Freeform 2833"/>
              <p:cNvSpPr>
                <a:spLocks/>
              </p:cNvSpPr>
              <p:nvPr/>
            </p:nvSpPr>
            <p:spPr bwMode="auto">
              <a:xfrm>
                <a:off x="1959" y="1919"/>
                <a:ext cx="971" cy="313"/>
              </a:xfrm>
              <a:custGeom>
                <a:avLst/>
                <a:gdLst>
                  <a:gd name="T0" fmla="*/ 8 w 1941"/>
                  <a:gd name="T1" fmla="*/ 2 h 626"/>
                  <a:gd name="T2" fmla="*/ 8 w 1941"/>
                  <a:gd name="T3" fmla="*/ 2 h 626"/>
                  <a:gd name="T4" fmla="*/ 0 w 1941"/>
                  <a:gd name="T5" fmla="*/ 1 h 626"/>
                  <a:gd name="T6" fmla="*/ 1 w 1941"/>
                  <a:gd name="T7" fmla="*/ 0 h 626"/>
                  <a:gd name="T8" fmla="*/ 8 w 1941"/>
                  <a:gd name="T9" fmla="*/ 2 h 626"/>
                  <a:gd name="T10" fmla="*/ 0 60000 65536"/>
                  <a:gd name="T11" fmla="*/ 0 60000 65536"/>
                  <a:gd name="T12" fmla="*/ 0 60000 65536"/>
                  <a:gd name="T13" fmla="*/ 0 60000 65536"/>
                  <a:gd name="T14" fmla="*/ 0 60000 65536"/>
                  <a:gd name="T15" fmla="*/ 0 w 1941"/>
                  <a:gd name="T16" fmla="*/ 0 h 626"/>
                  <a:gd name="T17" fmla="*/ 1941 w 1941"/>
                  <a:gd name="T18" fmla="*/ 626 h 626"/>
                </a:gdLst>
                <a:ahLst/>
                <a:cxnLst>
                  <a:cxn ang="T10">
                    <a:pos x="T0" y="T1"/>
                  </a:cxn>
                  <a:cxn ang="T11">
                    <a:pos x="T2" y="T3"/>
                  </a:cxn>
                  <a:cxn ang="T12">
                    <a:pos x="T4" y="T5"/>
                  </a:cxn>
                  <a:cxn ang="T13">
                    <a:pos x="T6" y="T7"/>
                  </a:cxn>
                  <a:cxn ang="T14">
                    <a:pos x="T8" y="T9"/>
                  </a:cxn>
                </a:cxnLst>
                <a:rect l="T15" t="T16" r="T17" b="T18"/>
                <a:pathLst>
                  <a:path w="1941" h="626">
                    <a:moveTo>
                      <a:pt x="1941" y="625"/>
                    </a:moveTo>
                    <a:lnTo>
                      <a:pt x="1940" y="626"/>
                    </a:lnTo>
                    <a:lnTo>
                      <a:pt x="0" y="1"/>
                    </a:lnTo>
                    <a:lnTo>
                      <a:pt x="2" y="0"/>
                    </a:lnTo>
                    <a:lnTo>
                      <a:pt x="1941" y="625"/>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5897" name="Freeform 2834"/>
              <p:cNvSpPr>
                <a:spLocks/>
              </p:cNvSpPr>
              <p:nvPr/>
            </p:nvSpPr>
            <p:spPr bwMode="auto">
              <a:xfrm>
                <a:off x="1955" y="1920"/>
                <a:ext cx="974" cy="320"/>
              </a:xfrm>
              <a:custGeom>
                <a:avLst/>
                <a:gdLst>
                  <a:gd name="T0" fmla="*/ 8 w 1948"/>
                  <a:gd name="T1" fmla="*/ 3 h 640"/>
                  <a:gd name="T2" fmla="*/ 8 w 1948"/>
                  <a:gd name="T3" fmla="*/ 3 h 640"/>
                  <a:gd name="T4" fmla="*/ 0 w 1948"/>
                  <a:gd name="T5" fmla="*/ 1 h 640"/>
                  <a:gd name="T6" fmla="*/ 1 w 1948"/>
                  <a:gd name="T7" fmla="*/ 0 h 640"/>
                  <a:gd name="T8" fmla="*/ 8 w 1948"/>
                  <a:gd name="T9" fmla="*/ 3 h 640"/>
                  <a:gd name="T10" fmla="*/ 0 60000 65536"/>
                  <a:gd name="T11" fmla="*/ 0 60000 65536"/>
                  <a:gd name="T12" fmla="*/ 0 60000 65536"/>
                  <a:gd name="T13" fmla="*/ 0 60000 65536"/>
                  <a:gd name="T14" fmla="*/ 0 60000 65536"/>
                  <a:gd name="T15" fmla="*/ 0 w 1948"/>
                  <a:gd name="T16" fmla="*/ 0 h 640"/>
                  <a:gd name="T17" fmla="*/ 1948 w 1948"/>
                  <a:gd name="T18" fmla="*/ 640 h 640"/>
                </a:gdLst>
                <a:ahLst/>
                <a:cxnLst>
                  <a:cxn ang="T10">
                    <a:pos x="T0" y="T1"/>
                  </a:cxn>
                  <a:cxn ang="T11">
                    <a:pos x="T2" y="T3"/>
                  </a:cxn>
                  <a:cxn ang="T12">
                    <a:pos x="T4" y="T5"/>
                  </a:cxn>
                  <a:cxn ang="T13">
                    <a:pos x="T6" y="T7"/>
                  </a:cxn>
                  <a:cxn ang="T14">
                    <a:pos x="T8" y="T9"/>
                  </a:cxn>
                </a:cxnLst>
                <a:rect l="T15" t="T16" r="T17" b="T18"/>
                <a:pathLst>
                  <a:path w="1948" h="640">
                    <a:moveTo>
                      <a:pt x="1948" y="625"/>
                    </a:moveTo>
                    <a:lnTo>
                      <a:pt x="1938" y="640"/>
                    </a:lnTo>
                    <a:lnTo>
                      <a:pt x="0" y="12"/>
                    </a:lnTo>
                    <a:lnTo>
                      <a:pt x="8" y="0"/>
                    </a:lnTo>
                    <a:lnTo>
                      <a:pt x="1948" y="625"/>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898" name="Freeform 2835"/>
              <p:cNvSpPr>
                <a:spLocks/>
              </p:cNvSpPr>
              <p:nvPr/>
            </p:nvSpPr>
            <p:spPr bwMode="auto">
              <a:xfrm>
                <a:off x="1958" y="1920"/>
                <a:ext cx="971" cy="313"/>
              </a:xfrm>
              <a:custGeom>
                <a:avLst/>
                <a:gdLst>
                  <a:gd name="T0" fmla="*/ 8 w 1941"/>
                  <a:gd name="T1" fmla="*/ 2 h 627"/>
                  <a:gd name="T2" fmla="*/ 8 w 1941"/>
                  <a:gd name="T3" fmla="*/ 2 h 627"/>
                  <a:gd name="T4" fmla="*/ 0 w 1941"/>
                  <a:gd name="T5" fmla="*/ 0 h 627"/>
                  <a:gd name="T6" fmla="*/ 1 w 1941"/>
                  <a:gd name="T7" fmla="*/ 0 h 627"/>
                  <a:gd name="T8" fmla="*/ 8 w 1941"/>
                  <a:gd name="T9" fmla="*/ 2 h 627"/>
                  <a:gd name="T10" fmla="*/ 0 60000 65536"/>
                  <a:gd name="T11" fmla="*/ 0 60000 65536"/>
                  <a:gd name="T12" fmla="*/ 0 60000 65536"/>
                  <a:gd name="T13" fmla="*/ 0 60000 65536"/>
                  <a:gd name="T14" fmla="*/ 0 60000 65536"/>
                  <a:gd name="T15" fmla="*/ 0 w 1941"/>
                  <a:gd name="T16" fmla="*/ 0 h 627"/>
                  <a:gd name="T17" fmla="*/ 1941 w 1941"/>
                  <a:gd name="T18" fmla="*/ 627 h 627"/>
                </a:gdLst>
                <a:ahLst/>
                <a:cxnLst>
                  <a:cxn ang="T10">
                    <a:pos x="T0" y="T1"/>
                  </a:cxn>
                  <a:cxn ang="T11">
                    <a:pos x="T2" y="T3"/>
                  </a:cxn>
                  <a:cxn ang="T12">
                    <a:pos x="T4" y="T5"/>
                  </a:cxn>
                  <a:cxn ang="T13">
                    <a:pos x="T6" y="T7"/>
                  </a:cxn>
                  <a:cxn ang="T14">
                    <a:pos x="T8" y="T9"/>
                  </a:cxn>
                </a:cxnLst>
                <a:rect l="T15" t="T16" r="T17" b="T18"/>
                <a:pathLst>
                  <a:path w="1941" h="627">
                    <a:moveTo>
                      <a:pt x="1941" y="625"/>
                    </a:moveTo>
                    <a:lnTo>
                      <a:pt x="1939" y="627"/>
                    </a:lnTo>
                    <a:lnTo>
                      <a:pt x="0" y="2"/>
                    </a:lnTo>
                    <a:lnTo>
                      <a:pt x="1" y="0"/>
                    </a:lnTo>
                    <a:lnTo>
                      <a:pt x="1941" y="625"/>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899" name="Freeform 2836"/>
              <p:cNvSpPr>
                <a:spLocks/>
              </p:cNvSpPr>
              <p:nvPr/>
            </p:nvSpPr>
            <p:spPr bwMode="auto">
              <a:xfrm>
                <a:off x="1958" y="1921"/>
                <a:ext cx="970" cy="314"/>
              </a:xfrm>
              <a:custGeom>
                <a:avLst/>
                <a:gdLst>
                  <a:gd name="T0" fmla="*/ 7 w 1941"/>
                  <a:gd name="T1" fmla="*/ 2 h 628"/>
                  <a:gd name="T2" fmla="*/ 7 w 1941"/>
                  <a:gd name="T3" fmla="*/ 2 h 628"/>
                  <a:gd name="T4" fmla="*/ 0 w 1941"/>
                  <a:gd name="T5" fmla="*/ 1 h 628"/>
                  <a:gd name="T6" fmla="*/ 0 w 1941"/>
                  <a:gd name="T7" fmla="*/ 0 h 628"/>
                  <a:gd name="T8" fmla="*/ 7 w 1941"/>
                  <a:gd name="T9" fmla="*/ 2 h 628"/>
                  <a:gd name="T10" fmla="*/ 0 60000 65536"/>
                  <a:gd name="T11" fmla="*/ 0 60000 65536"/>
                  <a:gd name="T12" fmla="*/ 0 60000 65536"/>
                  <a:gd name="T13" fmla="*/ 0 60000 65536"/>
                  <a:gd name="T14" fmla="*/ 0 60000 65536"/>
                  <a:gd name="T15" fmla="*/ 0 w 1941"/>
                  <a:gd name="T16" fmla="*/ 0 h 628"/>
                  <a:gd name="T17" fmla="*/ 1941 w 1941"/>
                  <a:gd name="T18" fmla="*/ 628 h 628"/>
                </a:gdLst>
                <a:ahLst/>
                <a:cxnLst>
                  <a:cxn ang="T10">
                    <a:pos x="T0" y="T1"/>
                  </a:cxn>
                  <a:cxn ang="T11">
                    <a:pos x="T2" y="T3"/>
                  </a:cxn>
                  <a:cxn ang="T12">
                    <a:pos x="T4" y="T5"/>
                  </a:cxn>
                  <a:cxn ang="T13">
                    <a:pos x="T6" y="T7"/>
                  </a:cxn>
                  <a:cxn ang="T14">
                    <a:pos x="T8" y="T9"/>
                  </a:cxn>
                </a:cxnLst>
                <a:rect l="T15" t="T16" r="T17" b="T18"/>
                <a:pathLst>
                  <a:path w="1941" h="628">
                    <a:moveTo>
                      <a:pt x="1941" y="625"/>
                    </a:moveTo>
                    <a:lnTo>
                      <a:pt x="1939" y="628"/>
                    </a:lnTo>
                    <a:lnTo>
                      <a:pt x="0" y="2"/>
                    </a:lnTo>
                    <a:lnTo>
                      <a:pt x="2" y="0"/>
                    </a:lnTo>
                    <a:lnTo>
                      <a:pt x="1941" y="625"/>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5900" name="Freeform 2837"/>
              <p:cNvSpPr>
                <a:spLocks/>
              </p:cNvSpPr>
              <p:nvPr/>
            </p:nvSpPr>
            <p:spPr bwMode="auto">
              <a:xfrm>
                <a:off x="1957" y="1921"/>
                <a:ext cx="970" cy="314"/>
              </a:xfrm>
              <a:custGeom>
                <a:avLst/>
                <a:gdLst>
                  <a:gd name="T0" fmla="*/ 7 w 1941"/>
                  <a:gd name="T1" fmla="*/ 2 h 628"/>
                  <a:gd name="T2" fmla="*/ 7 w 1941"/>
                  <a:gd name="T3" fmla="*/ 2 h 628"/>
                  <a:gd name="T4" fmla="*/ 0 w 1941"/>
                  <a:gd name="T5" fmla="*/ 1 h 628"/>
                  <a:gd name="T6" fmla="*/ 0 w 1941"/>
                  <a:gd name="T7" fmla="*/ 0 h 628"/>
                  <a:gd name="T8" fmla="*/ 7 w 1941"/>
                  <a:gd name="T9" fmla="*/ 2 h 628"/>
                  <a:gd name="T10" fmla="*/ 0 60000 65536"/>
                  <a:gd name="T11" fmla="*/ 0 60000 65536"/>
                  <a:gd name="T12" fmla="*/ 0 60000 65536"/>
                  <a:gd name="T13" fmla="*/ 0 60000 65536"/>
                  <a:gd name="T14" fmla="*/ 0 60000 65536"/>
                  <a:gd name="T15" fmla="*/ 0 w 1941"/>
                  <a:gd name="T16" fmla="*/ 0 h 628"/>
                  <a:gd name="T17" fmla="*/ 1941 w 1941"/>
                  <a:gd name="T18" fmla="*/ 628 h 628"/>
                </a:gdLst>
                <a:ahLst/>
                <a:cxnLst>
                  <a:cxn ang="T10">
                    <a:pos x="T0" y="T1"/>
                  </a:cxn>
                  <a:cxn ang="T11">
                    <a:pos x="T2" y="T3"/>
                  </a:cxn>
                  <a:cxn ang="T12">
                    <a:pos x="T4" y="T5"/>
                  </a:cxn>
                  <a:cxn ang="T13">
                    <a:pos x="T6" y="T7"/>
                  </a:cxn>
                  <a:cxn ang="T14">
                    <a:pos x="T8" y="T9"/>
                  </a:cxn>
                </a:cxnLst>
                <a:rect l="T15" t="T16" r="T17" b="T18"/>
                <a:pathLst>
                  <a:path w="1941" h="628">
                    <a:moveTo>
                      <a:pt x="1941" y="626"/>
                    </a:moveTo>
                    <a:lnTo>
                      <a:pt x="1940" y="628"/>
                    </a:lnTo>
                    <a:lnTo>
                      <a:pt x="0" y="1"/>
                    </a:lnTo>
                    <a:lnTo>
                      <a:pt x="2" y="0"/>
                    </a:lnTo>
                    <a:lnTo>
                      <a:pt x="1941" y="626"/>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901" name="Freeform 2838"/>
              <p:cNvSpPr>
                <a:spLocks/>
              </p:cNvSpPr>
              <p:nvPr/>
            </p:nvSpPr>
            <p:spPr bwMode="auto">
              <a:xfrm>
                <a:off x="1956" y="1922"/>
                <a:ext cx="970" cy="315"/>
              </a:xfrm>
              <a:custGeom>
                <a:avLst/>
                <a:gdLst>
                  <a:gd name="T0" fmla="*/ 7 w 1941"/>
                  <a:gd name="T1" fmla="*/ 2 h 630"/>
                  <a:gd name="T2" fmla="*/ 7 w 1941"/>
                  <a:gd name="T3" fmla="*/ 2 h 630"/>
                  <a:gd name="T4" fmla="*/ 0 w 1941"/>
                  <a:gd name="T5" fmla="*/ 1 h 630"/>
                  <a:gd name="T6" fmla="*/ 0 w 1941"/>
                  <a:gd name="T7" fmla="*/ 0 h 630"/>
                  <a:gd name="T8" fmla="*/ 7 w 1941"/>
                  <a:gd name="T9" fmla="*/ 2 h 630"/>
                  <a:gd name="T10" fmla="*/ 0 60000 65536"/>
                  <a:gd name="T11" fmla="*/ 0 60000 65536"/>
                  <a:gd name="T12" fmla="*/ 0 60000 65536"/>
                  <a:gd name="T13" fmla="*/ 0 60000 65536"/>
                  <a:gd name="T14" fmla="*/ 0 60000 65536"/>
                  <a:gd name="T15" fmla="*/ 0 w 1941"/>
                  <a:gd name="T16" fmla="*/ 0 h 630"/>
                  <a:gd name="T17" fmla="*/ 1941 w 1941"/>
                  <a:gd name="T18" fmla="*/ 630 h 630"/>
                </a:gdLst>
                <a:ahLst/>
                <a:cxnLst>
                  <a:cxn ang="T10">
                    <a:pos x="T0" y="T1"/>
                  </a:cxn>
                  <a:cxn ang="T11">
                    <a:pos x="T2" y="T3"/>
                  </a:cxn>
                  <a:cxn ang="T12">
                    <a:pos x="T4" y="T5"/>
                  </a:cxn>
                  <a:cxn ang="T13">
                    <a:pos x="T6" y="T7"/>
                  </a:cxn>
                  <a:cxn ang="T14">
                    <a:pos x="T8" y="T9"/>
                  </a:cxn>
                </a:cxnLst>
                <a:rect l="T15" t="T16" r="T17" b="T18"/>
                <a:pathLst>
                  <a:path w="1941" h="630">
                    <a:moveTo>
                      <a:pt x="1941" y="627"/>
                    </a:moveTo>
                    <a:lnTo>
                      <a:pt x="1939" y="630"/>
                    </a:lnTo>
                    <a:lnTo>
                      <a:pt x="0" y="4"/>
                    </a:lnTo>
                    <a:lnTo>
                      <a:pt x="1" y="0"/>
                    </a:lnTo>
                    <a:lnTo>
                      <a:pt x="1941" y="627"/>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5902" name="Freeform 2839"/>
              <p:cNvSpPr>
                <a:spLocks/>
              </p:cNvSpPr>
              <p:nvPr/>
            </p:nvSpPr>
            <p:spPr bwMode="auto">
              <a:xfrm>
                <a:off x="1956" y="1924"/>
                <a:ext cx="969" cy="314"/>
              </a:xfrm>
              <a:custGeom>
                <a:avLst/>
                <a:gdLst>
                  <a:gd name="T0" fmla="*/ 7 w 1939"/>
                  <a:gd name="T1" fmla="*/ 2 h 628"/>
                  <a:gd name="T2" fmla="*/ 7 w 1939"/>
                  <a:gd name="T3" fmla="*/ 2 h 628"/>
                  <a:gd name="T4" fmla="*/ 0 w 1939"/>
                  <a:gd name="T5" fmla="*/ 1 h 628"/>
                  <a:gd name="T6" fmla="*/ 0 w 1939"/>
                  <a:gd name="T7" fmla="*/ 0 h 628"/>
                  <a:gd name="T8" fmla="*/ 7 w 1939"/>
                  <a:gd name="T9" fmla="*/ 2 h 628"/>
                  <a:gd name="T10" fmla="*/ 0 60000 65536"/>
                  <a:gd name="T11" fmla="*/ 0 60000 65536"/>
                  <a:gd name="T12" fmla="*/ 0 60000 65536"/>
                  <a:gd name="T13" fmla="*/ 0 60000 65536"/>
                  <a:gd name="T14" fmla="*/ 0 60000 65536"/>
                  <a:gd name="T15" fmla="*/ 0 w 1939"/>
                  <a:gd name="T16" fmla="*/ 0 h 628"/>
                  <a:gd name="T17" fmla="*/ 1939 w 1939"/>
                  <a:gd name="T18" fmla="*/ 628 h 628"/>
                </a:gdLst>
                <a:ahLst/>
                <a:cxnLst>
                  <a:cxn ang="T10">
                    <a:pos x="T0" y="T1"/>
                  </a:cxn>
                  <a:cxn ang="T11">
                    <a:pos x="T2" y="T3"/>
                  </a:cxn>
                  <a:cxn ang="T12">
                    <a:pos x="T4" y="T5"/>
                  </a:cxn>
                  <a:cxn ang="T13">
                    <a:pos x="T6" y="T7"/>
                  </a:cxn>
                  <a:cxn ang="T14">
                    <a:pos x="T8" y="T9"/>
                  </a:cxn>
                </a:cxnLst>
                <a:rect l="T15" t="T16" r="T17" b="T18"/>
                <a:pathLst>
                  <a:path w="1939" h="628">
                    <a:moveTo>
                      <a:pt x="1939" y="626"/>
                    </a:moveTo>
                    <a:lnTo>
                      <a:pt x="1937" y="628"/>
                    </a:lnTo>
                    <a:lnTo>
                      <a:pt x="0" y="1"/>
                    </a:lnTo>
                    <a:lnTo>
                      <a:pt x="0" y="0"/>
                    </a:lnTo>
                    <a:lnTo>
                      <a:pt x="1939" y="626"/>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903" name="Freeform 2840"/>
              <p:cNvSpPr>
                <a:spLocks/>
              </p:cNvSpPr>
              <p:nvPr/>
            </p:nvSpPr>
            <p:spPr bwMode="auto">
              <a:xfrm>
                <a:off x="1955" y="1925"/>
                <a:ext cx="970" cy="315"/>
              </a:xfrm>
              <a:custGeom>
                <a:avLst/>
                <a:gdLst>
                  <a:gd name="T0" fmla="*/ 8 w 1939"/>
                  <a:gd name="T1" fmla="*/ 2 h 630"/>
                  <a:gd name="T2" fmla="*/ 8 w 1939"/>
                  <a:gd name="T3" fmla="*/ 2 h 630"/>
                  <a:gd name="T4" fmla="*/ 0 w 1939"/>
                  <a:gd name="T5" fmla="*/ 1 h 630"/>
                  <a:gd name="T6" fmla="*/ 1 w 1939"/>
                  <a:gd name="T7" fmla="*/ 0 h 630"/>
                  <a:gd name="T8" fmla="*/ 8 w 1939"/>
                  <a:gd name="T9" fmla="*/ 2 h 630"/>
                  <a:gd name="T10" fmla="*/ 0 60000 65536"/>
                  <a:gd name="T11" fmla="*/ 0 60000 65536"/>
                  <a:gd name="T12" fmla="*/ 0 60000 65536"/>
                  <a:gd name="T13" fmla="*/ 0 60000 65536"/>
                  <a:gd name="T14" fmla="*/ 0 60000 65536"/>
                  <a:gd name="T15" fmla="*/ 0 w 1939"/>
                  <a:gd name="T16" fmla="*/ 0 h 630"/>
                  <a:gd name="T17" fmla="*/ 1939 w 1939"/>
                  <a:gd name="T18" fmla="*/ 630 h 630"/>
                </a:gdLst>
                <a:ahLst/>
                <a:cxnLst>
                  <a:cxn ang="T10">
                    <a:pos x="T0" y="T1"/>
                  </a:cxn>
                  <a:cxn ang="T11">
                    <a:pos x="T2" y="T3"/>
                  </a:cxn>
                  <a:cxn ang="T12">
                    <a:pos x="T4" y="T5"/>
                  </a:cxn>
                  <a:cxn ang="T13">
                    <a:pos x="T6" y="T7"/>
                  </a:cxn>
                  <a:cxn ang="T14">
                    <a:pos x="T8" y="T9"/>
                  </a:cxn>
                </a:cxnLst>
                <a:rect l="T15" t="T16" r="T17" b="T18"/>
                <a:pathLst>
                  <a:path w="1939" h="630">
                    <a:moveTo>
                      <a:pt x="1939" y="627"/>
                    </a:moveTo>
                    <a:lnTo>
                      <a:pt x="1938" y="630"/>
                    </a:lnTo>
                    <a:lnTo>
                      <a:pt x="0" y="2"/>
                    </a:lnTo>
                    <a:lnTo>
                      <a:pt x="2" y="0"/>
                    </a:lnTo>
                    <a:lnTo>
                      <a:pt x="1939" y="627"/>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5904" name="Freeform 2841"/>
              <p:cNvSpPr>
                <a:spLocks/>
              </p:cNvSpPr>
              <p:nvPr/>
            </p:nvSpPr>
            <p:spPr bwMode="auto">
              <a:xfrm>
                <a:off x="1951" y="1926"/>
                <a:ext cx="973" cy="321"/>
              </a:xfrm>
              <a:custGeom>
                <a:avLst/>
                <a:gdLst>
                  <a:gd name="T0" fmla="*/ 8 w 1946"/>
                  <a:gd name="T1" fmla="*/ 2 h 643"/>
                  <a:gd name="T2" fmla="*/ 8 w 1946"/>
                  <a:gd name="T3" fmla="*/ 2 h 643"/>
                  <a:gd name="T4" fmla="*/ 0 w 1946"/>
                  <a:gd name="T5" fmla="*/ 0 h 643"/>
                  <a:gd name="T6" fmla="*/ 1 w 1946"/>
                  <a:gd name="T7" fmla="*/ 0 h 643"/>
                  <a:gd name="T8" fmla="*/ 8 w 1946"/>
                  <a:gd name="T9" fmla="*/ 2 h 643"/>
                  <a:gd name="T10" fmla="*/ 0 60000 65536"/>
                  <a:gd name="T11" fmla="*/ 0 60000 65536"/>
                  <a:gd name="T12" fmla="*/ 0 60000 65536"/>
                  <a:gd name="T13" fmla="*/ 0 60000 65536"/>
                  <a:gd name="T14" fmla="*/ 0 60000 65536"/>
                  <a:gd name="T15" fmla="*/ 0 w 1946"/>
                  <a:gd name="T16" fmla="*/ 0 h 643"/>
                  <a:gd name="T17" fmla="*/ 1946 w 1946"/>
                  <a:gd name="T18" fmla="*/ 643 h 643"/>
                </a:gdLst>
                <a:ahLst/>
                <a:cxnLst>
                  <a:cxn ang="T10">
                    <a:pos x="T0" y="T1"/>
                  </a:cxn>
                  <a:cxn ang="T11">
                    <a:pos x="T2" y="T3"/>
                  </a:cxn>
                  <a:cxn ang="T12">
                    <a:pos x="T4" y="T5"/>
                  </a:cxn>
                  <a:cxn ang="T13">
                    <a:pos x="T6" y="T7"/>
                  </a:cxn>
                  <a:cxn ang="T14">
                    <a:pos x="T8" y="T9"/>
                  </a:cxn>
                </a:cxnLst>
                <a:rect l="T15" t="T16" r="T17" b="T18"/>
                <a:pathLst>
                  <a:path w="1946" h="643">
                    <a:moveTo>
                      <a:pt x="1946" y="628"/>
                    </a:moveTo>
                    <a:lnTo>
                      <a:pt x="1937" y="643"/>
                    </a:lnTo>
                    <a:lnTo>
                      <a:pt x="0" y="12"/>
                    </a:lnTo>
                    <a:lnTo>
                      <a:pt x="8" y="0"/>
                    </a:lnTo>
                    <a:lnTo>
                      <a:pt x="1946" y="628"/>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905" name="Freeform 2842"/>
              <p:cNvSpPr>
                <a:spLocks/>
              </p:cNvSpPr>
              <p:nvPr/>
            </p:nvSpPr>
            <p:spPr bwMode="auto">
              <a:xfrm>
                <a:off x="1954" y="1926"/>
                <a:ext cx="970" cy="314"/>
              </a:xfrm>
              <a:custGeom>
                <a:avLst/>
                <a:gdLst>
                  <a:gd name="T0" fmla="*/ 8 w 1940"/>
                  <a:gd name="T1" fmla="*/ 2 h 630"/>
                  <a:gd name="T2" fmla="*/ 8 w 1940"/>
                  <a:gd name="T3" fmla="*/ 2 h 630"/>
                  <a:gd name="T4" fmla="*/ 0 w 1940"/>
                  <a:gd name="T5" fmla="*/ 0 h 630"/>
                  <a:gd name="T6" fmla="*/ 1 w 1940"/>
                  <a:gd name="T7" fmla="*/ 0 h 630"/>
                  <a:gd name="T8" fmla="*/ 8 w 1940"/>
                  <a:gd name="T9" fmla="*/ 2 h 630"/>
                  <a:gd name="T10" fmla="*/ 0 60000 65536"/>
                  <a:gd name="T11" fmla="*/ 0 60000 65536"/>
                  <a:gd name="T12" fmla="*/ 0 60000 65536"/>
                  <a:gd name="T13" fmla="*/ 0 60000 65536"/>
                  <a:gd name="T14" fmla="*/ 0 60000 65536"/>
                  <a:gd name="T15" fmla="*/ 0 w 1940"/>
                  <a:gd name="T16" fmla="*/ 0 h 630"/>
                  <a:gd name="T17" fmla="*/ 1940 w 1940"/>
                  <a:gd name="T18" fmla="*/ 630 h 630"/>
                </a:gdLst>
                <a:ahLst/>
                <a:cxnLst>
                  <a:cxn ang="T10">
                    <a:pos x="T0" y="T1"/>
                  </a:cxn>
                  <a:cxn ang="T11">
                    <a:pos x="T2" y="T3"/>
                  </a:cxn>
                  <a:cxn ang="T12">
                    <a:pos x="T4" y="T5"/>
                  </a:cxn>
                  <a:cxn ang="T13">
                    <a:pos x="T6" y="T7"/>
                  </a:cxn>
                  <a:cxn ang="T14">
                    <a:pos x="T8" y="T9"/>
                  </a:cxn>
                </a:cxnLst>
                <a:rect l="T15" t="T16" r="T17" b="T18"/>
                <a:pathLst>
                  <a:path w="1940" h="630">
                    <a:moveTo>
                      <a:pt x="1940" y="628"/>
                    </a:moveTo>
                    <a:lnTo>
                      <a:pt x="1938" y="630"/>
                    </a:lnTo>
                    <a:lnTo>
                      <a:pt x="0" y="2"/>
                    </a:lnTo>
                    <a:lnTo>
                      <a:pt x="2" y="0"/>
                    </a:lnTo>
                    <a:lnTo>
                      <a:pt x="1940" y="628"/>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906" name="Freeform 2843"/>
              <p:cNvSpPr>
                <a:spLocks/>
              </p:cNvSpPr>
              <p:nvPr/>
            </p:nvSpPr>
            <p:spPr bwMode="auto">
              <a:xfrm>
                <a:off x="1953" y="1926"/>
                <a:ext cx="970" cy="316"/>
              </a:xfrm>
              <a:custGeom>
                <a:avLst/>
                <a:gdLst>
                  <a:gd name="T0" fmla="*/ 8 w 1939"/>
                  <a:gd name="T1" fmla="*/ 3 h 631"/>
                  <a:gd name="T2" fmla="*/ 8 w 1939"/>
                  <a:gd name="T3" fmla="*/ 3 h 631"/>
                  <a:gd name="T4" fmla="*/ 0 w 1939"/>
                  <a:gd name="T5" fmla="*/ 1 h 631"/>
                  <a:gd name="T6" fmla="*/ 1 w 1939"/>
                  <a:gd name="T7" fmla="*/ 0 h 631"/>
                  <a:gd name="T8" fmla="*/ 8 w 1939"/>
                  <a:gd name="T9" fmla="*/ 3 h 631"/>
                  <a:gd name="T10" fmla="*/ 0 60000 65536"/>
                  <a:gd name="T11" fmla="*/ 0 60000 65536"/>
                  <a:gd name="T12" fmla="*/ 0 60000 65536"/>
                  <a:gd name="T13" fmla="*/ 0 60000 65536"/>
                  <a:gd name="T14" fmla="*/ 0 60000 65536"/>
                  <a:gd name="T15" fmla="*/ 0 w 1939"/>
                  <a:gd name="T16" fmla="*/ 0 h 631"/>
                  <a:gd name="T17" fmla="*/ 1939 w 1939"/>
                  <a:gd name="T18" fmla="*/ 631 h 631"/>
                </a:gdLst>
                <a:ahLst/>
                <a:cxnLst>
                  <a:cxn ang="T10">
                    <a:pos x="T0" y="T1"/>
                  </a:cxn>
                  <a:cxn ang="T11">
                    <a:pos x="T2" y="T3"/>
                  </a:cxn>
                  <a:cxn ang="T12">
                    <a:pos x="T4" y="T5"/>
                  </a:cxn>
                  <a:cxn ang="T13">
                    <a:pos x="T6" y="T7"/>
                  </a:cxn>
                  <a:cxn ang="T14">
                    <a:pos x="T8" y="T9"/>
                  </a:cxn>
                </a:cxnLst>
                <a:rect l="T15" t="T16" r="T17" b="T18"/>
                <a:pathLst>
                  <a:path w="1939" h="631">
                    <a:moveTo>
                      <a:pt x="1939" y="628"/>
                    </a:moveTo>
                    <a:lnTo>
                      <a:pt x="1937" y="631"/>
                    </a:lnTo>
                    <a:lnTo>
                      <a:pt x="0" y="3"/>
                    </a:lnTo>
                    <a:lnTo>
                      <a:pt x="1" y="0"/>
                    </a:lnTo>
                    <a:lnTo>
                      <a:pt x="1939" y="628"/>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5907" name="Freeform 2844"/>
              <p:cNvSpPr>
                <a:spLocks/>
              </p:cNvSpPr>
              <p:nvPr/>
            </p:nvSpPr>
            <p:spPr bwMode="auto">
              <a:xfrm>
                <a:off x="1953" y="1928"/>
                <a:ext cx="969" cy="316"/>
              </a:xfrm>
              <a:custGeom>
                <a:avLst/>
                <a:gdLst>
                  <a:gd name="T0" fmla="*/ 7 w 1939"/>
                  <a:gd name="T1" fmla="*/ 2 h 632"/>
                  <a:gd name="T2" fmla="*/ 7 w 1939"/>
                  <a:gd name="T3" fmla="*/ 2 h 632"/>
                  <a:gd name="T4" fmla="*/ 0 w 1939"/>
                  <a:gd name="T5" fmla="*/ 1 h 632"/>
                  <a:gd name="T6" fmla="*/ 0 w 1939"/>
                  <a:gd name="T7" fmla="*/ 0 h 632"/>
                  <a:gd name="T8" fmla="*/ 7 w 1939"/>
                  <a:gd name="T9" fmla="*/ 2 h 632"/>
                  <a:gd name="T10" fmla="*/ 0 60000 65536"/>
                  <a:gd name="T11" fmla="*/ 0 60000 65536"/>
                  <a:gd name="T12" fmla="*/ 0 60000 65536"/>
                  <a:gd name="T13" fmla="*/ 0 60000 65536"/>
                  <a:gd name="T14" fmla="*/ 0 60000 65536"/>
                  <a:gd name="T15" fmla="*/ 0 w 1939"/>
                  <a:gd name="T16" fmla="*/ 0 h 632"/>
                  <a:gd name="T17" fmla="*/ 1939 w 1939"/>
                  <a:gd name="T18" fmla="*/ 632 h 632"/>
                </a:gdLst>
                <a:ahLst/>
                <a:cxnLst>
                  <a:cxn ang="T10">
                    <a:pos x="T0" y="T1"/>
                  </a:cxn>
                  <a:cxn ang="T11">
                    <a:pos x="T2" y="T3"/>
                  </a:cxn>
                  <a:cxn ang="T12">
                    <a:pos x="T4" y="T5"/>
                  </a:cxn>
                  <a:cxn ang="T13">
                    <a:pos x="T6" y="T7"/>
                  </a:cxn>
                  <a:cxn ang="T14">
                    <a:pos x="T8" y="T9"/>
                  </a:cxn>
                </a:cxnLst>
                <a:rect l="T15" t="T16" r="T17" b="T18"/>
                <a:pathLst>
                  <a:path w="1939" h="632">
                    <a:moveTo>
                      <a:pt x="1939" y="628"/>
                    </a:moveTo>
                    <a:lnTo>
                      <a:pt x="1938" y="632"/>
                    </a:lnTo>
                    <a:lnTo>
                      <a:pt x="0" y="2"/>
                    </a:lnTo>
                    <a:lnTo>
                      <a:pt x="2" y="0"/>
                    </a:lnTo>
                    <a:lnTo>
                      <a:pt x="1939" y="628"/>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908" name="Freeform 2845"/>
              <p:cNvSpPr>
                <a:spLocks/>
              </p:cNvSpPr>
              <p:nvPr/>
            </p:nvSpPr>
            <p:spPr bwMode="auto">
              <a:xfrm>
                <a:off x="1952" y="1929"/>
                <a:ext cx="969" cy="316"/>
              </a:xfrm>
              <a:custGeom>
                <a:avLst/>
                <a:gdLst>
                  <a:gd name="T0" fmla="*/ 7 w 1940"/>
                  <a:gd name="T1" fmla="*/ 2 h 633"/>
                  <a:gd name="T2" fmla="*/ 7 w 1940"/>
                  <a:gd name="T3" fmla="*/ 2 h 633"/>
                  <a:gd name="T4" fmla="*/ 0 w 1940"/>
                  <a:gd name="T5" fmla="*/ 0 h 633"/>
                  <a:gd name="T6" fmla="*/ 0 w 1940"/>
                  <a:gd name="T7" fmla="*/ 0 h 633"/>
                  <a:gd name="T8" fmla="*/ 7 w 1940"/>
                  <a:gd name="T9" fmla="*/ 2 h 633"/>
                  <a:gd name="T10" fmla="*/ 0 60000 65536"/>
                  <a:gd name="T11" fmla="*/ 0 60000 65536"/>
                  <a:gd name="T12" fmla="*/ 0 60000 65536"/>
                  <a:gd name="T13" fmla="*/ 0 60000 65536"/>
                  <a:gd name="T14" fmla="*/ 0 60000 65536"/>
                  <a:gd name="T15" fmla="*/ 0 w 1940"/>
                  <a:gd name="T16" fmla="*/ 0 h 633"/>
                  <a:gd name="T17" fmla="*/ 1940 w 1940"/>
                  <a:gd name="T18" fmla="*/ 633 h 633"/>
                </a:gdLst>
                <a:ahLst/>
                <a:cxnLst>
                  <a:cxn ang="T10">
                    <a:pos x="T0" y="T1"/>
                  </a:cxn>
                  <a:cxn ang="T11">
                    <a:pos x="T2" y="T3"/>
                  </a:cxn>
                  <a:cxn ang="T12">
                    <a:pos x="T4" y="T5"/>
                  </a:cxn>
                  <a:cxn ang="T13">
                    <a:pos x="T6" y="T7"/>
                  </a:cxn>
                  <a:cxn ang="T14">
                    <a:pos x="T8" y="T9"/>
                  </a:cxn>
                </a:cxnLst>
                <a:rect l="T15" t="T16" r="T17" b="T18"/>
                <a:pathLst>
                  <a:path w="1940" h="633">
                    <a:moveTo>
                      <a:pt x="1940" y="630"/>
                    </a:moveTo>
                    <a:lnTo>
                      <a:pt x="1938" y="633"/>
                    </a:lnTo>
                    <a:lnTo>
                      <a:pt x="0" y="3"/>
                    </a:lnTo>
                    <a:lnTo>
                      <a:pt x="2" y="0"/>
                    </a:lnTo>
                    <a:lnTo>
                      <a:pt x="1940" y="630"/>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5909" name="Freeform 2846"/>
              <p:cNvSpPr>
                <a:spLocks/>
              </p:cNvSpPr>
              <p:nvPr/>
            </p:nvSpPr>
            <p:spPr bwMode="auto">
              <a:xfrm>
                <a:off x="1951" y="1931"/>
                <a:ext cx="969" cy="316"/>
              </a:xfrm>
              <a:custGeom>
                <a:avLst/>
                <a:gdLst>
                  <a:gd name="T0" fmla="*/ 7 w 1939"/>
                  <a:gd name="T1" fmla="*/ 2 h 633"/>
                  <a:gd name="T2" fmla="*/ 7 w 1939"/>
                  <a:gd name="T3" fmla="*/ 2 h 633"/>
                  <a:gd name="T4" fmla="*/ 0 w 1939"/>
                  <a:gd name="T5" fmla="*/ 0 h 633"/>
                  <a:gd name="T6" fmla="*/ 0 w 1939"/>
                  <a:gd name="T7" fmla="*/ 0 h 633"/>
                  <a:gd name="T8" fmla="*/ 7 w 1939"/>
                  <a:gd name="T9" fmla="*/ 2 h 633"/>
                  <a:gd name="T10" fmla="*/ 0 60000 65536"/>
                  <a:gd name="T11" fmla="*/ 0 60000 65536"/>
                  <a:gd name="T12" fmla="*/ 0 60000 65536"/>
                  <a:gd name="T13" fmla="*/ 0 60000 65536"/>
                  <a:gd name="T14" fmla="*/ 0 60000 65536"/>
                  <a:gd name="T15" fmla="*/ 0 w 1939"/>
                  <a:gd name="T16" fmla="*/ 0 h 633"/>
                  <a:gd name="T17" fmla="*/ 1939 w 1939"/>
                  <a:gd name="T18" fmla="*/ 633 h 633"/>
                </a:gdLst>
                <a:ahLst/>
                <a:cxnLst>
                  <a:cxn ang="T10">
                    <a:pos x="T0" y="T1"/>
                  </a:cxn>
                  <a:cxn ang="T11">
                    <a:pos x="T2" y="T3"/>
                  </a:cxn>
                  <a:cxn ang="T12">
                    <a:pos x="T4" y="T5"/>
                  </a:cxn>
                  <a:cxn ang="T13">
                    <a:pos x="T6" y="T7"/>
                  </a:cxn>
                  <a:cxn ang="T14">
                    <a:pos x="T8" y="T9"/>
                  </a:cxn>
                </a:cxnLst>
                <a:rect l="T15" t="T16" r="T17" b="T18"/>
                <a:pathLst>
                  <a:path w="1939" h="633">
                    <a:moveTo>
                      <a:pt x="1939" y="630"/>
                    </a:moveTo>
                    <a:lnTo>
                      <a:pt x="1937" y="633"/>
                    </a:lnTo>
                    <a:lnTo>
                      <a:pt x="0" y="2"/>
                    </a:lnTo>
                    <a:lnTo>
                      <a:pt x="1" y="0"/>
                    </a:lnTo>
                    <a:lnTo>
                      <a:pt x="1939" y="630"/>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910" name="Freeform 2847"/>
              <p:cNvSpPr>
                <a:spLocks/>
              </p:cNvSpPr>
              <p:nvPr/>
            </p:nvSpPr>
            <p:spPr bwMode="auto">
              <a:xfrm>
                <a:off x="1948" y="1931"/>
                <a:ext cx="972" cy="324"/>
              </a:xfrm>
              <a:custGeom>
                <a:avLst/>
                <a:gdLst>
                  <a:gd name="T0" fmla="*/ 8 w 1944"/>
                  <a:gd name="T1" fmla="*/ 3 h 648"/>
                  <a:gd name="T2" fmla="*/ 8 w 1944"/>
                  <a:gd name="T3" fmla="*/ 3 h 648"/>
                  <a:gd name="T4" fmla="*/ 0 w 1944"/>
                  <a:gd name="T5" fmla="*/ 1 h 648"/>
                  <a:gd name="T6" fmla="*/ 1 w 1944"/>
                  <a:gd name="T7" fmla="*/ 0 h 648"/>
                  <a:gd name="T8" fmla="*/ 8 w 1944"/>
                  <a:gd name="T9" fmla="*/ 3 h 648"/>
                  <a:gd name="T10" fmla="*/ 0 60000 65536"/>
                  <a:gd name="T11" fmla="*/ 0 60000 65536"/>
                  <a:gd name="T12" fmla="*/ 0 60000 65536"/>
                  <a:gd name="T13" fmla="*/ 0 60000 65536"/>
                  <a:gd name="T14" fmla="*/ 0 60000 65536"/>
                  <a:gd name="T15" fmla="*/ 0 w 1944"/>
                  <a:gd name="T16" fmla="*/ 0 h 648"/>
                  <a:gd name="T17" fmla="*/ 1944 w 1944"/>
                  <a:gd name="T18" fmla="*/ 648 h 648"/>
                </a:gdLst>
                <a:ahLst/>
                <a:cxnLst>
                  <a:cxn ang="T10">
                    <a:pos x="T0" y="T1"/>
                  </a:cxn>
                  <a:cxn ang="T11">
                    <a:pos x="T2" y="T3"/>
                  </a:cxn>
                  <a:cxn ang="T12">
                    <a:pos x="T4" y="T5"/>
                  </a:cxn>
                  <a:cxn ang="T13">
                    <a:pos x="T6" y="T7"/>
                  </a:cxn>
                  <a:cxn ang="T14">
                    <a:pos x="T8" y="T9"/>
                  </a:cxn>
                </a:cxnLst>
                <a:rect l="T15" t="T16" r="T17" b="T18"/>
                <a:pathLst>
                  <a:path w="1944" h="648">
                    <a:moveTo>
                      <a:pt x="1944" y="631"/>
                    </a:moveTo>
                    <a:lnTo>
                      <a:pt x="1936" y="648"/>
                    </a:lnTo>
                    <a:lnTo>
                      <a:pt x="0" y="13"/>
                    </a:lnTo>
                    <a:lnTo>
                      <a:pt x="7" y="0"/>
                    </a:lnTo>
                    <a:lnTo>
                      <a:pt x="1944" y="631"/>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911" name="Freeform 2848"/>
              <p:cNvSpPr>
                <a:spLocks/>
              </p:cNvSpPr>
              <p:nvPr/>
            </p:nvSpPr>
            <p:spPr bwMode="auto">
              <a:xfrm>
                <a:off x="1950" y="1931"/>
                <a:ext cx="970" cy="318"/>
              </a:xfrm>
              <a:custGeom>
                <a:avLst/>
                <a:gdLst>
                  <a:gd name="T0" fmla="*/ 8 w 1939"/>
                  <a:gd name="T1" fmla="*/ 3 h 634"/>
                  <a:gd name="T2" fmla="*/ 8 w 1939"/>
                  <a:gd name="T3" fmla="*/ 3 h 634"/>
                  <a:gd name="T4" fmla="*/ 0 w 1939"/>
                  <a:gd name="T5" fmla="*/ 1 h 634"/>
                  <a:gd name="T6" fmla="*/ 1 w 1939"/>
                  <a:gd name="T7" fmla="*/ 0 h 634"/>
                  <a:gd name="T8" fmla="*/ 8 w 1939"/>
                  <a:gd name="T9" fmla="*/ 3 h 634"/>
                  <a:gd name="T10" fmla="*/ 0 60000 65536"/>
                  <a:gd name="T11" fmla="*/ 0 60000 65536"/>
                  <a:gd name="T12" fmla="*/ 0 60000 65536"/>
                  <a:gd name="T13" fmla="*/ 0 60000 65536"/>
                  <a:gd name="T14" fmla="*/ 0 60000 65536"/>
                  <a:gd name="T15" fmla="*/ 0 w 1939"/>
                  <a:gd name="T16" fmla="*/ 0 h 634"/>
                  <a:gd name="T17" fmla="*/ 1939 w 1939"/>
                  <a:gd name="T18" fmla="*/ 634 h 634"/>
                </a:gdLst>
                <a:ahLst/>
                <a:cxnLst>
                  <a:cxn ang="T10">
                    <a:pos x="T0" y="T1"/>
                  </a:cxn>
                  <a:cxn ang="T11">
                    <a:pos x="T2" y="T3"/>
                  </a:cxn>
                  <a:cxn ang="T12">
                    <a:pos x="T4" y="T5"/>
                  </a:cxn>
                  <a:cxn ang="T13">
                    <a:pos x="T6" y="T7"/>
                  </a:cxn>
                  <a:cxn ang="T14">
                    <a:pos x="T8" y="T9"/>
                  </a:cxn>
                </a:cxnLst>
                <a:rect l="T15" t="T16" r="T17" b="T18"/>
                <a:pathLst>
                  <a:path w="1939" h="634">
                    <a:moveTo>
                      <a:pt x="1939" y="631"/>
                    </a:moveTo>
                    <a:lnTo>
                      <a:pt x="1938" y="634"/>
                    </a:lnTo>
                    <a:lnTo>
                      <a:pt x="0" y="3"/>
                    </a:lnTo>
                    <a:lnTo>
                      <a:pt x="2" y="0"/>
                    </a:lnTo>
                    <a:lnTo>
                      <a:pt x="1939" y="631"/>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912" name="Freeform 2849"/>
              <p:cNvSpPr>
                <a:spLocks/>
              </p:cNvSpPr>
              <p:nvPr/>
            </p:nvSpPr>
            <p:spPr bwMode="auto">
              <a:xfrm>
                <a:off x="1949" y="1933"/>
                <a:ext cx="970" cy="318"/>
              </a:xfrm>
              <a:custGeom>
                <a:avLst/>
                <a:gdLst>
                  <a:gd name="T0" fmla="*/ 8 w 1939"/>
                  <a:gd name="T1" fmla="*/ 2 h 636"/>
                  <a:gd name="T2" fmla="*/ 8 w 1939"/>
                  <a:gd name="T3" fmla="*/ 2 h 636"/>
                  <a:gd name="T4" fmla="*/ 0 w 1939"/>
                  <a:gd name="T5" fmla="*/ 1 h 636"/>
                  <a:gd name="T6" fmla="*/ 1 w 1939"/>
                  <a:gd name="T7" fmla="*/ 0 h 636"/>
                  <a:gd name="T8" fmla="*/ 8 w 1939"/>
                  <a:gd name="T9" fmla="*/ 2 h 636"/>
                  <a:gd name="T10" fmla="*/ 0 60000 65536"/>
                  <a:gd name="T11" fmla="*/ 0 60000 65536"/>
                  <a:gd name="T12" fmla="*/ 0 60000 65536"/>
                  <a:gd name="T13" fmla="*/ 0 60000 65536"/>
                  <a:gd name="T14" fmla="*/ 0 60000 65536"/>
                  <a:gd name="T15" fmla="*/ 0 w 1939"/>
                  <a:gd name="T16" fmla="*/ 0 h 636"/>
                  <a:gd name="T17" fmla="*/ 1939 w 1939"/>
                  <a:gd name="T18" fmla="*/ 636 h 636"/>
                </a:gdLst>
                <a:ahLst/>
                <a:cxnLst>
                  <a:cxn ang="T10">
                    <a:pos x="T0" y="T1"/>
                  </a:cxn>
                  <a:cxn ang="T11">
                    <a:pos x="T2" y="T3"/>
                  </a:cxn>
                  <a:cxn ang="T12">
                    <a:pos x="T4" y="T5"/>
                  </a:cxn>
                  <a:cxn ang="T13">
                    <a:pos x="T6" y="T7"/>
                  </a:cxn>
                  <a:cxn ang="T14">
                    <a:pos x="T8" y="T9"/>
                  </a:cxn>
                </a:cxnLst>
                <a:rect l="T15" t="T16" r="T17" b="T18"/>
                <a:pathLst>
                  <a:path w="1939" h="636">
                    <a:moveTo>
                      <a:pt x="1939" y="631"/>
                    </a:moveTo>
                    <a:lnTo>
                      <a:pt x="1935" y="636"/>
                    </a:lnTo>
                    <a:lnTo>
                      <a:pt x="0" y="3"/>
                    </a:lnTo>
                    <a:lnTo>
                      <a:pt x="1" y="0"/>
                    </a:lnTo>
                    <a:lnTo>
                      <a:pt x="1939" y="631"/>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913" name="Freeform 2850"/>
              <p:cNvSpPr>
                <a:spLocks/>
              </p:cNvSpPr>
              <p:nvPr/>
            </p:nvSpPr>
            <p:spPr bwMode="auto">
              <a:xfrm>
                <a:off x="1948" y="1935"/>
                <a:ext cx="969" cy="318"/>
              </a:xfrm>
              <a:custGeom>
                <a:avLst/>
                <a:gdLst>
                  <a:gd name="T0" fmla="*/ 8 w 1937"/>
                  <a:gd name="T1" fmla="*/ 2 h 637"/>
                  <a:gd name="T2" fmla="*/ 8 w 1937"/>
                  <a:gd name="T3" fmla="*/ 2 h 637"/>
                  <a:gd name="T4" fmla="*/ 0 w 1937"/>
                  <a:gd name="T5" fmla="*/ 0 h 637"/>
                  <a:gd name="T6" fmla="*/ 1 w 1937"/>
                  <a:gd name="T7" fmla="*/ 0 h 637"/>
                  <a:gd name="T8" fmla="*/ 8 w 1937"/>
                  <a:gd name="T9" fmla="*/ 2 h 637"/>
                  <a:gd name="T10" fmla="*/ 0 60000 65536"/>
                  <a:gd name="T11" fmla="*/ 0 60000 65536"/>
                  <a:gd name="T12" fmla="*/ 0 60000 65536"/>
                  <a:gd name="T13" fmla="*/ 0 60000 65536"/>
                  <a:gd name="T14" fmla="*/ 0 60000 65536"/>
                  <a:gd name="T15" fmla="*/ 0 w 1937"/>
                  <a:gd name="T16" fmla="*/ 0 h 637"/>
                  <a:gd name="T17" fmla="*/ 1937 w 1937"/>
                  <a:gd name="T18" fmla="*/ 637 h 637"/>
                </a:gdLst>
                <a:ahLst/>
                <a:cxnLst>
                  <a:cxn ang="T10">
                    <a:pos x="T0" y="T1"/>
                  </a:cxn>
                  <a:cxn ang="T11">
                    <a:pos x="T2" y="T3"/>
                  </a:cxn>
                  <a:cxn ang="T12">
                    <a:pos x="T4" y="T5"/>
                  </a:cxn>
                  <a:cxn ang="T13">
                    <a:pos x="T6" y="T7"/>
                  </a:cxn>
                  <a:cxn ang="T14">
                    <a:pos x="T8" y="T9"/>
                  </a:cxn>
                </a:cxnLst>
                <a:rect l="T15" t="T16" r="T17" b="T18"/>
                <a:pathLst>
                  <a:path w="1937" h="637">
                    <a:moveTo>
                      <a:pt x="1937" y="633"/>
                    </a:moveTo>
                    <a:lnTo>
                      <a:pt x="1936" y="637"/>
                    </a:lnTo>
                    <a:lnTo>
                      <a:pt x="0" y="4"/>
                    </a:lnTo>
                    <a:lnTo>
                      <a:pt x="2" y="0"/>
                    </a:lnTo>
                    <a:lnTo>
                      <a:pt x="1937" y="633"/>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914" name="Freeform 2851"/>
              <p:cNvSpPr>
                <a:spLocks/>
              </p:cNvSpPr>
              <p:nvPr/>
            </p:nvSpPr>
            <p:spPr bwMode="auto">
              <a:xfrm>
                <a:off x="1948" y="1936"/>
                <a:ext cx="968" cy="319"/>
              </a:xfrm>
              <a:custGeom>
                <a:avLst/>
                <a:gdLst>
                  <a:gd name="T0" fmla="*/ 7 w 1938"/>
                  <a:gd name="T1" fmla="*/ 2 h 638"/>
                  <a:gd name="T2" fmla="*/ 7 w 1938"/>
                  <a:gd name="T3" fmla="*/ 2 h 638"/>
                  <a:gd name="T4" fmla="*/ 0 w 1938"/>
                  <a:gd name="T5" fmla="*/ 1 h 638"/>
                  <a:gd name="T6" fmla="*/ 0 w 1938"/>
                  <a:gd name="T7" fmla="*/ 0 h 638"/>
                  <a:gd name="T8" fmla="*/ 7 w 1938"/>
                  <a:gd name="T9" fmla="*/ 2 h 638"/>
                  <a:gd name="T10" fmla="*/ 0 60000 65536"/>
                  <a:gd name="T11" fmla="*/ 0 60000 65536"/>
                  <a:gd name="T12" fmla="*/ 0 60000 65536"/>
                  <a:gd name="T13" fmla="*/ 0 60000 65536"/>
                  <a:gd name="T14" fmla="*/ 0 60000 65536"/>
                  <a:gd name="T15" fmla="*/ 0 w 1938"/>
                  <a:gd name="T16" fmla="*/ 0 h 638"/>
                  <a:gd name="T17" fmla="*/ 1938 w 1938"/>
                  <a:gd name="T18" fmla="*/ 638 h 638"/>
                </a:gdLst>
                <a:ahLst/>
                <a:cxnLst>
                  <a:cxn ang="T10">
                    <a:pos x="T0" y="T1"/>
                  </a:cxn>
                  <a:cxn ang="T11">
                    <a:pos x="T2" y="T3"/>
                  </a:cxn>
                  <a:cxn ang="T12">
                    <a:pos x="T4" y="T5"/>
                  </a:cxn>
                  <a:cxn ang="T13">
                    <a:pos x="T6" y="T7"/>
                  </a:cxn>
                  <a:cxn ang="T14">
                    <a:pos x="T8" y="T9"/>
                  </a:cxn>
                </a:cxnLst>
                <a:rect l="T15" t="T16" r="T17" b="T18"/>
                <a:pathLst>
                  <a:path w="1938" h="638">
                    <a:moveTo>
                      <a:pt x="1938" y="633"/>
                    </a:moveTo>
                    <a:lnTo>
                      <a:pt x="1936" y="638"/>
                    </a:lnTo>
                    <a:lnTo>
                      <a:pt x="0" y="3"/>
                    </a:lnTo>
                    <a:lnTo>
                      <a:pt x="2" y="0"/>
                    </a:lnTo>
                    <a:lnTo>
                      <a:pt x="1938" y="633"/>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5915" name="Freeform 2852"/>
              <p:cNvSpPr>
                <a:spLocks/>
              </p:cNvSpPr>
              <p:nvPr/>
            </p:nvSpPr>
            <p:spPr bwMode="auto">
              <a:xfrm>
                <a:off x="1944" y="1938"/>
                <a:ext cx="972" cy="326"/>
              </a:xfrm>
              <a:custGeom>
                <a:avLst/>
                <a:gdLst>
                  <a:gd name="T0" fmla="*/ 8 w 1942"/>
                  <a:gd name="T1" fmla="*/ 3 h 651"/>
                  <a:gd name="T2" fmla="*/ 8 w 1942"/>
                  <a:gd name="T3" fmla="*/ 3 h 651"/>
                  <a:gd name="T4" fmla="*/ 0 w 1942"/>
                  <a:gd name="T5" fmla="*/ 1 h 651"/>
                  <a:gd name="T6" fmla="*/ 1 w 1942"/>
                  <a:gd name="T7" fmla="*/ 0 h 651"/>
                  <a:gd name="T8" fmla="*/ 8 w 1942"/>
                  <a:gd name="T9" fmla="*/ 3 h 651"/>
                  <a:gd name="T10" fmla="*/ 0 60000 65536"/>
                  <a:gd name="T11" fmla="*/ 0 60000 65536"/>
                  <a:gd name="T12" fmla="*/ 0 60000 65536"/>
                  <a:gd name="T13" fmla="*/ 0 60000 65536"/>
                  <a:gd name="T14" fmla="*/ 0 60000 65536"/>
                  <a:gd name="T15" fmla="*/ 0 w 1942"/>
                  <a:gd name="T16" fmla="*/ 0 h 651"/>
                  <a:gd name="T17" fmla="*/ 1942 w 1942"/>
                  <a:gd name="T18" fmla="*/ 651 h 651"/>
                </a:gdLst>
                <a:ahLst/>
                <a:cxnLst>
                  <a:cxn ang="T10">
                    <a:pos x="T0" y="T1"/>
                  </a:cxn>
                  <a:cxn ang="T11">
                    <a:pos x="T2" y="T3"/>
                  </a:cxn>
                  <a:cxn ang="T12">
                    <a:pos x="T4" y="T5"/>
                  </a:cxn>
                  <a:cxn ang="T13">
                    <a:pos x="T6" y="T7"/>
                  </a:cxn>
                  <a:cxn ang="T14">
                    <a:pos x="T8" y="T9"/>
                  </a:cxn>
                </a:cxnLst>
                <a:rect l="T15" t="T16" r="T17" b="T18"/>
                <a:pathLst>
                  <a:path w="1942" h="651">
                    <a:moveTo>
                      <a:pt x="1942" y="635"/>
                    </a:moveTo>
                    <a:lnTo>
                      <a:pt x="1935" y="651"/>
                    </a:lnTo>
                    <a:lnTo>
                      <a:pt x="0" y="13"/>
                    </a:lnTo>
                    <a:lnTo>
                      <a:pt x="6" y="0"/>
                    </a:lnTo>
                    <a:lnTo>
                      <a:pt x="1942" y="63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916" name="Freeform 2853"/>
              <p:cNvSpPr>
                <a:spLocks/>
              </p:cNvSpPr>
              <p:nvPr/>
            </p:nvSpPr>
            <p:spPr bwMode="auto">
              <a:xfrm>
                <a:off x="1947" y="1938"/>
                <a:ext cx="969" cy="320"/>
              </a:xfrm>
              <a:custGeom>
                <a:avLst/>
                <a:gdLst>
                  <a:gd name="T0" fmla="*/ 8 w 1937"/>
                  <a:gd name="T1" fmla="*/ 3 h 640"/>
                  <a:gd name="T2" fmla="*/ 8 w 1937"/>
                  <a:gd name="T3" fmla="*/ 3 h 640"/>
                  <a:gd name="T4" fmla="*/ 0 w 1937"/>
                  <a:gd name="T5" fmla="*/ 1 h 640"/>
                  <a:gd name="T6" fmla="*/ 1 w 1937"/>
                  <a:gd name="T7" fmla="*/ 0 h 640"/>
                  <a:gd name="T8" fmla="*/ 8 w 1937"/>
                  <a:gd name="T9" fmla="*/ 3 h 640"/>
                  <a:gd name="T10" fmla="*/ 0 60000 65536"/>
                  <a:gd name="T11" fmla="*/ 0 60000 65536"/>
                  <a:gd name="T12" fmla="*/ 0 60000 65536"/>
                  <a:gd name="T13" fmla="*/ 0 60000 65536"/>
                  <a:gd name="T14" fmla="*/ 0 60000 65536"/>
                  <a:gd name="T15" fmla="*/ 0 w 1937"/>
                  <a:gd name="T16" fmla="*/ 0 h 640"/>
                  <a:gd name="T17" fmla="*/ 1937 w 1937"/>
                  <a:gd name="T18" fmla="*/ 640 h 640"/>
                </a:gdLst>
                <a:ahLst/>
                <a:cxnLst>
                  <a:cxn ang="T10">
                    <a:pos x="T0" y="T1"/>
                  </a:cxn>
                  <a:cxn ang="T11">
                    <a:pos x="T2" y="T3"/>
                  </a:cxn>
                  <a:cxn ang="T12">
                    <a:pos x="T4" y="T5"/>
                  </a:cxn>
                  <a:cxn ang="T13">
                    <a:pos x="T6" y="T7"/>
                  </a:cxn>
                  <a:cxn ang="T14">
                    <a:pos x="T8" y="T9"/>
                  </a:cxn>
                </a:cxnLst>
                <a:rect l="T15" t="T16" r="T17" b="T18"/>
                <a:pathLst>
                  <a:path w="1937" h="640">
                    <a:moveTo>
                      <a:pt x="1937" y="635"/>
                    </a:moveTo>
                    <a:lnTo>
                      <a:pt x="1935" y="640"/>
                    </a:lnTo>
                    <a:lnTo>
                      <a:pt x="0" y="3"/>
                    </a:lnTo>
                    <a:lnTo>
                      <a:pt x="1" y="0"/>
                    </a:lnTo>
                    <a:lnTo>
                      <a:pt x="1937" y="63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917" name="Freeform 2854"/>
              <p:cNvSpPr>
                <a:spLocks/>
              </p:cNvSpPr>
              <p:nvPr/>
            </p:nvSpPr>
            <p:spPr bwMode="auto">
              <a:xfrm>
                <a:off x="1946" y="1940"/>
                <a:ext cx="969" cy="321"/>
              </a:xfrm>
              <a:custGeom>
                <a:avLst/>
                <a:gdLst>
                  <a:gd name="T0" fmla="*/ 8 w 1937"/>
                  <a:gd name="T1" fmla="*/ 2 h 643"/>
                  <a:gd name="T2" fmla="*/ 8 w 1937"/>
                  <a:gd name="T3" fmla="*/ 2 h 643"/>
                  <a:gd name="T4" fmla="*/ 0 w 1937"/>
                  <a:gd name="T5" fmla="*/ 0 h 643"/>
                  <a:gd name="T6" fmla="*/ 1 w 1937"/>
                  <a:gd name="T7" fmla="*/ 0 h 643"/>
                  <a:gd name="T8" fmla="*/ 8 w 1937"/>
                  <a:gd name="T9" fmla="*/ 2 h 643"/>
                  <a:gd name="T10" fmla="*/ 0 60000 65536"/>
                  <a:gd name="T11" fmla="*/ 0 60000 65536"/>
                  <a:gd name="T12" fmla="*/ 0 60000 65536"/>
                  <a:gd name="T13" fmla="*/ 0 60000 65536"/>
                  <a:gd name="T14" fmla="*/ 0 60000 65536"/>
                  <a:gd name="T15" fmla="*/ 0 w 1937"/>
                  <a:gd name="T16" fmla="*/ 0 h 643"/>
                  <a:gd name="T17" fmla="*/ 1937 w 1937"/>
                  <a:gd name="T18" fmla="*/ 643 h 643"/>
                </a:gdLst>
                <a:ahLst/>
                <a:cxnLst>
                  <a:cxn ang="T10">
                    <a:pos x="T0" y="T1"/>
                  </a:cxn>
                  <a:cxn ang="T11">
                    <a:pos x="T2" y="T3"/>
                  </a:cxn>
                  <a:cxn ang="T12">
                    <a:pos x="T4" y="T5"/>
                  </a:cxn>
                  <a:cxn ang="T13">
                    <a:pos x="T6" y="T7"/>
                  </a:cxn>
                  <a:cxn ang="T14">
                    <a:pos x="T8" y="T9"/>
                  </a:cxn>
                </a:cxnLst>
                <a:rect l="T15" t="T16" r="T17" b="T18"/>
                <a:pathLst>
                  <a:path w="1937" h="643">
                    <a:moveTo>
                      <a:pt x="1937" y="637"/>
                    </a:moveTo>
                    <a:lnTo>
                      <a:pt x="1934" y="643"/>
                    </a:lnTo>
                    <a:lnTo>
                      <a:pt x="0" y="5"/>
                    </a:lnTo>
                    <a:lnTo>
                      <a:pt x="2" y="0"/>
                    </a:lnTo>
                    <a:lnTo>
                      <a:pt x="1937" y="637"/>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918" name="Freeform 2855"/>
              <p:cNvSpPr>
                <a:spLocks/>
              </p:cNvSpPr>
              <p:nvPr/>
            </p:nvSpPr>
            <p:spPr bwMode="auto">
              <a:xfrm>
                <a:off x="1944" y="1942"/>
                <a:ext cx="969" cy="322"/>
              </a:xfrm>
              <a:custGeom>
                <a:avLst/>
                <a:gdLst>
                  <a:gd name="T0" fmla="*/ 8 w 1937"/>
                  <a:gd name="T1" fmla="*/ 3 h 643"/>
                  <a:gd name="T2" fmla="*/ 8 w 1937"/>
                  <a:gd name="T3" fmla="*/ 3 h 643"/>
                  <a:gd name="T4" fmla="*/ 0 w 1937"/>
                  <a:gd name="T5" fmla="*/ 1 h 643"/>
                  <a:gd name="T6" fmla="*/ 1 w 1937"/>
                  <a:gd name="T7" fmla="*/ 0 h 643"/>
                  <a:gd name="T8" fmla="*/ 8 w 1937"/>
                  <a:gd name="T9" fmla="*/ 3 h 643"/>
                  <a:gd name="T10" fmla="*/ 0 60000 65536"/>
                  <a:gd name="T11" fmla="*/ 0 60000 65536"/>
                  <a:gd name="T12" fmla="*/ 0 60000 65536"/>
                  <a:gd name="T13" fmla="*/ 0 60000 65536"/>
                  <a:gd name="T14" fmla="*/ 0 60000 65536"/>
                  <a:gd name="T15" fmla="*/ 0 w 1937"/>
                  <a:gd name="T16" fmla="*/ 0 h 643"/>
                  <a:gd name="T17" fmla="*/ 1937 w 1937"/>
                  <a:gd name="T18" fmla="*/ 643 h 643"/>
                </a:gdLst>
                <a:ahLst/>
                <a:cxnLst>
                  <a:cxn ang="T10">
                    <a:pos x="T0" y="T1"/>
                  </a:cxn>
                  <a:cxn ang="T11">
                    <a:pos x="T2" y="T3"/>
                  </a:cxn>
                  <a:cxn ang="T12">
                    <a:pos x="T4" y="T5"/>
                  </a:cxn>
                  <a:cxn ang="T13">
                    <a:pos x="T6" y="T7"/>
                  </a:cxn>
                  <a:cxn ang="T14">
                    <a:pos x="T8" y="T9"/>
                  </a:cxn>
                </a:cxnLst>
                <a:rect l="T15" t="T16" r="T17" b="T18"/>
                <a:pathLst>
                  <a:path w="1937" h="643">
                    <a:moveTo>
                      <a:pt x="1937" y="638"/>
                    </a:moveTo>
                    <a:lnTo>
                      <a:pt x="1935" y="643"/>
                    </a:lnTo>
                    <a:lnTo>
                      <a:pt x="0" y="5"/>
                    </a:lnTo>
                    <a:lnTo>
                      <a:pt x="3" y="0"/>
                    </a:lnTo>
                    <a:lnTo>
                      <a:pt x="1937" y="638"/>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5919" name="Freeform 2856"/>
              <p:cNvSpPr>
                <a:spLocks/>
              </p:cNvSpPr>
              <p:nvPr/>
            </p:nvSpPr>
            <p:spPr bwMode="auto">
              <a:xfrm>
                <a:off x="1942" y="1945"/>
                <a:ext cx="970" cy="328"/>
              </a:xfrm>
              <a:custGeom>
                <a:avLst/>
                <a:gdLst>
                  <a:gd name="T0" fmla="*/ 8 w 1940"/>
                  <a:gd name="T1" fmla="*/ 2 h 657"/>
                  <a:gd name="T2" fmla="*/ 8 w 1940"/>
                  <a:gd name="T3" fmla="*/ 2 h 657"/>
                  <a:gd name="T4" fmla="*/ 0 w 1940"/>
                  <a:gd name="T5" fmla="*/ 0 h 657"/>
                  <a:gd name="T6" fmla="*/ 1 w 1940"/>
                  <a:gd name="T7" fmla="*/ 0 h 657"/>
                  <a:gd name="T8" fmla="*/ 8 w 1940"/>
                  <a:gd name="T9" fmla="*/ 2 h 657"/>
                  <a:gd name="T10" fmla="*/ 0 60000 65536"/>
                  <a:gd name="T11" fmla="*/ 0 60000 65536"/>
                  <a:gd name="T12" fmla="*/ 0 60000 65536"/>
                  <a:gd name="T13" fmla="*/ 0 60000 65536"/>
                  <a:gd name="T14" fmla="*/ 0 60000 65536"/>
                  <a:gd name="T15" fmla="*/ 0 w 1940"/>
                  <a:gd name="T16" fmla="*/ 0 h 657"/>
                  <a:gd name="T17" fmla="*/ 1940 w 1940"/>
                  <a:gd name="T18" fmla="*/ 657 h 657"/>
                </a:gdLst>
                <a:ahLst/>
                <a:cxnLst>
                  <a:cxn ang="T10">
                    <a:pos x="T0" y="T1"/>
                  </a:cxn>
                  <a:cxn ang="T11">
                    <a:pos x="T2" y="T3"/>
                  </a:cxn>
                  <a:cxn ang="T12">
                    <a:pos x="T4" y="T5"/>
                  </a:cxn>
                  <a:cxn ang="T13">
                    <a:pos x="T6" y="T7"/>
                  </a:cxn>
                  <a:cxn ang="T14">
                    <a:pos x="T8" y="T9"/>
                  </a:cxn>
                </a:cxnLst>
                <a:rect l="T15" t="T16" r="T17" b="T18"/>
                <a:pathLst>
                  <a:path w="1940" h="657">
                    <a:moveTo>
                      <a:pt x="1940" y="638"/>
                    </a:moveTo>
                    <a:lnTo>
                      <a:pt x="1935" y="657"/>
                    </a:lnTo>
                    <a:lnTo>
                      <a:pt x="0" y="14"/>
                    </a:lnTo>
                    <a:lnTo>
                      <a:pt x="5" y="0"/>
                    </a:lnTo>
                    <a:lnTo>
                      <a:pt x="1940" y="638"/>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920" name="Freeform 2857"/>
              <p:cNvSpPr>
                <a:spLocks/>
              </p:cNvSpPr>
              <p:nvPr/>
            </p:nvSpPr>
            <p:spPr bwMode="auto">
              <a:xfrm>
                <a:off x="1943" y="1945"/>
                <a:ext cx="969" cy="323"/>
              </a:xfrm>
              <a:custGeom>
                <a:avLst/>
                <a:gdLst>
                  <a:gd name="T0" fmla="*/ 8 w 1937"/>
                  <a:gd name="T1" fmla="*/ 2 h 647"/>
                  <a:gd name="T2" fmla="*/ 8 w 1937"/>
                  <a:gd name="T3" fmla="*/ 2 h 647"/>
                  <a:gd name="T4" fmla="*/ 0 w 1937"/>
                  <a:gd name="T5" fmla="*/ 0 h 647"/>
                  <a:gd name="T6" fmla="*/ 1 w 1937"/>
                  <a:gd name="T7" fmla="*/ 0 h 647"/>
                  <a:gd name="T8" fmla="*/ 8 w 1937"/>
                  <a:gd name="T9" fmla="*/ 2 h 647"/>
                  <a:gd name="T10" fmla="*/ 0 60000 65536"/>
                  <a:gd name="T11" fmla="*/ 0 60000 65536"/>
                  <a:gd name="T12" fmla="*/ 0 60000 65536"/>
                  <a:gd name="T13" fmla="*/ 0 60000 65536"/>
                  <a:gd name="T14" fmla="*/ 0 60000 65536"/>
                  <a:gd name="T15" fmla="*/ 0 w 1937"/>
                  <a:gd name="T16" fmla="*/ 0 h 647"/>
                  <a:gd name="T17" fmla="*/ 1937 w 1937"/>
                  <a:gd name="T18" fmla="*/ 647 h 647"/>
                </a:gdLst>
                <a:ahLst/>
                <a:cxnLst>
                  <a:cxn ang="T10">
                    <a:pos x="T0" y="T1"/>
                  </a:cxn>
                  <a:cxn ang="T11">
                    <a:pos x="T2" y="T3"/>
                  </a:cxn>
                  <a:cxn ang="T12">
                    <a:pos x="T4" y="T5"/>
                  </a:cxn>
                  <a:cxn ang="T13">
                    <a:pos x="T6" y="T7"/>
                  </a:cxn>
                  <a:cxn ang="T14">
                    <a:pos x="T8" y="T9"/>
                  </a:cxn>
                </a:cxnLst>
                <a:rect l="T15" t="T16" r="T17" b="T18"/>
                <a:pathLst>
                  <a:path w="1937" h="647">
                    <a:moveTo>
                      <a:pt x="1937" y="638"/>
                    </a:moveTo>
                    <a:lnTo>
                      <a:pt x="1934" y="647"/>
                    </a:lnTo>
                    <a:lnTo>
                      <a:pt x="0" y="7"/>
                    </a:lnTo>
                    <a:lnTo>
                      <a:pt x="2" y="0"/>
                    </a:lnTo>
                    <a:lnTo>
                      <a:pt x="1937" y="638"/>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5921" name="Freeform 2858"/>
              <p:cNvSpPr>
                <a:spLocks/>
              </p:cNvSpPr>
              <p:nvPr/>
            </p:nvSpPr>
            <p:spPr bwMode="auto">
              <a:xfrm>
                <a:off x="1942" y="1948"/>
                <a:ext cx="969" cy="325"/>
              </a:xfrm>
              <a:custGeom>
                <a:avLst/>
                <a:gdLst>
                  <a:gd name="T0" fmla="*/ 8 w 1937"/>
                  <a:gd name="T1" fmla="*/ 3 h 650"/>
                  <a:gd name="T2" fmla="*/ 8 w 1937"/>
                  <a:gd name="T3" fmla="*/ 3 h 650"/>
                  <a:gd name="T4" fmla="*/ 0 w 1937"/>
                  <a:gd name="T5" fmla="*/ 1 h 650"/>
                  <a:gd name="T6" fmla="*/ 1 w 1937"/>
                  <a:gd name="T7" fmla="*/ 0 h 650"/>
                  <a:gd name="T8" fmla="*/ 8 w 1937"/>
                  <a:gd name="T9" fmla="*/ 3 h 650"/>
                  <a:gd name="T10" fmla="*/ 0 60000 65536"/>
                  <a:gd name="T11" fmla="*/ 0 60000 65536"/>
                  <a:gd name="T12" fmla="*/ 0 60000 65536"/>
                  <a:gd name="T13" fmla="*/ 0 60000 65536"/>
                  <a:gd name="T14" fmla="*/ 0 60000 65536"/>
                  <a:gd name="T15" fmla="*/ 0 w 1937"/>
                  <a:gd name="T16" fmla="*/ 0 h 650"/>
                  <a:gd name="T17" fmla="*/ 1937 w 1937"/>
                  <a:gd name="T18" fmla="*/ 650 h 650"/>
                </a:gdLst>
                <a:ahLst/>
                <a:cxnLst>
                  <a:cxn ang="T10">
                    <a:pos x="T0" y="T1"/>
                  </a:cxn>
                  <a:cxn ang="T11">
                    <a:pos x="T2" y="T3"/>
                  </a:cxn>
                  <a:cxn ang="T12">
                    <a:pos x="T4" y="T5"/>
                  </a:cxn>
                  <a:cxn ang="T13">
                    <a:pos x="T6" y="T7"/>
                  </a:cxn>
                  <a:cxn ang="T14">
                    <a:pos x="T8" y="T9"/>
                  </a:cxn>
                </a:cxnLst>
                <a:rect l="T15" t="T16" r="T17" b="T18"/>
                <a:pathLst>
                  <a:path w="1937" h="650">
                    <a:moveTo>
                      <a:pt x="1937" y="640"/>
                    </a:moveTo>
                    <a:lnTo>
                      <a:pt x="1935" y="650"/>
                    </a:lnTo>
                    <a:lnTo>
                      <a:pt x="0" y="7"/>
                    </a:lnTo>
                    <a:lnTo>
                      <a:pt x="3" y="0"/>
                    </a:lnTo>
                    <a:lnTo>
                      <a:pt x="1937" y="640"/>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922" name="Freeform 2859"/>
              <p:cNvSpPr>
                <a:spLocks/>
              </p:cNvSpPr>
              <p:nvPr/>
            </p:nvSpPr>
            <p:spPr bwMode="auto">
              <a:xfrm>
                <a:off x="1940" y="1951"/>
                <a:ext cx="970" cy="330"/>
              </a:xfrm>
              <a:custGeom>
                <a:avLst/>
                <a:gdLst>
                  <a:gd name="T0" fmla="*/ 8 w 1939"/>
                  <a:gd name="T1" fmla="*/ 3 h 659"/>
                  <a:gd name="T2" fmla="*/ 8 w 1939"/>
                  <a:gd name="T3" fmla="*/ 3 h 659"/>
                  <a:gd name="T4" fmla="*/ 0 w 1939"/>
                  <a:gd name="T5" fmla="*/ 1 h 659"/>
                  <a:gd name="T6" fmla="*/ 1 w 1939"/>
                  <a:gd name="T7" fmla="*/ 0 h 659"/>
                  <a:gd name="T8" fmla="*/ 8 w 1939"/>
                  <a:gd name="T9" fmla="*/ 3 h 659"/>
                  <a:gd name="T10" fmla="*/ 0 60000 65536"/>
                  <a:gd name="T11" fmla="*/ 0 60000 65536"/>
                  <a:gd name="T12" fmla="*/ 0 60000 65536"/>
                  <a:gd name="T13" fmla="*/ 0 60000 65536"/>
                  <a:gd name="T14" fmla="*/ 0 60000 65536"/>
                  <a:gd name="T15" fmla="*/ 0 w 1939"/>
                  <a:gd name="T16" fmla="*/ 0 h 659"/>
                  <a:gd name="T17" fmla="*/ 1939 w 1939"/>
                  <a:gd name="T18" fmla="*/ 659 h 659"/>
                </a:gdLst>
                <a:ahLst/>
                <a:cxnLst>
                  <a:cxn ang="T10">
                    <a:pos x="T0" y="T1"/>
                  </a:cxn>
                  <a:cxn ang="T11">
                    <a:pos x="T2" y="T3"/>
                  </a:cxn>
                  <a:cxn ang="T12">
                    <a:pos x="T4" y="T5"/>
                  </a:cxn>
                  <a:cxn ang="T13">
                    <a:pos x="T6" y="T7"/>
                  </a:cxn>
                  <a:cxn ang="T14">
                    <a:pos x="T8" y="T9"/>
                  </a:cxn>
                </a:cxnLst>
                <a:rect l="T15" t="T16" r="T17" b="T18"/>
                <a:pathLst>
                  <a:path w="1939" h="659">
                    <a:moveTo>
                      <a:pt x="1939" y="643"/>
                    </a:moveTo>
                    <a:lnTo>
                      <a:pt x="1934" y="659"/>
                    </a:lnTo>
                    <a:lnTo>
                      <a:pt x="0" y="15"/>
                    </a:lnTo>
                    <a:lnTo>
                      <a:pt x="4" y="0"/>
                    </a:lnTo>
                    <a:lnTo>
                      <a:pt x="1939" y="643"/>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923" name="Freeform 2860"/>
              <p:cNvSpPr>
                <a:spLocks/>
              </p:cNvSpPr>
              <p:nvPr/>
            </p:nvSpPr>
            <p:spPr bwMode="auto">
              <a:xfrm>
                <a:off x="1938" y="1959"/>
                <a:ext cx="969" cy="332"/>
              </a:xfrm>
              <a:custGeom>
                <a:avLst/>
                <a:gdLst>
                  <a:gd name="T0" fmla="*/ 8 w 1937"/>
                  <a:gd name="T1" fmla="*/ 3 h 664"/>
                  <a:gd name="T2" fmla="*/ 8 w 1937"/>
                  <a:gd name="T3" fmla="*/ 3 h 664"/>
                  <a:gd name="T4" fmla="*/ 0 w 1937"/>
                  <a:gd name="T5" fmla="*/ 1 h 664"/>
                  <a:gd name="T6" fmla="*/ 1 w 1937"/>
                  <a:gd name="T7" fmla="*/ 0 h 664"/>
                  <a:gd name="T8" fmla="*/ 8 w 1937"/>
                  <a:gd name="T9" fmla="*/ 3 h 664"/>
                  <a:gd name="T10" fmla="*/ 0 60000 65536"/>
                  <a:gd name="T11" fmla="*/ 0 60000 65536"/>
                  <a:gd name="T12" fmla="*/ 0 60000 65536"/>
                  <a:gd name="T13" fmla="*/ 0 60000 65536"/>
                  <a:gd name="T14" fmla="*/ 0 60000 65536"/>
                  <a:gd name="T15" fmla="*/ 0 w 1937"/>
                  <a:gd name="T16" fmla="*/ 0 h 664"/>
                  <a:gd name="T17" fmla="*/ 1937 w 1937"/>
                  <a:gd name="T18" fmla="*/ 664 h 664"/>
                </a:gdLst>
                <a:ahLst/>
                <a:cxnLst>
                  <a:cxn ang="T10">
                    <a:pos x="T0" y="T1"/>
                  </a:cxn>
                  <a:cxn ang="T11">
                    <a:pos x="T2" y="T3"/>
                  </a:cxn>
                  <a:cxn ang="T12">
                    <a:pos x="T4" y="T5"/>
                  </a:cxn>
                  <a:cxn ang="T13">
                    <a:pos x="T6" y="T7"/>
                  </a:cxn>
                  <a:cxn ang="T14">
                    <a:pos x="T8" y="T9"/>
                  </a:cxn>
                </a:cxnLst>
                <a:rect l="T15" t="T16" r="T17" b="T18"/>
                <a:pathLst>
                  <a:path w="1937" h="664">
                    <a:moveTo>
                      <a:pt x="1937" y="644"/>
                    </a:moveTo>
                    <a:lnTo>
                      <a:pt x="1934" y="664"/>
                    </a:lnTo>
                    <a:lnTo>
                      <a:pt x="0" y="13"/>
                    </a:lnTo>
                    <a:lnTo>
                      <a:pt x="3" y="0"/>
                    </a:lnTo>
                    <a:lnTo>
                      <a:pt x="1937" y="644"/>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924" name="Freeform 2861"/>
              <p:cNvSpPr>
                <a:spLocks/>
              </p:cNvSpPr>
              <p:nvPr/>
            </p:nvSpPr>
            <p:spPr bwMode="auto">
              <a:xfrm>
                <a:off x="1938" y="1965"/>
                <a:ext cx="968" cy="335"/>
              </a:xfrm>
              <a:custGeom>
                <a:avLst/>
                <a:gdLst>
                  <a:gd name="T0" fmla="*/ 8 w 1936"/>
                  <a:gd name="T1" fmla="*/ 3 h 670"/>
                  <a:gd name="T2" fmla="*/ 8 w 1936"/>
                  <a:gd name="T3" fmla="*/ 3 h 670"/>
                  <a:gd name="T4" fmla="*/ 0 w 1936"/>
                  <a:gd name="T5" fmla="*/ 1 h 670"/>
                  <a:gd name="T6" fmla="*/ 1 w 1936"/>
                  <a:gd name="T7" fmla="*/ 0 h 670"/>
                  <a:gd name="T8" fmla="*/ 8 w 1936"/>
                  <a:gd name="T9" fmla="*/ 3 h 670"/>
                  <a:gd name="T10" fmla="*/ 0 60000 65536"/>
                  <a:gd name="T11" fmla="*/ 0 60000 65536"/>
                  <a:gd name="T12" fmla="*/ 0 60000 65536"/>
                  <a:gd name="T13" fmla="*/ 0 60000 65536"/>
                  <a:gd name="T14" fmla="*/ 0 60000 65536"/>
                  <a:gd name="T15" fmla="*/ 0 w 1936"/>
                  <a:gd name="T16" fmla="*/ 0 h 670"/>
                  <a:gd name="T17" fmla="*/ 1936 w 1936"/>
                  <a:gd name="T18" fmla="*/ 670 h 670"/>
                </a:gdLst>
                <a:ahLst/>
                <a:cxnLst>
                  <a:cxn ang="T10">
                    <a:pos x="T0" y="T1"/>
                  </a:cxn>
                  <a:cxn ang="T11">
                    <a:pos x="T2" y="T3"/>
                  </a:cxn>
                  <a:cxn ang="T12">
                    <a:pos x="T4" y="T5"/>
                  </a:cxn>
                  <a:cxn ang="T13">
                    <a:pos x="T6" y="T7"/>
                  </a:cxn>
                  <a:cxn ang="T14">
                    <a:pos x="T8" y="T9"/>
                  </a:cxn>
                </a:cxnLst>
                <a:rect l="T15" t="T16" r="T17" b="T18"/>
                <a:pathLst>
                  <a:path w="1936" h="670">
                    <a:moveTo>
                      <a:pt x="1936" y="651"/>
                    </a:moveTo>
                    <a:lnTo>
                      <a:pt x="1933" y="670"/>
                    </a:lnTo>
                    <a:lnTo>
                      <a:pt x="0" y="15"/>
                    </a:lnTo>
                    <a:lnTo>
                      <a:pt x="2" y="0"/>
                    </a:lnTo>
                    <a:lnTo>
                      <a:pt x="1936" y="651"/>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5925" name="Freeform 2862"/>
              <p:cNvSpPr>
                <a:spLocks/>
              </p:cNvSpPr>
              <p:nvPr/>
            </p:nvSpPr>
            <p:spPr bwMode="auto">
              <a:xfrm>
                <a:off x="1938" y="1973"/>
                <a:ext cx="966" cy="336"/>
              </a:xfrm>
              <a:custGeom>
                <a:avLst/>
                <a:gdLst>
                  <a:gd name="T0" fmla="*/ 7 w 1933"/>
                  <a:gd name="T1" fmla="*/ 2 h 673"/>
                  <a:gd name="T2" fmla="*/ 7 w 1933"/>
                  <a:gd name="T3" fmla="*/ 2 h 673"/>
                  <a:gd name="T4" fmla="*/ 0 w 1933"/>
                  <a:gd name="T5" fmla="*/ 0 h 673"/>
                  <a:gd name="T6" fmla="*/ 0 w 1933"/>
                  <a:gd name="T7" fmla="*/ 0 h 673"/>
                  <a:gd name="T8" fmla="*/ 7 w 1933"/>
                  <a:gd name="T9" fmla="*/ 2 h 673"/>
                  <a:gd name="T10" fmla="*/ 0 60000 65536"/>
                  <a:gd name="T11" fmla="*/ 0 60000 65536"/>
                  <a:gd name="T12" fmla="*/ 0 60000 65536"/>
                  <a:gd name="T13" fmla="*/ 0 60000 65536"/>
                  <a:gd name="T14" fmla="*/ 0 60000 65536"/>
                  <a:gd name="T15" fmla="*/ 0 w 1933"/>
                  <a:gd name="T16" fmla="*/ 0 h 673"/>
                  <a:gd name="T17" fmla="*/ 1933 w 1933"/>
                  <a:gd name="T18" fmla="*/ 673 h 673"/>
                </a:gdLst>
                <a:ahLst/>
                <a:cxnLst>
                  <a:cxn ang="T10">
                    <a:pos x="T0" y="T1"/>
                  </a:cxn>
                  <a:cxn ang="T11">
                    <a:pos x="T2" y="T3"/>
                  </a:cxn>
                  <a:cxn ang="T12">
                    <a:pos x="T4" y="T5"/>
                  </a:cxn>
                  <a:cxn ang="T13">
                    <a:pos x="T6" y="T7"/>
                  </a:cxn>
                  <a:cxn ang="T14">
                    <a:pos x="T8" y="T9"/>
                  </a:cxn>
                </a:cxnLst>
                <a:rect l="T15" t="T16" r="T17" b="T18"/>
                <a:pathLst>
                  <a:path w="1933" h="673">
                    <a:moveTo>
                      <a:pt x="1933" y="655"/>
                    </a:moveTo>
                    <a:lnTo>
                      <a:pt x="1933" y="673"/>
                    </a:lnTo>
                    <a:lnTo>
                      <a:pt x="0" y="15"/>
                    </a:lnTo>
                    <a:lnTo>
                      <a:pt x="0" y="0"/>
                    </a:lnTo>
                    <a:lnTo>
                      <a:pt x="1933" y="655"/>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926" name="Freeform 2863"/>
              <p:cNvSpPr>
                <a:spLocks/>
              </p:cNvSpPr>
              <p:nvPr/>
            </p:nvSpPr>
            <p:spPr bwMode="auto">
              <a:xfrm>
                <a:off x="1938" y="1973"/>
                <a:ext cx="966" cy="331"/>
              </a:xfrm>
              <a:custGeom>
                <a:avLst/>
                <a:gdLst>
                  <a:gd name="T0" fmla="*/ 7 w 1933"/>
                  <a:gd name="T1" fmla="*/ 3 h 661"/>
                  <a:gd name="T2" fmla="*/ 7 w 1933"/>
                  <a:gd name="T3" fmla="*/ 3 h 661"/>
                  <a:gd name="T4" fmla="*/ 0 w 1933"/>
                  <a:gd name="T5" fmla="*/ 1 h 661"/>
                  <a:gd name="T6" fmla="*/ 0 w 1933"/>
                  <a:gd name="T7" fmla="*/ 0 h 661"/>
                  <a:gd name="T8" fmla="*/ 7 w 1933"/>
                  <a:gd name="T9" fmla="*/ 3 h 661"/>
                  <a:gd name="T10" fmla="*/ 0 60000 65536"/>
                  <a:gd name="T11" fmla="*/ 0 60000 65536"/>
                  <a:gd name="T12" fmla="*/ 0 60000 65536"/>
                  <a:gd name="T13" fmla="*/ 0 60000 65536"/>
                  <a:gd name="T14" fmla="*/ 0 60000 65536"/>
                  <a:gd name="T15" fmla="*/ 0 w 1933"/>
                  <a:gd name="T16" fmla="*/ 0 h 661"/>
                  <a:gd name="T17" fmla="*/ 1933 w 1933"/>
                  <a:gd name="T18" fmla="*/ 661 h 661"/>
                </a:gdLst>
                <a:ahLst/>
                <a:cxnLst>
                  <a:cxn ang="T10">
                    <a:pos x="T0" y="T1"/>
                  </a:cxn>
                  <a:cxn ang="T11">
                    <a:pos x="T2" y="T3"/>
                  </a:cxn>
                  <a:cxn ang="T12">
                    <a:pos x="T4" y="T5"/>
                  </a:cxn>
                  <a:cxn ang="T13">
                    <a:pos x="T6" y="T7"/>
                  </a:cxn>
                  <a:cxn ang="T14">
                    <a:pos x="T8" y="T9"/>
                  </a:cxn>
                </a:cxnLst>
                <a:rect l="T15" t="T16" r="T17" b="T18"/>
                <a:pathLst>
                  <a:path w="1933" h="661">
                    <a:moveTo>
                      <a:pt x="1933" y="655"/>
                    </a:moveTo>
                    <a:lnTo>
                      <a:pt x="1933" y="661"/>
                    </a:lnTo>
                    <a:lnTo>
                      <a:pt x="0" y="5"/>
                    </a:lnTo>
                    <a:lnTo>
                      <a:pt x="0" y="0"/>
                    </a:lnTo>
                    <a:lnTo>
                      <a:pt x="1933" y="655"/>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5927" name="Freeform 2864"/>
              <p:cNvSpPr>
                <a:spLocks/>
              </p:cNvSpPr>
              <p:nvPr/>
            </p:nvSpPr>
            <p:spPr bwMode="auto">
              <a:xfrm>
                <a:off x="1938" y="1975"/>
                <a:ext cx="966" cy="331"/>
              </a:xfrm>
              <a:custGeom>
                <a:avLst/>
                <a:gdLst>
                  <a:gd name="T0" fmla="*/ 7 w 1933"/>
                  <a:gd name="T1" fmla="*/ 3 h 661"/>
                  <a:gd name="T2" fmla="*/ 7 w 1933"/>
                  <a:gd name="T3" fmla="*/ 3 h 661"/>
                  <a:gd name="T4" fmla="*/ 0 w 1933"/>
                  <a:gd name="T5" fmla="*/ 1 h 661"/>
                  <a:gd name="T6" fmla="*/ 0 w 1933"/>
                  <a:gd name="T7" fmla="*/ 0 h 661"/>
                  <a:gd name="T8" fmla="*/ 7 w 1933"/>
                  <a:gd name="T9" fmla="*/ 3 h 661"/>
                  <a:gd name="T10" fmla="*/ 0 60000 65536"/>
                  <a:gd name="T11" fmla="*/ 0 60000 65536"/>
                  <a:gd name="T12" fmla="*/ 0 60000 65536"/>
                  <a:gd name="T13" fmla="*/ 0 60000 65536"/>
                  <a:gd name="T14" fmla="*/ 0 60000 65536"/>
                  <a:gd name="T15" fmla="*/ 0 w 1933"/>
                  <a:gd name="T16" fmla="*/ 0 h 661"/>
                  <a:gd name="T17" fmla="*/ 1933 w 1933"/>
                  <a:gd name="T18" fmla="*/ 661 h 661"/>
                </a:gdLst>
                <a:ahLst/>
                <a:cxnLst>
                  <a:cxn ang="T10">
                    <a:pos x="T0" y="T1"/>
                  </a:cxn>
                  <a:cxn ang="T11">
                    <a:pos x="T2" y="T3"/>
                  </a:cxn>
                  <a:cxn ang="T12">
                    <a:pos x="T4" y="T5"/>
                  </a:cxn>
                  <a:cxn ang="T13">
                    <a:pos x="T6" y="T7"/>
                  </a:cxn>
                  <a:cxn ang="T14">
                    <a:pos x="T8" y="T9"/>
                  </a:cxn>
                </a:cxnLst>
                <a:rect l="T15" t="T16" r="T17" b="T18"/>
                <a:pathLst>
                  <a:path w="1933" h="661">
                    <a:moveTo>
                      <a:pt x="1933" y="656"/>
                    </a:moveTo>
                    <a:lnTo>
                      <a:pt x="1933" y="661"/>
                    </a:lnTo>
                    <a:lnTo>
                      <a:pt x="0" y="5"/>
                    </a:lnTo>
                    <a:lnTo>
                      <a:pt x="0" y="0"/>
                    </a:lnTo>
                    <a:lnTo>
                      <a:pt x="1933" y="656"/>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5928" name="Freeform 2865"/>
              <p:cNvSpPr>
                <a:spLocks/>
              </p:cNvSpPr>
              <p:nvPr/>
            </p:nvSpPr>
            <p:spPr bwMode="auto">
              <a:xfrm>
                <a:off x="1938" y="1978"/>
                <a:ext cx="966" cy="331"/>
              </a:xfrm>
              <a:custGeom>
                <a:avLst/>
                <a:gdLst>
                  <a:gd name="T0" fmla="*/ 7 w 1933"/>
                  <a:gd name="T1" fmla="*/ 2 h 663"/>
                  <a:gd name="T2" fmla="*/ 7 w 1933"/>
                  <a:gd name="T3" fmla="*/ 2 h 663"/>
                  <a:gd name="T4" fmla="*/ 0 w 1933"/>
                  <a:gd name="T5" fmla="*/ 0 h 663"/>
                  <a:gd name="T6" fmla="*/ 0 w 1933"/>
                  <a:gd name="T7" fmla="*/ 0 h 663"/>
                  <a:gd name="T8" fmla="*/ 7 w 1933"/>
                  <a:gd name="T9" fmla="*/ 2 h 663"/>
                  <a:gd name="T10" fmla="*/ 0 60000 65536"/>
                  <a:gd name="T11" fmla="*/ 0 60000 65536"/>
                  <a:gd name="T12" fmla="*/ 0 60000 65536"/>
                  <a:gd name="T13" fmla="*/ 0 60000 65536"/>
                  <a:gd name="T14" fmla="*/ 0 60000 65536"/>
                  <a:gd name="T15" fmla="*/ 0 w 1933"/>
                  <a:gd name="T16" fmla="*/ 0 h 663"/>
                  <a:gd name="T17" fmla="*/ 1933 w 1933"/>
                  <a:gd name="T18" fmla="*/ 663 h 663"/>
                </a:gdLst>
                <a:ahLst/>
                <a:cxnLst>
                  <a:cxn ang="T10">
                    <a:pos x="T0" y="T1"/>
                  </a:cxn>
                  <a:cxn ang="T11">
                    <a:pos x="T2" y="T3"/>
                  </a:cxn>
                  <a:cxn ang="T12">
                    <a:pos x="T4" y="T5"/>
                  </a:cxn>
                  <a:cxn ang="T13">
                    <a:pos x="T6" y="T7"/>
                  </a:cxn>
                  <a:cxn ang="T14">
                    <a:pos x="T8" y="T9"/>
                  </a:cxn>
                </a:cxnLst>
                <a:rect l="T15" t="T16" r="T17" b="T18"/>
                <a:pathLst>
                  <a:path w="1933" h="663">
                    <a:moveTo>
                      <a:pt x="1933" y="656"/>
                    </a:moveTo>
                    <a:lnTo>
                      <a:pt x="1933" y="663"/>
                    </a:lnTo>
                    <a:lnTo>
                      <a:pt x="0" y="5"/>
                    </a:lnTo>
                    <a:lnTo>
                      <a:pt x="0" y="0"/>
                    </a:lnTo>
                    <a:lnTo>
                      <a:pt x="1933" y="656"/>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5929" name="Freeform 2866"/>
              <p:cNvSpPr>
                <a:spLocks/>
              </p:cNvSpPr>
              <p:nvPr/>
            </p:nvSpPr>
            <p:spPr bwMode="auto">
              <a:xfrm>
                <a:off x="1938" y="1980"/>
                <a:ext cx="966" cy="339"/>
              </a:xfrm>
              <a:custGeom>
                <a:avLst/>
                <a:gdLst>
                  <a:gd name="T0" fmla="*/ 7 w 1933"/>
                  <a:gd name="T1" fmla="*/ 3 h 676"/>
                  <a:gd name="T2" fmla="*/ 7 w 1933"/>
                  <a:gd name="T3" fmla="*/ 3 h 676"/>
                  <a:gd name="T4" fmla="*/ 0 w 1933"/>
                  <a:gd name="T5" fmla="*/ 1 h 676"/>
                  <a:gd name="T6" fmla="*/ 0 w 1933"/>
                  <a:gd name="T7" fmla="*/ 0 h 676"/>
                  <a:gd name="T8" fmla="*/ 7 w 1933"/>
                  <a:gd name="T9" fmla="*/ 3 h 676"/>
                  <a:gd name="T10" fmla="*/ 0 60000 65536"/>
                  <a:gd name="T11" fmla="*/ 0 60000 65536"/>
                  <a:gd name="T12" fmla="*/ 0 60000 65536"/>
                  <a:gd name="T13" fmla="*/ 0 60000 65536"/>
                  <a:gd name="T14" fmla="*/ 0 60000 65536"/>
                  <a:gd name="T15" fmla="*/ 0 w 1933"/>
                  <a:gd name="T16" fmla="*/ 0 h 676"/>
                  <a:gd name="T17" fmla="*/ 1933 w 1933"/>
                  <a:gd name="T18" fmla="*/ 676 h 676"/>
                </a:gdLst>
                <a:ahLst/>
                <a:cxnLst>
                  <a:cxn ang="T10">
                    <a:pos x="T0" y="T1"/>
                  </a:cxn>
                  <a:cxn ang="T11">
                    <a:pos x="T2" y="T3"/>
                  </a:cxn>
                  <a:cxn ang="T12">
                    <a:pos x="T4" y="T5"/>
                  </a:cxn>
                  <a:cxn ang="T13">
                    <a:pos x="T6" y="T7"/>
                  </a:cxn>
                  <a:cxn ang="T14">
                    <a:pos x="T8" y="T9"/>
                  </a:cxn>
                </a:cxnLst>
                <a:rect l="T15" t="T16" r="T17" b="T18"/>
                <a:pathLst>
                  <a:path w="1933" h="676">
                    <a:moveTo>
                      <a:pt x="1933" y="658"/>
                    </a:moveTo>
                    <a:lnTo>
                      <a:pt x="1933" y="676"/>
                    </a:lnTo>
                    <a:lnTo>
                      <a:pt x="2" y="15"/>
                    </a:lnTo>
                    <a:lnTo>
                      <a:pt x="0" y="0"/>
                    </a:lnTo>
                    <a:lnTo>
                      <a:pt x="1933" y="658"/>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930" name="Freeform 2867"/>
              <p:cNvSpPr>
                <a:spLocks/>
              </p:cNvSpPr>
              <p:nvPr/>
            </p:nvSpPr>
            <p:spPr bwMode="auto">
              <a:xfrm>
                <a:off x="1938" y="1980"/>
                <a:ext cx="966" cy="333"/>
              </a:xfrm>
              <a:custGeom>
                <a:avLst/>
                <a:gdLst>
                  <a:gd name="T0" fmla="*/ 7 w 1933"/>
                  <a:gd name="T1" fmla="*/ 3 h 664"/>
                  <a:gd name="T2" fmla="*/ 7 w 1933"/>
                  <a:gd name="T3" fmla="*/ 3 h 664"/>
                  <a:gd name="T4" fmla="*/ 0 w 1933"/>
                  <a:gd name="T5" fmla="*/ 1 h 664"/>
                  <a:gd name="T6" fmla="*/ 0 w 1933"/>
                  <a:gd name="T7" fmla="*/ 0 h 664"/>
                  <a:gd name="T8" fmla="*/ 7 w 1933"/>
                  <a:gd name="T9" fmla="*/ 3 h 664"/>
                  <a:gd name="T10" fmla="*/ 0 60000 65536"/>
                  <a:gd name="T11" fmla="*/ 0 60000 65536"/>
                  <a:gd name="T12" fmla="*/ 0 60000 65536"/>
                  <a:gd name="T13" fmla="*/ 0 60000 65536"/>
                  <a:gd name="T14" fmla="*/ 0 60000 65536"/>
                  <a:gd name="T15" fmla="*/ 0 w 1933"/>
                  <a:gd name="T16" fmla="*/ 0 h 664"/>
                  <a:gd name="T17" fmla="*/ 1933 w 1933"/>
                  <a:gd name="T18" fmla="*/ 664 h 664"/>
                </a:gdLst>
                <a:ahLst/>
                <a:cxnLst>
                  <a:cxn ang="T10">
                    <a:pos x="T0" y="T1"/>
                  </a:cxn>
                  <a:cxn ang="T11">
                    <a:pos x="T2" y="T3"/>
                  </a:cxn>
                  <a:cxn ang="T12">
                    <a:pos x="T4" y="T5"/>
                  </a:cxn>
                  <a:cxn ang="T13">
                    <a:pos x="T6" y="T7"/>
                  </a:cxn>
                  <a:cxn ang="T14">
                    <a:pos x="T8" y="T9"/>
                  </a:cxn>
                </a:cxnLst>
                <a:rect l="T15" t="T16" r="T17" b="T18"/>
                <a:pathLst>
                  <a:path w="1933" h="664">
                    <a:moveTo>
                      <a:pt x="1933" y="658"/>
                    </a:moveTo>
                    <a:lnTo>
                      <a:pt x="1933" y="664"/>
                    </a:lnTo>
                    <a:lnTo>
                      <a:pt x="0" y="5"/>
                    </a:lnTo>
                    <a:lnTo>
                      <a:pt x="0" y="0"/>
                    </a:lnTo>
                    <a:lnTo>
                      <a:pt x="1933" y="658"/>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5931" name="Freeform 2868"/>
              <p:cNvSpPr>
                <a:spLocks/>
              </p:cNvSpPr>
              <p:nvPr/>
            </p:nvSpPr>
            <p:spPr bwMode="auto">
              <a:xfrm>
                <a:off x="1938" y="1983"/>
                <a:ext cx="966" cy="332"/>
              </a:xfrm>
              <a:custGeom>
                <a:avLst/>
                <a:gdLst>
                  <a:gd name="T0" fmla="*/ 7 w 1933"/>
                  <a:gd name="T1" fmla="*/ 3 h 664"/>
                  <a:gd name="T2" fmla="*/ 7 w 1933"/>
                  <a:gd name="T3" fmla="*/ 3 h 664"/>
                  <a:gd name="T4" fmla="*/ 0 w 1933"/>
                  <a:gd name="T5" fmla="*/ 1 h 664"/>
                  <a:gd name="T6" fmla="*/ 0 w 1933"/>
                  <a:gd name="T7" fmla="*/ 0 h 664"/>
                  <a:gd name="T8" fmla="*/ 7 w 1933"/>
                  <a:gd name="T9" fmla="*/ 3 h 664"/>
                  <a:gd name="T10" fmla="*/ 0 60000 65536"/>
                  <a:gd name="T11" fmla="*/ 0 60000 65536"/>
                  <a:gd name="T12" fmla="*/ 0 60000 65536"/>
                  <a:gd name="T13" fmla="*/ 0 60000 65536"/>
                  <a:gd name="T14" fmla="*/ 0 60000 65536"/>
                  <a:gd name="T15" fmla="*/ 0 w 1933"/>
                  <a:gd name="T16" fmla="*/ 0 h 664"/>
                  <a:gd name="T17" fmla="*/ 1933 w 1933"/>
                  <a:gd name="T18" fmla="*/ 664 h 664"/>
                </a:gdLst>
                <a:ahLst/>
                <a:cxnLst>
                  <a:cxn ang="T10">
                    <a:pos x="T0" y="T1"/>
                  </a:cxn>
                  <a:cxn ang="T11">
                    <a:pos x="T2" y="T3"/>
                  </a:cxn>
                  <a:cxn ang="T12">
                    <a:pos x="T4" y="T5"/>
                  </a:cxn>
                  <a:cxn ang="T13">
                    <a:pos x="T6" y="T7"/>
                  </a:cxn>
                  <a:cxn ang="T14">
                    <a:pos x="T8" y="T9"/>
                  </a:cxn>
                </a:cxnLst>
                <a:rect l="T15" t="T16" r="T17" b="T18"/>
                <a:pathLst>
                  <a:path w="1933" h="664">
                    <a:moveTo>
                      <a:pt x="1933" y="659"/>
                    </a:moveTo>
                    <a:lnTo>
                      <a:pt x="1933" y="664"/>
                    </a:lnTo>
                    <a:lnTo>
                      <a:pt x="0" y="5"/>
                    </a:lnTo>
                    <a:lnTo>
                      <a:pt x="0" y="0"/>
                    </a:lnTo>
                    <a:lnTo>
                      <a:pt x="1933" y="659"/>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5932" name="Freeform 2869"/>
              <p:cNvSpPr>
                <a:spLocks/>
              </p:cNvSpPr>
              <p:nvPr/>
            </p:nvSpPr>
            <p:spPr bwMode="auto">
              <a:xfrm>
                <a:off x="1938" y="1985"/>
                <a:ext cx="966" cy="334"/>
              </a:xfrm>
              <a:custGeom>
                <a:avLst/>
                <a:gdLst>
                  <a:gd name="T0" fmla="*/ 7 w 1933"/>
                  <a:gd name="T1" fmla="*/ 3 h 666"/>
                  <a:gd name="T2" fmla="*/ 7 w 1933"/>
                  <a:gd name="T3" fmla="*/ 3 h 666"/>
                  <a:gd name="T4" fmla="*/ 0 w 1933"/>
                  <a:gd name="T5" fmla="*/ 1 h 666"/>
                  <a:gd name="T6" fmla="*/ 0 w 1933"/>
                  <a:gd name="T7" fmla="*/ 0 h 666"/>
                  <a:gd name="T8" fmla="*/ 7 w 1933"/>
                  <a:gd name="T9" fmla="*/ 3 h 666"/>
                  <a:gd name="T10" fmla="*/ 0 60000 65536"/>
                  <a:gd name="T11" fmla="*/ 0 60000 65536"/>
                  <a:gd name="T12" fmla="*/ 0 60000 65536"/>
                  <a:gd name="T13" fmla="*/ 0 60000 65536"/>
                  <a:gd name="T14" fmla="*/ 0 60000 65536"/>
                  <a:gd name="T15" fmla="*/ 0 w 1933"/>
                  <a:gd name="T16" fmla="*/ 0 h 666"/>
                  <a:gd name="T17" fmla="*/ 1933 w 1933"/>
                  <a:gd name="T18" fmla="*/ 666 h 666"/>
                </a:gdLst>
                <a:ahLst/>
                <a:cxnLst>
                  <a:cxn ang="T10">
                    <a:pos x="T0" y="T1"/>
                  </a:cxn>
                  <a:cxn ang="T11">
                    <a:pos x="T2" y="T3"/>
                  </a:cxn>
                  <a:cxn ang="T12">
                    <a:pos x="T4" y="T5"/>
                  </a:cxn>
                  <a:cxn ang="T13">
                    <a:pos x="T6" y="T7"/>
                  </a:cxn>
                  <a:cxn ang="T14">
                    <a:pos x="T8" y="T9"/>
                  </a:cxn>
                </a:cxnLst>
                <a:rect l="T15" t="T16" r="T17" b="T18"/>
                <a:pathLst>
                  <a:path w="1933" h="666">
                    <a:moveTo>
                      <a:pt x="1933" y="659"/>
                    </a:moveTo>
                    <a:lnTo>
                      <a:pt x="1933" y="666"/>
                    </a:lnTo>
                    <a:lnTo>
                      <a:pt x="2" y="5"/>
                    </a:lnTo>
                    <a:lnTo>
                      <a:pt x="0" y="0"/>
                    </a:lnTo>
                    <a:lnTo>
                      <a:pt x="1933" y="65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5933" name="Freeform 2870"/>
              <p:cNvSpPr>
                <a:spLocks/>
              </p:cNvSpPr>
              <p:nvPr/>
            </p:nvSpPr>
            <p:spPr bwMode="auto">
              <a:xfrm>
                <a:off x="1938" y="1988"/>
                <a:ext cx="966" cy="340"/>
              </a:xfrm>
              <a:custGeom>
                <a:avLst/>
                <a:gdLst>
                  <a:gd name="T0" fmla="*/ 8 w 1931"/>
                  <a:gd name="T1" fmla="*/ 3 h 679"/>
                  <a:gd name="T2" fmla="*/ 8 w 1931"/>
                  <a:gd name="T3" fmla="*/ 3 h 679"/>
                  <a:gd name="T4" fmla="*/ 1 w 1931"/>
                  <a:gd name="T5" fmla="*/ 1 h 679"/>
                  <a:gd name="T6" fmla="*/ 0 w 1931"/>
                  <a:gd name="T7" fmla="*/ 0 h 679"/>
                  <a:gd name="T8" fmla="*/ 8 w 1931"/>
                  <a:gd name="T9" fmla="*/ 3 h 679"/>
                  <a:gd name="T10" fmla="*/ 0 60000 65536"/>
                  <a:gd name="T11" fmla="*/ 0 60000 65536"/>
                  <a:gd name="T12" fmla="*/ 0 60000 65536"/>
                  <a:gd name="T13" fmla="*/ 0 60000 65536"/>
                  <a:gd name="T14" fmla="*/ 0 60000 65536"/>
                  <a:gd name="T15" fmla="*/ 0 w 1931"/>
                  <a:gd name="T16" fmla="*/ 0 h 679"/>
                  <a:gd name="T17" fmla="*/ 1931 w 1931"/>
                  <a:gd name="T18" fmla="*/ 679 h 679"/>
                </a:gdLst>
                <a:ahLst/>
                <a:cxnLst>
                  <a:cxn ang="T10">
                    <a:pos x="T0" y="T1"/>
                  </a:cxn>
                  <a:cxn ang="T11">
                    <a:pos x="T2" y="T3"/>
                  </a:cxn>
                  <a:cxn ang="T12">
                    <a:pos x="T4" y="T5"/>
                  </a:cxn>
                  <a:cxn ang="T13">
                    <a:pos x="T6" y="T7"/>
                  </a:cxn>
                  <a:cxn ang="T14">
                    <a:pos x="T8" y="T9"/>
                  </a:cxn>
                </a:cxnLst>
                <a:rect l="T15" t="T16" r="T17" b="T18"/>
                <a:pathLst>
                  <a:path w="1931" h="679">
                    <a:moveTo>
                      <a:pt x="1931" y="661"/>
                    </a:moveTo>
                    <a:lnTo>
                      <a:pt x="1931" y="679"/>
                    </a:lnTo>
                    <a:lnTo>
                      <a:pt x="2" y="15"/>
                    </a:lnTo>
                    <a:lnTo>
                      <a:pt x="0" y="0"/>
                    </a:lnTo>
                    <a:lnTo>
                      <a:pt x="1931" y="661"/>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934" name="Freeform 2871"/>
              <p:cNvSpPr>
                <a:spLocks/>
              </p:cNvSpPr>
              <p:nvPr/>
            </p:nvSpPr>
            <p:spPr bwMode="auto">
              <a:xfrm>
                <a:off x="1938" y="1988"/>
                <a:ext cx="966" cy="332"/>
              </a:xfrm>
              <a:custGeom>
                <a:avLst/>
                <a:gdLst>
                  <a:gd name="T0" fmla="*/ 8 w 1931"/>
                  <a:gd name="T1" fmla="*/ 3 h 664"/>
                  <a:gd name="T2" fmla="*/ 8 w 1931"/>
                  <a:gd name="T3" fmla="*/ 3 h 664"/>
                  <a:gd name="T4" fmla="*/ 0 w 1931"/>
                  <a:gd name="T5" fmla="*/ 1 h 664"/>
                  <a:gd name="T6" fmla="*/ 0 w 1931"/>
                  <a:gd name="T7" fmla="*/ 0 h 664"/>
                  <a:gd name="T8" fmla="*/ 8 w 1931"/>
                  <a:gd name="T9" fmla="*/ 3 h 664"/>
                  <a:gd name="T10" fmla="*/ 0 60000 65536"/>
                  <a:gd name="T11" fmla="*/ 0 60000 65536"/>
                  <a:gd name="T12" fmla="*/ 0 60000 65536"/>
                  <a:gd name="T13" fmla="*/ 0 60000 65536"/>
                  <a:gd name="T14" fmla="*/ 0 60000 65536"/>
                  <a:gd name="T15" fmla="*/ 0 w 1931"/>
                  <a:gd name="T16" fmla="*/ 0 h 664"/>
                  <a:gd name="T17" fmla="*/ 1931 w 1931"/>
                  <a:gd name="T18" fmla="*/ 664 h 664"/>
                </a:gdLst>
                <a:ahLst/>
                <a:cxnLst>
                  <a:cxn ang="T10">
                    <a:pos x="T0" y="T1"/>
                  </a:cxn>
                  <a:cxn ang="T11">
                    <a:pos x="T2" y="T3"/>
                  </a:cxn>
                  <a:cxn ang="T12">
                    <a:pos x="T4" y="T5"/>
                  </a:cxn>
                  <a:cxn ang="T13">
                    <a:pos x="T6" y="T7"/>
                  </a:cxn>
                  <a:cxn ang="T14">
                    <a:pos x="T8" y="T9"/>
                  </a:cxn>
                </a:cxnLst>
                <a:rect l="T15" t="T16" r="T17" b="T18"/>
                <a:pathLst>
                  <a:path w="1931" h="664">
                    <a:moveTo>
                      <a:pt x="1931" y="661"/>
                    </a:moveTo>
                    <a:lnTo>
                      <a:pt x="1931" y="664"/>
                    </a:lnTo>
                    <a:lnTo>
                      <a:pt x="0" y="3"/>
                    </a:lnTo>
                    <a:lnTo>
                      <a:pt x="0" y="0"/>
                    </a:lnTo>
                    <a:lnTo>
                      <a:pt x="1931" y="661"/>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5935" name="Freeform 2872"/>
              <p:cNvSpPr>
                <a:spLocks/>
              </p:cNvSpPr>
              <p:nvPr/>
            </p:nvSpPr>
            <p:spPr bwMode="auto">
              <a:xfrm>
                <a:off x="1938" y="1990"/>
                <a:ext cx="966" cy="332"/>
              </a:xfrm>
              <a:custGeom>
                <a:avLst/>
                <a:gdLst>
                  <a:gd name="T0" fmla="*/ 8 w 1931"/>
                  <a:gd name="T1" fmla="*/ 2 h 665"/>
                  <a:gd name="T2" fmla="*/ 8 w 1931"/>
                  <a:gd name="T3" fmla="*/ 2 h 665"/>
                  <a:gd name="T4" fmla="*/ 0 w 1931"/>
                  <a:gd name="T5" fmla="*/ 0 h 665"/>
                  <a:gd name="T6" fmla="*/ 0 w 1931"/>
                  <a:gd name="T7" fmla="*/ 0 h 665"/>
                  <a:gd name="T8" fmla="*/ 8 w 1931"/>
                  <a:gd name="T9" fmla="*/ 2 h 665"/>
                  <a:gd name="T10" fmla="*/ 0 60000 65536"/>
                  <a:gd name="T11" fmla="*/ 0 60000 65536"/>
                  <a:gd name="T12" fmla="*/ 0 60000 65536"/>
                  <a:gd name="T13" fmla="*/ 0 60000 65536"/>
                  <a:gd name="T14" fmla="*/ 0 60000 65536"/>
                  <a:gd name="T15" fmla="*/ 0 w 1931"/>
                  <a:gd name="T16" fmla="*/ 0 h 665"/>
                  <a:gd name="T17" fmla="*/ 1931 w 1931"/>
                  <a:gd name="T18" fmla="*/ 665 h 665"/>
                </a:gdLst>
                <a:ahLst/>
                <a:cxnLst>
                  <a:cxn ang="T10">
                    <a:pos x="T0" y="T1"/>
                  </a:cxn>
                  <a:cxn ang="T11">
                    <a:pos x="T2" y="T3"/>
                  </a:cxn>
                  <a:cxn ang="T12">
                    <a:pos x="T4" y="T5"/>
                  </a:cxn>
                  <a:cxn ang="T13">
                    <a:pos x="T6" y="T7"/>
                  </a:cxn>
                  <a:cxn ang="T14">
                    <a:pos x="T8" y="T9"/>
                  </a:cxn>
                </a:cxnLst>
                <a:rect l="T15" t="T16" r="T17" b="T18"/>
                <a:pathLst>
                  <a:path w="1931" h="665">
                    <a:moveTo>
                      <a:pt x="1931" y="661"/>
                    </a:moveTo>
                    <a:lnTo>
                      <a:pt x="1931" y="665"/>
                    </a:lnTo>
                    <a:lnTo>
                      <a:pt x="0" y="3"/>
                    </a:lnTo>
                    <a:lnTo>
                      <a:pt x="0" y="0"/>
                    </a:lnTo>
                    <a:lnTo>
                      <a:pt x="1931" y="661"/>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5936" name="Freeform 2873"/>
              <p:cNvSpPr>
                <a:spLocks/>
              </p:cNvSpPr>
              <p:nvPr/>
            </p:nvSpPr>
            <p:spPr bwMode="auto">
              <a:xfrm>
                <a:off x="1938" y="1991"/>
                <a:ext cx="966" cy="333"/>
              </a:xfrm>
              <a:custGeom>
                <a:avLst/>
                <a:gdLst>
                  <a:gd name="T0" fmla="*/ 8 w 1931"/>
                  <a:gd name="T1" fmla="*/ 3 h 665"/>
                  <a:gd name="T2" fmla="*/ 8 w 1931"/>
                  <a:gd name="T3" fmla="*/ 3 h 665"/>
                  <a:gd name="T4" fmla="*/ 0 w 1931"/>
                  <a:gd name="T5" fmla="*/ 1 h 665"/>
                  <a:gd name="T6" fmla="*/ 0 w 1931"/>
                  <a:gd name="T7" fmla="*/ 0 h 665"/>
                  <a:gd name="T8" fmla="*/ 8 w 1931"/>
                  <a:gd name="T9" fmla="*/ 3 h 665"/>
                  <a:gd name="T10" fmla="*/ 0 60000 65536"/>
                  <a:gd name="T11" fmla="*/ 0 60000 65536"/>
                  <a:gd name="T12" fmla="*/ 0 60000 65536"/>
                  <a:gd name="T13" fmla="*/ 0 60000 65536"/>
                  <a:gd name="T14" fmla="*/ 0 60000 65536"/>
                  <a:gd name="T15" fmla="*/ 0 w 1931"/>
                  <a:gd name="T16" fmla="*/ 0 h 665"/>
                  <a:gd name="T17" fmla="*/ 1931 w 1931"/>
                  <a:gd name="T18" fmla="*/ 665 h 665"/>
                </a:gdLst>
                <a:ahLst/>
                <a:cxnLst>
                  <a:cxn ang="T10">
                    <a:pos x="T0" y="T1"/>
                  </a:cxn>
                  <a:cxn ang="T11">
                    <a:pos x="T2" y="T3"/>
                  </a:cxn>
                  <a:cxn ang="T12">
                    <a:pos x="T4" y="T5"/>
                  </a:cxn>
                  <a:cxn ang="T13">
                    <a:pos x="T6" y="T7"/>
                  </a:cxn>
                  <a:cxn ang="T14">
                    <a:pos x="T8" y="T9"/>
                  </a:cxn>
                </a:cxnLst>
                <a:rect l="T15" t="T16" r="T17" b="T18"/>
                <a:pathLst>
                  <a:path w="1931" h="665">
                    <a:moveTo>
                      <a:pt x="1931" y="662"/>
                    </a:moveTo>
                    <a:lnTo>
                      <a:pt x="1931" y="665"/>
                    </a:lnTo>
                    <a:lnTo>
                      <a:pt x="0" y="2"/>
                    </a:lnTo>
                    <a:lnTo>
                      <a:pt x="0" y="0"/>
                    </a:lnTo>
                    <a:lnTo>
                      <a:pt x="1931" y="662"/>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5937" name="Freeform 2874"/>
              <p:cNvSpPr>
                <a:spLocks/>
              </p:cNvSpPr>
              <p:nvPr/>
            </p:nvSpPr>
            <p:spPr bwMode="auto">
              <a:xfrm>
                <a:off x="1938" y="1992"/>
                <a:ext cx="966" cy="334"/>
              </a:xfrm>
              <a:custGeom>
                <a:avLst/>
                <a:gdLst>
                  <a:gd name="T0" fmla="*/ 8 w 1931"/>
                  <a:gd name="T1" fmla="*/ 3 h 668"/>
                  <a:gd name="T2" fmla="*/ 8 w 1931"/>
                  <a:gd name="T3" fmla="*/ 3 h 668"/>
                  <a:gd name="T4" fmla="*/ 1 w 1931"/>
                  <a:gd name="T5" fmla="*/ 1 h 668"/>
                  <a:gd name="T6" fmla="*/ 0 w 1931"/>
                  <a:gd name="T7" fmla="*/ 0 h 668"/>
                  <a:gd name="T8" fmla="*/ 8 w 1931"/>
                  <a:gd name="T9" fmla="*/ 3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31" y="663"/>
                    </a:moveTo>
                    <a:lnTo>
                      <a:pt x="1931" y="668"/>
                    </a:lnTo>
                    <a:lnTo>
                      <a:pt x="2" y="3"/>
                    </a:lnTo>
                    <a:lnTo>
                      <a:pt x="0" y="0"/>
                    </a:lnTo>
                    <a:lnTo>
                      <a:pt x="1931" y="66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5938" name="Freeform 2875"/>
              <p:cNvSpPr>
                <a:spLocks/>
              </p:cNvSpPr>
              <p:nvPr/>
            </p:nvSpPr>
            <p:spPr bwMode="auto">
              <a:xfrm>
                <a:off x="1939" y="1994"/>
                <a:ext cx="965" cy="334"/>
              </a:xfrm>
              <a:custGeom>
                <a:avLst/>
                <a:gdLst>
                  <a:gd name="T0" fmla="*/ 8 w 1929"/>
                  <a:gd name="T1" fmla="*/ 3 h 668"/>
                  <a:gd name="T2" fmla="*/ 8 w 1929"/>
                  <a:gd name="T3" fmla="*/ 3 h 668"/>
                  <a:gd name="T4" fmla="*/ 0 w 1929"/>
                  <a:gd name="T5" fmla="*/ 1 h 668"/>
                  <a:gd name="T6" fmla="*/ 0 w 1929"/>
                  <a:gd name="T7" fmla="*/ 0 h 668"/>
                  <a:gd name="T8" fmla="*/ 8 w 1929"/>
                  <a:gd name="T9" fmla="*/ 3 h 668"/>
                  <a:gd name="T10" fmla="*/ 0 60000 65536"/>
                  <a:gd name="T11" fmla="*/ 0 60000 65536"/>
                  <a:gd name="T12" fmla="*/ 0 60000 65536"/>
                  <a:gd name="T13" fmla="*/ 0 60000 65536"/>
                  <a:gd name="T14" fmla="*/ 0 60000 65536"/>
                  <a:gd name="T15" fmla="*/ 0 w 1929"/>
                  <a:gd name="T16" fmla="*/ 0 h 668"/>
                  <a:gd name="T17" fmla="*/ 1929 w 1929"/>
                  <a:gd name="T18" fmla="*/ 668 h 668"/>
                </a:gdLst>
                <a:ahLst/>
                <a:cxnLst>
                  <a:cxn ang="T10">
                    <a:pos x="T0" y="T1"/>
                  </a:cxn>
                  <a:cxn ang="T11">
                    <a:pos x="T2" y="T3"/>
                  </a:cxn>
                  <a:cxn ang="T12">
                    <a:pos x="T4" y="T5"/>
                  </a:cxn>
                  <a:cxn ang="T13">
                    <a:pos x="T6" y="T7"/>
                  </a:cxn>
                  <a:cxn ang="T14">
                    <a:pos x="T8" y="T9"/>
                  </a:cxn>
                </a:cxnLst>
                <a:rect l="T15" t="T16" r="T17" b="T18"/>
                <a:pathLst>
                  <a:path w="1929" h="668">
                    <a:moveTo>
                      <a:pt x="1929" y="665"/>
                    </a:moveTo>
                    <a:lnTo>
                      <a:pt x="1929" y="668"/>
                    </a:lnTo>
                    <a:lnTo>
                      <a:pt x="0" y="4"/>
                    </a:lnTo>
                    <a:lnTo>
                      <a:pt x="0" y="0"/>
                    </a:lnTo>
                    <a:lnTo>
                      <a:pt x="1929" y="665"/>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5939" name="Freeform 2876"/>
              <p:cNvSpPr>
                <a:spLocks/>
              </p:cNvSpPr>
              <p:nvPr/>
            </p:nvSpPr>
            <p:spPr bwMode="auto">
              <a:xfrm>
                <a:off x="1939" y="1995"/>
                <a:ext cx="967" cy="340"/>
              </a:xfrm>
              <a:custGeom>
                <a:avLst/>
                <a:gdLst>
                  <a:gd name="T0" fmla="*/ 8 w 1932"/>
                  <a:gd name="T1" fmla="*/ 3 h 679"/>
                  <a:gd name="T2" fmla="*/ 8 w 1932"/>
                  <a:gd name="T3" fmla="*/ 3 h 679"/>
                  <a:gd name="T4" fmla="*/ 1 w 1932"/>
                  <a:gd name="T5" fmla="*/ 1 h 679"/>
                  <a:gd name="T6" fmla="*/ 0 w 1932"/>
                  <a:gd name="T7" fmla="*/ 0 h 679"/>
                  <a:gd name="T8" fmla="*/ 8 w 1932"/>
                  <a:gd name="T9" fmla="*/ 3 h 679"/>
                  <a:gd name="T10" fmla="*/ 0 60000 65536"/>
                  <a:gd name="T11" fmla="*/ 0 60000 65536"/>
                  <a:gd name="T12" fmla="*/ 0 60000 65536"/>
                  <a:gd name="T13" fmla="*/ 0 60000 65536"/>
                  <a:gd name="T14" fmla="*/ 0 60000 65536"/>
                  <a:gd name="T15" fmla="*/ 0 w 1932"/>
                  <a:gd name="T16" fmla="*/ 0 h 679"/>
                  <a:gd name="T17" fmla="*/ 1932 w 1932"/>
                  <a:gd name="T18" fmla="*/ 679 h 679"/>
                </a:gdLst>
                <a:ahLst/>
                <a:cxnLst>
                  <a:cxn ang="T10">
                    <a:pos x="T0" y="T1"/>
                  </a:cxn>
                  <a:cxn ang="T11">
                    <a:pos x="T2" y="T3"/>
                  </a:cxn>
                  <a:cxn ang="T12">
                    <a:pos x="T4" y="T5"/>
                  </a:cxn>
                  <a:cxn ang="T13">
                    <a:pos x="T6" y="T7"/>
                  </a:cxn>
                  <a:cxn ang="T14">
                    <a:pos x="T8" y="T9"/>
                  </a:cxn>
                </a:cxnLst>
                <a:rect l="T15" t="T16" r="T17" b="T18"/>
                <a:pathLst>
                  <a:path w="1932" h="679">
                    <a:moveTo>
                      <a:pt x="1929" y="664"/>
                    </a:moveTo>
                    <a:lnTo>
                      <a:pt x="1932" y="679"/>
                    </a:lnTo>
                    <a:lnTo>
                      <a:pt x="3" y="13"/>
                    </a:lnTo>
                    <a:lnTo>
                      <a:pt x="0" y="0"/>
                    </a:lnTo>
                    <a:lnTo>
                      <a:pt x="1929" y="664"/>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940" name="Freeform 2877"/>
              <p:cNvSpPr>
                <a:spLocks/>
              </p:cNvSpPr>
              <p:nvPr/>
            </p:nvSpPr>
            <p:spPr bwMode="auto">
              <a:xfrm>
                <a:off x="1939" y="1995"/>
                <a:ext cx="966" cy="334"/>
              </a:xfrm>
              <a:custGeom>
                <a:avLst/>
                <a:gdLst>
                  <a:gd name="T0" fmla="*/ 8 w 1930"/>
                  <a:gd name="T1" fmla="*/ 3 h 666"/>
                  <a:gd name="T2" fmla="*/ 8 w 1930"/>
                  <a:gd name="T3" fmla="*/ 3 h 666"/>
                  <a:gd name="T4" fmla="*/ 0 w 1930"/>
                  <a:gd name="T5" fmla="*/ 1 h 666"/>
                  <a:gd name="T6" fmla="*/ 0 w 1930"/>
                  <a:gd name="T7" fmla="*/ 0 h 666"/>
                  <a:gd name="T8" fmla="*/ 8 w 1930"/>
                  <a:gd name="T9" fmla="*/ 3 h 666"/>
                  <a:gd name="T10" fmla="*/ 0 60000 65536"/>
                  <a:gd name="T11" fmla="*/ 0 60000 65536"/>
                  <a:gd name="T12" fmla="*/ 0 60000 65536"/>
                  <a:gd name="T13" fmla="*/ 0 60000 65536"/>
                  <a:gd name="T14" fmla="*/ 0 60000 65536"/>
                  <a:gd name="T15" fmla="*/ 0 w 1930"/>
                  <a:gd name="T16" fmla="*/ 0 h 666"/>
                  <a:gd name="T17" fmla="*/ 1930 w 1930"/>
                  <a:gd name="T18" fmla="*/ 666 h 666"/>
                </a:gdLst>
                <a:ahLst/>
                <a:cxnLst>
                  <a:cxn ang="T10">
                    <a:pos x="T0" y="T1"/>
                  </a:cxn>
                  <a:cxn ang="T11">
                    <a:pos x="T2" y="T3"/>
                  </a:cxn>
                  <a:cxn ang="T12">
                    <a:pos x="T4" y="T5"/>
                  </a:cxn>
                  <a:cxn ang="T13">
                    <a:pos x="T6" y="T7"/>
                  </a:cxn>
                  <a:cxn ang="T14">
                    <a:pos x="T8" y="T9"/>
                  </a:cxn>
                </a:cxnLst>
                <a:rect l="T15" t="T16" r="T17" b="T18"/>
                <a:pathLst>
                  <a:path w="1930" h="666">
                    <a:moveTo>
                      <a:pt x="1929" y="664"/>
                    </a:moveTo>
                    <a:lnTo>
                      <a:pt x="1930" y="666"/>
                    </a:lnTo>
                    <a:lnTo>
                      <a:pt x="0" y="1"/>
                    </a:lnTo>
                    <a:lnTo>
                      <a:pt x="0" y="0"/>
                    </a:lnTo>
                    <a:lnTo>
                      <a:pt x="1929" y="664"/>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5941" name="Freeform 2878"/>
              <p:cNvSpPr>
                <a:spLocks/>
              </p:cNvSpPr>
              <p:nvPr/>
            </p:nvSpPr>
            <p:spPr bwMode="auto">
              <a:xfrm>
                <a:off x="1939" y="1996"/>
                <a:ext cx="966" cy="334"/>
              </a:xfrm>
              <a:custGeom>
                <a:avLst/>
                <a:gdLst>
                  <a:gd name="T0" fmla="*/ 8 w 1930"/>
                  <a:gd name="T1" fmla="*/ 3 h 668"/>
                  <a:gd name="T2" fmla="*/ 8 w 1930"/>
                  <a:gd name="T3" fmla="*/ 3 h 668"/>
                  <a:gd name="T4" fmla="*/ 0 w 1930"/>
                  <a:gd name="T5" fmla="*/ 1 h 668"/>
                  <a:gd name="T6" fmla="*/ 0 w 1930"/>
                  <a:gd name="T7" fmla="*/ 0 h 668"/>
                  <a:gd name="T8" fmla="*/ 8 w 1930"/>
                  <a:gd name="T9" fmla="*/ 3 h 668"/>
                  <a:gd name="T10" fmla="*/ 0 60000 65536"/>
                  <a:gd name="T11" fmla="*/ 0 60000 65536"/>
                  <a:gd name="T12" fmla="*/ 0 60000 65536"/>
                  <a:gd name="T13" fmla="*/ 0 60000 65536"/>
                  <a:gd name="T14" fmla="*/ 0 60000 65536"/>
                  <a:gd name="T15" fmla="*/ 0 w 1930"/>
                  <a:gd name="T16" fmla="*/ 0 h 668"/>
                  <a:gd name="T17" fmla="*/ 1930 w 1930"/>
                  <a:gd name="T18" fmla="*/ 668 h 668"/>
                </a:gdLst>
                <a:ahLst/>
                <a:cxnLst>
                  <a:cxn ang="T10">
                    <a:pos x="T0" y="T1"/>
                  </a:cxn>
                  <a:cxn ang="T11">
                    <a:pos x="T2" y="T3"/>
                  </a:cxn>
                  <a:cxn ang="T12">
                    <a:pos x="T4" y="T5"/>
                  </a:cxn>
                  <a:cxn ang="T13">
                    <a:pos x="T6" y="T7"/>
                  </a:cxn>
                  <a:cxn ang="T14">
                    <a:pos x="T8" y="T9"/>
                  </a:cxn>
                </a:cxnLst>
                <a:rect l="T15" t="T16" r="T17" b="T18"/>
                <a:pathLst>
                  <a:path w="1930" h="668">
                    <a:moveTo>
                      <a:pt x="1930" y="665"/>
                    </a:moveTo>
                    <a:lnTo>
                      <a:pt x="1930" y="668"/>
                    </a:lnTo>
                    <a:lnTo>
                      <a:pt x="0" y="4"/>
                    </a:lnTo>
                    <a:lnTo>
                      <a:pt x="0" y="0"/>
                    </a:lnTo>
                    <a:lnTo>
                      <a:pt x="1930" y="665"/>
                    </a:lnTo>
                    <a:close/>
                  </a:path>
                </a:pathLst>
              </a:custGeom>
              <a:solidFill>
                <a:srgbClr val="E06F00"/>
              </a:solidFill>
              <a:ln w="9525">
                <a:noFill/>
                <a:round/>
                <a:headEnd/>
                <a:tailEnd/>
              </a:ln>
            </p:spPr>
            <p:txBody>
              <a:bodyPr>
                <a:prstTxWarp prst="textNoShape">
                  <a:avLst/>
                </a:prstTxWarp>
              </a:bodyPr>
              <a:lstStyle/>
              <a:p>
                <a:endParaRPr lang="en-US">
                  <a:latin typeface="Calibri" pitchFamily="-112" charset="0"/>
                </a:endParaRPr>
              </a:p>
            </p:txBody>
          </p:sp>
          <p:sp>
            <p:nvSpPr>
              <p:cNvPr id="675942" name="Freeform 2879"/>
              <p:cNvSpPr>
                <a:spLocks/>
              </p:cNvSpPr>
              <p:nvPr/>
            </p:nvSpPr>
            <p:spPr bwMode="auto">
              <a:xfrm>
                <a:off x="1939" y="1998"/>
                <a:ext cx="966" cy="334"/>
              </a:xfrm>
              <a:custGeom>
                <a:avLst/>
                <a:gdLst>
                  <a:gd name="T0" fmla="*/ 8 w 1930"/>
                  <a:gd name="T1" fmla="*/ 3 h 668"/>
                  <a:gd name="T2" fmla="*/ 8 w 1930"/>
                  <a:gd name="T3" fmla="*/ 3 h 668"/>
                  <a:gd name="T4" fmla="*/ 1 w 1930"/>
                  <a:gd name="T5" fmla="*/ 1 h 668"/>
                  <a:gd name="T6" fmla="*/ 0 w 1930"/>
                  <a:gd name="T7" fmla="*/ 0 h 668"/>
                  <a:gd name="T8" fmla="*/ 8 w 1930"/>
                  <a:gd name="T9" fmla="*/ 3 h 668"/>
                  <a:gd name="T10" fmla="*/ 0 60000 65536"/>
                  <a:gd name="T11" fmla="*/ 0 60000 65536"/>
                  <a:gd name="T12" fmla="*/ 0 60000 65536"/>
                  <a:gd name="T13" fmla="*/ 0 60000 65536"/>
                  <a:gd name="T14" fmla="*/ 0 60000 65536"/>
                  <a:gd name="T15" fmla="*/ 0 w 1930"/>
                  <a:gd name="T16" fmla="*/ 0 h 668"/>
                  <a:gd name="T17" fmla="*/ 1930 w 1930"/>
                  <a:gd name="T18" fmla="*/ 668 h 668"/>
                </a:gdLst>
                <a:ahLst/>
                <a:cxnLst>
                  <a:cxn ang="T10">
                    <a:pos x="T0" y="T1"/>
                  </a:cxn>
                  <a:cxn ang="T11">
                    <a:pos x="T2" y="T3"/>
                  </a:cxn>
                  <a:cxn ang="T12">
                    <a:pos x="T4" y="T5"/>
                  </a:cxn>
                  <a:cxn ang="T13">
                    <a:pos x="T6" y="T7"/>
                  </a:cxn>
                  <a:cxn ang="T14">
                    <a:pos x="T8" y="T9"/>
                  </a:cxn>
                </a:cxnLst>
                <a:rect l="T15" t="T16" r="T17" b="T18"/>
                <a:pathLst>
                  <a:path w="1930" h="668">
                    <a:moveTo>
                      <a:pt x="1930" y="664"/>
                    </a:moveTo>
                    <a:lnTo>
                      <a:pt x="1930" y="668"/>
                    </a:lnTo>
                    <a:lnTo>
                      <a:pt x="1" y="1"/>
                    </a:lnTo>
                    <a:lnTo>
                      <a:pt x="0" y="0"/>
                    </a:lnTo>
                    <a:lnTo>
                      <a:pt x="1930" y="664"/>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5943" name="Freeform 2880"/>
              <p:cNvSpPr>
                <a:spLocks/>
              </p:cNvSpPr>
              <p:nvPr/>
            </p:nvSpPr>
            <p:spPr bwMode="auto">
              <a:xfrm>
                <a:off x="1940" y="1999"/>
                <a:ext cx="966" cy="334"/>
              </a:xfrm>
              <a:custGeom>
                <a:avLst/>
                <a:gdLst>
                  <a:gd name="T0" fmla="*/ 8 w 1931"/>
                  <a:gd name="T1" fmla="*/ 3 h 668"/>
                  <a:gd name="T2" fmla="*/ 8 w 1931"/>
                  <a:gd name="T3" fmla="*/ 3 h 668"/>
                  <a:gd name="T4" fmla="*/ 0 w 1931"/>
                  <a:gd name="T5" fmla="*/ 1 h 668"/>
                  <a:gd name="T6" fmla="*/ 0 w 1931"/>
                  <a:gd name="T7" fmla="*/ 0 h 668"/>
                  <a:gd name="T8" fmla="*/ 8 w 1931"/>
                  <a:gd name="T9" fmla="*/ 3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29" y="667"/>
                    </a:moveTo>
                    <a:lnTo>
                      <a:pt x="1931" y="668"/>
                    </a:lnTo>
                    <a:lnTo>
                      <a:pt x="0" y="2"/>
                    </a:lnTo>
                    <a:lnTo>
                      <a:pt x="0" y="0"/>
                    </a:lnTo>
                    <a:lnTo>
                      <a:pt x="1929" y="667"/>
                    </a:lnTo>
                    <a:close/>
                  </a:path>
                </a:pathLst>
              </a:custGeom>
              <a:solidFill>
                <a:srgbClr val="DE6E00"/>
              </a:solidFill>
              <a:ln w="9525">
                <a:noFill/>
                <a:round/>
                <a:headEnd/>
                <a:tailEnd/>
              </a:ln>
            </p:spPr>
            <p:txBody>
              <a:bodyPr>
                <a:prstTxWarp prst="textNoShape">
                  <a:avLst/>
                </a:prstTxWarp>
              </a:bodyPr>
              <a:lstStyle/>
              <a:p>
                <a:endParaRPr lang="en-US">
                  <a:latin typeface="Calibri" pitchFamily="-112" charset="0"/>
                </a:endParaRPr>
              </a:p>
            </p:txBody>
          </p:sp>
          <p:sp>
            <p:nvSpPr>
              <p:cNvPr id="675944" name="Freeform 2881"/>
              <p:cNvSpPr>
                <a:spLocks/>
              </p:cNvSpPr>
              <p:nvPr/>
            </p:nvSpPr>
            <p:spPr bwMode="auto">
              <a:xfrm>
                <a:off x="1940" y="1999"/>
                <a:ext cx="966" cy="335"/>
              </a:xfrm>
              <a:custGeom>
                <a:avLst/>
                <a:gdLst>
                  <a:gd name="T0" fmla="*/ 8 w 1931"/>
                  <a:gd name="T1" fmla="*/ 3 h 670"/>
                  <a:gd name="T2" fmla="*/ 8 w 1931"/>
                  <a:gd name="T3" fmla="*/ 3 h 670"/>
                  <a:gd name="T4" fmla="*/ 0 w 1931"/>
                  <a:gd name="T5" fmla="*/ 1 h 670"/>
                  <a:gd name="T6" fmla="*/ 0 w 1931"/>
                  <a:gd name="T7" fmla="*/ 0 h 670"/>
                  <a:gd name="T8" fmla="*/ 8 w 1931"/>
                  <a:gd name="T9" fmla="*/ 3 h 670"/>
                  <a:gd name="T10" fmla="*/ 0 60000 65536"/>
                  <a:gd name="T11" fmla="*/ 0 60000 65536"/>
                  <a:gd name="T12" fmla="*/ 0 60000 65536"/>
                  <a:gd name="T13" fmla="*/ 0 60000 65536"/>
                  <a:gd name="T14" fmla="*/ 0 60000 65536"/>
                  <a:gd name="T15" fmla="*/ 0 w 1931"/>
                  <a:gd name="T16" fmla="*/ 0 h 670"/>
                  <a:gd name="T17" fmla="*/ 1931 w 1931"/>
                  <a:gd name="T18" fmla="*/ 670 h 670"/>
                </a:gdLst>
                <a:ahLst/>
                <a:cxnLst>
                  <a:cxn ang="T10">
                    <a:pos x="T0" y="T1"/>
                  </a:cxn>
                  <a:cxn ang="T11">
                    <a:pos x="T2" y="T3"/>
                  </a:cxn>
                  <a:cxn ang="T12">
                    <a:pos x="T4" y="T5"/>
                  </a:cxn>
                  <a:cxn ang="T13">
                    <a:pos x="T6" y="T7"/>
                  </a:cxn>
                  <a:cxn ang="T14">
                    <a:pos x="T8" y="T9"/>
                  </a:cxn>
                </a:cxnLst>
                <a:rect l="T15" t="T16" r="T17" b="T18"/>
                <a:pathLst>
                  <a:path w="1931" h="670">
                    <a:moveTo>
                      <a:pt x="1931" y="666"/>
                    </a:moveTo>
                    <a:lnTo>
                      <a:pt x="1931" y="670"/>
                    </a:lnTo>
                    <a:lnTo>
                      <a:pt x="0" y="3"/>
                    </a:lnTo>
                    <a:lnTo>
                      <a:pt x="0" y="0"/>
                    </a:lnTo>
                    <a:lnTo>
                      <a:pt x="1931" y="666"/>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5945" name="Freeform 2882"/>
              <p:cNvSpPr>
                <a:spLocks/>
              </p:cNvSpPr>
              <p:nvPr/>
            </p:nvSpPr>
            <p:spPr bwMode="auto">
              <a:xfrm>
                <a:off x="1940" y="2001"/>
                <a:ext cx="966" cy="334"/>
              </a:xfrm>
              <a:custGeom>
                <a:avLst/>
                <a:gdLst>
                  <a:gd name="T0" fmla="*/ 8 w 1931"/>
                  <a:gd name="T1" fmla="*/ 3 h 668"/>
                  <a:gd name="T2" fmla="*/ 8 w 1931"/>
                  <a:gd name="T3" fmla="*/ 3 h 668"/>
                  <a:gd name="T4" fmla="*/ 1 w 1931"/>
                  <a:gd name="T5" fmla="*/ 1 h 668"/>
                  <a:gd name="T6" fmla="*/ 0 w 1931"/>
                  <a:gd name="T7" fmla="*/ 0 h 668"/>
                  <a:gd name="T8" fmla="*/ 8 w 1931"/>
                  <a:gd name="T9" fmla="*/ 3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31" y="667"/>
                    </a:moveTo>
                    <a:lnTo>
                      <a:pt x="1931" y="668"/>
                    </a:lnTo>
                    <a:lnTo>
                      <a:pt x="2" y="2"/>
                    </a:lnTo>
                    <a:lnTo>
                      <a:pt x="0" y="0"/>
                    </a:lnTo>
                    <a:lnTo>
                      <a:pt x="1931" y="667"/>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5946" name="Freeform 2883"/>
              <p:cNvSpPr>
                <a:spLocks/>
              </p:cNvSpPr>
              <p:nvPr/>
            </p:nvSpPr>
            <p:spPr bwMode="auto">
              <a:xfrm>
                <a:off x="1941" y="2002"/>
                <a:ext cx="966" cy="341"/>
              </a:xfrm>
              <a:custGeom>
                <a:avLst/>
                <a:gdLst>
                  <a:gd name="T0" fmla="*/ 8 w 1932"/>
                  <a:gd name="T1" fmla="*/ 2 h 683"/>
                  <a:gd name="T2" fmla="*/ 8 w 1932"/>
                  <a:gd name="T3" fmla="*/ 2 h 683"/>
                  <a:gd name="T4" fmla="*/ 1 w 1932"/>
                  <a:gd name="T5" fmla="*/ 0 h 683"/>
                  <a:gd name="T6" fmla="*/ 0 w 1932"/>
                  <a:gd name="T7" fmla="*/ 0 h 683"/>
                  <a:gd name="T8" fmla="*/ 8 w 1932"/>
                  <a:gd name="T9" fmla="*/ 2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9" y="666"/>
                    </a:moveTo>
                    <a:lnTo>
                      <a:pt x="1932" y="683"/>
                    </a:lnTo>
                    <a:lnTo>
                      <a:pt x="3" y="12"/>
                    </a:lnTo>
                    <a:lnTo>
                      <a:pt x="0" y="0"/>
                    </a:lnTo>
                    <a:lnTo>
                      <a:pt x="1929" y="666"/>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947" name="Freeform 2884"/>
              <p:cNvSpPr>
                <a:spLocks/>
              </p:cNvSpPr>
              <p:nvPr/>
            </p:nvSpPr>
            <p:spPr bwMode="auto">
              <a:xfrm>
                <a:off x="1941" y="2002"/>
                <a:ext cx="965" cy="335"/>
              </a:xfrm>
              <a:custGeom>
                <a:avLst/>
                <a:gdLst>
                  <a:gd name="T0" fmla="*/ 7 w 1931"/>
                  <a:gd name="T1" fmla="*/ 3 h 670"/>
                  <a:gd name="T2" fmla="*/ 7 w 1931"/>
                  <a:gd name="T3" fmla="*/ 3 h 670"/>
                  <a:gd name="T4" fmla="*/ 0 w 1931"/>
                  <a:gd name="T5" fmla="*/ 1 h 670"/>
                  <a:gd name="T6" fmla="*/ 0 w 1931"/>
                  <a:gd name="T7" fmla="*/ 0 h 670"/>
                  <a:gd name="T8" fmla="*/ 7 w 1931"/>
                  <a:gd name="T9" fmla="*/ 3 h 670"/>
                  <a:gd name="T10" fmla="*/ 0 60000 65536"/>
                  <a:gd name="T11" fmla="*/ 0 60000 65536"/>
                  <a:gd name="T12" fmla="*/ 0 60000 65536"/>
                  <a:gd name="T13" fmla="*/ 0 60000 65536"/>
                  <a:gd name="T14" fmla="*/ 0 60000 65536"/>
                  <a:gd name="T15" fmla="*/ 0 w 1931"/>
                  <a:gd name="T16" fmla="*/ 0 h 670"/>
                  <a:gd name="T17" fmla="*/ 1931 w 1931"/>
                  <a:gd name="T18" fmla="*/ 670 h 670"/>
                </a:gdLst>
                <a:ahLst/>
                <a:cxnLst>
                  <a:cxn ang="T10">
                    <a:pos x="T0" y="T1"/>
                  </a:cxn>
                  <a:cxn ang="T11">
                    <a:pos x="T2" y="T3"/>
                  </a:cxn>
                  <a:cxn ang="T12">
                    <a:pos x="T4" y="T5"/>
                  </a:cxn>
                  <a:cxn ang="T13">
                    <a:pos x="T6" y="T7"/>
                  </a:cxn>
                  <a:cxn ang="T14">
                    <a:pos x="T8" y="T9"/>
                  </a:cxn>
                </a:cxnLst>
                <a:rect l="T15" t="T16" r="T17" b="T18"/>
                <a:pathLst>
                  <a:path w="1931" h="670">
                    <a:moveTo>
                      <a:pt x="1929" y="666"/>
                    </a:moveTo>
                    <a:lnTo>
                      <a:pt x="1931" y="670"/>
                    </a:lnTo>
                    <a:lnTo>
                      <a:pt x="0" y="2"/>
                    </a:lnTo>
                    <a:lnTo>
                      <a:pt x="0" y="0"/>
                    </a:lnTo>
                    <a:lnTo>
                      <a:pt x="1929" y="666"/>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5948" name="Freeform 2885"/>
              <p:cNvSpPr>
                <a:spLocks/>
              </p:cNvSpPr>
              <p:nvPr/>
            </p:nvSpPr>
            <p:spPr bwMode="auto">
              <a:xfrm>
                <a:off x="1941" y="2003"/>
                <a:ext cx="965" cy="335"/>
              </a:xfrm>
              <a:custGeom>
                <a:avLst/>
                <a:gdLst>
                  <a:gd name="T0" fmla="*/ 7 w 1931"/>
                  <a:gd name="T1" fmla="*/ 2 h 671"/>
                  <a:gd name="T2" fmla="*/ 7 w 1931"/>
                  <a:gd name="T3" fmla="*/ 2 h 671"/>
                  <a:gd name="T4" fmla="*/ 0 w 1931"/>
                  <a:gd name="T5" fmla="*/ 0 h 671"/>
                  <a:gd name="T6" fmla="*/ 0 w 1931"/>
                  <a:gd name="T7" fmla="*/ 0 h 671"/>
                  <a:gd name="T8" fmla="*/ 7 w 1931"/>
                  <a:gd name="T9" fmla="*/ 2 h 671"/>
                  <a:gd name="T10" fmla="*/ 0 60000 65536"/>
                  <a:gd name="T11" fmla="*/ 0 60000 65536"/>
                  <a:gd name="T12" fmla="*/ 0 60000 65536"/>
                  <a:gd name="T13" fmla="*/ 0 60000 65536"/>
                  <a:gd name="T14" fmla="*/ 0 60000 65536"/>
                  <a:gd name="T15" fmla="*/ 0 w 1931"/>
                  <a:gd name="T16" fmla="*/ 0 h 671"/>
                  <a:gd name="T17" fmla="*/ 1931 w 1931"/>
                  <a:gd name="T18" fmla="*/ 671 h 671"/>
                </a:gdLst>
                <a:ahLst/>
                <a:cxnLst>
                  <a:cxn ang="T10">
                    <a:pos x="T0" y="T1"/>
                  </a:cxn>
                  <a:cxn ang="T11">
                    <a:pos x="T2" y="T3"/>
                  </a:cxn>
                  <a:cxn ang="T12">
                    <a:pos x="T4" y="T5"/>
                  </a:cxn>
                  <a:cxn ang="T13">
                    <a:pos x="T6" y="T7"/>
                  </a:cxn>
                  <a:cxn ang="T14">
                    <a:pos x="T8" y="T9"/>
                  </a:cxn>
                </a:cxnLst>
                <a:rect l="T15" t="T16" r="T17" b="T18"/>
                <a:pathLst>
                  <a:path w="1931" h="671">
                    <a:moveTo>
                      <a:pt x="1931" y="668"/>
                    </a:moveTo>
                    <a:lnTo>
                      <a:pt x="1931" y="671"/>
                    </a:lnTo>
                    <a:lnTo>
                      <a:pt x="2" y="3"/>
                    </a:lnTo>
                    <a:lnTo>
                      <a:pt x="0" y="0"/>
                    </a:lnTo>
                    <a:lnTo>
                      <a:pt x="1931" y="668"/>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5949" name="Freeform 2886"/>
              <p:cNvSpPr>
                <a:spLocks/>
              </p:cNvSpPr>
              <p:nvPr/>
            </p:nvSpPr>
            <p:spPr bwMode="auto">
              <a:xfrm>
                <a:off x="1942" y="2004"/>
                <a:ext cx="964" cy="336"/>
              </a:xfrm>
              <a:custGeom>
                <a:avLst/>
                <a:gdLst>
                  <a:gd name="T0" fmla="*/ 7 w 1929"/>
                  <a:gd name="T1" fmla="*/ 3 h 671"/>
                  <a:gd name="T2" fmla="*/ 7 w 1929"/>
                  <a:gd name="T3" fmla="*/ 3 h 671"/>
                  <a:gd name="T4" fmla="*/ 0 w 1929"/>
                  <a:gd name="T5" fmla="*/ 1 h 671"/>
                  <a:gd name="T6" fmla="*/ 0 w 1929"/>
                  <a:gd name="T7" fmla="*/ 0 h 671"/>
                  <a:gd name="T8" fmla="*/ 7 w 1929"/>
                  <a:gd name="T9" fmla="*/ 3 h 671"/>
                  <a:gd name="T10" fmla="*/ 0 60000 65536"/>
                  <a:gd name="T11" fmla="*/ 0 60000 65536"/>
                  <a:gd name="T12" fmla="*/ 0 60000 65536"/>
                  <a:gd name="T13" fmla="*/ 0 60000 65536"/>
                  <a:gd name="T14" fmla="*/ 0 60000 65536"/>
                  <a:gd name="T15" fmla="*/ 0 w 1929"/>
                  <a:gd name="T16" fmla="*/ 0 h 671"/>
                  <a:gd name="T17" fmla="*/ 1929 w 1929"/>
                  <a:gd name="T18" fmla="*/ 671 h 671"/>
                </a:gdLst>
                <a:ahLst/>
                <a:cxnLst>
                  <a:cxn ang="T10">
                    <a:pos x="T0" y="T1"/>
                  </a:cxn>
                  <a:cxn ang="T11">
                    <a:pos x="T2" y="T3"/>
                  </a:cxn>
                  <a:cxn ang="T12">
                    <a:pos x="T4" y="T5"/>
                  </a:cxn>
                  <a:cxn ang="T13">
                    <a:pos x="T6" y="T7"/>
                  </a:cxn>
                  <a:cxn ang="T14">
                    <a:pos x="T8" y="T9"/>
                  </a:cxn>
                </a:cxnLst>
                <a:rect l="T15" t="T16" r="T17" b="T18"/>
                <a:pathLst>
                  <a:path w="1929" h="671">
                    <a:moveTo>
                      <a:pt x="1929" y="668"/>
                    </a:moveTo>
                    <a:lnTo>
                      <a:pt x="1929" y="671"/>
                    </a:lnTo>
                    <a:lnTo>
                      <a:pt x="0" y="2"/>
                    </a:lnTo>
                    <a:lnTo>
                      <a:pt x="0" y="0"/>
                    </a:lnTo>
                    <a:lnTo>
                      <a:pt x="1929" y="668"/>
                    </a:lnTo>
                    <a:close/>
                  </a:path>
                </a:pathLst>
              </a:custGeom>
              <a:solidFill>
                <a:srgbClr val="D86B00"/>
              </a:solidFill>
              <a:ln w="9525">
                <a:noFill/>
                <a:round/>
                <a:headEnd/>
                <a:tailEnd/>
              </a:ln>
            </p:spPr>
            <p:txBody>
              <a:bodyPr>
                <a:prstTxWarp prst="textNoShape">
                  <a:avLst/>
                </a:prstTxWarp>
              </a:bodyPr>
              <a:lstStyle/>
              <a:p>
                <a:endParaRPr lang="en-US">
                  <a:latin typeface="Calibri" pitchFamily="-112" charset="0"/>
                </a:endParaRPr>
              </a:p>
            </p:txBody>
          </p:sp>
          <p:sp>
            <p:nvSpPr>
              <p:cNvPr id="675950" name="Freeform 2887"/>
              <p:cNvSpPr>
                <a:spLocks/>
              </p:cNvSpPr>
              <p:nvPr/>
            </p:nvSpPr>
            <p:spPr bwMode="auto">
              <a:xfrm>
                <a:off x="1942" y="2005"/>
                <a:ext cx="965" cy="337"/>
              </a:xfrm>
              <a:custGeom>
                <a:avLst/>
                <a:gdLst>
                  <a:gd name="T0" fmla="*/ 8 w 1930"/>
                  <a:gd name="T1" fmla="*/ 3 h 673"/>
                  <a:gd name="T2" fmla="*/ 8 w 1930"/>
                  <a:gd name="T3" fmla="*/ 3 h 673"/>
                  <a:gd name="T4" fmla="*/ 1 w 1930"/>
                  <a:gd name="T5" fmla="*/ 1 h 673"/>
                  <a:gd name="T6" fmla="*/ 0 w 1930"/>
                  <a:gd name="T7" fmla="*/ 0 h 673"/>
                  <a:gd name="T8" fmla="*/ 8 w 1930"/>
                  <a:gd name="T9" fmla="*/ 3 h 673"/>
                  <a:gd name="T10" fmla="*/ 0 60000 65536"/>
                  <a:gd name="T11" fmla="*/ 0 60000 65536"/>
                  <a:gd name="T12" fmla="*/ 0 60000 65536"/>
                  <a:gd name="T13" fmla="*/ 0 60000 65536"/>
                  <a:gd name="T14" fmla="*/ 0 60000 65536"/>
                  <a:gd name="T15" fmla="*/ 0 w 1930"/>
                  <a:gd name="T16" fmla="*/ 0 h 673"/>
                  <a:gd name="T17" fmla="*/ 1930 w 1930"/>
                  <a:gd name="T18" fmla="*/ 673 h 673"/>
                </a:gdLst>
                <a:ahLst/>
                <a:cxnLst>
                  <a:cxn ang="T10">
                    <a:pos x="T0" y="T1"/>
                  </a:cxn>
                  <a:cxn ang="T11">
                    <a:pos x="T2" y="T3"/>
                  </a:cxn>
                  <a:cxn ang="T12">
                    <a:pos x="T4" y="T5"/>
                  </a:cxn>
                  <a:cxn ang="T13">
                    <a:pos x="T6" y="T7"/>
                  </a:cxn>
                  <a:cxn ang="T14">
                    <a:pos x="T8" y="T9"/>
                  </a:cxn>
                </a:cxnLst>
                <a:rect l="T15" t="T16" r="T17" b="T18"/>
                <a:pathLst>
                  <a:path w="1930" h="673">
                    <a:moveTo>
                      <a:pt x="1929" y="669"/>
                    </a:moveTo>
                    <a:lnTo>
                      <a:pt x="1930" y="673"/>
                    </a:lnTo>
                    <a:lnTo>
                      <a:pt x="1" y="3"/>
                    </a:lnTo>
                    <a:lnTo>
                      <a:pt x="0" y="0"/>
                    </a:lnTo>
                    <a:lnTo>
                      <a:pt x="1929" y="669"/>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5951" name="Freeform 2888"/>
              <p:cNvSpPr>
                <a:spLocks/>
              </p:cNvSpPr>
              <p:nvPr/>
            </p:nvSpPr>
            <p:spPr bwMode="auto">
              <a:xfrm>
                <a:off x="1943" y="2007"/>
                <a:ext cx="964" cy="336"/>
              </a:xfrm>
              <a:custGeom>
                <a:avLst/>
                <a:gdLst>
                  <a:gd name="T0" fmla="*/ 7 w 1929"/>
                  <a:gd name="T1" fmla="*/ 2 h 673"/>
                  <a:gd name="T2" fmla="*/ 7 w 1929"/>
                  <a:gd name="T3" fmla="*/ 2 h 673"/>
                  <a:gd name="T4" fmla="*/ 0 w 1929"/>
                  <a:gd name="T5" fmla="*/ 0 h 673"/>
                  <a:gd name="T6" fmla="*/ 0 w 1929"/>
                  <a:gd name="T7" fmla="*/ 0 h 673"/>
                  <a:gd name="T8" fmla="*/ 7 w 1929"/>
                  <a:gd name="T9" fmla="*/ 2 h 673"/>
                  <a:gd name="T10" fmla="*/ 0 60000 65536"/>
                  <a:gd name="T11" fmla="*/ 0 60000 65536"/>
                  <a:gd name="T12" fmla="*/ 0 60000 65536"/>
                  <a:gd name="T13" fmla="*/ 0 60000 65536"/>
                  <a:gd name="T14" fmla="*/ 0 60000 65536"/>
                  <a:gd name="T15" fmla="*/ 0 w 1929"/>
                  <a:gd name="T16" fmla="*/ 0 h 673"/>
                  <a:gd name="T17" fmla="*/ 1929 w 1929"/>
                  <a:gd name="T18" fmla="*/ 673 h 673"/>
                </a:gdLst>
                <a:ahLst/>
                <a:cxnLst>
                  <a:cxn ang="T10">
                    <a:pos x="T0" y="T1"/>
                  </a:cxn>
                  <a:cxn ang="T11">
                    <a:pos x="T2" y="T3"/>
                  </a:cxn>
                  <a:cxn ang="T12">
                    <a:pos x="T4" y="T5"/>
                  </a:cxn>
                  <a:cxn ang="T13">
                    <a:pos x="T6" y="T7"/>
                  </a:cxn>
                  <a:cxn ang="T14">
                    <a:pos x="T8" y="T9"/>
                  </a:cxn>
                </a:cxnLst>
                <a:rect l="T15" t="T16" r="T17" b="T18"/>
                <a:pathLst>
                  <a:path w="1929" h="673">
                    <a:moveTo>
                      <a:pt x="1929" y="670"/>
                    </a:moveTo>
                    <a:lnTo>
                      <a:pt x="1929" y="673"/>
                    </a:lnTo>
                    <a:lnTo>
                      <a:pt x="0" y="2"/>
                    </a:lnTo>
                    <a:lnTo>
                      <a:pt x="0" y="0"/>
                    </a:lnTo>
                    <a:lnTo>
                      <a:pt x="1929" y="670"/>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5952" name="Freeform 2889"/>
              <p:cNvSpPr>
                <a:spLocks/>
              </p:cNvSpPr>
              <p:nvPr/>
            </p:nvSpPr>
            <p:spPr bwMode="auto">
              <a:xfrm>
                <a:off x="1943" y="2008"/>
                <a:ext cx="967" cy="342"/>
              </a:xfrm>
              <a:custGeom>
                <a:avLst/>
                <a:gdLst>
                  <a:gd name="T0" fmla="*/ 8 w 1934"/>
                  <a:gd name="T1" fmla="*/ 3 h 684"/>
                  <a:gd name="T2" fmla="*/ 8 w 1934"/>
                  <a:gd name="T3" fmla="*/ 3 h 684"/>
                  <a:gd name="T4" fmla="*/ 1 w 1934"/>
                  <a:gd name="T5" fmla="*/ 1 h 684"/>
                  <a:gd name="T6" fmla="*/ 0 w 1934"/>
                  <a:gd name="T7" fmla="*/ 0 h 684"/>
                  <a:gd name="T8" fmla="*/ 8 w 1934"/>
                  <a:gd name="T9" fmla="*/ 3 h 684"/>
                  <a:gd name="T10" fmla="*/ 0 60000 65536"/>
                  <a:gd name="T11" fmla="*/ 0 60000 65536"/>
                  <a:gd name="T12" fmla="*/ 0 60000 65536"/>
                  <a:gd name="T13" fmla="*/ 0 60000 65536"/>
                  <a:gd name="T14" fmla="*/ 0 60000 65536"/>
                  <a:gd name="T15" fmla="*/ 0 w 1934"/>
                  <a:gd name="T16" fmla="*/ 0 h 684"/>
                  <a:gd name="T17" fmla="*/ 1934 w 1934"/>
                  <a:gd name="T18" fmla="*/ 684 h 684"/>
                </a:gdLst>
                <a:ahLst/>
                <a:cxnLst>
                  <a:cxn ang="T10">
                    <a:pos x="T0" y="T1"/>
                  </a:cxn>
                  <a:cxn ang="T11">
                    <a:pos x="T2" y="T3"/>
                  </a:cxn>
                  <a:cxn ang="T12">
                    <a:pos x="T4" y="T5"/>
                  </a:cxn>
                  <a:cxn ang="T13">
                    <a:pos x="T6" y="T7"/>
                  </a:cxn>
                  <a:cxn ang="T14">
                    <a:pos x="T8" y="T9"/>
                  </a:cxn>
                </a:cxnLst>
                <a:rect l="T15" t="T16" r="T17" b="T18"/>
                <a:pathLst>
                  <a:path w="1934" h="684">
                    <a:moveTo>
                      <a:pt x="1929" y="671"/>
                    </a:moveTo>
                    <a:lnTo>
                      <a:pt x="1934" y="684"/>
                    </a:lnTo>
                    <a:lnTo>
                      <a:pt x="5" y="11"/>
                    </a:lnTo>
                    <a:lnTo>
                      <a:pt x="0" y="0"/>
                    </a:lnTo>
                    <a:lnTo>
                      <a:pt x="1929" y="671"/>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953" name="Freeform 2890"/>
              <p:cNvSpPr>
                <a:spLocks/>
              </p:cNvSpPr>
              <p:nvPr/>
            </p:nvSpPr>
            <p:spPr bwMode="auto">
              <a:xfrm>
                <a:off x="1943" y="2008"/>
                <a:ext cx="965" cy="337"/>
              </a:xfrm>
              <a:custGeom>
                <a:avLst/>
                <a:gdLst>
                  <a:gd name="T0" fmla="*/ 7 w 1931"/>
                  <a:gd name="T1" fmla="*/ 3 h 674"/>
                  <a:gd name="T2" fmla="*/ 7 w 1931"/>
                  <a:gd name="T3" fmla="*/ 3 h 674"/>
                  <a:gd name="T4" fmla="*/ 0 w 1931"/>
                  <a:gd name="T5" fmla="*/ 1 h 674"/>
                  <a:gd name="T6" fmla="*/ 0 w 1931"/>
                  <a:gd name="T7" fmla="*/ 0 h 674"/>
                  <a:gd name="T8" fmla="*/ 7 w 1931"/>
                  <a:gd name="T9" fmla="*/ 3 h 674"/>
                  <a:gd name="T10" fmla="*/ 0 60000 65536"/>
                  <a:gd name="T11" fmla="*/ 0 60000 65536"/>
                  <a:gd name="T12" fmla="*/ 0 60000 65536"/>
                  <a:gd name="T13" fmla="*/ 0 60000 65536"/>
                  <a:gd name="T14" fmla="*/ 0 60000 65536"/>
                  <a:gd name="T15" fmla="*/ 0 w 1931"/>
                  <a:gd name="T16" fmla="*/ 0 h 674"/>
                  <a:gd name="T17" fmla="*/ 1931 w 1931"/>
                  <a:gd name="T18" fmla="*/ 674 h 674"/>
                </a:gdLst>
                <a:ahLst/>
                <a:cxnLst>
                  <a:cxn ang="T10">
                    <a:pos x="T0" y="T1"/>
                  </a:cxn>
                  <a:cxn ang="T11">
                    <a:pos x="T2" y="T3"/>
                  </a:cxn>
                  <a:cxn ang="T12">
                    <a:pos x="T4" y="T5"/>
                  </a:cxn>
                  <a:cxn ang="T13">
                    <a:pos x="T6" y="T7"/>
                  </a:cxn>
                  <a:cxn ang="T14">
                    <a:pos x="T8" y="T9"/>
                  </a:cxn>
                </a:cxnLst>
                <a:rect l="T15" t="T16" r="T17" b="T18"/>
                <a:pathLst>
                  <a:path w="1931" h="674">
                    <a:moveTo>
                      <a:pt x="1929" y="671"/>
                    </a:moveTo>
                    <a:lnTo>
                      <a:pt x="1931" y="674"/>
                    </a:lnTo>
                    <a:lnTo>
                      <a:pt x="2" y="3"/>
                    </a:lnTo>
                    <a:lnTo>
                      <a:pt x="0" y="0"/>
                    </a:lnTo>
                    <a:lnTo>
                      <a:pt x="1929" y="671"/>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5954" name="Freeform 2891"/>
              <p:cNvSpPr>
                <a:spLocks/>
              </p:cNvSpPr>
              <p:nvPr/>
            </p:nvSpPr>
            <p:spPr bwMode="auto">
              <a:xfrm>
                <a:off x="1943" y="2009"/>
                <a:ext cx="966" cy="338"/>
              </a:xfrm>
              <a:custGeom>
                <a:avLst/>
                <a:gdLst>
                  <a:gd name="T0" fmla="*/ 8 w 1931"/>
                  <a:gd name="T1" fmla="*/ 3 h 675"/>
                  <a:gd name="T2" fmla="*/ 8 w 1931"/>
                  <a:gd name="T3" fmla="*/ 3 h 675"/>
                  <a:gd name="T4" fmla="*/ 1 w 1931"/>
                  <a:gd name="T5" fmla="*/ 1 h 675"/>
                  <a:gd name="T6" fmla="*/ 0 w 1931"/>
                  <a:gd name="T7" fmla="*/ 0 h 675"/>
                  <a:gd name="T8" fmla="*/ 8 w 1931"/>
                  <a:gd name="T9" fmla="*/ 3 h 675"/>
                  <a:gd name="T10" fmla="*/ 0 60000 65536"/>
                  <a:gd name="T11" fmla="*/ 0 60000 65536"/>
                  <a:gd name="T12" fmla="*/ 0 60000 65536"/>
                  <a:gd name="T13" fmla="*/ 0 60000 65536"/>
                  <a:gd name="T14" fmla="*/ 0 60000 65536"/>
                  <a:gd name="T15" fmla="*/ 0 w 1931"/>
                  <a:gd name="T16" fmla="*/ 0 h 675"/>
                  <a:gd name="T17" fmla="*/ 1931 w 1931"/>
                  <a:gd name="T18" fmla="*/ 675 h 675"/>
                </a:gdLst>
                <a:ahLst/>
                <a:cxnLst>
                  <a:cxn ang="T10">
                    <a:pos x="T0" y="T1"/>
                  </a:cxn>
                  <a:cxn ang="T11">
                    <a:pos x="T2" y="T3"/>
                  </a:cxn>
                  <a:cxn ang="T12">
                    <a:pos x="T4" y="T5"/>
                  </a:cxn>
                  <a:cxn ang="T13">
                    <a:pos x="T6" y="T7"/>
                  </a:cxn>
                  <a:cxn ang="T14">
                    <a:pos x="T8" y="T9"/>
                  </a:cxn>
                </a:cxnLst>
                <a:rect l="T15" t="T16" r="T17" b="T18"/>
                <a:pathLst>
                  <a:path w="1931" h="675">
                    <a:moveTo>
                      <a:pt x="1929" y="671"/>
                    </a:moveTo>
                    <a:lnTo>
                      <a:pt x="1931" y="675"/>
                    </a:lnTo>
                    <a:lnTo>
                      <a:pt x="2" y="3"/>
                    </a:lnTo>
                    <a:lnTo>
                      <a:pt x="0" y="0"/>
                    </a:lnTo>
                    <a:lnTo>
                      <a:pt x="1929" y="67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5955" name="Freeform 2892"/>
              <p:cNvSpPr>
                <a:spLocks/>
              </p:cNvSpPr>
              <p:nvPr/>
            </p:nvSpPr>
            <p:spPr bwMode="auto">
              <a:xfrm>
                <a:off x="1944" y="2011"/>
                <a:ext cx="966" cy="337"/>
              </a:xfrm>
              <a:custGeom>
                <a:avLst/>
                <a:gdLst>
                  <a:gd name="T0" fmla="*/ 8 w 1930"/>
                  <a:gd name="T1" fmla="*/ 2 h 675"/>
                  <a:gd name="T2" fmla="*/ 8 w 1930"/>
                  <a:gd name="T3" fmla="*/ 2 h 675"/>
                  <a:gd name="T4" fmla="*/ 1 w 1930"/>
                  <a:gd name="T5" fmla="*/ 0 h 675"/>
                  <a:gd name="T6" fmla="*/ 0 w 1930"/>
                  <a:gd name="T7" fmla="*/ 0 h 675"/>
                  <a:gd name="T8" fmla="*/ 8 w 1930"/>
                  <a:gd name="T9" fmla="*/ 2 h 675"/>
                  <a:gd name="T10" fmla="*/ 0 60000 65536"/>
                  <a:gd name="T11" fmla="*/ 0 60000 65536"/>
                  <a:gd name="T12" fmla="*/ 0 60000 65536"/>
                  <a:gd name="T13" fmla="*/ 0 60000 65536"/>
                  <a:gd name="T14" fmla="*/ 0 60000 65536"/>
                  <a:gd name="T15" fmla="*/ 0 w 1930"/>
                  <a:gd name="T16" fmla="*/ 0 h 675"/>
                  <a:gd name="T17" fmla="*/ 1930 w 1930"/>
                  <a:gd name="T18" fmla="*/ 675 h 675"/>
                </a:gdLst>
                <a:ahLst/>
                <a:cxnLst>
                  <a:cxn ang="T10">
                    <a:pos x="T0" y="T1"/>
                  </a:cxn>
                  <a:cxn ang="T11">
                    <a:pos x="T2" y="T3"/>
                  </a:cxn>
                  <a:cxn ang="T12">
                    <a:pos x="T4" y="T5"/>
                  </a:cxn>
                  <a:cxn ang="T13">
                    <a:pos x="T6" y="T7"/>
                  </a:cxn>
                  <a:cxn ang="T14">
                    <a:pos x="T8" y="T9"/>
                  </a:cxn>
                </a:cxnLst>
                <a:rect l="T15" t="T16" r="T17" b="T18"/>
                <a:pathLst>
                  <a:path w="1930" h="675">
                    <a:moveTo>
                      <a:pt x="1929" y="672"/>
                    </a:moveTo>
                    <a:lnTo>
                      <a:pt x="1930" y="675"/>
                    </a:lnTo>
                    <a:lnTo>
                      <a:pt x="1" y="4"/>
                    </a:lnTo>
                    <a:lnTo>
                      <a:pt x="0" y="0"/>
                    </a:lnTo>
                    <a:lnTo>
                      <a:pt x="1929" y="672"/>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5956" name="Freeform 2893"/>
              <p:cNvSpPr>
                <a:spLocks/>
              </p:cNvSpPr>
              <p:nvPr/>
            </p:nvSpPr>
            <p:spPr bwMode="auto">
              <a:xfrm>
                <a:off x="1945" y="2013"/>
                <a:ext cx="965" cy="337"/>
              </a:xfrm>
              <a:custGeom>
                <a:avLst/>
                <a:gdLst>
                  <a:gd name="T0" fmla="*/ 8 w 1929"/>
                  <a:gd name="T1" fmla="*/ 3 h 674"/>
                  <a:gd name="T2" fmla="*/ 8 w 1929"/>
                  <a:gd name="T3" fmla="*/ 3 h 674"/>
                  <a:gd name="T4" fmla="*/ 0 w 1929"/>
                  <a:gd name="T5" fmla="*/ 1 h 674"/>
                  <a:gd name="T6" fmla="*/ 0 w 1929"/>
                  <a:gd name="T7" fmla="*/ 0 h 674"/>
                  <a:gd name="T8" fmla="*/ 8 w 1929"/>
                  <a:gd name="T9" fmla="*/ 3 h 674"/>
                  <a:gd name="T10" fmla="*/ 0 60000 65536"/>
                  <a:gd name="T11" fmla="*/ 0 60000 65536"/>
                  <a:gd name="T12" fmla="*/ 0 60000 65536"/>
                  <a:gd name="T13" fmla="*/ 0 60000 65536"/>
                  <a:gd name="T14" fmla="*/ 0 60000 65536"/>
                  <a:gd name="T15" fmla="*/ 0 w 1929"/>
                  <a:gd name="T16" fmla="*/ 0 h 674"/>
                  <a:gd name="T17" fmla="*/ 1929 w 1929"/>
                  <a:gd name="T18" fmla="*/ 674 h 674"/>
                </a:gdLst>
                <a:ahLst/>
                <a:cxnLst>
                  <a:cxn ang="T10">
                    <a:pos x="T0" y="T1"/>
                  </a:cxn>
                  <a:cxn ang="T11">
                    <a:pos x="T2" y="T3"/>
                  </a:cxn>
                  <a:cxn ang="T12">
                    <a:pos x="T4" y="T5"/>
                  </a:cxn>
                  <a:cxn ang="T13">
                    <a:pos x="T6" y="T7"/>
                  </a:cxn>
                  <a:cxn ang="T14">
                    <a:pos x="T8" y="T9"/>
                  </a:cxn>
                </a:cxnLst>
                <a:rect l="T15" t="T16" r="T17" b="T18"/>
                <a:pathLst>
                  <a:path w="1929" h="674">
                    <a:moveTo>
                      <a:pt x="1929" y="671"/>
                    </a:moveTo>
                    <a:lnTo>
                      <a:pt x="1929" y="674"/>
                    </a:lnTo>
                    <a:lnTo>
                      <a:pt x="0" y="1"/>
                    </a:lnTo>
                    <a:lnTo>
                      <a:pt x="0" y="0"/>
                    </a:lnTo>
                    <a:lnTo>
                      <a:pt x="1929" y="67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5957" name="Freeform 2894"/>
              <p:cNvSpPr>
                <a:spLocks/>
              </p:cNvSpPr>
              <p:nvPr/>
            </p:nvSpPr>
            <p:spPr bwMode="auto">
              <a:xfrm>
                <a:off x="1945" y="2014"/>
                <a:ext cx="968" cy="343"/>
              </a:xfrm>
              <a:custGeom>
                <a:avLst/>
                <a:gdLst>
                  <a:gd name="T0" fmla="*/ 8 w 1936"/>
                  <a:gd name="T1" fmla="*/ 2 h 687"/>
                  <a:gd name="T2" fmla="*/ 8 w 1936"/>
                  <a:gd name="T3" fmla="*/ 2 h 687"/>
                  <a:gd name="T4" fmla="*/ 1 w 1936"/>
                  <a:gd name="T5" fmla="*/ 0 h 687"/>
                  <a:gd name="T6" fmla="*/ 0 w 1936"/>
                  <a:gd name="T7" fmla="*/ 0 h 687"/>
                  <a:gd name="T8" fmla="*/ 8 w 1936"/>
                  <a:gd name="T9" fmla="*/ 2 h 687"/>
                  <a:gd name="T10" fmla="*/ 0 60000 65536"/>
                  <a:gd name="T11" fmla="*/ 0 60000 65536"/>
                  <a:gd name="T12" fmla="*/ 0 60000 65536"/>
                  <a:gd name="T13" fmla="*/ 0 60000 65536"/>
                  <a:gd name="T14" fmla="*/ 0 60000 65536"/>
                  <a:gd name="T15" fmla="*/ 0 w 1936"/>
                  <a:gd name="T16" fmla="*/ 0 h 687"/>
                  <a:gd name="T17" fmla="*/ 1936 w 1936"/>
                  <a:gd name="T18" fmla="*/ 687 h 687"/>
                </a:gdLst>
                <a:ahLst/>
                <a:cxnLst>
                  <a:cxn ang="T10">
                    <a:pos x="T0" y="T1"/>
                  </a:cxn>
                  <a:cxn ang="T11">
                    <a:pos x="T2" y="T3"/>
                  </a:cxn>
                  <a:cxn ang="T12">
                    <a:pos x="T4" y="T5"/>
                  </a:cxn>
                  <a:cxn ang="T13">
                    <a:pos x="T6" y="T7"/>
                  </a:cxn>
                  <a:cxn ang="T14">
                    <a:pos x="T8" y="T9"/>
                  </a:cxn>
                </a:cxnLst>
                <a:rect l="T15" t="T16" r="T17" b="T18"/>
                <a:pathLst>
                  <a:path w="1936" h="687">
                    <a:moveTo>
                      <a:pt x="1929" y="673"/>
                    </a:moveTo>
                    <a:lnTo>
                      <a:pt x="1936" y="687"/>
                    </a:lnTo>
                    <a:lnTo>
                      <a:pt x="7" y="12"/>
                    </a:lnTo>
                    <a:lnTo>
                      <a:pt x="0" y="0"/>
                    </a:lnTo>
                    <a:lnTo>
                      <a:pt x="1929" y="673"/>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958" name="Freeform 2895"/>
              <p:cNvSpPr>
                <a:spLocks/>
              </p:cNvSpPr>
              <p:nvPr/>
            </p:nvSpPr>
            <p:spPr bwMode="auto">
              <a:xfrm>
                <a:off x="1945" y="2014"/>
                <a:ext cx="966" cy="338"/>
              </a:xfrm>
              <a:custGeom>
                <a:avLst/>
                <a:gdLst>
                  <a:gd name="T0" fmla="*/ 8 w 1931"/>
                  <a:gd name="T1" fmla="*/ 2 h 677"/>
                  <a:gd name="T2" fmla="*/ 8 w 1931"/>
                  <a:gd name="T3" fmla="*/ 2 h 677"/>
                  <a:gd name="T4" fmla="*/ 1 w 1931"/>
                  <a:gd name="T5" fmla="*/ 0 h 677"/>
                  <a:gd name="T6" fmla="*/ 0 w 1931"/>
                  <a:gd name="T7" fmla="*/ 0 h 677"/>
                  <a:gd name="T8" fmla="*/ 8 w 1931"/>
                  <a:gd name="T9" fmla="*/ 2 h 677"/>
                  <a:gd name="T10" fmla="*/ 0 60000 65536"/>
                  <a:gd name="T11" fmla="*/ 0 60000 65536"/>
                  <a:gd name="T12" fmla="*/ 0 60000 65536"/>
                  <a:gd name="T13" fmla="*/ 0 60000 65536"/>
                  <a:gd name="T14" fmla="*/ 0 60000 65536"/>
                  <a:gd name="T15" fmla="*/ 0 w 1931"/>
                  <a:gd name="T16" fmla="*/ 0 h 677"/>
                  <a:gd name="T17" fmla="*/ 1931 w 1931"/>
                  <a:gd name="T18" fmla="*/ 677 h 677"/>
                </a:gdLst>
                <a:ahLst/>
                <a:cxnLst>
                  <a:cxn ang="T10">
                    <a:pos x="T0" y="T1"/>
                  </a:cxn>
                  <a:cxn ang="T11">
                    <a:pos x="T2" y="T3"/>
                  </a:cxn>
                  <a:cxn ang="T12">
                    <a:pos x="T4" y="T5"/>
                  </a:cxn>
                  <a:cxn ang="T13">
                    <a:pos x="T6" y="T7"/>
                  </a:cxn>
                  <a:cxn ang="T14">
                    <a:pos x="T8" y="T9"/>
                  </a:cxn>
                </a:cxnLst>
                <a:rect l="T15" t="T16" r="T17" b="T18"/>
                <a:pathLst>
                  <a:path w="1931" h="677">
                    <a:moveTo>
                      <a:pt x="1929" y="673"/>
                    </a:moveTo>
                    <a:lnTo>
                      <a:pt x="1931" y="677"/>
                    </a:lnTo>
                    <a:lnTo>
                      <a:pt x="2" y="4"/>
                    </a:lnTo>
                    <a:lnTo>
                      <a:pt x="0" y="0"/>
                    </a:lnTo>
                    <a:lnTo>
                      <a:pt x="1929" y="673"/>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5959" name="Freeform 2896"/>
              <p:cNvSpPr>
                <a:spLocks/>
              </p:cNvSpPr>
              <p:nvPr/>
            </p:nvSpPr>
            <p:spPr bwMode="auto">
              <a:xfrm>
                <a:off x="1946" y="2015"/>
                <a:ext cx="965" cy="338"/>
              </a:xfrm>
              <a:custGeom>
                <a:avLst/>
                <a:gdLst>
                  <a:gd name="T0" fmla="*/ 7 w 1931"/>
                  <a:gd name="T1" fmla="*/ 3 h 676"/>
                  <a:gd name="T2" fmla="*/ 7 w 1931"/>
                  <a:gd name="T3" fmla="*/ 3 h 676"/>
                  <a:gd name="T4" fmla="*/ 0 w 1931"/>
                  <a:gd name="T5" fmla="*/ 1 h 676"/>
                  <a:gd name="T6" fmla="*/ 0 w 1931"/>
                  <a:gd name="T7" fmla="*/ 0 h 676"/>
                  <a:gd name="T8" fmla="*/ 7 w 1931"/>
                  <a:gd name="T9" fmla="*/ 3 h 676"/>
                  <a:gd name="T10" fmla="*/ 0 60000 65536"/>
                  <a:gd name="T11" fmla="*/ 0 60000 65536"/>
                  <a:gd name="T12" fmla="*/ 0 60000 65536"/>
                  <a:gd name="T13" fmla="*/ 0 60000 65536"/>
                  <a:gd name="T14" fmla="*/ 0 60000 65536"/>
                  <a:gd name="T15" fmla="*/ 0 w 1931"/>
                  <a:gd name="T16" fmla="*/ 0 h 676"/>
                  <a:gd name="T17" fmla="*/ 1931 w 1931"/>
                  <a:gd name="T18" fmla="*/ 676 h 676"/>
                </a:gdLst>
                <a:ahLst/>
                <a:cxnLst>
                  <a:cxn ang="T10">
                    <a:pos x="T0" y="T1"/>
                  </a:cxn>
                  <a:cxn ang="T11">
                    <a:pos x="T2" y="T3"/>
                  </a:cxn>
                  <a:cxn ang="T12">
                    <a:pos x="T4" y="T5"/>
                  </a:cxn>
                  <a:cxn ang="T13">
                    <a:pos x="T6" y="T7"/>
                  </a:cxn>
                  <a:cxn ang="T14">
                    <a:pos x="T8" y="T9"/>
                  </a:cxn>
                </a:cxnLst>
                <a:rect l="T15" t="T16" r="T17" b="T18"/>
                <a:pathLst>
                  <a:path w="1931" h="676">
                    <a:moveTo>
                      <a:pt x="1929" y="673"/>
                    </a:moveTo>
                    <a:lnTo>
                      <a:pt x="1931" y="676"/>
                    </a:lnTo>
                    <a:lnTo>
                      <a:pt x="2" y="3"/>
                    </a:lnTo>
                    <a:lnTo>
                      <a:pt x="0" y="0"/>
                    </a:lnTo>
                    <a:lnTo>
                      <a:pt x="1929" y="673"/>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5960" name="Freeform 2897"/>
              <p:cNvSpPr>
                <a:spLocks/>
              </p:cNvSpPr>
              <p:nvPr/>
            </p:nvSpPr>
            <p:spPr bwMode="auto">
              <a:xfrm>
                <a:off x="1947" y="2017"/>
                <a:ext cx="965" cy="338"/>
              </a:xfrm>
              <a:custGeom>
                <a:avLst/>
                <a:gdLst>
                  <a:gd name="T0" fmla="*/ 8 w 1930"/>
                  <a:gd name="T1" fmla="*/ 3 h 676"/>
                  <a:gd name="T2" fmla="*/ 8 w 1930"/>
                  <a:gd name="T3" fmla="*/ 3 h 676"/>
                  <a:gd name="T4" fmla="*/ 1 w 1930"/>
                  <a:gd name="T5" fmla="*/ 1 h 676"/>
                  <a:gd name="T6" fmla="*/ 0 w 1930"/>
                  <a:gd name="T7" fmla="*/ 0 h 676"/>
                  <a:gd name="T8" fmla="*/ 8 w 1930"/>
                  <a:gd name="T9" fmla="*/ 3 h 676"/>
                  <a:gd name="T10" fmla="*/ 0 60000 65536"/>
                  <a:gd name="T11" fmla="*/ 0 60000 65536"/>
                  <a:gd name="T12" fmla="*/ 0 60000 65536"/>
                  <a:gd name="T13" fmla="*/ 0 60000 65536"/>
                  <a:gd name="T14" fmla="*/ 0 60000 65536"/>
                  <a:gd name="T15" fmla="*/ 0 w 1930"/>
                  <a:gd name="T16" fmla="*/ 0 h 676"/>
                  <a:gd name="T17" fmla="*/ 1930 w 1930"/>
                  <a:gd name="T18" fmla="*/ 676 h 676"/>
                </a:gdLst>
                <a:ahLst/>
                <a:cxnLst>
                  <a:cxn ang="T10">
                    <a:pos x="T0" y="T1"/>
                  </a:cxn>
                  <a:cxn ang="T11">
                    <a:pos x="T2" y="T3"/>
                  </a:cxn>
                  <a:cxn ang="T12">
                    <a:pos x="T4" y="T5"/>
                  </a:cxn>
                  <a:cxn ang="T13">
                    <a:pos x="T6" y="T7"/>
                  </a:cxn>
                  <a:cxn ang="T14">
                    <a:pos x="T8" y="T9"/>
                  </a:cxn>
                </a:cxnLst>
                <a:rect l="T15" t="T16" r="T17" b="T18"/>
                <a:pathLst>
                  <a:path w="1930" h="676">
                    <a:moveTo>
                      <a:pt x="1929" y="673"/>
                    </a:moveTo>
                    <a:lnTo>
                      <a:pt x="1930" y="676"/>
                    </a:lnTo>
                    <a:lnTo>
                      <a:pt x="1" y="2"/>
                    </a:lnTo>
                    <a:lnTo>
                      <a:pt x="0" y="0"/>
                    </a:lnTo>
                    <a:lnTo>
                      <a:pt x="1929" y="67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5961" name="Freeform 2898"/>
              <p:cNvSpPr>
                <a:spLocks/>
              </p:cNvSpPr>
              <p:nvPr/>
            </p:nvSpPr>
            <p:spPr bwMode="auto">
              <a:xfrm>
                <a:off x="1948" y="2018"/>
                <a:ext cx="965" cy="339"/>
              </a:xfrm>
              <a:custGeom>
                <a:avLst/>
                <a:gdLst>
                  <a:gd name="T0" fmla="*/ 7 w 1931"/>
                  <a:gd name="T1" fmla="*/ 3 h 678"/>
                  <a:gd name="T2" fmla="*/ 7 w 1931"/>
                  <a:gd name="T3" fmla="*/ 3 h 678"/>
                  <a:gd name="T4" fmla="*/ 0 w 1931"/>
                  <a:gd name="T5" fmla="*/ 1 h 678"/>
                  <a:gd name="T6" fmla="*/ 0 w 1931"/>
                  <a:gd name="T7" fmla="*/ 0 h 678"/>
                  <a:gd name="T8" fmla="*/ 7 w 1931"/>
                  <a:gd name="T9" fmla="*/ 3 h 678"/>
                  <a:gd name="T10" fmla="*/ 0 60000 65536"/>
                  <a:gd name="T11" fmla="*/ 0 60000 65536"/>
                  <a:gd name="T12" fmla="*/ 0 60000 65536"/>
                  <a:gd name="T13" fmla="*/ 0 60000 65536"/>
                  <a:gd name="T14" fmla="*/ 0 60000 65536"/>
                  <a:gd name="T15" fmla="*/ 0 w 1931"/>
                  <a:gd name="T16" fmla="*/ 0 h 678"/>
                  <a:gd name="T17" fmla="*/ 1931 w 1931"/>
                  <a:gd name="T18" fmla="*/ 678 h 678"/>
                </a:gdLst>
                <a:ahLst/>
                <a:cxnLst>
                  <a:cxn ang="T10">
                    <a:pos x="T0" y="T1"/>
                  </a:cxn>
                  <a:cxn ang="T11">
                    <a:pos x="T2" y="T3"/>
                  </a:cxn>
                  <a:cxn ang="T12">
                    <a:pos x="T4" y="T5"/>
                  </a:cxn>
                  <a:cxn ang="T13">
                    <a:pos x="T6" y="T7"/>
                  </a:cxn>
                  <a:cxn ang="T14">
                    <a:pos x="T8" y="T9"/>
                  </a:cxn>
                </a:cxnLst>
                <a:rect l="T15" t="T16" r="T17" b="T18"/>
                <a:pathLst>
                  <a:path w="1931" h="678">
                    <a:moveTo>
                      <a:pt x="1929" y="674"/>
                    </a:moveTo>
                    <a:lnTo>
                      <a:pt x="1931" y="678"/>
                    </a:lnTo>
                    <a:lnTo>
                      <a:pt x="2" y="3"/>
                    </a:lnTo>
                    <a:lnTo>
                      <a:pt x="0" y="0"/>
                    </a:lnTo>
                    <a:lnTo>
                      <a:pt x="1929" y="674"/>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5962" name="Freeform 2899"/>
              <p:cNvSpPr>
                <a:spLocks/>
              </p:cNvSpPr>
              <p:nvPr/>
            </p:nvSpPr>
            <p:spPr bwMode="auto">
              <a:xfrm>
                <a:off x="1948" y="2019"/>
                <a:ext cx="968" cy="344"/>
              </a:xfrm>
              <a:custGeom>
                <a:avLst/>
                <a:gdLst>
                  <a:gd name="T0" fmla="*/ 8 w 1936"/>
                  <a:gd name="T1" fmla="*/ 3 h 686"/>
                  <a:gd name="T2" fmla="*/ 8 w 1936"/>
                  <a:gd name="T3" fmla="*/ 3 h 686"/>
                  <a:gd name="T4" fmla="*/ 1 w 1936"/>
                  <a:gd name="T5" fmla="*/ 1 h 686"/>
                  <a:gd name="T6" fmla="*/ 0 w 1936"/>
                  <a:gd name="T7" fmla="*/ 0 h 686"/>
                  <a:gd name="T8" fmla="*/ 8 w 1936"/>
                  <a:gd name="T9" fmla="*/ 3 h 686"/>
                  <a:gd name="T10" fmla="*/ 0 60000 65536"/>
                  <a:gd name="T11" fmla="*/ 0 60000 65536"/>
                  <a:gd name="T12" fmla="*/ 0 60000 65536"/>
                  <a:gd name="T13" fmla="*/ 0 60000 65536"/>
                  <a:gd name="T14" fmla="*/ 0 60000 65536"/>
                  <a:gd name="T15" fmla="*/ 0 w 1936"/>
                  <a:gd name="T16" fmla="*/ 0 h 686"/>
                  <a:gd name="T17" fmla="*/ 1936 w 1936"/>
                  <a:gd name="T18" fmla="*/ 686 h 686"/>
                </a:gdLst>
                <a:ahLst/>
                <a:cxnLst>
                  <a:cxn ang="T10">
                    <a:pos x="T0" y="T1"/>
                  </a:cxn>
                  <a:cxn ang="T11">
                    <a:pos x="T2" y="T3"/>
                  </a:cxn>
                  <a:cxn ang="T12">
                    <a:pos x="T4" y="T5"/>
                  </a:cxn>
                  <a:cxn ang="T13">
                    <a:pos x="T6" y="T7"/>
                  </a:cxn>
                  <a:cxn ang="T14">
                    <a:pos x="T8" y="T9"/>
                  </a:cxn>
                </a:cxnLst>
                <a:rect l="T15" t="T16" r="T17" b="T18"/>
                <a:pathLst>
                  <a:path w="1936" h="686">
                    <a:moveTo>
                      <a:pt x="1929" y="675"/>
                    </a:moveTo>
                    <a:lnTo>
                      <a:pt x="1936" y="686"/>
                    </a:lnTo>
                    <a:lnTo>
                      <a:pt x="6" y="10"/>
                    </a:lnTo>
                    <a:lnTo>
                      <a:pt x="0" y="0"/>
                    </a:lnTo>
                    <a:lnTo>
                      <a:pt x="1929" y="675"/>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963" name="Freeform 2900"/>
              <p:cNvSpPr>
                <a:spLocks/>
              </p:cNvSpPr>
              <p:nvPr/>
            </p:nvSpPr>
            <p:spPr bwMode="auto">
              <a:xfrm>
                <a:off x="1948" y="2019"/>
                <a:ext cx="966" cy="339"/>
              </a:xfrm>
              <a:custGeom>
                <a:avLst/>
                <a:gdLst>
                  <a:gd name="T0" fmla="*/ 8 w 1931"/>
                  <a:gd name="T1" fmla="*/ 3 h 678"/>
                  <a:gd name="T2" fmla="*/ 8 w 1931"/>
                  <a:gd name="T3" fmla="*/ 3 h 678"/>
                  <a:gd name="T4" fmla="*/ 1 w 1931"/>
                  <a:gd name="T5" fmla="*/ 1 h 678"/>
                  <a:gd name="T6" fmla="*/ 0 w 1931"/>
                  <a:gd name="T7" fmla="*/ 0 h 678"/>
                  <a:gd name="T8" fmla="*/ 8 w 1931"/>
                  <a:gd name="T9" fmla="*/ 3 h 678"/>
                  <a:gd name="T10" fmla="*/ 0 60000 65536"/>
                  <a:gd name="T11" fmla="*/ 0 60000 65536"/>
                  <a:gd name="T12" fmla="*/ 0 60000 65536"/>
                  <a:gd name="T13" fmla="*/ 0 60000 65536"/>
                  <a:gd name="T14" fmla="*/ 0 60000 65536"/>
                  <a:gd name="T15" fmla="*/ 0 w 1931"/>
                  <a:gd name="T16" fmla="*/ 0 h 678"/>
                  <a:gd name="T17" fmla="*/ 1931 w 1931"/>
                  <a:gd name="T18" fmla="*/ 678 h 678"/>
                </a:gdLst>
                <a:ahLst/>
                <a:cxnLst>
                  <a:cxn ang="T10">
                    <a:pos x="T0" y="T1"/>
                  </a:cxn>
                  <a:cxn ang="T11">
                    <a:pos x="T2" y="T3"/>
                  </a:cxn>
                  <a:cxn ang="T12">
                    <a:pos x="T4" y="T5"/>
                  </a:cxn>
                  <a:cxn ang="T13">
                    <a:pos x="T6" y="T7"/>
                  </a:cxn>
                  <a:cxn ang="T14">
                    <a:pos x="T8" y="T9"/>
                  </a:cxn>
                </a:cxnLst>
                <a:rect l="T15" t="T16" r="T17" b="T18"/>
                <a:pathLst>
                  <a:path w="1931" h="678">
                    <a:moveTo>
                      <a:pt x="1929" y="675"/>
                    </a:moveTo>
                    <a:lnTo>
                      <a:pt x="1931" y="678"/>
                    </a:lnTo>
                    <a:lnTo>
                      <a:pt x="2" y="3"/>
                    </a:lnTo>
                    <a:lnTo>
                      <a:pt x="0" y="0"/>
                    </a:lnTo>
                    <a:lnTo>
                      <a:pt x="1929" y="675"/>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5964" name="Freeform 2901"/>
              <p:cNvSpPr>
                <a:spLocks/>
              </p:cNvSpPr>
              <p:nvPr/>
            </p:nvSpPr>
            <p:spPr bwMode="auto">
              <a:xfrm>
                <a:off x="1949" y="2021"/>
                <a:ext cx="967" cy="339"/>
              </a:xfrm>
              <a:custGeom>
                <a:avLst/>
                <a:gdLst>
                  <a:gd name="T0" fmla="*/ 8 w 1932"/>
                  <a:gd name="T1" fmla="*/ 3 h 678"/>
                  <a:gd name="T2" fmla="*/ 8 w 1932"/>
                  <a:gd name="T3" fmla="*/ 3 h 678"/>
                  <a:gd name="T4" fmla="*/ 1 w 1932"/>
                  <a:gd name="T5" fmla="*/ 1 h 678"/>
                  <a:gd name="T6" fmla="*/ 0 w 1932"/>
                  <a:gd name="T7" fmla="*/ 0 h 678"/>
                  <a:gd name="T8" fmla="*/ 8 w 1932"/>
                  <a:gd name="T9" fmla="*/ 3 h 678"/>
                  <a:gd name="T10" fmla="*/ 0 60000 65536"/>
                  <a:gd name="T11" fmla="*/ 0 60000 65536"/>
                  <a:gd name="T12" fmla="*/ 0 60000 65536"/>
                  <a:gd name="T13" fmla="*/ 0 60000 65536"/>
                  <a:gd name="T14" fmla="*/ 0 60000 65536"/>
                  <a:gd name="T15" fmla="*/ 0 w 1932"/>
                  <a:gd name="T16" fmla="*/ 0 h 678"/>
                  <a:gd name="T17" fmla="*/ 1932 w 1932"/>
                  <a:gd name="T18" fmla="*/ 678 h 678"/>
                </a:gdLst>
                <a:ahLst/>
                <a:cxnLst>
                  <a:cxn ang="T10">
                    <a:pos x="T0" y="T1"/>
                  </a:cxn>
                  <a:cxn ang="T11">
                    <a:pos x="T2" y="T3"/>
                  </a:cxn>
                  <a:cxn ang="T12">
                    <a:pos x="T4" y="T5"/>
                  </a:cxn>
                  <a:cxn ang="T13">
                    <a:pos x="T6" y="T7"/>
                  </a:cxn>
                  <a:cxn ang="T14">
                    <a:pos x="T8" y="T9"/>
                  </a:cxn>
                </a:cxnLst>
                <a:rect l="T15" t="T16" r="T17" b="T18"/>
                <a:pathLst>
                  <a:path w="1932" h="678">
                    <a:moveTo>
                      <a:pt x="1929" y="675"/>
                    </a:moveTo>
                    <a:lnTo>
                      <a:pt x="1932" y="678"/>
                    </a:lnTo>
                    <a:lnTo>
                      <a:pt x="3" y="4"/>
                    </a:lnTo>
                    <a:lnTo>
                      <a:pt x="0" y="0"/>
                    </a:lnTo>
                    <a:lnTo>
                      <a:pt x="1929" y="675"/>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5965" name="Freeform 2902"/>
              <p:cNvSpPr>
                <a:spLocks/>
              </p:cNvSpPr>
              <p:nvPr/>
            </p:nvSpPr>
            <p:spPr bwMode="auto">
              <a:xfrm>
                <a:off x="1951" y="2023"/>
                <a:ext cx="965" cy="340"/>
              </a:xfrm>
              <a:custGeom>
                <a:avLst/>
                <a:gdLst>
                  <a:gd name="T0" fmla="*/ 7 w 1931"/>
                  <a:gd name="T1" fmla="*/ 3 h 679"/>
                  <a:gd name="T2" fmla="*/ 7 w 1931"/>
                  <a:gd name="T3" fmla="*/ 3 h 679"/>
                  <a:gd name="T4" fmla="*/ 0 w 1931"/>
                  <a:gd name="T5" fmla="*/ 1 h 679"/>
                  <a:gd name="T6" fmla="*/ 0 w 1931"/>
                  <a:gd name="T7" fmla="*/ 0 h 679"/>
                  <a:gd name="T8" fmla="*/ 7 w 1931"/>
                  <a:gd name="T9" fmla="*/ 3 h 679"/>
                  <a:gd name="T10" fmla="*/ 0 60000 65536"/>
                  <a:gd name="T11" fmla="*/ 0 60000 65536"/>
                  <a:gd name="T12" fmla="*/ 0 60000 65536"/>
                  <a:gd name="T13" fmla="*/ 0 60000 65536"/>
                  <a:gd name="T14" fmla="*/ 0 60000 65536"/>
                  <a:gd name="T15" fmla="*/ 0 w 1931"/>
                  <a:gd name="T16" fmla="*/ 0 h 679"/>
                  <a:gd name="T17" fmla="*/ 1931 w 1931"/>
                  <a:gd name="T18" fmla="*/ 679 h 679"/>
                </a:gdLst>
                <a:ahLst/>
                <a:cxnLst>
                  <a:cxn ang="T10">
                    <a:pos x="T0" y="T1"/>
                  </a:cxn>
                  <a:cxn ang="T11">
                    <a:pos x="T2" y="T3"/>
                  </a:cxn>
                  <a:cxn ang="T12">
                    <a:pos x="T4" y="T5"/>
                  </a:cxn>
                  <a:cxn ang="T13">
                    <a:pos x="T6" y="T7"/>
                  </a:cxn>
                  <a:cxn ang="T14">
                    <a:pos x="T8" y="T9"/>
                  </a:cxn>
                </a:cxnLst>
                <a:rect l="T15" t="T16" r="T17" b="T18"/>
                <a:pathLst>
                  <a:path w="1931" h="679">
                    <a:moveTo>
                      <a:pt x="1929" y="674"/>
                    </a:moveTo>
                    <a:lnTo>
                      <a:pt x="1931" y="679"/>
                    </a:lnTo>
                    <a:lnTo>
                      <a:pt x="1" y="3"/>
                    </a:lnTo>
                    <a:lnTo>
                      <a:pt x="0" y="0"/>
                    </a:lnTo>
                    <a:lnTo>
                      <a:pt x="1929" y="674"/>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5966" name="Freeform 2903"/>
              <p:cNvSpPr>
                <a:spLocks/>
              </p:cNvSpPr>
              <p:nvPr/>
            </p:nvSpPr>
            <p:spPr bwMode="auto">
              <a:xfrm>
                <a:off x="1952" y="2024"/>
                <a:ext cx="968" cy="344"/>
              </a:xfrm>
              <a:custGeom>
                <a:avLst/>
                <a:gdLst>
                  <a:gd name="T0" fmla="*/ 7 w 1938"/>
                  <a:gd name="T1" fmla="*/ 3 h 686"/>
                  <a:gd name="T2" fmla="*/ 7 w 1938"/>
                  <a:gd name="T3" fmla="*/ 3 h 686"/>
                  <a:gd name="T4" fmla="*/ 0 w 1938"/>
                  <a:gd name="T5" fmla="*/ 1 h 686"/>
                  <a:gd name="T6" fmla="*/ 0 w 1938"/>
                  <a:gd name="T7" fmla="*/ 0 h 686"/>
                  <a:gd name="T8" fmla="*/ 7 w 1938"/>
                  <a:gd name="T9" fmla="*/ 3 h 686"/>
                  <a:gd name="T10" fmla="*/ 0 60000 65536"/>
                  <a:gd name="T11" fmla="*/ 0 60000 65536"/>
                  <a:gd name="T12" fmla="*/ 0 60000 65536"/>
                  <a:gd name="T13" fmla="*/ 0 60000 65536"/>
                  <a:gd name="T14" fmla="*/ 0 60000 65536"/>
                  <a:gd name="T15" fmla="*/ 0 w 1938"/>
                  <a:gd name="T16" fmla="*/ 0 h 686"/>
                  <a:gd name="T17" fmla="*/ 1938 w 1938"/>
                  <a:gd name="T18" fmla="*/ 686 h 686"/>
                </a:gdLst>
                <a:ahLst/>
                <a:cxnLst>
                  <a:cxn ang="T10">
                    <a:pos x="T0" y="T1"/>
                  </a:cxn>
                  <a:cxn ang="T11">
                    <a:pos x="T2" y="T3"/>
                  </a:cxn>
                  <a:cxn ang="T12">
                    <a:pos x="T4" y="T5"/>
                  </a:cxn>
                  <a:cxn ang="T13">
                    <a:pos x="T6" y="T7"/>
                  </a:cxn>
                  <a:cxn ang="T14">
                    <a:pos x="T8" y="T9"/>
                  </a:cxn>
                </a:cxnLst>
                <a:rect l="T15" t="T16" r="T17" b="T18"/>
                <a:pathLst>
                  <a:path w="1938" h="686">
                    <a:moveTo>
                      <a:pt x="1930" y="676"/>
                    </a:moveTo>
                    <a:lnTo>
                      <a:pt x="1938" y="686"/>
                    </a:lnTo>
                    <a:lnTo>
                      <a:pt x="9" y="8"/>
                    </a:lnTo>
                    <a:lnTo>
                      <a:pt x="0" y="0"/>
                    </a:lnTo>
                    <a:lnTo>
                      <a:pt x="1930" y="676"/>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967" name="Freeform 2904"/>
              <p:cNvSpPr>
                <a:spLocks/>
              </p:cNvSpPr>
              <p:nvPr/>
            </p:nvSpPr>
            <p:spPr bwMode="auto">
              <a:xfrm>
                <a:off x="1952" y="2024"/>
                <a:ext cx="966" cy="341"/>
              </a:xfrm>
              <a:custGeom>
                <a:avLst/>
                <a:gdLst>
                  <a:gd name="T0" fmla="*/ 7 w 1933"/>
                  <a:gd name="T1" fmla="*/ 3 h 681"/>
                  <a:gd name="T2" fmla="*/ 7 w 1933"/>
                  <a:gd name="T3" fmla="*/ 3 h 681"/>
                  <a:gd name="T4" fmla="*/ 0 w 1933"/>
                  <a:gd name="T5" fmla="*/ 1 h 681"/>
                  <a:gd name="T6" fmla="*/ 0 w 1933"/>
                  <a:gd name="T7" fmla="*/ 0 h 681"/>
                  <a:gd name="T8" fmla="*/ 7 w 1933"/>
                  <a:gd name="T9" fmla="*/ 3 h 681"/>
                  <a:gd name="T10" fmla="*/ 0 60000 65536"/>
                  <a:gd name="T11" fmla="*/ 0 60000 65536"/>
                  <a:gd name="T12" fmla="*/ 0 60000 65536"/>
                  <a:gd name="T13" fmla="*/ 0 60000 65536"/>
                  <a:gd name="T14" fmla="*/ 0 60000 65536"/>
                  <a:gd name="T15" fmla="*/ 0 w 1933"/>
                  <a:gd name="T16" fmla="*/ 0 h 681"/>
                  <a:gd name="T17" fmla="*/ 1933 w 1933"/>
                  <a:gd name="T18" fmla="*/ 681 h 681"/>
                </a:gdLst>
                <a:ahLst/>
                <a:cxnLst>
                  <a:cxn ang="T10">
                    <a:pos x="T0" y="T1"/>
                  </a:cxn>
                  <a:cxn ang="T11">
                    <a:pos x="T2" y="T3"/>
                  </a:cxn>
                  <a:cxn ang="T12">
                    <a:pos x="T4" y="T5"/>
                  </a:cxn>
                  <a:cxn ang="T13">
                    <a:pos x="T6" y="T7"/>
                  </a:cxn>
                  <a:cxn ang="T14">
                    <a:pos x="T8" y="T9"/>
                  </a:cxn>
                </a:cxnLst>
                <a:rect l="T15" t="T16" r="T17" b="T18"/>
                <a:pathLst>
                  <a:path w="1933" h="681">
                    <a:moveTo>
                      <a:pt x="1930" y="676"/>
                    </a:moveTo>
                    <a:lnTo>
                      <a:pt x="1933" y="681"/>
                    </a:lnTo>
                    <a:lnTo>
                      <a:pt x="5" y="3"/>
                    </a:lnTo>
                    <a:lnTo>
                      <a:pt x="0" y="0"/>
                    </a:lnTo>
                    <a:lnTo>
                      <a:pt x="1930" y="676"/>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5968" name="Freeform 2905"/>
              <p:cNvSpPr>
                <a:spLocks/>
              </p:cNvSpPr>
              <p:nvPr/>
            </p:nvSpPr>
            <p:spPr bwMode="auto">
              <a:xfrm>
                <a:off x="1954" y="2026"/>
                <a:ext cx="966" cy="342"/>
              </a:xfrm>
              <a:custGeom>
                <a:avLst/>
                <a:gdLst>
                  <a:gd name="T0" fmla="*/ 7 w 1933"/>
                  <a:gd name="T1" fmla="*/ 3 h 683"/>
                  <a:gd name="T2" fmla="*/ 7 w 1933"/>
                  <a:gd name="T3" fmla="*/ 3 h 683"/>
                  <a:gd name="T4" fmla="*/ 0 w 1933"/>
                  <a:gd name="T5" fmla="*/ 1 h 683"/>
                  <a:gd name="T6" fmla="*/ 0 w 1933"/>
                  <a:gd name="T7" fmla="*/ 0 h 683"/>
                  <a:gd name="T8" fmla="*/ 7 w 1933"/>
                  <a:gd name="T9" fmla="*/ 3 h 683"/>
                  <a:gd name="T10" fmla="*/ 0 60000 65536"/>
                  <a:gd name="T11" fmla="*/ 0 60000 65536"/>
                  <a:gd name="T12" fmla="*/ 0 60000 65536"/>
                  <a:gd name="T13" fmla="*/ 0 60000 65536"/>
                  <a:gd name="T14" fmla="*/ 0 60000 65536"/>
                  <a:gd name="T15" fmla="*/ 0 w 1933"/>
                  <a:gd name="T16" fmla="*/ 0 h 683"/>
                  <a:gd name="T17" fmla="*/ 1933 w 1933"/>
                  <a:gd name="T18" fmla="*/ 683 h 683"/>
                </a:gdLst>
                <a:ahLst/>
                <a:cxnLst>
                  <a:cxn ang="T10">
                    <a:pos x="T0" y="T1"/>
                  </a:cxn>
                  <a:cxn ang="T11">
                    <a:pos x="T2" y="T3"/>
                  </a:cxn>
                  <a:cxn ang="T12">
                    <a:pos x="T4" y="T5"/>
                  </a:cxn>
                  <a:cxn ang="T13">
                    <a:pos x="T6" y="T7"/>
                  </a:cxn>
                  <a:cxn ang="T14">
                    <a:pos x="T8" y="T9"/>
                  </a:cxn>
                </a:cxnLst>
                <a:rect l="T15" t="T16" r="T17" b="T18"/>
                <a:pathLst>
                  <a:path w="1933" h="683">
                    <a:moveTo>
                      <a:pt x="1928" y="678"/>
                    </a:moveTo>
                    <a:lnTo>
                      <a:pt x="1933" y="683"/>
                    </a:lnTo>
                    <a:lnTo>
                      <a:pt x="4" y="5"/>
                    </a:lnTo>
                    <a:lnTo>
                      <a:pt x="0" y="0"/>
                    </a:lnTo>
                    <a:lnTo>
                      <a:pt x="1928" y="678"/>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5969" name="Freeform 2906"/>
              <p:cNvSpPr>
                <a:spLocks/>
              </p:cNvSpPr>
              <p:nvPr/>
            </p:nvSpPr>
            <p:spPr bwMode="auto">
              <a:xfrm>
                <a:off x="1956" y="2029"/>
                <a:ext cx="969" cy="343"/>
              </a:xfrm>
              <a:custGeom>
                <a:avLst/>
                <a:gdLst>
                  <a:gd name="T0" fmla="*/ 8 w 1937"/>
                  <a:gd name="T1" fmla="*/ 3 h 686"/>
                  <a:gd name="T2" fmla="*/ 8 w 1937"/>
                  <a:gd name="T3" fmla="*/ 3 h 686"/>
                  <a:gd name="T4" fmla="*/ 1 w 1937"/>
                  <a:gd name="T5" fmla="*/ 1 h 686"/>
                  <a:gd name="T6" fmla="*/ 0 w 1937"/>
                  <a:gd name="T7" fmla="*/ 0 h 686"/>
                  <a:gd name="T8" fmla="*/ 8 w 1937"/>
                  <a:gd name="T9" fmla="*/ 3 h 686"/>
                  <a:gd name="T10" fmla="*/ 0 60000 65536"/>
                  <a:gd name="T11" fmla="*/ 0 60000 65536"/>
                  <a:gd name="T12" fmla="*/ 0 60000 65536"/>
                  <a:gd name="T13" fmla="*/ 0 60000 65536"/>
                  <a:gd name="T14" fmla="*/ 0 60000 65536"/>
                  <a:gd name="T15" fmla="*/ 0 w 1937"/>
                  <a:gd name="T16" fmla="*/ 0 h 686"/>
                  <a:gd name="T17" fmla="*/ 1937 w 1937"/>
                  <a:gd name="T18" fmla="*/ 686 h 686"/>
                </a:gdLst>
                <a:ahLst/>
                <a:cxnLst>
                  <a:cxn ang="T10">
                    <a:pos x="T0" y="T1"/>
                  </a:cxn>
                  <a:cxn ang="T11">
                    <a:pos x="T2" y="T3"/>
                  </a:cxn>
                  <a:cxn ang="T12">
                    <a:pos x="T4" y="T5"/>
                  </a:cxn>
                  <a:cxn ang="T13">
                    <a:pos x="T6" y="T7"/>
                  </a:cxn>
                  <a:cxn ang="T14">
                    <a:pos x="T8" y="T9"/>
                  </a:cxn>
                </a:cxnLst>
                <a:rect l="T15" t="T16" r="T17" b="T18"/>
                <a:pathLst>
                  <a:path w="1937" h="686">
                    <a:moveTo>
                      <a:pt x="1929" y="678"/>
                    </a:moveTo>
                    <a:lnTo>
                      <a:pt x="1937" y="686"/>
                    </a:lnTo>
                    <a:lnTo>
                      <a:pt x="8" y="7"/>
                    </a:lnTo>
                    <a:lnTo>
                      <a:pt x="0" y="0"/>
                    </a:lnTo>
                    <a:lnTo>
                      <a:pt x="1929" y="678"/>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970" name="Freeform 2907"/>
              <p:cNvSpPr>
                <a:spLocks/>
              </p:cNvSpPr>
              <p:nvPr/>
            </p:nvSpPr>
            <p:spPr bwMode="auto">
              <a:xfrm>
                <a:off x="1956" y="2029"/>
                <a:ext cx="966" cy="341"/>
              </a:xfrm>
              <a:custGeom>
                <a:avLst/>
                <a:gdLst>
                  <a:gd name="T0" fmla="*/ 8 w 1932"/>
                  <a:gd name="T1" fmla="*/ 2 h 683"/>
                  <a:gd name="T2" fmla="*/ 8 w 1932"/>
                  <a:gd name="T3" fmla="*/ 2 h 683"/>
                  <a:gd name="T4" fmla="*/ 1 w 1932"/>
                  <a:gd name="T5" fmla="*/ 0 h 683"/>
                  <a:gd name="T6" fmla="*/ 0 w 1932"/>
                  <a:gd name="T7" fmla="*/ 0 h 683"/>
                  <a:gd name="T8" fmla="*/ 8 w 1932"/>
                  <a:gd name="T9" fmla="*/ 2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9" y="678"/>
                    </a:moveTo>
                    <a:lnTo>
                      <a:pt x="1932" y="683"/>
                    </a:lnTo>
                    <a:lnTo>
                      <a:pt x="5" y="3"/>
                    </a:lnTo>
                    <a:lnTo>
                      <a:pt x="0" y="0"/>
                    </a:lnTo>
                    <a:lnTo>
                      <a:pt x="1929" y="678"/>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5971" name="Freeform 2908"/>
              <p:cNvSpPr>
                <a:spLocks/>
              </p:cNvSpPr>
              <p:nvPr/>
            </p:nvSpPr>
            <p:spPr bwMode="auto">
              <a:xfrm>
                <a:off x="1958" y="2030"/>
                <a:ext cx="967" cy="342"/>
              </a:xfrm>
              <a:custGeom>
                <a:avLst/>
                <a:gdLst>
                  <a:gd name="T0" fmla="*/ 8 w 1932"/>
                  <a:gd name="T1" fmla="*/ 3 h 683"/>
                  <a:gd name="T2" fmla="*/ 8 w 1932"/>
                  <a:gd name="T3" fmla="*/ 3 h 683"/>
                  <a:gd name="T4" fmla="*/ 1 w 1932"/>
                  <a:gd name="T5" fmla="*/ 1 h 683"/>
                  <a:gd name="T6" fmla="*/ 0 w 1932"/>
                  <a:gd name="T7" fmla="*/ 0 h 683"/>
                  <a:gd name="T8" fmla="*/ 8 w 1932"/>
                  <a:gd name="T9" fmla="*/ 3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7" y="680"/>
                    </a:moveTo>
                    <a:lnTo>
                      <a:pt x="1932" y="683"/>
                    </a:lnTo>
                    <a:lnTo>
                      <a:pt x="3" y="4"/>
                    </a:lnTo>
                    <a:lnTo>
                      <a:pt x="0" y="0"/>
                    </a:lnTo>
                    <a:lnTo>
                      <a:pt x="1927" y="680"/>
                    </a:lnTo>
                    <a:close/>
                  </a:path>
                </a:pathLst>
              </a:custGeom>
              <a:solidFill>
                <a:srgbClr val="AE5600"/>
              </a:solidFill>
              <a:ln w="9525">
                <a:noFill/>
                <a:round/>
                <a:headEnd/>
                <a:tailEnd/>
              </a:ln>
            </p:spPr>
            <p:txBody>
              <a:bodyPr>
                <a:prstTxWarp prst="textNoShape">
                  <a:avLst/>
                </a:prstTxWarp>
              </a:bodyPr>
              <a:lstStyle/>
              <a:p>
                <a:endParaRPr lang="en-US">
                  <a:latin typeface="Calibri" pitchFamily="-112" charset="0"/>
                </a:endParaRPr>
              </a:p>
            </p:txBody>
          </p:sp>
          <p:sp>
            <p:nvSpPr>
              <p:cNvPr id="675972" name="Freeform 2909"/>
              <p:cNvSpPr>
                <a:spLocks/>
              </p:cNvSpPr>
              <p:nvPr/>
            </p:nvSpPr>
            <p:spPr bwMode="auto">
              <a:xfrm>
                <a:off x="1960" y="2032"/>
                <a:ext cx="970" cy="343"/>
              </a:xfrm>
              <a:custGeom>
                <a:avLst/>
                <a:gdLst>
                  <a:gd name="T0" fmla="*/ 8 w 1939"/>
                  <a:gd name="T1" fmla="*/ 3 h 686"/>
                  <a:gd name="T2" fmla="*/ 8 w 1939"/>
                  <a:gd name="T3" fmla="*/ 3 h 686"/>
                  <a:gd name="T4" fmla="*/ 1 w 1939"/>
                  <a:gd name="T5" fmla="*/ 1 h 686"/>
                  <a:gd name="T6" fmla="*/ 0 w 1939"/>
                  <a:gd name="T7" fmla="*/ 0 h 686"/>
                  <a:gd name="T8" fmla="*/ 8 w 1939"/>
                  <a:gd name="T9" fmla="*/ 3 h 686"/>
                  <a:gd name="T10" fmla="*/ 0 60000 65536"/>
                  <a:gd name="T11" fmla="*/ 0 60000 65536"/>
                  <a:gd name="T12" fmla="*/ 0 60000 65536"/>
                  <a:gd name="T13" fmla="*/ 0 60000 65536"/>
                  <a:gd name="T14" fmla="*/ 0 60000 65536"/>
                  <a:gd name="T15" fmla="*/ 0 w 1939"/>
                  <a:gd name="T16" fmla="*/ 0 h 686"/>
                  <a:gd name="T17" fmla="*/ 1939 w 1939"/>
                  <a:gd name="T18" fmla="*/ 686 h 686"/>
                </a:gdLst>
                <a:ahLst/>
                <a:cxnLst>
                  <a:cxn ang="T10">
                    <a:pos x="T0" y="T1"/>
                  </a:cxn>
                  <a:cxn ang="T11">
                    <a:pos x="T2" y="T3"/>
                  </a:cxn>
                  <a:cxn ang="T12">
                    <a:pos x="T4" y="T5"/>
                  </a:cxn>
                  <a:cxn ang="T13">
                    <a:pos x="T6" y="T7"/>
                  </a:cxn>
                  <a:cxn ang="T14">
                    <a:pos x="T8" y="T9"/>
                  </a:cxn>
                </a:cxnLst>
                <a:rect l="T15" t="T16" r="T17" b="T18"/>
                <a:pathLst>
                  <a:path w="1939" h="686">
                    <a:moveTo>
                      <a:pt x="1929" y="679"/>
                    </a:moveTo>
                    <a:lnTo>
                      <a:pt x="1939" y="686"/>
                    </a:lnTo>
                    <a:lnTo>
                      <a:pt x="10" y="6"/>
                    </a:lnTo>
                    <a:lnTo>
                      <a:pt x="0" y="0"/>
                    </a:lnTo>
                    <a:lnTo>
                      <a:pt x="1929" y="679"/>
                    </a:lnTo>
                    <a:close/>
                  </a:path>
                </a:pathLst>
              </a:custGeom>
              <a:solidFill>
                <a:srgbClr val="A95400"/>
              </a:solidFill>
              <a:ln w="9525">
                <a:noFill/>
                <a:round/>
                <a:headEnd/>
                <a:tailEnd/>
              </a:ln>
            </p:spPr>
            <p:txBody>
              <a:bodyPr>
                <a:prstTxWarp prst="textNoShape">
                  <a:avLst/>
                </a:prstTxWarp>
              </a:bodyPr>
              <a:lstStyle/>
              <a:p>
                <a:endParaRPr lang="en-US">
                  <a:latin typeface="Calibri" pitchFamily="-112" charset="0"/>
                </a:endParaRPr>
              </a:p>
            </p:txBody>
          </p:sp>
          <p:sp>
            <p:nvSpPr>
              <p:cNvPr id="675973" name="Freeform 2910"/>
              <p:cNvSpPr>
                <a:spLocks/>
              </p:cNvSpPr>
              <p:nvPr/>
            </p:nvSpPr>
            <p:spPr bwMode="auto">
              <a:xfrm>
                <a:off x="1965" y="2035"/>
                <a:ext cx="975" cy="345"/>
              </a:xfrm>
              <a:custGeom>
                <a:avLst/>
                <a:gdLst>
                  <a:gd name="T0" fmla="*/ 8 w 1949"/>
                  <a:gd name="T1" fmla="*/ 3 h 690"/>
                  <a:gd name="T2" fmla="*/ 8 w 1949"/>
                  <a:gd name="T3" fmla="*/ 3 h 690"/>
                  <a:gd name="T4" fmla="*/ 1 w 1949"/>
                  <a:gd name="T5" fmla="*/ 1 h 690"/>
                  <a:gd name="T6" fmla="*/ 0 w 1949"/>
                  <a:gd name="T7" fmla="*/ 0 h 690"/>
                  <a:gd name="T8" fmla="*/ 8 w 1949"/>
                  <a:gd name="T9" fmla="*/ 3 h 690"/>
                  <a:gd name="T10" fmla="*/ 0 60000 65536"/>
                  <a:gd name="T11" fmla="*/ 0 60000 65536"/>
                  <a:gd name="T12" fmla="*/ 0 60000 65536"/>
                  <a:gd name="T13" fmla="*/ 0 60000 65536"/>
                  <a:gd name="T14" fmla="*/ 0 60000 65536"/>
                  <a:gd name="T15" fmla="*/ 0 w 1949"/>
                  <a:gd name="T16" fmla="*/ 0 h 690"/>
                  <a:gd name="T17" fmla="*/ 1949 w 1949"/>
                  <a:gd name="T18" fmla="*/ 690 h 690"/>
                </a:gdLst>
                <a:ahLst/>
                <a:cxnLst>
                  <a:cxn ang="T10">
                    <a:pos x="T0" y="T1"/>
                  </a:cxn>
                  <a:cxn ang="T11">
                    <a:pos x="T2" y="T3"/>
                  </a:cxn>
                  <a:cxn ang="T12">
                    <a:pos x="T4" y="T5"/>
                  </a:cxn>
                  <a:cxn ang="T13">
                    <a:pos x="T6" y="T7"/>
                  </a:cxn>
                  <a:cxn ang="T14">
                    <a:pos x="T8" y="T9"/>
                  </a:cxn>
                </a:cxnLst>
                <a:rect l="T15" t="T16" r="T17" b="T18"/>
                <a:pathLst>
                  <a:path w="1949" h="690">
                    <a:moveTo>
                      <a:pt x="1929" y="680"/>
                    </a:moveTo>
                    <a:lnTo>
                      <a:pt x="1949" y="690"/>
                    </a:lnTo>
                    <a:lnTo>
                      <a:pt x="20" y="10"/>
                    </a:lnTo>
                    <a:lnTo>
                      <a:pt x="0" y="0"/>
                    </a:lnTo>
                    <a:lnTo>
                      <a:pt x="1929" y="680"/>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5974" name="Freeform 2911"/>
              <p:cNvSpPr>
                <a:spLocks/>
              </p:cNvSpPr>
              <p:nvPr/>
            </p:nvSpPr>
            <p:spPr bwMode="auto">
              <a:xfrm>
                <a:off x="2014" y="1895"/>
                <a:ext cx="979" cy="304"/>
              </a:xfrm>
              <a:custGeom>
                <a:avLst/>
                <a:gdLst>
                  <a:gd name="T0" fmla="*/ 8 w 1958"/>
                  <a:gd name="T1" fmla="*/ 2 h 608"/>
                  <a:gd name="T2" fmla="*/ 8 w 1958"/>
                  <a:gd name="T3" fmla="*/ 2 h 608"/>
                  <a:gd name="T4" fmla="*/ 0 w 1958"/>
                  <a:gd name="T5" fmla="*/ 0 h 608"/>
                  <a:gd name="T6" fmla="*/ 1 w 1958"/>
                  <a:gd name="T7" fmla="*/ 1 h 608"/>
                  <a:gd name="T8" fmla="*/ 8 w 1958"/>
                  <a:gd name="T9" fmla="*/ 2 h 608"/>
                  <a:gd name="T10" fmla="*/ 0 60000 65536"/>
                  <a:gd name="T11" fmla="*/ 0 60000 65536"/>
                  <a:gd name="T12" fmla="*/ 0 60000 65536"/>
                  <a:gd name="T13" fmla="*/ 0 60000 65536"/>
                  <a:gd name="T14" fmla="*/ 0 60000 65536"/>
                  <a:gd name="T15" fmla="*/ 0 w 1958"/>
                  <a:gd name="T16" fmla="*/ 0 h 608"/>
                  <a:gd name="T17" fmla="*/ 1958 w 1958"/>
                  <a:gd name="T18" fmla="*/ 608 h 608"/>
                </a:gdLst>
                <a:ahLst/>
                <a:cxnLst>
                  <a:cxn ang="T10">
                    <a:pos x="T0" y="T1"/>
                  </a:cxn>
                  <a:cxn ang="T11">
                    <a:pos x="T2" y="T3"/>
                  </a:cxn>
                  <a:cxn ang="T12">
                    <a:pos x="T4" y="T5"/>
                  </a:cxn>
                  <a:cxn ang="T13">
                    <a:pos x="T6" y="T7"/>
                  </a:cxn>
                  <a:cxn ang="T14">
                    <a:pos x="T8" y="T9"/>
                  </a:cxn>
                </a:cxnLst>
                <a:rect l="T15" t="T16" r="T17" b="T18"/>
                <a:pathLst>
                  <a:path w="1958" h="608">
                    <a:moveTo>
                      <a:pt x="1958" y="608"/>
                    </a:moveTo>
                    <a:lnTo>
                      <a:pt x="1946" y="606"/>
                    </a:lnTo>
                    <a:lnTo>
                      <a:pt x="0" y="0"/>
                    </a:lnTo>
                    <a:lnTo>
                      <a:pt x="12" y="3"/>
                    </a:lnTo>
                    <a:lnTo>
                      <a:pt x="1958" y="608"/>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5975" name="Freeform 2912"/>
              <p:cNvSpPr>
                <a:spLocks/>
              </p:cNvSpPr>
              <p:nvPr/>
            </p:nvSpPr>
            <p:spPr bwMode="auto">
              <a:xfrm>
                <a:off x="2008" y="1895"/>
                <a:ext cx="979" cy="303"/>
              </a:xfrm>
              <a:custGeom>
                <a:avLst/>
                <a:gdLst>
                  <a:gd name="T0" fmla="*/ 8 w 1958"/>
                  <a:gd name="T1" fmla="*/ 2 h 606"/>
                  <a:gd name="T2" fmla="*/ 8 w 1958"/>
                  <a:gd name="T3" fmla="*/ 2 h 606"/>
                  <a:gd name="T4" fmla="*/ 0 w 1958"/>
                  <a:gd name="T5" fmla="*/ 0 h 606"/>
                  <a:gd name="T6" fmla="*/ 1 w 1958"/>
                  <a:gd name="T7" fmla="*/ 0 h 606"/>
                  <a:gd name="T8" fmla="*/ 8 w 1958"/>
                  <a:gd name="T9" fmla="*/ 2 h 606"/>
                  <a:gd name="T10" fmla="*/ 0 60000 65536"/>
                  <a:gd name="T11" fmla="*/ 0 60000 65536"/>
                  <a:gd name="T12" fmla="*/ 0 60000 65536"/>
                  <a:gd name="T13" fmla="*/ 0 60000 65536"/>
                  <a:gd name="T14" fmla="*/ 0 60000 65536"/>
                  <a:gd name="T15" fmla="*/ 0 w 1958"/>
                  <a:gd name="T16" fmla="*/ 0 h 606"/>
                  <a:gd name="T17" fmla="*/ 1958 w 1958"/>
                  <a:gd name="T18" fmla="*/ 606 h 606"/>
                </a:gdLst>
                <a:ahLst/>
                <a:cxnLst>
                  <a:cxn ang="T10">
                    <a:pos x="T0" y="T1"/>
                  </a:cxn>
                  <a:cxn ang="T11">
                    <a:pos x="T2" y="T3"/>
                  </a:cxn>
                  <a:cxn ang="T12">
                    <a:pos x="T4" y="T5"/>
                  </a:cxn>
                  <a:cxn ang="T13">
                    <a:pos x="T6" y="T7"/>
                  </a:cxn>
                  <a:cxn ang="T14">
                    <a:pos x="T8" y="T9"/>
                  </a:cxn>
                </a:cxnLst>
                <a:rect l="T15" t="T16" r="T17" b="T18"/>
                <a:pathLst>
                  <a:path w="1958" h="606">
                    <a:moveTo>
                      <a:pt x="1958" y="606"/>
                    </a:moveTo>
                    <a:lnTo>
                      <a:pt x="1946" y="604"/>
                    </a:lnTo>
                    <a:lnTo>
                      <a:pt x="0" y="0"/>
                    </a:lnTo>
                    <a:lnTo>
                      <a:pt x="12" y="0"/>
                    </a:lnTo>
                    <a:lnTo>
                      <a:pt x="1958" y="606"/>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5976" name="Freeform 2913"/>
              <p:cNvSpPr>
                <a:spLocks/>
              </p:cNvSpPr>
              <p:nvPr/>
            </p:nvSpPr>
            <p:spPr bwMode="auto">
              <a:xfrm>
                <a:off x="2002" y="1895"/>
                <a:ext cx="979" cy="303"/>
              </a:xfrm>
              <a:custGeom>
                <a:avLst/>
                <a:gdLst>
                  <a:gd name="T0" fmla="*/ 8 w 1957"/>
                  <a:gd name="T1" fmla="*/ 2 h 606"/>
                  <a:gd name="T2" fmla="*/ 8 w 1957"/>
                  <a:gd name="T3" fmla="*/ 2 h 606"/>
                  <a:gd name="T4" fmla="*/ 0 w 1957"/>
                  <a:gd name="T5" fmla="*/ 0 h 606"/>
                  <a:gd name="T6" fmla="*/ 1 w 1957"/>
                  <a:gd name="T7" fmla="*/ 0 h 606"/>
                  <a:gd name="T8" fmla="*/ 8 w 1957"/>
                  <a:gd name="T9" fmla="*/ 2 h 606"/>
                  <a:gd name="T10" fmla="*/ 0 60000 65536"/>
                  <a:gd name="T11" fmla="*/ 0 60000 65536"/>
                  <a:gd name="T12" fmla="*/ 0 60000 65536"/>
                  <a:gd name="T13" fmla="*/ 0 60000 65536"/>
                  <a:gd name="T14" fmla="*/ 0 60000 65536"/>
                  <a:gd name="T15" fmla="*/ 0 w 1957"/>
                  <a:gd name="T16" fmla="*/ 0 h 606"/>
                  <a:gd name="T17" fmla="*/ 1957 w 1957"/>
                  <a:gd name="T18" fmla="*/ 606 h 606"/>
                </a:gdLst>
                <a:ahLst/>
                <a:cxnLst>
                  <a:cxn ang="T10">
                    <a:pos x="T0" y="T1"/>
                  </a:cxn>
                  <a:cxn ang="T11">
                    <a:pos x="T2" y="T3"/>
                  </a:cxn>
                  <a:cxn ang="T12">
                    <a:pos x="T4" y="T5"/>
                  </a:cxn>
                  <a:cxn ang="T13">
                    <a:pos x="T6" y="T7"/>
                  </a:cxn>
                  <a:cxn ang="T14">
                    <a:pos x="T8" y="T9"/>
                  </a:cxn>
                </a:cxnLst>
                <a:rect l="T15" t="T16" r="T17" b="T18"/>
                <a:pathLst>
                  <a:path w="1957" h="606">
                    <a:moveTo>
                      <a:pt x="1957" y="604"/>
                    </a:moveTo>
                    <a:lnTo>
                      <a:pt x="1946" y="606"/>
                    </a:lnTo>
                    <a:lnTo>
                      <a:pt x="0" y="0"/>
                    </a:lnTo>
                    <a:lnTo>
                      <a:pt x="11" y="0"/>
                    </a:lnTo>
                    <a:lnTo>
                      <a:pt x="1957" y="604"/>
                    </a:lnTo>
                    <a:close/>
                  </a:path>
                </a:pathLst>
              </a:custGeom>
              <a:solidFill>
                <a:srgbClr val="804000"/>
              </a:solidFill>
              <a:ln w="9525">
                <a:noFill/>
                <a:round/>
                <a:headEnd/>
                <a:tailEnd/>
              </a:ln>
            </p:spPr>
            <p:txBody>
              <a:bodyPr>
                <a:prstTxWarp prst="textNoShape">
                  <a:avLst/>
                </a:prstTxWarp>
              </a:bodyPr>
              <a:lstStyle/>
              <a:p>
                <a:endParaRPr lang="en-US">
                  <a:latin typeface="Calibri" pitchFamily="-112" charset="0"/>
                </a:endParaRPr>
              </a:p>
            </p:txBody>
          </p:sp>
          <p:sp>
            <p:nvSpPr>
              <p:cNvPr id="675977" name="Freeform 2914"/>
              <p:cNvSpPr>
                <a:spLocks/>
              </p:cNvSpPr>
              <p:nvPr/>
            </p:nvSpPr>
            <p:spPr bwMode="auto">
              <a:xfrm>
                <a:off x="1997" y="1895"/>
                <a:ext cx="978" cy="304"/>
              </a:xfrm>
              <a:custGeom>
                <a:avLst/>
                <a:gdLst>
                  <a:gd name="T0" fmla="*/ 7 w 1958"/>
                  <a:gd name="T1" fmla="*/ 2 h 608"/>
                  <a:gd name="T2" fmla="*/ 7 w 1958"/>
                  <a:gd name="T3" fmla="*/ 2 h 608"/>
                  <a:gd name="T4" fmla="*/ 0 w 1958"/>
                  <a:gd name="T5" fmla="*/ 1 h 608"/>
                  <a:gd name="T6" fmla="*/ 0 w 1958"/>
                  <a:gd name="T7" fmla="*/ 0 h 608"/>
                  <a:gd name="T8" fmla="*/ 7 w 1958"/>
                  <a:gd name="T9" fmla="*/ 2 h 608"/>
                  <a:gd name="T10" fmla="*/ 0 60000 65536"/>
                  <a:gd name="T11" fmla="*/ 0 60000 65536"/>
                  <a:gd name="T12" fmla="*/ 0 60000 65536"/>
                  <a:gd name="T13" fmla="*/ 0 60000 65536"/>
                  <a:gd name="T14" fmla="*/ 0 60000 65536"/>
                  <a:gd name="T15" fmla="*/ 0 w 1958"/>
                  <a:gd name="T16" fmla="*/ 0 h 608"/>
                  <a:gd name="T17" fmla="*/ 1958 w 1958"/>
                  <a:gd name="T18" fmla="*/ 608 h 608"/>
                </a:gdLst>
                <a:ahLst/>
                <a:cxnLst>
                  <a:cxn ang="T10">
                    <a:pos x="T0" y="T1"/>
                  </a:cxn>
                  <a:cxn ang="T11">
                    <a:pos x="T2" y="T3"/>
                  </a:cxn>
                  <a:cxn ang="T12">
                    <a:pos x="T4" y="T5"/>
                  </a:cxn>
                  <a:cxn ang="T13">
                    <a:pos x="T6" y="T7"/>
                  </a:cxn>
                  <a:cxn ang="T14">
                    <a:pos x="T8" y="T9"/>
                  </a:cxn>
                </a:cxnLst>
                <a:rect l="T15" t="T16" r="T17" b="T18"/>
                <a:pathLst>
                  <a:path w="1958" h="608">
                    <a:moveTo>
                      <a:pt x="1958" y="606"/>
                    </a:moveTo>
                    <a:lnTo>
                      <a:pt x="1944" y="608"/>
                    </a:lnTo>
                    <a:lnTo>
                      <a:pt x="0" y="1"/>
                    </a:lnTo>
                    <a:lnTo>
                      <a:pt x="12" y="0"/>
                    </a:lnTo>
                    <a:lnTo>
                      <a:pt x="1958" y="606"/>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5978" name="Freeform 2915"/>
              <p:cNvSpPr>
                <a:spLocks/>
              </p:cNvSpPr>
              <p:nvPr/>
            </p:nvSpPr>
            <p:spPr bwMode="auto">
              <a:xfrm>
                <a:off x="2000" y="1895"/>
                <a:ext cx="975" cy="304"/>
              </a:xfrm>
              <a:custGeom>
                <a:avLst/>
                <a:gdLst>
                  <a:gd name="T0" fmla="*/ 7 w 1951"/>
                  <a:gd name="T1" fmla="*/ 2 h 608"/>
                  <a:gd name="T2" fmla="*/ 7 w 1951"/>
                  <a:gd name="T3" fmla="*/ 2 h 608"/>
                  <a:gd name="T4" fmla="*/ 0 w 1951"/>
                  <a:gd name="T5" fmla="*/ 0 h 608"/>
                  <a:gd name="T6" fmla="*/ 0 w 1951"/>
                  <a:gd name="T7" fmla="*/ 0 h 608"/>
                  <a:gd name="T8" fmla="*/ 7 w 1951"/>
                  <a:gd name="T9" fmla="*/ 2 h 608"/>
                  <a:gd name="T10" fmla="*/ 0 60000 65536"/>
                  <a:gd name="T11" fmla="*/ 0 60000 65536"/>
                  <a:gd name="T12" fmla="*/ 0 60000 65536"/>
                  <a:gd name="T13" fmla="*/ 0 60000 65536"/>
                  <a:gd name="T14" fmla="*/ 0 60000 65536"/>
                  <a:gd name="T15" fmla="*/ 0 w 1951"/>
                  <a:gd name="T16" fmla="*/ 0 h 608"/>
                  <a:gd name="T17" fmla="*/ 1951 w 1951"/>
                  <a:gd name="T18" fmla="*/ 608 h 608"/>
                </a:gdLst>
                <a:ahLst/>
                <a:cxnLst>
                  <a:cxn ang="T10">
                    <a:pos x="T0" y="T1"/>
                  </a:cxn>
                  <a:cxn ang="T11">
                    <a:pos x="T2" y="T3"/>
                  </a:cxn>
                  <a:cxn ang="T12">
                    <a:pos x="T4" y="T5"/>
                  </a:cxn>
                  <a:cxn ang="T13">
                    <a:pos x="T6" y="T7"/>
                  </a:cxn>
                  <a:cxn ang="T14">
                    <a:pos x="T8" y="T9"/>
                  </a:cxn>
                </a:cxnLst>
                <a:rect l="T15" t="T16" r="T17" b="T18"/>
                <a:pathLst>
                  <a:path w="1951" h="608">
                    <a:moveTo>
                      <a:pt x="1951" y="606"/>
                    </a:moveTo>
                    <a:lnTo>
                      <a:pt x="1944" y="608"/>
                    </a:lnTo>
                    <a:lnTo>
                      <a:pt x="0" y="0"/>
                    </a:lnTo>
                    <a:lnTo>
                      <a:pt x="5" y="0"/>
                    </a:lnTo>
                    <a:lnTo>
                      <a:pt x="1951" y="606"/>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5979" name="Freeform 2916"/>
              <p:cNvSpPr>
                <a:spLocks/>
              </p:cNvSpPr>
              <p:nvPr/>
            </p:nvSpPr>
            <p:spPr bwMode="auto">
              <a:xfrm>
                <a:off x="1997" y="1895"/>
                <a:ext cx="975" cy="304"/>
              </a:xfrm>
              <a:custGeom>
                <a:avLst/>
                <a:gdLst>
                  <a:gd name="T0" fmla="*/ 7 w 1951"/>
                  <a:gd name="T1" fmla="*/ 2 h 608"/>
                  <a:gd name="T2" fmla="*/ 7 w 1951"/>
                  <a:gd name="T3" fmla="*/ 2 h 608"/>
                  <a:gd name="T4" fmla="*/ 0 w 1951"/>
                  <a:gd name="T5" fmla="*/ 1 h 608"/>
                  <a:gd name="T6" fmla="*/ 0 w 1951"/>
                  <a:gd name="T7" fmla="*/ 0 h 608"/>
                  <a:gd name="T8" fmla="*/ 7 w 1951"/>
                  <a:gd name="T9" fmla="*/ 2 h 608"/>
                  <a:gd name="T10" fmla="*/ 0 60000 65536"/>
                  <a:gd name="T11" fmla="*/ 0 60000 65536"/>
                  <a:gd name="T12" fmla="*/ 0 60000 65536"/>
                  <a:gd name="T13" fmla="*/ 0 60000 65536"/>
                  <a:gd name="T14" fmla="*/ 0 60000 65536"/>
                  <a:gd name="T15" fmla="*/ 0 w 1951"/>
                  <a:gd name="T16" fmla="*/ 0 h 608"/>
                  <a:gd name="T17" fmla="*/ 1951 w 1951"/>
                  <a:gd name="T18" fmla="*/ 608 h 608"/>
                </a:gdLst>
                <a:ahLst/>
                <a:cxnLst>
                  <a:cxn ang="T10">
                    <a:pos x="T0" y="T1"/>
                  </a:cxn>
                  <a:cxn ang="T11">
                    <a:pos x="T2" y="T3"/>
                  </a:cxn>
                  <a:cxn ang="T12">
                    <a:pos x="T4" y="T5"/>
                  </a:cxn>
                  <a:cxn ang="T13">
                    <a:pos x="T6" y="T7"/>
                  </a:cxn>
                  <a:cxn ang="T14">
                    <a:pos x="T8" y="T9"/>
                  </a:cxn>
                </a:cxnLst>
                <a:rect l="T15" t="T16" r="T17" b="T18"/>
                <a:pathLst>
                  <a:path w="1951" h="608">
                    <a:moveTo>
                      <a:pt x="1951" y="608"/>
                    </a:moveTo>
                    <a:lnTo>
                      <a:pt x="1944" y="608"/>
                    </a:lnTo>
                    <a:lnTo>
                      <a:pt x="0" y="1"/>
                    </a:lnTo>
                    <a:lnTo>
                      <a:pt x="7" y="0"/>
                    </a:lnTo>
                    <a:lnTo>
                      <a:pt x="1951" y="608"/>
                    </a:lnTo>
                    <a:close/>
                  </a:path>
                </a:pathLst>
              </a:custGeom>
              <a:solidFill>
                <a:srgbClr val="924900"/>
              </a:solidFill>
              <a:ln w="9525">
                <a:noFill/>
                <a:round/>
                <a:headEnd/>
                <a:tailEnd/>
              </a:ln>
            </p:spPr>
            <p:txBody>
              <a:bodyPr>
                <a:prstTxWarp prst="textNoShape">
                  <a:avLst/>
                </a:prstTxWarp>
              </a:bodyPr>
              <a:lstStyle/>
              <a:p>
                <a:endParaRPr lang="en-US">
                  <a:latin typeface="Calibri" pitchFamily="-112" charset="0"/>
                </a:endParaRPr>
              </a:p>
            </p:txBody>
          </p:sp>
          <p:sp>
            <p:nvSpPr>
              <p:cNvPr id="675980" name="Freeform 2917"/>
              <p:cNvSpPr>
                <a:spLocks/>
              </p:cNvSpPr>
              <p:nvPr/>
            </p:nvSpPr>
            <p:spPr bwMode="auto">
              <a:xfrm>
                <a:off x="2904" y="2197"/>
                <a:ext cx="124" cy="185"/>
              </a:xfrm>
              <a:custGeom>
                <a:avLst/>
                <a:gdLst>
                  <a:gd name="T0" fmla="*/ 1 w 247"/>
                  <a:gd name="T1" fmla="*/ 1 h 369"/>
                  <a:gd name="T2" fmla="*/ 1 w 247"/>
                  <a:gd name="T3" fmla="*/ 1 h 369"/>
                  <a:gd name="T4" fmla="*/ 1 w 247"/>
                  <a:gd name="T5" fmla="*/ 1 h 369"/>
                  <a:gd name="T6" fmla="*/ 1 w 247"/>
                  <a:gd name="T7" fmla="*/ 1 h 369"/>
                  <a:gd name="T8" fmla="*/ 1 w 247"/>
                  <a:gd name="T9" fmla="*/ 1 h 369"/>
                  <a:gd name="T10" fmla="*/ 1 w 247"/>
                  <a:gd name="T11" fmla="*/ 1 h 369"/>
                  <a:gd name="T12" fmla="*/ 1 w 247"/>
                  <a:gd name="T13" fmla="*/ 1 h 369"/>
                  <a:gd name="T14" fmla="*/ 0 w 247"/>
                  <a:gd name="T15" fmla="*/ 1 h 369"/>
                  <a:gd name="T16" fmla="*/ 0 w 247"/>
                  <a:gd name="T17" fmla="*/ 1 h 369"/>
                  <a:gd name="T18" fmla="*/ 1 w 247"/>
                  <a:gd name="T19" fmla="*/ 2 h 369"/>
                  <a:gd name="T20" fmla="*/ 1 w 247"/>
                  <a:gd name="T21" fmla="*/ 2 h 369"/>
                  <a:gd name="T22" fmla="*/ 1 w 247"/>
                  <a:gd name="T23" fmla="*/ 2 h 369"/>
                  <a:gd name="T24" fmla="*/ 1 w 247"/>
                  <a:gd name="T25" fmla="*/ 2 h 369"/>
                  <a:gd name="T26" fmla="*/ 1 w 247"/>
                  <a:gd name="T27" fmla="*/ 2 h 369"/>
                  <a:gd name="T28" fmla="*/ 1 w 247"/>
                  <a:gd name="T29" fmla="*/ 2 h 369"/>
                  <a:gd name="T30" fmla="*/ 1 w 247"/>
                  <a:gd name="T31" fmla="*/ 2 h 369"/>
                  <a:gd name="T32" fmla="*/ 1 w 247"/>
                  <a:gd name="T33" fmla="*/ 2 h 369"/>
                  <a:gd name="T34" fmla="*/ 1 w 247"/>
                  <a:gd name="T35" fmla="*/ 2 h 369"/>
                  <a:gd name="T36" fmla="*/ 1 w 247"/>
                  <a:gd name="T37" fmla="*/ 2 h 369"/>
                  <a:gd name="T38" fmla="*/ 1 w 247"/>
                  <a:gd name="T39" fmla="*/ 2 h 369"/>
                  <a:gd name="T40" fmla="*/ 1 w 247"/>
                  <a:gd name="T41" fmla="*/ 2 h 369"/>
                  <a:gd name="T42" fmla="*/ 1 w 247"/>
                  <a:gd name="T43" fmla="*/ 1 h 369"/>
                  <a:gd name="T44" fmla="*/ 1 w 247"/>
                  <a:gd name="T45" fmla="*/ 1 h 369"/>
                  <a:gd name="T46" fmla="*/ 1 w 247"/>
                  <a:gd name="T47" fmla="*/ 1 h 369"/>
                  <a:gd name="T48" fmla="*/ 1 w 247"/>
                  <a:gd name="T49" fmla="*/ 1 h 369"/>
                  <a:gd name="T50" fmla="*/ 1 w 247"/>
                  <a:gd name="T51" fmla="*/ 1 h 369"/>
                  <a:gd name="T52" fmla="*/ 1 w 247"/>
                  <a:gd name="T53" fmla="*/ 1 h 369"/>
                  <a:gd name="T54" fmla="*/ 1 w 247"/>
                  <a:gd name="T55" fmla="*/ 1 h 369"/>
                  <a:gd name="T56" fmla="*/ 1 w 247"/>
                  <a:gd name="T57" fmla="*/ 1 h 369"/>
                  <a:gd name="T58" fmla="*/ 1 w 247"/>
                  <a:gd name="T59" fmla="*/ 1 h 369"/>
                  <a:gd name="T60" fmla="*/ 1 w 247"/>
                  <a:gd name="T61" fmla="*/ 1 h 369"/>
                  <a:gd name="T62" fmla="*/ 1 w 247"/>
                  <a:gd name="T63" fmla="*/ 1 h 3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7"/>
                  <a:gd name="T97" fmla="*/ 0 h 369"/>
                  <a:gd name="T98" fmla="*/ 247 w 247"/>
                  <a:gd name="T99" fmla="*/ 369 h 3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7" h="369">
                    <a:moveTo>
                      <a:pt x="129" y="4"/>
                    </a:moveTo>
                    <a:lnTo>
                      <a:pt x="116" y="9"/>
                    </a:lnTo>
                    <a:lnTo>
                      <a:pt x="104" y="15"/>
                    </a:lnTo>
                    <a:lnTo>
                      <a:pt x="93" y="24"/>
                    </a:lnTo>
                    <a:lnTo>
                      <a:pt x="81" y="34"/>
                    </a:lnTo>
                    <a:lnTo>
                      <a:pt x="70" y="44"/>
                    </a:lnTo>
                    <a:lnTo>
                      <a:pt x="60" y="57"/>
                    </a:lnTo>
                    <a:lnTo>
                      <a:pt x="50" y="70"/>
                    </a:lnTo>
                    <a:lnTo>
                      <a:pt x="40" y="85"/>
                    </a:lnTo>
                    <a:lnTo>
                      <a:pt x="31" y="100"/>
                    </a:lnTo>
                    <a:lnTo>
                      <a:pt x="23" y="117"/>
                    </a:lnTo>
                    <a:lnTo>
                      <a:pt x="16" y="133"/>
                    </a:lnTo>
                    <a:lnTo>
                      <a:pt x="11" y="152"/>
                    </a:lnTo>
                    <a:lnTo>
                      <a:pt x="6" y="168"/>
                    </a:lnTo>
                    <a:lnTo>
                      <a:pt x="3" y="188"/>
                    </a:lnTo>
                    <a:lnTo>
                      <a:pt x="0" y="207"/>
                    </a:lnTo>
                    <a:lnTo>
                      <a:pt x="0" y="225"/>
                    </a:lnTo>
                    <a:lnTo>
                      <a:pt x="0" y="243"/>
                    </a:lnTo>
                    <a:lnTo>
                      <a:pt x="0" y="261"/>
                    </a:lnTo>
                    <a:lnTo>
                      <a:pt x="3" y="276"/>
                    </a:lnTo>
                    <a:lnTo>
                      <a:pt x="6" y="293"/>
                    </a:lnTo>
                    <a:lnTo>
                      <a:pt x="11" y="306"/>
                    </a:lnTo>
                    <a:lnTo>
                      <a:pt x="18" y="320"/>
                    </a:lnTo>
                    <a:lnTo>
                      <a:pt x="25" y="331"/>
                    </a:lnTo>
                    <a:lnTo>
                      <a:pt x="33" y="341"/>
                    </a:lnTo>
                    <a:lnTo>
                      <a:pt x="41" y="349"/>
                    </a:lnTo>
                    <a:lnTo>
                      <a:pt x="51" y="356"/>
                    </a:lnTo>
                    <a:lnTo>
                      <a:pt x="61" y="363"/>
                    </a:lnTo>
                    <a:lnTo>
                      <a:pt x="71" y="366"/>
                    </a:lnTo>
                    <a:lnTo>
                      <a:pt x="83" y="368"/>
                    </a:lnTo>
                    <a:lnTo>
                      <a:pt x="94" y="369"/>
                    </a:lnTo>
                    <a:lnTo>
                      <a:pt x="106" y="368"/>
                    </a:lnTo>
                    <a:lnTo>
                      <a:pt x="119" y="364"/>
                    </a:lnTo>
                    <a:lnTo>
                      <a:pt x="133" y="359"/>
                    </a:lnTo>
                    <a:lnTo>
                      <a:pt x="144" y="353"/>
                    </a:lnTo>
                    <a:lnTo>
                      <a:pt x="156" y="344"/>
                    </a:lnTo>
                    <a:lnTo>
                      <a:pt x="168" y="334"/>
                    </a:lnTo>
                    <a:lnTo>
                      <a:pt x="179" y="323"/>
                    </a:lnTo>
                    <a:lnTo>
                      <a:pt x="189" y="311"/>
                    </a:lnTo>
                    <a:lnTo>
                      <a:pt x="199" y="298"/>
                    </a:lnTo>
                    <a:lnTo>
                      <a:pt x="207" y="283"/>
                    </a:lnTo>
                    <a:lnTo>
                      <a:pt x="216" y="268"/>
                    </a:lnTo>
                    <a:lnTo>
                      <a:pt x="222" y="251"/>
                    </a:lnTo>
                    <a:lnTo>
                      <a:pt x="229" y="235"/>
                    </a:lnTo>
                    <a:lnTo>
                      <a:pt x="236" y="218"/>
                    </a:lnTo>
                    <a:lnTo>
                      <a:pt x="239" y="200"/>
                    </a:lnTo>
                    <a:lnTo>
                      <a:pt x="242" y="183"/>
                    </a:lnTo>
                    <a:lnTo>
                      <a:pt x="246" y="165"/>
                    </a:lnTo>
                    <a:lnTo>
                      <a:pt x="247" y="147"/>
                    </a:lnTo>
                    <a:lnTo>
                      <a:pt x="247" y="128"/>
                    </a:lnTo>
                    <a:lnTo>
                      <a:pt x="246" y="110"/>
                    </a:lnTo>
                    <a:lnTo>
                      <a:pt x="242" y="95"/>
                    </a:lnTo>
                    <a:lnTo>
                      <a:pt x="239" y="80"/>
                    </a:lnTo>
                    <a:lnTo>
                      <a:pt x="234" y="65"/>
                    </a:lnTo>
                    <a:lnTo>
                      <a:pt x="229" y="52"/>
                    </a:lnTo>
                    <a:lnTo>
                      <a:pt x="222" y="40"/>
                    </a:lnTo>
                    <a:lnTo>
                      <a:pt x="216" y="30"/>
                    </a:lnTo>
                    <a:lnTo>
                      <a:pt x="207" y="22"/>
                    </a:lnTo>
                    <a:lnTo>
                      <a:pt x="197" y="14"/>
                    </a:lnTo>
                    <a:lnTo>
                      <a:pt x="188" y="9"/>
                    </a:lnTo>
                    <a:lnTo>
                      <a:pt x="178" y="4"/>
                    </a:lnTo>
                    <a:lnTo>
                      <a:pt x="166" y="2"/>
                    </a:lnTo>
                    <a:lnTo>
                      <a:pt x="154" y="0"/>
                    </a:lnTo>
                    <a:lnTo>
                      <a:pt x="143" y="2"/>
                    </a:lnTo>
                    <a:lnTo>
                      <a:pt x="129" y="4"/>
                    </a:lnTo>
                    <a:close/>
                  </a:path>
                </a:pathLst>
              </a:custGeom>
              <a:solidFill>
                <a:srgbClr val="FF7F00"/>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5981" name="Group 2918"/>
            <p:cNvGrpSpPr>
              <a:grpSpLocks/>
            </p:cNvGrpSpPr>
            <p:nvPr/>
          </p:nvGrpSpPr>
          <p:grpSpPr bwMode="auto">
            <a:xfrm>
              <a:off x="2944" y="2254"/>
              <a:ext cx="339" cy="168"/>
              <a:chOff x="2944" y="2254"/>
              <a:chExt cx="339" cy="168"/>
            </a:xfrm>
          </p:grpSpPr>
          <p:sp>
            <p:nvSpPr>
              <p:cNvPr id="675982" name="Freeform 2919"/>
              <p:cNvSpPr>
                <a:spLocks/>
              </p:cNvSpPr>
              <p:nvPr/>
            </p:nvSpPr>
            <p:spPr bwMode="auto">
              <a:xfrm>
                <a:off x="2969" y="2254"/>
                <a:ext cx="282" cy="88"/>
              </a:xfrm>
              <a:custGeom>
                <a:avLst/>
                <a:gdLst>
                  <a:gd name="T0" fmla="*/ 2 w 565"/>
                  <a:gd name="T1" fmla="*/ 0 h 177"/>
                  <a:gd name="T2" fmla="*/ 2 w 565"/>
                  <a:gd name="T3" fmla="*/ 0 h 177"/>
                  <a:gd name="T4" fmla="*/ 0 w 565"/>
                  <a:gd name="T5" fmla="*/ 0 h 177"/>
                  <a:gd name="T6" fmla="*/ 0 w 565"/>
                  <a:gd name="T7" fmla="*/ 0 h 177"/>
                  <a:gd name="T8" fmla="*/ 2 w 565"/>
                  <a:gd name="T9" fmla="*/ 0 h 177"/>
                  <a:gd name="T10" fmla="*/ 0 60000 65536"/>
                  <a:gd name="T11" fmla="*/ 0 60000 65536"/>
                  <a:gd name="T12" fmla="*/ 0 60000 65536"/>
                  <a:gd name="T13" fmla="*/ 0 60000 65536"/>
                  <a:gd name="T14" fmla="*/ 0 60000 65536"/>
                  <a:gd name="T15" fmla="*/ 0 w 565"/>
                  <a:gd name="T16" fmla="*/ 0 h 177"/>
                  <a:gd name="T17" fmla="*/ 565 w 565"/>
                  <a:gd name="T18" fmla="*/ 177 h 177"/>
                </a:gdLst>
                <a:ahLst/>
                <a:cxnLst>
                  <a:cxn ang="T10">
                    <a:pos x="T0" y="T1"/>
                  </a:cxn>
                  <a:cxn ang="T11">
                    <a:pos x="T2" y="T3"/>
                  </a:cxn>
                  <a:cxn ang="T12">
                    <a:pos x="T4" y="T5"/>
                  </a:cxn>
                  <a:cxn ang="T13">
                    <a:pos x="T6" y="T7"/>
                  </a:cxn>
                  <a:cxn ang="T14">
                    <a:pos x="T8" y="T9"/>
                  </a:cxn>
                </a:cxnLst>
                <a:rect l="T15" t="T16" r="T17" b="T18"/>
                <a:pathLst>
                  <a:path w="565" h="177">
                    <a:moveTo>
                      <a:pt x="565" y="173"/>
                    </a:moveTo>
                    <a:lnTo>
                      <a:pt x="552" y="177"/>
                    </a:lnTo>
                    <a:lnTo>
                      <a:pt x="0" y="4"/>
                    </a:lnTo>
                    <a:lnTo>
                      <a:pt x="12" y="0"/>
                    </a:lnTo>
                    <a:lnTo>
                      <a:pt x="565" y="173"/>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983" name="Freeform 2920"/>
              <p:cNvSpPr>
                <a:spLocks/>
              </p:cNvSpPr>
              <p:nvPr/>
            </p:nvSpPr>
            <p:spPr bwMode="auto">
              <a:xfrm>
                <a:off x="2973" y="2254"/>
                <a:ext cx="278" cy="87"/>
              </a:xfrm>
              <a:custGeom>
                <a:avLst/>
                <a:gdLst>
                  <a:gd name="T0" fmla="*/ 2 w 556"/>
                  <a:gd name="T1" fmla="*/ 0 h 175"/>
                  <a:gd name="T2" fmla="*/ 2 w 556"/>
                  <a:gd name="T3" fmla="*/ 0 h 175"/>
                  <a:gd name="T4" fmla="*/ 0 w 556"/>
                  <a:gd name="T5" fmla="*/ 0 h 175"/>
                  <a:gd name="T6" fmla="*/ 1 w 556"/>
                  <a:gd name="T7" fmla="*/ 0 h 175"/>
                  <a:gd name="T8" fmla="*/ 2 w 556"/>
                  <a:gd name="T9" fmla="*/ 0 h 175"/>
                  <a:gd name="T10" fmla="*/ 0 60000 65536"/>
                  <a:gd name="T11" fmla="*/ 0 60000 65536"/>
                  <a:gd name="T12" fmla="*/ 0 60000 65536"/>
                  <a:gd name="T13" fmla="*/ 0 60000 65536"/>
                  <a:gd name="T14" fmla="*/ 0 60000 65536"/>
                  <a:gd name="T15" fmla="*/ 0 w 556"/>
                  <a:gd name="T16" fmla="*/ 0 h 175"/>
                  <a:gd name="T17" fmla="*/ 556 w 556"/>
                  <a:gd name="T18" fmla="*/ 175 h 175"/>
                </a:gdLst>
                <a:ahLst/>
                <a:cxnLst>
                  <a:cxn ang="T10">
                    <a:pos x="T0" y="T1"/>
                  </a:cxn>
                  <a:cxn ang="T11">
                    <a:pos x="T2" y="T3"/>
                  </a:cxn>
                  <a:cxn ang="T12">
                    <a:pos x="T4" y="T5"/>
                  </a:cxn>
                  <a:cxn ang="T13">
                    <a:pos x="T6" y="T7"/>
                  </a:cxn>
                  <a:cxn ang="T14">
                    <a:pos x="T8" y="T9"/>
                  </a:cxn>
                </a:cxnLst>
                <a:rect l="T15" t="T16" r="T17" b="T18"/>
                <a:pathLst>
                  <a:path w="556" h="175">
                    <a:moveTo>
                      <a:pt x="556" y="173"/>
                    </a:moveTo>
                    <a:lnTo>
                      <a:pt x="551" y="175"/>
                    </a:lnTo>
                    <a:lnTo>
                      <a:pt x="0" y="2"/>
                    </a:lnTo>
                    <a:lnTo>
                      <a:pt x="3" y="0"/>
                    </a:lnTo>
                    <a:lnTo>
                      <a:pt x="556" y="173"/>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5984" name="Freeform 2921"/>
              <p:cNvSpPr>
                <a:spLocks/>
              </p:cNvSpPr>
              <p:nvPr/>
            </p:nvSpPr>
            <p:spPr bwMode="auto">
              <a:xfrm>
                <a:off x="2970" y="2255"/>
                <a:ext cx="279" cy="86"/>
              </a:xfrm>
              <a:custGeom>
                <a:avLst/>
                <a:gdLst>
                  <a:gd name="T0" fmla="*/ 3 w 556"/>
                  <a:gd name="T1" fmla="*/ 0 h 173"/>
                  <a:gd name="T2" fmla="*/ 3 w 556"/>
                  <a:gd name="T3" fmla="*/ 0 h 173"/>
                  <a:gd name="T4" fmla="*/ 0 w 556"/>
                  <a:gd name="T5" fmla="*/ 0 h 173"/>
                  <a:gd name="T6" fmla="*/ 1 w 556"/>
                  <a:gd name="T7" fmla="*/ 0 h 173"/>
                  <a:gd name="T8" fmla="*/ 3 w 556"/>
                  <a:gd name="T9" fmla="*/ 0 h 173"/>
                  <a:gd name="T10" fmla="*/ 0 60000 65536"/>
                  <a:gd name="T11" fmla="*/ 0 60000 65536"/>
                  <a:gd name="T12" fmla="*/ 0 60000 65536"/>
                  <a:gd name="T13" fmla="*/ 0 60000 65536"/>
                  <a:gd name="T14" fmla="*/ 0 60000 65536"/>
                  <a:gd name="T15" fmla="*/ 0 w 556"/>
                  <a:gd name="T16" fmla="*/ 0 h 173"/>
                  <a:gd name="T17" fmla="*/ 556 w 556"/>
                  <a:gd name="T18" fmla="*/ 173 h 173"/>
                </a:gdLst>
                <a:ahLst/>
                <a:cxnLst>
                  <a:cxn ang="T10">
                    <a:pos x="T0" y="T1"/>
                  </a:cxn>
                  <a:cxn ang="T11">
                    <a:pos x="T2" y="T3"/>
                  </a:cxn>
                  <a:cxn ang="T12">
                    <a:pos x="T4" y="T5"/>
                  </a:cxn>
                  <a:cxn ang="T13">
                    <a:pos x="T6" y="T7"/>
                  </a:cxn>
                  <a:cxn ang="T14">
                    <a:pos x="T8" y="T9"/>
                  </a:cxn>
                </a:cxnLst>
                <a:rect l="T15" t="T16" r="T17" b="T18"/>
                <a:pathLst>
                  <a:path w="556" h="173">
                    <a:moveTo>
                      <a:pt x="556" y="173"/>
                    </a:moveTo>
                    <a:lnTo>
                      <a:pt x="551" y="173"/>
                    </a:lnTo>
                    <a:lnTo>
                      <a:pt x="0" y="0"/>
                    </a:lnTo>
                    <a:lnTo>
                      <a:pt x="5" y="0"/>
                    </a:lnTo>
                    <a:lnTo>
                      <a:pt x="556" y="173"/>
                    </a:lnTo>
                    <a:close/>
                  </a:path>
                </a:pathLst>
              </a:custGeom>
              <a:solidFill>
                <a:srgbClr val="8D4600"/>
              </a:solidFill>
              <a:ln w="9525">
                <a:noFill/>
                <a:round/>
                <a:headEnd/>
                <a:tailEnd/>
              </a:ln>
            </p:spPr>
            <p:txBody>
              <a:bodyPr>
                <a:prstTxWarp prst="textNoShape">
                  <a:avLst/>
                </a:prstTxWarp>
              </a:bodyPr>
              <a:lstStyle/>
              <a:p>
                <a:endParaRPr lang="en-US">
                  <a:latin typeface="Calibri" pitchFamily="-112" charset="0"/>
                </a:endParaRPr>
              </a:p>
            </p:txBody>
          </p:sp>
          <p:sp>
            <p:nvSpPr>
              <p:cNvPr id="675985" name="Freeform 2922"/>
              <p:cNvSpPr>
                <a:spLocks/>
              </p:cNvSpPr>
              <p:nvPr/>
            </p:nvSpPr>
            <p:spPr bwMode="auto">
              <a:xfrm>
                <a:off x="2969" y="2255"/>
                <a:ext cx="277" cy="87"/>
              </a:xfrm>
              <a:custGeom>
                <a:avLst/>
                <a:gdLst>
                  <a:gd name="T0" fmla="*/ 2 w 555"/>
                  <a:gd name="T1" fmla="*/ 0 h 175"/>
                  <a:gd name="T2" fmla="*/ 2 w 555"/>
                  <a:gd name="T3" fmla="*/ 0 h 175"/>
                  <a:gd name="T4" fmla="*/ 0 w 555"/>
                  <a:gd name="T5" fmla="*/ 0 h 175"/>
                  <a:gd name="T6" fmla="*/ 0 w 555"/>
                  <a:gd name="T7" fmla="*/ 0 h 175"/>
                  <a:gd name="T8" fmla="*/ 2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934900"/>
              </a:solidFill>
              <a:ln w="9525">
                <a:noFill/>
                <a:round/>
                <a:headEnd/>
                <a:tailEnd/>
              </a:ln>
            </p:spPr>
            <p:txBody>
              <a:bodyPr>
                <a:prstTxWarp prst="textNoShape">
                  <a:avLst/>
                </a:prstTxWarp>
              </a:bodyPr>
              <a:lstStyle/>
              <a:p>
                <a:endParaRPr lang="en-US">
                  <a:latin typeface="Calibri" pitchFamily="-112" charset="0"/>
                </a:endParaRPr>
              </a:p>
            </p:txBody>
          </p:sp>
          <p:sp>
            <p:nvSpPr>
              <p:cNvPr id="675986" name="Freeform 2923"/>
              <p:cNvSpPr>
                <a:spLocks/>
              </p:cNvSpPr>
              <p:nvPr/>
            </p:nvSpPr>
            <p:spPr bwMode="auto">
              <a:xfrm>
                <a:off x="2963" y="2255"/>
                <a:ext cx="282" cy="90"/>
              </a:xfrm>
              <a:custGeom>
                <a:avLst/>
                <a:gdLst>
                  <a:gd name="T0" fmla="*/ 3 w 563"/>
                  <a:gd name="T1" fmla="*/ 1 h 179"/>
                  <a:gd name="T2" fmla="*/ 3 w 563"/>
                  <a:gd name="T3" fmla="*/ 1 h 179"/>
                  <a:gd name="T4" fmla="*/ 0 w 563"/>
                  <a:gd name="T5" fmla="*/ 1 h 179"/>
                  <a:gd name="T6" fmla="*/ 1 w 563"/>
                  <a:gd name="T7" fmla="*/ 0 h 179"/>
                  <a:gd name="T8" fmla="*/ 3 w 563"/>
                  <a:gd name="T9" fmla="*/ 1 h 179"/>
                  <a:gd name="T10" fmla="*/ 0 60000 65536"/>
                  <a:gd name="T11" fmla="*/ 0 60000 65536"/>
                  <a:gd name="T12" fmla="*/ 0 60000 65536"/>
                  <a:gd name="T13" fmla="*/ 0 60000 65536"/>
                  <a:gd name="T14" fmla="*/ 0 60000 65536"/>
                  <a:gd name="T15" fmla="*/ 0 w 563"/>
                  <a:gd name="T16" fmla="*/ 0 h 179"/>
                  <a:gd name="T17" fmla="*/ 563 w 563"/>
                  <a:gd name="T18" fmla="*/ 179 h 179"/>
                </a:gdLst>
                <a:ahLst/>
                <a:cxnLst>
                  <a:cxn ang="T10">
                    <a:pos x="T0" y="T1"/>
                  </a:cxn>
                  <a:cxn ang="T11">
                    <a:pos x="T2" y="T3"/>
                  </a:cxn>
                  <a:cxn ang="T12">
                    <a:pos x="T4" y="T5"/>
                  </a:cxn>
                  <a:cxn ang="T13">
                    <a:pos x="T6" y="T7"/>
                  </a:cxn>
                  <a:cxn ang="T14">
                    <a:pos x="T8" y="T9"/>
                  </a:cxn>
                </a:cxnLst>
                <a:rect l="T15" t="T16" r="T17" b="T18"/>
                <a:pathLst>
                  <a:path w="563" h="179">
                    <a:moveTo>
                      <a:pt x="563" y="173"/>
                    </a:moveTo>
                    <a:lnTo>
                      <a:pt x="550" y="179"/>
                    </a:lnTo>
                    <a:lnTo>
                      <a:pt x="0" y="6"/>
                    </a:lnTo>
                    <a:lnTo>
                      <a:pt x="11" y="0"/>
                    </a:lnTo>
                    <a:lnTo>
                      <a:pt x="563" y="173"/>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987" name="Freeform 2924"/>
              <p:cNvSpPr>
                <a:spLocks/>
              </p:cNvSpPr>
              <p:nvPr/>
            </p:nvSpPr>
            <p:spPr bwMode="auto">
              <a:xfrm>
                <a:off x="2967" y="2255"/>
                <a:ext cx="278" cy="88"/>
              </a:xfrm>
              <a:custGeom>
                <a:avLst/>
                <a:gdLst>
                  <a:gd name="T0" fmla="*/ 3 w 555"/>
                  <a:gd name="T1" fmla="*/ 1 h 174"/>
                  <a:gd name="T2" fmla="*/ 3 w 555"/>
                  <a:gd name="T3" fmla="*/ 1 h 174"/>
                  <a:gd name="T4" fmla="*/ 0 w 555"/>
                  <a:gd name="T5" fmla="*/ 1 h 174"/>
                  <a:gd name="T6" fmla="*/ 1 w 555"/>
                  <a:gd name="T7" fmla="*/ 0 h 174"/>
                  <a:gd name="T8" fmla="*/ 3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2" y="174"/>
                    </a:lnTo>
                    <a:lnTo>
                      <a:pt x="0" y="1"/>
                    </a:lnTo>
                    <a:lnTo>
                      <a:pt x="3" y="0"/>
                    </a:lnTo>
                    <a:lnTo>
                      <a:pt x="555" y="173"/>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5988" name="Freeform 2925"/>
              <p:cNvSpPr>
                <a:spLocks/>
              </p:cNvSpPr>
              <p:nvPr/>
            </p:nvSpPr>
            <p:spPr bwMode="auto">
              <a:xfrm>
                <a:off x="2965" y="2256"/>
                <a:ext cx="278" cy="87"/>
              </a:xfrm>
              <a:custGeom>
                <a:avLst/>
                <a:gdLst>
                  <a:gd name="T0" fmla="*/ 3 w 555"/>
                  <a:gd name="T1" fmla="*/ 0 h 175"/>
                  <a:gd name="T2" fmla="*/ 3 w 555"/>
                  <a:gd name="T3" fmla="*/ 0 h 175"/>
                  <a:gd name="T4" fmla="*/ 0 w 555"/>
                  <a:gd name="T5" fmla="*/ 0 h 175"/>
                  <a:gd name="T6" fmla="*/ 1 w 555"/>
                  <a:gd name="T7" fmla="*/ 0 h 175"/>
                  <a:gd name="T8" fmla="*/ 3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1" y="175"/>
                    </a:lnTo>
                    <a:lnTo>
                      <a:pt x="0" y="2"/>
                    </a:lnTo>
                    <a:lnTo>
                      <a:pt x="3" y="0"/>
                    </a:lnTo>
                    <a:lnTo>
                      <a:pt x="555" y="173"/>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5989" name="Freeform 2926"/>
              <p:cNvSpPr>
                <a:spLocks/>
              </p:cNvSpPr>
              <p:nvPr/>
            </p:nvSpPr>
            <p:spPr bwMode="auto">
              <a:xfrm>
                <a:off x="2964" y="2257"/>
                <a:ext cx="277" cy="87"/>
              </a:xfrm>
              <a:custGeom>
                <a:avLst/>
                <a:gdLst>
                  <a:gd name="T0" fmla="*/ 2 w 555"/>
                  <a:gd name="T1" fmla="*/ 0 h 175"/>
                  <a:gd name="T2" fmla="*/ 2 w 555"/>
                  <a:gd name="T3" fmla="*/ 0 h 175"/>
                  <a:gd name="T4" fmla="*/ 0 w 555"/>
                  <a:gd name="T5" fmla="*/ 0 h 175"/>
                  <a:gd name="T6" fmla="*/ 0 w 555"/>
                  <a:gd name="T7" fmla="*/ 0 h 175"/>
                  <a:gd name="T8" fmla="*/ 2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5990" name="Freeform 2927"/>
              <p:cNvSpPr>
                <a:spLocks/>
              </p:cNvSpPr>
              <p:nvPr/>
            </p:nvSpPr>
            <p:spPr bwMode="auto">
              <a:xfrm>
                <a:off x="2963" y="2258"/>
                <a:ext cx="277" cy="87"/>
              </a:xfrm>
              <a:custGeom>
                <a:avLst/>
                <a:gdLst>
                  <a:gd name="T0" fmla="*/ 3 w 553"/>
                  <a:gd name="T1" fmla="*/ 1 h 174"/>
                  <a:gd name="T2" fmla="*/ 3 w 553"/>
                  <a:gd name="T3" fmla="*/ 1 h 174"/>
                  <a:gd name="T4" fmla="*/ 0 w 553"/>
                  <a:gd name="T5" fmla="*/ 1 h 174"/>
                  <a:gd name="T6" fmla="*/ 1 w 553"/>
                  <a:gd name="T7" fmla="*/ 0 h 174"/>
                  <a:gd name="T8" fmla="*/ 3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0" y="174"/>
                    </a:lnTo>
                    <a:lnTo>
                      <a:pt x="0" y="1"/>
                    </a:lnTo>
                    <a:lnTo>
                      <a:pt x="1" y="0"/>
                    </a:lnTo>
                    <a:lnTo>
                      <a:pt x="553" y="173"/>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5991" name="Freeform 2928"/>
              <p:cNvSpPr>
                <a:spLocks/>
              </p:cNvSpPr>
              <p:nvPr/>
            </p:nvSpPr>
            <p:spPr bwMode="auto">
              <a:xfrm>
                <a:off x="2957" y="2259"/>
                <a:ext cx="281" cy="90"/>
              </a:xfrm>
              <a:custGeom>
                <a:avLst/>
                <a:gdLst>
                  <a:gd name="T0" fmla="*/ 2 w 562"/>
                  <a:gd name="T1" fmla="*/ 0 h 182"/>
                  <a:gd name="T2" fmla="*/ 2 w 562"/>
                  <a:gd name="T3" fmla="*/ 0 h 182"/>
                  <a:gd name="T4" fmla="*/ 0 w 562"/>
                  <a:gd name="T5" fmla="*/ 0 h 182"/>
                  <a:gd name="T6" fmla="*/ 1 w 562"/>
                  <a:gd name="T7" fmla="*/ 0 h 182"/>
                  <a:gd name="T8" fmla="*/ 2 w 562"/>
                  <a:gd name="T9" fmla="*/ 0 h 182"/>
                  <a:gd name="T10" fmla="*/ 0 60000 65536"/>
                  <a:gd name="T11" fmla="*/ 0 60000 65536"/>
                  <a:gd name="T12" fmla="*/ 0 60000 65536"/>
                  <a:gd name="T13" fmla="*/ 0 60000 65536"/>
                  <a:gd name="T14" fmla="*/ 0 60000 65536"/>
                  <a:gd name="T15" fmla="*/ 0 w 562"/>
                  <a:gd name="T16" fmla="*/ 0 h 182"/>
                  <a:gd name="T17" fmla="*/ 562 w 562"/>
                  <a:gd name="T18" fmla="*/ 182 h 182"/>
                </a:gdLst>
                <a:ahLst/>
                <a:cxnLst>
                  <a:cxn ang="T10">
                    <a:pos x="T0" y="T1"/>
                  </a:cxn>
                  <a:cxn ang="T11">
                    <a:pos x="T2" y="T3"/>
                  </a:cxn>
                  <a:cxn ang="T12">
                    <a:pos x="T4" y="T5"/>
                  </a:cxn>
                  <a:cxn ang="T13">
                    <a:pos x="T6" y="T7"/>
                  </a:cxn>
                  <a:cxn ang="T14">
                    <a:pos x="T8" y="T9"/>
                  </a:cxn>
                </a:cxnLst>
                <a:rect l="T15" t="T16" r="T17" b="T18"/>
                <a:pathLst>
                  <a:path w="562" h="182">
                    <a:moveTo>
                      <a:pt x="562" y="173"/>
                    </a:moveTo>
                    <a:lnTo>
                      <a:pt x="552" y="182"/>
                    </a:lnTo>
                    <a:lnTo>
                      <a:pt x="0" y="9"/>
                    </a:lnTo>
                    <a:lnTo>
                      <a:pt x="12" y="0"/>
                    </a:lnTo>
                    <a:lnTo>
                      <a:pt x="562" y="173"/>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992" name="Freeform 2929"/>
              <p:cNvSpPr>
                <a:spLocks/>
              </p:cNvSpPr>
              <p:nvPr/>
            </p:nvSpPr>
            <p:spPr bwMode="auto">
              <a:xfrm>
                <a:off x="2961" y="2259"/>
                <a:ext cx="277" cy="87"/>
              </a:xfrm>
              <a:custGeom>
                <a:avLst/>
                <a:gdLst>
                  <a:gd name="T0" fmla="*/ 2 w 554"/>
                  <a:gd name="T1" fmla="*/ 0 h 175"/>
                  <a:gd name="T2" fmla="*/ 2 w 554"/>
                  <a:gd name="T3" fmla="*/ 0 h 175"/>
                  <a:gd name="T4" fmla="*/ 0 w 554"/>
                  <a:gd name="T5" fmla="*/ 0 h 175"/>
                  <a:gd name="T6" fmla="*/ 1 w 554"/>
                  <a:gd name="T7" fmla="*/ 0 h 175"/>
                  <a:gd name="T8" fmla="*/ 2 w 554"/>
                  <a:gd name="T9" fmla="*/ 0 h 175"/>
                  <a:gd name="T10" fmla="*/ 0 60000 65536"/>
                  <a:gd name="T11" fmla="*/ 0 60000 65536"/>
                  <a:gd name="T12" fmla="*/ 0 60000 65536"/>
                  <a:gd name="T13" fmla="*/ 0 60000 65536"/>
                  <a:gd name="T14" fmla="*/ 0 60000 65536"/>
                  <a:gd name="T15" fmla="*/ 0 w 554"/>
                  <a:gd name="T16" fmla="*/ 0 h 175"/>
                  <a:gd name="T17" fmla="*/ 554 w 554"/>
                  <a:gd name="T18" fmla="*/ 175 h 175"/>
                </a:gdLst>
                <a:ahLst/>
                <a:cxnLst>
                  <a:cxn ang="T10">
                    <a:pos x="T0" y="T1"/>
                  </a:cxn>
                  <a:cxn ang="T11">
                    <a:pos x="T2" y="T3"/>
                  </a:cxn>
                  <a:cxn ang="T12">
                    <a:pos x="T4" y="T5"/>
                  </a:cxn>
                  <a:cxn ang="T13">
                    <a:pos x="T6" y="T7"/>
                  </a:cxn>
                  <a:cxn ang="T14">
                    <a:pos x="T8" y="T9"/>
                  </a:cxn>
                </a:cxnLst>
                <a:rect l="T15" t="T16" r="T17" b="T18"/>
                <a:pathLst>
                  <a:path w="554" h="175">
                    <a:moveTo>
                      <a:pt x="554" y="173"/>
                    </a:moveTo>
                    <a:lnTo>
                      <a:pt x="552" y="175"/>
                    </a:lnTo>
                    <a:lnTo>
                      <a:pt x="0" y="2"/>
                    </a:lnTo>
                    <a:lnTo>
                      <a:pt x="4" y="0"/>
                    </a:lnTo>
                    <a:lnTo>
                      <a:pt x="554" y="173"/>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5993" name="Freeform 2930"/>
              <p:cNvSpPr>
                <a:spLocks/>
              </p:cNvSpPr>
              <p:nvPr/>
            </p:nvSpPr>
            <p:spPr bwMode="auto">
              <a:xfrm>
                <a:off x="2960" y="2260"/>
                <a:ext cx="277" cy="87"/>
              </a:xfrm>
              <a:custGeom>
                <a:avLst/>
                <a:gdLst>
                  <a:gd name="T0" fmla="*/ 3 w 553"/>
                  <a:gd name="T1" fmla="*/ 0 h 175"/>
                  <a:gd name="T2" fmla="*/ 3 w 553"/>
                  <a:gd name="T3" fmla="*/ 0 h 175"/>
                  <a:gd name="T4" fmla="*/ 0 w 553"/>
                  <a:gd name="T5" fmla="*/ 0 h 175"/>
                  <a:gd name="T6" fmla="*/ 1 w 553"/>
                  <a:gd name="T7" fmla="*/ 0 h 175"/>
                  <a:gd name="T8" fmla="*/ 3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1" y="175"/>
                    </a:lnTo>
                    <a:lnTo>
                      <a:pt x="0" y="2"/>
                    </a:lnTo>
                    <a:lnTo>
                      <a:pt x="1" y="0"/>
                    </a:lnTo>
                    <a:lnTo>
                      <a:pt x="553" y="173"/>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5994" name="Freeform 2931"/>
              <p:cNvSpPr>
                <a:spLocks/>
              </p:cNvSpPr>
              <p:nvPr/>
            </p:nvSpPr>
            <p:spPr bwMode="auto">
              <a:xfrm>
                <a:off x="2960" y="2260"/>
                <a:ext cx="276" cy="88"/>
              </a:xfrm>
              <a:custGeom>
                <a:avLst/>
                <a:gdLst>
                  <a:gd name="T0" fmla="*/ 2 w 553"/>
                  <a:gd name="T1" fmla="*/ 1 h 174"/>
                  <a:gd name="T2" fmla="*/ 2 w 553"/>
                  <a:gd name="T3" fmla="*/ 1 h 174"/>
                  <a:gd name="T4" fmla="*/ 0 w 553"/>
                  <a:gd name="T5" fmla="*/ 1 h 174"/>
                  <a:gd name="T6" fmla="*/ 0 w 553"/>
                  <a:gd name="T7" fmla="*/ 0 h 174"/>
                  <a:gd name="T8" fmla="*/ 2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0" y="174"/>
                    </a:lnTo>
                    <a:lnTo>
                      <a:pt x="0" y="1"/>
                    </a:lnTo>
                    <a:lnTo>
                      <a:pt x="2" y="0"/>
                    </a:lnTo>
                    <a:lnTo>
                      <a:pt x="553" y="173"/>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5995" name="Freeform 2932"/>
              <p:cNvSpPr>
                <a:spLocks/>
              </p:cNvSpPr>
              <p:nvPr/>
            </p:nvSpPr>
            <p:spPr bwMode="auto">
              <a:xfrm>
                <a:off x="2959" y="2261"/>
                <a:ext cx="276" cy="87"/>
              </a:xfrm>
              <a:custGeom>
                <a:avLst/>
                <a:gdLst>
                  <a:gd name="T0" fmla="*/ 2 w 552"/>
                  <a:gd name="T1" fmla="*/ 0 h 175"/>
                  <a:gd name="T2" fmla="*/ 2 w 552"/>
                  <a:gd name="T3" fmla="*/ 0 h 175"/>
                  <a:gd name="T4" fmla="*/ 0 w 552"/>
                  <a:gd name="T5" fmla="*/ 0 h 175"/>
                  <a:gd name="T6" fmla="*/ 1 w 552"/>
                  <a:gd name="T7" fmla="*/ 0 h 175"/>
                  <a:gd name="T8" fmla="*/ 2 w 552"/>
                  <a:gd name="T9" fmla="*/ 0 h 175"/>
                  <a:gd name="T10" fmla="*/ 0 60000 65536"/>
                  <a:gd name="T11" fmla="*/ 0 60000 65536"/>
                  <a:gd name="T12" fmla="*/ 0 60000 65536"/>
                  <a:gd name="T13" fmla="*/ 0 60000 65536"/>
                  <a:gd name="T14" fmla="*/ 0 60000 65536"/>
                  <a:gd name="T15" fmla="*/ 0 w 552"/>
                  <a:gd name="T16" fmla="*/ 0 h 175"/>
                  <a:gd name="T17" fmla="*/ 552 w 552"/>
                  <a:gd name="T18" fmla="*/ 175 h 175"/>
                </a:gdLst>
                <a:ahLst/>
                <a:cxnLst>
                  <a:cxn ang="T10">
                    <a:pos x="T0" y="T1"/>
                  </a:cxn>
                  <a:cxn ang="T11">
                    <a:pos x="T2" y="T3"/>
                  </a:cxn>
                  <a:cxn ang="T12">
                    <a:pos x="T4" y="T5"/>
                  </a:cxn>
                  <a:cxn ang="T13">
                    <a:pos x="T6" y="T7"/>
                  </a:cxn>
                  <a:cxn ang="T14">
                    <a:pos x="T8" y="T9"/>
                  </a:cxn>
                </a:cxnLst>
                <a:rect l="T15" t="T16" r="T17" b="T18"/>
                <a:pathLst>
                  <a:path w="552" h="175">
                    <a:moveTo>
                      <a:pt x="552" y="173"/>
                    </a:moveTo>
                    <a:lnTo>
                      <a:pt x="550" y="175"/>
                    </a:lnTo>
                    <a:lnTo>
                      <a:pt x="0" y="2"/>
                    </a:lnTo>
                    <a:lnTo>
                      <a:pt x="2" y="0"/>
                    </a:lnTo>
                    <a:lnTo>
                      <a:pt x="552" y="17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5996" name="Freeform 2933"/>
              <p:cNvSpPr>
                <a:spLocks/>
              </p:cNvSpPr>
              <p:nvPr/>
            </p:nvSpPr>
            <p:spPr bwMode="auto">
              <a:xfrm>
                <a:off x="2957" y="2262"/>
                <a:ext cx="277" cy="87"/>
              </a:xfrm>
              <a:custGeom>
                <a:avLst/>
                <a:gdLst>
                  <a:gd name="T0" fmla="*/ 3 w 553"/>
                  <a:gd name="T1" fmla="*/ 0 h 175"/>
                  <a:gd name="T2" fmla="*/ 3 w 553"/>
                  <a:gd name="T3" fmla="*/ 0 h 175"/>
                  <a:gd name="T4" fmla="*/ 0 w 553"/>
                  <a:gd name="T5" fmla="*/ 0 h 175"/>
                  <a:gd name="T6" fmla="*/ 1 w 553"/>
                  <a:gd name="T7" fmla="*/ 0 h 175"/>
                  <a:gd name="T8" fmla="*/ 3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2" y="175"/>
                    </a:lnTo>
                    <a:lnTo>
                      <a:pt x="0" y="2"/>
                    </a:lnTo>
                    <a:lnTo>
                      <a:pt x="3" y="0"/>
                    </a:lnTo>
                    <a:lnTo>
                      <a:pt x="553" y="173"/>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5997" name="Freeform 2934"/>
              <p:cNvSpPr>
                <a:spLocks/>
              </p:cNvSpPr>
              <p:nvPr/>
            </p:nvSpPr>
            <p:spPr bwMode="auto">
              <a:xfrm>
                <a:off x="2953" y="2263"/>
                <a:ext cx="280" cy="92"/>
              </a:xfrm>
              <a:custGeom>
                <a:avLst/>
                <a:gdLst>
                  <a:gd name="T0" fmla="*/ 2 w 560"/>
                  <a:gd name="T1" fmla="*/ 1 h 184"/>
                  <a:gd name="T2" fmla="*/ 2 w 560"/>
                  <a:gd name="T3" fmla="*/ 1 h 184"/>
                  <a:gd name="T4" fmla="*/ 0 w 560"/>
                  <a:gd name="T5" fmla="*/ 1 h 184"/>
                  <a:gd name="T6" fmla="*/ 1 w 560"/>
                  <a:gd name="T7" fmla="*/ 0 h 184"/>
                  <a:gd name="T8" fmla="*/ 2 w 560"/>
                  <a:gd name="T9" fmla="*/ 1 h 184"/>
                  <a:gd name="T10" fmla="*/ 0 60000 65536"/>
                  <a:gd name="T11" fmla="*/ 0 60000 65536"/>
                  <a:gd name="T12" fmla="*/ 0 60000 65536"/>
                  <a:gd name="T13" fmla="*/ 0 60000 65536"/>
                  <a:gd name="T14" fmla="*/ 0 60000 65536"/>
                  <a:gd name="T15" fmla="*/ 0 w 560"/>
                  <a:gd name="T16" fmla="*/ 0 h 184"/>
                  <a:gd name="T17" fmla="*/ 560 w 560"/>
                  <a:gd name="T18" fmla="*/ 184 h 184"/>
                </a:gdLst>
                <a:ahLst/>
                <a:cxnLst>
                  <a:cxn ang="T10">
                    <a:pos x="T0" y="T1"/>
                  </a:cxn>
                  <a:cxn ang="T11">
                    <a:pos x="T2" y="T3"/>
                  </a:cxn>
                  <a:cxn ang="T12">
                    <a:pos x="T4" y="T5"/>
                  </a:cxn>
                  <a:cxn ang="T13">
                    <a:pos x="T6" y="T7"/>
                  </a:cxn>
                  <a:cxn ang="T14">
                    <a:pos x="T8" y="T9"/>
                  </a:cxn>
                </a:cxnLst>
                <a:rect l="T15" t="T16" r="T17" b="T18"/>
                <a:pathLst>
                  <a:path w="560" h="184">
                    <a:moveTo>
                      <a:pt x="560" y="173"/>
                    </a:moveTo>
                    <a:lnTo>
                      <a:pt x="550" y="184"/>
                    </a:lnTo>
                    <a:lnTo>
                      <a:pt x="0" y="10"/>
                    </a:lnTo>
                    <a:lnTo>
                      <a:pt x="8" y="0"/>
                    </a:lnTo>
                    <a:lnTo>
                      <a:pt x="560" y="17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998" name="Freeform 2935"/>
              <p:cNvSpPr>
                <a:spLocks/>
              </p:cNvSpPr>
              <p:nvPr/>
            </p:nvSpPr>
            <p:spPr bwMode="auto">
              <a:xfrm>
                <a:off x="2956" y="2263"/>
                <a:ext cx="277" cy="88"/>
              </a:xfrm>
              <a:custGeom>
                <a:avLst/>
                <a:gdLst>
                  <a:gd name="T0" fmla="*/ 2 w 554"/>
                  <a:gd name="T1" fmla="*/ 1 h 176"/>
                  <a:gd name="T2" fmla="*/ 2 w 554"/>
                  <a:gd name="T3" fmla="*/ 1 h 176"/>
                  <a:gd name="T4" fmla="*/ 0 w 554"/>
                  <a:gd name="T5" fmla="*/ 1 h 176"/>
                  <a:gd name="T6" fmla="*/ 1 w 554"/>
                  <a:gd name="T7" fmla="*/ 0 h 176"/>
                  <a:gd name="T8" fmla="*/ 2 w 554"/>
                  <a:gd name="T9" fmla="*/ 1 h 176"/>
                  <a:gd name="T10" fmla="*/ 0 60000 65536"/>
                  <a:gd name="T11" fmla="*/ 0 60000 65536"/>
                  <a:gd name="T12" fmla="*/ 0 60000 65536"/>
                  <a:gd name="T13" fmla="*/ 0 60000 65536"/>
                  <a:gd name="T14" fmla="*/ 0 60000 65536"/>
                  <a:gd name="T15" fmla="*/ 0 w 554"/>
                  <a:gd name="T16" fmla="*/ 0 h 176"/>
                  <a:gd name="T17" fmla="*/ 554 w 554"/>
                  <a:gd name="T18" fmla="*/ 176 h 176"/>
                </a:gdLst>
                <a:ahLst/>
                <a:cxnLst>
                  <a:cxn ang="T10">
                    <a:pos x="T0" y="T1"/>
                  </a:cxn>
                  <a:cxn ang="T11">
                    <a:pos x="T2" y="T3"/>
                  </a:cxn>
                  <a:cxn ang="T12">
                    <a:pos x="T4" y="T5"/>
                  </a:cxn>
                  <a:cxn ang="T13">
                    <a:pos x="T6" y="T7"/>
                  </a:cxn>
                  <a:cxn ang="T14">
                    <a:pos x="T8" y="T9"/>
                  </a:cxn>
                </a:cxnLst>
                <a:rect l="T15" t="T16" r="T17" b="T18"/>
                <a:pathLst>
                  <a:path w="554" h="176">
                    <a:moveTo>
                      <a:pt x="554" y="173"/>
                    </a:moveTo>
                    <a:lnTo>
                      <a:pt x="552" y="176"/>
                    </a:lnTo>
                    <a:lnTo>
                      <a:pt x="0" y="1"/>
                    </a:lnTo>
                    <a:lnTo>
                      <a:pt x="2" y="0"/>
                    </a:lnTo>
                    <a:lnTo>
                      <a:pt x="554" y="173"/>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5999" name="Freeform 2936"/>
              <p:cNvSpPr>
                <a:spLocks/>
              </p:cNvSpPr>
              <p:nvPr/>
            </p:nvSpPr>
            <p:spPr bwMode="auto">
              <a:xfrm>
                <a:off x="2955" y="2264"/>
                <a:ext cx="277" cy="88"/>
              </a:xfrm>
              <a:custGeom>
                <a:avLst/>
                <a:gdLst>
                  <a:gd name="T0" fmla="*/ 3 w 553"/>
                  <a:gd name="T1" fmla="*/ 0 h 177"/>
                  <a:gd name="T2" fmla="*/ 3 w 553"/>
                  <a:gd name="T3" fmla="*/ 0 h 177"/>
                  <a:gd name="T4" fmla="*/ 0 w 553"/>
                  <a:gd name="T5" fmla="*/ 0 h 177"/>
                  <a:gd name="T6" fmla="*/ 1 w 553"/>
                  <a:gd name="T7" fmla="*/ 0 h 177"/>
                  <a:gd name="T8" fmla="*/ 3 w 553"/>
                  <a:gd name="T9" fmla="*/ 0 h 177"/>
                  <a:gd name="T10" fmla="*/ 0 60000 65536"/>
                  <a:gd name="T11" fmla="*/ 0 60000 65536"/>
                  <a:gd name="T12" fmla="*/ 0 60000 65536"/>
                  <a:gd name="T13" fmla="*/ 0 60000 65536"/>
                  <a:gd name="T14" fmla="*/ 0 60000 65536"/>
                  <a:gd name="T15" fmla="*/ 0 w 553"/>
                  <a:gd name="T16" fmla="*/ 0 h 177"/>
                  <a:gd name="T17" fmla="*/ 553 w 553"/>
                  <a:gd name="T18" fmla="*/ 177 h 177"/>
                </a:gdLst>
                <a:ahLst/>
                <a:cxnLst>
                  <a:cxn ang="T10">
                    <a:pos x="T0" y="T1"/>
                  </a:cxn>
                  <a:cxn ang="T11">
                    <a:pos x="T2" y="T3"/>
                  </a:cxn>
                  <a:cxn ang="T12">
                    <a:pos x="T4" y="T5"/>
                  </a:cxn>
                  <a:cxn ang="T13">
                    <a:pos x="T6" y="T7"/>
                  </a:cxn>
                  <a:cxn ang="T14">
                    <a:pos x="T8" y="T9"/>
                  </a:cxn>
                </a:cxnLst>
                <a:rect l="T15" t="T16" r="T17" b="T18"/>
                <a:pathLst>
                  <a:path w="553" h="177">
                    <a:moveTo>
                      <a:pt x="553" y="175"/>
                    </a:moveTo>
                    <a:lnTo>
                      <a:pt x="550" y="177"/>
                    </a:lnTo>
                    <a:lnTo>
                      <a:pt x="0" y="2"/>
                    </a:lnTo>
                    <a:lnTo>
                      <a:pt x="1" y="0"/>
                    </a:lnTo>
                    <a:lnTo>
                      <a:pt x="553" y="175"/>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6000" name="Freeform 2937"/>
              <p:cNvSpPr>
                <a:spLocks/>
              </p:cNvSpPr>
              <p:nvPr/>
            </p:nvSpPr>
            <p:spPr bwMode="auto">
              <a:xfrm>
                <a:off x="2955" y="2265"/>
                <a:ext cx="275" cy="88"/>
              </a:xfrm>
              <a:custGeom>
                <a:avLst/>
                <a:gdLst>
                  <a:gd name="T0" fmla="*/ 2 w 552"/>
                  <a:gd name="T1" fmla="*/ 0 h 178"/>
                  <a:gd name="T2" fmla="*/ 2 w 552"/>
                  <a:gd name="T3" fmla="*/ 0 h 178"/>
                  <a:gd name="T4" fmla="*/ 0 w 552"/>
                  <a:gd name="T5" fmla="*/ 0 h 178"/>
                  <a:gd name="T6" fmla="*/ 0 w 552"/>
                  <a:gd name="T7" fmla="*/ 0 h 178"/>
                  <a:gd name="T8" fmla="*/ 2 w 552"/>
                  <a:gd name="T9" fmla="*/ 0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5"/>
                    </a:moveTo>
                    <a:lnTo>
                      <a:pt x="550" y="178"/>
                    </a:lnTo>
                    <a:lnTo>
                      <a:pt x="0" y="2"/>
                    </a:lnTo>
                    <a:lnTo>
                      <a:pt x="2" y="0"/>
                    </a:lnTo>
                    <a:lnTo>
                      <a:pt x="552" y="175"/>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6001" name="Freeform 2938"/>
              <p:cNvSpPr>
                <a:spLocks/>
              </p:cNvSpPr>
              <p:nvPr/>
            </p:nvSpPr>
            <p:spPr bwMode="auto">
              <a:xfrm>
                <a:off x="2954" y="2265"/>
                <a:ext cx="276" cy="89"/>
              </a:xfrm>
              <a:custGeom>
                <a:avLst/>
                <a:gdLst>
                  <a:gd name="T0" fmla="*/ 2 w 552"/>
                  <a:gd name="T1" fmla="*/ 1 h 178"/>
                  <a:gd name="T2" fmla="*/ 2 w 552"/>
                  <a:gd name="T3" fmla="*/ 1 h 178"/>
                  <a:gd name="T4" fmla="*/ 0 w 552"/>
                  <a:gd name="T5" fmla="*/ 1 h 178"/>
                  <a:gd name="T6" fmla="*/ 1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6"/>
                    </a:moveTo>
                    <a:lnTo>
                      <a:pt x="550" y="178"/>
                    </a:lnTo>
                    <a:lnTo>
                      <a:pt x="0" y="3"/>
                    </a:lnTo>
                    <a:lnTo>
                      <a:pt x="2" y="0"/>
                    </a:lnTo>
                    <a:lnTo>
                      <a:pt x="552" y="176"/>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002" name="Freeform 2939"/>
              <p:cNvSpPr>
                <a:spLocks/>
              </p:cNvSpPr>
              <p:nvPr/>
            </p:nvSpPr>
            <p:spPr bwMode="auto">
              <a:xfrm>
                <a:off x="2953" y="2267"/>
                <a:ext cx="276" cy="88"/>
              </a:xfrm>
              <a:custGeom>
                <a:avLst/>
                <a:gdLst>
                  <a:gd name="T0" fmla="*/ 3 w 551"/>
                  <a:gd name="T1" fmla="*/ 1 h 176"/>
                  <a:gd name="T2" fmla="*/ 3 w 551"/>
                  <a:gd name="T3" fmla="*/ 1 h 176"/>
                  <a:gd name="T4" fmla="*/ 0 w 551"/>
                  <a:gd name="T5" fmla="*/ 1 h 176"/>
                  <a:gd name="T6" fmla="*/ 1 w 551"/>
                  <a:gd name="T7" fmla="*/ 0 h 176"/>
                  <a:gd name="T8" fmla="*/ 3 w 551"/>
                  <a:gd name="T9" fmla="*/ 1 h 176"/>
                  <a:gd name="T10" fmla="*/ 0 60000 65536"/>
                  <a:gd name="T11" fmla="*/ 0 60000 65536"/>
                  <a:gd name="T12" fmla="*/ 0 60000 65536"/>
                  <a:gd name="T13" fmla="*/ 0 60000 65536"/>
                  <a:gd name="T14" fmla="*/ 0 60000 65536"/>
                  <a:gd name="T15" fmla="*/ 0 w 551"/>
                  <a:gd name="T16" fmla="*/ 0 h 176"/>
                  <a:gd name="T17" fmla="*/ 551 w 551"/>
                  <a:gd name="T18" fmla="*/ 176 h 176"/>
                </a:gdLst>
                <a:ahLst/>
                <a:cxnLst>
                  <a:cxn ang="T10">
                    <a:pos x="T0" y="T1"/>
                  </a:cxn>
                  <a:cxn ang="T11">
                    <a:pos x="T2" y="T3"/>
                  </a:cxn>
                  <a:cxn ang="T12">
                    <a:pos x="T4" y="T5"/>
                  </a:cxn>
                  <a:cxn ang="T13">
                    <a:pos x="T6" y="T7"/>
                  </a:cxn>
                  <a:cxn ang="T14">
                    <a:pos x="T8" y="T9"/>
                  </a:cxn>
                </a:cxnLst>
                <a:rect l="T15" t="T16" r="T17" b="T18"/>
                <a:pathLst>
                  <a:path w="551" h="176">
                    <a:moveTo>
                      <a:pt x="551" y="175"/>
                    </a:moveTo>
                    <a:lnTo>
                      <a:pt x="550" y="176"/>
                    </a:lnTo>
                    <a:lnTo>
                      <a:pt x="0" y="2"/>
                    </a:lnTo>
                    <a:lnTo>
                      <a:pt x="1" y="0"/>
                    </a:lnTo>
                    <a:lnTo>
                      <a:pt x="551" y="175"/>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6003" name="Freeform 2940"/>
              <p:cNvSpPr>
                <a:spLocks/>
              </p:cNvSpPr>
              <p:nvPr/>
            </p:nvSpPr>
            <p:spPr bwMode="auto">
              <a:xfrm>
                <a:off x="2949" y="2268"/>
                <a:ext cx="279" cy="94"/>
              </a:xfrm>
              <a:custGeom>
                <a:avLst/>
                <a:gdLst>
                  <a:gd name="T0" fmla="*/ 2 w 559"/>
                  <a:gd name="T1" fmla="*/ 1 h 187"/>
                  <a:gd name="T2" fmla="*/ 2 w 559"/>
                  <a:gd name="T3" fmla="*/ 1 h 187"/>
                  <a:gd name="T4" fmla="*/ 0 w 559"/>
                  <a:gd name="T5" fmla="*/ 1 h 187"/>
                  <a:gd name="T6" fmla="*/ 0 w 559"/>
                  <a:gd name="T7" fmla="*/ 0 h 187"/>
                  <a:gd name="T8" fmla="*/ 2 w 559"/>
                  <a:gd name="T9" fmla="*/ 1 h 187"/>
                  <a:gd name="T10" fmla="*/ 0 60000 65536"/>
                  <a:gd name="T11" fmla="*/ 0 60000 65536"/>
                  <a:gd name="T12" fmla="*/ 0 60000 65536"/>
                  <a:gd name="T13" fmla="*/ 0 60000 65536"/>
                  <a:gd name="T14" fmla="*/ 0 60000 65536"/>
                  <a:gd name="T15" fmla="*/ 0 w 559"/>
                  <a:gd name="T16" fmla="*/ 0 h 187"/>
                  <a:gd name="T17" fmla="*/ 559 w 559"/>
                  <a:gd name="T18" fmla="*/ 187 h 187"/>
                </a:gdLst>
                <a:ahLst/>
                <a:cxnLst>
                  <a:cxn ang="T10">
                    <a:pos x="T0" y="T1"/>
                  </a:cxn>
                  <a:cxn ang="T11">
                    <a:pos x="T2" y="T3"/>
                  </a:cxn>
                  <a:cxn ang="T12">
                    <a:pos x="T4" y="T5"/>
                  </a:cxn>
                  <a:cxn ang="T13">
                    <a:pos x="T6" y="T7"/>
                  </a:cxn>
                  <a:cxn ang="T14">
                    <a:pos x="T8" y="T9"/>
                  </a:cxn>
                </a:cxnLst>
                <a:rect l="T15" t="T16" r="T17" b="T18"/>
                <a:pathLst>
                  <a:path w="559" h="187">
                    <a:moveTo>
                      <a:pt x="559" y="174"/>
                    </a:moveTo>
                    <a:lnTo>
                      <a:pt x="550" y="187"/>
                    </a:lnTo>
                    <a:lnTo>
                      <a:pt x="0" y="11"/>
                    </a:lnTo>
                    <a:lnTo>
                      <a:pt x="9" y="0"/>
                    </a:lnTo>
                    <a:lnTo>
                      <a:pt x="559" y="174"/>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004" name="Freeform 2941"/>
              <p:cNvSpPr>
                <a:spLocks/>
              </p:cNvSpPr>
              <p:nvPr/>
            </p:nvSpPr>
            <p:spPr bwMode="auto">
              <a:xfrm>
                <a:off x="2952" y="2268"/>
                <a:ext cx="276" cy="89"/>
              </a:xfrm>
              <a:custGeom>
                <a:avLst/>
                <a:gdLst>
                  <a:gd name="T0" fmla="*/ 2 w 552"/>
                  <a:gd name="T1" fmla="*/ 1 h 178"/>
                  <a:gd name="T2" fmla="*/ 2 w 552"/>
                  <a:gd name="T3" fmla="*/ 1 h 178"/>
                  <a:gd name="T4" fmla="*/ 0 w 552"/>
                  <a:gd name="T5" fmla="*/ 1 h 178"/>
                  <a:gd name="T6" fmla="*/ 1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4"/>
                    </a:moveTo>
                    <a:lnTo>
                      <a:pt x="550" y="178"/>
                    </a:lnTo>
                    <a:lnTo>
                      <a:pt x="0" y="1"/>
                    </a:lnTo>
                    <a:lnTo>
                      <a:pt x="2" y="0"/>
                    </a:lnTo>
                    <a:lnTo>
                      <a:pt x="552" y="174"/>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005" name="Freeform 2942"/>
              <p:cNvSpPr>
                <a:spLocks/>
              </p:cNvSpPr>
              <p:nvPr/>
            </p:nvSpPr>
            <p:spPr bwMode="auto">
              <a:xfrm>
                <a:off x="2951" y="2269"/>
                <a:ext cx="276" cy="89"/>
              </a:xfrm>
              <a:custGeom>
                <a:avLst/>
                <a:gdLst>
                  <a:gd name="T0" fmla="*/ 2 w 552"/>
                  <a:gd name="T1" fmla="*/ 1 h 178"/>
                  <a:gd name="T2" fmla="*/ 2 w 552"/>
                  <a:gd name="T3" fmla="*/ 1 h 178"/>
                  <a:gd name="T4" fmla="*/ 0 w 552"/>
                  <a:gd name="T5" fmla="*/ 1 h 178"/>
                  <a:gd name="T6" fmla="*/ 1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7"/>
                    </a:moveTo>
                    <a:lnTo>
                      <a:pt x="550" y="178"/>
                    </a:lnTo>
                    <a:lnTo>
                      <a:pt x="0" y="2"/>
                    </a:lnTo>
                    <a:lnTo>
                      <a:pt x="2" y="0"/>
                    </a:lnTo>
                    <a:lnTo>
                      <a:pt x="552" y="177"/>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6006" name="Freeform 2943"/>
              <p:cNvSpPr>
                <a:spLocks/>
              </p:cNvSpPr>
              <p:nvPr/>
            </p:nvSpPr>
            <p:spPr bwMode="auto">
              <a:xfrm>
                <a:off x="2950" y="2270"/>
                <a:ext cx="276" cy="88"/>
              </a:xfrm>
              <a:custGeom>
                <a:avLst/>
                <a:gdLst>
                  <a:gd name="T0" fmla="*/ 3 w 551"/>
                  <a:gd name="T1" fmla="*/ 0 h 178"/>
                  <a:gd name="T2" fmla="*/ 3 w 551"/>
                  <a:gd name="T3" fmla="*/ 0 h 178"/>
                  <a:gd name="T4" fmla="*/ 0 w 551"/>
                  <a:gd name="T5" fmla="*/ 0 h 178"/>
                  <a:gd name="T6" fmla="*/ 1 w 551"/>
                  <a:gd name="T7" fmla="*/ 0 h 178"/>
                  <a:gd name="T8" fmla="*/ 3 w 551"/>
                  <a:gd name="T9" fmla="*/ 0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3"/>
                    </a:lnTo>
                    <a:lnTo>
                      <a:pt x="1" y="0"/>
                    </a:lnTo>
                    <a:lnTo>
                      <a:pt x="551" y="176"/>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007" name="Freeform 2944"/>
              <p:cNvSpPr>
                <a:spLocks/>
              </p:cNvSpPr>
              <p:nvPr/>
            </p:nvSpPr>
            <p:spPr bwMode="auto">
              <a:xfrm>
                <a:off x="2950" y="2271"/>
                <a:ext cx="275" cy="89"/>
              </a:xfrm>
              <a:custGeom>
                <a:avLst/>
                <a:gdLst>
                  <a:gd name="T0" fmla="*/ 2 w 550"/>
                  <a:gd name="T1" fmla="*/ 1 h 178"/>
                  <a:gd name="T2" fmla="*/ 2 w 550"/>
                  <a:gd name="T3" fmla="*/ 1 h 178"/>
                  <a:gd name="T4" fmla="*/ 0 w 550"/>
                  <a:gd name="T5" fmla="*/ 1 h 178"/>
                  <a:gd name="T6" fmla="*/ 0 w 550"/>
                  <a:gd name="T7" fmla="*/ 0 h 178"/>
                  <a:gd name="T8" fmla="*/ 2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5"/>
                    </a:moveTo>
                    <a:lnTo>
                      <a:pt x="550" y="178"/>
                    </a:lnTo>
                    <a:lnTo>
                      <a:pt x="0" y="2"/>
                    </a:lnTo>
                    <a:lnTo>
                      <a:pt x="0" y="0"/>
                    </a:lnTo>
                    <a:lnTo>
                      <a:pt x="550" y="175"/>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008" name="Freeform 2945"/>
              <p:cNvSpPr>
                <a:spLocks/>
              </p:cNvSpPr>
              <p:nvPr/>
            </p:nvSpPr>
            <p:spPr bwMode="auto">
              <a:xfrm>
                <a:off x="2950" y="2272"/>
                <a:ext cx="275" cy="89"/>
              </a:xfrm>
              <a:custGeom>
                <a:avLst/>
                <a:gdLst>
                  <a:gd name="T0" fmla="*/ 2 w 552"/>
                  <a:gd name="T1" fmla="*/ 1 h 178"/>
                  <a:gd name="T2" fmla="*/ 2 w 552"/>
                  <a:gd name="T3" fmla="*/ 1 h 178"/>
                  <a:gd name="T4" fmla="*/ 0 w 552"/>
                  <a:gd name="T5" fmla="*/ 1 h 178"/>
                  <a:gd name="T6" fmla="*/ 0 w 552"/>
                  <a:gd name="T7" fmla="*/ 0 h 178"/>
                  <a:gd name="T8" fmla="*/ 2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6"/>
                    </a:moveTo>
                    <a:lnTo>
                      <a:pt x="550" y="178"/>
                    </a:lnTo>
                    <a:lnTo>
                      <a:pt x="0" y="2"/>
                    </a:lnTo>
                    <a:lnTo>
                      <a:pt x="2" y="0"/>
                    </a:lnTo>
                    <a:lnTo>
                      <a:pt x="552" y="176"/>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009" name="Freeform 2946"/>
              <p:cNvSpPr>
                <a:spLocks/>
              </p:cNvSpPr>
              <p:nvPr/>
            </p:nvSpPr>
            <p:spPr bwMode="auto">
              <a:xfrm>
                <a:off x="2949" y="2273"/>
                <a:ext cx="276" cy="89"/>
              </a:xfrm>
              <a:custGeom>
                <a:avLst/>
                <a:gdLst>
                  <a:gd name="T0" fmla="*/ 2 w 552"/>
                  <a:gd name="T1" fmla="*/ 1 h 177"/>
                  <a:gd name="T2" fmla="*/ 2 w 552"/>
                  <a:gd name="T3" fmla="*/ 1 h 177"/>
                  <a:gd name="T4" fmla="*/ 0 w 552"/>
                  <a:gd name="T5" fmla="*/ 1 h 177"/>
                  <a:gd name="T6" fmla="*/ 1 w 552"/>
                  <a:gd name="T7" fmla="*/ 0 h 177"/>
                  <a:gd name="T8" fmla="*/ 2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1"/>
                    </a:lnTo>
                    <a:lnTo>
                      <a:pt x="2" y="0"/>
                    </a:lnTo>
                    <a:lnTo>
                      <a:pt x="552" y="176"/>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010" name="Freeform 2947"/>
              <p:cNvSpPr>
                <a:spLocks/>
              </p:cNvSpPr>
              <p:nvPr/>
            </p:nvSpPr>
            <p:spPr bwMode="auto">
              <a:xfrm>
                <a:off x="2946" y="2274"/>
                <a:ext cx="278" cy="95"/>
              </a:xfrm>
              <a:custGeom>
                <a:avLst/>
                <a:gdLst>
                  <a:gd name="T0" fmla="*/ 3 w 555"/>
                  <a:gd name="T1" fmla="*/ 0 h 191"/>
                  <a:gd name="T2" fmla="*/ 3 w 555"/>
                  <a:gd name="T3" fmla="*/ 0 h 191"/>
                  <a:gd name="T4" fmla="*/ 0 w 555"/>
                  <a:gd name="T5" fmla="*/ 0 h 191"/>
                  <a:gd name="T6" fmla="*/ 1 w 555"/>
                  <a:gd name="T7" fmla="*/ 0 h 191"/>
                  <a:gd name="T8" fmla="*/ 3 w 555"/>
                  <a:gd name="T9" fmla="*/ 0 h 191"/>
                  <a:gd name="T10" fmla="*/ 0 60000 65536"/>
                  <a:gd name="T11" fmla="*/ 0 60000 65536"/>
                  <a:gd name="T12" fmla="*/ 0 60000 65536"/>
                  <a:gd name="T13" fmla="*/ 0 60000 65536"/>
                  <a:gd name="T14" fmla="*/ 0 60000 65536"/>
                  <a:gd name="T15" fmla="*/ 0 w 555"/>
                  <a:gd name="T16" fmla="*/ 0 h 191"/>
                  <a:gd name="T17" fmla="*/ 555 w 555"/>
                  <a:gd name="T18" fmla="*/ 191 h 191"/>
                </a:gdLst>
                <a:ahLst/>
                <a:cxnLst>
                  <a:cxn ang="T10">
                    <a:pos x="T0" y="T1"/>
                  </a:cxn>
                  <a:cxn ang="T11">
                    <a:pos x="T2" y="T3"/>
                  </a:cxn>
                  <a:cxn ang="T12">
                    <a:pos x="T4" y="T5"/>
                  </a:cxn>
                  <a:cxn ang="T13">
                    <a:pos x="T6" y="T7"/>
                  </a:cxn>
                  <a:cxn ang="T14">
                    <a:pos x="T8" y="T9"/>
                  </a:cxn>
                </a:cxnLst>
                <a:rect l="T15" t="T16" r="T17" b="T18"/>
                <a:pathLst>
                  <a:path w="555" h="191">
                    <a:moveTo>
                      <a:pt x="555" y="176"/>
                    </a:moveTo>
                    <a:lnTo>
                      <a:pt x="549" y="191"/>
                    </a:lnTo>
                    <a:lnTo>
                      <a:pt x="0" y="15"/>
                    </a:lnTo>
                    <a:lnTo>
                      <a:pt x="5" y="0"/>
                    </a:lnTo>
                    <a:lnTo>
                      <a:pt x="555"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011" name="Freeform 2948"/>
              <p:cNvSpPr>
                <a:spLocks/>
              </p:cNvSpPr>
              <p:nvPr/>
            </p:nvSpPr>
            <p:spPr bwMode="auto">
              <a:xfrm>
                <a:off x="2949" y="2274"/>
                <a:ext cx="275" cy="89"/>
              </a:xfrm>
              <a:custGeom>
                <a:avLst/>
                <a:gdLst>
                  <a:gd name="T0" fmla="*/ 2 w 550"/>
                  <a:gd name="T1" fmla="*/ 0 h 180"/>
                  <a:gd name="T2" fmla="*/ 2 w 550"/>
                  <a:gd name="T3" fmla="*/ 0 h 180"/>
                  <a:gd name="T4" fmla="*/ 0 w 550"/>
                  <a:gd name="T5" fmla="*/ 0 h 180"/>
                  <a:gd name="T6" fmla="*/ 0 w 550"/>
                  <a:gd name="T7" fmla="*/ 0 h 180"/>
                  <a:gd name="T8" fmla="*/ 2 w 550"/>
                  <a:gd name="T9" fmla="*/ 0 h 180"/>
                  <a:gd name="T10" fmla="*/ 0 60000 65536"/>
                  <a:gd name="T11" fmla="*/ 0 60000 65536"/>
                  <a:gd name="T12" fmla="*/ 0 60000 65536"/>
                  <a:gd name="T13" fmla="*/ 0 60000 65536"/>
                  <a:gd name="T14" fmla="*/ 0 60000 65536"/>
                  <a:gd name="T15" fmla="*/ 0 w 550"/>
                  <a:gd name="T16" fmla="*/ 0 h 180"/>
                  <a:gd name="T17" fmla="*/ 550 w 550"/>
                  <a:gd name="T18" fmla="*/ 180 h 180"/>
                </a:gdLst>
                <a:ahLst/>
                <a:cxnLst>
                  <a:cxn ang="T10">
                    <a:pos x="T0" y="T1"/>
                  </a:cxn>
                  <a:cxn ang="T11">
                    <a:pos x="T2" y="T3"/>
                  </a:cxn>
                  <a:cxn ang="T12">
                    <a:pos x="T4" y="T5"/>
                  </a:cxn>
                  <a:cxn ang="T13">
                    <a:pos x="T6" y="T7"/>
                  </a:cxn>
                  <a:cxn ang="T14">
                    <a:pos x="T8" y="T9"/>
                  </a:cxn>
                </a:cxnLst>
                <a:rect l="T15" t="T16" r="T17" b="T18"/>
                <a:pathLst>
                  <a:path w="550" h="180">
                    <a:moveTo>
                      <a:pt x="550" y="176"/>
                    </a:moveTo>
                    <a:lnTo>
                      <a:pt x="549" y="180"/>
                    </a:lnTo>
                    <a:lnTo>
                      <a:pt x="0" y="4"/>
                    </a:lnTo>
                    <a:lnTo>
                      <a:pt x="0" y="0"/>
                    </a:lnTo>
                    <a:lnTo>
                      <a:pt x="550"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012" name="Freeform 2949"/>
              <p:cNvSpPr>
                <a:spLocks/>
              </p:cNvSpPr>
              <p:nvPr/>
            </p:nvSpPr>
            <p:spPr bwMode="auto">
              <a:xfrm>
                <a:off x="2948" y="2275"/>
                <a:ext cx="275" cy="89"/>
              </a:xfrm>
              <a:custGeom>
                <a:avLst/>
                <a:gdLst>
                  <a:gd name="T0" fmla="*/ 2 w 550"/>
                  <a:gd name="T1" fmla="*/ 1 h 177"/>
                  <a:gd name="T2" fmla="*/ 2 w 550"/>
                  <a:gd name="T3" fmla="*/ 1 h 177"/>
                  <a:gd name="T4" fmla="*/ 0 w 550"/>
                  <a:gd name="T5" fmla="*/ 1 h 177"/>
                  <a:gd name="T6" fmla="*/ 1 w 550"/>
                  <a:gd name="T7" fmla="*/ 0 h 177"/>
                  <a:gd name="T8" fmla="*/ 2 w 550"/>
                  <a:gd name="T9" fmla="*/ 1 h 177"/>
                  <a:gd name="T10" fmla="*/ 0 60000 65536"/>
                  <a:gd name="T11" fmla="*/ 0 60000 65536"/>
                  <a:gd name="T12" fmla="*/ 0 60000 65536"/>
                  <a:gd name="T13" fmla="*/ 0 60000 65536"/>
                  <a:gd name="T14" fmla="*/ 0 60000 65536"/>
                  <a:gd name="T15" fmla="*/ 0 w 550"/>
                  <a:gd name="T16" fmla="*/ 0 h 177"/>
                  <a:gd name="T17" fmla="*/ 550 w 550"/>
                  <a:gd name="T18" fmla="*/ 177 h 177"/>
                </a:gdLst>
                <a:ahLst/>
                <a:cxnLst>
                  <a:cxn ang="T10">
                    <a:pos x="T0" y="T1"/>
                  </a:cxn>
                  <a:cxn ang="T11">
                    <a:pos x="T2" y="T3"/>
                  </a:cxn>
                  <a:cxn ang="T12">
                    <a:pos x="T4" y="T5"/>
                  </a:cxn>
                  <a:cxn ang="T13">
                    <a:pos x="T6" y="T7"/>
                  </a:cxn>
                  <a:cxn ang="T14">
                    <a:pos x="T8" y="T9"/>
                  </a:cxn>
                </a:cxnLst>
                <a:rect l="T15" t="T16" r="T17" b="T18"/>
                <a:pathLst>
                  <a:path w="550" h="177">
                    <a:moveTo>
                      <a:pt x="550" y="176"/>
                    </a:moveTo>
                    <a:lnTo>
                      <a:pt x="550" y="177"/>
                    </a:lnTo>
                    <a:lnTo>
                      <a:pt x="0" y="1"/>
                    </a:lnTo>
                    <a:lnTo>
                      <a:pt x="1" y="0"/>
                    </a:lnTo>
                    <a:lnTo>
                      <a:pt x="550" y="176"/>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013" name="Freeform 2950"/>
              <p:cNvSpPr>
                <a:spLocks/>
              </p:cNvSpPr>
              <p:nvPr/>
            </p:nvSpPr>
            <p:spPr bwMode="auto">
              <a:xfrm>
                <a:off x="2947" y="2276"/>
                <a:ext cx="276" cy="90"/>
              </a:xfrm>
              <a:custGeom>
                <a:avLst/>
                <a:gdLst>
                  <a:gd name="T0" fmla="*/ 2 w 552"/>
                  <a:gd name="T1" fmla="*/ 1 h 180"/>
                  <a:gd name="T2" fmla="*/ 2 w 552"/>
                  <a:gd name="T3" fmla="*/ 1 h 180"/>
                  <a:gd name="T4" fmla="*/ 0 w 552"/>
                  <a:gd name="T5" fmla="*/ 1 h 180"/>
                  <a:gd name="T6" fmla="*/ 1 w 552"/>
                  <a:gd name="T7" fmla="*/ 0 h 180"/>
                  <a:gd name="T8" fmla="*/ 2 w 552"/>
                  <a:gd name="T9" fmla="*/ 1 h 180"/>
                  <a:gd name="T10" fmla="*/ 0 60000 65536"/>
                  <a:gd name="T11" fmla="*/ 0 60000 65536"/>
                  <a:gd name="T12" fmla="*/ 0 60000 65536"/>
                  <a:gd name="T13" fmla="*/ 0 60000 65536"/>
                  <a:gd name="T14" fmla="*/ 0 60000 65536"/>
                  <a:gd name="T15" fmla="*/ 0 w 552"/>
                  <a:gd name="T16" fmla="*/ 0 h 180"/>
                  <a:gd name="T17" fmla="*/ 552 w 552"/>
                  <a:gd name="T18" fmla="*/ 180 h 180"/>
                </a:gdLst>
                <a:ahLst/>
                <a:cxnLst>
                  <a:cxn ang="T10">
                    <a:pos x="T0" y="T1"/>
                  </a:cxn>
                  <a:cxn ang="T11">
                    <a:pos x="T2" y="T3"/>
                  </a:cxn>
                  <a:cxn ang="T12">
                    <a:pos x="T4" y="T5"/>
                  </a:cxn>
                  <a:cxn ang="T13">
                    <a:pos x="T6" y="T7"/>
                  </a:cxn>
                  <a:cxn ang="T14">
                    <a:pos x="T8" y="T9"/>
                  </a:cxn>
                </a:cxnLst>
                <a:rect l="T15" t="T16" r="T17" b="T18"/>
                <a:pathLst>
                  <a:path w="552" h="180">
                    <a:moveTo>
                      <a:pt x="552" y="176"/>
                    </a:moveTo>
                    <a:lnTo>
                      <a:pt x="550" y="180"/>
                    </a:lnTo>
                    <a:lnTo>
                      <a:pt x="0" y="2"/>
                    </a:lnTo>
                    <a:lnTo>
                      <a:pt x="2" y="0"/>
                    </a:lnTo>
                    <a:lnTo>
                      <a:pt x="552" y="176"/>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6014" name="Freeform 2951"/>
              <p:cNvSpPr>
                <a:spLocks/>
              </p:cNvSpPr>
              <p:nvPr/>
            </p:nvSpPr>
            <p:spPr bwMode="auto">
              <a:xfrm>
                <a:off x="2947" y="2277"/>
                <a:ext cx="275" cy="90"/>
              </a:xfrm>
              <a:custGeom>
                <a:avLst/>
                <a:gdLst>
                  <a:gd name="T0" fmla="*/ 2 w 550"/>
                  <a:gd name="T1" fmla="*/ 1 h 179"/>
                  <a:gd name="T2" fmla="*/ 2 w 550"/>
                  <a:gd name="T3" fmla="*/ 1 h 179"/>
                  <a:gd name="T4" fmla="*/ 0 w 550"/>
                  <a:gd name="T5" fmla="*/ 1 h 179"/>
                  <a:gd name="T6" fmla="*/ 0 w 550"/>
                  <a:gd name="T7" fmla="*/ 0 h 179"/>
                  <a:gd name="T8" fmla="*/ 2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8"/>
                    </a:moveTo>
                    <a:lnTo>
                      <a:pt x="550" y="179"/>
                    </a:lnTo>
                    <a:lnTo>
                      <a:pt x="0" y="3"/>
                    </a:lnTo>
                    <a:lnTo>
                      <a:pt x="0" y="0"/>
                    </a:lnTo>
                    <a:lnTo>
                      <a:pt x="550" y="178"/>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015" name="Freeform 2952"/>
              <p:cNvSpPr>
                <a:spLocks/>
              </p:cNvSpPr>
              <p:nvPr/>
            </p:nvSpPr>
            <p:spPr bwMode="auto">
              <a:xfrm>
                <a:off x="2946" y="2279"/>
                <a:ext cx="276" cy="89"/>
              </a:xfrm>
              <a:custGeom>
                <a:avLst/>
                <a:gdLst>
                  <a:gd name="T0" fmla="*/ 2 w 552"/>
                  <a:gd name="T1" fmla="*/ 0 h 180"/>
                  <a:gd name="T2" fmla="*/ 2 w 552"/>
                  <a:gd name="T3" fmla="*/ 0 h 180"/>
                  <a:gd name="T4" fmla="*/ 0 w 552"/>
                  <a:gd name="T5" fmla="*/ 0 h 180"/>
                  <a:gd name="T6" fmla="*/ 1 w 552"/>
                  <a:gd name="T7" fmla="*/ 0 h 180"/>
                  <a:gd name="T8" fmla="*/ 2 w 552"/>
                  <a:gd name="T9" fmla="*/ 0 h 180"/>
                  <a:gd name="T10" fmla="*/ 0 60000 65536"/>
                  <a:gd name="T11" fmla="*/ 0 60000 65536"/>
                  <a:gd name="T12" fmla="*/ 0 60000 65536"/>
                  <a:gd name="T13" fmla="*/ 0 60000 65536"/>
                  <a:gd name="T14" fmla="*/ 0 60000 65536"/>
                  <a:gd name="T15" fmla="*/ 0 w 552"/>
                  <a:gd name="T16" fmla="*/ 0 h 180"/>
                  <a:gd name="T17" fmla="*/ 552 w 552"/>
                  <a:gd name="T18" fmla="*/ 180 h 180"/>
                </a:gdLst>
                <a:ahLst/>
                <a:cxnLst>
                  <a:cxn ang="T10">
                    <a:pos x="T0" y="T1"/>
                  </a:cxn>
                  <a:cxn ang="T11">
                    <a:pos x="T2" y="T3"/>
                  </a:cxn>
                  <a:cxn ang="T12">
                    <a:pos x="T4" y="T5"/>
                  </a:cxn>
                  <a:cxn ang="T13">
                    <a:pos x="T6" y="T7"/>
                  </a:cxn>
                  <a:cxn ang="T14">
                    <a:pos x="T8" y="T9"/>
                  </a:cxn>
                </a:cxnLst>
                <a:rect l="T15" t="T16" r="T17" b="T18"/>
                <a:pathLst>
                  <a:path w="552" h="180">
                    <a:moveTo>
                      <a:pt x="552" y="176"/>
                    </a:moveTo>
                    <a:lnTo>
                      <a:pt x="550" y="180"/>
                    </a:lnTo>
                    <a:lnTo>
                      <a:pt x="0" y="2"/>
                    </a:lnTo>
                    <a:lnTo>
                      <a:pt x="2" y="0"/>
                    </a:lnTo>
                    <a:lnTo>
                      <a:pt x="552" y="176"/>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016" name="Freeform 2953"/>
              <p:cNvSpPr>
                <a:spLocks/>
              </p:cNvSpPr>
              <p:nvPr/>
            </p:nvSpPr>
            <p:spPr bwMode="auto">
              <a:xfrm>
                <a:off x="2946" y="2279"/>
                <a:ext cx="275" cy="90"/>
              </a:xfrm>
              <a:custGeom>
                <a:avLst/>
                <a:gdLst>
                  <a:gd name="T0" fmla="*/ 2 w 550"/>
                  <a:gd name="T1" fmla="*/ 1 h 179"/>
                  <a:gd name="T2" fmla="*/ 2 w 550"/>
                  <a:gd name="T3" fmla="*/ 1 h 179"/>
                  <a:gd name="T4" fmla="*/ 0 w 550"/>
                  <a:gd name="T5" fmla="*/ 1 h 179"/>
                  <a:gd name="T6" fmla="*/ 0 w 550"/>
                  <a:gd name="T7" fmla="*/ 0 h 179"/>
                  <a:gd name="T8" fmla="*/ 2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8"/>
                    </a:moveTo>
                    <a:lnTo>
                      <a:pt x="549" y="179"/>
                    </a:lnTo>
                    <a:lnTo>
                      <a:pt x="0" y="3"/>
                    </a:lnTo>
                    <a:lnTo>
                      <a:pt x="0" y="0"/>
                    </a:lnTo>
                    <a:lnTo>
                      <a:pt x="550" y="178"/>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017" name="Freeform 2954"/>
              <p:cNvSpPr>
                <a:spLocks/>
              </p:cNvSpPr>
              <p:nvPr/>
            </p:nvSpPr>
            <p:spPr bwMode="auto">
              <a:xfrm>
                <a:off x="2944" y="2281"/>
                <a:ext cx="276" cy="97"/>
              </a:xfrm>
              <a:custGeom>
                <a:avLst/>
                <a:gdLst>
                  <a:gd name="T0" fmla="*/ 2 w 553"/>
                  <a:gd name="T1" fmla="*/ 1 h 193"/>
                  <a:gd name="T2" fmla="*/ 2 w 553"/>
                  <a:gd name="T3" fmla="*/ 1 h 193"/>
                  <a:gd name="T4" fmla="*/ 0 w 553"/>
                  <a:gd name="T5" fmla="*/ 1 h 193"/>
                  <a:gd name="T6" fmla="*/ 0 w 553"/>
                  <a:gd name="T7" fmla="*/ 0 h 193"/>
                  <a:gd name="T8" fmla="*/ 2 w 553"/>
                  <a:gd name="T9" fmla="*/ 1 h 193"/>
                  <a:gd name="T10" fmla="*/ 0 60000 65536"/>
                  <a:gd name="T11" fmla="*/ 0 60000 65536"/>
                  <a:gd name="T12" fmla="*/ 0 60000 65536"/>
                  <a:gd name="T13" fmla="*/ 0 60000 65536"/>
                  <a:gd name="T14" fmla="*/ 0 60000 65536"/>
                  <a:gd name="T15" fmla="*/ 0 w 553"/>
                  <a:gd name="T16" fmla="*/ 0 h 193"/>
                  <a:gd name="T17" fmla="*/ 553 w 553"/>
                  <a:gd name="T18" fmla="*/ 193 h 193"/>
                </a:gdLst>
                <a:ahLst/>
                <a:cxnLst>
                  <a:cxn ang="T10">
                    <a:pos x="T0" y="T1"/>
                  </a:cxn>
                  <a:cxn ang="T11">
                    <a:pos x="T2" y="T3"/>
                  </a:cxn>
                  <a:cxn ang="T12">
                    <a:pos x="T4" y="T5"/>
                  </a:cxn>
                  <a:cxn ang="T13">
                    <a:pos x="T6" y="T7"/>
                  </a:cxn>
                  <a:cxn ang="T14">
                    <a:pos x="T8" y="T9"/>
                  </a:cxn>
                </a:cxnLst>
                <a:rect l="T15" t="T16" r="T17" b="T18"/>
                <a:pathLst>
                  <a:path w="553" h="193">
                    <a:moveTo>
                      <a:pt x="553" y="176"/>
                    </a:moveTo>
                    <a:lnTo>
                      <a:pt x="550" y="193"/>
                    </a:lnTo>
                    <a:lnTo>
                      <a:pt x="0" y="14"/>
                    </a:lnTo>
                    <a:lnTo>
                      <a:pt x="4" y="0"/>
                    </a:lnTo>
                    <a:lnTo>
                      <a:pt x="553" y="17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018" name="Freeform 2955"/>
              <p:cNvSpPr>
                <a:spLocks/>
              </p:cNvSpPr>
              <p:nvPr/>
            </p:nvSpPr>
            <p:spPr bwMode="auto">
              <a:xfrm>
                <a:off x="2945" y="2281"/>
                <a:ext cx="275" cy="92"/>
              </a:xfrm>
              <a:custGeom>
                <a:avLst/>
                <a:gdLst>
                  <a:gd name="T0" fmla="*/ 2 w 550"/>
                  <a:gd name="T1" fmla="*/ 0 h 185"/>
                  <a:gd name="T2" fmla="*/ 2 w 550"/>
                  <a:gd name="T3" fmla="*/ 0 h 185"/>
                  <a:gd name="T4" fmla="*/ 0 w 550"/>
                  <a:gd name="T5" fmla="*/ 0 h 185"/>
                  <a:gd name="T6" fmla="*/ 1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76"/>
                    </a:moveTo>
                    <a:lnTo>
                      <a:pt x="548" y="185"/>
                    </a:lnTo>
                    <a:lnTo>
                      <a:pt x="0" y="7"/>
                    </a:lnTo>
                    <a:lnTo>
                      <a:pt x="1" y="0"/>
                    </a:lnTo>
                    <a:lnTo>
                      <a:pt x="550" y="17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019" name="Freeform 2956"/>
              <p:cNvSpPr>
                <a:spLocks/>
              </p:cNvSpPr>
              <p:nvPr/>
            </p:nvSpPr>
            <p:spPr bwMode="auto">
              <a:xfrm>
                <a:off x="2944" y="2284"/>
                <a:ext cx="276" cy="94"/>
              </a:xfrm>
              <a:custGeom>
                <a:avLst/>
                <a:gdLst>
                  <a:gd name="T0" fmla="*/ 3 w 551"/>
                  <a:gd name="T1" fmla="*/ 1 h 186"/>
                  <a:gd name="T2" fmla="*/ 3 w 551"/>
                  <a:gd name="T3" fmla="*/ 1 h 186"/>
                  <a:gd name="T4" fmla="*/ 0 w 551"/>
                  <a:gd name="T5" fmla="*/ 1 h 186"/>
                  <a:gd name="T6" fmla="*/ 1 w 551"/>
                  <a:gd name="T7" fmla="*/ 0 h 186"/>
                  <a:gd name="T8" fmla="*/ 3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51" y="178"/>
                    </a:moveTo>
                    <a:lnTo>
                      <a:pt x="550" y="186"/>
                    </a:lnTo>
                    <a:lnTo>
                      <a:pt x="0" y="7"/>
                    </a:lnTo>
                    <a:lnTo>
                      <a:pt x="3" y="0"/>
                    </a:lnTo>
                    <a:lnTo>
                      <a:pt x="551" y="178"/>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020" name="Freeform 2957"/>
              <p:cNvSpPr>
                <a:spLocks/>
              </p:cNvSpPr>
              <p:nvPr/>
            </p:nvSpPr>
            <p:spPr bwMode="auto">
              <a:xfrm>
                <a:off x="2944" y="2288"/>
                <a:ext cx="275" cy="98"/>
              </a:xfrm>
              <a:custGeom>
                <a:avLst/>
                <a:gdLst>
                  <a:gd name="T0" fmla="*/ 2 w 550"/>
                  <a:gd name="T1" fmla="*/ 1 h 196"/>
                  <a:gd name="T2" fmla="*/ 2 w 550"/>
                  <a:gd name="T3" fmla="*/ 1 h 196"/>
                  <a:gd name="T4" fmla="*/ 0 w 550"/>
                  <a:gd name="T5" fmla="*/ 1 h 196"/>
                  <a:gd name="T6" fmla="*/ 0 w 550"/>
                  <a:gd name="T7" fmla="*/ 0 h 196"/>
                  <a:gd name="T8" fmla="*/ 2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50" y="179"/>
                    </a:moveTo>
                    <a:lnTo>
                      <a:pt x="548" y="196"/>
                    </a:lnTo>
                    <a:lnTo>
                      <a:pt x="0" y="16"/>
                    </a:lnTo>
                    <a:lnTo>
                      <a:pt x="0" y="0"/>
                    </a:lnTo>
                    <a:lnTo>
                      <a:pt x="550" y="179"/>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021" name="Freeform 2958"/>
              <p:cNvSpPr>
                <a:spLocks/>
              </p:cNvSpPr>
              <p:nvPr/>
            </p:nvSpPr>
            <p:spPr bwMode="auto">
              <a:xfrm>
                <a:off x="2944" y="2288"/>
                <a:ext cx="275" cy="94"/>
              </a:xfrm>
              <a:custGeom>
                <a:avLst/>
                <a:gdLst>
                  <a:gd name="T0" fmla="*/ 2 w 550"/>
                  <a:gd name="T1" fmla="*/ 1 h 187"/>
                  <a:gd name="T2" fmla="*/ 2 w 550"/>
                  <a:gd name="T3" fmla="*/ 1 h 187"/>
                  <a:gd name="T4" fmla="*/ 0 w 550"/>
                  <a:gd name="T5" fmla="*/ 1 h 187"/>
                  <a:gd name="T6" fmla="*/ 0 w 550"/>
                  <a:gd name="T7" fmla="*/ 0 h 187"/>
                  <a:gd name="T8" fmla="*/ 2 w 550"/>
                  <a:gd name="T9" fmla="*/ 1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50" y="179"/>
                    </a:moveTo>
                    <a:lnTo>
                      <a:pt x="548" y="187"/>
                    </a:lnTo>
                    <a:lnTo>
                      <a:pt x="0" y="8"/>
                    </a:lnTo>
                    <a:lnTo>
                      <a:pt x="0" y="0"/>
                    </a:lnTo>
                    <a:lnTo>
                      <a:pt x="550" y="179"/>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022" name="Freeform 2959"/>
              <p:cNvSpPr>
                <a:spLocks/>
              </p:cNvSpPr>
              <p:nvPr/>
            </p:nvSpPr>
            <p:spPr bwMode="auto">
              <a:xfrm>
                <a:off x="2944" y="2292"/>
                <a:ext cx="274" cy="94"/>
              </a:xfrm>
              <a:custGeom>
                <a:avLst/>
                <a:gdLst>
                  <a:gd name="T0" fmla="*/ 2 w 548"/>
                  <a:gd name="T1" fmla="*/ 1 h 188"/>
                  <a:gd name="T2" fmla="*/ 2 w 548"/>
                  <a:gd name="T3" fmla="*/ 1 h 188"/>
                  <a:gd name="T4" fmla="*/ 0 w 548"/>
                  <a:gd name="T5" fmla="*/ 1 h 188"/>
                  <a:gd name="T6" fmla="*/ 0 w 548"/>
                  <a:gd name="T7" fmla="*/ 0 h 188"/>
                  <a:gd name="T8" fmla="*/ 2 w 548"/>
                  <a:gd name="T9" fmla="*/ 1 h 188"/>
                  <a:gd name="T10" fmla="*/ 0 60000 65536"/>
                  <a:gd name="T11" fmla="*/ 0 60000 65536"/>
                  <a:gd name="T12" fmla="*/ 0 60000 65536"/>
                  <a:gd name="T13" fmla="*/ 0 60000 65536"/>
                  <a:gd name="T14" fmla="*/ 0 60000 65536"/>
                  <a:gd name="T15" fmla="*/ 0 w 548"/>
                  <a:gd name="T16" fmla="*/ 0 h 188"/>
                  <a:gd name="T17" fmla="*/ 548 w 548"/>
                  <a:gd name="T18" fmla="*/ 188 h 188"/>
                </a:gdLst>
                <a:ahLst/>
                <a:cxnLst>
                  <a:cxn ang="T10">
                    <a:pos x="T0" y="T1"/>
                  </a:cxn>
                  <a:cxn ang="T11">
                    <a:pos x="T2" y="T3"/>
                  </a:cxn>
                  <a:cxn ang="T12">
                    <a:pos x="T4" y="T5"/>
                  </a:cxn>
                  <a:cxn ang="T13">
                    <a:pos x="T6" y="T7"/>
                  </a:cxn>
                  <a:cxn ang="T14">
                    <a:pos x="T8" y="T9"/>
                  </a:cxn>
                </a:cxnLst>
                <a:rect l="T15" t="T16" r="T17" b="T18"/>
                <a:pathLst>
                  <a:path w="548" h="188">
                    <a:moveTo>
                      <a:pt x="548" y="179"/>
                    </a:moveTo>
                    <a:lnTo>
                      <a:pt x="548" y="188"/>
                    </a:lnTo>
                    <a:lnTo>
                      <a:pt x="0" y="8"/>
                    </a:lnTo>
                    <a:lnTo>
                      <a:pt x="0" y="0"/>
                    </a:lnTo>
                    <a:lnTo>
                      <a:pt x="548" y="179"/>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023" name="Freeform 2960"/>
              <p:cNvSpPr>
                <a:spLocks/>
              </p:cNvSpPr>
              <p:nvPr/>
            </p:nvSpPr>
            <p:spPr bwMode="auto">
              <a:xfrm>
                <a:off x="2944" y="2296"/>
                <a:ext cx="275" cy="98"/>
              </a:xfrm>
              <a:custGeom>
                <a:avLst/>
                <a:gdLst>
                  <a:gd name="T0" fmla="*/ 2 w 550"/>
                  <a:gd name="T1" fmla="*/ 1 h 196"/>
                  <a:gd name="T2" fmla="*/ 2 w 550"/>
                  <a:gd name="T3" fmla="*/ 1 h 196"/>
                  <a:gd name="T4" fmla="*/ 0 w 550"/>
                  <a:gd name="T5" fmla="*/ 1 h 196"/>
                  <a:gd name="T6" fmla="*/ 0 w 550"/>
                  <a:gd name="T7" fmla="*/ 0 h 196"/>
                  <a:gd name="T8" fmla="*/ 2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48" y="180"/>
                    </a:moveTo>
                    <a:lnTo>
                      <a:pt x="550" y="196"/>
                    </a:lnTo>
                    <a:lnTo>
                      <a:pt x="0" y="15"/>
                    </a:lnTo>
                    <a:lnTo>
                      <a:pt x="0" y="0"/>
                    </a:lnTo>
                    <a:lnTo>
                      <a:pt x="548" y="180"/>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024" name="Freeform 2961"/>
              <p:cNvSpPr>
                <a:spLocks/>
              </p:cNvSpPr>
              <p:nvPr/>
            </p:nvSpPr>
            <p:spPr bwMode="auto">
              <a:xfrm>
                <a:off x="2944" y="2296"/>
                <a:ext cx="274" cy="92"/>
              </a:xfrm>
              <a:custGeom>
                <a:avLst/>
                <a:gdLst>
                  <a:gd name="T0" fmla="*/ 2 w 548"/>
                  <a:gd name="T1" fmla="*/ 0 h 185"/>
                  <a:gd name="T2" fmla="*/ 2 w 548"/>
                  <a:gd name="T3" fmla="*/ 0 h 185"/>
                  <a:gd name="T4" fmla="*/ 0 w 548"/>
                  <a:gd name="T5" fmla="*/ 0 h 185"/>
                  <a:gd name="T6" fmla="*/ 0 w 548"/>
                  <a:gd name="T7" fmla="*/ 0 h 185"/>
                  <a:gd name="T8" fmla="*/ 2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0"/>
                    </a:moveTo>
                    <a:lnTo>
                      <a:pt x="548" y="185"/>
                    </a:lnTo>
                    <a:lnTo>
                      <a:pt x="0" y="4"/>
                    </a:lnTo>
                    <a:lnTo>
                      <a:pt x="0" y="0"/>
                    </a:lnTo>
                    <a:lnTo>
                      <a:pt x="548" y="180"/>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025" name="Freeform 2962"/>
              <p:cNvSpPr>
                <a:spLocks/>
              </p:cNvSpPr>
              <p:nvPr/>
            </p:nvSpPr>
            <p:spPr bwMode="auto">
              <a:xfrm>
                <a:off x="2944" y="2298"/>
                <a:ext cx="274" cy="92"/>
              </a:xfrm>
              <a:custGeom>
                <a:avLst/>
                <a:gdLst>
                  <a:gd name="T0" fmla="*/ 2 w 548"/>
                  <a:gd name="T1" fmla="*/ 1 h 184"/>
                  <a:gd name="T2" fmla="*/ 2 w 548"/>
                  <a:gd name="T3" fmla="*/ 1 h 184"/>
                  <a:gd name="T4" fmla="*/ 0 w 548"/>
                  <a:gd name="T5" fmla="*/ 1 h 184"/>
                  <a:gd name="T6" fmla="*/ 0 w 548"/>
                  <a:gd name="T7" fmla="*/ 0 h 184"/>
                  <a:gd name="T8" fmla="*/ 2 w 548"/>
                  <a:gd name="T9" fmla="*/ 1 h 184"/>
                  <a:gd name="T10" fmla="*/ 0 60000 65536"/>
                  <a:gd name="T11" fmla="*/ 0 60000 65536"/>
                  <a:gd name="T12" fmla="*/ 0 60000 65536"/>
                  <a:gd name="T13" fmla="*/ 0 60000 65536"/>
                  <a:gd name="T14" fmla="*/ 0 60000 65536"/>
                  <a:gd name="T15" fmla="*/ 0 w 548"/>
                  <a:gd name="T16" fmla="*/ 0 h 184"/>
                  <a:gd name="T17" fmla="*/ 548 w 548"/>
                  <a:gd name="T18" fmla="*/ 184 h 184"/>
                </a:gdLst>
                <a:ahLst/>
                <a:cxnLst>
                  <a:cxn ang="T10">
                    <a:pos x="T0" y="T1"/>
                  </a:cxn>
                  <a:cxn ang="T11">
                    <a:pos x="T2" y="T3"/>
                  </a:cxn>
                  <a:cxn ang="T12">
                    <a:pos x="T4" y="T5"/>
                  </a:cxn>
                  <a:cxn ang="T13">
                    <a:pos x="T6" y="T7"/>
                  </a:cxn>
                  <a:cxn ang="T14">
                    <a:pos x="T8" y="T9"/>
                  </a:cxn>
                </a:cxnLst>
                <a:rect l="T15" t="T16" r="T17" b="T18"/>
                <a:pathLst>
                  <a:path w="548" h="184">
                    <a:moveTo>
                      <a:pt x="548" y="181"/>
                    </a:moveTo>
                    <a:lnTo>
                      <a:pt x="548" y="184"/>
                    </a:lnTo>
                    <a:lnTo>
                      <a:pt x="0" y="3"/>
                    </a:lnTo>
                    <a:lnTo>
                      <a:pt x="0" y="0"/>
                    </a:lnTo>
                    <a:lnTo>
                      <a:pt x="548" y="181"/>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6026" name="Freeform 2963"/>
              <p:cNvSpPr>
                <a:spLocks/>
              </p:cNvSpPr>
              <p:nvPr/>
            </p:nvSpPr>
            <p:spPr bwMode="auto">
              <a:xfrm>
                <a:off x="2944" y="2299"/>
                <a:ext cx="275" cy="93"/>
              </a:xfrm>
              <a:custGeom>
                <a:avLst/>
                <a:gdLst>
                  <a:gd name="T0" fmla="*/ 2 w 550"/>
                  <a:gd name="T1" fmla="*/ 1 h 186"/>
                  <a:gd name="T2" fmla="*/ 2 w 550"/>
                  <a:gd name="T3" fmla="*/ 1 h 186"/>
                  <a:gd name="T4" fmla="*/ 0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48" y="181"/>
                    </a:moveTo>
                    <a:lnTo>
                      <a:pt x="550" y="186"/>
                    </a:lnTo>
                    <a:lnTo>
                      <a:pt x="0" y="5"/>
                    </a:lnTo>
                    <a:lnTo>
                      <a:pt x="0" y="0"/>
                    </a:lnTo>
                    <a:lnTo>
                      <a:pt x="548" y="18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027" name="Freeform 2964"/>
              <p:cNvSpPr>
                <a:spLocks/>
              </p:cNvSpPr>
              <p:nvPr/>
            </p:nvSpPr>
            <p:spPr bwMode="auto">
              <a:xfrm>
                <a:off x="2944" y="2302"/>
                <a:ext cx="275" cy="92"/>
              </a:xfrm>
              <a:custGeom>
                <a:avLst/>
                <a:gdLst>
                  <a:gd name="T0" fmla="*/ 2 w 550"/>
                  <a:gd name="T1" fmla="*/ 1 h 184"/>
                  <a:gd name="T2" fmla="*/ 2 w 550"/>
                  <a:gd name="T3" fmla="*/ 1 h 184"/>
                  <a:gd name="T4" fmla="*/ 0 w 550"/>
                  <a:gd name="T5" fmla="*/ 1 h 184"/>
                  <a:gd name="T6" fmla="*/ 0 w 550"/>
                  <a:gd name="T7" fmla="*/ 0 h 184"/>
                  <a:gd name="T8" fmla="*/ 2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81"/>
                    </a:moveTo>
                    <a:lnTo>
                      <a:pt x="550" y="184"/>
                    </a:lnTo>
                    <a:lnTo>
                      <a:pt x="0" y="3"/>
                    </a:lnTo>
                    <a:lnTo>
                      <a:pt x="0" y="0"/>
                    </a:lnTo>
                    <a:lnTo>
                      <a:pt x="550" y="181"/>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028" name="Freeform 2965"/>
              <p:cNvSpPr>
                <a:spLocks/>
              </p:cNvSpPr>
              <p:nvPr/>
            </p:nvSpPr>
            <p:spPr bwMode="auto">
              <a:xfrm>
                <a:off x="2944" y="2304"/>
                <a:ext cx="276" cy="98"/>
              </a:xfrm>
              <a:custGeom>
                <a:avLst/>
                <a:gdLst>
                  <a:gd name="T0" fmla="*/ 2 w 553"/>
                  <a:gd name="T1" fmla="*/ 1 h 196"/>
                  <a:gd name="T2" fmla="*/ 2 w 553"/>
                  <a:gd name="T3" fmla="*/ 1 h 196"/>
                  <a:gd name="T4" fmla="*/ 0 w 553"/>
                  <a:gd name="T5" fmla="*/ 1 h 196"/>
                  <a:gd name="T6" fmla="*/ 0 w 553"/>
                  <a:gd name="T7" fmla="*/ 0 h 196"/>
                  <a:gd name="T8" fmla="*/ 2 w 553"/>
                  <a:gd name="T9" fmla="*/ 1 h 196"/>
                  <a:gd name="T10" fmla="*/ 0 60000 65536"/>
                  <a:gd name="T11" fmla="*/ 0 60000 65536"/>
                  <a:gd name="T12" fmla="*/ 0 60000 65536"/>
                  <a:gd name="T13" fmla="*/ 0 60000 65536"/>
                  <a:gd name="T14" fmla="*/ 0 60000 65536"/>
                  <a:gd name="T15" fmla="*/ 0 w 553"/>
                  <a:gd name="T16" fmla="*/ 0 h 196"/>
                  <a:gd name="T17" fmla="*/ 553 w 553"/>
                  <a:gd name="T18" fmla="*/ 196 h 196"/>
                </a:gdLst>
                <a:ahLst/>
                <a:cxnLst>
                  <a:cxn ang="T10">
                    <a:pos x="T0" y="T1"/>
                  </a:cxn>
                  <a:cxn ang="T11">
                    <a:pos x="T2" y="T3"/>
                  </a:cxn>
                  <a:cxn ang="T12">
                    <a:pos x="T4" y="T5"/>
                  </a:cxn>
                  <a:cxn ang="T13">
                    <a:pos x="T6" y="T7"/>
                  </a:cxn>
                  <a:cxn ang="T14">
                    <a:pos x="T8" y="T9"/>
                  </a:cxn>
                </a:cxnLst>
                <a:rect l="T15" t="T16" r="T17" b="T18"/>
                <a:pathLst>
                  <a:path w="553" h="196">
                    <a:moveTo>
                      <a:pt x="550" y="181"/>
                    </a:moveTo>
                    <a:lnTo>
                      <a:pt x="553" y="196"/>
                    </a:lnTo>
                    <a:lnTo>
                      <a:pt x="3" y="13"/>
                    </a:lnTo>
                    <a:lnTo>
                      <a:pt x="0" y="0"/>
                    </a:lnTo>
                    <a:lnTo>
                      <a:pt x="550" y="18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029" name="Freeform 2966"/>
              <p:cNvSpPr>
                <a:spLocks/>
              </p:cNvSpPr>
              <p:nvPr/>
            </p:nvSpPr>
            <p:spPr bwMode="auto">
              <a:xfrm>
                <a:off x="2944" y="2304"/>
                <a:ext cx="275" cy="92"/>
              </a:xfrm>
              <a:custGeom>
                <a:avLst/>
                <a:gdLst>
                  <a:gd name="T0" fmla="*/ 2 w 550"/>
                  <a:gd name="T1" fmla="*/ 0 h 185"/>
                  <a:gd name="T2" fmla="*/ 2 w 550"/>
                  <a:gd name="T3" fmla="*/ 0 h 185"/>
                  <a:gd name="T4" fmla="*/ 1 w 550"/>
                  <a:gd name="T5" fmla="*/ 0 h 185"/>
                  <a:gd name="T6" fmla="*/ 0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81"/>
                    </a:moveTo>
                    <a:lnTo>
                      <a:pt x="550" y="185"/>
                    </a:lnTo>
                    <a:lnTo>
                      <a:pt x="1" y="3"/>
                    </a:lnTo>
                    <a:lnTo>
                      <a:pt x="0" y="0"/>
                    </a:lnTo>
                    <a:lnTo>
                      <a:pt x="550" y="18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030" name="Freeform 2967"/>
              <p:cNvSpPr>
                <a:spLocks/>
              </p:cNvSpPr>
              <p:nvPr/>
            </p:nvSpPr>
            <p:spPr bwMode="auto">
              <a:xfrm>
                <a:off x="2945" y="2305"/>
                <a:ext cx="275" cy="92"/>
              </a:xfrm>
              <a:custGeom>
                <a:avLst/>
                <a:gdLst>
                  <a:gd name="T0" fmla="*/ 2 w 550"/>
                  <a:gd name="T1" fmla="*/ 0 h 185"/>
                  <a:gd name="T2" fmla="*/ 2 w 550"/>
                  <a:gd name="T3" fmla="*/ 0 h 185"/>
                  <a:gd name="T4" fmla="*/ 0 w 550"/>
                  <a:gd name="T5" fmla="*/ 0 h 185"/>
                  <a:gd name="T6" fmla="*/ 0 w 550"/>
                  <a:gd name="T7" fmla="*/ 0 h 185"/>
                  <a:gd name="T8" fmla="*/ 2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9" y="182"/>
                    </a:moveTo>
                    <a:lnTo>
                      <a:pt x="550" y="185"/>
                    </a:lnTo>
                    <a:lnTo>
                      <a:pt x="0" y="2"/>
                    </a:lnTo>
                    <a:lnTo>
                      <a:pt x="0" y="0"/>
                    </a:lnTo>
                    <a:lnTo>
                      <a:pt x="549" y="182"/>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031" name="Freeform 2968"/>
              <p:cNvSpPr>
                <a:spLocks/>
              </p:cNvSpPr>
              <p:nvPr/>
            </p:nvSpPr>
            <p:spPr bwMode="auto">
              <a:xfrm>
                <a:off x="2945" y="2306"/>
                <a:ext cx="275" cy="93"/>
              </a:xfrm>
              <a:custGeom>
                <a:avLst/>
                <a:gdLst>
                  <a:gd name="T0" fmla="*/ 2 w 550"/>
                  <a:gd name="T1" fmla="*/ 1 h 186"/>
                  <a:gd name="T2" fmla="*/ 2 w 550"/>
                  <a:gd name="T3" fmla="*/ 1 h 186"/>
                  <a:gd name="T4" fmla="*/ 1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032" name="Freeform 2969"/>
              <p:cNvSpPr>
                <a:spLocks/>
              </p:cNvSpPr>
              <p:nvPr/>
            </p:nvSpPr>
            <p:spPr bwMode="auto">
              <a:xfrm>
                <a:off x="2945" y="2308"/>
                <a:ext cx="275" cy="92"/>
              </a:xfrm>
              <a:custGeom>
                <a:avLst/>
                <a:gdLst>
                  <a:gd name="T0" fmla="*/ 3 w 548"/>
                  <a:gd name="T1" fmla="*/ 0 h 185"/>
                  <a:gd name="T2" fmla="*/ 3 w 548"/>
                  <a:gd name="T3" fmla="*/ 0 h 185"/>
                  <a:gd name="T4" fmla="*/ 0 w 548"/>
                  <a:gd name="T5" fmla="*/ 0 h 185"/>
                  <a:gd name="T6" fmla="*/ 0 w 548"/>
                  <a:gd name="T7" fmla="*/ 0 h 185"/>
                  <a:gd name="T8" fmla="*/ 3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3"/>
                    </a:moveTo>
                    <a:lnTo>
                      <a:pt x="548" y="185"/>
                    </a:lnTo>
                    <a:lnTo>
                      <a:pt x="0" y="4"/>
                    </a:lnTo>
                    <a:lnTo>
                      <a:pt x="0" y="0"/>
                    </a:lnTo>
                    <a:lnTo>
                      <a:pt x="548" y="183"/>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033" name="Freeform 2970"/>
              <p:cNvSpPr>
                <a:spLocks/>
              </p:cNvSpPr>
              <p:nvPr/>
            </p:nvSpPr>
            <p:spPr bwMode="auto">
              <a:xfrm>
                <a:off x="2945" y="2309"/>
                <a:ext cx="275" cy="93"/>
              </a:xfrm>
              <a:custGeom>
                <a:avLst/>
                <a:gdLst>
                  <a:gd name="T0" fmla="*/ 2 w 550"/>
                  <a:gd name="T1" fmla="*/ 1 h 184"/>
                  <a:gd name="T2" fmla="*/ 2 w 550"/>
                  <a:gd name="T3" fmla="*/ 1 h 184"/>
                  <a:gd name="T4" fmla="*/ 0 w 550"/>
                  <a:gd name="T5" fmla="*/ 1 h 184"/>
                  <a:gd name="T6" fmla="*/ 0 w 550"/>
                  <a:gd name="T7" fmla="*/ 0 h 184"/>
                  <a:gd name="T8" fmla="*/ 2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48" y="181"/>
                    </a:moveTo>
                    <a:lnTo>
                      <a:pt x="550" y="184"/>
                    </a:lnTo>
                    <a:lnTo>
                      <a:pt x="0" y="1"/>
                    </a:lnTo>
                    <a:lnTo>
                      <a:pt x="0" y="0"/>
                    </a:lnTo>
                    <a:lnTo>
                      <a:pt x="548" y="181"/>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034" name="Freeform 2971"/>
              <p:cNvSpPr>
                <a:spLocks/>
              </p:cNvSpPr>
              <p:nvPr/>
            </p:nvSpPr>
            <p:spPr bwMode="auto">
              <a:xfrm>
                <a:off x="2945" y="2310"/>
                <a:ext cx="278" cy="98"/>
              </a:xfrm>
              <a:custGeom>
                <a:avLst/>
                <a:gdLst>
                  <a:gd name="T0" fmla="*/ 3 w 555"/>
                  <a:gd name="T1" fmla="*/ 0 h 197"/>
                  <a:gd name="T2" fmla="*/ 3 w 555"/>
                  <a:gd name="T3" fmla="*/ 0 h 197"/>
                  <a:gd name="T4" fmla="*/ 1 w 555"/>
                  <a:gd name="T5" fmla="*/ 0 h 197"/>
                  <a:gd name="T6" fmla="*/ 0 w 555"/>
                  <a:gd name="T7" fmla="*/ 0 h 197"/>
                  <a:gd name="T8" fmla="*/ 3 w 555"/>
                  <a:gd name="T9" fmla="*/ 0 h 197"/>
                  <a:gd name="T10" fmla="*/ 0 60000 65536"/>
                  <a:gd name="T11" fmla="*/ 0 60000 65536"/>
                  <a:gd name="T12" fmla="*/ 0 60000 65536"/>
                  <a:gd name="T13" fmla="*/ 0 60000 65536"/>
                  <a:gd name="T14" fmla="*/ 0 60000 65536"/>
                  <a:gd name="T15" fmla="*/ 0 w 555"/>
                  <a:gd name="T16" fmla="*/ 0 h 197"/>
                  <a:gd name="T17" fmla="*/ 555 w 555"/>
                  <a:gd name="T18" fmla="*/ 197 h 197"/>
                </a:gdLst>
                <a:ahLst/>
                <a:cxnLst>
                  <a:cxn ang="T10">
                    <a:pos x="T0" y="T1"/>
                  </a:cxn>
                  <a:cxn ang="T11">
                    <a:pos x="T2" y="T3"/>
                  </a:cxn>
                  <a:cxn ang="T12">
                    <a:pos x="T4" y="T5"/>
                  </a:cxn>
                  <a:cxn ang="T13">
                    <a:pos x="T6" y="T7"/>
                  </a:cxn>
                  <a:cxn ang="T14">
                    <a:pos x="T8" y="T9"/>
                  </a:cxn>
                </a:cxnLst>
                <a:rect l="T15" t="T16" r="T17" b="T18"/>
                <a:pathLst>
                  <a:path w="555" h="197">
                    <a:moveTo>
                      <a:pt x="550" y="183"/>
                    </a:moveTo>
                    <a:lnTo>
                      <a:pt x="555" y="197"/>
                    </a:lnTo>
                    <a:lnTo>
                      <a:pt x="6" y="14"/>
                    </a:lnTo>
                    <a:lnTo>
                      <a:pt x="0" y="0"/>
                    </a:lnTo>
                    <a:lnTo>
                      <a:pt x="550" y="18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035" name="Freeform 2972"/>
              <p:cNvSpPr>
                <a:spLocks/>
              </p:cNvSpPr>
              <p:nvPr/>
            </p:nvSpPr>
            <p:spPr bwMode="auto">
              <a:xfrm>
                <a:off x="2945" y="2310"/>
                <a:ext cx="276" cy="93"/>
              </a:xfrm>
              <a:custGeom>
                <a:avLst/>
                <a:gdLst>
                  <a:gd name="T0" fmla="*/ 3 w 551"/>
                  <a:gd name="T1" fmla="*/ 0 h 187"/>
                  <a:gd name="T2" fmla="*/ 3 w 551"/>
                  <a:gd name="T3" fmla="*/ 0 h 187"/>
                  <a:gd name="T4" fmla="*/ 1 w 551"/>
                  <a:gd name="T5" fmla="*/ 0 h 187"/>
                  <a:gd name="T6" fmla="*/ 0 w 551"/>
                  <a:gd name="T7" fmla="*/ 0 h 187"/>
                  <a:gd name="T8" fmla="*/ 3 w 551"/>
                  <a:gd name="T9" fmla="*/ 0 h 187"/>
                  <a:gd name="T10" fmla="*/ 0 60000 65536"/>
                  <a:gd name="T11" fmla="*/ 0 60000 65536"/>
                  <a:gd name="T12" fmla="*/ 0 60000 65536"/>
                  <a:gd name="T13" fmla="*/ 0 60000 65536"/>
                  <a:gd name="T14" fmla="*/ 0 60000 65536"/>
                  <a:gd name="T15" fmla="*/ 0 w 551"/>
                  <a:gd name="T16" fmla="*/ 0 h 187"/>
                  <a:gd name="T17" fmla="*/ 551 w 551"/>
                  <a:gd name="T18" fmla="*/ 187 h 187"/>
                </a:gdLst>
                <a:ahLst/>
                <a:cxnLst>
                  <a:cxn ang="T10">
                    <a:pos x="T0" y="T1"/>
                  </a:cxn>
                  <a:cxn ang="T11">
                    <a:pos x="T2" y="T3"/>
                  </a:cxn>
                  <a:cxn ang="T12">
                    <a:pos x="T4" y="T5"/>
                  </a:cxn>
                  <a:cxn ang="T13">
                    <a:pos x="T6" y="T7"/>
                  </a:cxn>
                  <a:cxn ang="T14">
                    <a:pos x="T8" y="T9"/>
                  </a:cxn>
                </a:cxnLst>
                <a:rect l="T15" t="T16" r="T17" b="T18"/>
                <a:pathLst>
                  <a:path w="551" h="187">
                    <a:moveTo>
                      <a:pt x="550" y="183"/>
                    </a:moveTo>
                    <a:lnTo>
                      <a:pt x="551" y="187"/>
                    </a:lnTo>
                    <a:lnTo>
                      <a:pt x="1" y="4"/>
                    </a:lnTo>
                    <a:lnTo>
                      <a:pt x="0" y="0"/>
                    </a:lnTo>
                    <a:lnTo>
                      <a:pt x="550" y="18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036" name="Freeform 2973"/>
              <p:cNvSpPr>
                <a:spLocks/>
              </p:cNvSpPr>
              <p:nvPr/>
            </p:nvSpPr>
            <p:spPr bwMode="auto">
              <a:xfrm>
                <a:off x="2946" y="2312"/>
                <a:ext cx="276" cy="93"/>
              </a:xfrm>
              <a:custGeom>
                <a:avLst/>
                <a:gdLst>
                  <a:gd name="T0" fmla="*/ 2 w 552"/>
                  <a:gd name="T1" fmla="*/ 1 h 186"/>
                  <a:gd name="T2" fmla="*/ 2 w 552"/>
                  <a:gd name="T3" fmla="*/ 1 h 186"/>
                  <a:gd name="T4" fmla="*/ 1 w 552"/>
                  <a:gd name="T5" fmla="*/ 1 h 186"/>
                  <a:gd name="T6" fmla="*/ 0 w 552"/>
                  <a:gd name="T7" fmla="*/ 0 h 186"/>
                  <a:gd name="T8" fmla="*/ 2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50" y="183"/>
                    </a:moveTo>
                    <a:lnTo>
                      <a:pt x="552" y="186"/>
                    </a:lnTo>
                    <a:lnTo>
                      <a:pt x="2" y="3"/>
                    </a:lnTo>
                    <a:lnTo>
                      <a:pt x="0" y="0"/>
                    </a:lnTo>
                    <a:lnTo>
                      <a:pt x="550" y="183"/>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037" name="Freeform 2974"/>
              <p:cNvSpPr>
                <a:spLocks/>
              </p:cNvSpPr>
              <p:nvPr/>
            </p:nvSpPr>
            <p:spPr bwMode="auto">
              <a:xfrm>
                <a:off x="2947" y="2314"/>
                <a:ext cx="275" cy="93"/>
              </a:xfrm>
              <a:custGeom>
                <a:avLst/>
                <a:gdLst>
                  <a:gd name="T0" fmla="*/ 2 w 550"/>
                  <a:gd name="T1" fmla="*/ 1 h 186"/>
                  <a:gd name="T2" fmla="*/ 2 w 550"/>
                  <a:gd name="T3" fmla="*/ 1 h 186"/>
                  <a:gd name="T4" fmla="*/ 1 w 550"/>
                  <a:gd name="T5" fmla="*/ 1 h 186"/>
                  <a:gd name="T6" fmla="*/ 0 w 550"/>
                  <a:gd name="T7" fmla="*/ 0 h 186"/>
                  <a:gd name="T8" fmla="*/ 2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6038" name="Freeform 2975"/>
              <p:cNvSpPr>
                <a:spLocks/>
              </p:cNvSpPr>
              <p:nvPr/>
            </p:nvSpPr>
            <p:spPr bwMode="auto">
              <a:xfrm>
                <a:off x="2948" y="2315"/>
                <a:ext cx="275" cy="93"/>
              </a:xfrm>
              <a:custGeom>
                <a:avLst/>
                <a:gdLst>
                  <a:gd name="T0" fmla="*/ 2 w 550"/>
                  <a:gd name="T1" fmla="*/ 0 h 187"/>
                  <a:gd name="T2" fmla="*/ 2 w 550"/>
                  <a:gd name="T3" fmla="*/ 0 h 187"/>
                  <a:gd name="T4" fmla="*/ 1 w 550"/>
                  <a:gd name="T5" fmla="*/ 0 h 187"/>
                  <a:gd name="T6" fmla="*/ 0 w 550"/>
                  <a:gd name="T7" fmla="*/ 0 h 187"/>
                  <a:gd name="T8" fmla="*/ 2 w 550"/>
                  <a:gd name="T9" fmla="*/ 0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48" y="183"/>
                    </a:moveTo>
                    <a:lnTo>
                      <a:pt x="550" y="187"/>
                    </a:lnTo>
                    <a:lnTo>
                      <a:pt x="1" y="4"/>
                    </a:lnTo>
                    <a:lnTo>
                      <a:pt x="0" y="0"/>
                    </a:lnTo>
                    <a:lnTo>
                      <a:pt x="548" y="183"/>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6039" name="Freeform 2976"/>
              <p:cNvSpPr>
                <a:spLocks/>
              </p:cNvSpPr>
              <p:nvPr/>
            </p:nvSpPr>
            <p:spPr bwMode="auto">
              <a:xfrm>
                <a:off x="2949" y="2317"/>
                <a:ext cx="278" cy="97"/>
              </a:xfrm>
              <a:custGeom>
                <a:avLst/>
                <a:gdLst>
                  <a:gd name="T0" fmla="*/ 2 w 557"/>
                  <a:gd name="T1" fmla="*/ 1 h 194"/>
                  <a:gd name="T2" fmla="*/ 2 w 557"/>
                  <a:gd name="T3" fmla="*/ 1 h 194"/>
                  <a:gd name="T4" fmla="*/ 0 w 557"/>
                  <a:gd name="T5" fmla="*/ 1 h 194"/>
                  <a:gd name="T6" fmla="*/ 0 w 557"/>
                  <a:gd name="T7" fmla="*/ 0 h 194"/>
                  <a:gd name="T8" fmla="*/ 2 w 557"/>
                  <a:gd name="T9" fmla="*/ 1 h 194"/>
                  <a:gd name="T10" fmla="*/ 0 60000 65536"/>
                  <a:gd name="T11" fmla="*/ 0 60000 65536"/>
                  <a:gd name="T12" fmla="*/ 0 60000 65536"/>
                  <a:gd name="T13" fmla="*/ 0 60000 65536"/>
                  <a:gd name="T14" fmla="*/ 0 60000 65536"/>
                  <a:gd name="T15" fmla="*/ 0 w 557"/>
                  <a:gd name="T16" fmla="*/ 0 h 194"/>
                  <a:gd name="T17" fmla="*/ 557 w 557"/>
                  <a:gd name="T18" fmla="*/ 194 h 194"/>
                </a:gdLst>
                <a:ahLst/>
                <a:cxnLst>
                  <a:cxn ang="T10">
                    <a:pos x="T0" y="T1"/>
                  </a:cxn>
                  <a:cxn ang="T11">
                    <a:pos x="T2" y="T3"/>
                  </a:cxn>
                  <a:cxn ang="T12">
                    <a:pos x="T4" y="T5"/>
                  </a:cxn>
                  <a:cxn ang="T13">
                    <a:pos x="T6" y="T7"/>
                  </a:cxn>
                  <a:cxn ang="T14">
                    <a:pos x="T8" y="T9"/>
                  </a:cxn>
                </a:cxnLst>
                <a:rect l="T15" t="T16" r="T17" b="T18"/>
                <a:pathLst>
                  <a:path w="557" h="194">
                    <a:moveTo>
                      <a:pt x="549" y="183"/>
                    </a:moveTo>
                    <a:lnTo>
                      <a:pt x="557" y="194"/>
                    </a:lnTo>
                    <a:lnTo>
                      <a:pt x="7" y="10"/>
                    </a:lnTo>
                    <a:lnTo>
                      <a:pt x="0" y="0"/>
                    </a:lnTo>
                    <a:lnTo>
                      <a:pt x="549" y="183"/>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040" name="Freeform 2977"/>
              <p:cNvSpPr>
                <a:spLocks/>
              </p:cNvSpPr>
              <p:nvPr/>
            </p:nvSpPr>
            <p:spPr bwMode="auto">
              <a:xfrm>
                <a:off x="2949" y="2317"/>
                <a:ext cx="276" cy="93"/>
              </a:xfrm>
              <a:custGeom>
                <a:avLst/>
                <a:gdLst>
                  <a:gd name="T0" fmla="*/ 2 w 552"/>
                  <a:gd name="T1" fmla="*/ 1 h 186"/>
                  <a:gd name="T2" fmla="*/ 2 w 552"/>
                  <a:gd name="T3" fmla="*/ 1 h 186"/>
                  <a:gd name="T4" fmla="*/ 1 w 552"/>
                  <a:gd name="T5" fmla="*/ 1 h 186"/>
                  <a:gd name="T6" fmla="*/ 0 w 552"/>
                  <a:gd name="T7" fmla="*/ 0 h 186"/>
                  <a:gd name="T8" fmla="*/ 2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49" y="183"/>
                    </a:moveTo>
                    <a:lnTo>
                      <a:pt x="552" y="186"/>
                    </a:lnTo>
                    <a:lnTo>
                      <a:pt x="2" y="3"/>
                    </a:lnTo>
                    <a:lnTo>
                      <a:pt x="0" y="0"/>
                    </a:lnTo>
                    <a:lnTo>
                      <a:pt x="549" y="183"/>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041" name="Freeform 2978"/>
              <p:cNvSpPr>
                <a:spLocks/>
              </p:cNvSpPr>
              <p:nvPr/>
            </p:nvSpPr>
            <p:spPr bwMode="auto">
              <a:xfrm>
                <a:off x="2950" y="2319"/>
                <a:ext cx="275" cy="93"/>
              </a:xfrm>
              <a:custGeom>
                <a:avLst/>
                <a:gdLst>
                  <a:gd name="T0" fmla="*/ 2 w 552"/>
                  <a:gd name="T1" fmla="*/ 0 h 188"/>
                  <a:gd name="T2" fmla="*/ 2 w 552"/>
                  <a:gd name="T3" fmla="*/ 0 h 188"/>
                  <a:gd name="T4" fmla="*/ 0 w 552"/>
                  <a:gd name="T5" fmla="*/ 0 h 188"/>
                  <a:gd name="T6" fmla="*/ 0 w 552"/>
                  <a:gd name="T7" fmla="*/ 0 h 188"/>
                  <a:gd name="T8" fmla="*/ 2 w 552"/>
                  <a:gd name="T9" fmla="*/ 0 h 188"/>
                  <a:gd name="T10" fmla="*/ 0 60000 65536"/>
                  <a:gd name="T11" fmla="*/ 0 60000 65536"/>
                  <a:gd name="T12" fmla="*/ 0 60000 65536"/>
                  <a:gd name="T13" fmla="*/ 0 60000 65536"/>
                  <a:gd name="T14" fmla="*/ 0 60000 65536"/>
                  <a:gd name="T15" fmla="*/ 0 w 552"/>
                  <a:gd name="T16" fmla="*/ 0 h 188"/>
                  <a:gd name="T17" fmla="*/ 552 w 552"/>
                  <a:gd name="T18" fmla="*/ 188 h 188"/>
                </a:gdLst>
                <a:ahLst/>
                <a:cxnLst>
                  <a:cxn ang="T10">
                    <a:pos x="T0" y="T1"/>
                  </a:cxn>
                  <a:cxn ang="T11">
                    <a:pos x="T2" y="T3"/>
                  </a:cxn>
                  <a:cxn ang="T12">
                    <a:pos x="T4" y="T5"/>
                  </a:cxn>
                  <a:cxn ang="T13">
                    <a:pos x="T6" y="T7"/>
                  </a:cxn>
                  <a:cxn ang="T14">
                    <a:pos x="T8" y="T9"/>
                  </a:cxn>
                </a:cxnLst>
                <a:rect l="T15" t="T16" r="T17" b="T18"/>
                <a:pathLst>
                  <a:path w="552" h="188">
                    <a:moveTo>
                      <a:pt x="550" y="183"/>
                    </a:moveTo>
                    <a:lnTo>
                      <a:pt x="552" y="188"/>
                    </a:lnTo>
                    <a:lnTo>
                      <a:pt x="3" y="3"/>
                    </a:lnTo>
                    <a:lnTo>
                      <a:pt x="0" y="0"/>
                    </a:lnTo>
                    <a:lnTo>
                      <a:pt x="550" y="183"/>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6042" name="Freeform 2979"/>
              <p:cNvSpPr>
                <a:spLocks/>
              </p:cNvSpPr>
              <p:nvPr/>
            </p:nvSpPr>
            <p:spPr bwMode="auto">
              <a:xfrm>
                <a:off x="2951" y="2320"/>
                <a:ext cx="276" cy="94"/>
              </a:xfrm>
              <a:custGeom>
                <a:avLst/>
                <a:gdLst>
                  <a:gd name="T0" fmla="*/ 2 w 552"/>
                  <a:gd name="T1" fmla="*/ 1 h 188"/>
                  <a:gd name="T2" fmla="*/ 2 w 552"/>
                  <a:gd name="T3" fmla="*/ 1 h 188"/>
                  <a:gd name="T4" fmla="*/ 1 w 552"/>
                  <a:gd name="T5" fmla="*/ 1 h 188"/>
                  <a:gd name="T6" fmla="*/ 0 w 552"/>
                  <a:gd name="T7" fmla="*/ 0 h 188"/>
                  <a:gd name="T8" fmla="*/ 2 w 552"/>
                  <a:gd name="T9" fmla="*/ 1 h 188"/>
                  <a:gd name="T10" fmla="*/ 0 60000 65536"/>
                  <a:gd name="T11" fmla="*/ 0 60000 65536"/>
                  <a:gd name="T12" fmla="*/ 0 60000 65536"/>
                  <a:gd name="T13" fmla="*/ 0 60000 65536"/>
                  <a:gd name="T14" fmla="*/ 0 60000 65536"/>
                  <a:gd name="T15" fmla="*/ 0 w 552"/>
                  <a:gd name="T16" fmla="*/ 0 h 188"/>
                  <a:gd name="T17" fmla="*/ 552 w 552"/>
                  <a:gd name="T18" fmla="*/ 188 h 188"/>
                </a:gdLst>
                <a:ahLst/>
                <a:cxnLst>
                  <a:cxn ang="T10">
                    <a:pos x="T0" y="T1"/>
                  </a:cxn>
                  <a:cxn ang="T11">
                    <a:pos x="T2" y="T3"/>
                  </a:cxn>
                  <a:cxn ang="T12">
                    <a:pos x="T4" y="T5"/>
                  </a:cxn>
                  <a:cxn ang="T13">
                    <a:pos x="T6" y="T7"/>
                  </a:cxn>
                  <a:cxn ang="T14">
                    <a:pos x="T8" y="T9"/>
                  </a:cxn>
                </a:cxnLst>
                <a:rect l="T15" t="T16" r="T17" b="T18"/>
                <a:pathLst>
                  <a:path w="552" h="188">
                    <a:moveTo>
                      <a:pt x="549" y="185"/>
                    </a:moveTo>
                    <a:lnTo>
                      <a:pt x="552" y="188"/>
                    </a:lnTo>
                    <a:lnTo>
                      <a:pt x="2" y="4"/>
                    </a:lnTo>
                    <a:lnTo>
                      <a:pt x="0" y="0"/>
                    </a:lnTo>
                    <a:lnTo>
                      <a:pt x="549" y="185"/>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043" name="Freeform 2980"/>
              <p:cNvSpPr>
                <a:spLocks/>
              </p:cNvSpPr>
              <p:nvPr/>
            </p:nvSpPr>
            <p:spPr bwMode="auto">
              <a:xfrm>
                <a:off x="2952" y="2322"/>
                <a:ext cx="280" cy="96"/>
              </a:xfrm>
              <a:custGeom>
                <a:avLst/>
                <a:gdLst>
                  <a:gd name="T0" fmla="*/ 2 w 560"/>
                  <a:gd name="T1" fmla="*/ 1 h 192"/>
                  <a:gd name="T2" fmla="*/ 2 w 560"/>
                  <a:gd name="T3" fmla="*/ 1 h 192"/>
                  <a:gd name="T4" fmla="*/ 1 w 560"/>
                  <a:gd name="T5" fmla="*/ 1 h 192"/>
                  <a:gd name="T6" fmla="*/ 0 w 560"/>
                  <a:gd name="T7" fmla="*/ 0 h 192"/>
                  <a:gd name="T8" fmla="*/ 2 w 560"/>
                  <a:gd name="T9" fmla="*/ 1 h 192"/>
                  <a:gd name="T10" fmla="*/ 0 60000 65536"/>
                  <a:gd name="T11" fmla="*/ 0 60000 65536"/>
                  <a:gd name="T12" fmla="*/ 0 60000 65536"/>
                  <a:gd name="T13" fmla="*/ 0 60000 65536"/>
                  <a:gd name="T14" fmla="*/ 0 60000 65536"/>
                  <a:gd name="T15" fmla="*/ 0 w 560"/>
                  <a:gd name="T16" fmla="*/ 0 h 192"/>
                  <a:gd name="T17" fmla="*/ 560 w 560"/>
                  <a:gd name="T18" fmla="*/ 192 h 192"/>
                </a:gdLst>
                <a:ahLst/>
                <a:cxnLst>
                  <a:cxn ang="T10">
                    <a:pos x="T0" y="T1"/>
                  </a:cxn>
                  <a:cxn ang="T11">
                    <a:pos x="T2" y="T3"/>
                  </a:cxn>
                  <a:cxn ang="T12">
                    <a:pos x="T4" y="T5"/>
                  </a:cxn>
                  <a:cxn ang="T13">
                    <a:pos x="T6" y="T7"/>
                  </a:cxn>
                  <a:cxn ang="T14">
                    <a:pos x="T8" y="T9"/>
                  </a:cxn>
                </a:cxnLst>
                <a:rect l="T15" t="T16" r="T17" b="T18"/>
                <a:pathLst>
                  <a:path w="560" h="192">
                    <a:moveTo>
                      <a:pt x="550" y="184"/>
                    </a:moveTo>
                    <a:lnTo>
                      <a:pt x="560" y="192"/>
                    </a:lnTo>
                    <a:lnTo>
                      <a:pt x="10" y="8"/>
                    </a:lnTo>
                    <a:lnTo>
                      <a:pt x="0" y="0"/>
                    </a:lnTo>
                    <a:lnTo>
                      <a:pt x="550" y="184"/>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044" name="Freeform 2981"/>
              <p:cNvSpPr>
                <a:spLocks/>
              </p:cNvSpPr>
              <p:nvPr/>
            </p:nvSpPr>
            <p:spPr bwMode="auto">
              <a:xfrm>
                <a:off x="2952" y="2322"/>
                <a:ext cx="278" cy="94"/>
              </a:xfrm>
              <a:custGeom>
                <a:avLst/>
                <a:gdLst>
                  <a:gd name="T0" fmla="*/ 3 w 555"/>
                  <a:gd name="T1" fmla="*/ 1 h 187"/>
                  <a:gd name="T2" fmla="*/ 3 w 555"/>
                  <a:gd name="T3" fmla="*/ 1 h 187"/>
                  <a:gd name="T4" fmla="*/ 1 w 555"/>
                  <a:gd name="T5" fmla="*/ 1 h 187"/>
                  <a:gd name="T6" fmla="*/ 0 w 555"/>
                  <a:gd name="T7" fmla="*/ 0 h 187"/>
                  <a:gd name="T8" fmla="*/ 3 w 555"/>
                  <a:gd name="T9" fmla="*/ 1 h 187"/>
                  <a:gd name="T10" fmla="*/ 0 60000 65536"/>
                  <a:gd name="T11" fmla="*/ 0 60000 65536"/>
                  <a:gd name="T12" fmla="*/ 0 60000 65536"/>
                  <a:gd name="T13" fmla="*/ 0 60000 65536"/>
                  <a:gd name="T14" fmla="*/ 0 60000 65536"/>
                  <a:gd name="T15" fmla="*/ 0 w 555"/>
                  <a:gd name="T16" fmla="*/ 0 h 187"/>
                  <a:gd name="T17" fmla="*/ 555 w 555"/>
                  <a:gd name="T18" fmla="*/ 187 h 187"/>
                </a:gdLst>
                <a:ahLst/>
                <a:cxnLst>
                  <a:cxn ang="T10">
                    <a:pos x="T0" y="T1"/>
                  </a:cxn>
                  <a:cxn ang="T11">
                    <a:pos x="T2" y="T3"/>
                  </a:cxn>
                  <a:cxn ang="T12">
                    <a:pos x="T4" y="T5"/>
                  </a:cxn>
                  <a:cxn ang="T13">
                    <a:pos x="T6" y="T7"/>
                  </a:cxn>
                  <a:cxn ang="T14">
                    <a:pos x="T8" y="T9"/>
                  </a:cxn>
                </a:cxnLst>
                <a:rect l="T15" t="T16" r="T17" b="T18"/>
                <a:pathLst>
                  <a:path w="555" h="187">
                    <a:moveTo>
                      <a:pt x="550" y="184"/>
                    </a:moveTo>
                    <a:lnTo>
                      <a:pt x="555" y="187"/>
                    </a:lnTo>
                    <a:lnTo>
                      <a:pt x="5" y="3"/>
                    </a:lnTo>
                    <a:lnTo>
                      <a:pt x="0" y="0"/>
                    </a:lnTo>
                    <a:lnTo>
                      <a:pt x="550" y="184"/>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045" name="Freeform 2982"/>
              <p:cNvSpPr>
                <a:spLocks/>
              </p:cNvSpPr>
              <p:nvPr/>
            </p:nvSpPr>
            <p:spPr bwMode="auto">
              <a:xfrm>
                <a:off x="2955" y="2324"/>
                <a:ext cx="277" cy="94"/>
              </a:xfrm>
              <a:custGeom>
                <a:avLst/>
                <a:gdLst>
                  <a:gd name="T0" fmla="*/ 2 w 555"/>
                  <a:gd name="T1" fmla="*/ 0 h 189"/>
                  <a:gd name="T2" fmla="*/ 2 w 555"/>
                  <a:gd name="T3" fmla="*/ 0 h 189"/>
                  <a:gd name="T4" fmla="*/ 0 w 555"/>
                  <a:gd name="T5" fmla="*/ 0 h 189"/>
                  <a:gd name="T6" fmla="*/ 0 w 555"/>
                  <a:gd name="T7" fmla="*/ 0 h 189"/>
                  <a:gd name="T8" fmla="*/ 2 w 555"/>
                  <a:gd name="T9" fmla="*/ 0 h 189"/>
                  <a:gd name="T10" fmla="*/ 0 60000 65536"/>
                  <a:gd name="T11" fmla="*/ 0 60000 65536"/>
                  <a:gd name="T12" fmla="*/ 0 60000 65536"/>
                  <a:gd name="T13" fmla="*/ 0 60000 65536"/>
                  <a:gd name="T14" fmla="*/ 0 60000 65536"/>
                  <a:gd name="T15" fmla="*/ 0 w 555"/>
                  <a:gd name="T16" fmla="*/ 0 h 189"/>
                  <a:gd name="T17" fmla="*/ 555 w 555"/>
                  <a:gd name="T18" fmla="*/ 189 h 189"/>
                </a:gdLst>
                <a:ahLst/>
                <a:cxnLst>
                  <a:cxn ang="T10">
                    <a:pos x="T0" y="T1"/>
                  </a:cxn>
                  <a:cxn ang="T11">
                    <a:pos x="T2" y="T3"/>
                  </a:cxn>
                  <a:cxn ang="T12">
                    <a:pos x="T4" y="T5"/>
                  </a:cxn>
                  <a:cxn ang="T13">
                    <a:pos x="T6" y="T7"/>
                  </a:cxn>
                  <a:cxn ang="T14">
                    <a:pos x="T8" y="T9"/>
                  </a:cxn>
                </a:cxnLst>
                <a:rect l="T15" t="T16" r="T17" b="T18"/>
                <a:pathLst>
                  <a:path w="555" h="189">
                    <a:moveTo>
                      <a:pt x="550" y="184"/>
                    </a:moveTo>
                    <a:lnTo>
                      <a:pt x="555" y="189"/>
                    </a:lnTo>
                    <a:lnTo>
                      <a:pt x="5" y="5"/>
                    </a:lnTo>
                    <a:lnTo>
                      <a:pt x="0" y="0"/>
                    </a:lnTo>
                    <a:lnTo>
                      <a:pt x="550" y="184"/>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6046" name="Freeform 2983"/>
              <p:cNvSpPr>
                <a:spLocks/>
              </p:cNvSpPr>
              <p:nvPr/>
            </p:nvSpPr>
            <p:spPr bwMode="auto">
              <a:xfrm>
                <a:off x="2957" y="2326"/>
                <a:ext cx="280" cy="96"/>
              </a:xfrm>
              <a:custGeom>
                <a:avLst/>
                <a:gdLst>
                  <a:gd name="T0" fmla="*/ 2 w 560"/>
                  <a:gd name="T1" fmla="*/ 1 h 191"/>
                  <a:gd name="T2" fmla="*/ 2 w 560"/>
                  <a:gd name="T3" fmla="*/ 1 h 191"/>
                  <a:gd name="T4" fmla="*/ 1 w 560"/>
                  <a:gd name="T5" fmla="*/ 1 h 191"/>
                  <a:gd name="T6" fmla="*/ 0 w 560"/>
                  <a:gd name="T7" fmla="*/ 0 h 191"/>
                  <a:gd name="T8" fmla="*/ 2 w 560"/>
                  <a:gd name="T9" fmla="*/ 1 h 191"/>
                  <a:gd name="T10" fmla="*/ 0 60000 65536"/>
                  <a:gd name="T11" fmla="*/ 0 60000 65536"/>
                  <a:gd name="T12" fmla="*/ 0 60000 65536"/>
                  <a:gd name="T13" fmla="*/ 0 60000 65536"/>
                  <a:gd name="T14" fmla="*/ 0 60000 65536"/>
                  <a:gd name="T15" fmla="*/ 0 w 560"/>
                  <a:gd name="T16" fmla="*/ 0 h 191"/>
                  <a:gd name="T17" fmla="*/ 560 w 560"/>
                  <a:gd name="T18" fmla="*/ 191 h 191"/>
                </a:gdLst>
                <a:ahLst/>
                <a:cxnLst>
                  <a:cxn ang="T10">
                    <a:pos x="T0" y="T1"/>
                  </a:cxn>
                  <a:cxn ang="T11">
                    <a:pos x="T2" y="T3"/>
                  </a:cxn>
                  <a:cxn ang="T12">
                    <a:pos x="T4" y="T5"/>
                  </a:cxn>
                  <a:cxn ang="T13">
                    <a:pos x="T6" y="T7"/>
                  </a:cxn>
                  <a:cxn ang="T14">
                    <a:pos x="T8" y="T9"/>
                  </a:cxn>
                </a:cxnLst>
                <a:rect l="T15" t="T16" r="T17" b="T18"/>
                <a:pathLst>
                  <a:path w="560" h="191">
                    <a:moveTo>
                      <a:pt x="550" y="184"/>
                    </a:moveTo>
                    <a:lnTo>
                      <a:pt x="560" y="191"/>
                    </a:lnTo>
                    <a:lnTo>
                      <a:pt x="10" y="5"/>
                    </a:lnTo>
                    <a:lnTo>
                      <a:pt x="0" y="0"/>
                    </a:lnTo>
                    <a:lnTo>
                      <a:pt x="550" y="184"/>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047" name="Freeform 2984"/>
              <p:cNvSpPr>
                <a:spLocks/>
              </p:cNvSpPr>
              <p:nvPr/>
            </p:nvSpPr>
            <p:spPr bwMode="auto">
              <a:xfrm>
                <a:off x="2981" y="2254"/>
                <a:ext cx="283" cy="88"/>
              </a:xfrm>
              <a:custGeom>
                <a:avLst/>
                <a:gdLst>
                  <a:gd name="T0" fmla="*/ 3 w 565"/>
                  <a:gd name="T1" fmla="*/ 0 h 177"/>
                  <a:gd name="T2" fmla="*/ 3 w 565"/>
                  <a:gd name="T3" fmla="*/ 0 h 177"/>
                  <a:gd name="T4" fmla="*/ 0 w 565"/>
                  <a:gd name="T5" fmla="*/ 0 h 177"/>
                  <a:gd name="T6" fmla="*/ 1 w 565"/>
                  <a:gd name="T7" fmla="*/ 0 h 177"/>
                  <a:gd name="T8" fmla="*/ 3 w 565"/>
                  <a:gd name="T9" fmla="*/ 0 h 177"/>
                  <a:gd name="T10" fmla="*/ 0 60000 65536"/>
                  <a:gd name="T11" fmla="*/ 0 60000 65536"/>
                  <a:gd name="T12" fmla="*/ 0 60000 65536"/>
                  <a:gd name="T13" fmla="*/ 0 60000 65536"/>
                  <a:gd name="T14" fmla="*/ 0 60000 65536"/>
                  <a:gd name="T15" fmla="*/ 0 w 565"/>
                  <a:gd name="T16" fmla="*/ 0 h 177"/>
                  <a:gd name="T17" fmla="*/ 565 w 565"/>
                  <a:gd name="T18" fmla="*/ 177 h 177"/>
                </a:gdLst>
                <a:ahLst/>
                <a:cxnLst>
                  <a:cxn ang="T10">
                    <a:pos x="T0" y="T1"/>
                  </a:cxn>
                  <a:cxn ang="T11">
                    <a:pos x="T2" y="T3"/>
                  </a:cxn>
                  <a:cxn ang="T12">
                    <a:pos x="T4" y="T5"/>
                  </a:cxn>
                  <a:cxn ang="T13">
                    <a:pos x="T6" y="T7"/>
                  </a:cxn>
                  <a:cxn ang="T14">
                    <a:pos x="T8" y="T9"/>
                  </a:cxn>
                </a:cxnLst>
                <a:rect l="T15" t="T16" r="T17" b="T18"/>
                <a:pathLst>
                  <a:path w="565" h="177">
                    <a:moveTo>
                      <a:pt x="565" y="177"/>
                    </a:moveTo>
                    <a:lnTo>
                      <a:pt x="552" y="173"/>
                    </a:lnTo>
                    <a:lnTo>
                      <a:pt x="0" y="0"/>
                    </a:lnTo>
                    <a:lnTo>
                      <a:pt x="10" y="4"/>
                    </a:lnTo>
                    <a:lnTo>
                      <a:pt x="565" y="177"/>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6048" name="Freeform 2985"/>
              <p:cNvSpPr>
                <a:spLocks/>
              </p:cNvSpPr>
              <p:nvPr/>
            </p:nvSpPr>
            <p:spPr bwMode="auto">
              <a:xfrm>
                <a:off x="2974" y="2254"/>
                <a:ext cx="283" cy="86"/>
              </a:xfrm>
              <a:custGeom>
                <a:avLst/>
                <a:gdLst>
                  <a:gd name="T0" fmla="*/ 3 w 565"/>
                  <a:gd name="T1" fmla="*/ 0 h 173"/>
                  <a:gd name="T2" fmla="*/ 3 w 565"/>
                  <a:gd name="T3" fmla="*/ 0 h 173"/>
                  <a:gd name="T4" fmla="*/ 0 w 565"/>
                  <a:gd name="T5" fmla="*/ 0 h 173"/>
                  <a:gd name="T6" fmla="*/ 1 w 565"/>
                  <a:gd name="T7" fmla="*/ 0 h 173"/>
                  <a:gd name="T8" fmla="*/ 3 w 565"/>
                  <a:gd name="T9" fmla="*/ 0 h 173"/>
                  <a:gd name="T10" fmla="*/ 0 60000 65536"/>
                  <a:gd name="T11" fmla="*/ 0 60000 65536"/>
                  <a:gd name="T12" fmla="*/ 0 60000 65536"/>
                  <a:gd name="T13" fmla="*/ 0 60000 65536"/>
                  <a:gd name="T14" fmla="*/ 0 60000 65536"/>
                  <a:gd name="T15" fmla="*/ 0 w 565"/>
                  <a:gd name="T16" fmla="*/ 0 h 173"/>
                  <a:gd name="T17" fmla="*/ 565 w 565"/>
                  <a:gd name="T18" fmla="*/ 173 h 173"/>
                </a:gdLst>
                <a:ahLst/>
                <a:cxnLst>
                  <a:cxn ang="T10">
                    <a:pos x="T0" y="T1"/>
                  </a:cxn>
                  <a:cxn ang="T11">
                    <a:pos x="T2" y="T3"/>
                  </a:cxn>
                  <a:cxn ang="T12">
                    <a:pos x="T4" y="T5"/>
                  </a:cxn>
                  <a:cxn ang="T13">
                    <a:pos x="T6" y="T7"/>
                  </a:cxn>
                  <a:cxn ang="T14">
                    <a:pos x="T8" y="T9"/>
                  </a:cxn>
                </a:cxnLst>
                <a:rect l="T15" t="T16" r="T17" b="T18"/>
                <a:pathLst>
                  <a:path w="565" h="173">
                    <a:moveTo>
                      <a:pt x="565" y="173"/>
                    </a:moveTo>
                    <a:lnTo>
                      <a:pt x="553" y="173"/>
                    </a:lnTo>
                    <a:lnTo>
                      <a:pt x="0" y="0"/>
                    </a:lnTo>
                    <a:lnTo>
                      <a:pt x="13" y="0"/>
                    </a:lnTo>
                    <a:lnTo>
                      <a:pt x="565" y="173"/>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6049" name="Freeform 2986"/>
              <p:cNvSpPr>
                <a:spLocks/>
              </p:cNvSpPr>
              <p:nvPr/>
            </p:nvSpPr>
            <p:spPr bwMode="auto">
              <a:xfrm>
                <a:off x="3218" y="2340"/>
                <a:ext cx="65" cy="82"/>
              </a:xfrm>
              <a:custGeom>
                <a:avLst/>
                <a:gdLst>
                  <a:gd name="T0" fmla="*/ 1 w 129"/>
                  <a:gd name="T1" fmla="*/ 0 h 165"/>
                  <a:gd name="T2" fmla="*/ 1 w 129"/>
                  <a:gd name="T3" fmla="*/ 0 h 165"/>
                  <a:gd name="T4" fmla="*/ 1 w 129"/>
                  <a:gd name="T5" fmla="*/ 0 h 165"/>
                  <a:gd name="T6" fmla="*/ 1 w 129"/>
                  <a:gd name="T7" fmla="*/ 0 h 165"/>
                  <a:gd name="T8" fmla="*/ 1 w 129"/>
                  <a:gd name="T9" fmla="*/ 0 h 165"/>
                  <a:gd name="T10" fmla="*/ 1 w 129"/>
                  <a:gd name="T11" fmla="*/ 0 h 165"/>
                  <a:gd name="T12" fmla="*/ 1 w 129"/>
                  <a:gd name="T13" fmla="*/ 0 h 165"/>
                  <a:gd name="T14" fmla="*/ 1 w 129"/>
                  <a:gd name="T15" fmla="*/ 0 h 165"/>
                  <a:gd name="T16" fmla="*/ 0 w 129"/>
                  <a:gd name="T17" fmla="*/ 0 h 165"/>
                  <a:gd name="T18" fmla="*/ 1 w 129"/>
                  <a:gd name="T19" fmla="*/ 0 h 165"/>
                  <a:gd name="T20" fmla="*/ 1 w 129"/>
                  <a:gd name="T21" fmla="*/ 0 h 165"/>
                  <a:gd name="T22" fmla="*/ 1 w 129"/>
                  <a:gd name="T23" fmla="*/ 0 h 165"/>
                  <a:gd name="T24" fmla="*/ 1 w 129"/>
                  <a:gd name="T25" fmla="*/ 0 h 165"/>
                  <a:gd name="T26" fmla="*/ 1 w 129"/>
                  <a:gd name="T27" fmla="*/ 0 h 165"/>
                  <a:gd name="T28" fmla="*/ 1 w 129"/>
                  <a:gd name="T29" fmla="*/ 0 h 165"/>
                  <a:gd name="T30" fmla="*/ 1 w 129"/>
                  <a:gd name="T31" fmla="*/ 0 h 165"/>
                  <a:gd name="T32" fmla="*/ 1 w 129"/>
                  <a:gd name="T33" fmla="*/ 0 h 165"/>
                  <a:gd name="T34" fmla="*/ 1 w 129"/>
                  <a:gd name="T35" fmla="*/ 0 h 165"/>
                  <a:gd name="T36" fmla="*/ 1 w 129"/>
                  <a:gd name="T37" fmla="*/ 0 h 165"/>
                  <a:gd name="T38" fmla="*/ 1 w 129"/>
                  <a:gd name="T39" fmla="*/ 0 h 165"/>
                  <a:gd name="T40" fmla="*/ 1 w 129"/>
                  <a:gd name="T41" fmla="*/ 0 h 165"/>
                  <a:gd name="T42" fmla="*/ 1 w 129"/>
                  <a:gd name="T43" fmla="*/ 0 h 165"/>
                  <a:gd name="T44" fmla="*/ 1 w 129"/>
                  <a:gd name="T45" fmla="*/ 0 h 165"/>
                  <a:gd name="T46" fmla="*/ 1 w 129"/>
                  <a:gd name="T47" fmla="*/ 0 h 165"/>
                  <a:gd name="T48" fmla="*/ 1 w 129"/>
                  <a:gd name="T49" fmla="*/ 0 h 165"/>
                  <a:gd name="T50" fmla="*/ 1 w 129"/>
                  <a:gd name="T51" fmla="*/ 0 h 165"/>
                  <a:gd name="T52" fmla="*/ 1 w 129"/>
                  <a:gd name="T53" fmla="*/ 0 h 165"/>
                  <a:gd name="T54" fmla="*/ 1 w 129"/>
                  <a:gd name="T55" fmla="*/ 0 h 165"/>
                  <a:gd name="T56" fmla="*/ 1 w 129"/>
                  <a:gd name="T57" fmla="*/ 0 h 165"/>
                  <a:gd name="T58" fmla="*/ 1 w 129"/>
                  <a:gd name="T59" fmla="*/ 0 h 165"/>
                  <a:gd name="T60" fmla="*/ 1 w 129"/>
                  <a:gd name="T61" fmla="*/ 0 h 165"/>
                  <a:gd name="T62" fmla="*/ 1 w 129"/>
                  <a:gd name="T63" fmla="*/ 0 h 165"/>
                  <a:gd name="T64" fmla="*/ 1 w 129"/>
                  <a:gd name="T65" fmla="*/ 0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65"/>
                  <a:gd name="T101" fmla="*/ 129 w 129"/>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65">
                    <a:moveTo>
                      <a:pt x="66" y="0"/>
                    </a:moveTo>
                    <a:lnTo>
                      <a:pt x="53" y="4"/>
                    </a:lnTo>
                    <a:lnTo>
                      <a:pt x="40" y="10"/>
                    </a:lnTo>
                    <a:lnTo>
                      <a:pt x="30" y="19"/>
                    </a:lnTo>
                    <a:lnTo>
                      <a:pt x="20" y="30"/>
                    </a:lnTo>
                    <a:lnTo>
                      <a:pt x="11" y="43"/>
                    </a:lnTo>
                    <a:lnTo>
                      <a:pt x="5" y="58"/>
                    </a:lnTo>
                    <a:lnTo>
                      <a:pt x="2" y="75"/>
                    </a:lnTo>
                    <a:lnTo>
                      <a:pt x="0" y="92"/>
                    </a:lnTo>
                    <a:lnTo>
                      <a:pt x="2" y="108"/>
                    </a:lnTo>
                    <a:lnTo>
                      <a:pt x="5" y="123"/>
                    </a:lnTo>
                    <a:lnTo>
                      <a:pt x="10" y="137"/>
                    </a:lnTo>
                    <a:lnTo>
                      <a:pt x="18" y="148"/>
                    </a:lnTo>
                    <a:lnTo>
                      <a:pt x="28" y="156"/>
                    </a:lnTo>
                    <a:lnTo>
                      <a:pt x="38" y="163"/>
                    </a:lnTo>
                    <a:lnTo>
                      <a:pt x="51" y="165"/>
                    </a:lnTo>
                    <a:lnTo>
                      <a:pt x="63" y="165"/>
                    </a:lnTo>
                    <a:lnTo>
                      <a:pt x="76" y="161"/>
                    </a:lnTo>
                    <a:lnTo>
                      <a:pt x="88" y="155"/>
                    </a:lnTo>
                    <a:lnTo>
                      <a:pt x="100" y="145"/>
                    </a:lnTo>
                    <a:lnTo>
                      <a:pt x="110" y="133"/>
                    </a:lnTo>
                    <a:lnTo>
                      <a:pt x="118" y="120"/>
                    </a:lnTo>
                    <a:lnTo>
                      <a:pt x="123" y="105"/>
                    </a:lnTo>
                    <a:lnTo>
                      <a:pt x="128" y="90"/>
                    </a:lnTo>
                    <a:lnTo>
                      <a:pt x="129" y="73"/>
                    </a:lnTo>
                    <a:lnTo>
                      <a:pt x="128" y="57"/>
                    </a:lnTo>
                    <a:lnTo>
                      <a:pt x="124" y="42"/>
                    </a:lnTo>
                    <a:lnTo>
                      <a:pt x="118" y="29"/>
                    </a:lnTo>
                    <a:lnTo>
                      <a:pt x="111" y="17"/>
                    </a:lnTo>
                    <a:lnTo>
                      <a:pt x="101" y="9"/>
                    </a:lnTo>
                    <a:lnTo>
                      <a:pt x="91" y="4"/>
                    </a:lnTo>
                    <a:lnTo>
                      <a:pt x="78" y="0"/>
                    </a:lnTo>
                    <a:lnTo>
                      <a:pt x="66" y="0"/>
                    </a:lnTo>
                    <a:close/>
                  </a:path>
                </a:pathLst>
              </a:custGeom>
              <a:solidFill>
                <a:srgbClr val="C3C3C3"/>
              </a:solidFill>
              <a:ln w="9525">
                <a:noFill/>
                <a:round/>
                <a:headEnd/>
                <a:tailEnd/>
              </a:ln>
            </p:spPr>
            <p:txBody>
              <a:bodyPr>
                <a:prstTxWarp prst="textNoShape">
                  <a:avLst/>
                </a:prstTxWarp>
              </a:bodyPr>
              <a:lstStyle/>
              <a:p>
                <a:endParaRPr lang="en-US">
                  <a:latin typeface="Calibri" pitchFamily="-112" charset="0"/>
                </a:endParaRPr>
              </a:p>
            </p:txBody>
          </p:sp>
        </p:grpSp>
        <p:grpSp>
          <p:nvGrpSpPr>
            <p:cNvPr id="676050" name="Group 2987"/>
            <p:cNvGrpSpPr>
              <a:grpSpLocks/>
            </p:cNvGrpSpPr>
            <p:nvPr/>
          </p:nvGrpSpPr>
          <p:grpSpPr bwMode="auto">
            <a:xfrm>
              <a:off x="3057" y="2243"/>
              <a:ext cx="300" cy="239"/>
              <a:chOff x="3057" y="2243"/>
              <a:chExt cx="300" cy="239"/>
            </a:xfrm>
          </p:grpSpPr>
          <p:sp>
            <p:nvSpPr>
              <p:cNvPr id="676051" name="Freeform 2988"/>
              <p:cNvSpPr>
                <a:spLocks/>
              </p:cNvSpPr>
              <p:nvPr/>
            </p:nvSpPr>
            <p:spPr bwMode="auto">
              <a:xfrm>
                <a:off x="3115" y="2245"/>
                <a:ext cx="183" cy="57"/>
              </a:xfrm>
              <a:custGeom>
                <a:avLst/>
                <a:gdLst>
                  <a:gd name="T0" fmla="*/ 2 w 365"/>
                  <a:gd name="T1" fmla="*/ 0 h 115"/>
                  <a:gd name="T2" fmla="*/ 2 w 365"/>
                  <a:gd name="T3" fmla="*/ 0 h 115"/>
                  <a:gd name="T4" fmla="*/ 0 w 365"/>
                  <a:gd name="T5" fmla="*/ 0 h 115"/>
                  <a:gd name="T6" fmla="*/ 1 w 365"/>
                  <a:gd name="T7" fmla="*/ 0 h 115"/>
                  <a:gd name="T8" fmla="*/ 2 w 365"/>
                  <a:gd name="T9" fmla="*/ 0 h 115"/>
                  <a:gd name="T10" fmla="*/ 0 60000 65536"/>
                  <a:gd name="T11" fmla="*/ 0 60000 65536"/>
                  <a:gd name="T12" fmla="*/ 0 60000 65536"/>
                  <a:gd name="T13" fmla="*/ 0 60000 65536"/>
                  <a:gd name="T14" fmla="*/ 0 60000 65536"/>
                  <a:gd name="T15" fmla="*/ 0 w 365"/>
                  <a:gd name="T16" fmla="*/ 0 h 115"/>
                  <a:gd name="T17" fmla="*/ 365 w 365"/>
                  <a:gd name="T18" fmla="*/ 115 h 115"/>
                </a:gdLst>
                <a:ahLst/>
                <a:cxnLst>
                  <a:cxn ang="T10">
                    <a:pos x="T0" y="T1"/>
                  </a:cxn>
                  <a:cxn ang="T11">
                    <a:pos x="T2" y="T3"/>
                  </a:cxn>
                  <a:cxn ang="T12">
                    <a:pos x="T4" y="T5"/>
                  </a:cxn>
                  <a:cxn ang="T13">
                    <a:pos x="T6" y="T7"/>
                  </a:cxn>
                  <a:cxn ang="T14">
                    <a:pos x="T8" y="T9"/>
                  </a:cxn>
                </a:cxnLst>
                <a:rect l="T15" t="T16" r="T17" b="T18"/>
                <a:pathLst>
                  <a:path w="365" h="115">
                    <a:moveTo>
                      <a:pt x="365" y="110"/>
                    </a:moveTo>
                    <a:lnTo>
                      <a:pt x="352" y="115"/>
                    </a:lnTo>
                    <a:lnTo>
                      <a:pt x="0" y="5"/>
                    </a:lnTo>
                    <a:lnTo>
                      <a:pt x="13" y="0"/>
                    </a:lnTo>
                    <a:lnTo>
                      <a:pt x="365"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6052" name="Freeform 2989"/>
              <p:cNvSpPr>
                <a:spLocks/>
              </p:cNvSpPr>
              <p:nvPr/>
            </p:nvSpPr>
            <p:spPr bwMode="auto">
              <a:xfrm>
                <a:off x="3119" y="2245"/>
                <a:ext cx="179" cy="55"/>
              </a:xfrm>
              <a:custGeom>
                <a:avLst/>
                <a:gdLst>
                  <a:gd name="T0" fmla="*/ 2 w 357"/>
                  <a:gd name="T1" fmla="*/ 0 h 112"/>
                  <a:gd name="T2" fmla="*/ 2 w 357"/>
                  <a:gd name="T3" fmla="*/ 0 h 112"/>
                  <a:gd name="T4" fmla="*/ 0 w 357"/>
                  <a:gd name="T5" fmla="*/ 0 h 112"/>
                  <a:gd name="T6" fmla="*/ 1 w 357"/>
                  <a:gd name="T7" fmla="*/ 0 h 112"/>
                  <a:gd name="T8" fmla="*/ 2 w 357"/>
                  <a:gd name="T9" fmla="*/ 0 h 112"/>
                  <a:gd name="T10" fmla="*/ 0 60000 65536"/>
                  <a:gd name="T11" fmla="*/ 0 60000 65536"/>
                  <a:gd name="T12" fmla="*/ 0 60000 65536"/>
                  <a:gd name="T13" fmla="*/ 0 60000 65536"/>
                  <a:gd name="T14" fmla="*/ 0 60000 65536"/>
                  <a:gd name="T15" fmla="*/ 0 w 357"/>
                  <a:gd name="T16" fmla="*/ 0 h 112"/>
                  <a:gd name="T17" fmla="*/ 357 w 357"/>
                  <a:gd name="T18" fmla="*/ 112 h 112"/>
                </a:gdLst>
                <a:ahLst/>
                <a:cxnLst>
                  <a:cxn ang="T10">
                    <a:pos x="T0" y="T1"/>
                  </a:cxn>
                  <a:cxn ang="T11">
                    <a:pos x="T2" y="T3"/>
                  </a:cxn>
                  <a:cxn ang="T12">
                    <a:pos x="T4" y="T5"/>
                  </a:cxn>
                  <a:cxn ang="T13">
                    <a:pos x="T6" y="T7"/>
                  </a:cxn>
                  <a:cxn ang="T14">
                    <a:pos x="T8" y="T9"/>
                  </a:cxn>
                </a:cxnLst>
                <a:rect l="T15" t="T16" r="T17" b="T18"/>
                <a:pathLst>
                  <a:path w="357" h="112">
                    <a:moveTo>
                      <a:pt x="357" y="110"/>
                    </a:moveTo>
                    <a:lnTo>
                      <a:pt x="354" y="112"/>
                    </a:lnTo>
                    <a:lnTo>
                      <a:pt x="0" y="2"/>
                    </a:lnTo>
                    <a:lnTo>
                      <a:pt x="5" y="0"/>
                    </a:lnTo>
                    <a:lnTo>
                      <a:pt x="357" y="110"/>
                    </a:lnTo>
                    <a:close/>
                  </a:path>
                </a:pathLst>
              </a:custGeom>
              <a:solidFill>
                <a:srgbClr val="984C00"/>
              </a:solidFill>
              <a:ln w="9525">
                <a:noFill/>
                <a:round/>
                <a:headEnd/>
                <a:tailEnd/>
              </a:ln>
            </p:spPr>
            <p:txBody>
              <a:bodyPr>
                <a:prstTxWarp prst="textNoShape">
                  <a:avLst/>
                </a:prstTxWarp>
              </a:bodyPr>
              <a:lstStyle/>
              <a:p>
                <a:endParaRPr lang="en-US">
                  <a:latin typeface="Calibri" pitchFamily="-112" charset="0"/>
                </a:endParaRPr>
              </a:p>
            </p:txBody>
          </p:sp>
          <p:sp>
            <p:nvSpPr>
              <p:cNvPr id="676053" name="Freeform 2990"/>
              <p:cNvSpPr>
                <a:spLocks/>
              </p:cNvSpPr>
              <p:nvPr/>
            </p:nvSpPr>
            <p:spPr bwMode="auto">
              <a:xfrm>
                <a:off x="3117" y="2245"/>
                <a:ext cx="179" cy="56"/>
              </a:xfrm>
              <a:custGeom>
                <a:avLst/>
                <a:gdLst>
                  <a:gd name="T0" fmla="*/ 2 w 357"/>
                  <a:gd name="T1" fmla="*/ 1 h 111"/>
                  <a:gd name="T2" fmla="*/ 2 w 357"/>
                  <a:gd name="T3" fmla="*/ 1 h 111"/>
                  <a:gd name="T4" fmla="*/ 0 w 357"/>
                  <a:gd name="T5" fmla="*/ 1 h 111"/>
                  <a:gd name="T6" fmla="*/ 1 w 357"/>
                  <a:gd name="T7" fmla="*/ 0 h 111"/>
                  <a:gd name="T8" fmla="*/ 2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10"/>
                    </a:moveTo>
                    <a:lnTo>
                      <a:pt x="352" y="111"/>
                    </a:lnTo>
                    <a:lnTo>
                      <a:pt x="0" y="2"/>
                    </a:lnTo>
                    <a:lnTo>
                      <a:pt x="3" y="0"/>
                    </a:lnTo>
                    <a:lnTo>
                      <a:pt x="357" y="110"/>
                    </a:lnTo>
                    <a:close/>
                  </a:path>
                </a:pathLst>
              </a:custGeom>
              <a:solidFill>
                <a:srgbClr val="9B4D00"/>
              </a:solidFill>
              <a:ln w="9525">
                <a:noFill/>
                <a:round/>
                <a:headEnd/>
                <a:tailEnd/>
              </a:ln>
            </p:spPr>
            <p:txBody>
              <a:bodyPr>
                <a:prstTxWarp prst="textNoShape">
                  <a:avLst/>
                </a:prstTxWarp>
              </a:bodyPr>
              <a:lstStyle/>
              <a:p>
                <a:endParaRPr lang="en-US">
                  <a:latin typeface="Calibri" pitchFamily="-112" charset="0"/>
                </a:endParaRPr>
              </a:p>
            </p:txBody>
          </p:sp>
          <p:sp>
            <p:nvSpPr>
              <p:cNvPr id="676054" name="Freeform 2991"/>
              <p:cNvSpPr>
                <a:spLocks/>
              </p:cNvSpPr>
              <p:nvPr/>
            </p:nvSpPr>
            <p:spPr bwMode="auto">
              <a:xfrm>
                <a:off x="3115" y="2246"/>
                <a:ext cx="179" cy="56"/>
              </a:xfrm>
              <a:custGeom>
                <a:avLst/>
                <a:gdLst>
                  <a:gd name="T0" fmla="*/ 2 w 357"/>
                  <a:gd name="T1" fmla="*/ 1 h 111"/>
                  <a:gd name="T2" fmla="*/ 2 w 357"/>
                  <a:gd name="T3" fmla="*/ 1 h 111"/>
                  <a:gd name="T4" fmla="*/ 0 w 357"/>
                  <a:gd name="T5" fmla="*/ 1 h 111"/>
                  <a:gd name="T6" fmla="*/ 1 w 357"/>
                  <a:gd name="T7" fmla="*/ 0 h 111"/>
                  <a:gd name="T8" fmla="*/ 2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09"/>
                    </a:moveTo>
                    <a:lnTo>
                      <a:pt x="352" y="111"/>
                    </a:lnTo>
                    <a:lnTo>
                      <a:pt x="0" y="1"/>
                    </a:lnTo>
                    <a:lnTo>
                      <a:pt x="5" y="0"/>
                    </a:lnTo>
                    <a:lnTo>
                      <a:pt x="357" y="109"/>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055" name="Freeform 2992"/>
              <p:cNvSpPr>
                <a:spLocks/>
              </p:cNvSpPr>
              <p:nvPr/>
            </p:nvSpPr>
            <p:spPr bwMode="auto">
              <a:xfrm>
                <a:off x="3109" y="2247"/>
                <a:ext cx="182" cy="58"/>
              </a:xfrm>
              <a:custGeom>
                <a:avLst/>
                <a:gdLst>
                  <a:gd name="T0" fmla="*/ 1 w 364"/>
                  <a:gd name="T1" fmla="*/ 1 h 116"/>
                  <a:gd name="T2" fmla="*/ 1 w 364"/>
                  <a:gd name="T3" fmla="*/ 1 h 116"/>
                  <a:gd name="T4" fmla="*/ 0 w 364"/>
                  <a:gd name="T5" fmla="*/ 1 h 116"/>
                  <a:gd name="T6" fmla="*/ 1 w 364"/>
                  <a:gd name="T7" fmla="*/ 0 h 116"/>
                  <a:gd name="T8" fmla="*/ 1 w 364"/>
                  <a:gd name="T9" fmla="*/ 1 h 116"/>
                  <a:gd name="T10" fmla="*/ 0 60000 65536"/>
                  <a:gd name="T11" fmla="*/ 0 60000 65536"/>
                  <a:gd name="T12" fmla="*/ 0 60000 65536"/>
                  <a:gd name="T13" fmla="*/ 0 60000 65536"/>
                  <a:gd name="T14" fmla="*/ 0 60000 65536"/>
                  <a:gd name="T15" fmla="*/ 0 w 364"/>
                  <a:gd name="T16" fmla="*/ 0 h 116"/>
                  <a:gd name="T17" fmla="*/ 364 w 364"/>
                  <a:gd name="T18" fmla="*/ 116 h 116"/>
                </a:gdLst>
                <a:ahLst/>
                <a:cxnLst>
                  <a:cxn ang="T10">
                    <a:pos x="T0" y="T1"/>
                  </a:cxn>
                  <a:cxn ang="T11">
                    <a:pos x="T2" y="T3"/>
                  </a:cxn>
                  <a:cxn ang="T12">
                    <a:pos x="T4" y="T5"/>
                  </a:cxn>
                  <a:cxn ang="T13">
                    <a:pos x="T6" y="T7"/>
                  </a:cxn>
                  <a:cxn ang="T14">
                    <a:pos x="T8" y="T9"/>
                  </a:cxn>
                </a:cxnLst>
                <a:rect l="T15" t="T16" r="T17" b="T18"/>
                <a:pathLst>
                  <a:path w="364" h="116">
                    <a:moveTo>
                      <a:pt x="364" y="110"/>
                    </a:moveTo>
                    <a:lnTo>
                      <a:pt x="352" y="116"/>
                    </a:lnTo>
                    <a:lnTo>
                      <a:pt x="0" y="5"/>
                    </a:lnTo>
                    <a:lnTo>
                      <a:pt x="12" y="0"/>
                    </a:lnTo>
                    <a:lnTo>
                      <a:pt x="364" y="110"/>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6056" name="Freeform 2993"/>
              <p:cNvSpPr>
                <a:spLocks/>
              </p:cNvSpPr>
              <p:nvPr/>
            </p:nvSpPr>
            <p:spPr bwMode="auto">
              <a:xfrm>
                <a:off x="3113" y="2247"/>
                <a:ext cx="178" cy="56"/>
              </a:xfrm>
              <a:custGeom>
                <a:avLst/>
                <a:gdLst>
                  <a:gd name="T0" fmla="*/ 1 w 356"/>
                  <a:gd name="T1" fmla="*/ 1 h 111"/>
                  <a:gd name="T2" fmla="*/ 1 w 356"/>
                  <a:gd name="T3" fmla="*/ 1 h 111"/>
                  <a:gd name="T4" fmla="*/ 0 w 356"/>
                  <a:gd name="T5" fmla="*/ 1 h 111"/>
                  <a:gd name="T6" fmla="*/ 1 w 356"/>
                  <a:gd name="T7" fmla="*/ 0 h 111"/>
                  <a:gd name="T8" fmla="*/ 1 w 356"/>
                  <a:gd name="T9" fmla="*/ 1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10"/>
                    </a:moveTo>
                    <a:lnTo>
                      <a:pt x="354" y="111"/>
                    </a:lnTo>
                    <a:lnTo>
                      <a:pt x="0" y="2"/>
                    </a:lnTo>
                    <a:lnTo>
                      <a:pt x="4" y="0"/>
                    </a:lnTo>
                    <a:lnTo>
                      <a:pt x="356" y="110"/>
                    </a:lnTo>
                    <a:close/>
                  </a:path>
                </a:pathLst>
              </a:custGeom>
              <a:solidFill>
                <a:srgbClr val="A35100"/>
              </a:solidFill>
              <a:ln w="9525">
                <a:noFill/>
                <a:round/>
                <a:headEnd/>
                <a:tailEnd/>
              </a:ln>
            </p:spPr>
            <p:txBody>
              <a:bodyPr>
                <a:prstTxWarp prst="textNoShape">
                  <a:avLst/>
                </a:prstTxWarp>
              </a:bodyPr>
              <a:lstStyle/>
              <a:p>
                <a:endParaRPr lang="en-US">
                  <a:latin typeface="Calibri" pitchFamily="-112" charset="0"/>
                </a:endParaRPr>
              </a:p>
            </p:txBody>
          </p:sp>
          <p:sp>
            <p:nvSpPr>
              <p:cNvPr id="676057" name="Freeform 2994"/>
              <p:cNvSpPr>
                <a:spLocks/>
              </p:cNvSpPr>
              <p:nvPr/>
            </p:nvSpPr>
            <p:spPr bwMode="auto">
              <a:xfrm>
                <a:off x="3112" y="2248"/>
                <a:ext cx="178" cy="56"/>
              </a:xfrm>
              <a:custGeom>
                <a:avLst/>
                <a:gdLst>
                  <a:gd name="T0" fmla="*/ 1 w 357"/>
                  <a:gd name="T1" fmla="*/ 1 h 111"/>
                  <a:gd name="T2" fmla="*/ 1 w 357"/>
                  <a:gd name="T3" fmla="*/ 1 h 111"/>
                  <a:gd name="T4" fmla="*/ 0 w 357"/>
                  <a:gd name="T5" fmla="*/ 1 h 111"/>
                  <a:gd name="T6" fmla="*/ 0 w 357"/>
                  <a:gd name="T7" fmla="*/ 0 h 111"/>
                  <a:gd name="T8" fmla="*/ 1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09"/>
                    </a:moveTo>
                    <a:lnTo>
                      <a:pt x="354" y="111"/>
                    </a:lnTo>
                    <a:lnTo>
                      <a:pt x="0" y="1"/>
                    </a:lnTo>
                    <a:lnTo>
                      <a:pt x="3" y="0"/>
                    </a:lnTo>
                    <a:lnTo>
                      <a:pt x="357" y="109"/>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6058" name="Freeform 2995"/>
              <p:cNvSpPr>
                <a:spLocks/>
              </p:cNvSpPr>
              <p:nvPr/>
            </p:nvSpPr>
            <p:spPr bwMode="auto">
              <a:xfrm>
                <a:off x="3111" y="2249"/>
                <a:ext cx="178" cy="55"/>
              </a:xfrm>
              <a:custGeom>
                <a:avLst/>
                <a:gdLst>
                  <a:gd name="T0" fmla="*/ 1 w 356"/>
                  <a:gd name="T1" fmla="*/ 0 h 112"/>
                  <a:gd name="T2" fmla="*/ 1 w 356"/>
                  <a:gd name="T3" fmla="*/ 0 h 112"/>
                  <a:gd name="T4" fmla="*/ 0 w 356"/>
                  <a:gd name="T5" fmla="*/ 0 h 112"/>
                  <a:gd name="T6" fmla="*/ 1 w 356"/>
                  <a:gd name="T7" fmla="*/ 0 h 112"/>
                  <a:gd name="T8" fmla="*/ 1 w 356"/>
                  <a:gd name="T9" fmla="*/ 0 h 112"/>
                  <a:gd name="T10" fmla="*/ 0 60000 65536"/>
                  <a:gd name="T11" fmla="*/ 0 60000 65536"/>
                  <a:gd name="T12" fmla="*/ 0 60000 65536"/>
                  <a:gd name="T13" fmla="*/ 0 60000 65536"/>
                  <a:gd name="T14" fmla="*/ 0 60000 65536"/>
                  <a:gd name="T15" fmla="*/ 0 w 356"/>
                  <a:gd name="T16" fmla="*/ 0 h 112"/>
                  <a:gd name="T17" fmla="*/ 356 w 356"/>
                  <a:gd name="T18" fmla="*/ 112 h 112"/>
                </a:gdLst>
                <a:ahLst/>
                <a:cxnLst>
                  <a:cxn ang="T10">
                    <a:pos x="T0" y="T1"/>
                  </a:cxn>
                  <a:cxn ang="T11">
                    <a:pos x="T2" y="T3"/>
                  </a:cxn>
                  <a:cxn ang="T12">
                    <a:pos x="T4" y="T5"/>
                  </a:cxn>
                  <a:cxn ang="T13">
                    <a:pos x="T6" y="T7"/>
                  </a:cxn>
                  <a:cxn ang="T14">
                    <a:pos x="T8" y="T9"/>
                  </a:cxn>
                </a:cxnLst>
                <a:rect l="T15" t="T16" r="T17" b="T18"/>
                <a:pathLst>
                  <a:path w="356" h="112">
                    <a:moveTo>
                      <a:pt x="356" y="110"/>
                    </a:moveTo>
                    <a:lnTo>
                      <a:pt x="353" y="112"/>
                    </a:lnTo>
                    <a:lnTo>
                      <a:pt x="0" y="2"/>
                    </a:lnTo>
                    <a:lnTo>
                      <a:pt x="2" y="0"/>
                    </a:lnTo>
                    <a:lnTo>
                      <a:pt x="356" y="110"/>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059" name="Freeform 2996"/>
              <p:cNvSpPr>
                <a:spLocks/>
              </p:cNvSpPr>
              <p:nvPr/>
            </p:nvSpPr>
            <p:spPr bwMode="auto">
              <a:xfrm>
                <a:off x="3109" y="2250"/>
                <a:ext cx="178" cy="55"/>
              </a:xfrm>
              <a:custGeom>
                <a:avLst/>
                <a:gdLst>
                  <a:gd name="T0" fmla="*/ 1 w 356"/>
                  <a:gd name="T1" fmla="*/ 0 h 111"/>
                  <a:gd name="T2" fmla="*/ 1 w 356"/>
                  <a:gd name="T3" fmla="*/ 0 h 111"/>
                  <a:gd name="T4" fmla="*/ 0 w 356"/>
                  <a:gd name="T5" fmla="*/ 0 h 111"/>
                  <a:gd name="T6" fmla="*/ 1 w 356"/>
                  <a:gd name="T7" fmla="*/ 0 h 111"/>
                  <a:gd name="T8" fmla="*/ 1 w 356"/>
                  <a:gd name="T9" fmla="*/ 0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10"/>
                    </a:moveTo>
                    <a:lnTo>
                      <a:pt x="352" y="111"/>
                    </a:lnTo>
                    <a:lnTo>
                      <a:pt x="0" y="0"/>
                    </a:lnTo>
                    <a:lnTo>
                      <a:pt x="3" y="0"/>
                    </a:lnTo>
                    <a:lnTo>
                      <a:pt x="356" y="110"/>
                    </a:lnTo>
                    <a:close/>
                  </a:path>
                </a:pathLst>
              </a:custGeom>
              <a:solidFill>
                <a:srgbClr val="AB5500"/>
              </a:solidFill>
              <a:ln w="9525">
                <a:noFill/>
                <a:round/>
                <a:headEnd/>
                <a:tailEnd/>
              </a:ln>
            </p:spPr>
            <p:txBody>
              <a:bodyPr>
                <a:prstTxWarp prst="textNoShape">
                  <a:avLst/>
                </a:prstTxWarp>
              </a:bodyPr>
              <a:lstStyle/>
              <a:p>
                <a:endParaRPr lang="en-US">
                  <a:latin typeface="Calibri" pitchFamily="-112" charset="0"/>
                </a:endParaRPr>
              </a:p>
            </p:txBody>
          </p:sp>
          <p:sp>
            <p:nvSpPr>
              <p:cNvPr id="676060" name="Freeform 2997"/>
              <p:cNvSpPr>
                <a:spLocks/>
              </p:cNvSpPr>
              <p:nvPr/>
            </p:nvSpPr>
            <p:spPr bwMode="auto">
              <a:xfrm>
                <a:off x="3102" y="2250"/>
                <a:ext cx="183" cy="59"/>
              </a:xfrm>
              <a:custGeom>
                <a:avLst/>
                <a:gdLst>
                  <a:gd name="T0" fmla="*/ 2 w 365"/>
                  <a:gd name="T1" fmla="*/ 0 h 120"/>
                  <a:gd name="T2" fmla="*/ 2 w 365"/>
                  <a:gd name="T3" fmla="*/ 0 h 120"/>
                  <a:gd name="T4" fmla="*/ 0 w 365"/>
                  <a:gd name="T5" fmla="*/ 0 h 120"/>
                  <a:gd name="T6" fmla="*/ 1 w 365"/>
                  <a:gd name="T7" fmla="*/ 0 h 120"/>
                  <a:gd name="T8" fmla="*/ 2 w 365"/>
                  <a:gd name="T9" fmla="*/ 0 h 120"/>
                  <a:gd name="T10" fmla="*/ 0 60000 65536"/>
                  <a:gd name="T11" fmla="*/ 0 60000 65536"/>
                  <a:gd name="T12" fmla="*/ 0 60000 65536"/>
                  <a:gd name="T13" fmla="*/ 0 60000 65536"/>
                  <a:gd name="T14" fmla="*/ 0 60000 65536"/>
                  <a:gd name="T15" fmla="*/ 0 w 365"/>
                  <a:gd name="T16" fmla="*/ 0 h 120"/>
                  <a:gd name="T17" fmla="*/ 365 w 365"/>
                  <a:gd name="T18" fmla="*/ 120 h 120"/>
                </a:gdLst>
                <a:ahLst/>
                <a:cxnLst>
                  <a:cxn ang="T10">
                    <a:pos x="T0" y="T1"/>
                  </a:cxn>
                  <a:cxn ang="T11">
                    <a:pos x="T2" y="T3"/>
                  </a:cxn>
                  <a:cxn ang="T12">
                    <a:pos x="T4" y="T5"/>
                  </a:cxn>
                  <a:cxn ang="T13">
                    <a:pos x="T6" y="T7"/>
                  </a:cxn>
                  <a:cxn ang="T14">
                    <a:pos x="T8" y="T9"/>
                  </a:cxn>
                </a:cxnLst>
                <a:rect l="T15" t="T16" r="T17" b="T18"/>
                <a:pathLst>
                  <a:path w="365" h="120">
                    <a:moveTo>
                      <a:pt x="365" y="111"/>
                    </a:moveTo>
                    <a:lnTo>
                      <a:pt x="354" y="120"/>
                    </a:lnTo>
                    <a:lnTo>
                      <a:pt x="0" y="8"/>
                    </a:lnTo>
                    <a:lnTo>
                      <a:pt x="13" y="0"/>
                    </a:lnTo>
                    <a:lnTo>
                      <a:pt x="365" y="111"/>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061" name="Freeform 2998"/>
              <p:cNvSpPr>
                <a:spLocks/>
              </p:cNvSpPr>
              <p:nvPr/>
            </p:nvSpPr>
            <p:spPr bwMode="auto">
              <a:xfrm>
                <a:off x="3107" y="2250"/>
                <a:ext cx="178" cy="56"/>
              </a:xfrm>
              <a:custGeom>
                <a:avLst/>
                <a:gdLst>
                  <a:gd name="T0" fmla="*/ 2 w 355"/>
                  <a:gd name="T1" fmla="*/ 0 h 113"/>
                  <a:gd name="T2" fmla="*/ 2 w 355"/>
                  <a:gd name="T3" fmla="*/ 0 h 113"/>
                  <a:gd name="T4" fmla="*/ 0 w 355"/>
                  <a:gd name="T5" fmla="*/ 0 h 113"/>
                  <a:gd name="T6" fmla="*/ 1 w 355"/>
                  <a:gd name="T7" fmla="*/ 0 h 113"/>
                  <a:gd name="T8" fmla="*/ 2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1"/>
                    </a:moveTo>
                    <a:lnTo>
                      <a:pt x="352" y="113"/>
                    </a:lnTo>
                    <a:lnTo>
                      <a:pt x="0" y="3"/>
                    </a:lnTo>
                    <a:lnTo>
                      <a:pt x="3" y="0"/>
                    </a:lnTo>
                    <a:lnTo>
                      <a:pt x="355" y="111"/>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062" name="Freeform 2999"/>
              <p:cNvSpPr>
                <a:spLocks/>
              </p:cNvSpPr>
              <p:nvPr/>
            </p:nvSpPr>
            <p:spPr bwMode="auto">
              <a:xfrm>
                <a:off x="3106" y="2251"/>
                <a:ext cx="178" cy="57"/>
              </a:xfrm>
              <a:custGeom>
                <a:avLst/>
                <a:gdLst>
                  <a:gd name="T0" fmla="*/ 2 w 355"/>
                  <a:gd name="T1" fmla="*/ 1 h 113"/>
                  <a:gd name="T2" fmla="*/ 2 w 355"/>
                  <a:gd name="T3" fmla="*/ 1 h 113"/>
                  <a:gd name="T4" fmla="*/ 0 w 355"/>
                  <a:gd name="T5" fmla="*/ 1 h 113"/>
                  <a:gd name="T6" fmla="*/ 1 w 355"/>
                  <a:gd name="T7" fmla="*/ 0 h 113"/>
                  <a:gd name="T8" fmla="*/ 2 w 355"/>
                  <a:gd name="T9" fmla="*/ 1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0"/>
                    </a:moveTo>
                    <a:lnTo>
                      <a:pt x="352" y="113"/>
                    </a:lnTo>
                    <a:lnTo>
                      <a:pt x="0" y="2"/>
                    </a:lnTo>
                    <a:lnTo>
                      <a:pt x="3" y="0"/>
                    </a:lnTo>
                    <a:lnTo>
                      <a:pt x="355" y="110"/>
                    </a:lnTo>
                    <a:close/>
                  </a:path>
                </a:pathLst>
              </a:custGeom>
              <a:solidFill>
                <a:srgbClr val="B05800"/>
              </a:solidFill>
              <a:ln w="9525">
                <a:noFill/>
                <a:round/>
                <a:headEnd/>
                <a:tailEnd/>
              </a:ln>
            </p:spPr>
            <p:txBody>
              <a:bodyPr>
                <a:prstTxWarp prst="textNoShape">
                  <a:avLst/>
                </a:prstTxWarp>
              </a:bodyPr>
              <a:lstStyle/>
              <a:p>
                <a:endParaRPr lang="en-US">
                  <a:latin typeface="Calibri" pitchFamily="-112" charset="0"/>
                </a:endParaRPr>
              </a:p>
            </p:txBody>
          </p:sp>
          <p:sp>
            <p:nvSpPr>
              <p:cNvPr id="676063" name="Freeform 3000"/>
              <p:cNvSpPr>
                <a:spLocks/>
              </p:cNvSpPr>
              <p:nvPr/>
            </p:nvSpPr>
            <p:spPr bwMode="auto">
              <a:xfrm>
                <a:off x="3104" y="2252"/>
                <a:ext cx="178" cy="57"/>
              </a:xfrm>
              <a:custGeom>
                <a:avLst/>
                <a:gdLst>
                  <a:gd name="T0" fmla="*/ 1 w 356"/>
                  <a:gd name="T1" fmla="*/ 1 h 113"/>
                  <a:gd name="T2" fmla="*/ 1 w 356"/>
                  <a:gd name="T3" fmla="*/ 1 h 113"/>
                  <a:gd name="T4" fmla="*/ 0 w 356"/>
                  <a:gd name="T5" fmla="*/ 1 h 113"/>
                  <a:gd name="T6" fmla="*/ 1 w 356"/>
                  <a:gd name="T7" fmla="*/ 0 h 113"/>
                  <a:gd name="T8" fmla="*/ 1 w 356"/>
                  <a:gd name="T9" fmla="*/ 1 h 113"/>
                  <a:gd name="T10" fmla="*/ 0 60000 65536"/>
                  <a:gd name="T11" fmla="*/ 0 60000 65536"/>
                  <a:gd name="T12" fmla="*/ 0 60000 65536"/>
                  <a:gd name="T13" fmla="*/ 0 60000 65536"/>
                  <a:gd name="T14" fmla="*/ 0 60000 65536"/>
                  <a:gd name="T15" fmla="*/ 0 w 356"/>
                  <a:gd name="T16" fmla="*/ 0 h 113"/>
                  <a:gd name="T17" fmla="*/ 356 w 356"/>
                  <a:gd name="T18" fmla="*/ 113 h 113"/>
                </a:gdLst>
                <a:ahLst/>
                <a:cxnLst>
                  <a:cxn ang="T10">
                    <a:pos x="T0" y="T1"/>
                  </a:cxn>
                  <a:cxn ang="T11">
                    <a:pos x="T2" y="T3"/>
                  </a:cxn>
                  <a:cxn ang="T12">
                    <a:pos x="T4" y="T5"/>
                  </a:cxn>
                  <a:cxn ang="T13">
                    <a:pos x="T6" y="T7"/>
                  </a:cxn>
                  <a:cxn ang="T14">
                    <a:pos x="T8" y="T9"/>
                  </a:cxn>
                </a:cxnLst>
                <a:rect l="T15" t="T16" r="T17" b="T18"/>
                <a:pathLst>
                  <a:path w="356" h="113">
                    <a:moveTo>
                      <a:pt x="356" y="111"/>
                    </a:moveTo>
                    <a:lnTo>
                      <a:pt x="352" y="113"/>
                    </a:lnTo>
                    <a:lnTo>
                      <a:pt x="0" y="2"/>
                    </a:lnTo>
                    <a:lnTo>
                      <a:pt x="4" y="0"/>
                    </a:lnTo>
                    <a:lnTo>
                      <a:pt x="356" y="111"/>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6064" name="Freeform 3001"/>
              <p:cNvSpPr>
                <a:spLocks/>
              </p:cNvSpPr>
              <p:nvPr/>
            </p:nvSpPr>
            <p:spPr bwMode="auto">
              <a:xfrm>
                <a:off x="3102" y="2253"/>
                <a:ext cx="178" cy="56"/>
              </a:xfrm>
              <a:custGeom>
                <a:avLst/>
                <a:gdLst>
                  <a:gd name="T0" fmla="*/ 2 w 355"/>
                  <a:gd name="T1" fmla="*/ 0 h 113"/>
                  <a:gd name="T2" fmla="*/ 2 w 355"/>
                  <a:gd name="T3" fmla="*/ 0 h 113"/>
                  <a:gd name="T4" fmla="*/ 0 w 355"/>
                  <a:gd name="T5" fmla="*/ 0 h 113"/>
                  <a:gd name="T6" fmla="*/ 1 w 355"/>
                  <a:gd name="T7" fmla="*/ 0 h 113"/>
                  <a:gd name="T8" fmla="*/ 2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1"/>
                    </a:moveTo>
                    <a:lnTo>
                      <a:pt x="354" y="113"/>
                    </a:lnTo>
                    <a:lnTo>
                      <a:pt x="0" y="1"/>
                    </a:lnTo>
                    <a:lnTo>
                      <a:pt x="3" y="0"/>
                    </a:lnTo>
                    <a:lnTo>
                      <a:pt x="355" y="111"/>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6065" name="Freeform 3002"/>
              <p:cNvSpPr>
                <a:spLocks/>
              </p:cNvSpPr>
              <p:nvPr/>
            </p:nvSpPr>
            <p:spPr bwMode="auto">
              <a:xfrm>
                <a:off x="3097" y="2254"/>
                <a:ext cx="182" cy="60"/>
              </a:xfrm>
              <a:custGeom>
                <a:avLst/>
                <a:gdLst>
                  <a:gd name="T0" fmla="*/ 1 w 366"/>
                  <a:gd name="T1" fmla="*/ 0 h 122"/>
                  <a:gd name="T2" fmla="*/ 1 w 366"/>
                  <a:gd name="T3" fmla="*/ 0 h 122"/>
                  <a:gd name="T4" fmla="*/ 0 w 366"/>
                  <a:gd name="T5" fmla="*/ 0 h 122"/>
                  <a:gd name="T6" fmla="*/ 0 w 366"/>
                  <a:gd name="T7" fmla="*/ 0 h 122"/>
                  <a:gd name="T8" fmla="*/ 1 w 366"/>
                  <a:gd name="T9" fmla="*/ 0 h 122"/>
                  <a:gd name="T10" fmla="*/ 0 60000 65536"/>
                  <a:gd name="T11" fmla="*/ 0 60000 65536"/>
                  <a:gd name="T12" fmla="*/ 0 60000 65536"/>
                  <a:gd name="T13" fmla="*/ 0 60000 65536"/>
                  <a:gd name="T14" fmla="*/ 0 60000 65536"/>
                  <a:gd name="T15" fmla="*/ 0 w 366"/>
                  <a:gd name="T16" fmla="*/ 0 h 122"/>
                  <a:gd name="T17" fmla="*/ 366 w 366"/>
                  <a:gd name="T18" fmla="*/ 122 h 122"/>
                </a:gdLst>
                <a:ahLst/>
                <a:cxnLst>
                  <a:cxn ang="T10">
                    <a:pos x="T0" y="T1"/>
                  </a:cxn>
                  <a:cxn ang="T11">
                    <a:pos x="T2" y="T3"/>
                  </a:cxn>
                  <a:cxn ang="T12">
                    <a:pos x="T4" y="T5"/>
                  </a:cxn>
                  <a:cxn ang="T13">
                    <a:pos x="T6" y="T7"/>
                  </a:cxn>
                  <a:cxn ang="T14">
                    <a:pos x="T8" y="T9"/>
                  </a:cxn>
                </a:cxnLst>
                <a:rect l="T15" t="T16" r="T17" b="T18"/>
                <a:pathLst>
                  <a:path w="366" h="122">
                    <a:moveTo>
                      <a:pt x="366" y="112"/>
                    </a:moveTo>
                    <a:lnTo>
                      <a:pt x="354" y="122"/>
                    </a:lnTo>
                    <a:lnTo>
                      <a:pt x="0" y="10"/>
                    </a:lnTo>
                    <a:lnTo>
                      <a:pt x="12" y="0"/>
                    </a:lnTo>
                    <a:lnTo>
                      <a:pt x="366" y="112"/>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066" name="Freeform 3003"/>
              <p:cNvSpPr>
                <a:spLocks/>
              </p:cNvSpPr>
              <p:nvPr/>
            </p:nvSpPr>
            <p:spPr bwMode="auto">
              <a:xfrm>
                <a:off x="3102" y="2254"/>
                <a:ext cx="177" cy="56"/>
              </a:xfrm>
              <a:custGeom>
                <a:avLst/>
                <a:gdLst>
                  <a:gd name="T0" fmla="*/ 1 w 356"/>
                  <a:gd name="T1" fmla="*/ 0 h 113"/>
                  <a:gd name="T2" fmla="*/ 1 w 356"/>
                  <a:gd name="T3" fmla="*/ 0 h 113"/>
                  <a:gd name="T4" fmla="*/ 0 w 356"/>
                  <a:gd name="T5" fmla="*/ 0 h 113"/>
                  <a:gd name="T6" fmla="*/ 0 w 356"/>
                  <a:gd name="T7" fmla="*/ 0 h 113"/>
                  <a:gd name="T8" fmla="*/ 1 w 356"/>
                  <a:gd name="T9" fmla="*/ 0 h 113"/>
                  <a:gd name="T10" fmla="*/ 0 60000 65536"/>
                  <a:gd name="T11" fmla="*/ 0 60000 65536"/>
                  <a:gd name="T12" fmla="*/ 0 60000 65536"/>
                  <a:gd name="T13" fmla="*/ 0 60000 65536"/>
                  <a:gd name="T14" fmla="*/ 0 60000 65536"/>
                  <a:gd name="T15" fmla="*/ 0 w 356"/>
                  <a:gd name="T16" fmla="*/ 0 h 113"/>
                  <a:gd name="T17" fmla="*/ 356 w 356"/>
                  <a:gd name="T18" fmla="*/ 113 h 113"/>
                </a:gdLst>
                <a:ahLst/>
                <a:cxnLst>
                  <a:cxn ang="T10">
                    <a:pos x="T0" y="T1"/>
                  </a:cxn>
                  <a:cxn ang="T11">
                    <a:pos x="T2" y="T3"/>
                  </a:cxn>
                  <a:cxn ang="T12">
                    <a:pos x="T4" y="T5"/>
                  </a:cxn>
                  <a:cxn ang="T13">
                    <a:pos x="T6" y="T7"/>
                  </a:cxn>
                  <a:cxn ang="T14">
                    <a:pos x="T8" y="T9"/>
                  </a:cxn>
                </a:cxnLst>
                <a:rect l="T15" t="T16" r="T17" b="T18"/>
                <a:pathLst>
                  <a:path w="356" h="113">
                    <a:moveTo>
                      <a:pt x="356" y="112"/>
                    </a:moveTo>
                    <a:lnTo>
                      <a:pt x="352" y="113"/>
                    </a:lnTo>
                    <a:lnTo>
                      <a:pt x="0" y="2"/>
                    </a:lnTo>
                    <a:lnTo>
                      <a:pt x="2" y="0"/>
                    </a:lnTo>
                    <a:lnTo>
                      <a:pt x="356" y="112"/>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067" name="Freeform 3004"/>
              <p:cNvSpPr>
                <a:spLocks/>
              </p:cNvSpPr>
              <p:nvPr/>
            </p:nvSpPr>
            <p:spPr bwMode="auto">
              <a:xfrm>
                <a:off x="3101" y="2255"/>
                <a:ext cx="177" cy="56"/>
              </a:xfrm>
              <a:custGeom>
                <a:avLst/>
                <a:gdLst>
                  <a:gd name="T0" fmla="*/ 2 w 353"/>
                  <a:gd name="T1" fmla="*/ 0 h 113"/>
                  <a:gd name="T2" fmla="*/ 2 w 353"/>
                  <a:gd name="T3" fmla="*/ 0 h 113"/>
                  <a:gd name="T4" fmla="*/ 0 w 353"/>
                  <a:gd name="T5" fmla="*/ 0 h 113"/>
                  <a:gd name="T6" fmla="*/ 1 w 353"/>
                  <a:gd name="T7" fmla="*/ 0 h 113"/>
                  <a:gd name="T8" fmla="*/ 2 w 353"/>
                  <a:gd name="T9" fmla="*/ 0 h 113"/>
                  <a:gd name="T10" fmla="*/ 0 60000 65536"/>
                  <a:gd name="T11" fmla="*/ 0 60000 65536"/>
                  <a:gd name="T12" fmla="*/ 0 60000 65536"/>
                  <a:gd name="T13" fmla="*/ 0 60000 65536"/>
                  <a:gd name="T14" fmla="*/ 0 60000 65536"/>
                  <a:gd name="T15" fmla="*/ 0 w 353"/>
                  <a:gd name="T16" fmla="*/ 0 h 113"/>
                  <a:gd name="T17" fmla="*/ 353 w 353"/>
                  <a:gd name="T18" fmla="*/ 113 h 113"/>
                </a:gdLst>
                <a:ahLst/>
                <a:cxnLst>
                  <a:cxn ang="T10">
                    <a:pos x="T0" y="T1"/>
                  </a:cxn>
                  <a:cxn ang="T11">
                    <a:pos x="T2" y="T3"/>
                  </a:cxn>
                  <a:cxn ang="T12">
                    <a:pos x="T4" y="T5"/>
                  </a:cxn>
                  <a:cxn ang="T13">
                    <a:pos x="T6" y="T7"/>
                  </a:cxn>
                  <a:cxn ang="T14">
                    <a:pos x="T8" y="T9"/>
                  </a:cxn>
                </a:cxnLst>
                <a:rect l="T15" t="T16" r="T17" b="T18"/>
                <a:pathLst>
                  <a:path w="353" h="113">
                    <a:moveTo>
                      <a:pt x="353" y="111"/>
                    </a:moveTo>
                    <a:lnTo>
                      <a:pt x="352" y="113"/>
                    </a:lnTo>
                    <a:lnTo>
                      <a:pt x="0" y="2"/>
                    </a:lnTo>
                    <a:lnTo>
                      <a:pt x="1" y="0"/>
                    </a:lnTo>
                    <a:lnTo>
                      <a:pt x="353" y="111"/>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6068" name="Freeform 3005"/>
              <p:cNvSpPr>
                <a:spLocks/>
              </p:cNvSpPr>
              <p:nvPr/>
            </p:nvSpPr>
            <p:spPr bwMode="auto">
              <a:xfrm>
                <a:off x="3099" y="2255"/>
                <a:ext cx="178" cy="58"/>
              </a:xfrm>
              <a:custGeom>
                <a:avLst/>
                <a:gdLst>
                  <a:gd name="T0" fmla="*/ 1 w 356"/>
                  <a:gd name="T1" fmla="*/ 1 h 114"/>
                  <a:gd name="T2" fmla="*/ 1 w 356"/>
                  <a:gd name="T3" fmla="*/ 1 h 114"/>
                  <a:gd name="T4" fmla="*/ 0 w 356"/>
                  <a:gd name="T5" fmla="*/ 1 h 114"/>
                  <a:gd name="T6" fmla="*/ 1 w 356"/>
                  <a:gd name="T7" fmla="*/ 0 h 114"/>
                  <a:gd name="T8" fmla="*/ 1 w 356"/>
                  <a:gd name="T9" fmla="*/ 1 h 114"/>
                  <a:gd name="T10" fmla="*/ 0 60000 65536"/>
                  <a:gd name="T11" fmla="*/ 0 60000 65536"/>
                  <a:gd name="T12" fmla="*/ 0 60000 65536"/>
                  <a:gd name="T13" fmla="*/ 0 60000 65536"/>
                  <a:gd name="T14" fmla="*/ 0 60000 65536"/>
                  <a:gd name="T15" fmla="*/ 0 w 356"/>
                  <a:gd name="T16" fmla="*/ 0 h 114"/>
                  <a:gd name="T17" fmla="*/ 356 w 356"/>
                  <a:gd name="T18" fmla="*/ 114 h 114"/>
                </a:gdLst>
                <a:ahLst/>
                <a:cxnLst>
                  <a:cxn ang="T10">
                    <a:pos x="T0" y="T1"/>
                  </a:cxn>
                  <a:cxn ang="T11">
                    <a:pos x="T2" y="T3"/>
                  </a:cxn>
                  <a:cxn ang="T12">
                    <a:pos x="T4" y="T5"/>
                  </a:cxn>
                  <a:cxn ang="T13">
                    <a:pos x="T6" y="T7"/>
                  </a:cxn>
                  <a:cxn ang="T14">
                    <a:pos x="T8" y="T9"/>
                  </a:cxn>
                </a:cxnLst>
                <a:rect l="T15" t="T16" r="T17" b="T18"/>
                <a:pathLst>
                  <a:path w="356" h="114">
                    <a:moveTo>
                      <a:pt x="356" y="111"/>
                    </a:moveTo>
                    <a:lnTo>
                      <a:pt x="353" y="114"/>
                    </a:lnTo>
                    <a:lnTo>
                      <a:pt x="0" y="1"/>
                    </a:lnTo>
                    <a:lnTo>
                      <a:pt x="4" y="0"/>
                    </a:lnTo>
                    <a:lnTo>
                      <a:pt x="356" y="111"/>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069" name="Freeform 3006"/>
              <p:cNvSpPr>
                <a:spLocks/>
              </p:cNvSpPr>
              <p:nvPr/>
            </p:nvSpPr>
            <p:spPr bwMode="auto">
              <a:xfrm>
                <a:off x="3098" y="2256"/>
                <a:ext cx="177" cy="58"/>
              </a:xfrm>
              <a:custGeom>
                <a:avLst/>
                <a:gdLst>
                  <a:gd name="T0" fmla="*/ 1 w 354"/>
                  <a:gd name="T1" fmla="*/ 1 h 115"/>
                  <a:gd name="T2" fmla="*/ 1 w 354"/>
                  <a:gd name="T3" fmla="*/ 1 h 115"/>
                  <a:gd name="T4" fmla="*/ 0 w 354"/>
                  <a:gd name="T5" fmla="*/ 1 h 115"/>
                  <a:gd name="T6" fmla="*/ 1 w 354"/>
                  <a:gd name="T7" fmla="*/ 0 h 115"/>
                  <a:gd name="T8" fmla="*/ 1 w 354"/>
                  <a:gd name="T9" fmla="*/ 1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1" y="0"/>
                    </a:lnTo>
                    <a:lnTo>
                      <a:pt x="354" y="113"/>
                    </a:lnTo>
                    <a:close/>
                  </a:path>
                </a:pathLst>
              </a:custGeom>
              <a:solidFill>
                <a:srgbClr val="BD5E00"/>
              </a:solidFill>
              <a:ln w="9525">
                <a:noFill/>
                <a:round/>
                <a:headEnd/>
                <a:tailEnd/>
              </a:ln>
            </p:spPr>
            <p:txBody>
              <a:bodyPr>
                <a:prstTxWarp prst="textNoShape">
                  <a:avLst/>
                </a:prstTxWarp>
              </a:bodyPr>
              <a:lstStyle/>
              <a:p>
                <a:endParaRPr lang="en-US">
                  <a:latin typeface="Calibri" pitchFamily="-112" charset="0"/>
                </a:endParaRPr>
              </a:p>
            </p:txBody>
          </p:sp>
          <p:sp>
            <p:nvSpPr>
              <p:cNvPr id="676070" name="Freeform 3007"/>
              <p:cNvSpPr>
                <a:spLocks/>
              </p:cNvSpPr>
              <p:nvPr/>
            </p:nvSpPr>
            <p:spPr bwMode="auto">
              <a:xfrm>
                <a:off x="3097" y="2257"/>
                <a:ext cx="177" cy="57"/>
              </a:xfrm>
              <a:custGeom>
                <a:avLst/>
                <a:gdLst>
                  <a:gd name="T0" fmla="*/ 1 w 356"/>
                  <a:gd name="T1" fmla="*/ 0 h 115"/>
                  <a:gd name="T2" fmla="*/ 1 w 356"/>
                  <a:gd name="T3" fmla="*/ 0 h 115"/>
                  <a:gd name="T4" fmla="*/ 0 w 356"/>
                  <a:gd name="T5" fmla="*/ 0 h 115"/>
                  <a:gd name="T6" fmla="*/ 0 w 356"/>
                  <a:gd name="T7" fmla="*/ 0 h 115"/>
                  <a:gd name="T8" fmla="*/ 1 w 356"/>
                  <a:gd name="T9" fmla="*/ 0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4" y="115"/>
                    </a:lnTo>
                    <a:lnTo>
                      <a:pt x="0" y="3"/>
                    </a:lnTo>
                    <a:lnTo>
                      <a:pt x="4" y="0"/>
                    </a:lnTo>
                    <a:lnTo>
                      <a:pt x="356" y="113"/>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6071" name="Freeform 3008"/>
              <p:cNvSpPr>
                <a:spLocks/>
              </p:cNvSpPr>
              <p:nvPr/>
            </p:nvSpPr>
            <p:spPr bwMode="auto">
              <a:xfrm>
                <a:off x="3092" y="2259"/>
                <a:ext cx="182" cy="60"/>
              </a:xfrm>
              <a:custGeom>
                <a:avLst/>
                <a:gdLst>
                  <a:gd name="T0" fmla="*/ 1 w 364"/>
                  <a:gd name="T1" fmla="*/ 0 h 122"/>
                  <a:gd name="T2" fmla="*/ 1 w 364"/>
                  <a:gd name="T3" fmla="*/ 0 h 122"/>
                  <a:gd name="T4" fmla="*/ 0 w 364"/>
                  <a:gd name="T5" fmla="*/ 0 h 122"/>
                  <a:gd name="T6" fmla="*/ 1 w 364"/>
                  <a:gd name="T7" fmla="*/ 0 h 122"/>
                  <a:gd name="T8" fmla="*/ 1 w 364"/>
                  <a:gd name="T9" fmla="*/ 0 h 122"/>
                  <a:gd name="T10" fmla="*/ 0 60000 65536"/>
                  <a:gd name="T11" fmla="*/ 0 60000 65536"/>
                  <a:gd name="T12" fmla="*/ 0 60000 65536"/>
                  <a:gd name="T13" fmla="*/ 0 60000 65536"/>
                  <a:gd name="T14" fmla="*/ 0 60000 65536"/>
                  <a:gd name="T15" fmla="*/ 0 w 364"/>
                  <a:gd name="T16" fmla="*/ 0 h 122"/>
                  <a:gd name="T17" fmla="*/ 364 w 364"/>
                  <a:gd name="T18" fmla="*/ 122 h 122"/>
                </a:gdLst>
                <a:ahLst/>
                <a:cxnLst>
                  <a:cxn ang="T10">
                    <a:pos x="T0" y="T1"/>
                  </a:cxn>
                  <a:cxn ang="T11">
                    <a:pos x="T2" y="T3"/>
                  </a:cxn>
                  <a:cxn ang="T12">
                    <a:pos x="T4" y="T5"/>
                  </a:cxn>
                  <a:cxn ang="T13">
                    <a:pos x="T6" y="T7"/>
                  </a:cxn>
                  <a:cxn ang="T14">
                    <a:pos x="T8" y="T9"/>
                  </a:cxn>
                </a:cxnLst>
                <a:rect l="T15" t="T16" r="T17" b="T18"/>
                <a:pathLst>
                  <a:path w="364" h="122">
                    <a:moveTo>
                      <a:pt x="364" y="112"/>
                    </a:moveTo>
                    <a:lnTo>
                      <a:pt x="353" y="122"/>
                    </a:lnTo>
                    <a:lnTo>
                      <a:pt x="0" y="10"/>
                    </a:lnTo>
                    <a:lnTo>
                      <a:pt x="10" y="0"/>
                    </a:lnTo>
                    <a:lnTo>
                      <a:pt x="364" y="112"/>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6072" name="Freeform 3009"/>
              <p:cNvSpPr>
                <a:spLocks/>
              </p:cNvSpPr>
              <p:nvPr/>
            </p:nvSpPr>
            <p:spPr bwMode="auto">
              <a:xfrm>
                <a:off x="3096" y="2259"/>
                <a:ext cx="178" cy="56"/>
              </a:xfrm>
              <a:custGeom>
                <a:avLst/>
                <a:gdLst>
                  <a:gd name="T0" fmla="*/ 2 w 355"/>
                  <a:gd name="T1" fmla="*/ 0 h 113"/>
                  <a:gd name="T2" fmla="*/ 2 w 355"/>
                  <a:gd name="T3" fmla="*/ 0 h 113"/>
                  <a:gd name="T4" fmla="*/ 0 w 355"/>
                  <a:gd name="T5" fmla="*/ 0 h 113"/>
                  <a:gd name="T6" fmla="*/ 1 w 355"/>
                  <a:gd name="T7" fmla="*/ 0 h 113"/>
                  <a:gd name="T8" fmla="*/ 2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2"/>
                    </a:moveTo>
                    <a:lnTo>
                      <a:pt x="352" y="113"/>
                    </a:lnTo>
                    <a:lnTo>
                      <a:pt x="0" y="2"/>
                    </a:lnTo>
                    <a:lnTo>
                      <a:pt x="1" y="0"/>
                    </a:lnTo>
                    <a:lnTo>
                      <a:pt x="355" y="112"/>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6073" name="Freeform 3010"/>
              <p:cNvSpPr>
                <a:spLocks/>
              </p:cNvSpPr>
              <p:nvPr/>
            </p:nvSpPr>
            <p:spPr bwMode="auto">
              <a:xfrm>
                <a:off x="3095" y="2260"/>
                <a:ext cx="177" cy="56"/>
              </a:xfrm>
              <a:custGeom>
                <a:avLst/>
                <a:gdLst>
                  <a:gd name="T0" fmla="*/ 1 w 354"/>
                  <a:gd name="T1" fmla="*/ 0 h 113"/>
                  <a:gd name="T2" fmla="*/ 1 w 354"/>
                  <a:gd name="T3" fmla="*/ 0 h 113"/>
                  <a:gd name="T4" fmla="*/ 0 w 354"/>
                  <a:gd name="T5" fmla="*/ 0 h 113"/>
                  <a:gd name="T6" fmla="*/ 1 w 354"/>
                  <a:gd name="T7" fmla="*/ 0 h 113"/>
                  <a:gd name="T8" fmla="*/ 1 w 354"/>
                  <a:gd name="T9" fmla="*/ 0 h 113"/>
                  <a:gd name="T10" fmla="*/ 0 60000 65536"/>
                  <a:gd name="T11" fmla="*/ 0 60000 65536"/>
                  <a:gd name="T12" fmla="*/ 0 60000 65536"/>
                  <a:gd name="T13" fmla="*/ 0 60000 65536"/>
                  <a:gd name="T14" fmla="*/ 0 60000 65536"/>
                  <a:gd name="T15" fmla="*/ 0 w 354"/>
                  <a:gd name="T16" fmla="*/ 0 h 113"/>
                  <a:gd name="T17" fmla="*/ 354 w 354"/>
                  <a:gd name="T18" fmla="*/ 113 h 113"/>
                </a:gdLst>
                <a:ahLst/>
                <a:cxnLst>
                  <a:cxn ang="T10">
                    <a:pos x="T0" y="T1"/>
                  </a:cxn>
                  <a:cxn ang="T11">
                    <a:pos x="T2" y="T3"/>
                  </a:cxn>
                  <a:cxn ang="T12">
                    <a:pos x="T4" y="T5"/>
                  </a:cxn>
                  <a:cxn ang="T13">
                    <a:pos x="T6" y="T7"/>
                  </a:cxn>
                  <a:cxn ang="T14">
                    <a:pos x="T8" y="T9"/>
                  </a:cxn>
                </a:cxnLst>
                <a:rect l="T15" t="T16" r="T17" b="T18"/>
                <a:pathLst>
                  <a:path w="354" h="113">
                    <a:moveTo>
                      <a:pt x="354" y="111"/>
                    </a:moveTo>
                    <a:lnTo>
                      <a:pt x="352" y="113"/>
                    </a:lnTo>
                    <a:lnTo>
                      <a:pt x="0" y="2"/>
                    </a:lnTo>
                    <a:lnTo>
                      <a:pt x="2" y="0"/>
                    </a:lnTo>
                    <a:lnTo>
                      <a:pt x="354" y="111"/>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074" name="Freeform 3011"/>
              <p:cNvSpPr>
                <a:spLocks/>
              </p:cNvSpPr>
              <p:nvPr/>
            </p:nvSpPr>
            <p:spPr bwMode="auto">
              <a:xfrm>
                <a:off x="3093" y="2260"/>
                <a:ext cx="178" cy="58"/>
              </a:xfrm>
              <a:custGeom>
                <a:avLst/>
                <a:gdLst>
                  <a:gd name="T0" fmla="*/ 2 w 355"/>
                  <a:gd name="T1" fmla="*/ 1 h 114"/>
                  <a:gd name="T2" fmla="*/ 2 w 355"/>
                  <a:gd name="T3" fmla="*/ 1 h 114"/>
                  <a:gd name="T4" fmla="*/ 0 w 355"/>
                  <a:gd name="T5" fmla="*/ 1 h 114"/>
                  <a:gd name="T6" fmla="*/ 1 w 355"/>
                  <a:gd name="T7" fmla="*/ 0 h 114"/>
                  <a:gd name="T8" fmla="*/ 2 w 355"/>
                  <a:gd name="T9" fmla="*/ 1 h 114"/>
                  <a:gd name="T10" fmla="*/ 0 60000 65536"/>
                  <a:gd name="T11" fmla="*/ 0 60000 65536"/>
                  <a:gd name="T12" fmla="*/ 0 60000 65536"/>
                  <a:gd name="T13" fmla="*/ 0 60000 65536"/>
                  <a:gd name="T14" fmla="*/ 0 60000 65536"/>
                  <a:gd name="T15" fmla="*/ 0 w 355"/>
                  <a:gd name="T16" fmla="*/ 0 h 114"/>
                  <a:gd name="T17" fmla="*/ 355 w 355"/>
                  <a:gd name="T18" fmla="*/ 114 h 114"/>
                </a:gdLst>
                <a:ahLst/>
                <a:cxnLst>
                  <a:cxn ang="T10">
                    <a:pos x="T0" y="T1"/>
                  </a:cxn>
                  <a:cxn ang="T11">
                    <a:pos x="T2" y="T3"/>
                  </a:cxn>
                  <a:cxn ang="T12">
                    <a:pos x="T4" y="T5"/>
                  </a:cxn>
                  <a:cxn ang="T13">
                    <a:pos x="T6" y="T7"/>
                  </a:cxn>
                  <a:cxn ang="T14">
                    <a:pos x="T8" y="T9"/>
                  </a:cxn>
                </a:cxnLst>
                <a:rect l="T15" t="T16" r="T17" b="T18"/>
                <a:pathLst>
                  <a:path w="355" h="114">
                    <a:moveTo>
                      <a:pt x="355" y="111"/>
                    </a:moveTo>
                    <a:lnTo>
                      <a:pt x="354" y="114"/>
                    </a:lnTo>
                    <a:lnTo>
                      <a:pt x="0" y="1"/>
                    </a:lnTo>
                    <a:lnTo>
                      <a:pt x="3" y="0"/>
                    </a:lnTo>
                    <a:lnTo>
                      <a:pt x="355" y="111"/>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6075" name="Freeform 3012"/>
              <p:cNvSpPr>
                <a:spLocks/>
              </p:cNvSpPr>
              <p:nvPr/>
            </p:nvSpPr>
            <p:spPr bwMode="auto">
              <a:xfrm>
                <a:off x="3092" y="2261"/>
                <a:ext cx="178" cy="58"/>
              </a:xfrm>
              <a:custGeom>
                <a:avLst/>
                <a:gdLst>
                  <a:gd name="T0" fmla="*/ 1 w 356"/>
                  <a:gd name="T1" fmla="*/ 1 h 115"/>
                  <a:gd name="T2" fmla="*/ 1 w 356"/>
                  <a:gd name="T3" fmla="*/ 1 h 115"/>
                  <a:gd name="T4" fmla="*/ 0 w 356"/>
                  <a:gd name="T5" fmla="*/ 1 h 115"/>
                  <a:gd name="T6" fmla="*/ 1 w 356"/>
                  <a:gd name="T7" fmla="*/ 0 h 115"/>
                  <a:gd name="T8" fmla="*/ 1 w 356"/>
                  <a:gd name="T9" fmla="*/ 1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2" y="115"/>
                    </a:lnTo>
                    <a:lnTo>
                      <a:pt x="0" y="4"/>
                    </a:lnTo>
                    <a:lnTo>
                      <a:pt x="2" y="0"/>
                    </a:lnTo>
                    <a:lnTo>
                      <a:pt x="356" y="113"/>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076" name="Freeform 3013"/>
              <p:cNvSpPr>
                <a:spLocks/>
              </p:cNvSpPr>
              <p:nvPr/>
            </p:nvSpPr>
            <p:spPr bwMode="auto">
              <a:xfrm>
                <a:off x="3092" y="2263"/>
                <a:ext cx="177" cy="56"/>
              </a:xfrm>
              <a:custGeom>
                <a:avLst/>
                <a:gdLst>
                  <a:gd name="T0" fmla="*/ 1 w 354"/>
                  <a:gd name="T1" fmla="*/ 0 h 113"/>
                  <a:gd name="T2" fmla="*/ 1 w 354"/>
                  <a:gd name="T3" fmla="*/ 0 h 113"/>
                  <a:gd name="T4" fmla="*/ 0 w 354"/>
                  <a:gd name="T5" fmla="*/ 0 h 113"/>
                  <a:gd name="T6" fmla="*/ 1 w 354"/>
                  <a:gd name="T7" fmla="*/ 0 h 113"/>
                  <a:gd name="T8" fmla="*/ 1 w 354"/>
                  <a:gd name="T9" fmla="*/ 0 h 113"/>
                  <a:gd name="T10" fmla="*/ 0 60000 65536"/>
                  <a:gd name="T11" fmla="*/ 0 60000 65536"/>
                  <a:gd name="T12" fmla="*/ 0 60000 65536"/>
                  <a:gd name="T13" fmla="*/ 0 60000 65536"/>
                  <a:gd name="T14" fmla="*/ 0 60000 65536"/>
                  <a:gd name="T15" fmla="*/ 0 w 354"/>
                  <a:gd name="T16" fmla="*/ 0 h 113"/>
                  <a:gd name="T17" fmla="*/ 354 w 354"/>
                  <a:gd name="T18" fmla="*/ 113 h 113"/>
                </a:gdLst>
                <a:ahLst/>
                <a:cxnLst>
                  <a:cxn ang="T10">
                    <a:pos x="T0" y="T1"/>
                  </a:cxn>
                  <a:cxn ang="T11">
                    <a:pos x="T2" y="T3"/>
                  </a:cxn>
                  <a:cxn ang="T12">
                    <a:pos x="T4" y="T5"/>
                  </a:cxn>
                  <a:cxn ang="T13">
                    <a:pos x="T6" y="T7"/>
                  </a:cxn>
                  <a:cxn ang="T14">
                    <a:pos x="T8" y="T9"/>
                  </a:cxn>
                </a:cxnLst>
                <a:rect l="T15" t="T16" r="T17" b="T18"/>
                <a:pathLst>
                  <a:path w="354" h="113">
                    <a:moveTo>
                      <a:pt x="354" y="111"/>
                    </a:moveTo>
                    <a:lnTo>
                      <a:pt x="353" y="113"/>
                    </a:lnTo>
                    <a:lnTo>
                      <a:pt x="0" y="1"/>
                    </a:lnTo>
                    <a:lnTo>
                      <a:pt x="2" y="0"/>
                    </a:lnTo>
                    <a:lnTo>
                      <a:pt x="354" y="111"/>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077" name="Freeform 3014"/>
              <p:cNvSpPr>
                <a:spLocks/>
              </p:cNvSpPr>
              <p:nvPr/>
            </p:nvSpPr>
            <p:spPr bwMode="auto">
              <a:xfrm>
                <a:off x="3086" y="2264"/>
                <a:ext cx="182" cy="62"/>
              </a:xfrm>
              <a:custGeom>
                <a:avLst/>
                <a:gdLst>
                  <a:gd name="T0" fmla="*/ 1 w 364"/>
                  <a:gd name="T1" fmla="*/ 0 h 125"/>
                  <a:gd name="T2" fmla="*/ 1 w 364"/>
                  <a:gd name="T3" fmla="*/ 0 h 125"/>
                  <a:gd name="T4" fmla="*/ 0 w 364"/>
                  <a:gd name="T5" fmla="*/ 0 h 125"/>
                  <a:gd name="T6" fmla="*/ 1 w 364"/>
                  <a:gd name="T7" fmla="*/ 0 h 125"/>
                  <a:gd name="T8" fmla="*/ 1 w 364"/>
                  <a:gd name="T9" fmla="*/ 0 h 125"/>
                  <a:gd name="T10" fmla="*/ 0 60000 65536"/>
                  <a:gd name="T11" fmla="*/ 0 60000 65536"/>
                  <a:gd name="T12" fmla="*/ 0 60000 65536"/>
                  <a:gd name="T13" fmla="*/ 0 60000 65536"/>
                  <a:gd name="T14" fmla="*/ 0 60000 65536"/>
                  <a:gd name="T15" fmla="*/ 0 w 364"/>
                  <a:gd name="T16" fmla="*/ 0 h 125"/>
                  <a:gd name="T17" fmla="*/ 364 w 364"/>
                  <a:gd name="T18" fmla="*/ 125 h 125"/>
                </a:gdLst>
                <a:ahLst/>
                <a:cxnLst>
                  <a:cxn ang="T10">
                    <a:pos x="T0" y="T1"/>
                  </a:cxn>
                  <a:cxn ang="T11">
                    <a:pos x="T2" y="T3"/>
                  </a:cxn>
                  <a:cxn ang="T12">
                    <a:pos x="T4" y="T5"/>
                  </a:cxn>
                  <a:cxn ang="T13">
                    <a:pos x="T6" y="T7"/>
                  </a:cxn>
                  <a:cxn ang="T14">
                    <a:pos x="T8" y="T9"/>
                  </a:cxn>
                </a:cxnLst>
                <a:rect l="T15" t="T16" r="T17" b="T18"/>
                <a:pathLst>
                  <a:path w="364" h="125">
                    <a:moveTo>
                      <a:pt x="364" y="112"/>
                    </a:moveTo>
                    <a:lnTo>
                      <a:pt x="354" y="125"/>
                    </a:lnTo>
                    <a:lnTo>
                      <a:pt x="0" y="12"/>
                    </a:lnTo>
                    <a:lnTo>
                      <a:pt x="11" y="0"/>
                    </a:lnTo>
                    <a:lnTo>
                      <a:pt x="364" y="112"/>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6078" name="Freeform 3015"/>
              <p:cNvSpPr>
                <a:spLocks/>
              </p:cNvSpPr>
              <p:nvPr/>
            </p:nvSpPr>
            <p:spPr bwMode="auto">
              <a:xfrm>
                <a:off x="3091" y="2264"/>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2"/>
                    </a:moveTo>
                    <a:lnTo>
                      <a:pt x="352" y="115"/>
                    </a:lnTo>
                    <a:lnTo>
                      <a:pt x="0" y="2"/>
                    </a:lnTo>
                    <a:lnTo>
                      <a:pt x="1" y="0"/>
                    </a:lnTo>
                    <a:lnTo>
                      <a:pt x="354" y="112"/>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6079" name="Freeform 3016"/>
              <p:cNvSpPr>
                <a:spLocks/>
              </p:cNvSpPr>
              <p:nvPr/>
            </p:nvSpPr>
            <p:spPr bwMode="auto">
              <a:xfrm>
                <a:off x="3090" y="2265"/>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2" y="0"/>
                    </a:lnTo>
                    <a:lnTo>
                      <a:pt x="354" y="113"/>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080" name="Freeform 3017"/>
              <p:cNvSpPr>
                <a:spLocks/>
              </p:cNvSpPr>
              <p:nvPr/>
            </p:nvSpPr>
            <p:spPr bwMode="auto">
              <a:xfrm>
                <a:off x="3089" y="2265"/>
                <a:ext cx="177" cy="58"/>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13"/>
                    </a:moveTo>
                    <a:lnTo>
                      <a:pt x="353" y="114"/>
                    </a:lnTo>
                    <a:lnTo>
                      <a:pt x="0" y="1"/>
                    </a:lnTo>
                    <a:lnTo>
                      <a:pt x="2" y="0"/>
                    </a:lnTo>
                    <a:lnTo>
                      <a:pt x="354" y="113"/>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081" name="Freeform 3018"/>
              <p:cNvSpPr>
                <a:spLocks/>
              </p:cNvSpPr>
              <p:nvPr/>
            </p:nvSpPr>
            <p:spPr bwMode="auto">
              <a:xfrm>
                <a:off x="3088" y="2266"/>
                <a:ext cx="177" cy="58"/>
              </a:xfrm>
              <a:custGeom>
                <a:avLst/>
                <a:gdLst>
                  <a:gd name="T0" fmla="*/ 1 w 354"/>
                  <a:gd name="T1" fmla="*/ 1 h 115"/>
                  <a:gd name="T2" fmla="*/ 1 w 354"/>
                  <a:gd name="T3" fmla="*/ 1 h 115"/>
                  <a:gd name="T4" fmla="*/ 0 w 354"/>
                  <a:gd name="T5" fmla="*/ 1 h 115"/>
                  <a:gd name="T6" fmla="*/ 1 w 354"/>
                  <a:gd name="T7" fmla="*/ 0 h 115"/>
                  <a:gd name="T8" fmla="*/ 1 w 354"/>
                  <a:gd name="T9" fmla="*/ 1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4"/>
                    </a:lnTo>
                    <a:lnTo>
                      <a:pt x="1" y="0"/>
                    </a:lnTo>
                    <a:lnTo>
                      <a:pt x="354" y="113"/>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082" name="Freeform 3019"/>
              <p:cNvSpPr>
                <a:spLocks/>
              </p:cNvSpPr>
              <p:nvPr/>
            </p:nvSpPr>
            <p:spPr bwMode="auto">
              <a:xfrm>
                <a:off x="3087" y="2268"/>
                <a:ext cx="177" cy="57"/>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11"/>
                    </a:moveTo>
                    <a:lnTo>
                      <a:pt x="352" y="114"/>
                    </a:lnTo>
                    <a:lnTo>
                      <a:pt x="0" y="1"/>
                    </a:lnTo>
                    <a:lnTo>
                      <a:pt x="2" y="0"/>
                    </a:lnTo>
                    <a:lnTo>
                      <a:pt x="354" y="11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083" name="Freeform 3020"/>
              <p:cNvSpPr>
                <a:spLocks/>
              </p:cNvSpPr>
              <p:nvPr/>
            </p:nvSpPr>
            <p:spPr bwMode="auto">
              <a:xfrm>
                <a:off x="3086" y="2269"/>
                <a:ext cx="178" cy="57"/>
              </a:xfrm>
              <a:custGeom>
                <a:avLst/>
                <a:gdLst>
                  <a:gd name="T0" fmla="*/ 2 w 355"/>
                  <a:gd name="T1" fmla="*/ 0 h 115"/>
                  <a:gd name="T2" fmla="*/ 2 w 355"/>
                  <a:gd name="T3" fmla="*/ 0 h 115"/>
                  <a:gd name="T4" fmla="*/ 0 w 355"/>
                  <a:gd name="T5" fmla="*/ 0 h 115"/>
                  <a:gd name="T6" fmla="*/ 1 w 355"/>
                  <a:gd name="T7" fmla="*/ 0 h 115"/>
                  <a:gd name="T8" fmla="*/ 2 w 355"/>
                  <a:gd name="T9" fmla="*/ 0 h 115"/>
                  <a:gd name="T10" fmla="*/ 0 60000 65536"/>
                  <a:gd name="T11" fmla="*/ 0 60000 65536"/>
                  <a:gd name="T12" fmla="*/ 0 60000 65536"/>
                  <a:gd name="T13" fmla="*/ 0 60000 65536"/>
                  <a:gd name="T14" fmla="*/ 0 60000 65536"/>
                  <a:gd name="T15" fmla="*/ 0 w 355"/>
                  <a:gd name="T16" fmla="*/ 0 h 115"/>
                  <a:gd name="T17" fmla="*/ 355 w 355"/>
                  <a:gd name="T18" fmla="*/ 115 h 115"/>
                </a:gdLst>
                <a:ahLst/>
                <a:cxnLst>
                  <a:cxn ang="T10">
                    <a:pos x="T0" y="T1"/>
                  </a:cxn>
                  <a:cxn ang="T11">
                    <a:pos x="T2" y="T3"/>
                  </a:cxn>
                  <a:cxn ang="T12">
                    <a:pos x="T4" y="T5"/>
                  </a:cxn>
                  <a:cxn ang="T13">
                    <a:pos x="T6" y="T7"/>
                  </a:cxn>
                  <a:cxn ang="T14">
                    <a:pos x="T8" y="T9"/>
                  </a:cxn>
                </a:cxnLst>
                <a:rect l="T15" t="T16" r="T17" b="T18"/>
                <a:pathLst>
                  <a:path w="355" h="115">
                    <a:moveTo>
                      <a:pt x="355" y="113"/>
                    </a:moveTo>
                    <a:lnTo>
                      <a:pt x="354" y="115"/>
                    </a:lnTo>
                    <a:lnTo>
                      <a:pt x="0" y="2"/>
                    </a:lnTo>
                    <a:lnTo>
                      <a:pt x="3" y="0"/>
                    </a:lnTo>
                    <a:lnTo>
                      <a:pt x="355" y="113"/>
                    </a:lnTo>
                    <a:close/>
                  </a:path>
                </a:pathLst>
              </a:custGeom>
              <a:solidFill>
                <a:srgbClr val="D06800"/>
              </a:solidFill>
              <a:ln w="9525">
                <a:noFill/>
                <a:round/>
                <a:headEnd/>
                <a:tailEnd/>
              </a:ln>
            </p:spPr>
            <p:txBody>
              <a:bodyPr>
                <a:prstTxWarp prst="textNoShape">
                  <a:avLst/>
                </a:prstTxWarp>
              </a:bodyPr>
              <a:lstStyle/>
              <a:p>
                <a:endParaRPr lang="en-US">
                  <a:latin typeface="Calibri" pitchFamily="-112" charset="0"/>
                </a:endParaRPr>
              </a:p>
            </p:txBody>
          </p:sp>
          <p:sp>
            <p:nvSpPr>
              <p:cNvPr id="676084" name="Freeform 3021"/>
              <p:cNvSpPr>
                <a:spLocks/>
              </p:cNvSpPr>
              <p:nvPr/>
            </p:nvSpPr>
            <p:spPr bwMode="auto">
              <a:xfrm>
                <a:off x="3082" y="2270"/>
                <a:ext cx="181" cy="63"/>
              </a:xfrm>
              <a:custGeom>
                <a:avLst/>
                <a:gdLst>
                  <a:gd name="T0" fmla="*/ 1 w 363"/>
                  <a:gd name="T1" fmla="*/ 1 h 126"/>
                  <a:gd name="T2" fmla="*/ 1 w 363"/>
                  <a:gd name="T3" fmla="*/ 1 h 126"/>
                  <a:gd name="T4" fmla="*/ 0 w 363"/>
                  <a:gd name="T5" fmla="*/ 1 h 126"/>
                  <a:gd name="T6" fmla="*/ 0 w 363"/>
                  <a:gd name="T7" fmla="*/ 0 h 126"/>
                  <a:gd name="T8" fmla="*/ 1 w 363"/>
                  <a:gd name="T9" fmla="*/ 1 h 126"/>
                  <a:gd name="T10" fmla="*/ 0 60000 65536"/>
                  <a:gd name="T11" fmla="*/ 0 60000 65536"/>
                  <a:gd name="T12" fmla="*/ 0 60000 65536"/>
                  <a:gd name="T13" fmla="*/ 0 60000 65536"/>
                  <a:gd name="T14" fmla="*/ 0 60000 65536"/>
                  <a:gd name="T15" fmla="*/ 0 w 363"/>
                  <a:gd name="T16" fmla="*/ 0 h 126"/>
                  <a:gd name="T17" fmla="*/ 363 w 363"/>
                  <a:gd name="T18" fmla="*/ 126 h 126"/>
                </a:gdLst>
                <a:ahLst/>
                <a:cxnLst>
                  <a:cxn ang="T10">
                    <a:pos x="T0" y="T1"/>
                  </a:cxn>
                  <a:cxn ang="T11">
                    <a:pos x="T2" y="T3"/>
                  </a:cxn>
                  <a:cxn ang="T12">
                    <a:pos x="T4" y="T5"/>
                  </a:cxn>
                  <a:cxn ang="T13">
                    <a:pos x="T6" y="T7"/>
                  </a:cxn>
                  <a:cxn ang="T14">
                    <a:pos x="T8" y="T9"/>
                  </a:cxn>
                </a:cxnLst>
                <a:rect l="T15" t="T16" r="T17" b="T18"/>
                <a:pathLst>
                  <a:path w="363" h="126">
                    <a:moveTo>
                      <a:pt x="363" y="113"/>
                    </a:moveTo>
                    <a:lnTo>
                      <a:pt x="353" y="126"/>
                    </a:lnTo>
                    <a:lnTo>
                      <a:pt x="0" y="13"/>
                    </a:lnTo>
                    <a:lnTo>
                      <a:pt x="9" y="0"/>
                    </a:lnTo>
                    <a:lnTo>
                      <a:pt x="363" y="113"/>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6085" name="Freeform 3022"/>
              <p:cNvSpPr>
                <a:spLocks/>
              </p:cNvSpPr>
              <p:nvPr/>
            </p:nvSpPr>
            <p:spPr bwMode="auto">
              <a:xfrm>
                <a:off x="3085" y="2270"/>
                <a:ext cx="178" cy="57"/>
              </a:xfrm>
              <a:custGeom>
                <a:avLst/>
                <a:gdLst>
                  <a:gd name="T0" fmla="*/ 1 w 356"/>
                  <a:gd name="T1" fmla="*/ 0 h 115"/>
                  <a:gd name="T2" fmla="*/ 1 w 356"/>
                  <a:gd name="T3" fmla="*/ 0 h 115"/>
                  <a:gd name="T4" fmla="*/ 0 w 356"/>
                  <a:gd name="T5" fmla="*/ 0 h 115"/>
                  <a:gd name="T6" fmla="*/ 1 w 356"/>
                  <a:gd name="T7" fmla="*/ 0 h 115"/>
                  <a:gd name="T8" fmla="*/ 1 w 356"/>
                  <a:gd name="T9" fmla="*/ 0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4" y="115"/>
                    </a:lnTo>
                    <a:lnTo>
                      <a:pt x="0" y="2"/>
                    </a:lnTo>
                    <a:lnTo>
                      <a:pt x="2" y="0"/>
                    </a:lnTo>
                    <a:lnTo>
                      <a:pt x="356" y="113"/>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6086" name="Freeform 3023"/>
              <p:cNvSpPr>
                <a:spLocks/>
              </p:cNvSpPr>
              <p:nvPr/>
            </p:nvSpPr>
            <p:spPr bwMode="auto">
              <a:xfrm>
                <a:off x="3084" y="2270"/>
                <a:ext cx="178" cy="59"/>
              </a:xfrm>
              <a:custGeom>
                <a:avLst/>
                <a:gdLst>
                  <a:gd name="T0" fmla="*/ 1 w 356"/>
                  <a:gd name="T1" fmla="*/ 1 h 116"/>
                  <a:gd name="T2" fmla="*/ 1 w 356"/>
                  <a:gd name="T3" fmla="*/ 1 h 116"/>
                  <a:gd name="T4" fmla="*/ 0 w 356"/>
                  <a:gd name="T5" fmla="*/ 1 h 116"/>
                  <a:gd name="T6" fmla="*/ 1 w 356"/>
                  <a:gd name="T7" fmla="*/ 0 h 116"/>
                  <a:gd name="T8" fmla="*/ 1 w 356"/>
                  <a:gd name="T9" fmla="*/ 1 h 116"/>
                  <a:gd name="T10" fmla="*/ 0 60000 65536"/>
                  <a:gd name="T11" fmla="*/ 0 60000 65536"/>
                  <a:gd name="T12" fmla="*/ 0 60000 65536"/>
                  <a:gd name="T13" fmla="*/ 0 60000 65536"/>
                  <a:gd name="T14" fmla="*/ 0 60000 65536"/>
                  <a:gd name="T15" fmla="*/ 0 w 356"/>
                  <a:gd name="T16" fmla="*/ 0 h 116"/>
                  <a:gd name="T17" fmla="*/ 356 w 356"/>
                  <a:gd name="T18" fmla="*/ 116 h 116"/>
                </a:gdLst>
                <a:ahLst/>
                <a:cxnLst>
                  <a:cxn ang="T10">
                    <a:pos x="T0" y="T1"/>
                  </a:cxn>
                  <a:cxn ang="T11">
                    <a:pos x="T2" y="T3"/>
                  </a:cxn>
                  <a:cxn ang="T12">
                    <a:pos x="T4" y="T5"/>
                  </a:cxn>
                  <a:cxn ang="T13">
                    <a:pos x="T6" y="T7"/>
                  </a:cxn>
                  <a:cxn ang="T14">
                    <a:pos x="T8" y="T9"/>
                  </a:cxn>
                </a:cxnLst>
                <a:rect l="T15" t="T16" r="T17" b="T18"/>
                <a:pathLst>
                  <a:path w="356" h="116">
                    <a:moveTo>
                      <a:pt x="356" y="113"/>
                    </a:moveTo>
                    <a:lnTo>
                      <a:pt x="354" y="116"/>
                    </a:lnTo>
                    <a:lnTo>
                      <a:pt x="0" y="1"/>
                    </a:lnTo>
                    <a:lnTo>
                      <a:pt x="2" y="0"/>
                    </a:lnTo>
                    <a:lnTo>
                      <a:pt x="356" y="113"/>
                    </a:lnTo>
                    <a:close/>
                  </a:path>
                </a:pathLst>
              </a:custGeom>
              <a:solidFill>
                <a:srgbClr val="D26900"/>
              </a:solidFill>
              <a:ln w="9525">
                <a:noFill/>
                <a:round/>
                <a:headEnd/>
                <a:tailEnd/>
              </a:ln>
            </p:spPr>
            <p:txBody>
              <a:bodyPr>
                <a:prstTxWarp prst="textNoShape">
                  <a:avLst/>
                </a:prstTxWarp>
              </a:bodyPr>
              <a:lstStyle/>
              <a:p>
                <a:endParaRPr lang="en-US">
                  <a:latin typeface="Calibri" pitchFamily="-112" charset="0"/>
                </a:endParaRPr>
              </a:p>
            </p:txBody>
          </p:sp>
          <p:sp>
            <p:nvSpPr>
              <p:cNvPr id="676087" name="Freeform 3024"/>
              <p:cNvSpPr>
                <a:spLocks/>
              </p:cNvSpPr>
              <p:nvPr/>
            </p:nvSpPr>
            <p:spPr bwMode="auto">
              <a:xfrm>
                <a:off x="3083" y="2271"/>
                <a:ext cx="178" cy="58"/>
              </a:xfrm>
              <a:custGeom>
                <a:avLst/>
                <a:gdLst>
                  <a:gd name="T0" fmla="*/ 2 w 355"/>
                  <a:gd name="T1" fmla="*/ 0 h 117"/>
                  <a:gd name="T2" fmla="*/ 2 w 355"/>
                  <a:gd name="T3" fmla="*/ 0 h 117"/>
                  <a:gd name="T4" fmla="*/ 0 w 355"/>
                  <a:gd name="T5" fmla="*/ 0 h 117"/>
                  <a:gd name="T6" fmla="*/ 1 w 355"/>
                  <a:gd name="T7" fmla="*/ 0 h 117"/>
                  <a:gd name="T8" fmla="*/ 2 w 355"/>
                  <a:gd name="T9" fmla="*/ 0 h 117"/>
                  <a:gd name="T10" fmla="*/ 0 60000 65536"/>
                  <a:gd name="T11" fmla="*/ 0 60000 65536"/>
                  <a:gd name="T12" fmla="*/ 0 60000 65536"/>
                  <a:gd name="T13" fmla="*/ 0 60000 65536"/>
                  <a:gd name="T14" fmla="*/ 0 60000 65536"/>
                  <a:gd name="T15" fmla="*/ 0 w 355"/>
                  <a:gd name="T16" fmla="*/ 0 h 117"/>
                  <a:gd name="T17" fmla="*/ 355 w 355"/>
                  <a:gd name="T18" fmla="*/ 117 h 117"/>
                </a:gdLst>
                <a:ahLst/>
                <a:cxnLst>
                  <a:cxn ang="T10">
                    <a:pos x="T0" y="T1"/>
                  </a:cxn>
                  <a:cxn ang="T11">
                    <a:pos x="T2" y="T3"/>
                  </a:cxn>
                  <a:cxn ang="T12">
                    <a:pos x="T4" y="T5"/>
                  </a:cxn>
                  <a:cxn ang="T13">
                    <a:pos x="T6" y="T7"/>
                  </a:cxn>
                  <a:cxn ang="T14">
                    <a:pos x="T8" y="T9"/>
                  </a:cxn>
                </a:cxnLst>
                <a:rect l="T15" t="T16" r="T17" b="T18"/>
                <a:pathLst>
                  <a:path w="355" h="117">
                    <a:moveTo>
                      <a:pt x="355" y="115"/>
                    </a:moveTo>
                    <a:lnTo>
                      <a:pt x="354" y="117"/>
                    </a:lnTo>
                    <a:lnTo>
                      <a:pt x="0" y="4"/>
                    </a:lnTo>
                    <a:lnTo>
                      <a:pt x="1" y="0"/>
                    </a:lnTo>
                    <a:lnTo>
                      <a:pt x="355" y="11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088" name="Freeform 3025"/>
              <p:cNvSpPr>
                <a:spLocks/>
              </p:cNvSpPr>
              <p:nvPr/>
            </p:nvSpPr>
            <p:spPr bwMode="auto">
              <a:xfrm>
                <a:off x="3083" y="2273"/>
                <a:ext cx="177" cy="57"/>
              </a:xfrm>
              <a:custGeom>
                <a:avLst/>
                <a:gdLst>
                  <a:gd name="T0" fmla="*/ 1 w 356"/>
                  <a:gd name="T1" fmla="*/ 1 h 114"/>
                  <a:gd name="T2" fmla="*/ 1 w 356"/>
                  <a:gd name="T3" fmla="*/ 1 h 114"/>
                  <a:gd name="T4" fmla="*/ 0 w 356"/>
                  <a:gd name="T5" fmla="*/ 1 h 114"/>
                  <a:gd name="T6" fmla="*/ 0 w 356"/>
                  <a:gd name="T7" fmla="*/ 0 h 114"/>
                  <a:gd name="T8" fmla="*/ 1 w 356"/>
                  <a:gd name="T9" fmla="*/ 1 h 114"/>
                  <a:gd name="T10" fmla="*/ 0 60000 65536"/>
                  <a:gd name="T11" fmla="*/ 0 60000 65536"/>
                  <a:gd name="T12" fmla="*/ 0 60000 65536"/>
                  <a:gd name="T13" fmla="*/ 0 60000 65536"/>
                  <a:gd name="T14" fmla="*/ 0 60000 65536"/>
                  <a:gd name="T15" fmla="*/ 0 w 356"/>
                  <a:gd name="T16" fmla="*/ 0 h 114"/>
                  <a:gd name="T17" fmla="*/ 356 w 356"/>
                  <a:gd name="T18" fmla="*/ 114 h 114"/>
                </a:gdLst>
                <a:ahLst/>
                <a:cxnLst>
                  <a:cxn ang="T10">
                    <a:pos x="T0" y="T1"/>
                  </a:cxn>
                  <a:cxn ang="T11">
                    <a:pos x="T2" y="T3"/>
                  </a:cxn>
                  <a:cxn ang="T12">
                    <a:pos x="T4" y="T5"/>
                  </a:cxn>
                  <a:cxn ang="T13">
                    <a:pos x="T6" y="T7"/>
                  </a:cxn>
                  <a:cxn ang="T14">
                    <a:pos x="T8" y="T9"/>
                  </a:cxn>
                </a:cxnLst>
                <a:rect l="T15" t="T16" r="T17" b="T18"/>
                <a:pathLst>
                  <a:path w="356" h="114">
                    <a:moveTo>
                      <a:pt x="356" y="113"/>
                    </a:moveTo>
                    <a:lnTo>
                      <a:pt x="354" y="114"/>
                    </a:lnTo>
                    <a:lnTo>
                      <a:pt x="0" y="1"/>
                    </a:lnTo>
                    <a:lnTo>
                      <a:pt x="2" y="0"/>
                    </a:lnTo>
                    <a:lnTo>
                      <a:pt x="356" y="113"/>
                    </a:lnTo>
                    <a:close/>
                  </a:path>
                </a:pathLst>
              </a:custGeom>
              <a:solidFill>
                <a:srgbClr val="D46A00"/>
              </a:solidFill>
              <a:ln w="9525">
                <a:noFill/>
                <a:round/>
                <a:headEnd/>
                <a:tailEnd/>
              </a:ln>
            </p:spPr>
            <p:txBody>
              <a:bodyPr>
                <a:prstTxWarp prst="textNoShape">
                  <a:avLst/>
                </a:prstTxWarp>
              </a:bodyPr>
              <a:lstStyle/>
              <a:p>
                <a:endParaRPr lang="en-US">
                  <a:latin typeface="Calibri" pitchFamily="-112" charset="0"/>
                </a:endParaRPr>
              </a:p>
            </p:txBody>
          </p:sp>
          <p:sp>
            <p:nvSpPr>
              <p:cNvPr id="676089" name="Freeform 3026"/>
              <p:cNvSpPr>
                <a:spLocks/>
              </p:cNvSpPr>
              <p:nvPr/>
            </p:nvSpPr>
            <p:spPr bwMode="auto">
              <a:xfrm>
                <a:off x="3082" y="2274"/>
                <a:ext cx="177" cy="58"/>
              </a:xfrm>
              <a:custGeom>
                <a:avLst/>
                <a:gdLst>
                  <a:gd name="T0" fmla="*/ 1 w 356"/>
                  <a:gd name="T1" fmla="*/ 0 h 117"/>
                  <a:gd name="T2" fmla="*/ 1 w 356"/>
                  <a:gd name="T3" fmla="*/ 0 h 117"/>
                  <a:gd name="T4" fmla="*/ 0 w 356"/>
                  <a:gd name="T5" fmla="*/ 0 h 117"/>
                  <a:gd name="T6" fmla="*/ 0 w 356"/>
                  <a:gd name="T7" fmla="*/ 0 h 117"/>
                  <a:gd name="T8" fmla="*/ 1 w 356"/>
                  <a:gd name="T9" fmla="*/ 0 h 117"/>
                  <a:gd name="T10" fmla="*/ 0 60000 65536"/>
                  <a:gd name="T11" fmla="*/ 0 60000 65536"/>
                  <a:gd name="T12" fmla="*/ 0 60000 65536"/>
                  <a:gd name="T13" fmla="*/ 0 60000 65536"/>
                  <a:gd name="T14" fmla="*/ 0 60000 65536"/>
                  <a:gd name="T15" fmla="*/ 0 w 356"/>
                  <a:gd name="T16" fmla="*/ 0 h 117"/>
                  <a:gd name="T17" fmla="*/ 356 w 356"/>
                  <a:gd name="T18" fmla="*/ 117 h 117"/>
                </a:gdLst>
                <a:ahLst/>
                <a:cxnLst>
                  <a:cxn ang="T10">
                    <a:pos x="T0" y="T1"/>
                  </a:cxn>
                  <a:cxn ang="T11">
                    <a:pos x="T2" y="T3"/>
                  </a:cxn>
                  <a:cxn ang="T12">
                    <a:pos x="T4" y="T5"/>
                  </a:cxn>
                  <a:cxn ang="T13">
                    <a:pos x="T6" y="T7"/>
                  </a:cxn>
                  <a:cxn ang="T14">
                    <a:pos x="T8" y="T9"/>
                  </a:cxn>
                </a:cxnLst>
                <a:rect l="T15" t="T16" r="T17" b="T18"/>
                <a:pathLst>
                  <a:path w="356" h="117">
                    <a:moveTo>
                      <a:pt x="356" y="113"/>
                    </a:moveTo>
                    <a:lnTo>
                      <a:pt x="354" y="117"/>
                    </a:lnTo>
                    <a:lnTo>
                      <a:pt x="0" y="2"/>
                    </a:lnTo>
                    <a:lnTo>
                      <a:pt x="2" y="0"/>
                    </a:lnTo>
                    <a:lnTo>
                      <a:pt x="356" y="113"/>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090" name="Freeform 3027"/>
              <p:cNvSpPr>
                <a:spLocks/>
              </p:cNvSpPr>
              <p:nvPr/>
            </p:nvSpPr>
            <p:spPr bwMode="auto">
              <a:xfrm>
                <a:off x="3082" y="2275"/>
                <a:ext cx="177" cy="58"/>
              </a:xfrm>
              <a:custGeom>
                <a:avLst/>
                <a:gdLst>
                  <a:gd name="T0" fmla="*/ 1 w 354"/>
                  <a:gd name="T1" fmla="*/ 1 h 116"/>
                  <a:gd name="T2" fmla="*/ 1 w 354"/>
                  <a:gd name="T3" fmla="*/ 1 h 116"/>
                  <a:gd name="T4" fmla="*/ 0 w 354"/>
                  <a:gd name="T5" fmla="*/ 1 h 116"/>
                  <a:gd name="T6" fmla="*/ 0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5"/>
                    </a:moveTo>
                    <a:lnTo>
                      <a:pt x="353" y="116"/>
                    </a:lnTo>
                    <a:lnTo>
                      <a:pt x="0" y="3"/>
                    </a:lnTo>
                    <a:lnTo>
                      <a:pt x="0" y="0"/>
                    </a:lnTo>
                    <a:lnTo>
                      <a:pt x="354" y="115"/>
                    </a:lnTo>
                    <a:close/>
                  </a:path>
                </a:pathLst>
              </a:custGeom>
              <a:solidFill>
                <a:srgbClr val="D66B00"/>
              </a:solidFill>
              <a:ln w="9525">
                <a:noFill/>
                <a:round/>
                <a:headEnd/>
                <a:tailEnd/>
              </a:ln>
            </p:spPr>
            <p:txBody>
              <a:bodyPr>
                <a:prstTxWarp prst="textNoShape">
                  <a:avLst/>
                </a:prstTxWarp>
              </a:bodyPr>
              <a:lstStyle/>
              <a:p>
                <a:endParaRPr lang="en-US">
                  <a:latin typeface="Calibri" pitchFamily="-112" charset="0"/>
                </a:endParaRPr>
              </a:p>
            </p:txBody>
          </p:sp>
          <p:sp>
            <p:nvSpPr>
              <p:cNvPr id="676091" name="Freeform 3028"/>
              <p:cNvSpPr>
                <a:spLocks/>
              </p:cNvSpPr>
              <p:nvPr/>
            </p:nvSpPr>
            <p:spPr bwMode="auto">
              <a:xfrm>
                <a:off x="3077" y="2276"/>
                <a:ext cx="181" cy="64"/>
              </a:xfrm>
              <a:custGeom>
                <a:avLst/>
                <a:gdLst>
                  <a:gd name="T0" fmla="*/ 1 w 363"/>
                  <a:gd name="T1" fmla="*/ 1 h 128"/>
                  <a:gd name="T2" fmla="*/ 1 w 363"/>
                  <a:gd name="T3" fmla="*/ 1 h 128"/>
                  <a:gd name="T4" fmla="*/ 0 w 363"/>
                  <a:gd name="T5" fmla="*/ 1 h 128"/>
                  <a:gd name="T6" fmla="*/ 0 w 363"/>
                  <a:gd name="T7" fmla="*/ 0 h 128"/>
                  <a:gd name="T8" fmla="*/ 1 w 363"/>
                  <a:gd name="T9" fmla="*/ 1 h 128"/>
                  <a:gd name="T10" fmla="*/ 0 60000 65536"/>
                  <a:gd name="T11" fmla="*/ 0 60000 65536"/>
                  <a:gd name="T12" fmla="*/ 0 60000 65536"/>
                  <a:gd name="T13" fmla="*/ 0 60000 65536"/>
                  <a:gd name="T14" fmla="*/ 0 60000 65536"/>
                  <a:gd name="T15" fmla="*/ 0 w 363"/>
                  <a:gd name="T16" fmla="*/ 0 h 128"/>
                  <a:gd name="T17" fmla="*/ 363 w 363"/>
                  <a:gd name="T18" fmla="*/ 128 h 128"/>
                </a:gdLst>
                <a:ahLst/>
                <a:cxnLst>
                  <a:cxn ang="T10">
                    <a:pos x="T0" y="T1"/>
                  </a:cxn>
                  <a:cxn ang="T11">
                    <a:pos x="T2" y="T3"/>
                  </a:cxn>
                  <a:cxn ang="T12">
                    <a:pos x="T4" y="T5"/>
                  </a:cxn>
                  <a:cxn ang="T13">
                    <a:pos x="T6" y="T7"/>
                  </a:cxn>
                  <a:cxn ang="T14">
                    <a:pos x="T8" y="T9"/>
                  </a:cxn>
                </a:cxnLst>
                <a:rect l="T15" t="T16" r="T17" b="T18"/>
                <a:pathLst>
                  <a:path w="363" h="128">
                    <a:moveTo>
                      <a:pt x="363" y="113"/>
                    </a:moveTo>
                    <a:lnTo>
                      <a:pt x="353" y="128"/>
                    </a:lnTo>
                    <a:lnTo>
                      <a:pt x="0" y="14"/>
                    </a:lnTo>
                    <a:lnTo>
                      <a:pt x="10" y="0"/>
                    </a:lnTo>
                    <a:lnTo>
                      <a:pt x="363" y="113"/>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6092" name="Freeform 3029"/>
              <p:cNvSpPr>
                <a:spLocks/>
              </p:cNvSpPr>
              <p:nvPr/>
            </p:nvSpPr>
            <p:spPr bwMode="auto">
              <a:xfrm>
                <a:off x="3081" y="2276"/>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1" y="0"/>
                    </a:lnTo>
                    <a:lnTo>
                      <a:pt x="354" y="113"/>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6093" name="Freeform 3030"/>
              <p:cNvSpPr>
                <a:spLocks/>
              </p:cNvSpPr>
              <p:nvPr/>
            </p:nvSpPr>
            <p:spPr bwMode="auto">
              <a:xfrm>
                <a:off x="3080" y="2277"/>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2"/>
                    </a:lnTo>
                    <a:lnTo>
                      <a:pt x="2" y="0"/>
                    </a:lnTo>
                    <a:lnTo>
                      <a:pt x="354" y="113"/>
                    </a:lnTo>
                    <a:close/>
                  </a:path>
                </a:pathLst>
              </a:custGeom>
              <a:solidFill>
                <a:srgbClr val="D86C00"/>
              </a:solidFill>
              <a:ln w="9525">
                <a:noFill/>
                <a:round/>
                <a:headEnd/>
                <a:tailEnd/>
              </a:ln>
            </p:spPr>
            <p:txBody>
              <a:bodyPr>
                <a:prstTxWarp prst="textNoShape">
                  <a:avLst/>
                </a:prstTxWarp>
              </a:bodyPr>
              <a:lstStyle/>
              <a:p>
                <a:endParaRPr lang="en-US">
                  <a:latin typeface="Calibri" pitchFamily="-112" charset="0"/>
                </a:endParaRPr>
              </a:p>
            </p:txBody>
          </p:sp>
          <p:sp>
            <p:nvSpPr>
              <p:cNvPr id="676094" name="Freeform 3031"/>
              <p:cNvSpPr>
                <a:spLocks/>
              </p:cNvSpPr>
              <p:nvPr/>
            </p:nvSpPr>
            <p:spPr bwMode="auto">
              <a:xfrm>
                <a:off x="3079" y="2278"/>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3" y="116"/>
                    </a:lnTo>
                    <a:lnTo>
                      <a:pt x="0" y="3"/>
                    </a:lnTo>
                    <a:lnTo>
                      <a:pt x="2" y="0"/>
                    </a:lnTo>
                    <a:lnTo>
                      <a:pt x="354" y="114"/>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095" name="Freeform 3032"/>
              <p:cNvSpPr>
                <a:spLocks/>
              </p:cNvSpPr>
              <p:nvPr/>
            </p:nvSpPr>
            <p:spPr bwMode="auto">
              <a:xfrm>
                <a:off x="3078" y="2279"/>
                <a:ext cx="177" cy="59"/>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2"/>
                    </a:lnTo>
                    <a:lnTo>
                      <a:pt x="1" y="0"/>
                    </a:lnTo>
                    <a:lnTo>
                      <a:pt x="354" y="113"/>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6096" name="Freeform 3033"/>
              <p:cNvSpPr>
                <a:spLocks/>
              </p:cNvSpPr>
              <p:nvPr/>
            </p:nvSpPr>
            <p:spPr bwMode="auto">
              <a:xfrm>
                <a:off x="3078" y="2280"/>
                <a:ext cx="176" cy="58"/>
              </a:xfrm>
              <a:custGeom>
                <a:avLst/>
                <a:gdLst>
                  <a:gd name="T0" fmla="*/ 1 w 354"/>
                  <a:gd name="T1" fmla="*/ 1 h 116"/>
                  <a:gd name="T2" fmla="*/ 1 w 354"/>
                  <a:gd name="T3" fmla="*/ 1 h 116"/>
                  <a:gd name="T4" fmla="*/ 0 w 354"/>
                  <a:gd name="T5" fmla="*/ 1 h 116"/>
                  <a:gd name="T6" fmla="*/ 0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2" y="116"/>
                    </a:lnTo>
                    <a:lnTo>
                      <a:pt x="0" y="3"/>
                    </a:lnTo>
                    <a:lnTo>
                      <a:pt x="2" y="0"/>
                    </a:lnTo>
                    <a:lnTo>
                      <a:pt x="354" y="114"/>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097" name="Freeform 3034"/>
              <p:cNvSpPr>
                <a:spLocks/>
              </p:cNvSpPr>
              <p:nvPr/>
            </p:nvSpPr>
            <p:spPr bwMode="auto">
              <a:xfrm>
                <a:off x="3077" y="2282"/>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3" y="116"/>
                    </a:lnTo>
                    <a:lnTo>
                      <a:pt x="0" y="2"/>
                    </a:lnTo>
                    <a:lnTo>
                      <a:pt x="2" y="0"/>
                    </a:lnTo>
                    <a:lnTo>
                      <a:pt x="354" y="113"/>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6098" name="Freeform 3035"/>
              <p:cNvSpPr>
                <a:spLocks/>
              </p:cNvSpPr>
              <p:nvPr/>
            </p:nvSpPr>
            <p:spPr bwMode="auto">
              <a:xfrm>
                <a:off x="3073" y="2283"/>
                <a:ext cx="180" cy="65"/>
              </a:xfrm>
              <a:custGeom>
                <a:avLst/>
                <a:gdLst>
                  <a:gd name="T0" fmla="*/ 1 w 361"/>
                  <a:gd name="T1" fmla="*/ 1 h 129"/>
                  <a:gd name="T2" fmla="*/ 1 w 361"/>
                  <a:gd name="T3" fmla="*/ 1 h 129"/>
                  <a:gd name="T4" fmla="*/ 0 w 361"/>
                  <a:gd name="T5" fmla="*/ 1 h 129"/>
                  <a:gd name="T6" fmla="*/ 0 w 361"/>
                  <a:gd name="T7" fmla="*/ 0 h 129"/>
                  <a:gd name="T8" fmla="*/ 1 w 361"/>
                  <a:gd name="T9" fmla="*/ 1 h 129"/>
                  <a:gd name="T10" fmla="*/ 0 60000 65536"/>
                  <a:gd name="T11" fmla="*/ 0 60000 65536"/>
                  <a:gd name="T12" fmla="*/ 0 60000 65536"/>
                  <a:gd name="T13" fmla="*/ 0 60000 65536"/>
                  <a:gd name="T14" fmla="*/ 0 60000 65536"/>
                  <a:gd name="T15" fmla="*/ 0 w 361"/>
                  <a:gd name="T16" fmla="*/ 0 h 129"/>
                  <a:gd name="T17" fmla="*/ 361 w 361"/>
                  <a:gd name="T18" fmla="*/ 129 h 129"/>
                </a:gdLst>
                <a:ahLst/>
                <a:cxnLst>
                  <a:cxn ang="T10">
                    <a:pos x="T0" y="T1"/>
                  </a:cxn>
                  <a:cxn ang="T11">
                    <a:pos x="T2" y="T3"/>
                  </a:cxn>
                  <a:cxn ang="T12">
                    <a:pos x="T4" y="T5"/>
                  </a:cxn>
                  <a:cxn ang="T13">
                    <a:pos x="T6" y="T7"/>
                  </a:cxn>
                  <a:cxn ang="T14">
                    <a:pos x="T8" y="T9"/>
                  </a:cxn>
                </a:cxnLst>
                <a:rect l="T15" t="T16" r="T17" b="T18"/>
                <a:pathLst>
                  <a:path w="361" h="129">
                    <a:moveTo>
                      <a:pt x="361" y="114"/>
                    </a:moveTo>
                    <a:lnTo>
                      <a:pt x="352" y="129"/>
                    </a:lnTo>
                    <a:lnTo>
                      <a:pt x="0" y="15"/>
                    </a:lnTo>
                    <a:lnTo>
                      <a:pt x="8" y="0"/>
                    </a:lnTo>
                    <a:lnTo>
                      <a:pt x="361" y="114"/>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099" name="Freeform 3036"/>
              <p:cNvSpPr>
                <a:spLocks/>
              </p:cNvSpPr>
              <p:nvPr/>
            </p:nvSpPr>
            <p:spPr bwMode="auto">
              <a:xfrm>
                <a:off x="3076" y="2283"/>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2" y="116"/>
                    </a:lnTo>
                    <a:lnTo>
                      <a:pt x="0" y="3"/>
                    </a:lnTo>
                    <a:lnTo>
                      <a:pt x="1" y="0"/>
                    </a:lnTo>
                    <a:lnTo>
                      <a:pt x="354" y="114"/>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100" name="Freeform 3037"/>
              <p:cNvSpPr>
                <a:spLocks/>
              </p:cNvSpPr>
              <p:nvPr/>
            </p:nvSpPr>
            <p:spPr bwMode="auto">
              <a:xfrm>
                <a:off x="3075" y="2284"/>
                <a:ext cx="177" cy="59"/>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3"/>
                    </a:lnTo>
                    <a:lnTo>
                      <a:pt x="2" y="0"/>
                    </a:lnTo>
                    <a:lnTo>
                      <a:pt x="354" y="113"/>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101" name="Freeform 3038"/>
              <p:cNvSpPr>
                <a:spLocks/>
              </p:cNvSpPr>
              <p:nvPr/>
            </p:nvSpPr>
            <p:spPr bwMode="auto">
              <a:xfrm>
                <a:off x="3074" y="2286"/>
                <a:ext cx="177" cy="58"/>
              </a:xfrm>
              <a:custGeom>
                <a:avLst/>
                <a:gdLst>
                  <a:gd name="T0" fmla="*/ 1 w 354"/>
                  <a:gd name="T1" fmla="*/ 0 h 117"/>
                  <a:gd name="T2" fmla="*/ 1 w 354"/>
                  <a:gd name="T3" fmla="*/ 0 h 117"/>
                  <a:gd name="T4" fmla="*/ 0 w 354"/>
                  <a:gd name="T5" fmla="*/ 0 h 117"/>
                  <a:gd name="T6" fmla="*/ 1 w 354"/>
                  <a:gd name="T7" fmla="*/ 0 h 117"/>
                  <a:gd name="T8" fmla="*/ 1 w 354"/>
                  <a:gd name="T9" fmla="*/ 0 h 117"/>
                  <a:gd name="T10" fmla="*/ 0 60000 65536"/>
                  <a:gd name="T11" fmla="*/ 0 60000 65536"/>
                  <a:gd name="T12" fmla="*/ 0 60000 65536"/>
                  <a:gd name="T13" fmla="*/ 0 60000 65536"/>
                  <a:gd name="T14" fmla="*/ 0 60000 65536"/>
                  <a:gd name="T15" fmla="*/ 0 w 354"/>
                  <a:gd name="T16" fmla="*/ 0 h 117"/>
                  <a:gd name="T17" fmla="*/ 354 w 354"/>
                  <a:gd name="T18" fmla="*/ 117 h 117"/>
                </a:gdLst>
                <a:ahLst/>
                <a:cxnLst>
                  <a:cxn ang="T10">
                    <a:pos x="T0" y="T1"/>
                  </a:cxn>
                  <a:cxn ang="T11">
                    <a:pos x="T2" y="T3"/>
                  </a:cxn>
                  <a:cxn ang="T12">
                    <a:pos x="T4" y="T5"/>
                  </a:cxn>
                  <a:cxn ang="T13">
                    <a:pos x="T6" y="T7"/>
                  </a:cxn>
                  <a:cxn ang="T14">
                    <a:pos x="T8" y="T9"/>
                  </a:cxn>
                </a:cxnLst>
                <a:rect l="T15" t="T16" r="T17" b="T18"/>
                <a:pathLst>
                  <a:path w="354" h="117">
                    <a:moveTo>
                      <a:pt x="354" y="113"/>
                    </a:moveTo>
                    <a:lnTo>
                      <a:pt x="353" y="117"/>
                    </a:lnTo>
                    <a:lnTo>
                      <a:pt x="0" y="2"/>
                    </a:lnTo>
                    <a:lnTo>
                      <a:pt x="2" y="0"/>
                    </a:lnTo>
                    <a:lnTo>
                      <a:pt x="354" y="113"/>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102" name="Freeform 3039"/>
              <p:cNvSpPr>
                <a:spLocks/>
              </p:cNvSpPr>
              <p:nvPr/>
            </p:nvSpPr>
            <p:spPr bwMode="auto">
              <a:xfrm>
                <a:off x="3073" y="2287"/>
                <a:ext cx="177" cy="59"/>
              </a:xfrm>
              <a:custGeom>
                <a:avLst/>
                <a:gdLst>
                  <a:gd name="T0" fmla="*/ 1 w 354"/>
                  <a:gd name="T1" fmla="*/ 1 h 118"/>
                  <a:gd name="T2" fmla="*/ 1 w 354"/>
                  <a:gd name="T3" fmla="*/ 1 h 118"/>
                  <a:gd name="T4" fmla="*/ 0 w 354"/>
                  <a:gd name="T5" fmla="*/ 1 h 118"/>
                  <a:gd name="T6" fmla="*/ 1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5"/>
                    </a:moveTo>
                    <a:lnTo>
                      <a:pt x="352" y="118"/>
                    </a:lnTo>
                    <a:lnTo>
                      <a:pt x="0" y="3"/>
                    </a:lnTo>
                    <a:lnTo>
                      <a:pt x="1" y="0"/>
                    </a:lnTo>
                    <a:lnTo>
                      <a:pt x="354" y="115"/>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6103" name="Freeform 3040"/>
              <p:cNvSpPr>
                <a:spLocks/>
              </p:cNvSpPr>
              <p:nvPr/>
            </p:nvSpPr>
            <p:spPr bwMode="auto">
              <a:xfrm>
                <a:off x="3073" y="2289"/>
                <a:ext cx="176" cy="59"/>
              </a:xfrm>
              <a:custGeom>
                <a:avLst/>
                <a:gdLst>
                  <a:gd name="T0" fmla="*/ 1 w 354"/>
                  <a:gd name="T1" fmla="*/ 1 h 118"/>
                  <a:gd name="T2" fmla="*/ 1 w 354"/>
                  <a:gd name="T3" fmla="*/ 1 h 118"/>
                  <a:gd name="T4" fmla="*/ 0 w 354"/>
                  <a:gd name="T5" fmla="*/ 1 h 118"/>
                  <a:gd name="T6" fmla="*/ 0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5"/>
                    </a:moveTo>
                    <a:lnTo>
                      <a:pt x="352" y="118"/>
                    </a:lnTo>
                    <a:lnTo>
                      <a:pt x="0" y="4"/>
                    </a:lnTo>
                    <a:lnTo>
                      <a:pt x="2" y="0"/>
                    </a:lnTo>
                    <a:lnTo>
                      <a:pt x="354" y="115"/>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104" name="Freeform 3041"/>
              <p:cNvSpPr>
                <a:spLocks/>
              </p:cNvSpPr>
              <p:nvPr/>
            </p:nvSpPr>
            <p:spPr bwMode="auto">
              <a:xfrm>
                <a:off x="3068" y="2290"/>
                <a:ext cx="181" cy="66"/>
              </a:xfrm>
              <a:custGeom>
                <a:avLst/>
                <a:gdLst>
                  <a:gd name="T0" fmla="*/ 2 w 360"/>
                  <a:gd name="T1" fmla="*/ 1 h 131"/>
                  <a:gd name="T2" fmla="*/ 2 w 360"/>
                  <a:gd name="T3" fmla="*/ 1 h 131"/>
                  <a:gd name="T4" fmla="*/ 0 w 360"/>
                  <a:gd name="T5" fmla="*/ 1 h 131"/>
                  <a:gd name="T6" fmla="*/ 1 w 360"/>
                  <a:gd name="T7" fmla="*/ 0 h 131"/>
                  <a:gd name="T8" fmla="*/ 2 w 360"/>
                  <a:gd name="T9" fmla="*/ 1 h 131"/>
                  <a:gd name="T10" fmla="*/ 0 60000 65536"/>
                  <a:gd name="T11" fmla="*/ 0 60000 65536"/>
                  <a:gd name="T12" fmla="*/ 0 60000 65536"/>
                  <a:gd name="T13" fmla="*/ 0 60000 65536"/>
                  <a:gd name="T14" fmla="*/ 0 60000 65536"/>
                  <a:gd name="T15" fmla="*/ 0 w 360"/>
                  <a:gd name="T16" fmla="*/ 0 h 131"/>
                  <a:gd name="T17" fmla="*/ 360 w 360"/>
                  <a:gd name="T18" fmla="*/ 131 h 131"/>
                </a:gdLst>
                <a:ahLst/>
                <a:cxnLst>
                  <a:cxn ang="T10">
                    <a:pos x="T0" y="T1"/>
                  </a:cxn>
                  <a:cxn ang="T11">
                    <a:pos x="T2" y="T3"/>
                  </a:cxn>
                  <a:cxn ang="T12">
                    <a:pos x="T4" y="T5"/>
                  </a:cxn>
                  <a:cxn ang="T13">
                    <a:pos x="T6" y="T7"/>
                  </a:cxn>
                  <a:cxn ang="T14">
                    <a:pos x="T8" y="T9"/>
                  </a:cxn>
                </a:cxnLst>
                <a:rect l="T15" t="T16" r="T17" b="T18"/>
                <a:pathLst>
                  <a:path w="360" h="131">
                    <a:moveTo>
                      <a:pt x="360" y="114"/>
                    </a:moveTo>
                    <a:lnTo>
                      <a:pt x="352" y="131"/>
                    </a:lnTo>
                    <a:lnTo>
                      <a:pt x="0" y="15"/>
                    </a:lnTo>
                    <a:lnTo>
                      <a:pt x="8" y="0"/>
                    </a:lnTo>
                    <a:lnTo>
                      <a:pt x="360" y="114"/>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105" name="Freeform 3042"/>
              <p:cNvSpPr>
                <a:spLocks/>
              </p:cNvSpPr>
              <p:nvPr/>
            </p:nvSpPr>
            <p:spPr bwMode="auto">
              <a:xfrm>
                <a:off x="3072" y="2290"/>
                <a:ext cx="177" cy="59"/>
              </a:xfrm>
              <a:custGeom>
                <a:avLst/>
                <a:gdLst>
                  <a:gd name="T0" fmla="*/ 1 w 354"/>
                  <a:gd name="T1" fmla="*/ 1 h 118"/>
                  <a:gd name="T2" fmla="*/ 1 w 354"/>
                  <a:gd name="T3" fmla="*/ 1 h 118"/>
                  <a:gd name="T4" fmla="*/ 0 w 354"/>
                  <a:gd name="T5" fmla="*/ 1 h 118"/>
                  <a:gd name="T6" fmla="*/ 1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4"/>
                    </a:moveTo>
                    <a:lnTo>
                      <a:pt x="353" y="118"/>
                    </a:lnTo>
                    <a:lnTo>
                      <a:pt x="0" y="3"/>
                    </a:lnTo>
                    <a:lnTo>
                      <a:pt x="2" y="0"/>
                    </a:lnTo>
                    <a:lnTo>
                      <a:pt x="354" y="114"/>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106" name="Freeform 3043"/>
              <p:cNvSpPr>
                <a:spLocks/>
              </p:cNvSpPr>
              <p:nvPr/>
            </p:nvSpPr>
            <p:spPr bwMode="auto">
              <a:xfrm>
                <a:off x="3071" y="2292"/>
                <a:ext cx="177" cy="60"/>
              </a:xfrm>
              <a:custGeom>
                <a:avLst/>
                <a:gdLst>
                  <a:gd name="T0" fmla="*/ 1 w 354"/>
                  <a:gd name="T1" fmla="*/ 1 h 120"/>
                  <a:gd name="T2" fmla="*/ 1 w 354"/>
                  <a:gd name="T3" fmla="*/ 1 h 120"/>
                  <a:gd name="T4" fmla="*/ 0 w 354"/>
                  <a:gd name="T5" fmla="*/ 1 h 120"/>
                  <a:gd name="T6" fmla="*/ 1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54" y="115"/>
                    </a:moveTo>
                    <a:lnTo>
                      <a:pt x="350" y="120"/>
                    </a:lnTo>
                    <a:lnTo>
                      <a:pt x="0" y="5"/>
                    </a:lnTo>
                    <a:lnTo>
                      <a:pt x="1" y="0"/>
                    </a:lnTo>
                    <a:lnTo>
                      <a:pt x="354" y="115"/>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6107" name="Freeform 3044"/>
              <p:cNvSpPr>
                <a:spLocks/>
              </p:cNvSpPr>
              <p:nvPr/>
            </p:nvSpPr>
            <p:spPr bwMode="auto">
              <a:xfrm>
                <a:off x="3070" y="2294"/>
                <a:ext cx="176" cy="59"/>
              </a:xfrm>
              <a:custGeom>
                <a:avLst/>
                <a:gdLst>
                  <a:gd name="T0" fmla="*/ 1 w 352"/>
                  <a:gd name="T1" fmla="*/ 1 h 118"/>
                  <a:gd name="T2" fmla="*/ 1 w 352"/>
                  <a:gd name="T3" fmla="*/ 1 h 118"/>
                  <a:gd name="T4" fmla="*/ 0 w 352"/>
                  <a:gd name="T5" fmla="*/ 1 h 118"/>
                  <a:gd name="T6" fmla="*/ 1 w 352"/>
                  <a:gd name="T7" fmla="*/ 0 h 118"/>
                  <a:gd name="T8" fmla="*/ 1 w 352"/>
                  <a:gd name="T9" fmla="*/ 1 h 118"/>
                  <a:gd name="T10" fmla="*/ 0 60000 65536"/>
                  <a:gd name="T11" fmla="*/ 0 60000 65536"/>
                  <a:gd name="T12" fmla="*/ 0 60000 65536"/>
                  <a:gd name="T13" fmla="*/ 0 60000 65536"/>
                  <a:gd name="T14" fmla="*/ 0 60000 65536"/>
                  <a:gd name="T15" fmla="*/ 0 w 352"/>
                  <a:gd name="T16" fmla="*/ 0 h 118"/>
                  <a:gd name="T17" fmla="*/ 352 w 352"/>
                  <a:gd name="T18" fmla="*/ 118 h 118"/>
                </a:gdLst>
                <a:ahLst/>
                <a:cxnLst>
                  <a:cxn ang="T10">
                    <a:pos x="T0" y="T1"/>
                  </a:cxn>
                  <a:cxn ang="T11">
                    <a:pos x="T2" y="T3"/>
                  </a:cxn>
                  <a:cxn ang="T12">
                    <a:pos x="T4" y="T5"/>
                  </a:cxn>
                  <a:cxn ang="T13">
                    <a:pos x="T6" y="T7"/>
                  </a:cxn>
                  <a:cxn ang="T14">
                    <a:pos x="T8" y="T9"/>
                  </a:cxn>
                </a:cxnLst>
                <a:rect l="T15" t="T16" r="T17" b="T18"/>
                <a:pathLst>
                  <a:path w="352" h="118">
                    <a:moveTo>
                      <a:pt x="352" y="115"/>
                    </a:moveTo>
                    <a:lnTo>
                      <a:pt x="351" y="118"/>
                    </a:lnTo>
                    <a:lnTo>
                      <a:pt x="0" y="3"/>
                    </a:lnTo>
                    <a:lnTo>
                      <a:pt x="2" y="0"/>
                    </a:lnTo>
                    <a:lnTo>
                      <a:pt x="352" y="115"/>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6108" name="Freeform 3045"/>
              <p:cNvSpPr>
                <a:spLocks/>
              </p:cNvSpPr>
              <p:nvPr/>
            </p:nvSpPr>
            <p:spPr bwMode="auto">
              <a:xfrm>
                <a:off x="3068" y="2296"/>
                <a:ext cx="177" cy="60"/>
              </a:xfrm>
              <a:custGeom>
                <a:avLst/>
                <a:gdLst>
                  <a:gd name="T0" fmla="*/ 1 w 354"/>
                  <a:gd name="T1" fmla="*/ 1 h 120"/>
                  <a:gd name="T2" fmla="*/ 1 w 354"/>
                  <a:gd name="T3" fmla="*/ 1 h 120"/>
                  <a:gd name="T4" fmla="*/ 0 w 354"/>
                  <a:gd name="T5" fmla="*/ 1 h 120"/>
                  <a:gd name="T6" fmla="*/ 1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54" y="115"/>
                    </a:moveTo>
                    <a:lnTo>
                      <a:pt x="352" y="120"/>
                    </a:lnTo>
                    <a:lnTo>
                      <a:pt x="0" y="4"/>
                    </a:lnTo>
                    <a:lnTo>
                      <a:pt x="3" y="0"/>
                    </a:lnTo>
                    <a:lnTo>
                      <a:pt x="354" y="115"/>
                    </a:lnTo>
                    <a:close/>
                  </a:path>
                </a:pathLst>
              </a:custGeom>
              <a:solidFill>
                <a:srgbClr val="E67200"/>
              </a:solidFill>
              <a:ln w="9525">
                <a:noFill/>
                <a:round/>
                <a:headEnd/>
                <a:tailEnd/>
              </a:ln>
            </p:spPr>
            <p:txBody>
              <a:bodyPr>
                <a:prstTxWarp prst="textNoShape">
                  <a:avLst/>
                </a:prstTxWarp>
              </a:bodyPr>
              <a:lstStyle/>
              <a:p>
                <a:endParaRPr lang="en-US">
                  <a:latin typeface="Calibri" pitchFamily="-112" charset="0"/>
                </a:endParaRPr>
              </a:p>
            </p:txBody>
          </p:sp>
          <p:sp>
            <p:nvSpPr>
              <p:cNvPr id="676109" name="Freeform 3046"/>
              <p:cNvSpPr>
                <a:spLocks/>
              </p:cNvSpPr>
              <p:nvPr/>
            </p:nvSpPr>
            <p:spPr bwMode="auto">
              <a:xfrm>
                <a:off x="3065" y="2298"/>
                <a:ext cx="180" cy="66"/>
              </a:xfrm>
              <a:custGeom>
                <a:avLst/>
                <a:gdLst>
                  <a:gd name="T0" fmla="*/ 2 w 359"/>
                  <a:gd name="T1" fmla="*/ 1 h 132"/>
                  <a:gd name="T2" fmla="*/ 2 w 359"/>
                  <a:gd name="T3" fmla="*/ 1 h 132"/>
                  <a:gd name="T4" fmla="*/ 0 w 359"/>
                  <a:gd name="T5" fmla="*/ 1 h 132"/>
                  <a:gd name="T6" fmla="*/ 1 w 359"/>
                  <a:gd name="T7" fmla="*/ 0 h 132"/>
                  <a:gd name="T8" fmla="*/ 2 w 359"/>
                  <a:gd name="T9" fmla="*/ 1 h 132"/>
                  <a:gd name="T10" fmla="*/ 0 60000 65536"/>
                  <a:gd name="T11" fmla="*/ 0 60000 65536"/>
                  <a:gd name="T12" fmla="*/ 0 60000 65536"/>
                  <a:gd name="T13" fmla="*/ 0 60000 65536"/>
                  <a:gd name="T14" fmla="*/ 0 60000 65536"/>
                  <a:gd name="T15" fmla="*/ 0 w 359"/>
                  <a:gd name="T16" fmla="*/ 0 h 132"/>
                  <a:gd name="T17" fmla="*/ 359 w 359"/>
                  <a:gd name="T18" fmla="*/ 132 h 132"/>
                </a:gdLst>
                <a:ahLst/>
                <a:cxnLst>
                  <a:cxn ang="T10">
                    <a:pos x="T0" y="T1"/>
                  </a:cxn>
                  <a:cxn ang="T11">
                    <a:pos x="T2" y="T3"/>
                  </a:cxn>
                  <a:cxn ang="T12">
                    <a:pos x="T4" y="T5"/>
                  </a:cxn>
                  <a:cxn ang="T13">
                    <a:pos x="T6" y="T7"/>
                  </a:cxn>
                  <a:cxn ang="T14">
                    <a:pos x="T8" y="T9"/>
                  </a:cxn>
                </a:cxnLst>
                <a:rect l="T15" t="T16" r="T17" b="T18"/>
                <a:pathLst>
                  <a:path w="359" h="132">
                    <a:moveTo>
                      <a:pt x="359" y="116"/>
                    </a:moveTo>
                    <a:lnTo>
                      <a:pt x="352" y="132"/>
                    </a:lnTo>
                    <a:lnTo>
                      <a:pt x="0" y="16"/>
                    </a:lnTo>
                    <a:lnTo>
                      <a:pt x="7" y="0"/>
                    </a:lnTo>
                    <a:lnTo>
                      <a:pt x="359" y="116"/>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110" name="Freeform 3047"/>
              <p:cNvSpPr>
                <a:spLocks/>
              </p:cNvSpPr>
              <p:nvPr/>
            </p:nvSpPr>
            <p:spPr bwMode="auto">
              <a:xfrm>
                <a:off x="3068" y="2298"/>
                <a:ext cx="177" cy="60"/>
              </a:xfrm>
              <a:custGeom>
                <a:avLst/>
                <a:gdLst>
                  <a:gd name="T0" fmla="*/ 1 w 354"/>
                  <a:gd name="T1" fmla="*/ 0 h 121"/>
                  <a:gd name="T2" fmla="*/ 1 w 354"/>
                  <a:gd name="T3" fmla="*/ 0 h 121"/>
                  <a:gd name="T4" fmla="*/ 0 w 354"/>
                  <a:gd name="T5" fmla="*/ 0 h 121"/>
                  <a:gd name="T6" fmla="*/ 1 w 354"/>
                  <a:gd name="T7" fmla="*/ 0 h 121"/>
                  <a:gd name="T8" fmla="*/ 1 w 354"/>
                  <a:gd name="T9" fmla="*/ 0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6"/>
                    </a:moveTo>
                    <a:lnTo>
                      <a:pt x="352" y="121"/>
                    </a:lnTo>
                    <a:lnTo>
                      <a:pt x="0" y="6"/>
                    </a:lnTo>
                    <a:lnTo>
                      <a:pt x="2" y="0"/>
                    </a:lnTo>
                    <a:lnTo>
                      <a:pt x="354" y="116"/>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111" name="Freeform 3048"/>
              <p:cNvSpPr>
                <a:spLocks/>
              </p:cNvSpPr>
              <p:nvPr/>
            </p:nvSpPr>
            <p:spPr bwMode="auto">
              <a:xfrm>
                <a:off x="3067" y="2301"/>
                <a:ext cx="177" cy="61"/>
              </a:xfrm>
              <a:custGeom>
                <a:avLst/>
                <a:gdLst>
                  <a:gd name="T0" fmla="*/ 1 w 354"/>
                  <a:gd name="T1" fmla="*/ 1 h 121"/>
                  <a:gd name="T2" fmla="*/ 1 w 354"/>
                  <a:gd name="T3" fmla="*/ 1 h 121"/>
                  <a:gd name="T4" fmla="*/ 0 w 354"/>
                  <a:gd name="T5" fmla="*/ 1 h 121"/>
                  <a:gd name="T6" fmla="*/ 1 w 354"/>
                  <a:gd name="T7" fmla="*/ 0 h 121"/>
                  <a:gd name="T8" fmla="*/ 1 w 354"/>
                  <a:gd name="T9" fmla="*/ 1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5"/>
                    </a:moveTo>
                    <a:lnTo>
                      <a:pt x="351" y="121"/>
                    </a:lnTo>
                    <a:lnTo>
                      <a:pt x="0" y="5"/>
                    </a:lnTo>
                    <a:lnTo>
                      <a:pt x="2" y="0"/>
                    </a:lnTo>
                    <a:lnTo>
                      <a:pt x="354" y="115"/>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112" name="Freeform 3049"/>
              <p:cNvSpPr>
                <a:spLocks/>
              </p:cNvSpPr>
              <p:nvPr/>
            </p:nvSpPr>
            <p:spPr bwMode="auto">
              <a:xfrm>
                <a:off x="3065" y="2304"/>
                <a:ext cx="177" cy="60"/>
              </a:xfrm>
              <a:custGeom>
                <a:avLst/>
                <a:gdLst>
                  <a:gd name="T0" fmla="*/ 1 w 354"/>
                  <a:gd name="T1" fmla="*/ 0 h 121"/>
                  <a:gd name="T2" fmla="*/ 1 w 354"/>
                  <a:gd name="T3" fmla="*/ 0 h 121"/>
                  <a:gd name="T4" fmla="*/ 0 w 354"/>
                  <a:gd name="T5" fmla="*/ 0 h 121"/>
                  <a:gd name="T6" fmla="*/ 1 w 354"/>
                  <a:gd name="T7" fmla="*/ 0 h 121"/>
                  <a:gd name="T8" fmla="*/ 1 w 354"/>
                  <a:gd name="T9" fmla="*/ 0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6"/>
                    </a:moveTo>
                    <a:lnTo>
                      <a:pt x="352" y="121"/>
                    </a:lnTo>
                    <a:lnTo>
                      <a:pt x="0" y="5"/>
                    </a:lnTo>
                    <a:lnTo>
                      <a:pt x="3" y="0"/>
                    </a:lnTo>
                    <a:lnTo>
                      <a:pt x="354" y="116"/>
                    </a:lnTo>
                    <a:close/>
                  </a:path>
                </a:pathLst>
              </a:custGeom>
              <a:solidFill>
                <a:srgbClr val="E87400"/>
              </a:solidFill>
              <a:ln w="9525">
                <a:noFill/>
                <a:round/>
                <a:headEnd/>
                <a:tailEnd/>
              </a:ln>
            </p:spPr>
            <p:txBody>
              <a:bodyPr>
                <a:prstTxWarp prst="textNoShape">
                  <a:avLst/>
                </a:prstTxWarp>
              </a:bodyPr>
              <a:lstStyle/>
              <a:p>
                <a:endParaRPr lang="en-US">
                  <a:latin typeface="Calibri" pitchFamily="-112" charset="0"/>
                </a:endParaRPr>
              </a:p>
            </p:txBody>
          </p:sp>
          <p:sp>
            <p:nvSpPr>
              <p:cNvPr id="676113" name="Freeform 3050"/>
              <p:cNvSpPr>
                <a:spLocks/>
              </p:cNvSpPr>
              <p:nvPr/>
            </p:nvSpPr>
            <p:spPr bwMode="auto">
              <a:xfrm>
                <a:off x="3063" y="2306"/>
                <a:ext cx="178" cy="67"/>
              </a:xfrm>
              <a:custGeom>
                <a:avLst/>
                <a:gdLst>
                  <a:gd name="T0" fmla="*/ 1 w 357"/>
                  <a:gd name="T1" fmla="*/ 0 h 135"/>
                  <a:gd name="T2" fmla="*/ 1 w 357"/>
                  <a:gd name="T3" fmla="*/ 0 h 135"/>
                  <a:gd name="T4" fmla="*/ 0 w 357"/>
                  <a:gd name="T5" fmla="*/ 0 h 135"/>
                  <a:gd name="T6" fmla="*/ 0 w 357"/>
                  <a:gd name="T7" fmla="*/ 0 h 135"/>
                  <a:gd name="T8" fmla="*/ 1 w 357"/>
                  <a:gd name="T9" fmla="*/ 0 h 135"/>
                  <a:gd name="T10" fmla="*/ 0 60000 65536"/>
                  <a:gd name="T11" fmla="*/ 0 60000 65536"/>
                  <a:gd name="T12" fmla="*/ 0 60000 65536"/>
                  <a:gd name="T13" fmla="*/ 0 60000 65536"/>
                  <a:gd name="T14" fmla="*/ 0 60000 65536"/>
                  <a:gd name="T15" fmla="*/ 0 w 357"/>
                  <a:gd name="T16" fmla="*/ 0 h 135"/>
                  <a:gd name="T17" fmla="*/ 357 w 357"/>
                  <a:gd name="T18" fmla="*/ 135 h 135"/>
                </a:gdLst>
                <a:ahLst/>
                <a:cxnLst>
                  <a:cxn ang="T10">
                    <a:pos x="T0" y="T1"/>
                  </a:cxn>
                  <a:cxn ang="T11">
                    <a:pos x="T2" y="T3"/>
                  </a:cxn>
                  <a:cxn ang="T12">
                    <a:pos x="T4" y="T5"/>
                  </a:cxn>
                  <a:cxn ang="T13">
                    <a:pos x="T6" y="T7"/>
                  </a:cxn>
                  <a:cxn ang="T14">
                    <a:pos x="T8" y="T9"/>
                  </a:cxn>
                </a:cxnLst>
                <a:rect l="T15" t="T16" r="T17" b="T18"/>
                <a:pathLst>
                  <a:path w="357" h="135">
                    <a:moveTo>
                      <a:pt x="357" y="116"/>
                    </a:moveTo>
                    <a:lnTo>
                      <a:pt x="352" y="135"/>
                    </a:lnTo>
                    <a:lnTo>
                      <a:pt x="0" y="17"/>
                    </a:lnTo>
                    <a:lnTo>
                      <a:pt x="5" y="0"/>
                    </a:lnTo>
                    <a:lnTo>
                      <a:pt x="357" y="116"/>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114" name="Freeform 3051"/>
              <p:cNvSpPr>
                <a:spLocks/>
              </p:cNvSpPr>
              <p:nvPr/>
            </p:nvSpPr>
            <p:spPr bwMode="auto">
              <a:xfrm>
                <a:off x="3064" y="2306"/>
                <a:ext cx="177" cy="62"/>
              </a:xfrm>
              <a:custGeom>
                <a:avLst/>
                <a:gdLst>
                  <a:gd name="T0" fmla="*/ 1 w 354"/>
                  <a:gd name="T1" fmla="*/ 0 h 125"/>
                  <a:gd name="T2" fmla="*/ 1 w 354"/>
                  <a:gd name="T3" fmla="*/ 0 h 125"/>
                  <a:gd name="T4" fmla="*/ 0 w 354"/>
                  <a:gd name="T5" fmla="*/ 0 h 125"/>
                  <a:gd name="T6" fmla="*/ 1 w 354"/>
                  <a:gd name="T7" fmla="*/ 0 h 125"/>
                  <a:gd name="T8" fmla="*/ 1 w 354"/>
                  <a:gd name="T9" fmla="*/ 0 h 125"/>
                  <a:gd name="T10" fmla="*/ 0 60000 65536"/>
                  <a:gd name="T11" fmla="*/ 0 60000 65536"/>
                  <a:gd name="T12" fmla="*/ 0 60000 65536"/>
                  <a:gd name="T13" fmla="*/ 0 60000 65536"/>
                  <a:gd name="T14" fmla="*/ 0 60000 65536"/>
                  <a:gd name="T15" fmla="*/ 0 w 354"/>
                  <a:gd name="T16" fmla="*/ 0 h 125"/>
                  <a:gd name="T17" fmla="*/ 354 w 354"/>
                  <a:gd name="T18" fmla="*/ 125 h 125"/>
                </a:gdLst>
                <a:ahLst/>
                <a:cxnLst>
                  <a:cxn ang="T10">
                    <a:pos x="T0" y="T1"/>
                  </a:cxn>
                  <a:cxn ang="T11">
                    <a:pos x="T2" y="T3"/>
                  </a:cxn>
                  <a:cxn ang="T12">
                    <a:pos x="T4" y="T5"/>
                  </a:cxn>
                  <a:cxn ang="T13">
                    <a:pos x="T6" y="T7"/>
                  </a:cxn>
                  <a:cxn ang="T14">
                    <a:pos x="T8" y="T9"/>
                  </a:cxn>
                </a:cxnLst>
                <a:rect l="T15" t="T16" r="T17" b="T18"/>
                <a:pathLst>
                  <a:path w="354" h="125">
                    <a:moveTo>
                      <a:pt x="354" y="116"/>
                    </a:moveTo>
                    <a:lnTo>
                      <a:pt x="351" y="125"/>
                    </a:lnTo>
                    <a:lnTo>
                      <a:pt x="0" y="8"/>
                    </a:lnTo>
                    <a:lnTo>
                      <a:pt x="2" y="0"/>
                    </a:lnTo>
                    <a:lnTo>
                      <a:pt x="354" y="116"/>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115" name="Freeform 3052"/>
              <p:cNvSpPr>
                <a:spLocks/>
              </p:cNvSpPr>
              <p:nvPr/>
            </p:nvSpPr>
            <p:spPr bwMode="auto">
              <a:xfrm>
                <a:off x="3063" y="2310"/>
                <a:ext cx="177" cy="63"/>
              </a:xfrm>
              <a:custGeom>
                <a:avLst/>
                <a:gdLst>
                  <a:gd name="T0" fmla="*/ 1 w 354"/>
                  <a:gd name="T1" fmla="*/ 0 h 127"/>
                  <a:gd name="T2" fmla="*/ 1 w 354"/>
                  <a:gd name="T3" fmla="*/ 0 h 127"/>
                  <a:gd name="T4" fmla="*/ 0 w 354"/>
                  <a:gd name="T5" fmla="*/ 0 h 127"/>
                  <a:gd name="T6" fmla="*/ 1 w 354"/>
                  <a:gd name="T7" fmla="*/ 0 h 127"/>
                  <a:gd name="T8" fmla="*/ 1 w 354"/>
                  <a:gd name="T9" fmla="*/ 0 h 127"/>
                  <a:gd name="T10" fmla="*/ 0 60000 65536"/>
                  <a:gd name="T11" fmla="*/ 0 60000 65536"/>
                  <a:gd name="T12" fmla="*/ 0 60000 65536"/>
                  <a:gd name="T13" fmla="*/ 0 60000 65536"/>
                  <a:gd name="T14" fmla="*/ 0 60000 65536"/>
                  <a:gd name="T15" fmla="*/ 0 w 354"/>
                  <a:gd name="T16" fmla="*/ 0 h 127"/>
                  <a:gd name="T17" fmla="*/ 354 w 354"/>
                  <a:gd name="T18" fmla="*/ 127 h 127"/>
                </a:gdLst>
                <a:ahLst/>
                <a:cxnLst>
                  <a:cxn ang="T10">
                    <a:pos x="T0" y="T1"/>
                  </a:cxn>
                  <a:cxn ang="T11">
                    <a:pos x="T2" y="T3"/>
                  </a:cxn>
                  <a:cxn ang="T12">
                    <a:pos x="T4" y="T5"/>
                  </a:cxn>
                  <a:cxn ang="T13">
                    <a:pos x="T6" y="T7"/>
                  </a:cxn>
                  <a:cxn ang="T14">
                    <a:pos x="T8" y="T9"/>
                  </a:cxn>
                </a:cxnLst>
                <a:rect l="T15" t="T16" r="T17" b="T18"/>
                <a:pathLst>
                  <a:path w="354" h="127">
                    <a:moveTo>
                      <a:pt x="354" y="117"/>
                    </a:moveTo>
                    <a:lnTo>
                      <a:pt x="352" y="127"/>
                    </a:lnTo>
                    <a:lnTo>
                      <a:pt x="0" y="9"/>
                    </a:lnTo>
                    <a:lnTo>
                      <a:pt x="3" y="0"/>
                    </a:lnTo>
                    <a:lnTo>
                      <a:pt x="354" y="117"/>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6116" name="Freeform 3053"/>
              <p:cNvSpPr>
                <a:spLocks/>
              </p:cNvSpPr>
              <p:nvPr/>
            </p:nvSpPr>
            <p:spPr bwMode="auto">
              <a:xfrm>
                <a:off x="3060" y="2314"/>
                <a:ext cx="179" cy="68"/>
              </a:xfrm>
              <a:custGeom>
                <a:avLst/>
                <a:gdLst>
                  <a:gd name="T0" fmla="*/ 2 w 357"/>
                  <a:gd name="T1" fmla="*/ 1 h 134"/>
                  <a:gd name="T2" fmla="*/ 2 w 357"/>
                  <a:gd name="T3" fmla="*/ 1 h 134"/>
                  <a:gd name="T4" fmla="*/ 0 w 357"/>
                  <a:gd name="T5" fmla="*/ 1 h 134"/>
                  <a:gd name="T6" fmla="*/ 1 w 357"/>
                  <a:gd name="T7" fmla="*/ 0 h 134"/>
                  <a:gd name="T8" fmla="*/ 2 w 357"/>
                  <a:gd name="T9" fmla="*/ 1 h 134"/>
                  <a:gd name="T10" fmla="*/ 0 60000 65536"/>
                  <a:gd name="T11" fmla="*/ 0 60000 65536"/>
                  <a:gd name="T12" fmla="*/ 0 60000 65536"/>
                  <a:gd name="T13" fmla="*/ 0 60000 65536"/>
                  <a:gd name="T14" fmla="*/ 0 60000 65536"/>
                  <a:gd name="T15" fmla="*/ 0 w 357"/>
                  <a:gd name="T16" fmla="*/ 0 h 134"/>
                  <a:gd name="T17" fmla="*/ 357 w 357"/>
                  <a:gd name="T18" fmla="*/ 134 h 134"/>
                </a:gdLst>
                <a:ahLst/>
                <a:cxnLst>
                  <a:cxn ang="T10">
                    <a:pos x="T0" y="T1"/>
                  </a:cxn>
                  <a:cxn ang="T11">
                    <a:pos x="T2" y="T3"/>
                  </a:cxn>
                  <a:cxn ang="T12">
                    <a:pos x="T4" y="T5"/>
                  </a:cxn>
                  <a:cxn ang="T13">
                    <a:pos x="T6" y="T7"/>
                  </a:cxn>
                  <a:cxn ang="T14">
                    <a:pos x="T8" y="T9"/>
                  </a:cxn>
                </a:cxnLst>
                <a:rect l="T15" t="T16" r="T17" b="T18"/>
                <a:pathLst>
                  <a:path w="357" h="134">
                    <a:moveTo>
                      <a:pt x="357" y="118"/>
                    </a:moveTo>
                    <a:lnTo>
                      <a:pt x="352" y="134"/>
                    </a:lnTo>
                    <a:lnTo>
                      <a:pt x="0" y="18"/>
                    </a:lnTo>
                    <a:lnTo>
                      <a:pt x="5" y="0"/>
                    </a:lnTo>
                    <a:lnTo>
                      <a:pt x="357" y="118"/>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6117" name="Freeform 3054"/>
              <p:cNvSpPr>
                <a:spLocks/>
              </p:cNvSpPr>
              <p:nvPr/>
            </p:nvSpPr>
            <p:spPr bwMode="auto">
              <a:xfrm>
                <a:off x="3058" y="2324"/>
                <a:ext cx="178" cy="68"/>
              </a:xfrm>
              <a:custGeom>
                <a:avLst/>
                <a:gdLst>
                  <a:gd name="T0" fmla="*/ 2 w 355"/>
                  <a:gd name="T1" fmla="*/ 1 h 136"/>
                  <a:gd name="T2" fmla="*/ 2 w 355"/>
                  <a:gd name="T3" fmla="*/ 1 h 136"/>
                  <a:gd name="T4" fmla="*/ 0 w 355"/>
                  <a:gd name="T5" fmla="*/ 1 h 136"/>
                  <a:gd name="T6" fmla="*/ 1 w 355"/>
                  <a:gd name="T7" fmla="*/ 0 h 136"/>
                  <a:gd name="T8" fmla="*/ 2 w 355"/>
                  <a:gd name="T9" fmla="*/ 1 h 136"/>
                  <a:gd name="T10" fmla="*/ 0 60000 65536"/>
                  <a:gd name="T11" fmla="*/ 0 60000 65536"/>
                  <a:gd name="T12" fmla="*/ 0 60000 65536"/>
                  <a:gd name="T13" fmla="*/ 0 60000 65536"/>
                  <a:gd name="T14" fmla="*/ 0 60000 65536"/>
                  <a:gd name="T15" fmla="*/ 0 w 355"/>
                  <a:gd name="T16" fmla="*/ 0 h 136"/>
                  <a:gd name="T17" fmla="*/ 355 w 355"/>
                  <a:gd name="T18" fmla="*/ 136 h 136"/>
                </a:gdLst>
                <a:ahLst/>
                <a:cxnLst>
                  <a:cxn ang="T10">
                    <a:pos x="T0" y="T1"/>
                  </a:cxn>
                  <a:cxn ang="T11">
                    <a:pos x="T2" y="T3"/>
                  </a:cxn>
                  <a:cxn ang="T12">
                    <a:pos x="T4" y="T5"/>
                  </a:cxn>
                  <a:cxn ang="T13">
                    <a:pos x="T6" y="T7"/>
                  </a:cxn>
                  <a:cxn ang="T14">
                    <a:pos x="T8" y="T9"/>
                  </a:cxn>
                </a:cxnLst>
                <a:rect l="T15" t="T16" r="T17" b="T18"/>
                <a:pathLst>
                  <a:path w="355" h="136">
                    <a:moveTo>
                      <a:pt x="355" y="116"/>
                    </a:moveTo>
                    <a:lnTo>
                      <a:pt x="352" y="136"/>
                    </a:lnTo>
                    <a:lnTo>
                      <a:pt x="0" y="17"/>
                    </a:lnTo>
                    <a:lnTo>
                      <a:pt x="3" y="0"/>
                    </a:lnTo>
                    <a:lnTo>
                      <a:pt x="355" y="116"/>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6118" name="Freeform 3055"/>
              <p:cNvSpPr>
                <a:spLocks/>
              </p:cNvSpPr>
              <p:nvPr/>
            </p:nvSpPr>
            <p:spPr bwMode="auto">
              <a:xfrm>
                <a:off x="3058" y="2332"/>
                <a:ext cx="177" cy="69"/>
              </a:xfrm>
              <a:custGeom>
                <a:avLst/>
                <a:gdLst>
                  <a:gd name="T0" fmla="*/ 1 w 354"/>
                  <a:gd name="T1" fmla="*/ 1 h 138"/>
                  <a:gd name="T2" fmla="*/ 1 w 354"/>
                  <a:gd name="T3" fmla="*/ 1 h 138"/>
                  <a:gd name="T4" fmla="*/ 0 w 354"/>
                  <a:gd name="T5" fmla="*/ 1 h 138"/>
                  <a:gd name="T6" fmla="*/ 1 w 354"/>
                  <a:gd name="T7" fmla="*/ 0 h 138"/>
                  <a:gd name="T8" fmla="*/ 1 w 354"/>
                  <a:gd name="T9" fmla="*/ 1 h 138"/>
                  <a:gd name="T10" fmla="*/ 0 60000 65536"/>
                  <a:gd name="T11" fmla="*/ 0 60000 65536"/>
                  <a:gd name="T12" fmla="*/ 0 60000 65536"/>
                  <a:gd name="T13" fmla="*/ 0 60000 65536"/>
                  <a:gd name="T14" fmla="*/ 0 60000 65536"/>
                  <a:gd name="T15" fmla="*/ 0 w 354"/>
                  <a:gd name="T16" fmla="*/ 0 h 138"/>
                  <a:gd name="T17" fmla="*/ 354 w 354"/>
                  <a:gd name="T18" fmla="*/ 138 h 138"/>
                </a:gdLst>
                <a:ahLst/>
                <a:cxnLst>
                  <a:cxn ang="T10">
                    <a:pos x="T0" y="T1"/>
                  </a:cxn>
                  <a:cxn ang="T11">
                    <a:pos x="T2" y="T3"/>
                  </a:cxn>
                  <a:cxn ang="T12">
                    <a:pos x="T4" y="T5"/>
                  </a:cxn>
                  <a:cxn ang="T13">
                    <a:pos x="T6" y="T7"/>
                  </a:cxn>
                  <a:cxn ang="T14">
                    <a:pos x="T8" y="T9"/>
                  </a:cxn>
                </a:cxnLst>
                <a:rect l="T15" t="T16" r="T17" b="T18"/>
                <a:pathLst>
                  <a:path w="354" h="138">
                    <a:moveTo>
                      <a:pt x="354" y="119"/>
                    </a:moveTo>
                    <a:lnTo>
                      <a:pt x="351" y="138"/>
                    </a:lnTo>
                    <a:lnTo>
                      <a:pt x="0" y="18"/>
                    </a:lnTo>
                    <a:lnTo>
                      <a:pt x="2" y="0"/>
                    </a:lnTo>
                    <a:lnTo>
                      <a:pt x="354" y="119"/>
                    </a:lnTo>
                    <a:close/>
                  </a:path>
                </a:pathLst>
              </a:custGeom>
              <a:solidFill>
                <a:srgbClr val="ED7600"/>
              </a:solidFill>
              <a:ln w="9525">
                <a:noFill/>
                <a:round/>
                <a:headEnd/>
                <a:tailEnd/>
              </a:ln>
            </p:spPr>
            <p:txBody>
              <a:bodyPr>
                <a:prstTxWarp prst="textNoShape">
                  <a:avLst/>
                </a:prstTxWarp>
              </a:bodyPr>
              <a:lstStyle/>
              <a:p>
                <a:endParaRPr lang="en-US">
                  <a:latin typeface="Calibri" pitchFamily="-112" charset="0"/>
                </a:endParaRPr>
              </a:p>
            </p:txBody>
          </p:sp>
          <p:sp>
            <p:nvSpPr>
              <p:cNvPr id="676119" name="Freeform 3056"/>
              <p:cNvSpPr>
                <a:spLocks/>
              </p:cNvSpPr>
              <p:nvPr/>
            </p:nvSpPr>
            <p:spPr bwMode="auto">
              <a:xfrm>
                <a:off x="3057" y="2341"/>
                <a:ext cx="176" cy="69"/>
              </a:xfrm>
              <a:custGeom>
                <a:avLst/>
                <a:gdLst>
                  <a:gd name="T0" fmla="*/ 1 w 353"/>
                  <a:gd name="T1" fmla="*/ 1 h 138"/>
                  <a:gd name="T2" fmla="*/ 1 w 353"/>
                  <a:gd name="T3" fmla="*/ 1 h 138"/>
                  <a:gd name="T4" fmla="*/ 0 w 353"/>
                  <a:gd name="T5" fmla="*/ 1 h 138"/>
                  <a:gd name="T6" fmla="*/ 0 w 353"/>
                  <a:gd name="T7" fmla="*/ 0 h 138"/>
                  <a:gd name="T8" fmla="*/ 1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0" y="18"/>
                    </a:lnTo>
                    <a:lnTo>
                      <a:pt x="2" y="0"/>
                    </a:lnTo>
                    <a:lnTo>
                      <a:pt x="353" y="120"/>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6120" name="Freeform 3057"/>
              <p:cNvSpPr>
                <a:spLocks/>
              </p:cNvSpPr>
              <p:nvPr/>
            </p:nvSpPr>
            <p:spPr bwMode="auto">
              <a:xfrm>
                <a:off x="3058" y="2341"/>
                <a:ext cx="175" cy="63"/>
              </a:xfrm>
              <a:custGeom>
                <a:avLst/>
                <a:gdLst>
                  <a:gd name="T0" fmla="*/ 1 w 351"/>
                  <a:gd name="T1" fmla="*/ 1 h 126"/>
                  <a:gd name="T2" fmla="*/ 1 w 351"/>
                  <a:gd name="T3" fmla="*/ 1 h 126"/>
                  <a:gd name="T4" fmla="*/ 0 w 351"/>
                  <a:gd name="T5" fmla="*/ 1 h 126"/>
                  <a:gd name="T6" fmla="*/ 0 w 351"/>
                  <a:gd name="T7" fmla="*/ 0 h 126"/>
                  <a:gd name="T8" fmla="*/ 1 w 351"/>
                  <a:gd name="T9" fmla="*/ 1 h 126"/>
                  <a:gd name="T10" fmla="*/ 0 60000 65536"/>
                  <a:gd name="T11" fmla="*/ 0 60000 65536"/>
                  <a:gd name="T12" fmla="*/ 0 60000 65536"/>
                  <a:gd name="T13" fmla="*/ 0 60000 65536"/>
                  <a:gd name="T14" fmla="*/ 0 60000 65536"/>
                  <a:gd name="T15" fmla="*/ 0 w 351"/>
                  <a:gd name="T16" fmla="*/ 0 h 126"/>
                  <a:gd name="T17" fmla="*/ 351 w 351"/>
                  <a:gd name="T18" fmla="*/ 126 h 126"/>
                </a:gdLst>
                <a:ahLst/>
                <a:cxnLst>
                  <a:cxn ang="T10">
                    <a:pos x="T0" y="T1"/>
                  </a:cxn>
                  <a:cxn ang="T11">
                    <a:pos x="T2" y="T3"/>
                  </a:cxn>
                  <a:cxn ang="T12">
                    <a:pos x="T4" y="T5"/>
                  </a:cxn>
                  <a:cxn ang="T13">
                    <a:pos x="T6" y="T7"/>
                  </a:cxn>
                  <a:cxn ang="T14">
                    <a:pos x="T8" y="T9"/>
                  </a:cxn>
                </a:cxnLst>
                <a:rect l="T15" t="T16" r="T17" b="T18"/>
                <a:pathLst>
                  <a:path w="351" h="126">
                    <a:moveTo>
                      <a:pt x="351" y="120"/>
                    </a:moveTo>
                    <a:lnTo>
                      <a:pt x="351" y="126"/>
                    </a:lnTo>
                    <a:lnTo>
                      <a:pt x="0" y="7"/>
                    </a:lnTo>
                    <a:lnTo>
                      <a:pt x="0" y="0"/>
                    </a:lnTo>
                    <a:lnTo>
                      <a:pt x="351" y="120"/>
                    </a:lnTo>
                    <a:close/>
                  </a:path>
                </a:pathLst>
              </a:custGeom>
              <a:solidFill>
                <a:srgbClr val="EC7600"/>
              </a:solidFill>
              <a:ln w="9525">
                <a:noFill/>
                <a:round/>
                <a:headEnd/>
                <a:tailEnd/>
              </a:ln>
            </p:spPr>
            <p:txBody>
              <a:bodyPr>
                <a:prstTxWarp prst="textNoShape">
                  <a:avLst/>
                </a:prstTxWarp>
              </a:bodyPr>
              <a:lstStyle/>
              <a:p>
                <a:endParaRPr lang="en-US">
                  <a:latin typeface="Calibri" pitchFamily="-112" charset="0"/>
                </a:endParaRPr>
              </a:p>
            </p:txBody>
          </p:sp>
          <p:sp>
            <p:nvSpPr>
              <p:cNvPr id="676121" name="Freeform 3058"/>
              <p:cNvSpPr>
                <a:spLocks/>
              </p:cNvSpPr>
              <p:nvPr/>
            </p:nvSpPr>
            <p:spPr bwMode="auto">
              <a:xfrm>
                <a:off x="3057" y="2344"/>
                <a:ext cx="176" cy="63"/>
              </a:xfrm>
              <a:custGeom>
                <a:avLst/>
                <a:gdLst>
                  <a:gd name="T0" fmla="*/ 1 w 353"/>
                  <a:gd name="T1" fmla="*/ 1 h 124"/>
                  <a:gd name="T2" fmla="*/ 1 w 353"/>
                  <a:gd name="T3" fmla="*/ 1 h 124"/>
                  <a:gd name="T4" fmla="*/ 0 w 353"/>
                  <a:gd name="T5" fmla="*/ 1 h 124"/>
                  <a:gd name="T6" fmla="*/ 0 w 353"/>
                  <a:gd name="T7" fmla="*/ 0 h 124"/>
                  <a:gd name="T8" fmla="*/ 1 w 353"/>
                  <a:gd name="T9" fmla="*/ 1 h 124"/>
                  <a:gd name="T10" fmla="*/ 0 60000 65536"/>
                  <a:gd name="T11" fmla="*/ 0 60000 65536"/>
                  <a:gd name="T12" fmla="*/ 0 60000 65536"/>
                  <a:gd name="T13" fmla="*/ 0 60000 65536"/>
                  <a:gd name="T14" fmla="*/ 0 60000 65536"/>
                  <a:gd name="T15" fmla="*/ 0 w 353"/>
                  <a:gd name="T16" fmla="*/ 0 h 124"/>
                  <a:gd name="T17" fmla="*/ 353 w 353"/>
                  <a:gd name="T18" fmla="*/ 124 h 124"/>
                </a:gdLst>
                <a:ahLst/>
                <a:cxnLst>
                  <a:cxn ang="T10">
                    <a:pos x="T0" y="T1"/>
                  </a:cxn>
                  <a:cxn ang="T11">
                    <a:pos x="T2" y="T3"/>
                  </a:cxn>
                  <a:cxn ang="T12">
                    <a:pos x="T4" y="T5"/>
                  </a:cxn>
                  <a:cxn ang="T13">
                    <a:pos x="T6" y="T7"/>
                  </a:cxn>
                  <a:cxn ang="T14">
                    <a:pos x="T8" y="T9"/>
                  </a:cxn>
                </a:cxnLst>
                <a:rect l="T15" t="T16" r="T17" b="T18"/>
                <a:pathLst>
                  <a:path w="353" h="124">
                    <a:moveTo>
                      <a:pt x="353" y="119"/>
                    </a:moveTo>
                    <a:lnTo>
                      <a:pt x="353" y="124"/>
                    </a:lnTo>
                    <a:lnTo>
                      <a:pt x="0" y="6"/>
                    </a:lnTo>
                    <a:lnTo>
                      <a:pt x="2" y="0"/>
                    </a:lnTo>
                    <a:lnTo>
                      <a:pt x="353" y="119"/>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6122" name="Freeform 3059"/>
              <p:cNvSpPr>
                <a:spLocks/>
              </p:cNvSpPr>
              <p:nvPr/>
            </p:nvSpPr>
            <p:spPr bwMode="auto">
              <a:xfrm>
                <a:off x="3057" y="2348"/>
                <a:ext cx="176" cy="62"/>
              </a:xfrm>
              <a:custGeom>
                <a:avLst/>
                <a:gdLst>
                  <a:gd name="T0" fmla="*/ 1 w 353"/>
                  <a:gd name="T1" fmla="*/ 0 h 125"/>
                  <a:gd name="T2" fmla="*/ 1 w 353"/>
                  <a:gd name="T3" fmla="*/ 0 h 125"/>
                  <a:gd name="T4" fmla="*/ 0 w 353"/>
                  <a:gd name="T5" fmla="*/ 0 h 125"/>
                  <a:gd name="T6" fmla="*/ 0 w 353"/>
                  <a:gd name="T7" fmla="*/ 0 h 125"/>
                  <a:gd name="T8" fmla="*/ 1 w 353"/>
                  <a:gd name="T9" fmla="*/ 0 h 125"/>
                  <a:gd name="T10" fmla="*/ 0 60000 65536"/>
                  <a:gd name="T11" fmla="*/ 0 60000 65536"/>
                  <a:gd name="T12" fmla="*/ 0 60000 65536"/>
                  <a:gd name="T13" fmla="*/ 0 60000 65536"/>
                  <a:gd name="T14" fmla="*/ 0 60000 65536"/>
                  <a:gd name="T15" fmla="*/ 0 w 353"/>
                  <a:gd name="T16" fmla="*/ 0 h 125"/>
                  <a:gd name="T17" fmla="*/ 353 w 353"/>
                  <a:gd name="T18" fmla="*/ 125 h 125"/>
                </a:gdLst>
                <a:ahLst/>
                <a:cxnLst>
                  <a:cxn ang="T10">
                    <a:pos x="T0" y="T1"/>
                  </a:cxn>
                  <a:cxn ang="T11">
                    <a:pos x="T2" y="T3"/>
                  </a:cxn>
                  <a:cxn ang="T12">
                    <a:pos x="T4" y="T5"/>
                  </a:cxn>
                  <a:cxn ang="T13">
                    <a:pos x="T6" y="T7"/>
                  </a:cxn>
                  <a:cxn ang="T14">
                    <a:pos x="T8" y="T9"/>
                  </a:cxn>
                </a:cxnLst>
                <a:rect l="T15" t="T16" r="T17" b="T18"/>
                <a:pathLst>
                  <a:path w="353" h="125">
                    <a:moveTo>
                      <a:pt x="353" y="118"/>
                    </a:moveTo>
                    <a:lnTo>
                      <a:pt x="353" y="125"/>
                    </a:lnTo>
                    <a:lnTo>
                      <a:pt x="0" y="5"/>
                    </a:lnTo>
                    <a:lnTo>
                      <a:pt x="0" y="0"/>
                    </a:lnTo>
                    <a:lnTo>
                      <a:pt x="353" y="118"/>
                    </a:lnTo>
                    <a:close/>
                  </a:path>
                </a:pathLst>
              </a:custGeom>
              <a:solidFill>
                <a:srgbClr val="EA7400"/>
              </a:solidFill>
              <a:ln w="9525">
                <a:noFill/>
                <a:round/>
                <a:headEnd/>
                <a:tailEnd/>
              </a:ln>
            </p:spPr>
            <p:txBody>
              <a:bodyPr>
                <a:prstTxWarp prst="textNoShape">
                  <a:avLst/>
                </a:prstTxWarp>
              </a:bodyPr>
              <a:lstStyle/>
              <a:p>
                <a:endParaRPr lang="en-US">
                  <a:latin typeface="Calibri" pitchFamily="-112" charset="0"/>
                </a:endParaRPr>
              </a:p>
            </p:txBody>
          </p:sp>
          <p:sp>
            <p:nvSpPr>
              <p:cNvPr id="676123" name="Freeform 3060"/>
              <p:cNvSpPr>
                <a:spLocks/>
              </p:cNvSpPr>
              <p:nvPr/>
            </p:nvSpPr>
            <p:spPr bwMode="auto">
              <a:xfrm>
                <a:off x="3057" y="2350"/>
                <a:ext cx="176" cy="69"/>
              </a:xfrm>
              <a:custGeom>
                <a:avLst/>
                <a:gdLst>
                  <a:gd name="T0" fmla="*/ 1 w 353"/>
                  <a:gd name="T1" fmla="*/ 1 h 138"/>
                  <a:gd name="T2" fmla="*/ 1 w 353"/>
                  <a:gd name="T3" fmla="*/ 1 h 138"/>
                  <a:gd name="T4" fmla="*/ 0 w 353"/>
                  <a:gd name="T5" fmla="*/ 1 h 138"/>
                  <a:gd name="T6" fmla="*/ 0 w 353"/>
                  <a:gd name="T7" fmla="*/ 0 h 138"/>
                  <a:gd name="T8" fmla="*/ 1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0" y="18"/>
                    </a:lnTo>
                    <a:lnTo>
                      <a:pt x="0" y="0"/>
                    </a:lnTo>
                    <a:lnTo>
                      <a:pt x="353" y="120"/>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124" name="Freeform 3061"/>
              <p:cNvSpPr>
                <a:spLocks/>
              </p:cNvSpPr>
              <p:nvPr/>
            </p:nvSpPr>
            <p:spPr bwMode="auto">
              <a:xfrm>
                <a:off x="3057" y="2350"/>
                <a:ext cx="176" cy="63"/>
              </a:xfrm>
              <a:custGeom>
                <a:avLst/>
                <a:gdLst>
                  <a:gd name="T0" fmla="*/ 1 w 353"/>
                  <a:gd name="T1" fmla="*/ 1 h 126"/>
                  <a:gd name="T2" fmla="*/ 1 w 353"/>
                  <a:gd name="T3" fmla="*/ 1 h 126"/>
                  <a:gd name="T4" fmla="*/ 0 w 353"/>
                  <a:gd name="T5" fmla="*/ 1 h 126"/>
                  <a:gd name="T6" fmla="*/ 0 w 353"/>
                  <a:gd name="T7" fmla="*/ 0 h 126"/>
                  <a:gd name="T8" fmla="*/ 1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3" y="120"/>
                    </a:moveTo>
                    <a:lnTo>
                      <a:pt x="353" y="126"/>
                    </a:lnTo>
                    <a:lnTo>
                      <a:pt x="0" y="7"/>
                    </a:lnTo>
                    <a:lnTo>
                      <a:pt x="0" y="0"/>
                    </a:lnTo>
                    <a:lnTo>
                      <a:pt x="353" y="120"/>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125" name="Freeform 3062"/>
              <p:cNvSpPr>
                <a:spLocks/>
              </p:cNvSpPr>
              <p:nvPr/>
            </p:nvSpPr>
            <p:spPr bwMode="auto">
              <a:xfrm>
                <a:off x="3057" y="2353"/>
                <a:ext cx="176" cy="63"/>
              </a:xfrm>
              <a:custGeom>
                <a:avLst/>
                <a:gdLst>
                  <a:gd name="T0" fmla="*/ 1 w 353"/>
                  <a:gd name="T1" fmla="*/ 1 h 124"/>
                  <a:gd name="T2" fmla="*/ 1 w 353"/>
                  <a:gd name="T3" fmla="*/ 1 h 124"/>
                  <a:gd name="T4" fmla="*/ 0 w 353"/>
                  <a:gd name="T5" fmla="*/ 1 h 124"/>
                  <a:gd name="T6" fmla="*/ 0 w 353"/>
                  <a:gd name="T7" fmla="*/ 0 h 124"/>
                  <a:gd name="T8" fmla="*/ 1 w 353"/>
                  <a:gd name="T9" fmla="*/ 1 h 124"/>
                  <a:gd name="T10" fmla="*/ 0 60000 65536"/>
                  <a:gd name="T11" fmla="*/ 0 60000 65536"/>
                  <a:gd name="T12" fmla="*/ 0 60000 65536"/>
                  <a:gd name="T13" fmla="*/ 0 60000 65536"/>
                  <a:gd name="T14" fmla="*/ 0 60000 65536"/>
                  <a:gd name="T15" fmla="*/ 0 w 353"/>
                  <a:gd name="T16" fmla="*/ 0 h 124"/>
                  <a:gd name="T17" fmla="*/ 353 w 353"/>
                  <a:gd name="T18" fmla="*/ 124 h 124"/>
                </a:gdLst>
                <a:ahLst/>
                <a:cxnLst>
                  <a:cxn ang="T10">
                    <a:pos x="T0" y="T1"/>
                  </a:cxn>
                  <a:cxn ang="T11">
                    <a:pos x="T2" y="T3"/>
                  </a:cxn>
                  <a:cxn ang="T12">
                    <a:pos x="T4" y="T5"/>
                  </a:cxn>
                  <a:cxn ang="T13">
                    <a:pos x="T6" y="T7"/>
                  </a:cxn>
                  <a:cxn ang="T14">
                    <a:pos x="T8" y="T9"/>
                  </a:cxn>
                </a:cxnLst>
                <a:rect l="T15" t="T16" r="T17" b="T18"/>
                <a:pathLst>
                  <a:path w="353" h="124">
                    <a:moveTo>
                      <a:pt x="353" y="119"/>
                    </a:moveTo>
                    <a:lnTo>
                      <a:pt x="353" y="124"/>
                    </a:lnTo>
                    <a:lnTo>
                      <a:pt x="0" y="5"/>
                    </a:lnTo>
                    <a:lnTo>
                      <a:pt x="0" y="0"/>
                    </a:lnTo>
                    <a:lnTo>
                      <a:pt x="353" y="119"/>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6126" name="Freeform 3063"/>
              <p:cNvSpPr>
                <a:spLocks/>
              </p:cNvSpPr>
              <p:nvPr/>
            </p:nvSpPr>
            <p:spPr bwMode="auto">
              <a:xfrm>
                <a:off x="3057" y="2356"/>
                <a:ext cx="176" cy="63"/>
              </a:xfrm>
              <a:custGeom>
                <a:avLst/>
                <a:gdLst>
                  <a:gd name="T0" fmla="*/ 1 w 353"/>
                  <a:gd name="T1" fmla="*/ 1 h 126"/>
                  <a:gd name="T2" fmla="*/ 1 w 353"/>
                  <a:gd name="T3" fmla="*/ 1 h 126"/>
                  <a:gd name="T4" fmla="*/ 0 w 353"/>
                  <a:gd name="T5" fmla="*/ 1 h 126"/>
                  <a:gd name="T6" fmla="*/ 0 w 353"/>
                  <a:gd name="T7" fmla="*/ 0 h 126"/>
                  <a:gd name="T8" fmla="*/ 1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3" y="119"/>
                    </a:moveTo>
                    <a:lnTo>
                      <a:pt x="353" y="126"/>
                    </a:lnTo>
                    <a:lnTo>
                      <a:pt x="0" y="6"/>
                    </a:lnTo>
                    <a:lnTo>
                      <a:pt x="0" y="0"/>
                    </a:lnTo>
                    <a:lnTo>
                      <a:pt x="353" y="119"/>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127" name="Freeform 3064"/>
              <p:cNvSpPr>
                <a:spLocks/>
              </p:cNvSpPr>
              <p:nvPr/>
            </p:nvSpPr>
            <p:spPr bwMode="auto">
              <a:xfrm>
                <a:off x="3057" y="2359"/>
                <a:ext cx="176" cy="69"/>
              </a:xfrm>
              <a:custGeom>
                <a:avLst/>
                <a:gdLst>
                  <a:gd name="T0" fmla="*/ 1 w 353"/>
                  <a:gd name="T1" fmla="*/ 1 h 138"/>
                  <a:gd name="T2" fmla="*/ 1 w 353"/>
                  <a:gd name="T3" fmla="*/ 1 h 138"/>
                  <a:gd name="T4" fmla="*/ 0 w 353"/>
                  <a:gd name="T5" fmla="*/ 1 h 138"/>
                  <a:gd name="T6" fmla="*/ 0 w 353"/>
                  <a:gd name="T7" fmla="*/ 0 h 138"/>
                  <a:gd name="T8" fmla="*/ 1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2" y="17"/>
                    </a:lnTo>
                    <a:lnTo>
                      <a:pt x="0" y="0"/>
                    </a:lnTo>
                    <a:lnTo>
                      <a:pt x="353" y="12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128" name="Freeform 3065"/>
              <p:cNvSpPr>
                <a:spLocks/>
              </p:cNvSpPr>
              <p:nvPr/>
            </p:nvSpPr>
            <p:spPr bwMode="auto">
              <a:xfrm>
                <a:off x="3057" y="2359"/>
                <a:ext cx="176" cy="62"/>
              </a:xfrm>
              <a:custGeom>
                <a:avLst/>
                <a:gdLst>
                  <a:gd name="T0" fmla="*/ 1 w 353"/>
                  <a:gd name="T1" fmla="*/ 1 h 123"/>
                  <a:gd name="T2" fmla="*/ 1 w 353"/>
                  <a:gd name="T3" fmla="*/ 1 h 123"/>
                  <a:gd name="T4" fmla="*/ 0 w 353"/>
                  <a:gd name="T5" fmla="*/ 1 h 123"/>
                  <a:gd name="T6" fmla="*/ 0 w 353"/>
                  <a:gd name="T7" fmla="*/ 0 h 123"/>
                  <a:gd name="T8" fmla="*/ 1 w 353"/>
                  <a:gd name="T9" fmla="*/ 1 h 123"/>
                  <a:gd name="T10" fmla="*/ 0 60000 65536"/>
                  <a:gd name="T11" fmla="*/ 0 60000 65536"/>
                  <a:gd name="T12" fmla="*/ 0 60000 65536"/>
                  <a:gd name="T13" fmla="*/ 0 60000 65536"/>
                  <a:gd name="T14" fmla="*/ 0 60000 65536"/>
                  <a:gd name="T15" fmla="*/ 0 w 353"/>
                  <a:gd name="T16" fmla="*/ 0 h 123"/>
                  <a:gd name="T17" fmla="*/ 353 w 353"/>
                  <a:gd name="T18" fmla="*/ 123 h 123"/>
                </a:gdLst>
                <a:ahLst/>
                <a:cxnLst>
                  <a:cxn ang="T10">
                    <a:pos x="T0" y="T1"/>
                  </a:cxn>
                  <a:cxn ang="T11">
                    <a:pos x="T2" y="T3"/>
                  </a:cxn>
                  <a:cxn ang="T12">
                    <a:pos x="T4" y="T5"/>
                  </a:cxn>
                  <a:cxn ang="T13">
                    <a:pos x="T6" y="T7"/>
                  </a:cxn>
                  <a:cxn ang="T14">
                    <a:pos x="T8" y="T9"/>
                  </a:cxn>
                </a:cxnLst>
                <a:rect l="T15" t="T16" r="T17" b="T18"/>
                <a:pathLst>
                  <a:path w="353" h="123">
                    <a:moveTo>
                      <a:pt x="353" y="120"/>
                    </a:moveTo>
                    <a:lnTo>
                      <a:pt x="353" y="123"/>
                    </a:lnTo>
                    <a:lnTo>
                      <a:pt x="2" y="4"/>
                    </a:lnTo>
                    <a:lnTo>
                      <a:pt x="0" y="0"/>
                    </a:lnTo>
                    <a:lnTo>
                      <a:pt x="353" y="12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129" name="Freeform 3066"/>
              <p:cNvSpPr>
                <a:spLocks/>
              </p:cNvSpPr>
              <p:nvPr/>
            </p:nvSpPr>
            <p:spPr bwMode="auto">
              <a:xfrm>
                <a:off x="3058" y="2361"/>
                <a:ext cx="175" cy="61"/>
              </a:xfrm>
              <a:custGeom>
                <a:avLst/>
                <a:gdLst>
                  <a:gd name="T0" fmla="*/ 1 w 351"/>
                  <a:gd name="T1" fmla="*/ 0 h 123"/>
                  <a:gd name="T2" fmla="*/ 1 w 351"/>
                  <a:gd name="T3" fmla="*/ 0 h 123"/>
                  <a:gd name="T4" fmla="*/ 0 w 351"/>
                  <a:gd name="T5" fmla="*/ 0 h 123"/>
                  <a:gd name="T6" fmla="*/ 0 w 351"/>
                  <a:gd name="T7" fmla="*/ 0 h 123"/>
                  <a:gd name="T8" fmla="*/ 1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19"/>
                    </a:moveTo>
                    <a:lnTo>
                      <a:pt x="351" y="123"/>
                    </a:lnTo>
                    <a:lnTo>
                      <a:pt x="0" y="3"/>
                    </a:lnTo>
                    <a:lnTo>
                      <a:pt x="0" y="0"/>
                    </a:lnTo>
                    <a:lnTo>
                      <a:pt x="351" y="119"/>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6130" name="Freeform 3067"/>
              <p:cNvSpPr>
                <a:spLocks/>
              </p:cNvSpPr>
              <p:nvPr/>
            </p:nvSpPr>
            <p:spPr bwMode="auto">
              <a:xfrm>
                <a:off x="3058" y="2363"/>
                <a:ext cx="175" cy="61"/>
              </a:xfrm>
              <a:custGeom>
                <a:avLst/>
                <a:gdLst>
                  <a:gd name="T0" fmla="*/ 1 w 351"/>
                  <a:gd name="T1" fmla="*/ 0 h 123"/>
                  <a:gd name="T2" fmla="*/ 1 w 351"/>
                  <a:gd name="T3" fmla="*/ 0 h 123"/>
                  <a:gd name="T4" fmla="*/ 0 w 351"/>
                  <a:gd name="T5" fmla="*/ 0 h 123"/>
                  <a:gd name="T6" fmla="*/ 0 w 351"/>
                  <a:gd name="T7" fmla="*/ 0 h 123"/>
                  <a:gd name="T8" fmla="*/ 1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20"/>
                    </a:moveTo>
                    <a:lnTo>
                      <a:pt x="351" y="123"/>
                    </a:lnTo>
                    <a:lnTo>
                      <a:pt x="0" y="3"/>
                    </a:lnTo>
                    <a:lnTo>
                      <a:pt x="0" y="0"/>
                    </a:lnTo>
                    <a:lnTo>
                      <a:pt x="351" y="120"/>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6131" name="Freeform 3068"/>
              <p:cNvSpPr>
                <a:spLocks/>
              </p:cNvSpPr>
              <p:nvPr/>
            </p:nvSpPr>
            <p:spPr bwMode="auto">
              <a:xfrm>
                <a:off x="3058" y="2364"/>
                <a:ext cx="175" cy="63"/>
              </a:xfrm>
              <a:custGeom>
                <a:avLst/>
                <a:gdLst>
                  <a:gd name="T0" fmla="*/ 1 w 351"/>
                  <a:gd name="T1" fmla="*/ 1 h 125"/>
                  <a:gd name="T2" fmla="*/ 1 w 351"/>
                  <a:gd name="T3" fmla="*/ 1 h 125"/>
                  <a:gd name="T4" fmla="*/ 0 w 351"/>
                  <a:gd name="T5" fmla="*/ 1 h 125"/>
                  <a:gd name="T6" fmla="*/ 0 w 351"/>
                  <a:gd name="T7" fmla="*/ 0 h 125"/>
                  <a:gd name="T8" fmla="*/ 1 w 351"/>
                  <a:gd name="T9" fmla="*/ 1 h 125"/>
                  <a:gd name="T10" fmla="*/ 0 60000 65536"/>
                  <a:gd name="T11" fmla="*/ 0 60000 65536"/>
                  <a:gd name="T12" fmla="*/ 0 60000 65536"/>
                  <a:gd name="T13" fmla="*/ 0 60000 65536"/>
                  <a:gd name="T14" fmla="*/ 0 60000 65536"/>
                  <a:gd name="T15" fmla="*/ 0 w 351"/>
                  <a:gd name="T16" fmla="*/ 0 h 125"/>
                  <a:gd name="T17" fmla="*/ 351 w 351"/>
                  <a:gd name="T18" fmla="*/ 125 h 125"/>
                </a:gdLst>
                <a:ahLst/>
                <a:cxnLst>
                  <a:cxn ang="T10">
                    <a:pos x="T0" y="T1"/>
                  </a:cxn>
                  <a:cxn ang="T11">
                    <a:pos x="T2" y="T3"/>
                  </a:cxn>
                  <a:cxn ang="T12">
                    <a:pos x="T4" y="T5"/>
                  </a:cxn>
                  <a:cxn ang="T13">
                    <a:pos x="T6" y="T7"/>
                  </a:cxn>
                  <a:cxn ang="T14">
                    <a:pos x="T8" y="T9"/>
                  </a:cxn>
                </a:cxnLst>
                <a:rect l="T15" t="T16" r="T17" b="T18"/>
                <a:pathLst>
                  <a:path w="351" h="125">
                    <a:moveTo>
                      <a:pt x="351" y="120"/>
                    </a:moveTo>
                    <a:lnTo>
                      <a:pt x="351" y="125"/>
                    </a:lnTo>
                    <a:lnTo>
                      <a:pt x="0" y="4"/>
                    </a:lnTo>
                    <a:lnTo>
                      <a:pt x="0" y="0"/>
                    </a:lnTo>
                    <a:lnTo>
                      <a:pt x="351" y="120"/>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132" name="Freeform 3069"/>
              <p:cNvSpPr>
                <a:spLocks/>
              </p:cNvSpPr>
              <p:nvPr/>
            </p:nvSpPr>
            <p:spPr bwMode="auto">
              <a:xfrm>
                <a:off x="3058" y="2366"/>
                <a:ext cx="175" cy="62"/>
              </a:xfrm>
              <a:custGeom>
                <a:avLst/>
                <a:gdLst>
                  <a:gd name="T0" fmla="*/ 1 w 351"/>
                  <a:gd name="T1" fmla="*/ 1 h 124"/>
                  <a:gd name="T2" fmla="*/ 1 w 351"/>
                  <a:gd name="T3" fmla="*/ 1 h 124"/>
                  <a:gd name="T4" fmla="*/ 0 w 351"/>
                  <a:gd name="T5" fmla="*/ 1 h 124"/>
                  <a:gd name="T6" fmla="*/ 0 w 351"/>
                  <a:gd name="T7" fmla="*/ 0 h 124"/>
                  <a:gd name="T8" fmla="*/ 1 w 351"/>
                  <a:gd name="T9" fmla="*/ 1 h 124"/>
                  <a:gd name="T10" fmla="*/ 0 60000 65536"/>
                  <a:gd name="T11" fmla="*/ 0 60000 65536"/>
                  <a:gd name="T12" fmla="*/ 0 60000 65536"/>
                  <a:gd name="T13" fmla="*/ 0 60000 65536"/>
                  <a:gd name="T14" fmla="*/ 0 60000 65536"/>
                  <a:gd name="T15" fmla="*/ 0 w 351"/>
                  <a:gd name="T16" fmla="*/ 0 h 124"/>
                  <a:gd name="T17" fmla="*/ 351 w 351"/>
                  <a:gd name="T18" fmla="*/ 124 h 124"/>
                </a:gdLst>
                <a:ahLst/>
                <a:cxnLst>
                  <a:cxn ang="T10">
                    <a:pos x="T0" y="T1"/>
                  </a:cxn>
                  <a:cxn ang="T11">
                    <a:pos x="T2" y="T3"/>
                  </a:cxn>
                  <a:cxn ang="T12">
                    <a:pos x="T4" y="T5"/>
                  </a:cxn>
                  <a:cxn ang="T13">
                    <a:pos x="T6" y="T7"/>
                  </a:cxn>
                  <a:cxn ang="T14">
                    <a:pos x="T8" y="T9"/>
                  </a:cxn>
                </a:cxnLst>
                <a:rect l="T15" t="T16" r="T17" b="T18"/>
                <a:pathLst>
                  <a:path w="351" h="124">
                    <a:moveTo>
                      <a:pt x="351" y="121"/>
                    </a:moveTo>
                    <a:lnTo>
                      <a:pt x="351" y="124"/>
                    </a:lnTo>
                    <a:lnTo>
                      <a:pt x="0" y="3"/>
                    </a:lnTo>
                    <a:lnTo>
                      <a:pt x="0" y="0"/>
                    </a:lnTo>
                    <a:lnTo>
                      <a:pt x="351" y="121"/>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6133" name="Freeform 3070"/>
              <p:cNvSpPr>
                <a:spLocks/>
              </p:cNvSpPr>
              <p:nvPr/>
            </p:nvSpPr>
            <p:spPr bwMode="auto">
              <a:xfrm>
                <a:off x="3058" y="2368"/>
                <a:ext cx="177" cy="68"/>
              </a:xfrm>
              <a:custGeom>
                <a:avLst/>
                <a:gdLst>
                  <a:gd name="T0" fmla="*/ 1 w 354"/>
                  <a:gd name="T1" fmla="*/ 1 h 136"/>
                  <a:gd name="T2" fmla="*/ 1 w 354"/>
                  <a:gd name="T3" fmla="*/ 1 h 136"/>
                  <a:gd name="T4" fmla="*/ 1 w 354"/>
                  <a:gd name="T5" fmla="*/ 1 h 136"/>
                  <a:gd name="T6" fmla="*/ 0 w 354"/>
                  <a:gd name="T7" fmla="*/ 0 h 136"/>
                  <a:gd name="T8" fmla="*/ 1 w 354"/>
                  <a:gd name="T9" fmla="*/ 1 h 136"/>
                  <a:gd name="T10" fmla="*/ 0 60000 65536"/>
                  <a:gd name="T11" fmla="*/ 0 60000 65536"/>
                  <a:gd name="T12" fmla="*/ 0 60000 65536"/>
                  <a:gd name="T13" fmla="*/ 0 60000 65536"/>
                  <a:gd name="T14" fmla="*/ 0 60000 65536"/>
                  <a:gd name="T15" fmla="*/ 0 w 354"/>
                  <a:gd name="T16" fmla="*/ 0 h 136"/>
                  <a:gd name="T17" fmla="*/ 354 w 354"/>
                  <a:gd name="T18" fmla="*/ 136 h 136"/>
                </a:gdLst>
                <a:ahLst/>
                <a:cxnLst>
                  <a:cxn ang="T10">
                    <a:pos x="T0" y="T1"/>
                  </a:cxn>
                  <a:cxn ang="T11">
                    <a:pos x="T2" y="T3"/>
                  </a:cxn>
                  <a:cxn ang="T12">
                    <a:pos x="T4" y="T5"/>
                  </a:cxn>
                  <a:cxn ang="T13">
                    <a:pos x="T6" y="T7"/>
                  </a:cxn>
                  <a:cxn ang="T14">
                    <a:pos x="T8" y="T9"/>
                  </a:cxn>
                </a:cxnLst>
                <a:rect l="T15" t="T16" r="T17" b="T18"/>
                <a:pathLst>
                  <a:path w="354" h="136">
                    <a:moveTo>
                      <a:pt x="351" y="121"/>
                    </a:moveTo>
                    <a:lnTo>
                      <a:pt x="354" y="136"/>
                    </a:lnTo>
                    <a:lnTo>
                      <a:pt x="3" y="17"/>
                    </a:lnTo>
                    <a:lnTo>
                      <a:pt x="0" y="0"/>
                    </a:lnTo>
                    <a:lnTo>
                      <a:pt x="351" y="121"/>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134" name="Freeform 3071"/>
              <p:cNvSpPr>
                <a:spLocks/>
              </p:cNvSpPr>
              <p:nvPr/>
            </p:nvSpPr>
            <p:spPr bwMode="auto">
              <a:xfrm>
                <a:off x="3058" y="2368"/>
                <a:ext cx="176" cy="61"/>
              </a:xfrm>
              <a:custGeom>
                <a:avLst/>
                <a:gdLst>
                  <a:gd name="T0" fmla="*/ 1 w 352"/>
                  <a:gd name="T1" fmla="*/ 0 h 123"/>
                  <a:gd name="T2" fmla="*/ 1 w 352"/>
                  <a:gd name="T3" fmla="*/ 0 h 123"/>
                  <a:gd name="T4" fmla="*/ 1 w 352"/>
                  <a:gd name="T5" fmla="*/ 0 h 123"/>
                  <a:gd name="T6" fmla="*/ 0 w 352"/>
                  <a:gd name="T7" fmla="*/ 0 h 123"/>
                  <a:gd name="T8" fmla="*/ 1 w 352"/>
                  <a:gd name="T9" fmla="*/ 0 h 123"/>
                  <a:gd name="T10" fmla="*/ 0 60000 65536"/>
                  <a:gd name="T11" fmla="*/ 0 60000 65536"/>
                  <a:gd name="T12" fmla="*/ 0 60000 65536"/>
                  <a:gd name="T13" fmla="*/ 0 60000 65536"/>
                  <a:gd name="T14" fmla="*/ 0 60000 65536"/>
                  <a:gd name="T15" fmla="*/ 0 w 352"/>
                  <a:gd name="T16" fmla="*/ 0 h 123"/>
                  <a:gd name="T17" fmla="*/ 352 w 352"/>
                  <a:gd name="T18" fmla="*/ 123 h 123"/>
                </a:gdLst>
                <a:ahLst/>
                <a:cxnLst>
                  <a:cxn ang="T10">
                    <a:pos x="T0" y="T1"/>
                  </a:cxn>
                  <a:cxn ang="T11">
                    <a:pos x="T2" y="T3"/>
                  </a:cxn>
                  <a:cxn ang="T12">
                    <a:pos x="T4" y="T5"/>
                  </a:cxn>
                  <a:cxn ang="T13">
                    <a:pos x="T6" y="T7"/>
                  </a:cxn>
                  <a:cxn ang="T14">
                    <a:pos x="T8" y="T9"/>
                  </a:cxn>
                </a:cxnLst>
                <a:rect l="T15" t="T16" r="T17" b="T18"/>
                <a:pathLst>
                  <a:path w="352" h="123">
                    <a:moveTo>
                      <a:pt x="351" y="121"/>
                    </a:moveTo>
                    <a:lnTo>
                      <a:pt x="352" y="123"/>
                    </a:lnTo>
                    <a:lnTo>
                      <a:pt x="2" y="3"/>
                    </a:lnTo>
                    <a:lnTo>
                      <a:pt x="0" y="0"/>
                    </a:lnTo>
                    <a:lnTo>
                      <a:pt x="351" y="121"/>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135" name="Freeform 3072"/>
              <p:cNvSpPr>
                <a:spLocks/>
              </p:cNvSpPr>
              <p:nvPr/>
            </p:nvSpPr>
            <p:spPr bwMode="auto">
              <a:xfrm>
                <a:off x="3058" y="2369"/>
                <a:ext cx="176" cy="62"/>
              </a:xfrm>
              <a:custGeom>
                <a:avLst/>
                <a:gdLst>
                  <a:gd name="T0" fmla="*/ 2 w 350"/>
                  <a:gd name="T1" fmla="*/ 1 h 123"/>
                  <a:gd name="T2" fmla="*/ 2 w 350"/>
                  <a:gd name="T3" fmla="*/ 1 h 123"/>
                  <a:gd name="T4" fmla="*/ 0 w 350"/>
                  <a:gd name="T5" fmla="*/ 1 h 123"/>
                  <a:gd name="T6" fmla="*/ 0 w 350"/>
                  <a:gd name="T7" fmla="*/ 0 h 123"/>
                  <a:gd name="T8" fmla="*/ 2 w 350"/>
                  <a:gd name="T9" fmla="*/ 1 h 123"/>
                  <a:gd name="T10" fmla="*/ 0 60000 65536"/>
                  <a:gd name="T11" fmla="*/ 0 60000 65536"/>
                  <a:gd name="T12" fmla="*/ 0 60000 65536"/>
                  <a:gd name="T13" fmla="*/ 0 60000 65536"/>
                  <a:gd name="T14" fmla="*/ 0 60000 65536"/>
                  <a:gd name="T15" fmla="*/ 0 w 350"/>
                  <a:gd name="T16" fmla="*/ 0 h 123"/>
                  <a:gd name="T17" fmla="*/ 350 w 350"/>
                  <a:gd name="T18" fmla="*/ 123 h 123"/>
                </a:gdLst>
                <a:ahLst/>
                <a:cxnLst>
                  <a:cxn ang="T10">
                    <a:pos x="T0" y="T1"/>
                  </a:cxn>
                  <a:cxn ang="T11">
                    <a:pos x="T2" y="T3"/>
                  </a:cxn>
                  <a:cxn ang="T12">
                    <a:pos x="T4" y="T5"/>
                  </a:cxn>
                  <a:cxn ang="T13">
                    <a:pos x="T6" y="T7"/>
                  </a:cxn>
                  <a:cxn ang="T14">
                    <a:pos x="T8" y="T9"/>
                  </a:cxn>
                </a:cxnLst>
                <a:rect l="T15" t="T16" r="T17" b="T18"/>
                <a:pathLst>
                  <a:path w="350" h="123">
                    <a:moveTo>
                      <a:pt x="350" y="120"/>
                    </a:moveTo>
                    <a:lnTo>
                      <a:pt x="350" y="123"/>
                    </a:lnTo>
                    <a:lnTo>
                      <a:pt x="0" y="2"/>
                    </a:lnTo>
                    <a:lnTo>
                      <a:pt x="0" y="0"/>
                    </a:lnTo>
                    <a:lnTo>
                      <a:pt x="350" y="120"/>
                    </a:lnTo>
                    <a:close/>
                  </a:path>
                </a:pathLst>
              </a:custGeom>
              <a:solidFill>
                <a:srgbClr val="E06F00"/>
              </a:solidFill>
              <a:ln w="9525">
                <a:noFill/>
                <a:round/>
                <a:headEnd/>
                <a:tailEnd/>
              </a:ln>
            </p:spPr>
            <p:txBody>
              <a:bodyPr>
                <a:prstTxWarp prst="textNoShape">
                  <a:avLst/>
                </a:prstTxWarp>
              </a:bodyPr>
              <a:lstStyle/>
              <a:p>
                <a:endParaRPr lang="en-US">
                  <a:latin typeface="Calibri" pitchFamily="-112" charset="0"/>
                </a:endParaRPr>
              </a:p>
            </p:txBody>
          </p:sp>
          <p:sp>
            <p:nvSpPr>
              <p:cNvPr id="676136" name="Freeform 3073"/>
              <p:cNvSpPr>
                <a:spLocks/>
              </p:cNvSpPr>
              <p:nvPr/>
            </p:nvSpPr>
            <p:spPr bwMode="auto">
              <a:xfrm>
                <a:off x="3058" y="2370"/>
                <a:ext cx="176" cy="62"/>
              </a:xfrm>
              <a:custGeom>
                <a:avLst/>
                <a:gdLst>
                  <a:gd name="T0" fmla="*/ 2 w 350"/>
                  <a:gd name="T1" fmla="*/ 0 h 125"/>
                  <a:gd name="T2" fmla="*/ 2 w 350"/>
                  <a:gd name="T3" fmla="*/ 0 h 125"/>
                  <a:gd name="T4" fmla="*/ 0 w 350"/>
                  <a:gd name="T5" fmla="*/ 0 h 125"/>
                  <a:gd name="T6" fmla="*/ 0 w 350"/>
                  <a:gd name="T7" fmla="*/ 0 h 125"/>
                  <a:gd name="T8" fmla="*/ 2 w 350"/>
                  <a:gd name="T9" fmla="*/ 0 h 125"/>
                  <a:gd name="T10" fmla="*/ 0 60000 65536"/>
                  <a:gd name="T11" fmla="*/ 0 60000 65536"/>
                  <a:gd name="T12" fmla="*/ 0 60000 65536"/>
                  <a:gd name="T13" fmla="*/ 0 60000 65536"/>
                  <a:gd name="T14" fmla="*/ 0 60000 65536"/>
                  <a:gd name="T15" fmla="*/ 0 w 350"/>
                  <a:gd name="T16" fmla="*/ 0 h 125"/>
                  <a:gd name="T17" fmla="*/ 350 w 350"/>
                  <a:gd name="T18" fmla="*/ 125 h 125"/>
                </a:gdLst>
                <a:ahLst/>
                <a:cxnLst>
                  <a:cxn ang="T10">
                    <a:pos x="T0" y="T1"/>
                  </a:cxn>
                  <a:cxn ang="T11">
                    <a:pos x="T2" y="T3"/>
                  </a:cxn>
                  <a:cxn ang="T12">
                    <a:pos x="T4" y="T5"/>
                  </a:cxn>
                  <a:cxn ang="T13">
                    <a:pos x="T6" y="T7"/>
                  </a:cxn>
                  <a:cxn ang="T14">
                    <a:pos x="T8" y="T9"/>
                  </a:cxn>
                </a:cxnLst>
                <a:rect l="T15" t="T16" r="T17" b="T18"/>
                <a:pathLst>
                  <a:path w="350" h="125">
                    <a:moveTo>
                      <a:pt x="350" y="121"/>
                    </a:moveTo>
                    <a:lnTo>
                      <a:pt x="350" y="125"/>
                    </a:lnTo>
                    <a:lnTo>
                      <a:pt x="0" y="3"/>
                    </a:lnTo>
                    <a:lnTo>
                      <a:pt x="0" y="0"/>
                    </a:lnTo>
                    <a:lnTo>
                      <a:pt x="350" y="121"/>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137" name="Freeform 3074"/>
              <p:cNvSpPr>
                <a:spLocks/>
              </p:cNvSpPr>
              <p:nvPr/>
            </p:nvSpPr>
            <p:spPr bwMode="auto">
              <a:xfrm>
                <a:off x="3058" y="2372"/>
                <a:ext cx="177" cy="61"/>
              </a:xfrm>
              <a:custGeom>
                <a:avLst/>
                <a:gdLst>
                  <a:gd name="T0" fmla="*/ 2 w 352"/>
                  <a:gd name="T1" fmla="*/ 0 h 123"/>
                  <a:gd name="T2" fmla="*/ 2 w 352"/>
                  <a:gd name="T3" fmla="*/ 0 h 123"/>
                  <a:gd name="T4" fmla="*/ 0 w 352"/>
                  <a:gd name="T5" fmla="*/ 0 h 123"/>
                  <a:gd name="T6" fmla="*/ 0 w 352"/>
                  <a:gd name="T7" fmla="*/ 0 h 123"/>
                  <a:gd name="T8" fmla="*/ 2 w 352"/>
                  <a:gd name="T9" fmla="*/ 0 h 123"/>
                  <a:gd name="T10" fmla="*/ 0 60000 65536"/>
                  <a:gd name="T11" fmla="*/ 0 60000 65536"/>
                  <a:gd name="T12" fmla="*/ 0 60000 65536"/>
                  <a:gd name="T13" fmla="*/ 0 60000 65536"/>
                  <a:gd name="T14" fmla="*/ 0 60000 65536"/>
                  <a:gd name="T15" fmla="*/ 0 w 352"/>
                  <a:gd name="T16" fmla="*/ 0 h 123"/>
                  <a:gd name="T17" fmla="*/ 352 w 352"/>
                  <a:gd name="T18" fmla="*/ 123 h 123"/>
                </a:gdLst>
                <a:ahLst/>
                <a:cxnLst>
                  <a:cxn ang="T10">
                    <a:pos x="T0" y="T1"/>
                  </a:cxn>
                  <a:cxn ang="T11">
                    <a:pos x="T2" y="T3"/>
                  </a:cxn>
                  <a:cxn ang="T12">
                    <a:pos x="T4" y="T5"/>
                  </a:cxn>
                  <a:cxn ang="T13">
                    <a:pos x="T6" y="T7"/>
                  </a:cxn>
                  <a:cxn ang="T14">
                    <a:pos x="T8" y="T9"/>
                  </a:cxn>
                </a:cxnLst>
                <a:rect l="T15" t="T16" r="T17" b="T18"/>
                <a:pathLst>
                  <a:path w="352" h="123">
                    <a:moveTo>
                      <a:pt x="350" y="122"/>
                    </a:moveTo>
                    <a:lnTo>
                      <a:pt x="352" y="123"/>
                    </a:lnTo>
                    <a:lnTo>
                      <a:pt x="0" y="2"/>
                    </a:lnTo>
                    <a:lnTo>
                      <a:pt x="0" y="0"/>
                    </a:lnTo>
                    <a:lnTo>
                      <a:pt x="350" y="122"/>
                    </a:lnTo>
                    <a:close/>
                  </a:path>
                </a:pathLst>
              </a:custGeom>
              <a:solidFill>
                <a:srgbClr val="DE6E00"/>
              </a:solidFill>
              <a:ln w="9525">
                <a:noFill/>
                <a:round/>
                <a:headEnd/>
                <a:tailEnd/>
              </a:ln>
            </p:spPr>
            <p:txBody>
              <a:bodyPr>
                <a:prstTxWarp prst="textNoShape">
                  <a:avLst/>
                </a:prstTxWarp>
              </a:bodyPr>
              <a:lstStyle/>
              <a:p>
                <a:endParaRPr lang="en-US">
                  <a:latin typeface="Calibri" pitchFamily="-112" charset="0"/>
                </a:endParaRPr>
              </a:p>
            </p:txBody>
          </p:sp>
          <p:sp>
            <p:nvSpPr>
              <p:cNvPr id="676138" name="Freeform 3075"/>
              <p:cNvSpPr>
                <a:spLocks/>
              </p:cNvSpPr>
              <p:nvPr/>
            </p:nvSpPr>
            <p:spPr bwMode="auto">
              <a:xfrm>
                <a:off x="3058" y="2373"/>
                <a:ext cx="177" cy="62"/>
              </a:xfrm>
              <a:custGeom>
                <a:avLst/>
                <a:gdLst>
                  <a:gd name="T0" fmla="*/ 2 w 352"/>
                  <a:gd name="T1" fmla="*/ 0 h 125"/>
                  <a:gd name="T2" fmla="*/ 2 w 352"/>
                  <a:gd name="T3" fmla="*/ 0 h 125"/>
                  <a:gd name="T4" fmla="*/ 1 w 352"/>
                  <a:gd name="T5" fmla="*/ 0 h 125"/>
                  <a:gd name="T6" fmla="*/ 0 w 352"/>
                  <a:gd name="T7" fmla="*/ 0 h 125"/>
                  <a:gd name="T8" fmla="*/ 2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2" y="121"/>
                    </a:moveTo>
                    <a:lnTo>
                      <a:pt x="352" y="125"/>
                    </a:lnTo>
                    <a:lnTo>
                      <a:pt x="1" y="3"/>
                    </a:lnTo>
                    <a:lnTo>
                      <a:pt x="0" y="0"/>
                    </a:lnTo>
                    <a:lnTo>
                      <a:pt x="352" y="121"/>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6139" name="Freeform 3076"/>
              <p:cNvSpPr>
                <a:spLocks/>
              </p:cNvSpPr>
              <p:nvPr/>
            </p:nvSpPr>
            <p:spPr bwMode="auto">
              <a:xfrm>
                <a:off x="3059" y="2374"/>
                <a:ext cx="176" cy="62"/>
              </a:xfrm>
              <a:custGeom>
                <a:avLst/>
                <a:gdLst>
                  <a:gd name="T0" fmla="*/ 2 w 351"/>
                  <a:gd name="T1" fmla="*/ 1 h 123"/>
                  <a:gd name="T2" fmla="*/ 2 w 351"/>
                  <a:gd name="T3" fmla="*/ 1 h 123"/>
                  <a:gd name="T4" fmla="*/ 0 w 351"/>
                  <a:gd name="T5" fmla="*/ 1 h 123"/>
                  <a:gd name="T6" fmla="*/ 0 w 351"/>
                  <a:gd name="T7" fmla="*/ 0 h 123"/>
                  <a:gd name="T8" fmla="*/ 2 w 351"/>
                  <a:gd name="T9" fmla="*/ 1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22"/>
                    </a:moveTo>
                    <a:lnTo>
                      <a:pt x="351" y="123"/>
                    </a:lnTo>
                    <a:lnTo>
                      <a:pt x="0" y="4"/>
                    </a:lnTo>
                    <a:lnTo>
                      <a:pt x="0" y="0"/>
                    </a:lnTo>
                    <a:lnTo>
                      <a:pt x="351" y="122"/>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6140" name="Freeform 3077"/>
              <p:cNvSpPr>
                <a:spLocks/>
              </p:cNvSpPr>
              <p:nvPr/>
            </p:nvSpPr>
            <p:spPr bwMode="auto">
              <a:xfrm>
                <a:off x="3059" y="2376"/>
                <a:ext cx="177" cy="68"/>
              </a:xfrm>
              <a:custGeom>
                <a:avLst/>
                <a:gdLst>
                  <a:gd name="T0" fmla="*/ 1 w 354"/>
                  <a:gd name="T1" fmla="*/ 1 h 136"/>
                  <a:gd name="T2" fmla="*/ 1 w 354"/>
                  <a:gd name="T3" fmla="*/ 1 h 136"/>
                  <a:gd name="T4" fmla="*/ 1 w 354"/>
                  <a:gd name="T5" fmla="*/ 1 h 136"/>
                  <a:gd name="T6" fmla="*/ 0 w 354"/>
                  <a:gd name="T7" fmla="*/ 0 h 136"/>
                  <a:gd name="T8" fmla="*/ 1 w 354"/>
                  <a:gd name="T9" fmla="*/ 1 h 136"/>
                  <a:gd name="T10" fmla="*/ 0 60000 65536"/>
                  <a:gd name="T11" fmla="*/ 0 60000 65536"/>
                  <a:gd name="T12" fmla="*/ 0 60000 65536"/>
                  <a:gd name="T13" fmla="*/ 0 60000 65536"/>
                  <a:gd name="T14" fmla="*/ 0 60000 65536"/>
                  <a:gd name="T15" fmla="*/ 0 w 354"/>
                  <a:gd name="T16" fmla="*/ 0 h 136"/>
                  <a:gd name="T17" fmla="*/ 354 w 354"/>
                  <a:gd name="T18" fmla="*/ 136 h 136"/>
                </a:gdLst>
                <a:ahLst/>
                <a:cxnLst>
                  <a:cxn ang="T10">
                    <a:pos x="T0" y="T1"/>
                  </a:cxn>
                  <a:cxn ang="T11">
                    <a:pos x="T2" y="T3"/>
                  </a:cxn>
                  <a:cxn ang="T12">
                    <a:pos x="T4" y="T5"/>
                  </a:cxn>
                  <a:cxn ang="T13">
                    <a:pos x="T6" y="T7"/>
                  </a:cxn>
                  <a:cxn ang="T14">
                    <a:pos x="T8" y="T9"/>
                  </a:cxn>
                </a:cxnLst>
                <a:rect l="T15" t="T16" r="T17" b="T18"/>
                <a:pathLst>
                  <a:path w="354" h="136">
                    <a:moveTo>
                      <a:pt x="351" y="119"/>
                    </a:moveTo>
                    <a:lnTo>
                      <a:pt x="354" y="136"/>
                    </a:lnTo>
                    <a:lnTo>
                      <a:pt x="4" y="13"/>
                    </a:lnTo>
                    <a:lnTo>
                      <a:pt x="0" y="0"/>
                    </a:lnTo>
                    <a:lnTo>
                      <a:pt x="351" y="119"/>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141" name="Freeform 3078"/>
              <p:cNvSpPr>
                <a:spLocks/>
              </p:cNvSpPr>
              <p:nvPr/>
            </p:nvSpPr>
            <p:spPr bwMode="auto">
              <a:xfrm>
                <a:off x="3059" y="2376"/>
                <a:ext cx="176" cy="61"/>
              </a:xfrm>
              <a:custGeom>
                <a:avLst/>
                <a:gdLst>
                  <a:gd name="T0" fmla="*/ 1 w 353"/>
                  <a:gd name="T1" fmla="*/ 0 h 123"/>
                  <a:gd name="T2" fmla="*/ 1 w 353"/>
                  <a:gd name="T3" fmla="*/ 0 h 123"/>
                  <a:gd name="T4" fmla="*/ 0 w 353"/>
                  <a:gd name="T5" fmla="*/ 0 h 123"/>
                  <a:gd name="T6" fmla="*/ 0 w 353"/>
                  <a:gd name="T7" fmla="*/ 0 h 123"/>
                  <a:gd name="T8" fmla="*/ 1 w 353"/>
                  <a:gd name="T9" fmla="*/ 0 h 123"/>
                  <a:gd name="T10" fmla="*/ 0 60000 65536"/>
                  <a:gd name="T11" fmla="*/ 0 60000 65536"/>
                  <a:gd name="T12" fmla="*/ 0 60000 65536"/>
                  <a:gd name="T13" fmla="*/ 0 60000 65536"/>
                  <a:gd name="T14" fmla="*/ 0 60000 65536"/>
                  <a:gd name="T15" fmla="*/ 0 w 353"/>
                  <a:gd name="T16" fmla="*/ 0 h 123"/>
                  <a:gd name="T17" fmla="*/ 353 w 353"/>
                  <a:gd name="T18" fmla="*/ 123 h 123"/>
                </a:gdLst>
                <a:ahLst/>
                <a:cxnLst>
                  <a:cxn ang="T10">
                    <a:pos x="T0" y="T1"/>
                  </a:cxn>
                  <a:cxn ang="T11">
                    <a:pos x="T2" y="T3"/>
                  </a:cxn>
                  <a:cxn ang="T12">
                    <a:pos x="T4" y="T5"/>
                  </a:cxn>
                  <a:cxn ang="T13">
                    <a:pos x="T6" y="T7"/>
                  </a:cxn>
                  <a:cxn ang="T14">
                    <a:pos x="T8" y="T9"/>
                  </a:cxn>
                </a:cxnLst>
                <a:rect l="T15" t="T16" r="T17" b="T18"/>
                <a:pathLst>
                  <a:path w="353" h="123">
                    <a:moveTo>
                      <a:pt x="351" y="119"/>
                    </a:moveTo>
                    <a:lnTo>
                      <a:pt x="353" y="123"/>
                    </a:lnTo>
                    <a:lnTo>
                      <a:pt x="2" y="1"/>
                    </a:lnTo>
                    <a:lnTo>
                      <a:pt x="0" y="0"/>
                    </a:lnTo>
                    <a:lnTo>
                      <a:pt x="351" y="119"/>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142" name="Freeform 3079"/>
              <p:cNvSpPr>
                <a:spLocks/>
              </p:cNvSpPr>
              <p:nvPr/>
            </p:nvSpPr>
            <p:spPr bwMode="auto">
              <a:xfrm>
                <a:off x="3060" y="2377"/>
                <a:ext cx="175" cy="62"/>
              </a:xfrm>
              <a:custGeom>
                <a:avLst/>
                <a:gdLst>
                  <a:gd name="T0" fmla="*/ 1 w 351"/>
                  <a:gd name="T1" fmla="*/ 0 h 125"/>
                  <a:gd name="T2" fmla="*/ 1 w 351"/>
                  <a:gd name="T3" fmla="*/ 0 h 125"/>
                  <a:gd name="T4" fmla="*/ 0 w 351"/>
                  <a:gd name="T5" fmla="*/ 0 h 125"/>
                  <a:gd name="T6" fmla="*/ 0 w 351"/>
                  <a:gd name="T7" fmla="*/ 0 h 125"/>
                  <a:gd name="T8" fmla="*/ 1 w 351"/>
                  <a:gd name="T9" fmla="*/ 0 h 125"/>
                  <a:gd name="T10" fmla="*/ 0 60000 65536"/>
                  <a:gd name="T11" fmla="*/ 0 60000 65536"/>
                  <a:gd name="T12" fmla="*/ 0 60000 65536"/>
                  <a:gd name="T13" fmla="*/ 0 60000 65536"/>
                  <a:gd name="T14" fmla="*/ 0 60000 65536"/>
                  <a:gd name="T15" fmla="*/ 0 w 351"/>
                  <a:gd name="T16" fmla="*/ 0 h 125"/>
                  <a:gd name="T17" fmla="*/ 351 w 351"/>
                  <a:gd name="T18" fmla="*/ 125 h 125"/>
                </a:gdLst>
                <a:ahLst/>
                <a:cxnLst>
                  <a:cxn ang="T10">
                    <a:pos x="T0" y="T1"/>
                  </a:cxn>
                  <a:cxn ang="T11">
                    <a:pos x="T2" y="T3"/>
                  </a:cxn>
                  <a:cxn ang="T12">
                    <a:pos x="T4" y="T5"/>
                  </a:cxn>
                  <a:cxn ang="T13">
                    <a:pos x="T6" y="T7"/>
                  </a:cxn>
                  <a:cxn ang="T14">
                    <a:pos x="T8" y="T9"/>
                  </a:cxn>
                </a:cxnLst>
                <a:rect l="T15" t="T16" r="T17" b="T18"/>
                <a:pathLst>
                  <a:path w="351" h="125">
                    <a:moveTo>
                      <a:pt x="351" y="122"/>
                    </a:moveTo>
                    <a:lnTo>
                      <a:pt x="351" y="125"/>
                    </a:lnTo>
                    <a:lnTo>
                      <a:pt x="0" y="4"/>
                    </a:lnTo>
                    <a:lnTo>
                      <a:pt x="0" y="0"/>
                    </a:lnTo>
                    <a:lnTo>
                      <a:pt x="351" y="122"/>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143" name="Freeform 3080"/>
              <p:cNvSpPr>
                <a:spLocks/>
              </p:cNvSpPr>
              <p:nvPr/>
            </p:nvSpPr>
            <p:spPr bwMode="auto">
              <a:xfrm>
                <a:off x="3060" y="2378"/>
                <a:ext cx="175" cy="63"/>
              </a:xfrm>
              <a:custGeom>
                <a:avLst/>
                <a:gdLst>
                  <a:gd name="T0" fmla="*/ 1 w 351"/>
                  <a:gd name="T1" fmla="*/ 1 h 124"/>
                  <a:gd name="T2" fmla="*/ 1 w 351"/>
                  <a:gd name="T3" fmla="*/ 1 h 124"/>
                  <a:gd name="T4" fmla="*/ 0 w 351"/>
                  <a:gd name="T5" fmla="*/ 1 h 124"/>
                  <a:gd name="T6" fmla="*/ 0 w 351"/>
                  <a:gd name="T7" fmla="*/ 0 h 124"/>
                  <a:gd name="T8" fmla="*/ 1 w 351"/>
                  <a:gd name="T9" fmla="*/ 1 h 124"/>
                  <a:gd name="T10" fmla="*/ 0 60000 65536"/>
                  <a:gd name="T11" fmla="*/ 0 60000 65536"/>
                  <a:gd name="T12" fmla="*/ 0 60000 65536"/>
                  <a:gd name="T13" fmla="*/ 0 60000 65536"/>
                  <a:gd name="T14" fmla="*/ 0 60000 65536"/>
                  <a:gd name="T15" fmla="*/ 0 w 351"/>
                  <a:gd name="T16" fmla="*/ 0 h 124"/>
                  <a:gd name="T17" fmla="*/ 351 w 351"/>
                  <a:gd name="T18" fmla="*/ 124 h 124"/>
                </a:gdLst>
                <a:ahLst/>
                <a:cxnLst>
                  <a:cxn ang="T10">
                    <a:pos x="T0" y="T1"/>
                  </a:cxn>
                  <a:cxn ang="T11">
                    <a:pos x="T2" y="T3"/>
                  </a:cxn>
                  <a:cxn ang="T12">
                    <a:pos x="T4" y="T5"/>
                  </a:cxn>
                  <a:cxn ang="T13">
                    <a:pos x="T6" y="T7"/>
                  </a:cxn>
                  <a:cxn ang="T14">
                    <a:pos x="T8" y="T9"/>
                  </a:cxn>
                </a:cxnLst>
                <a:rect l="T15" t="T16" r="T17" b="T18"/>
                <a:pathLst>
                  <a:path w="351" h="124">
                    <a:moveTo>
                      <a:pt x="351" y="121"/>
                    </a:moveTo>
                    <a:lnTo>
                      <a:pt x="351" y="124"/>
                    </a:lnTo>
                    <a:lnTo>
                      <a:pt x="0" y="3"/>
                    </a:lnTo>
                    <a:lnTo>
                      <a:pt x="0" y="0"/>
                    </a:lnTo>
                    <a:lnTo>
                      <a:pt x="351" y="121"/>
                    </a:lnTo>
                    <a:close/>
                  </a:path>
                </a:pathLst>
              </a:custGeom>
              <a:solidFill>
                <a:srgbClr val="D86B00"/>
              </a:solidFill>
              <a:ln w="9525">
                <a:noFill/>
                <a:round/>
                <a:headEnd/>
                <a:tailEnd/>
              </a:ln>
            </p:spPr>
            <p:txBody>
              <a:bodyPr>
                <a:prstTxWarp prst="textNoShape">
                  <a:avLst/>
                </a:prstTxWarp>
              </a:bodyPr>
              <a:lstStyle/>
              <a:p>
                <a:endParaRPr lang="en-US">
                  <a:latin typeface="Calibri" pitchFamily="-112" charset="0"/>
                </a:endParaRPr>
              </a:p>
            </p:txBody>
          </p:sp>
          <p:sp>
            <p:nvSpPr>
              <p:cNvPr id="676144" name="Freeform 3081"/>
              <p:cNvSpPr>
                <a:spLocks/>
              </p:cNvSpPr>
              <p:nvPr/>
            </p:nvSpPr>
            <p:spPr bwMode="auto">
              <a:xfrm>
                <a:off x="3060" y="2380"/>
                <a:ext cx="176"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1" y="121"/>
                    </a:moveTo>
                    <a:lnTo>
                      <a:pt x="352" y="125"/>
                    </a:lnTo>
                    <a:lnTo>
                      <a:pt x="2" y="3"/>
                    </a:lnTo>
                    <a:lnTo>
                      <a:pt x="0" y="0"/>
                    </a:lnTo>
                    <a:lnTo>
                      <a:pt x="351" y="121"/>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6145" name="Freeform 3082"/>
              <p:cNvSpPr>
                <a:spLocks/>
              </p:cNvSpPr>
              <p:nvPr/>
            </p:nvSpPr>
            <p:spPr bwMode="auto">
              <a:xfrm>
                <a:off x="3061" y="2382"/>
                <a:ext cx="175" cy="62"/>
              </a:xfrm>
              <a:custGeom>
                <a:avLst/>
                <a:gdLst>
                  <a:gd name="T0" fmla="*/ 1 w 350"/>
                  <a:gd name="T1" fmla="*/ 0 h 125"/>
                  <a:gd name="T2" fmla="*/ 1 w 350"/>
                  <a:gd name="T3" fmla="*/ 0 h 125"/>
                  <a:gd name="T4" fmla="*/ 0 w 350"/>
                  <a:gd name="T5" fmla="*/ 0 h 125"/>
                  <a:gd name="T6" fmla="*/ 0 w 350"/>
                  <a:gd name="T7" fmla="*/ 0 h 125"/>
                  <a:gd name="T8" fmla="*/ 1 w 350"/>
                  <a:gd name="T9" fmla="*/ 0 h 125"/>
                  <a:gd name="T10" fmla="*/ 0 60000 65536"/>
                  <a:gd name="T11" fmla="*/ 0 60000 65536"/>
                  <a:gd name="T12" fmla="*/ 0 60000 65536"/>
                  <a:gd name="T13" fmla="*/ 0 60000 65536"/>
                  <a:gd name="T14" fmla="*/ 0 60000 65536"/>
                  <a:gd name="T15" fmla="*/ 0 w 350"/>
                  <a:gd name="T16" fmla="*/ 0 h 125"/>
                  <a:gd name="T17" fmla="*/ 350 w 350"/>
                  <a:gd name="T18" fmla="*/ 125 h 125"/>
                </a:gdLst>
                <a:ahLst/>
                <a:cxnLst>
                  <a:cxn ang="T10">
                    <a:pos x="T0" y="T1"/>
                  </a:cxn>
                  <a:cxn ang="T11">
                    <a:pos x="T2" y="T3"/>
                  </a:cxn>
                  <a:cxn ang="T12">
                    <a:pos x="T4" y="T5"/>
                  </a:cxn>
                  <a:cxn ang="T13">
                    <a:pos x="T6" y="T7"/>
                  </a:cxn>
                  <a:cxn ang="T14">
                    <a:pos x="T8" y="T9"/>
                  </a:cxn>
                </a:cxnLst>
                <a:rect l="T15" t="T16" r="T17" b="T18"/>
                <a:pathLst>
                  <a:path w="350" h="125">
                    <a:moveTo>
                      <a:pt x="350" y="122"/>
                    </a:moveTo>
                    <a:lnTo>
                      <a:pt x="350" y="125"/>
                    </a:lnTo>
                    <a:lnTo>
                      <a:pt x="0" y="2"/>
                    </a:lnTo>
                    <a:lnTo>
                      <a:pt x="0" y="0"/>
                    </a:lnTo>
                    <a:lnTo>
                      <a:pt x="350" y="122"/>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6146" name="Freeform 3083"/>
              <p:cNvSpPr>
                <a:spLocks/>
              </p:cNvSpPr>
              <p:nvPr/>
            </p:nvSpPr>
            <p:spPr bwMode="auto">
              <a:xfrm>
                <a:off x="3061" y="2383"/>
                <a:ext cx="178" cy="68"/>
              </a:xfrm>
              <a:custGeom>
                <a:avLst/>
                <a:gdLst>
                  <a:gd name="T0" fmla="*/ 2 w 355"/>
                  <a:gd name="T1" fmla="*/ 1 h 136"/>
                  <a:gd name="T2" fmla="*/ 2 w 355"/>
                  <a:gd name="T3" fmla="*/ 1 h 136"/>
                  <a:gd name="T4" fmla="*/ 1 w 355"/>
                  <a:gd name="T5" fmla="*/ 1 h 136"/>
                  <a:gd name="T6" fmla="*/ 0 w 355"/>
                  <a:gd name="T7" fmla="*/ 0 h 136"/>
                  <a:gd name="T8" fmla="*/ 2 w 355"/>
                  <a:gd name="T9" fmla="*/ 1 h 136"/>
                  <a:gd name="T10" fmla="*/ 0 60000 65536"/>
                  <a:gd name="T11" fmla="*/ 0 60000 65536"/>
                  <a:gd name="T12" fmla="*/ 0 60000 65536"/>
                  <a:gd name="T13" fmla="*/ 0 60000 65536"/>
                  <a:gd name="T14" fmla="*/ 0 60000 65536"/>
                  <a:gd name="T15" fmla="*/ 0 w 355"/>
                  <a:gd name="T16" fmla="*/ 0 h 136"/>
                  <a:gd name="T17" fmla="*/ 355 w 355"/>
                  <a:gd name="T18" fmla="*/ 136 h 136"/>
                </a:gdLst>
                <a:ahLst/>
                <a:cxnLst>
                  <a:cxn ang="T10">
                    <a:pos x="T0" y="T1"/>
                  </a:cxn>
                  <a:cxn ang="T11">
                    <a:pos x="T2" y="T3"/>
                  </a:cxn>
                  <a:cxn ang="T12">
                    <a:pos x="T4" y="T5"/>
                  </a:cxn>
                  <a:cxn ang="T13">
                    <a:pos x="T6" y="T7"/>
                  </a:cxn>
                  <a:cxn ang="T14">
                    <a:pos x="T8" y="T9"/>
                  </a:cxn>
                </a:cxnLst>
                <a:rect l="T15" t="T16" r="T17" b="T18"/>
                <a:pathLst>
                  <a:path w="355" h="136">
                    <a:moveTo>
                      <a:pt x="350" y="123"/>
                    </a:moveTo>
                    <a:lnTo>
                      <a:pt x="355" y="136"/>
                    </a:lnTo>
                    <a:lnTo>
                      <a:pt x="5" y="15"/>
                    </a:lnTo>
                    <a:lnTo>
                      <a:pt x="0" y="0"/>
                    </a:lnTo>
                    <a:lnTo>
                      <a:pt x="350" y="123"/>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147" name="Freeform 3084"/>
              <p:cNvSpPr>
                <a:spLocks/>
              </p:cNvSpPr>
              <p:nvPr/>
            </p:nvSpPr>
            <p:spPr bwMode="auto">
              <a:xfrm>
                <a:off x="3061" y="2383"/>
                <a:ext cx="176" cy="63"/>
              </a:xfrm>
              <a:custGeom>
                <a:avLst/>
                <a:gdLst>
                  <a:gd name="T0" fmla="*/ 1 w 352"/>
                  <a:gd name="T1" fmla="*/ 1 h 126"/>
                  <a:gd name="T2" fmla="*/ 1 w 352"/>
                  <a:gd name="T3" fmla="*/ 1 h 126"/>
                  <a:gd name="T4" fmla="*/ 1 w 352"/>
                  <a:gd name="T5" fmla="*/ 1 h 126"/>
                  <a:gd name="T6" fmla="*/ 0 w 352"/>
                  <a:gd name="T7" fmla="*/ 0 h 126"/>
                  <a:gd name="T8" fmla="*/ 1 w 352"/>
                  <a:gd name="T9" fmla="*/ 1 h 126"/>
                  <a:gd name="T10" fmla="*/ 0 60000 65536"/>
                  <a:gd name="T11" fmla="*/ 0 60000 65536"/>
                  <a:gd name="T12" fmla="*/ 0 60000 65536"/>
                  <a:gd name="T13" fmla="*/ 0 60000 65536"/>
                  <a:gd name="T14" fmla="*/ 0 60000 65536"/>
                  <a:gd name="T15" fmla="*/ 0 w 352"/>
                  <a:gd name="T16" fmla="*/ 0 h 126"/>
                  <a:gd name="T17" fmla="*/ 352 w 352"/>
                  <a:gd name="T18" fmla="*/ 126 h 126"/>
                </a:gdLst>
                <a:ahLst/>
                <a:cxnLst>
                  <a:cxn ang="T10">
                    <a:pos x="T0" y="T1"/>
                  </a:cxn>
                  <a:cxn ang="T11">
                    <a:pos x="T2" y="T3"/>
                  </a:cxn>
                  <a:cxn ang="T12">
                    <a:pos x="T4" y="T5"/>
                  </a:cxn>
                  <a:cxn ang="T13">
                    <a:pos x="T6" y="T7"/>
                  </a:cxn>
                  <a:cxn ang="T14">
                    <a:pos x="T8" y="T9"/>
                  </a:cxn>
                </a:cxnLst>
                <a:rect l="T15" t="T16" r="T17" b="T18"/>
                <a:pathLst>
                  <a:path w="352" h="126">
                    <a:moveTo>
                      <a:pt x="350" y="123"/>
                    </a:moveTo>
                    <a:lnTo>
                      <a:pt x="352" y="126"/>
                    </a:lnTo>
                    <a:lnTo>
                      <a:pt x="1" y="3"/>
                    </a:lnTo>
                    <a:lnTo>
                      <a:pt x="0" y="0"/>
                    </a:lnTo>
                    <a:lnTo>
                      <a:pt x="350" y="123"/>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148" name="Freeform 3085"/>
              <p:cNvSpPr>
                <a:spLocks/>
              </p:cNvSpPr>
              <p:nvPr/>
            </p:nvSpPr>
            <p:spPr bwMode="auto">
              <a:xfrm>
                <a:off x="3062" y="2384"/>
                <a:ext cx="176" cy="63"/>
              </a:xfrm>
              <a:custGeom>
                <a:avLst/>
                <a:gdLst>
                  <a:gd name="T0" fmla="*/ 1 w 353"/>
                  <a:gd name="T1" fmla="*/ 0 h 127"/>
                  <a:gd name="T2" fmla="*/ 1 w 353"/>
                  <a:gd name="T3" fmla="*/ 0 h 127"/>
                  <a:gd name="T4" fmla="*/ 0 w 353"/>
                  <a:gd name="T5" fmla="*/ 0 h 127"/>
                  <a:gd name="T6" fmla="*/ 0 w 353"/>
                  <a:gd name="T7" fmla="*/ 0 h 127"/>
                  <a:gd name="T8" fmla="*/ 1 w 353"/>
                  <a:gd name="T9" fmla="*/ 0 h 127"/>
                  <a:gd name="T10" fmla="*/ 0 60000 65536"/>
                  <a:gd name="T11" fmla="*/ 0 60000 65536"/>
                  <a:gd name="T12" fmla="*/ 0 60000 65536"/>
                  <a:gd name="T13" fmla="*/ 0 60000 65536"/>
                  <a:gd name="T14" fmla="*/ 0 60000 65536"/>
                  <a:gd name="T15" fmla="*/ 0 w 353"/>
                  <a:gd name="T16" fmla="*/ 0 h 127"/>
                  <a:gd name="T17" fmla="*/ 353 w 353"/>
                  <a:gd name="T18" fmla="*/ 127 h 127"/>
                </a:gdLst>
                <a:ahLst/>
                <a:cxnLst>
                  <a:cxn ang="T10">
                    <a:pos x="T0" y="T1"/>
                  </a:cxn>
                  <a:cxn ang="T11">
                    <a:pos x="T2" y="T3"/>
                  </a:cxn>
                  <a:cxn ang="T12">
                    <a:pos x="T4" y="T5"/>
                  </a:cxn>
                  <a:cxn ang="T13">
                    <a:pos x="T6" y="T7"/>
                  </a:cxn>
                  <a:cxn ang="T14">
                    <a:pos x="T8" y="T9"/>
                  </a:cxn>
                </a:cxnLst>
                <a:rect l="T15" t="T16" r="T17" b="T18"/>
                <a:pathLst>
                  <a:path w="353" h="127">
                    <a:moveTo>
                      <a:pt x="351" y="123"/>
                    </a:moveTo>
                    <a:lnTo>
                      <a:pt x="353" y="127"/>
                    </a:lnTo>
                    <a:lnTo>
                      <a:pt x="2" y="5"/>
                    </a:lnTo>
                    <a:lnTo>
                      <a:pt x="0" y="0"/>
                    </a:lnTo>
                    <a:lnTo>
                      <a:pt x="351" y="123"/>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149" name="Freeform 3086"/>
              <p:cNvSpPr>
                <a:spLocks/>
              </p:cNvSpPr>
              <p:nvPr/>
            </p:nvSpPr>
            <p:spPr bwMode="auto">
              <a:xfrm>
                <a:off x="3063" y="2387"/>
                <a:ext cx="176"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1" y="122"/>
                    </a:moveTo>
                    <a:lnTo>
                      <a:pt x="352" y="125"/>
                    </a:lnTo>
                    <a:lnTo>
                      <a:pt x="2" y="4"/>
                    </a:lnTo>
                    <a:lnTo>
                      <a:pt x="0" y="0"/>
                    </a:lnTo>
                    <a:lnTo>
                      <a:pt x="351" y="122"/>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150" name="Freeform 3087"/>
              <p:cNvSpPr>
                <a:spLocks/>
              </p:cNvSpPr>
              <p:nvPr/>
            </p:nvSpPr>
            <p:spPr bwMode="auto">
              <a:xfrm>
                <a:off x="3063" y="2388"/>
                <a:ext cx="176" cy="63"/>
              </a:xfrm>
              <a:custGeom>
                <a:avLst/>
                <a:gdLst>
                  <a:gd name="T0" fmla="*/ 2 w 350"/>
                  <a:gd name="T1" fmla="*/ 1 h 124"/>
                  <a:gd name="T2" fmla="*/ 2 w 350"/>
                  <a:gd name="T3" fmla="*/ 1 h 124"/>
                  <a:gd name="T4" fmla="*/ 0 w 350"/>
                  <a:gd name="T5" fmla="*/ 1 h 124"/>
                  <a:gd name="T6" fmla="*/ 0 w 350"/>
                  <a:gd name="T7" fmla="*/ 0 h 124"/>
                  <a:gd name="T8" fmla="*/ 2 w 350"/>
                  <a:gd name="T9" fmla="*/ 1 h 124"/>
                  <a:gd name="T10" fmla="*/ 0 60000 65536"/>
                  <a:gd name="T11" fmla="*/ 0 60000 65536"/>
                  <a:gd name="T12" fmla="*/ 0 60000 65536"/>
                  <a:gd name="T13" fmla="*/ 0 60000 65536"/>
                  <a:gd name="T14" fmla="*/ 0 60000 65536"/>
                  <a:gd name="T15" fmla="*/ 0 w 350"/>
                  <a:gd name="T16" fmla="*/ 0 h 124"/>
                  <a:gd name="T17" fmla="*/ 350 w 350"/>
                  <a:gd name="T18" fmla="*/ 124 h 124"/>
                </a:gdLst>
                <a:ahLst/>
                <a:cxnLst>
                  <a:cxn ang="T10">
                    <a:pos x="T0" y="T1"/>
                  </a:cxn>
                  <a:cxn ang="T11">
                    <a:pos x="T2" y="T3"/>
                  </a:cxn>
                  <a:cxn ang="T12">
                    <a:pos x="T4" y="T5"/>
                  </a:cxn>
                  <a:cxn ang="T13">
                    <a:pos x="T6" y="T7"/>
                  </a:cxn>
                  <a:cxn ang="T14">
                    <a:pos x="T8" y="T9"/>
                  </a:cxn>
                </a:cxnLst>
                <a:rect l="T15" t="T16" r="T17" b="T18"/>
                <a:pathLst>
                  <a:path w="350" h="124">
                    <a:moveTo>
                      <a:pt x="350" y="121"/>
                    </a:moveTo>
                    <a:lnTo>
                      <a:pt x="350" y="124"/>
                    </a:lnTo>
                    <a:lnTo>
                      <a:pt x="0" y="3"/>
                    </a:lnTo>
                    <a:lnTo>
                      <a:pt x="0" y="0"/>
                    </a:lnTo>
                    <a:lnTo>
                      <a:pt x="350" y="121"/>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151" name="Freeform 3088"/>
              <p:cNvSpPr>
                <a:spLocks/>
              </p:cNvSpPr>
              <p:nvPr/>
            </p:nvSpPr>
            <p:spPr bwMode="auto">
              <a:xfrm>
                <a:off x="3063" y="2390"/>
                <a:ext cx="179" cy="67"/>
              </a:xfrm>
              <a:custGeom>
                <a:avLst/>
                <a:gdLst>
                  <a:gd name="T0" fmla="*/ 2 w 357"/>
                  <a:gd name="T1" fmla="*/ 0 h 135"/>
                  <a:gd name="T2" fmla="*/ 2 w 357"/>
                  <a:gd name="T3" fmla="*/ 0 h 135"/>
                  <a:gd name="T4" fmla="*/ 1 w 357"/>
                  <a:gd name="T5" fmla="*/ 0 h 135"/>
                  <a:gd name="T6" fmla="*/ 0 w 357"/>
                  <a:gd name="T7" fmla="*/ 0 h 135"/>
                  <a:gd name="T8" fmla="*/ 2 w 357"/>
                  <a:gd name="T9" fmla="*/ 0 h 135"/>
                  <a:gd name="T10" fmla="*/ 0 60000 65536"/>
                  <a:gd name="T11" fmla="*/ 0 60000 65536"/>
                  <a:gd name="T12" fmla="*/ 0 60000 65536"/>
                  <a:gd name="T13" fmla="*/ 0 60000 65536"/>
                  <a:gd name="T14" fmla="*/ 0 60000 65536"/>
                  <a:gd name="T15" fmla="*/ 0 w 357"/>
                  <a:gd name="T16" fmla="*/ 0 h 135"/>
                  <a:gd name="T17" fmla="*/ 357 w 357"/>
                  <a:gd name="T18" fmla="*/ 135 h 135"/>
                </a:gdLst>
                <a:ahLst/>
                <a:cxnLst>
                  <a:cxn ang="T10">
                    <a:pos x="T0" y="T1"/>
                  </a:cxn>
                  <a:cxn ang="T11">
                    <a:pos x="T2" y="T3"/>
                  </a:cxn>
                  <a:cxn ang="T12">
                    <a:pos x="T4" y="T5"/>
                  </a:cxn>
                  <a:cxn ang="T13">
                    <a:pos x="T6" y="T7"/>
                  </a:cxn>
                  <a:cxn ang="T14">
                    <a:pos x="T8" y="T9"/>
                  </a:cxn>
                </a:cxnLst>
                <a:rect l="T15" t="T16" r="T17" b="T18"/>
                <a:pathLst>
                  <a:path w="357" h="135">
                    <a:moveTo>
                      <a:pt x="350" y="121"/>
                    </a:moveTo>
                    <a:lnTo>
                      <a:pt x="357" y="135"/>
                    </a:lnTo>
                    <a:lnTo>
                      <a:pt x="6" y="12"/>
                    </a:lnTo>
                    <a:lnTo>
                      <a:pt x="0" y="0"/>
                    </a:lnTo>
                    <a:lnTo>
                      <a:pt x="350" y="12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152" name="Freeform 3089"/>
              <p:cNvSpPr>
                <a:spLocks/>
              </p:cNvSpPr>
              <p:nvPr/>
            </p:nvSpPr>
            <p:spPr bwMode="auto">
              <a:xfrm>
                <a:off x="3063" y="2390"/>
                <a:ext cx="177" cy="62"/>
              </a:xfrm>
              <a:custGeom>
                <a:avLst/>
                <a:gdLst>
                  <a:gd name="T0" fmla="*/ 2 w 352"/>
                  <a:gd name="T1" fmla="*/ 0 h 125"/>
                  <a:gd name="T2" fmla="*/ 2 w 352"/>
                  <a:gd name="T3" fmla="*/ 0 h 125"/>
                  <a:gd name="T4" fmla="*/ 1 w 352"/>
                  <a:gd name="T5" fmla="*/ 0 h 125"/>
                  <a:gd name="T6" fmla="*/ 0 w 352"/>
                  <a:gd name="T7" fmla="*/ 0 h 125"/>
                  <a:gd name="T8" fmla="*/ 2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0" y="121"/>
                    </a:moveTo>
                    <a:lnTo>
                      <a:pt x="352" y="125"/>
                    </a:lnTo>
                    <a:lnTo>
                      <a:pt x="1" y="3"/>
                    </a:lnTo>
                    <a:lnTo>
                      <a:pt x="0" y="0"/>
                    </a:lnTo>
                    <a:lnTo>
                      <a:pt x="350" y="12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153" name="Freeform 3090"/>
              <p:cNvSpPr>
                <a:spLocks/>
              </p:cNvSpPr>
              <p:nvPr/>
            </p:nvSpPr>
            <p:spPr bwMode="auto">
              <a:xfrm>
                <a:off x="3064" y="2392"/>
                <a:ext cx="176" cy="62"/>
              </a:xfrm>
              <a:custGeom>
                <a:avLst/>
                <a:gdLst>
                  <a:gd name="T0" fmla="*/ 1 w 353"/>
                  <a:gd name="T1" fmla="*/ 0 h 125"/>
                  <a:gd name="T2" fmla="*/ 1 w 353"/>
                  <a:gd name="T3" fmla="*/ 0 h 125"/>
                  <a:gd name="T4" fmla="*/ 0 w 353"/>
                  <a:gd name="T5" fmla="*/ 0 h 125"/>
                  <a:gd name="T6" fmla="*/ 0 w 353"/>
                  <a:gd name="T7" fmla="*/ 0 h 125"/>
                  <a:gd name="T8" fmla="*/ 1 w 353"/>
                  <a:gd name="T9" fmla="*/ 0 h 125"/>
                  <a:gd name="T10" fmla="*/ 0 60000 65536"/>
                  <a:gd name="T11" fmla="*/ 0 60000 65536"/>
                  <a:gd name="T12" fmla="*/ 0 60000 65536"/>
                  <a:gd name="T13" fmla="*/ 0 60000 65536"/>
                  <a:gd name="T14" fmla="*/ 0 60000 65536"/>
                  <a:gd name="T15" fmla="*/ 0 w 353"/>
                  <a:gd name="T16" fmla="*/ 0 h 125"/>
                  <a:gd name="T17" fmla="*/ 353 w 353"/>
                  <a:gd name="T18" fmla="*/ 125 h 125"/>
                </a:gdLst>
                <a:ahLst/>
                <a:cxnLst>
                  <a:cxn ang="T10">
                    <a:pos x="T0" y="T1"/>
                  </a:cxn>
                  <a:cxn ang="T11">
                    <a:pos x="T2" y="T3"/>
                  </a:cxn>
                  <a:cxn ang="T12">
                    <a:pos x="T4" y="T5"/>
                  </a:cxn>
                  <a:cxn ang="T13">
                    <a:pos x="T6" y="T7"/>
                  </a:cxn>
                  <a:cxn ang="T14">
                    <a:pos x="T8" y="T9"/>
                  </a:cxn>
                </a:cxnLst>
                <a:rect l="T15" t="T16" r="T17" b="T18"/>
                <a:pathLst>
                  <a:path w="353" h="125">
                    <a:moveTo>
                      <a:pt x="351" y="122"/>
                    </a:moveTo>
                    <a:lnTo>
                      <a:pt x="353" y="125"/>
                    </a:lnTo>
                    <a:lnTo>
                      <a:pt x="2" y="2"/>
                    </a:lnTo>
                    <a:lnTo>
                      <a:pt x="0" y="0"/>
                    </a:lnTo>
                    <a:lnTo>
                      <a:pt x="351" y="122"/>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154" name="Freeform 3091"/>
              <p:cNvSpPr>
                <a:spLocks/>
              </p:cNvSpPr>
              <p:nvPr/>
            </p:nvSpPr>
            <p:spPr bwMode="auto">
              <a:xfrm>
                <a:off x="3065" y="2392"/>
                <a:ext cx="176" cy="64"/>
              </a:xfrm>
              <a:custGeom>
                <a:avLst/>
                <a:gdLst>
                  <a:gd name="T0" fmla="*/ 1 w 352"/>
                  <a:gd name="T1" fmla="*/ 1 h 126"/>
                  <a:gd name="T2" fmla="*/ 1 w 352"/>
                  <a:gd name="T3" fmla="*/ 1 h 126"/>
                  <a:gd name="T4" fmla="*/ 1 w 352"/>
                  <a:gd name="T5" fmla="*/ 1 h 126"/>
                  <a:gd name="T6" fmla="*/ 0 w 352"/>
                  <a:gd name="T7" fmla="*/ 0 h 126"/>
                  <a:gd name="T8" fmla="*/ 1 w 352"/>
                  <a:gd name="T9" fmla="*/ 1 h 126"/>
                  <a:gd name="T10" fmla="*/ 0 60000 65536"/>
                  <a:gd name="T11" fmla="*/ 0 60000 65536"/>
                  <a:gd name="T12" fmla="*/ 0 60000 65536"/>
                  <a:gd name="T13" fmla="*/ 0 60000 65536"/>
                  <a:gd name="T14" fmla="*/ 0 60000 65536"/>
                  <a:gd name="T15" fmla="*/ 0 w 352"/>
                  <a:gd name="T16" fmla="*/ 0 h 126"/>
                  <a:gd name="T17" fmla="*/ 352 w 352"/>
                  <a:gd name="T18" fmla="*/ 126 h 126"/>
                </a:gdLst>
                <a:ahLst/>
                <a:cxnLst>
                  <a:cxn ang="T10">
                    <a:pos x="T0" y="T1"/>
                  </a:cxn>
                  <a:cxn ang="T11">
                    <a:pos x="T2" y="T3"/>
                  </a:cxn>
                  <a:cxn ang="T12">
                    <a:pos x="T4" y="T5"/>
                  </a:cxn>
                  <a:cxn ang="T13">
                    <a:pos x="T6" y="T7"/>
                  </a:cxn>
                  <a:cxn ang="T14">
                    <a:pos x="T8" y="T9"/>
                  </a:cxn>
                </a:cxnLst>
                <a:rect l="T15" t="T16" r="T17" b="T18"/>
                <a:pathLst>
                  <a:path w="352" h="126">
                    <a:moveTo>
                      <a:pt x="351" y="123"/>
                    </a:moveTo>
                    <a:lnTo>
                      <a:pt x="352" y="126"/>
                    </a:lnTo>
                    <a:lnTo>
                      <a:pt x="2" y="3"/>
                    </a:lnTo>
                    <a:lnTo>
                      <a:pt x="0" y="0"/>
                    </a:lnTo>
                    <a:lnTo>
                      <a:pt x="351" y="12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155" name="Freeform 3092"/>
              <p:cNvSpPr>
                <a:spLocks/>
              </p:cNvSpPr>
              <p:nvPr/>
            </p:nvSpPr>
            <p:spPr bwMode="auto">
              <a:xfrm>
                <a:off x="3066" y="2394"/>
                <a:ext cx="176" cy="63"/>
              </a:xfrm>
              <a:custGeom>
                <a:avLst/>
                <a:gdLst>
                  <a:gd name="T0" fmla="*/ 1 w 352"/>
                  <a:gd name="T1" fmla="*/ 0 h 127"/>
                  <a:gd name="T2" fmla="*/ 1 w 352"/>
                  <a:gd name="T3" fmla="*/ 0 h 127"/>
                  <a:gd name="T4" fmla="*/ 1 w 352"/>
                  <a:gd name="T5" fmla="*/ 0 h 127"/>
                  <a:gd name="T6" fmla="*/ 0 w 352"/>
                  <a:gd name="T7" fmla="*/ 0 h 127"/>
                  <a:gd name="T8" fmla="*/ 1 w 352"/>
                  <a:gd name="T9" fmla="*/ 0 h 127"/>
                  <a:gd name="T10" fmla="*/ 0 60000 65536"/>
                  <a:gd name="T11" fmla="*/ 0 60000 65536"/>
                  <a:gd name="T12" fmla="*/ 0 60000 65536"/>
                  <a:gd name="T13" fmla="*/ 0 60000 65536"/>
                  <a:gd name="T14" fmla="*/ 0 60000 65536"/>
                  <a:gd name="T15" fmla="*/ 0 w 352"/>
                  <a:gd name="T16" fmla="*/ 0 h 127"/>
                  <a:gd name="T17" fmla="*/ 352 w 352"/>
                  <a:gd name="T18" fmla="*/ 127 h 127"/>
                </a:gdLst>
                <a:ahLst/>
                <a:cxnLst>
                  <a:cxn ang="T10">
                    <a:pos x="T0" y="T1"/>
                  </a:cxn>
                  <a:cxn ang="T11">
                    <a:pos x="T2" y="T3"/>
                  </a:cxn>
                  <a:cxn ang="T12">
                    <a:pos x="T4" y="T5"/>
                  </a:cxn>
                  <a:cxn ang="T13">
                    <a:pos x="T6" y="T7"/>
                  </a:cxn>
                  <a:cxn ang="T14">
                    <a:pos x="T8" y="T9"/>
                  </a:cxn>
                </a:cxnLst>
                <a:rect l="T15" t="T16" r="T17" b="T18"/>
                <a:pathLst>
                  <a:path w="352" h="127">
                    <a:moveTo>
                      <a:pt x="350" y="123"/>
                    </a:moveTo>
                    <a:lnTo>
                      <a:pt x="352" y="127"/>
                    </a:lnTo>
                    <a:lnTo>
                      <a:pt x="1" y="4"/>
                    </a:lnTo>
                    <a:lnTo>
                      <a:pt x="0" y="0"/>
                    </a:lnTo>
                    <a:lnTo>
                      <a:pt x="350" y="123"/>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6156" name="Freeform 3093"/>
              <p:cNvSpPr>
                <a:spLocks/>
              </p:cNvSpPr>
              <p:nvPr/>
            </p:nvSpPr>
            <p:spPr bwMode="auto">
              <a:xfrm>
                <a:off x="3067" y="2396"/>
                <a:ext cx="178" cy="67"/>
              </a:xfrm>
              <a:custGeom>
                <a:avLst/>
                <a:gdLst>
                  <a:gd name="T0" fmla="*/ 1 w 358"/>
                  <a:gd name="T1" fmla="*/ 1 h 134"/>
                  <a:gd name="T2" fmla="*/ 1 w 358"/>
                  <a:gd name="T3" fmla="*/ 1 h 134"/>
                  <a:gd name="T4" fmla="*/ 0 w 358"/>
                  <a:gd name="T5" fmla="*/ 1 h 134"/>
                  <a:gd name="T6" fmla="*/ 0 w 358"/>
                  <a:gd name="T7" fmla="*/ 0 h 134"/>
                  <a:gd name="T8" fmla="*/ 1 w 358"/>
                  <a:gd name="T9" fmla="*/ 1 h 134"/>
                  <a:gd name="T10" fmla="*/ 0 60000 65536"/>
                  <a:gd name="T11" fmla="*/ 0 60000 65536"/>
                  <a:gd name="T12" fmla="*/ 0 60000 65536"/>
                  <a:gd name="T13" fmla="*/ 0 60000 65536"/>
                  <a:gd name="T14" fmla="*/ 0 60000 65536"/>
                  <a:gd name="T15" fmla="*/ 0 w 358"/>
                  <a:gd name="T16" fmla="*/ 0 h 134"/>
                  <a:gd name="T17" fmla="*/ 358 w 358"/>
                  <a:gd name="T18" fmla="*/ 134 h 134"/>
                </a:gdLst>
                <a:ahLst/>
                <a:cxnLst>
                  <a:cxn ang="T10">
                    <a:pos x="T0" y="T1"/>
                  </a:cxn>
                  <a:cxn ang="T11">
                    <a:pos x="T2" y="T3"/>
                  </a:cxn>
                  <a:cxn ang="T12">
                    <a:pos x="T4" y="T5"/>
                  </a:cxn>
                  <a:cxn ang="T13">
                    <a:pos x="T6" y="T7"/>
                  </a:cxn>
                  <a:cxn ang="T14">
                    <a:pos x="T8" y="T9"/>
                  </a:cxn>
                </a:cxnLst>
                <a:rect l="T15" t="T16" r="T17" b="T18"/>
                <a:pathLst>
                  <a:path w="358" h="134">
                    <a:moveTo>
                      <a:pt x="351" y="123"/>
                    </a:moveTo>
                    <a:lnTo>
                      <a:pt x="358" y="134"/>
                    </a:lnTo>
                    <a:lnTo>
                      <a:pt x="7" y="11"/>
                    </a:lnTo>
                    <a:lnTo>
                      <a:pt x="0" y="0"/>
                    </a:lnTo>
                    <a:lnTo>
                      <a:pt x="351" y="12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157" name="Freeform 3094"/>
              <p:cNvSpPr>
                <a:spLocks/>
              </p:cNvSpPr>
              <p:nvPr/>
            </p:nvSpPr>
            <p:spPr bwMode="auto">
              <a:xfrm>
                <a:off x="3067" y="2396"/>
                <a:ext cx="176" cy="63"/>
              </a:xfrm>
              <a:custGeom>
                <a:avLst/>
                <a:gdLst>
                  <a:gd name="T0" fmla="*/ 1 w 353"/>
                  <a:gd name="T1" fmla="*/ 1 h 126"/>
                  <a:gd name="T2" fmla="*/ 1 w 353"/>
                  <a:gd name="T3" fmla="*/ 1 h 126"/>
                  <a:gd name="T4" fmla="*/ 0 w 353"/>
                  <a:gd name="T5" fmla="*/ 1 h 126"/>
                  <a:gd name="T6" fmla="*/ 0 w 353"/>
                  <a:gd name="T7" fmla="*/ 0 h 126"/>
                  <a:gd name="T8" fmla="*/ 1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1" y="123"/>
                    </a:moveTo>
                    <a:lnTo>
                      <a:pt x="353" y="126"/>
                    </a:lnTo>
                    <a:lnTo>
                      <a:pt x="2" y="3"/>
                    </a:lnTo>
                    <a:lnTo>
                      <a:pt x="0" y="0"/>
                    </a:lnTo>
                    <a:lnTo>
                      <a:pt x="351" y="12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158" name="Freeform 3095"/>
              <p:cNvSpPr>
                <a:spLocks/>
              </p:cNvSpPr>
              <p:nvPr/>
            </p:nvSpPr>
            <p:spPr bwMode="auto">
              <a:xfrm>
                <a:off x="3068" y="2397"/>
                <a:ext cx="177" cy="64"/>
              </a:xfrm>
              <a:custGeom>
                <a:avLst/>
                <a:gdLst>
                  <a:gd name="T0" fmla="*/ 1 w 354"/>
                  <a:gd name="T1" fmla="*/ 1 h 126"/>
                  <a:gd name="T2" fmla="*/ 1 w 354"/>
                  <a:gd name="T3" fmla="*/ 1 h 126"/>
                  <a:gd name="T4" fmla="*/ 1 w 354"/>
                  <a:gd name="T5" fmla="*/ 1 h 126"/>
                  <a:gd name="T6" fmla="*/ 0 w 354"/>
                  <a:gd name="T7" fmla="*/ 0 h 126"/>
                  <a:gd name="T8" fmla="*/ 1 w 354"/>
                  <a:gd name="T9" fmla="*/ 1 h 126"/>
                  <a:gd name="T10" fmla="*/ 0 60000 65536"/>
                  <a:gd name="T11" fmla="*/ 0 60000 65536"/>
                  <a:gd name="T12" fmla="*/ 0 60000 65536"/>
                  <a:gd name="T13" fmla="*/ 0 60000 65536"/>
                  <a:gd name="T14" fmla="*/ 0 60000 65536"/>
                  <a:gd name="T15" fmla="*/ 0 w 354"/>
                  <a:gd name="T16" fmla="*/ 0 h 126"/>
                  <a:gd name="T17" fmla="*/ 354 w 354"/>
                  <a:gd name="T18" fmla="*/ 126 h 126"/>
                </a:gdLst>
                <a:ahLst/>
                <a:cxnLst>
                  <a:cxn ang="T10">
                    <a:pos x="T0" y="T1"/>
                  </a:cxn>
                  <a:cxn ang="T11">
                    <a:pos x="T2" y="T3"/>
                  </a:cxn>
                  <a:cxn ang="T12">
                    <a:pos x="T4" y="T5"/>
                  </a:cxn>
                  <a:cxn ang="T13">
                    <a:pos x="T6" y="T7"/>
                  </a:cxn>
                  <a:cxn ang="T14">
                    <a:pos x="T8" y="T9"/>
                  </a:cxn>
                </a:cxnLst>
                <a:rect l="T15" t="T16" r="T17" b="T18"/>
                <a:pathLst>
                  <a:path w="354" h="126">
                    <a:moveTo>
                      <a:pt x="351" y="123"/>
                    </a:moveTo>
                    <a:lnTo>
                      <a:pt x="354" y="126"/>
                    </a:lnTo>
                    <a:lnTo>
                      <a:pt x="3" y="5"/>
                    </a:lnTo>
                    <a:lnTo>
                      <a:pt x="0" y="0"/>
                    </a:lnTo>
                    <a:lnTo>
                      <a:pt x="351" y="123"/>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159" name="Freeform 3096"/>
              <p:cNvSpPr>
                <a:spLocks/>
              </p:cNvSpPr>
              <p:nvPr/>
            </p:nvSpPr>
            <p:spPr bwMode="auto">
              <a:xfrm>
                <a:off x="3069" y="2400"/>
                <a:ext cx="176" cy="63"/>
              </a:xfrm>
              <a:custGeom>
                <a:avLst/>
                <a:gdLst>
                  <a:gd name="T0" fmla="*/ 1 w 353"/>
                  <a:gd name="T1" fmla="*/ 1 h 126"/>
                  <a:gd name="T2" fmla="*/ 1 w 353"/>
                  <a:gd name="T3" fmla="*/ 1 h 126"/>
                  <a:gd name="T4" fmla="*/ 0 w 353"/>
                  <a:gd name="T5" fmla="*/ 1 h 126"/>
                  <a:gd name="T6" fmla="*/ 0 w 353"/>
                  <a:gd name="T7" fmla="*/ 0 h 126"/>
                  <a:gd name="T8" fmla="*/ 1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1" y="121"/>
                    </a:moveTo>
                    <a:lnTo>
                      <a:pt x="353" y="126"/>
                    </a:lnTo>
                    <a:lnTo>
                      <a:pt x="2" y="3"/>
                    </a:lnTo>
                    <a:lnTo>
                      <a:pt x="0" y="0"/>
                    </a:lnTo>
                    <a:lnTo>
                      <a:pt x="351" y="121"/>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6160" name="Freeform 3097"/>
              <p:cNvSpPr>
                <a:spLocks/>
              </p:cNvSpPr>
              <p:nvPr/>
            </p:nvSpPr>
            <p:spPr bwMode="auto">
              <a:xfrm>
                <a:off x="3070" y="2402"/>
                <a:ext cx="179" cy="66"/>
              </a:xfrm>
              <a:custGeom>
                <a:avLst/>
                <a:gdLst>
                  <a:gd name="T0" fmla="*/ 1 w 359"/>
                  <a:gd name="T1" fmla="*/ 0 h 133"/>
                  <a:gd name="T2" fmla="*/ 1 w 359"/>
                  <a:gd name="T3" fmla="*/ 0 h 133"/>
                  <a:gd name="T4" fmla="*/ 0 w 359"/>
                  <a:gd name="T5" fmla="*/ 0 h 133"/>
                  <a:gd name="T6" fmla="*/ 0 w 359"/>
                  <a:gd name="T7" fmla="*/ 0 h 133"/>
                  <a:gd name="T8" fmla="*/ 1 w 359"/>
                  <a:gd name="T9" fmla="*/ 0 h 133"/>
                  <a:gd name="T10" fmla="*/ 0 60000 65536"/>
                  <a:gd name="T11" fmla="*/ 0 60000 65536"/>
                  <a:gd name="T12" fmla="*/ 0 60000 65536"/>
                  <a:gd name="T13" fmla="*/ 0 60000 65536"/>
                  <a:gd name="T14" fmla="*/ 0 60000 65536"/>
                  <a:gd name="T15" fmla="*/ 0 w 359"/>
                  <a:gd name="T16" fmla="*/ 0 h 133"/>
                  <a:gd name="T17" fmla="*/ 359 w 359"/>
                  <a:gd name="T18" fmla="*/ 133 h 133"/>
                </a:gdLst>
                <a:ahLst/>
                <a:cxnLst>
                  <a:cxn ang="T10">
                    <a:pos x="T0" y="T1"/>
                  </a:cxn>
                  <a:cxn ang="T11">
                    <a:pos x="T2" y="T3"/>
                  </a:cxn>
                  <a:cxn ang="T12">
                    <a:pos x="T4" y="T5"/>
                  </a:cxn>
                  <a:cxn ang="T13">
                    <a:pos x="T6" y="T7"/>
                  </a:cxn>
                  <a:cxn ang="T14">
                    <a:pos x="T8" y="T9"/>
                  </a:cxn>
                </a:cxnLst>
                <a:rect l="T15" t="T16" r="T17" b="T18"/>
                <a:pathLst>
                  <a:path w="359" h="133">
                    <a:moveTo>
                      <a:pt x="351" y="123"/>
                    </a:moveTo>
                    <a:lnTo>
                      <a:pt x="359" y="133"/>
                    </a:lnTo>
                    <a:lnTo>
                      <a:pt x="8" y="10"/>
                    </a:lnTo>
                    <a:lnTo>
                      <a:pt x="0" y="0"/>
                    </a:lnTo>
                    <a:lnTo>
                      <a:pt x="351" y="123"/>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6161" name="Freeform 3098"/>
              <p:cNvSpPr>
                <a:spLocks/>
              </p:cNvSpPr>
              <p:nvPr/>
            </p:nvSpPr>
            <p:spPr bwMode="auto">
              <a:xfrm>
                <a:off x="3070" y="2402"/>
                <a:ext cx="177" cy="64"/>
              </a:xfrm>
              <a:custGeom>
                <a:avLst/>
                <a:gdLst>
                  <a:gd name="T0" fmla="*/ 1 w 354"/>
                  <a:gd name="T1" fmla="*/ 1 h 128"/>
                  <a:gd name="T2" fmla="*/ 1 w 354"/>
                  <a:gd name="T3" fmla="*/ 1 h 128"/>
                  <a:gd name="T4" fmla="*/ 1 w 354"/>
                  <a:gd name="T5" fmla="*/ 1 h 128"/>
                  <a:gd name="T6" fmla="*/ 0 w 354"/>
                  <a:gd name="T7" fmla="*/ 0 h 128"/>
                  <a:gd name="T8" fmla="*/ 1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51" y="123"/>
                    </a:moveTo>
                    <a:lnTo>
                      <a:pt x="354" y="128"/>
                    </a:lnTo>
                    <a:lnTo>
                      <a:pt x="5" y="5"/>
                    </a:lnTo>
                    <a:lnTo>
                      <a:pt x="0" y="0"/>
                    </a:lnTo>
                    <a:lnTo>
                      <a:pt x="351" y="123"/>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6162" name="Freeform 3099"/>
              <p:cNvSpPr>
                <a:spLocks/>
              </p:cNvSpPr>
              <p:nvPr/>
            </p:nvSpPr>
            <p:spPr bwMode="auto">
              <a:xfrm>
                <a:off x="3073" y="2404"/>
                <a:ext cx="176" cy="64"/>
              </a:xfrm>
              <a:custGeom>
                <a:avLst/>
                <a:gdLst>
                  <a:gd name="T0" fmla="*/ 1 w 354"/>
                  <a:gd name="T1" fmla="*/ 1 h 128"/>
                  <a:gd name="T2" fmla="*/ 1 w 354"/>
                  <a:gd name="T3" fmla="*/ 1 h 128"/>
                  <a:gd name="T4" fmla="*/ 0 w 354"/>
                  <a:gd name="T5" fmla="*/ 1 h 128"/>
                  <a:gd name="T6" fmla="*/ 0 w 354"/>
                  <a:gd name="T7" fmla="*/ 0 h 128"/>
                  <a:gd name="T8" fmla="*/ 1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49" y="123"/>
                    </a:moveTo>
                    <a:lnTo>
                      <a:pt x="354" y="128"/>
                    </a:lnTo>
                    <a:lnTo>
                      <a:pt x="3" y="5"/>
                    </a:lnTo>
                    <a:lnTo>
                      <a:pt x="0" y="0"/>
                    </a:lnTo>
                    <a:lnTo>
                      <a:pt x="349" y="123"/>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6163" name="Freeform 3100"/>
              <p:cNvSpPr>
                <a:spLocks/>
              </p:cNvSpPr>
              <p:nvPr/>
            </p:nvSpPr>
            <p:spPr bwMode="auto">
              <a:xfrm>
                <a:off x="3074" y="2407"/>
                <a:ext cx="180" cy="65"/>
              </a:xfrm>
              <a:custGeom>
                <a:avLst/>
                <a:gdLst>
                  <a:gd name="T0" fmla="*/ 2 w 359"/>
                  <a:gd name="T1" fmla="*/ 0 h 131"/>
                  <a:gd name="T2" fmla="*/ 2 w 359"/>
                  <a:gd name="T3" fmla="*/ 0 h 131"/>
                  <a:gd name="T4" fmla="*/ 1 w 359"/>
                  <a:gd name="T5" fmla="*/ 0 h 131"/>
                  <a:gd name="T6" fmla="*/ 0 w 359"/>
                  <a:gd name="T7" fmla="*/ 0 h 131"/>
                  <a:gd name="T8" fmla="*/ 2 w 359"/>
                  <a:gd name="T9" fmla="*/ 0 h 131"/>
                  <a:gd name="T10" fmla="*/ 0 60000 65536"/>
                  <a:gd name="T11" fmla="*/ 0 60000 65536"/>
                  <a:gd name="T12" fmla="*/ 0 60000 65536"/>
                  <a:gd name="T13" fmla="*/ 0 60000 65536"/>
                  <a:gd name="T14" fmla="*/ 0 60000 65536"/>
                  <a:gd name="T15" fmla="*/ 0 w 359"/>
                  <a:gd name="T16" fmla="*/ 0 h 131"/>
                  <a:gd name="T17" fmla="*/ 359 w 359"/>
                  <a:gd name="T18" fmla="*/ 131 h 131"/>
                </a:gdLst>
                <a:ahLst/>
                <a:cxnLst>
                  <a:cxn ang="T10">
                    <a:pos x="T0" y="T1"/>
                  </a:cxn>
                  <a:cxn ang="T11">
                    <a:pos x="T2" y="T3"/>
                  </a:cxn>
                  <a:cxn ang="T12">
                    <a:pos x="T4" y="T5"/>
                  </a:cxn>
                  <a:cxn ang="T13">
                    <a:pos x="T6" y="T7"/>
                  </a:cxn>
                  <a:cxn ang="T14">
                    <a:pos x="T8" y="T9"/>
                  </a:cxn>
                </a:cxnLst>
                <a:rect l="T15" t="T16" r="T17" b="T18"/>
                <a:pathLst>
                  <a:path w="359" h="131">
                    <a:moveTo>
                      <a:pt x="351" y="123"/>
                    </a:moveTo>
                    <a:lnTo>
                      <a:pt x="359" y="131"/>
                    </a:lnTo>
                    <a:lnTo>
                      <a:pt x="9" y="9"/>
                    </a:lnTo>
                    <a:lnTo>
                      <a:pt x="0" y="0"/>
                    </a:lnTo>
                    <a:lnTo>
                      <a:pt x="351" y="12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6164" name="Freeform 3101"/>
              <p:cNvSpPr>
                <a:spLocks/>
              </p:cNvSpPr>
              <p:nvPr/>
            </p:nvSpPr>
            <p:spPr bwMode="auto">
              <a:xfrm>
                <a:off x="3074" y="2407"/>
                <a:ext cx="177" cy="64"/>
              </a:xfrm>
              <a:custGeom>
                <a:avLst/>
                <a:gdLst>
                  <a:gd name="T0" fmla="*/ 1 w 354"/>
                  <a:gd name="T1" fmla="*/ 1 h 128"/>
                  <a:gd name="T2" fmla="*/ 1 w 354"/>
                  <a:gd name="T3" fmla="*/ 1 h 128"/>
                  <a:gd name="T4" fmla="*/ 1 w 354"/>
                  <a:gd name="T5" fmla="*/ 1 h 128"/>
                  <a:gd name="T6" fmla="*/ 0 w 354"/>
                  <a:gd name="T7" fmla="*/ 0 h 128"/>
                  <a:gd name="T8" fmla="*/ 1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51" y="123"/>
                    </a:moveTo>
                    <a:lnTo>
                      <a:pt x="354" y="128"/>
                    </a:lnTo>
                    <a:lnTo>
                      <a:pt x="5" y="4"/>
                    </a:lnTo>
                    <a:lnTo>
                      <a:pt x="0" y="0"/>
                    </a:lnTo>
                    <a:lnTo>
                      <a:pt x="351" y="12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6165" name="Freeform 3102"/>
              <p:cNvSpPr>
                <a:spLocks/>
              </p:cNvSpPr>
              <p:nvPr/>
            </p:nvSpPr>
            <p:spPr bwMode="auto">
              <a:xfrm>
                <a:off x="3077" y="2408"/>
                <a:ext cx="177" cy="64"/>
              </a:xfrm>
              <a:custGeom>
                <a:avLst/>
                <a:gdLst>
                  <a:gd name="T0" fmla="*/ 1 w 354"/>
                  <a:gd name="T1" fmla="*/ 1 h 127"/>
                  <a:gd name="T2" fmla="*/ 1 w 354"/>
                  <a:gd name="T3" fmla="*/ 1 h 127"/>
                  <a:gd name="T4" fmla="*/ 1 w 354"/>
                  <a:gd name="T5" fmla="*/ 1 h 127"/>
                  <a:gd name="T6" fmla="*/ 0 w 354"/>
                  <a:gd name="T7" fmla="*/ 0 h 127"/>
                  <a:gd name="T8" fmla="*/ 1 w 354"/>
                  <a:gd name="T9" fmla="*/ 1 h 127"/>
                  <a:gd name="T10" fmla="*/ 0 60000 65536"/>
                  <a:gd name="T11" fmla="*/ 0 60000 65536"/>
                  <a:gd name="T12" fmla="*/ 0 60000 65536"/>
                  <a:gd name="T13" fmla="*/ 0 60000 65536"/>
                  <a:gd name="T14" fmla="*/ 0 60000 65536"/>
                  <a:gd name="T15" fmla="*/ 0 w 354"/>
                  <a:gd name="T16" fmla="*/ 0 h 127"/>
                  <a:gd name="T17" fmla="*/ 354 w 354"/>
                  <a:gd name="T18" fmla="*/ 127 h 127"/>
                </a:gdLst>
                <a:ahLst/>
                <a:cxnLst>
                  <a:cxn ang="T10">
                    <a:pos x="T0" y="T1"/>
                  </a:cxn>
                  <a:cxn ang="T11">
                    <a:pos x="T2" y="T3"/>
                  </a:cxn>
                  <a:cxn ang="T12">
                    <a:pos x="T4" y="T5"/>
                  </a:cxn>
                  <a:cxn ang="T13">
                    <a:pos x="T6" y="T7"/>
                  </a:cxn>
                  <a:cxn ang="T14">
                    <a:pos x="T8" y="T9"/>
                  </a:cxn>
                </a:cxnLst>
                <a:rect l="T15" t="T16" r="T17" b="T18"/>
                <a:pathLst>
                  <a:path w="354" h="127">
                    <a:moveTo>
                      <a:pt x="349" y="124"/>
                    </a:moveTo>
                    <a:lnTo>
                      <a:pt x="354" y="127"/>
                    </a:lnTo>
                    <a:lnTo>
                      <a:pt x="4" y="5"/>
                    </a:lnTo>
                    <a:lnTo>
                      <a:pt x="0" y="0"/>
                    </a:lnTo>
                    <a:lnTo>
                      <a:pt x="349" y="124"/>
                    </a:lnTo>
                    <a:close/>
                  </a:path>
                </a:pathLst>
              </a:custGeom>
              <a:solidFill>
                <a:srgbClr val="AE5600"/>
              </a:solidFill>
              <a:ln w="9525">
                <a:noFill/>
                <a:round/>
                <a:headEnd/>
                <a:tailEnd/>
              </a:ln>
            </p:spPr>
            <p:txBody>
              <a:bodyPr>
                <a:prstTxWarp prst="textNoShape">
                  <a:avLst/>
                </a:prstTxWarp>
              </a:bodyPr>
              <a:lstStyle/>
              <a:p>
                <a:endParaRPr lang="en-US">
                  <a:latin typeface="Calibri" pitchFamily="-112" charset="0"/>
                </a:endParaRPr>
              </a:p>
            </p:txBody>
          </p:sp>
          <p:sp>
            <p:nvSpPr>
              <p:cNvPr id="676166" name="Freeform 3103"/>
              <p:cNvSpPr>
                <a:spLocks/>
              </p:cNvSpPr>
              <p:nvPr/>
            </p:nvSpPr>
            <p:spPr bwMode="auto">
              <a:xfrm>
                <a:off x="3078" y="2411"/>
                <a:ext cx="181" cy="65"/>
              </a:xfrm>
              <a:custGeom>
                <a:avLst/>
                <a:gdLst>
                  <a:gd name="T0" fmla="*/ 2 w 360"/>
                  <a:gd name="T1" fmla="*/ 1 h 129"/>
                  <a:gd name="T2" fmla="*/ 2 w 360"/>
                  <a:gd name="T3" fmla="*/ 1 h 129"/>
                  <a:gd name="T4" fmla="*/ 1 w 360"/>
                  <a:gd name="T5" fmla="*/ 1 h 129"/>
                  <a:gd name="T6" fmla="*/ 0 w 360"/>
                  <a:gd name="T7" fmla="*/ 0 h 129"/>
                  <a:gd name="T8" fmla="*/ 2 w 360"/>
                  <a:gd name="T9" fmla="*/ 1 h 129"/>
                  <a:gd name="T10" fmla="*/ 0 60000 65536"/>
                  <a:gd name="T11" fmla="*/ 0 60000 65536"/>
                  <a:gd name="T12" fmla="*/ 0 60000 65536"/>
                  <a:gd name="T13" fmla="*/ 0 60000 65536"/>
                  <a:gd name="T14" fmla="*/ 0 60000 65536"/>
                  <a:gd name="T15" fmla="*/ 0 w 360"/>
                  <a:gd name="T16" fmla="*/ 0 h 129"/>
                  <a:gd name="T17" fmla="*/ 360 w 360"/>
                  <a:gd name="T18" fmla="*/ 129 h 129"/>
                </a:gdLst>
                <a:ahLst/>
                <a:cxnLst>
                  <a:cxn ang="T10">
                    <a:pos x="T0" y="T1"/>
                  </a:cxn>
                  <a:cxn ang="T11">
                    <a:pos x="T2" y="T3"/>
                  </a:cxn>
                  <a:cxn ang="T12">
                    <a:pos x="T4" y="T5"/>
                  </a:cxn>
                  <a:cxn ang="T13">
                    <a:pos x="T6" y="T7"/>
                  </a:cxn>
                  <a:cxn ang="T14">
                    <a:pos x="T8" y="T9"/>
                  </a:cxn>
                </a:cxnLst>
                <a:rect l="T15" t="T16" r="T17" b="T18"/>
                <a:pathLst>
                  <a:path w="360" h="129">
                    <a:moveTo>
                      <a:pt x="350" y="122"/>
                    </a:moveTo>
                    <a:lnTo>
                      <a:pt x="360" y="129"/>
                    </a:lnTo>
                    <a:lnTo>
                      <a:pt x="10" y="6"/>
                    </a:lnTo>
                    <a:lnTo>
                      <a:pt x="0" y="0"/>
                    </a:lnTo>
                    <a:lnTo>
                      <a:pt x="350" y="122"/>
                    </a:lnTo>
                    <a:close/>
                  </a:path>
                </a:pathLst>
              </a:custGeom>
              <a:solidFill>
                <a:srgbClr val="A95400"/>
              </a:solidFill>
              <a:ln w="9525">
                <a:noFill/>
                <a:round/>
                <a:headEnd/>
                <a:tailEnd/>
              </a:ln>
            </p:spPr>
            <p:txBody>
              <a:bodyPr>
                <a:prstTxWarp prst="textNoShape">
                  <a:avLst/>
                </a:prstTxWarp>
              </a:bodyPr>
              <a:lstStyle/>
              <a:p>
                <a:endParaRPr lang="en-US">
                  <a:latin typeface="Calibri" pitchFamily="-112" charset="0"/>
                </a:endParaRPr>
              </a:p>
            </p:txBody>
          </p:sp>
          <p:sp>
            <p:nvSpPr>
              <p:cNvPr id="676167" name="Freeform 3104"/>
              <p:cNvSpPr>
                <a:spLocks/>
              </p:cNvSpPr>
              <p:nvPr/>
            </p:nvSpPr>
            <p:spPr bwMode="auto">
              <a:xfrm>
                <a:off x="3083" y="2414"/>
                <a:ext cx="186" cy="67"/>
              </a:xfrm>
              <a:custGeom>
                <a:avLst/>
                <a:gdLst>
                  <a:gd name="T0" fmla="*/ 2 w 370"/>
                  <a:gd name="T1" fmla="*/ 1 h 133"/>
                  <a:gd name="T2" fmla="*/ 2 w 370"/>
                  <a:gd name="T3" fmla="*/ 1 h 133"/>
                  <a:gd name="T4" fmla="*/ 1 w 370"/>
                  <a:gd name="T5" fmla="*/ 1 h 133"/>
                  <a:gd name="T6" fmla="*/ 0 w 370"/>
                  <a:gd name="T7" fmla="*/ 0 h 133"/>
                  <a:gd name="T8" fmla="*/ 2 w 370"/>
                  <a:gd name="T9" fmla="*/ 1 h 133"/>
                  <a:gd name="T10" fmla="*/ 0 60000 65536"/>
                  <a:gd name="T11" fmla="*/ 0 60000 65536"/>
                  <a:gd name="T12" fmla="*/ 0 60000 65536"/>
                  <a:gd name="T13" fmla="*/ 0 60000 65536"/>
                  <a:gd name="T14" fmla="*/ 0 60000 65536"/>
                  <a:gd name="T15" fmla="*/ 0 w 370"/>
                  <a:gd name="T16" fmla="*/ 0 h 133"/>
                  <a:gd name="T17" fmla="*/ 370 w 370"/>
                  <a:gd name="T18" fmla="*/ 133 h 133"/>
                </a:gdLst>
                <a:ahLst/>
                <a:cxnLst>
                  <a:cxn ang="T10">
                    <a:pos x="T0" y="T1"/>
                  </a:cxn>
                  <a:cxn ang="T11">
                    <a:pos x="T2" y="T3"/>
                  </a:cxn>
                  <a:cxn ang="T12">
                    <a:pos x="T4" y="T5"/>
                  </a:cxn>
                  <a:cxn ang="T13">
                    <a:pos x="T6" y="T7"/>
                  </a:cxn>
                  <a:cxn ang="T14">
                    <a:pos x="T8" y="T9"/>
                  </a:cxn>
                </a:cxnLst>
                <a:rect l="T15" t="T16" r="T17" b="T18"/>
                <a:pathLst>
                  <a:path w="370" h="133">
                    <a:moveTo>
                      <a:pt x="350" y="123"/>
                    </a:moveTo>
                    <a:lnTo>
                      <a:pt x="370" y="133"/>
                    </a:lnTo>
                    <a:lnTo>
                      <a:pt x="20" y="10"/>
                    </a:lnTo>
                    <a:lnTo>
                      <a:pt x="0" y="0"/>
                    </a:lnTo>
                    <a:lnTo>
                      <a:pt x="350" y="123"/>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168" name="Freeform 3105"/>
              <p:cNvSpPr>
                <a:spLocks/>
              </p:cNvSpPr>
              <p:nvPr/>
            </p:nvSpPr>
            <p:spPr bwMode="auto">
              <a:xfrm>
                <a:off x="3140" y="2244"/>
                <a:ext cx="182" cy="55"/>
              </a:xfrm>
              <a:custGeom>
                <a:avLst/>
                <a:gdLst>
                  <a:gd name="T0" fmla="*/ 1 w 364"/>
                  <a:gd name="T1" fmla="*/ 0 h 111"/>
                  <a:gd name="T2" fmla="*/ 1 w 364"/>
                  <a:gd name="T3" fmla="*/ 0 h 111"/>
                  <a:gd name="T4" fmla="*/ 0 w 364"/>
                  <a:gd name="T5" fmla="*/ 0 h 111"/>
                  <a:gd name="T6" fmla="*/ 1 w 364"/>
                  <a:gd name="T7" fmla="*/ 0 h 111"/>
                  <a:gd name="T8" fmla="*/ 1 w 364"/>
                  <a:gd name="T9" fmla="*/ 0 h 111"/>
                  <a:gd name="T10" fmla="*/ 0 60000 65536"/>
                  <a:gd name="T11" fmla="*/ 0 60000 65536"/>
                  <a:gd name="T12" fmla="*/ 0 60000 65536"/>
                  <a:gd name="T13" fmla="*/ 0 60000 65536"/>
                  <a:gd name="T14" fmla="*/ 0 60000 65536"/>
                  <a:gd name="T15" fmla="*/ 0 w 364"/>
                  <a:gd name="T16" fmla="*/ 0 h 111"/>
                  <a:gd name="T17" fmla="*/ 364 w 364"/>
                  <a:gd name="T18" fmla="*/ 111 h 111"/>
                </a:gdLst>
                <a:ahLst/>
                <a:cxnLst>
                  <a:cxn ang="T10">
                    <a:pos x="T0" y="T1"/>
                  </a:cxn>
                  <a:cxn ang="T11">
                    <a:pos x="T2" y="T3"/>
                  </a:cxn>
                  <a:cxn ang="T12">
                    <a:pos x="T4" y="T5"/>
                  </a:cxn>
                  <a:cxn ang="T13">
                    <a:pos x="T6" y="T7"/>
                  </a:cxn>
                  <a:cxn ang="T14">
                    <a:pos x="T8" y="T9"/>
                  </a:cxn>
                </a:cxnLst>
                <a:rect l="T15" t="T16" r="T17" b="T18"/>
                <a:pathLst>
                  <a:path w="364" h="111">
                    <a:moveTo>
                      <a:pt x="364" y="111"/>
                    </a:moveTo>
                    <a:lnTo>
                      <a:pt x="352" y="109"/>
                    </a:lnTo>
                    <a:lnTo>
                      <a:pt x="0" y="0"/>
                    </a:lnTo>
                    <a:lnTo>
                      <a:pt x="10" y="1"/>
                    </a:lnTo>
                    <a:lnTo>
                      <a:pt x="364" y="111"/>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6169" name="Freeform 3106"/>
              <p:cNvSpPr>
                <a:spLocks/>
              </p:cNvSpPr>
              <p:nvPr/>
            </p:nvSpPr>
            <p:spPr bwMode="auto">
              <a:xfrm>
                <a:off x="3134" y="2243"/>
                <a:ext cx="182" cy="56"/>
              </a:xfrm>
              <a:custGeom>
                <a:avLst/>
                <a:gdLst>
                  <a:gd name="T0" fmla="*/ 1 w 364"/>
                  <a:gd name="T1" fmla="*/ 1 h 111"/>
                  <a:gd name="T2" fmla="*/ 1 w 364"/>
                  <a:gd name="T3" fmla="*/ 1 h 111"/>
                  <a:gd name="T4" fmla="*/ 0 w 364"/>
                  <a:gd name="T5" fmla="*/ 0 h 111"/>
                  <a:gd name="T6" fmla="*/ 1 w 364"/>
                  <a:gd name="T7" fmla="*/ 1 h 111"/>
                  <a:gd name="T8" fmla="*/ 1 w 364"/>
                  <a:gd name="T9" fmla="*/ 1 h 111"/>
                  <a:gd name="T10" fmla="*/ 0 60000 65536"/>
                  <a:gd name="T11" fmla="*/ 0 60000 65536"/>
                  <a:gd name="T12" fmla="*/ 0 60000 65536"/>
                  <a:gd name="T13" fmla="*/ 0 60000 65536"/>
                  <a:gd name="T14" fmla="*/ 0 60000 65536"/>
                  <a:gd name="T15" fmla="*/ 0 w 364"/>
                  <a:gd name="T16" fmla="*/ 0 h 111"/>
                  <a:gd name="T17" fmla="*/ 364 w 364"/>
                  <a:gd name="T18" fmla="*/ 111 h 111"/>
                </a:gdLst>
                <a:ahLst/>
                <a:cxnLst>
                  <a:cxn ang="T10">
                    <a:pos x="T0" y="T1"/>
                  </a:cxn>
                  <a:cxn ang="T11">
                    <a:pos x="T2" y="T3"/>
                  </a:cxn>
                  <a:cxn ang="T12">
                    <a:pos x="T4" y="T5"/>
                  </a:cxn>
                  <a:cxn ang="T13">
                    <a:pos x="T6" y="T7"/>
                  </a:cxn>
                  <a:cxn ang="T14">
                    <a:pos x="T8" y="T9"/>
                  </a:cxn>
                </a:cxnLst>
                <a:rect l="T15" t="T16" r="T17" b="T18"/>
                <a:pathLst>
                  <a:path w="364" h="111">
                    <a:moveTo>
                      <a:pt x="364" y="111"/>
                    </a:moveTo>
                    <a:lnTo>
                      <a:pt x="352" y="110"/>
                    </a:lnTo>
                    <a:lnTo>
                      <a:pt x="0" y="0"/>
                    </a:lnTo>
                    <a:lnTo>
                      <a:pt x="12" y="2"/>
                    </a:lnTo>
                    <a:lnTo>
                      <a:pt x="364" y="111"/>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6170" name="Freeform 3107"/>
              <p:cNvSpPr>
                <a:spLocks/>
              </p:cNvSpPr>
              <p:nvPr/>
            </p:nvSpPr>
            <p:spPr bwMode="auto">
              <a:xfrm>
                <a:off x="3127" y="2243"/>
                <a:ext cx="183" cy="56"/>
              </a:xfrm>
              <a:custGeom>
                <a:avLst/>
                <a:gdLst>
                  <a:gd name="T0" fmla="*/ 2 w 365"/>
                  <a:gd name="T1" fmla="*/ 1 h 111"/>
                  <a:gd name="T2" fmla="*/ 2 w 365"/>
                  <a:gd name="T3" fmla="*/ 1 h 111"/>
                  <a:gd name="T4" fmla="*/ 0 w 365"/>
                  <a:gd name="T5" fmla="*/ 1 h 111"/>
                  <a:gd name="T6" fmla="*/ 1 w 365"/>
                  <a:gd name="T7" fmla="*/ 0 h 111"/>
                  <a:gd name="T8" fmla="*/ 2 w 365"/>
                  <a:gd name="T9" fmla="*/ 1 h 111"/>
                  <a:gd name="T10" fmla="*/ 0 60000 65536"/>
                  <a:gd name="T11" fmla="*/ 0 60000 65536"/>
                  <a:gd name="T12" fmla="*/ 0 60000 65536"/>
                  <a:gd name="T13" fmla="*/ 0 60000 65536"/>
                  <a:gd name="T14" fmla="*/ 0 60000 65536"/>
                  <a:gd name="T15" fmla="*/ 0 w 365"/>
                  <a:gd name="T16" fmla="*/ 0 h 111"/>
                  <a:gd name="T17" fmla="*/ 365 w 365"/>
                  <a:gd name="T18" fmla="*/ 111 h 111"/>
                </a:gdLst>
                <a:ahLst/>
                <a:cxnLst>
                  <a:cxn ang="T10">
                    <a:pos x="T0" y="T1"/>
                  </a:cxn>
                  <a:cxn ang="T11">
                    <a:pos x="T2" y="T3"/>
                  </a:cxn>
                  <a:cxn ang="T12">
                    <a:pos x="T4" y="T5"/>
                  </a:cxn>
                  <a:cxn ang="T13">
                    <a:pos x="T6" y="T7"/>
                  </a:cxn>
                  <a:cxn ang="T14">
                    <a:pos x="T8" y="T9"/>
                  </a:cxn>
                </a:cxnLst>
                <a:rect l="T15" t="T16" r="T17" b="T18"/>
                <a:pathLst>
                  <a:path w="365" h="111">
                    <a:moveTo>
                      <a:pt x="365" y="110"/>
                    </a:moveTo>
                    <a:lnTo>
                      <a:pt x="354" y="111"/>
                    </a:lnTo>
                    <a:lnTo>
                      <a:pt x="0" y="2"/>
                    </a:lnTo>
                    <a:lnTo>
                      <a:pt x="13" y="0"/>
                    </a:lnTo>
                    <a:lnTo>
                      <a:pt x="365" y="110"/>
                    </a:lnTo>
                    <a:close/>
                  </a:path>
                </a:pathLst>
              </a:custGeom>
              <a:solidFill>
                <a:srgbClr val="804000"/>
              </a:solidFill>
              <a:ln w="9525">
                <a:noFill/>
                <a:round/>
                <a:headEnd/>
                <a:tailEnd/>
              </a:ln>
            </p:spPr>
            <p:txBody>
              <a:bodyPr>
                <a:prstTxWarp prst="textNoShape">
                  <a:avLst/>
                </a:prstTxWarp>
              </a:bodyPr>
              <a:lstStyle/>
              <a:p>
                <a:endParaRPr lang="en-US">
                  <a:latin typeface="Calibri" pitchFamily="-112" charset="0"/>
                </a:endParaRPr>
              </a:p>
            </p:txBody>
          </p:sp>
          <p:sp>
            <p:nvSpPr>
              <p:cNvPr id="676171" name="Freeform 3108"/>
              <p:cNvSpPr>
                <a:spLocks/>
              </p:cNvSpPr>
              <p:nvPr/>
            </p:nvSpPr>
            <p:spPr bwMode="auto">
              <a:xfrm>
                <a:off x="3122" y="2244"/>
                <a:ext cx="182" cy="55"/>
              </a:xfrm>
              <a:custGeom>
                <a:avLst/>
                <a:gdLst>
                  <a:gd name="T0" fmla="*/ 1 w 366"/>
                  <a:gd name="T1" fmla="*/ 0 h 111"/>
                  <a:gd name="T2" fmla="*/ 1 w 366"/>
                  <a:gd name="T3" fmla="*/ 0 h 111"/>
                  <a:gd name="T4" fmla="*/ 0 w 366"/>
                  <a:gd name="T5" fmla="*/ 0 h 111"/>
                  <a:gd name="T6" fmla="*/ 0 w 366"/>
                  <a:gd name="T7" fmla="*/ 0 h 111"/>
                  <a:gd name="T8" fmla="*/ 1 w 366"/>
                  <a:gd name="T9" fmla="*/ 0 h 111"/>
                  <a:gd name="T10" fmla="*/ 0 60000 65536"/>
                  <a:gd name="T11" fmla="*/ 0 60000 65536"/>
                  <a:gd name="T12" fmla="*/ 0 60000 65536"/>
                  <a:gd name="T13" fmla="*/ 0 60000 65536"/>
                  <a:gd name="T14" fmla="*/ 0 60000 65536"/>
                  <a:gd name="T15" fmla="*/ 0 w 366"/>
                  <a:gd name="T16" fmla="*/ 0 h 111"/>
                  <a:gd name="T17" fmla="*/ 366 w 366"/>
                  <a:gd name="T18" fmla="*/ 111 h 111"/>
                </a:gdLst>
                <a:ahLst/>
                <a:cxnLst>
                  <a:cxn ang="T10">
                    <a:pos x="T0" y="T1"/>
                  </a:cxn>
                  <a:cxn ang="T11">
                    <a:pos x="T2" y="T3"/>
                  </a:cxn>
                  <a:cxn ang="T12">
                    <a:pos x="T4" y="T5"/>
                  </a:cxn>
                  <a:cxn ang="T13">
                    <a:pos x="T6" y="T7"/>
                  </a:cxn>
                  <a:cxn ang="T14">
                    <a:pos x="T8" y="T9"/>
                  </a:cxn>
                </a:cxnLst>
                <a:rect l="T15" t="T16" r="T17" b="T18"/>
                <a:pathLst>
                  <a:path w="366" h="111">
                    <a:moveTo>
                      <a:pt x="366" y="109"/>
                    </a:moveTo>
                    <a:lnTo>
                      <a:pt x="352" y="111"/>
                    </a:lnTo>
                    <a:lnTo>
                      <a:pt x="0" y="1"/>
                    </a:lnTo>
                    <a:lnTo>
                      <a:pt x="12" y="0"/>
                    </a:lnTo>
                    <a:lnTo>
                      <a:pt x="366" y="109"/>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6172" name="Freeform 3109"/>
              <p:cNvSpPr>
                <a:spLocks/>
              </p:cNvSpPr>
              <p:nvPr/>
            </p:nvSpPr>
            <p:spPr bwMode="auto">
              <a:xfrm>
                <a:off x="3125" y="2244"/>
                <a:ext cx="179" cy="55"/>
              </a:xfrm>
              <a:custGeom>
                <a:avLst/>
                <a:gdLst>
                  <a:gd name="T0" fmla="*/ 1 w 359"/>
                  <a:gd name="T1" fmla="*/ 0 h 111"/>
                  <a:gd name="T2" fmla="*/ 1 w 359"/>
                  <a:gd name="T3" fmla="*/ 0 h 111"/>
                  <a:gd name="T4" fmla="*/ 0 w 359"/>
                  <a:gd name="T5" fmla="*/ 0 h 111"/>
                  <a:gd name="T6" fmla="*/ 0 w 359"/>
                  <a:gd name="T7" fmla="*/ 0 h 111"/>
                  <a:gd name="T8" fmla="*/ 1 w 359"/>
                  <a:gd name="T9" fmla="*/ 0 h 111"/>
                  <a:gd name="T10" fmla="*/ 0 60000 65536"/>
                  <a:gd name="T11" fmla="*/ 0 60000 65536"/>
                  <a:gd name="T12" fmla="*/ 0 60000 65536"/>
                  <a:gd name="T13" fmla="*/ 0 60000 65536"/>
                  <a:gd name="T14" fmla="*/ 0 60000 65536"/>
                  <a:gd name="T15" fmla="*/ 0 w 359"/>
                  <a:gd name="T16" fmla="*/ 0 h 111"/>
                  <a:gd name="T17" fmla="*/ 359 w 359"/>
                  <a:gd name="T18" fmla="*/ 111 h 111"/>
                </a:gdLst>
                <a:ahLst/>
                <a:cxnLst>
                  <a:cxn ang="T10">
                    <a:pos x="T0" y="T1"/>
                  </a:cxn>
                  <a:cxn ang="T11">
                    <a:pos x="T2" y="T3"/>
                  </a:cxn>
                  <a:cxn ang="T12">
                    <a:pos x="T4" y="T5"/>
                  </a:cxn>
                  <a:cxn ang="T13">
                    <a:pos x="T6" y="T7"/>
                  </a:cxn>
                  <a:cxn ang="T14">
                    <a:pos x="T8" y="T9"/>
                  </a:cxn>
                </a:cxnLst>
                <a:rect l="T15" t="T16" r="T17" b="T18"/>
                <a:pathLst>
                  <a:path w="359" h="111">
                    <a:moveTo>
                      <a:pt x="359" y="109"/>
                    </a:moveTo>
                    <a:lnTo>
                      <a:pt x="352" y="111"/>
                    </a:lnTo>
                    <a:lnTo>
                      <a:pt x="0" y="0"/>
                    </a:lnTo>
                    <a:lnTo>
                      <a:pt x="5" y="0"/>
                    </a:lnTo>
                    <a:lnTo>
                      <a:pt x="359" y="109"/>
                    </a:lnTo>
                    <a:close/>
                  </a:path>
                </a:pathLst>
              </a:custGeom>
              <a:solidFill>
                <a:srgbClr val="8C4600"/>
              </a:solidFill>
              <a:ln w="9525">
                <a:noFill/>
                <a:round/>
                <a:headEnd/>
                <a:tailEnd/>
              </a:ln>
            </p:spPr>
            <p:txBody>
              <a:bodyPr>
                <a:prstTxWarp prst="textNoShape">
                  <a:avLst/>
                </a:prstTxWarp>
              </a:bodyPr>
              <a:lstStyle/>
              <a:p>
                <a:endParaRPr lang="en-US">
                  <a:latin typeface="Calibri" pitchFamily="-112" charset="0"/>
                </a:endParaRPr>
              </a:p>
            </p:txBody>
          </p:sp>
          <p:sp>
            <p:nvSpPr>
              <p:cNvPr id="676173" name="Freeform 3110"/>
              <p:cNvSpPr>
                <a:spLocks/>
              </p:cNvSpPr>
              <p:nvPr/>
            </p:nvSpPr>
            <p:spPr bwMode="auto">
              <a:xfrm>
                <a:off x="3122" y="2244"/>
                <a:ext cx="179" cy="55"/>
              </a:xfrm>
              <a:custGeom>
                <a:avLst/>
                <a:gdLst>
                  <a:gd name="T0" fmla="*/ 1 w 359"/>
                  <a:gd name="T1" fmla="*/ 0 h 111"/>
                  <a:gd name="T2" fmla="*/ 1 w 359"/>
                  <a:gd name="T3" fmla="*/ 0 h 111"/>
                  <a:gd name="T4" fmla="*/ 0 w 359"/>
                  <a:gd name="T5" fmla="*/ 0 h 111"/>
                  <a:gd name="T6" fmla="*/ 0 w 359"/>
                  <a:gd name="T7" fmla="*/ 0 h 111"/>
                  <a:gd name="T8" fmla="*/ 1 w 359"/>
                  <a:gd name="T9" fmla="*/ 0 h 111"/>
                  <a:gd name="T10" fmla="*/ 0 60000 65536"/>
                  <a:gd name="T11" fmla="*/ 0 60000 65536"/>
                  <a:gd name="T12" fmla="*/ 0 60000 65536"/>
                  <a:gd name="T13" fmla="*/ 0 60000 65536"/>
                  <a:gd name="T14" fmla="*/ 0 60000 65536"/>
                  <a:gd name="T15" fmla="*/ 0 w 359"/>
                  <a:gd name="T16" fmla="*/ 0 h 111"/>
                  <a:gd name="T17" fmla="*/ 359 w 359"/>
                  <a:gd name="T18" fmla="*/ 111 h 111"/>
                </a:gdLst>
                <a:ahLst/>
                <a:cxnLst>
                  <a:cxn ang="T10">
                    <a:pos x="T0" y="T1"/>
                  </a:cxn>
                  <a:cxn ang="T11">
                    <a:pos x="T2" y="T3"/>
                  </a:cxn>
                  <a:cxn ang="T12">
                    <a:pos x="T4" y="T5"/>
                  </a:cxn>
                  <a:cxn ang="T13">
                    <a:pos x="T6" y="T7"/>
                  </a:cxn>
                  <a:cxn ang="T14">
                    <a:pos x="T8" y="T9"/>
                  </a:cxn>
                </a:cxnLst>
                <a:rect l="T15" t="T16" r="T17" b="T18"/>
                <a:pathLst>
                  <a:path w="359" h="111">
                    <a:moveTo>
                      <a:pt x="359" y="111"/>
                    </a:moveTo>
                    <a:lnTo>
                      <a:pt x="352" y="111"/>
                    </a:lnTo>
                    <a:lnTo>
                      <a:pt x="0" y="1"/>
                    </a:lnTo>
                    <a:lnTo>
                      <a:pt x="7" y="0"/>
                    </a:lnTo>
                    <a:lnTo>
                      <a:pt x="359" y="111"/>
                    </a:lnTo>
                    <a:close/>
                  </a:path>
                </a:pathLst>
              </a:custGeom>
              <a:solidFill>
                <a:srgbClr val="924900"/>
              </a:solidFill>
              <a:ln w="9525">
                <a:noFill/>
                <a:round/>
                <a:headEnd/>
                <a:tailEnd/>
              </a:ln>
            </p:spPr>
            <p:txBody>
              <a:bodyPr>
                <a:prstTxWarp prst="textNoShape">
                  <a:avLst/>
                </a:prstTxWarp>
              </a:bodyPr>
              <a:lstStyle/>
              <a:p>
                <a:endParaRPr lang="en-US">
                  <a:latin typeface="Calibri" pitchFamily="-112" charset="0"/>
                </a:endParaRPr>
              </a:p>
            </p:txBody>
          </p:sp>
          <p:sp>
            <p:nvSpPr>
              <p:cNvPr id="676174" name="Freeform 3111"/>
              <p:cNvSpPr>
                <a:spLocks/>
              </p:cNvSpPr>
              <p:nvPr/>
            </p:nvSpPr>
            <p:spPr bwMode="auto">
              <a:xfrm>
                <a:off x="3233" y="2298"/>
                <a:ext cx="124" cy="184"/>
              </a:xfrm>
              <a:custGeom>
                <a:avLst/>
                <a:gdLst>
                  <a:gd name="T0" fmla="*/ 1 w 247"/>
                  <a:gd name="T1" fmla="*/ 1 h 368"/>
                  <a:gd name="T2" fmla="*/ 1 w 247"/>
                  <a:gd name="T3" fmla="*/ 1 h 368"/>
                  <a:gd name="T4" fmla="*/ 1 w 247"/>
                  <a:gd name="T5" fmla="*/ 1 h 368"/>
                  <a:gd name="T6" fmla="*/ 1 w 247"/>
                  <a:gd name="T7" fmla="*/ 1 h 368"/>
                  <a:gd name="T8" fmla="*/ 1 w 247"/>
                  <a:gd name="T9" fmla="*/ 1 h 368"/>
                  <a:gd name="T10" fmla="*/ 1 w 247"/>
                  <a:gd name="T11" fmla="*/ 1 h 368"/>
                  <a:gd name="T12" fmla="*/ 1 w 247"/>
                  <a:gd name="T13" fmla="*/ 1 h 368"/>
                  <a:gd name="T14" fmla="*/ 0 w 247"/>
                  <a:gd name="T15" fmla="*/ 1 h 368"/>
                  <a:gd name="T16" fmla="*/ 0 w 247"/>
                  <a:gd name="T17" fmla="*/ 1 h 368"/>
                  <a:gd name="T18" fmla="*/ 1 w 247"/>
                  <a:gd name="T19" fmla="*/ 1 h 368"/>
                  <a:gd name="T20" fmla="*/ 1 w 247"/>
                  <a:gd name="T21" fmla="*/ 1 h 368"/>
                  <a:gd name="T22" fmla="*/ 1 w 247"/>
                  <a:gd name="T23" fmla="*/ 1 h 368"/>
                  <a:gd name="T24" fmla="*/ 1 w 247"/>
                  <a:gd name="T25" fmla="*/ 1 h 368"/>
                  <a:gd name="T26" fmla="*/ 1 w 247"/>
                  <a:gd name="T27" fmla="*/ 1 h 368"/>
                  <a:gd name="T28" fmla="*/ 1 w 247"/>
                  <a:gd name="T29" fmla="*/ 1 h 368"/>
                  <a:gd name="T30" fmla="*/ 1 w 247"/>
                  <a:gd name="T31" fmla="*/ 1 h 368"/>
                  <a:gd name="T32" fmla="*/ 1 w 247"/>
                  <a:gd name="T33" fmla="*/ 1 h 368"/>
                  <a:gd name="T34" fmla="*/ 1 w 247"/>
                  <a:gd name="T35" fmla="*/ 1 h 368"/>
                  <a:gd name="T36" fmla="*/ 1 w 247"/>
                  <a:gd name="T37" fmla="*/ 1 h 368"/>
                  <a:gd name="T38" fmla="*/ 1 w 247"/>
                  <a:gd name="T39" fmla="*/ 1 h 368"/>
                  <a:gd name="T40" fmla="*/ 1 w 247"/>
                  <a:gd name="T41" fmla="*/ 1 h 368"/>
                  <a:gd name="T42" fmla="*/ 1 w 247"/>
                  <a:gd name="T43" fmla="*/ 1 h 368"/>
                  <a:gd name="T44" fmla="*/ 1 w 247"/>
                  <a:gd name="T45" fmla="*/ 1 h 368"/>
                  <a:gd name="T46" fmla="*/ 1 w 247"/>
                  <a:gd name="T47" fmla="*/ 1 h 368"/>
                  <a:gd name="T48" fmla="*/ 1 w 247"/>
                  <a:gd name="T49" fmla="*/ 1 h 368"/>
                  <a:gd name="T50" fmla="*/ 1 w 247"/>
                  <a:gd name="T51" fmla="*/ 1 h 368"/>
                  <a:gd name="T52" fmla="*/ 1 w 247"/>
                  <a:gd name="T53" fmla="*/ 1 h 368"/>
                  <a:gd name="T54" fmla="*/ 1 w 247"/>
                  <a:gd name="T55" fmla="*/ 1 h 368"/>
                  <a:gd name="T56" fmla="*/ 1 w 247"/>
                  <a:gd name="T57" fmla="*/ 1 h 368"/>
                  <a:gd name="T58" fmla="*/ 1 w 247"/>
                  <a:gd name="T59" fmla="*/ 1 h 368"/>
                  <a:gd name="T60" fmla="*/ 1 w 247"/>
                  <a:gd name="T61" fmla="*/ 1 h 368"/>
                  <a:gd name="T62" fmla="*/ 1 w 247"/>
                  <a:gd name="T63" fmla="*/ 1 h 3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7"/>
                  <a:gd name="T97" fmla="*/ 0 h 368"/>
                  <a:gd name="T98" fmla="*/ 247 w 247"/>
                  <a:gd name="T99" fmla="*/ 368 h 3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7" h="368">
                    <a:moveTo>
                      <a:pt x="129" y="3"/>
                    </a:moveTo>
                    <a:lnTo>
                      <a:pt x="116" y="8"/>
                    </a:lnTo>
                    <a:lnTo>
                      <a:pt x="104" y="14"/>
                    </a:lnTo>
                    <a:lnTo>
                      <a:pt x="93" y="23"/>
                    </a:lnTo>
                    <a:lnTo>
                      <a:pt x="81" y="33"/>
                    </a:lnTo>
                    <a:lnTo>
                      <a:pt x="70" y="43"/>
                    </a:lnTo>
                    <a:lnTo>
                      <a:pt x="60" y="56"/>
                    </a:lnTo>
                    <a:lnTo>
                      <a:pt x="50" y="69"/>
                    </a:lnTo>
                    <a:lnTo>
                      <a:pt x="40" y="84"/>
                    </a:lnTo>
                    <a:lnTo>
                      <a:pt x="31" y="99"/>
                    </a:lnTo>
                    <a:lnTo>
                      <a:pt x="23" y="116"/>
                    </a:lnTo>
                    <a:lnTo>
                      <a:pt x="16" y="132"/>
                    </a:lnTo>
                    <a:lnTo>
                      <a:pt x="11" y="151"/>
                    </a:lnTo>
                    <a:lnTo>
                      <a:pt x="6" y="167"/>
                    </a:lnTo>
                    <a:lnTo>
                      <a:pt x="3" y="187"/>
                    </a:lnTo>
                    <a:lnTo>
                      <a:pt x="0" y="206"/>
                    </a:lnTo>
                    <a:lnTo>
                      <a:pt x="0" y="224"/>
                    </a:lnTo>
                    <a:lnTo>
                      <a:pt x="0" y="242"/>
                    </a:lnTo>
                    <a:lnTo>
                      <a:pt x="0" y="260"/>
                    </a:lnTo>
                    <a:lnTo>
                      <a:pt x="3" y="275"/>
                    </a:lnTo>
                    <a:lnTo>
                      <a:pt x="6" y="292"/>
                    </a:lnTo>
                    <a:lnTo>
                      <a:pt x="11" y="305"/>
                    </a:lnTo>
                    <a:lnTo>
                      <a:pt x="18" y="319"/>
                    </a:lnTo>
                    <a:lnTo>
                      <a:pt x="25" y="330"/>
                    </a:lnTo>
                    <a:lnTo>
                      <a:pt x="33" y="340"/>
                    </a:lnTo>
                    <a:lnTo>
                      <a:pt x="41" y="348"/>
                    </a:lnTo>
                    <a:lnTo>
                      <a:pt x="51" y="355"/>
                    </a:lnTo>
                    <a:lnTo>
                      <a:pt x="61" y="362"/>
                    </a:lnTo>
                    <a:lnTo>
                      <a:pt x="71" y="365"/>
                    </a:lnTo>
                    <a:lnTo>
                      <a:pt x="83" y="367"/>
                    </a:lnTo>
                    <a:lnTo>
                      <a:pt x="94" y="368"/>
                    </a:lnTo>
                    <a:lnTo>
                      <a:pt x="106" y="367"/>
                    </a:lnTo>
                    <a:lnTo>
                      <a:pt x="119" y="363"/>
                    </a:lnTo>
                    <a:lnTo>
                      <a:pt x="133" y="358"/>
                    </a:lnTo>
                    <a:lnTo>
                      <a:pt x="144" y="352"/>
                    </a:lnTo>
                    <a:lnTo>
                      <a:pt x="156" y="343"/>
                    </a:lnTo>
                    <a:lnTo>
                      <a:pt x="168" y="334"/>
                    </a:lnTo>
                    <a:lnTo>
                      <a:pt x="179" y="322"/>
                    </a:lnTo>
                    <a:lnTo>
                      <a:pt x="189" y="310"/>
                    </a:lnTo>
                    <a:lnTo>
                      <a:pt x="199" y="297"/>
                    </a:lnTo>
                    <a:lnTo>
                      <a:pt x="207" y="282"/>
                    </a:lnTo>
                    <a:lnTo>
                      <a:pt x="216" y="267"/>
                    </a:lnTo>
                    <a:lnTo>
                      <a:pt x="222" y="250"/>
                    </a:lnTo>
                    <a:lnTo>
                      <a:pt x="229" y="234"/>
                    </a:lnTo>
                    <a:lnTo>
                      <a:pt x="236" y="217"/>
                    </a:lnTo>
                    <a:lnTo>
                      <a:pt x="239" y="199"/>
                    </a:lnTo>
                    <a:lnTo>
                      <a:pt x="242" y="182"/>
                    </a:lnTo>
                    <a:lnTo>
                      <a:pt x="246" y="164"/>
                    </a:lnTo>
                    <a:lnTo>
                      <a:pt x="247" y="146"/>
                    </a:lnTo>
                    <a:lnTo>
                      <a:pt x="247" y="127"/>
                    </a:lnTo>
                    <a:lnTo>
                      <a:pt x="246" y="109"/>
                    </a:lnTo>
                    <a:lnTo>
                      <a:pt x="242" y="94"/>
                    </a:lnTo>
                    <a:lnTo>
                      <a:pt x="239" y="79"/>
                    </a:lnTo>
                    <a:lnTo>
                      <a:pt x="234" y="64"/>
                    </a:lnTo>
                    <a:lnTo>
                      <a:pt x="229" y="51"/>
                    </a:lnTo>
                    <a:lnTo>
                      <a:pt x="222" y="39"/>
                    </a:lnTo>
                    <a:lnTo>
                      <a:pt x="216" y="29"/>
                    </a:lnTo>
                    <a:lnTo>
                      <a:pt x="207" y="21"/>
                    </a:lnTo>
                    <a:lnTo>
                      <a:pt x="197" y="13"/>
                    </a:lnTo>
                    <a:lnTo>
                      <a:pt x="188" y="8"/>
                    </a:lnTo>
                    <a:lnTo>
                      <a:pt x="178" y="3"/>
                    </a:lnTo>
                    <a:lnTo>
                      <a:pt x="166" y="1"/>
                    </a:lnTo>
                    <a:lnTo>
                      <a:pt x="154" y="0"/>
                    </a:lnTo>
                    <a:lnTo>
                      <a:pt x="143" y="1"/>
                    </a:lnTo>
                    <a:lnTo>
                      <a:pt x="129" y="3"/>
                    </a:lnTo>
                    <a:close/>
                  </a:path>
                </a:pathLst>
              </a:custGeom>
              <a:solidFill>
                <a:srgbClr val="FF7F00"/>
              </a:solidFill>
              <a:ln w="9525">
                <a:noFill/>
                <a:round/>
                <a:headEnd/>
                <a:tailEnd/>
              </a:ln>
            </p:spPr>
            <p:txBody>
              <a:bodyPr>
                <a:prstTxWarp prst="textNoShape">
                  <a:avLst/>
                </a:prstTxWarp>
              </a:bodyPr>
              <a:lstStyle/>
              <a:p>
                <a:endParaRPr lang="en-US">
                  <a:latin typeface="Calibri" pitchFamily="-112" charset="0"/>
                </a:endParaRPr>
              </a:p>
            </p:txBody>
          </p:sp>
        </p:grpSp>
        <p:sp>
          <p:nvSpPr>
            <p:cNvPr id="676175" name="Rectangle 3112"/>
            <p:cNvSpPr>
              <a:spLocks noChangeArrowheads="1"/>
            </p:cNvSpPr>
            <p:nvPr/>
          </p:nvSpPr>
          <p:spPr bwMode="auto">
            <a:xfrm>
              <a:off x="2938" y="2461"/>
              <a:ext cx="260" cy="144"/>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sp>
          <p:nvSpPr>
            <p:cNvPr id="676176" name="Rectangle 3113"/>
            <p:cNvSpPr>
              <a:spLocks noChangeArrowheads="1"/>
            </p:cNvSpPr>
            <p:nvPr/>
          </p:nvSpPr>
          <p:spPr bwMode="auto">
            <a:xfrm>
              <a:off x="2999" y="2471"/>
              <a:ext cx="173"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BPM</a:t>
              </a:r>
              <a:endParaRPr lang="en-US"/>
            </a:p>
          </p:txBody>
        </p:sp>
        <p:grpSp>
          <p:nvGrpSpPr>
            <p:cNvPr id="676177" name="Group 3114"/>
            <p:cNvGrpSpPr>
              <a:grpSpLocks/>
            </p:cNvGrpSpPr>
            <p:nvPr/>
          </p:nvGrpSpPr>
          <p:grpSpPr bwMode="auto">
            <a:xfrm>
              <a:off x="3507" y="1610"/>
              <a:ext cx="268" cy="213"/>
              <a:chOff x="3507" y="1610"/>
              <a:chExt cx="268" cy="213"/>
            </a:xfrm>
          </p:grpSpPr>
          <p:grpSp>
            <p:nvGrpSpPr>
              <p:cNvPr id="676178" name="Group 3115"/>
              <p:cNvGrpSpPr>
                <a:grpSpLocks/>
              </p:cNvGrpSpPr>
              <p:nvPr/>
            </p:nvGrpSpPr>
            <p:grpSpPr bwMode="auto">
              <a:xfrm>
                <a:off x="3507" y="1610"/>
                <a:ext cx="268" cy="213"/>
                <a:chOff x="3507" y="1610"/>
                <a:chExt cx="268" cy="213"/>
              </a:xfrm>
            </p:grpSpPr>
            <p:sp>
              <p:nvSpPr>
                <p:cNvPr id="676179" name="Freeform 3116"/>
                <p:cNvSpPr>
                  <a:spLocks/>
                </p:cNvSpPr>
                <p:nvPr/>
              </p:nvSpPr>
              <p:spPr bwMode="auto">
                <a:xfrm>
                  <a:off x="3556" y="1796"/>
                  <a:ext cx="154" cy="27"/>
                </a:xfrm>
                <a:custGeom>
                  <a:avLst/>
                  <a:gdLst>
                    <a:gd name="T0" fmla="*/ 1 w 308"/>
                    <a:gd name="T1" fmla="*/ 0 h 55"/>
                    <a:gd name="T2" fmla="*/ 1 w 308"/>
                    <a:gd name="T3" fmla="*/ 0 h 55"/>
                    <a:gd name="T4" fmla="*/ 1 w 308"/>
                    <a:gd name="T5" fmla="*/ 0 h 55"/>
                    <a:gd name="T6" fmla="*/ 0 w 308"/>
                    <a:gd name="T7" fmla="*/ 0 h 55"/>
                    <a:gd name="T8" fmla="*/ 1 w 308"/>
                    <a:gd name="T9" fmla="*/ 0 h 55"/>
                    <a:gd name="T10" fmla="*/ 0 60000 65536"/>
                    <a:gd name="T11" fmla="*/ 0 60000 65536"/>
                    <a:gd name="T12" fmla="*/ 0 60000 65536"/>
                    <a:gd name="T13" fmla="*/ 0 60000 65536"/>
                    <a:gd name="T14" fmla="*/ 0 60000 65536"/>
                    <a:gd name="T15" fmla="*/ 0 w 308"/>
                    <a:gd name="T16" fmla="*/ 0 h 55"/>
                    <a:gd name="T17" fmla="*/ 308 w 308"/>
                    <a:gd name="T18" fmla="*/ 55 h 55"/>
                  </a:gdLst>
                  <a:ahLst/>
                  <a:cxnLst>
                    <a:cxn ang="T10">
                      <a:pos x="T0" y="T1"/>
                    </a:cxn>
                    <a:cxn ang="T11">
                      <a:pos x="T2" y="T3"/>
                    </a:cxn>
                    <a:cxn ang="T12">
                      <a:pos x="T4" y="T5"/>
                    </a:cxn>
                    <a:cxn ang="T13">
                      <a:pos x="T6" y="T7"/>
                    </a:cxn>
                    <a:cxn ang="T14">
                      <a:pos x="T8" y="T9"/>
                    </a:cxn>
                  </a:cxnLst>
                  <a:rect l="T15" t="T16" r="T17" b="T18"/>
                  <a:pathLst>
                    <a:path w="308" h="55">
                      <a:moveTo>
                        <a:pt x="294" y="53"/>
                      </a:moveTo>
                      <a:lnTo>
                        <a:pt x="308" y="55"/>
                      </a:lnTo>
                      <a:lnTo>
                        <a:pt x="12" y="2"/>
                      </a:lnTo>
                      <a:lnTo>
                        <a:pt x="0" y="0"/>
                      </a:lnTo>
                      <a:lnTo>
                        <a:pt x="294" y="53"/>
                      </a:lnTo>
                      <a:close/>
                    </a:path>
                  </a:pathLst>
                </a:custGeom>
                <a:solidFill>
                  <a:srgbClr val="703800"/>
                </a:solidFill>
                <a:ln w="9525">
                  <a:noFill/>
                  <a:round/>
                  <a:headEnd/>
                  <a:tailEnd/>
                </a:ln>
              </p:spPr>
              <p:txBody>
                <a:bodyPr>
                  <a:prstTxWarp prst="textNoShape">
                    <a:avLst/>
                  </a:prstTxWarp>
                </a:bodyPr>
                <a:lstStyle/>
                <a:p>
                  <a:endParaRPr lang="en-US">
                    <a:latin typeface="Calibri" pitchFamily="-112" charset="0"/>
                  </a:endParaRPr>
                </a:p>
              </p:txBody>
            </p:sp>
            <p:sp>
              <p:nvSpPr>
                <p:cNvPr id="676180" name="Freeform 3117"/>
                <p:cNvSpPr>
                  <a:spLocks/>
                </p:cNvSpPr>
                <p:nvPr/>
              </p:nvSpPr>
              <p:spPr bwMode="auto">
                <a:xfrm>
                  <a:off x="3562" y="1796"/>
                  <a:ext cx="154" cy="27"/>
                </a:xfrm>
                <a:custGeom>
                  <a:avLst/>
                  <a:gdLst>
                    <a:gd name="T0" fmla="*/ 2 w 307"/>
                    <a:gd name="T1" fmla="*/ 0 h 55"/>
                    <a:gd name="T2" fmla="*/ 2 w 307"/>
                    <a:gd name="T3" fmla="*/ 0 h 55"/>
                    <a:gd name="T4" fmla="*/ 1 w 307"/>
                    <a:gd name="T5" fmla="*/ 0 h 55"/>
                    <a:gd name="T6" fmla="*/ 0 w 307"/>
                    <a:gd name="T7" fmla="*/ 0 h 55"/>
                    <a:gd name="T8" fmla="*/ 2 w 307"/>
                    <a:gd name="T9" fmla="*/ 0 h 55"/>
                    <a:gd name="T10" fmla="*/ 0 60000 65536"/>
                    <a:gd name="T11" fmla="*/ 0 60000 65536"/>
                    <a:gd name="T12" fmla="*/ 0 60000 65536"/>
                    <a:gd name="T13" fmla="*/ 0 60000 65536"/>
                    <a:gd name="T14" fmla="*/ 0 60000 65536"/>
                    <a:gd name="T15" fmla="*/ 0 w 307"/>
                    <a:gd name="T16" fmla="*/ 0 h 55"/>
                    <a:gd name="T17" fmla="*/ 307 w 307"/>
                    <a:gd name="T18" fmla="*/ 55 h 55"/>
                  </a:gdLst>
                  <a:ahLst/>
                  <a:cxnLst>
                    <a:cxn ang="T10">
                      <a:pos x="T0" y="T1"/>
                    </a:cxn>
                    <a:cxn ang="T11">
                      <a:pos x="T2" y="T3"/>
                    </a:cxn>
                    <a:cxn ang="T12">
                      <a:pos x="T4" y="T5"/>
                    </a:cxn>
                    <a:cxn ang="T13">
                      <a:pos x="T6" y="T7"/>
                    </a:cxn>
                    <a:cxn ang="T14">
                      <a:pos x="T8" y="T9"/>
                    </a:cxn>
                  </a:cxnLst>
                  <a:rect l="T15" t="T16" r="T17" b="T18"/>
                  <a:pathLst>
                    <a:path w="307" h="55">
                      <a:moveTo>
                        <a:pt x="296" y="55"/>
                      </a:moveTo>
                      <a:lnTo>
                        <a:pt x="307" y="53"/>
                      </a:lnTo>
                      <a:lnTo>
                        <a:pt x="11" y="0"/>
                      </a:lnTo>
                      <a:lnTo>
                        <a:pt x="0" y="2"/>
                      </a:lnTo>
                      <a:lnTo>
                        <a:pt x="296" y="55"/>
                      </a:lnTo>
                      <a:close/>
                    </a:path>
                  </a:pathLst>
                </a:custGeom>
                <a:solidFill>
                  <a:srgbClr val="753A00"/>
                </a:solidFill>
                <a:ln w="9525">
                  <a:noFill/>
                  <a:round/>
                  <a:headEnd/>
                  <a:tailEnd/>
                </a:ln>
              </p:spPr>
              <p:txBody>
                <a:bodyPr>
                  <a:prstTxWarp prst="textNoShape">
                    <a:avLst/>
                  </a:prstTxWarp>
                </a:bodyPr>
                <a:lstStyle/>
                <a:p>
                  <a:endParaRPr lang="en-US">
                    <a:latin typeface="Calibri" pitchFamily="-112" charset="0"/>
                  </a:endParaRPr>
                </a:p>
              </p:txBody>
            </p:sp>
            <p:sp>
              <p:nvSpPr>
                <p:cNvPr id="676181" name="Freeform 3118"/>
                <p:cNvSpPr>
                  <a:spLocks/>
                </p:cNvSpPr>
                <p:nvPr/>
              </p:nvSpPr>
              <p:spPr bwMode="auto">
                <a:xfrm>
                  <a:off x="3568" y="1794"/>
                  <a:ext cx="153" cy="29"/>
                </a:xfrm>
                <a:custGeom>
                  <a:avLst/>
                  <a:gdLst>
                    <a:gd name="T0" fmla="*/ 1 w 308"/>
                    <a:gd name="T1" fmla="*/ 1 h 56"/>
                    <a:gd name="T2" fmla="*/ 1 w 308"/>
                    <a:gd name="T3" fmla="*/ 1 h 56"/>
                    <a:gd name="T4" fmla="*/ 0 w 308"/>
                    <a:gd name="T5" fmla="*/ 0 h 56"/>
                    <a:gd name="T6" fmla="*/ 0 w 308"/>
                    <a:gd name="T7" fmla="*/ 1 h 56"/>
                    <a:gd name="T8" fmla="*/ 1 w 308"/>
                    <a:gd name="T9" fmla="*/ 1 h 56"/>
                    <a:gd name="T10" fmla="*/ 0 60000 65536"/>
                    <a:gd name="T11" fmla="*/ 0 60000 65536"/>
                    <a:gd name="T12" fmla="*/ 0 60000 65536"/>
                    <a:gd name="T13" fmla="*/ 0 60000 65536"/>
                    <a:gd name="T14" fmla="*/ 0 60000 65536"/>
                    <a:gd name="T15" fmla="*/ 0 w 308"/>
                    <a:gd name="T16" fmla="*/ 0 h 56"/>
                    <a:gd name="T17" fmla="*/ 308 w 308"/>
                    <a:gd name="T18" fmla="*/ 56 h 56"/>
                  </a:gdLst>
                  <a:ahLst/>
                  <a:cxnLst>
                    <a:cxn ang="T10">
                      <a:pos x="T0" y="T1"/>
                    </a:cxn>
                    <a:cxn ang="T11">
                      <a:pos x="T2" y="T3"/>
                    </a:cxn>
                    <a:cxn ang="T12">
                      <a:pos x="T4" y="T5"/>
                    </a:cxn>
                    <a:cxn ang="T13">
                      <a:pos x="T6" y="T7"/>
                    </a:cxn>
                    <a:cxn ang="T14">
                      <a:pos x="T8" y="T9"/>
                    </a:cxn>
                  </a:cxnLst>
                  <a:rect l="T15" t="T16" r="T17" b="T18"/>
                  <a:pathLst>
                    <a:path w="308" h="56">
                      <a:moveTo>
                        <a:pt x="296" y="56"/>
                      </a:moveTo>
                      <a:lnTo>
                        <a:pt x="308" y="53"/>
                      </a:lnTo>
                      <a:lnTo>
                        <a:pt x="14" y="0"/>
                      </a:lnTo>
                      <a:lnTo>
                        <a:pt x="0" y="3"/>
                      </a:lnTo>
                      <a:lnTo>
                        <a:pt x="296" y="56"/>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6182" name="Freeform 3119"/>
                <p:cNvSpPr>
                  <a:spLocks/>
                </p:cNvSpPr>
                <p:nvPr/>
              </p:nvSpPr>
              <p:spPr bwMode="auto">
                <a:xfrm>
                  <a:off x="3568" y="1795"/>
                  <a:ext cx="151" cy="28"/>
                </a:xfrm>
                <a:custGeom>
                  <a:avLst/>
                  <a:gdLst>
                    <a:gd name="T0" fmla="*/ 1 w 303"/>
                    <a:gd name="T1" fmla="*/ 1 h 55"/>
                    <a:gd name="T2" fmla="*/ 1 w 303"/>
                    <a:gd name="T3" fmla="*/ 1 h 55"/>
                    <a:gd name="T4" fmla="*/ 0 w 303"/>
                    <a:gd name="T5" fmla="*/ 0 h 55"/>
                    <a:gd name="T6" fmla="*/ 0 w 303"/>
                    <a:gd name="T7" fmla="*/ 1 h 55"/>
                    <a:gd name="T8" fmla="*/ 1 w 303"/>
                    <a:gd name="T9" fmla="*/ 1 h 55"/>
                    <a:gd name="T10" fmla="*/ 0 60000 65536"/>
                    <a:gd name="T11" fmla="*/ 0 60000 65536"/>
                    <a:gd name="T12" fmla="*/ 0 60000 65536"/>
                    <a:gd name="T13" fmla="*/ 0 60000 65536"/>
                    <a:gd name="T14" fmla="*/ 0 60000 65536"/>
                    <a:gd name="T15" fmla="*/ 0 w 303"/>
                    <a:gd name="T16" fmla="*/ 0 h 55"/>
                    <a:gd name="T17" fmla="*/ 303 w 303"/>
                    <a:gd name="T18" fmla="*/ 55 h 55"/>
                  </a:gdLst>
                  <a:ahLst/>
                  <a:cxnLst>
                    <a:cxn ang="T10">
                      <a:pos x="T0" y="T1"/>
                    </a:cxn>
                    <a:cxn ang="T11">
                      <a:pos x="T2" y="T3"/>
                    </a:cxn>
                    <a:cxn ang="T12">
                      <a:pos x="T4" y="T5"/>
                    </a:cxn>
                    <a:cxn ang="T13">
                      <a:pos x="T6" y="T7"/>
                    </a:cxn>
                    <a:cxn ang="T14">
                      <a:pos x="T8" y="T9"/>
                    </a:cxn>
                  </a:cxnLst>
                  <a:rect l="T15" t="T16" r="T17" b="T18"/>
                  <a:pathLst>
                    <a:path w="303" h="55">
                      <a:moveTo>
                        <a:pt x="296" y="55"/>
                      </a:moveTo>
                      <a:lnTo>
                        <a:pt x="303" y="53"/>
                      </a:lnTo>
                      <a:lnTo>
                        <a:pt x="7" y="0"/>
                      </a:lnTo>
                      <a:lnTo>
                        <a:pt x="0" y="2"/>
                      </a:lnTo>
                      <a:lnTo>
                        <a:pt x="296" y="55"/>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6183" name="Freeform 3120"/>
                <p:cNvSpPr>
                  <a:spLocks/>
                </p:cNvSpPr>
                <p:nvPr/>
              </p:nvSpPr>
              <p:spPr bwMode="auto">
                <a:xfrm>
                  <a:off x="3571" y="1794"/>
                  <a:ext cx="150" cy="28"/>
                </a:xfrm>
                <a:custGeom>
                  <a:avLst/>
                  <a:gdLst>
                    <a:gd name="T0" fmla="*/ 1 w 301"/>
                    <a:gd name="T1" fmla="*/ 1 h 54"/>
                    <a:gd name="T2" fmla="*/ 1 w 301"/>
                    <a:gd name="T3" fmla="*/ 1 h 54"/>
                    <a:gd name="T4" fmla="*/ 0 w 301"/>
                    <a:gd name="T5" fmla="*/ 0 h 54"/>
                    <a:gd name="T6" fmla="*/ 0 w 301"/>
                    <a:gd name="T7" fmla="*/ 1 h 54"/>
                    <a:gd name="T8" fmla="*/ 1 w 301"/>
                    <a:gd name="T9" fmla="*/ 1 h 54"/>
                    <a:gd name="T10" fmla="*/ 0 60000 65536"/>
                    <a:gd name="T11" fmla="*/ 0 60000 65536"/>
                    <a:gd name="T12" fmla="*/ 0 60000 65536"/>
                    <a:gd name="T13" fmla="*/ 0 60000 65536"/>
                    <a:gd name="T14" fmla="*/ 0 60000 65536"/>
                    <a:gd name="T15" fmla="*/ 0 w 301"/>
                    <a:gd name="T16" fmla="*/ 0 h 54"/>
                    <a:gd name="T17" fmla="*/ 301 w 301"/>
                    <a:gd name="T18" fmla="*/ 54 h 54"/>
                  </a:gdLst>
                  <a:ahLst/>
                  <a:cxnLst>
                    <a:cxn ang="T10">
                      <a:pos x="T0" y="T1"/>
                    </a:cxn>
                    <a:cxn ang="T11">
                      <a:pos x="T2" y="T3"/>
                    </a:cxn>
                    <a:cxn ang="T12">
                      <a:pos x="T4" y="T5"/>
                    </a:cxn>
                    <a:cxn ang="T13">
                      <a:pos x="T6" y="T7"/>
                    </a:cxn>
                    <a:cxn ang="T14">
                      <a:pos x="T8" y="T9"/>
                    </a:cxn>
                  </a:cxnLst>
                  <a:rect l="T15" t="T16" r="T17" b="T18"/>
                  <a:pathLst>
                    <a:path w="301" h="54">
                      <a:moveTo>
                        <a:pt x="296" y="54"/>
                      </a:moveTo>
                      <a:lnTo>
                        <a:pt x="301" y="53"/>
                      </a:lnTo>
                      <a:lnTo>
                        <a:pt x="7" y="0"/>
                      </a:lnTo>
                      <a:lnTo>
                        <a:pt x="0" y="1"/>
                      </a:lnTo>
                      <a:lnTo>
                        <a:pt x="296" y="54"/>
                      </a:lnTo>
                      <a:close/>
                    </a:path>
                  </a:pathLst>
                </a:custGeom>
                <a:solidFill>
                  <a:srgbClr val="7F3F00"/>
                </a:solidFill>
                <a:ln w="9525">
                  <a:noFill/>
                  <a:round/>
                  <a:headEnd/>
                  <a:tailEnd/>
                </a:ln>
              </p:spPr>
              <p:txBody>
                <a:bodyPr>
                  <a:prstTxWarp prst="textNoShape">
                    <a:avLst/>
                  </a:prstTxWarp>
                </a:bodyPr>
                <a:lstStyle/>
                <a:p>
                  <a:endParaRPr lang="en-US">
                    <a:latin typeface="Calibri" pitchFamily="-112" charset="0"/>
                  </a:endParaRPr>
                </a:p>
              </p:txBody>
            </p:sp>
            <p:sp>
              <p:nvSpPr>
                <p:cNvPr id="676184" name="Freeform 3121"/>
                <p:cNvSpPr>
                  <a:spLocks/>
                </p:cNvSpPr>
                <p:nvPr/>
              </p:nvSpPr>
              <p:spPr bwMode="auto">
                <a:xfrm>
                  <a:off x="3574" y="1792"/>
                  <a:ext cx="154" cy="29"/>
                </a:xfrm>
                <a:custGeom>
                  <a:avLst/>
                  <a:gdLst>
                    <a:gd name="T0" fmla="*/ 2 w 307"/>
                    <a:gd name="T1" fmla="*/ 1 h 58"/>
                    <a:gd name="T2" fmla="*/ 2 w 307"/>
                    <a:gd name="T3" fmla="*/ 1 h 58"/>
                    <a:gd name="T4" fmla="*/ 1 w 307"/>
                    <a:gd name="T5" fmla="*/ 0 h 58"/>
                    <a:gd name="T6" fmla="*/ 0 w 307"/>
                    <a:gd name="T7" fmla="*/ 1 h 58"/>
                    <a:gd name="T8" fmla="*/ 2 w 307"/>
                    <a:gd name="T9" fmla="*/ 1 h 58"/>
                    <a:gd name="T10" fmla="*/ 0 60000 65536"/>
                    <a:gd name="T11" fmla="*/ 0 60000 65536"/>
                    <a:gd name="T12" fmla="*/ 0 60000 65536"/>
                    <a:gd name="T13" fmla="*/ 0 60000 65536"/>
                    <a:gd name="T14" fmla="*/ 0 60000 65536"/>
                    <a:gd name="T15" fmla="*/ 0 w 307"/>
                    <a:gd name="T16" fmla="*/ 0 h 58"/>
                    <a:gd name="T17" fmla="*/ 307 w 307"/>
                    <a:gd name="T18" fmla="*/ 58 h 58"/>
                  </a:gdLst>
                  <a:ahLst/>
                  <a:cxnLst>
                    <a:cxn ang="T10">
                      <a:pos x="T0" y="T1"/>
                    </a:cxn>
                    <a:cxn ang="T11">
                      <a:pos x="T2" y="T3"/>
                    </a:cxn>
                    <a:cxn ang="T12">
                      <a:pos x="T4" y="T5"/>
                    </a:cxn>
                    <a:cxn ang="T13">
                      <a:pos x="T6" y="T7"/>
                    </a:cxn>
                    <a:cxn ang="T14">
                      <a:pos x="T8" y="T9"/>
                    </a:cxn>
                  </a:cxnLst>
                  <a:rect l="T15" t="T16" r="T17" b="T18"/>
                  <a:pathLst>
                    <a:path w="307" h="58">
                      <a:moveTo>
                        <a:pt x="294" y="58"/>
                      </a:moveTo>
                      <a:lnTo>
                        <a:pt x="307" y="53"/>
                      </a:lnTo>
                      <a:lnTo>
                        <a:pt x="11" y="0"/>
                      </a:lnTo>
                      <a:lnTo>
                        <a:pt x="0" y="5"/>
                      </a:lnTo>
                      <a:lnTo>
                        <a:pt x="294" y="58"/>
                      </a:lnTo>
                      <a:close/>
                    </a:path>
                  </a:pathLst>
                </a:custGeom>
                <a:solidFill>
                  <a:srgbClr val="854200"/>
                </a:solidFill>
                <a:ln w="9525">
                  <a:noFill/>
                  <a:round/>
                  <a:headEnd/>
                  <a:tailEnd/>
                </a:ln>
              </p:spPr>
              <p:txBody>
                <a:bodyPr>
                  <a:prstTxWarp prst="textNoShape">
                    <a:avLst/>
                  </a:prstTxWarp>
                </a:bodyPr>
                <a:lstStyle/>
                <a:p>
                  <a:endParaRPr lang="en-US">
                    <a:latin typeface="Calibri" pitchFamily="-112" charset="0"/>
                  </a:endParaRPr>
                </a:p>
              </p:txBody>
            </p:sp>
            <p:sp>
              <p:nvSpPr>
                <p:cNvPr id="676185" name="Freeform 3122"/>
                <p:cNvSpPr>
                  <a:spLocks/>
                </p:cNvSpPr>
                <p:nvPr/>
              </p:nvSpPr>
              <p:spPr bwMode="auto">
                <a:xfrm>
                  <a:off x="3574" y="1793"/>
                  <a:ext cx="151" cy="28"/>
                </a:xfrm>
                <a:custGeom>
                  <a:avLst/>
                  <a:gdLst>
                    <a:gd name="T0" fmla="*/ 2 w 300"/>
                    <a:gd name="T1" fmla="*/ 1 h 55"/>
                    <a:gd name="T2" fmla="*/ 2 w 300"/>
                    <a:gd name="T3" fmla="*/ 1 h 55"/>
                    <a:gd name="T4" fmla="*/ 1 w 300"/>
                    <a:gd name="T5" fmla="*/ 0 h 55"/>
                    <a:gd name="T6" fmla="*/ 0 w 300"/>
                    <a:gd name="T7" fmla="*/ 1 h 55"/>
                    <a:gd name="T8" fmla="*/ 2 w 300"/>
                    <a:gd name="T9" fmla="*/ 1 h 55"/>
                    <a:gd name="T10" fmla="*/ 0 60000 65536"/>
                    <a:gd name="T11" fmla="*/ 0 60000 65536"/>
                    <a:gd name="T12" fmla="*/ 0 60000 65536"/>
                    <a:gd name="T13" fmla="*/ 0 60000 65536"/>
                    <a:gd name="T14" fmla="*/ 0 60000 65536"/>
                    <a:gd name="T15" fmla="*/ 0 w 300"/>
                    <a:gd name="T16" fmla="*/ 0 h 55"/>
                    <a:gd name="T17" fmla="*/ 300 w 300"/>
                    <a:gd name="T18" fmla="*/ 55 h 55"/>
                  </a:gdLst>
                  <a:ahLst/>
                  <a:cxnLst>
                    <a:cxn ang="T10">
                      <a:pos x="T0" y="T1"/>
                    </a:cxn>
                    <a:cxn ang="T11">
                      <a:pos x="T2" y="T3"/>
                    </a:cxn>
                    <a:cxn ang="T12">
                      <a:pos x="T4" y="T5"/>
                    </a:cxn>
                    <a:cxn ang="T13">
                      <a:pos x="T6" y="T7"/>
                    </a:cxn>
                    <a:cxn ang="T14">
                      <a:pos x="T8" y="T9"/>
                    </a:cxn>
                  </a:cxnLst>
                  <a:rect l="T15" t="T16" r="T17" b="T18"/>
                  <a:pathLst>
                    <a:path w="300" h="55">
                      <a:moveTo>
                        <a:pt x="294" y="55"/>
                      </a:moveTo>
                      <a:lnTo>
                        <a:pt x="300" y="53"/>
                      </a:lnTo>
                      <a:lnTo>
                        <a:pt x="5" y="0"/>
                      </a:lnTo>
                      <a:lnTo>
                        <a:pt x="0" y="2"/>
                      </a:lnTo>
                      <a:lnTo>
                        <a:pt x="294" y="55"/>
                      </a:lnTo>
                      <a:close/>
                    </a:path>
                  </a:pathLst>
                </a:custGeom>
                <a:solidFill>
                  <a:srgbClr val="854200"/>
                </a:solidFill>
                <a:ln w="9525">
                  <a:noFill/>
                  <a:round/>
                  <a:headEnd/>
                  <a:tailEnd/>
                </a:ln>
              </p:spPr>
              <p:txBody>
                <a:bodyPr>
                  <a:prstTxWarp prst="textNoShape">
                    <a:avLst/>
                  </a:prstTxWarp>
                </a:bodyPr>
                <a:lstStyle/>
                <a:p>
                  <a:endParaRPr lang="en-US">
                    <a:latin typeface="Calibri" pitchFamily="-112" charset="0"/>
                  </a:endParaRPr>
                </a:p>
              </p:txBody>
            </p:sp>
            <p:sp>
              <p:nvSpPr>
                <p:cNvPr id="676186" name="Freeform 3123"/>
                <p:cNvSpPr>
                  <a:spLocks/>
                </p:cNvSpPr>
                <p:nvPr/>
              </p:nvSpPr>
              <p:spPr bwMode="auto">
                <a:xfrm>
                  <a:off x="3577" y="1792"/>
                  <a:ext cx="151" cy="28"/>
                </a:xfrm>
                <a:custGeom>
                  <a:avLst/>
                  <a:gdLst>
                    <a:gd name="T0" fmla="*/ 1 w 302"/>
                    <a:gd name="T1" fmla="*/ 1 h 56"/>
                    <a:gd name="T2" fmla="*/ 1 w 302"/>
                    <a:gd name="T3" fmla="*/ 1 h 56"/>
                    <a:gd name="T4" fmla="*/ 1 w 302"/>
                    <a:gd name="T5" fmla="*/ 0 h 56"/>
                    <a:gd name="T6" fmla="*/ 0 w 302"/>
                    <a:gd name="T7" fmla="*/ 1 h 56"/>
                    <a:gd name="T8" fmla="*/ 1 w 302"/>
                    <a:gd name="T9" fmla="*/ 1 h 56"/>
                    <a:gd name="T10" fmla="*/ 0 60000 65536"/>
                    <a:gd name="T11" fmla="*/ 0 60000 65536"/>
                    <a:gd name="T12" fmla="*/ 0 60000 65536"/>
                    <a:gd name="T13" fmla="*/ 0 60000 65536"/>
                    <a:gd name="T14" fmla="*/ 0 60000 65536"/>
                    <a:gd name="T15" fmla="*/ 0 w 302"/>
                    <a:gd name="T16" fmla="*/ 0 h 56"/>
                    <a:gd name="T17" fmla="*/ 302 w 302"/>
                    <a:gd name="T18" fmla="*/ 56 h 56"/>
                  </a:gdLst>
                  <a:ahLst/>
                  <a:cxnLst>
                    <a:cxn ang="T10">
                      <a:pos x="T0" y="T1"/>
                    </a:cxn>
                    <a:cxn ang="T11">
                      <a:pos x="T2" y="T3"/>
                    </a:cxn>
                    <a:cxn ang="T12">
                      <a:pos x="T4" y="T5"/>
                    </a:cxn>
                    <a:cxn ang="T13">
                      <a:pos x="T6" y="T7"/>
                    </a:cxn>
                    <a:cxn ang="T14">
                      <a:pos x="T8" y="T9"/>
                    </a:cxn>
                  </a:cxnLst>
                  <a:rect l="T15" t="T16" r="T17" b="T18"/>
                  <a:pathLst>
                    <a:path w="302" h="56">
                      <a:moveTo>
                        <a:pt x="295" y="56"/>
                      </a:moveTo>
                      <a:lnTo>
                        <a:pt x="302" y="53"/>
                      </a:lnTo>
                      <a:lnTo>
                        <a:pt x="6" y="0"/>
                      </a:lnTo>
                      <a:lnTo>
                        <a:pt x="0" y="3"/>
                      </a:lnTo>
                      <a:lnTo>
                        <a:pt x="295" y="56"/>
                      </a:lnTo>
                      <a:close/>
                    </a:path>
                  </a:pathLst>
                </a:custGeom>
                <a:solidFill>
                  <a:srgbClr val="8B4500"/>
                </a:solidFill>
                <a:ln w="9525">
                  <a:noFill/>
                  <a:round/>
                  <a:headEnd/>
                  <a:tailEnd/>
                </a:ln>
              </p:spPr>
              <p:txBody>
                <a:bodyPr>
                  <a:prstTxWarp prst="textNoShape">
                    <a:avLst/>
                  </a:prstTxWarp>
                </a:bodyPr>
                <a:lstStyle/>
                <a:p>
                  <a:endParaRPr lang="en-US">
                    <a:latin typeface="Calibri" pitchFamily="-112" charset="0"/>
                  </a:endParaRPr>
                </a:p>
              </p:txBody>
            </p:sp>
            <p:sp>
              <p:nvSpPr>
                <p:cNvPr id="676187" name="Freeform 3124"/>
                <p:cNvSpPr>
                  <a:spLocks/>
                </p:cNvSpPr>
                <p:nvPr/>
              </p:nvSpPr>
              <p:spPr bwMode="auto">
                <a:xfrm>
                  <a:off x="3580" y="1788"/>
                  <a:ext cx="153" cy="30"/>
                </a:xfrm>
                <a:custGeom>
                  <a:avLst/>
                  <a:gdLst>
                    <a:gd name="T0" fmla="*/ 1 w 306"/>
                    <a:gd name="T1" fmla="*/ 1 h 60"/>
                    <a:gd name="T2" fmla="*/ 1 w 306"/>
                    <a:gd name="T3" fmla="*/ 1 h 60"/>
                    <a:gd name="T4" fmla="*/ 1 w 306"/>
                    <a:gd name="T5" fmla="*/ 0 h 60"/>
                    <a:gd name="T6" fmla="*/ 0 w 306"/>
                    <a:gd name="T7" fmla="*/ 1 h 60"/>
                    <a:gd name="T8" fmla="*/ 1 w 306"/>
                    <a:gd name="T9" fmla="*/ 1 h 60"/>
                    <a:gd name="T10" fmla="*/ 0 60000 65536"/>
                    <a:gd name="T11" fmla="*/ 0 60000 65536"/>
                    <a:gd name="T12" fmla="*/ 0 60000 65536"/>
                    <a:gd name="T13" fmla="*/ 0 60000 65536"/>
                    <a:gd name="T14" fmla="*/ 0 60000 65536"/>
                    <a:gd name="T15" fmla="*/ 0 w 306"/>
                    <a:gd name="T16" fmla="*/ 0 h 60"/>
                    <a:gd name="T17" fmla="*/ 306 w 306"/>
                    <a:gd name="T18" fmla="*/ 60 h 60"/>
                  </a:gdLst>
                  <a:ahLst/>
                  <a:cxnLst>
                    <a:cxn ang="T10">
                      <a:pos x="T0" y="T1"/>
                    </a:cxn>
                    <a:cxn ang="T11">
                      <a:pos x="T2" y="T3"/>
                    </a:cxn>
                    <a:cxn ang="T12">
                      <a:pos x="T4" y="T5"/>
                    </a:cxn>
                    <a:cxn ang="T13">
                      <a:pos x="T6" y="T7"/>
                    </a:cxn>
                    <a:cxn ang="T14">
                      <a:pos x="T8" y="T9"/>
                    </a:cxn>
                  </a:cxnLst>
                  <a:rect l="T15" t="T16" r="T17" b="T18"/>
                  <a:pathLst>
                    <a:path w="306" h="60">
                      <a:moveTo>
                        <a:pt x="296" y="60"/>
                      </a:moveTo>
                      <a:lnTo>
                        <a:pt x="306" y="53"/>
                      </a:lnTo>
                      <a:lnTo>
                        <a:pt x="12" y="0"/>
                      </a:lnTo>
                      <a:lnTo>
                        <a:pt x="0" y="7"/>
                      </a:lnTo>
                      <a:lnTo>
                        <a:pt x="296" y="60"/>
                      </a:lnTo>
                      <a:close/>
                    </a:path>
                  </a:pathLst>
                </a:custGeom>
                <a:solidFill>
                  <a:srgbClr val="914800"/>
                </a:solidFill>
                <a:ln w="9525">
                  <a:noFill/>
                  <a:round/>
                  <a:headEnd/>
                  <a:tailEnd/>
                </a:ln>
              </p:spPr>
              <p:txBody>
                <a:bodyPr>
                  <a:prstTxWarp prst="textNoShape">
                    <a:avLst/>
                  </a:prstTxWarp>
                </a:bodyPr>
                <a:lstStyle/>
                <a:p>
                  <a:endParaRPr lang="en-US">
                    <a:latin typeface="Calibri" pitchFamily="-112" charset="0"/>
                  </a:endParaRPr>
                </a:p>
              </p:txBody>
            </p:sp>
            <p:sp>
              <p:nvSpPr>
                <p:cNvPr id="676188" name="Freeform 3125"/>
                <p:cNvSpPr>
                  <a:spLocks/>
                </p:cNvSpPr>
                <p:nvPr/>
              </p:nvSpPr>
              <p:spPr bwMode="auto">
                <a:xfrm>
                  <a:off x="3580" y="1791"/>
                  <a:ext cx="150" cy="27"/>
                </a:xfrm>
                <a:custGeom>
                  <a:avLst/>
                  <a:gdLst>
                    <a:gd name="T0" fmla="*/ 2 w 299"/>
                    <a:gd name="T1" fmla="*/ 0 h 55"/>
                    <a:gd name="T2" fmla="*/ 2 w 299"/>
                    <a:gd name="T3" fmla="*/ 0 h 55"/>
                    <a:gd name="T4" fmla="*/ 1 w 299"/>
                    <a:gd name="T5" fmla="*/ 0 h 55"/>
                    <a:gd name="T6" fmla="*/ 0 w 299"/>
                    <a:gd name="T7" fmla="*/ 0 h 55"/>
                    <a:gd name="T8" fmla="*/ 2 w 299"/>
                    <a:gd name="T9" fmla="*/ 0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6" y="55"/>
                      </a:moveTo>
                      <a:lnTo>
                        <a:pt x="299" y="53"/>
                      </a:lnTo>
                      <a:lnTo>
                        <a:pt x="4" y="0"/>
                      </a:lnTo>
                      <a:lnTo>
                        <a:pt x="0" y="2"/>
                      </a:lnTo>
                      <a:lnTo>
                        <a:pt x="296" y="55"/>
                      </a:lnTo>
                      <a:close/>
                    </a:path>
                  </a:pathLst>
                </a:custGeom>
                <a:solidFill>
                  <a:srgbClr val="914800"/>
                </a:solidFill>
                <a:ln w="9525">
                  <a:noFill/>
                  <a:round/>
                  <a:headEnd/>
                  <a:tailEnd/>
                </a:ln>
              </p:spPr>
              <p:txBody>
                <a:bodyPr>
                  <a:prstTxWarp prst="textNoShape">
                    <a:avLst/>
                  </a:prstTxWarp>
                </a:bodyPr>
                <a:lstStyle/>
                <a:p>
                  <a:endParaRPr lang="en-US">
                    <a:latin typeface="Calibri" pitchFamily="-112" charset="0"/>
                  </a:endParaRPr>
                </a:p>
              </p:txBody>
            </p:sp>
            <p:sp>
              <p:nvSpPr>
                <p:cNvPr id="676189" name="Freeform 3126"/>
                <p:cNvSpPr>
                  <a:spLocks/>
                </p:cNvSpPr>
                <p:nvPr/>
              </p:nvSpPr>
              <p:spPr bwMode="auto">
                <a:xfrm>
                  <a:off x="3582" y="1790"/>
                  <a:ext cx="149" cy="28"/>
                </a:xfrm>
                <a:custGeom>
                  <a:avLst/>
                  <a:gdLst>
                    <a:gd name="T0" fmla="*/ 1 w 299"/>
                    <a:gd name="T1" fmla="*/ 1 h 55"/>
                    <a:gd name="T2" fmla="*/ 1 w 299"/>
                    <a:gd name="T3" fmla="*/ 1 h 55"/>
                    <a:gd name="T4" fmla="*/ 0 w 299"/>
                    <a:gd name="T5" fmla="*/ 0 h 55"/>
                    <a:gd name="T6" fmla="*/ 0 w 299"/>
                    <a:gd name="T7" fmla="*/ 1 h 55"/>
                    <a:gd name="T8" fmla="*/ 1 w 299"/>
                    <a:gd name="T9" fmla="*/ 1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5" y="55"/>
                      </a:moveTo>
                      <a:lnTo>
                        <a:pt x="299" y="52"/>
                      </a:lnTo>
                      <a:lnTo>
                        <a:pt x="5" y="0"/>
                      </a:lnTo>
                      <a:lnTo>
                        <a:pt x="0" y="2"/>
                      </a:lnTo>
                      <a:lnTo>
                        <a:pt x="295" y="55"/>
                      </a:lnTo>
                      <a:close/>
                    </a:path>
                  </a:pathLst>
                </a:custGeom>
                <a:solidFill>
                  <a:srgbClr val="944900"/>
                </a:solidFill>
                <a:ln w="9525">
                  <a:noFill/>
                  <a:round/>
                  <a:headEnd/>
                  <a:tailEnd/>
                </a:ln>
              </p:spPr>
              <p:txBody>
                <a:bodyPr>
                  <a:prstTxWarp prst="textNoShape">
                    <a:avLst/>
                  </a:prstTxWarp>
                </a:bodyPr>
                <a:lstStyle/>
                <a:p>
                  <a:endParaRPr lang="en-US">
                    <a:latin typeface="Calibri" pitchFamily="-112" charset="0"/>
                  </a:endParaRPr>
                </a:p>
              </p:txBody>
            </p:sp>
            <p:sp>
              <p:nvSpPr>
                <p:cNvPr id="676190" name="Freeform 3127"/>
                <p:cNvSpPr>
                  <a:spLocks/>
                </p:cNvSpPr>
                <p:nvPr/>
              </p:nvSpPr>
              <p:spPr bwMode="auto">
                <a:xfrm>
                  <a:off x="3584" y="1788"/>
                  <a:ext cx="149" cy="28"/>
                </a:xfrm>
                <a:custGeom>
                  <a:avLst/>
                  <a:gdLst>
                    <a:gd name="T0" fmla="*/ 2 w 297"/>
                    <a:gd name="T1" fmla="*/ 1 h 55"/>
                    <a:gd name="T2" fmla="*/ 2 w 297"/>
                    <a:gd name="T3" fmla="*/ 1 h 55"/>
                    <a:gd name="T4" fmla="*/ 1 w 297"/>
                    <a:gd name="T5" fmla="*/ 0 h 55"/>
                    <a:gd name="T6" fmla="*/ 0 w 297"/>
                    <a:gd name="T7" fmla="*/ 1 h 55"/>
                    <a:gd name="T8" fmla="*/ 2 w 297"/>
                    <a:gd name="T9" fmla="*/ 1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3" y="0"/>
                      </a:lnTo>
                      <a:lnTo>
                        <a:pt x="0" y="3"/>
                      </a:lnTo>
                      <a:lnTo>
                        <a:pt x="294" y="55"/>
                      </a:lnTo>
                      <a:close/>
                    </a:path>
                  </a:pathLst>
                </a:custGeom>
                <a:solidFill>
                  <a:srgbClr val="984B00"/>
                </a:solidFill>
                <a:ln w="9525">
                  <a:noFill/>
                  <a:round/>
                  <a:headEnd/>
                  <a:tailEnd/>
                </a:ln>
              </p:spPr>
              <p:txBody>
                <a:bodyPr>
                  <a:prstTxWarp prst="textNoShape">
                    <a:avLst/>
                  </a:prstTxWarp>
                </a:bodyPr>
                <a:lstStyle/>
                <a:p>
                  <a:endParaRPr lang="en-US">
                    <a:latin typeface="Calibri" pitchFamily="-112" charset="0"/>
                  </a:endParaRPr>
                </a:p>
              </p:txBody>
            </p:sp>
            <p:sp>
              <p:nvSpPr>
                <p:cNvPr id="676191" name="Freeform 3128"/>
                <p:cNvSpPr>
                  <a:spLocks/>
                </p:cNvSpPr>
                <p:nvPr/>
              </p:nvSpPr>
              <p:spPr bwMode="auto">
                <a:xfrm>
                  <a:off x="3586" y="1785"/>
                  <a:ext cx="153" cy="30"/>
                </a:xfrm>
                <a:custGeom>
                  <a:avLst/>
                  <a:gdLst>
                    <a:gd name="T0" fmla="*/ 1 w 306"/>
                    <a:gd name="T1" fmla="*/ 1 h 60"/>
                    <a:gd name="T2" fmla="*/ 1 w 306"/>
                    <a:gd name="T3" fmla="*/ 1 h 60"/>
                    <a:gd name="T4" fmla="*/ 1 w 306"/>
                    <a:gd name="T5" fmla="*/ 0 h 60"/>
                    <a:gd name="T6" fmla="*/ 0 w 306"/>
                    <a:gd name="T7" fmla="*/ 1 h 60"/>
                    <a:gd name="T8" fmla="*/ 1 w 306"/>
                    <a:gd name="T9" fmla="*/ 1 h 60"/>
                    <a:gd name="T10" fmla="*/ 0 60000 65536"/>
                    <a:gd name="T11" fmla="*/ 0 60000 65536"/>
                    <a:gd name="T12" fmla="*/ 0 60000 65536"/>
                    <a:gd name="T13" fmla="*/ 0 60000 65536"/>
                    <a:gd name="T14" fmla="*/ 0 60000 65536"/>
                    <a:gd name="T15" fmla="*/ 0 w 306"/>
                    <a:gd name="T16" fmla="*/ 0 h 60"/>
                    <a:gd name="T17" fmla="*/ 306 w 306"/>
                    <a:gd name="T18" fmla="*/ 60 h 60"/>
                  </a:gdLst>
                  <a:ahLst/>
                  <a:cxnLst>
                    <a:cxn ang="T10">
                      <a:pos x="T0" y="T1"/>
                    </a:cxn>
                    <a:cxn ang="T11">
                      <a:pos x="T2" y="T3"/>
                    </a:cxn>
                    <a:cxn ang="T12">
                      <a:pos x="T4" y="T5"/>
                    </a:cxn>
                    <a:cxn ang="T13">
                      <a:pos x="T6" y="T7"/>
                    </a:cxn>
                    <a:cxn ang="T14">
                      <a:pos x="T8" y="T9"/>
                    </a:cxn>
                  </a:cxnLst>
                  <a:rect l="T15" t="T16" r="T17" b="T18"/>
                  <a:pathLst>
                    <a:path w="306" h="60">
                      <a:moveTo>
                        <a:pt x="294" y="60"/>
                      </a:moveTo>
                      <a:lnTo>
                        <a:pt x="306" y="52"/>
                      </a:lnTo>
                      <a:lnTo>
                        <a:pt x="10" y="0"/>
                      </a:lnTo>
                      <a:lnTo>
                        <a:pt x="0" y="7"/>
                      </a:lnTo>
                      <a:lnTo>
                        <a:pt x="294" y="60"/>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6192" name="Freeform 3129"/>
                <p:cNvSpPr>
                  <a:spLocks/>
                </p:cNvSpPr>
                <p:nvPr/>
              </p:nvSpPr>
              <p:spPr bwMode="auto">
                <a:xfrm>
                  <a:off x="3586" y="1788"/>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2" y="0"/>
                      </a:lnTo>
                      <a:lnTo>
                        <a:pt x="0" y="2"/>
                      </a:lnTo>
                      <a:lnTo>
                        <a:pt x="294" y="55"/>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6193" name="Freeform 3130"/>
                <p:cNvSpPr>
                  <a:spLocks/>
                </p:cNvSpPr>
                <p:nvPr/>
              </p:nvSpPr>
              <p:spPr bwMode="auto">
                <a:xfrm>
                  <a:off x="3587" y="1787"/>
                  <a:ext cx="149" cy="27"/>
                </a:xfrm>
                <a:custGeom>
                  <a:avLst/>
                  <a:gdLst>
                    <a:gd name="T0" fmla="*/ 1 w 299"/>
                    <a:gd name="T1" fmla="*/ 1 h 54"/>
                    <a:gd name="T2" fmla="*/ 1 w 299"/>
                    <a:gd name="T3" fmla="*/ 1 h 54"/>
                    <a:gd name="T4" fmla="*/ 0 w 299"/>
                    <a:gd name="T5" fmla="*/ 0 h 54"/>
                    <a:gd name="T6" fmla="*/ 0 w 299"/>
                    <a:gd name="T7" fmla="*/ 1 h 54"/>
                    <a:gd name="T8" fmla="*/ 1 w 299"/>
                    <a:gd name="T9" fmla="*/ 1 h 54"/>
                    <a:gd name="T10" fmla="*/ 0 60000 65536"/>
                    <a:gd name="T11" fmla="*/ 0 60000 65536"/>
                    <a:gd name="T12" fmla="*/ 0 60000 65536"/>
                    <a:gd name="T13" fmla="*/ 0 60000 65536"/>
                    <a:gd name="T14" fmla="*/ 0 60000 65536"/>
                    <a:gd name="T15" fmla="*/ 0 w 299"/>
                    <a:gd name="T16" fmla="*/ 0 h 54"/>
                    <a:gd name="T17" fmla="*/ 299 w 299"/>
                    <a:gd name="T18" fmla="*/ 54 h 54"/>
                  </a:gdLst>
                  <a:ahLst/>
                  <a:cxnLst>
                    <a:cxn ang="T10">
                      <a:pos x="T0" y="T1"/>
                    </a:cxn>
                    <a:cxn ang="T11">
                      <a:pos x="T2" y="T3"/>
                    </a:cxn>
                    <a:cxn ang="T12">
                      <a:pos x="T4" y="T5"/>
                    </a:cxn>
                    <a:cxn ang="T13">
                      <a:pos x="T6" y="T7"/>
                    </a:cxn>
                    <a:cxn ang="T14">
                      <a:pos x="T8" y="T9"/>
                    </a:cxn>
                  </a:cxnLst>
                  <a:rect l="T15" t="T16" r="T17" b="T18"/>
                  <a:pathLst>
                    <a:path w="299" h="54">
                      <a:moveTo>
                        <a:pt x="295" y="54"/>
                      </a:moveTo>
                      <a:lnTo>
                        <a:pt x="299" y="53"/>
                      </a:lnTo>
                      <a:lnTo>
                        <a:pt x="3" y="0"/>
                      </a:lnTo>
                      <a:lnTo>
                        <a:pt x="0" y="1"/>
                      </a:lnTo>
                      <a:lnTo>
                        <a:pt x="295" y="54"/>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194" name="Freeform 3131"/>
                <p:cNvSpPr>
                  <a:spLocks/>
                </p:cNvSpPr>
                <p:nvPr/>
              </p:nvSpPr>
              <p:spPr bwMode="auto">
                <a:xfrm>
                  <a:off x="3588" y="1786"/>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5"/>
                      </a:moveTo>
                      <a:lnTo>
                        <a:pt x="297" y="51"/>
                      </a:lnTo>
                      <a:lnTo>
                        <a:pt x="3" y="0"/>
                      </a:lnTo>
                      <a:lnTo>
                        <a:pt x="0" y="2"/>
                      </a:lnTo>
                      <a:lnTo>
                        <a:pt x="296" y="55"/>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6195" name="Freeform 3132"/>
                <p:cNvSpPr>
                  <a:spLocks/>
                </p:cNvSpPr>
                <p:nvPr/>
              </p:nvSpPr>
              <p:spPr bwMode="auto">
                <a:xfrm>
                  <a:off x="3590" y="1785"/>
                  <a:ext cx="149" cy="27"/>
                </a:xfrm>
                <a:custGeom>
                  <a:avLst/>
                  <a:gdLst>
                    <a:gd name="T0" fmla="*/ 1 w 298"/>
                    <a:gd name="T1" fmla="*/ 1 h 53"/>
                    <a:gd name="T2" fmla="*/ 1 w 298"/>
                    <a:gd name="T3" fmla="*/ 1 h 53"/>
                    <a:gd name="T4" fmla="*/ 1 w 298"/>
                    <a:gd name="T5" fmla="*/ 0 h 53"/>
                    <a:gd name="T6" fmla="*/ 0 w 298"/>
                    <a:gd name="T7" fmla="*/ 1 h 53"/>
                    <a:gd name="T8" fmla="*/ 1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4" y="53"/>
                      </a:moveTo>
                      <a:lnTo>
                        <a:pt x="298" y="52"/>
                      </a:lnTo>
                      <a:lnTo>
                        <a:pt x="2" y="0"/>
                      </a:lnTo>
                      <a:lnTo>
                        <a:pt x="0" y="2"/>
                      </a:lnTo>
                      <a:lnTo>
                        <a:pt x="294" y="53"/>
                      </a:lnTo>
                      <a:close/>
                    </a:path>
                  </a:pathLst>
                </a:custGeom>
                <a:solidFill>
                  <a:srgbClr val="A55200"/>
                </a:solidFill>
                <a:ln w="9525">
                  <a:noFill/>
                  <a:round/>
                  <a:headEnd/>
                  <a:tailEnd/>
                </a:ln>
              </p:spPr>
              <p:txBody>
                <a:bodyPr>
                  <a:prstTxWarp prst="textNoShape">
                    <a:avLst/>
                  </a:prstTxWarp>
                </a:bodyPr>
                <a:lstStyle/>
                <a:p>
                  <a:endParaRPr lang="en-US">
                    <a:latin typeface="Calibri" pitchFamily="-112" charset="0"/>
                  </a:endParaRPr>
                </a:p>
              </p:txBody>
            </p:sp>
            <p:sp>
              <p:nvSpPr>
                <p:cNvPr id="676196" name="Freeform 3133"/>
                <p:cNvSpPr>
                  <a:spLocks/>
                </p:cNvSpPr>
                <p:nvPr/>
              </p:nvSpPr>
              <p:spPr bwMode="auto">
                <a:xfrm>
                  <a:off x="3591" y="1780"/>
                  <a:ext cx="153" cy="31"/>
                </a:xfrm>
                <a:custGeom>
                  <a:avLst/>
                  <a:gdLst>
                    <a:gd name="T0" fmla="*/ 1 w 306"/>
                    <a:gd name="T1" fmla="*/ 1 h 62"/>
                    <a:gd name="T2" fmla="*/ 1 w 306"/>
                    <a:gd name="T3" fmla="*/ 1 h 62"/>
                    <a:gd name="T4" fmla="*/ 1 w 306"/>
                    <a:gd name="T5" fmla="*/ 0 h 62"/>
                    <a:gd name="T6" fmla="*/ 0 w 306"/>
                    <a:gd name="T7" fmla="*/ 1 h 62"/>
                    <a:gd name="T8" fmla="*/ 1 w 306"/>
                    <a:gd name="T9" fmla="*/ 1 h 62"/>
                    <a:gd name="T10" fmla="*/ 0 60000 65536"/>
                    <a:gd name="T11" fmla="*/ 0 60000 65536"/>
                    <a:gd name="T12" fmla="*/ 0 60000 65536"/>
                    <a:gd name="T13" fmla="*/ 0 60000 65536"/>
                    <a:gd name="T14" fmla="*/ 0 60000 65536"/>
                    <a:gd name="T15" fmla="*/ 0 w 306"/>
                    <a:gd name="T16" fmla="*/ 0 h 62"/>
                    <a:gd name="T17" fmla="*/ 306 w 306"/>
                    <a:gd name="T18" fmla="*/ 62 h 62"/>
                  </a:gdLst>
                  <a:ahLst/>
                  <a:cxnLst>
                    <a:cxn ang="T10">
                      <a:pos x="T0" y="T1"/>
                    </a:cxn>
                    <a:cxn ang="T11">
                      <a:pos x="T2" y="T3"/>
                    </a:cxn>
                    <a:cxn ang="T12">
                      <a:pos x="T4" y="T5"/>
                    </a:cxn>
                    <a:cxn ang="T13">
                      <a:pos x="T6" y="T7"/>
                    </a:cxn>
                    <a:cxn ang="T14">
                      <a:pos x="T8" y="T9"/>
                    </a:cxn>
                  </a:cxnLst>
                  <a:rect l="T15" t="T16" r="T17" b="T18"/>
                  <a:pathLst>
                    <a:path w="306" h="62">
                      <a:moveTo>
                        <a:pt x="296" y="62"/>
                      </a:moveTo>
                      <a:lnTo>
                        <a:pt x="306" y="52"/>
                      </a:lnTo>
                      <a:lnTo>
                        <a:pt x="12" y="0"/>
                      </a:lnTo>
                      <a:lnTo>
                        <a:pt x="0" y="10"/>
                      </a:lnTo>
                      <a:lnTo>
                        <a:pt x="296" y="62"/>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197" name="Freeform 3134"/>
                <p:cNvSpPr>
                  <a:spLocks/>
                </p:cNvSpPr>
                <p:nvPr/>
              </p:nvSpPr>
              <p:spPr bwMode="auto">
                <a:xfrm>
                  <a:off x="3591" y="1783"/>
                  <a:ext cx="150" cy="28"/>
                </a:xfrm>
                <a:custGeom>
                  <a:avLst/>
                  <a:gdLst>
                    <a:gd name="T0" fmla="*/ 2 w 299"/>
                    <a:gd name="T1" fmla="*/ 1 h 55"/>
                    <a:gd name="T2" fmla="*/ 2 w 299"/>
                    <a:gd name="T3" fmla="*/ 1 h 55"/>
                    <a:gd name="T4" fmla="*/ 1 w 299"/>
                    <a:gd name="T5" fmla="*/ 0 h 55"/>
                    <a:gd name="T6" fmla="*/ 0 w 299"/>
                    <a:gd name="T7" fmla="*/ 1 h 55"/>
                    <a:gd name="T8" fmla="*/ 2 w 299"/>
                    <a:gd name="T9" fmla="*/ 1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6" y="55"/>
                      </a:moveTo>
                      <a:lnTo>
                        <a:pt x="299" y="53"/>
                      </a:lnTo>
                      <a:lnTo>
                        <a:pt x="3" y="0"/>
                      </a:lnTo>
                      <a:lnTo>
                        <a:pt x="0" y="3"/>
                      </a:lnTo>
                      <a:lnTo>
                        <a:pt x="296" y="55"/>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198" name="Freeform 3135"/>
                <p:cNvSpPr>
                  <a:spLocks/>
                </p:cNvSpPr>
                <p:nvPr/>
              </p:nvSpPr>
              <p:spPr bwMode="auto">
                <a:xfrm>
                  <a:off x="3593" y="1783"/>
                  <a:ext cx="148" cy="27"/>
                </a:xfrm>
                <a:custGeom>
                  <a:avLst/>
                  <a:gdLst>
                    <a:gd name="T0" fmla="*/ 1 w 298"/>
                    <a:gd name="T1" fmla="*/ 0 h 55"/>
                    <a:gd name="T2" fmla="*/ 1 w 298"/>
                    <a:gd name="T3" fmla="*/ 0 h 55"/>
                    <a:gd name="T4" fmla="*/ 0 w 298"/>
                    <a:gd name="T5" fmla="*/ 0 h 55"/>
                    <a:gd name="T6" fmla="*/ 0 w 298"/>
                    <a:gd name="T7" fmla="*/ 0 h 55"/>
                    <a:gd name="T8" fmla="*/ 1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2"/>
                      </a:lnTo>
                      <a:lnTo>
                        <a:pt x="4" y="0"/>
                      </a:lnTo>
                      <a:lnTo>
                        <a:pt x="0" y="2"/>
                      </a:lnTo>
                      <a:lnTo>
                        <a:pt x="296" y="55"/>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199" name="Freeform 3136"/>
                <p:cNvSpPr>
                  <a:spLocks/>
                </p:cNvSpPr>
                <p:nvPr/>
              </p:nvSpPr>
              <p:spPr bwMode="auto">
                <a:xfrm>
                  <a:off x="3594" y="1781"/>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1" y="0"/>
                      </a:lnTo>
                      <a:lnTo>
                        <a:pt x="0" y="3"/>
                      </a:lnTo>
                      <a:lnTo>
                        <a:pt x="294" y="55"/>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6200" name="Freeform 3137"/>
                <p:cNvSpPr>
                  <a:spLocks/>
                </p:cNvSpPr>
                <p:nvPr/>
              </p:nvSpPr>
              <p:spPr bwMode="auto">
                <a:xfrm>
                  <a:off x="3595" y="1780"/>
                  <a:ext cx="149" cy="28"/>
                </a:xfrm>
                <a:custGeom>
                  <a:avLst/>
                  <a:gdLst>
                    <a:gd name="T0" fmla="*/ 1 w 298"/>
                    <a:gd name="T1" fmla="*/ 1 h 55"/>
                    <a:gd name="T2" fmla="*/ 1 w 298"/>
                    <a:gd name="T3" fmla="*/ 1 h 55"/>
                    <a:gd name="T4" fmla="*/ 1 w 298"/>
                    <a:gd name="T5" fmla="*/ 0 h 55"/>
                    <a:gd name="T6" fmla="*/ 0 w 298"/>
                    <a:gd name="T7" fmla="*/ 1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2"/>
                      </a:lnTo>
                      <a:lnTo>
                        <a:pt x="4" y="0"/>
                      </a:lnTo>
                      <a:lnTo>
                        <a:pt x="0" y="2"/>
                      </a:lnTo>
                      <a:lnTo>
                        <a:pt x="296" y="55"/>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6201" name="Freeform 3138"/>
                <p:cNvSpPr>
                  <a:spLocks/>
                </p:cNvSpPr>
                <p:nvPr/>
              </p:nvSpPr>
              <p:spPr bwMode="auto">
                <a:xfrm>
                  <a:off x="3597" y="1774"/>
                  <a:ext cx="152" cy="32"/>
                </a:xfrm>
                <a:custGeom>
                  <a:avLst/>
                  <a:gdLst>
                    <a:gd name="T0" fmla="*/ 1 w 304"/>
                    <a:gd name="T1" fmla="*/ 1 h 63"/>
                    <a:gd name="T2" fmla="*/ 1 w 304"/>
                    <a:gd name="T3" fmla="*/ 1 h 63"/>
                    <a:gd name="T4" fmla="*/ 1 w 304"/>
                    <a:gd name="T5" fmla="*/ 0 h 63"/>
                    <a:gd name="T6" fmla="*/ 0 w 304"/>
                    <a:gd name="T7" fmla="*/ 1 h 63"/>
                    <a:gd name="T8" fmla="*/ 1 w 304"/>
                    <a:gd name="T9" fmla="*/ 1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63"/>
                      </a:moveTo>
                      <a:lnTo>
                        <a:pt x="304" y="51"/>
                      </a:lnTo>
                      <a:lnTo>
                        <a:pt x="10" y="0"/>
                      </a:lnTo>
                      <a:lnTo>
                        <a:pt x="0" y="11"/>
                      </a:lnTo>
                      <a:lnTo>
                        <a:pt x="294" y="6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202" name="Freeform 3139"/>
                <p:cNvSpPr>
                  <a:spLocks/>
                </p:cNvSpPr>
                <p:nvPr/>
              </p:nvSpPr>
              <p:spPr bwMode="auto">
                <a:xfrm>
                  <a:off x="3597" y="1779"/>
                  <a:ext cx="148" cy="27"/>
                </a:xfrm>
                <a:custGeom>
                  <a:avLst/>
                  <a:gdLst>
                    <a:gd name="T0" fmla="*/ 2 w 295"/>
                    <a:gd name="T1" fmla="*/ 1 h 53"/>
                    <a:gd name="T2" fmla="*/ 2 w 295"/>
                    <a:gd name="T3" fmla="*/ 1 h 53"/>
                    <a:gd name="T4" fmla="*/ 1 w 295"/>
                    <a:gd name="T5" fmla="*/ 0 h 53"/>
                    <a:gd name="T6" fmla="*/ 0 w 295"/>
                    <a:gd name="T7" fmla="*/ 1 h 53"/>
                    <a:gd name="T8" fmla="*/ 2 w 295"/>
                    <a:gd name="T9" fmla="*/ 1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4" y="53"/>
                      </a:moveTo>
                      <a:lnTo>
                        <a:pt x="295" y="51"/>
                      </a:lnTo>
                      <a:lnTo>
                        <a:pt x="1" y="0"/>
                      </a:lnTo>
                      <a:lnTo>
                        <a:pt x="0" y="1"/>
                      </a:lnTo>
                      <a:lnTo>
                        <a:pt x="294" y="5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203" name="Freeform 3140"/>
                <p:cNvSpPr>
                  <a:spLocks/>
                </p:cNvSpPr>
                <p:nvPr/>
              </p:nvSpPr>
              <p:spPr bwMode="auto">
                <a:xfrm>
                  <a:off x="3598" y="1778"/>
                  <a:ext cx="148" cy="27"/>
                </a:xfrm>
                <a:custGeom>
                  <a:avLst/>
                  <a:gdLst>
                    <a:gd name="T0" fmla="*/ 1 w 298"/>
                    <a:gd name="T1" fmla="*/ 0 h 55"/>
                    <a:gd name="T2" fmla="*/ 1 w 298"/>
                    <a:gd name="T3" fmla="*/ 0 h 55"/>
                    <a:gd name="T4" fmla="*/ 0 w 298"/>
                    <a:gd name="T5" fmla="*/ 0 h 55"/>
                    <a:gd name="T6" fmla="*/ 0 w 298"/>
                    <a:gd name="T7" fmla="*/ 0 h 55"/>
                    <a:gd name="T8" fmla="*/ 1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4" y="55"/>
                      </a:moveTo>
                      <a:lnTo>
                        <a:pt x="298" y="52"/>
                      </a:lnTo>
                      <a:lnTo>
                        <a:pt x="2" y="0"/>
                      </a:lnTo>
                      <a:lnTo>
                        <a:pt x="0" y="4"/>
                      </a:lnTo>
                      <a:lnTo>
                        <a:pt x="294" y="55"/>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6204" name="Freeform 3141"/>
                <p:cNvSpPr>
                  <a:spLocks/>
                </p:cNvSpPr>
                <p:nvPr/>
              </p:nvSpPr>
              <p:spPr bwMode="auto">
                <a:xfrm>
                  <a:off x="3598" y="1777"/>
                  <a:ext cx="149" cy="26"/>
                </a:xfrm>
                <a:custGeom>
                  <a:avLst/>
                  <a:gdLst>
                    <a:gd name="T0" fmla="*/ 2 w 297"/>
                    <a:gd name="T1" fmla="*/ 0 h 53"/>
                    <a:gd name="T2" fmla="*/ 2 w 297"/>
                    <a:gd name="T3" fmla="*/ 0 h 53"/>
                    <a:gd name="T4" fmla="*/ 1 w 297"/>
                    <a:gd name="T5" fmla="*/ 0 h 53"/>
                    <a:gd name="T6" fmla="*/ 0 w 297"/>
                    <a:gd name="T7" fmla="*/ 0 h 53"/>
                    <a:gd name="T8" fmla="*/ 2 w 297"/>
                    <a:gd name="T9" fmla="*/ 0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6" y="53"/>
                      </a:moveTo>
                      <a:lnTo>
                        <a:pt x="297" y="51"/>
                      </a:lnTo>
                      <a:lnTo>
                        <a:pt x="2" y="0"/>
                      </a:lnTo>
                      <a:lnTo>
                        <a:pt x="0" y="1"/>
                      </a:lnTo>
                      <a:lnTo>
                        <a:pt x="296" y="53"/>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6205" name="Freeform 3142"/>
                <p:cNvSpPr>
                  <a:spLocks/>
                </p:cNvSpPr>
                <p:nvPr/>
              </p:nvSpPr>
              <p:spPr bwMode="auto">
                <a:xfrm>
                  <a:off x="3599" y="1776"/>
                  <a:ext cx="149" cy="27"/>
                </a:xfrm>
                <a:custGeom>
                  <a:avLst/>
                  <a:gdLst>
                    <a:gd name="T0" fmla="*/ 2 w 297"/>
                    <a:gd name="T1" fmla="*/ 1 h 53"/>
                    <a:gd name="T2" fmla="*/ 2 w 297"/>
                    <a:gd name="T3" fmla="*/ 1 h 53"/>
                    <a:gd name="T4" fmla="*/ 1 w 297"/>
                    <a:gd name="T5" fmla="*/ 0 h 53"/>
                    <a:gd name="T6" fmla="*/ 0 w 297"/>
                    <a:gd name="T7" fmla="*/ 1 h 53"/>
                    <a:gd name="T8" fmla="*/ 2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5" y="53"/>
                      </a:moveTo>
                      <a:lnTo>
                        <a:pt x="297" y="52"/>
                      </a:lnTo>
                      <a:lnTo>
                        <a:pt x="1" y="0"/>
                      </a:lnTo>
                      <a:lnTo>
                        <a:pt x="0" y="2"/>
                      </a:lnTo>
                      <a:lnTo>
                        <a:pt x="295" y="53"/>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6206" name="Freeform 3143"/>
                <p:cNvSpPr>
                  <a:spLocks/>
                </p:cNvSpPr>
                <p:nvPr/>
              </p:nvSpPr>
              <p:spPr bwMode="auto">
                <a:xfrm>
                  <a:off x="3600" y="1774"/>
                  <a:ext cx="149" cy="28"/>
                </a:xfrm>
                <a:custGeom>
                  <a:avLst/>
                  <a:gdLst>
                    <a:gd name="T0" fmla="*/ 1 w 298"/>
                    <a:gd name="T1" fmla="*/ 1 h 55"/>
                    <a:gd name="T2" fmla="*/ 1 w 298"/>
                    <a:gd name="T3" fmla="*/ 1 h 55"/>
                    <a:gd name="T4" fmla="*/ 1 w 298"/>
                    <a:gd name="T5" fmla="*/ 0 h 55"/>
                    <a:gd name="T6" fmla="*/ 0 w 298"/>
                    <a:gd name="T7" fmla="*/ 1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1"/>
                      </a:lnTo>
                      <a:lnTo>
                        <a:pt x="4" y="0"/>
                      </a:lnTo>
                      <a:lnTo>
                        <a:pt x="0" y="3"/>
                      </a:lnTo>
                      <a:lnTo>
                        <a:pt x="296" y="55"/>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6207" name="Freeform 3144"/>
                <p:cNvSpPr>
                  <a:spLocks/>
                </p:cNvSpPr>
                <p:nvPr/>
              </p:nvSpPr>
              <p:spPr bwMode="auto">
                <a:xfrm>
                  <a:off x="3602" y="1769"/>
                  <a:ext cx="152" cy="31"/>
                </a:xfrm>
                <a:custGeom>
                  <a:avLst/>
                  <a:gdLst>
                    <a:gd name="T0" fmla="*/ 1 w 304"/>
                    <a:gd name="T1" fmla="*/ 0 h 63"/>
                    <a:gd name="T2" fmla="*/ 1 w 304"/>
                    <a:gd name="T3" fmla="*/ 0 h 63"/>
                    <a:gd name="T4" fmla="*/ 1 w 304"/>
                    <a:gd name="T5" fmla="*/ 0 h 63"/>
                    <a:gd name="T6" fmla="*/ 0 w 304"/>
                    <a:gd name="T7" fmla="*/ 0 h 63"/>
                    <a:gd name="T8" fmla="*/ 1 w 304"/>
                    <a:gd name="T9" fmla="*/ 0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63"/>
                      </a:moveTo>
                      <a:lnTo>
                        <a:pt x="304" y="52"/>
                      </a:lnTo>
                      <a:lnTo>
                        <a:pt x="8" y="0"/>
                      </a:lnTo>
                      <a:lnTo>
                        <a:pt x="0" y="12"/>
                      </a:lnTo>
                      <a:lnTo>
                        <a:pt x="294" y="63"/>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208" name="Freeform 3145"/>
                <p:cNvSpPr>
                  <a:spLocks/>
                </p:cNvSpPr>
                <p:nvPr/>
              </p:nvSpPr>
              <p:spPr bwMode="auto">
                <a:xfrm>
                  <a:off x="3602" y="1774"/>
                  <a:ext cx="148" cy="26"/>
                </a:xfrm>
                <a:custGeom>
                  <a:avLst/>
                  <a:gdLst>
                    <a:gd name="T0" fmla="*/ 2 w 295"/>
                    <a:gd name="T1" fmla="*/ 0 h 53"/>
                    <a:gd name="T2" fmla="*/ 2 w 295"/>
                    <a:gd name="T3" fmla="*/ 0 h 53"/>
                    <a:gd name="T4" fmla="*/ 1 w 295"/>
                    <a:gd name="T5" fmla="*/ 0 h 53"/>
                    <a:gd name="T6" fmla="*/ 0 w 295"/>
                    <a:gd name="T7" fmla="*/ 0 h 53"/>
                    <a:gd name="T8" fmla="*/ 2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4" y="53"/>
                      </a:moveTo>
                      <a:lnTo>
                        <a:pt x="295" y="52"/>
                      </a:lnTo>
                      <a:lnTo>
                        <a:pt x="1" y="0"/>
                      </a:lnTo>
                      <a:lnTo>
                        <a:pt x="0" y="2"/>
                      </a:lnTo>
                      <a:lnTo>
                        <a:pt x="294" y="53"/>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209" name="Freeform 3146"/>
                <p:cNvSpPr>
                  <a:spLocks/>
                </p:cNvSpPr>
                <p:nvPr/>
              </p:nvSpPr>
              <p:spPr bwMode="auto">
                <a:xfrm>
                  <a:off x="3603" y="1773"/>
                  <a:ext cx="147" cy="26"/>
                </a:xfrm>
                <a:custGeom>
                  <a:avLst/>
                  <a:gdLst>
                    <a:gd name="T0" fmla="*/ 1 w 296"/>
                    <a:gd name="T1" fmla="*/ 0 h 54"/>
                    <a:gd name="T2" fmla="*/ 1 w 296"/>
                    <a:gd name="T3" fmla="*/ 0 h 54"/>
                    <a:gd name="T4" fmla="*/ 0 w 296"/>
                    <a:gd name="T5" fmla="*/ 0 h 54"/>
                    <a:gd name="T6" fmla="*/ 0 w 296"/>
                    <a:gd name="T7" fmla="*/ 0 h 54"/>
                    <a:gd name="T8" fmla="*/ 1 w 296"/>
                    <a:gd name="T9" fmla="*/ 0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4" y="54"/>
                      </a:moveTo>
                      <a:lnTo>
                        <a:pt x="296" y="50"/>
                      </a:lnTo>
                      <a:lnTo>
                        <a:pt x="2" y="0"/>
                      </a:lnTo>
                      <a:lnTo>
                        <a:pt x="0" y="2"/>
                      </a:lnTo>
                      <a:lnTo>
                        <a:pt x="294" y="54"/>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6210" name="Freeform 3147"/>
                <p:cNvSpPr>
                  <a:spLocks/>
                </p:cNvSpPr>
                <p:nvPr/>
              </p:nvSpPr>
              <p:spPr bwMode="auto">
                <a:xfrm>
                  <a:off x="3603" y="1771"/>
                  <a:ext cx="149" cy="27"/>
                </a:xfrm>
                <a:custGeom>
                  <a:avLst/>
                  <a:gdLst>
                    <a:gd name="T0" fmla="*/ 2 w 297"/>
                    <a:gd name="T1" fmla="*/ 1 h 53"/>
                    <a:gd name="T2" fmla="*/ 2 w 297"/>
                    <a:gd name="T3" fmla="*/ 1 h 53"/>
                    <a:gd name="T4" fmla="*/ 1 w 297"/>
                    <a:gd name="T5" fmla="*/ 0 h 53"/>
                    <a:gd name="T6" fmla="*/ 0 w 297"/>
                    <a:gd name="T7" fmla="*/ 1 h 53"/>
                    <a:gd name="T8" fmla="*/ 2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4" y="53"/>
                      </a:moveTo>
                      <a:lnTo>
                        <a:pt x="297" y="52"/>
                      </a:lnTo>
                      <a:lnTo>
                        <a:pt x="2" y="0"/>
                      </a:lnTo>
                      <a:lnTo>
                        <a:pt x="0" y="3"/>
                      </a:lnTo>
                      <a:lnTo>
                        <a:pt x="294" y="53"/>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211" name="Freeform 3148"/>
                <p:cNvSpPr>
                  <a:spLocks/>
                </p:cNvSpPr>
                <p:nvPr/>
              </p:nvSpPr>
              <p:spPr bwMode="auto">
                <a:xfrm>
                  <a:off x="3604" y="1770"/>
                  <a:ext cx="149" cy="27"/>
                </a:xfrm>
                <a:custGeom>
                  <a:avLst/>
                  <a:gdLst>
                    <a:gd name="T0" fmla="*/ 2 w 297"/>
                    <a:gd name="T1" fmla="*/ 1 h 54"/>
                    <a:gd name="T2" fmla="*/ 2 w 297"/>
                    <a:gd name="T3" fmla="*/ 1 h 54"/>
                    <a:gd name="T4" fmla="*/ 1 w 297"/>
                    <a:gd name="T5" fmla="*/ 0 h 54"/>
                    <a:gd name="T6" fmla="*/ 0 w 297"/>
                    <a:gd name="T7" fmla="*/ 1 h 54"/>
                    <a:gd name="T8" fmla="*/ 2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5" y="54"/>
                      </a:moveTo>
                      <a:lnTo>
                        <a:pt x="297" y="50"/>
                      </a:lnTo>
                      <a:lnTo>
                        <a:pt x="1" y="0"/>
                      </a:lnTo>
                      <a:lnTo>
                        <a:pt x="0" y="2"/>
                      </a:lnTo>
                      <a:lnTo>
                        <a:pt x="295" y="54"/>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6212" name="Freeform 3149"/>
                <p:cNvSpPr>
                  <a:spLocks/>
                </p:cNvSpPr>
                <p:nvPr/>
              </p:nvSpPr>
              <p:spPr bwMode="auto">
                <a:xfrm>
                  <a:off x="3605" y="1769"/>
                  <a:ext cx="149" cy="26"/>
                </a:xfrm>
                <a:custGeom>
                  <a:avLst/>
                  <a:gdLst>
                    <a:gd name="T0" fmla="*/ 1 w 298"/>
                    <a:gd name="T1" fmla="*/ 0 h 53"/>
                    <a:gd name="T2" fmla="*/ 1 w 298"/>
                    <a:gd name="T3" fmla="*/ 0 h 53"/>
                    <a:gd name="T4" fmla="*/ 1 w 298"/>
                    <a:gd name="T5" fmla="*/ 0 h 53"/>
                    <a:gd name="T6" fmla="*/ 0 w 298"/>
                    <a:gd name="T7" fmla="*/ 0 h 53"/>
                    <a:gd name="T8" fmla="*/ 1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2"/>
                      </a:lnTo>
                      <a:lnTo>
                        <a:pt x="2" y="0"/>
                      </a:lnTo>
                      <a:lnTo>
                        <a:pt x="0" y="3"/>
                      </a:lnTo>
                      <a:lnTo>
                        <a:pt x="296" y="53"/>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213" name="Freeform 3150"/>
                <p:cNvSpPr>
                  <a:spLocks/>
                </p:cNvSpPr>
                <p:nvPr/>
              </p:nvSpPr>
              <p:spPr bwMode="auto">
                <a:xfrm>
                  <a:off x="3606" y="1762"/>
                  <a:ext cx="152" cy="32"/>
                </a:xfrm>
                <a:custGeom>
                  <a:avLst/>
                  <a:gdLst>
                    <a:gd name="T0" fmla="*/ 1 w 304"/>
                    <a:gd name="T1" fmla="*/ 0 h 65"/>
                    <a:gd name="T2" fmla="*/ 1 w 304"/>
                    <a:gd name="T3" fmla="*/ 0 h 65"/>
                    <a:gd name="T4" fmla="*/ 1 w 304"/>
                    <a:gd name="T5" fmla="*/ 0 h 65"/>
                    <a:gd name="T6" fmla="*/ 0 w 304"/>
                    <a:gd name="T7" fmla="*/ 0 h 65"/>
                    <a:gd name="T8" fmla="*/ 1 w 304"/>
                    <a:gd name="T9" fmla="*/ 0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296" y="65"/>
                      </a:moveTo>
                      <a:lnTo>
                        <a:pt x="304" y="51"/>
                      </a:lnTo>
                      <a:lnTo>
                        <a:pt x="8" y="0"/>
                      </a:lnTo>
                      <a:lnTo>
                        <a:pt x="0" y="13"/>
                      </a:lnTo>
                      <a:lnTo>
                        <a:pt x="296" y="65"/>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214" name="Freeform 3151"/>
                <p:cNvSpPr>
                  <a:spLocks/>
                </p:cNvSpPr>
                <p:nvPr/>
              </p:nvSpPr>
              <p:spPr bwMode="auto">
                <a:xfrm>
                  <a:off x="3606" y="1768"/>
                  <a:ext cx="149" cy="26"/>
                </a:xfrm>
                <a:custGeom>
                  <a:avLst/>
                  <a:gdLst>
                    <a:gd name="T0" fmla="*/ 2 w 297"/>
                    <a:gd name="T1" fmla="*/ 0 h 54"/>
                    <a:gd name="T2" fmla="*/ 2 w 297"/>
                    <a:gd name="T3" fmla="*/ 0 h 54"/>
                    <a:gd name="T4" fmla="*/ 1 w 297"/>
                    <a:gd name="T5" fmla="*/ 0 h 54"/>
                    <a:gd name="T6" fmla="*/ 0 w 297"/>
                    <a:gd name="T7" fmla="*/ 0 h 54"/>
                    <a:gd name="T8" fmla="*/ 2 w 297"/>
                    <a:gd name="T9" fmla="*/ 0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6" y="54"/>
                      </a:moveTo>
                      <a:lnTo>
                        <a:pt x="297" y="52"/>
                      </a:lnTo>
                      <a:lnTo>
                        <a:pt x="2" y="0"/>
                      </a:lnTo>
                      <a:lnTo>
                        <a:pt x="0" y="2"/>
                      </a:lnTo>
                      <a:lnTo>
                        <a:pt x="296" y="54"/>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215" name="Freeform 3152"/>
                <p:cNvSpPr>
                  <a:spLocks/>
                </p:cNvSpPr>
                <p:nvPr/>
              </p:nvSpPr>
              <p:spPr bwMode="auto">
                <a:xfrm>
                  <a:off x="3607" y="1767"/>
                  <a:ext cx="148" cy="26"/>
                </a:xfrm>
                <a:custGeom>
                  <a:avLst/>
                  <a:gdLst>
                    <a:gd name="T0" fmla="*/ 2 w 295"/>
                    <a:gd name="T1" fmla="*/ 0 h 53"/>
                    <a:gd name="T2" fmla="*/ 2 w 295"/>
                    <a:gd name="T3" fmla="*/ 0 h 53"/>
                    <a:gd name="T4" fmla="*/ 1 w 295"/>
                    <a:gd name="T5" fmla="*/ 0 h 53"/>
                    <a:gd name="T6" fmla="*/ 0 w 295"/>
                    <a:gd name="T7" fmla="*/ 0 h 53"/>
                    <a:gd name="T8" fmla="*/ 2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5" y="53"/>
                      </a:moveTo>
                      <a:lnTo>
                        <a:pt x="295" y="50"/>
                      </a:lnTo>
                      <a:lnTo>
                        <a:pt x="1" y="0"/>
                      </a:lnTo>
                      <a:lnTo>
                        <a:pt x="0" y="1"/>
                      </a:lnTo>
                      <a:lnTo>
                        <a:pt x="295" y="5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216" name="Freeform 3153"/>
                <p:cNvSpPr>
                  <a:spLocks/>
                </p:cNvSpPr>
                <p:nvPr/>
              </p:nvSpPr>
              <p:spPr bwMode="auto">
                <a:xfrm>
                  <a:off x="3608" y="1765"/>
                  <a:ext cx="147" cy="27"/>
                </a:xfrm>
                <a:custGeom>
                  <a:avLst/>
                  <a:gdLst>
                    <a:gd name="T0" fmla="*/ 1 w 296"/>
                    <a:gd name="T1" fmla="*/ 1 h 54"/>
                    <a:gd name="T2" fmla="*/ 1 w 296"/>
                    <a:gd name="T3" fmla="*/ 1 h 54"/>
                    <a:gd name="T4" fmla="*/ 0 w 296"/>
                    <a:gd name="T5" fmla="*/ 0 h 54"/>
                    <a:gd name="T6" fmla="*/ 0 w 296"/>
                    <a:gd name="T7" fmla="*/ 1 h 54"/>
                    <a:gd name="T8" fmla="*/ 1 w 296"/>
                    <a:gd name="T9" fmla="*/ 1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4" y="54"/>
                      </a:moveTo>
                      <a:lnTo>
                        <a:pt x="296" y="52"/>
                      </a:lnTo>
                      <a:lnTo>
                        <a:pt x="2" y="0"/>
                      </a:lnTo>
                      <a:lnTo>
                        <a:pt x="0" y="4"/>
                      </a:lnTo>
                      <a:lnTo>
                        <a:pt x="294" y="54"/>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6217" name="Freeform 3154"/>
                <p:cNvSpPr>
                  <a:spLocks/>
                </p:cNvSpPr>
                <p:nvPr/>
              </p:nvSpPr>
              <p:spPr bwMode="auto">
                <a:xfrm>
                  <a:off x="3608" y="1764"/>
                  <a:ext cx="148" cy="27"/>
                </a:xfrm>
                <a:custGeom>
                  <a:avLst/>
                  <a:gdLst>
                    <a:gd name="T0" fmla="*/ 1 w 296"/>
                    <a:gd name="T1" fmla="*/ 1 h 53"/>
                    <a:gd name="T2" fmla="*/ 1 w 296"/>
                    <a:gd name="T3" fmla="*/ 1 h 53"/>
                    <a:gd name="T4" fmla="*/ 0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3"/>
                      </a:moveTo>
                      <a:lnTo>
                        <a:pt x="296" y="50"/>
                      </a:lnTo>
                      <a:lnTo>
                        <a:pt x="0" y="0"/>
                      </a:lnTo>
                      <a:lnTo>
                        <a:pt x="0" y="1"/>
                      </a:lnTo>
                      <a:lnTo>
                        <a:pt x="294" y="53"/>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6218" name="Freeform 3155"/>
                <p:cNvSpPr>
                  <a:spLocks/>
                </p:cNvSpPr>
                <p:nvPr/>
              </p:nvSpPr>
              <p:spPr bwMode="auto">
                <a:xfrm>
                  <a:off x="3608" y="1764"/>
                  <a:ext cx="149" cy="25"/>
                </a:xfrm>
                <a:custGeom>
                  <a:avLst/>
                  <a:gdLst>
                    <a:gd name="T0" fmla="*/ 2 w 297"/>
                    <a:gd name="T1" fmla="*/ 0 h 52"/>
                    <a:gd name="T2" fmla="*/ 2 w 297"/>
                    <a:gd name="T3" fmla="*/ 0 h 52"/>
                    <a:gd name="T4" fmla="*/ 1 w 297"/>
                    <a:gd name="T5" fmla="*/ 0 h 52"/>
                    <a:gd name="T6" fmla="*/ 0 w 297"/>
                    <a:gd name="T7" fmla="*/ 0 h 52"/>
                    <a:gd name="T8" fmla="*/ 2 w 297"/>
                    <a:gd name="T9" fmla="*/ 0 h 52"/>
                    <a:gd name="T10" fmla="*/ 0 60000 65536"/>
                    <a:gd name="T11" fmla="*/ 0 60000 65536"/>
                    <a:gd name="T12" fmla="*/ 0 60000 65536"/>
                    <a:gd name="T13" fmla="*/ 0 60000 65536"/>
                    <a:gd name="T14" fmla="*/ 0 60000 65536"/>
                    <a:gd name="T15" fmla="*/ 0 w 297"/>
                    <a:gd name="T16" fmla="*/ 0 h 52"/>
                    <a:gd name="T17" fmla="*/ 297 w 297"/>
                    <a:gd name="T18" fmla="*/ 52 h 52"/>
                  </a:gdLst>
                  <a:ahLst/>
                  <a:cxnLst>
                    <a:cxn ang="T10">
                      <a:pos x="T0" y="T1"/>
                    </a:cxn>
                    <a:cxn ang="T11">
                      <a:pos x="T2" y="T3"/>
                    </a:cxn>
                    <a:cxn ang="T12">
                      <a:pos x="T4" y="T5"/>
                    </a:cxn>
                    <a:cxn ang="T13">
                      <a:pos x="T6" y="T7"/>
                    </a:cxn>
                    <a:cxn ang="T14">
                      <a:pos x="T8" y="T9"/>
                    </a:cxn>
                  </a:cxnLst>
                  <a:rect l="T15" t="T16" r="T17" b="T18"/>
                  <a:pathLst>
                    <a:path w="297" h="52">
                      <a:moveTo>
                        <a:pt x="296" y="52"/>
                      </a:moveTo>
                      <a:lnTo>
                        <a:pt x="297" y="50"/>
                      </a:lnTo>
                      <a:lnTo>
                        <a:pt x="1" y="0"/>
                      </a:lnTo>
                      <a:lnTo>
                        <a:pt x="0" y="2"/>
                      </a:lnTo>
                      <a:lnTo>
                        <a:pt x="296" y="5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219" name="Freeform 3156"/>
                <p:cNvSpPr>
                  <a:spLocks/>
                </p:cNvSpPr>
                <p:nvPr/>
              </p:nvSpPr>
              <p:spPr bwMode="auto">
                <a:xfrm>
                  <a:off x="3609" y="1762"/>
                  <a:ext cx="149" cy="26"/>
                </a:xfrm>
                <a:custGeom>
                  <a:avLst/>
                  <a:gdLst>
                    <a:gd name="T0" fmla="*/ 1 w 298"/>
                    <a:gd name="T1" fmla="*/ 0 h 53"/>
                    <a:gd name="T2" fmla="*/ 1 w 298"/>
                    <a:gd name="T3" fmla="*/ 0 h 53"/>
                    <a:gd name="T4" fmla="*/ 1 w 298"/>
                    <a:gd name="T5" fmla="*/ 0 h 53"/>
                    <a:gd name="T6" fmla="*/ 0 w 298"/>
                    <a:gd name="T7" fmla="*/ 0 h 53"/>
                    <a:gd name="T8" fmla="*/ 1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1"/>
                      </a:lnTo>
                      <a:lnTo>
                        <a:pt x="2" y="0"/>
                      </a:lnTo>
                      <a:lnTo>
                        <a:pt x="0" y="3"/>
                      </a:lnTo>
                      <a:lnTo>
                        <a:pt x="296" y="53"/>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6220" name="Freeform 3157"/>
                <p:cNvSpPr>
                  <a:spLocks/>
                </p:cNvSpPr>
                <p:nvPr/>
              </p:nvSpPr>
              <p:spPr bwMode="auto">
                <a:xfrm>
                  <a:off x="3610" y="1755"/>
                  <a:ext cx="151" cy="33"/>
                </a:xfrm>
                <a:custGeom>
                  <a:avLst/>
                  <a:gdLst>
                    <a:gd name="T0" fmla="*/ 1 w 303"/>
                    <a:gd name="T1" fmla="*/ 1 h 65"/>
                    <a:gd name="T2" fmla="*/ 1 w 303"/>
                    <a:gd name="T3" fmla="*/ 1 h 65"/>
                    <a:gd name="T4" fmla="*/ 0 w 303"/>
                    <a:gd name="T5" fmla="*/ 0 h 65"/>
                    <a:gd name="T6" fmla="*/ 0 w 303"/>
                    <a:gd name="T7" fmla="*/ 1 h 65"/>
                    <a:gd name="T8" fmla="*/ 1 w 303"/>
                    <a:gd name="T9" fmla="*/ 1 h 65"/>
                    <a:gd name="T10" fmla="*/ 0 60000 65536"/>
                    <a:gd name="T11" fmla="*/ 0 60000 65536"/>
                    <a:gd name="T12" fmla="*/ 0 60000 65536"/>
                    <a:gd name="T13" fmla="*/ 0 60000 65536"/>
                    <a:gd name="T14" fmla="*/ 0 60000 65536"/>
                    <a:gd name="T15" fmla="*/ 0 w 303"/>
                    <a:gd name="T16" fmla="*/ 0 h 65"/>
                    <a:gd name="T17" fmla="*/ 303 w 303"/>
                    <a:gd name="T18" fmla="*/ 65 h 65"/>
                  </a:gdLst>
                  <a:ahLst/>
                  <a:cxnLst>
                    <a:cxn ang="T10">
                      <a:pos x="T0" y="T1"/>
                    </a:cxn>
                    <a:cxn ang="T11">
                      <a:pos x="T2" y="T3"/>
                    </a:cxn>
                    <a:cxn ang="T12">
                      <a:pos x="T4" y="T5"/>
                    </a:cxn>
                    <a:cxn ang="T13">
                      <a:pos x="T6" y="T7"/>
                    </a:cxn>
                    <a:cxn ang="T14">
                      <a:pos x="T8" y="T9"/>
                    </a:cxn>
                  </a:cxnLst>
                  <a:rect l="T15" t="T16" r="T17" b="T18"/>
                  <a:pathLst>
                    <a:path w="303" h="65">
                      <a:moveTo>
                        <a:pt x="296" y="65"/>
                      </a:moveTo>
                      <a:lnTo>
                        <a:pt x="303" y="50"/>
                      </a:lnTo>
                      <a:lnTo>
                        <a:pt x="8" y="0"/>
                      </a:lnTo>
                      <a:lnTo>
                        <a:pt x="0" y="14"/>
                      </a:lnTo>
                      <a:lnTo>
                        <a:pt x="296" y="65"/>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221" name="Freeform 3158"/>
                <p:cNvSpPr>
                  <a:spLocks/>
                </p:cNvSpPr>
                <p:nvPr/>
              </p:nvSpPr>
              <p:spPr bwMode="auto">
                <a:xfrm>
                  <a:off x="3610" y="1761"/>
                  <a:ext cx="149" cy="27"/>
                </a:xfrm>
                <a:custGeom>
                  <a:avLst/>
                  <a:gdLst>
                    <a:gd name="T0" fmla="*/ 1 w 298"/>
                    <a:gd name="T1" fmla="*/ 1 h 53"/>
                    <a:gd name="T2" fmla="*/ 1 w 298"/>
                    <a:gd name="T3" fmla="*/ 1 h 53"/>
                    <a:gd name="T4" fmla="*/ 1 w 298"/>
                    <a:gd name="T5" fmla="*/ 0 h 53"/>
                    <a:gd name="T6" fmla="*/ 0 w 298"/>
                    <a:gd name="T7" fmla="*/ 1 h 53"/>
                    <a:gd name="T8" fmla="*/ 1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0"/>
                      </a:lnTo>
                      <a:lnTo>
                        <a:pt x="2" y="0"/>
                      </a:lnTo>
                      <a:lnTo>
                        <a:pt x="0" y="2"/>
                      </a:lnTo>
                      <a:lnTo>
                        <a:pt x="296" y="53"/>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222" name="Freeform 3159"/>
                <p:cNvSpPr>
                  <a:spLocks/>
                </p:cNvSpPr>
                <p:nvPr/>
              </p:nvSpPr>
              <p:spPr bwMode="auto">
                <a:xfrm>
                  <a:off x="3611" y="1759"/>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1"/>
                      </a:lnTo>
                      <a:lnTo>
                        <a:pt x="1" y="0"/>
                      </a:lnTo>
                      <a:lnTo>
                        <a:pt x="0" y="3"/>
                      </a:lnTo>
                      <a:lnTo>
                        <a:pt x="296" y="53"/>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223" name="Freeform 3160"/>
                <p:cNvSpPr>
                  <a:spLocks/>
                </p:cNvSpPr>
                <p:nvPr/>
              </p:nvSpPr>
              <p:spPr bwMode="auto">
                <a:xfrm>
                  <a:off x="3612" y="1759"/>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5" y="53"/>
                      </a:moveTo>
                      <a:lnTo>
                        <a:pt x="296" y="50"/>
                      </a:lnTo>
                      <a:lnTo>
                        <a:pt x="0" y="0"/>
                      </a:lnTo>
                      <a:lnTo>
                        <a:pt x="0" y="2"/>
                      </a:lnTo>
                      <a:lnTo>
                        <a:pt x="295" y="53"/>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224" name="Freeform 3161"/>
                <p:cNvSpPr>
                  <a:spLocks/>
                </p:cNvSpPr>
                <p:nvPr/>
              </p:nvSpPr>
              <p:spPr bwMode="auto">
                <a:xfrm>
                  <a:off x="3612" y="1757"/>
                  <a:ext cx="148" cy="26"/>
                </a:xfrm>
                <a:custGeom>
                  <a:avLst/>
                  <a:gdLst>
                    <a:gd name="T0" fmla="*/ 1 w 298"/>
                    <a:gd name="T1" fmla="*/ 0 h 53"/>
                    <a:gd name="T2" fmla="*/ 1 w 298"/>
                    <a:gd name="T3" fmla="*/ 0 h 53"/>
                    <a:gd name="T4" fmla="*/ 0 w 298"/>
                    <a:gd name="T5" fmla="*/ 0 h 53"/>
                    <a:gd name="T6" fmla="*/ 0 w 298"/>
                    <a:gd name="T7" fmla="*/ 0 h 53"/>
                    <a:gd name="T8" fmla="*/ 1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1"/>
                      </a:lnTo>
                      <a:lnTo>
                        <a:pt x="2" y="0"/>
                      </a:lnTo>
                      <a:lnTo>
                        <a:pt x="0" y="3"/>
                      </a:lnTo>
                      <a:lnTo>
                        <a:pt x="296" y="5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225" name="Freeform 3162"/>
                <p:cNvSpPr>
                  <a:spLocks/>
                </p:cNvSpPr>
                <p:nvPr/>
              </p:nvSpPr>
              <p:spPr bwMode="auto">
                <a:xfrm>
                  <a:off x="3613" y="1756"/>
                  <a:ext cx="148" cy="27"/>
                </a:xfrm>
                <a:custGeom>
                  <a:avLst/>
                  <a:gdLst>
                    <a:gd name="T0" fmla="*/ 1 w 298"/>
                    <a:gd name="T1" fmla="*/ 1 h 53"/>
                    <a:gd name="T2" fmla="*/ 1 w 298"/>
                    <a:gd name="T3" fmla="*/ 1 h 53"/>
                    <a:gd name="T4" fmla="*/ 0 w 298"/>
                    <a:gd name="T5" fmla="*/ 0 h 53"/>
                    <a:gd name="T6" fmla="*/ 0 w 298"/>
                    <a:gd name="T7" fmla="*/ 1 h 53"/>
                    <a:gd name="T8" fmla="*/ 1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0"/>
                      </a:lnTo>
                      <a:lnTo>
                        <a:pt x="2" y="0"/>
                      </a:lnTo>
                      <a:lnTo>
                        <a:pt x="0" y="2"/>
                      </a:lnTo>
                      <a:lnTo>
                        <a:pt x="296" y="53"/>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6226" name="Freeform 3163"/>
                <p:cNvSpPr>
                  <a:spLocks/>
                </p:cNvSpPr>
                <p:nvPr/>
              </p:nvSpPr>
              <p:spPr bwMode="auto">
                <a:xfrm>
                  <a:off x="3613" y="1755"/>
                  <a:ext cx="148" cy="26"/>
                </a:xfrm>
                <a:custGeom>
                  <a:avLst/>
                  <a:gdLst>
                    <a:gd name="T0" fmla="*/ 1 w 296"/>
                    <a:gd name="T1" fmla="*/ 1 h 52"/>
                    <a:gd name="T2" fmla="*/ 1 w 296"/>
                    <a:gd name="T3" fmla="*/ 1 h 52"/>
                    <a:gd name="T4" fmla="*/ 1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50"/>
                      </a:lnTo>
                      <a:lnTo>
                        <a:pt x="1" y="0"/>
                      </a:lnTo>
                      <a:lnTo>
                        <a:pt x="0" y="2"/>
                      </a:lnTo>
                      <a:lnTo>
                        <a:pt x="296" y="52"/>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227" name="Freeform 3164"/>
                <p:cNvSpPr>
                  <a:spLocks/>
                </p:cNvSpPr>
                <p:nvPr/>
              </p:nvSpPr>
              <p:spPr bwMode="auto">
                <a:xfrm>
                  <a:off x="3614" y="1747"/>
                  <a:ext cx="151" cy="33"/>
                </a:xfrm>
                <a:custGeom>
                  <a:avLst/>
                  <a:gdLst>
                    <a:gd name="T0" fmla="*/ 2 w 301"/>
                    <a:gd name="T1" fmla="*/ 1 h 66"/>
                    <a:gd name="T2" fmla="*/ 2 w 301"/>
                    <a:gd name="T3" fmla="*/ 1 h 66"/>
                    <a:gd name="T4" fmla="*/ 1 w 301"/>
                    <a:gd name="T5" fmla="*/ 0 h 66"/>
                    <a:gd name="T6" fmla="*/ 0 w 301"/>
                    <a:gd name="T7" fmla="*/ 1 h 66"/>
                    <a:gd name="T8" fmla="*/ 2 w 301"/>
                    <a:gd name="T9" fmla="*/ 1 h 66"/>
                    <a:gd name="T10" fmla="*/ 0 60000 65536"/>
                    <a:gd name="T11" fmla="*/ 0 60000 65536"/>
                    <a:gd name="T12" fmla="*/ 0 60000 65536"/>
                    <a:gd name="T13" fmla="*/ 0 60000 65536"/>
                    <a:gd name="T14" fmla="*/ 0 60000 65536"/>
                    <a:gd name="T15" fmla="*/ 0 w 301"/>
                    <a:gd name="T16" fmla="*/ 0 h 66"/>
                    <a:gd name="T17" fmla="*/ 301 w 301"/>
                    <a:gd name="T18" fmla="*/ 66 h 66"/>
                  </a:gdLst>
                  <a:ahLst/>
                  <a:cxnLst>
                    <a:cxn ang="T10">
                      <a:pos x="T0" y="T1"/>
                    </a:cxn>
                    <a:cxn ang="T11">
                      <a:pos x="T2" y="T3"/>
                    </a:cxn>
                    <a:cxn ang="T12">
                      <a:pos x="T4" y="T5"/>
                    </a:cxn>
                    <a:cxn ang="T13">
                      <a:pos x="T6" y="T7"/>
                    </a:cxn>
                    <a:cxn ang="T14">
                      <a:pos x="T8" y="T9"/>
                    </a:cxn>
                  </a:cxnLst>
                  <a:rect l="T15" t="T16" r="T17" b="T18"/>
                  <a:pathLst>
                    <a:path w="301" h="66">
                      <a:moveTo>
                        <a:pt x="295" y="66"/>
                      </a:moveTo>
                      <a:lnTo>
                        <a:pt x="301" y="50"/>
                      </a:lnTo>
                      <a:lnTo>
                        <a:pt x="7" y="0"/>
                      </a:lnTo>
                      <a:lnTo>
                        <a:pt x="0" y="16"/>
                      </a:lnTo>
                      <a:lnTo>
                        <a:pt x="295" y="66"/>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228" name="Freeform 3165"/>
                <p:cNvSpPr>
                  <a:spLocks/>
                </p:cNvSpPr>
                <p:nvPr/>
              </p:nvSpPr>
              <p:spPr bwMode="auto">
                <a:xfrm>
                  <a:off x="3614" y="1754"/>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5" y="53"/>
                      </a:moveTo>
                      <a:lnTo>
                        <a:pt x="296" y="50"/>
                      </a:lnTo>
                      <a:lnTo>
                        <a:pt x="0" y="0"/>
                      </a:lnTo>
                      <a:lnTo>
                        <a:pt x="0" y="3"/>
                      </a:lnTo>
                      <a:lnTo>
                        <a:pt x="295" y="53"/>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229" name="Freeform 3166"/>
                <p:cNvSpPr>
                  <a:spLocks/>
                </p:cNvSpPr>
                <p:nvPr/>
              </p:nvSpPr>
              <p:spPr bwMode="auto">
                <a:xfrm>
                  <a:off x="3614" y="1753"/>
                  <a:ext cx="149" cy="26"/>
                </a:xfrm>
                <a:custGeom>
                  <a:avLst/>
                  <a:gdLst>
                    <a:gd name="T0" fmla="*/ 1 w 298"/>
                    <a:gd name="T1" fmla="*/ 1 h 52"/>
                    <a:gd name="T2" fmla="*/ 1 w 298"/>
                    <a:gd name="T3" fmla="*/ 1 h 52"/>
                    <a:gd name="T4" fmla="*/ 1 w 298"/>
                    <a:gd name="T5" fmla="*/ 0 h 52"/>
                    <a:gd name="T6" fmla="*/ 0 w 298"/>
                    <a:gd name="T7" fmla="*/ 1 h 52"/>
                    <a:gd name="T8" fmla="*/ 1 w 298"/>
                    <a:gd name="T9" fmla="*/ 1 h 52"/>
                    <a:gd name="T10" fmla="*/ 0 60000 65536"/>
                    <a:gd name="T11" fmla="*/ 0 60000 65536"/>
                    <a:gd name="T12" fmla="*/ 0 60000 65536"/>
                    <a:gd name="T13" fmla="*/ 0 60000 65536"/>
                    <a:gd name="T14" fmla="*/ 0 60000 65536"/>
                    <a:gd name="T15" fmla="*/ 0 w 298"/>
                    <a:gd name="T16" fmla="*/ 0 h 52"/>
                    <a:gd name="T17" fmla="*/ 298 w 298"/>
                    <a:gd name="T18" fmla="*/ 52 h 52"/>
                  </a:gdLst>
                  <a:ahLst/>
                  <a:cxnLst>
                    <a:cxn ang="T10">
                      <a:pos x="T0" y="T1"/>
                    </a:cxn>
                    <a:cxn ang="T11">
                      <a:pos x="T2" y="T3"/>
                    </a:cxn>
                    <a:cxn ang="T12">
                      <a:pos x="T4" y="T5"/>
                    </a:cxn>
                    <a:cxn ang="T13">
                      <a:pos x="T6" y="T7"/>
                    </a:cxn>
                    <a:cxn ang="T14">
                      <a:pos x="T8" y="T9"/>
                    </a:cxn>
                  </a:cxnLst>
                  <a:rect l="T15" t="T16" r="T17" b="T18"/>
                  <a:pathLst>
                    <a:path w="298" h="52">
                      <a:moveTo>
                        <a:pt x="296" y="52"/>
                      </a:moveTo>
                      <a:lnTo>
                        <a:pt x="298" y="50"/>
                      </a:lnTo>
                      <a:lnTo>
                        <a:pt x="2" y="0"/>
                      </a:lnTo>
                      <a:lnTo>
                        <a:pt x="0" y="2"/>
                      </a:lnTo>
                      <a:lnTo>
                        <a:pt x="296" y="52"/>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230" name="Freeform 3167"/>
                <p:cNvSpPr>
                  <a:spLocks/>
                </p:cNvSpPr>
                <p:nvPr/>
              </p:nvSpPr>
              <p:spPr bwMode="auto">
                <a:xfrm>
                  <a:off x="3615" y="1751"/>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0"/>
                      </a:lnTo>
                      <a:lnTo>
                        <a:pt x="2" y="0"/>
                      </a:lnTo>
                      <a:lnTo>
                        <a:pt x="0" y="3"/>
                      </a:lnTo>
                      <a:lnTo>
                        <a:pt x="296" y="53"/>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6231" name="Freeform 3168"/>
                <p:cNvSpPr>
                  <a:spLocks/>
                </p:cNvSpPr>
                <p:nvPr/>
              </p:nvSpPr>
              <p:spPr bwMode="auto">
                <a:xfrm>
                  <a:off x="3616" y="1750"/>
                  <a:ext cx="148" cy="26"/>
                </a:xfrm>
                <a:custGeom>
                  <a:avLst/>
                  <a:gdLst>
                    <a:gd name="T0" fmla="*/ 1 w 296"/>
                    <a:gd name="T1" fmla="*/ 1 h 51"/>
                    <a:gd name="T2" fmla="*/ 1 w 296"/>
                    <a:gd name="T3" fmla="*/ 1 h 51"/>
                    <a:gd name="T4" fmla="*/ 0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4" y="51"/>
                      </a:moveTo>
                      <a:lnTo>
                        <a:pt x="296" y="48"/>
                      </a:lnTo>
                      <a:lnTo>
                        <a:pt x="0" y="0"/>
                      </a:lnTo>
                      <a:lnTo>
                        <a:pt x="0" y="1"/>
                      </a:lnTo>
                      <a:lnTo>
                        <a:pt x="294" y="51"/>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232" name="Freeform 3169"/>
                <p:cNvSpPr>
                  <a:spLocks/>
                </p:cNvSpPr>
                <p:nvPr/>
              </p:nvSpPr>
              <p:spPr bwMode="auto">
                <a:xfrm>
                  <a:off x="3616" y="1749"/>
                  <a:ext cx="149" cy="25"/>
                </a:xfrm>
                <a:custGeom>
                  <a:avLst/>
                  <a:gdLst>
                    <a:gd name="T0" fmla="*/ 2 w 297"/>
                    <a:gd name="T1" fmla="*/ 0 h 52"/>
                    <a:gd name="T2" fmla="*/ 2 w 297"/>
                    <a:gd name="T3" fmla="*/ 0 h 52"/>
                    <a:gd name="T4" fmla="*/ 1 w 297"/>
                    <a:gd name="T5" fmla="*/ 0 h 52"/>
                    <a:gd name="T6" fmla="*/ 0 w 297"/>
                    <a:gd name="T7" fmla="*/ 0 h 52"/>
                    <a:gd name="T8" fmla="*/ 2 w 297"/>
                    <a:gd name="T9" fmla="*/ 0 h 52"/>
                    <a:gd name="T10" fmla="*/ 0 60000 65536"/>
                    <a:gd name="T11" fmla="*/ 0 60000 65536"/>
                    <a:gd name="T12" fmla="*/ 0 60000 65536"/>
                    <a:gd name="T13" fmla="*/ 0 60000 65536"/>
                    <a:gd name="T14" fmla="*/ 0 60000 65536"/>
                    <a:gd name="T15" fmla="*/ 0 w 297"/>
                    <a:gd name="T16" fmla="*/ 0 h 52"/>
                    <a:gd name="T17" fmla="*/ 297 w 297"/>
                    <a:gd name="T18" fmla="*/ 52 h 52"/>
                  </a:gdLst>
                  <a:ahLst/>
                  <a:cxnLst>
                    <a:cxn ang="T10">
                      <a:pos x="T0" y="T1"/>
                    </a:cxn>
                    <a:cxn ang="T11">
                      <a:pos x="T2" y="T3"/>
                    </a:cxn>
                    <a:cxn ang="T12">
                      <a:pos x="T4" y="T5"/>
                    </a:cxn>
                    <a:cxn ang="T13">
                      <a:pos x="T6" y="T7"/>
                    </a:cxn>
                    <a:cxn ang="T14">
                      <a:pos x="T8" y="T9"/>
                    </a:cxn>
                  </a:cxnLst>
                  <a:rect l="T15" t="T16" r="T17" b="T18"/>
                  <a:pathLst>
                    <a:path w="297" h="52">
                      <a:moveTo>
                        <a:pt x="296" y="52"/>
                      </a:moveTo>
                      <a:lnTo>
                        <a:pt x="297" y="50"/>
                      </a:lnTo>
                      <a:lnTo>
                        <a:pt x="1" y="0"/>
                      </a:lnTo>
                      <a:lnTo>
                        <a:pt x="0" y="4"/>
                      </a:lnTo>
                      <a:lnTo>
                        <a:pt x="296" y="52"/>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6233" name="Freeform 3170"/>
                <p:cNvSpPr>
                  <a:spLocks/>
                </p:cNvSpPr>
                <p:nvPr/>
              </p:nvSpPr>
              <p:spPr bwMode="auto">
                <a:xfrm>
                  <a:off x="3617" y="1747"/>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0"/>
                      </a:lnTo>
                      <a:lnTo>
                        <a:pt x="2" y="0"/>
                      </a:lnTo>
                      <a:lnTo>
                        <a:pt x="0" y="3"/>
                      </a:lnTo>
                      <a:lnTo>
                        <a:pt x="296" y="53"/>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6234" name="Freeform 3171"/>
                <p:cNvSpPr>
                  <a:spLocks/>
                </p:cNvSpPr>
                <p:nvPr/>
              </p:nvSpPr>
              <p:spPr bwMode="auto">
                <a:xfrm>
                  <a:off x="3618" y="1739"/>
                  <a:ext cx="150" cy="33"/>
                </a:xfrm>
                <a:custGeom>
                  <a:avLst/>
                  <a:gdLst>
                    <a:gd name="T0" fmla="*/ 1 w 301"/>
                    <a:gd name="T1" fmla="*/ 1 h 65"/>
                    <a:gd name="T2" fmla="*/ 1 w 301"/>
                    <a:gd name="T3" fmla="*/ 1 h 65"/>
                    <a:gd name="T4" fmla="*/ 0 w 301"/>
                    <a:gd name="T5" fmla="*/ 0 h 65"/>
                    <a:gd name="T6" fmla="*/ 0 w 301"/>
                    <a:gd name="T7" fmla="*/ 1 h 65"/>
                    <a:gd name="T8" fmla="*/ 1 w 301"/>
                    <a:gd name="T9" fmla="*/ 1 h 65"/>
                    <a:gd name="T10" fmla="*/ 0 60000 65536"/>
                    <a:gd name="T11" fmla="*/ 0 60000 65536"/>
                    <a:gd name="T12" fmla="*/ 0 60000 65536"/>
                    <a:gd name="T13" fmla="*/ 0 60000 65536"/>
                    <a:gd name="T14" fmla="*/ 0 60000 65536"/>
                    <a:gd name="T15" fmla="*/ 0 w 301"/>
                    <a:gd name="T16" fmla="*/ 0 h 65"/>
                    <a:gd name="T17" fmla="*/ 301 w 301"/>
                    <a:gd name="T18" fmla="*/ 65 h 65"/>
                  </a:gdLst>
                  <a:ahLst/>
                  <a:cxnLst>
                    <a:cxn ang="T10">
                      <a:pos x="T0" y="T1"/>
                    </a:cxn>
                    <a:cxn ang="T11">
                      <a:pos x="T2" y="T3"/>
                    </a:cxn>
                    <a:cxn ang="T12">
                      <a:pos x="T4" y="T5"/>
                    </a:cxn>
                    <a:cxn ang="T13">
                      <a:pos x="T6" y="T7"/>
                    </a:cxn>
                    <a:cxn ang="T14">
                      <a:pos x="T8" y="T9"/>
                    </a:cxn>
                  </a:cxnLst>
                  <a:rect l="T15" t="T16" r="T17" b="T18"/>
                  <a:pathLst>
                    <a:path w="301" h="65">
                      <a:moveTo>
                        <a:pt x="294" y="65"/>
                      </a:moveTo>
                      <a:lnTo>
                        <a:pt x="301" y="48"/>
                      </a:lnTo>
                      <a:lnTo>
                        <a:pt x="5" y="0"/>
                      </a:lnTo>
                      <a:lnTo>
                        <a:pt x="0" y="15"/>
                      </a:lnTo>
                      <a:lnTo>
                        <a:pt x="294" y="6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235" name="Freeform 3172"/>
                <p:cNvSpPr>
                  <a:spLocks/>
                </p:cNvSpPr>
                <p:nvPr/>
              </p:nvSpPr>
              <p:spPr bwMode="auto">
                <a:xfrm>
                  <a:off x="3618" y="1746"/>
                  <a:ext cx="147"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4" y="52"/>
                      </a:moveTo>
                      <a:lnTo>
                        <a:pt x="296" y="48"/>
                      </a:lnTo>
                      <a:lnTo>
                        <a:pt x="0" y="0"/>
                      </a:lnTo>
                      <a:lnTo>
                        <a:pt x="0" y="2"/>
                      </a:lnTo>
                      <a:lnTo>
                        <a:pt x="294" y="52"/>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236" name="Freeform 3173"/>
                <p:cNvSpPr>
                  <a:spLocks/>
                </p:cNvSpPr>
                <p:nvPr/>
              </p:nvSpPr>
              <p:spPr bwMode="auto">
                <a:xfrm>
                  <a:off x="3618" y="1744"/>
                  <a:ext cx="148" cy="26"/>
                </a:xfrm>
                <a:custGeom>
                  <a:avLst/>
                  <a:gdLst>
                    <a:gd name="T0" fmla="*/ 1 w 298"/>
                    <a:gd name="T1" fmla="*/ 1 h 51"/>
                    <a:gd name="T2" fmla="*/ 1 w 298"/>
                    <a:gd name="T3" fmla="*/ 1 h 51"/>
                    <a:gd name="T4" fmla="*/ 0 w 298"/>
                    <a:gd name="T5" fmla="*/ 0 h 51"/>
                    <a:gd name="T6" fmla="*/ 0 w 298"/>
                    <a:gd name="T7" fmla="*/ 1 h 51"/>
                    <a:gd name="T8" fmla="*/ 1 w 298"/>
                    <a:gd name="T9" fmla="*/ 1 h 51"/>
                    <a:gd name="T10" fmla="*/ 0 60000 65536"/>
                    <a:gd name="T11" fmla="*/ 0 60000 65536"/>
                    <a:gd name="T12" fmla="*/ 0 60000 65536"/>
                    <a:gd name="T13" fmla="*/ 0 60000 65536"/>
                    <a:gd name="T14" fmla="*/ 0 60000 65536"/>
                    <a:gd name="T15" fmla="*/ 0 w 298"/>
                    <a:gd name="T16" fmla="*/ 0 h 51"/>
                    <a:gd name="T17" fmla="*/ 298 w 298"/>
                    <a:gd name="T18" fmla="*/ 51 h 51"/>
                  </a:gdLst>
                  <a:ahLst/>
                  <a:cxnLst>
                    <a:cxn ang="T10">
                      <a:pos x="T0" y="T1"/>
                    </a:cxn>
                    <a:cxn ang="T11">
                      <a:pos x="T2" y="T3"/>
                    </a:cxn>
                    <a:cxn ang="T12">
                      <a:pos x="T4" y="T5"/>
                    </a:cxn>
                    <a:cxn ang="T13">
                      <a:pos x="T6" y="T7"/>
                    </a:cxn>
                    <a:cxn ang="T14">
                      <a:pos x="T8" y="T9"/>
                    </a:cxn>
                  </a:cxnLst>
                  <a:rect l="T15" t="T16" r="T17" b="T18"/>
                  <a:pathLst>
                    <a:path w="298" h="51">
                      <a:moveTo>
                        <a:pt x="296" y="51"/>
                      </a:moveTo>
                      <a:lnTo>
                        <a:pt x="298" y="48"/>
                      </a:lnTo>
                      <a:lnTo>
                        <a:pt x="2" y="0"/>
                      </a:lnTo>
                      <a:lnTo>
                        <a:pt x="0" y="3"/>
                      </a:lnTo>
                      <a:lnTo>
                        <a:pt x="296" y="51"/>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237" name="Freeform 3174"/>
                <p:cNvSpPr>
                  <a:spLocks/>
                </p:cNvSpPr>
                <p:nvPr/>
              </p:nvSpPr>
              <p:spPr bwMode="auto">
                <a:xfrm>
                  <a:off x="3618" y="1743"/>
                  <a:ext cx="149" cy="26"/>
                </a:xfrm>
                <a:custGeom>
                  <a:avLst/>
                  <a:gdLst>
                    <a:gd name="T0" fmla="*/ 2 w 297"/>
                    <a:gd name="T1" fmla="*/ 1 h 51"/>
                    <a:gd name="T2" fmla="*/ 2 w 297"/>
                    <a:gd name="T3" fmla="*/ 1 h 51"/>
                    <a:gd name="T4" fmla="*/ 1 w 297"/>
                    <a:gd name="T5" fmla="*/ 0 h 51"/>
                    <a:gd name="T6" fmla="*/ 0 w 297"/>
                    <a:gd name="T7" fmla="*/ 1 h 51"/>
                    <a:gd name="T8" fmla="*/ 2 w 297"/>
                    <a:gd name="T9" fmla="*/ 1 h 51"/>
                    <a:gd name="T10" fmla="*/ 0 60000 65536"/>
                    <a:gd name="T11" fmla="*/ 0 60000 65536"/>
                    <a:gd name="T12" fmla="*/ 0 60000 65536"/>
                    <a:gd name="T13" fmla="*/ 0 60000 65536"/>
                    <a:gd name="T14" fmla="*/ 0 60000 65536"/>
                    <a:gd name="T15" fmla="*/ 0 w 297"/>
                    <a:gd name="T16" fmla="*/ 0 h 51"/>
                    <a:gd name="T17" fmla="*/ 297 w 297"/>
                    <a:gd name="T18" fmla="*/ 51 h 51"/>
                  </a:gdLst>
                  <a:ahLst/>
                  <a:cxnLst>
                    <a:cxn ang="T10">
                      <a:pos x="T0" y="T1"/>
                    </a:cxn>
                    <a:cxn ang="T11">
                      <a:pos x="T2" y="T3"/>
                    </a:cxn>
                    <a:cxn ang="T12">
                      <a:pos x="T4" y="T5"/>
                    </a:cxn>
                    <a:cxn ang="T13">
                      <a:pos x="T6" y="T7"/>
                    </a:cxn>
                    <a:cxn ang="T14">
                      <a:pos x="T8" y="T9"/>
                    </a:cxn>
                  </a:cxnLst>
                  <a:rect l="T15" t="T16" r="T17" b="T18"/>
                  <a:pathLst>
                    <a:path w="297" h="51">
                      <a:moveTo>
                        <a:pt x="296" y="51"/>
                      </a:moveTo>
                      <a:lnTo>
                        <a:pt x="297" y="48"/>
                      </a:lnTo>
                      <a:lnTo>
                        <a:pt x="1" y="0"/>
                      </a:lnTo>
                      <a:lnTo>
                        <a:pt x="0" y="3"/>
                      </a:lnTo>
                      <a:lnTo>
                        <a:pt x="296" y="51"/>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6238" name="Freeform 3175"/>
                <p:cNvSpPr>
                  <a:spLocks/>
                </p:cNvSpPr>
                <p:nvPr/>
              </p:nvSpPr>
              <p:spPr bwMode="auto">
                <a:xfrm>
                  <a:off x="3619" y="1741"/>
                  <a:ext cx="148" cy="26"/>
                </a:xfrm>
                <a:custGeom>
                  <a:avLst/>
                  <a:gdLst>
                    <a:gd name="T0" fmla="*/ 1 w 296"/>
                    <a:gd name="T1" fmla="*/ 1 h 52"/>
                    <a:gd name="T2" fmla="*/ 1 w 296"/>
                    <a:gd name="T3" fmla="*/ 1 h 52"/>
                    <a:gd name="T4" fmla="*/ 1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48"/>
                      </a:lnTo>
                      <a:lnTo>
                        <a:pt x="2" y="0"/>
                      </a:lnTo>
                      <a:lnTo>
                        <a:pt x="0" y="4"/>
                      </a:lnTo>
                      <a:lnTo>
                        <a:pt x="296" y="52"/>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239" name="Freeform 3176"/>
                <p:cNvSpPr>
                  <a:spLocks/>
                </p:cNvSpPr>
                <p:nvPr/>
              </p:nvSpPr>
              <p:spPr bwMode="auto">
                <a:xfrm>
                  <a:off x="3620" y="1739"/>
                  <a:ext cx="148" cy="26"/>
                </a:xfrm>
                <a:custGeom>
                  <a:avLst/>
                  <a:gdLst>
                    <a:gd name="T0" fmla="*/ 1 w 296"/>
                    <a:gd name="T1" fmla="*/ 1 h 51"/>
                    <a:gd name="T2" fmla="*/ 1 w 296"/>
                    <a:gd name="T3" fmla="*/ 1 h 51"/>
                    <a:gd name="T4" fmla="*/ 0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4" y="51"/>
                      </a:moveTo>
                      <a:lnTo>
                        <a:pt x="296" y="48"/>
                      </a:lnTo>
                      <a:lnTo>
                        <a:pt x="0" y="0"/>
                      </a:lnTo>
                      <a:lnTo>
                        <a:pt x="0" y="3"/>
                      </a:lnTo>
                      <a:lnTo>
                        <a:pt x="294" y="51"/>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6240" name="Freeform 3177"/>
                <p:cNvSpPr>
                  <a:spLocks/>
                </p:cNvSpPr>
                <p:nvPr/>
              </p:nvSpPr>
              <p:spPr bwMode="auto">
                <a:xfrm>
                  <a:off x="3620" y="1731"/>
                  <a:ext cx="150" cy="33"/>
                </a:xfrm>
                <a:custGeom>
                  <a:avLst/>
                  <a:gdLst>
                    <a:gd name="T0" fmla="*/ 1 w 301"/>
                    <a:gd name="T1" fmla="*/ 1 h 65"/>
                    <a:gd name="T2" fmla="*/ 1 w 301"/>
                    <a:gd name="T3" fmla="*/ 1 h 65"/>
                    <a:gd name="T4" fmla="*/ 0 w 301"/>
                    <a:gd name="T5" fmla="*/ 0 h 65"/>
                    <a:gd name="T6" fmla="*/ 0 w 301"/>
                    <a:gd name="T7" fmla="*/ 1 h 65"/>
                    <a:gd name="T8" fmla="*/ 1 w 301"/>
                    <a:gd name="T9" fmla="*/ 1 h 65"/>
                    <a:gd name="T10" fmla="*/ 0 60000 65536"/>
                    <a:gd name="T11" fmla="*/ 0 60000 65536"/>
                    <a:gd name="T12" fmla="*/ 0 60000 65536"/>
                    <a:gd name="T13" fmla="*/ 0 60000 65536"/>
                    <a:gd name="T14" fmla="*/ 0 60000 65536"/>
                    <a:gd name="T15" fmla="*/ 0 w 301"/>
                    <a:gd name="T16" fmla="*/ 0 h 65"/>
                    <a:gd name="T17" fmla="*/ 301 w 301"/>
                    <a:gd name="T18" fmla="*/ 65 h 65"/>
                  </a:gdLst>
                  <a:ahLst/>
                  <a:cxnLst>
                    <a:cxn ang="T10">
                      <a:pos x="T0" y="T1"/>
                    </a:cxn>
                    <a:cxn ang="T11">
                      <a:pos x="T2" y="T3"/>
                    </a:cxn>
                    <a:cxn ang="T12">
                      <a:pos x="T4" y="T5"/>
                    </a:cxn>
                    <a:cxn ang="T13">
                      <a:pos x="T6" y="T7"/>
                    </a:cxn>
                    <a:cxn ang="T14">
                      <a:pos x="T8" y="T9"/>
                    </a:cxn>
                  </a:cxnLst>
                  <a:rect l="T15" t="T16" r="T17" b="T18"/>
                  <a:pathLst>
                    <a:path w="301" h="65">
                      <a:moveTo>
                        <a:pt x="296" y="65"/>
                      </a:moveTo>
                      <a:lnTo>
                        <a:pt x="301" y="48"/>
                      </a:lnTo>
                      <a:lnTo>
                        <a:pt x="5" y="0"/>
                      </a:lnTo>
                      <a:lnTo>
                        <a:pt x="0" y="17"/>
                      </a:lnTo>
                      <a:lnTo>
                        <a:pt x="296" y="6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241" name="Freeform 3178"/>
                <p:cNvSpPr>
                  <a:spLocks/>
                </p:cNvSpPr>
                <p:nvPr/>
              </p:nvSpPr>
              <p:spPr bwMode="auto">
                <a:xfrm>
                  <a:off x="3620" y="1738"/>
                  <a:ext cx="149" cy="26"/>
                </a:xfrm>
                <a:custGeom>
                  <a:avLst/>
                  <a:gdLst>
                    <a:gd name="T0" fmla="*/ 1 w 298"/>
                    <a:gd name="T1" fmla="*/ 1 h 51"/>
                    <a:gd name="T2" fmla="*/ 1 w 298"/>
                    <a:gd name="T3" fmla="*/ 1 h 51"/>
                    <a:gd name="T4" fmla="*/ 1 w 298"/>
                    <a:gd name="T5" fmla="*/ 0 h 51"/>
                    <a:gd name="T6" fmla="*/ 0 w 298"/>
                    <a:gd name="T7" fmla="*/ 1 h 51"/>
                    <a:gd name="T8" fmla="*/ 1 w 298"/>
                    <a:gd name="T9" fmla="*/ 1 h 51"/>
                    <a:gd name="T10" fmla="*/ 0 60000 65536"/>
                    <a:gd name="T11" fmla="*/ 0 60000 65536"/>
                    <a:gd name="T12" fmla="*/ 0 60000 65536"/>
                    <a:gd name="T13" fmla="*/ 0 60000 65536"/>
                    <a:gd name="T14" fmla="*/ 0 60000 65536"/>
                    <a:gd name="T15" fmla="*/ 0 w 298"/>
                    <a:gd name="T16" fmla="*/ 0 h 51"/>
                    <a:gd name="T17" fmla="*/ 298 w 298"/>
                    <a:gd name="T18" fmla="*/ 51 h 51"/>
                  </a:gdLst>
                  <a:ahLst/>
                  <a:cxnLst>
                    <a:cxn ang="T10">
                      <a:pos x="T0" y="T1"/>
                    </a:cxn>
                    <a:cxn ang="T11">
                      <a:pos x="T2" y="T3"/>
                    </a:cxn>
                    <a:cxn ang="T12">
                      <a:pos x="T4" y="T5"/>
                    </a:cxn>
                    <a:cxn ang="T13">
                      <a:pos x="T6" y="T7"/>
                    </a:cxn>
                    <a:cxn ang="T14">
                      <a:pos x="T8" y="T9"/>
                    </a:cxn>
                  </a:cxnLst>
                  <a:rect l="T15" t="T16" r="T17" b="T18"/>
                  <a:pathLst>
                    <a:path w="298" h="51">
                      <a:moveTo>
                        <a:pt x="296" y="51"/>
                      </a:moveTo>
                      <a:lnTo>
                        <a:pt x="298" y="48"/>
                      </a:lnTo>
                      <a:lnTo>
                        <a:pt x="2" y="0"/>
                      </a:lnTo>
                      <a:lnTo>
                        <a:pt x="0" y="3"/>
                      </a:lnTo>
                      <a:lnTo>
                        <a:pt x="296" y="51"/>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242" name="Freeform 3179"/>
                <p:cNvSpPr>
                  <a:spLocks/>
                </p:cNvSpPr>
                <p:nvPr/>
              </p:nvSpPr>
              <p:spPr bwMode="auto">
                <a:xfrm>
                  <a:off x="3621" y="1736"/>
                  <a:ext cx="148"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48"/>
                      </a:lnTo>
                      <a:lnTo>
                        <a:pt x="0" y="0"/>
                      </a:lnTo>
                      <a:lnTo>
                        <a:pt x="0" y="4"/>
                      </a:lnTo>
                      <a:lnTo>
                        <a:pt x="296" y="52"/>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243" name="Freeform 3180"/>
                <p:cNvSpPr>
                  <a:spLocks/>
                </p:cNvSpPr>
                <p:nvPr/>
              </p:nvSpPr>
              <p:spPr bwMode="auto">
                <a:xfrm>
                  <a:off x="3621" y="1734"/>
                  <a:ext cx="149" cy="26"/>
                </a:xfrm>
                <a:custGeom>
                  <a:avLst/>
                  <a:gdLst>
                    <a:gd name="T0" fmla="*/ 2 w 297"/>
                    <a:gd name="T1" fmla="*/ 1 h 51"/>
                    <a:gd name="T2" fmla="*/ 2 w 297"/>
                    <a:gd name="T3" fmla="*/ 1 h 51"/>
                    <a:gd name="T4" fmla="*/ 1 w 297"/>
                    <a:gd name="T5" fmla="*/ 0 h 51"/>
                    <a:gd name="T6" fmla="*/ 0 w 297"/>
                    <a:gd name="T7" fmla="*/ 1 h 51"/>
                    <a:gd name="T8" fmla="*/ 2 w 297"/>
                    <a:gd name="T9" fmla="*/ 1 h 51"/>
                    <a:gd name="T10" fmla="*/ 0 60000 65536"/>
                    <a:gd name="T11" fmla="*/ 0 60000 65536"/>
                    <a:gd name="T12" fmla="*/ 0 60000 65536"/>
                    <a:gd name="T13" fmla="*/ 0 60000 65536"/>
                    <a:gd name="T14" fmla="*/ 0 60000 65536"/>
                    <a:gd name="T15" fmla="*/ 0 w 297"/>
                    <a:gd name="T16" fmla="*/ 0 h 51"/>
                    <a:gd name="T17" fmla="*/ 297 w 297"/>
                    <a:gd name="T18" fmla="*/ 51 h 51"/>
                  </a:gdLst>
                  <a:ahLst/>
                  <a:cxnLst>
                    <a:cxn ang="T10">
                      <a:pos x="T0" y="T1"/>
                    </a:cxn>
                    <a:cxn ang="T11">
                      <a:pos x="T2" y="T3"/>
                    </a:cxn>
                    <a:cxn ang="T12">
                      <a:pos x="T4" y="T5"/>
                    </a:cxn>
                    <a:cxn ang="T13">
                      <a:pos x="T6" y="T7"/>
                    </a:cxn>
                    <a:cxn ang="T14">
                      <a:pos x="T8" y="T9"/>
                    </a:cxn>
                  </a:cxnLst>
                  <a:rect l="T15" t="T16" r="T17" b="T18"/>
                  <a:pathLst>
                    <a:path w="297" h="51">
                      <a:moveTo>
                        <a:pt x="296" y="51"/>
                      </a:moveTo>
                      <a:lnTo>
                        <a:pt x="297" y="48"/>
                      </a:lnTo>
                      <a:lnTo>
                        <a:pt x="1" y="0"/>
                      </a:lnTo>
                      <a:lnTo>
                        <a:pt x="0" y="3"/>
                      </a:lnTo>
                      <a:lnTo>
                        <a:pt x="296" y="51"/>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244" name="Freeform 3181"/>
                <p:cNvSpPr>
                  <a:spLocks/>
                </p:cNvSpPr>
                <p:nvPr/>
              </p:nvSpPr>
              <p:spPr bwMode="auto">
                <a:xfrm>
                  <a:off x="3622" y="1733"/>
                  <a:ext cx="148" cy="26"/>
                </a:xfrm>
                <a:custGeom>
                  <a:avLst/>
                  <a:gdLst>
                    <a:gd name="T0" fmla="*/ 1 w 296"/>
                    <a:gd name="T1" fmla="*/ 1 h 51"/>
                    <a:gd name="T2" fmla="*/ 1 w 296"/>
                    <a:gd name="T3" fmla="*/ 1 h 51"/>
                    <a:gd name="T4" fmla="*/ 1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6" y="51"/>
                      </a:moveTo>
                      <a:lnTo>
                        <a:pt x="296" y="48"/>
                      </a:lnTo>
                      <a:lnTo>
                        <a:pt x="2" y="0"/>
                      </a:lnTo>
                      <a:lnTo>
                        <a:pt x="0" y="3"/>
                      </a:lnTo>
                      <a:lnTo>
                        <a:pt x="296" y="51"/>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6245" name="Freeform 3182"/>
                <p:cNvSpPr>
                  <a:spLocks/>
                </p:cNvSpPr>
                <p:nvPr/>
              </p:nvSpPr>
              <p:spPr bwMode="auto">
                <a:xfrm>
                  <a:off x="3623" y="1731"/>
                  <a:ext cx="147"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4" y="52"/>
                      </a:moveTo>
                      <a:lnTo>
                        <a:pt x="296" y="48"/>
                      </a:lnTo>
                      <a:lnTo>
                        <a:pt x="0" y="0"/>
                      </a:lnTo>
                      <a:lnTo>
                        <a:pt x="0" y="4"/>
                      </a:lnTo>
                      <a:lnTo>
                        <a:pt x="294" y="52"/>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246" name="Freeform 3183"/>
                <p:cNvSpPr>
                  <a:spLocks/>
                </p:cNvSpPr>
                <p:nvPr/>
              </p:nvSpPr>
              <p:spPr bwMode="auto">
                <a:xfrm>
                  <a:off x="3623" y="1722"/>
                  <a:ext cx="149" cy="33"/>
                </a:xfrm>
                <a:custGeom>
                  <a:avLst/>
                  <a:gdLst>
                    <a:gd name="T0" fmla="*/ 1 w 299"/>
                    <a:gd name="T1" fmla="*/ 1 h 66"/>
                    <a:gd name="T2" fmla="*/ 1 w 299"/>
                    <a:gd name="T3" fmla="*/ 1 h 66"/>
                    <a:gd name="T4" fmla="*/ 0 w 299"/>
                    <a:gd name="T5" fmla="*/ 0 h 66"/>
                    <a:gd name="T6" fmla="*/ 0 w 299"/>
                    <a:gd name="T7" fmla="*/ 1 h 66"/>
                    <a:gd name="T8" fmla="*/ 1 w 299"/>
                    <a:gd name="T9" fmla="*/ 1 h 66"/>
                    <a:gd name="T10" fmla="*/ 0 60000 65536"/>
                    <a:gd name="T11" fmla="*/ 0 60000 65536"/>
                    <a:gd name="T12" fmla="*/ 0 60000 65536"/>
                    <a:gd name="T13" fmla="*/ 0 60000 65536"/>
                    <a:gd name="T14" fmla="*/ 0 60000 65536"/>
                    <a:gd name="T15" fmla="*/ 0 w 299"/>
                    <a:gd name="T16" fmla="*/ 0 h 66"/>
                    <a:gd name="T17" fmla="*/ 299 w 299"/>
                    <a:gd name="T18" fmla="*/ 66 h 66"/>
                  </a:gdLst>
                  <a:ahLst/>
                  <a:cxnLst>
                    <a:cxn ang="T10">
                      <a:pos x="T0" y="T1"/>
                    </a:cxn>
                    <a:cxn ang="T11">
                      <a:pos x="T2" y="T3"/>
                    </a:cxn>
                    <a:cxn ang="T12">
                      <a:pos x="T4" y="T5"/>
                    </a:cxn>
                    <a:cxn ang="T13">
                      <a:pos x="T6" y="T7"/>
                    </a:cxn>
                    <a:cxn ang="T14">
                      <a:pos x="T8" y="T9"/>
                    </a:cxn>
                  </a:cxnLst>
                  <a:rect l="T15" t="T16" r="T17" b="T18"/>
                  <a:pathLst>
                    <a:path w="299" h="66">
                      <a:moveTo>
                        <a:pt x="296" y="66"/>
                      </a:moveTo>
                      <a:lnTo>
                        <a:pt x="299" y="48"/>
                      </a:lnTo>
                      <a:lnTo>
                        <a:pt x="5" y="0"/>
                      </a:lnTo>
                      <a:lnTo>
                        <a:pt x="0" y="18"/>
                      </a:lnTo>
                      <a:lnTo>
                        <a:pt x="296" y="66"/>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247" name="Freeform 3184"/>
                <p:cNvSpPr>
                  <a:spLocks/>
                </p:cNvSpPr>
                <p:nvPr/>
              </p:nvSpPr>
              <p:spPr bwMode="auto">
                <a:xfrm>
                  <a:off x="3623" y="1728"/>
                  <a:ext cx="148" cy="27"/>
                </a:xfrm>
                <a:custGeom>
                  <a:avLst/>
                  <a:gdLst>
                    <a:gd name="T0" fmla="*/ 1 w 298"/>
                    <a:gd name="T1" fmla="*/ 1 h 54"/>
                    <a:gd name="T2" fmla="*/ 1 w 298"/>
                    <a:gd name="T3" fmla="*/ 1 h 54"/>
                    <a:gd name="T4" fmla="*/ 0 w 298"/>
                    <a:gd name="T5" fmla="*/ 0 h 54"/>
                    <a:gd name="T6" fmla="*/ 0 w 298"/>
                    <a:gd name="T7" fmla="*/ 1 h 54"/>
                    <a:gd name="T8" fmla="*/ 1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54"/>
                      </a:moveTo>
                      <a:lnTo>
                        <a:pt x="298" y="48"/>
                      </a:lnTo>
                      <a:lnTo>
                        <a:pt x="2" y="0"/>
                      </a:lnTo>
                      <a:lnTo>
                        <a:pt x="0" y="6"/>
                      </a:lnTo>
                      <a:lnTo>
                        <a:pt x="296" y="54"/>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248" name="Freeform 3185"/>
                <p:cNvSpPr>
                  <a:spLocks/>
                </p:cNvSpPr>
                <p:nvPr/>
              </p:nvSpPr>
              <p:spPr bwMode="auto">
                <a:xfrm>
                  <a:off x="3623" y="1725"/>
                  <a:ext cx="149" cy="27"/>
                </a:xfrm>
                <a:custGeom>
                  <a:avLst/>
                  <a:gdLst>
                    <a:gd name="T0" fmla="*/ 2 w 297"/>
                    <a:gd name="T1" fmla="*/ 1 h 53"/>
                    <a:gd name="T2" fmla="*/ 2 w 297"/>
                    <a:gd name="T3" fmla="*/ 1 h 53"/>
                    <a:gd name="T4" fmla="*/ 1 w 297"/>
                    <a:gd name="T5" fmla="*/ 0 h 53"/>
                    <a:gd name="T6" fmla="*/ 0 w 297"/>
                    <a:gd name="T7" fmla="*/ 1 h 53"/>
                    <a:gd name="T8" fmla="*/ 2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6" y="53"/>
                      </a:moveTo>
                      <a:lnTo>
                        <a:pt x="297" y="48"/>
                      </a:lnTo>
                      <a:lnTo>
                        <a:pt x="1" y="0"/>
                      </a:lnTo>
                      <a:lnTo>
                        <a:pt x="0" y="5"/>
                      </a:lnTo>
                      <a:lnTo>
                        <a:pt x="296" y="53"/>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249" name="Freeform 3186"/>
                <p:cNvSpPr>
                  <a:spLocks/>
                </p:cNvSpPr>
                <p:nvPr/>
              </p:nvSpPr>
              <p:spPr bwMode="auto">
                <a:xfrm>
                  <a:off x="3624" y="1722"/>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5"/>
                      </a:moveTo>
                      <a:lnTo>
                        <a:pt x="296" y="48"/>
                      </a:lnTo>
                      <a:lnTo>
                        <a:pt x="2" y="0"/>
                      </a:lnTo>
                      <a:lnTo>
                        <a:pt x="0" y="7"/>
                      </a:lnTo>
                      <a:lnTo>
                        <a:pt x="296" y="55"/>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6250" name="Freeform 3187"/>
                <p:cNvSpPr>
                  <a:spLocks/>
                </p:cNvSpPr>
                <p:nvPr/>
              </p:nvSpPr>
              <p:spPr bwMode="auto">
                <a:xfrm>
                  <a:off x="3625" y="1713"/>
                  <a:ext cx="149" cy="33"/>
                </a:xfrm>
                <a:custGeom>
                  <a:avLst/>
                  <a:gdLst>
                    <a:gd name="T0" fmla="*/ 2 w 297"/>
                    <a:gd name="T1" fmla="*/ 1 h 66"/>
                    <a:gd name="T2" fmla="*/ 2 w 297"/>
                    <a:gd name="T3" fmla="*/ 1 h 66"/>
                    <a:gd name="T4" fmla="*/ 1 w 297"/>
                    <a:gd name="T5" fmla="*/ 0 h 66"/>
                    <a:gd name="T6" fmla="*/ 0 w 297"/>
                    <a:gd name="T7" fmla="*/ 1 h 66"/>
                    <a:gd name="T8" fmla="*/ 2 w 297"/>
                    <a:gd name="T9" fmla="*/ 1 h 66"/>
                    <a:gd name="T10" fmla="*/ 0 60000 65536"/>
                    <a:gd name="T11" fmla="*/ 0 60000 65536"/>
                    <a:gd name="T12" fmla="*/ 0 60000 65536"/>
                    <a:gd name="T13" fmla="*/ 0 60000 65536"/>
                    <a:gd name="T14" fmla="*/ 0 60000 65536"/>
                    <a:gd name="T15" fmla="*/ 0 w 297"/>
                    <a:gd name="T16" fmla="*/ 0 h 66"/>
                    <a:gd name="T17" fmla="*/ 297 w 297"/>
                    <a:gd name="T18" fmla="*/ 66 h 66"/>
                  </a:gdLst>
                  <a:ahLst/>
                  <a:cxnLst>
                    <a:cxn ang="T10">
                      <a:pos x="T0" y="T1"/>
                    </a:cxn>
                    <a:cxn ang="T11">
                      <a:pos x="T2" y="T3"/>
                    </a:cxn>
                    <a:cxn ang="T12">
                      <a:pos x="T4" y="T5"/>
                    </a:cxn>
                    <a:cxn ang="T13">
                      <a:pos x="T6" y="T7"/>
                    </a:cxn>
                    <a:cxn ang="T14">
                      <a:pos x="T8" y="T9"/>
                    </a:cxn>
                  </a:cxnLst>
                  <a:rect l="T15" t="T16" r="T17" b="T18"/>
                  <a:pathLst>
                    <a:path w="297" h="66">
                      <a:moveTo>
                        <a:pt x="294" y="66"/>
                      </a:moveTo>
                      <a:lnTo>
                        <a:pt x="297" y="48"/>
                      </a:lnTo>
                      <a:lnTo>
                        <a:pt x="2" y="0"/>
                      </a:lnTo>
                      <a:lnTo>
                        <a:pt x="0" y="18"/>
                      </a:lnTo>
                      <a:lnTo>
                        <a:pt x="294" y="66"/>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251" name="Freeform 3188"/>
                <p:cNvSpPr>
                  <a:spLocks/>
                </p:cNvSpPr>
                <p:nvPr/>
              </p:nvSpPr>
              <p:spPr bwMode="auto">
                <a:xfrm>
                  <a:off x="3625" y="1720"/>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3"/>
                      </a:moveTo>
                      <a:lnTo>
                        <a:pt x="296" y="47"/>
                      </a:lnTo>
                      <a:lnTo>
                        <a:pt x="0" y="0"/>
                      </a:lnTo>
                      <a:lnTo>
                        <a:pt x="0" y="5"/>
                      </a:lnTo>
                      <a:lnTo>
                        <a:pt x="294" y="53"/>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252" name="Freeform 3189"/>
                <p:cNvSpPr>
                  <a:spLocks/>
                </p:cNvSpPr>
                <p:nvPr/>
              </p:nvSpPr>
              <p:spPr bwMode="auto">
                <a:xfrm>
                  <a:off x="3625" y="1716"/>
                  <a:ext cx="149" cy="27"/>
                </a:xfrm>
                <a:custGeom>
                  <a:avLst/>
                  <a:gdLst>
                    <a:gd name="T0" fmla="*/ 2 w 297"/>
                    <a:gd name="T1" fmla="*/ 1 h 54"/>
                    <a:gd name="T2" fmla="*/ 2 w 297"/>
                    <a:gd name="T3" fmla="*/ 1 h 54"/>
                    <a:gd name="T4" fmla="*/ 1 w 297"/>
                    <a:gd name="T5" fmla="*/ 0 h 54"/>
                    <a:gd name="T6" fmla="*/ 0 w 297"/>
                    <a:gd name="T7" fmla="*/ 1 h 54"/>
                    <a:gd name="T8" fmla="*/ 2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6" y="54"/>
                      </a:moveTo>
                      <a:lnTo>
                        <a:pt x="297" y="47"/>
                      </a:lnTo>
                      <a:lnTo>
                        <a:pt x="2" y="0"/>
                      </a:lnTo>
                      <a:lnTo>
                        <a:pt x="0" y="7"/>
                      </a:lnTo>
                      <a:lnTo>
                        <a:pt x="296" y="54"/>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253" name="Freeform 3190"/>
                <p:cNvSpPr>
                  <a:spLocks/>
                </p:cNvSpPr>
                <p:nvPr/>
              </p:nvSpPr>
              <p:spPr bwMode="auto">
                <a:xfrm>
                  <a:off x="3626" y="1713"/>
                  <a:ext cx="148" cy="26"/>
                </a:xfrm>
                <a:custGeom>
                  <a:avLst/>
                  <a:gdLst>
                    <a:gd name="T0" fmla="*/ 2 w 295"/>
                    <a:gd name="T1" fmla="*/ 0 h 53"/>
                    <a:gd name="T2" fmla="*/ 2 w 295"/>
                    <a:gd name="T3" fmla="*/ 0 h 53"/>
                    <a:gd name="T4" fmla="*/ 0 w 295"/>
                    <a:gd name="T5" fmla="*/ 0 h 53"/>
                    <a:gd name="T6" fmla="*/ 0 w 295"/>
                    <a:gd name="T7" fmla="*/ 0 h 53"/>
                    <a:gd name="T8" fmla="*/ 2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5" y="53"/>
                      </a:moveTo>
                      <a:lnTo>
                        <a:pt x="295" y="48"/>
                      </a:lnTo>
                      <a:lnTo>
                        <a:pt x="0" y="0"/>
                      </a:lnTo>
                      <a:lnTo>
                        <a:pt x="0" y="6"/>
                      </a:lnTo>
                      <a:lnTo>
                        <a:pt x="295" y="53"/>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254" name="Freeform 3191"/>
                <p:cNvSpPr>
                  <a:spLocks/>
                </p:cNvSpPr>
                <p:nvPr/>
              </p:nvSpPr>
              <p:spPr bwMode="auto">
                <a:xfrm>
                  <a:off x="3626" y="1704"/>
                  <a:ext cx="149" cy="33"/>
                </a:xfrm>
                <a:custGeom>
                  <a:avLst/>
                  <a:gdLst>
                    <a:gd name="T0" fmla="*/ 2 w 297"/>
                    <a:gd name="T1" fmla="*/ 0 h 67"/>
                    <a:gd name="T2" fmla="*/ 2 w 297"/>
                    <a:gd name="T3" fmla="*/ 0 h 67"/>
                    <a:gd name="T4" fmla="*/ 1 w 297"/>
                    <a:gd name="T5" fmla="*/ 0 h 67"/>
                    <a:gd name="T6" fmla="*/ 0 w 297"/>
                    <a:gd name="T7" fmla="*/ 0 h 67"/>
                    <a:gd name="T8" fmla="*/ 2 w 297"/>
                    <a:gd name="T9" fmla="*/ 0 h 67"/>
                    <a:gd name="T10" fmla="*/ 0 60000 65536"/>
                    <a:gd name="T11" fmla="*/ 0 60000 65536"/>
                    <a:gd name="T12" fmla="*/ 0 60000 65536"/>
                    <a:gd name="T13" fmla="*/ 0 60000 65536"/>
                    <a:gd name="T14" fmla="*/ 0 60000 65536"/>
                    <a:gd name="T15" fmla="*/ 0 w 297"/>
                    <a:gd name="T16" fmla="*/ 0 h 67"/>
                    <a:gd name="T17" fmla="*/ 297 w 297"/>
                    <a:gd name="T18" fmla="*/ 67 h 67"/>
                  </a:gdLst>
                  <a:ahLst/>
                  <a:cxnLst>
                    <a:cxn ang="T10">
                      <a:pos x="T0" y="T1"/>
                    </a:cxn>
                    <a:cxn ang="T11">
                      <a:pos x="T2" y="T3"/>
                    </a:cxn>
                    <a:cxn ang="T12">
                      <a:pos x="T4" y="T5"/>
                    </a:cxn>
                    <a:cxn ang="T13">
                      <a:pos x="T6" y="T7"/>
                    </a:cxn>
                    <a:cxn ang="T14">
                      <a:pos x="T8" y="T9"/>
                    </a:cxn>
                  </a:cxnLst>
                  <a:rect l="T15" t="T16" r="T17" b="T18"/>
                  <a:pathLst>
                    <a:path w="297" h="67">
                      <a:moveTo>
                        <a:pt x="295" y="67"/>
                      </a:moveTo>
                      <a:lnTo>
                        <a:pt x="297" y="47"/>
                      </a:lnTo>
                      <a:lnTo>
                        <a:pt x="1" y="0"/>
                      </a:lnTo>
                      <a:lnTo>
                        <a:pt x="0" y="19"/>
                      </a:lnTo>
                      <a:lnTo>
                        <a:pt x="295" y="67"/>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255" name="Freeform 3192"/>
                <p:cNvSpPr>
                  <a:spLocks/>
                </p:cNvSpPr>
                <p:nvPr/>
              </p:nvSpPr>
              <p:spPr bwMode="auto">
                <a:xfrm>
                  <a:off x="3627" y="1695"/>
                  <a:ext cx="148" cy="32"/>
                </a:xfrm>
                <a:custGeom>
                  <a:avLst/>
                  <a:gdLst>
                    <a:gd name="T0" fmla="*/ 1 w 298"/>
                    <a:gd name="T1" fmla="*/ 0 h 65"/>
                    <a:gd name="T2" fmla="*/ 1 w 298"/>
                    <a:gd name="T3" fmla="*/ 0 h 65"/>
                    <a:gd name="T4" fmla="*/ 0 w 298"/>
                    <a:gd name="T5" fmla="*/ 0 h 65"/>
                    <a:gd name="T6" fmla="*/ 0 w 298"/>
                    <a:gd name="T7" fmla="*/ 0 h 65"/>
                    <a:gd name="T8" fmla="*/ 1 w 298"/>
                    <a:gd name="T9" fmla="*/ 0 h 65"/>
                    <a:gd name="T10" fmla="*/ 0 60000 65536"/>
                    <a:gd name="T11" fmla="*/ 0 60000 65536"/>
                    <a:gd name="T12" fmla="*/ 0 60000 65536"/>
                    <a:gd name="T13" fmla="*/ 0 60000 65536"/>
                    <a:gd name="T14" fmla="*/ 0 60000 65536"/>
                    <a:gd name="T15" fmla="*/ 0 w 298"/>
                    <a:gd name="T16" fmla="*/ 0 h 65"/>
                    <a:gd name="T17" fmla="*/ 298 w 298"/>
                    <a:gd name="T18" fmla="*/ 65 h 65"/>
                  </a:gdLst>
                  <a:ahLst/>
                  <a:cxnLst>
                    <a:cxn ang="T10">
                      <a:pos x="T0" y="T1"/>
                    </a:cxn>
                    <a:cxn ang="T11">
                      <a:pos x="T2" y="T3"/>
                    </a:cxn>
                    <a:cxn ang="T12">
                      <a:pos x="T4" y="T5"/>
                    </a:cxn>
                    <a:cxn ang="T13">
                      <a:pos x="T6" y="T7"/>
                    </a:cxn>
                    <a:cxn ang="T14">
                      <a:pos x="T8" y="T9"/>
                    </a:cxn>
                  </a:cxnLst>
                  <a:rect l="T15" t="T16" r="T17" b="T18"/>
                  <a:pathLst>
                    <a:path w="298" h="65">
                      <a:moveTo>
                        <a:pt x="296" y="65"/>
                      </a:moveTo>
                      <a:lnTo>
                        <a:pt x="298" y="45"/>
                      </a:lnTo>
                      <a:lnTo>
                        <a:pt x="2" y="0"/>
                      </a:lnTo>
                      <a:lnTo>
                        <a:pt x="0" y="18"/>
                      </a:lnTo>
                      <a:lnTo>
                        <a:pt x="296" y="65"/>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256" name="Freeform 3193"/>
                <p:cNvSpPr>
                  <a:spLocks/>
                </p:cNvSpPr>
                <p:nvPr/>
              </p:nvSpPr>
              <p:spPr bwMode="auto">
                <a:xfrm>
                  <a:off x="3627" y="1685"/>
                  <a:ext cx="148" cy="32"/>
                </a:xfrm>
                <a:custGeom>
                  <a:avLst/>
                  <a:gdLst>
                    <a:gd name="T0" fmla="*/ 1 w 298"/>
                    <a:gd name="T1" fmla="*/ 1 h 63"/>
                    <a:gd name="T2" fmla="*/ 1 w 298"/>
                    <a:gd name="T3" fmla="*/ 1 h 63"/>
                    <a:gd name="T4" fmla="*/ 0 w 298"/>
                    <a:gd name="T5" fmla="*/ 0 h 63"/>
                    <a:gd name="T6" fmla="*/ 0 w 298"/>
                    <a:gd name="T7" fmla="*/ 1 h 63"/>
                    <a:gd name="T8" fmla="*/ 1 w 298"/>
                    <a:gd name="T9" fmla="*/ 1 h 63"/>
                    <a:gd name="T10" fmla="*/ 0 60000 65536"/>
                    <a:gd name="T11" fmla="*/ 0 60000 65536"/>
                    <a:gd name="T12" fmla="*/ 0 60000 65536"/>
                    <a:gd name="T13" fmla="*/ 0 60000 65536"/>
                    <a:gd name="T14" fmla="*/ 0 60000 65536"/>
                    <a:gd name="T15" fmla="*/ 0 w 298"/>
                    <a:gd name="T16" fmla="*/ 0 h 63"/>
                    <a:gd name="T17" fmla="*/ 298 w 298"/>
                    <a:gd name="T18" fmla="*/ 63 h 63"/>
                  </a:gdLst>
                  <a:ahLst/>
                  <a:cxnLst>
                    <a:cxn ang="T10">
                      <a:pos x="T0" y="T1"/>
                    </a:cxn>
                    <a:cxn ang="T11">
                      <a:pos x="T2" y="T3"/>
                    </a:cxn>
                    <a:cxn ang="T12">
                      <a:pos x="T4" y="T5"/>
                    </a:cxn>
                    <a:cxn ang="T13">
                      <a:pos x="T6" y="T7"/>
                    </a:cxn>
                    <a:cxn ang="T14">
                      <a:pos x="T8" y="T9"/>
                    </a:cxn>
                  </a:cxnLst>
                  <a:rect l="T15" t="T16" r="T17" b="T18"/>
                  <a:pathLst>
                    <a:path w="298" h="63">
                      <a:moveTo>
                        <a:pt x="298" y="63"/>
                      </a:moveTo>
                      <a:lnTo>
                        <a:pt x="296" y="45"/>
                      </a:lnTo>
                      <a:lnTo>
                        <a:pt x="0" y="0"/>
                      </a:lnTo>
                      <a:lnTo>
                        <a:pt x="2" y="18"/>
                      </a:lnTo>
                      <a:lnTo>
                        <a:pt x="298" y="63"/>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sp>
              <p:nvSpPr>
                <p:cNvPr id="676257" name="Freeform 3194"/>
                <p:cNvSpPr>
                  <a:spLocks/>
                </p:cNvSpPr>
                <p:nvPr/>
              </p:nvSpPr>
              <p:spPr bwMode="auto">
                <a:xfrm>
                  <a:off x="3626" y="1676"/>
                  <a:ext cx="149" cy="32"/>
                </a:xfrm>
                <a:custGeom>
                  <a:avLst/>
                  <a:gdLst>
                    <a:gd name="T0" fmla="*/ 2 w 297"/>
                    <a:gd name="T1" fmla="*/ 1 h 63"/>
                    <a:gd name="T2" fmla="*/ 2 w 297"/>
                    <a:gd name="T3" fmla="*/ 1 h 63"/>
                    <a:gd name="T4" fmla="*/ 0 w 297"/>
                    <a:gd name="T5" fmla="*/ 0 h 63"/>
                    <a:gd name="T6" fmla="*/ 1 w 297"/>
                    <a:gd name="T7" fmla="*/ 1 h 63"/>
                    <a:gd name="T8" fmla="*/ 2 w 297"/>
                    <a:gd name="T9" fmla="*/ 1 h 63"/>
                    <a:gd name="T10" fmla="*/ 0 60000 65536"/>
                    <a:gd name="T11" fmla="*/ 0 60000 65536"/>
                    <a:gd name="T12" fmla="*/ 0 60000 65536"/>
                    <a:gd name="T13" fmla="*/ 0 60000 65536"/>
                    <a:gd name="T14" fmla="*/ 0 60000 65536"/>
                    <a:gd name="T15" fmla="*/ 0 w 297"/>
                    <a:gd name="T16" fmla="*/ 0 h 63"/>
                    <a:gd name="T17" fmla="*/ 297 w 297"/>
                    <a:gd name="T18" fmla="*/ 63 h 63"/>
                  </a:gdLst>
                  <a:ahLst/>
                  <a:cxnLst>
                    <a:cxn ang="T10">
                      <a:pos x="T0" y="T1"/>
                    </a:cxn>
                    <a:cxn ang="T11">
                      <a:pos x="T2" y="T3"/>
                    </a:cxn>
                    <a:cxn ang="T12">
                      <a:pos x="T4" y="T5"/>
                    </a:cxn>
                    <a:cxn ang="T13">
                      <a:pos x="T6" y="T7"/>
                    </a:cxn>
                    <a:cxn ang="T14">
                      <a:pos x="T8" y="T9"/>
                    </a:cxn>
                  </a:cxnLst>
                  <a:rect l="T15" t="T16" r="T17" b="T18"/>
                  <a:pathLst>
                    <a:path w="297" h="63">
                      <a:moveTo>
                        <a:pt x="297" y="63"/>
                      </a:moveTo>
                      <a:lnTo>
                        <a:pt x="295" y="44"/>
                      </a:lnTo>
                      <a:lnTo>
                        <a:pt x="0" y="0"/>
                      </a:lnTo>
                      <a:lnTo>
                        <a:pt x="1" y="18"/>
                      </a:lnTo>
                      <a:lnTo>
                        <a:pt x="297" y="63"/>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258" name="Freeform 3195"/>
                <p:cNvSpPr>
                  <a:spLocks/>
                </p:cNvSpPr>
                <p:nvPr/>
              </p:nvSpPr>
              <p:spPr bwMode="auto">
                <a:xfrm>
                  <a:off x="3625" y="1667"/>
                  <a:ext cx="149" cy="32"/>
                </a:xfrm>
                <a:custGeom>
                  <a:avLst/>
                  <a:gdLst>
                    <a:gd name="T0" fmla="*/ 2 w 297"/>
                    <a:gd name="T1" fmla="*/ 1 h 63"/>
                    <a:gd name="T2" fmla="*/ 2 w 297"/>
                    <a:gd name="T3" fmla="*/ 1 h 63"/>
                    <a:gd name="T4" fmla="*/ 0 w 297"/>
                    <a:gd name="T5" fmla="*/ 0 h 63"/>
                    <a:gd name="T6" fmla="*/ 1 w 297"/>
                    <a:gd name="T7" fmla="*/ 1 h 63"/>
                    <a:gd name="T8" fmla="*/ 2 w 297"/>
                    <a:gd name="T9" fmla="*/ 1 h 63"/>
                    <a:gd name="T10" fmla="*/ 0 60000 65536"/>
                    <a:gd name="T11" fmla="*/ 0 60000 65536"/>
                    <a:gd name="T12" fmla="*/ 0 60000 65536"/>
                    <a:gd name="T13" fmla="*/ 0 60000 65536"/>
                    <a:gd name="T14" fmla="*/ 0 60000 65536"/>
                    <a:gd name="T15" fmla="*/ 0 w 297"/>
                    <a:gd name="T16" fmla="*/ 0 h 63"/>
                    <a:gd name="T17" fmla="*/ 297 w 297"/>
                    <a:gd name="T18" fmla="*/ 63 h 63"/>
                  </a:gdLst>
                  <a:ahLst/>
                  <a:cxnLst>
                    <a:cxn ang="T10">
                      <a:pos x="T0" y="T1"/>
                    </a:cxn>
                    <a:cxn ang="T11">
                      <a:pos x="T2" y="T3"/>
                    </a:cxn>
                    <a:cxn ang="T12">
                      <a:pos x="T4" y="T5"/>
                    </a:cxn>
                    <a:cxn ang="T13">
                      <a:pos x="T6" y="T7"/>
                    </a:cxn>
                    <a:cxn ang="T14">
                      <a:pos x="T8" y="T9"/>
                    </a:cxn>
                  </a:cxnLst>
                  <a:rect l="T15" t="T16" r="T17" b="T18"/>
                  <a:pathLst>
                    <a:path w="297" h="63">
                      <a:moveTo>
                        <a:pt x="297" y="63"/>
                      </a:moveTo>
                      <a:lnTo>
                        <a:pt x="294" y="45"/>
                      </a:lnTo>
                      <a:lnTo>
                        <a:pt x="0" y="0"/>
                      </a:lnTo>
                      <a:lnTo>
                        <a:pt x="2" y="19"/>
                      </a:lnTo>
                      <a:lnTo>
                        <a:pt x="297" y="63"/>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259" name="Freeform 3196"/>
                <p:cNvSpPr>
                  <a:spLocks/>
                </p:cNvSpPr>
                <p:nvPr/>
              </p:nvSpPr>
              <p:spPr bwMode="auto">
                <a:xfrm>
                  <a:off x="3626" y="1673"/>
                  <a:ext cx="148" cy="26"/>
                </a:xfrm>
                <a:custGeom>
                  <a:avLst/>
                  <a:gdLst>
                    <a:gd name="T0" fmla="*/ 2 w 295"/>
                    <a:gd name="T1" fmla="*/ 1 h 51"/>
                    <a:gd name="T2" fmla="*/ 2 w 295"/>
                    <a:gd name="T3" fmla="*/ 1 h 51"/>
                    <a:gd name="T4" fmla="*/ 0 w 295"/>
                    <a:gd name="T5" fmla="*/ 0 h 51"/>
                    <a:gd name="T6" fmla="*/ 0 w 295"/>
                    <a:gd name="T7" fmla="*/ 1 h 51"/>
                    <a:gd name="T8" fmla="*/ 2 w 295"/>
                    <a:gd name="T9" fmla="*/ 1 h 51"/>
                    <a:gd name="T10" fmla="*/ 0 60000 65536"/>
                    <a:gd name="T11" fmla="*/ 0 60000 65536"/>
                    <a:gd name="T12" fmla="*/ 0 60000 65536"/>
                    <a:gd name="T13" fmla="*/ 0 60000 65536"/>
                    <a:gd name="T14" fmla="*/ 0 60000 65536"/>
                    <a:gd name="T15" fmla="*/ 0 w 295"/>
                    <a:gd name="T16" fmla="*/ 0 h 51"/>
                    <a:gd name="T17" fmla="*/ 295 w 295"/>
                    <a:gd name="T18" fmla="*/ 51 h 51"/>
                  </a:gdLst>
                  <a:ahLst/>
                  <a:cxnLst>
                    <a:cxn ang="T10">
                      <a:pos x="T0" y="T1"/>
                    </a:cxn>
                    <a:cxn ang="T11">
                      <a:pos x="T2" y="T3"/>
                    </a:cxn>
                    <a:cxn ang="T12">
                      <a:pos x="T4" y="T5"/>
                    </a:cxn>
                    <a:cxn ang="T13">
                      <a:pos x="T6" y="T7"/>
                    </a:cxn>
                    <a:cxn ang="T14">
                      <a:pos x="T8" y="T9"/>
                    </a:cxn>
                  </a:cxnLst>
                  <a:rect l="T15" t="T16" r="T17" b="T18"/>
                  <a:pathLst>
                    <a:path w="295" h="51">
                      <a:moveTo>
                        <a:pt x="295" y="51"/>
                      </a:moveTo>
                      <a:lnTo>
                        <a:pt x="295" y="45"/>
                      </a:lnTo>
                      <a:lnTo>
                        <a:pt x="0" y="0"/>
                      </a:lnTo>
                      <a:lnTo>
                        <a:pt x="0" y="7"/>
                      </a:lnTo>
                      <a:lnTo>
                        <a:pt x="295" y="51"/>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260" name="Freeform 3197"/>
                <p:cNvSpPr>
                  <a:spLocks/>
                </p:cNvSpPr>
                <p:nvPr/>
              </p:nvSpPr>
              <p:spPr bwMode="auto">
                <a:xfrm>
                  <a:off x="3625" y="1670"/>
                  <a:ext cx="149" cy="25"/>
                </a:xfrm>
                <a:custGeom>
                  <a:avLst/>
                  <a:gdLst>
                    <a:gd name="T0" fmla="*/ 2 w 297"/>
                    <a:gd name="T1" fmla="*/ 1 h 50"/>
                    <a:gd name="T2" fmla="*/ 2 w 297"/>
                    <a:gd name="T3" fmla="*/ 1 h 50"/>
                    <a:gd name="T4" fmla="*/ 0 w 297"/>
                    <a:gd name="T5" fmla="*/ 0 h 50"/>
                    <a:gd name="T6" fmla="*/ 1 w 297"/>
                    <a:gd name="T7" fmla="*/ 1 h 50"/>
                    <a:gd name="T8" fmla="*/ 2 w 297"/>
                    <a:gd name="T9" fmla="*/ 1 h 50"/>
                    <a:gd name="T10" fmla="*/ 0 60000 65536"/>
                    <a:gd name="T11" fmla="*/ 0 60000 65536"/>
                    <a:gd name="T12" fmla="*/ 0 60000 65536"/>
                    <a:gd name="T13" fmla="*/ 0 60000 65536"/>
                    <a:gd name="T14" fmla="*/ 0 60000 65536"/>
                    <a:gd name="T15" fmla="*/ 0 w 297"/>
                    <a:gd name="T16" fmla="*/ 0 h 50"/>
                    <a:gd name="T17" fmla="*/ 297 w 297"/>
                    <a:gd name="T18" fmla="*/ 50 h 50"/>
                  </a:gdLst>
                  <a:ahLst/>
                  <a:cxnLst>
                    <a:cxn ang="T10">
                      <a:pos x="T0" y="T1"/>
                    </a:cxn>
                    <a:cxn ang="T11">
                      <a:pos x="T2" y="T3"/>
                    </a:cxn>
                    <a:cxn ang="T12">
                      <a:pos x="T4" y="T5"/>
                    </a:cxn>
                    <a:cxn ang="T13">
                      <a:pos x="T6" y="T7"/>
                    </a:cxn>
                    <a:cxn ang="T14">
                      <a:pos x="T8" y="T9"/>
                    </a:cxn>
                  </a:cxnLst>
                  <a:rect l="T15" t="T16" r="T17" b="T18"/>
                  <a:pathLst>
                    <a:path w="297" h="50">
                      <a:moveTo>
                        <a:pt x="297" y="50"/>
                      </a:moveTo>
                      <a:lnTo>
                        <a:pt x="296" y="45"/>
                      </a:lnTo>
                      <a:lnTo>
                        <a:pt x="0" y="0"/>
                      </a:lnTo>
                      <a:lnTo>
                        <a:pt x="2" y="5"/>
                      </a:lnTo>
                      <a:lnTo>
                        <a:pt x="297" y="50"/>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6261" name="Freeform 3198"/>
                <p:cNvSpPr>
                  <a:spLocks/>
                </p:cNvSpPr>
                <p:nvPr/>
              </p:nvSpPr>
              <p:spPr bwMode="auto">
                <a:xfrm>
                  <a:off x="3625" y="1667"/>
                  <a:ext cx="148"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4" y="45"/>
                      </a:lnTo>
                      <a:lnTo>
                        <a:pt x="0" y="0"/>
                      </a:lnTo>
                      <a:lnTo>
                        <a:pt x="0" y="7"/>
                      </a:lnTo>
                      <a:lnTo>
                        <a:pt x="296" y="52"/>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262" name="Freeform 3199"/>
                <p:cNvSpPr>
                  <a:spLocks/>
                </p:cNvSpPr>
                <p:nvPr/>
              </p:nvSpPr>
              <p:spPr bwMode="auto">
                <a:xfrm>
                  <a:off x="3623" y="1660"/>
                  <a:ext cx="149" cy="30"/>
                </a:xfrm>
                <a:custGeom>
                  <a:avLst/>
                  <a:gdLst>
                    <a:gd name="T0" fmla="*/ 1 w 299"/>
                    <a:gd name="T1" fmla="*/ 1 h 60"/>
                    <a:gd name="T2" fmla="*/ 1 w 299"/>
                    <a:gd name="T3" fmla="*/ 1 h 60"/>
                    <a:gd name="T4" fmla="*/ 0 w 299"/>
                    <a:gd name="T5" fmla="*/ 0 h 60"/>
                    <a:gd name="T6" fmla="*/ 0 w 299"/>
                    <a:gd name="T7" fmla="*/ 1 h 60"/>
                    <a:gd name="T8" fmla="*/ 1 w 299"/>
                    <a:gd name="T9" fmla="*/ 1 h 60"/>
                    <a:gd name="T10" fmla="*/ 0 60000 65536"/>
                    <a:gd name="T11" fmla="*/ 0 60000 65536"/>
                    <a:gd name="T12" fmla="*/ 0 60000 65536"/>
                    <a:gd name="T13" fmla="*/ 0 60000 65536"/>
                    <a:gd name="T14" fmla="*/ 0 60000 65536"/>
                    <a:gd name="T15" fmla="*/ 0 w 299"/>
                    <a:gd name="T16" fmla="*/ 0 h 60"/>
                    <a:gd name="T17" fmla="*/ 299 w 299"/>
                    <a:gd name="T18" fmla="*/ 60 h 60"/>
                  </a:gdLst>
                  <a:ahLst/>
                  <a:cxnLst>
                    <a:cxn ang="T10">
                      <a:pos x="T0" y="T1"/>
                    </a:cxn>
                    <a:cxn ang="T11">
                      <a:pos x="T2" y="T3"/>
                    </a:cxn>
                    <a:cxn ang="T12">
                      <a:pos x="T4" y="T5"/>
                    </a:cxn>
                    <a:cxn ang="T13">
                      <a:pos x="T6" y="T7"/>
                    </a:cxn>
                    <a:cxn ang="T14">
                      <a:pos x="T8" y="T9"/>
                    </a:cxn>
                  </a:cxnLst>
                  <a:rect l="T15" t="T16" r="T17" b="T18"/>
                  <a:pathLst>
                    <a:path w="299" h="60">
                      <a:moveTo>
                        <a:pt x="299" y="60"/>
                      </a:moveTo>
                      <a:lnTo>
                        <a:pt x="296" y="44"/>
                      </a:lnTo>
                      <a:lnTo>
                        <a:pt x="0" y="0"/>
                      </a:lnTo>
                      <a:lnTo>
                        <a:pt x="5" y="15"/>
                      </a:lnTo>
                      <a:lnTo>
                        <a:pt x="299" y="6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263" name="Freeform 3200"/>
                <p:cNvSpPr>
                  <a:spLocks/>
                </p:cNvSpPr>
                <p:nvPr/>
              </p:nvSpPr>
              <p:spPr bwMode="auto">
                <a:xfrm>
                  <a:off x="3624" y="1665"/>
                  <a:ext cx="148" cy="25"/>
                </a:xfrm>
                <a:custGeom>
                  <a:avLst/>
                  <a:gdLst>
                    <a:gd name="T0" fmla="*/ 1 w 296"/>
                    <a:gd name="T1" fmla="*/ 1 h 50"/>
                    <a:gd name="T2" fmla="*/ 1 w 296"/>
                    <a:gd name="T3" fmla="*/ 1 h 50"/>
                    <a:gd name="T4" fmla="*/ 0 w 296"/>
                    <a:gd name="T5" fmla="*/ 0 h 50"/>
                    <a:gd name="T6" fmla="*/ 1 w 296"/>
                    <a:gd name="T7" fmla="*/ 1 h 50"/>
                    <a:gd name="T8" fmla="*/ 1 w 296"/>
                    <a:gd name="T9" fmla="*/ 1 h 50"/>
                    <a:gd name="T10" fmla="*/ 0 60000 65536"/>
                    <a:gd name="T11" fmla="*/ 0 60000 65536"/>
                    <a:gd name="T12" fmla="*/ 0 60000 65536"/>
                    <a:gd name="T13" fmla="*/ 0 60000 65536"/>
                    <a:gd name="T14" fmla="*/ 0 60000 65536"/>
                    <a:gd name="T15" fmla="*/ 0 w 296"/>
                    <a:gd name="T16" fmla="*/ 0 h 50"/>
                    <a:gd name="T17" fmla="*/ 296 w 296"/>
                    <a:gd name="T18" fmla="*/ 50 h 50"/>
                  </a:gdLst>
                  <a:ahLst/>
                  <a:cxnLst>
                    <a:cxn ang="T10">
                      <a:pos x="T0" y="T1"/>
                    </a:cxn>
                    <a:cxn ang="T11">
                      <a:pos x="T2" y="T3"/>
                    </a:cxn>
                    <a:cxn ang="T12">
                      <a:pos x="T4" y="T5"/>
                    </a:cxn>
                    <a:cxn ang="T13">
                      <a:pos x="T6" y="T7"/>
                    </a:cxn>
                    <a:cxn ang="T14">
                      <a:pos x="T8" y="T9"/>
                    </a:cxn>
                  </a:cxnLst>
                  <a:rect l="T15" t="T16" r="T17" b="T18"/>
                  <a:pathLst>
                    <a:path w="296" h="50">
                      <a:moveTo>
                        <a:pt x="296" y="50"/>
                      </a:moveTo>
                      <a:lnTo>
                        <a:pt x="296" y="45"/>
                      </a:lnTo>
                      <a:lnTo>
                        <a:pt x="0" y="0"/>
                      </a:lnTo>
                      <a:lnTo>
                        <a:pt x="2" y="5"/>
                      </a:lnTo>
                      <a:lnTo>
                        <a:pt x="296" y="5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264" name="Freeform 3201"/>
                <p:cNvSpPr>
                  <a:spLocks/>
                </p:cNvSpPr>
                <p:nvPr/>
              </p:nvSpPr>
              <p:spPr bwMode="auto">
                <a:xfrm>
                  <a:off x="3623" y="1662"/>
                  <a:ext cx="149" cy="25"/>
                </a:xfrm>
                <a:custGeom>
                  <a:avLst/>
                  <a:gdLst>
                    <a:gd name="T0" fmla="*/ 2 w 297"/>
                    <a:gd name="T1" fmla="*/ 1 h 50"/>
                    <a:gd name="T2" fmla="*/ 2 w 297"/>
                    <a:gd name="T3" fmla="*/ 1 h 50"/>
                    <a:gd name="T4" fmla="*/ 0 w 297"/>
                    <a:gd name="T5" fmla="*/ 0 h 50"/>
                    <a:gd name="T6" fmla="*/ 1 w 297"/>
                    <a:gd name="T7" fmla="*/ 1 h 50"/>
                    <a:gd name="T8" fmla="*/ 2 w 297"/>
                    <a:gd name="T9" fmla="*/ 1 h 50"/>
                    <a:gd name="T10" fmla="*/ 0 60000 65536"/>
                    <a:gd name="T11" fmla="*/ 0 60000 65536"/>
                    <a:gd name="T12" fmla="*/ 0 60000 65536"/>
                    <a:gd name="T13" fmla="*/ 0 60000 65536"/>
                    <a:gd name="T14" fmla="*/ 0 60000 65536"/>
                    <a:gd name="T15" fmla="*/ 0 w 297"/>
                    <a:gd name="T16" fmla="*/ 0 h 50"/>
                    <a:gd name="T17" fmla="*/ 297 w 297"/>
                    <a:gd name="T18" fmla="*/ 50 h 50"/>
                  </a:gdLst>
                  <a:ahLst/>
                  <a:cxnLst>
                    <a:cxn ang="T10">
                      <a:pos x="T0" y="T1"/>
                    </a:cxn>
                    <a:cxn ang="T11">
                      <a:pos x="T2" y="T3"/>
                    </a:cxn>
                    <a:cxn ang="T12">
                      <a:pos x="T4" y="T5"/>
                    </a:cxn>
                    <a:cxn ang="T13">
                      <a:pos x="T6" y="T7"/>
                    </a:cxn>
                    <a:cxn ang="T14">
                      <a:pos x="T8" y="T9"/>
                    </a:cxn>
                  </a:cxnLst>
                  <a:rect l="T15" t="T16" r="T17" b="T18"/>
                  <a:pathLst>
                    <a:path w="297" h="50">
                      <a:moveTo>
                        <a:pt x="297" y="50"/>
                      </a:moveTo>
                      <a:lnTo>
                        <a:pt x="296" y="44"/>
                      </a:lnTo>
                      <a:lnTo>
                        <a:pt x="0" y="0"/>
                      </a:lnTo>
                      <a:lnTo>
                        <a:pt x="1" y="5"/>
                      </a:lnTo>
                      <a:lnTo>
                        <a:pt x="297" y="50"/>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6265" name="Freeform 3202"/>
                <p:cNvSpPr>
                  <a:spLocks/>
                </p:cNvSpPr>
                <p:nvPr/>
              </p:nvSpPr>
              <p:spPr bwMode="auto">
                <a:xfrm>
                  <a:off x="3623" y="1660"/>
                  <a:ext cx="148" cy="24"/>
                </a:xfrm>
                <a:custGeom>
                  <a:avLst/>
                  <a:gdLst>
                    <a:gd name="T0" fmla="*/ 1 w 298"/>
                    <a:gd name="T1" fmla="*/ 0 h 49"/>
                    <a:gd name="T2" fmla="*/ 1 w 298"/>
                    <a:gd name="T3" fmla="*/ 0 h 49"/>
                    <a:gd name="T4" fmla="*/ 0 w 298"/>
                    <a:gd name="T5" fmla="*/ 0 h 49"/>
                    <a:gd name="T6" fmla="*/ 0 w 298"/>
                    <a:gd name="T7" fmla="*/ 0 h 49"/>
                    <a:gd name="T8" fmla="*/ 1 w 298"/>
                    <a:gd name="T9" fmla="*/ 0 h 49"/>
                    <a:gd name="T10" fmla="*/ 0 60000 65536"/>
                    <a:gd name="T11" fmla="*/ 0 60000 65536"/>
                    <a:gd name="T12" fmla="*/ 0 60000 65536"/>
                    <a:gd name="T13" fmla="*/ 0 60000 65536"/>
                    <a:gd name="T14" fmla="*/ 0 60000 65536"/>
                    <a:gd name="T15" fmla="*/ 0 w 298"/>
                    <a:gd name="T16" fmla="*/ 0 h 49"/>
                    <a:gd name="T17" fmla="*/ 298 w 298"/>
                    <a:gd name="T18" fmla="*/ 49 h 49"/>
                  </a:gdLst>
                  <a:ahLst/>
                  <a:cxnLst>
                    <a:cxn ang="T10">
                      <a:pos x="T0" y="T1"/>
                    </a:cxn>
                    <a:cxn ang="T11">
                      <a:pos x="T2" y="T3"/>
                    </a:cxn>
                    <a:cxn ang="T12">
                      <a:pos x="T4" y="T5"/>
                    </a:cxn>
                    <a:cxn ang="T13">
                      <a:pos x="T6" y="T7"/>
                    </a:cxn>
                    <a:cxn ang="T14">
                      <a:pos x="T8" y="T9"/>
                    </a:cxn>
                  </a:cxnLst>
                  <a:rect l="T15" t="T16" r="T17" b="T18"/>
                  <a:pathLst>
                    <a:path w="298" h="49">
                      <a:moveTo>
                        <a:pt x="298" y="49"/>
                      </a:moveTo>
                      <a:lnTo>
                        <a:pt x="296" y="44"/>
                      </a:lnTo>
                      <a:lnTo>
                        <a:pt x="0" y="0"/>
                      </a:lnTo>
                      <a:lnTo>
                        <a:pt x="2" y="5"/>
                      </a:lnTo>
                      <a:lnTo>
                        <a:pt x="298" y="49"/>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6266" name="Freeform 3203"/>
                <p:cNvSpPr>
                  <a:spLocks/>
                </p:cNvSpPr>
                <p:nvPr/>
              </p:nvSpPr>
              <p:spPr bwMode="auto">
                <a:xfrm>
                  <a:off x="3620" y="1651"/>
                  <a:ext cx="150" cy="30"/>
                </a:xfrm>
                <a:custGeom>
                  <a:avLst/>
                  <a:gdLst>
                    <a:gd name="T0" fmla="*/ 1 w 301"/>
                    <a:gd name="T1" fmla="*/ 1 h 60"/>
                    <a:gd name="T2" fmla="*/ 1 w 301"/>
                    <a:gd name="T3" fmla="*/ 1 h 60"/>
                    <a:gd name="T4" fmla="*/ 0 w 301"/>
                    <a:gd name="T5" fmla="*/ 0 h 60"/>
                    <a:gd name="T6" fmla="*/ 0 w 301"/>
                    <a:gd name="T7" fmla="*/ 1 h 60"/>
                    <a:gd name="T8" fmla="*/ 1 w 301"/>
                    <a:gd name="T9" fmla="*/ 1 h 60"/>
                    <a:gd name="T10" fmla="*/ 0 60000 65536"/>
                    <a:gd name="T11" fmla="*/ 0 60000 65536"/>
                    <a:gd name="T12" fmla="*/ 0 60000 65536"/>
                    <a:gd name="T13" fmla="*/ 0 60000 65536"/>
                    <a:gd name="T14" fmla="*/ 0 60000 65536"/>
                    <a:gd name="T15" fmla="*/ 0 w 301"/>
                    <a:gd name="T16" fmla="*/ 0 h 60"/>
                    <a:gd name="T17" fmla="*/ 301 w 301"/>
                    <a:gd name="T18" fmla="*/ 60 h 60"/>
                  </a:gdLst>
                  <a:ahLst/>
                  <a:cxnLst>
                    <a:cxn ang="T10">
                      <a:pos x="T0" y="T1"/>
                    </a:cxn>
                    <a:cxn ang="T11">
                      <a:pos x="T2" y="T3"/>
                    </a:cxn>
                    <a:cxn ang="T12">
                      <a:pos x="T4" y="T5"/>
                    </a:cxn>
                    <a:cxn ang="T13">
                      <a:pos x="T6" y="T7"/>
                    </a:cxn>
                    <a:cxn ang="T14">
                      <a:pos x="T8" y="T9"/>
                    </a:cxn>
                  </a:cxnLst>
                  <a:rect l="T15" t="T16" r="T17" b="T18"/>
                  <a:pathLst>
                    <a:path w="301" h="60">
                      <a:moveTo>
                        <a:pt x="301" y="60"/>
                      </a:moveTo>
                      <a:lnTo>
                        <a:pt x="296" y="43"/>
                      </a:lnTo>
                      <a:lnTo>
                        <a:pt x="0" y="0"/>
                      </a:lnTo>
                      <a:lnTo>
                        <a:pt x="5" y="16"/>
                      </a:lnTo>
                      <a:lnTo>
                        <a:pt x="301" y="60"/>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267" name="Freeform 3204"/>
                <p:cNvSpPr>
                  <a:spLocks/>
                </p:cNvSpPr>
                <p:nvPr/>
              </p:nvSpPr>
              <p:spPr bwMode="auto">
                <a:xfrm>
                  <a:off x="3623" y="1658"/>
                  <a:ext cx="147"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7"/>
                      </a:moveTo>
                      <a:lnTo>
                        <a:pt x="294" y="43"/>
                      </a:lnTo>
                      <a:lnTo>
                        <a:pt x="0" y="0"/>
                      </a:lnTo>
                      <a:lnTo>
                        <a:pt x="0" y="3"/>
                      </a:lnTo>
                      <a:lnTo>
                        <a:pt x="296" y="47"/>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268" name="Freeform 3205"/>
                <p:cNvSpPr>
                  <a:spLocks/>
                </p:cNvSpPr>
                <p:nvPr/>
              </p:nvSpPr>
              <p:spPr bwMode="auto">
                <a:xfrm>
                  <a:off x="3622" y="1656"/>
                  <a:ext cx="148" cy="24"/>
                </a:xfrm>
                <a:custGeom>
                  <a:avLst/>
                  <a:gdLst>
                    <a:gd name="T0" fmla="*/ 1 w 296"/>
                    <a:gd name="T1" fmla="*/ 1 h 46"/>
                    <a:gd name="T2" fmla="*/ 1 w 296"/>
                    <a:gd name="T3" fmla="*/ 1 h 46"/>
                    <a:gd name="T4" fmla="*/ 0 w 296"/>
                    <a:gd name="T5" fmla="*/ 0 h 46"/>
                    <a:gd name="T6" fmla="*/ 1 w 296"/>
                    <a:gd name="T7" fmla="*/ 1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6"/>
                      </a:moveTo>
                      <a:lnTo>
                        <a:pt x="296" y="43"/>
                      </a:lnTo>
                      <a:lnTo>
                        <a:pt x="0" y="0"/>
                      </a:lnTo>
                      <a:lnTo>
                        <a:pt x="2" y="3"/>
                      </a:lnTo>
                      <a:lnTo>
                        <a:pt x="296" y="46"/>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6269" name="Freeform 3206"/>
                <p:cNvSpPr>
                  <a:spLocks/>
                </p:cNvSpPr>
                <p:nvPr/>
              </p:nvSpPr>
              <p:spPr bwMode="auto">
                <a:xfrm>
                  <a:off x="3621" y="1655"/>
                  <a:ext cx="149" cy="23"/>
                </a:xfrm>
                <a:custGeom>
                  <a:avLst/>
                  <a:gdLst>
                    <a:gd name="T0" fmla="*/ 2 w 297"/>
                    <a:gd name="T1" fmla="*/ 0 h 47"/>
                    <a:gd name="T2" fmla="*/ 2 w 297"/>
                    <a:gd name="T3" fmla="*/ 0 h 47"/>
                    <a:gd name="T4" fmla="*/ 0 w 297"/>
                    <a:gd name="T5" fmla="*/ 0 h 47"/>
                    <a:gd name="T6" fmla="*/ 1 w 297"/>
                    <a:gd name="T7" fmla="*/ 0 h 47"/>
                    <a:gd name="T8" fmla="*/ 2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7"/>
                      </a:moveTo>
                      <a:lnTo>
                        <a:pt x="296" y="44"/>
                      </a:lnTo>
                      <a:lnTo>
                        <a:pt x="0" y="0"/>
                      </a:lnTo>
                      <a:lnTo>
                        <a:pt x="1" y="4"/>
                      </a:lnTo>
                      <a:lnTo>
                        <a:pt x="297" y="47"/>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270" name="Freeform 3207"/>
                <p:cNvSpPr>
                  <a:spLocks/>
                </p:cNvSpPr>
                <p:nvPr/>
              </p:nvSpPr>
              <p:spPr bwMode="auto">
                <a:xfrm>
                  <a:off x="3621" y="1653"/>
                  <a:ext cx="148"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7"/>
                      </a:moveTo>
                      <a:lnTo>
                        <a:pt x="296" y="43"/>
                      </a:lnTo>
                      <a:lnTo>
                        <a:pt x="0" y="0"/>
                      </a:lnTo>
                      <a:lnTo>
                        <a:pt x="0" y="3"/>
                      </a:lnTo>
                      <a:lnTo>
                        <a:pt x="296" y="47"/>
                      </a:lnTo>
                      <a:close/>
                    </a:path>
                  </a:pathLst>
                </a:custGeom>
                <a:solidFill>
                  <a:srgbClr val="E06F00"/>
                </a:solidFill>
                <a:ln w="9525">
                  <a:noFill/>
                  <a:round/>
                  <a:headEnd/>
                  <a:tailEnd/>
                </a:ln>
              </p:spPr>
              <p:txBody>
                <a:bodyPr>
                  <a:prstTxWarp prst="textNoShape">
                    <a:avLst/>
                  </a:prstTxWarp>
                </a:bodyPr>
                <a:lstStyle/>
                <a:p>
                  <a:endParaRPr lang="en-US">
                    <a:latin typeface="Calibri" pitchFamily="-112" charset="0"/>
                  </a:endParaRPr>
                </a:p>
              </p:txBody>
            </p:sp>
            <p:sp>
              <p:nvSpPr>
                <p:cNvPr id="676271" name="Freeform 3208"/>
                <p:cNvSpPr>
                  <a:spLocks/>
                </p:cNvSpPr>
                <p:nvPr/>
              </p:nvSpPr>
              <p:spPr bwMode="auto">
                <a:xfrm>
                  <a:off x="3620" y="1651"/>
                  <a:ext cx="149" cy="24"/>
                </a:xfrm>
                <a:custGeom>
                  <a:avLst/>
                  <a:gdLst>
                    <a:gd name="T0" fmla="*/ 1 w 298"/>
                    <a:gd name="T1" fmla="*/ 1 h 46"/>
                    <a:gd name="T2" fmla="*/ 1 w 298"/>
                    <a:gd name="T3" fmla="*/ 1 h 46"/>
                    <a:gd name="T4" fmla="*/ 0 w 298"/>
                    <a:gd name="T5" fmla="*/ 0 h 46"/>
                    <a:gd name="T6" fmla="*/ 1 w 298"/>
                    <a:gd name="T7" fmla="*/ 1 h 46"/>
                    <a:gd name="T8" fmla="*/ 1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6"/>
                      </a:moveTo>
                      <a:lnTo>
                        <a:pt x="296" y="43"/>
                      </a:lnTo>
                      <a:lnTo>
                        <a:pt x="0" y="0"/>
                      </a:lnTo>
                      <a:lnTo>
                        <a:pt x="2" y="3"/>
                      </a:lnTo>
                      <a:lnTo>
                        <a:pt x="298" y="46"/>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272" name="Freeform 3209"/>
                <p:cNvSpPr>
                  <a:spLocks/>
                </p:cNvSpPr>
                <p:nvPr/>
              </p:nvSpPr>
              <p:spPr bwMode="auto">
                <a:xfrm>
                  <a:off x="3618" y="1645"/>
                  <a:ext cx="150" cy="28"/>
                </a:xfrm>
                <a:custGeom>
                  <a:avLst/>
                  <a:gdLst>
                    <a:gd name="T0" fmla="*/ 1 w 301"/>
                    <a:gd name="T1" fmla="*/ 0 h 57"/>
                    <a:gd name="T2" fmla="*/ 1 w 301"/>
                    <a:gd name="T3" fmla="*/ 0 h 57"/>
                    <a:gd name="T4" fmla="*/ 0 w 301"/>
                    <a:gd name="T5" fmla="*/ 0 h 57"/>
                    <a:gd name="T6" fmla="*/ 0 w 301"/>
                    <a:gd name="T7" fmla="*/ 0 h 57"/>
                    <a:gd name="T8" fmla="*/ 1 w 301"/>
                    <a:gd name="T9" fmla="*/ 0 h 57"/>
                    <a:gd name="T10" fmla="*/ 0 60000 65536"/>
                    <a:gd name="T11" fmla="*/ 0 60000 65536"/>
                    <a:gd name="T12" fmla="*/ 0 60000 65536"/>
                    <a:gd name="T13" fmla="*/ 0 60000 65536"/>
                    <a:gd name="T14" fmla="*/ 0 60000 65536"/>
                    <a:gd name="T15" fmla="*/ 0 w 301"/>
                    <a:gd name="T16" fmla="*/ 0 h 57"/>
                    <a:gd name="T17" fmla="*/ 301 w 301"/>
                    <a:gd name="T18" fmla="*/ 57 h 57"/>
                  </a:gdLst>
                  <a:ahLst/>
                  <a:cxnLst>
                    <a:cxn ang="T10">
                      <a:pos x="T0" y="T1"/>
                    </a:cxn>
                    <a:cxn ang="T11">
                      <a:pos x="T2" y="T3"/>
                    </a:cxn>
                    <a:cxn ang="T12">
                      <a:pos x="T4" y="T5"/>
                    </a:cxn>
                    <a:cxn ang="T13">
                      <a:pos x="T6" y="T7"/>
                    </a:cxn>
                    <a:cxn ang="T14">
                      <a:pos x="T8" y="T9"/>
                    </a:cxn>
                  </a:cxnLst>
                  <a:rect l="T15" t="T16" r="T17" b="T18"/>
                  <a:pathLst>
                    <a:path w="301" h="57">
                      <a:moveTo>
                        <a:pt x="301" y="57"/>
                      </a:moveTo>
                      <a:lnTo>
                        <a:pt x="294" y="42"/>
                      </a:lnTo>
                      <a:lnTo>
                        <a:pt x="0" y="0"/>
                      </a:lnTo>
                      <a:lnTo>
                        <a:pt x="5" y="14"/>
                      </a:lnTo>
                      <a:lnTo>
                        <a:pt x="301" y="57"/>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273" name="Freeform 3210"/>
                <p:cNvSpPr>
                  <a:spLocks/>
                </p:cNvSpPr>
                <p:nvPr/>
              </p:nvSpPr>
              <p:spPr bwMode="auto">
                <a:xfrm>
                  <a:off x="3620" y="1651"/>
                  <a:ext cx="148" cy="22"/>
                </a:xfrm>
                <a:custGeom>
                  <a:avLst/>
                  <a:gdLst>
                    <a:gd name="T0" fmla="*/ 1 w 296"/>
                    <a:gd name="T1" fmla="*/ 0 h 45"/>
                    <a:gd name="T2" fmla="*/ 1 w 296"/>
                    <a:gd name="T3" fmla="*/ 0 h 45"/>
                    <a:gd name="T4" fmla="*/ 0 w 296"/>
                    <a:gd name="T5" fmla="*/ 0 h 45"/>
                    <a:gd name="T6" fmla="*/ 0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3"/>
                      </a:lnTo>
                      <a:lnTo>
                        <a:pt x="0" y="0"/>
                      </a:lnTo>
                      <a:lnTo>
                        <a:pt x="0" y="2"/>
                      </a:lnTo>
                      <a:lnTo>
                        <a:pt x="296" y="4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274" name="Freeform 3211"/>
                <p:cNvSpPr>
                  <a:spLocks/>
                </p:cNvSpPr>
                <p:nvPr/>
              </p:nvSpPr>
              <p:spPr bwMode="auto">
                <a:xfrm>
                  <a:off x="3619" y="1649"/>
                  <a:ext cx="148" cy="23"/>
                </a:xfrm>
                <a:custGeom>
                  <a:avLst/>
                  <a:gdLst>
                    <a:gd name="T0" fmla="*/ 1 w 296"/>
                    <a:gd name="T1" fmla="*/ 1 h 46"/>
                    <a:gd name="T2" fmla="*/ 1 w 296"/>
                    <a:gd name="T3" fmla="*/ 1 h 46"/>
                    <a:gd name="T4" fmla="*/ 0 w 296"/>
                    <a:gd name="T5" fmla="*/ 0 h 46"/>
                    <a:gd name="T6" fmla="*/ 1 w 296"/>
                    <a:gd name="T7" fmla="*/ 1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6"/>
                      </a:moveTo>
                      <a:lnTo>
                        <a:pt x="296" y="43"/>
                      </a:lnTo>
                      <a:lnTo>
                        <a:pt x="0" y="0"/>
                      </a:lnTo>
                      <a:lnTo>
                        <a:pt x="2" y="3"/>
                      </a:lnTo>
                      <a:lnTo>
                        <a:pt x="296" y="46"/>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6275" name="Freeform 3212"/>
                <p:cNvSpPr>
                  <a:spLocks/>
                </p:cNvSpPr>
                <p:nvPr/>
              </p:nvSpPr>
              <p:spPr bwMode="auto">
                <a:xfrm>
                  <a:off x="3618" y="1647"/>
                  <a:ext cx="149" cy="23"/>
                </a:xfrm>
                <a:custGeom>
                  <a:avLst/>
                  <a:gdLst>
                    <a:gd name="T0" fmla="*/ 2 w 297"/>
                    <a:gd name="T1" fmla="*/ 0 h 47"/>
                    <a:gd name="T2" fmla="*/ 2 w 297"/>
                    <a:gd name="T3" fmla="*/ 0 h 47"/>
                    <a:gd name="T4" fmla="*/ 0 w 297"/>
                    <a:gd name="T5" fmla="*/ 0 h 47"/>
                    <a:gd name="T6" fmla="*/ 1 w 297"/>
                    <a:gd name="T7" fmla="*/ 0 h 47"/>
                    <a:gd name="T8" fmla="*/ 2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7"/>
                      </a:moveTo>
                      <a:lnTo>
                        <a:pt x="296" y="44"/>
                      </a:lnTo>
                      <a:lnTo>
                        <a:pt x="0" y="0"/>
                      </a:lnTo>
                      <a:lnTo>
                        <a:pt x="1" y="4"/>
                      </a:lnTo>
                      <a:lnTo>
                        <a:pt x="297" y="47"/>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6276" name="Freeform 3213"/>
                <p:cNvSpPr>
                  <a:spLocks/>
                </p:cNvSpPr>
                <p:nvPr/>
              </p:nvSpPr>
              <p:spPr bwMode="auto">
                <a:xfrm>
                  <a:off x="3618" y="1646"/>
                  <a:ext cx="148" cy="23"/>
                </a:xfrm>
                <a:custGeom>
                  <a:avLst/>
                  <a:gdLst>
                    <a:gd name="T0" fmla="*/ 1 w 298"/>
                    <a:gd name="T1" fmla="*/ 0 h 47"/>
                    <a:gd name="T2" fmla="*/ 1 w 298"/>
                    <a:gd name="T3" fmla="*/ 0 h 47"/>
                    <a:gd name="T4" fmla="*/ 0 w 298"/>
                    <a:gd name="T5" fmla="*/ 0 h 47"/>
                    <a:gd name="T6" fmla="*/ 0 w 298"/>
                    <a:gd name="T7" fmla="*/ 0 h 47"/>
                    <a:gd name="T8" fmla="*/ 1 w 298"/>
                    <a:gd name="T9" fmla="*/ 0 h 47"/>
                    <a:gd name="T10" fmla="*/ 0 60000 65536"/>
                    <a:gd name="T11" fmla="*/ 0 60000 65536"/>
                    <a:gd name="T12" fmla="*/ 0 60000 65536"/>
                    <a:gd name="T13" fmla="*/ 0 60000 65536"/>
                    <a:gd name="T14" fmla="*/ 0 60000 65536"/>
                    <a:gd name="T15" fmla="*/ 0 w 298"/>
                    <a:gd name="T16" fmla="*/ 0 h 47"/>
                    <a:gd name="T17" fmla="*/ 298 w 298"/>
                    <a:gd name="T18" fmla="*/ 47 h 47"/>
                  </a:gdLst>
                  <a:ahLst/>
                  <a:cxnLst>
                    <a:cxn ang="T10">
                      <a:pos x="T0" y="T1"/>
                    </a:cxn>
                    <a:cxn ang="T11">
                      <a:pos x="T2" y="T3"/>
                    </a:cxn>
                    <a:cxn ang="T12">
                      <a:pos x="T4" y="T5"/>
                    </a:cxn>
                    <a:cxn ang="T13">
                      <a:pos x="T6" y="T7"/>
                    </a:cxn>
                    <a:cxn ang="T14">
                      <a:pos x="T8" y="T9"/>
                    </a:cxn>
                  </a:cxnLst>
                  <a:rect l="T15" t="T16" r="T17" b="T18"/>
                  <a:pathLst>
                    <a:path w="298" h="47">
                      <a:moveTo>
                        <a:pt x="298" y="47"/>
                      </a:moveTo>
                      <a:lnTo>
                        <a:pt x="296" y="43"/>
                      </a:lnTo>
                      <a:lnTo>
                        <a:pt x="0" y="0"/>
                      </a:lnTo>
                      <a:lnTo>
                        <a:pt x="2" y="3"/>
                      </a:lnTo>
                      <a:lnTo>
                        <a:pt x="298" y="47"/>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277" name="Freeform 3214"/>
                <p:cNvSpPr>
                  <a:spLocks/>
                </p:cNvSpPr>
                <p:nvPr/>
              </p:nvSpPr>
              <p:spPr bwMode="auto">
                <a:xfrm>
                  <a:off x="3618" y="1645"/>
                  <a:ext cx="147" cy="22"/>
                </a:xfrm>
                <a:custGeom>
                  <a:avLst/>
                  <a:gdLst>
                    <a:gd name="T0" fmla="*/ 1 w 296"/>
                    <a:gd name="T1" fmla="*/ 0 h 45"/>
                    <a:gd name="T2" fmla="*/ 1 w 296"/>
                    <a:gd name="T3" fmla="*/ 0 h 45"/>
                    <a:gd name="T4" fmla="*/ 0 w 296"/>
                    <a:gd name="T5" fmla="*/ 0 h 45"/>
                    <a:gd name="T6" fmla="*/ 0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2"/>
                      </a:lnTo>
                      <a:lnTo>
                        <a:pt x="0" y="0"/>
                      </a:lnTo>
                      <a:lnTo>
                        <a:pt x="0" y="2"/>
                      </a:lnTo>
                      <a:lnTo>
                        <a:pt x="296" y="45"/>
                      </a:lnTo>
                      <a:close/>
                    </a:path>
                  </a:pathLst>
                </a:custGeom>
                <a:solidFill>
                  <a:srgbClr val="DA6C00"/>
                </a:solidFill>
                <a:ln w="9525">
                  <a:noFill/>
                  <a:round/>
                  <a:headEnd/>
                  <a:tailEnd/>
                </a:ln>
              </p:spPr>
              <p:txBody>
                <a:bodyPr>
                  <a:prstTxWarp prst="textNoShape">
                    <a:avLst/>
                  </a:prstTxWarp>
                </a:bodyPr>
                <a:lstStyle/>
                <a:p>
                  <a:endParaRPr lang="en-US">
                    <a:latin typeface="Calibri" pitchFamily="-112" charset="0"/>
                  </a:endParaRPr>
                </a:p>
              </p:txBody>
            </p:sp>
            <p:sp>
              <p:nvSpPr>
                <p:cNvPr id="676278" name="Freeform 3215"/>
                <p:cNvSpPr>
                  <a:spLocks/>
                </p:cNvSpPr>
                <p:nvPr/>
              </p:nvSpPr>
              <p:spPr bwMode="auto">
                <a:xfrm>
                  <a:off x="3614" y="1638"/>
                  <a:ext cx="151" cy="28"/>
                </a:xfrm>
                <a:custGeom>
                  <a:avLst/>
                  <a:gdLst>
                    <a:gd name="T0" fmla="*/ 2 w 301"/>
                    <a:gd name="T1" fmla="*/ 1 h 55"/>
                    <a:gd name="T2" fmla="*/ 2 w 301"/>
                    <a:gd name="T3" fmla="*/ 1 h 55"/>
                    <a:gd name="T4" fmla="*/ 0 w 301"/>
                    <a:gd name="T5" fmla="*/ 0 h 55"/>
                    <a:gd name="T6" fmla="*/ 1 w 301"/>
                    <a:gd name="T7" fmla="*/ 1 h 55"/>
                    <a:gd name="T8" fmla="*/ 2 w 301"/>
                    <a:gd name="T9" fmla="*/ 1 h 55"/>
                    <a:gd name="T10" fmla="*/ 0 60000 65536"/>
                    <a:gd name="T11" fmla="*/ 0 60000 65536"/>
                    <a:gd name="T12" fmla="*/ 0 60000 65536"/>
                    <a:gd name="T13" fmla="*/ 0 60000 65536"/>
                    <a:gd name="T14" fmla="*/ 0 60000 65536"/>
                    <a:gd name="T15" fmla="*/ 0 w 301"/>
                    <a:gd name="T16" fmla="*/ 0 h 55"/>
                    <a:gd name="T17" fmla="*/ 301 w 301"/>
                    <a:gd name="T18" fmla="*/ 55 h 55"/>
                  </a:gdLst>
                  <a:ahLst/>
                  <a:cxnLst>
                    <a:cxn ang="T10">
                      <a:pos x="T0" y="T1"/>
                    </a:cxn>
                    <a:cxn ang="T11">
                      <a:pos x="T2" y="T3"/>
                    </a:cxn>
                    <a:cxn ang="T12">
                      <a:pos x="T4" y="T5"/>
                    </a:cxn>
                    <a:cxn ang="T13">
                      <a:pos x="T6" y="T7"/>
                    </a:cxn>
                    <a:cxn ang="T14">
                      <a:pos x="T8" y="T9"/>
                    </a:cxn>
                  </a:cxnLst>
                  <a:rect l="T15" t="T16" r="T17" b="T18"/>
                  <a:pathLst>
                    <a:path w="301" h="55">
                      <a:moveTo>
                        <a:pt x="301" y="55"/>
                      </a:moveTo>
                      <a:lnTo>
                        <a:pt x="295" y="42"/>
                      </a:lnTo>
                      <a:lnTo>
                        <a:pt x="0" y="0"/>
                      </a:lnTo>
                      <a:lnTo>
                        <a:pt x="7" y="13"/>
                      </a:lnTo>
                      <a:lnTo>
                        <a:pt x="301" y="5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279" name="Freeform 3216"/>
                <p:cNvSpPr>
                  <a:spLocks/>
                </p:cNvSpPr>
                <p:nvPr/>
              </p:nvSpPr>
              <p:spPr bwMode="auto">
                <a:xfrm>
                  <a:off x="3617" y="1643"/>
                  <a:ext cx="148" cy="23"/>
                </a:xfrm>
                <a:custGeom>
                  <a:avLst/>
                  <a:gdLst>
                    <a:gd name="T0" fmla="*/ 1 w 296"/>
                    <a:gd name="T1" fmla="*/ 1 h 45"/>
                    <a:gd name="T2" fmla="*/ 1 w 296"/>
                    <a:gd name="T3" fmla="*/ 1 h 45"/>
                    <a:gd name="T4" fmla="*/ 0 w 296"/>
                    <a:gd name="T5" fmla="*/ 0 h 45"/>
                    <a:gd name="T6" fmla="*/ 1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6" y="43"/>
                      </a:lnTo>
                      <a:lnTo>
                        <a:pt x="0" y="0"/>
                      </a:lnTo>
                      <a:lnTo>
                        <a:pt x="2" y="3"/>
                      </a:lnTo>
                      <a:lnTo>
                        <a:pt x="296" y="4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280" name="Freeform 3217"/>
                <p:cNvSpPr>
                  <a:spLocks/>
                </p:cNvSpPr>
                <p:nvPr/>
              </p:nvSpPr>
              <p:spPr bwMode="auto">
                <a:xfrm>
                  <a:off x="3616" y="1641"/>
                  <a:ext cx="149" cy="24"/>
                </a:xfrm>
                <a:custGeom>
                  <a:avLst/>
                  <a:gdLst>
                    <a:gd name="T0" fmla="*/ 2 w 297"/>
                    <a:gd name="T1" fmla="*/ 1 h 46"/>
                    <a:gd name="T2" fmla="*/ 2 w 297"/>
                    <a:gd name="T3" fmla="*/ 1 h 46"/>
                    <a:gd name="T4" fmla="*/ 0 w 297"/>
                    <a:gd name="T5" fmla="*/ 0 h 46"/>
                    <a:gd name="T6" fmla="*/ 1 w 297"/>
                    <a:gd name="T7" fmla="*/ 1 h 46"/>
                    <a:gd name="T8" fmla="*/ 2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6"/>
                      </a:moveTo>
                      <a:lnTo>
                        <a:pt x="296" y="43"/>
                      </a:lnTo>
                      <a:lnTo>
                        <a:pt x="0" y="0"/>
                      </a:lnTo>
                      <a:lnTo>
                        <a:pt x="1" y="3"/>
                      </a:lnTo>
                      <a:lnTo>
                        <a:pt x="297" y="46"/>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6281" name="Freeform 3218"/>
                <p:cNvSpPr>
                  <a:spLocks/>
                </p:cNvSpPr>
                <p:nvPr/>
              </p:nvSpPr>
              <p:spPr bwMode="auto">
                <a:xfrm>
                  <a:off x="3615" y="1641"/>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6" y="42"/>
                      </a:lnTo>
                      <a:lnTo>
                        <a:pt x="0" y="0"/>
                      </a:lnTo>
                      <a:lnTo>
                        <a:pt x="2" y="2"/>
                      </a:lnTo>
                      <a:lnTo>
                        <a:pt x="298" y="45"/>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6282" name="Freeform 3219"/>
                <p:cNvSpPr>
                  <a:spLocks/>
                </p:cNvSpPr>
                <p:nvPr/>
              </p:nvSpPr>
              <p:spPr bwMode="auto">
                <a:xfrm>
                  <a:off x="3614" y="1639"/>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6" y="43"/>
                      </a:lnTo>
                      <a:lnTo>
                        <a:pt x="0" y="0"/>
                      </a:lnTo>
                      <a:lnTo>
                        <a:pt x="2" y="3"/>
                      </a:lnTo>
                      <a:lnTo>
                        <a:pt x="298" y="45"/>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283" name="Freeform 3220"/>
                <p:cNvSpPr>
                  <a:spLocks/>
                </p:cNvSpPr>
                <p:nvPr/>
              </p:nvSpPr>
              <p:spPr bwMode="auto">
                <a:xfrm>
                  <a:off x="3614" y="1638"/>
                  <a:ext cx="148" cy="23"/>
                </a:xfrm>
                <a:custGeom>
                  <a:avLst/>
                  <a:gdLst>
                    <a:gd name="T0" fmla="*/ 1 w 296"/>
                    <a:gd name="T1" fmla="*/ 1 h 45"/>
                    <a:gd name="T2" fmla="*/ 1 w 296"/>
                    <a:gd name="T3" fmla="*/ 1 h 45"/>
                    <a:gd name="T4" fmla="*/ 0 w 296"/>
                    <a:gd name="T5" fmla="*/ 0 h 45"/>
                    <a:gd name="T6" fmla="*/ 0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5" y="42"/>
                      </a:lnTo>
                      <a:lnTo>
                        <a:pt x="0" y="0"/>
                      </a:lnTo>
                      <a:lnTo>
                        <a:pt x="0" y="2"/>
                      </a:lnTo>
                      <a:lnTo>
                        <a:pt x="296" y="45"/>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6284" name="Freeform 3221"/>
                <p:cNvSpPr>
                  <a:spLocks/>
                </p:cNvSpPr>
                <p:nvPr/>
              </p:nvSpPr>
              <p:spPr bwMode="auto">
                <a:xfrm>
                  <a:off x="3610" y="1631"/>
                  <a:ext cx="151" cy="28"/>
                </a:xfrm>
                <a:custGeom>
                  <a:avLst/>
                  <a:gdLst>
                    <a:gd name="T0" fmla="*/ 1 w 303"/>
                    <a:gd name="T1" fmla="*/ 1 h 55"/>
                    <a:gd name="T2" fmla="*/ 1 w 303"/>
                    <a:gd name="T3" fmla="*/ 1 h 55"/>
                    <a:gd name="T4" fmla="*/ 0 w 303"/>
                    <a:gd name="T5" fmla="*/ 0 h 55"/>
                    <a:gd name="T6" fmla="*/ 0 w 303"/>
                    <a:gd name="T7" fmla="*/ 1 h 55"/>
                    <a:gd name="T8" fmla="*/ 1 w 303"/>
                    <a:gd name="T9" fmla="*/ 1 h 55"/>
                    <a:gd name="T10" fmla="*/ 0 60000 65536"/>
                    <a:gd name="T11" fmla="*/ 0 60000 65536"/>
                    <a:gd name="T12" fmla="*/ 0 60000 65536"/>
                    <a:gd name="T13" fmla="*/ 0 60000 65536"/>
                    <a:gd name="T14" fmla="*/ 0 60000 65536"/>
                    <a:gd name="T15" fmla="*/ 0 w 303"/>
                    <a:gd name="T16" fmla="*/ 0 h 55"/>
                    <a:gd name="T17" fmla="*/ 303 w 303"/>
                    <a:gd name="T18" fmla="*/ 55 h 55"/>
                  </a:gdLst>
                  <a:ahLst/>
                  <a:cxnLst>
                    <a:cxn ang="T10">
                      <a:pos x="T0" y="T1"/>
                    </a:cxn>
                    <a:cxn ang="T11">
                      <a:pos x="T2" y="T3"/>
                    </a:cxn>
                    <a:cxn ang="T12">
                      <a:pos x="T4" y="T5"/>
                    </a:cxn>
                    <a:cxn ang="T13">
                      <a:pos x="T6" y="T7"/>
                    </a:cxn>
                    <a:cxn ang="T14">
                      <a:pos x="T8" y="T9"/>
                    </a:cxn>
                  </a:cxnLst>
                  <a:rect l="T15" t="T16" r="T17" b="T18"/>
                  <a:pathLst>
                    <a:path w="303" h="55">
                      <a:moveTo>
                        <a:pt x="303" y="55"/>
                      </a:moveTo>
                      <a:lnTo>
                        <a:pt x="296" y="43"/>
                      </a:lnTo>
                      <a:lnTo>
                        <a:pt x="0" y="0"/>
                      </a:lnTo>
                      <a:lnTo>
                        <a:pt x="8" y="13"/>
                      </a:lnTo>
                      <a:lnTo>
                        <a:pt x="303" y="5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285" name="Freeform 3222"/>
                <p:cNvSpPr>
                  <a:spLocks/>
                </p:cNvSpPr>
                <p:nvPr/>
              </p:nvSpPr>
              <p:spPr bwMode="auto">
                <a:xfrm>
                  <a:off x="3613" y="1636"/>
                  <a:ext cx="148" cy="23"/>
                </a:xfrm>
                <a:custGeom>
                  <a:avLst/>
                  <a:gdLst>
                    <a:gd name="T0" fmla="*/ 1 w 296"/>
                    <a:gd name="T1" fmla="*/ 1 h 45"/>
                    <a:gd name="T2" fmla="*/ 1 w 296"/>
                    <a:gd name="T3" fmla="*/ 1 h 45"/>
                    <a:gd name="T4" fmla="*/ 0 w 296"/>
                    <a:gd name="T5" fmla="*/ 0 h 45"/>
                    <a:gd name="T6" fmla="*/ 1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1"/>
                      </a:lnTo>
                      <a:lnTo>
                        <a:pt x="0" y="0"/>
                      </a:lnTo>
                      <a:lnTo>
                        <a:pt x="1" y="3"/>
                      </a:lnTo>
                      <a:lnTo>
                        <a:pt x="296" y="4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286" name="Freeform 3223"/>
                <p:cNvSpPr>
                  <a:spLocks/>
                </p:cNvSpPr>
                <p:nvPr/>
              </p:nvSpPr>
              <p:spPr bwMode="auto">
                <a:xfrm>
                  <a:off x="3612" y="1635"/>
                  <a:ext cx="148" cy="22"/>
                </a:xfrm>
                <a:custGeom>
                  <a:avLst/>
                  <a:gdLst>
                    <a:gd name="T0" fmla="*/ 1 w 298"/>
                    <a:gd name="T1" fmla="*/ 1 h 44"/>
                    <a:gd name="T2" fmla="*/ 1 w 298"/>
                    <a:gd name="T3" fmla="*/ 1 h 44"/>
                    <a:gd name="T4" fmla="*/ 0 w 298"/>
                    <a:gd name="T5" fmla="*/ 0 h 44"/>
                    <a:gd name="T6" fmla="*/ 0 w 298"/>
                    <a:gd name="T7" fmla="*/ 1 h 44"/>
                    <a:gd name="T8" fmla="*/ 1 w 298"/>
                    <a:gd name="T9" fmla="*/ 1 h 44"/>
                    <a:gd name="T10" fmla="*/ 0 60000 65536"/>
                    <a:gd name="T11" fmla="*/ 0 60000 65536"/>
                    <a:gd name="T12" fmla="*/ 0 60000 65536"/>
                    <a:gd name="T13" fmla="*/ 0 60000 65536"/>
                    <a:gd name="T14" fmla="*/ 0 60000 65536"/>
                    <a:gd name="T15" fmla="*/ 0 w 298"/>
                    <a:gd name="T16" fmla="*/ 0 h 44"/>
                    <a:gd name="T17" fmla="*/ 298 w 298"/>
                    <a:gd name="T18" fmla="*/ 44 h 44"/>
                  </a:gdLst>
                  <a:ahLst/>
                  <a:cxnLst>
                    <a:cxn ang="T10">
                      <a:pos x="T0" y="T1"/>
                    </a:cxn>
                    <a:cxn ang="T11">
                      <a:pos x="T2" y="T3"/>
                    </a:cxn>
                    <a:cxn ang="T12">
                      <a:pos x="T4" y="T5"/>
                    </a:cxn>
                    <a:cxn ang="T13">
                      <a:pos x="T6" y="T7"/>
                    </a:cxn>
                    <a:cxn ang="T14">
                      <a:pos x="T8" y="T9"/>
                    </a:cxn>
                  </a:cxnLst>
                  <a:rect l="T15" t="T16" r="T17" b="T18"/>
                  <a:pathLst>
                    <a:path w="298" h="44">
                      <a:moveTo>
                        <a:pt x="298" y="44"/>
                      </a:moveTo>
                      <a:lnTo>
                        <a:pt x="296" y="41"/>
                      </a:lnTo>
                      <a:lnTo>
                        <a:pt x="0" y="0"/>
                      </a:lnTo>
                      <a:lnTo>
                        <a:pt x="4" y="3"/>
                      </a:lnTo>
                      <a:lnTo>
                        <a:pt x="298" y="44"/>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287" name="Freeform 3224"/>
                <p:cNvSpPr>
                  <a:spLocks/>
                </p:cNvSpPr>
                <p:nvPr/>
              </p:nvSpPr>
              <p:spPr bwMode="auto">
                <a:xfrm>
                  <a:off x="3611" y="1633"/>
                  <a:ext cx="149" cy="23"/>
                </a:xfrm>
                <a:custGeom>
                  <a:avLst/>
                  <a:gdLst>
                    <a:gd name="T0" fmla="*/ 2 w 297"/>
                    <a:gd name="T1" fmla="*/ 1 h 45"/>
                    <a:gd name="T2" fmla="*/ 2 w 297"/>
                    <a:gd name="T3" fmla="*/ 1 h 45"/>
                    <a:gd name="T4" fmla="*/ 0 w 297"/>
                    <a:gd name="T5" fmla="*/ 0 h 45"/>
                    <a:gd name="T6" fmla="*/ 1 w 297"/>
                    <a:gd name="T7" fmla="*/ 1 h 45"/>
                    <a:gd name="T8" fmla="*/ 2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6" y="43"/>
                      </a:lnTo>
                      <a:lnTo>
                        <a:pt x="0" y="0"/>
                      </a:lnTo>
                      <a:lnTo>
                        <a:pt x="1" y="4"/>
                      </a:lnTo>
                      <a:lnTo>
                        <a:pt x="297" y="45"/>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288" name="Freeform 3225"/>
                <p:cNvSpPr>
                  <a:spLocks/>
                </p:cNvSpPr>
                <p:nvPr/>
              </p:nvSpPr>
              <p:spPr bwMode="auto">
                <a:xfrm>
                  <a:off x="3610" y="1631"/>
                  <a:ext cx="149" cy="24"/>
                </a:xfrm>
                <a:custGeom>
                  <a:avLst/>
                  <a:gdLst>
                    <a:gd name="T0" fmla="*/ 1 w 298"/>
                    <a:gd name="T1" fmla="*/ 1 h 46"/>
                    <a:gd name="T2" fmla="*/ 1 w 298"/>
                    <a:gd name="T3" fmla="*/ 1 h 46"/>
                    <a:gd name="T4" fmla="*/ 0 w 298"/>
                    <a:gd name="T5" fmla="*/ 0 h 46"/>
                    <a:gd name="T6" fmla="*/ 1 w 298"/>
                    <a:gd name="T7" fmla="*/ 1 h 46"/>
                    <a:gd name="T8" fmla="*/ 1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6"/>
                      </a:moveTo>
                      <a:lnTo>
                        <a:pt x="296" y="43"/>
                      </a:lnTo>
                      <a:lnTo>
                        <a:pt x="0" y="0"/>
                      </a:lnTo>
                      <a:lnTo>
                        <a:pt x="2" y="3"/>
                      </a:lnTo>
                      <a:lnTo>
                        <a:pt x="298" y="46"/>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289" name="Freeform 3226"/>
                <p:cNvSpPr>
                  <a:spLocks/>
                </p:cNvSpPr>
                <p:nvPr/>
              </p:nvSpPr>
              <p:spPr bwMode="auto">
                <a:xfrm>
                  <a:off x="3606" y="1626"/>
                  <a:ext cx="152" cy="27"/>
                </a:xfrm>
                <a:custGeom>
                  <a:avLst/>
                  <a:gdLst>
                    <a:gd name="T0" fmla="*/ 1 w 304"/>
                    <a:gd name="T1" fmla="*/ 1 h 53"/>
                    <a:gd name="T2" fmla="*/ 1 w 304"/>
                    <a:gd name="T3" fmla="*/ 1 h 53"/>
                    <a:gd name="T4" fmla="*/ 0 w 304"/>
                    <a:gd name="T5" fmla="*/ 0 h 53"/>
                    <a:gd name="T6" fmla="*/ 1 w 304"/>
                    <a:gd name="T7" fmla="*/ 1 h 53"/>
                    <a:gd name="T8" fmla="*/ 1 w 304"/>
                    <a:gd name="T9" fmla="*/ 1 h 53"/>
                    <a:gd name="T10" fmla="*/ 0 60000 65536"/>
                    <a:gd name="T11" fmla="*/ 0 60000 65536"/>
                    <a:gd name="T12" fmla="*/ 0 60000 65536"/>
                    <a:gd name="T13" fmla="*/ 0 60000 65536"/>
                    <a:gd name="T14" fmla="*/ 0 60000 65536"/>
                    <a:gd name="T15" fmla="*/ 0 w 304"/>
                    <a:gd name="T16" fmla="*/ 0 h 53"/>
                    <a:gd name="T17" fmla="*/ 304 w 304"/>
                    <a:gd name="T18" fmla="*/ 53 h 53"/>
                  </a:gdLst>
                  <a:ahLst/>
                  <a:cxnLst>
                    <a:cxn ang="T10">
                      <a:pos x="T0" y="T1"/>
                    </a:cxn>
                    <a:cxn ang="T11">
                      <a:pos x="T2" y="T3"/>
                    </a:cxn>
                    <a:cxn ang="T12">
                      <a:pos x="T4" y="T5"/>
                    </a:cxn>
                    <a:cxn ang="T13">
                      <a:pos x="T6" y="T7"/>
                    </a:cxn>
                    <a:cxn ang="T14">
                      <a:pos x="T8" y="T9"/>
                    </a:cxn>
                  </a:cxnLst>
                  <a:rect l="T15" t="T16" r="T17" b="T18"/>
                  <a:pathLst>
                    <a:path w="304" h="53">
                      <a:moveTo>
                        <a:pt x="304" y="53"/>
                      </a:moveTo>
                      <a:lnTo>
                        <a:pt x="296" y="41"/>
                      </a:lnTo>
                      <a:lnTo>
                        <a:pt x="0" y="0"/>
                      </a:lnTo>
                      <a:lnTo>
                        <a:pt x="8" y="10"/>
                      </a:lnTo>
                      <a:lnTo>
                        <a:pt x="304" y="53"/>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290" name="Freeform 3227"/>
                <p:cNvSpPr>
                  <a:spLocks/>
                </p:cNvSpPr>
                <p:nvPr/>
              </p:nvSpPr>
              <p:spPr bwMode="auto">
                <a:xfrm>
                  <a:off x="3609" y="1631"/>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5" y="42"/>
                      </a:lnTo>
                      <a:lnTo>
                        <a:pt x="0" y="0"/>
                      </a:lnTo>
                      <a:lnTo>
                        <a:pt x="2" y="2"/>
                      </a:lnTo>
                      <a:lnTo>
                        <a:pt x="298" y="45"/>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291" name="Freeform 3228"/>
                <p:cNvSpPr>
                  <a:spLocks/>
                </p:cNvSpPr>
                <p:nvPr/>
              </p:nvSpPr>
              <p:spPr bwMode="auto">
                <a:xfrm>
                  <a:off x="3608" y="1629"/>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1"/>
                      </a:lnTo>
                      <a:lnTo>
                        <a:pt x="0" y="0"/>
                      </a:lnTo>
                      <a:lnTo>
                        <a:pt x="1" y="3"/>
                      </a:lnTo>
                      <a:lnTo>
                        <a:pt x="296" y="45"/>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6292" name="Freeform 3229"/>
                <p:cNvSpPr>
                  <a:spLocks/>
                </p:cNvSpPr>
                <p:nvPr/>
              </p:nvSpPr>
              <p:spPr bwMode="auto">
                <a:xfrm>
                  <a:off x="3607" y="1627"/>
                  <a:ext cx="148" cy="23"/>
                </a:xfrm>
                <a:custGeom>
                  <a:avLst/>
                  <a:gdLst>
                    <a:gd name="T0" fmla="*/ 1 w 297"/>
                    <a:gd name="T1" fmla="*/ 1 h 44"/>
                    <a:gd name="T2" fmla="*/ 1 w 297"/>
                    <a:gd name="T3" fmla="*/ 1 h 44"/>
                    <a:gd name="T4" fmla="*/ 0 w 297"/>
                    <a:gd name="T5" fmla="*/ 0 h 44"/>
                    <a:gd name="T6" fmla="*/ 0 w 297"/>
                    <a:gd name="T7" fmla="*/ 1 h 44"/>
                    <a:gd name="T8" fmla="*/ 1 w 297"/>
                    <a:gd name="T9" fmla="*/ 1 h 44"/>
                    <a:gd name="T10" fmla="*/ 0 60000 65536"/>
                    <a:gd name="T11" fmla="*/ 0 60000 65536"/>
                    <a:gd name="T12" fmla="*/ 0 60000 65536"/>
                    <a:gd name="T13" fmla="*/ 0 60000 65536"/>
                    <a:gd name="T14" fmla="*/ 0 60000 65536"/>
                    <a:gd name="T15" fmla="*/ 0 w 297"/>
                    <a:gd name="T16" fmla="*/ 0 h 44"/>
                    <a:gd name="T17" fmla="*/ 297 w 297"/>
                    <a:gd name="T18" fmla="*/ 44 h 44"/>
                  </a:gdLst>
                  <a:ahLst/>
                  <a:cxnLst>
                    <a:cxn ang="T10">
                      <a:pos x="T0" y="T1"/>
                    </a:cxn>
                    <a:cxn ang="T11">
                      <a:pos x="T2" y="T3"/>
                    </a:cxn>
                    <a:cxn ang="T12">
                      <a:pos x="T4" y="T5"/>
                    </a:cxn>
                    <a:cxn ang="T13">
                      <a:pos x="T6" y="T7"/>
                    </a:cxn>
                    <a:cxn ang="T14">
                      <a:pos x="T8" y="T9"/>
                    </a:cxn>
                  </a:cxnLst>
                  <a:rect l="T15" t="T16" r="T17" b="T18"/>
                  <a:pathLst>
                    <a:path w="297" h="44">
                      <a:moveTo>
                        <a:pt x="297" y="44"/>
                      </a:moveTo>
                      <a:lnTo>
                        <a:pt x="295" y="43"/>
                      </a:lnTo>
                      <a:lnTo>
                        <a:pt x="0" y="0"/>
                      </a:lnTo>
                      <a:lnTo>
                        <a:pt x="3" y="3"/>
                      </a:lnTo>
                      <a:lnTo>
                        <a:pt x="297" y="44"/>
                      </a:lnTo>
                      <a:close/>
                    </a:path>
                  </a:pathLst>
                </a:custGeom>
                <a:solidFill>
                  <a:srgbClr val="C86400"/>
                </a:solidFill>
                <a:ln w="9525">
                  <a:noFill/>
                  <a:round/>
                  <a:headEnd/>
                  <a:tailEnd/>
                </a:ln>
              </p:spPr>
              <p:txBody>
                <a:bodyPr>
                  <a:prstTxWarp prst="textNoShape">
                    <a:avLst/>
                  </a:prstTxWarp>
                </a:bodyPr>
                <a:lstStyle/>
                <a:p>
                  <a:endParaRPr lang="en-US">
                    <a:latin typeface="Calibri" pitchFamily="-112" charset="0"/>
                  </a:endParaRPr>
                </a:p>
              </p:txBody>
            </p:sp>
            <p:sp>
              <p:nvSpPr>
                <p:cNvPr id="676293" name="Freeform 3230"/>
                <p:cNvSpPr>
                  <a:spLocks/>
                </p:cNvSpPr>
                <p:nvPr/>
              </p:nvSpPr>
              <p:spPr bwMode="auto">
                <a:xfrm>
                  <a:off x="3606" y="1626"/>
                  <a:ext cx="149" cy="23"/>
                </a:xfrm>
                <a:custGeom>
                  <a:avLst/>
                  <a:gdLst>
                    <a:gd name="T0" fmla="*/ 2 w 297"/>
                    <a:gd name="T1" fmla="*/ 1 h 45"/>
                    <a:gd name="T2" fmla="*/ 2 w 297"/>
                    <a:gd name="T3" fmla="*/ 1 h 45"/>
                    <a:gd name="T4" fmla="*/ 0 w 297"/>
                    <a:gd name="T5" fmla="*/ 0 h 45"/>
                    <a:gd name="T6" fmla="*/ 1 w 297"/>
                    <a:gd name="T7" fmla="*/ 1 h 45"/>
                    <a:gd name="T8" fmla="*/ 2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6" y="41"/>
                      </a:lnTo>
                      <a:lnTo>
                        <a:pt x="0" y="0"/>
                      </a:lnTo>
                      <a:lnTo>
                        <a:pt x="2" y="2"/>
                      </a:lnTo>
                      <a:lnTo>
                        <a:pt x="297" y="45"/>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6294" name="Freeform 3231"/>
                <p:cNvSpPr>
                  <a:spLocks/>
                </p:cNvSpPr>
                <p:nvPr/>
              </p:nvSpPr>
              <p:spPr bwMode="auto">
                <a:xfrm>
                  <a:off x="3602" y="1621"/>
                  <a:ext cx="152" cy="26"/>
                </a:xfrm>
                <a:custGeom>
                  <a:avLst/>
                  <a:gdLst>
                    <a:gd name="T0" fmla="*/ 1 w 304"/>
                    <a:gd name="T1" fmla="*/ 1 h 51"/>
                    <a:gd name="T2" fmla="*/ 1 w 304"/>
                    <a:gd name="T3" fmla="*/ 1 h 51"/>
                    <a:gd name="T4" fmla="*/ 0 w 304"/>
                    <a:gd name="T5" fmla="*/ 0 h 51"/>
                    <a:gd name="T6" fmla="*/ 1 w 304"/>
                    <a:gd name="T7" fmla="*/ 1 h 51"/>
                    <a:gd name="T8" fmla="*/ 1 w 304"/>
                    <a:gd name="T9" fmla="*/ 1 h 51"/>
                    <a:gd name="T10" fmla="*/ 0 60000 65536"/>
                    <a:gd name="T11" fmla="*/ 0 60000 65536"/>
                    <a:gd name="T12" fmla="*/ 0 60000 65536"/>
                    <a:gd name="T13" fmla="*/ 0 60000 65536"/>
                    <a:gd name="T14" fmla="*/ 0 60000 65536"/>
                    <a:gd name="T15" fmla="*/ 0 w 304"/>
                    <a:gd name="T16" fmla="*/ 0 h 51"/>
                    <a:gd name="T17" fmla="*/ 304 w 304"/>
                    <a:gd name="T18" fmla="*/ 51 h 51"/>
                  </a:gdLst>
                  <a:ahLst/>
                  <a:cxnLst>
                    <a:cxn ang="T10">
                      <a:pos x="T0" y="T1"/>
                    </a:cxn>
                    <a:cxn ang="T11">
                      <a:pos x="T2" y="T3"/>
                    </a:cxn>
                    <a:cxn ang="T12">
                      <a:pos x="T4" y="T5"/>
                    </a:cxn>
                    <a:cxn ang="T13">
                      <a:pos x="T6" y="T7"/>
                    </a:cxn>
                    <a:cxn ang="T14">
                      <a:pos x="T8" y="T9"/>
                    </a:cxn>
                  </a:cxnLst>
                  <a:rect l="T15" t="T16" r="T17" b="T18"/>
                  <a:pathLst>
                    <a:path w="304" h="51">
                      <a:moveTo>
                        <a:pt x="304" y="51"/>
                      </a:moveTo>
                      <a:lnTo>
                        <a:pt x="294" y="41"/>
                      </a:lnTo>
                      <a:lnTo>
                        <a:pt x="0" y="0"/>
                      </a:lnTo>
                      <a:lnTo>
                        <a:pt x="8" y="10"/>
                      </a:lnTo>
                      <a:lnTo>
                        <a:pt x="304" y="51"/>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295" name="Freeform 3232"/>
                <p:cNvSpPr>
                  <a:spLocks/>
                </p:cNvSpPr>
                <p:nvPr/>
              </p:nvSpPr>
              <p:spPr bwMode="auto">
                <a:xfrm>
                  <a:off x="3604" y="1625"/>
                  <a:ext cx="150" cy="22"/>
                </a:xfrm>
                <a:custGeom>
                  <a:avLst/>
                  <a:gdLst>
                    <a:gd name="T0" fmla="*/ 2 w 299"/>
                    <a:gd name="T1" fmla="*/ 1 h 44"/>
                    <a:gd name="T2" fmla="*/ 2 w 299"/>
                    <a:gd name="T3" fmla="*/ 1 h 44"/>
                    <a:gd name="T4" fmla="*/ 0 w 299"/>
                    <a:gd name="T5" fmla="*/ 0 h 44"/>
                    <a:gd name="T6" fmla="*/ 1 w 299"/>
                    <a:gd name="T7" fmla="*/ 1 h 44"/>
                    <a:gd name="T8" fmla="*/ 2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4"/>
                      </a:moveTo>
                      <a:lnTo>
                        <a:pt x="295" y="41"/>
                      </a:lnTo>
                      <a:lnTo>
                        <a:pt x="0" y="0"/>
                      </a:lnTo>
                      <a:lnTo>
                        <a:pt x="3" y="3"/>
                      </a:lnTo>
                      <a:lnTo>
                        <a:pt x="299" y="44"/>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296" name="Freeform 3233"/>
                <p:cNvSpPr>
                  <a:spLocks/>
                </p:cNvSpPr>
                <p:nvPr/>
              </p:nvSpPr>
              <p:spPr bwMode="auto">
                <a:xfrm>
                  <a:off x="3603" y="1623"/>
                  <a:ext cx="149" cy="23"/>
                </a:xfrm>
                <a:custGeom>
                  <a:avLst/>
                  <a:gdLst>
                    <a:gd name="T0" fmla="*/ 1 w 299"/>
                    <a:gd name="T1" fmla="*/ 1 h 45"/>
                    <a:gd name="T2" fmla="*/ 1 w 299"/>
                    <a:gd name="T3" fmla="*/ 1 h 45"/>
                    <a:gd name="T4" fmla="*/ 0 w 299"/>
                    <a:gd name="T5" fmla="*/ 0 h 45"/>
                    <a:gd name="T6" fmla="*/ 0 w 299"/>
                    <a:gd name="T7" fmla="*/ 1 h 45"/>
                    <a:gd name="T8" fmla="*/ 1 w 299"/>
                    <a:gd name="T9" fmla="*/ 1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5"/>
                      </a:moveTo>
                      <a:lnTo>
                        <a:pt x="296" y="42"/>
                      </a:lnTo>
                      <a:lnTo>
                        <a:pt x="0" y="0"/>
                      </a:lnTo>
                      <a:lnTo>
                        <a:pt x="4" y="4"/>
                      </a:lnTo>
                      <a:lnTo>
                        <a:pt x="299" y="45"/>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6297" name="Freeform 3234"/>
                <p:cNvSpPr>
                  <a:spLocks/>
                </p:cNvSpPr>
                <p:nvPr/>
              </p:nvSpPr>
              <p:spPr bwMode="auto">
                <a:xfrm>
                  <a:off x="3602" y="1621"/>
                  <a:ext cx="148" cy="23"/>
                </a:xfrm>
                <a:custGeom>
                  <a:avLst/>
                  <a:gdLst>
                    <a:gd name="T0" fmla="*/ 1 w 297"/>
                    <a:gd name="T1" fmla="*/ 1 h 45"/>
                    <a:gd name="T2" fmla="*/ 1 w 297"/>
                    <a:gd name="T3" fmla="*/ 1 h 45"/>
                    <a:gd name="T4" fmla="*/ 0 w 297"/>
                    <a:gd name="T5" fmla="*/ 0 h 45"/>
                    <a:gd name="T6" fmla="*/ 0 w 297"/>
                    <a:gd name="T7" fmla="*/ 1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4" y="41"/>
                      </a:lnTo>
                      <a:lnTo>
                        <a:pt x="0" y="0"/>
                      </a:lnTo>
                      <a:lnTo>
                        <a:pt x="1" y="3"/>
                      </a:lnTo>
                      <a:lnTo>
                        <a:pt x="297" y="45"/>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298" name="Freeform 3235"/>
                <p:cNvSpPr>
                  <a:spLocks/>
                </p:cNvSpPr>
                <p:nvPr/>
              </p:nvSpPr>
              <p:spPr bwMode="auto">
                <a:xfrm>
                  <a:off x="3597" y="1617"/>
                  <a:ext cx="152" cy="25"/>
                </a:xfrm>
                <a:custGeom>
                  <a:avLst/>
                  <a:gdLst>
                    <a:gd name="T0" fmla="*/ 1 w 304"/>
                    <a:gd name="T1" fmla="*/ 1 h 49"/>
                    <a:gd name="T2" fmla="*/ 1 w 304"/>
                    <a:gd name="T3" fmla="*/ 1 h 49"/>
                    <a:gd name="T4" fmla="*/ 0 w 304"/>
                    <a:gd name="T5" fmla="*/ 0 h 49"/>
                    <a:gd name="T6" fmla="*/ 1 w 304"/>
                    <a:gd name="T7" fmla="*/ 1 h 49"/>
                    <a:gd name="T8" fmla="*/ 1 w 304"/>
                    <a:gd name="T9" fmla="*/ 1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9"/>
                      </a:moveTo>
                      <a:lnTo>
                        <a:pt x="294" y="41"/>
                      </a:lnTo>
                      <a:lnTo>
                        <a:pt x="0" y="0"/>
                      </a:lnTo>
                      <a:lnTo>
                        <a:pt x="10" y="8"/>
                      </a:lnTo>
                      <a:lnTo>
                        <a:pt x="304" y="49"/>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299" name="Freeform 3236"/>
                <p:cNvSpPr>
                  <a:spLocks/>
                </p:cNvSpPr>
                <p:nvPr/>
              </p:nvSpPr>
              <p:spPr bwMode="auto">
                <a:xfrm>
                  <a:off x="3599" y="1620"/>
                  <a:ext cx="150" cy="22"/>
                </a:xfrm>
                <a:custGeom>
                  <a:avLst/>
                  <a:gdLst>
                    <a:gd name="T0" fmla="*/ 2 w 299"/>
                    <a:gd name="T1" fmla="*/ 1 h 44"/>
                    <a:gd name="T2" fmla="*/ 2 w 299"/>
                    <a:gd name="T3" fmla="*/ 1 h 44"/>
                    <a:gd name="T4" fmla="*/ 0 w 299"/>
                    <a:gd name="T5" fmla="*/ 0 h 44"/>
                    <a:gd name="T6" fmla="*/ 1 w 299"/>
                    <a:gd name="T7" fmla="*/ 1 h 44"/>
                    <a:gd name="T8" fmla="*/ 2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4"/>
                      </a:moveTo>
                      <a:lnTo>
                        <a:pt x="294" y="41"/>
                      </a:lnTo>
                      <a:lnTo>
                        <a:pt x="0" y="0"/>
                      </a:lnTo>
                      <a:lnTo>
                        <a:pt x="5" y="3"/>
                      </a:lnTo>
                      <a:lnTo>
                        <a:pt x="299" y="44"/>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300" name="Freeform 3237"/>
                <p:cNvSpPr>
                  <a:spLocks/>
                </p:cNvSpPr>
                <p:nvPr/>
              </p:nvSpPr>
              <p:spPr bwMode="auto">
                <a:xfrm>
                  <a:off x="3597" y="1617"/>
                  <a:ext cx="149" cy="24"/>
                </a:xfrm>
                <a:custGeom>
                  <a:avLst/>
                  <a:gdLst>
                    <a:gd name="T0" fmla="*/ 1 w 299"/>
                    <a:gd name="T1" fmla="*/ 1 h 46"/>
                    <a:gd name="T2" fmla="*/ 1 w 299"/>
                    <a:gd name="T3" fmla="*/ 1 h 46"/>
                    <a:gd name="T4" fmla="*/ 0 w 299"/>
                    <a:gd name="T5" fmla="*/ 0 h 46"/>
                    <a:gd name="T6" fmla="*/ 0 w 299"/>
                    <a:gd name="T7" fmla="*/ 1 h 46"/>
                    <a:gd name="T8" fmla="*/ 1 w 299"/>
                    <a:gd name="T9" fmla="*/ 1 h 46"/>
                    <a:gd name="T10" fmla="*/ 0 60000 65536"/>
                    <a:gd name="T11" fmla="*/ 0 60000 65536"/>
                    <a:gd name="T12" fmla="*/ 0 60000 65536"/>
                    <a:gd name="T13" fmla="*/ 0 60000 65536"/>
                    <a:gd name="T14" fmla="*/ 0 60000 65536"/>
                    <a:gd name="T15" fmla="*/ 0 w 299"/>
                    <a:gd name="T16" fmla="*/ 0 h 46"/>
                    <a:gd name="T17" fmla="*/ 299 w 299"/>
                    <a:gd name="T18" fmla="*/ 46 h 46"/>
                  </a:gdLst>
                  <a:ahLst/>
                  <a:cxnLst>
                    <a:cxn ang="T10">
                      <a:pos x="T0" y="T1"/>
                    </a:cxn>
                    <a:cxn ang="T11">
                      <a:pos x="T2" y="T3"/>
                    </a:cxn>
                    <a:cxn ang="T12">
                      <a:pos x="T4" y="T5"/>
                    </a:cxn>
                    <a:cxn ang="T13">
                      <a:pos x="T6" y="T7"/>
                    </a:cxn>
                    <a:cxn ang="T14">
                      <a:pos x="T8" y="T9"/>
                    </a:cxn>
                  </a:cxnLst>
                  <a:rect l="T15" t="T16" r="T17" b="T18"/>
                  <a:pathLst>
                    <a:path w="299" h="46">
                      <a:moveTo>
                        <a:pt x="299" y="46"/>
                      </a:moveTo>
                      <a:lnTo>
                        <a:pt x="294" y="41"/>
                      </a:lnTo>
                      <a:lnTo>
                        <a:pt x="0" y="0"/>
                      </a:lnTo>
                      <a:lnTo>
                        <a:pt x="5" y="5"/>
                      </a:lnTo>
                      <a:lnTo>
                        <a:pt x="299" y="46"/>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6301" name="Freeform 3238"/>
                <p:cNvSpPr>
                  <a:spLocks/>
                </p:cNvSpPr>
                <p:nvPr/>
              </p:nvSpPr>
              <p:spPr bwMode="auto">
                <a:xfrm>
                  <a:off x="3591" y="1614"/>
                  <a:ext cx="153" cy="24"/>
                </a:xfrm>
                <a:custGeom>
                  <a:avLst/>
                  <a:gdLst>
                    <a:gd name="T0" fmla="*/ 1 w 306"/>
                    <a:gd name="T1" fmla="*/ 1 h 48"/>
                    <a:gd name="T2" fmla="*/ 1 w 306"/>
                    <a:gd name="T3" fmla="*/ 1 h 48"/>
                    <a:gd name="T4" fmla="*/ 0 w 306"/>
                    <a:gd name="T5" fmla="*/ 0 h 48"/>
                    <a:gd name="T6" fmla="*/ 1 w 306"/>
                    <a:gd name="T7" fmla="*/ 1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8"/>
                      </a:moveTo>
                      <a:lnTo>
                        <a:pt x="296" y="42"/>
                      </a:lnTo>
                      <a:lnTo>
                        <a:pt x="0" y="0"/>
                      </a:lnTo>
                      <a:lnTo>
                        <a:pt x="12" y="7"/>
                      </a:lnTo>
                      <a:lnTo>
                        <a:pt x="306" y="48"/>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302" name="Freeform 3239"/>
                <p:cNvSpPr>
                  <a:spLocks/>
                </p:cNvSpPr>
                <p:nvPr/>
              </p:nvSpPr>
              <p:spPr bwMode="auto">
                <a:xfrm>
                  <a:off x="3594" y="1616"/>
                  <a:ext cx="150" cy="22"/>
                </a:xfrm>
                <a:custGeom>
                  <a:avLst/>
                  <a:gdLst>
                    <a:gd name="T0" fmla="*/ 2 w 299"/>
                    <a:gd name="T1" fmla="*/ 0 h 45"/>
                    <a:gd name="T2" fmla="*/ 2 w 299"/>
                    <a:gd name="T3" fmla="*/ 0 h 45"/>
                    <a:gd name="T4" fmla="*/ 0 w 299"/>
                    <a:gd name="T5" fmla="*/ 0 h 45"/>
                    <a:gd name="T6" fmla="*/ 1 w 299"/>
                    <a:gd name="T7" fmla="*/ 0 h 45"/>
                    <a:gd name="T8" fmla="*/ 2 w 299"/>
                    <a:gd name="T9" fmla="*/ 0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5"/>
                      </a:moveTo>
                      <a:lnTo>
                        <a:pt x="294" y="42"/>
                      </a:lnTo>
                      <a:lnTo>
                        <a:pt x="0" y="0"/>
                      </a:lnTo>
                      <a:lnTo>
                        <a:pt x="5" y="4"/>
                      </a:lnTo>
                      <a:lnTo>
                        <a:pt x="299" y="45"/>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303" name="Freeform 3240"/>
                <p:cNvSpPr>
                  <a:spLocks/>
                </p:cNvSpPr>
                <p:nvPr/>
              </p:nvSpPr>
              <p:spPr bwMode="auto">
                <a:xfrm>
                  <a:off x="3591" y="1614"/>
                  <a:ext cx="150" cy="22"/>
                </a:xfrm>
                <a:custGeom>
                  <a:avLst/>
                  <a:gdLst>
                    <a:gd name="T0" fmla="*/ 1 w 301"/>
                    <a:gd name="T1" fmla="*/ 0 h 45"/>
                    <a:gd name="T2" fmla="*/ 1 w 301"/>
                    <a:gd name="T3" fmla="*/ 0 h 45"/>
                    <a:gd name="T4" fmla="*/ 0 w 301"/>
                    <a:gd name="T5" fmla="*/ 0 h 45"/>
                    <a:gd name="T6" fmla="*/ 0 w 301"/>
                    <a:gd name="T7" fmla="*/ 0 h 45"/>
                    <a:gd name="T8" fmla="*/ 1 w 301"/>
                    <a:gd name="T9" fmla="*/ 0 h 45"/>
                    <a:gd name="T10" fmla="*/ 0 60000 65536"/>
                    <a:gd name="T11" fmla="*/ 0 60000 65536"/>
                    <a:gd name="T12" fmla="*/ 0 60000 65536"/>
                    <a:gd name="T13" fmla="*/ 0 60000 65536"/>
                    <a:gd name="T14" fmla="*/ 0 60000 65536"/>
                    <a:gd name="T15" fmla="*/ 0 w 301"/>
                    <a:gd name="T16" fmla="*/ 0 h 45"/>
                    <a:gd name="T17" fmla="*/ 301 w 301"/>
                    <a:gd name="T18" fmla="*/ 45 h 45"/>
                  </a:gdLst>
                  <a:ahLst/>
                  <a:cxnLst>
                    <a:cxn ang="T10">
                      <a:pos x="T0" y="T1"/>
                    </a:cxn>
                    <a:cxn ang="T11">
                      <a:pos x="T2" y="T3"/>
                    </a:cxn>
                    <a:cxn ang="T12">
                      <a:pos x="T4" y="T5"/>
                    </a:cxn>
                    <a:cxn ang="T13">
                      <a:pos x="T6" y="T7"/>
                    </a:cxn>
                    <a:cxn ang="T14">
                      <a:pos x="T8" y="T9"/>
                    </a:cxn>
                  </a:cxnLst>
                  <a:rect l="T15" t="T16" r="T17" b="T18"/>
                  <a:pathLst>
                    <a:path w="301" h="45">
                      <a:moveTo>
                        <a:pt x="301" y="45"/>
                      </a:moveTo>
                      <a:lnTo>
                        <a:pt x="296" y="42"/>
                      </a:lnTo>
                      <a:lnTo>
                        <a:pt x="0" y="0"/>
                      </a:lnTo>
                      <a:lnTo>
                        <a:pt x="7" y="3"/>
                      </a:lnTo>
                      <a:lnTo>
                        <a:pt x="301" y="45"/>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6304" name="Freeform 3241"/>
                <p:cNvSpPr>
                  <a:spLocks/>
                </p:cNvSpPr>
                <p:nvPr/>
              </p:nvSpPr>
              <p:spPr bwMode="auto">
                <a:xfrm>
                  <a:off x="3586" y="1612"/>
                  <a:ext cx="153" cy="23"/>
                </a:xfrm>
                <a:custGeom>
                  <a:avLst/>
                  <a:gdLst>
                    <a:gd name="T0" fmla="*/ 1 w 306"/>
                    <a:gd name="T1" fmla="*/ 1 h 45"/>
                    <a:gd name="T2" fmla="*/ 1 w 306"/>
                    <a:gd name="T3" fmla="*/ 1 h 45"/>
                    <a:gd name="T4" fmla="*/ 0 w 306"/>
                    <a:gd name="T5" fmla="*/ 0 h 45"/>
                    <a:gd name="T6" fmla="*/ 1 w 306"/>
                    <a:gd name="T7" fmla="*/ 1 h 45"/>
                    <a:gd name="T8" fmla="*/ 1 w 306"/>
                    <a:gd name="T9" fmla="*/ 1 h 45"/>
                    <a:gd name="T10" fmla="*/ 0 60000 65536"/>
                    <a:gd name="T11" fmla="*/ 0 60000 65536"/>
                    <a:gd name="T12" fmla="*/ 0 60000 65536"/>
                    <a:gd name="T13" fmla="*/ 0 60000 65536"/>
                    <a:gd name="T14" fmla="*/ 0 60000 65536"/>
                    <a:gd name="T15" fmla="*/ 0 w 306"/>
                    <a:gd name="T16" fmla="*/ 0 h 45"/>
                    <a:gd name="T17" fmla="*/ 306 w 306"/>
                    <a:gd name="T18" fmla="*/ 45 h 45"/>
                  </a:gdLst>
                  <a:ahLst/>
                  <a:cxnLst>
                    <a:cxn ang="T10">
                      <a:pos x="T0" y="T1"/>
                    </a:cxn>
                    <a:cxn ang="T11">
                      <a:pos x="T2" y="T3"/>
                    </a:cxn>
                    <a:cxn ang="T12">
                      <a:pos x="T4" y="T5"/>
                    </a:cxn>
                    <a:cxn ang="T13">
                      <a:pos x="T6" y="T7"/>
                    </a:cxn>
                    <a:cxn ang="T14">
                      <a:pos x="T8" y="T9"/>
                    </a:cxn>
                  </a:cxnLst>
                  <a:rect l="T15" t="T16" r="T17" b="T18"/>
                  <a:pathLst>
                    <a:path w="306" h="45">
                      <a:moveTo>
                        <a:pt x="306" y="45"/>
                      </a:moveTo>
                      <a:lnTo>
                        <a:pt x="294" y="40"/>
                      </a:lnTo>
                      <a:lnTo>
                        <a:pt x="0" y="0"/>
                      </a:lnTo>
                      <a:lnTo>
                        <a:pt x="10" y="3"/>
                      </a:lnTo>
                      <a:lnTo>
                        <a:pt x="306" y="45"/>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305" name="Freeform 3242"/>
                <p:cNvSpPr>
                  <a:spLocks/>
                </p:cNvSpPr>
                <p:nvPr/>
              </p:nvSpPr>
              <p:spPr bwMode="auto">
                <a:xfrm>
                  <a:off x="3580" y="1611"/>
                  <a:ext cx="153" cy="21"/>
                </a:xfrm>
                <a:custGeom>
                  <a:avLst/>
                  <a:gdLst>
                    <a:gd name="T0" fmla="*/ 1 w 306"/>
                    <a:gd name="T1" fmla="*/ 0 h 44"/>
                    <a:gd name="T2" fmla="*/ 1 w 306"/>
                    <a:gd name="T3" fmla="*/ 0 h 44"/>
                    <a:gd name="T4" fmla="*/ 0 w 306"/>
                    <a:gd name="T5" fmla="*/ 0 h 44"/>
                    <a:gd name="T6" fmla="*/ 1 w 306"/>
                    <a:gd name="T7" fmla="*/ 0 h 44"/>
                    <a:gd name="T8" fmla="*/ 1 w 306"/>
                    <a:gd name="T9" fmla="*/ 0 h 44"/>
                    <a:gd name="T10" fmla="*/ 0 60000 65536"/>
                    <a:gd name="T11" fmla="*/ 0 60000 65536"/>
                    <a:gd name="T12" fmla="*/ 0 60000 65536"/>
                    <a:gd name="T13" fmla="*/ 0 60000 65536"/>
                    <a:gd name="T14" fmla="*/ 0 60000 65536"/>
                    <a:gd name="T15" fmla="*/ 0 w 306"/>
                    <a:gd name="T16" fmla="*/ 0 h 44"/>
                    <a:gd name="T17" fmla="*/ 306 w 306"/>
                    <a:gd name="T18" fmla="*/ 44 h 44"/>
                  </a:gdLst>
                  <a:ahLst/>
                  <a:cxnLst>
                    <a:cxn ang="T10">
                      <a:pos x="T0" y="T1"/>
                    </a:cxn>
                    <a:cxn ang="T11">
                      <a:pos x="T2" y="T3"/>
                    </a:cxn>
                    <a:cxn ang="T12">
                      <a:pos x="T4" y="T5"/>
                    </a:cxn>
                    <a:cxn ang="T13">
                      <a:pos x="T6" y="T7"/>
                    </a:cxn>
                    <a:cxn ang="T14">
                      <a:pos x="T8" y="T9"/>
                    </a:cxn>
                  </a:cxnLst>
                  <a:rect l="T15" t="T16" r="T17" b="T18"/>
                  <a:pathLst>
                    <a:path w="306" h="44">
                      <a:moveTo>
                        <a:pt x="306" y="44"/>
                      </a:moveTo>
                      <a:lnTo>
                        <a:pt x="296" y="40"/>
                      </a:lnTo>
                      <a:lnTo>
                        <a:pt x="0" y="0"/>
                      </a:lnTo>
                      <a:lnTo>
                        <a:pt x="12" y="4"/>
                      </a:lnTo>
                      <a:lnTo>
                        <a:pt x="306" y="44"/>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6306" name="Freeform 3243"/>
                <p:cNvSpPr>
                  <a:spLocks/>
                </p:cNvSpPr>
                <p:nvPr/>
              </p:nvSpPr>
              <p:spPr bwMode="auto">
                <a:xfrm>
                  <a:off x="3562" y="1610"/>
                  <a:ext cx="154" cy="22"/>
                </a:xfrm>
                <a:custGeom>
                  <a:avLst/>
                  <a:gdLst>
                    <a:gd name="T0" fmla="*/ 2 w 307"/>
                    <a:gd name="T1" fmla="*/ 0 h 45"/>
                    <a:gd name="T2" fmla="*/ 2 w 307"/>
                    <a:gd name="T3" fmla="*/ 0 h 45"/>
                    <a:gd name="T4" fmla="*/ 0 w 307"/>
                    <a:gd name="T5" fmla="*/ 0 h 45"/>
                    <a:gd name="T6" fmla="*/ 1 w 307"/>
                    <a:gd name="T7" fmla="*/ 0 h 45"/>
                    <a:gd name="T8" fmla="*/ 2 w 307"/>
                    <a:gd name="T9" fmla="*/ 0 h 45"/>
                    <a:gd name="T10" fmla="*/ 0 60000 65536"/>
                    <a:gd name="T11" fmla="*/ 0 60000 65536"/>
                    <a:gd name="T12" fmla="*/ 0 60000 65536"/>
                    <a:gd name="T13" fmla="*/ 0 60000 65536"/>
                    <a:gd name="T14" fmla="*/ 0 60000 65536"/>
                    <a:gd name="T15" fmla="*/ 0 w 307"/>
                    <a:gd name="T16" fmla="*/ 0 h 45"/>
                    <a:gd name="T17" fmla="*/ 307 w 307"/>
                    <a:gd name="T18" fmla="*/ 45 h 45"/>
                  </a:gdLst>
                  <a:ahLst/>
                  <a:cxnLst>
                    <a:cxn ang="T10">
                      <a:pos x="T0" y="T1"/>
                    </a:cxn>
                    <a:cxn ang="T11">
                      <a:pos x="T2" y="T3"/>
                    </a:cxn>
                    <a:cxn ang="T12">
                      <a:pos x="T4" y="T5"/>
                    </a:cxn>
                    <a:cxn ang="T13">
                      <a:pos x="T6" y="T7"/>
                    </a:cxn>
                    <a:cxn ang="T14">
                      <a:pos x="T8" y="T9"/>
                    </a:cxn>
                  </a:cxnLst>
                  <a:rect l="T15" t="T16" r="T17" b="T18"/>
                  <a:pathLst>
                    <a:path w="307" h="45">
                      <a:moveTo>
                        <a:pt x="307" y="41"/>
                      </a:moveTo>
                      <a:lnTo>
                        <a:pt x="296" y="45"/>
                      </a:lnTo>
                      <a:lnTo>
                        <a:pt x="0" y="3"/>
                      </a:lnTo>
                      <a:lnTo>
                        <a:pt x="11" y="0"/>
                      </a:lnTo>
                      <a:lnTo>
                        <a:pt x="307" y="41"/>
                      </a:lnTo>
                      <a:close/>
                    </a:path>
                  </a:pathLst>
                </a:custGeom>
                <a:solidFill>
                  <a:srgbClr val="793C00"/>
                </a:solidFill>
                <a:ln w="9525">
                  <a:noFill/>
                  <a:round/>
                  <a:headEnd/>
                  <a:tailEnd/>
                </a:ln>
              </p:spPr>
              <p:txBody>
                <a:bodyPr>
                  <a:prstTxWarp prst="textNoShape">
                    <a:avLst/>
                  </a:prstTxWarp>
                </a:bodyPr>
                <a:lstStyle/>
                <a:p>
                  <a:endParaRPr lang="en-US">
                    <a:latin typeface="Calibri" pitchFamily="-112" charset="0"/>
                  </a:endParaRPr>
                </a:p>
              </p:txBody>
            </p:sp>
            <p:sp>
              <p:nvSpPr>
                <p:cNvPr id="676307" name="Freeform 3244"/>
                <p:cNvSpPr>
                  <a:spLocks/>
                </p:cNvSpPr>
                <p:nvPr/>
              </p:nvSpPr>
              <p:spPr bwMode="auto">
                <a:xfrm>
                  <a:off x="3556" y="1612"/>
                  <a:ext cx="154" cy="22"/>
                </a:xfrm>
                <a:custGeom>
                  <a:avLst/>
                  <a:gdLst>
                    <a:gd name="T0" fmla="*/ 1 w 308"/>
                    <a:gd name="T1" fmla="*/ 0 h 45"/>
                    <a:gd name="T2" fmla="*/ 1 w 308"/>
                    <a:gd name="T3" fmla="*/ 0 h 45"/>
                    <a:gd name="T4" fmla="*/ 0 w 308"/>
                    <a:gd name="T5" fmla="*/ 0 h 45"/>
                    <a:gd name="T6" fmla="*/ 1 w 308"/>
                    <a:gd name="T7" fmla="*/ 0 h 45"/>
                    <a:gd name="T8" fmla="*/ 1 w 308"/>
                    <a:gd name="T9" fmla="*/ 0 h 45"/>
                    <a:gd name="T10" fmla="*/ 0 60000 65536"/>
                    <a:gd name="T11" fmla="*/ 0 60000 65536"/>
                    <a:gd name="T12" fmla="*/ 0 60000 65536"/>
                    <a:gd name="T13" fmla="*/ 0 60000 65536"/>
                    <a:gd name="T14" fmla="*/ 0 60000 65536"/>
                    <a:gd name="T15" fmla="*/ 0 w 308"/>
                    <a:gd name="T16" fmla="*/ 0 h 45"/>
                    <a:gd name="T17" fmla="*/ 308 w 308"/>
                    <a:gd name="T18" fmla="*/ 45 h 45"/>
                  </a:gdLst>
                  <a:ahLst/>
                  <a:cxnLst>
                    <a:cxn ang="T10">
                      <a:pos x="T0" y="T1"/>
                    </a:cxn>
                    <a:cxn ang="T11">
                      <a:pos x="T2" y="T3"/>
                    </a:cxn>
                    <a:cxn ang="T12">
                      <a:pos x="T4" y="T5"/>
                    </a:cxn>
                    <a:cxn ang="T13">
                      <a:pos x="T6" y="T7"/>
                    </a:cxn>
                    <a:cxn ang="T14">
                      <a:pos x="T8" y="T9"/>
                    </a:cxn>
                  </a:cxnLst>
                  <a:rect l="T15" t="T16" r="T17" b="T18"/>
                  <a:pathLst>
                    <a:path w="308" h="45">
                      <a:moveTo>
                        <a:pt x="308" y="42"/>
                      </a:moveTo>
                      <a:lnTo>
                        <a:pt x="294" y="45"/>
                      </a:lnTo>
                      <a:lnTo>
                        <a:pt x="0" y="3"/>
                      </a:lnTo>
                      <a:lnTo>
                        <a:pt x="12" y="0"/>
                      </a:lnTo>
                      <a:lnTo>
                        <a:pt x="308" y="42"/>
                      </a:lnTo>
                      <a:close/>
                    </a:path>
                  </a:pathLst>
                </a:custGeom>
                <a:solidFill>
                  <a:srgbClr val="854200"/>
                </a:solidFill>
                <a:ln w="9525">
                  <a:noFill/>
                  <a:round/>
                  <a:headEnd/>
                  <a:tailEnd/>
                </a:ln>
              </p:spPr>
              <p:txBody>
                <a:bodyPr>
                  <a:prstTxWarp prst="textNoShape">
                    <a:avLst/>
                  </a:prstTxWarp>
                </a:bodyPr>
                <a:lstStyle/>
                <a:p>
                  <a:endParaRPr lang="en-US">
                    <a:latin typeface="Calibri" pitchFamily="-112" charset="0"/>
                  </a:endParaRPr>
                </a:p>
              </p:txBody>
            </p:sp>
            <p:sp>
              <p:nvSpPr>
                <p:cNvPr id="676308" name="Freeform 3245"/>
                <p:cNvSpPr>
                  <a:spLocks/>
                </p:cNvSpPr>
                <p:nvPr/>
              </p:nvSpPr>
              <p:spPr bwMode="auto">
                <a:xfrm>
                  <a:off x="3559" y="1612"/>
                  <a:ext cx="151" cy="21"/>
                </a:xfrm>
                <a:custGeom>
                  <a:avLst/>
                  <a:gdLst>
                    <a:gd name="T0" fmla="*/ 1 w 303"/>
                    <a:gd name="T1" fmla="*/ 0 h 43"/>
                    <a:gd name="T2" fmla="*/ 1 w 303"/>
                    <a:gd name="T3" fmla="*/ 0 h 43"/>
                    <a:gd name="T4" fmla="*/ 0 w 303"/>
                    <a:gd name="T5" fmla="*/ 0 h 43"/>
                    <a:gd name="T6" fmla="*/ 0 w 303"/>
                    <a:gd name="T7" fmla="*/ 0 h 43"/>
                    <a:gd name="T8" fmla="*/ 1 w 303"/>
                    <a:gd name="T9" fmla="*/ 0 h 43"/>
                    <a:gd name="T10" fmla="*/ 0 60000 65536"/>
                    <a:gd name="T11" fmla="*/ 0 60000 65536"/>
                    <a:gd name="T12" fmla="*/ 0 60000 65536"/>
                    <a:gd name="T13" fmla="*/ 0 60000 65536"/>
                    <a:gd name="T14" fmla="*/ 0 60000 65536"/>
                    <a:gd name="T15" fmla="*/ 0 w 303"/>
                    <a:gd name="T16" fmla="*/ 0 h 43"/>
                    <a:gd name="T17" fmla="*/ 303 w 303"/>
                    <a:gd name="T18" fmla="*/ 43 h 43"/>
                  </a:gdLst>
                  <a:ahLst/>
                  <a:cxnLst>
                    <a:cxn ang="T10">
                      <a:pos x="T0" y="T1"/>
                    </a:cxn>
                    <a:cxn ang="T11">
                      <a:pos x="T2" y="T3"/>
                    </a:cxn>
                    <a:cxn ang="T12">
                      <a:pos x="T4" y="T5"/>
                    </a:cxn>
                    <a:cxn ang="T13">
                      <a:pos x="T6" y="T7"/>
                    </a:cxn>
                    <a:cxn ang="T14">
                      <a:pos x="T8" y="T9"/>
                    </a:cxn>
                  </a:cxnLst>
                  <a:rect l="T15" t="T16" r="T17" b="T18"/>
                  <a:pathLst>
                    <a:path w="303" h="43">
                      <a:moveTo>
                        <a:pt x="303" y="42"/>
                      </a:moveTo>
                      <a:lnTo>
                        <a:pt x="296" y="43"/>
                      </a:lnTo>
                      <a:lnTo>
                        <a:pt x="0" y="2"/>
                      </a:lnTo>
                      <a:lnTo>
                        <a:pt x="7" y="0"/>
                      </a:lnTo>
                      <a:lnTo>
                        <a:pt x="303" y="42"/>
                      </a:lnTo>
                      <a:close/>
                    </a:path>
                  </a:pathLst>
                </a:custGeom>
                <a:solidFill>
                  <a:srgbClr val="854200"/>
                </a:solidFill>
                <a:ln w="9525">
                  <a:noFill/>
                  <a:round/>
                  <a:headEnd/>
                  <a:tailEnd/>
                </a:ln>
              </p:spPr>
              <p:txBody>
                <a:bodyPr>
                  <a:prstTxWarp prst="textNoShape">
                    <a:avLst/>
                  </a:prstTxWarp>
                </a:bodyPr>
                <a:lstStyle/>
                <a:p>
                  <a:endParaRPr lang="en-US">
                    <a:latin typeface="Calibri" pitchFamily="-112" charset="0"/>
                  </a:endParaRPr>
                </a:p>
              </p:txBody>
            </p:sp>
            <p:sp>
              <p:nvSpPr>
                <p:cNvPr id="676309" name="Freeform 3246"/>
                <p:cNvSpPr>
                  <a:spLocks/>
                </p:cNvSpPr>
                <p:nvPr/>
              </p:nvSpPr>
              <p:spPr bwMode="auto">
                <a:xfrm>
                  <a:off x="3556" y="1612"/>
                  <a:ext cx="150" cy="22"/>
                </a:xfrm>
                <a:custGeom>
                  <a:avLst/>
                  <a:gdLst>
                    <a:gd name="T0" fmla="*/ 1 w 301"/>
                    <a:gd name="T1" fmla="*/ 1 h 43"/>
                    <a:gd name="T2" fmla="*/ 1 w 301"/>
                    <a:gd name="T3" fmla="*/ 1 h 43"/>
                    <a:gd name="T4" fmla="*/ 0 w 301"/>
                    <a:gd name="T5" fmla="*/ 1 h 43"/>
                    <a:gd name="T6" fmla="*/ 0 w 301"/>
                    <a:gd name="T7" fmla="*/ 0 h 43"/>
                    <a:gd name="T8" fmla="*/ 1 w 301"/>
                    <a:gd name="T9" fmla="*/ 1 h 43"/>
                    <a:gd name="T10" fmla="*/ 0 60000 65536"/>
                    <a:gd name="T11" fmla="*/ 0 60000 65536"/>
                    <a:gd name="T12" fmla="*/ 0 60000 65536"/>
                    <a:gd name="T13" fmla="*/ 0 60000 65536"/>
                    <a:gd name="T14" fmla="*/ 0 60000 65536"/>
                    <a:gd name="T15" fmla="*/ 0 w 301"/>
                    <a:gd name="T16" fmla="*/ 0 h 43"/>
                    <a:gd name="T17" fmla="*/ 301 w 301"/>
                    <a:gd name="T18" fmla="*/ 43 h 43"/>
                  </a:gdLst>
                  <a:ahLst/>
                  <a:cxnLst>
                    <a:cxn ang="T10">
                      <a:pos x="T0" y="T1"/>
                    </a:cxn>
                    <a:cxn ang="T11">
                      <a:pos x="T2" y="T3"/>
                    </a:cxn>
                    <a:cxn ang="T12">
                      <a:pos x="T4" y="T5"/>
                    </a:cxn>
                    <a:cxn ang="T13">
                      <a:pos x="T6" y="T7"/>
                    </a:cxn>
                    <a:cxn ang="T14">
                      <a:pos x="T8" y="T9"/>
                    </a:cxn>
                  </a:cxnLst>
                  <a:rect l="T15" t="T16" r="T17" b="T18"/>
                  <a:pathLst>
                    <a:path w="301" h="43">
                      <a:moveTo>
                        <a:pt x="301" y="41"/>
                      </a:moveTo>
                      <a:lnTo>
                        <a:pt x="294" y="43"/>
                      </a:lnTo>
                      <a:lnTo>
                        <a:pt x="0" y="1"/>
                      </a:lnTo>
                      <a:lnTo>
                        <a:pt x="5" y="0"/>
                      </a:lnTo>
                      <a:lnTo>
                        <a:pt x="301" y="41"/>
                      </a:lnTo>
                      <a:close/>
                    </a:path>
                  </a:pathLst>
                </a:custGeom>
                <a:solidFill>
                  <a:srgbClr val="8B4500"/>
                </a:solidFill>
                <a:ln w="9525">
                  <a:noFill/>
                  <a:round/>
                  <a:headEnd/>
                  <a:tailEnd/>
                </a:ln>
              </p:spPr>
              <p:txBody>
                <a:bodyPr>
                  <a:prstTxWarp prst="textNoShape">
                    <a:avLst/>
                  </a:prstTxWarp>
                </a:bodyPr>
                <a:lstStyle/>
                <a:p>
                  <a:endParaRPr lang="en-US">
                    <a:latin typeface="Calibri" pitchFamily="-112" charset="0"/>
                  </a:endParaRPr>
                </a:p>
              </p:txBody>
            </p:sp>
            <p:sp>
              <p:nvSpPr>
                <p:cNvPr id="676310" name="Freeform 3247"/>
                <p:cNvSpPr>
                  <a:spLocks/>
                </p:cNvSpPr>
                <p:nvPr/>
              </p:nvSpPr>
              <p:spPr bwMode="auto">
                <a:xfrm>
                  <a:off x="3550" y="1613"/>
                  <a:ext cx="153" cy="24"/>
                </a:xfrm>
                <a:custGeom>
                  <a:avLst/>
                  <a:gdLst>
                    <a:gd name="T0" fmla="*/ 2 w 305"/>
                    <a:gd name="T1" fmla="*/ 0 h 49"/>
                    <a:gd name="T2" fmla="*/ 2 w 305"/>
                    <a:gd name="T3" fmla="*/ 0 h 49"/>
                    <a:gd name="T4" fmla="*/ 0 w 305"/>
                    <a:gd name="T5" fmla="*/ 0 h 49"/>
                    <a:gd name="T6" fmla="*/ 1 w 305"/>
                    <a:gd name="T7" fmla="*/ 0 h 49"/>
                    <a:gd name="T8" fmla="*/ 2 w 305"/>
                    <a:gd name="T9" fmla="*/ 0 h 49"/>
                    <a:gd name="T10" fmla="*/ 0 60000 65536"/>
                    <a:gd name="T11" fmla="*/ 0 60000 65536"/>
                    <a:gd name="T12" fmla="*/ 0 60000 65536"/>
                    <a:gd name="T13" fmla="*/ 0 60000 65536"/>
                    <a:gd name="T14" fmla="*/ 0 60000 65536"/>
                    <a:gd name="T15" fmla="*/ 0 w 305"/>
                    <a:gd name="T16" fmla="*/ 0 h 49"/>
                    <a:gd name="T17" fmla="*/ 305 w 305"/>
                    <a:gd name="T18" fmla="*/ 49 h 49"/>
                  </a:gdLst>
                  <a:ahLst/>
                  <a:cxnLst>
                    <a:cxn ang="T10">
                      <a:pos x="T0" y="T1"/>
                    </a:cxn>
                    <a:cxn ang="T11">
                      <a:pos x="T2" y="T3"/>
                    </a:cxn>
                    <a:cxn ang="T12">
                      <a:pos x="T4" y="T5"/>
                    </a:cxn>
                    <a:cxn ang="T13">
                      <a:pos x="T6" y="T7"/>
                    </a:cxn>
                    <a:cxn ang="T14">
                      <a:pos x="T8" y="T9"/>
                    </a:cxn>
                  </a:cxnLst>
                  <a:rect l="T15" t="T16" r="T17" b="T18"/>
                  <a:pathLst>
                    <a:path w="305" h="49">
                      <a:moveTo>
                        <a:pt x="305" y="42"/>
                      </a:moveTo>
                      <a:lnTo>
                        <a:pt x="294" y="49"/>
                      </a:lnTo>
                      <a:lnTo>
                        <a:pt x="0" y="7"/>
                      </a:lnTo>
                      <a:lnTo>
                        <a:pt x="11" y="0"/>
                      </a:lnTo>
                      <a:lnTo>
                        <a:pt x="305" y="42"/>
                      </a:lnTo>
                      <a:close/>
                    </a:path>
                  </a:pathLst>
                </a:custGeom>
                <a:solidFill>
                  <a:srgbClr val="914800"/>
                </a:solidFill>
                <a:ln w="9525">
                  <a:noFill/>
                  <a:round/>
                  <a:headEnd/>
                  <a:tailEnd/>
                </a:ln>
              </p:spPr>
              <p:txBody>
                <a:bodyPr>
                  <a:prstTxWarp prst="textNoShape">
                    <a:avLst/>
                  </a:prstTxWarp>
                </a:bodyPr>
                <a:lstStyle/>
                <a:p>
                  <a:endParaRPr lang="en-US">
                    <a:latin typeface="Calibri" pitchFamily="-112" charset="0"/>
                  </a:endParaRPr>
                </a:p>
              </p:txBody>
            </p:sp>
            <p:sp>
              <p:nvSpPr>
                <p:cNvPr id="676311" name="Freeform 3248"/>
                <p:cNvSpPr>
                  <a:spLocks/>
                </p:cNvSpPr>
                <p:nvPr/>
              </p:nvSpPr>
              <p:spPr bwMode="auto">
                <a:xfrm>
                  <a:off x="3554" y="1613"/>
                  <a:ext cx="149" cy="23"/>
                </a:xfrm>
                <a:custGeom>
                  <a:avLst/>
                  <a:gdLst>
                    <a:gd name="T0" fmla="*/ 1 w 299"/>
                    <a:gd name="T1" fmla="*/ 1 h 45"/>
                    <a:gd name="T2" fmla="*/ 1 w 299"/>
                    <a:gd name="T3" fmla="*/ 1 h 45"/>
                    <a:gd name="T4" fmla="*/ 0 w 299"/>
                    <a:gd name="T5" fmla="*/ 1 h 45"/>
                    <a:gd name="T6" fmla="*/ 0 w 299"/>
                    <a:gd name="T7" fmla="*/ 0 h 45"/>
                    <a:gd name="T8" fmla="*/ 1 w 299"/>
                    <a:gd name="T9" fmla="*/ 1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2"/>
                      </a:moveTo>
                      <a:lnTo>
                        <a:pt x="296" y="45"/>
                      </a:lnTo>
                      <a:lnTo>
                        <a:pt x="0" y="4"/>
                      </a:lnTo>
                      <a:lnTo>
                        <a:pt x="5" y="0"/>
                      </a:lnTo>
                      <a:lnTo>
                        <a:pt x="299" y="42"/>
                      </a:lnTo>
                      <a:close/>
                    </a:path>
                  </a:pathLst>
                </a:custGeom>
                <a:solidFill>
                  <a:srgbClr val="914800"/>
                </a:solidFill>
                <a:ln w="9525">
                  <a:noFill/>
                  <a:round/>
                  <a:headEnd/>
                  <a:tailEnd/>
                </a:ln>
              </p:spPr>
              <p:txBody>
                <a:bodyPr>
                  <a:prstTxWarp prst="textNoShape">
                    <a:avLst/>
                  </a:prstTxWarp>
                </a:bodyPr>
                <a:lstStyle/>
                <a:p>
                  <a:endParaRPr lang="en-US">
                    <a:latin typeface="Calibri" pitchFamily="-112" charset="0"/>
                  </a:endParaRPr>
                </a:p>
              </p:txBody>
            </p:sp>
            <p:sp>
              <p:nvSpPr>
                <p:cNvPr id="676312" name="Freeform 3249"/>
                <p:cNvSpPr>
                  <a:spLocks/>
                </p:cNvSpPr>
                <p:nvPr/>
              </p:nvSpPr>
              <p:spPr bwMode="auto">
                <a:xfrm>
                  <a:off x="3552" y="1615"/>
                  <a:ext cx="149" cy="21"/>
                </a:xfrm>
                <a:custGeom>
                  <a:avLst/>
                  <a:gdLst>
                    <a:gd name="T0" fmla="*/ 1 w 299"/>
                    <a:gd name="T1" fmla="*/ 0 h 43"/>
                    <a:gd name="T2" fmla="*/ 1 w 299"/>
                    <a:gd name="T3" fmla="*/ 0 h 43"/>
                    <a:gd name="T4" fmla="*/ 0 w 299"/>
                    <a:gd name="T5" fmla="*/ 0 h 43"/>
                    <a:gd name="T6" fmla="*/ 0 w 299"/>
                    <a:gd name="T7" fmla="*/ 0 h 43"/>
                    <a:gd name="T8" fmla="*/ 1 w 299"/>
                    <a:gd name="T9" fmla="*/ 0 h 43"/>
                    <a:gd name="T10" fmla="*/ 0 60000 65536"/>
                    <a:gd name="T11" fmla="*/ 0 60000 65536"/>
                    <a:gd name="T12" fmla="*/ 0 60000 65536"/>
                    <a:gd name="T13" fmla="*/ 0 60000 65536"/>
                    <a:gd name="T14" fmla="*/ 0 60000 65536"/>
                    <a:gd name="T15" fmla="*/ 0 w 299"/>
                    <a:gd name="T16" fmla="*/ 0 h 43"/>
                    <a:gd name="T17" fmla="*/ 299 w 299"/>
                    <a:gd name="T18" fmla="*/ 43 h 43"/>
                  </a:gdLst>
                  <a:ahLst/>
                  <a:cxnLst>
                    <a:cxn ang="T10">
                      <a:pos x="T0" y="T1"/>
                    </a:cxn>
                    <a:cxn ang="T11">
                      <a:pos x="T2" y="T3"/>
                    </a:cxn>
                    <a:cxn ang="T12">
                      <a:pos x="T4" y="T5"/>
                    </a:cxn>
                    <a:cxn ang="T13">
                      <a:pos x="T6" y="T7"/>
                    </a:cxn>
                    <a:cxn ang="T14">
                      <a:pos x="T8" y="T9"/>
                    </a:cxn>
                  </a:cxnLst>
                  <a:rect l="T15" t="T16" r="T17" b="T18"/>
                  <a:pathLst>
                    <a:path w="299" h="43">
                      <a:moveTo>
                        <a:pt x="299" y="41"/>
                      </a:moveTo>
                      <a:lnTo>
                        <a:pt x="296" y="43"/>
                      </a:lnTo>
                      <a:lnTo>
                        <a:pt x="0" y="1"/>
                      </a:lnTo>
                      <a:lnTo>
                        <a:pt x="3" y="0"/>
                      </a:lnTo>
                      <a:lnTo>
                        <a:pt x="299" y="41"/>
                      </a:lnTo>
                      <a:close/>
                    </a:path>
                  </a:pathLst>
                </a:custGeom>
                <a:solidFill>
                  <a:srgbClr val="944900"/>
                </a:solidFill>
                <a:ln w="9525">
                  <a:noFill/>
                  <a:round/>
                  <a:headEnd/>
                  <a:tailEnd/>
                </a:ln>
              </p:spPr>
              <p:txBody>
                <a:bodyPr>
                  <a:prstTxWarp prst="textNoShape">
                    <a:avLst/>
                  </a:prstTxWarp>
                </a:bodyPr>
                <a:lstStyle/>
                <a:p>
                  <a:endParaRPr lang="en-US">
                    <a:latin typeface="Calibri" pitchFamily="-112" charset="0"/>
                  </a:endParaRPr>
                </a:p>
              </p:txBody>
            </p:sp>
            <p:sp>
              <p:nvSpPr>
                <p:cNvPr id="676313" name="Freeform 3250"/>
                <p:cNvSpPr>
                  <a:spLocks/>
                </p:cNvSpPr>
                <p:nvPr/>
              </p:nvSpPr>
              <p:spPr bwMode="auto">
                <a:xfrm>
                  <a:off x="3550" y="1616"/>
                  <a:ext cx="150" cy="21"/>
                </a:xfrm>
                <a:custGeom>
                  <a:avLst/>
                  <a:gdLst>
                    <a:gd name="T0" fmla="*/ 2 w 299"/>
                    <a:gd name="T1" fmla="*/ 0 h 44"/>
                    <a:gd name="T2" fmla="*/ 2 w 299"/>
                    <a:gd name="T3" fmla="*/ 0 h 44"/>
                    <a:gd name="T4" fmla="*/ 0 w 299"/>
                    <a:gd name="T5" fmla="*/ 0 h 44"/>
                    <a:gd name="T6" fmla="*/ 1 w 299"/>
                    <a:gd name="T7" fmla="*/ 0 h 44"/>
                    <a:gd name="T8" fmla="*/ 2 w 299"/>
                    <a:gd name="T9" fmla="*/ 0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2"/>
                      </a:moveTo>
                      <a:lnTo>
                        <a:pt x="294" y="44"/>
                      </a:lnTo>
                      <a:lnTo>
                        <a:pt x="0" y="2"/>
                      </a:lnTo>
                      <a:lnTo>
                        <a:pt x="3" y="0"/>
                      </a:lnTo>
                      <a:lnTo>
                        <a:pt x="299" y="42"/>
                      </a:lnTo>
                      <a:close/>
                    </a:path>
                  </a:pathLst>
                </a:custGeom>
                <a:solidFill>
                  <a:srgbClr val="984B00"/>
                </a:solidFill>
                <a:ln w="9525">
                  <a:noFill/>
                  <a:round/>
                  <a:headEnd/>
                  <a:tailEnd/>
                </a:ln>
              </p:spPr>
              <p:txBody>
                <a:bodyPr>
                  <a:prstTxWarp prst="textNoShape">
                    <a:avLst/>
                  </a:prstTxWarp>
                </a:bodyPr>
                <a:lstStyle/>
                <a:p>
                  <a:endParaRPr lang="en-US">
                    <a:latin typeface="Calibri" pitchFamily="-112" charset="0"/>
                  </a:endParaRPr>
                </a:p>
              </p:txBody>
            </p:sp>
            <p:sp>
              <p:nvSpPr>
                <p:cNvPr id="676314" name="Freeform 3251"/>
                <p:cNvSpPr>
                  <a:spLocks/>
                </p:cNvSpPr>
                <p:nvPr/>
              </p:nvSpPr>
              <p:spPr bwMode="auto">
                <a:xfrm>
                  <a:off x="3544" y="1616"/>
                  <a:ext cx="153" cy="25"/>
                </a:xfrm>
                <a:custGeom>
                  <a:avLst/>
                  <a:gdLst>
                    <a:gd name="T0" fmla="*/ 1 w 306"/>
                    <a:gd name="T1" fmla="*/ 1 h 50"/>
                    <a:gd name="T2" fmla="*/ 1 w 306"/>
                    <a:gd name="T3" fmla="*/ 1 h 50"/>
                    <a:gd name="T4" fmla="*/ 0 w 306"/>
                    <a:gd name="T5" fmla="*/ 1 h 50"/>
                    <a:gd name="T6" fmla="*/ 1 w 306"/>
                    <a:gd name="T7" fmla="*/ 0 h 50"/>
                    <a:gd name="T8" fmla="*/ 1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2"/>
                      </a:moveTo>
                      <a:lnTo>
                        <a:pt x="296" y="50"/>
                      </a:lnTo>
                      <a:lnTo>
                        <a:pt x="0" y="8"/>
                      </a:lnTo>
                      <a:lnTo>
                        <a:pt x="12" y="0"/>
                      </a:lnTo>
                      <a:lnTo>
                        <a:pt x="306" y="42"/>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6315" name="Freeform 3252"/>
                <p:cNvSpPr>
                  <a:spLocks/>
                </p:cNvSpPr>
                <p:nvPr/>
              </p:nvSpPr>
              <p:spPr bwMode="auto">
                <a:xfrm>
                  <a:off x="3549" y="1616"/>
                  <a:ext cx="148" cy="23"/>
                </a:xfrm>
                <a:custGeom>
                  <a:avLst/>
                  <a:gdLst>
                    <a:gd name="T0" fmla="*/ 1 w 298"/>
                    <a:gd name="T1" fmla="*/ 1 h 45"/>
                    <a:gd name="T2" fmla="*/ 1 w 298"/>
                    <a:gd name="T3" fmla="*/ 1 h 45"/>
                    <a:gd name="T4" fmla="*/ 0 w 298"/>
                    <a:gd name="T5" fmla="*/ 1 h 45"/>
                    <a:gd name="T6" fmla="*/ 0 w 298"/>
                    <a:gd name="T7" fmla="*/ 0 h 45"/>
                    <a:gd name="T8" fmla="*/ 1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2"/>
                      </a:moveTo>
                      <a:lnTo>
                        <a:pt x="294" y="45"/>
                      </a:lnTo>
                      <a:lnTo>
                        <a:pt x="0" y="3"/>
                      </a:lnTo>
                      <a:lnTo>
                        <a:pt x="4" y="0"/>
                      </a:lnTo>
                      <a:lnTo>
                        <a:pt x="298" y="42"/>
                      </a:lnTo>
                      <a:close/>
                    </a:path>
                  </a:pathLst>
                </a:custGeom>
                <a:solidFill>
                  <a:srgbClr val="9D4E00"/>
                </a:solidFill>
                <a:ln w="9525">
                  <a:noFill/>
                  <a:round/>
                  <a:headEnd/>
                  <a:tailEnd/>
                </a:ln>
              </p:spPr>
              <p:txBody>
                <a:bodyPr>
                  <a:prstTxWarp prst="textNoShape">
                    <a:avLst/>
                  </a:prstTxWarp>
                </a:bodyPr>
                <a:lstStyle/>
                <a:p>
                  <a:endParaRPr lang="en-US">
                    <a:latin typeface="Calibri" pitchFamily="-112" charset="0"/>
                  </a:endParaRPr>
                </a:p>
              </p:txBody>
            </p:sp>
            <p:sp>
              <p:nvSpPr>
                <p:cNvPr id="676316" name="Freeform 3253"/>
                <p:cNvSpPr>
                  <a:spLocks/>
                </p:cNvSpPr>
                <p:nvPr/>
              </p:nvSpPr>
              <p:spPr bwMode="auto">
                <a:xfrm>
                  <a:off x="3546" y="1618"/>
                  <a:ext cx="150" cy="22"/>
                </a:xfrm>
                <a:custGeom>
                  <a:avLst/>
                  <a:gdLst>
                    <a:gd name="T0" fmla="*/ 2 w 299"/>
                    <a:gd name="T1" fmla="*/ 1 h 44"/>
                    <a:gd name="T2" fmla="*/ 2 w 299"/>
                    <a:gd name="T3" fmla="*/ 1 h 44"/>
                    <a:gd name="T4" fmla="*/ 0 w 299"/>
                    <a:gd name="T5" fmla="*/ 1 h 44"/>
                    <a:gd name="T6" fmla="*/ 1 w 299"/>
                    <a:gd name="T7" fmla="*/ 0 h 44"/>
                    <a:gd name="T8" fmla="*/ 2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2"/>
                      </a:moveTo>
                      <a:lnTo>
                        <a:pt x="296" y="44"/>
                      </a:lnTo>
                      <a:lnTo>
                        <a:pt x="0" y="2"/>
                      </a:lnTo>
                      <a:lnTo>
                        <a:pt x="5" y="0"/>
                      </a:lnTo>
                      <a:lnTo>
                        <a:pt x="299" y="42"/>
                      </a:lnTo>
                      <a:close/>
                    </a:path>
                  </a:pathLst>
                </a:custGeom>
                <a:solidFill>
                  <a:srgbClr val="A04F00"/>
                </a:solidFill>
                <a:ln w="9525">
                  <a:noFill/>
                  <a:round/>
                  <a:headEnd/>
                  <a:tailEnd/>
                </a:ln>
              </p:spPr>
              <p:txBody>
                <a:bodyPr>
                  <a:prstTxWarp prst="textNoShape">
                    <a:avLst/>
                  </a:prstTxWarp>
                </a:bodyPr>
                <a:lstStyle/>
                <a:p>
                  <a:endParaRPr lang="en-US">
                    <a:latin typeface="Calibri" pitchFamily="-112" charset="0"/>
                  </a:endParaRPr>
                </a:p>
              </p:txBody>
            </p:sp>
            <p:sp>
              <p:nvSpPr>
                <p:cNvPr id="676317" name="Freeform 3254"/>
                <p:cNvSpPr>
                  <a:spLocks/>
                </p:cNvSpPr>
                <p:nvPr/>
              </p:nvSpPr>
              <p:spPr bwMode="auto">
                <a:xfrm>
                  <a:off x="3544" y="1619"/>
                  <a:ext cx="150" cy="22"/>
                </a:xfrm>
                <a:custGeom>
                  <a:avLst/>
                  <a:gdLst>
                    <a:gd name="T0" fmla="*/ 2 w 299"/>
                    <a:gd name="T1" fmla="*/ 0 h 45"/>
                    <a:gd name="T2" fmla="*/ 2 w 299"/>
                    <a:gd name="T3" fmla="*/ 0 h 45"/>
                    <a:gd name="T4" fmla="*/ 0 w 299"/>
                    <a:gd name="T5" fmla="*/ 0 h 45"/>
                    <a:gd name="T6" fmla="*/ 1 w 299"/>
                    <a:gd name="T7" fmla="*/ 0 h 45"/>
                    <a:gd name="T8" fmla="*/ 2 w 299"/>
                    <a:gd name="T9" fmla="*/ 0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2"/>
                      </a:moveTo>
                      <a:lnTo>
                        <a:pt x="296" y="45"/>
                      </a:lnTo>
                      <a:lnTo>
                        <a:pt x="0" y="3"/>
                      </a:lnTo>
                      <a:lnTo>
                        <a:pt x="3" y="0"/>
                      </a:lnTo>
                      <a:lnTo>
                        <a:pt x="299" y="42"/>
                      </a:lnTo>
                      <a:close/>
                    </a:path>
                  </a:pathLst>
                </a:custGeom>
                <a:solidFill>
                  <a:srgbClr val="A45100"/>
                </a:solidFill>
                <a:ln w="9525">
                  <a:noFill/>
                  <a:round/>
                  <a:headEnd/>
                  <a:tailEnd/>
                </a:ln>
              </p:spPr>
              <p:txBody>
                <a:bodyPr>
                  <a:prstTxWarp prst="textNoShape">
                    <a:avLst/>
                  </a:prstTxWarp>
                </a:bodyPr>
                <a:lstStyle/>
                <a:p>
                  <a:endParaRPr lang="en-US">
                    <a:latin typeface="Calibri" pitchFamily="-112" charset="0"/>
                  </a:endParaRPr>
                </a:p>
              </p:txBody>
            </p:sp>
            <p:sp>
              <p:nvSpPr>
                <p:cNvPr id="676318" name="Freeform 3255"/>
                <p:cNvSpPr>
                  <a:spLocks/>
                </p:cNvSpPr>
                <p:nvPr/>
              </p:nvSpPr>
              <p:spPr bwMode="auto">
                <a:xfrm>
                  <a:off x="3539" y="1621"/>
                  <a:ext cx="153" cy="25"/>
                </a:xfrm>
                <a:custGeom>
                  <a:avLst/>
                  <a:gdLst>
                    <a:gd name="T0" fmla="*/ 1 w 306"/>
                    <a:gd name="T1" fmla="*/ 0 h 52"/>
                    <a:gd name="T2" fmla="*/ 1 w 306"/>
                    <a:gd name="T3" fmla="*/ 0 h 52"/>
                    <a:gd name="T4" fmla="*/ 0 w 306"/>
                    <a:gd name="T5" fmla="*/ 0 h 52"/>
                    <a:gd name="T6" fmla="*/ 1 w 306"/>
                    <a:gd name="T7" fmla="*/ 0 h 52"/>
                    <a:gd name="T8" fmla="*/ 1 w 306"/>
                    <a:gd name="T9" fmla="*/ 0 h 52"/>
                    <a:gd name="T10" fmla="*/ 0 60000 65536"/>
                    <a:gd name="T11" fmla="*/ 0 60000 65536"/>
                    <a:gd name="T12" fmla="*/ 0 60000 65536"/>
                    <a:gd name="T13" fmla="*/ 0 60000 65536"/>
                    <a:gd name="T14" fmla="*/ 0 60000 65536"/>
                    <a:gd name="T15" fmla="*/ 0 w 306"/>
                    <a:gd name="T16" fmla="*/ 0 h 52"/>
                    <a:gd name="T17" fmla="*/ 306 w 306"/>
                    <a:gd name="T18" fmla="*/ 52 h 52"/>
                  </a:gdLst>
                  <a:ahLst/>
                  <a:cxnLst>
                    <a:cxn ang="T10">
                      <a:pos x="T0" y="T1"/>
                    </a:cxn>
                    <a:cxn ang="T11">
                      <a:pos x="T2" y="T3"/>
                    </a:cxn>
                    <a:cxn ang="T12">
                      <a:pos x="T4" y="T5"/>
                    </a:cxn>
                    <a:cxn ang="T13">
                      <a:pos x="T6" y="T7"/>
                    </a:cxn>
                    <a:cxn ang="T14">
                      <a:pos x="T8" y="T9"/>
                    </a:cxn>
                  </a:cxnLst>
                  <a:rect l="T15" t="T16" r="T17" b="T18"/>
                  <a:pathLst>
                    <a:path w="306" h="52">
                      <a:moveTo>
                        <a:pt x="306" y="42"/>
                      </a:moveTo>
                      <a:lnTo>
                        <a:pt x="294" y="52"/>
                      </a:lnTo>
                      <a:lnTo>
                        <a:pt x="0" y="9"/>
                      </a:lnTo>
                      <a:lnTo>
                        <a:pt x="10" y="0"/>
                      </a:lnTo>
                      <a:lnTo>
                        <a:pt x="306" y="42"/>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319" name="Freeform 3256"/>
                <p:cNvSpPr>
                  <a:spLocks/>
                </p:cNvSpPr>
                <p:nvPr/>
              </p:nvSpPr>
              <p:spPr bwMode="auto">
                <a:xfrm>
                  <a:off x="3544" y="1621"/>
                  <a:ext cx="148" cy="21"/>
                </a:xfrm>
                <a:custGeom>
                  <a:avLst/>
                  <a:gdLst>
                    <a:gd name="T0" fmla="*/ 1 w 298"/>
                    <a:gd name="T1" fmla="*/ 0 h 43"/>
                    <a:gd name="T2" fmla="*/ 1 w 298"/>
                    <a:gd name="T3" fmla="*/ 0 h 43"/>
                    <a:gd name="T4" fmla="*/ 0 w 298"/>
                    <a:gd name="T5" fmla="*/ 0 h 43"/>
                    <a:gd name="T6" fmla="*/ 0 w 298"/>
                    <a:gd name="T7" fmla="*/ 0 h 43"/>
                    <a:gd name="T8" fmla="*/ 1 w 298"/>
                    <a:gd name="T9" fmla="*/ 0 h 43"/>
                    <a:gd name="T10" fmla="*/ 0 60000 65536"/>
                    <a:gd name="T11" fmla="*/ 0 60000 65536"/>
                    <a:gd name="T12" fmla="*/ 0 60000 65536"/>
                    <a:gd name="T13" fmla="*/ 0 60000 65536"/>
                    <a:gd name="T14" fmla="*/ 0 60000 65536"/>
                    <a:gd name="T15" fmla="*/ 0 w 298"/>
                    <a:gd name="T16" fmla="*/ 0 h 43"/>
                    <a:gd name="T17" fmla="*/ 298 w 298"/>
                    <a:gd name="T18" fmla="*/ 43 h 43"/>
                  </a:gdLst>
                  <a:ahLst/>
                  <a:cxnLst>
                    <a:cxn ang="T10">
                      <a:pos x="T0" y="T1"/>
                    </a:cxn>
                    <a:cxn ang="T11">
                      <a:pos x="T2" y="T3"/>
                    </a:cxn>
                    <a:cxn ang="T12">
                      <a:pos x="T4" y="T5"/>
                    </a:cxn>
                    <a:cxn ang="T13">
                      <a:pos x="T6" y="T7"/>
                    </a:cxn>
                    <a:cxn ang="T14">
                      <a:pos x="T8" y="T9"/>
                    </a:cxn>
                  </a:cxnLst>
                  <a:rect l="T15" t="T16" r="T17" b="T18"/>
                  <a:pathLst>
                    <a:path w="298" h="43">
                      <a:moveTo>
                        <a:pt x="298" y="42"/>
                      </a:moveTo>
                      <a:lnTo>
                        <a:pt x="294" y="43"/>
                      </a:lnTo>
                      <a:lnTo>
                        <a:pt x="0" y="2"/>
                      </a:lnTo>
                      <a:lnTo>
                        <a:pt x="2" y="0"/>
                      </a:lnTo>
                      <a:lnTo>
                        <a:pt x="298" y="42"/>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320" name="Freeform 3257"/>
                <p:cNvSpPr>
                  <a:spLocks/>
                </p:cNvSpPr>
                <p:nvPr/>
              </p:nvSpPr>
              <p:spPr bwMode="auto">
                <a:xfrm>
                  <a:off x="3542" y="1621"/>
                  <a:ext cx="149" cy="23"/>
                </a:xfrm>
                <a:custGeom>
                  <a:avLst/>
                  <a:gdLst>
                    <a:gd name="T0" fmla="*/ 2 w 297"/>
                    <a:gd name="T1" fmla="*/ 1 h 45"/>
                    <a:gd name="T2" fmla="*/ 2 w 297"/>
                    <a:gd name="T3" fmla="*/ 1 h 45"/>
                    <a:gd name="T4" fmla="*/ 0 w 297"/>
                    <a:gd name="T5" fmla="*/ 1 h 45"/>
                    <a:gd name="T6" fmla="*/ 1 w 297"/>
                    <a:gd name="T7" fmla="*/ 0 h 45"/>
                    <a:gd name="T8" fmla="*/ 2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1"/>
                      </a:moveTo>
                      <a:lnTo>
                        <a:pt x="294" y="45"/>
                      </a:lnTo>
                      <a:lnTo>
                        <a:pt x="0" y="2"/>
                      </a:lnTo>
                      <a:lnTo>
                        <a:pt x="3" y="0"/>
                      </a:lnTo>
                      <a:lnTo>
                        <a:pt x="297" y="41"/>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321" name="Freeform 3258"/>
                <p:cNvSpPr>
                  <a:spLocks/>
                </p:cNvSpPr>
                <p:nvPr/>
              </p:nvSpPr>
              <p:spPr bwMode="auto">
                <a:xfrm>
                  <a:off x="3540" y="1622"/>
                  <a:ext cx="149" cy="23"/>
                </a:xfrm>
                <a:custGeom>
                  <a:avLst/>
                  <a:gdLst>
                    <a:gd name="T0" fmla="*/ 2 w 297"/>
                    <a:gd name="T1" fmla="*/ 1 h 44"/>
                    <a:gd name="T2" fmla="*/ 2 w 297"/>
                    <a:gd name="T3" fmla="*/ 1 h 44"/>
                    <a:gd name="T4" fmla="*/ 0 w 297"/>
                    <a:gd name="T5" fmla="*/ 1 h 44"/>
                    <a:gd name="T6" fmla="*/ 1 w 297"/>
                    <a:gd name="T7" fmla="*/ 0 h 44"/>
                    <a:gd name="T8" fmla="*/ 2 w 297"/>
                    <a:gd name="T9" fmla="*/ 1 h 44"/>
                    <a:gd name="T10" fmla="*/ 0 60000 65536"/>
                    <a:gd name="T11" fmla="*/ 0 60000 65536"/>
                    <a:gd name="T12" fmla="*/ 0 60000 65536"/>
                    <a:gd name="T13" fmla="*/ 0 60000 65536"/>
                    <a:gd name="T14" fmla="*/ 0 60000 65536"/>
                    <a:gd name="T15" fmla="*/ 0 w 297"/>
                    <a:gd name="T16" fmla="*/ 0 h 44"/>
                    <a:gd name="T17" fmla="*/ 297 w 297"/>
                    <a:gd name="T18" fmla="*/ 44 h 44"/>
                  </a:gdLst>
                  <a:ahLst/>
                  <a:cxnLst>
                    <a:cxn ang="T10">
                      <a:pos x="T0" y="T1"/>
                    </a:cxn>
                    <a:cxn ang="T11">
                      <a:pos x="T2" y="T3"/>
                    </a:cxn>
                    <a:cxn ang="T12">
                      <a:pos x="T4" y="T5"/>
                    </a:cxn>
                    <a:cxn ang="T13">
                      <a:pos x="T6" y="T7"/>
                    </a:cxn>
                    <a:cxn ang="T14">
                      <a:pos x="T8" y="T9"/>
                    </a:cxn>
                  </a:cxnLst>
                  <a:rect l="T15" t="T16" r="T17" b="T18"/>
                  <a:pathLst>
                    <a:path w="297" h="44">
                      <a:moveTo>
                        <a:pt x="297" y="43"/>
                      </a:moveTo>
                      <a:lnTo>
                        <a:pt x="295" y="44"/>
                      </a:lnTo>
                      <a:lnTo>
                        <a:pt x="0" y="3"/>
                      </a:lnTo>
                      <a:lnTo>
                        <a:pt x="3" y="0"/>
                      </a:lnTo>
                      <a:lnTo>
                        <a:pt x="297" y="43"/>
                      </a:lnTo>
                      <a:close/>
                    </a:path>
                  </a:pathLst>
                </a:custGeom>
                <a:solidFill>
                  <a:srgbClr val="AD5600"/>
                </a:solidFill>
                <a:ln w="9525">
                  <a:noFill/>
                  <a:round/>
                  <a:headEnd/>
                  <a:tailEnd/>
                </a:ln>
              </p:spPr>
              <p:txBody>
                <a:bodyPr>
                  <a:prstTxWarp prst="textNoShape">
                    <a:avLst/>
                  </a:prstTxWarp>
                </a:bodyPr>
                <a:lstStyle/>
                <a:p>
                  <a:endParaRPr lang="en-US">
                    <a:latin typeface="Calibri" pitchFamily="-112" charset="0"/>
                  </a:endParaRPr>
                </a:p>
              </p:txBody>
            </p:sp>
            <p:sp>
              <p:nvSpPr>
                <p:cNvPr id="676322" name="Freeform 3259"/>
                <p:cNvSpPr>
                  <a:spLocks/>
                </p:cNvSpPr>
                <p:nvPr/>
              </p:nvSpPr>
              <p:spPr bwMode="auto">
                <a:xfrm>
                  <a:off x="3539" y="1624"/>
                  <a:ext cx="149" cy="22"/>
                </a:xfrm>
                <a:custGeom>
                  <a:avLst/>
                  <a:gdLst>
                    <a:gd name="T0" fmla="*/ 2 w 297"/>
                    <a:gd name="T1" fmla="*/ 0 h 45"/>
                    <a:gd name="T2" fmla="*/ 2 w 297"/>
                    <a:gd name="T3" fmla="*/ 0 h 45"/>
                    <a:gd name="T4" fmla="*/ 0 w 297"/>
                    <a:gd name="T5" fmla="*/ 0 h 45"/>
                    <a:gd name="T6" fmla="*/ 1 w 297"/>
                    <a:gd name="T7" fmla="*/ 0 h 45"/>
                    <a:gd name="T8" fmla="*/ 2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1"/>
                      </a:moveTo>
                      <a:lnTo>
                        <a:pt x="294" y="45"/>
                      </a:lnTo>
                      <a:lnTo>
                        <a:pt x="0" y="2"/>
                      </a:lnTo>
                      <a:lnTo>
                        <a:pt x="2" y="0"/>
                      </a:lnTo>
                      <a:lnTo>
                        <a:pt x="297" y="41"/>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6323" name="Freeform 3260"/>
                <p:cNvSpPr>
                  <a:spLocks/>
                </p:cNvSpPr>
                <p:nvPr/>
              </p:nvSpPr>
              <p:spPr bwMode="auto">
                <a:xfrm>
                  <a:off x="3534" y="1625"/>
                  <a:ext cx="153" cy="26"/>
                </a:xfrm>
                <a:custGeom>
                  <a:avLst/>
                  <a:gdLst>
                    <a:gd name="T0" fmla="*/ 2 w 304"/>
                    <a:gd name="T1" fmla="*/ 0 h 53"/>
                    <a:gd name="T2" fmla="*/ 2 w 304"/>
                    <a:gd name="T3" fmla="*/ 0 h 53"/>
                    <a:gd name="T4" fmla="*/ 0 w 304"/>
                    <a:gd name="T5" fmla="*/ 0 h 53"/>
                    <a:gd name="T6" fmla="*/ 1 w 304"/>
                    <a:gd name="T7" fmla="*/ 0 h 53"/>
                    <a:gd name="T8" fmla="*/ 2 w 304"/>
                    <a:gd name="T9" fmla="*/ 0 h 53"/>
                    <a:gd name="T10" fmla="*/ 0 60000 65536"/>
                    <a:gd name="T11" fmla="*/ 0 60000 65536"/>
                    <a:gd name="T12" fmla="*/ 0 60000 65536"/>
                    <a:gd name="T13" fmla="*/ 0 60000 65536"/>
                    <a:gd name="T14" fmla="*/ 0 60000 65536"/>
                    <a:gd name="T15" fmla="*/ 0 w 304"/>
                    <a:gd name="T16" fmla="*/ 0 h 53"/>
                    <a:gd name="T17" fmla="*/ 304 w 304"/>
                    <a:gd name="T18" fmla="*/ 53 h 53"/>
                  </a:gdLst>
                  <a:ahLst/>
                  <a:cxnLst>
                    <a:cxn ang="T10">
                      <a:pos x="T0" y="T1"/>
                    </a:cxn>
                    <a:cxn ang="T11">
                      <a:pos x="T2" y="T3"/>
                    </a:cxn>
                    <a:cxn ang="T12">
                      <a:pos x="T4" y="T5"/>
                    </a:cxn>
                    <a:cxn ang="T13">
                      <a:pos x="T6" y="T7"/>
                    </a:cxn>
                    <a:cxn ang="T14">
                      <a:pos x="T8" y="T9"/>
                    </a:cxn>
                  </a:cxnLst>
                  <a:rect l="T15" t="T16" r="T17" b="T18"/>
                  <a:pathLst>
                    <a:path w="304" h="53">
                      <a:moveTo>
                        <a:pt x="304" y="43"/>
                      </a:moveTo>
                      <a:lnTo>
                        <a:pt x="294" y="53"/>
                      </a:lnTo>
                      <a:lnTo>
                        <a:pt x="0" y="11"/>
                      </a:lnTo>
                      <a:lnTo>
                        <a:pt x="10" y="0"/>
                      </a:lnTo>
                      <a:lnTo>
                        <a:pt x="304" y="4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324" name="Freeform 3261"/>
                <p:cNvSpPr>
                  <a:spLocks/>
                </p:cNvSpPr>
                <p:nvPr/>
              </p:nvSpPr>
              <p:spPr bwMode="auto">
                <a:xfrm>
                  <a:off x="3539" y="1625"/>
                  <a:ext cx="148" cy="22"/>
                </a:xfrm>
                <a:custGeom>
                  <a:avLst/>
                  <a:gdLst>
                    <a:gd name="T0" fmla="*/ 1 w 296"/>
                    <a:gd name="T1" fmla="*/ 1 h 44"/>
                    <a:gd name="T2" fmla="*/ 1 w 296"/>
                    <a:gd name="T3" fmla="*/ 1 h 44"/>
                    <a:gd name="T4" fmla="*/ 0 w 296"/>
                    <a:gd name="T5" fmla="*/ 1 h 44"/>
                    <a:gd name="T6" fmla="*/ 1 w 296"/>
                    <a:gd name="T7" fmla="*/ 0 h 44"/>
                    <a:gd name="T8" fmla="*/ 1 w 296"/>
                    <a:gd name="T9" fmla="*/ 1 h 44"/>
                    <a:gd name="T10" fmla="*/ 0 60000 65536"/>
                    <a:gd name="T11" fmla="*/ 0 60000 65536"/>
                    <a:gd name="T12" fmla="*/ 0 60000 65536"/>
                    <a:gd name="T13" fmla="*/ 0 60000 65536"/>
                    <a:gd name="T14" fmla="*/ 0 60000 65536"/>
                    <a:gd name="T15" fmla="*/ 0 w 296"/>
                    <a:gd name="T16" fmla="*/ 0 h 44"/>
                    <a:gd name="T17" fmla="*/ 296 w 296"/>
                    <a:gd name="T18" fmla="*/ 44 h 44"/>
                  </a:gdLst>
                  <a:ahLst/>
                  <a:cxnLst>
                    <a:cxn ang="T10">
                      <a:pos x="T0" y="T1"/>
                    </a:cxn>
                    <a:cxn ang="T11">
                      <a:pos x="T2" y="T3"/>
                    </a:cxn>
                    <a:cxn ang="T12">
                      <a:pos x="T4" y="T5"/>
                    </a:cxn>
                    <a:cxn ang="T13">
                      <a:pos x="T6" y="T7"/>
                    </a:cxn>
                    <a:cxn ang="T14">
                      <a:pos x="T8" y="T9"/>
                    </a:cxn>
                  </a:cxnLst>
                  <a:rect l="T15" t="T16" r="T17" b="T18"/>
                  <a:pathLst>
                    <a:path w="296" h="44">
                      <a:moveTo>
                        <a:pt x="296" y="43"/>
                      </a:moveTo>
                      <a:lnTo>
                        <a:pt x="294" y="44"/>
                      </a:lnTo>
                      <a:lnTo>
                        <a:pt x="0" y="1"/>
                      </a:lnTo>
                      <a:lnTo>
                        <a:pt x="2" y="0"/>
                      </a:lnTo>
                      <a:lnTo>
                        <a:pt x="296" y="4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325" name="Freeform 3262"/>
                <p:cNvSpPr>
                  <a:spLocks/>
                </p:cNvSpPr>
                <p:nvPr/>
              </p:nvSpPr>
              <p:spPr bwMode="auto">
                <a:xfrm>
                  <a:off x="3537" y="1626"/>
                  <a:ext cx="149" cy="22"/>
                </a:xfrm>
                <a:custGeom>
                  <a:avLst/>
                  <a:gdLst>
                    <a:gd name="T0" fmla="*/ 2 w 297"/>
                    <a:gd name="T1" fmla="*/ 0 h 45"/>
                    <a:gd name="T2" fmla="*/ 2 w 297"/>
                    <a:gd name="T3" fmla="*/ 0 h 45"/>
                    <a:gd name="T4" fmla="*/ 0 w 297"/>
                    <a:gd name="T5" fmla="*/ 0 h 45"/>
                    <a:gd name="T6" fmla="*/ 1 w 297"/>
                    <a:gd name="T7" fmla="*/ 0 h 45"/>
                    <a:gd name="T8" fmla="*/ 2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4"/>
                      </a:lnTo>
                      <a:lnTo>
                        <a:pt x="3" y="0"/>
                      </a:lnTo>
                      <a:lnTo>
                        <a:pt x="297" y="43"/>
                      </a:lnTo>
                      <a:close/>
                    </a:path>
                  </a:pathLst>
                </a:custGeom>
                <a:solidFill>
                  <a:srgbClr val="B35900"/>
                </a:solidFill>
                <a:ln w="9525">
                  <a:noFill/>
                  <a:round/>
                  <a:headEnd/>
                  <a:tailEnd/>
                </a:ln>
              </p:spPr>
              <p:txBody>
                <a:bodyPr>
                  <a:prstTxWarp prst="textNoShape">
                    <a:avLst/>
                  </a:prstTxWarp>
                </a:bodyPr>
                <a:lstStyle/>
                <a:p>
                  <a:endParaRPr lang="en-US">
                    <a:latin typeface="Calibri" pitchFamily="-112" charset="0"/>
                  </a:endParaRPr>
                </a:p>
              </p:txBody>
            </p:sp>
            <p:sp>
              <p:nvSpPr>
                <p:cNvPr id="676326" name="Freeform 3263"/>
                <p:cNvSpPr>
                  <a:spLocks/>
                </p:cNvSpPr>
                <p:nvPr/>
              </p:nvSpPr>
              <p:spPr bwMode="auto">
                <a:xfrm>
                  <a:off x="3536" y="1627"/>
                  <a:ext cx="149" cy="23"/>
                </a:xfrm>
                <a:custGeom>
                  <a:avLst/>
                  <a:gdLst>
                    <a:gd name="T0" fmla="*/ 1 w 298"/>
                    <a:gd name="T1" fmla="*/ 1 h 44"/>
                    <a:gd name="T2" fmla="*/ 1 w 298"/>
                    <a:gd name="T3" fmla="*/ 1 h 44"/>
                    <a:gd name="T4" fmla="*/ 0 w 298"/>
                    <a:gd name="T5" fmla="*/ 1 h 44"/>
                    <a:gd name="T6" fmla="*/ 1 w 298"/>
                    <a:gd name="T7" fmla="*/ 0 h 44"/>
                    <a:gd name="T8" fmla="*/ 1 w 298"/>
                    <a:gd name="T9" fmla="*/ 1 h 44"/>
                    <a:gd name="T10" fmla="*/ 0 60000 65536"/>
                    <a:gd name="T11" fmla="*/ 0 60000 65536"/>
                    <a:gd name="T12" fmla="*/ 0 60000 65536"/>
                    <a:gd name="T13" fmla="*/ 0 60000 65536"/>
                    <a:gd name="T14" fmla="*/ 0 60000 65536"/>
                    <a:gd name="T15" fmla="*/ 0 w 298"/>
                    <a:gd name="T16" fmla="*/ 0 h 44"/>
                    <a:gd name="T17" fmla="*/ 298 w 298"/>
                    <a:gd name="T18" fmla="*/ 44 h 44"/>
                  </a:gdLst>
                  <a:ahLst/>
                  <a:cxnLst>
                    <a:cxn ang="T10">
                      <a:pos x="T0" y="T1"/>
                    </a:cxn>
                    <a:cxn ang="T11">
                      <a:pos x="T2" y="T3"/>
                    </a:cxn>
                    <a:cxn ang="T12">
                      <a:pos x="T4" y="T5"/>
                    </a:cxn>
                    <a:cxn ang="T13">
                      <a:pos x="T6" y="T7"/>
                    </a:cxn>
                    <a:cxn ang="T14">
                      <a:pos x="T8" y="T9"/>
                    </a:cxn>
                  </a:cxnLst>
                  <a:rect l="T15" t="T16" r="T17" b="T18"/>
                  <a:pathLst>
                    <a:path w="298" h="44">
                      <a:moveTo>
                        <a:pt x="298" y="41"/>
                      </a:moveTo>
                      <a:lnTo>
                        <a:pt x="296" y="44"/>
                      </a:lnTo>
                      <a:lnTo>
                        <a:pt x="0" y="1"/>
                      </a:lnTo>
                      <a:lnTo>
                        <a:pt x="2" y="0"/>
                      </a:lnTo>
                      <a:lnTo>
                        <a:pt x="298" y="41"/>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6327" name="Freeform 3264"/>
                <p:cNvSpPr>
                  <a:spLocks/>
                </p:cNvSpPr>
                <p:nvPr/>
              </p:nvSpPr>
              <p:spPr bwMode="auto">
                <a:xfrm>
                  <a:off x="3535" y="1628"/>
                  <a:ext cx="149" cy="23"/>
                </a:xfrm>
                <a:custGeom>
                  <a:avLst/>
                  <a:gdLst>
                    <a:gd name="T0" fmla="*/ 2 w 297"/>
                    <a:gd name="T1" fmla="*/ 1 h 45"/>
                    <a:gd name="T2" fmla="*/ 2 w 297"/>
                    <a:gd name="T3" fmla="*/ 1 h 45"/>
                    <a:gd name="T4" fmla="*/ 0 w 297"/>
                    <a:gd name="T5" fmla="*/ 1 h 45"/>
                    <a:gd name="T6" fmla="*/ 1 w 297"/>
                    <a:gd name="T7" fmla="*/ 0 h 45"/>
                    <a:gd name="T8" fmla="*/ 2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4" y="45"/>
                      </a:lnTo>
                      <a:lnTo>
                        <a:pt x="0" y="2"/>
                      </a:lnTo>
                      <a:lnTo>
                        <a:pt x="1" y="0"/>
                      </a:lnTo>
                      <a:lnTo>
                        <a:pt x="297" y="43"/>
                      </a:lnTo>
                      <a:close/>
                    </a:path>
                  </a:pathLst>
                </a:custGeom>
                <a:solidFill>
                  <a:srgbClr val="B75B00"/>
                </a:solidFill>
                <a:ln w="9525">
                  <a:noFill/>
                  <a:round/>
                  <a:headEnd/>
                  <a:tailEnd/>
                </a:ln>
              </p:spPr>
              <p:txBody>
                <a:bodyPr>
                  <a:prstTxWarp prst="textNoShape">
                    <a:avLst/>
                  </a:prstTxWarp>
                </a:bodyPr>
                <a:lstStyle/>
                <a:p>
                  <a:endParaRPr lang="en-US">
                    <a:latin typeface="Calibri" pitchFamily="-112" charset="0"/>
                  </a:endParaRPr>
                </a:p>
              </p:txBody>
            </p:sp>
            <p:sp>
              <p:nvSpPr>
                <p:cNvPr id="676328" name="Freeform 3265"/>
                <p:cNvSpPr>
                  <a:spLocks/>
                </p:cNvSpPr>
                <p:nvPr/>
              </p:nvSpPr>
              <p:spPr bwMode="auto">
                <a:xfrm>
                  <a:off x="3534" y="1629"/>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3"/>
                      </a:moveTo>
                      <a:lnTo>
                        <a:pt x="294" y="45"/>
                      </a:lnTo>
                      <a:lnTo>
                        <a:pt x="0" y="3"/>
                      </a:lnTo>
                      <a:lnTo>
                        <a:pt x="2" y="0"/>
                      </a:lnTo>
                      <a:lnTo>
                        <a:pt x="296" y="43"/>
                      </a:lnTo>
                      <a:close/>
                    </a:path>
                  </a:pathLst>
                </a:custGeom>
                <a:solidFill>
                  <a:srgbClr val="B95C00"/>
                </a:solidFill>
                <a:ln w="9525">
                  <a:noFill/>
                  <a:round/>
                  <a:headEnd/>
                  <a:tailEnd/>
                </a:ln>
              </p:spPr>
              <p:txBody>
                <a:bodyPr>
                  <a:prstTxWarp prst="textNoShape">
                    <a:avLst/>
                  </a:prstTxWarp>
                </a:bodyPr>
                <a:lstStyle/>
                <a:p>
                  <a:endParaRPr lang="en-US">
                    <a:latin typeface="Calibri" pitchFamily="-112" charset="0"/>
                  </a:endParaRPr>
                </a:p>
              </p:txBody>
            </p:sp>
            <p:sp>
              <p:nvSpPr>
                <p:cNvPr id="676329" name="Freeform 3266"/>
                <p:cNvSpPr>
                  <a:spLocks/>
                </p:cNvSpPr>
                <p:nvPr/>
              </p:nvSpPr>
              <p:spPr bwMode="auto">
                <a:xfrm>
                  <a:off x="3529" y="1631"/>
                  <a:ext cx="153" cy="27"/>
                </a:xfrm>
                <a:custGeom>
                  <a:avLst/>
                  <a:gdLst>
                    <a:gd name="T0" fmla="*/ 2 w 304"/>
                    <a:gd name="T1" fmla="*/ 0 h 55"/>
                    <a:gd name="T2" fmla="*/ 2 w 304"/>
                    <a:gd name="T3" fmla="*/ 0 h 55"/>
                    <a:gd name="T4" fmla="*/ 0 w 304"/>
                    <a:gd name="T5" fmla="*/ 0 h 55"/>
                    <a:gd name="T6" fmla="*/ 1 w 304"/>
                    <a:gd name="T7" fmla="*/ 0 h 55"/>
                    <a:gd name="T8" fmla="*/ 2 w 304"/>
                    <a:gd name="T9" fmla="*/ 0 h 55"/>
                    <a:gd name="T10" fmla="*/ 0 60000 65536"/>
                    <a:gd name="T11" fmla="*/ 0 60000 65536"/>
                    <a:gd name="T12" fmla="*/ 0 60000 65536"/>
                    <a:gd name="T13" fmla="*/ 0 60000 65536"/>
                    <a:gd name="T14" fmla="*/ 0 60000 65536"/>
                    <a:gd name="T15" fmla="*/ 0 w 304"/>
                    <a:gd name="T16" fmla="*/ 0 h 55"/>
                    <a:gd name="T17" fmla="*/ 304 w 304"/>
                    <a:gd name="T18" fmla="*/ 55 h 55"/>
                  </a:gdLst>
                  <a:ahLst/>
                  <a:cxnLst>
                    <a:cxn ang="T10">
                      <a:pos x="T0" y="T1"/>
                    </a:cxn>
                    <a:cxn ang="T11">
                      <a:pos x="T2" y="T3"/>
                    </a:cxn>
                    <a:cxn ang="T12">
                      <a:pos x="T4" y="T5"/>
                    </a:cxn>
                    <a:cxn ang="T13">
                      <a:pos x="T6" y="T7"/>
                    </a:cxn>
                    <a:cxn ang="T14">
                      <a:pos x="T8" y="T9"/>
                    </a:cxn>
                  </a:cxnLst>
                  <a:rect l="T15" t="T16" r="T17" b="T18"/>
                  <a:pathLst>
                    <a:path w="304" h="55">
                      <a:moveTo>
                        <a:pt x="304" y="42"/>
                      </a:moveTo>
                      <a:lnTo>
                        <a:pt x="296" y="55"/>
                      </a:lnTo>
                      <a:lnTo>
                        <a:pt x="0" y="12"/>
                      </a:lnTo>
                      <a:lnTo>
                        <a:pt x="10" y="0"/>
                      </a:lnTo>
                      <a:lnTo>
                        <a:pt x="304" y="42"/>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330" name="Freeform 3267"/>
                <p:cNvSpPr>
                  <a:spLocks/>
                </p:cNvSpPr>
                <p:nvPr/>
              </p:nvSpPr>
              <p:spPr bwMode="auto">
                <a:xfrm>
                  <a:off x="3534" y="1631"/>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2"/>
                      </a:moveTo>
                      <a:lnTo>
                        <a:pt x="294" y="45"/>
                      </a:lnTo>
                      <a:lnTo>
                        <a:pt x="0" y="2"/>
                      </a:lnTo>
                      <a:lnTo>
                        <a:pt x="2" y="0"/>
                      </a:lnTo>
                      <a:lnTo>
                        <a:pt x="296" y="42"/>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331" name="Freeform 3268"/>
                <p:cNvSpPr>
                  <a:spLocks/>
                </p:cNvSpPr>
                <p:nvPr/>
              </p:nvSpPr>
              <p:spPr bwMode="auto">
                <a:xfrm>
                  <a:off x="3532" y="1631"/>
                  <a:ext cx="149" cy="23"/>
                </a:xfrm>
                <a:custGeom>
                  <a:avLst/>
                  <a:gdLst>
                    <a:gd name="T0" fmla="*/ 2 w 297"/>
                    <a:gd name="T1" fmla="*/ 1 h 45"/>
                    <a:gd name="T2" fmla="*/ 2 w 297"/>
                    <a:gd name="T3" fmla="*/ 1 h 45"/>
                    <a:gd name="T4" fmla="*/ 0 w 297"/>
                    <a:gd name="T5" fmla="*/ 1 h 45"/>
                    <a:gd name="T6" fmla="*/ 1 w 297"/>
                    <a:gd name="T7" fmla="*/ 0 h 45"/>
                    <a:gd name="T8" fmla="*/ 2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3"/>
                      </a:lnTo>
                      <a:lnTo>
                        <a:pt x="3" y="0"/>
                      </a:lnTo>
                      <a:lnTo>
                        <a:pt x="297" y="43"/>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6332" name="Freeform 3269"/>
                <p:cNvSpPr>
                  <a:spLocks/>
                </p:cNvSpPr>
                <p:nvPr/>
              </p:nvSpPr>
              <p:spPr bwMode="auto">
                <a:xfrm>
                  <a:off x="3531" y="1633"/>
                  <a:ext cx="149" cy="23"/>
                </a:xfrm>
                <a:custGeom>
                  <a:avLst/>
                  <a:gdLst>
                    <a:gd name="T0" fmla="*/ 1 w 298"/>
                    <a:gd name="T1" fmla="*/ 1 h 45"/>
                    <a:gd name="T2" fmla="*/ 1 w 298"/>
                    <a:gd name="T3" fmla="*/ 1 h 45"/>
                    <a:gd name="T4" fmla="*/ 0 w 298"/>
                    <a:gd name="T5" fmla="*/ 1 h 45"/>
                    <a:gd name="T6" fmla="*/ 1 w 298"/>
                    <a:gd name="T7" fmla="*/ 0 h 45"/>
                    <a:gd name="T8" fmla="*/ 1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2"/>
                      </a:moveTo>
                      <a:lnTo>
                        <a:pt x="296" y="45"/>
                      </a:lnTo>
                      <a:lnTo>
                        <a:pt x="0" y="2"/>
                      </a:lnTo>
                      <a:lnTo>
                        <a:pt x="2" y="0"/>
                      </a:lnTo>
                      <a:lnTo>
                        <a:pt x="298" y="42"/>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333" name="Freeform 3270"/>
                <p:cNvSpPr>
                  <a:spLocks/>
                </p:cNvSpPr>
                <p:nvPr/>
              </p:nvSpPr>
              <p:spPr bwMode="auto">
                <a:xfrm>
                  <a:off x="3530" y="1634"/>
                  <a:ext cx="149" cy="22"/>
                </a:xfrm>
                <a:custGeom>
                  <a:avLst/>
                  <a:gdLst>
                    <a:gd name="T0" fmla="*/ 2 w 297"/>
                    <a:gd name="T1" fmla="*/ 0 h 45"/>
                    <a:gd name="T2" fmla="*/ 2 w 297"/>
                    <a:gd name="T3" fmla="*/ 0 h 45"/>
                    <a:gd name="T4" fmla="*/ 0 w 297"/>
                    <a:gd name="T5" fmla="*/ 0 h 45"/>
                    <a:gd name="T6" fmla="*/ 1 w 297"/>
                    <a:gd name="T7" fmla="*/ 0 h 45"/>
                    <a:gd name="T8" fmla="*/ 2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5" y="45"/>
                      </a:lnTo>
                      <a:lnTo>
                        <a:pt x="0" y="2"/>
                      </a:lnTo>
                      <a:lnTo>
                        <a:pt x="1" y="0"/>
                      </a:lnTo>
                      <a:lnTo>
                        <a:pt x="297" y="43"/>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6334" name="Freeform 3271"/>
                <p:cNvSpPr>
                  <a:spLocks/>
                </p:cNvSpPr>
                <p:nvPr/>
              </p:nvSpPr>
              <p:spPr bwMode="auto">
                <a:xfrm>
                  <a:off x="3529" y="1635"/>
                  <a:ext cx="149" cy="23"/>
                </a:xfrm>
                <a:custGeom>
                  <a:avLst/>
                  <a:gdLst>
                    <a:gd name="T0" fmla="*/ 2 w 297"/>
                    <a:gd name="T1" fmla="*/ 1 h 46"/>
                    <a:gd name="T2" fmla="*/ 2 w 297"/>
                    <a:gd name="T3" fmla="*/ 1 h 46"/>
                    <a:gd name="T4" fmla="*/ 0 w 297"/>
                    <a:gd name="T5" fmla="*/ 1 h 46"/>
                    <a:gd name="T6" fmla="*/ 1 w 297"/>
                    <a:gd name="T7" fmla="*/ 0 h 46"/>
                    <a:gd name="T8" fmla="*/ 2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3"/>
                      </a:moveTo>
                      <a:lnTo>
                        <a:pt x="296" y="46"/>
                      </a:lnTo>
                      <a:lnTo>
                        <a:pt x="0" y="3"/>
                      </a:lnTo>
                      <a:lnTo>
                        <a:pt x="2" y="0"/>
                      </a:lnTo>
                      <a:lnTo>
                        <a:pt x="297" y="43"/>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335" name="Freeform 3272"/>
                <p:cNvSpPr>
                  <a:spLocks/>
                </p:cNvSpPr>
                <p:nvPr/>
              </p:nvSpPr>
              <p:spPr bwMode="auto">
                <a:xfrm>
                  <a:off x="3525" y="1636"/>
                  <a:ext cx="152" cy="29"/>
                </a:xfrm>
                <a:custGeom>
                  <a:avLst/>
                  <a:gdLst>
                    <a:gd name="T0" fmla="*/ 1 w 304"/>
                    <a:gd name="T1" fmla="*/ 1 h 56"/>
                    <a:gd name="T2" fmla="*/ 1 w 304"/>
                    <a:gd name="T3" fmla="*/ 1 h 56"/>
                    <a:gd name="T4" fmla="*/ 0 w 304"/>
                    <a:gd name="T5" fmla="*/ 1 h 56"/>
                    <a:gd name="T6" fmla="*/ 1 w 304"/>
                    <a:gd name="T7" fmla="*/ 0 h 56"/>
                    <a:gd name="T8" fmla="*/ 1 w 304"/>
                    <a:gd name="T9" fmla="*/ 1 h 56"/>
                    <a:gd name="T10" fmla="*/ 0 60000 65536"/>
                    <a:gd name="T11" fmla="*/ 0 60000 65536"/>
                    <a:gd name="T12" fmla="*/ 0 60000 65536"/>
                    <a:gd name="T13" fmla="*/ 0 60000 65536"/>
                    <a:gd name="T14" fmla="*/ 0 60000 65536"/>
                    <a:gd name="T15" fmla="*/ 0 w 304"/>
                    <a:gd name="T16" fmla="*/ 0 h 56"/>
                    <a:gd name="T17" fmla="*/ 304 w 304"/>
                    <a:gd name="T18" fmla="*/ 56 h 56"/>
                  </a:gdLst>
                  <a:ahLst/>
                  <a:cxnLst>
                    <a:cxn ang="T10">
                      <a:pos x="T0" y="T1"/>
                    </a:cxn>
                    <a:cxn ang="T11">
                      <a:pos x="T2" y="T3"/>
                    </a:cxn>
                    <a:cxn ang="T12">
                      <a:pos x="T4" y="T5"/>
                    </a:cxn>
                    <a:cxn ang="T13">
                      <a:pos x="T6" y="T7"/>
                    </a:cxn>
                    <a:cxn ang="T14">
                      <a:pos x="T8" y="T9"/>
                    </a:cxn>
                  </a:cxnLst>
                  <a:rect l="T15" t="T16" r="T17" b="T18"/>
                  <a:pathLst>
                    <a:path w="304" h="56">
                      <a:moveTo>
                        <a:pt x="304" y="43"/>
                      </a:moveTo>
                      <a:lnTo>
                        <a:pt x="294" y="56"/>
                      </a:lnTo>
                      <a:lnTo>
                        <a:pt x="0" y="13"/>
                      </a:lnTo>
                      <a:lnTo>
                        <a:pt x="8" y="0"/>
                      </a:lnTo>
                      <a:lnTo>
                        <a:pt x="304" y="43"/>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336" name="Freeform 3273"/>
                <p:cNvSpPr>
                  <a:spLocks/>
                </p:cNvSpPr>
                <p:nvPr/>
              </p:nvSpPr>
              <p:spPr bwMode="auto">
                <a:xfrm>
                  <a:off x="3529" y="1636"/>
                  <a:ext cx="148" cy="23"/>
                </a:xfrm>
                <a:custGeom>
                  <a:avLst/>
                  <a:gdLst>
                    <a:gd name="T0" fmla="*/ 1 w 298"/>
                    <a:gd name="T1" fmla="*/ 1 h 45"/>
                    <a:gd name="T2" fmla="*/ 1 w 298"/>
                    <a:gd name="T3" fmla="*/ 1 h 45"/>
                    <a:gd name="T4" fmla="*/ 0 w 298"/>
                    <a:gd name="T5" fmla="*/ 1 h 45"/>
                    <a:gd name="T6" fmla="*/ 0 w 298"/>
                    <a:gd name="T7" fmla="*/ 0 h 45"/>
                    <a:gd name="T8" fmla="*/ 1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3"/>
                      </a:moveTo>
                      <a:lnTo>
                        <a:pt x="296" y="45"/>
                      </a:lnTo>
                      <a:lnTo>
                        <a:pt x="0" y="2"/>
                      </a:lnTo>
                      <a:lnTo>
                        <a:pt x="2" y="0"/>
                      </a:lnTo>
                      <a:lnTo>
                        <a:pt x="298" y="43"/>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337" name="Freeform 3274"/>
                <p:cNvSpPr>
                  <a:spLocks/>
                </p:cNvSpPr>
                <p:nvPr/>
              </p:nvSpPr>
              <p:spPr bwMode="auto">
                <a:xfrm>
                  <a:off x="3528" y="1637"/>
                  <a:ext cx="149" cy="24"/>
                </a:xfrm>
                <a:custGeom>
                  <a:avLst/>
                  <a:gdLst>
                    <a:gd name="T0" fmla="*/ 2 w 297"/>
                    <a:gd name="T1" fmla="*/ 1 h 46"/>
                    <a:gd name="T2" fmla="*/ 2 w 297"/>
                    <a:gd name="T3" fmla="*/ 1 h 46"/>
                    <a:gd name="T4" fmla="*/ 0 w 297"/>
                    <a:gd name="T5" fmla="*/ 1 h 46"/>
                    <a:gd name="T6" fmla="*/ 1 w 297"/>
                    <a:gd name="T7" fmla="*/ 0 h 46"/>
                    <a:gd name="T8" fmla="*/ 2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3"/>
                      </a:moveTo>
                      <a:lnTo>
                        <a:pt x="295" y="46"/>
                      </a:lnTo>
                      <a:lnTo>
                        <a:pt x="0" y="3"/>
                      </a:lnTo>
                      <a:lnTo>
                        <a:pt x="1" y="0"/>
                      </a:lnTo>
                      <a:lnTo>
                        <a:pt x="297" y="43"/>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338" name="Freeform 3275"/>
                <p:cNvSpPr>
                  <a:spLocks/>
                </p:cNvSpPr>
                <p:nvPr/>
              </p:nvSpPr>
              <p:spPr bwMode="auto">
                <a:xfrm>
                  <a:off x="3527" y="1639"/>
                  <a:ext cx="149" cy="22"/>
                </a:xfrm>
                <a:custGeom>
                  <a:avLst/>
                  <a:gdLst>
                    <a:gd name="T0" fmla="*/ 2 w 297"/>
                    <a:gd name="T1" fmla="*/ 0 h 45"/>
                    <a:gd name="T2" fmla="*/ 2 w 297"/>
                    <a:gd name="T3" fmla="*/ 0 h 45"/>
                    <a:gd name="T4" fmla="*/ 0 w 297"/>
                    <a:gd name="T5" fmla="*/ 0 h 45"/>
                    <a:gd name="T6" fmla="*/ 1 w 297"/>
                    <a:gd name="T7" fmla="*/ 0 h 45"/>
                    <a:gd name="T8" fmla="*/ 2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2"/>
                      </a:lnTo>
                      <a:lnTo>
                        <a:pt x="2" y="0"/>
                      </a:lnTo>
                      <a:lnTo>
                        <a:pt x="297" y="43"/>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6339" name="Freeform 3276"/>
                <p:cNvSpPr>
                  <a:spLocks/>
                </p:cNvSpPr>
                <p:nvPr/>
              </p:nvSpPr>
              <p:spPr bwMode="auto">
                <a:xfrm>
                  <a:off x="3527" y="1640"/>
                  <a:ext cx="148" cy="22"/>
                </a:xfrm>
                <a:custGeom>
                  <a:avLst/>
                  <a:gdLst>
                    <a:gd name="T0" fmla="*/ 1 w 296"/>
                    <a:gd name="T1" fmla="*/ 1 h 44"/>
                    <a:gd name="T2" fmla="*/ 1 w 296"/>
                    <a:gd name="T3" fmla="*/ 1 h 44"/>
                    <a:gd name="T4" fmla="*/ 0 w 296"/>
                    <a:gd name="T5" fmla="*/ 1 h 44"/>
                    <a:gd name="T6" fmla="*/ 0 w 296"/>
                    <a:gd name="T7" fmla="*/ 0 h 44"/>
                    <a:gd name="T8" fmla="*/ 1 w 296"/>
                    <a:gd name="T9" fmla="*/ 1 h 44"/>
                    <a:gd name="T10" fmla="*/ 0 60000 65536"/>
                    <a:gd name="T11" fmla="*/ 0 60000 65536"/>
                    <a:gd name="T12" fmla="*/ 0 60000 65536"/>
                    <a:gd name="T13" fmla="*/ 0 60000 65536"/>
                    <a:gd name="T14" fmla="*/ 0 60000 65536"/>
                    <a:gd name="T15" fmla="*/ 0 w 296"/>
                    <a:gd name="T16" fmla="*/ 0 h 44"/>
                    <a:gd name="T17" fmla="*/ 296 w 296"/>
                    <a:gd name="T18" fmla="*/ 44 h 44"/>
                  </a:gdLst>
                  <a:ahLst/>
                  <a:cxnLst>
                    <a:cxn ang="T10">
                      <a:pos x="T0" y="T1"/>
                    </a:cxn>
                    <a:cxn ang="T11">
                      <a:pos x="T2" y="T3"/>
                    </a:cxn>
                    <a:cxn ang="T12">
                      <a:pos x="T4" y="T5"/>
                    </a:cxn>
                    <a:cxn ang="T13">
                      <a:pos x="T6" y="T7"/>
                    </a:cxn>
                    <a:cxn ang="T14">
                      <a:pos x="T8" y="T9"/>
                    </a:cxn>
                  </a:cxnLst>
                  <a:rect l="T15" t="T16" r="T17" b="T18"/>
                  <a:pathLst>
                    <a:path w="296" h="44">
                      <a:moveTo>
                        <a:pt x="296" y="43"/>
                      </a:moveTo>
                      <a:lnTo>
                        <a:pt x="294" y="44"/>
                      </a:lnTo>
                      <a:lnTo>
                        <a:pt x="0" y="1"/>
                      </a:lnTo>
                      <a:lnTo>
                        <a:pt x="0" y="0"/>
                      </a:lnTo>
                      <a:lnTo>
                        <a:pt x="296" y="43"/>
                      </a:lnTo>
                      <a:close/>
                    </a:path>
                  </a:pathLst>
                </a:custGeom>
                <a:solidFill>
                  <a:srgbClr val="C76300"/>
                </a:solidFill>
                <a:ln w="9525">
                  <a:noFill/>
                  <a:round/>
                  <a:headEnd/>
                  <a:tailEnd/>
                </a:ln>
              </p:spPr>
              <p:txBody>
                <a:bodyPr>
                  <a:prstTxWarp prst="textNoShape">
                    <a:avLst/>
                  </a:prstTxWarp>
                </a:bodyPr>
                <a:lstStyle/>
                <a:p>
                  <a:endParaRPr lang="en-US">
                    <a:latin typeface="Calibri" pitchFamily="-112" charset="0"/>
                  </a:endParaRPr>
                </a:p>
              </p:txBody>
            </p:sp>
            <p:sp>
              <p:nvSpPr>
                <p:cNvPr id="676340" name="Freeform 3277"/>
                <p:cNvSpPr>
                  <a:spLocks/>
                </p:cNvSpPr>
                <p:nvPr/>
              </p:nvSpPr>
              <p:spPr bwMode="auto">
                <a:xfrm>
                  <a:off x="3526" y="1641"/>
                  <a:ext cx="148" cy="23"/>
                </a:xfrm>
                <a:custGeom>
                  <a:avLst/>
                  <a:gdLst>
                    <a:gd name="T0" fmla="*/ 1 w 296"/>
                    <a:gd name="T1" fmla="*/ 0 h 47"/>
                    <a:gd name="T2" fmla="*/ 1 w 296"/>
                    <a:gd name="T3" fmla="*/ 0 h 47"/>
                    <a:gd name="T4" fmla="*/ 0 w 296"/>
                    <a:gd name="T5" fmla="*/ 0 h 47"/>
                    <a:gd name="T6" fmla="*/ 1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341" name="Freeform 3278"/>
                <p:cNvSpPr>
                  <a:spLocks/>
                </p:cNvSpPr>
                <p:nvPr/>
              </p:nvSpPr>
              <p:spPr bwMode="auto">
                <a:xfrm>
                  <a:off x="3525" y="1641"/>
                  <a:ext cx="148" cy="24"/>
                </a:xfrm>
                <a:custGeom>
                  <a:avLst/>
                  <a:gdLst>
                    <a:gd name="T0" fmla="*/ 2 w 295"/>
                    <a:gd name="T1" fmla="*/ 1 h 46"/>
                    <a:gd name="T2" fmla="*/ 2 w 295"/>
                    <a:gd name="T3" fmla="*/ 1 h 46"/>
                    <a:gd name="T4" fmla="*/ 0 w 295"/>
                    <a:gd name="T5" fmla="*/ 1 h 46"/>
                    <a:gd name="T6" fmla="*/ 1 w 295"/>
                    <a:gd name="T7" fmla="*/ 0 h 46"/>
                    <a:gd name="T8" fmla="*/ 2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1" y="0"/>
                      </a:lnTo>
                      <a:lnTo>
                        <a:pt x="295" y="45"/>
                      </a:lnTo>
                      <a:close/>
                    </a:path>
                  </a:pathLst>
                </a:custGeom>
                <a:solidFill>
                  <a:srgbClr val="CA6500"/>
                </a:solidFill>
                <a:ln w="9525">
                  <a:noFill/>
                  <a:round/>
                  <a:headEnd/>
                  <a:tailEnd/>
                </a:ln>
              </p:spPr>
              <p:txBody>
                <a:bodyPr>
                  <a:prstTxWarp prst="textNoShape">
                    <a:avLst/>
                  </a:prstTxWarp>
                </a:bodyPr>
                <a:lstStyle/>
                <a:p>
                  <a:endParaRPr lang="en-US">
                    <a:latin typeface="Calibri" pitchFamily="-112" charset="0"/>
                  </a:endParaRPr>
                </a:p>
              </p:txBody>
            </p:sp>
            <p:sp>
              <p:nvSpPr>
                <p:cNvPr id="676342" name="Freeform 3279"/>
                <p:cNvSpPr>
                  <a:spLocks/>
                </p:cNvSpPr>
                <p:nvPr/>
              </p:nvSpPr>
              <p:spPr bwMode="auto">
                <a:xfrm>
                  <a:off x="3521" y="1643"/>
                  <a:ext cx="151" cy="29"/>
                </a:xfrm>
                <a:custGeom>
                  <a:avLst/>
                  <a:gdLst>
                    <a:gd name="T0" fmla="*/ 1 w 303"/>
                    <a:gd name="T1" fmla="*/ 1 h 58"/>
                    <a:gd name="T2" fmla="*/ 1 w 303"/>
                    <a:gd name="T3" fmla="*/ 1 h 58"/>
                    <a:gd name="T4" fmla="*/ 0 w 303"/>
                    <a:gd name="T5" fmla="*/ 1 h 58"/>
                    <a:gd name="T6" fmla="*/ 0 w 303"/>
                    <a:gd name="T7" fmla="*/ 0 h 58"/>
                    <a:gd name="T8" fmla="*/ 1 w 303"/>
                    <a:gd name="T9" fmla="*/ 1 h 58"/>
                    <a:gd name="T10" fmla="*/ 0 60000 65536"/>
                    <a:gd name="T11" fmla="*/ 0 60000 65536"/>
                    <a:gd name="T12" fmla="*/ 0 60000 65536"/>
                    <a:gd name="T13" fmla="*/ 0 60000 65536"/>
                    <a:gd name="T14" fmla="*/ 0 60000 65536"/>
                    <a:gd name="T15" fmla="*/ 0 w 303"/>
                    <a:gd name="T16" fmla="*/ 0 h 58"/>
                    <a:gd name="T17" fmla="*/ 303 w 303"/>
                    <a:gd name="T18" fmla="*/ 58 h 58"/>
                  </a:gdLst>
                  <a:ahLst/>
                  <a:cxnLst>
                    <a:cxn ang="T10">
                      <a:pos x="T0" y="T1"/>
                    </a:cxn>
                    <a:cxn ang="T11">
                      <a:pos x="T2" y="T3"/>
                    </a:cxn>
                    <a:cxn ang="T12">
                      <a:pos x="T4" y="T5"/>
                    </a:cxn>
                    <a:cxn ang="T13">
                      <a:pos x="T6" y="T7"/>
                    </a:cxn>
                    <a:cxn ang="T14">
                      <a:pos x="T8" y="T9"/>
                    </a:cxn>
                  </a:cxnLst>
                  <a:rect l="T15" t="T16" r="T17" b="T18"/>
                  <a:pathLst>
                    <a:path w="303" h="58">
                      <a:moveTo>
                        <a:pt x="303" y="43"/>
                      </a:moveTo>
                      <a:lnTo>
                        <a:pt x="296" y="58"/>
                      </a:lnTo>
                      <a:lnTo>
                        <a:pt x="0" y="13"/>
                      </a:lnTo>
                      <a:lnTo>
                        <a:pt x="9" y="0"/>
                      </a:lnTo>
                      <a:lnTo>
                        <a:pt x="303" y="43"/>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343" name="Freeform 3280"/>
                <p:cNvSpPr>
                  <a:spLocks/>
                </p:cNvSpPr>
                <p:nvPr/>
              </p:nvSpPr>
              <p:spPr bwMode="auto">
                <a:xfrm>
                  <a:off x="3525" y="1643"/>
                  <a:ext cx="147"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6" y="47"/>
                      </a:lnTo>
                      <a:lnTo>
                        <a:pt x="0" y="2"/>
                      </a:lnTo>
                      <a:lnTo>
                        <a:pt x="2" y="0"/>
                      </a:lnTo>
                      <a:lnTo>
                        <a:pt x="296" y="43"/>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344" name="Freeform 3281"/>
                <p:cNvSpPr>
                  <a:spLocks/>
                </p:cNvSpPr>
                <p:nvPr/>
              </p:nvSpPr>
              <p:spPr bwMode="auto">
                <a:xfrm>
                  <a:off x="3524" y="1644"/>
                  <a:ext cx="148" cy="23"/>
                </a:xfrm>
                <a:custGeom>
                  <a:avLst/>
                  <a:gdLst>
                    <a:gd name="T0" fmla="*/ 1 w 298"/>
                    <a:gd name="T1" fmla="*/ 1 h 46"/>
                    <a:gd name="T2" fmla="*/ 1 w 298"/>
                    <a:gd name="T3" fmla="*/ 1 h 46"/>
                    <a:gd name="T4" fmla="*/ 0 w 298"/>
                    <a:gd name="T5" fmla="*/ 1 h 46"/>
                    <a:gd name="T6" fmla="*/ 0 w 298"/>
                    <a:gd name="T7" fmla="*/ 0 h 46"/>
                    <a:gd name="T8" fmla="*/ 1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5"/>
                      </a:moveTo>
                      <a:lnTo>
                        <a:pt x="296" y="46"/>
                      </a:lnTo>
                      <a:lnTo>
                        <a:pt x="0" y="3"/>
                      </a:lnTo>
                      <a:lnTo>
                        <a:pt x="2" y="0"/>
                      </a:lnTo>
                      <a:lnTo>
                        <a:pt x="298" y="45"/>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345" name="Freeform 3282"/>
                <p:cNvSpPr>
                  <a:spLocks/>
                </p:cNvSpPr>
                <p:nvPr/>
              </p:nvSpPr>
              <p:spPr bwMode="auto">
                <a:xfrm>
                  <a:off x="3523" y="1646"/>
                  <a:ext cx="149" cy="23"/>
                </a:xfrm>
                <a:custGeom>
                  <a:avLst/>
                  <a:gdLst>
                    <a:gd name="T0" fmla="*/ 2 w 297"/>
                    <a:gd name="T1" fmla="*/ 0 h 47"/>
                    <a:gd name="T2" fmla="*/ 2 w 297"/>
                    <a:gd name="T3" fmla="*/ 0 h 47"/>
                    <a:gd name="T4" fmla="*/ 0 w 297"/>
                    <a:gd name="T5" fmla="*/ 0 h 47"/>
                    <a:gd name="T6" fmla="*/ 1 w 297"/>
                    <a:gd name="T7" fmla="*/ 0 h 47"/>
                    <a:gd name="T8" fmla="*/ 2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3"/>
                      </a:moveTo>
                      <a:lnTo>
                        <a:pt x="295" y="47"/>
                      </a:lnTo>
                      <a:lnTo>
                        <a:pt x="0" y="2"/>
                      </a:lnTo>
                      <a:lnTo>
                        <a:pt x="1" y="0"/>
                      </a:lnTo>
                      <a:lnTo>
                        <a:pt x="297" y="43"/>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346" name="Freeform 3283"/>
                <p:cNvSpPr>
                  <a:spLocks/>
                </p:cNvSpPr>
                <p:nvPr/>
              </p:nvSpPr>
              <p:spPr bwMode="auto">
                <a:xfrm>
                  <a:off x="3523" y="1646"/>
                  <a:ext cx="148" cy="24"/>
                </a:xfrm>
                <a:custGeom>
                  <a:avLst/>
                  <a:gdLst>
                    <a:gd name="T0" fmla="*/ 2 w 295"/>
                    <a:gd name="T1" fmla="*/ 1 h 46"/>
                    <a:gd name="T2" fmla="*/ 2 w 295"/>
                    <a:gd name="T3" fmla="*/ 1 h 46"/>
                    <a:gd name="T4" fmla="*/ 0 w 295"/>
                    <a:gd name="T5" fmla="*/ 1 h 46"/>
                    <a:gd name="T6" fmla="*/ 0 w 295"/>
                    <a:gd name="T7" fmla="*/ 0 h 46"/>
                    <a:gd name="T8" fmla="*/ 2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0" y="0"/>
                      </a:lnTo>
                      <a:lnTo>
                        <a:pt x="295" y="45"/>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347" name="Freeform 3284"/>
                <p:cNvSpPr>
                  <a:spLocks/>
                </p:cNvSpPr>
                <p:nvPr/>
              </p:nvSpPr>
              <p:spPr bwMode="auto">
                <a:xfrm>
                  <a:off x="3522" y="1648"/>
                  <a:ext cx="148" cy="23"/>
                </a:xfrm>
                <a:custGeom>
                  <a:avLst/>
                  <a:gdLst>
                    <a:gd name="T0" fmla="*/ 1 w 296"/>
                    <a:gd name="T1" fmla="*/ 0 h 47"/>
                    <a:gd name="T2" fmla="*/ 1 w 296"/>
                    <a:gd name="T3" fmla="*/ 0 h 47"/>
                    <a:gd name="T4" fmla="*/ 0 w 296"/>
                    <a:gd name="T5" fmla="*/ 0 h 47"/>
                    <a:gd name="T6" fmla="*/ 1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6348" name="Freeform 3285"/>
                <p:cNvSpPr>
                  <a:spLocks/>
                </p:cNvSpPr>
                <p:nvPr/>
              </p:nvSpPr>
              <p:spPr bwMode="auto">
                <a:xfrm>
                  <a:off x="3521" y="1649"/>
                  <a:ext cx="148" cy="23"/>
                </a:xfrm>
                <a:custGeom>
                  <a:avLst/>
                  <a:gdLst>
                    <a:gd name="T0" fmla="*/ 1 w 296"/>
                    <a:gd name="T1" fmla="*/ 1 h 46"/>
                    <a:gd name="T2" fmla="*/ 1 w 296"/>
                    <a:gd name="T3" fmla="*/ 1 h 46"/>
                    <a:gd name="T4" fmla="*/ 0 w 296"/>
                    <a:gd name="T5" fmla="*/ 1 h 46"/>
                    <a:gd name="T6" fmla="*/ 1 w 296"/>
                    <a:gd name="T7" fmla="*/ 0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5"/>
                      </a:moveTo>
                      <a:lnTo>
                        <a:pt x="296" y="46"/>
                      </a:lnTo>
                      <a:lnTo>
                        <a:pt x="0" y="1"/>
                      </a:lnTo>
                      <a:lnTo>
                        <a:pt x="2" y="0"/>
                      </a:lnTo>
                      <a:lnTo>
                        <a:pt x="296" y="45"/>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349" name="Freeform 3286"/>
                <p:cNvSpPr>
                  <a:spLocks/>
                </p:cNvSpPr>
                <p:nvPr/>
              </p:nvSpPr>
              <p:spPr bwMode="auto">
                <a:xfrm>
                  <a:off x="3518" y="1650"/>
                  <a:ext cx="151" cy="30"/>
                </a:xfrm>
                <a:custGeom>
                  <a:avLst/>
                  <a:gdLst>
                    <a:gd name="T0" fmla="*/ 1 w 302"/>
                    <a:gd name="T1" fmla="*/ 0 h 62"/>
                    <a:gd name="T2" fmla="*/ 1 w 302"/>
                    <a:gd name="T3" fmla="*/ 0 h 62"/>
                    <a:gd name="T4" fmla="*/ 0 w 302"/>
                    <a:gd name="T5" fmla="*/ 0 h 62"/>
                    <a:gd name="T6" fmla="*/ 1 w 302"/>
                    <a:gd name="T7" fmla="*/ 0 h 62"/>
                    <a:gd name="T8" fmla="*/ 1 w 302"/>
                    <a:gd name="T9" fmla="*/ 0 h 62"/>
                    <a:gd name="T10" fmla="*/ 0 60000 65536"/>
                    <a:gd name="T11" fmla="*/ 0 60000 65536"/>
                    <a:gd name="T12" fmla="*/ 0 60000 65536"/>
                    <a:gd name="T13" fmla="*/ 0 60000 65536"/>
                    <a:gd name="T14" fmla="*/ 0 60000 65536"/>
                    <a:gd name="T15" fmla="*/ 0 w 302"/>
                    <a:gd name="T16" fmla="*/ 0 h 62"/>
                    <a:gd name="T17" fmla="*/ 302 w 302"/>
                    <a:gd name="T18" fmla="*/ 62 h 62"/>
                  </a:gdLst>
                  <a:ahLst/>
                  <a:cxnLst>
                    <a:cxn ang="T10">
                      <a:pos x="T0" y="T1"/>
                    </a:cxn>
                    <a:cxn ang="T11">
                      <a:pos x="T2" y="T3"/>
                    </a:cxn>
                    <a:cxn ang="T12">
                      <a:pos x="T4" y="T5"/>
                    </a:cxn>
                    <a:cxn ang="T13">
                      <a:pos x="T6" y="T7"/>
                    </a:cxn>
                    <a:cxn ang="T14">
                      <a:pos x="T8" y="T9"/>
                    </a:cxn>
                  </a:cxnLst>
                  <a:rect l="T15" t="T16" r="T17" b="T18"/>
                  <a:pathLst>
                    <a:path w="302" h="62">
                      <a:moveTo>
                        <a:pt x="302" y="45"/>
                      </a:moveTo>
                      <a:lnTo>
                        <a:pt x="294" y="62"/>
                      </a:lnTo>
                      <a:lnTo>
                        <a:pt x="0" y="17"/>
                      </a:lnTo>
                      <a:lnTo>
                        <a:pt x="6" y="0"/>
                      </a:lnTo>
                      <a:lnTo>
                        <a:pt x="302" y="4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350" name="Freeform 3287"/>
                <p:cNvSpPr>
                  <a:spLocks/>
                </p:cNvSpPr>
                <p:nvPr/>
              </p:nvSpPr>
              <p:spPr bwMode="auto">
                <a:xfrm>
                  <a:off x="3520" y="1650"/>
                  <a:ext cx="149" cy="24"/>
                </a:xfrm>
                <a:custGeom>
                  <a:avLst/>
                  <a:gdLst>
                    <a:gd name="T0" fmla="*/ 2 w 297"/>
                    <a:gd name="T1" fmla="*/ 0 h 49"/>
                    <a:gd name="T2" fmla="*/ 2 w 297"/>
                    <a:gd name="T3" fmla="*/ 0 h 49"/>
                    <a:gd name="T4" fmla="*/ 0 w 297"/>
                    <a:gd name="T5" fmla="*/ 0 h 49"/>
                    <a:gd name="T6" fmla="*/ 1 w 297"/>
                    <a:gd name="T7" fmla="*/ 0 h 49"/>
                    <a:gd name="T8" fmla="*/ 2 w 297"/>
                    <a:gd name="T9" fmla="*/ 0 h 49"/>
                    <a:gd name="T10" fmla="*/ 0 60000 65536"/>
                    <a:gd name="T11" fmla="*/ 0 60000 65536"/>
                    <a:gd name="T12" fmla="*/ 0 60000 65536"/>
                    <a:gd name="T13" fmla="*/ 0 60000 65536"/>
                    <a:gd name="T14" fmla="*/ 0 60000 65536"/>
                    <a:gd name="T15" fmla="*/ 0 w 297"/>
                    <a:gd name="T16" fmla="*/ 0 h 49"/>
                    <a:gd name="T17" fmla="*/ 297 w 297"/>
                    <a:gd name="T18" fmla="*/ 49 h 49"/>
                  </a:gdLst>
                  <a:ahLst/>
                  <a:cxnLst>
                    <a:cxn ang="T10">
                      <a:pos x="T0" y="T1"/>
                    </a:cxn>
                    <a:cxn ang="T11">
                      <a:pos x="T2" y="T3"/>
                    </a:cxn>
                    <a:cxn ang="T12">
                      <a:pos x="T4" y="T5"/>
                    </a:cxn>
                    <a:cxn ang="T13">
                      <a:pos x="T6" y="T7"/>
                    </a:cxn>
                    <a:cxn ang="T14">
                      <a:pos x="T8" y="T9"/>
                    </a:cxn>
                  </a:cxnLst>
                  <a:rect l="T15" t="T16" r="T17" b="T18"/>
                  <a:pathLst>
                    <a:path w="297" h="49">
                      <a:moveTo>
                        <a:pt x="297" y="45"/>
                      </a:moveTo>
                      <a:lnTo>
                        <a:pt x="295" y="49"/>
                      </a:lnTo>
                      <a:lnTo>
                        <a:pt x="0" y="4"/>
                      </a:lnTo>
                      <a:lnTo>
                        <a:pt x="1" y="0"/>
                      </a:lnTo>
                      <a:lnTo>
                        <a:pt x="297" y="4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351" name="Freeform 3288"/>
                <p:cNvSpPr>
                  <a:spLocks/>
                </p:cNvSpPr>
                <p:nvPr/>
              </p:nvSpPr>
              <p:spPr bwMode="auto">
                <a:xfrm>
                  <a:off x="3520" y="1651"/>
                  <a:ext cx="148" cy="24"/>
                </a:xfrm>
                <a:custGeom>
                  <a:avLst/>
                  <a:gdLst>
                    <a:gd name="T0" fmla="*/ 2 w 295"/>
                    <a:gd name="T1" fmla="*/ 1 h 46"/>
                    <a:gd name="T2" fmla="*/ 2 w 295"/>
                    <a:gd name="T3" fmla="*/ 1 h 46"/>
                    <a:gd name="T4" fmla="*/ 0 w 295"/>
                    <a:gd name="T5" fmla="*/ 1 h 46"/>
                    <a:gd name="T6" fmla="*/ 0 w 295"/>
                    <a:gd name="T7" fmla="*/ 0 h 46"/>
                    <a:gd name="T8" fmla="*/ 2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0" y="0"/>
                      </a:lnTo>
                      <a:lnTo>
                        <a:pt x="295" y="45"/>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352" name="Freeform 3289"/>
                <p:cNvSpPr>
                  <a:spLocks/>
                </p:cNvSpPr>
                <p:nvPr/>
              </p:nvSpPr>
              <p:spPr bwMode="auto">
                <a:xfrm>
                  <a:off x="3520" y="1653"/>
                  <a:ext cx="147"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6353" name="Freeform 3290"/>
                <p:cNvSpPr>
                  <a:spLocks/>
                </p:cNvSpPr>
                <p:nvPr/>
              </p:nvSpPr>
              <p:spPr bwMode="auto">
                <a:xfrm>
                  <a:off x="3519" y="1654"/>
                  <a:ext cx="148" cy="23"/>
                </a:xfrm>
                <a:custGeom>
                  <a:avLst/>
                  <a:gdLst>
                    <a:gd name="T0" fmla="*/ 1 w 296"/>
                    <a:gd name="T1" fmla="*/ 1 h 46"/>
                    <a:gd name="T2" fmla="*/ 1 w 296"/>
                    <a:gd name="T3" fmla="*/ 1 h 46"/>
                    <a:gd name="T4" fmla="*/ 0 w 296"/>
                    <a:gd name="T5" fmla="*/ 1 h 46"/>
                    <a:gd name="T6" fmla="*/ 1 w 296"/>
                    <a:gd name="T7" fmla="*/ 0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5"/>
                      </a:moveTo>
                      <a:lnTo>
                        <a:pt x="296" y="46"/>
                      </a:lnTo>
                      <a:lnTo>
                        <a:pt x="0" y="3"/>
                      </a:lnTo>
                      <a:lnTo>
                        <a:pt x="2" y="0"/>
                      </a:lnTo>
                      <a:lnTo>
                        <a:pt x="296" y="45"/>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354" name="Freeform 3291"/>
                <p:cNvSpPr>
                  <a:spLocks/>
                </p:cNvSpPr>
                <p:nvPr/>
              </p:nvSpPr>
              <p:spPr bwMode="auto">
                <a:xfrm>
                  <a:off x="3519" y="1656"/>
                  <a:ext cx="148"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0" y="0"/>
                      </a:lnTo>
                      <a:lnTo>
                        <a:pt x="296" y="43"/>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6355" name="Freeform 3292"/>
                <p:cNvSpPr>
                  <a:spLocks/>
                </p:cNvSpPr>
                <p:nvPr/>
              </p:nvSpPr>
              <p:spPr bwMode="auto">
                <a:xfrm>
                  <a:off x="3518" y="1656"/>
                  <a:ext cx="148" cy="24"/>
                </a:xfrm>
                <a:custGeom>
                  <a:avLst/>
                  <a:gdLst>
                    <a:gd name="T0" fmla="*/ 2 w 295"/>
                    <a:gd name="T1" fmla="*/ 1 h 48"/>
                    <a:gd name="T2" fmla="*/ 2 w 295"/>
                    <a:gd name="T3" fmla="*/ 1 h 48"/>
                    <a:gd name="T4" fmla="*/ 0 w 295"/>
                    <a:gd name="T5" fmla="*/ 1 h 48"/>
                    <a:gd name="T6" fmla="*/ 1 w 295"/>
                    <a:gd name="T7" fmla="*/ 0 h 48"/>
                    <a:gd name="T8" fmla="*/ 2 w 295"/>
                    <a:gd name="T9" fmla="*/ 1 h 48"/>
                    <a:gd name="T10" fmla="*/ 0 60000 65536"/>
                    <a:gd name="T11" fmla="*/ 0 60000 65536"/>
                    <a:gd name="T12" fmla="*/ 0 60000 65536"/>
                    <a:gd name="T13" fmla="*/ 0 60000 65536"/>
                    <a:gd name="T14" fmla="*/ 0 60000 65536"/>
                    <a:gd name="T15" fmla="*/ 0 w 295"/>
                    <a:gd name="T16" fmla="*/ 0 h 48"/>
                    <a:gd name="T17" fmla="*/ 295 w 295"/>
                    <a:gd name="T18" fmla="*/ 48 h 48"/>
                  </a:gdLst>
                  <a:ahLst/>
                  <a:cxnLst>
                    <a:cxn ang="T10">
                      <a:pos x="T0" y="T1"/>
                    </a:cxn>
                    <a:cxn ang="T11">
                      <a:pos x="T2" y="T3"/>
                    </a:cxn>
                    <a:cxn ang="T12">
                      <a:pos x="T4" y="T5"/>
                    </a:cxn>
                    <a:cxn ang="T13">
                      <a:pos x="T6" y="T7"/>
                    </a:cxn>
                    <a:cxn ang="T14">
                      <a:pos x="T8" y="T9"/>
                    </a:cxn>
                  </a:cxnLst>
                  <a:rect l="T15" t="T16" r="T17" b="T18"/>
                  <a:pathLst>
                    <a:path w="295" h="48">
                      <a:moveTo>
                        <a:pt x="295" y="45"/>
                      </a:moveTo>
                      <a:lnTo>
                        <a:pt x="294" y="48"/>
                      </a:lnTo>
                      <a:lnTo>
                        <a:pt x="0" y="3"/>
                      </a:lnTo>
                      <a:lnTo>
                        <a:pt x="1" y="0"/>
                      </a:lnTo>
                      <a:lnTo>
                        <a:pt x="295" y="45"/>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6356" name="Freeform 3293"/>
                <p:cNvSpPr>
                  <a:spLocks/>
                </p:cNvSpPr>
                <p:nvPr/>
              </p:nvSpPr>
              <p:spPr bwMode="auto">
                <a:xfrm>
                  <a:off x="3515" y="1658"/>
                  <a:ext cx="150" cy="31"/>
                </a:xfrm>
                <a:custGeom>
                  <a:avLst/>
                  <a:gdLst>
                    <a:gd name="T0" fmla="*/ 1 w 301"/>
                    <a:gd name="T1" fmla="*/ 1 h 62"/>
                    <a:gd name="T2" fmla="*/ 1 w 301"/>
                    <a:gd name="T3" fmla="*/ 1 h 62"/>
                    <a:gd name="T4" fmla="*/ 0 w 301"/>
                    <a:gd name="T5" fmla="*/ 1 h 62"/>
                    <a:gd name="T6" fmla="*/ 0 w 301"/>
                    <a:gd name="T7" fmla="*/ 0 h 62"/>
                    <a:gd name="T8" fmla="*/ 1 w 301"/>
                    <a:gd name="T9" fmla="*/ 1 h 62"/>
                    <a:gd name="T10" fmla="*/ 0 60000 65536"/>
                    <a:gd name="T11" fmla="*/ 0 60000 65536"/>
                    <a:gd name="T12" fmla="*/ 0 60000 65536"/>
                    <a:gd name="T13" fmla="*/ 0 60000 65536"/>
                    <a:gd name="T14" fmla="*/ 0 60000 65536"/>
                    <a:gd name="T15" fmla="*/ 0 w 301"/>
                    <a:gd name="T16" fmla="*/ 0 h 62"/>
                    <a:gd name="T17" fmla="*/ 301 w 301"/>
                    <a:gd name="T18" fmla="*/ 62 h 62"/>
                  </a:gdLst>
                  <a:ahLst/>
                  <a:cxnLst>
                    <a:cxn ang="T10">
                      <a:pos x="T0" y="T1"/>
                    </a:cxn>
                    <a:cxn ang="T11">
                      <a:pos x="T2" y="T3"/>
                    </a:cxn>
                    <a:cxn ang="T12">
                      <a:pos x="T4" y="T5"/>
                    </a:cxn>
                    <a:cxn ang="T13">
                      <a:pos x="T6" y="T7"/>
                    </a:cxn>
                    <a:cxn ang="T14">
                      <a:pos x="T8" y="T9"/>
                    </a:cxn>
                  </a:cxnLst>
                  <a:rect l="T15" t="T16" r="T17" b="T18"/>
                  <a:pathLst>
                    <a:path w="301" h="62">
                      <a:moveTo>
                        <a:pt x="301" y="45"/>
                      </a:moveTo>
                      <a:lnTo>
                        <a:pt x="296" y="62"/>
                      </a:lnTo>
                      <a:lnTo>
                        <a:pt x="0" y="17"/>
                      </a:lnTo>
                      <a:lnTo>
                        <a:pt x="7" y="0"/>
                      </a:lnTo>
                      <a:lnTo>
                        <a:pt x="301" y="4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357" name="Freeform 3294"/>
                <p:cNvSpPr>
                  <a:spLocks/>
                </p:cNvSpPr>
                <p:nvPr/>
              </p:nvSpPr>
              <p:spPr bwMode="auto">
                <a:xfrm>
                  <a:off x="3517" y="1658"/>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6" y="48"/>
                      </a:lnTo>
                      <a:lnTo>
                        <a:pt x="0" y="3"/>
                      </a:lnTo>
                      <a:lnTo>
                        <a:pt x="2" y="0"/>
                      </a:lnTo>
                      <a:lnTo>
                        <a:pt x="296" y="4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358" name="Freeform 3295"/>
                <p:cNvSpPr>
                  <a:spLocks/>
                </p:cNvSpPr>
                <p:nvPr/>
              </p:nvSpPr>
              <p:spPr bwMode="auto">
                <a:xfrm>
                  <a:off x="3516" y="1660"/>
                  <a:ext cx="149" cy="24"/>
                </a:xfrm>
                <a:custGeom>
                  <a:avLst/>
                  <a:gdLst>
                    <a:gd name="T0" fmla="*/ 1 w 298"/>
                    <a:gd name="T1" fmla="*/ 0 h 49"/>
                    <a:gd name="T2" fmla="*/ 1 w 298"/>
                    <a:gd name="T3" fmla="*/ 0 h 49"/>
                    <a:gd name="T4" fmla="*/ 0 w 298"/>
                    <a:gd name="T5" fmla="*/ 0 h 49"/>
                    <a:gd name="T6" fmla="*/ 1 w 298"/>
                    <a:gd name="T7" fmla="*/ 0 h 49"/>
                    <a:gd name="T8" fmla="*/ 1 w 298"/>
                    <a:gd name="T9" fmla="*/ 0 h 49"/>
                    <a:gd name="T10" fmla="*/ 0 60000 65536"/>
                    <a:gd name="T11" fmla="*/ 0 60000 65536"/>
                    <a:gd name="T12" fmla="*/ 0 60000 65536"/>
                    <a:gd name="T13" fmla="*/ 0 60000 65536"/>
                    <a:gd name="T14" fmla="*/ 0 60000 65536"/>
                    <a:gd name="T15" fmla="*/ 0 w 298"/>
                    <a:gd name="T16" fmla="*/ 0 h 49"/>
                    <a:gd name="T17" fmla="*/ 298 w 298"/>
                    <a:gd name="T18" fmla="*/ 49 h 49"/>
                  </a:gdLst>
                  <a:ahLst/>
                  <a:cxnLst>
                    <a:cxn ang="T10">
                      <a:pos x="T0" y="T1"/>
                    </a:cxn>
                    <a:cxn ang="T11">
                      <a:pos x="T2" y="T3"/>
                    </a:cxn>
                    <a:cxn ang="T12">
                      <a:pos x="T4" y="T5"/>
                    </a:cxn>
                    <a:cxn ang="T13">
                      <a:pos x="T6" y="T7"/>
                    </a:cxn>
                    <a:cxn ang="T14">
                      <a:pos x="T8" y="T9"/>
                    </a:cxn>
                  </a:cxnLst>
                  <a:rect l="T15" t="T16" r="T17" b="T18"/>
                  <a:pathLst>
                    <a:path w="298" h="49">
                      <a:moveTo>
                        <a:pt x="298" y="45"/>
                      </a:moveTo>
                      <a:lnTo>
                        <a:pt x="296" y="49"/>
                      </a:lnTo>
                      <a:lnTo>
                        <a:pt x="0" y="4"/>
                      </a:lnTo>
                      <a:lnTo>
                        <a:pt x="2" y="0"/>
                      </a:lnTo>
                      <a:lnTo>
                        <a:pt x="298" y="45"/>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359" name="Freeform 3296"/>
                <p:cNvSpPr>
                  <a:spLocks/>
                </p:cNvSpPr>
                <p:nvPr/>
              </p:nvSpPr>
              <p:spPr bwMode="auto">
                <a:xfrm>
                  <a:off x="3516" y="1661"/>
                  <a:ext cx="148" cy="24"/>
                </a:xfrm>
                <a:custGeom>
                  <a:avLst/>
                  <a:gdLst>
                    <a:gd name="T0" fmla="*/ 1 w 296"/>
                    <a:gd name="T1" fmla="*/ 1 h 48"/>
                    <a:gd name="T2" fmla="*/ 1 w 296"/>
                    <a:gd name="T3" fmla="*/ 1 h 48"/>
                    <a:gd name="T4" fmla="*/ 0 w 296"/>
                    <a:gd name="T5" fmla="*/ 1 h 48"/>
                    <a:gd name="T6" fmla="*/ 0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DA6D00"/>
                </a:solidFill>
                <a:ln w="9525">
                  <a:noFill/>
                  <a:round/>
                  <a:headEnd/>
                  <a:tailEnd/>
                </a:ln>
              </p:spPr>
              <p:txBody>
                <a:bodyPr>
                  <a:prstTxWarp prst="textNoShape">
                    <a:avLst/>
                  </a:prstTxWarp>
                </a:bodyPr>
                <a:lstStyle/>
                <a:p>
                  <a:endParaRPr lang="en-US">
                    <a:latin typeface="Calibri" pitchFamily="-112" charset="0"/>
                  </a:endParaRPr>
                </a:p>
              </p:txBody>
            </p:sp>
            <p:sp>
              <p:nvSpPr>
                <p:cNvPr id="676360" name="Freeform 3297"/>
                <p:cNvSpPr>
                  <a:spLocks/>
                </p:cNvSpPr>
                <p:nvPr/>
              </p:nvSpPr>
              <p:spPr bwMode="auto">
                <a:xfrm>
                  <a:off x="3515" y="1663"/>
                  <a:ext cx="148" cy="24"/>
                </a:xfrm>
                <a:custGeom>
                  <a:avLst/>
                  <a:gdLst>
                    <a:gd name="T0" fmla="*/ 2 w 295"/>
                    <a:gd name="T1" fmla="*/ 1 h 48"/>
                    <a:gd name="T2" fmla="*/ 2 w 295"/>
                    <a:gd name="T3" fmla="*/ 1 h 48"/>
                    <a:gd name="T4" fmla="*/ 0 w 295"/>
                    <a:gd name="T5" fmla="*/ 1 h 48"/>
                    <a:gd name="T6" fmla="*/ 1 w 295"/>
                    <a:gd name="T7" fmla="*/ 0 h 48"/>
                    <a:gd name="T8" fmla="*/ 2 w 295"/>
                    <a:gd name="T9" fmla="*/ 1 h 48"/>
                    <a:gd name="T10" fmla="*/ 0 60000 65536"/>
                    <a:gd name="T11" fmla="*/ 0 60000 65536"/>
                    <a:gd name="T12" fmla="*/ 0 60000 65536"/>
                    <a:gd name="T13" fmla="*/ 0 60000 65536"/>
                    <a:gd name="T14" fmla="*/ 0 60000 65536"/>
                    <a:gd name="T15" fmla="*/ 0 w 295"/>
                    <a:gd name="T16" fmla="*/ 0 h 48"/>
                    <a:gd name="T17" fmla="*/ 295 w 295"/>
                    <a:gd name="T18" fmla="*/ 48 h 48"/>
                  </a:gdLst>
                  <a:ahLst/>
                  <a:cxnLst>
                    <a:cxn ang="T10">
                      <a:pos x="T0" y="T1"/>
                    </a:cxn>
                    <a:cxn ang="T11">
                      <a:pos x="T2" y="T3"/>
                    </a:cxn>
                    <a:cxn ang="T12">
                      <a:pos x="T4" y="T5"/>
                    </a:cxn>
                    <a:cxn ang="T13">
                      <a:pos x="T6" y="T7"/>
                    </a:cxn>
                    <a:cxn ang="T14">
                      <a:pos x="T8" y="T9"/>
                    </a:cxn>
                  </a:cxnLst>
                  <a:rect l="T15" t="T16" r="T17" b="T18"/>
                  <a:pathLst>
                    <a:path w="295" h="48">
                      <a:moveTo>
                        <a:pt x="295" y="45"/>
                      </a:moveTo>
                      <a:lnTo>
                        <a:pt x="294" y="48"/>
                      </a:lnTo>
                      <a:lnTo>
                        <a:pt x="0" y="3"/>
                      </a:lnTo>
                      <a:lnTo>
                        <a:pt x="1" y="0"/>
                      </a:lnTo>
                      <a:lnTo>
                        <a:pt x="295" y="45"/>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361" name="Freeform 3298"/>
                <p:cNvSpPr>
                  <a:spLocks/>
                </p:cNvSpPr>
                <p:nvPr/>
              </p:nvSpPr>
              <p:spPr bwMode="auto">
                <a:xfrm>
                  <a:off x="3515" y="1665"/>
                  <a:ext cx="147" cy="24"/>
                </a:xfrm>
                <a:custGeom>
                  <a:avLst/>
                  <a:gdLst>
                    <a:gd name="T0" fmla="*/ 1 w 296"/>
                    <a:gd name="T1" fmla="*/ 0 h 49"/>
                    <a:gd name="T2" fmla="*/ 1 w 296"/>
                    <a:gd name="T3" fmla="*/ 0 h 49"/>
                    <a:gd name="T4" fmla="*/ 0 w 296"/>
                    <a:gd name="T5" fmla="*/ 0 h 49"/>
                    <a:gd name="T6" fmla="*/ 0 w 296"/>
                    <a:gd name="T7" fmla="*/ 0 h 49"/>
                    <a:gd name="T8" fmla="*/ 1 w 296"/>
                    <a:gd name="T9" fmla="*/ 0 h 49"/>
                    <a:gd name="T10" fmla="*/ 0 60000 65536"/>
                    <a:gd name="T11" fmla="*/ 0 60000 65536"/>
                    <a:gd name="T12" fmla="*/ 0 60000 65536"/>
                    <a:gd name="T13" fmla="*/ 0 60000 65536"/>
                    <a:gd name="T14" fmla="*/ 0 60000 65536"/>
                    <a:gd name="T15" fmla="*/ 0 w 296"/>
                    <a:gd name="T16" fmla="*/ 0 h 49"/>
                    <a:gd name="T17" fmla="*/ 296 w 296"/>
                    <a:gd name="T18" fmla="*/ 49 h 49"/>
                  </a:gdLst>
                  <a:ahLst/>
                  <a:cxnLst>
                    <a:cxn ang="T10">
                      <a:pos x="T0" y="T1"/>
                    </a:cxn>
                    <a:cxn ang="T11">
                      <a:pos x="T2" y="T3"/>
                    </a:cxn>
                    <a:cxn ang="T12">
                      <a:pos x="T4" y="T5"/>
                    </a:cxn>
                    <a:cxn ang="T13">
                      <a:pos x="T6" y="T7"/>
                    </a:cxn>
                    <a:cxn ang="T14">
                      <a:pos x="T8" y="T9"/>
                    </a:cxn>
                  </a:cxnLst>
                  <a:rect l="T15" t="T16" r="T17" b="T18"/>
                  <a:pathLst>
                    <a:path w="296" h="49">
                      <a:moveTo>
                        <a:pt x="296" y="45"/>
                      </a:moveTo>
                      <a:lnTo>
                        <a:pt x="296" y="49"/>
                      </a:lnTo>
                      <a:lnTo>
                        <a:pt x="0" y="4"/>
                      </a:lnTo>
                      <a:lnTo>
                        <a:pt x="2" y="0"/>
                      </a:lnTo>
                      <a:lnTo>
                        <a:pt x="296" y="45"/>
                      </a:lnTo>
                      <a:close/>
                    </a:path>
                  </a:pathLst>
                </a:custGeom>
                <a:solidFill>
                  <a:srgbClr val="DC6E00"/>
                </a:solidFill>
                <a:ln w="9525">
                  <a:noFill/>
                  <a:round/>
                  <a:headEnd/>
                  <a:tailEnd/>
                </a:ln>
              </p:spPr>
              <p:txBody>
                <a:bodyPr>
                  <a:prstTxWarp prst="textNoShape">
                    <a:avLst/>
                  </a:prstTxWarp>
                </a:bodyPr>
                <a:lstStyle/>
                <a:p>
                  <a:endParaRPr lang="en-US">
                    <a:latin typeface="Calibri" pitchFamily="-112" charset="0"/>
                  </a:endParaRPr>
                </a:p>
              </p:txBody>
            </p:sp>
            <p:sp>
              <p:nvSpPr>
                <p:cNvPr id="676362" name="Freeform 3299"/>
                <p:cNvSpPr>
                  <a:spLocks/>
                </p:cNvSpPr>
                <p:nvPr/>
              </p:nvSpPr>
              <p:spPr bwMode="auto">
                <a:xfrm>
                  <a:off x="3512" y="1666"/>
                  <a:ext cx="150" cy="31"/>
                </a:xfrm>
                <a:custGeom>
                  <a:avLst/>
                  <a:gdLst>
                    <a:gd name="T0" fmla="*/ 1 w 301"/>
                    <a:gd name="T1" fmla="*/ 1 h 61"/>
                    <a:gd name="T2" fmla="*/ 1 w 301"/>
                    <a:gd name="T3" fmla="*/ 1 h 61"/>
                    <a:gd name="T4" fmla="*/ 0 w 301"/>
                    <a:gd name="T5" fmla="*/ 1 h 61"/>
                    <a:gd name="T6" fmla="*/ 0 w 301"/>
                    <a:gd name="T7" fmla="*/ 0 h 61"/>
                    <a:gd name="T8" fmla="*/ 1 w 301"/>
                    <a:gd name="T9" fmla="*/ 1 h 61"/>
                    <a:gd name="T10" fmla="*/ 0 60000 65536"/>
                    <a:gd name="T11" fmla="*/ 0 60000 65536"/>
                    <a:gd name="T12" fmla="*/ 0 60000 65536"/>
                    <a:gd name="T13" fmla="*/ 0 60000 65536"/>
                    <a:gd name="T14" fmla="*/ 0 60000 65536"/>
                    <a:gd name="T15" fmla="*/ 0 w 301"/>
                    <a:gd name="T16" fmla="*/ 0 h 61"/>
                    <a:gd name="T17" fmla="*/ 301 w 301"/>
                    <a:gd name="T18" fmla="*/ 61 h 61"/>
                  </a:gdLst>
                  <a:ahLst/>
                  <a:cxnLst>
                    <a:cxn ang="T10">
                      <a:pos x="T0" y="T1"/>
                    </a:cxn>
                    <a:cxn ang="T11">
                      <a:pos x="T2" y="T3"/>
                    </a:cxn>
                    <a:cxn ang="T12">
                      <a:pos x="T4" y="T5"/>
                    </a:cxn>
                    <a:cxn ang="T13">
                      <a:pos x="T6" y="T7"/>
                    </a:cxn>
                    <a:cxn ang="T14">
                      <a:pos x="T8" y="T9"/>
                    </a:cxn>
                  </a:cxnLst>
                  <a:rect l="T15" t="T16" r="T17" b="T18"/>
                  <a:pathLst>
                    <a:path w="301" h="61">
                      <a:moveTo>
                        <a:pt x="301" y="45"/>
                      </a:moveTo>
                      <a:lnTo>
                        <a:pt x="296" y="61"/>
                      </a:lnTo>
                      <a:lnTo>
                        <a:pt x="0" y="16"/>
                      </a:lnTo>
                      <a:lnTo>
                        <a:pt x="5" y="0"/>
                      </a:lnTo>
                      <a:lnTo>
                        <a:pt x="301" y="4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363" name="Freeform 3300"/>
                <p:cNvSpPr>
                  <a:spLocks/>
                </p:cNvSpPr>
                <p:nvPr/>
              </p:nvSpPr>
              <p:spPr bwMode="auto">
                <a:xfrm>
                  <a:off x="3515" y="1666"/>
                  <a:ext cx="147" cy="24"/>
                </a:xfrm>
                <a:custGeom>
                  <a:avLst/>
                  <a:gdLst>
                    <a:gd name="T0" fmla="*/ 1 w 296"/>
                    <a:gd name="T1" fmla="*/ 1 h 48"/>
                    <a:gd name="T2" fmla="*/ 1 w 296"/>
                    <a:gd name="T3" fmla="*/ 1 h 48"/>
                    <a:gd name="T4" fmla="*/ 0 w 296"/>
                    <a:gd name="T5" fmla="*/ 1 h 48"/>
                    <a:gd name="T6" fmla="*/ 0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364" name="Freeform 3301"/>
                <p:cNvSpPr>
                  <a:spLocks/>
                </p:cNvSpPr>
                <p:nvPr/>
              </p:nvSpPr>
              <p:spPr bwMode="auto">
                <a:xfrm>
                  <a:off x="3514" y="1668"/>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5" y="48"/>
                      </a:lnTo>
                      <a:lnTo>
                        <a:pt x="0" y="3"/>
                      </a:lnTo>
                      <a:lnTo>
                        <a:pt x="2" y="0"/>
                      </a:lnTo>
                      <a:lnTo>
                        <a:pt x="296" y="45"/>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365" name="Freeform 3302"/>
                <p:cNvSpPr>
                  <a:spLocks/>
                </p:cNvSpPr>
                <p:nvPr/>
              </p:nvSpPr>
              <p:spPr bwMode="auto">
                <a:xfrm>
                  <a:off x="3513" y="1670"/>
                  <a:ext cx="148" cy="24"/>
                </a:xfrm>
                <a:custGeom>
                  <a:avLst/>
                  <a:gdLst>
                    <a:gd name="T0" fmla="*/ 1 w 296"/>
                    <a:gd name="T1" fmla="*/ 0 h 49"/>
                    <a:gd name="T2" fmla="*/ 1 w 296"/>
                    <a:gd name="T3" fmla="*/ 0 h 49"/>
                    <a:gd name="T4" fmla="*/ 0 w 296"/>
                    <a:gd name="T5" fmla="*/ 0 h 49"/>
                    <a:gd name="T6" fmla="*/ 1 w 296"/>
                    <a:gd name="T7" fmla="*/ 0 h 49"/>
                    <a:gd name="T8" fmla="*/ 1 w 296"/>
                    <a:gd name="T9" fmla="*/ 0 h 49"/>
                    <a:gd name="T10" fmla="*/ 0 60000 65536"/>
                    <a:gd name="T11" fmla="*/ 0 60000 65536"/>
                    <a:gd name="T12" fmla="*/ 0 60000 65536"/>
                    <a:gd name="T13" fmla="*/ 0 60000 65536"/>
                    <a:gd name="T14" fmla="*/ 0 60000 65536"/>
                    <a:gd name="T15" fmla="*/ 0 w 296"/>
                    <a:gd name="T16" fmla="*/ 0 h 49"/>
                    <a:gd name="T17" fmla="*/ 296 w 296"/>
                    <a:gd name="T18" fmla="*/ 49 h 49"/>
                  </a:gdLst>
                  <a:ahLst/>
                  <a:cxnLst>
                    <a:cxn ang="T10">
                      <a:pos x="T0" y="T1"/>
                    </a:cxn>
                    <a:cxn ang="T11">
                      <a:pos x="T2" y="T3"/>
                    </a:cxn>
                    <a:cxn ang="T12">
                      <a:pos x="T4" y="T5"/>
                    </a:cxn>
                    <a:cxn ang="T13">
                      <a:pos x="T6" y="T7"/>
                    </a:cxn>
                    <a:cxn ang="T14">
                      <a:pos x="T8" y="T9"/>
                    </a:cxn>
                  </a:cxnLst>
                  <a:rect l="T15" t="T16" r="T17" b="T18"/>
                  <a:pathLst>
                    <a:path w="296" h="49">
                      <a:moveTo>
                        <a:pt x="296" y="45"/>
                      </a:moveTo>
                      <a:lnTo>
                        <a:pt x="296" y="49"/>
                      </a:lnTo>
                      <a:lnTo>
                        <a:pt x="0" y="4"/>
                      </a:lnTo>
                      <a:lnTo>
                        <a:pt x="1" y="0"/>
                      </a:lnTo>
                      <a:lnTo>
                        <a:pt x="296" y="45"/>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366" name="Freeform 3303"/>
                <p:cNvSpPr>
                  <a:spLocks/>
                </p:cNvSpPr>
                <p:nvPr/>
              </p:nvSpPr>
              <p:spPr bwMode="auto">
                <a:xfrm>
                  <a:off x="3513" y="1671"/>
                  <a:ext cx="148" cy="24"/>
                </a:xfrm>
                <a:custGeom>
                  <a:avLst/>
                  <a:gdLst>
                    <a:gd name="T0" fmla="*/ 1 w 296"/>
                    <a:gd name="T1" fmla="*/ 1 h 48"/>
                    <a:gd name="T2" fmla="*/ 1 w 296"/>
                    <a:gd name="T3" fmla="*/ 1 h 48"/>
                    <a:gd name="T4" fmla="*/ 0 w 296"/>
                    <a:gd name="T5" fmla="*/ 1 h 48"/>
                    <a:gd name="T6" fmla="*/ 0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E07000"/>
                </a:solidFill>
                <a:ln w="9525">
                  <a:noFill/>
                  <a:round/>
                  <a:headEnd/>
                  <a:tailEnd/>
                </a:ln>
              </p:spPr>
              <p:txBody>
                <a:bodyPr>
                  <a:prstTxWarp prst="textNoShape">
                    <a:avLst/>
                  </a:prstTxWarp>
                </a:bodyPr>
                <a:lstStyle/>
                <a:p>
                  <a:endParaRPr lang="en-US">
                    <a:latin typeface="Calibri" pitchFamily="-112" charset="0"/>
                  </a:endParaRPr>
                </a:p>
              </p:txBody>
            </p:sp>
            <p:sp>
              <p:nvSpPr>
                <p:cNvPr id="676367" name="Freeform 3304"/>
                <p:cNvSpPr>
                  <a:spLocks/>
                </p:cNvSpPr>
                <p:nvPr/>
              </p:nvSpPr>
              <p:spPr bwMode="auto">
                <a:xfrm>
                  <a:off x="3512" y="1673"/>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6" y="48"/>
                      </a:lnTo>
                      <a:lnTo>
                        <a:pt x="0" y="3"/>
                      </a:lnTo>
                      <a:lnTo>
                        <a:pt x="2" y="0"/>
                      </a:lnTo>
                      <a:lnTo>
                        <a:pt x="296" y="45"/>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368" name="Freeform 3305"/>
                <p:cNvSpPr>
                  <a:spLocks/>
                </p:cNvSpPr>
                <p:nvPr/>
              </p:nvSpPr>
              <p:spPr bwMode="auto">
                <a:xfrm>
                  <a:off x="3510" y="1675"/>
                  <a:ext cx="150" cy="32"/>
                </a:xfrm>
                <a:custGeom>
                  <a:avLst/>
                  <a:gdLst>
                    <a:gd name="T0" fmla="*/ 2 w 299"/>
                    <a:gd name="T1" fmla="*/ 0 h 65"/>
                    <a:gd name="T2" fmla="*/ 2 w 299"/>
                    <a:gd name="T3" fmla="*/ 0 h 65"/>
                    <a:gd name="T4" fmla="*/ 0 w 299"/>
                    <a:gd name="T5" fmla="*/ 0 h 65"/>
                    <a:gd name="T6" fmla="*/ 1 w 299"/>
                    <a:gd name="T7" fmla="*/ 0 h 65"/>
                    <a:gd name="T8" fmla="*/ 2 w 299"/>
                    <a:gd name="T9" fmla="*/ 0 h 65"/>
                    <a:gd name="T10" fmla="*/ 0 60000 65536"/>
                    <a:gd name="T11" fmla="*/ 0 60000 65536"/>
                    <a:gd name="T12" fmla="*/ 0 60000 65536"/>
                    <a:gd name="T13" fmla="*/ 0 60000 65536"/>
                    <a:gd name="T14" fmla="*/ 0 60000 65536"/>
                    <a:gd name="T15" fmla="*/ 0 w 299"/>
                    <a:gd name="T16" fmla="*/ 0 h 65"/>
                    <a:gd name="T17" fmla="*/ 299 w 299"/>
                    <a:gd name="T18" fmla="*/ 65 h 65"/>
                  </a:gdLst>
                  <a:ahLst/>
                  <a:cxnLst>
                    <a:cxn ang="T10">
                      <a:pos x="T0" y="T1"/>
                    </a:cxn>
                    <a:cxn ang="T11">
                      <a:pos x="T2" y="T3"/>
                    </a:cxn>
                    <a:cxn ang="T12">
                      <a:pos x="T4" y="T5"/>
                    </a:cxn>
                    <a:cxn ang="T13">
                      <a:pos x="T6" y="T7"/>
                    </a:cxn>
                    <a:cxn ang="T14">
                      <a:pos x="T8" y="T9"/>
                    </a:cxn>
                  </a:cxnLst>
                  <a:rect l="T15" t="T16" r="T17" b="T18"/>
                  <a:pathLst>
                    <a:path w="299" h="65">
                      <a:moveTo>
                        <a:pt x="299" y="45"/>
                      </a:moveTo>
                      <a:lnTo>
                        <a:pt x="294" y="65"/>
                      </a:lnTo>
                      <a:lnTo>
                        <a:pt x="0" y="19"/>
                      </a:lnTo>
                      <a:lnTo>
                        <a:pt x="3" y="0"/>
                      </a:lnTo>
                      <a:lnTo>
                        <a:pt x="299" y="45"/>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369" name="Freeform 3306"/>
                <p:cNvSpPr>
                  <a:spLocks/>
                </p:cNvSpPr>
                <p:nvPr/>
              </p:nvSpPr>
              <p:spPr bwMode="auto">
                <a:xfrm>
                  <a:off x="3511" y="1675"/>
                  <a:ext cx="149" cy="25"/>
                </a:xfrm>
                <a:custGeom>
                  <a:avLst/>
                  <a:gdLst>
                    <a:gd name="T0" fmla="*/ 1 w 298"/>
                    <a:gd name="T1" fmla="*/ 0 h 52"/>
                    <a:gd name="T2" fmla="*/ 1 w 298"/>
                    <a:gd name="T3" fmla="*/ 0 h 52"/>
                    <a:gd name="T4" fmla="*/ 0 w 298"/>
                    <a:gd name="T5" fmla="*/ 0 h 52"/>
                    <a:gd name="T6" fmla="*/ 1 w 298"/>
                    <a:gd name="T7" fmla="*/ 0 h 52"/>
                    <a:gd name="T8" fmla="*/ 1 w 298"/>
                    <a:gd name="T9" fmla="*/ 0 h 52"/>
                    <a:gd name="T10" fmla="*/ 0 60000 65536"/>
                    <a:gd name="T11" fmla="*/ 0 60000 65536"/>
                    <a:gd name="T12" fmla="*/ 0 60000 65536"/>
                    <a:gd name="T13" fmla="*/ 0 60000 65536"/>
                    <a:gd name="T14" fmla="*/ 0 60000 65536"/>
                    <a:gd name="T15" fmla="*/ 0 w 298"/>
                    <a:gd name="T16" fmla="*/ 0 h 52"/>
                    <a:gd name="T17" fmla="*/ 298 w 298"/>
                    <a:gd name="T18" fmla="*/ 52 h 52"/>
                  </a:gdLst>
                  <a:ahLst/>
                  <a:cxnLst>
                    <a:cxn ang="T10">
                      <a:pos x="T0" y="T1"/>
                    </a:cxn>
                    <a:cxn ang="T11">
                      <a:pos x="T2" y="T3"/>
                    </a:cxn>
                    <a:cxn ang="T12">
                      <a:pos x="T4" y="T5"/>
                    </a:cxn>
                    <a:cxn ang="T13">
                      <a:pos x="T6" y="T7"/>
                    </a:cxn>
                    <a:cxn ang="T14">
                      <a:pos x="T8" y="T9"/>
                    </a:cxn>
                  </a:cxnLst>
                  <a:rect l="T15" t="T16" r="T17" b="T18"/>
                  <a:pathLst>
                    <a:path w="298" h="52">
                      <a:moveTo>
                        <a:pt x="298" y="45"/>
                      </a:moveTo>
                      <a:lnTo>
                        <a:pt x="296" y="52"/>
                      </a:lnTo>
                      <a:lnTo>
                        <a:pt x="0" y="5"/>
                      </a:lnTo>
                      <a:lnTo>
                        <a:pt x="2" y="0"/>
                      </a:lnTo>
                      <a:lnTo>
                        <a:pt x="298" y="45"/>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370" name="Freeform 3307"/>
                <p:cNvSpPr>
                  <a:spLocks/>
                </p:cNvSpPr>
                <p:nvPr/>
              </p:nvSpPr>
              <p:spPr bwMode="auto">
                <a:xfrm>
                  <a:off x="3510" y="1677"/>
                  <a:ext cx="149" cy="27"/>
                </a:xfrm>
                <a:custGeom>
                  <a:avLst/>
                  <a:gdLst>
                    <a:gd name="T0" fmla="*/ 2 w 297"/>
                    <a:gd name="T1" fmla="*/ 1 h 53"/>
                    <a:gd name="T2" fmla="*/ 2 w 297"/>
                    <a:gd name="T3" fmla="*/ 1 h 53"/>
                    <a:gd name="T4" fmla="*/ 0 w 297"/>
                    <a:gd name="T5" fmla="*/ 1 h 53"/>
                    <a:gd name="T6" fmla="*/ 1 w 297"/>
                    <a:gd name="T7" fmla="*/ 0 h 53"/>
                    <a:gd name="T8" fmla="*/ 2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7" y="47"/>
                      </a:moveTo>
                      <a:lnTo>
                        <a:pt x="296" y="53"/>
                      </a:lnTo>
                      <a:lnTo>
                        <a:pt x="0" y="7"/>
                      </a:lnTo>
                      <a:lnTo>
                        <a:pt x="1" y="0"/>
                      </a:lnTo>
                      <a:lnTo>
                        <a:pt x="297" y="47"/>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371" name="Freeform 3308"/>
                <p:cNvSpPr>
                  <a:spLocks/>
                </p:cNvSpPr>
                <p:nvPr/>
              </p:nvSpPr>
              <p:spPr bwMode="auto">
                <a:xfrm>
                  <a:off x="3510" y="1680"/>
                  <a:ext cx="148" cy="27"/>
                </a:xfrm>
                <a:custGeom>
                  <a:avLst/>
                  <a:gdLst>
                    <a:gd name="T0" fmla="*/ 1 w 296"/>
                    <a:gd name="T1" fmla="*/ 1 h 53"/>
                    <a:gd name="T2" fmla="*/ 1 w 296"/>
                    <a:gd name="T3" fmla="*/ 1 h 53"/>
                    <a:gd name="T4" fmla="*/ 0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6"/>
                      </a:moveTo>
                      <a:lnTo>
                        <a:pt x="294" y="53"/>
                      </a:lnTo>
                      <a:lnTo>
                        <a:pt x="0" y="7"/>
                      </a:lnTo>
                      <a:lnTo>
                        <a:pt x="0" y="0"/>
                      </a:lnTo>
                      <a:lnTo>
                        <a:pt x="296" y="46"/>
                      </a:lnTo>
                      <a:close/>
                    </a:path>
                  </a:pathLst>
                </a:custGeom>
                <a:solidFill>
                  <a:srgbClr val="E47200"/>
                </a:solidFill>
                <a:ln w="9525">
                  <a:noFill/>
                  <a:round/>
                  <a:headEnd/>
                  <a:tailEnd/>
                </a:ln>
              </p:spPr>
              <p:txBody>
                <a:bodyPr>
                  <a:prstTxWarp prst="textNoShape">
                    <a:avLst/>
                  </a:prstTxWarp>
                </a:bodyPr>
                <a:lstStyle/>
                <a:p>
                  <a:endParaRPr lang="en-US">
                    <a:latin typeface="Calibri" pitchFamily="-112" charset="0"/>
                  </a:endParaRPr>
                </a:p>
              </p:txBody>
            </p:sp>
            <p:sp>
              <p:nvSpPr>
                <p:cNvPr id="676372" name="Freeform 3309"/>
                <p:cNvSpPr>
                  <a:spLocks/>
                </p:cNvSpPr>
                <p:nvPr/>
              </p:nvSpPr>
              <p:spPr bwMode="auto">
                <a:xfrm>
                  <a:off x="3509" y="1684"/>
                  <a:ext cx="148" cy="32"/>
                </a:xfrm>
                <a:custGeom>
                  <a:avLst/>
                  <a:gdLst>
                    <a:gd name="T0" fmla="*/ 1 w 298"/>
                    <a:gd name="T1" fmla="*/ 1 h 64"/>
                    <a:gd name="T2" fmla="*/ 1 w 298"/>
                    <a:gd name="T3" fmla="*/ 1 h 64"/>
                    <a:gd name="T4" fmla="*/ 0 w 298"/>
                    <a:gd name="T5" fmla="*/ 1 h 64"/>
                    <a:gd name="T6" fmla="*/ 0 w 298"/>
                    <a:gd name="T7" fmla="*/ 0 h 64"/>
                    <a:gd name="T8" fmla="*/ 1 w 298"/>
                    <a:gd name="T9" fmla="*/ 1 h 64"/>
                    <a:gd name="T10" fmla="*/ 0 60000 65536"/>
                    <a:gd name="T11" fmla="*/ 0 60000 65536"/>
                    <a:gd name="T12" fmla="*/ 0 60000 65536"/>
                    <a:gd name="T13" fmla="*/ 0 60000 65536"/>
                    <a:gd name="T14" fmla="*/ 0 60000 65536"/>
                    <a:gd name="T15" fmla="*/ 0 w 298"/>
                    <a:gd name="T16" fmla="*/ 0 h 64"/>
                    <a:gd name="T17" fmla="*/ 298 w 298"/>
                    <a:gd name="T18" fmla="*/ 64 h 64"/>
                  </a:gdLst>
                  <a:ahLst/>
                  <a:cxnLst>
                    <a:cxn ang="T10">
                      <a:pos x="T0" y="T1"/>
                    </a:cxn>
                    <a:cxn ang="T11">
                      <a:pos x="T2" y="T3"/>
                    </a:cxn>
                    <a:cxn ang="T12">
                      <a:pos x="T4" y="T5"/>
                    </a:cxn>
                    <a:cxn ang="T13">
                      <a:pos x="T6" y="T7"/>
                    </a:cxn>
                    <a:cxn ang="T14">
                      <a:pos x="T8" y="T9"/>
                    </a:cxn>
                  </a:cxnLst>
                  <a:rect l="T15" t="T16" r="T17" b="T18"/>
                  <a:pathLst>
                    <a:path w="298" h="64">
                      <a:moveTo>
                        <a:pt x="298" y="46"/>
                      </a:moveTo>
                      <a:lnTo>
                        <a:pt x="295" y="64"/>
                      </a:lnTo>
                      <a:lnTo>
                        <a:pt x="0" y="18"/>
                      </a:lnTo>
                      <a:lnTo>
                        <a:pt x="4" y="0"/>
                      </a:lnTo>
                      <a:lnTo>
                        <a:pt x="298" y="46"/>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373" name="Freeform 3310"/>
                <p:cNvSpPr>
                  <a:spLocks/>
                </p:cNvSpPr>
                <p:nvPr/>
              </p:nvSpPr>
              <p:spPr bwMode="auto">
                <a:xfrm>
                  <a:off x="3510" y="1684"/>
                  <a:ext cx="147" cy="26"/>
                </a:xfrm>
                <a:custGeom>
                  <a:avLst/>
                  <a:gdLst>
                    <a:gd name="T0" fmla="*/ 1 w 296"/>
                    <a:gd name="T1" fmla="*/ 1 h 51"/>
                    <a:gd name="T2" fmla="*/ 1 w 296"/>
                    <a:gd name="T3" fmla="*/ 1 h 51"/>
                    <a:gd name="T4" fmla="*/ 0 w 296"/>
                    <a:gd name="T5" fmla="*/ 1 h 51"/>
                    <a:gd name="T6" fmla="*/ 0 w 296"/>
                    <a:gd name="T7" fmla="*/ 0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6" y="46"/>
                      </a:moveTo>
                      <a:lnTo>
                        <a:pt x="294" y="51"/>
                      </a:lnTo>
                      <a:lnTo>
                        <a:pt x="0" y="5"/>
                      </a:lnTo>
                      <a:lnTo>
                        <a:pt x="2" y="0"/>
                      </a:lnTo>
                      <a:lnTo>
                        <a:pt x="296" y="46"/>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374" name="Freeform 3311"/>
                <p:cNvSpPr>
                  <a:spLocks/>
                </p:cNvSpPr>
                <p:nvPr/>
              </p:nvSpPr>
              <p:spPr bwMode="auto">
                <a:xfrm>
                  <a:off x="3509" y="1686"/>
                  <a:ext cx="148" cy="27"/>
                </a:xfrm>
                <a:custGeom>
                  <a:avLst/>
                  <a:gdLst>
                    <a:gd name="T0" fmla="*/ 1 w 296"/>
                    <a:gd name="T1" fmla="*/ 1 h 53"/>
                    <a:gd name="T2" fmla="*/ 1 w 296"/>
                    <a:gd name="T3" fmla="*/ 1 h 53"/>
                    <a:gd name="T4" fmla="*/ 0 w 296"/>
                    <a:gd name="T5" fmla="*/ 1 h 53"/>
                    <a:gd name="T6" fmla="*/ 1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6"/>
                      </a:moveTo>
                      <a:lnTo>
                        <a:pt x="296" y="53"/>
                      </a:lnTo>
                      <a:lnTo>
                        <a:pt x="0" y="6"/>
                      </a:lnTo>
                      <a:lnTo>
                        <a:pt x="2" y="0"/>
                      </a:lnTo>
                      <a:lnTo>
                        <a:pt x="296" y="46"/>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375" name="Freeform 3312"/>
                <p:cNvSpPr>
                  <a:spLocks/>
                </p:cNvSpPr>
                <p:nvPr/>
              </p:nvSpPr>
              <p:spPr bwMode="auto">
                <a:xfrm>
                  <a:off x="3509" y="1690"/>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7"/>
                      </a:moveTo>
                      <a:lnTo>
                        <a:pt x="295" y="53"/>
                      </a:lnTo>
                      <a:lnTo>
                        <a:pt x="0" y="7"/>
                      </a:lnTo>
                      <a:lnTo>
                        <a:pt x="0" y="0"/>
                      </a:lnTo>
                      <a:lnTo>
                        <a:pt x="296" y="47"/>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376" name="Freeform 3313"/>
                <p:cNvSpPr>
                  <a:spLocks/>
                </p:cNvSpPr>
                <p:nvPr/>
              </p:nvSpPr>
              <p:spPr bwMode="auto">
                <a:xfrm>
                  <a:off x="3508" y="1693"/>
                  <a:ext cx="148" cy="33"/>
                </a:xfrm>
                <a:custGeom>
                  <a:avLst/>
                  <a:gdLst>
                    <a:gd name="T0" fmla="*/ 1 w 296"/>
                    <a:gd name="T1" fmla="*/ 1 h 66"/>
                    <a:gd name="T2" fmla="*/ 1 w 296"/>
                    <a:gd name="T3" fmla="*/ 1 h 66"/>
                    <a:gd name="T4" fmla="*/ 0 w 296"/>
                    <a:gd name="T5" fmla="*/ 1 h 66"/>
                    <a:gd name="T6" fmla="*/ 1 w 296"/>
                    <a:gd name="T7" fmla="*/ 0 h 66"/>
                    <a:gd name="T8" fmla="*/ 1 w 296"/>
                    <a:gd name="T9" fmla="*/ 1 h 66"/>
                    <a:gd name="T10" fmla="*/ 0 60000 65536"/>
                    <a:gd name="T11" fmla="*/ 0 60000 65536"/>
                    <a:gd name="T12" fmla="*/ 0 60000 65536"/>
                    <a:gd name="T13" fmla="*/ 0 60000 65536"/>
                    <a:gd name="T14" fmla="*/ 0 60000 65536"/>
                    <a:gd name="T15" fmla="*/ 0 w 296"/>
                    <a:gd name="T16" fmla="*/ 0 h 66"/>
                    <a:gd name="T17" fmla="*/ 296 w 296"/>
                    <a:gd name="T18" fmla="*/ 66 h 66"/>
                  </a:gdLst>
                  <a:ahLst/>
                  <a:cxnLst>
                    <a:cxn ang="T10">
                      <a:pos x="T0" y="T1"/>
                    </a:cxn>
                    <a:cxn ang="T11">
                      <a:pos x="T2" y="T3"/>
                    </a:cxn>
                    <a:cxn ang="T12">
                      <a:pos x="T4" y="T5"/>
                    </a:cxn>
                    <a:cxn ang="T13">
                      <a:pos x="T6" y="T7"/>
                    </a:cxn>
                    <a:cxn ang="T14">
                      <a:pos x="T8" y="T9"/>
                    </a:cxn>
                  </a:cxnLst>
                  <a:rect l="T15" t="T16" r="T17" b="T18"/>
                  <a:pathLst>
                    <a:path w="296" h="66">
                      <a:moveTo>
                        <a:pt x="296" y="46"/>
                      </a:moveTo>
                      <a:lnTo>
                        <a:pt x="294" y="66"/>
                      </a:lnTo>
                      <a:lnTo>
                        <a:pt x="0" y="18"/>
                      </a:lnTo>
                      <a:lnTo>
                        <a:pt x="1" y="0"/>
                      </a:lnTo>
                      <a:lnTo>
                        <a:pt x="296" y="46"/>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377" name="Freeform 3314"/>
                <p:cNvSpPr>
                  <a:spLocks/>
                </p:cNvSpPr>
                <p:nvPr/>
              </p:nvSpPr>
              <p:spPr bwMode="auto">
                <a:xfrm>
                  <a:off x="3507" y="1702"/>
                  <a:ext cx="148" cy="34"/>
                </a:xfrm>
                <a:custGeom>
                  <a:avLst/>
                  <a:gdLst>
                    <a:gd name="T0" fmla="*/ 1 w 296"/>
                    <a:gd name="T1" fmla="*/ 1 h 68"/>
                    <a:gd name="T2" fmla="*/ 1 w 296"/>
                    <a:gd name="T3" fmla="*/ 1 h 68"/>
                    <a:gd name="T4" fmla="*/ 0 w 296"/>
                    <a:gd name="T5" fmla="*/ 1 h 68"/>
                    <a:gd name="T6" fmla="*/ 1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6" y="48"/>
                      </a:moveTo>
                      <a:lnTo>
                        <a:pt x="296" y="68"/>
                      </a:lnTo>
                      <a:lnTo>
                        <a:pt x="0" y="20"/>
                      </a:lnTo>
                      <a:lnTo>
                        <a:pt x="2" y="0"/>
                      </a:lnTo>
                      <a:lnTo>
                        <a:pt x="296" y="48"/>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378" name="Freeform 3315"/>
                <p:cNvSpPr>
                  <a:spLocks/>
                </p:cNvSpPr>
                <p:nvPr/>
              </p:nvSpPr>
              <p:spPr bwMode="auto">
                <a:xfrm>
                  <a:off x="3507" y="1712"/>
                  <a:ext cx="148" cy="34"/>
                </a:xfrm>
                <a:custGeom>
                  <a:avLst/>
                  <a:gdLst>
                    <a:gd name="T0" fmla="*/ 1 w 296"/>
                    <a:gd name="T1" fmla="*/ 1 h 68"/>
                    <a:gd name="T2" fmla="*/ 1 w 296"/>
                    <a:gd name="T3" fmla="*/ 1 h 68"/>
                    <a:gd name="T4" fmla="*/ 1 w 296"/>
                    <a:gd name="T5" fmla="*/ 1 h 68"/>
                    <a:gd name="T6" fmla="*/ 0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6" y="48"/>
                      </a:moveTo>
                      <a:lnTo>
                        <a:pt x="296" y="68"/>
                      </a:lnTo>
                      <a:lnTo>
                        <a:pt x="2" y="18"/>
                      </a:lnTo>
                      <a:lnTo>
                        <a:pt x="0" y="0"/>
                      </a:lnTo>
                      <a:lnTo>
                        <a:pt x="296" y="48"/>
                      </a:lnTo>
                      <a:close/>
                    </a:path>
                  </a:pathLst>
                </a:custGeom>
                <a:solidFill>
                  <a:srgbClr val="EB7500"/>
                </a:solidFill>
                <a:ln w="9525">
                  <a:noFill/>
                  <a:round/>
                  <a:headEnd/>
                  <a:tailEnd/>
                </a:ln>
              </p:spPr>
              <p:txBody>
                <a:bodyPr>
                  <a:prstTxWarp prst="textNoShape">
                    <a:avLst/>
                  </a:prstTxWarp>
                </a:bodyPr>
                <a:lstStyle/>
                <a:p>
                  <a:endParaRPr lang="en-US">
                    <a:latin typeface="Calibri" pitchFamily="-112" charset="0"/>
                  </a:endParaRPr>
                </a:p>
              </p:txBody>
            </p:sp>
          </p:grpSp>
          <p:sp>
            <p:nvSpPr>
              <p:cNvPr id="676379" name="Freeform 3316"/>
              <p:cNvSpPr>
                <a:spLocks/>
              </p:cNvSpPr>
              <p:nvPr/>
            </p:nvSpPr>
            <p:spPr bwMode="auto">
              <a:xfrm>
                <a:off x="3508" y="1721"/>
                <a:ext cx="148" cy="34"/>
              </a:xfrm>
              <a:custGeom>
                <a:avLst/>
                <a:gdLst>
                  <a:gd name="T0" fmla="*/ 1 w 296"/>
                  <a:gd name="T1" fmla="*/ 1 h 68"/>
                  <a:gd name="T2" fmla="*/ 1 w 296"/>
                  <a:gd name="T3" fmla="*/ 1 h 68"/>
                  <a:gd name="T4" fmla="*/ 1 w 296"/>
                  <a:gd name="T5" fmla="*/ 1 h 68"/>
                  <a:gd name="T6" fmla="*/ 0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4" y="50"/>
                    </a:moveTo>
                    <a:lnTo>
                      <a:pt x="296" y="68"/>
                    </a:lnTo>
                    <a:lnTo>
                      <a:pt x="1" y="19"/>
                    </a:lnTo>
                    <a:lnTo>
                      <a:pt x="0" y="0"/>
                    </a:lnTo>
                    <a:lnTo>
                      <a:pt x="294" y="50"/>
                    </a:lnTo>
                    <a:close/>
                  </a:path>
                </a:pathLst>
              </a:custGeom>
              <a:solidFill>
                <a:srgbClr val="EA7500"/>
              </a:solidFill>
              <a:ln w="9525">
                <a:noFill/>
                <a:round/>
                <a:headEnd/>
                <a:tailEnd/>
              </a:ln>
            </p:spPr>
            <p:txBody>
              <a:bodyPr>
                <a:prstTxWarp prst="textNoShape">
                  <a:avLst/>
                </a:prstTxWarp>
              </a:bodyPr>
              <a:lstStyle/>
              <a:p>
                <a:endParaRPr lang="en-US">
                  <a:latin typeface="Calibri" pitchFamily="-112" charset="0"/>
                </a:endParaRPr>
              </a:p>
            </p:txBody>
          </p:sp>
          <p:sp>
            <p:nvSpPr>
              <p:cNvPr id="676380" name="Freeform 3317"/>
              <p:cNvSpPr>
                <a:spLocks/>
              </p:cNvSpPr>
              <p:nvPr/>
            </p:nvSpPr>
            <p:spPr bwMode="auto">
              <a:xfrm>
                <a:off x="3509" y="1730"/>
                <a:ext cx="148" cy="34"/>
              </a:xfrm>
              <a:custGeom>
                <a:avLst/>
                <a:gdLst>
                  <a:gd name="T0" fmla="*/ 1 w 298"/>
                  <a:gd name="T1" fmla="*/ 1 h 68"/>
                  <a:gd name="T2" fmla="*/ 1 w 298"/>
                  <a:gd name="T3" fmla="*/ 1 h 68"/>
                  <a:gd name="T4" fmla="*/ 0 w 298"/>
                  <a:gd name="T5" fmla="*/ 1 h 68"/>
                  <a:gd name="T6" fmla="*/ 0 w 298"/>
                  <a:gd name="T7" fmla="*/ 0 h 68"/>
                  <a:gd name="T8" fmla="*/ 1 w 298"/>
                  <a:gd name="T9" fmla="*/ 1 h 68"/>
                  <a:gd name="T10" fmla="*/ 0 60000 65536"/>
                  <a:gd name="T11" fmla="*/ 0 60000 65536"/>
                  <a:gd name="T12" fmla="*/ 0 60000 65536"/>
                  <a:gd name="T13" fmla="*/ 0 60000 65536"/>
                  <a:gd name="T14" fmla="*/ 0 60000 65536"/>
                  <a:gd name="T15" fmla="*/ 0 w 298"/>
                  <a:gd name="T16" fmla="*/ 0 h 68"/>
                  <a:gd name="T17" fmla="*/ 298 w 298"/>
                  <a:gd name="T18" fmla="*/ 68 h 68"/>
                </a:gdLst>
                <a:ahLst/>
                <a:cxnLst>
                  <a:cxn ang="T10">
                    <a:pos x="T0" y="T1"/>
                  </a:cxn>
                  <a:cxn ang="T11">
                    <a:pos x="T2" y="T3"/>
                  </a:cxn>
                  <a:cxn ang="T12">
                    <a:pos x="T4" y="T5"/>
                  </a:cxn>
                  <a:cxn ang="T13">
                    <a:pos x="T6" y="T7"/>
                  </a:cxn>
                  <a:cxn ang="T14">
                    <a:pos x="T8" y="T9"/>
                  </a:cxn>
                </a:cxnLst>
                <a:rect l="T15" t="T16" r="T17" b="T18"/>
                <a:pathLst>
                  <a:path w="298" h="68">
                    <a:moveTo>
                      <a:pt x="295" y="49"/>
                    </a:moveTo>
                    <a:lnTo>
                      <a:pt x="298" y="68"/>
                    </a:lnTo>
                    <a:lnTo>
                      <a:pt x="4" y="18"/>
                    </a:lnTo>
                    <a:lnTo>
                      <a:pt x="0" y="0"/>
                    </a:lnTo>
                    <a:lnTo>
                      <a:pt x="295" y="49"/>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381" name="Freeform 3318"/>
              <p:cNvSpPr>
                <a:spLocks/>
              </p:cNvSpPr>
              <p:nvPr/>
            </p:nvSpPr>
            <p:spPr bwMode="auto">
              <a:xfrm>
                <a:off x="3509" y="1730"/>
                <a:ext cx="148" cy="29"/>
              </a:xfrm>
              <a:custGeom>
                <a:avLst/>
                <a:gdLst>
                  <a:gd name="T0" fmla="*/ 1 w 296"/>
                  <a:gd name="T1" fmla="*/ 1 h 56"/>
                  <a:gd name="T2" fmla="*/ 1 w 296"/>
                  <a:gd name="T3" fmla="*/ 1 h 56"/>
                  <a:gd name="T4" fmla="*/ 0 w 296"/>
                  <a:gd name="T5" fmla="*/ 1 h 56"/>
                  <a:gd name="T6" fmla="*/ 0 w 296"/>
                  <a:gd name="T7" fmla="*/ 0 h 56"/>
                  <a:gd name="T8" fmla="*/ 1 w 296"/>
                  <a:gd name="T9" fmla="*/ 1 h 56"/>
                  <a:gd name="T10" fmla="*/ 0 60000 65536"/>
                  <a:gd name="T11" fmla="*/ 0 60000 65536"/>
                  <a:gd name="T12" fmla="*/ 0 60000 65536"/>
                  <a:gd name="T13" fmla="*/ 0 60000 65536"/>
                  <a:gd name="T14" fmla="*/ 0 60000 65536"/>
                  <a:gd name="T15" fmla="*/ 0 w 296"/>
                  <a:gd name="T16" fmla="*/ 0 h 56"/>
                  <a:gd name="T17" fmla="*/ 296 w 296"/>
                  <a:gd name="T18" fmla="*/ 56 h 56"/>
                </a:gdLst>
                <a:ahLst/>
                <a:cxnLst>
                  <a:cxn ang="T10">
                    <a:pos x="T0" y="T1"/>
                  </a:cxn>
                  <a:cxn ang="T11">
                    <a:pos x="T2" y="T3"/>
                  </a:cxn>
                  <a:cxn ang="T12">
                    <a:pos x="T4" y="T5"/>
                  </a:cxn>
                  <a:cxn ang="T13">
                    <a:pos x="T6" y="T7"/>
                  </a:cxn>
                  <a:cxn ang="T14">
                    <a:pos x="T8" y="T9"/>
                  </a:cxn>
                </a:cxnLst>
                <a:rect l="T15" t="T16" r="T17" b="T18"/>
                <a:pathLst>
                  <a:path w="296" h="56">
                    <a:moveTo>
                      <a:pt x="295" y="49"/>
                    </a:moveTo>
                    <a:lnTo>
                      <a:pt x="296" y="56"/>
                    </a:lnTo>
                    <a:lnTo>
                      <a:pt x="0" y="6"/>
                    </a:lnTo>
                    <a:lnTo>
                      <a:pt x="0" y="0"/>
                    </a:lnTo>
                    <a:lnTo>
                      <a:pt x="295" y="49"/>
                    </a:lnTo>
                    <a:close/>
                  </a:path>
                </a:pathLst>
              </a:custGeom>
              <a:solidFill>
                <a:srgbClr val="E97400"/>
              </a:solidFill>
              <a:ln w="9525">
                <a:noFill/>
                <a:round/>
                <a:headEnd/>
                <a:tailEnd/>
              </a:ln>
            </p:spPr>
            <p:txBody>
              <a:bodyPr>
                <a:prstTxWarp prst="textNoShape">
                  <a:avLst/>
                </a:prstTxWarp>
              </a:bodyPr>
              <a:lstStyle/>
              <a:p>
                <a:endParaRPr lang="en-US">
                  <a:latin typeface="Calibri" pitchFamily="-112" charset="0"/>
                </a:endParaRPr>
              </a:p>
            </p:txBody>
          </p:sp>
          <p:sp>
            <p:nvSpPr>
              <p:cNvPr id="676382" name="Freeform 3319"/>
              <p:cNvSpPr>
                <a:spLocks/>
              </p:cNvSpPr>
              <p:nvPr/>
            </p:nvSpPr>
            <p:spPr bwMode="auto">
              <a:xfrm>
                <a:off x="3509" y="1734"/>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0"/>
                    </a:moveTo>
                    <a:lnTo>
                      <a:pt x="296" y="55"/>
                    </a:lnTo>
                    <a:lnTo>
                      <a:pt x="2" y="5"/>
                    </a:lnTo>
                    <a:lnTo>
                      <a:pt x="0" y="0"/>
                    </a:lnTo>
                    <a:lnTo>
                      <a:pt x="296" y="50"/>
                    </a:lnTo>
                    <a:close/>
                  </a:path>
                </a:pathLst>
              </a:custGeom>
              <a:solidFill>
                <a:srgbClr val="E87300"/>
              </a:solidFill>
              <a:ln w="9525">
                <a:noFill/>
                <a:round/>
                <a:headEnd/>
                <a:tailEnd/>
              </a:ln>
            </p:spPr>
            <p:txBody>
              <a:bodyPr>
                <a:prstTxWarp prst="textNoShape">
                  <a:avLst/>
                </a:prstTxWarp>
              </a:bodyPr>
              <a:lstStyle/>
              <a:p>
                <a:endParaRPr lang="en-US">
                  <a:latin typeface="Calibri" pitchFamily="-112" charset="0"/>
                </a:endParaRPr>
              </a:p>
            </p:txBody>
          </p:sp>
          <p:sp>
            <p:nvSpPr>
              <p:cNvPr id="676383" name="Freeform 3320"/>
              <p:cNvSpPr>
                <a:spLocks/>
              </p:cNvSpPr>
              <p:nvPr/>
            </p:nvSpPr>
            <p:spPr bwMode="auto">
              <a:xfrm>
                <a:off x="3510" y="1736"/>
                <a:ext cx="147" cy="28"/>
              </a:xfrm>
              <a:custGeom>
                <a:avLst/>
                <a:gdLst>
                  <a:gd name="T0" fmla="*/ 1 w 296"/>
                  <a:gd name="T1" fmla="*/ 0 h 57"/>
                  <a:gd name="T2" fmla="*/ 1 w 296"/>
                  <a:gd name="T3" fmla="*/ 0 h 57"/>
                  <a:gd name="T4" fmla="*/ 0 w 296"/>
                  <a:gd name="T5" fmla="*/ 0 h 57"/>
                  <a:gd name="T6" fmla="*/ 0 w 296"/>
                  <a:gd name="T7" fmla="*/ 0 h 57"/>
                  <a:gd name="T8" fmla="*/ 1 w 296"/>
                  <a:gd name="T9" fmla="*/ 0 h 57"/>
                  <a:gd name="T10" fmla="*/ 0 60000 65536"/>
                  <a:gd name="T11" fmla="*/ 0 60000 65536"/>
                  <a:gd name="T12" fmla="*/ 0 60000 65536"/>
                  <a:gd name="T13" fmla="*/ 0 60000 65536"/>
                  <a:gd name="T14" fmla="*/ 0 60000 65536"/>
                  <a:gd name="T15" fmla="*/ 0 w 296"/>
                  <a:gd name="T16" fmla="*/ 0 h 57"/>
                  <a:gd name="T17" fmla="*/ 296 w 296"/>
                  <a:gd name="T18" fmla="*/ 57 h 57"/>
                </a:gdLst>
                <a:ahLst/>
                <a:cxnLst>
                  <a:cxn ang="T10">
                    <a:pos x="T0" y="T1"/>
                  </a:cxn>
                  <a:cxn ang="T11">
                    <a:pos x="T2" y="T3"/>
                  </a:cxn>
                  <a:cxn ang="T12">
                    <a:pos x="T4" y="T5"/>
                  </a:cxn>
                  <a:cxn ang="T13">
                    <a:pos x="T6" y="T7"/>
                  </a:cxn>
                  <a:cxn ang="T14">
                    <a:pos x="T8" y="T9"/>
                  </a:cxn>
                </a:cxnLst>
                <a:rect l="T15" t="T16" r="T17" b="T18"/>
                <a:pathLst>
                  <a:path w="296" h="57">
                    <a:moveTo>
                      <a:pt x="294" y="50"/>
                    </a:moveTo>
                    <a:lnTo>
                      <a:pt x="296" y="57"/>
                    </a:lnTo>
                    <a:lnTo>
                      <a:pt x="2" y="7"/>
                    </a:lnTo>
                    <a:lnTo>
                      <a:pt x="0" y="0"/>
                    </a:lnTo>
                    <a:lnTo>
                      <a:pt x="294" y="50"/>
                    </a:lnTo>
                    <a:close/>
                  </a:path>
                </a:pathLst>
              </a:custGeom>
              <a:solidFill>
                <a:srgbClr val="E77300"/>
              </a:solidFill>
              <a:ln w="9525">
                <a:noFill/>
                <a:round/>
                <a:headEnd/>
                <a:tailEnd/>
              </a:ln>
            </p:spPr>
            <p:txBody>
              <a:bodyPr>
                <a:prstTxWarp prst="textNoShape">
                  <a:avLst/>
                </a:prstTxWarp>
              </a:bodyPr>
              <a:lstStyle/>
              <a:p>
                <a:endParaRPr lang="en-US">
                  <a:latin typeface="Calibri" pitchFamily="-112" charset="0"/>
                </a:endParaRPr>
              </a:p>
            </p:txBody>
          </p:sp>
          <p:sp>
            <p:nvSpPr>
              <p:cNvPr id="676384" name="Freeform 3321"/>
              <p:cNvSpPr>
                <a:spLocks/>
              </p:cNvSpPr>
              <p:nvPr/>
            </p:nvSpPr>
            <p:spPr bwMode="auto">
              <a:xfrm>
                <a:off x="3510" y="1739"/>
                <a:ext cx="150" cy="34"/>
              </a:xfrm>
              <a:custGeom>
                <a:avLst/>
                <a:gdLst>
                  <a:gd name="T0" fmla="*/ 2 w 299"/>
                  <a:gd name="T1" fmla="*/ 1 h 66"/>
                  <a:gd name="T2" fmla="*/ 2 w 299"/>
                  <a:gd name="T3" fmla="*/ 1 h 66"/>
                  <a:gd name="T4" fmla="*/ 1 w 299"/>
                  <a:gd name="T5" fmla="*/ 1 h 66"/>
                  <a:gd name="T6" fmla="*/ 0 w 299"/>
                  <a:gd name="T7" fmla="*/ 0 h 66"/>
                  <a:gd name="T8" fmla="*/ 2 w 299"/>
                  <a:gd name="T9" fmla="*/ 1 h 66"/>
                  <a:gd name="T10" fmla="*/ 0 60000 65536"/>
                  <a:gd name="T11" fmla="*/ 0 60000 65536"/>
                  <a:gd name="T12" fmla="*/ 0 60000 65536"/>
                  <a:gd name="T13" fmla="*/ 0 60000 65536"/>
                  <a:gd name="T14" fmla="*/ 0 60000 65536"/>
                  <a:gd name="T15" fmla="*/ 0 w 299"/>
                  <a:gd name="T16" fmla="*/ 0 h 66"/>
                  <a:gd name="T17" fmla="*/ 299 w 299"/>
                  <a:gd name="T18" fmla="*/ 66 h 66"/>
                </a:gdLst>
                <a:ahLst/>
                <a:cxnLst>
                  <a:cxn ang="T10">
                    <a:pos x="T0" y="T1"/>
                  </a:cxn>
                  <a:cxn ang="T11">
                    <a:pos x="T2" y="T3"/>
                  </a:cxn>
                  <a:cxn ang="T12">
                    <a:pos x="T4" y="T5"/>
                  </a:cxn>
                  <a:cxn ang="T13">
                    <a:pos x="T6" y="T7"/>
                  </a:cxn>
                  <a:cxn ang="T14">
                    <a:pos x="T8" y="T9"/>
                  </a:cxn>
                </a:cxnLst>
                <a:rect l="T15" t="T16" r="T17" b="T18"/>
                <a:pathLst>
                  <a:path w="299" h="66">
                    <a:moveTo>
                      <a:pt x="294" y="50"/>
                    </a:moveTo>
                    <a:lnTo>
                      <a:pt x="299" y="66"/>
                    </a:lnTo>
                    <a:lnTo>
                      <a:pt x="3" y="17"/>
                    </a:lnTo>
                    <a:lnTo>
                      <a:pt x="0" y="0"/>
                    </a:lnTo>
                    <a:lnTo>
                      <a:pt x="294" y="5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385" name="Freeform 3322"/>
              <p:cNvSpPr>
                <a:spLocks/>
              </p:cNvSpPr>
              <p:nvPr/>
            </p:nvSpPr>
            <p:spPr bwMode="auto">
              <a:xfrm>
                <a:off x="3510" y="1739"/>
                <a:ext cx="148" cy="28"/>
              </a:xfrm>
              <a:custGeom>
                <a:avLst/>
                <a:gdLst>
                  <a:gd name="T0" fmla="*/ 1 w 296"/>
                  <a:gd name="T1" fmla="*/ 1 h 55"/>
                  <a:gd name="T2" fmla="*/ 1 w 296"/>
                  <a:gd name="T3" fmla="*/ 1 h 55"/>
                  <a:gd name="T4" fmla="*/ 0 w 296"/>
                  <a:gd name="T5" fmla="*/ 1 h 55"/>
                  <a:gd name="T6" fmla="*/ 0 w 296"/>
                  <a:gd name="T7" fmla="*/ 0 h 55"/>
                  <a:gd name="T8" fmla="*/ 1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0"/>
                    </a:moveTo>
                    <a:lnTo>
                      <a:pt x="296" y="55"/>
                    </a:lnTo>
                    <a:lnTo>
                      <a:pt x="0" y="5"/>
                    </a:lnTo>
                    <a:lnTo>
                      <a:pt x="0" y="0"/>
                    </a:lnTo>
                    <a:lnTo>
                      <a:pt x="294" y="50"/>
                    </a:lnTo>
                    <a:close/>
                  </a:path>
                </a:pathLst>
              </a:custGeom>
              <a:solidFill>
                <a:srgbClr val="E67300"/>
              </a:solidFill>
              <a:ln w="9525">
                <a:noFill/>
                <a:round/>
                <a:headEnd/>
                <a:tailEnd/>
              </a:ln>
            </p:spPr>
            <p:txBody>
              <a:bodyPr>
                <a:prstTxWarp prst="textNoShape">
                  <a:avLst/>
                </a:prstTxWarp>
              </a:bodyPr>
              <a:lstStyle/>
              <a:p>
                <a:endParaRPr lang="en-US">
                  <a:latin typeface="Calibri" pitchFamily="-112" charset="0"/>
                </a:endParaRPr>
              </a:p>
            </p:txBody>
          </p:sp>
          <p:sp>
            <p:nvSpPr>
              <p:cNvPr id="676386" name="Freeform 3323"/>
              <p:cNvSpPr>
                <a:spLocks/>
              </p:cNvSpPr>
              <p:nvPr/>
            </p:nvSpPr>
            <p:spPr bwMode="auto">
              <a:xfrm>
                <a:off x="3510" y="1742"/>
                <a:ext cx="149" cy="28"/>
              </a:xfrm>
              <a:custGeom>
                <a:avLst/>
                <a:gdLst>
                  <a:gd name="T0" fmla="*/ 2 w 297"/>
                  <a:gd name="T1" fmla="*/ 1 h 56"/>
                  <a:gd name="T2" fmla="*/ 2 w 297"/>
                  <a:gd name="T3" fmla="*/ 1 h 56"/>
                  <a:gd name="T4" fmla="*/ 1 w 297"/>
                  <a:gd name="T5" fmla="*/ 1 h 56"/>
                  <a:gd name="T6" fmla="*/ 0 w 297"/>
                  <a:gd name="T7" fmla="*/ 0 h 56"/>
                  <a:gd name="T8" fmla="*/ 2 w 297"/>
                  <a:gd name="T9" fmla="*/ 1 h 56"/>
                  <a:gd name="T10" fmla="*/ 0 60000 65536"/>
                  <a:gd name="T11" fmla="*/ 0 60000 65536"/>
                  <a:gd name="T12" fmla="*/ 0 60000 65536"/>
                  <a:gd name="T13" fmla="*/ 0 60000 65536"/>
                  <a:gd name="T14" fmla="*/ 0 60000 65536"/>
                  <a:gd name="T15" fmla="*/ 0 w 297"/>
                  <a:gd name="T16" fmla="*/ 0 h 56"/>
                  <a:gd name="T17" fmla="*/ 297 w 297"/>
                  <a:gd name="T18" fmla="*/ 56 h 56"/>
                </a:gdLst>
                <a:ahLst/>
                <a:cxnLst>
                  <a:cxn ang="T10">
                    <a:pos x="T0" y="T1"/>
                  </a:cxn>
                  <a:cxn ang="T11">
                    <a:pos x="T2" y="T3"/>
                  </a:cxn>
                  <a:cxn ang="T12">
                    <a:pos x="T4" y="T5"/>
                  </a:cxn>
                  <a:cxn ang="T13">
                    <a:pos x="T6" y="T7"/>
                  </a:cxn>
                  <a:cxn ang="T14">
                    <a:pos x="T8" y="T9"/>
                  </a:cxn>
                </a:cxnLst>
                <a:rect l="T15" t="T16" r="T17" b="T18"/>
                <a:pathLst>
                  <a:path w="297" h="56">
                    <a:moveTo>
                      <a:pt x="296" y="50"/>
                    </a:moveTo>
                    <a:lnTo>
                      <a:pt x="297" y="56"/>
                    </a:lnTo>
                    <a:lnTo>
                      <a:pt x="1" y="7"/>
                    </a:lnTo>
                    <a:lnTo>
                      <a:pt x="0" y="0"/>
                    </a:lnTo>
                    <a:lnTo>
                      <a:pt x="296" y="50"/>
                    </a:lnTo>
                    <a:close/>
                  </a:path>
                </a:pathLst>
              </a:custGeom>
              <a:solidFill>
                <a:srgbClr val="E57200"/>
              </a:solidFill>
              <a:ln w="9525">
                <a:noFill/>
                <a:round/>
                <a:headEnd/>
                <a:tailEnd/>
              </a:ln>
            </p:spPr>
            <p:txBody>
              <a:bodyPr>
                <a:prstTxWarp prst="textNoShape">
                  <a:avLst/>
                </a:prstTxWarp>
              </a:bodyPr>
              <a:lstStyle/>
              <a:p>
                <a:endParaRPr lang="en-US">
                  <a:latin typeface="Calibri" pitchFamily="-112" charset="0"/>
                </a:endParaRPr>
              </a:p>
            </p:txBody>
          </p:sp>
          <p:sp>
            <p:nvSpPr>
              <p:cNvPr id="676387" name="Freeform 3324"/>
              <p:cNvSpPr>
                <a:spLocks/>
              </p:cNvSpPr>
              <p:nvPr/>
            </p:nvSpPr>
            <p:spPr bwMode="auto">
              <a:xfrm>
                <a:off x="3511" y="1745"/>
                <a:ext cx="149" cy="28"/>
              </a:xfrm>
              <a:custGeom>
                <a:avLst/>
                <a:gdLst>
                  <a:gd name="T0" fmla="*/ 1 w 298"/>
                  <a:gd name="T1" fmla="*/ 1 h 54"/>
                  <a:gd name="T2" fmla="*/ 1 w 298"/>
                  <a:gd name="T3" fmla="*/ 1 h 54"/>
                  <a:gd name="T4" fmla="*/ 1 w 298"/>
                  <a:gd name="T5" fmla="*/ 1 h 54"/>
                  <a:gd name="T6" fmla="*/ 0 w 298"/>
                  <a:gd name="T7" fmla="*/ 0 h 54"/>
                  <a:gd name="T8" fmla="*/ 1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49"/>
                    </a:moveTo>
                    <a:lnTo>
                      <a:pt x="298" y="54"/>
                    </a:lnTo>
                    <a:lnTo>
                      <a:pt x="2" y="5"/>
                    </a:lnTo>
                    <a:lnTo>
                      <a:pt x="0" y="0"/>
                    </a:lnTo>
                    <a:lnTo>
                      <a:pt x="296" y="49"/>
                    </a:lnTo>
                    <a:close/>
                  </a:path>
                </a:pathLst>
              </a:custGeom>
              <a:solidFill>
                <a:srgbClr val="E47100"/>
              </a:solidFill>
              <a:ln w="9525">
                <a:noFill/>
                <a:round/>
                <a:headEnd/>
                <a:tailEnd/>
              </a:ln>
            </p:spPr>
            <p:txBody>
              <a:bodyPr>
                <a:prstTxWarp prst="textNoShape">
                  <a:avLst/>
                </a:prstTxWarp>
              </a:bodyPr>
              <a:lstStyle/>
              <a:p>
                <a:endParaRPr lang="en-US">
                  <a:latin typeface="Calibri" pitchFamily="-112" charset="0"/>
                </a:endParaRPr>
              </a:p>
            </p:txBody>
          </p:sp>
          <p:sp>
            <p:nvSpPr>
              <p:cNvPr id="676388" name="Freeform 3325"/>
              <p:cNvSpPr>
                <a:spLocks/>
              </p:cNvSpPr>
              <p:nvPr/>
            </p:nvSpPr>
            <p:spPr bwMode="auto">
              <a:xfrm>
                <a:off x="3512" y="1748"/>
                <a:ext cx="150" cy="33"/>
              </a:xfrm>
              <a:custGeom>
                <a:avLst/>
                <a:gdLst>
                  <a:gd name="T0" fmla="*/ 1 w 301"/>
                  <a:gd name="T1" fmla="*/ 1 h 66"/>
                  <a:gd name="T2" fmla="*/ 1 w 301"/>
                  <a:gd name="T3" fmla="*/ 1 h 66"/>
                  <a:gd name="T4" fmla="*/ 0 w 301"/>
                  <a:gd name="T5" fmla="*/ 1 h 66"/>
                  <a:gd name="T6" fmla="*/ 0 w 301"/>
                  <a:gd name="T7" fmla="*/ 0 h 66"/>
                  <a:gd name="T8" fmla="*/ 1 w 301"/>
                  <a:gd name="T9" fmla="*/ 1 h 66"/>
                  <a:gd name="T10" fmla="*/ 0 60000 65536"/>
                  <a:gd name="T11" fmla="*/ 0 60000 65536"/>
                  <a:gd name="T12" fmla="*/ 0 60000 65536"/>
                  <a:gd name="T13" fmla="*/ 0 60000 65536"/>
                  <a:gd name="T14" fmla="*/ 0 60000 65536"/>
                  <a:gd name="T15" fmla="*/ 0 w 301"/>
                  <a:gd name="T16" fmla="*/ 0 h 66"/>
                  <a:gd name="T17" fmla="*/ 301 w 301"/>
                  <a:gd name="T18" fmla="*/ 66 h 66"/>
                </a:gdLst>
                <a:ahLst/>
                <a:cxnLst>
                  <a:cxn ang="T10">
                    <a:pos x="T0" y="T1"/>
                  </a:cxn>
                  <a:cxn ang="T11">
                    <a:pos x="T2" y="T3"/>
                  </a:cxn>
                  <a:cxn ang="T12">
                    <a:pos x="T4" y="T5"/>
                  </a:cxn>
                  <a:cxn ang="T13">
                    <a:pos x="T6" y="T7"/>
                  </a:cxn>
                  <a:cxn ang="T14">
                    <a:pos x="T8" y="T9"/>
                  </a:cxn>
                </a:cxnLst>
                <a:rect l="T15" t="T16" r="T17" b="T18"/>
                <a:pathLst>
                  <a:path w="301" h="66">
                    <a:moveTo>
                      <a:pt x="296" y="49"/>
                    </a:moveTo>
                    <a:lnTo>
                      <a:pt x="301" y="66"/>
                    </a:lnTo>
                    <a:lnTo>
                      <a:pt x="5" y="14"/>
                    </a:lnTo>
                    <a:lnTo>
                      <a:pt x="0" y="0"/>
                    </a:lnTo>
                    <a:lnTo>
                      <a:pt x="296" y="49"/>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389" name="Freeform 3326"/>
              <p:cNvSpPr>
                <a:spLocks/>
              </p:cNvSpPr>
              <p:nvPr/>
            </p:nvSpPr>
            <p:spPr bwMode="auto">
              <a:xfrm>
                <a:off x="3512" y="1748"/>
                <a:ext cx="148" cy="26"/>
              </a:xfrm>
              <a:custGeom>
                <a:avLst/>
                <a:gdLst>
                  <a:gd name="T0" fmla="*/ 1 w 296"/>
                  <a:gd name="T1" fmla="*/ 0 h 53"/>
                  <a:gd name="T2" fmla="*/ 1 w 296"/>
                  <a:gd name="T3" fmla="*/ 0 h 53"/>
                  <a:gd name="T4" fmla="*/ 1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9"/>
                    </a:moveTo>
                    <a:lnTo>
                      <a:pt x="296" y="53"/>
                    </a:lnTo>
                    <a:lnTo>
                      <a:pt x="2" y="3"/>
                    </a:lnTo>
                    <a:lnTo>
                      <a:pt x="0" y="0"/>
                    </a:lnTo>
                    <a:lnTo>
                      <a:pt x="296" y="49"/>
                    </a:lnTo>
                    <a:close/>
                  </a:path>
                </a:pathLst>
              </a:custGeom>
              <a:solidFill>
                <a:srgbClr val="E37100"/>
              </a:solidFill>
              <a:ln w="9525">
                <a:noFill/>
                <a:round/>
                <a:headEnd/>
                <a:tailEnd/>
              </a:ln>
            </p:spPr>
            <p:txBody>
              <a:bodyPr>
                <a:prstTxWarp prst="textNoShape">
                  <a:avLst/>
                </a:prstTxWarp>
              </a:bodyPr>
              <a:lstStyle/>
              <a:p>
                <a:endParaRPr lang="en-US">
                  <a:latin typeface="Calibri" pitchFamily="-112" charset="0"/>
                </a:endParaRPr>
              </a:p>
            </p:txBody>
          </p:sp>
          <p:sp>
            <p:nvSpPr>
              <p:cNvPr id="676390" name="Freeform 3327"/>
              <p:cNvSpPr>
                <a:spLocks/>
              </p:cNvSpPr>
              <p:nvPr/>
            </p:nvSpPr>
            <p:spPr bwMode="auto">
              <a:xfrm>
                <a:off x="3513" y="1749"/>
                <a:ext cx="148" cy="27"/>
              </a:xfrm>
              <a:custGeom>
                <a:avLst/>
                <a:gdLst>
                  <a:gd name="T0" fmla="*/ 1 w 296"/>
                  <a:gd name="T1" fmla="*/ 1 h 53"/>
                  <a:gd name="T2" fmla="*/ 1 w 296"/>
                  <a:gd name="T3" fmla="*/ 1 h 53"/>
                  <a:gd name="T4" fmla="*/ 0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0"/>
                    </a:moveTo>
                    <a:lnTo>
                      <a:pt x="296" y="53"/>
                    </a:lnTo>
                    <a:lnTo>
                      <a:pt x="0" y="3"/>
                    </a:lnTo>
                    <a:lnTo>
                      <a:pt x="0" y="0"/>
                    </a:lnTo>
                    <a:lnTo>
                      <a:pt x="294" y="50"/>
                    </a:lnTo>
                    <a:close/>
                  </a:path>
                </a:pathLst>
              </a:custGeom>
              <a:solidFill>
                <a:srgbClr val="E27000"/>
              </a:solidFill>
              <a:ln w="9525">
                <a:noFill/>
                <a:round/>
                <a:headEnd/>
                <a:tailEnd/>
              </a:ln>
            </p:spPr>
            <p:txBody>
              <a:bodyPr>
                <a:prstTxWarp prst="textNoShape">
                  <a:avLst/>
                </a:prstTxWarp>
              </a:bodyPr>
              <a:lstStyle/>
              <a:p>
                <a:endParaRPr lang="en-US">
                  <a:latin typeface="Calibri" pitchFamily="-112" charset="0"/>
                </a:endParaRPr>
              </a:p>
            </p:txBody>
          </p:sp>
          <p:sp>
            <p:nvSpPr>
              <p:cNvPr id="676391" name="Freeform 3328"/>
              <p:cNvSpPr>
                <a:spLocks/>
              </p:cNvSpPr>
              <p:nvPr/>
            </p:nvSpPr>
            <p:spPr bwMode="auto">
              <a:xfrm>
                <a:off x="3513" y="1751"/>
                <a:ext cx="148" cy="27"/>
              </a:xfrm>
              <a:custGeom>
                <a:avLst/>
                <a:gdLst>
                  <a:gd name="T0" fmla="*/ 1 w 296"/>
                  <a:gd name="T1" fmla="*/ 1 h 53"/>
                  <a:gd name="T2" fmla="*/ 1 w 296"/>
                  <a:gd name="T3" fmla="*/ 1 h 53"/>
                  <a:gd name="T4" fmla="*/ 1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0"/>
                    </a:moveTo>
                    <a:lnTo>
                      <a:pt x="296" y="53"/>
                    </a:lnTo>
                    <a:lnTo>
                      <a:pt x="1" y="3"/>
                    </a:lnTo>
                    <a:lnTo>
                      <a:pt x="0" y="0"/>
                    </a:lnTo>
                    <a:lnTo>
                      <a:pt x="296" y="50"/>
                    </a:lnTo>
                    <a:close/>
                  </a:path>
                </a:pathLst>
              </a:custGeom>
              <a:solidFill>
                <a:srgbClr val="E17000"/>
              </a:solidFill>
              <a:ln w="9525">
                <a:noFill/>
                <a:round/>
                <a:headEnd/>
                <a:tailEnd/>
              </a:ln>
            </p:spPr>
            <p:txBody>
              <a:bodyPr>
                <a:prstTxWarp prst="textNoShape">
                  <a:avLst/>
                </a:prstTxWarp>
              </a:bodyPr>
              <a:lstStyle/>
              <a:p>
                <a:endParaRPr lang="en-US">
                  <a:latin typeface="Calibri" pitchFamily="-112" charset="0"/>
                </a:endParaRPr>
              </a:p>
            </p:txBody>
          </p:sp>
          <p:sp>
            <p:nvSpPr>
              <p:cNvPr id="676392" name="Freeform 3329"/>
              <p:cNvSpPr>
                <a:spLocks/>
              </p:cNvSpPr>
              <p:nvPr/>
            </p:nvSpPr>
            <p:spPr bwMode="auto">
              <a:xfrm>
                <a:off x="3514" y="1753"/>
                <a:ext cx="148" cy="26"/>
              </a:xfrm>
              <a:custGeom>
                <a:avLst/>
                <a:gdLst>
                  <a:gd name="T0" fmla="*/ 1 w 296"/>
                  <a:gd name="T1" fmla="*/ 0 h 54"/>
                  <a:gd name="T2" fmla="*/ 1 w 296"/>
                  <a:gd name="T3" fmla="*/ 0 h 54"/>
                  <a:gd name="T4" fmla="*/ 1 w 296"/>
                  <a:gd name="T5" fmla="*/ 0 h 54"/>
                  <a:gd name="T6" fmla="*/ 0 w 296"/>
                  <a:gd name="T7" fmla="*/ 0 h 54"/>
                  <a:gd name="T8" fmla="*/ 1 w 296"/>
                  <a:gd name="T9" fmla="*/ 0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5" y="50"/>
                    </a:moveTo>
                    <a:lnTo>
                      <a:pt x="296" y="54"/>
                    </a:lnTo>
                    <a:lnTo>
                      <a:pt x="2" y="2"/>
                    </a:lnTo>
                    <a:lnTo>
                      <a:pt x="0" y="0"/>
                    </a:lnTo>
                    <a:lnTo>
                      <a:pt x="295" y="50"/>
                    </a:lnTo>
                    <a:close/>
                  </a:path>
                </a:pathLst>
              </a:custGeom>
              <a:solidFill>
                <a:srgbClr val="E06F00"/>
              </a:solidFill>
              <a:ln w="9525">
                <a:noFill/>
                <a:round/>
                <a:headEnd/>
                <a:tailEnd/>
              </a:ln>
            </p:spPr>
            <p:txBody>
              <a:bodyPr>
                <a:prstTxWarp prst="textNoShape">
                  <a:avLst/>
                </a:prstTxWarp>
              </a:bodyPr>
              <a:lstStyle/>
              <a:p>
                <a:endParaRPr lang="en-US">
                  <a:latin typeface="Calibri" pitchFamily="-112" charset="0"/>
                </a:endParaRPr>
              </a:p>
            </p:txBody>
          </p:sp>
          <p:sp>
            <p:nvSpPr>
              <p:cNvPr id="676393" name="Freeform 3330"/>
              <p:cNvSpPr>
                <a:spLocks/>
              </p:cNvSpPr>
              <p:nvPr/>
            </p:nvSpPr>
            <p:spPr bwMode="auto">
              <a:xfrm>
                <a:off x="3515" y="1754"/>
                <a:ext cx="147" cy="27"/>
              </a:xfrm>
              <a:custGeom>
                <a:avLst/>
                <a:gdLst>
                  <a:gd name="T0" fmla="*/ 1 w 296"/>
                  <a:gd name="T1" fmla="*/ 0 h 55"/>
                  <a:gd name="T2" fmla="*/ 1 w 296"/>
                  <a:gd name="T3" fmla="*/ 0 h 55"/>
                  <a:gd name="T4" fmla="*/ 0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2"/>
                    </a:moveTo>
                    <a:lnTo>
                      <a:pt x="296" y="55"/>
                    </a:lnTo>
                    <a:lnTo>
                      <a:pt x="0" y="3"/>
                    </a:lnTo>
                    <a:lnTo>
                      <a:pt x="0" y="0"/>
                    </a:lnTo>
                    <a:lnTo>
                      <a:pt x="294" y="52"/>
                    </a:lnTo>
                    <a:close/>
                  </a:path>
                </a:pathLst>
              </a:custGeom>
              <a:solidFill>
                <a:srgbClr val="DF6F00"/>
              </a:solidFill>
              <a:ln w="9525">
                <a:noFill/>
                <a:round/>
                <a:headEnd/>
                <a:tailEnd/>
              </a:ln>
            </p:spPr>
            <p:txBody>
              <a:bodyPr>
                <a:prstTxWarp prst="textNoShape">
                  <a:avLst/>
                </a:prstTxWarp>
              </a:bodyPr>
              <a:lstStyle/>
              <a:p>
                <a:endParaRPr lang="en-US">
                  <a:latin typeface="Calibri" pitchFamily="-112" charset="0"/>
                </a:endParaRPr>
              </a:p>
            </p:txBody>
          </p:sp>
          <p:sp>
            <p:nvSpPr>
              <p:cNvPr id="676394" name="Freeform 3331"/>
              <p:cNvSpPr>
                <a:spLocks/>
              </p:cNvSpPr>
              <p:nvPr/>
            </p:nvSpPr>
            <p:spPr bwMode="auto">
              <a:xfrm>
                <a:off x="3515" y="1755"/>
                <a:ext cx="150" cy="33"/>
              </a:xfrm>
              <a:custGeom>
                <a:avLst/>
                <a:gdLst>
                  <a:gd name="T0" fmla="*/ 1 w 301"/>
                  <a:gd name="T1" fmla="*/ 0 h 67"/>
                  <a:gd name="T2" fmla="*/ 1 w 301"/>
                  <a:gd name="T3" fmla="*/ 0 h 67"/>
                  <a:gd name="T4" fmla="*/ 0 w 301"/>
                  <a:gd name="T5" fmla="*/ 0 h 67"/>
                  <a:gd name="T6" fmla="*/ 0 w 301"/>
                  <a:gd name="T7" fmla="*/ 0 h 67"/>
                  <a:gd name="T8" fmla="*/ 1 w 301"/>
                  <a:gd name="T9" fmla="*/ 0 h 67"/>
                  <a:gd name="T10" fmla="*/ 0 60000 65536"/>
                  <a:gd name="T11" fmla="*/ 0 60000 65536"/>
                  <a:gd name="T12" fmla="*/ 0 60000 65536"/>
                  <a:gd name="T13" fmla="*/ 0 60000 65536"/>
                  <a:gd name="T14" fmla="*/ 0 60000 65536"/>
                  <a:gd name="T15" fmla="*/ 0 w 301"/>
                  <a:gd name="T16" fmla="*/ 0 h 67"/>
                  <a:gd name="T17" fmla="*/ 301 w 301"/>
                  <a:gd name="T18" fmla="*/ 67 h 67"/>
                </a:gdLst>
                <a:ahLst/>
                <a:cxnLst>
                  <a:cxn ang="T10">
                    <a:pos x="T0" y="T1"/>
                  </a:cxn>
                  <a:cxn ang="T11">
                    <a:pos x="T2" y="T3"/>
                  </a:cxn>
                  <a:cxn ang="T12">
                    <a:pos x="T4" y="T5"/>
                  </a:cxn>
                  <a:cxn ang="T13">
                    <a:pos x="T6" y="T7"/>
                  </a:cxn>
                  <a:cxn ang="T14">
                    <a:pos x="T8" y="T9"/>
                  </a:cxn>
                </a:cxnLst>
                <a:rect l="T15" t="T16" r="T17" b="T18"/>
                <a:pathLst>
                  <a:path w="301" h="67">
                    <a:moveTo>
                      <a:pt x="296" y="52"/>
                    </a:moveTo>
                    <a:lnTo>
                      <a:pt x="301" y="67"/>
                    </a:lnTo>
                    <a:lnTo>
                      <a:pt x="7" y="15"/>
                    </a:lnTo>
                    <a:lnTo>
                      <a:pt x="0" y="0"/>
                    </a:lnTo>
                    <a:lnTo>
                      <a:pt x="296" y="52"/>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395" name="Freeform 3332"/>
              <p:cNvSpPr>
                <a:spLocks/>
              </p:cNvSpPr>
              <p:nvPr/>
            </p:nvSpPr>
            <p:spPr bwMode="auto">
              <a:xfrm>
                <a:off x="3515" y="1755"/>
                <a:ext cx="147" cy="28"/>
              </a:xfrm>
              <a:custGeom>
                <a:avLst/>
                <a:gdLst>
                  <a:gd name="T0" fmla="*/ 1 w 296"/>
                  <a:gd name="T1" fmla="*/ 1 h 55"/>
                  <a:gd name="T2" fmla="*/ 1 w 296"/>
                  <a:gd name="T3" fmla="*/ 1 h 55"/>
                  <a:gd name="T4" fmla="*/ 0 w 296"/>
                  <a:gd name="T5" fmla="*/ 1 h 55"/>
                  <a:gd name="T6" fmla="*/ 0 w 296"/>
                  <a:gd name="T7" fmla="*/ 0 h 55"/>
                  <a:gd name="T8" fmla="*/ 1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2"/>
                    </a:moveTo>
                    <a:lnTo>
                      <a:pt x="296" y="55"/>
                    </a:lnTo>
                    <a:lnTo>
                      <a:pt x="2" y="4"/>
                    </a:lnTo>
                    <a:lnTo>
                      <a:pt x="0" y="0"/>
                    </a:lnTo>
                    <a:lnTo>
                      <a:pt x="296" y="52"/>
                    </a:lnTo>
                    <a:close/>
                  </a:path>
                </a:pathLst>
              </a:custGeom>
              <a:solidFill>
                <a:srgbClr val="DE6F00"/>
              </a:solidFill>
              <a:ln w="9525">
                <a:noFill/>
                <a:round/>
                <a:headEnd/>
                <a:tailEnd/>
              </a:ln>
            </p:spPr>
            <p:txBody>
              <a:bodyPr>
                <a:prstTxWarp prst="textNoShape">
                  <a:avLst/>
                </a:prstTxWarp>
              </a:bodyPr>
              <a:lstStyle/>
              <a:p>
                <a:endParaRPr lang="en-US">
                  <a:latin typeface="Calibri" pitchFamily="-112" charset="0"/>
                </a:endParaRPr>
              </a:p>
            </p:txBody>
          </p:sp>
          <p:sp>
            <p:nvSpPr>
              <p:cNvPr id="676396" name="Freeform 3333"/>
              <p:cNvSpPr>
                <a:spLocks/>
              </p:cNvSpPr>
              <p:nvPr/>
            </p:nvSpPr>
            <p:spPr bwMode="auto">
              <a:xfrm>
                <a:off x="3515" y="1757"/>
                <a:ext cx="148" cy="27"/>
              </a:xfrm>
              <a:custGeom>
                <a:avLst/>
                <a:gdLst>
                  <a:gd name="T0" fmla="*/ 2 w 295"/>
                  <a:gd name="T1" fmla="*/ 0 h 55"/>
                  <a:gd name="T2" fmla="*/ 2 w 295"/>
                  <a:gd name="T3" fmla="*/ 0 h 55"/>
                  <a:gd name="T4" fmla="*/ 1 w 295"/>
                  <a:gd name="T5" fmla="*/ 0 h 55"/>
                  <a:gd name="T6" fmla="*/ 0 w 295"/>
                  <a:gd name="T7" fmla="*/ 0 h 55"/>
                  <a:gd name="T8" fmla="*/ 2 w 295"/>
                  <a:gd name="T9" fmla="*/ 0 h 55"/>
                  <a:gd name="T10" fmla="*/ 0 60000 65536"/>
                  <a:gd name="T11" fmla="*/ 0 60000 65536"/>
                  <a:gd name="T12" fmla="*/ 0 60000 65536"/>
                  <a:gd name="T13" fmla="*/ 0 60000 65536"/>
                  <a:gd name="T14" fmla="*/ 0 60000 65536"/>
                  <a:gd name="T15" fmla="*/ 0 w 295"/>
                  <a:gd name="T16" fmla="*/ 0 h 55"/>
                  <a:gd name="T17" fmla="*/ 295 w 295"/>
                  <a:gd name="T18" fmla="*/ 55 h 55"/>
                </a:gdLst>
                <a:ahLst/>
                <a:cxnLst>
                  <a:cxn ang="T10">
                    <a:pos x="T0" y="T1"/>
                  </a:cxn>
                  <a:cxn ang="T11">
                    <a:pos x="T2" y="T3"/>
                  </a:cxn>
                  <a:cxn ang="T12">
                    <a:pos x="T4" y="T5"/>
                  </a:cxn>
                  <a:cxn ang="T13">
                    <a:pos x="T6" y="T7"/>
                  </a:cxn>
                  <a:cxn ang="T14">
                    <a:pos x="T8" y="T9"/>
                  </a:cxn>
                </a:cxnLst>
                <a:rect l="T15" t="T16" r="T17" b="T18"/>
                <a:pathLst>
                  <a:path w="295" h="55">
                    <a:moveTo>
                      <a:pt x="294" y="51"/>
                    </a:moveTo>
                    <a:lnTo>
                      <a:pt x="295" y="55"/>
                    </a:lnTo>
                    <a:lnTo>
                      <a:pt x="1" y="3"/>
                    </a:lnTo>
                    <a:lnTo>
                      <a:pt x="0" y="0"/>
                    </a:lnTo>
                    <a:lnTo>
                      <a:pt x="294" y="51"/>
                    </a:lnTo>
                    <a:close/>
                  </a:path>
                </a:pathLst>
              </a:custGeom>
              <a:solidFill>
                <a:srgbClr val="DD6E00"/>
              </a:solidFill>
              <a:ln w="9525">
                <a:noFill/>
                <a:round/>
                <a:headEnd/>
                <a:tailEnd/>
              </a:ln>
            </p:spPr>
            <p:txBody>
              <a:bodyPr>
                <a:prstTxWarp prst="textNoShape">
                  <a:avLst/>
                </a:prstTxWarp>
              </a:bodyPr>
              <a:lstStyle/>
              <a:p>
                <a:endParaRPr lang="en-US">
                  <a:latin typeface="Calibri" pitchFamily="-112" charset="0"/>
                </a:endParaRPr>
              </a:p>
            </p:txBody>
          </p:sp>
          <p:sp>
            <p:nvSpPr>
              <p:cNvPr id="676397" name="Freeform 3334"/>
              <p:cNvSpPr>
                <a:spLocks/>
              </p:cNvSpPr>
              <p:nvPr/>
            </p:nvSpPr>
            <p:spPr bwMode="auto">
              <a:xfrm>
                <a:off x="3516" y="1759"/>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2"/>
                    </a:moveTo>
                    <a:lnTo>
                      <a:pt x="296" y="53"/>
                    </a:lnTo>
                    <a:lnTo>
                      <a:pt x="0" y="3"/>
                    </a:lnTo>
                    <a:lnTo>
                      <a:pt x="0" y="0"/>
                    </a:lnTo>
                    <a:lnTo>
                      <a:pt x="294" y="52"/>
                    </a:lnTo>
                    <a:close/>
                  </a:path>
                </a:pathLst>
              </a:custGeom>
              <a:solidFill>
                <a:srgbClr val="DC6D00"/>
              </a:solidFill>
              <a:ln w="9525">
                <a:noFill/>
                <a:round/>
                <a:headEnd/>
                <a:tailEnd/>
              </a:ln>
            </p:spPr>
            <p:txBody>
              <a:bodyPr>
                <a:prstTxWarp prst="textNoShape">
                  <a:avLst/>
                </a:prstTxWarp>
              </a:bodyPr>
              <a:lstStyle/>
              <a:p>
                <a:endParaRPr lang="en-US">
                  <a:latin typeface="Calibri" pitchFamily="-112" charset="0"/>
                </a:endParaRPr>
              </a:p>
            </p:txBody>
          </p:sp>
          <p:sp>
            <p:nvSpPr>
              <p:cNvPr id="676398" name="Freeform 3335"/>
              <p:cNvSpPr>
                <a:spLocks/>
              </p:cNvSpPr>
              <p:nvPr/>
            </p:nvSpPr>
            <p:spPr bwMode="auto">
              <a:xfrm>
                <a:off x="3516" y="1760"/>
                <a:ext cx="149" cy="27"/>
              </a:xfrm>
              <a:custGeom>
                <a:avLst/>
                <a:gdLst>
                  <a:gd name="T0" fmla="*/ 1 w 298"/>
                  <a:gd name="T1" fmla="*/ 1 h 54"/>
                  <a:gd name="T2" fmla="*/ 1 w 298"/>
                  <a:gd name="T3" fmla="*/ 1 h 54"/>
                  <a:gd name="T4" fmla="*/ 1 w 298"/>
                  <a:gd name="T5" fmla="*/ 1 h 54"/>
                  <a:gd name="T6" fmla="*/ 0 w 298"/>
                  <a:gd name="T7" fmla="*/ 0 h 54"/>
                  <a:gd name="T8" fmla="*/ 1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50"/>
                    </a:moveTo>
                    <a:lnTo>
                      <a:pt x="298" y="54"/>
                    </a:lnTo>
                    <a:lnTo>
                      <a:pt x="2" y="2"/>
                    </a:lnTo>
                    <a:lnTo>
                      <a:pt x="0" y="0"/>
                    </a:lnTo>
                    <a:lnTo>
                      <a:pt x="296" y="50"/>
                    </a:lnTo>
                    <a:close/>
                  </a:path>
                </a:pathLst>
              </a:custGeom>
              <a:solidFill>
                <a:srgbClr val="DB6D00"/>
              </a:solidFill>
              <a:ln w="9525">
                <a:noFill/>
                <a:round/>
                <a:headEnd/>
                <a:tailEnd/>
              </a:ln>
            </p:spPr>
            <p:txBody>
              <a:bodyPr>
                <a:prstTxWarp prst="textNoShape">
                  <a:avLst/>
                </a:prstTxWarp>
              </a:bodyPr>
              <a:lstStyle/>
              <a:p>
                <a:endParaRPr lang="en-US">
                  <a:latin typeface="Calibri" pitchFamily="-112" charset="0"/>
                </a:endParaRPr>
              </a:p>
            </p:txBody>
          </p:sp>
          <p:sp>
            <p:nvSpPr>
              <p:cNvPr id="676399" name="Freeform 3336"/>
              <p:cNvSpPr>
                <a:spLocks/>
              </p:cNvSpPr>
              <p:nvPr/>
            </p:nvSpPr>
            <p:spPr bwMode="auto">
              <a:xfrm>
                <a:off x="3517" y="1761"/>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2"/>
                    </a:moveTo>
                    <a:lnTo>
                      <a:pt x="296" y="55"/>
                    </a:lnTo>
                    <a:lnTo>
                      <a:pt x="2" y="3"/>
                    </a:lnTo>
                    <a:lnTo>
                      <a:pt x="0" y="0"/>
                    </a:lnTo>
                    <a:lnTo>
                      <a:pt x="296" y="52"/>
                    </a:lnTo>
                    <a:close/>
                  </a:path>
                </a:pathLst>
              </a:custGeom>
              <a:solidFill>
                <a:srgbClr val="DA6C00"/>
              </a:solidFill>
              <a:ln w="9525">
                <a:noFill/>
                <a:round/>
                <a:headEnd/>
                <a:tailEnd/>
              </a:ln>
            </p:spPr>
            <p:txBody>
              <a:bodyPr>
                <a:prstTxWarp prst="textNoShape">
                  <a:avLst/>
                </a:prstTxWarp>
              </a:bodyPr>
              <a:lstStyle/>
              <a:p>
                <a:endParaRPr lang="en-US">
                  <a:latin typeface="Calibri" pitchFamily="-112" charset="0"/>
                </a:endParaRPr>
              </a:p>
            </p:txBody>
          </p:sp>
          <p:sp>
            <p:nvSpPr>
              <p:cNvPr id="676400" name="Freeform 3337"/>
              <p:cNvSpPr>
                <a:spLocks/>
              </p:cNvSpPr>
              <p:nvPr/>
            </p:nvSpPr>
            <p:spPr bwMode="auto">
              <a:xfrm>
                <a:off x="3518" y="1763"/>
                <a:ext cx="151" cy="32"/>
              </a:xfrm>
              <a:custGeom>
                <a:avLst/>
                <a:gdLst>
                  <a:gd name="T0" fmla="*/ 1 w 302"/>
                  <a:gd name="T1" fmla="*/ 0 h 65"/>
                  <a:gd name="T2" fmla="*/ 1 w 302"/>
                  <a:gd name="T3" fmla="*/ 0 h 65"/>
                  <a:gd name="T4" fmla="*/ 1 w 302"/>
                  <a:gd name="T5" fmla="*/ 0 h 65"/>
                  <a:gd name="T6" fmla="*/ 0 w 302"/>
                  <a:gd name="T7" fmla="*/ 0 h 65"/>
                  <a:gd name="T8" fmla="*/ 1 w 302"/>
                  <a:gd name="T9" fmla="*/ 0 h 65"/>
                  <a:gd name="T10" fmla="*/ 0 60000 65536"/>
                  <a:gd name="T11" fmla="*/ 0 60000 65536"/>
                  <a:gd name="T12" fmla="*/ 0 60000 65536"/>
                  <a:gd name="T13" fmla="*/ 0 60000 65536"/>
                  <a:gd name="T14" fmla="*/ 0 60000 65536"/>
                  <a:gd name="T15" fmla="*/ 0 w 302"/>
                  <a:gd name="T16" fmla="*/ 0 h 65"/>
                  <a:gd name="T17" fmla="*/ 302 w 302"/>
                  <a:gd name="T18" fmla="*/ 65 h 65"/>
                </a:gdLst>
                <a:ahLst/>
                <a:cxnLst>
                  <a:cxn ang="T10">
                    <a:pos x="T0" y="T1"/>
                  </a:cxn>
                  <a:cxn ang="T11">
                    <a:pos x="T2" y="T3"/>
                  </a:cxn>
                  <a:cxn ang="T12">
                    <a:pos x="T4" y="T5"/>
                  </a:cxn>
                  <a:cxn ang="T13">
                    <a:pos x="T6" y="T7"/>
                  </a:cxn>
                  <a:cxn ang="T14">
                    <a:pos x="T8" y="T9"/>
                  </a:cxn>
                </a:cxnLst>
                <a:rect l="T15" t="T16" r="T17" b="T18"/>
                <a:pathLst>
                  <a:path w="302" h="65">
                    <a:moveTo>
                      <a:pt x="294" y="52"/>
                    </a:moveTo>
                    <a:lnTo>
                      <a:pt x="302" y="65"/>
                    </a:lnTo>
                    <a:lnTo>
                      <a:pt x="6" y="14"/>
                    </a:lnTo>
                    <a:lnTo>
                      <a:pt x="0" y="0"/>
                    </a:lnTo>
                    <a:lnTo>
                      <a:pt x="294" y="52"/>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401" name="Freeform 3338"/>
              <p:cNvSpPr>
                <a:spLocks/>
              </p:cNvSpPr>
              <p:nvPr/>
            </p:nvSpPr>
            <p:spPr bwMode="auto">
              <a:xfrm>
                <a:off x="3518" y="1763"/>
                <a:ext cx="148" cy="27"/>
              </a:xfrm>
              <a:custGeom>
                <a:avLst/>
                <a:gdLst>
                  <a:gd name="T0" fmla="*/ 2 w 295"/>
                  <a:gd name="T1" fmla="*/ 0 h 55"/>
                  <a:gd name="T2" fmla="*/ 2 w 295"/>
                  <a:gd name="T3" fmla="*/ 0 h 55"/>
                  <a:gd name="T4" fmla="*/ 1 w 295"/>
                  <a:gd name="T5" fmla="*/ 0 h 55"/>
                  <a:gd name="T6" fmla="*/ 0 w 295"/>
                  <a:gd name="T7" fmla="*/ 0 h 55"/>
                  <a:gd name="T8" fmla="*/ 2 w 295"/>
                  <a:gd name="T9" fmla="*/ 0 h 55"/>
                  <a:gd name="T10" fmla="*/ 0 60000 65536"/>
                  <a:gd name="T11" fmla="*/ 0 60000 65536"/>
                  <a:gd name="T12" fmla="*/ 0 60000 65536"/>
                  <a:gd name="T13" fmla="*/ 0 60000 65536"/>
                  <a:gd name="T14" fmla="*/ 0 60000 65536"/>
                  <a:gd name="T15" fmla="*/ 0 w 295"/>
                  <a:gd name="T16" fmla="*/ 0 h 55"/>
                  <a:gd name="T17" fmla="*/ 295 w 295"/>
                  <a:gd name="T18" fmla="*/ 55 h 55"/>
                </a:gdLst>
                <a:ahLst/>
                <a:cxnLst>
                  <a:cxn ang="T10">
                    <a:pos x="T0" y="T1"/>
                  </a:cxn>
                  <a:cxn ang="T11">
                    <a:pos x="T2" y="T3"/>
                  </a:cxn>
                  <a:cxn ang="T12">
                    <a:pos x="T4" y="T5"/>
                  </a:cxn>
                  <a:cxn ang="T13">
                    <a:pos x="T6" y="T7"/>
                  </a:cxn>
                  <a:cxn ang="T14">
                    <a:pos x="T8" y="T9"/>
                  </a:cxn>
                </a:cxnLst>
                <a:rect l="T15" t="T16" r="T17" b="T18"/>
                <a:pathLst>
                  <a:path w="295" h="55">
                    <a:moveTo>
                      <a:pt x="294" y="52"/>
                    </a:moveTo>
                    <a:lnTo>
                      <a:pt x="295" y="55"/>
                    </a:lnTo>
                    <a:lnTo>
                      <a:pt x="1" y="4"/>
                    </a:lnTo>
                    <a:lnTo>
                      <a:pt x="0" y="0"/>
                    </a:lnTo>
                    <a:lnTo>
                      <a:pt x="294" y="52"/>
                    </a:lnTo>
                    <a:close/>
                  </a:path>
                </a:pathLst>
              </a:custGeom>
              <a:solidFill>
                <a:srgbClr val="D96C00"/>
              </a:solidFill>
              <a:ln w="9525">
                <a:noFill/>
                <a:round/>
                <a:headEnd/>
                <a:tailEnd/>
              </a:ln>
            </p:spPr>
            <p:txBody>
              <a:bodyPr>
                <a:prstTxWarp prst="textNoShape">
                  <a:avLst/>
                </a:prstTxWarp>
              </a:bodyPr>
              <a:lstStyle/>
              <a:p>
                <a:endParaRPr lang="en-US">
                  <a:latin typeface="Calibri" pitchFamily="-112" charset="0"/>
                </a:endParaRPr>
              </a:p>
            </p:txBody>
          </p:sp>
          <p:sp>
            <p:nvSpPr>
              <p:cNvPr id="676402" name="Freeform 3339"/>
              <p:cNvSpPr>
                <a:spLocks/>
              </p:cNvSpPr>
              <p:nvPr/>
            </p:nvSpPr>
            <p:spPr bwMode="auto">
              <a:xfrm>
                <a:off x="3519" y="1764"/>
                <a:ext cx="148" cy="27"/>
              </a:xfrm>
              <a:custGeom>
                <a:avLst/>
                <a:gdLst>
                  <a:gd name="T0" fmla="*/ 1 w 296"/>
                  <a:gd name="T1" fmla="*/ 1 h 53"/>
                  <a:gd name="T2" fmla="*/ 1 w 296"/>
                  <a:gd name="T3" fmla="*/ 1 h 53"/>
                  <a:gd name="T4" fmla="*/ 1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1"/>
                    </a:moveTo>
                    <a:lnTo>
                      <a:pt x="296" y="53"/>
                    </a:lnTo>
                    <a:lnTo>
                      <a:pt x="2" y="1"/>
                    </a:lnTo>
                    <a:lnTo>
                      <a:pt x="0" y="0"/>
                    </a:lnTo>
                    <a:lnTo>
                      <a:pt x="294" y="51"/>
                    </a:lnTo>
                    <a:close/>
                  </a:path>
                </a:pathLst>
              </a:custGeom>
              <a:solidFill>
                <a:srgbClr val="D76B00"/>
              </a:solidFill>
              <a:ln w="9525">
                <a:noFill/>
                <a:round/>
                <a:headEnd/>
                <a:tailEnd/>
              </a:ln>
            </p:spPr>
            <p:txBody>
              <a:bodyPr>
                <a:prstTxWarp prst="textNoShape">
                  <a:avLst/>
                </a:prstTxWarp>
              </a:bodyPr>
              <a:lstStyle/>
              <a:p>
                <a:endParaRPr lang="en-US">
                  <a:latin typeface="Calibri" pitchFamily="-112" charset="0"/>
                </a:endParaRPr>
              </a:p>
            </p:txBody>
          </p:sp>
          <p:sp>
            <p:nvSpPr>
              <p:cNvPr id="676403" name="Freeform 3340"/>
              <p:cNvSpPr>
                <a:spLocks/>
              </p:cNvSpPr>
              <p:nvPr/>
            </p:nvSpPr>
            <p:spPr bwMode="auto">
              <a:xfrm>
                <a:off x="3520" y="1765"/>
                <a:ext cx="147" cy="28"/>
              </a:xfrm>
              <a:custGeom>
                <a:avLst/>
                <a:gdLst>
                  <a:gd name="T0" fmla="*/ 1 w 296"/>
                  <a:gd name="T1" fmla="*/ 1 h 55"/>
                  <a:gd name="T2" fmla="*/ 1 w 296"/>
                  <a:gd name="T3" fmla="*/ 1 h 55"/>
                  <a:gd name="T4" fmla="*/ 0 w 296"/>
                  <a:gd name="T5" fmla="*/ 1 h 55"/>
                  <a:gd name="T6" fmla="*/ 0 w 296"/>
                  <a:gd name="T7" fmla="*/ 0 h 55"/>
                  <a:gd name="T8" fmla="*/ 1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2"/>
                    </a:moveTo>
                    <a:lnTo>
                      <a:pt x="296" y="55"/>
                    </a:lnTo>
                    <a:lnTo>
                      <a:pt x="0" y="4"/>
                    </a:lnTo>
                    <a:lnTo>
                      <a:pt x="0" y="0"/>
                    </a:lnTo>
                    <a:lnTo>
                      <a:pt x="294" y="52"/>
                    </a:lnTo>
                    <a:close/>
                  </a:path>
                </a:pathLst>
              </a:custGeom>
              <a:solidFill>
                <a:srgbClr val="D66A00"/>
              </a:solidFill>
              <a:ln w="9525">
                <a:noFill/>
                <a:round/>
                <a:headEnd/>
                <a:tailEnd/>
              </a:ln>
            </p:spPr>
            <p:txBody>
              <a:bodyPr>
                <a:prstTxWarp prst="textNoShape">
                  <a:avLst/>
                </a:prstTxWarp>
              </a:bodyPr>
              <a:lstStyle/>
              <a:p>
                <a:endParaRPr lang="en-US">
                  <a:latin typeface="Calibri" pitchFamily="-112" charset="0"/>
                </a:endParaRPr>
              </a:p>
            </p:txBody>
          </p:sp>
          <p:sp>
            <p:nvSpPr>
              <p:cNvPr id="676404" name="Freeform 3341"/>
              <p:cNvSpPr>
                <a:spLocks/>
              </p:cNvSpPr>
              <p:nvPr/>
            </p:nvSpPr>
            <p:spPr bwMode="auto">
              <a:xfrm>
                <a:off x="3520" y="1767"/>
                <a:ext cx="148" cy="27"/>
              </a:xfrm>
              <a:custGeom>
                <a:avLst/>
                <a:gdLst>
                  <a:gd name="T0" fmla="*/ 1 w 297"/>
                  <a:gd name="T1" fmla="*/ 0 h 55"/>
                  <a:gd name="T2" fmla="*/ 1 w 297"/>
                  <a:gd name="T3" fmla="*/ 0 h 55"/>
                  <a:gd name="T4" fmla="*/ 0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1"/>
                    </a:moveTo>
                    <a:lnTo>
                      <a:pt x="297" y="55"/>
                    </a:lnTo>
                    <a:lnTo>
                      <a:pt x="2" y="1"/>
                    </a:lnTo>
                    <a:lnTo>
                      <a:pt x="0" y="0"/>
                    </a:lnTo>
                    <a:lnTo>
                      <a:pt x="296" y="51"/>
                    </a:lnTo>
                    <a:close/>
                  </a:path>
                </a:pathLst>
              </a:custGeom>
              <a:solidFill>
                <a:srgbClr val="D56A00"/>
              </a:solidFill>
              <a:ln w="9525">
                <a:noFill/>
                <a:round/>
                <a:headEnd/>
                <a:tailEnd/>
              </a:ln>
            </p:spPr>
            <p:txBody>
              <a:bodyPr>
                <a:prstTxWarp prst="textNoShape">
                  <a:avLst/>
                </a:prstTxWarp>
              </a:bodyPr>
              <a:lstStyle/>
              <a:p>
                <a:endParaRPr lang="en-US">
                  <a:latin typeface="Calibri" pitchFamily="-112" charset="0"/>
                </a:endParaRPr>
              </a:p>
            </p:txBody>
          </p:sp>
          <p:sp>
            <p:nvSpPr>
              <p:cNvPr id="676405" name="Freeform 3342"/>
              <p:cNvSpPr>
                <a:spLocks/>
              </p:cNvSpPr>
              <p:nvPr/>
            </p:nvSpPr>
            <p:spPr bwMode="auto">
              <a:xfrm>
                <a:off x="3520" y="1768"/>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5" y="54"/>
                    </a:moveTo>
                    <a:lnTo>
                      <a:pt x="297" y="55"/>
                    </a:lnTo>
                    <a:lnTo>
                      <a:pt x="1" y="4"/>
                    </a:lnTo>
                    <a:lnTo>
                      <a:pt x="0" y="0"/>
                    </a:lnTo>
                    <a:lnTo>
                      <a:pt x="295" y="54"/>
                    </a:lnTo>
                    <a:close/>
                  </a:path>
                </a:pathLst>
              </a:custGeom>
              <a:solidFill>
                <a:srgbClr val="D46900"/>
              </a:solidFill>
              <a:ln w="9525">
                <a:noFill/>
                <a:round/>
                <a:headEnd/>
                <a:tailEnd/>
              </a:ln>
            </p:spPr>
            <p:txBody>
              <a:bodyPr>
                <a:prstTxWarp prst="textNoShape">
                  <a:avLst/>
                </a:prstTxWarp>
              </a:bodyPr>
              <a:lstStyle/>
              <a:p>
                <a:endParaRPr lang="en-US">
                  <a:latin typeface="Calibri" pitchFamily="-112" charset="0"/>
                </a:endParaRPr>
              </a:p>
            </p:txBody>
          </p:sp>
          <p:sp>
            <p:nvSpPr>
              <p:cNvPr id="676406" name="Freeform 3343"/>
              <p:cNvSpPr>
                <a:spLocks/>
              </p:cNvSpPr>
              <p:nvPr/>
            </p:nvSpPr>
            <p:spPr bwMode="auto">
              <a:xfrm>
                <a:off x="3521" y="1769"/>
                <a:ext cx="151" cy="33"/>
              </a:xfrm>
              <a:custGeom>
                <a:avLst/>
                <a:gdLst>
                  <a:gd name="T0" fmla="*/ 1 w 303"/>
                  <a:gd name="T1" fmla="*/ 1 h 65"/>
                  <a:gd name="T2" fmla="*/ 1 w 303"/>
                  <a:gd name="T3" fmla="*/ 1 h 65"/>
                  <a:gd name="T4" fmla="*/ 0 w 303"/>
                  <a:gd name="T5" fmla="*/ 1 h 65"/>
                  <a:gd name="T6" fmla="*/ 0 w 303"/>
                  <a:gd name="T7" fmla="*/ 0 h 65"/>
                  <a:gd name="T8" fmla="*/ 1 w 303"/>
                  <a:gd name="T9" fmla="*/ 1 h 65"/>
                  <a:gd name="T10" fmla="*/ 0 60000 65536"/>
                  <a:gd name="T11" fmla="*/ 0 60000 65536"/>
                  <a:gd name="T12" fmla="*/ 0 60000 65536"/>
                  <a:gd name="T13" fmla="*/ 0 60000 65536"/>
                  <a:gd name="T14" fmla="*/ 0 60000 65536"/>
                  <a:gd name="T15" fmla="*/ 0 w 303"/>
                  <a:gd name="T16" fmla="*/ 0 h 65"/>
                  <a:gd name="T17" fmla="*/ 303 w 303"/>
                  <a:gd name="T18" fmla="*/ 65 h 65"/>
                </a:gdLst>
                <a:ahLst/>
                <a:cxnLst>
                  <a:cxn ang="T10">
                    <a:pos x="T0" y="T1"/>
                  </a:cxn>
                  <a:cxn ang="T11">
                    <a:pos x="T2" y="T3"/>
                  </a:cxn>
                  <a:cxn ang="T12">
                    <a:pos x="T4" y="T5"/>
                  </a:cxn>
                  <a:cxn ang="T13">
                    <a:pos x="T6" y="T7"/>
                  </a:cxn>
                  <a:cxn ang="T14">
                    <a:pos x="T8" y="T9"/>
                  </a:cxn>
                </a:cxnLst>
                <a:rect l="T15" t="T16" r="T17" b="T18"/>
                <a:pathLst>
                  <a:path w="303" h="65">
                    <a:moveTo>
                      <a:pt x="296" y="51"/>
                    </a:moveTo>
                    <a:lnTo>
                      <a:pt x="303" y="65"/>
                    </a:lnTo>
                    <a:lnTo>
                      <a:pt x="9" y="11"/>
                    </a:lnTo>
                    <a:lnTo>
                      <a:pt x="0" y="0"/>
                    </a:lnTo>
                    <a:lnTo>
                      <a:pt x="296" y="5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407" name="Freeform 3344"/>
              <p:cNvSpPr>
                <a:spLocks/>
              </p:cNvSpPr>
              <p:nvPr/>
            </p:nvSpPr>
            <p:spPr bwMode="auto">
              <a:xfrm>
                <a:off x="3521" y="1769"/>
                <a:ext cx="149" cy="28"/>
              </a:xfrm>
              <a:custGeom>
                <a:avLst/>
                <a:gdLst>
                  <a:gd name="T0" fmla="*/ 1 w 298"/>
                  <a:gd name="T1" fmla="*/ 1 h 55"/>
                  <a:gd name="T2" fmla="*/ 1 w 298"/>
                  <a:gd name="T3" fmla="*/ 1 h 55"/>
                  <a:gd name="T4" fmla="*/ 1 w 298"/>
                  <a:gd name="T5" fmla="*/ 1 h 55"/>
                  <a:gd name="T6" fmla="*/ 0 w 298"/>
                  <a:gd name="T7" fmla="*/ 0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1"/>
                    </a:moveTo>
                    <a:lnTo>
                      <a:pt x="298" y="55"/>
                    </a:lnTo>
                    <a:lnTo>
                      <a:pt x="2" y="3"/>
                    </a:lnTo>
                    <a:lnTo>
                      <a:pt x="0" y="0"/>
                    </a:lnTo>
                    <a:lnTo>
                      <a:pt x="296" y="51"/>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408" name="Freeform 3345"/>
              <p:cNvSpPr>
                <a:spLocks/>
              </p:cNvSpPr>
              <p:nvPr/>
            </p:nvSpPr>
            <p:spPr bwMode="auto">
              <a:xfrm>
                <a:off x="3522" y="1771"/>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2"/>
                    </a:moveTo>
                    <a:lnTo>
                      <a:pt x="297" y="55"/>
                    </a:lnTo>
                    <a:lnTo>
                      <a:pt x="2" y="3"/>
                    </a:lnTo>
                    <a:lnTo>
                      <a:pt x="0" y="0"/>
                    </a:lnTo>
                    <a:lnTo>
                      <a:pt x="296" y="52"/>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409" name="Freeform 3346"/>
              <p:cNvSpPr>
                <a:spLocks/>
              </p:cNvSpPr>
              <p:nvPr/>
            </p:nvSpPr>
            <p:spPr bwMode="auto">
              <a:xfrm>
                <a:off x="3523" y="1773"/>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5" y="52"/>
                    </a:moveTo>
                    <a:lnTo>
                      <a:pt x="297" y="55"/>
                    </a:lnTo>
                    <a:lnTo>
                      <a:pt x="3" y="4"/>
                    </a:lnTo>
                    <a:lnTo>
                      <a:pt x="0" y="0"/>
                    </a:lnTo>
                    <a:lnTo>
                      <a:pt x="295" y="52"/>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410" name="Freeform 3347"/>
              <p:cNvSpPr>
                <a:spLocks/>
              </p:cNvSpPr>
              <p:nvPr/>
            </p:nvSpPr>
            <p:spPr bwMode="auto">
              <a:xfrm>
                <a:off x="3525" y="1774"/>
                <a:ext cx="147" cy="28"/>
              </a:xfrm>
              <a:custGeom>
                <a:avLst/>
                <a:gdLst>
                  <a:gd name="T0" fmla="*/ 1 w 296"/>
                  <a:gd name="T1" fmla="*/ 1 h 55"/>
                  <a:gd name="T2" fmla="*/ 1 w 296"/>
                  <a:gd name="T3" fmla="*/ 1 h 55"/>
                  <a:gd name="T4" fmla="*/ 0 w 296"/>
                  <a:gd name="T5" fmla="*/ 1 h 55"/>
                  <a:gd name="T6" fmla="*/ 0 w 296"/>
                  <a:gd name="T7" fmla="*/ 0 h 55"/>
                  <a:gd name="T8" fmla="*/ 1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1"/>
                    </a:moveTo>
                    <a:lnTo>
                      <a:pt x="296" y="55"/>
                    </a:lnTo>
                    <a:lnTo>
                      <a:pt x="2" y="1"/>
                    </a:lnTo>
                    <a:lnTo>
                      <a:pt x="0" y="0"/>
                    </a:lnTo>
                    <a:lnTo>
                      <a:pt x="294" y="51"/>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411" name="Freeform 3348"/>
              <p:cNvSpPr>
                <a:spLocks/>
              </p:cNvSpPr>
              <p:nvPr/>
            </p:nvSpPr>
            <p:spPr bwMode="auto">
              <a:xfrm>
                <a:off x="3525" y="1775"/>
                <a:ext cx="152" cy="32"/>
              </a:xfrm>
              <a:custGeom>
                <a:avLst/>
                <a:gdLst>
                  <a:gd name="T0" fmla="*/ 1 w 304"/>
                  <a:gd name="T1" fmla="*/ 1 h 63"/>
                  <a:gd name="T2" fmla="*/ 1 w 304"/>
                  <a:gd name="T3" fmla="*/ 1 h 63"/>
                  <a:gd name="T4" fmla="*/ 1 w 304"/>
                  <a:gd name="T5" fmla="*/ 1 h 63"/>
                  <a:gd name="T6" fmla="*/ 0 w 304"/>
                  <a:gd name="T7" fmla="*/ 0 h 63"/>
                  <a:gd name="T8" fmla="*/ 1 w 304"/>
                  <a:gd name="T9" fmla="*/ 1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54"/>
                    </a:moveTo>
                    <a:lnTo>
                      <a:pt x="304" y="63"/>
                    </a:lnTo>
                    <a:lnTo>
                      <a:pt x="8" y="12"/>
                    </a:lnTo>
                    <a:lnTo>
                      <a:pt x="0" y="0"/>
                    </a:lnTo>
                    <a:lnTo>
                      <a:pt x="294" y="54"/>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412" name="Freeform 3349"/>
              <p:cNvSpPr>
                <a:spLocks/>
              </p:cNvSpPr>
              <p:nvPr/>
            </p:nvSpPr>
            <p:spPr bwMode="auto">
              <a:xfrm>
                <a:off x="3525" y="1775"/>
                <a:ext cx="149" cy="28"/>
              </a:xfrm>
              <a:custGeom>
                <a:avLst/>
                <a:gdLst>
                  <a:gd name="T0" fmla="*/ 2 w 297"/>
                  <a:gd name="T1" fmla="*/ 0 h 57"/>
                  <a:gd name="T2" fmla="*/ 2 w 297"/>
                  <a:gd name="T3" fmla="*/ 0 h 57"/>
                  <a:gd name="T4" fmla="*/ 1 w 297"/>
                  <a:gd name="T5" fmla="*/ 0 h 57"/>
                  <a:gd name="T6" fmla="*/ 0 w 297"/>
                  <a:gd name="T7" fmla="*/ 0 h 57"/>
                  <a:gd name="T8" fmla="*/ 2 w 297"/>
                  <a:gd name="T9" fmla="*/ 0 h 57"/>
                  <a:gd name="T10" fmla="*/ 0 60000 65536"/>
                  <a:gd name="T11" fmla="*/ 0 60000 65536"/>
                  <a:gd name="T12" fmla="*/ 0 60000 65536"/>
                  <a:gd name="T13" fmla="*/ 0 60000 65536"/>
                  <a:gd name="T14" fmla="*/ 0 60000 65536"/>
                  <a:gd name="T15" fmla="*/ 0 w 297"/>
                  <a:gd name="T16" fmla="*/ 0 h 57"/>
                  <a:gd name="T17" fmla="*/ 297 w 297"/>
                  <a:gd name="T18" fmla="*/ 57 h 57"/>
                </a:gdLst>
                <a:ahLst/>
                <a:cxnLst>
                  <a:cxn ang="T10">
                    <a:pos x="T0" y="T1"/>
                  </a:cxn>
                  <a:cxn ang="T11">
                    <a:pos x="T2" y="T3"/>
                  </a:cxn>
                  <a:cxn ang="T12">
                    <a:pos x="T4" y="T5"/>
                  </a:cxn>
                  <a:cxn ang="T13">
                    <a:pos x="T6" y="T7"/>
                  </a:cxn>
                  <a:cxn ang="T14">
                    <a:pos x="T8" y="T9"/>
                  </a:cxn>
                </a:cxnLst>
                <a:rect l="T15" t="T16" r="T17" b="T18"/>
                <a:pathLst>
                  <a:path w="297" h="57">
                    <a:moveTo>
                      <a:pt x="294" y="54"/>
                    </a:moveTo>
                    <a:lnTo>
                      <a:pt x="297" y="57"/>
                    </a:lnTo>
                    <a:lnTo>
                      <a:pt x="3" y="5"/>
                    </a:lnTo>
                    <a:lnTo>
                      <a:pt x="0" y="0"/>
                    </a:lnTo>
                    <a:lnTo>
                      <a:pt x="294" y="54"/>
                    </a:lnTo>
                    <a:close/>
                  </a:path>
                </a:pathLst>
              </a:custGeom>
              <a:solidFill>
                <a:srgbClr val="CC6600"/>
              </a:solidFill>
              <a:ln w="9525">
                <a:noFill/>
                <a:round/>
                <a:headEnd/>
                <a:tailEnd/>
              </a:ln>
            </p:spPr>
            <p:txBody>
              <a:bodyPr>
                <a:prstTxWarp prst="textNoShape">
                  <a:avLst/>
                </a:prstTxWarp>
              </a:bodyPr>
              <a:lstStyle/>
              <a:p>
                <a:endParaRPr lang="en-US">
                  <a:latin typeface="Calibri" pitchFamily="-112" charset="0"/>
                </a:endParaRPr>
              </a:p>
            </p:txBody>
          </p:sp>
          <p:sp>
            <p:nvSpPr>
              <p:cNvPr id="676413" name="Freeform 3350"/>
              <p:cNvSpPr>
                <a:spLocks/>
              </p:cNvSpPr>
              <p:nvPr/>
            </p:nvSpPr>
            <p:spPr bwMode="auto">
              <a:xfrm>
                <a:off x="3527" y="1778"/>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2"/>
                    </a:moveTo>
                    <a:lnTo>
                      <a:pt x="297" y="55"/>
                    </a:lnTo>
                    <a:lnTo>
                      <a:pt x="2" y="4"/>
                    </a:lnTo>
                    <a:lnTo>
                      <a:pt x="0" y="0"/>
                    </a:lnTo>
                    <a:lnTo>
                      <a:pt x="294" y="5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414" name="Freeform 3351"/>
              <p:cNvSpPr>
                <a:spLocks/>
              </p:cNvSpPr>
              <p:nvPr/>
            </p:nvSpPr>
            <p:spPr bwMode="auto">
              <a:xfrm>
                <a:off x="3528" y="1779"/>
                <a:ext cx="149" cy="28"/>
              </a:xfrm>
              <a:custGeom>
                <a:avLst/>
                <a:gdLst>
                  <a:gd name="T0" fmla="*/ 1 w 299"/>
                  <a:gd name="T1" fmla="*/ 1 h 54"/>
                  <a:gd name="T2" fmla="*/ 1 w 299"/>
                  <a:gd name="T3" fmla="*/ 1 h 54"/>
                  <a:gd name="T4" fmla="*/ 0 w 299"/>
                  <a:gd name="T5" fmla="*/ 1 h 54"/>
                  <a:gd name="T6" fmla="*/ 0 w 299"/>
                  <a:gd name="T7" fmla="*/ 0 h 54"/>
                  <a:gd name="T8" fmla="*/ 1 w 299"/>
                  <a:gd name="T9" fmla="*/ 1 h 54"/>
                  <a:gd name="T10" fmla="*/ 0 60000 65536"/>
                  <a:gd name="T11" fmla="*/ 0 60000 65536"/>
                  <a:gd name="T12" fmla="*/ 0 60000 65536"/>
                  <a:gd name="T13" fmla="*/ 0 60000 65536"/>
                  <a:gd name="T14" fmla="*/ 0 60000 65536"/>
                  <a:gd name="T15" fmla="*/ 0 w 299"/>
                  <a:gd name="T16" fmla="*/ 0 h 54"/>
                  <a:gd name="T17" fmla="*/ 299 w 299"/>
                  <a:gd name="T18" fmla="*/ 54 h 54"/>
                </a:gdLst>
                <a:ahLst/>
                <a:cxnLst>
                  <a:cxn ang="T10">
                    <a:pos x="T0" y="T1"/>
                  </a:cxn>
                  <a:cxn ang="T11">
                    <a:pos x="T2" y="T3"/>
                  </a:cxn>
                  <a:cxn ang="T12">
                    <a:pos x="T4" y="T5"/>
                  </a:cxn>
                  <a:cxn ang="T13">
                    <a:pos x="T6" y="T7"/>
                  </a:cxn>
                  <a:cxn ang="T14">
                    <a:pos x="T8" y="T9"/>
                  </a:cxn>
                </a:cxnLst>
                <a:rect l="T15" t="T16" r="T17" b="T18"/>
                <a:pathLst>
                  <a:path w="299" h="54">
                    <a:moveTo>
                      <a:pt x="295" y="51"/>
                    </a:moveTo>
                    <a:lnTo>
                      <a:pt x="299" y="54"/>
                    </a:lnTo>
                    <a:lnTo>
                      <a:pt x="3" y="3"/>
                    </a:lnTo>
                    <a:lnTo>
                      <a:pt x="0" y="0"/>
                    </a:lnTo>
                    <a:lnTo>
                      <a:pt x="295" y="51"/>
                    </a:lnTo>
                    <a:close/>
                  </a:path>
                </a:pathLst>
              </a:custGeom>
              <a:solidFill>
                <a:srgbClr val="C66300"/>
              </a:solidFill>
              <a:ln w="9525">
                <a:noFill/>
                <a:round/>
                <a:headEnd/>
                <a:tailEnd/>
              </a:ln>
            </p:spPr>
            <p:txBody>
              <a:bodyPr>
                <a:prstTxWarp prst="textNoShape">
                  <a:avLst/>
                </a:prstTxWarp>
              </a:bodyPr>
              <a:lstStyle/>
              <a:p>
                <a:endParaRPr lang="en-US">
                  <a:latin typeface="Calibri" pitchFamily="-112" charset="0"/>
                </a:endParaRPr>
              </a:p>
            </p:txBody>
          </p:sp>
          <p:sp>
            <p:nvSpPr>
              <p:cNvPr id="676415" name="Freeform 3352"/>
              <p:cNvSpPr>
                <a:spLocks/>
              </p:cNvSpPr>
              <p:nvPr/>
            </p:nvSpPr>
            <p:spPr bwMode="auto">
              <a:xfrm>
                <a:off x="3529" y="1781"/>
                <a:ext cx="153" cy="31"/>
              </a:xfrm>
              <a:custGeom>
                <a:avLst/>
                <a:gdLst>
                  <a:gd name="T0" fmla="*/ 2 w 304"/>
                  <a:gd name="T1" fmla="*/ 1 h 61"/>
                  <a:gd name="T2" fmla="*/ 2 w 304"/>
                  <a:gd name="T3" fmla="*/ 1 h 61"/>
                  <a:gd name="T4" fmla="*/ 1 w 304"/>
                  <a:gd name="T5" fmla="*/ 1 h 61"/>
                  <a:gd name="T6" fmla="*/ 0 w 304"/>
                  <a:gd name="T7" fmla="*/ 0 h 61"/>
                  <a:gd name="T8" fmla="*/ 2 w 304"/>
                  <a:gd name="T9" fmla="*/ 1 h 61"/>
                  <a:gd name="T10" fmla="*/ 0 60000 65536"/>
                  <a:gd name="T11" fmla="*/ 0 60000 65536"/>
                  <a:gd name="T12" fmla="*/ 0 60000 65536"/>
                  <a:gd name="T13" fmla="*/ 0 60000 65536"/>
                  <a:gd name="T14" fmla="*/ 0 60000 65536"/>
                  <a:gd name="T15" fmla="*/ 0 w 304"/>
                  <a:gd name="T16" fmla="*/ 0 h 61"/>
                  <a:gd name="T17" fmla="*/ 304 w 304"/>
                  <a:gd name="T18" fmla="*/ 61 h 61"/>
                </a:gdLst>
                <a:ahLst/>
                <a:cxnLst>
                  <a:cxn ang="T10">
                    <a:pos x="T0" y="T1"/>
                  </a:cxn>
                  <a:cxn ang="T11">
                    <a:pos x="T2" y="T3"/>
                  </a:cxn>
                  <a:cxn ang="T12">
                    <a:pos x="T4" y="T5"/>
                  </a:cxn>
                  <a:cxn ang="T13">
                    <a:pos x="T6" y="T7"/>
                  </a:cxn>
                  <a:cxn ang="T14">
                    <a:pos x="T8" y="T9"/>
                  </a:cxn>
                </a:cxnLst>
                <a:rect l="T15" t="T16" r="T17" b="T18"/>
                <a:pathLst>
                  <a:path w="304" h="61">
                    <a:moveTo>
                      <a:pt x="296" y="51"/>
                    </a:moveTo>
                    <a:lnTo>
                      <a:pt x="304" y="61"/>
                    </a:lnTo>
                    <a:lnTo>
                      <a:pt x="10" y="8"/>
                    </a:lnTo>
                    <a:lnTo>
                      <a:pt x="0" y="0"/>
                    </a:lnTo>
                    <a:lnTo>
                      <a:pt x="296" y="51"/>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416" name="Freeform 3353"/>
              <p:cNvSpPr>
                <a:spLocks/>
              </p:cNvSpPr>
              <p:nvPr/>
            </p:nvSpPr>
            <p:spPr bwMode="auto">
              <a:xfrm>
                <a:off x="3529" y="1781"/>
                <a:ext cx="149" cy="27"/>
              </a:xfrm>
              <a:custGeom>
                <a:avLst/>
                <a:gdLst>
                  <a:gd name="T0" fmla="*/ 2 w 297"/>
                  <a:gd name="T1" fmla="*/ 0 h 55"/>
                  <a:gd name="T2" fmla="*/ 2 w 297"/>
                  <a:gd name="T3" fmla="*/ 0 h 55"/>
                  <a:gd name="T4" fmla="*/ 1 w 297"/>
                  <a:gd name="T5" fmla="*/ 0 h 55"/>
                  <a:gd name="T6" fmla="*/ 0 w 297"/>
                  <a:gd name="T7" fmla="*/ 0 h 55"/>
                  <a:gd name="T8" fmla="*/ 2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1"/>
                    </a:moveTo>
                    <a:lnTo>
                      <a:pt x="297" y="55"/>
                    </a:lnTo>
                    <a:lnTo>
                      <a:pt x="3" y="3"/>
                    </a:lnTo>
                    <a:lnTo>
                      <a:pt x="0" y="0"/>
                    </a:lnTo>
                    <a:lnTo>
                      <a:pt x="296" y="51"/>
                    </a:lnTo>
                    <a:close/>
                  </a:path>
                </a:pathLst>
              </a:custGeom>
              <a:solidFill>
                <a:srgbClr val="C46200"/>
              </a:solidFill>
              <a:ln w="9525">
                <a:noFill/>
                <a:round/>
                <a:headEnd/>
                <a:tailEnd/>
              </a:ln>
            </p:spPr>
            <p:txBody>
              <a:bodyPr>
                <a:prstTxWarp prst="textNoShape">
                  <a:avLst/>
                </a:prstTxWarp>
              </a:bodyPr>
              <a:lstStyle/>
              <a:p>
                <a:endParaRPr lang="en-US">
                  <a:latin typeface="Calibri" pitchFamily="-112" charset="0"/>
                </a:endParaRPr>
              </a:p>
            </p:txBody>
          </p:sp>
          <p:sp>
            <p:nvSpPr>
              <p:cNvPr id="676417" name="Freeform 3354"/>
              <p:cNvSpPr>
                <a:spLocks/>
              </p:cNvSpPr>
              <p:nvPr/>
            </p:nvSpPr>
            <p:spPr bwMode="auto">
              <a:xfrm>
                <a:off x="3531" y="1783"/>
                <a:ext cx="149" cy="27"/>
              </a:xfrm>
              <a:custGeom>
                <a:avLst/>
                <a:gdLst>
                  <a:gd name="T0" fmla="*/ 1 w 298"/>
                  <a:gd name="T1" fmla="*/ 0 h 55"/>
                  <a:gd name="T2" fmla="*/ 1 w 298"/>
                  <a:gd name="T3" fmla="*/ 0 h 55"/>
                  <a:gd name="T4" fmla="*/ 1 w 298"/>
                  <a:gd name="T5" fmla="*/ 0 h 55"/>
                  <a:gd name="T6" fmla="*/ 0 w 298"/>
                  <a:gd name="T7" fmla="*/ 0 h 55"/>
                  <a:gd name="T8" fmla="*/ 1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4" y="52"/>
                    </a:moveTo>
                    <a:lnTo>
                      <a:pt x="298" y="55"/>
                    </a:lnTo>
                    <a:lnTo>
                      <a:pt x="4" y="4"/>
                    </a:lnTo>
                    <a:lnTo>
                      <a:pt x="0" y="0"/>
                    </a:lnTo>
                    <a:lnTo>
                      <a:pt x="294" y="52"/>
                    </a:lnTo>
                    <a:close/>
                  </a:path>
                </a:pathLst>
              </a:custGeom>
              <a:solidFill>
                <a:srgbClr val="C16000"/>
              </a:solidFill>
              <a:ln w="9525">
                <a:noFill/>
                <a:round/>
                <a:headEnd/>
                <a:tailEnd/>
              </a:ln>
            </p:spPr>
            <p:txBody>
              <a:bodyPr>
                <a:prstTxWarp prst="textNoShape">
                  <a:avLst/>
                </a:prstTxWarp>
              </a:bodyPr>
              <a:lstStyle/>
              <a:p>
                <a:endParaRPr lang="en-US">
                  <a:latin typeface="Calibri" pitchFamily="-112" charset="0"/>
                </a:endParaRPr>
              </a:p>
            </p:txBody>
          </p:sp>
          <p:sp>
            <p:nvSpPr>
              <p:cNvPr id="676418" name="Freeform 3355"/>
              <p:cNvSpPr>
                <a:spLocks/>
              </p:cNvSpPr>
              <p:nvPr/>
            </p:nvSpPr>
            <p:spPr bwMode="auto">
              <a:xfrm>
                <a:off x="3533" y="1784"/>
                <a:ext cx="149" cy="28"/>
              </a:xfrm>
              <a:custGeom>
                <a:avLst/>
                <a:gdLst>
                  <a:gd name="T0" fmla="*/ 2 w 297"/>
                  <a:gd name="T1" fmla="*/ 1 h 54"/>
                  <a:gd name="T2" fmla="*/ 2 w 297"/>
                  <a:gd name="T3" fmla="*/ 1 h 54"/>
                  <a:gd name="T4" fmla="*/ 1 w 297"/>
                  <a:gd name="T5" fmla="*/ 1 h 54"/>
                  <a:gd name="T6" fmla="*/ 0 w 297"/>
                  <a:gd name="T7" fmla="*/ 0 h 54"/>
                  <a:gd name="T8" fmla="*/ 2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4" y="51"/>
                    </a:moveTo>
                    <a:lnTo>
                      <a:pt x="297" y="54"/>
                    </a:lnTo>
                    <a:lnTo>
                      <a:pt x="3" y="1"/>
                    </a:lnTo>
                    <a:lnTo>
                      <a:pt x="0" y="0"/>
                    </a:lnTo>
                    <a:lnTo>
                      <a:pt x="294" y="51"/>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419" name="Freeform 3356"/>
              <p:cNvSpPr>
                <a:spLocks/>
              </p:cNvSpPr>
              <p:nvPr/>
            </p:nvSpPr>
            <p:spPr bwMode="auto">
              <a:xfrm>
                <a:off x="3534" y="1785"/>
                <a:ext cx="153" cy="31"/>
              </a:xfrm>
              <a:custGeom>
                <a:avLst/>
                <a:gdLst>
                  <a:gd name="T0" fmla="*/ 2 w 304"/>
                  <a:gd name="T1" fmla="*/ 1 h 62"/>
                  <a:gd name="T2" fmla="*/ 2 w 304"/>
                  <a:gd name="T3" fmla="*/ 1 h 62"/>
                  <a:gd name="T4" fmla="*/ 1 w 304"/>
                  <a:gd name="T5" fmla="*/ 1 h 62"/>
                  <a:gd name="T6" fmla="*/ 0 w 304"/>
                  <a:gd name="T7" fmla="*/ 0 h 62"/>
                  <a:gd name="T8" fmla="*/ 2 w 304"/>
                  <a:gd name="T9" fmla="*/ 1 h 62"/>
                  <a:gd name="T10" fmla="*/ 0 60000 65536"/>
                  <a:gd name="T11" fmla="*/ 0 60000 65536"/>
                  <a:gd name="T12" fmla="*/ 0 60000 65536"/>
                  <a:gd name="T13" fmla="*/ 0 60000 65536"/>
                  <a:gd name="T14" fmla="*/ 0 60000 65536"/>
                  <a:gd name="T15" fmla="*/ 0 w 304"/>
                  <a:gd name="T16" fmla="*/ 0 h 62"/>
                  <a:gd name="T17" fmla="*/ 304 w 304"/>
                  <a:gd name="T18" fmla="*/ 62 h 62"/>
                </a:gdLst>
                <a:ahLst/>
                <a:cxnLst>
                  <a:cxn ang="T10">
                    <a:pos x="T0" y="T1"/>
                  </a:cxn>
                  <a:cxn ang="T11">
                    <a:pos x="T2" y="T3"/>
                  </a:cxn>
                  <a:cxn ang="T12">
                    <a:pos x="T4" y="T5"/>
                  </a:cxn>
                  <a:cxn ang="T13">
                    <a:pos x="T6" y="T7"/>
                  </a:cxn>
                  <a:cxn ang="T14">
                    <a:pos x="T8" y="T9"/>
                  </a:cxn>
                </a:cxnLst>
                <a:rect l="T15" t="T16" r="T17" b="T18"/>
                <a:pathLst>
                  <a:path w="304" h="62">
                    <a:moveTo>
                      <a:pt x="294" y="53"/>
                    </a:moveTo>
                    <a:lnTo>
                      <a:pt x="304" y="62"/>
                    </a:lnTo>
                    <a:lnTo>
                      <a:pt x="10" y="9"/>
                    </a:lnTo>
                    <a:lnTo>
                      <a:pt x="0" y="0"/>
                    </a:lnTo>
                    <a:lnTo>
                      <a:pt x="294" y="53"/>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420" name="Freeform 3357"/>
              <p:cNvSpPr>
                <a:spLocks/>
              </p:cNvSpPr>
              <p:nvPr/>
            </p:nvSpPr>
            <p:spPr bwMode="auto">
              <a:xfrm>
                <a:off x="3534" y="1785"/>
                <a:ext cx="150" cy="29"/>
              </a:xfrm>
              <a:custGeom>
                <a:avLst/>
                <a:gdLst>
                  <a:gd name="T0" fmla="*/ 2 w 299"/>
                  <a:gd name="T1" fmla="*/ 1 h 58"/>
                  <a:gd name="T2" fmla="*/ 2 w 299"/>
                  <a:gd name="T3" fmla="*/ 1 h 58"/>
                  <a:gd name="T4" fmla="*/ 1 w 299"/>
                  <a:gd name="T5" fmla="*/ 1 h 58"/>
                  <a:gd name="T6" fmla="*/ 0 w 299"/>
                  <a:gd name="T7" fmla="*/ 0 h 58"/>
                  <a:gd name="T8" fmla="*/ 2 w 299"/>
                  <a:gd name="T9" fmla="*/ 1 h 58"/>
                  <a:gd name="T10" fmla="*/ 0 60000 65536"/>
                  <a:gd name="T11" fmla="*/ 0 60000 65536"/>
                  <a:gd name="T12" fmla="*/ 0 60000 65536"/>
                  <a:gd name="T13" fmla="*/ 0 60000 65536"/>
                  <a:gd name="T14" fmla="*/ 0 60000 65536"/>
                  <a:gd name="T15" fmla="*/ 0 w 299"/>
                  <a:gd name="T16" fmla="*/ 0 h 58"/>
                  <a:gd name="T17" fmla="*/ 299 w 299"/>
                  <a:gd name="T18" fmla="*/ 58 h 58"/>
                </a:gdLst>
                <a:ahLst/>
                <a:cxnLst>
                  <a:cxn ang="T10">
                    <a:pos x="T0" y="T1"/>
                  </a:cxn>
                  <a:cxn ang="T11">
                    <a:pos x="T2" y="T3"/>
                  </a:cxn>
                  <a:cxn ang="T12">
                    <a:pos x="T4" y="T5"/>
                  </a:cxn>
                  <a:cxn ang="T13">
                    <a:pos x="T6" y="T7"/>
                  </a:cxn>
                  <a:cxn ang="T14">
                    <a:pos x="T8" y="T9"/>
                  </a:cxn>
                </a:cxnLst>
                <a:rect l="T15" t="T16" r="T17" b="T18"/>
                <a:pathLst>
                  <a:path w="299" h="58">
                    <a:moveTo>
                      <a:pt x="294" y="53"/>
                    </a:moveTo>
                    <a:lnTo>
                      <a:pt x="299" y="58"/>
                    </a:lnTo>
                    <a:lnTo>
                      <a:pt x="5" y="5"/>
                    </a:lnTo>
                    <a:lnTo>
                      <a:pt x="0" y="0"/>
                    </a:lnTo>
                    <a:lnTo>
                      <a:pt x="294" y="53"/>
                    </a:lnTo>
                    <a:close/>
                  </a:path>
                </a:pathLst>
              </a:custGeom>
              <a:solidFill>
                <a:srgbClr val="BB5D00"/>
              </a:solidFill>
              <a:ln w="9525">
                <a:noFill/>
                <a:round/>
                <a:headEnd/>
                <a:tailEnd/>
              </a:ln>
            </p:spPr>
            <p:txBody>
              <a:bodyPr>
                <a:prstTxWarp prst="textNoShape">
                  <a:avLst/>
                </a:prstTxWarp>
              </a:bodyPr>
              <a:lstStyle/>
              <a:p>
                <a:endParaRPr lang="en-US">
                  <a:latin typeface="Calibri" pitchFamily="-112" charset="0"/>
                </a:endParaRPr>
              </a:p>
            </p:txBody>
          </p:sp>
          <p:sp>
            <p:nvSpPr>
              <p:cNvPr id="676421" name="Freeform 3358"/>
              <p:cNvSpPr>
                <a:spLocks/>
              </p:cNvSpPr>
              <p:nvPr/>
            </p:nvSpPr>
            <p:spPr bwMode="auto">
              <a:xfrm>
                <a:off x="3537" y="1788"/>
                <a:ext cx="150" cy="28"/>
              </a:xfrm>
              <a:custGeom>
                <a:avLst/>
                <a:gdLst>
                  <a:gd name="T0" fmla="*/ 2 w 299"/>
                  <a:gd name="T1" fmla="*/ 0 h 57"/>
                  <a:gd name="T2" fmla="*/ 2 w 299"/>
                  <a:gd name="T3" fmla="*/ 0 h 57"/>
                  <a:gd name="T4" fmla="*/ 1 w 299"/>
                  <a:gd name="T5" fmla="*/ 0 h 57"/>
                  <a:gd name="T6" fmla="*/ 0 w 299"/>
                  <a:gd name="T7" fmla="*/ 0 h 57"/>
                  <a:gd name="T8" fmla="*/ 2 w 299"/>
                  <a:gd name="T9" fmla="*/ 0 h 57"/>
                  <a:gd name="T10" fmla="*/ 0 60000 65536"/>
                  <a:gd name="T11" fmla="*/ 0 60000 65536"/>
                  <a:gd name="T12" fmla="*/ 0 60000 65536"/>
                  <a:gd name="T13" fmla="*/ 0 60000 65536"/>
                  <a:gd name="T14" fmla="*/ 0 60000 65536"/>
                  <a:gd name="T15" fmla="*/ 0 w 299"/>
                  <a:gd name="T16" fmla="*/ 0 h 57"/>
                  <a:gd name="T17" fmla="*/ 299 w 299"/>
                  <a:gd name="T18" fmla="*/ 57 h 57"/>
                </a:gdLst>
                <a:ahLst/>
                <a:cxnLst>
                  <a:cxn ang="T10">
                    <a:pos x="T0" y="T1"/>
                  </a:cxn>
                  <a:cxn ang="T11">
                    <a:pos x="T2" y="T3"/>
                  </a:cxn>
                  <a:cxn ang="T12">
                    <a:pos x="T4" y="T5"/>
                  </a:cxn>
                  <a:cxn ang="T13">
                    <a:pos x="T6" y="T7"/>
                  </a:cxn>
                  <a:cxn ang="T14">
                    <a:pos x="T8" y="T9"/>
                  </a:cxn>
                </a:cxnLst>
                <a:rect l="T15" t="T16" r="T17" b="T18"/>
                <a:pathLst>
                  <a:path w="299" h="57">
                    <a:moveTo>
                      <a:pt x="294" y="53"/>
                    </a:moveTo>
                    <a:lnTo>
                      <a:pt x="299" y="57"/>
                    </a:lnTo>
                    <a:lnTo>
                      <a:pt x="5" y="4"/>
                    </a:lnTo>
                    <a:lnTo>
                      <a:pt x="0" y="0"/>
                    </a:lnTo>
                    <a:lnTo>
                      <a:pt x="294" y="53"/>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6422" name="Freeform 3359"/>
              <p:cNvSpPr>
                <a:spLocks/>
              </p:cNvSpPr>
              <p:nvPr/>
            </p:nvSpPr>
            <p:spPr bwMode="auto">
              <a:xfrm>
                <a:off x="3539" y="1789"/>
                <a:ext cx="153" cy="30"/>
              </a:xfrm>
              <a:custGeom>
                <a:avLst/>
                <a:gdLst>
                  <a:gd name="T0" fmla="*/ 1 w 306"/>
                  <a:gd name="T1" fmla="*/ 1 h 59"/>
                  <a:gd name="T2" fmla="*/ 1 w 306"/>
                  <a:gd name="T3" fmla="*/ 1 h 59"/>
                  <a:gd name="T4" fmla="*/ 1 w 306"/>
                  <a:gd name="T5" fmla="*/ 1 h 59"/>
                  <a:gd name="T6" fmla="*/ 0 w 306"/>
                  <a:gd name="T7" fmla="*/ 0 h 59"/>
                  <a:gd name="T8" fmla="*/ 1 w 306"/>
                  <a:gd name="T9" fmla="*/ 1 h 59"/>
                  <a:gd name="T10" fmla="*/ 0 60000 65536"/>
                  <a:gd name="T11" fmla="*/ 0 60000 65536"/>
                  <a:gd name="T12" fmla="*/ 0 60000 65536"/>
                  <a:gd name="T13" fmla="*/ 0 60000 65536"/>
                  <a:gd name="T14" fmla="*/ 0 60000 65536"/>
                  <a:gd name="T15" fmla="*/ 0 w 306"/>
                  <a:gd name="T16" fmla="*/ 0 h 59"/>
                  <a:gd name="T17" fmla="*/ 306 w 306"/>
                  <a:gd name="T18" fmla="*/ 59 h 59"/>
                </a:gdLst>
                <a:ahLst/>
                <a:cxnLst>
                  <a:cxn ang="T10">
                    <a:pos x="T0" y="T1"/>
                  </a:cxn>
                  <a:cxn ang="T11">
                    <a:pos x="T2" y="T3"/>
                  </a:cxn>
                  <a:cxn ang="T12">
                    <a:pos x="T4" y="T5"/>
                  </a:cxn>
                  <a:cxn ang="T13">
                    <a:pos x="T6" y="T7"/>
                  </a:cxn>
                  <a:cxn ang="T14">
                    <a:pos x="T8" y="T9"/>
                  </a:cxn>
                </a:cxnLst>
                <a:rect l="T15" t="T16" r="T17" b="T18"/>
                <a:pathLst>
                  <a:path w="306" h="59">
                    <a:moveTo>
                      <a:pt x="294" y="53"/>
                    </a:moveTo>
                    <a:lnTo>
                      <a:pt x="306" y="59"/>
                    </a:lnTo>
                    <a:lnTo>
                      <a:pt x="10" y="6"/>
                    </a:lnTo>
                    <a:lnTo>
                      <a:pt x="0" y="0"/>
                    </a:lnTo>
                    <a:lnTo>
                      <a:pt x="294" y="53"/>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423" name="Freeform 3360"/>
              <p:cNvSpPr>
                <a:spLocks/>
              </p:cNvSpPr>
              <p:nvPr/>
            </p:nvSpPr>
            <p:spPr bwMode="auto">
              <a:xfrm>
                <a:off x="3544" y="1793"/>
                <a:ext cx="159" cy="30"/>
              </a:xfrm>
              <a:custGeom>
                <a:avLst/>
                <a:gdLst>
                  <a:gd name="T0" fmla="*/ 2 w 317"/>
                  <a:gd name="T1" fmla="*/ 1 h 60"/>
                  <a:gd name="T2" fmla="*/ 2 w 317"/>
                  <a:gd name="T3" fmla="*/ 1 h 60"/>
                  <a:gd name="T4" fmla="*/ 1 w 317"/>
                  <a:gd name="T5" fmla="*/ 1 h 60"/>
                  <a:gd name="T6" fmla="*/ 0 w 317"/>
                  <a:gd name="T7" fmla="*/ 0 h 60"/>
                  <a:gd name="T8" fmla="*/ 2 w 317"/>
                  <a:gd name="T9" fmla="*/ 1 h 60"/>
                  <a:gd name="T10" fmla="*/ 0 60000 65536"/>
                  <a:gd name="T11" fmla="*/ 0 60000 65536"/>
                  <a:gd name="T12" fmla="*/ 0 60000 65536"/>
                  <a:gd name="T13" fmla="*/ 0 60000 65536"/>
                  <a:gd name="T14" fmla="*/ 0 60000 65536"/>
                  <a:gd name="T15" fmla="*/ 0 w 317"/>
                  <a:gd name="T16" fmla="*/ 0 h 60"/>
                  <a:gd name="T17" fmla="*/ 317 w 317"/>
                  <a:gd name="T18" fmla="*/ 60 h 60"/>
                </a:gdLst>
                <a:ahLst/>
                <a:cxnLst>
                  <a:cxn ang="T10">
                    <a:pos x="T0" y="T1"/>
                  </a:cxn>
                  <a:cxn ang="T11">
                    <a:pos x="T2" y="T3"/>
                  </a:cxn>
                  <a:cxn ang="T12">
                    <a:pos x="T4" y="T5"/>
                  </a:cxn>
                  <a:cxn ang="T13">
                    <a:pos x="T6" y="T7"/>
                  </a:cxn>
                  <a:cxn ang="T14">
                    <a:pos x="T8" y="T9"/>
                  </a:cxn>
                </a:cxnLst>
                <a:rect l="T15" t="T16" r="T17" b="T18"/>
                <a:pathLst>
                  <a:path w="317" h="60">
                    <a:moveTo>
                      <a:pt x="296" y="53"/>
                    </a:moveTo>
                    <a:lnTo>
                      <a:pt x="317" y="60"/>
                    </a:lnTo>
                    <a:lnTo>
                      <a:pt x="23" y="7"/>
                    </a:lnTo>
                    <a:lnTo>
                      <a:pt x="0" y="0"/>
                    </a:lnTo>
                    <a:lnTo>
                      <a:pt x="296" y="53"/>
                    </a:lnTo>
                    <a:close/>
                  </a:path>
                </a:pathLst>
              </a:custGeom>
              <a:solidFill>
                <a:srgbClr val="A85400"/>
              </a:solidFill>
              <a:ln w="9525">
                <a:noFill/>
                <a:round/>
                <a:headEnd/>
                <a:tailEnd/>
              </a:ln>
            </p:spPr>
            <p:txBody>
              <a:bodyPr>
                <a:prstTxWarp prst="textNoShape">
                  <a:avLst/>
                </a:prstTxWarp>
              </a:bodyPr>
              <a:lstStyle/>
              <a:p>
                <a:endParaRPr lang="en-US">
                  <a:latin typeface="Calibri" pitchFamily="-112" charset="0"/>
                </a:endParaRPr>
              </a:p>
            </p:txBody>
          </p:sp>
          <p:sp>
            <p:nvSpPr>
              <p:cNvPr id="676424" name="Freeform 3361"/>
              <p:cNvSpPr>
                <a:spLocks/>
              </p:cNvSpPr>
              <p:nvPr/>
            </p:nvSpPr>
            <p:spPr bwMode="auto">
              <a:xfrm>
                <a:off x="3574" y="1610"/>
                <a:ext cx="154" cy="21"/>
              </a:xfrm>
              <a:custGeom>
                <a:avLst/>
                <a:gdLst>
                  <a:gd name="T0" fmla="*/ 2 w 307"/>
                  <a:gd name="T1" fmla="*/ 1 h 41"/>
                  <a:gd name="T2" fmla="*/ 2 w 307"/>
                  <a:gd name="T3" fmla="*/ 1 h 41"/>
                  <a:gd name="T4" fmla="*/ 0 w 307"/>
                  <a:gd name="T5" fmla="*/ 0 h 41"/>
                  <a:gd name="T6" fmla="*/ 1 w 307"/>
                  <a:gd name="T7" fmla="*/ 1 h 41"/>
                  <a:gd name="T8" fmla="*/ 2 w 307"/>
                  <a:gd name="T9" fmla="*/ 1 h 41"/>
                  <a:gd name="T10" fmla="*/ 0 60000 65536"/>
                  <a:gd name="T11" fmla="*/ 0 60000 65536"/>
                  <a:gd name="T12" fmla="*/ 0 60000 65536"/>
                  <a:gd name="T13" fmla="*/ 0 60000 65536"/>
                  <a:gd name="T14" fmla="*/ 0 60000 65536"/>
                  <a:gd name="T15" fmla="*/ 0 w 307"/>
                  <a:gd name="T16" fmla="*/ 0 h 41"/>
                  <a:gd name="T17" fmla="*/ 307 w 307"/>
                  <a:gd name="T18" fmla="*/ 41 h 41"/>
                </a:gdLst>
                <a:ahLst/>
                <a:cxnLst>
                  <a:cxn ang="T10">
                    <a:pos x="T0" y="T1"/>
                  </a:cxn>
                  <a:cxn ang="T11">
                    <a:pos x="T2" y="T3"/>
                  </a:cxn>
                  <a:cxn ang="T12">
                    <a:pos x="T4" y="T5"/>
                  </a:cxn>
                  <a:cxn ang="T13">
                    <a:pos x="T6" y="T7"/>
                  </a:cxn>
                  <a:cxn ang="T14">
                    <a:pos x="T8" y="T9"/>
                  </a:cxn>
                </a:cxnLst>
                <a:rect l="T15" t="T16" r="T17" b="T18"/>
                <a:pathLst>
                  <a:path w="307" h="41">
                    <a:moveTo>
                      <a:pt x="307" y="41"/>
                    </a:moveTo>
                    <a:lnTo>
                      <a:pt x="294" y="41"/>
                    </a:lnTo>
                    <a:lnTo>
                      <a:pt x="0" y="0"/>
                    </a:lnTo>
                    <a:lnTo>
                      <a:pt x="11" y="1"/>
                    </a:lnTo>
                    <a:lnTo>
                      <a:pt x="307" y="41"/>
                    </a:lnTo>
                    <a:close/>
                  </a:path>
                </a:pathLst>
              </a:custGeom>
              <a:solidFill>
                <a:srgbClr val="723900"/>
              </a:solidFill>
              <a:ln w="9525">
                <a:noFill/>
                <a:round/>
                <a:headEnd/>
                <a:tailEnd/>
              </a:ln>
            </p:spPr>
            <p:txBody>
              <a:bodyPr>
                <a:prstTxWarp prst="textNoShape">
                  <a:avLst/>
                </a:prstTxWarp>
              </a:bodyPr>
              <a:lstStyle/>
              <a:p>
                <a:endParaRPr lang="en-US">
                  <a:latin typeface="Calibri" pitchFamily="-112" charset="0"/>
                </a:endParaRPr>
              </a:p>
            </p:txBody>
          </p:sp>
          <p:sp>
            <p:nvSpPr>
              <p:cNvPr id="676425" name="Freeform 3362"/>
              <p:cNvSpPr>
                <a:spLocks/>
              </p:cNvSpPr>
              <p:nvPr/>
            </p:nvSpPr>
            <p:spPr bwMode="auto">
              <a:xfrm>
                <a:off x="3568" y="1610"/>
                <a:ext cx="153" cy="21"/>
              </a:xfrm>
              <a:custGeom>
                <a:avLst/>
                <a:gdLst>
                  <a:gd name="T0" fmla="*/ 1 w 308"/>
                  <a:gd name="T1" fmla="*/ 1 h 41"/>
                  <a:gd name="T2" fmla="*/ 1 w 308"/>
                  <a:gd name="T3" fmla="*/ 1 h 41"/>
                  <a:gd name="T4" fmla="*/ 0 w 308"/>
                  <a:gd name="T5" fmla="*/ 0 h 41"/>
                  <a:gd name="T6" fmla="*/ 0 w 308"/>
                  <a:gd name="T7" fmla="*/ 0 h 41"/>
                  <a:gd name="T8" fmla="*/ 1 w 308"/>
                  <a:gd name="T9" fmla="*/ 1 h 41"/>
                  <a:gd name="T10" fmla="*/ 0 60000 65536"/>
                  <a:gd name="T11" fmla="*/ 0 60000 65536"/>
                  <a:gd name="T12" fmla="*/ 0 60000 65536"/>
                  <a:gd name="T13" fmla="*/ 0 60000 65536"/>
                  <a:gd name="T14" fmla="*/ 0 60000 65536"/>
                  <a:gd name="T15" fmla="*/ 0 w 308"/>
                  <a:gd name="T16" fmla="*/ 0 h 41"/>
                  <a:gd name="T17" fmla="*/ 308 w 308"/>
                  <a:gd name="T18" fmla="*/ 41 h 41"/>
                </a:gdLst>
                <a:ahLst/>
                <a:cxnLst>
                  <a:cxn ang="T10">
                    <a:pos x="T0" y="T1"/>
                  </a:cxn>
                  <a:cxn ang="T11">
                    <a:pos x="T2" y="T3"/>
                  </a:cxn>
                  <a:cxn ang="T12">
                    <a:pos x="T4" y="T5"/>
                  </a:cxn>
                  <a:cxn ang="T13">
                    <a:pos x="T6" y="T7"/>
                  </a:cxn>
                  <a:cxn ang="T14">
                    <a:pos x="T8" y="T9"/>
                  </a:cxn>
                </a:cxnLst>
                <a:rect l="T15" t="T16" r="T17" b="T18"/>
                <a:pathLst>
                  <a:path w="308" h="41">
                    <a:moveTo>
                      <a:pt x="308" y="41"/>
                    </a:moveTo>
                    <a:lnTo>
                      <a:pt x="296" y="41"/>
                    </a:lnTo>
                    <a:lnTo>
                      <a:pt x="0" y="0"/>
                    </a:lnTo>
                    <a:lnTo>
                      <a:pt x="14" y="0"/>
                    </a:lnTo>
                    <a:lnTo>
                      <a:pt x="308" y="41"/>
                    </a:lnTo>
                    <a:close/>
                  </a:path>
                </a:pathLst>
              </a:custGeom>
              <a:solidFill>
                <a:srgbClr val="753A00"/>
              </a:solidFill>
              <a:ln w="9525">
                <a:noFill/>
                <a:round/>
                <a:headEnd/>
                <a:tailEnd/>
              </a:ln>
            </p:spPr>
            <p:txBody>
              <a:bodyPr>
                <a:prstTxWarp prst="textNoShape">
                  <a:avLst/>
                </a:prstTxWarp>
              </a:bodyPr>
              <a:lstStyle/>
              <a:p>
                <a:endParaRPr lang="en-US">
                  <a:latin typeface="Calibri" pitchFamily="-112" charset="0"/>
                </a:endParaRPr>
              </a:p>
            </p:txBody>
          </p:sp>
        </p:grpSp>
        <p:sp>
          <p:nvSpPr>
            <p:cNvPr id="676426" name="Freeform 3363"/>
            <p:cNvSpPr>
              <a:spLocks/>
            </p:cNvSpPr>
            <p:nvPr/>
          </p:nvSpPr>
          <p:spPr bwMode="auto">
            <a:xfrm>
              <a:off x="3672" y="1715"/>
              <a:ext cx="288" cy="61"/>
            </a:xfrm>
            <a:custGeom>
              <a:avLst/>
              <a:gdLst>
                <a:gd name="T0" fmla="*/ 0 w 577"/>
                <a:gd name="T1" fmla="*/ 0 h 123"/>
                <a:gd name="T2" fmla="*/ 0 w 577"/>
                <a:gd name="T3" fmla="*/ 0 h 123"/>
                <a:gd name="T4" fmla="*/ 2 w 577"/>
                <a:gd name="T5" fmla="*/ 0 h 123"/>
                <a:gd name="T6" fmla="*/ 2 w 577"/>
                <a:gd name="T7" fmla="*/ 0 h 123"/>
                <a:gd name="T8" fmla="*/ 0 w 577"/>
                <a:gd name="T9" fmla="*/ 0 h 123"/>
                <a:gd name="T10" fmla="*/ 0 60000 65536"/>
                <a:gd name="T11" fmla="*/ 0 60000 65536"/>
                <a:gd name="T12" fmla="*/ 0 60000 65536"/>
                <a:gd name="T13" fmla="*/ 0 60000 65536"/>
                <a:gd name="T14" fmla="*/ 0 60000 65536"/>
                <a:gd name="T15" fmla="*/ 0 w 577"/>
                <a:gd name="T16" fmla="*/ 0 h 123"/>
                <a:gd name="T17" fmla="*/ 577 w 577"/>
                <a:gd name="T18" fmla="*/ 123 h 123"/>
              </a:gdLst>
              <a:ahLst/>
              <a:cxnLst>
                <a:cxn ang="T10">
                  <a:pos x="T0" y="T1"/>
                </a:cxn>
                <a:cxn ang="T11">
                  <a:pos x="T2" y="T3"/>
                </a:cxn>
                <a:cxn ang="T12">
                  <a:pos x="T4" y="T5"/>
                </a:cxn>
                <a:cxn ang="T13">
                  <a:pos x="T6" y="T7"/>
                </a:cxn>
                <a:cxn ang="T14">
                  <a:pos x="T8" y="T9"/>
                </a:cxn>
              </a:cxnLst>
              <a:rect l="T15" t="T16" r="T17" b="T18"/>
              <a:pathLst>
                <a:path w="577" h="123">
                  <a:moveTo>
                    <a:pt x="5" y="0"/>
                  </a:moveTo>
                  <a:lnTo>
                    <a:pt x="0" y="28"/>
                  </a:lnTo>
                  <a:lnTo>
                    <a:pt x="572" y="123"/>
                  </a:lnTo>
                  <a:lnTo>
                    <a:pt x="577" y="95"/>
                  </a:lnTo>
                  <a:lnTo>
                    <a:pt x="5" y="0"/>
                  </a:lnTo>
                  <a:close/>
                </a:path>
              </a:pathLst>
            </a:custGeom>
            <a:solidFill>
              <a:srgbClr val="0000FF"/>
            </a:solidFill>
            <a:ln w="9525">
              <a:noFill/>
              <a:round/>
              <a:headEnd/>
              <a:tailEnd/>
            </a:ln>
          </p:spPr>
          <p:txBody>
            <a:bodyPr>
              <a:prstTxWarp prst="textNoShape">
                <a:avLst/>
              </a:prstTxWarp>
            </a:bodyPr>
            <a:lstStyle/>
            <a:p>
              <a:endParaRPr lang="en-US">
                <a:latin typeface="Calibri" pitchFamily="-112" charset="0"/>
              </a:endParaRPr>
            </a:p>
          </p:txBody>
        </p:sp>
        <p:grpSp>
          <p:nvGrpSpPr>
            <p:cNvPr id="676427" name="Group 3364"/>
            <p:cNvGrpSpPr>
              <a:grpSpLocks/>
            </p:cNvGrpSpPr>
            <p:nvPr/>
          </p:nvGrpSpPr>
          <p:grpSpPr bwMode="auto">
            <a:xfrm>
              <a:off x="3269" y="2353"/>
              <a:ext cx="126" cy="102"/>
              <a:chOff x="3269" y="2353"/>
              <a:chExt cx="126" cy="102"/>
            </a:xfrm>
          </p:grpSpPr>
          <p:sp>
            <p:nvSpPr>
              <p:cNvPr id="676428" name="Freeform 3365"/>
              <p:cNvSpPr>
                <a:spLocks/>
              </p:cNvSpPr>
              <p:nvPr/>
            </p:nvSpPr>
            <p:spPr bwMode="auto">
              <a:xfrm>
                <a:off x="3289" y="2433"/>
                <a:ext cx="67" cy="22"/>
              </a:xfrm>
              <a:custGeom>
                <a:avLst/>
                <a:gdLst>
                  <a:gd name="T0" fmla="*/ 0 w 135"/>
                  <a:gd name="T1" fmla="*/ 1 h 44"/>
                  <a:gd name="T2" fmla="*/ 0 w 135"/>
                  <a:gd name="T3" fmla="*/ 1 h 44"/>
                  <a:gd name="T4" fmla="*/ 0 w 135"/>
                  <a:gd name="T5" fmla="*/ 1 h 44"/>
                  <a:gd name="T6" fmla="*/ 0 w 135"/>
                  <a:gd name="T7" fmla="*/ 0 h 44"/>
                  <a:gd name="T8" fmla="*/ 0 w 135"/>
                  <a:gd name="T9" fmla="*/ 1 h 44"/>
                  <a:gd name="T10" fmla="*/ 0 60000 65536"/>
                  <a:gd name="T11" fmla="*/ 0 60000 65536"/>
                  <a:gd name="T12" fmla="*/ 0 60000 65536"/>
                  <a:gd name="T13" fmla="*/ 0 60000 65536"/>
                  <a:gd name="T14" fmla="*/ 0 60000 65536"/>
                  <a:gd name="T15" fmla="*/ 0 w 135"/>
                  <a:gd name="T16" fmla="*/ 0 h 44"/>
                  <a:gd name="T17" fmla="*/ 135 w 135"/>
                  <a:gd name="T18" fmla="*/ 44 h 44"/>
                </a:gdLst>
                <a:ahLst/>
                <a:cxnLst>
                  <a:cxn ang="T10">
                    <a:pos x="T0" y="T1"/>
                  </a:cxn>
                  <a:cxn ang="T11">
                    <a:pos x="T2" y="T3"/>
                  </a:cxn>
                  <a:cxn ang="T12">
                    <a:pos x="T4" y="T5"/>
                  </a:cxn>
                  <a:cxn ang="T13">
                    <a:pos x="T6" y="T7"/>
                  </a:cxn>
                  <a:cxn ang="T14">
                    <a:pos x="T8" y="T9"/>
                  </a:cxn>
                </a:cxnLst>
                <a:rect l="T15" t="T16" r="T17" b="T18"/>
                <a:pathLst>
                  <a:path w="135" h="44">
                    <a:moveTo>
                      <a:pt x="121" y="42"/>
                    </a:moveTo>
                    <a:lnTo>
                      <a:pt x="135" y="44"/>
                    </a:lnTo>
                    <a:lnTo>
                      <a:pt x="12" y="2"/>
                    </a:lnTo>
                    <a:lnTo>
                      <a:pt x="0" y="0"/>
                    </a:lnTo>
                    <a:lnTo>
                      <a:pt x="121" y="42"/>
                    </a:lnTo>
                    <a:close/>
                  </a:path>
                </a:pathLst>
              </a:custGeom>
              <a:solidFill>
                <a:srgbClr val="733900"/>
              </a:solidFill>
              <a:ln w="9525">
                <a:noFill/>
                <a:round/>
                <a:headEnd/>
                <a:tailEnd/>
              </a:ln>
            </p:spPr>
            <p:txBody>
              <a:bodyPr>
                <a:prstTxWarp prst="textNoShape">
                  <a:avLst/>
                </a:prstTxWarp>
              </a:bodyPr>
              <a:lstStyle/>
              <a:p>
                <a:endParaRPr lang="en-US">
                  <a:latin typeface="Calibri" pitchFamily="-112" charset="0"/>
                </a:endParaRPr>
              </a:p>
            </p:txBody>
          </p:sp>
          <p:sp>
            <p:nvSpPr>
              <p:cNvPr id="676429" name="Freeform 3366"/>
              <p:cNvSpPr>
                <a:spLocks/>
              </p:cNvSpPr>
              <p:nvPr/>
            </p:nvSpPr>
            <p:spPr bwMode="auto">
              <a:xfrm>
                <a:off x="3294" y="2434"/>
                <a:ext cx="68" cy="21"/>
              </a:xfrm>
              <a:custGeom>
                <a:avLst/>
                <a:gdLst>
                  <a:gd name="T0" fmla="*/ 1 w 134"/>
                  <a:gd name="T1" fmla="*/ 1 h 42"/>
                  <a:gd name="T2" fmla="*/ 1 w 134"/>
                  <a:gd name="T3" fmla="*/ 1 h 42"/>
                  <a:gd name="T4" fmla="*/ 1 w 134"/>
                  <a:gd name="T5" fmla="*/ 0 h 42"/>
                  <a:gd name="T6" fmla="*/ 0 w 134"/>
                  <a:gd name="T7" fmla="*/ 0 h 42"/>
                  <a:gd name="T8" fmla="*/ 1 w 134"/>
                  <a:gd name="T9" fmla="*/ 1 h 42"/>
                  <a:gd name="T10" fmla="*/ 0 60000 65536"/>
                  <a:gd name="T11" fmla="*/ 0 60000 65536"/>
                  <a:gd name="T12" fmla="*/ 0 60000 65536"/>
                  <a:gd name="T13" fmla="*/ 0 60000 65536"/>
                  <a:gd name="T14" fmla="*/ 0 60000 65536"/>
                  <a:gd name="T15" fmla="*/ 0 w 134"/>
                  <a:gd name="T16" fmla="*/ 0 h 42"/>
                  <a:gd name="T17" fmla="*/ 134 w 134"/>
                  <a:gd name="T18" fmla="*/ 42 h 42"/>
                </a:gdLst>
                <a:ahLst/>
                <a:cxnLst>
                  <a:cxn ang="T10">
                    <a:pos x="T0" y="T1"/>
                  </a:cxn>
                  <a:cxn ang="T11">
                    <a:pos x="T2" y="T3"/>
                  </a:cxn>
                  <a:cxn ang="T12">
                    <a:pos x="T4" y="T5"/>
                  </a:cxn>
                  <a:cxn ang="T13">
                    <a:pos x="T6" y="T7"/>
                  </a:cxn>
                  <a:cxn ang="T14">
                    <a:pos x="T8" y="T9"/>
                  </a:cxn>
                </a:cxnLst>
                <a:rect l="T15" t="T16" r="T17" b="T18"/>
                <a:pathLst>
                  <a:path w="134" h="42">
                    <a:moveTo>
                      <a:pt x="123" y="42"/>
                    </a:moveTo>
                    <a:lnTo>
                      <a:pt x="134" y="42"/>
                    </a:lnTo>
                    <a:lnTo>
                      <a:pt x="11" y="0"/>
                    </a:lnTo>
                    <a:lnTo>
                      <a:pt x="0" y="0"/>
                    </a:lnTo>
                    <a:lnTo>
                      <a:pt x="123" y="42"/>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sp>
            <p:nvSpPr>
              <p:cNvPr id="676430" name="Freeform 3367"/>
              <p:cNvSpPr>
                <a:spLocks/>
              </p:cNvSpPr>
              <p:nvPr/>
            </p:nvSpPr>
            <p:spPr bwMode="auto">
              <a:xfrm>
                <a:off x="3300" y="2432"/>
                <a:ext cx="68" cy="23"/>
              </a:xfrm>
              <a:custGeom>
                <a:avLst/>
                <a:gdLst>
                  <a:gd name="T0" fmla="*/ 0 w 137"/>
                  <a:gd name="T1" fmla="*/ 1 h 45"/>
                  <a:gd name="T2" fmla="*/ 0 w 137"/>
                  <a:gd name="T3" fmla="*/ 1 h 45"/>
                  <a:gd name="T4" fmla="*/ 0 w 137"/>
                  <a:gd name="T5" fmla="*/ 0 h 45"/>
                  <a:gd name="T6" fmla="*/ 0 w 137"/>
                  <a:gd name="T7" fmla="*/ 1 h 45"/>
                  <a:gd name="T8" fmla="*/ 0 w 137"/>
                  <a:gd name="T9" fmla="*/ 1 h 45"/>
                  <a:gd name="T10" fmla="*/ 0 60000 65536"/>
                  <a:gd name="T11" fmla="*/ 0 60000 65536"/>
                  <a:gd name="T12" fmla="*/ 0 60000 65536"/>
                  <a:gd name="T13" fmla="*/ 0 60000 65536"/>
                  <a:gd name="T14" fmla="*/ 0 60000 65536"/>
                  <a:gd name="T15" fmla="*/ 0 w 137"/>
                  <a:gd name="T16" fmla="*/ 0 h 45"/>
                  <a:gd name="T17" fmla="*/ 137 w 137"/>
                  <a:gd name="T18" fmla="*/ 45 h 45"/>
                </a:gdLst>
                <a:ahLst/>
                <a:cxnLst>
                  <a:cxn ang="T10">
                    <a:pos x="T0" y="T1"/>
                  </a:cxn>
                  <a:cxn ang="T11">
                    <a:pos x="T2" y="T3"/>
                  </a:cxn>
                  <a:cxn ang="T12">
                    <a:pos x="T4" y="T5"/>
                  </a:cxn>
                  <a:cxn ang="T13">
                    <a:pos x="T6" y="T7"/>
                  </a:cxn>
                  <a:cxn ang="T14">
                    <a:pos x="T8" y="T9"/>
                  </a:cxn>
                </a:cxnLst>
                <a:rect l="T15" t="T16" r="T17" b="T18"/>
                <a:pathLst>
                  <a:path w="137" h="45">
                    <a:moveTo>
                      <a:pt x="123" y="45"/>
                    </a:moveTo>
                    <a:lnTo>
                      <a:pt x="137" y="41"/>
                    </a:lnTo>
                    <a:lnTo>
                      <a:pt x="14" y="0"/>
                    </a:lnTo>
                    <a:lnTo>
                      <a:pt x="0" y="3"/>
                    </a:lnTo>
                    <a:lnTo>
                      <a:pt x="123" y="45"/>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6431" name="Freeform 3368"/>
              <p:cNvSpPr>
                <a:spLocks/>
              </p:cNvSpPr>
              <p:nvPr/>
            </p:nvSpPr>
            <p:spPr bwMode="auto">
              <a:xfrm>
                <a:off x="3300" y="2434"/>
                <a:ext cx="64" cy="21"/>
              </a:xfrm>
              <a:custGeom>
                <a:avLst/>
                <a:gdLst>
                  <a:gd name="T0" fmla="*/ 1 w 128"/>
                  <a:gd name="T1" fmla="*/ 1 h 42"/>
                  <a:gd name="T2" fmla="*/ 1 w 128"/>
                  <a:gd name="T3" fmla="*/ 1 h 42"/>
                  <a:gd name="T4" fmla="*/ 1 w 128"/>
                  <a:gd name="T5" fmla="*/ 0 h 42"/>
                  <a:gd name="T6" fmla="*/ 0 w 128"/>
                  <a:gd name="T7" fmla="*/ 0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3" y="42"/>
                    </a:moveTo>
                    <a:lnTo>
                      <a:pt x="128" y="40"/>
                    </a:lnTo>
                    <a:lnTo>
                      <a:pt x="5" y="0"/>
                    </a:lnTo>
                    <a:lnTo>
                      <a:pt x="0" y="0"/>
                    </a:lnTo>
                    <a:lnTo>
                      <a:pt x="123" y="42"/>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6432" name="Freeform 3369"/>
              <p:cNvSpPr>
                <a:spLocks/>
              </p:cNvSpPr>
              <p:nvPr/>
            </p:nvSpPr>
            <p:spPr bwMode="auto">
              <a:xfrm>
                <a:off x="3303" y="2433"/>
                <a:ext cx="64" cy="21"/>
              </a:xfrm>
              <a:custGeom>
                <a:avLst/>
                <a:gdLst>
                  <a:gd name="T0" fmla="*/ 1 w 128"/>
                  <a:gd name="T1" fmla="*/ 1 h 42"/>
                  <a:gd name="T2" fmla="*/ 1 w 128"/>
                  <a:gd name="T3" fmla="*/ 1 h 42"/>
                  <a:gd name="T4" fmla="*/ 1 w 128"/>
                  <a:gd name="T5" fmla="*/ 0 h 42"/>
                  <a:gd name="T6" fmla="*/ 0 w 128"/>
                  <a:gd name="T7" fmla="*/ 1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3" y="42"/>
                    </a:moveTo>
                    <a:lnTo>
                      <a:pt x="128" y="42"/>
                    </a:lnTo>
                    <a:lnTo>
                      <a:pt x="5" y="0"/>
                    </a:lnTo>
                    <a:lnTo>
                      <a:pt x="0" y="2"/>
                    </a:lnTo>
                    <a:lnTo>
                      <a:pt x="123" y="42"/>
                    </a:lnTo>
                    <a:close/>
                  </a:path>
                </a:pathLst>
              </a:custGeom>
              <a:solidFill>
                <a:srgbClr val="8D4600"/>
              </a:solidFill>
              <a:ln w="9525">
                <a:noFill/>
                <a:round/>
                <a:headEnd/>
                <a:tailEnd/>
              </a:ln>
            </p:spPr>
            <p:txBody>
              <a:bodyPr>
                <a:prstTxWarp prst="textNoShape">
                  <a:avLst/>
                </a:prstTxWarp>
              </a:bodyPr>
              <a:lstStyle/>
              <a:p>
                <a:endParaRPr lang="en-US">
                  <a:latin typeface="Calibri" pitchFamily="-112" charset="0"/>
                </a:endParaRPr>
              </a:p>
            </p:txBody>
          </p:sp>
          <p:sp>
            <p:nvSpPr>
              <p:cNvPr id="676433" name="Freeform 3370"/>
              <p:cNvSpPr>
                <a:spLocks/>
              </p:cNvSpPr>
              <p:nvPr/>
            </p:nvSpPr>
            <p:spPr bwMode="auto">
              <a:xfrm>
                <a:off x="3305" y="2432"/>
                <a:ext cx="63" cy="22"/>
              </a:xfrm>
              <a:custGeom>
                <a:avLst/>
                <a:gdLst>
                  <a:gd name="T0" fmla="*/ 0 w 127"/>
                  <a:gd name="T1" fmla="*/ 1 h 43"/>
                  <a:gd name="T2" fmla="*/ 0 w 127"/>
                  <a:gd name="T3" fmla="*/ 1 h 43"/>
                  <a:gd name="T4" fmla="*/ 0 w 127"/>
                  <a:gd name="T5" fmla="*/ 0 h 43"/>
                  <a:gd name="T6" fmla="*/ 0 w 127"/>
                  <a:gd name="T7" fmla="*/ 1 h 43"/>
                  <a:gd name="T8" fmla="*/ 0 w 127"/>
                  <a:gd name="T9" fmla="*/ 1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1"/>
                    </a:lnTo>
                    <a:lnTo>
                      <a:pt x="4" y="0"/>
                    </a:lnTo>
                    <a:lnTo>
                      <a:pt x="0" y="1"/>
                    </a:lnTo>
                    <a:lnTo>
                      <a:pt x="123" y="43"/>
                    </a:lnTo>
                    <a:close/>
                  </a:path>
                </a:pathLst>
              </a:custGeom>
              <a:solidFill>
                <a:srgbClr val="934900"/>
              </a:solidFill>
              <a:ln w="9525">
                <a:noFill/>
                <a:round/>
                <a:headEnd/>
                <a:tailEnd/>
              </a:ln>
            </p:spPr>
            <p:txBody>
              <a:bodyPr>
                <a:prstTxWarp prst="textNoShape">
                  <a:avLst/>
                </a:prstTxWarp>
              </a:bodyPr>
              <a:lstStyle/>
              <a:p>
                <a:endParaRPr lang="en-US">
                  <a:latin typeface="Calibri" pitchFamily="-112" charset="0"/>
                </a:endParaRPr>
              </a:p>
            </p:txBody>
          </p:sp>
          <p:sp>
            <p:nvSpPr>
              <p:cNvPr id="676434" name="Freeform 3371"/>
              <p:cNvSpPr>
                <a:spLocks/>
              </p:cNvSpPr>
              <p:nvPr/>
            </p:nvSpPr>
            <p:spPr bwMode="auto">
              <a:xfrm>
                <a:off x="3307" y="2429"/>
                <a:ext cx="67" cy="24"/>
              </a:xfrm>
              <a:custGeom>
                <a:avLst/>
                <a:gdLst>
                  <a:gd name="T0" fmla="*/ 1 w 134"/>
                  <a:gd name="T1" fmla="*/ 1 h 48"/>
                  <a:gd name="T2" fmla="*/ 1 w 134"/>
                  <a:gd name="T3" fmla="*/ 1 h 48"/>
                  <a:gd name="T4" fmla="*/ 1 w 134"/>
                  <a:gd name="T5" fmla="*/ 0 h 48"/>
                  <a:gd name="T6" fmla="*/ 0 w 134"/>
                  <a:gd name="T7" fmla="*/ 1 h 48"/>
                  <a:gd name="T8" fmla="*/ 1 w 134"/>
                  <a:gd name="T9" fmla="*/ 1 h 48"/>
                  <a:gd name="T10" fmla="*/ 0 60000 65536"/>
                  <a:gd name="T11" fmla="*/ 0 60000 65536"/>
                  <a:gd name="T12" fmla="*/ 0 60000 65536"/>
                  <a:gd name="T13" fmla="*/ 0 60000 65536"/>
                  <a:gd name="T14" fmla="*/ 0 60000 65536"/>
                  <a:gd name="T15" fmla="*/ 0 w 134"/>
                  <a:gd name="T16" fmla="*/ 0 h 48"/>
                  <a:gd name="T17" fmla="*/ 134 w 134"/>
                  <a:gd name="T18" fmla="*/ 48 h 48"/>
                </a:gdLst>
                <a:ahLst/>
                <a:cxnLst>
                  <a:cxn ang="T10">
                    <a:pos x="T0" y="T1"/>
                  </a:cxn>
                  <a:cxn ang="T11">
                    <a:pos x="T2" y="T3"/>
                  </a:cxn>
                  <a:cxn ang="T12">
                    <a:pos x="T4" y="T5"/>
                  </a:cxn>
                  <a:cxn ang="T13">
                    <a:pos x="T6" y="T7"/>
                  </a:cxn>
                  <a:cxn ang="T14">
                    <a:pos x="T8" y="T9"/>
                  </a:cxn>
                </a:cxnLst>
                <a:rect l="T15" t="T16" r="T17" b="T18"/>
                <a:pathLst>
                  <a:path w="134" h="48">
                    <a:moveTo>
                      <a:pt x="123" y="48"/>
                    </a:moveTo>
                    <a:lnTo>
                      <a:pt x="134" y="42"/>
                    </a:lnTo>
                    <a:lnTo>
                      <a:pt x="11" y="0"/>
                    </a:lnTo>
                    <a:lnTo>
                      <a:pt x="0" y="7"/>
                    </a:lnTo>
                    <a:lnTo>
                      <a:pt x="123" y="48"/>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6435" name="Freeform 3372"/>
              <p:cNvSpPr>
                <a:spLocks/>
              </p:cNvSpPr>
              <p:nvPr/>
            </p:nvSpPr>
            <p:spPr bwMode="auto">
              <a:xfrm>
                <a:off x="3307" y="2432"/>
                <a:ext cx="63" cy="21"/>
              </a:xfrm>
              <a:custGeom>
                <a:avLst/>
                <a:gdLst>
                  <a:gd name="T0" fmla="*/ 1 w 126"/>
                  <a:gd name="T1" fmla="*/ 0 h 43"/>
                  <a:gd name="T2" fmla="*/ 1 w 126"/>
                  <a:gd name="T3" fmla="*/ 0 h 43"/>
                  <a:gd name="T4" fmla="*/ 1 w 126"/>
                  <a:gd name="T5" fmla="*/ 0 h 43"/>
                  <a:gd name="T6" fmla="*/ 0 w 126"/>
                  <a:gd name="T7" fmla="*/ 0 h 43"/>
                  <a:gd name="T8" fmla="*/ 1 w 126"/>
                  <a:gd name="T9" fmla="*/ 0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3" y="43"/>
                    </a:moveTo>
                    <a:lnTo>
                      <a:pt x="126" y="42"/>
                    </a:lnTo>
                    <a:lnTo>
                      <a:pt x="3" y="0"/>
                    </a:lnTo>
                    <a:lnTo>
                      <a:pt x="0" y="2"/>
                    </a:lnTo>
                    <a:lnTo>
                      <a:pt x="123" y="43"/>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6436" name="Freeform 3373"/>
              <p:cNvSpPr>
                <a:spLocks/>
              </p:cNvSpPr>
              <p:nvPr/>
            </p:nvSpPr>
            <p:spPr bwMode="auto">
              <a:xfrm>
                <a:off x="3308" y="2431"/>
                <a:ext cx="64" cy="21"/>
              </a:xfrm>
              <a:custGeom>
                <a:avLst/>
                <a:gdLst>
                  <a:gd name="T0" fmla="*/ 1 w 126"/>
                  <a:gd name="T1" fmla="*/ 0 h 44"/>
                  <a:gd name="T2" fmla="*/ 1 w 126"/>
                  <a:gd name="T3" fmla="*/ 0 h 44"/>
                  <a:gd name="T4" fmla="*/ 1 w 126"/>
                  <a:gd name="T5" fmla="*/ 0 h 44"/>
                  <a:gd name="T6" fmla="*/ 0 w 126"/>
                  <a:gd name="T7" fmla="*/ 0 h 44"/>
                  <a:gd name="T8" fmla="*/ 1 w 126"/>
                  <a:gd name="T9" fmla="*/ 0 h 44"/>
                  <a:gd name="T10" fmla="*/ 0 60000 65536"/>
                  <a:gd name="T11" fmla="*/ 0 60000 65536"/>
                  <a:gd name="T12" fmla="*/ 0 60000 65536"/>
                  <a:gd name="T13" fmla="*/ 0 60000 65536"/>
                  <a:gd name="T14" fmla="*/ 0 60000 65536"/>
                  <a:gd name="T15" fmla="*/ 0 w 126"/>
                  <a:gd name="T16" fmla="*/ 0 h 44"/>
                  <a:gd name="T17" fmla="*/ 126 w 126"/>
                  <a:gd name="T18" fmla="*/ 44 h 44"/>
                </a:gdLst>
                <a:ahLst/>
                <a:cxnLst>
                  <a:cxn ang="T10">
                    <a:pos x="T0" y="T1"/>
                  </a:cxn>
                  <a:cxn ang="T11">
                    <a:pos x="T2" y="T3"/>
                  </a:cxn>
                  <a:cxn ang="T12">
                    <a:pos x="T4" y="T5"/>
                  </a:cxn>
                  <a:cxn ang="T13">
                    <a:pos x="T6" y="T7"/>
                  </a:cxn>
                  <a:cxn ang="T14">
                    <a:pos x="T8" y="T9"/>
                  </a:cxn>
                </a:cxnLst>
                <a:rect l="T15" t="T16" r="T17" b="T18"/>
                <a:pathLst>
                  <a:path w="126" h="44">
                    <a:moveTo>
                      <a:pt x="123" y="44"/>
                    </a:moveTo>
                    <a:lnTo>
                      <a:pt x="126" y="42"/>
                    </a:lnTo>
                    <a:lnTo>
                      <a:pt x="3" y="0"/>
                    </a:lnTo>
                    <a:lnTo>
                      <a:pt x="0" y="2"/>
                    </a:lnTo>
                    <a:lnTo>
                      <a:pt x="123" y="44"/>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6437" name="Freeform 3374"/>
              <p:cNvSpPr>
                <a:spLocks/>
              </p:cNvSpPr>
              <p:nvPr/>
            </p:nvSpPr>
            <p:spPr bwMode="auto">
              <a:xfrm>
                <a:off x="3310" y="2430"/>
                <a:ext cx="63" cy="21"/>
              </a:xfrm>
              <a:custGeom>
                <a:avLst/>
                <a:gdLst>
                  <a:gd name="T0" fmla="*/ 0 w 127"/>
                  <a:gd name="T1" fmla="*/ 0 h 43"/>
                  <a:gd name="T2" fmla="*/ 0 w 127"/>
                  <a:gd name="T3" fmla="*/ 0 h 43"/>
                  <a:gd name="T4" fmla="*/ 0 w 127"/>
                  <a:gd name="T5" fmla="*/ 0 h 43"/>
                  <a:gd name="T6" fmla="*/ 0 w 127"/>
                  <a:gd name="T7" fmla="*/ 0 h 43"/>
                  <a:gd name="T8" fmla="*/ 0 w 127"/>
                  <a:gd name="T9" fmla="*/ 0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1"/>
                    </a:lnTo>
                    <a:lnTo>
                      <a:pt x="4" y="0"/>
                    </a:lnTo>
                    <a:lnTo>
                      <a:pt x="0" y="1"/>
                    </a:lnTo>
                    <a:lnTo>
                      <a:pt x="123" y="43"/>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6438" name="Freeform 3375"/>
              <p:cNvSpPr>
                <a:spLocks/>
              </p:cNvSpPr>
              <p:nvPr/>
            </p:nvSpPr>
            <p:spPr bwMode="auto">
              <a:xfrm>
                <a:off x="3312" y="2429"/>
                <a:ext cx="62"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2"/>
                    </a:lnTo>
                    <a:lnTo>
                      <a:pt x="1" y="0"/>
                    </a:lnTo>
                    <a:lnTo>
                      <a:pt x="0" y="2"/>
                    </a:lnTo>
                    <a:lnTo>
                      <a:pt x="123" y="43"/>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6439" name="Freeform 3376"/>
              <p:cNvSpPr>
                <a:spLocks/>
              </p:cNvSpPr>
              <p:nvPr/>
            </p:nvSpPr>
            <p:spPr bwMode="auto">
              <a:xfrm>
                <a:off x="3313" y="2425"/>
                <a:ext cx="67" cy="25"/>
              </a:xfrm>
              <a:custGeom>
                <a:avLst/>
                <a:gdLst>
                  <a:gd name="T0" fmla="*/ 0 w 135"/>
                  <a:gd name="T1" fmla="*/ 1 h 50"/>
                  <a:gd name="T2" fmla="*/ 0 w 135"/>
                  <a:gd name="T3" fmla="*/ 1 h 50"/>
                  <a:gd name="T4" fmla="*/ 0 w 135"/>
                  <a:gd name="T5" fmla="*/ 0 h 50"/>
                  <a:gd name="T6" fmla="*/ 0 w 135"/>
                  <a:gd name="T7" fmla="*/ 1 h 50"/>
                  <a:gd name="T8" fmla="*/ 0 w 135"/>
                  <a:gd name="T9" fmla="*/ 1 h 50"/>
                  <a:gd name="T10" fmla="*/ 0 60000 65536"/>
                  <a:gd name="T11" fmla="*/ 0 60000 65536"/>
                  <a:gd name="T12" fmla="*/ 0 60000 65536"/>
                  <a:gd name="T13" fmla="*/ 0 60000 65536"/>
                  <a:gd name="T14" fmla="*/ 0 60000 65536"/>
                  <a:gd name="T15" fmla="*/ 0 w 135"/>
                  <a:gd name="T16" fmla="*/ 0 h 50"/>
                  <a:gd name="T17" fmla="*/ 135 w 135"/>
                  <a:gd name="T18" fmla="*/ 50 h 50"/>
                </a:gdLst>
                <a:ahLst/>
                <a:cxnLst>
                  <a:cxn ang="T10">
                    <a:pos x="T0" y="T1"/>
                  </a:cxn>
                  <a:cxn ang="T11">
                    <a:pos x="T2" y="T3"/>
                  </a:cxn>
                  <a:cxn ang="T12">
                    <a:pos x="T4" y="T5"/>
                  </a:cxn>
                  <a:cxn ang="T13">
                    <a:pos x="T6" y="T7"/>
                  </a:cxn>
                  <a:cxn ang="T14">
                    <a:pos x="T8" y="T9"/>
                  </a:cxn>
                </a:cxnLst>
                <a:rect l="T15" t="T16" r="T17" b="T18"/>
                <a:pathLst>
                  <a:path w="135" h="50">
                    <a:moveTo>
                      <a:pt x="123" y="50"/>
                    </a:moveTo>
                    <a:lnTo>
                      <a:pt x="135" y="40"/>
                    </a:lnTo>
                    <a:lnTo>
                      <a:pt x="12" y="0"/>
                    </a:lnTo>
                    <a:lnTo>
                      <a:pt x="0" y="8"/>
                    </a:lnTo>
                    <a:lnTo>
                      <a:pt x="123" y="50"/>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440" name="Freeform 3377"/>
              <p:cNvSpPr>
                <a:spLocks/>
              </p:cNvSpPr>
              <p:nvPr/>
            </p:nvSpPr>
            <p:spPr bwMode="auto">
              <a:xfrm>
                <a:off x="3313" y="2428"/>
                <a:ext cx="63" cy="22"/>
              </a:xfrm>
              <a:custGeom>
                <a:avLst/>
                <a:gdLst>
                  <a:gd name="T0" fmla="*/ 0 w 127"/>
                  <a:gd name="T1" fmla="*/ 1 h 44"/>
                  <a:gd name="T2" fmla="*/ 0 w 127"/>
                  <a:gd name="T3" fmla="*/ 1 h 44"/>
                  <a:gd name="T4" fmla="*/ 0 w 127"/>
                  <a:gd name="T5" fmla="*/ 0 h 44"/>
                  <a:gd name="T6" fmla="*/ 0 w 127"/>
                  <a:gd name="T7" fmla="*/ 1 h 44"/>
                  <a:gd name="T8" fmla="*/ 0 w 127"/>
                  <a:gd name="T9" fmla="*/ 1 h 44"/>
                  <a:gd name="T10" fmla="*/ 0 60000 65536"/>
                  <a:gd name="T11" fmla="*/ 0 60000 65536"/>
                  <a:gd name="T12" fmla="*/ 0 60000 65536"/>
                  <a:gd name="T13" fmla="*/ 0 60000 65536"/>
                  <a:gd name="T14" fmla="*/ 0 60000 65536"/>
                  <a:gd name="T15" fmla="*/ 0 w 127"/>
                  <a:gd name="T16" fmla="*/ 0 h 44"/>
                  <a:gd name="T17" fmla="*/ 127 w 127"/>
                  <a:gd name="T18" fmla="*/ 44 h 44"/>
                </a:gdLst>
                <a:ahLst/>
                <a:cxnLst>
                  <a:cxn ang="T10">
                    <a:pos x="T0" y="T1"/>
                  </a:cxn>
                  <a:cxn ang="T11">
                    <a:pos x="T2" y="T3"/>
                  </a:cxn>
                  <a:cxn ang="T12">
                    <a:pos x="T4" y="T5"/>
                  </a:cxn>
                  <a:cxn ang="T13">
                    <a:pos x="T6" y="T7"/>
                  </a:cxn>
                  <a:cxn ang="T14">
                    <a:pos x="T8" y="T9"/>
                  </a:cxn>
                </a:cxnLst>
                <a:rect l="T15" t="T16" r="T17" b="T18"/>
                <a:pathLst>
                  <a:path w="127" h="44">
                    <a:moveTo>
                      <a:pt x="123" y="44"/>
                    </a:moveTo>
                    <a:lnTo>
                      <a:pt x="127" y="42"/>
                    </a:lnTo>
                    <a:lnTo>
                      <a:pt x="4" y="0"/>
                    </a:lnTo>
                    <a:lnTo>
                      <a:pt x="0" y="2"/>
                    </a:lnTo>
                    <a:lnTo>
                      <a:pt x="123" y="44"/>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441" name="Freeform 3378"/>
              <p:cNvSpPr>
                <a:spLocks/>
              </p:cNvSpPr>
              <p:nvPr/>
            </p:nvSpPr>
            <p:spPr bwMode="auto">
              <a:xfrm>
                <a:off x="3314" y="2427"/>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1"/>
                    </a:lnTo>
                    <a:lnTo>
                      <a:pt x="1" y="0"/>
                    </a:lnTo>
                    <a:lnTo>
                      <a:pt x="0" y="1"/>
                    </a:lnTo>
                    <a:lnTo>
                      <a:pt x="123" y="43"/>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6442" name="Freeform 3379"/>
              <p:cNvSpPr>
                <a:spLocks/>
              </p:cNvSpPr>
              <p:nvPr/>
            </p:nvSpPr>
            <p:spPr bwMode="auto">
              <a:xfrm>
                <a:off x="3315" y="2427"/>
                <a:ext cx="62" cy="21"/>
              </a:xfrm>
              <a:custGeom>
                <a:avLst/>
                <a:gdLst>
                  <a:gd name="T0" fmla="*/ 0 w 125"/>
                  <a:gd name="T1" fmla="*/ 0 h 43"/>
                  <a:gd name="T2" fmla="*/ 0 w 125"/>
                  <a:gd name="T3" fmla="*/ 0 h 43"/>
                  <a:gd name="T4" fmla="*/ 0 w 125"/>
                  <a:gd name="T5" fmla="*/ 0 h 43"/>
                  <a:gd name="T6" fmla="*/ 0 w 125"/>
                  <a:gd name="T7" fmla="*/ 0 h 43"/>
                  <a:gd name="T8" fmla="*/ 0 w 125"/>
                  <a:gd name="T9" fmla="*/ 0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2"/>
                    </a:lnTo>
                    <a:lnTo>
                      <a:pt x="2" y="0"/>
                    </a:lnTo>
                    <a:lnTo>
                      <a:pt x="0" y="2"/>
                    </a:lnTo>
                    <a:lnTo>
                      <a:pt x="123" y="43"/>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6443" name="Freeform 3380"/>
              <p:cNvSpPr>
                <a:spLocks/>
              </p:cNvSpPr>
              <p:nvPr/>
            </p:nvSpPr>
            <p:spPr bwMode="auto">
              <a:xfrm>
                <a:off x="3316" y="2426"/>
                <a:ext cx="63" cy="21"/>
              </a:xfrm>
              <a:custGeom>
                <a:avLst/>
                <a:gdLst>
                  <a:gd name="T0" fmla="*/ 1 w 126"/>
                  <a:gd name="T1" fmla="*/ 0 h 44"/>
                  <a:gd name="T2" fmla="*/ 1 w 126"/>
                  <a:gd name="T3" fmla="*/ 0 h 44"/>
                  <a:gd name="T4" fmla="*/ 1 w 126"/>
                  <a:gd name="T5" fmla="*/ 0 h 44"/>
                  <a:gd name="T6" fmla="*/ 0 w 126"/>
                  <a:gd name="T7" fmla="*/ 0 h 44"/>
                  <a:gd name="T8" fmla="*/ 1 w 126"/>
                  <a:gd name="T9" fmla="*/ 0 h 44"/>
                  <a:gd name="T10" fmla="*/ 0 60000 65536"/>
                  <a:gd name="T11" fmla="*/ 0 60000 65536"/>
                  <a:gd name="T12" fmla="*/ 0 60000 65536"/>
                  <a:gd name="T13" fmla="*/ 0 60000 65536"/>
                  <a:gd name="T14" fmla="*/ 0 60000 65536"/>
                  <a:gd name="T15" fmla="*/ 0 w 126"/>
                  <a:gd name="T16" fmla="*/ 0 h 44"/>
                  <a:gd name="T17" fmla="*/ 126 w 126"/>
                  <a:gd name="T18" fmla="*/ 44 h 44"/>
                </a:gdLst>
                <a:ahLst/>
                <a:cxnLst>
                  <a:cxn ang="T10">
                    <a:pos x="T0" y="T1"/>
                  </a:cxn>
                  <a:cxn ang="T11">
                    <a:pos x="T2" y="T3"/>
                  </a:cxn>
                  <a:cxn ang="T12">
                    <a:pos x="T4" y="T5"/>
                  </a:cxn>
                  <a:cxn ang="T13">
                    <a:pos x="T6" y="T7"/>
                  </a:cxn>
                  <a:cxn ang="T14">
                    <a:pos x="T8" y="T9"/>
                  </a:cxn>
                </a:cxnLst>
                <a:rect l="T15" t="T16" r="T17" b="T18"/>
                <a:pathLst>
                  <a:path w="126" h="44">
                    <a:moveTo>
                      <a:pt x="123" y="44"/>
                    </a:moveTo>
                    <a:lnTo>
                      <a:pt x="126" y="40"/>
                    </a:lnTo>
                    <a:lnTo>
                      <a:pt x="3" y="0"/>
                    </a:lnTo>
                    <a:lnTo>
                      <a:pt x="0" y="2"/>
                    </a:lnTo>
                    <a:lnTo>
                      <a:pt x="123" y="44"/>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444" name="Freeform 3381"/>
              <p:cNvSpPr>
                <a:spLocks/>
              </p:cNvSpPr>
              <p:nvPr/>
            </p:nvSpPr>
            <p:spPr bwMode="auto">
              <a:xfrm>
                <a:off x="3318" y="2425"/>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3" y="41"/>
                    </a:moveTo>
                    <a:lnTo>
                      <a:pt x="125" y="40"/>
                    </a:lnTo>
                    <a:lnTo>
                      <a:pt x="2" y="0"/>
                    </a:lnTo>
                    <a:lnTo>
                      <a:pt x="0" y="1"/>
                    </a:lnTo>
                    <a:lnTo>
                      <a:pt x="123" y="41"/>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6445" name="Freeform 3382"/>
              <p:cNvSpPr>
                <a:spLocks/>
              </p:cNvSpPr>
              <p:nvPr/>
            </p:nvSpPr>
            <p:spPr bwMode="auto">
              <a:xfrm>
                <a:off x="3318" y="2419"/>
                <a:ext cx="67" cy="26"/>
              </a:xfrm>
              <a:custGeom>
                <a:avLst/>
                <a:gdLst>
                  <a:gd name="T0" fmla="*/ 1 w 133"/>
                  <a:gd name="T1" fmla="*/ 1 h 52"/>
                  <a:gd name="T2" fmla="*/ 1 w 133"/>
                  <a:gd name="T3" fmla="*/ 1 h 52"/>
                  <a:gd name="T4" fmla="*/ 1 w 133"/>
                  <a:gd name="T5" fmla="*/ 0 h 52"/>
                  <a:gd name="T6" fmla="*/ 0 w 133"/>
                  <a:gd name="T7" fmla="*/ 1 h 52"/>
                  <a:gd name="T8" fmla="*/ 1 w 133"/>
                  <a:gd name="T9" fmla="*/ 1 h 52"/>
                  <a:gd name="T10" fmla="*/ 0 60000 65536"/>
                  <a:gd name="T11" fmla="*/ 0 60000 65536"/>
                  <a:gd name="T12" fmla="*/ 0 60000 65536"/>
                  <a:gd name="T13" fmla="*/ 0 60000 65536"/>
                  <a:gd name="T14" fmla="*/ 0 60000 65536"/>
                  <a:gd name="T15" fmla="*/ 0 w 133"/>
                  <a:gd name="T16" fmla="*/ 0 h 52"/>
                  <a:gd name="T17" fmla="*/ 133 w 133"/>
                  <a:gd name="T18" fmla="*/ 52 h 52"/>
                </a:gdLst>
                <a:ahLst/>
                <a:cxnLst>
                  <a:cxn ang="T10">
                    <a:pos x="T0" y="T1"/>
                  </a:cxn>
                  <a:cxn ang="T11">
                    <a:pos x="T2" y="T3"/>
                  </a:cxn>
                  <a:cxn ang="T12">
                    <a:pos x="T4" y="T5"/>
                  </a:cxn>
                  <a:cxn ang="T13">
                    <a:pos x="T6" y="T7"/>
                  </a:cxn>
                  <a:cxn ang="T14">
                    <a:pos x="T8" y="T9"/>
                  </a:cxn>
                </a:cxnLst>
                <a:rect l="T15" t="T16" r="T17" b="T18"/>
                <a:pathLst>
                  <a:path w="133" h="52">
                    <a:moveTo>
                      <a:pt x="123" y="52"/>
                    </a:moveTo>
                    <a:lnTo>
                      <a:pt x="133" y="40"/>
                    </a:lnTo>
                    <a:lnTo>
                      <a:pt x="10" y="0"/>
                    </a:lnTo>
                    <a:lnTo>
                      <a:pt x="0" y="12"/>
                    </a:lnTo>
                    <a:lnTo>
                      <a:pt x="123" y="52"/>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446" name="Freeform 3383"/>
              <p:cNvSpPr>
                <a:spLocks/>
              </p:cNvSpPr>
              <p:nvPr/>
            </p:nvSpPr>
            <p:spPr bwMode="auto">
              <a:xfrm>
                <a:off x="3318" y="2423"/>
                <a:ext cx="63" cy="22"/>
              </a:xfrm>
              <a:custGeom>
                <a:avLst/>
                <a:gdLst>
                  <a:gd name="T0" fmla="*/ 1 w 125"/>
                  <a:gd name="T1" fmla="*/ 1 h 44"/>
                  <a:gd name="T2" fmla="*/ 1 w 125"/>
                  <a:gd name="T3" fmla="*/ 1 h 44"/>
                  <a:gd name="T4" fmla="*/ 1 w 125"/>
                  <a:gd name="T5" fmla="*/ 0 h 44"/>
                  <a:gd name="T6" fmla="*/ 0 w 125"/>
                  <a:gd name="T7" fmla="*/ 1 h 44"/>
                  <a:gd name="T8" fmla="*/ 1 w 125"/>
                  <a:gd name="T9" fmla="*/ 1 h 44"/>
                  <a:gd name="T10" fmla="*/ 0 60000 65536"/>
                  <a:gd name="T11" fmla="*/ 0 60000 65536"/>
                  <a:gd name="T12" fmla="*/ 0 60000 65536"/>
                  <a:gd name="T13" fmla="*/ 0 60000 65536"/>
                  <a:gd name="T14" fmla="*/ 0 60000 65536"/>
                  <a:gd name="T15" fmla="*/ 0 w 125"/>
                  <a:gd name="T16" fmla="*/ 0 h 44"/>
                  <a:gd name="T17" fmla="*/ 125 w 125"/>
                  <a:gd name="T18" fmla="*/ 44 h 44"/>
                </a:gdLst>
                <a:ahLst/>
                <a:cxnLst>
                  <a:cxn ang="T10">
                    <a:pos x="T0" y="T1"/>
                  </a:cxn>
                  <a:cxn ang="T11">
                    <a:pos x="T2" y="T3"/>
                  </a:cxn>
                  <a:cxn ang="T12">
                    <a:pos x="T4" y="T5"/>
                  </a:cxn>
                  <a:cxn ang="T13">
                    <a:pos x="T6" y="T7"/>
                  </a:cxn>
                  <a:cxn ang="T14">
                    <a:pos x="T8" y="T9"/>
                  </a:cxn>
                </a:cxnLst>
                <a:rect l="T15" t="T16" r="T17" b="T18"/>
                <a:pathLst>
                  <a:path w="125" h="44">
                    <a:moveTo>
                      <a:pt x="123" y="44"/>
                    </a:moveTo>
                    <a:lnTo>
                      <a:pt x="125" y="42"/>
                    </a:lnTo>
                    <a:lnTo>
                      <a:pt x="2" y="0"/>
                    </a:lnTo>
                    <a:lnTo>
                      <a:pt x="0" y="4"/>
                    </a:lnTo>
                    <a:lnTo>
                      <a:pt x="123" y="44"/>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447" name="Freeform 3384"/>
              <p:cNvSpPr>
                <a:spLocks/>
              </p:cNvSpPr>
              <p:nvPr/>
            </p:nvSpPr>
            <p:spPr bwMode="auto">
              <a:xfrm>
                <a:off x="3319" y="2422"/>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1"/>
                    </a:lnTo>
                    <a:lnTo>
                      <a:pt x="1" y="0"/>
                    </a:lnTo>
                    <a:lnTo>
                      <a:pt x="0" y="1"/>
                    </a:lnTo>
                    <a:lnTo>
                      <a:pt x="123" y="43"/>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6448" name="Freeform 3385"/>
              <p:cNvSpPr>
                <a:spLocks/>
              </p:cNvSpPr>
              <p:nvPr/>
            </p:nvSpPr>
            <p:spPr bwMode="auto">
              <a:xfrm>
                <a:off x="3320" y="2422"/>
                <a:ext cx="63" cy="21"/>
              </a:xfrm>
              <a:custGeom>
                <a:avLst/>
                <a:gdLst>
                  <a:gd name="T0" fmla="*/ 0 w 127"/>
                  <a:gd name="T1" fmla="*/ 0 h 43"/>
                  <a:gd name="T2" fmla="*/ 0 w 127"/>
                  <a:gd name="T3" fmla="*/ 0 h 43"/>
                  <a:gd name="T4" fmla="*/ 0 w 127"/>
                  <a:gd name="T5" fmla="*/ 0 h 43"/>
                  <a:gd name="T6" fmla="*/ 0 w 127"/>
                  <a:gd name="T7" fmla="*/ 0 h 43"/>
                  <a:gd name="T8" fmla="*/ 0 w 127"/>
                  <a:gd name="T9" fmla="*/ 0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0"/>
                    </a:lnTo>
                    <a:lnTo>
                      <a:pt x="2" y="0"/>
                    </a:lnTo>
                    <a:lnTo>
                      <a:pt x="0" y="2"/>
                    </a:lnTo>
                    <a:lnTo>
                      <a:pt x="123" y="43"/>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6449" name="Freeform 3386"/>
              <p:cNvSpPr>
                <a:spLocks/>
              </p:cNvSpPr>
              <p:nvPr/>
            </p:nvSpPr>
            <p:spPr bwMode="auto">
              <a:xfrm>
                <a:off x="3321" y="2420"/>
                <a:ext cx="63" cy="21"/>
              </a:xfrm>
              <a:custGeom>
                <a:avLst/>
                <a:gdLst>
                  <a:gd name="T0" fmla="*/ 1 w 126"/>
                  <a:gd name="T1" fmla="*/ 0 h 43"/>
                  <a:gd name="T2" fmla="*/ 1 w 126"/>
                  <a:gd name="T3" fmla="*/ 0 h 43"/>
                  <a:gd name="T4" fmla="*/ 1 w 126"/>
                  <a:gd name="T5" fmla="*/ 0 h 43"/>
                  <a:gd name="T6" fmla="*/ 0 w 126"/>
                  <a:gd name="T7" fmla="*/ 0 h 43"/>
                  <a:gd name="T8" fmla="*/ 1 w 126"/>
                  <a:gd name="T9" fmla="*/ 0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5" y="43"/>
                    </a:moveTo>
                    <a:lnTo>
                      <a:pt x="126" y="41"/>
                    </a:lnTo>
                    <a:lnTo>
                      <a:pt x="3" y="0"/>
                    </a:lnTo>
                    <a:lnTo>
                      <a:pt x="0" y="3"/>
                    </a:lnTo>
                    <a:lnTo>
                      <a:pt x="125" y="43"/>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450" name="Freeform 3387"/>
              <p:cNvSpPr>
                <a:spLocks/>
              </p:cNvSpPr>
              <p:nvPr/>
            </p:nvSpPr>
            <p:spPr bwMode="auto">
              <a:xfrm>
                <a:off x="3323" y="2419"/>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0"/>
                    </a:lnTo>
                    <a:lnTo>
                      <a:pt x="2" y="0"/>
                    </a:lnTo>
                    <a:lnTo>
                      <a:pt x="0" y="2"/>
                    </a:lnTo>
                    <a:lnTo>
                      <a:pt x="123" y="43"/>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6451" name="Freeform 3388"/>
              <p:cNvSpPr>
                <a:spLocks/>
              </p:cNvSpPr>
              <p:nvPr/>
            </p:nvSpPr>
            <p:spPr bwMode="auto">
              <a:xfrm>
                <a:off x="3323" y="2412"/>
                <a:ext cx="66" cy="27"/>
              </a:xfrm>
              <a:custGeom>
                <a:avLst/>
                <a:gdLst>
                  <a:gd name="T0" fmla="*/ 1 w 131"/>
                  <a:gd name="T1" fmla="*/ 1 h 53"/>
                  <a:gd name="T2" fmla="*/ 1 w 131"/>
                  <a:gd name="T3" fmla="*/ 1 h 53"/>
                  <a:gd name="T4" fmla="*/ 1 w 131"/>
                  <a:gd name="T5" fmla="*/ 0 h 53"/>
                  <a:gd name="T6" fmla="*/ 0 w 131"/>
                  <a:gd name="T7" fmla="*/ 1 h 53"/>
                  <a:gd name="T8" fmla="*/ 1 w 131"/>
                  <a:gd name="T9" fmla="*/ 1 h 53"/>
                  <a:gd name="T10" fmla="*/ 0 60000 65536"/>
                  <a:gd name="T11" fmla="*/ 0 60000 65536"/>
                  <a:gd name="T12" fmla="*/ 0 60000 65536"/>
                  <a:gd name="T13" fmla="*/ 0 60000 65536"/>
                  <a:gd name="T14" fmla="*/ 0 60000 65536"/>
                  <a:gd name="T15" fmla="*/ 0 w 131"/>
                  <a:gd name="T16" fmla="*/ 0 h 53"/>
                  <a:gd name="T17" fmla="*/ 131 w 131"/>
                  <a:gd name="T18" fmla="*/ 53 h 53"/>
                </a:gdLst>
                <a:ahLst/>
                <a:cxnLst>
                  <a:cxn ang="T10">
                    <a:pos x="T0" y="T1"/>
                  </a:cxn>
                  <a:cxn ang="T11">
                    <a:pos x="T2" y="T3"/>
                  </a:cxn>
                  <a:cxn ang="T12">
                    <a:pos x="T4" y="T5"/>
                  </a:cxn>
                  <a:cxn ang="T13">
                    <a:pos x="T6" y="T7"/>
                  </a:cxn>
                  <a:cxn ang="T14">
                    <a:pos x="T8" y="T9"/>
                  </a:cxn>
                </a:cxnLst>
                <a:rect l="T15" t="T16" r="T17" b="T18"/>
                <a:pathLst>
                  <a:path w="131" h="53">
                    <a:moveTo>
                      <a:pt x="123" y="53"/>
                    </a:moveTo>
                    <a:lnTo>
                      <a:pt x="131" y="40"/>
                    </a:lnTo>
                    <a:lnTo>
                      <a:pt x="8" y="0"/>
                    </a:lnTo>
                    <a:lnTo>
                      <a:pt x="0" y="13"/>
                    </a:lnTo>
                    <a:lnTo>
                      <a:pt x="123" y="53"/>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452" name="Freeform 3389"/>
              <p:cNvSpPr>
                <a:spLocks/>
              </p:cNvSpPr>
              <p:nvPr/>
            </p:nvSpPr>
            <p:spPr bwMode="auto">
              <a:xfrm>
                <a:off x="3323" y="2418"/>
                <a:ext cx="63" cy="21"/>
              </a:xfrm>
              <a:custGeom>
                <a:avLst/>
                <a:gdLst>
                  <a:gd name="T0" fmla="*/ 1 w 125"/>
                  <a:gd name="T1" fmla="*/ 1 h 42"/>
                  <a:gd name="T2" fmla="*/ 1 w 125"/>
                  <a:gd name="T3" fmla="*/ 1 h 42"/>
                  <a:gd name="T4" fmla="*/ 1 w 125"/>
                  <a:gd name="T5" fmla="*/ 0 h 42"/>
                  <a:gd name="T6" fmla="*/ 0 w 125"/>
                  <a:gd name="T7" fmla="*/ 1 h 42"/>
                  <a:gd name="T8" fmla="*/ 1 w 125"/>
                  <a:gd name="T9" fmla="*/ 1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3" y="42"/>
                    </a:moveTo>
                    <a:lnTo>
                      <a:pt x="125" y="40"/>
                    </a:lnTo>
                    <a:lnTo>
                      <a:pt x="2" y="0"/>
                    </a:lnTo>
                    <a:lnTo>
                      <a:pt x="0" y="2"/>
                    </a:lnTo>
                    <a:lnTo>
                      <a:pt x="123" y="42"/>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453" name="Freeform 3390"/>
              <p:cNvSpPr>
                <a:spLocks/>
              </p:cNvSpPr>
              <p:nvPr/>
            </p:nvSpPr>
            <p:spPr bwMode="auto">
              <a:xfrm>
                <a:off x="3324" y="2417"/>
                <a:ext cx="63" cy="21"/>
              </a:xfrm>
              <a:custGeom>
                <a:avLst/>
                <a:gdLst>
                  <a:gd name="T0" fmla="*/ 1 w 124"/>
                  <a:gd name="T1" fmla="*/ 0 h 43"/>
                  <a:gd name="T2" fmla="*/ 1 w 124"/>
                  <a:gd name="T3" fmla="*/ 0 h 43"/>
                  <a:gd name="T4" fmla="*/ 0 w 124"/>
                  <a:gd name="T5" fmla="*/ 0 h 43"/>
                  <a:gd name="T6" fmla="*/ 0 w 124"/>
                  <a:gd name="T7" fmla="*/ 0 h 43"/>
                  <a:gd name="T8" fmla="*/ 1 w 124"/>
                  <a:gd name="T9" fmla="*/ 0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2"/>
                    </a:lnTo>
                    <a:lnTo>
                      <a:pt x="0" y="0"/>
                    </a:lnTo>
                    <a:lnTo>
                      <a:pt x="0" y="3"/>
                    </a:lnTo>
                    <a:lnTo>
                      <a:pt x="123" y="43"/>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6454" name="Freeform 3391"/>
              <p:cNvSpPr>
                <a:spLocks/>
              </p:cNvSpPr>
              <p:nvPr/>
            </p:nvSpPr>
            <p:spPr bwMode="auto">
              <a:xfrm>
                <a:off x="3324" y="2416"/>
                <a:ext cx="63"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4" y="44"/>
                    </a:moveTo>
                    <a:lnTo>
                      <a:pt x="124" y="40"/>
                    </a:lnTo>
                    <a:lnTo>
                      <a:pt x="1" y="0"/>
                    </a:lnTo>
                    <a:lnTo>
                      <a:pt x="0" y="2"/>
                    </a:lnTo>
                    <a:lnTo>
                      <a:pt x="124" y="44"/>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455" name="Freeform 3392"/>
              <p:cNvSpPr>
                <a:spLocks/>
              </p:cNvSpPr>
              <p:nvPr/>
            </p:nvSpPr>
            <p:spPr bwMode="auto">
              <a:xfrm>
                <a:off x="3325" y="2415"/>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3" y="41"/>
                    </a:moveTo>
                    <a:lnTo>
                      <a:pt x="125" y="40"/>
                    </a:lnTo>
                    <a:lnTo>
                      <a:pt x="2" y="0"/>
                    </a:lnTo>
                    <a:lnTo>
                      <a:pt x="0" y="1"/>
                    </a:lnTo>
                    <a:lnTo>
                      <a:pt x="123" y="41"/>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456" name="Freeform 3393"/>
              <p:cNvSpPr>
                <a:spLocks/>
              </p:cNvSpPr>
              <p:nvPr/>
            </p:nvSpPr>
            <p:spPr bwMode="auto">
              <a:xfrm>
                <a:off x="3326" y="2413"/>
                <a:ext cx="62" cy="22"/>
              </a:xfrm>
              <a:custGeom>
                <a:avLst/>
                <a:gdLst>
                  <a:gd name="T0" fmla="*/ 1 w 124"/>
                  <a:gd name="T1" fmla="*/ 1 h 44"/>
                  <a:gd name="T2" fmla="*/ 1 w 124"/>
                  <a:gd name="T3" fmla="*/ 1 h 44"/>
                  <a:gd name="T4" fmla="*/ 1 w 124"/>
                  <a:gd name="T5" fmla="*/ 0 h 44"/>
                  <a:gd name="T6" fmla="*/ 0 w 124"/>
                  <a:gd name="T7" fmla="*/ 1 h 44"/>
                  <a:gd name="T8" fmla="*/ 1 w 124"/>
                  <a:gd name="T9" fmla="*/ 1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3" y="44"/>
                    </a:moveTo>
                    <a:lnTo>
                      <a:pt x="124" y="42"/>
                    </a:lnTo>
                    <a:lnTo>
                      <a:pt x="2" y="0"/>
                    </a:lnTo>
                    <a:lnTo>
                      <a:pt x="0" y="4"/>
                    </a:lnTo>
                    <a:lnTo>
                      <a:pt x="123" y="44"/>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457" name="Freeform 3394"/>
              <p:cNvSpPr>
                <a:spLocks/>
              </p:cNvSpPr>
              <p:nvPr/>
            </p:nvSpPr>
            <p:spPr bwMode="auto">
              <a:xfrm>
                <a:off x="3327" y="2412"/>
                <a:ext cx="62" cy="22"/>
              </a:xfrm>
              <a:custGeom>
                <a:avLst/>
                <a:gdLst>
                  <a:gd name="T0" fmla="*/ 1 w 124"/>
                  <a:gd name="T1" fmla="*/ 1 h 43"/>
                  <a:gd name="T2" fmla="*/ 1 w 124"/>
                  <a:gd name="T3" fmla="*/ 1 h 43"/>
                  <a:gd name="T4" fmla="*/ 0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2" y="43"/>
                    </a:moveTo>
                    <a:lnTo>
                      <a:pt x="124" y="40"/>
                    </a:lnTo>
                    <a:lnTo>
                      <a:pt x="0" y="0"/>
                    </a:lnTo>
                    <a:lnTo>
                      <a:pt x="0" y="1"/>
                    </a:lnTo>
                    <a:lnTo>
                      <a:pt x="122" y="43"/>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458" name="Freeform 3395"/>
              <p:cNvSpPr>
                <a:spLocks/>
              </p:cNvSpPr>
              <p:nvPr/>
            </p:nvSpPr>
            <p:spPr bwMode="auto">
              <a:xfrm>
                <a:off x="3328" y="2405"/>
                <a:ext cx="64" cy="27"/>
              </a:xfrm>
              <a:custGeom>
                <a:avLst/>
                <a:gdLst>
                  <a:gd name="T0" fmla="*/ 1 w 128"/>
                  <a:gd name="T1" fmla="*/ 0 h 55"/>
                  <a:gd name="T2" fmla="*/ 1 w 128"/>
                  <a:gd name="T3" fmla="*/ 0 h 55"/>
                  <a:gd name="T4" fmla="*/ 1 w 128"/>
                  <a:gd name="T5" fmla="*/ 0 h 55"/>
                  <a:gd name="T6" fmla="*/ 0 w 128"/>
                  <a:gd name="T7" fmla="*/ 0 h 55"/>
                  <a:gd name="T8" fmla="*/ 1 w 128"/>
                  <a:gd name="T9" fmla="*/ 0 h 55"/>
                  <a:gd name="T10" fmla="*/ 0 60000 65536"/>
                  <a:gd name="T11" fmla="*/ 0 60000 65536"/>
                  <a:gd name="T12" fmla="*/ 0 60000 65536"/>
                  <a:gd name="T13" fmla="*/ 0 60000 65536"/>
                  <a:gd name="T14" fmla="*/ 0 60000 65536"/>
                  <a:gd name="T15" fmla="*/ 0 w 128"/>
                  <a:gd name="T16" fmla="*/ 0 h 55"/>
                  <a:gd name="T17" fmla="*/ 128 w 128"/>
                  <a:gd name="T18" fmla="*/ 55 h 55"/>
                </a:gdLst>
                <a:ahLst/>
                <a:cxnLst>
                  <a:cxn ang="T10">
                    <a:pos x="T0" y="T1"/>
                  </a:cxn>
                  <a:cxn ang="T11">
                    <a:pos x="T2" y="T3"/>
                  </a:cxn>
                  <a:cxn ang="T12">
                    <a:pos x="T4" y="T5"/>
                  </a:cxn>
                  <a:cxn ang="T13">
                    <a:pos x="T6" y="T7"/>
                  </a:cxn>
                  <a:cxn ang="T14">
                    <a:pos x="T8" y="T9"/>
                  </a:cxn>
                </a:cxnLst>
                <a:rect l="T15" t="T16" r="T17" b="T18"/>
                <a:pathLst>
                  <a:path w="128" h="55">
                    <a:moveTo>
                      <a:pt x="123" y="55"/>
                    </a:moveTo>
                    <a:lnTo>
                      <a:pt x="128" y="40"/>
                    </a:lnTo>
                    <a:lnTo>
                      <a:pt x="5" y="0"/>
                    </a:lnTo>
                    <a:lnTo>
                      <a:pt x="0" y="15"/>
                    </a:lnTo>
                    <a:lnTo>
                      <a:pt x="123" y="55"/>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459" name="Freeform 3396"/>
              <p:cNvSpPr>
                <a:spLocks/>
              </p:cNvSpPr>
              <p:nvPr/>
            </p:nvSpPr>
            <p:spPr bwMode="auto">
              <a:xfrm>
                <a:off x="3328" y="2412"/>
                <a:ext cx="61" cy="20"/>
              </a:xfrm>
              <a:custGeom>
                <a:avLst/>
                <a:gdLst>
                  <a:gd name="T0" fmla="*/ 0 w 123"/>
                  <a:gd name="T1" fmla="*/ 0 h 42"/>
                  <a:gd name="T2" fmla="*/ 0 w 123"/>
                  <a:gd name="T3" fmla="*/ 0 h 42"/>
                  <a:gd name="T4" fmla="*/ 0 w 123"/>
                  <a:gd name="T5" fmla="*/ 0 h 42"/>
                  <a:gd name="T6" fmla="*/ 0 w 123"/>
                  <a:gd name="T7" fmla="*/ 0 h 42"/>
                  <a:gd name="T8" fmla="*/ 0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2"/>
                    </a:moveTo>
                    <a:lnTo>
                      <a:pt x="123" y="40"/>
                    </a:lnTo>
                    <a:lnTo>
                      <a:pt x="0" y="0"/>
                    </a:lnTo>
                    <a:lnTo>
                      <a:pt x="0" y="2"/>
                    </a:lnTo>
                    <a:lnTo>
                      <a:pt x="123" y="42"/>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460" name="Freeform 3397"/>
              <p:cNvSpPr>
                <a:spLocks/>
              </p:cNvSpPr>
              <p:nvPr/>
            </p:nvSpPr>
            <p:spPr bwMode="auto">
              <a:xfrm>
                <a:off x="3328" y="2410"/>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0"/>
                    </a:lnTo>
                    <a:lnTo>
                      <a:pt x="2" y="0"/>
                    </a:lnTo>
                    <a:lnTo>
                      <a:pt x="0" y="3"/>
                    </a:lnTo>
                    <a:lnTo>
                      <a:pt x="123" y="43"/>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461" name="Freeform 3398"/>
              <p:cNvSpPr>
                <a:spLocks/>
              </p:cNvSpPr>
              <p:nvPr/>
            </p:nvSpPr>
            <p:spPr bwMode="auto">
              <a:xfrm>
                <a:off x="3328" y="2409"/>
                <a:ext cx="63" cy="21"/>
              </a:xfrm>
              <a:custGeom>
                <a:avLst/>
                <a:gdLst>
                  <a:gd name="T0" fmla="*/ 1 w 124"/>
                  <a:gd name="T1" fmla="*/ 1 h 42"/>
                  <a:gd name="T2" fmla="*/ 1 w 124"/>
                  <a:gd name="T3" fmla="*/ 1 h 42"/>
                  <a:gd name="T4" fmla="*/ 0 w 124"/>
                  <a:gd name="T5" fmla="*/ 0 h 42"/>
                  <a:gd name="T6" fmla="*/ 0 w 124"/>
                  <a:gd name="T7" fmla="*/ 1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3" y="42"/>
                    </a:moveTo>
                    <a:lnTo>
                      <a:pt x="124" y="40"/>
                    </a:lnTo>
                    <a:lnTo>
                      <a:pt x="0" y="0"/>
                    </a:lnTo>
                    <a:lnTo>
                      <a:pt x="0" y="2"/>
                    </a:lnTo>
                    <a:lnTo>
                      <a:pt x="123" y="42"/>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6462" name="Freeform 3399"/>
              <p:cNvSpPr>
                <a:spLocks/>
              </p:cNvSpPr>
              <p:nvPr/>
            </p:nvSpPr>
            <p:spPr bwMode="auto">
              <a:xfrm>
                <a:off x="3328" y="2407"/>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4" y="43"/>
                    </a:moveTo>
                    <a:lnTo>
                      <a:pt x="124" y="40"/>
                    </a:lnTo>
                    <a:lnTo>
                      <a:pt x="2" y="0"/>
                    </a:lnTo>
                    <a:lnTo>
                      <a:pt x="0" y="3"/>
                    </a:lnTo>
                    <a:lnTo>
                      <a:pt x="124" y="43"/>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463" name="Freeform 3400"/>
              <p:cNvSpPr>
                <a:spLocks/>
              </p:cNvSpPr>
              <p:nvPr/>
            </p:nvSpPr>
            <p:spPr bwMode="auto">
              <a:xfrm>
                <a:off x="3329" y="2407"/>
                <a:ext cx="63" cy="20"/>
              </a:xfrm>
              <a:custGeom>
                <a:avLst/>
                <a:gdLst>
                  <a:gd name="T0" fmla="*/ 1 w 124"/>
                  <a:gd name="T1" fmla="*/ 0 h 42"/>
                  <a:gd name="T2" fmla="*/ 1 w 124"/>
                  <a:gd name="T3" fmla="*/ 0 h 42"/>
                  <a:gd name="T4" fmla="*/ 1 w 124"/>
                  <a:gd name="T5" fmla="*/ 0 h 42"/>
                  <a:gd name="T6" fmla="*/ 0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2" y="42"/>
                    </a:moveTo>
                    <a:lnTo>
                      <a:pt x="124" y="40"/>
                    </a:lnTo>
                    <a:lnTo>
                      <a:pt x="1" y="0"/>
                    </a:lnTo>
                    <a:lnTo>
                      <a:pt x="0" y="2"/>
                    </a:lnTo>
                    <a:lnTo>
                      <a:pt x="122" y="42"/>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464" name="Freeform 3401"/>
              <p:cNvSpPr>
                <a:spLocks/>
              </p:cNvSpPr>
              <p:nvPr/>
            </p:nvSpPr>
            <p:spPr bwMode="auto">
              <a:xfrm>
                <a:off x="3330" y="2405"/>
                <a:ext cx="62" cy="22"/>
              </a:xfrm>
              <a:custGeom>
                <a:avLst/>
                <a:gdLst>
                  <a:gd name="T0" fmla="*/ 1 w 123"/>
                  <a:gd name="T1" fmla="*/ 1 h 43"/>
                  <a:gd name="T2" fmla="*/ 1 w 123"/>
                  <a:gd name="T3" fmla="*/ 1 h 43"/>
                  <a:gd name="T4" fmla="*/ 0 w 123"/>
                  <a:gd name="T5" fmla="*/ 0 h 43"/>
                  <a:gd name="T6" fmla="*/ 0 w 123"/>
                  <a:gd name="T7" fmla="*/ 1 h 43"/>
                  <a:gd name="T8" fmla="*/ 1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40"/>
                    </a:lnTo>
                    <a:lnTo>
                      <a:pt x="0" y="0"/>
                    </a:lnTo>
                    <a:lnTo>
                      <a:pt x="0" y="3"/>
                    </a:lnTo>
                    <a:lnTo>
                      <a:pt x="123" y="4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465" name="Freeform 3402"/>
              <p:cNvSpPr>
                <a:spLocks/>
              </p:cNvSpPr>
              <p:nvPr/>
            </p:nvSpPr>
            <p:spPr bwMode="auto">
              <a:xfrm>
                <a:off x="3330" y="2397"/>
                <a:ext cx="64" cy="28"/>
              </a:xfrm>
              <a:custGeom>
                <a:avLst/>
                <a:gdLst>
                  <a:gd name="T0" fmla="*/ 1 w 128"/>
                  <a:gd name="T1" fmla="*/ 1 h 55"/>
                  <a:gd name="T2" fmla="*/ 1 w 128"/>
                  <a:gd name="T3" fmla="*/ 1 h 55"/>
                  <a:gd name="T4" fmla="*/ 1 w 128"/>
                  <a:gd name="T5" fmla="*/ 0 h 55"/>
                  <a:gd name="T6" fmla="*/ 0 w 128"/>
                  <a:gd name="T7" fmla="*/ 1 h 55"/>
                  <a:gd name="T8" fmla="*/ 1 w 128"/>
                  <a:gd name="T9" fmla="*/ 1 h 55"/>
                  <a:gd name="T10" fmla="*/ 0 60000 65536"/>
                  <a:gd name="T11" fmla="*/ 0 60000 65536"/>
                  <a:gd name="T12" fmla="*/ 0 60000 65536"/>
                  <a:gd name="T13" fmla="*/ 0 60000 65536"/>
                  <a:gd name="T14" fmla="*/ 0 60000 65536"/>
                  <a:gd name="T15" fmla="*/ 0 w 128"/>
                  <a:gd name="T16" fmla="*/ 0 h 55"/>
                  <a:gd name="T17" fmla="*/ 128 w 128"/>
                  <a:gd name="T18" fmla="*/ 55 h 55"/>
                </a:gdLst>
                <a:ahLst/>
                <a:cxnLst>
                  <a:cxn ang="T10">
                    <a:pos x="T0" y="T1"/>
                  </a:cxn>
                  <a:cxn ang="T11">
                    <a:pos x="T2" y="T3"/>
                  </a:cxn>
                  <a:cxn ang="T12">
                    <a:pos x="T4" y="T5"/>
                  </a:cxn>
                  <a:cxn ang="T13">
                    <a:pos x="T6" y="T7"/>
                  </a:cxn>
                  <a:cxn ang="T14">
                    <a:pos x="T8" y="T9"/>
                  </a:cxn>
                </a:cxnLst>
                <a:rect l="T15" t="T16" r="T17" b="T18"/>
                <a:pathLst>
                  <a:path w="128" h="55">
                    <a:moveTo>
                      <a:pt x="123" y="55"/>
                    </a:moveTo>
                    <a:lnTo>
                      <a:pt x="128" y="40"/>
                    </a:lnTo>
                    <a:lnTo>
                      <a:pt x="3" y="0"/>
                    </a:lnTo>
                    <a:lnTo>
                      <a:pt x="0" y="15"/>
                    </a:lnTo>
                    <a:lnTo>
                      <a:pt x="123" y="55"/>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466" name="Freeform 3403"/>
              <p:cNvSpPr>
                <a:spLocks/>
              </p:cNvSpPr>
              <p:nvPr/>
            </p:nvSpPr>
            <p:spPr bwMode="auto">
              <a:xfrm>
                <a:off x="3330" y="2402"/>
                <a:ext cx="63" cy="23"/>
              </a:xfrm>
              <a:custGeom>
                <a:avLst/>
                <a:gdLst>
                  <a:gd name="T0" fmla="*/ 1 w 126"/>
                  <a:gd name="T1" fmla="*/ 0 h 47"/>
                  <a:gd name="T2" fmla="*/ 1 w 126"/>
                  <a:gd name="T3" fmla="*/ 0 h 47"/>
                  <a:gd name="T4" fmla="*/ 1 w 126"/>
                  <a:gd name="T5" fmla="*/ 0 h 47"/>
                  <a:gd name="T6" fmla="*/ 0 w 126"/>
                  <a:gd name="T7" fmla="*/ 0 h 47"/>
                  <a:gd name="T8" fmla="*/ 1 w 126"/>
                  <a:gd name="T9" fmla="*/ 0 h 47"/>
                  <a:gd name="T10" fmla="*/ 0 60000 65536"/>
                  <a:gd name="T11" fmla="*/ 0 60000 65536"/>
                  <a:gd name="T12" fmla="*/ 0 60000 65536"/>
                  <a:gd name="T13" fmla="*/ 0 60000 65536"/>
                  <a:gd name="T14" fmla="*/ 0 60000 65536"/>
                  <a:gd name="T15" fmla="*/ 0 w 126"/>
                  <a:gd name="T16" fmla="*/ 0 h 47"/>
                  <a:gd name="T17" fmla="*/ 126 w 126"/>
                  <a:gd name="T18" fmla="*/ 47 h 47"/>
                </a:gdLst>
                <a:ahLst/>
                <a:cxnLst>
                  <a:cxn ang="T10">
                    <a:pos x="T0" y="T1"/>
                  </a:cxn>
                  <a:cxn ang="T11">
                    <a:pos x="T2" y="T3"/>
                  </a:cxn>
                  <a:cxn ang="T12">
                    <a:pos x="T4" y="T5"/>
                  </a:cxn>
                  <a:cxn ang="T13">
                    <a:pos x="T6" y="T7"/>
                  </a:cxn>
                  <a:cxn ang="T14">
                    <a:pos x="T8" y="T9"/>
                  </a:cxn>
                </a:cxnLst>
                <a:rect l="T15" t="T16" r="T17" b="T18"/>
                <a:pathLst>
                  <a:path w="126" h="47">
                    <a:moveTo>
                      <a:pt x="123" y="47"/>
                    </a:moveTo>
                    <a:lnTo>
                      <a:pt x="126" y="40"/>
                    </a:lnTo>
                    <a:lnTo>
                      <a:pt x="2" y="0"/>
                    </a:lnTo>
                    <a:lnTo>
                      <a:pt x="0" y="7"/>
                    </a:lnTo>
                    <a:lnTo>
                      <a:pt x="123" y="47"/>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467" name="Freeform 3404"/>
              <p:cNvSpPr>
                <a:spLocks/>
              </p:cNvSpPr>
              <p:nvPr/>
            </p:nvSpPr>
            <p:spPr bwMode="auto">
              <a:xfrm>
                <a:off x="3331" y="2397"/>
                <a:ext cx="63" cy="25"/>
              </a:xfrm>
              <a:custGeom>
                <a:avLst/>
                <a:gdLst>
                  <a:gd name="T0" fmla="*/ 1 w 126"/>
                  <a:gd name="T1" fmla="*/ 1 h 48"/>
                  <a:gd name="T2" fmla="*/ 1 w 126"/>
                  <a:gd name="T3" fmla="*/ 1 h 48"/>
                  <a:gd name="T4" fmla="*/ 1 w 126"/>
                  <a:gd name="T5" fmla="*/ 0 h 48"/>
                  <a:gd name="T6" fmla="*/ 0 w 126"/>
                  <a:gd name="T7" fmla="*/ 1 h 48"/>
                  <a:gd name="T8" fmla="*/ 1 w 126"/>
                  <a:gd name="T9" fmla="*/ 1 h 48"/>
                  <a:gd name="T10" fmla="*/ 0 60000 65536"/>
                  <a:gd name="T11" fmla="*/ 0 60000 65536"/>
                  <a:gd name="T12" fmla="*/ 0 60000 65536"/>
                  <a:gd name="T13" fmla="*/ 0 60000 65536"/>
                  <a:gd name="T14" fmla="*/ 0 60000 65536"/>
                  <a:gd name="T15" fmla="*/ 0 w 126"/>
                  <a:gd name="T16" fmla="*/ 0 h 48"/>
                  <a:gd name="T17" fmla="*/ 126 w 126"/>
                  <a:gd name="T18" fmla="*/ 48 h 48"/>
                </a:gdLst>
                <a:ahLst/>
                <a:cxnLst>
                  <a:cxn ang="T10">
                    <a:pos x="T0" y="T1"/>
                  </a:cxn>
                  <a:cxn ang="T11">
                    <a:pos x="T2" y="T3"/>
                  </a:cxn>
                  <a:cxn ang="T12">
                    <a:pos x="T4" y="T5"/>
                  </a:cxn>
                  <a:cxn ang="T13">
                    <a:pos x="T6" y="T7"/>
                  </a:cxn>
                  <a:cxn ang="T14">
                    <a:pos x="T8" y="T9"/>
                  </a:cxn>
                </a:cxnLst>
                <a:rect l="T15" t="T16" r="T17" b="T18"/>
                <a:pathLst>
                  <a:path w="126" h="48">
                    <a:moveTo>
                      <a:pt x="124" y="48"/>
                    </a:moveTo>
                    <a:lnTo>
                      <a:pt x="126" y="40"/>
                    </a:lnTo>
                    <a:lnTo>
                      <a:pt x="1" y="0"/>
                    </a:lnTo>
                    <a:lnTo>
                      <a:pt x="0" y="8"/>
                    </a:lnTo>
                    <a:lnTo>
                      <a:pt x="124" y="48"/>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468" name="Freeform 3405"/>
              <p:cNvSpPr>
                <a:spLocks/>
              </p:cNvSpPr>
              <p:nvPr/>
            </p:nvSpPr>
            <p:spPr bwMode="auto">
              <a:xfrm>
                <a:off x="3332" y="2389"/>
                <a:ext cx="63" cy="28"/>
              </a:xfrm>
              <a:custGeom>
                <a:avLst/>
                <a:gdLst>
                  <a:gd name="T0" fmla="*/ 0 w 127"/>
                  <a:gd name="T1" fmla="*/ 0 h 57"/>
                  <a:gd name="T2" fmla="*/ 0 w 127"/>
                  <a:gd name="T3" fmla="*/ 0 h 57"/>
                  <a:gd name="T4" fmla="*/ 0 w 127"/>
                  <a:gd name="T5" fmla="*/ 0 h 57"/>
                  <a:gd name="T6" fmla="*/ 0 w 127"/>
                  <a:gd name="T7" fmla="*/ 0 h 57"/>
                  <a:gd name="T8" fmla="*/ 0 w 127"/>
                  <a:gd name="T9" fmla="*/ 0 h 57"/>
                  <a:gd name="T10" fmla="*/ 0 60000 65536"/>
                  <a:gd name="T11" fmla="*/ 0 60000 65536"/>
                  <a:gd name="T12" fmla="*/ 0 60000 65536"/>
                  <a:gd name="T13" fmla="*/ 0 60000 65536"/>
                  <a:gd name="T14" fmla="*/ 0 60000 65536"/>
                  <a:gd name="T15" fmla="*/ 0 w 127"/>
                  <a:gd name="T16" fmla="*/ 0 h 57"/>
                  <a:gd name="T17" fmla="*/ 127 w 127"/>
                  <a:gd name="T18" fmla="*/ 57 h 57"/>
                </a:gdLst>
                <a:ahLst/>
                <a:cxnLst>
                  <a:cxn ang="T10">
                    <a:pos x="T0" y="T1"/>
                  </a:cxn>
                  <a:cxn ang="T11">
                    <a:pos x="T2" y="T3"/>
                  </a:cxn>
                  <a:cxn ang="T12">
                    <a:pos x="T4" y="T5"/>
                  </a:cxn>
                  <a:cxn ang="T13">
                    <a:pos x="T6" y="T7"/>
                  </a:cxn>
                  <a:cxn ang="T14">
                    <a:pos x="T8" y="T9"/>
                  </a:cxn>
                </a:cxnLst>
                <a:rect l="T15" t="T16" r="T17" b="T18"/>
                <a:pathLst>
                  <a:path w="127" h="57">
                    <a:moveTo>
                      <a:pt x="125" y="57"/>
                    </a:moveTo>
                    <a:lnTo>
                      <a:pt x="127" y="40"/>
                    </a:lnTo>
                    <a:lnTo>
                      <a:pt x="2" y="0"/>
                    </a:lnTo>
                    <a:lnTo>
                      <a:pt x="0" y="17"/>
                    </a:lnTo>
                    <a:lnTo>
                      <a:pt x="125" y="57"/>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469" name="Freeform 3406"/>
              <p:cNvSpPr>
                <a:spLocks/>
              </p:cNvSpPr>
              <p:nvPr/>
            </p:nvSpPr>
            <p:spPr bwMode="auto">
              <a:xfrm>
                <a:off x="3332" y="2393"/>
                <a:ext cx="62" cy="24"/>
              </a:xfrm>
              <a:custGeom>
                <a:avLst/>
                <a:gdLst>
                  <a:gd name="T0" fmla="*/ 0 w 125"/>
                  <a:gd name="T1" fmla="*/ 1 h 48"/>
                  <a:gd name="T2" fmla="*/ 0 w 125"/>
                  <a:gd name="T3" fmla="*/ 1 h 48"/>
                  <a:gd name="T4" fmla="*/ 0 w 125"/>
                  <a:gd name="T5" fmla="*/ 0 h 48"/>
                  <a:gd name="T6" fmla="*/ 0 w 125"/>
                  <a:gd name="T7" fmla="*/ 1 h 48"/>
                  <a:gd name="T8" fmla="*/ 0 w 125"/>
                  <a:gd name="T9" fmla="*/ 1 h 48"/>
                  <a:gd name="T10" fmla="*/ 0 60000 65536"/>
                  <a:gd name="T11" fmla="*/ 0 60000 65536"/>
                  <a:gd name="T12" fmla="*/ 0 60000 65536"/>
                  <a:gd name="T13" fmla="*/ 0 60000 65536"/>
                  <a:gd name="T14" fmla="*/ 0 60000 65536"/>
                  <a:gd name="T15" fmla="*/ 0 w 125"/>
                  <a:gd name="T16" fmla="*/ 0 h 48"/>
                  <a:gd name="T17" fmla="*/ 125 w 125"/>
                  <a:gd name="T18" fmla="*/ 48 h 48"/>
                </a:gdLst>
                <a:ahLst/>
                <a:cxnLst>
                  <a:cxn ang="T10">
                    <a:pos x="T0" y="T1"/>
                  </a:cxn>
                  <a:cxn ang="T11">
                    <a:pos x="T2" y="T3"/>
                  </a:cxn>
                  <a:cxn ang="T12">
                    <a:pos x="T4" y="T5"/>
                  </a:cxn>
                  <a:cxn ang="T13">
                    <a:pos x="T6" y="T7"/>
                  </a:cxn>
                  <a:cxn ang="T14">
                    <a:pos x="T8" y="T9"/>
                  </a:cxn>
                </a:cxnLst>
                <a:rect l="T15" t="T16" r="T17" b="T18"/>
                <a:pathLst>
                  <a:path w="125" h="48">
                    <a:moveTo>
                      <a:pt x="125" y="48"/>
                    </a:moveTo>
                    <a:lnTo>
                      <a:pt x="125" y="39"/>
                    </a:lnTo>
                    <a:lnTo>
                      <a:pt x="2" y="0"/>
                    </a:lnTo>
                    <a:lnTo>
                      <a:pt x="0" y="8"/>
                    </a:lnTo>
                    <a:lnTo>
                      <a:pt x="125" y="48"/>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470" name="Freeform 3407"/>
              <p:cNvSpPr>
                <a:spLocks/>
              </p:cNvSpPr>
              <p:nvPr/>
            </p:nvSpPr>
            <p:spPr bwMode="auto">
              <a:xfrm>
                <a:off x="3333" y="2389"/>
                <a:ext cx="62" cy="24"/>
              </a:xfrm>
              <a:custGeom>
                <a:avLst/>
                <a:gdLst>
                  <a:gd name="T0" fmla="*/ 0 w 125"/>
                  <a:gd name="T1" fmla="*/ 1 h 48"/>
                  <a:gd name="T2" fmla="*/ 0 w 125"/>
                  <a:gd name="T3" fmla="*/ 1 h 48"/>
                  <a:gd name="T4" fmla="*/ 0 w 125"/>
                  <a:gd name="T5" fmla="*/ 0 h 48"/>
                  <a:gd name="T6" fmla="*/ 0 w 125"/>
                  <a:gd name="T7" fmla="*/ 1 h 48"/>
                  <a:gd name="T8" fmla="*/ 0 w 125"/>
                  <a:gd name="T9" fmla="*/ 1 h 48"/>
                  <a:gd name="T10" fmla="*/ 0 60000 65536"/>
                  <a:gd name="T11" fmla="*/ 0 60000 65536"/>
                  <a:gd name="T12" fmla="*/ 0 60000 65536"/>
                  <a:gd name="T13" fmla="*/ 0 60000 65536"/>
                  <a:gd name="T14" fmla="*/ 0 60000 65536"/>
                  <a:gd name="T15" fmla="*/ 0 w 125"/>
                  <a:gd name="T16" fmla="*/ 0 h 48"/>
                  <a:gd name="T17" fmla="*/ 125 w 125"/>
                  <a:gd name="T18" fmla="*/ 48 h 48"/>
                </a:gdLst>
                <a:ahLst/>
                <a:cxnLst>
                  <a:cxn ang="T10">
                    <a:pos x="T0" y="T1"/>
                  </a:cxn>
                  <a:cxn ang="T11">
                    <a:pos x="T2" y="T3"/>
                  </a:cxn>
                  <a:cxn ang="T12">
                    <a:pos x="T4" y="T5"/>
                  </a:cxn>
                  <a:cxn ang="T13">
                    <a:pos x="T6" y="T7"/>
                  </a:cxn>
                  <a:cxn ang="T14">
                    <a:pos x="T8" y="T9"/>
                  </a:cxn>
                </a:cxnLst>
                <a:rect l="T15" t="T16" r="T17" b="T18"/>
                <a:pathLst>
                  <a:path w="125" h="48">
                    <a:moveTo>
                      <a:pt x="123" y="48"/>
                    </a:moveTo>
                    <a:lnTo>
                      <a:pt x="125" y="40"/>
                    </a:lnTo>
                    <a:lnTo>
                      <a:pt x="0" y="0"/>
                    </a:lnTo>
                    <a:lnTo>
                      <a:pt x="0" y="9"/>
                    </a:lnTo>
                    <a:lnTo>
                      <a:pt x="123" y="48"/>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471" name="Freeform 3408"/>
              <p:cNvSpPr>
                <a:spLocks/>
              </p:cNvSpPr>
              <p:nvPr/>
            </p:nvSpPr>
            <p:spPr bwMode="auto">
              <a:xfrm>
                <a:off x="3333" y="2381"/>
                <a:ext cx="62" cy="28"/>
              </a:xfrm>
              <a:custGeom>
                <a:avLst/>
                <a:gdLst>
                  <a:gd name="T0" fmla="*/ 0 w 125"/>
                  <a:gd name="T1" fmla="*/ 1 h 56"/>
                  <a:gd name="T2" fmla="*/ 0 w 125"/>
                  <a:gd name="T3" fmla="*/ 1 h 56"/>
                  <a:gd name="T4" fmla="*/ 0 w 125"/>
                  <a:gd name="T5" fmla="*/ 0 h 56"/>
                  <a:gd name="T6" fmla="*/ 0 w 125"/>
                  <a:gd name="T7" fmla="*/ 1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5" y="56"/>
                    </a:moveTo>
                    <a:lnTo>
                      <a:pt x="123" y="40"/>
                    </a:lnTo>
                    <a:lnTo>
                      <a:pt x="0" y="0"/>
                    </a:lnTo>
                    <a:lnTo>
                      <a:pt x="0" y="16"/>
                    </a:lnTo>
                    <a:lnTo>
                      <a:pt x="125" y="56"/>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472" name="Freeform 3409"/>
              <p:cNvSpPr>
                <a:spLocks/>
              </p:cNvSpPr>
              <p:nvPr/>
            </p:nvSpPr>
            <p:spPr bwMode="auto">
              <a:xfrm>
                <a:off x="3333" y="2387"/>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5" y="43"/>
                    </a:moveTo>
                    <a:lnTo>
                      <a:pt x="125" y="38"/>
                    </a:lnTo>
                    <a:lnTo>
                      <a:pt x="0" y="0"/>
                    </a:lnTo>
                    <a:lnTo>
                      <a:pt x="0" y="3"/>
                    </a:lnTo>
                    <a:lnTo>
                      <a:pt x="125" y="43"/>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473" name="Freeform 3410"/>
              <p:cNvSpPr>
                <a:spLocks/>
              </p:cNvSpPr>
              <p:nvPr/>
            </p:nvSpPr>
            <p:spPr bwMode="auto">
              <a:xfrm>
                <a:off x="3333" y="2385"/>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5" y="43"/>
                    </a:moveTo>
                    <a:lnTo>
                      <a:pt x="123" y="40"/>
                    </a:lnTo>
                    <a:lnTo>
                      <a:pt x="0" y="0"/>
                    </a:lnTo>
                    <a:lnTo>
                      <a:pt x="0" y="5"/>
                    </a:lnTo>
                    <a:lnTo>
                      <a:pt x="125" y="43"/>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6474" name="Freeform 3411"/>
              <p:cNvSpPr>
                <a:spLocks/>
              </p:cNvSpPr>
              <p:nvPr/>
            </p:nvSpPr>
            <p:spPr bwMode="auto">
              <a:xfrm>
                <a:off x="3333" y="2383"/>
                <a:ext cx="61" cy="22"/>
              </a:xfrm>
              <a:custGeom>
                <a:avLst/>
                <a:gdLst>
                  <a:gd name="T0" fmla="*/ 0 w 123"/>
                  <a:gd name="T1" fmla="*/ 1 h 43"/>
                  <a:gd name="T2" fmla="*/ 0 w 123"/>
                  <a:gd name="T3" fmla="*/ 1 h 43"/>
                  <a:gd name="T4" fmla="*/ 0 w 123"/>
                  <a:gd name="T5" fmla="*/ 0 h 43"/>
                  <a:gd name="T6" fmla="*/ 0 w 123"/>
                  <a:gd name="T7" fmla="*/ 1 h 43"/>
                  <a:gd name="T8" fmla="*/ 0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38"/>
                    </a:lnTo>
                    <a:lnTo>
                      <a:pt x="0" y="0"/>
                    </a:lnTo>
                    <a:lnTo>
                      <a:pt x="0" y="3"/>
                    </a:lnTo>
                    <a:lnTo>
                      <a:pt x="123" y="43"/>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475" name="Freeform 3412"/>
              <p:cNvSpPr>
                <a:spLocks/>
              </p:cNvSpPr>
              <p:nvPr/>
            </p:nvSpPr>
            <p:spPr bwMode="auto">
              <a:xfrm>
                <a:off x="3333" y="2381"/>
                <a:ext cx="61" cy="21"/>
              </a:xfrm>
              <a:custGeom>
                <a:avLst/>
                <a:gdLst>
                  <a:gd name="T0" fmla="*/ 0 w 123"/>
                  <a:gd name="T1" fmla="*/ 0 h 43"/>
                  <a:gd name="T2" fmla="*/ 0 w 123"/>
                  <a:gd name="T3" fmla="*/ 0 h 43"/>
                  <a:gd name="T4" fmla="*/ 0 w 123"/>
                  <a:gd name="T5" fmla="*/ 0 h 43"/>
                  <a:gd name="T6" fmla="*/ 0 w 123"/>
                  <a:gd name="T7" fmla="*/ 0 h 43"/>
                  <a:gd name="T8" fmla="*/ 0 w 123"/>
                  <a:gd name="T9" fmla="*/ 0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40"/>
                    </a:lnTo>
                    <a:lnTo>
                      <a:pt x="0" y="0"/>
                    </a:lnTo>
                    <a:lnTo>
                      <a:pt x="0" y="5"/>
                    </a:lnTo>
                    <a:lnTo>
                      <a:pt x="123" y="43"/>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476" name="Freeform 3413"/>
              <p:cNvSpPr>
                <a:spLocks/>
              </p:cNvSpPr>
              <p:nvPr/>
            </p:nvSpPr>
            <p:spPr bwMode="auto">
              <a:xfrm>
                <a:off x="3331" y="2374"/>
                <a:ext cx="63" cy="27"/>
              </a:xfrm>
              <a:custGeom>
                <a:avLst/>
                <a:gdLst>
                  <a:gd name="T0" fmla="*/ 1 w 126"/>
                  <a:gd name="T1" fmla="*/ 1 h 54"/>
                  <a:gd name="T2" fmla="*/ 1 w 126"/>
                  <a:gd name="T3" fmla="*/ 1 h 54"/>
                  <a:gd name="T4" fmla="*/ 0 w 126"/>
                  <a:gd name="T5" fmla="*/ 0 h 54"/>
                  <a:gd name="T6" fmla="*/ 1 w 126"/>
                  <a:gd name="T7" fmla="*/ 1 h 54"/>
                  <a:gd name="T8" fmla="*/ 1 w 126"/>
                  <a:gd name="T9" fmla="*/ 1 h 54"/>
                  <a:gd name="T10" fmla="*/ 0 60000 65536"/>
                  <a:gd name="T11" fmla="*/ 0 60000 65536"/>
                  <a:gd name="T12" fmla="*/ 0 60000 65536"/>
                  <a:gd name="T13" fmla="*/ 0 60000 65536"/>
                  <a:gd name="T14" fmla="*/ 0 60000 65536"/>
                  <a:gd name="T15" fmla="*/ 0 w 126"/>
                  <a:gd name="T16" fmla="*/ 0 h 54"/>
                  <a:gd name="T17" fmla="*/ 126 w 126"/>
                  <a:gd name="T18" fmla="*/ 54 h 54"/>
                </a:gdLst>
                <a:ahLst/>
                <a:cxnLst>
                  <a:cxn ang="T10">
                    <a:pos x="T0" y="T1"/>
                  </a:cxn>
                  <a:cxn ang="T11">
                    <a:pos x="T2" y="T3"/>
                  </a:cxn>
                  <a:cxn ang="T12">
                    <a:pos x="T4" y="T5"/>
                  </a:cxn>
                  <a:cxn ang="T13">
                    <a:pos x="T6" y="T7"/>
                  </a:cxn>
                  <a:cxn ang="T14">
                    <a:pos x="T8" y="T9"/>
                  </a:cxn>
                </a:cxnLst>
                <a:rect l="T15" t="T16" r="T17" b="T18"/>
                <a:pathLst>
                  <a:path w="126" h="54">
                    <a:moveTo>
                      <a:pt x="126" y="54"/>
                    </a:moveTo>
                    <a:lnTo>
                      <a:pt x="123" y="39"/>
                    </a:lnTo>
                    <a:lnTo>
                      <a:pt x="0" y="0"/>
                    </a:lnTo>
                    <a:lnTo>
                      <a:pt x="3" y="14"/>
                    </a:lnTo>
                    <a:lnTo>
                      <a:pt x="126" y="54"/>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477" name="Freeform 3414"/>
              <p:cNvSpPr>
                <a:spLocks/>
              </p:cNvSpPr>
              <p:nvPr/>
            </p:nvSpPr>
            <p:spPr bwMode="auto">
              <a:xfrm>
                <a:off x="3332" y="2380"/>
                <a:ext cx="62" cy="21"/>
              </a:xfrm>
              <a:custGeom>
                <a:avLst/>
                <a:gdLst>
                  <a:gd name="T0" fmla="*/ 0 w 125"/>
                  <a:gd name="T1" fmla="*/ 1 h 42"/>
                  <a:gd name="T2" fmla="*/ 0 w 125"/>
                  <a:gd name="T3" fmla="*/ 1 h 42"/>
                  <a:gd name="T4" fmla="*/ 0 w 125"/>
                  <a:gd name="T5" fmla="*/ 0 h 42"/>
                  <a:gd name="T6" fmla="*/ 0 w 125"/>
                  <a:gd name="T7" fmla="*/ 1 h 42"/>
                  <a:gd name="T8" fmla="*/ 0 w 125"/>
                  <a:gd name="T9" fmla="*/ 1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5" y="38"/>
                    </a:lnTo>
                    <a:lnTo>
                      <a:pt x="0" y="0"/>
                    </a:lnTo>
                    <a:lnTo>
                      <a:pt x="2" y="2"/>
                    </a:lnTo>
                    <a:lnTo>
                      <a:pt x="125" y="42"/>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478" name="Freeform 3415"/>
              <p:cNvSpPr>
                <a:spLocks/>
              </p:cNvSpPr>
              <p:nvPr/>
            </p:nvSpPr>
            <p:spPr bwMode="auto">
              <a:xfrm>
                <a:off x="3332" y="2378"/>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5" y="41"/>
                    </a:moveTo>
                    <a:lnTo>
                      <a:pt x="123" y="38"/>
                    </a:lnTo>
                    <a:lnTo>
                      <a:pt x="0" y="0"/>
                    </a:lnTo>
                    <a:lnTo>
                      <a:pt x="0" y="3"/>
                    </a:lnTo>
                    <a:lnTo>
                      <a:pt x="125" y="41"/>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479" name="Freeform 3416"/>
              <p:cNvSpPr>
                <a:spLocks/>
              </p:cNvSpPr>
              <p:nvPr/>
            </p:nvSpPr>
            <p:spPr bwMode="auto">
              <a:xfrm>
                <a:off x="3331" y="2377"/>
                <a:ext cx="62" cy="20"/>
              </a:xfrm>
              <a:custGeom>
                <a:avLst/>
                <a:gdLst>
                  <a:gd name="T0" fmla="*/ 1 w 124"/>
                  <a:gd name="T1" fmla="*/ 0 h 42"/>
                  <a:gd name="T2" fmla="*/ 1 w 124"/>
                  <a:gd name="T3" fmla="*/ 0 h 42"/>
                  <a:gd name="T4" fmla="*/ 0 w 124"/>
                  <a:gd name="T5" fmla="*/ 0 h 42"/>
                  <a:gd name="T6" fmla="*/ 1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2"/>
                    </a:moveTo>
                    <a:lnTo>
                      <a:pt x="124" y="40"/>
                    </a:lnTo>
                    <a:lnTo>
                      <a:pt x="0" y="0"/>
                    </a:lnTo>
                    <a:lnTo>
                      <a:pt x="1" y="4"/>
                    </a:lnTo>
                    <a:lnTo>
                      <a:pt x="124" y="4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480" name="Freeform 3417"/>
              <p:cNvSpPr>
                <a:spLocks/>
              </p:cNvSpPr>
              <p:nvPr/>
            </p:nvSpPr>
            <p:spPr bwMode="auto">
              <a:xfrm>
                <a:off x="3331" y="2375"/>
                <a:ext cx="62" cy="22"/>
              </a:xfrm>
              <a:custGeom>
                <a:avLst/>
                <a:gdLst>
                  <a:gd name="T0" fmla="*/ 1 w 124"/>
                  <a:gd name="T1" fmla="*/ 1 h 43"/>
                  <a:gd name="T2" fmla="*/ 1 w 124"/>
                  <a:gd name="T3" fmla="*/ 1 h 43"/>
                  <a:gd name="T4" fmla="*/ 0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4" y="43"/>
                    </a:moveTo>
                    <a:lnTo>
                      <a:pt x="123" y="40"/>
                    </a:lnTo>
                    <a:lnTo>
                      <a:pt x="0" y="0"/>
                    </a:lnTo>
                    <a:lnTo>
                      <a:pt x="0" y="3"/>
                    </a:lnTo>
                    <a:lnTo>
                      <a:pt x="124" y="43"/>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481" name="Freeform 3418"/>
              <p:cNvSpPr>
                <a:spLocks/>
              </p:cNvSpPr>
              <p:nvPr/>
            </p:nvSpPr>
            <p:spPr bwMode="auto">
              <a:xfrm>
                <a:off x="3331" y="2374"/>
                <a:ext cx="61" cy="21"/>
              </a:xfrm>
              <a:custGeom>
                <a:avLst/>
                <a:gdLst>
                  <a:gd name="T0" fmla="*/ 0 w 123"/>
                  <a:gd name="T1" fmla="*/ 1 h 42"/>
                  <a:gd name="T2" fmla="*/ 0 w 123"/>
                  <a:gd name="T3" fmla="*/ 1 h 42"/>
                  <a:gd name="T4" fmla="*/ 0 w 123"/>
                  <a:gd name="T5" fmla="*/ 0 h 42"/>
                  <a:gd name="T6" fmla="*/ 0 w 123"/>
                  <a:gd name="T7" fmla="*/ 1 h 42"/>
                  <a:gd name="T8" fmla="*/ 0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2"/>
                    </a:moveTo>
                    <a:lnTo>
                      <a:pt x="123" y="39"/>
                    </a:lnTo>
                    <a:lnTo>
                      <a:pt x="0" y="0"/>
                    </a:lnTo>
                    <a:lnTo>
                      <a:pt x="0" y="2"/>
                    </a:lnTo>
                    <a:lnTo>
                      <a:pt x="123" y="42"/>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482" name="Freeform 3419"/>
              <p:cNvSpPr>
                <a:spLocks/>
              </p:cNvSpPr>
              <p:nvPr/>
            </p:nvSpPr>
            <p:spPr bwMode="auto">
              <a:xfrm>
                <a:off x="3328" y="2368"/>
                <a:ext cx="64" cy="25"/>
              </a:xfrm>
              <a:custGeom>
                <a:avLst/>
                <a:gdLst>
                  <a:gd name="T0" fmla="*/ 0 w 130"/>
                  <a:gd name="T1" fmla="*/ 0 h 52"/>
                  <a:gd name="T2" fmla="*/ 0 w 130"/>
                  <a:gd name="T3" fmla="*/ 0 h 52"/>
                  <a:gd name="T4" fmla="*/ 0 w 130"/>
                  <a:gd name="T5" fmla="*/ 0 h 52"/>
                  <a:gd name="T6" fmla="*/ 0 w 130"/>
                  <a:gd name="T7" fmla="*/ 0 h 52"/>
                  <a:gd name="T8" fmla="*/ 0 w 130"/>
                  <a:gd name="T9" fmla="*/ 0 h 52"/>
                  <a:gd name="T10" fmla="*/ 0 60000 65536"/>
                  <a:gd name="T11" fmla="*/ 0 60000 65536"/>
                  <a:gd name="T12" fmla="*/ 0 60000 65536"/>
                  <a:gd name="T13" fmla="*/ 0 60000 65536"/>
                  <a:gd name="T14" fmla="*/ 0 60000 65536"/>
                  <a:gd name="T15" fmla="*/ 0 w 130"/>
                  <a:gd name="T16" fmla="*/ 0 h 52"/>
                  <a:gd name="T17" fmla="*/ 130 w 130"/>
                  <a:gd name="T18" fmla="*/ 52 h 52"/>
                </a:gdLst>
                <a:ahLst/>
                <a:cxnLst>
                  <a:cxn ang="T10">
                    <a:pos x="T0" y="T1"/>
                  </a:cxn>
                  <a:cxn ang="T11">
                    <a:pos x="T2" y="T3"/>
                  </a:cxn>
                  <a:cxn ang="T12">
                    <a:pos x="T4" y="T5"/>
                  </a:cxn>
                  <a:cxn ang="T13">
                    <a:pos x="T6" y="T7"/>
                  </a:cxn>
                  <a:cxn ang="T14">
                    <a:pos x="T8" y="T9"/>
                  </a:cxn>
                </a:cxnLst>
                <a:rect l="T15" t="T16" r="T17" b="T18"/>
                <a:pathLst>
                  <a:path w="130" h="52">
                    <a:moveTo>
                      <a:pt x="130" y="52"/>
                    </a:moveTo>
                    <a:lnTo>
                      <a:pt x="123" y="38"/>
                    </a:lnTo>
                    <a:lnTo>
                      <a:pt x="0" y="0"/>
                    </a:lnTo>
                    <a:lnTo>
                      <a:pt x="7" y="13"/>
                    </a:lnTo>
                    <a:lnTo>
                      <a:pt x="130" y="52"/>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483" name="Freeform 3420"/>
              <p:cNvSpPr>
                <a:spLocks/>
              </p:cNvSpPr>
              <p:nvPr/>
            </p:nvSpPr>
            <p:spPr bwMode="auto">
              <a:xfrm>
                <a:off x="3330" y="2373"/>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3" y="38"/>
                    </a:lnTo>
                    <a:lnTo>
                      <a:pt x="0" y="0"/>
                    </a:lnTo>
                    <a:lnTo>
                      <a:pt x="2" y="3"/>
                    </a:lnTo>
                    <a:lnTo>
                      <a:pt x="125" y="42"/>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484" name="Freeform 3421"/>
              <p:cNvSpPr>
                <a:spLocks/>
              </p:cNvSpPr>
              <p:nvPr/>
            </p:nvSpPr>
            <p:spPr bwMode="auto">
              <a:xfrm>
                <a:off x="3329" y="2371"/>
                <a:ext cx="63" cy="21"/>
              </a:xfrm>
              <a:custGeom>
                <a:avLst/>
                <a:gdLst>
                  <a:gd name="T0" fmla="*/ 1 w 124"/>
                  <a:gd name="T1" fmla="*/ 1 h 41"/>
                  <a:gd name="T2" fmla="*/ 1 w 124"/>
                  <a:gd name="T3" fmla="*/ 1 h 41"/>
                  <a:gd name="T4" fmla="*/ 0 w 124"/>
                  <a:gd name="T5" fmla="*/ 0 h 41"/>
                  <a:gd name="T6" fmla="*/ 1 w 124"/>
                  <a:gd name="T7" fmla="*/ 1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1"/>
                    </a:moveTo>
                    <a:lnTo>
                      <a:pt x="122" y="38"/>
                    </a:lnTo>
                    <a:lnTo>
                      <a:pt x="0" y="0"/>
                    </a:lnTo>
                    <a:lnTo>
                      <a:pt x="1" y="3"/>
                    </a:lnTo>
                    <a:lnTo>
                      <a:pt x="124" y="41"/>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485" name="Freeform 3422"/>
              <p:cNvSpPr>
                <a:spLocks/>
              </p:cNvSpPr>
              <p:nvPr/>
            </p:nvSpPr>
            <p:spPr bwMode="auto">
              <a:xfrm>
                <a:off x="3328" y="2369"/>
                <a:ext cx="63" cy="21"/>
              </a:xfrm>
              <a:custGeom>
                <a:avLst/>
                <a:gdLst>
                  <a:gd name="T0" fmla="*/ 1 w 124"/>
                  <a:gd name="T1" fmla="*/ 1 h 42"/>
                  <a:gd name="T2" fmla="*/ 1 w 124"/>
                  <a:gd name="T3" fmla="*/ 1 h 42"/>
                  <a:gd name="T4" fmla="*/ 0 w 124"/>
                  <a:gd name="T5" fmla="*/ 0 h 42"/>
                  <a:gd name="T6" fmla="*/ 1 w 124"/>
                  <a:gd name="T7" fmla="*/ 1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2"/>
                    </a:moveTo>
                    <a:lnTo>
                      <a:pt x="123" y="39"/>
                    </a:lnTo>
                    <a:lnTo>
                      <a:pt x="0" y="0"/>
                    </a:lnTo>
                    <a:lnTo>
                      <a:pt x="2" y="4"/>
                    </a:lnTo>
                    <a:lnTo>
                      <a:pt x="124" y="42"/>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6486" name="Freeform 3423"/>
              <p:cNvSpPr>
                <a:spLocks/>
              </p:cNvSpPr>
              <p:nvPr/>
            </p:nvSpPr>
            <p:spPr bwMode="auto">
              <a:xfrm>
                <a:off x="3328" y="2368"/>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3" y="38"/>
                    </a:lnTo>
                    <a:lnTo>
                      <a:pt x="0" y="0"/>
                    </a:lnTo>
                    <a:lnTo>
                      <a:pt x="2" y="3"/>
                    </a:lnTo>
                    <a:lnTo>
                      <a:pt x="125" y="42"/>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6487" name="Freeform 3424"/>
              <p:cNvSpPr>
                <a:spLocks/>
              </p:cNvSpPr>
              <p:nvPr/>
            </p:nvSpPr>
            <p:spPr bwMode="auto">
              <a:xfrm>
                <a:off x="3324" y="2362"/>
                <a:ext cx="65" cy="25"/>
              </a:xfrm>
              <a:custGeom>
                <a:avLst/>
                <a:gdLst>
                  <a:gd name="T0" fmla="*/ 1 w 129"/>
                  <a:gd name="T1" fmla="*/ 1 h 50"/>
                  <a:gd name="T2" fmla="*/ 1 w 129"/>
                  <a:gd name="T3" fmla="*/ 1 h 50"/>
                  <a:gd name="T4" fmla="*/ 0 w 129"/>
                  <a:gd name="T5" fmla="*/ 0 h 50"/>
                  <a:gd name="T6" fmla="*/ 1 w 129"/>
                  <a:gd name="T7" fmla="*/ 1 h 50"/>
                  <a:gd name="T8" fmla="*/ 1 w 129"/>
                  <a:gd name="T9" fmla="*/ 1 h 50"/>
                  <a:gd name="T10" fmla="*/ 0 60000 65536"/>
                  <a:gd name="T11" fmla="*/ 0 60000 65536"/>
                  <a:gd name="T12" fmla="*/ 0 60000 65536"/>
                  <a:gd name="T13" fmla="*/ 0 60000 65536"/>
                  <a:gd name="T14" fmla="*/ 0 60000 65536"/>
                  <a:gd name="T15" fmla="*/ 0 w 129"/>
                  <a:gd name="T16" fmla="*/ 0 h 50"/>
                  <a:gd name="T17" fmla="*/ 129 w 129"/>
                  <a:gd name="T18" fmla="*/ 50 h 50"/>
                </a:gdLst>
                <a:ahLst/>
                <a:cxnLst>
                  <a:cxn ang="T10">
                    <a:pos x="T0" y="T1"/>
                  </a:cxn>
                  <a:cxn ang="T11">
                    <a:pos x="T2" y="T3"/>
                  </a:cxn>
                  <a:cxn ang="T12">
                    <a:pos x="T4" y="T5"/>
                  </a:cxn>
                  <a:cxn ang="T13">
                    <a:pos x="T6" y="T7"/>
                  </a:cxn>
                  <a:cxn ang="T14">
                    <a:pos x="T8" y="T9"/>
                  </a:cxn>
                </a:cxnLst>
                <a:rect l="T15" t="T16" r="T17" b="T18"/>
                <a:pathLst>
                  <a:path w="129" h="50">
                    <a:moveTo>
                      <a:pt x="129" y="50"/>
                    </a:moveTo>
                    <a:lnTo>
                      <a:pt x="123" y="39"/>
                    </a:lnTo>
                    <a:lnTo>
                      <a:pt x="0" y="0"/>
                    </a:lnTo>
                    <a:lnTo>
                      <a:pt x="6" y="12"/>
                    </a:lnTo>
                    <a:lnTo>
                      <a:pt x="129" y="50"/>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488" name="Freeform 3425"/>
              <p:cNvSpPr>
                <a:spLocks/>
              </p:cNvSpPr>
              <p:nvPr/>
            </p:nvSpPr>
            <p:spPr bwMode="auto">
              <a:xfrm>
                <a:off x="3327" y="2366"/>
                <a:ext cx="62" cy="21"/>
              </a:xfrm>
              <a:custGeom>
                <a:avLst/>
                <a:gdLst>
                  <a:gd name="T0" fmla="*/ 1 w 124"/>
                  <a:gd name="T1" fmla="*/ 1 h 41"/>
                  <a:gd name="T2" fmla="*/ 1 w 124"/>
                  <a:gd name="T3" fmla="*/ 1 h 41"/>
                  <a:gd name="T4" fmla="*/ 0 w 124"/>
                  <a:gd name="T5" fmla="*/ 0 h 41"/>
                  <a:gd name="T6" fmla="*/ 1 w 124"/>
                  <a:gd name="T7" fmla="*/ 1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1"/>
                    </a:moveTo>
                    <a:lnTo>
                      <a:pt x="122" y="38"/>
                    </a:lnTo>
                    <a:lnTo>
                      <a:pt x="0" y="0"/>
                    </a:lnTo>
                    <a:lnTo>
                      <a:pt x="1" y="3"/>
                    </a:lnTo>
                    <a:lnTo>
                      <a:pt x="124" y="41"/>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489" name="Freeform 3426"/>
              <p:cNvSpPr>
                <a:spLocks/>
              </p:cNvSpPr>
              <p:nvPr/>
            </p:nvSpPr>
            <p:spPr bwMode="auto">
              <a:xfrm>
                <a:off x="3325" y="2363"/>
                <a:ext cx="63" cy="22"/>
              </a:xfrm>
              <a:custGeom>
                <a:avLst/>
                <a:gdLst>
                  <a:gd name="T0" fmla="*/ 1 w 126"/>
                  <a:gd name="T1" fmla="*/ 1 h 43"/>
                  <a:gd name="T2" fmla="*/ 1 w 126"/>
                  <a:gd name="T3" fmla="*/ 1 h 43"/>
                  <a:gd name="T4" fmla="*/ 0 w 126"/>
                  <a:gd name="T5" fmla="*/ 0 h 43"/>
                  <a:gd name="T6" fmla="*/ 1 w 126"/>
                  <a:gd name="T7" fmla="*/ 1 h 43"/>
                  <a:gd name="T8" fmla="*/ 1 w 126"/>
                  <a:gd name="T9" fmla="*/ 1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6" y="43"/>
                    </a:moveTo>
                    <a:lnTo>
                      <a:pt x="123" y="40"/>
                    </a:lnTo>
                    <a:lnTo>
                      <a:pt x="0" y="0"/>
                    </a:lnTo>
                    <a:lnTo>
                      <a:pt x="4" y="5"/>
                    </a:lnTo>
                    <a:lnTo>
                      <a:pt x="126" y="43"/>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6490" name="Freeform 3427"/>
              <p:cNvSpPr>
                <a:spLocks/>
              </p:cNvSpPr>
              <p:nvPr/>
            </p:nvSpPr>
            <p:spPr bwMode="auto">
              <a:xfrm>
                <a:off x="3324" y="2362"/>
                <a:ext cx="63" cy="21"/>
              </a:xfrm>
              <a:custGeom>
                <a:avLst/>
                <a:gdLst>
                  <a:gd name="T0" fmla="*/ 1 w 124"/>
                  <a:gd name="T1" fmla="*/ 0 h 44"/>
                  <a:gd name="T2" fmla="*/ 1 w 124"/>
                  <a:gd name="T3" fmla="*/ 0 h 44"/>
                  <a:gd name="T4" fmla="*/ 0 w 124"/>
                  <a:gd name="T5" fmla="*/ 0 h 44"/>
                  <a:gd name="T6" fmla="*/ 1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4" y="44"/>
                    </a:moveTo>
                    <a:lnTo>
                      <a:pt x="123" y="39"/>
                    </a:lnTo>
                    <a:lnTo>
                      <a:pt x="0" y="0"/>
                    </a:lnTo>
                    <a:lnTo>
                      <a:pt x="1" y="4"/>
                    </a:lnTo>
                    <a:lnTo>
                      <a:pt x="124" y="44"/>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491" name="Freeform 3428"/>
              <p:cNvSpPr>
                <a:spLocks/>
              </p:cNvSpPr>
              <p:nvPr/>
            </p:nvSpPr>
            <p:spPr bwMode="auto">
              <a:xfrm>
                <a:off x="3319" y="2358"/>
                <a:ext cx="67" cy="23"/>
              </a:xfrm>
              <a:custGeom>
                <a:avLst/>
                <a:gdLst>
                  <a:gd name="T0" fmla="*/ 1 w 133"/>
                  <a:gd name="T1" fmla="*/ 0 h 47"/>
                  <a:gd name="T2" fmla="*/ 1 w 133"/>
                  <a:gd name="T3" fmla="*/ 0 h 47"/>
                  <a:gd name="T4" fmla="*/ 0 w 133"/>
                  <a:gd name="T5" fmla="*/ 0 h 47"/>
                  <a:gd name="T6" fmla="*/ 1 w 133"/>
                  <a:gd name="T7" fmla="*/ 0 h 47"/>
                  <a:gd name="T8" fmla="*/ 1 w 133"/>
                  <a:gd name="T9" fmla="*/ 0 h 47"/>
                  <a:gd name="T10" fmla="*/ 0 60000 65536"/>
                  <a:gd name="T11" fmla="*/ 0 60000 65536"/>
                  <a:gd name="T12" fmla="*/ 0 60000 65536"/>
                  <a:gd name="T13" fmla="*/ 0 60000 65536"/>
                  <a:gd name="T14" fmla="*/ 0 60000 65536"/>
                  <a:gd name="T15" fmla="*/ 0 w 133"/>
                  <a:gd name="T16" fmla="*/ 0 h 47"/>
                  <a:gd name="T17" fmla="*/ 133 w 133"/>
                  <a:gd name="T18" fmla="*/ 47 h 47"/>
                </a:gdLst>
                <a:ahLst/>
                <a:cxnLst>
                  <a:cxn ang="T10">
                    <a:pos x="T0" y="T1"/>
                  </a:cxn>
                  <a:cxn ang="T11">
                    <a:pos x="T2" y="T3"/>
                  </a:cxn>
                  <a:cxn ang="T12">
                    <a:pos x="T4" y="T5"/>
                  </a:cxn>
                  <a:cxn ang="T13">
                    <a:pos x="T6" y="T7"/>
                  </a:cxn>
                  <a:cxn ang="T14">
                    <a:pos x="T8" y="T9"/>
                  </a:cxn>
                </a:cxnLst>
                <a:rect l="T15" t="T16" r="T17" b="T18"/>
                <a:pathLst>
                  <a:path w="133" h="47">
                    <a:moveTo>
                      <a:pt x="133" y="47"/>
                    </a:moveTo>
                    <a:lnTo>
                      <a:pt x="123" y="38"/>
                    </a:lnTo>
                    <a:lnTo>
                      <a:pt x="0" y="0"/>
                    </a:lnTo>
                    <a:lnTo>
                      <a:pt x="10" y="8"/>
                    </a:lnTo>
                    <a:lnTo>
                      <a:pt x="133" y="47"/>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492" name="Freeform 3429"/>
              <p:cNvSpPr>
                <a:spLocks/>
              </p:cNvSpPr>
              <p:nvPr/>
            </p:nvSpPr>
            <p:spPr bwMode="auto">
              <a:xfrm>
                <a:off x="3322" y="2360"/>
                <a:ext cx="64" cy="21"/>
              </a:xfrm>
              <a:custGeom>
                <a:avLst/>
                <a:gdLst>
                  <a:gd name="T0" fmla="*/ 1 w 128"/>
                  <a:gd name="T1" fmla="*/ 1 h 42"/>
                  <a:gd name="T2" fmla="*/ 1 w 128"/>
                  <a:gd name="T3" fmla="*/ 1 h 42"/>
                  <a:gd name="T4" fmla="*/ 0 w 128"/>
                  <a:gd name="T5" fmla="*/ 0 h 42"/>
                  <a:gd name="T6" fmla="*/ 1 w 128"/>
                  <a:gd name="T7" fmla="*/ 1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8" y="42"/>
                    </a:moveTo>
                    <a:lnTo>
                      <a:pt x="123" y="38"/>
                    </a:lnTo>
                    <a:lnTo>
                      <a:pt x="0" y="0"/>
                    </a:lnTo>
                    <a:lnTo>
                      <a:pt x="5" y="3"/>
                    </a:lnTo>
                    <a:lnTo>
                      <a:pt x="128" y="42"/>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493" name="Freeform 3430"/>
              <p:cNvSpPr>
                <a:spLocks/>
              </p:cNvSpPr>
              <p:nvPr/>
            </p:nvSpPr>
            <p:spPr bwMode="auto">
              <a:xfrm>
                <a:off x="3319" y="2358"/>
                <a:ext cx="64" cy="21"/>
              </a:xfrm>
              <a:custGeom>
                <a:avLst/>
                <a:gdLst>
                  <a:gd name="T0" fmla="*/ 1 w 128"/>
                  <a:gd name="T1" fmla="*/ 0 h 43"/>
                  <a:gd name="T2" fmla="*/ 1 w 128"/>
                  <a:gd name="T3" fmla="*/ 0 h 43"/>
                  <a:gd name="T4" fmla="*/ 0 w 128"/>
                  <a:gd name="T5" fmla="*/ 0 h 43"/>
                  <a:gd name="T6" fmla="*/ 1 w 128"/>
                  <a:gd name="T7" fmla="*/ 0 h 43"/>
                  <a:gd name="T8" fmla="*/ 1 w 128"/>
                  <a:gd name="T9" fmla="*/ 0 h 43"/>
                  <a:gd name="T10" fmla="*/ 0 60000 65536"/>
                  <a:gd name="T11" fmla="*/ 0 60000 65536"/>
                  <a:gd name="T12" fmla="*/ 0 60000 65536"/>
                  <a:gd name="T13" fmla="*/ 0 60000 65536"/>
                  <a:gd name="T14" fmla="*/ 0 60000 65536"/>
                  <a:gd name="T15" fmla="*/ 0 w 128"/>
                  <a:gd name="T16" fmla="*/ 0 h 43"/>
                  <a:gd name="T17" fmla="*/ 128 w 128"/>
                  <a:gd name="T18" fmla="*/ 43 h 43"/>
                </a:gdLst>
                <a:ahLst/>
                <a:cxnLst>
                  <a:cxn ang="T10">
                    <a:pos x="T0" y="T1"/>
                  </a:cxn>
                  <a:cxn ang="T11">
                    <a:pos x="T2" y="T3"/>
                  </a:cxn>
                  <a:cxn ang="T12">
                    <a:pos x="T4" y="T5"/>
                  </a:cxn>
                  <a:cxn ang="T13">
                    <a:pos x="T6" y="T7"/>
                  </a:cxn>
                  <a:cxn ang="T14">
                    <a:pos x="T8" y="T9"/>
                  </a:cxn>
                </a:cxnLst>
                <a:rect l="T15" t="T16" r="T17" b="T18"/>
                <a:pathLst>
                  <a:path w="128" h="43">
                    <a:moveTo>
                      <a:pt x="128" y="43"/>
                    </a:moveTo>
                    <a:lnTo>
                      <a:pt x="123" y="38"/>
                    </a:lnTo>
                    <a:lnTo>
                      <a:pt x="0" y="0"/>
                    </a:lnTo>
                    <a:lnTo>
                      <a:pt x="5" y="5"/>
                    </a:lnTo>
                    <a:lnTo>
                      <a:pt x="128" y="43"/>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6494" name="Freeform 3431"/>
              <p:cNvSpPr>
                <a:spLocks/>
              </p:cNvSpPr>
              <p:nvPr/>
            </p:nvSpPr>
            <p:spPr bwMode="auto">
              <a:xfrm>
                <a:off x="3314" y="2355"/>
                <a:ext cx="67" cy="22"/>
              </a:xfrm>
              <a:custGeom>
                <a:avLst/>
                <a:gdLst>
                  <a:gd name="T0" fmla="*/ 1 w 133"/>
                  <a:gd name="T1" fmla="*/ 1 h 43"/>
                  <a:gd name="T2" fmla="*/ 1 w 133"/>
                  <a:gd name="T3" fmla="*/ 1 h 43"/>
                  <a:gd name="T4" fmla="*/ 0 w 133"/>
                  <a:gd name="T5" fmla="*/ 0 h 43"/>
                  <a:gd name="T6" fmla="*/ 1 w 133"/>
                  <a:gd name="T7" fmla="*/ 1 h 43"/>
                  <a:gd name="T8" fmla="*/ 1 w 133"/>
                  <a:gd name="T9" fmla="*/ 1 h 43"/>
                  <a:gd name="T10" fmla="*/ 0 60000 65536"/>
                  <a:gd name="T11" fmla="*/ 0 60000 65536"/>
                  <a:gd name="T12" fmla="*/ 0 60000 65536"/>
                  <a:gd name="T13" fmla="*/ 0 60000 65536"/>
                  <a:gd name="T14" fmla="*/ 0 60000 65536"/>
                  <a:gd name="T15" fmla="*/ 0 w 133"/>
                  <a:gd name="T16" fmla="*/ 0 h 43"/>
                  <a:gd name="T17" fmla="*/ 133 w 133"/>
                  <a:gd name="T18" fmla="*/ 43 h 43"/>
                </a:gdLst>
                <a:ahLst/>
                <a:cxnLst>
                  <a:cxn ang="T10">
                    <a:pos x="T0" y="T1"/>
                  </a:cxn>
                  <a:cxn ang="T11">
                    <a:pos x="T2" y="T3"/>
                  </a:cxn>
                  <a:cxn ang="T12">
                    <a:pos x="T4" y="T5"/>
                  </a:cxn>
                  <a:cxn ang="T13">
                    <a:pos x="T6" y="T7"/>
                  </a:cxn>
                  <a:cxn ang="T14">
                    <a:pos x="T8" y="T9"/>
                  </a:cxn>
                </a:cxnLst>
                <a:rect l="T15" t="T16" r="T17" b="T18"/>
                <a:pathLst>
                  <a:path w="133" h="43">
                    <a:moveTo>
                      <a:pt x="133" y="43"/>
                    </a:moveTo>
                    <a:lnTo>
                      <a:pt x="123" y="38"/>
                    </a:lnTo>
                    <a:lnTo>
                      <a:pt x="0" y="0"/>
                    </a:lnTo>
                    <a:lnTo>
                      <a:pt x="10" y="5"/>
                    </a:lnTo>
                    <a:lnTo>
                      <a:pt x="133" y="43"/>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495" name="Freeform 3432"/>
              <p:cNvSpPr>
                <a:spLocks/>
              </p:cNvSpPr>
              <p:nvPr/>
            </p:nvSpPr>
            <p:spPr bwMode="auto">
              <a:xfrm>
                <a:off x="3295" y="2353"/>
                <a:ext cx="68" cy="21"/>
              </a:xfrm>
              <a:custGeom>
                <a:avLst/>
                <a:gdLst>
                  <a:gd name="T0" fmla="*/ 0 w 137"/>
                  <a:gd name="T1" fmla="*/ 1 h 41"/>
                  <a:gd name="T2" fmla="*/ 0 w 137"/>
                  <a:gd name="T3" fmla="*/ 1 h 41"/>
                  <a:gd name="T4" fmla="*/ 0 w 137"/>
                  <a:gd name="T5" fmla="*/ 1 h 41"/>
                  <a:gd name="T6" fmla="*/ 0 w 137"/>
                  <a:gd name="T7" fmla="*/ 0 h 41"/>
                  <a:gd name="T8" fmla="*/ 0 w 137"/>
                  <a:gd name="T9" fmla="*/ 1 h 41"/>
                  <a:gd name="T10" fmla="*/ 0 60000 65536"/>
                  <a:gd name="T11" fmla="*/ 0 60000 65536"/>
                  <a:gd name="T12" fmla="*/ 0 60000 65536"/>
                  <a:gd name="T13" fmla="*/ 0 60000 65536"/>
                  <a:gd name="T14" fmla="*/ 0 60000 65536"/>
                  <a:gd name="T15" fmla="*/ 0 w 137"/>
                  <a:gd name="T16" fmla="*/ 0 h 41"/>
                  <a:gd name="T17" fmla="*/ 137 w 137"/>
                  <a:gd name="T18" fmla="*/ 41 h 41"/>
                </a:gdLst>
                <a:ahLst/>
                <a:cxnLst>
                  <a:cxn ang="T10">
                    <a:pos x="T0" y="T1"/>
                  </a:cxn>
                  <a:cxn ang="T11">
                    <a:pos x="T2" y="T3"/>
                  </a:cxn>
                  <a:cxn ang="T12">
                    <a:pos x="T4" y="T5"/>
                  </a:cxn>
                  <a:cxn ang="T13">
                    <a:pos x="T6" y="T7"/>
                  </a:cxn>
                  <a:cxn ang="T14">
                    <a:pos x="T8" y="T9"/>
                  </a:cxn>
                </a:cxnLst>
                <a:rect l="T15" t="T16" r="T17" b="T18"/>
                <a:pathLst>
                  <a:path w="137" h="41">
                    <a:moveTo>
                      <a:pt x="137" y="38"/>
                    </a:moveTo>
                    <a:lnTo>
                      <a:pt x="123" y="41"/>
                    </a:lnTo>
                    <a:lnTo>
                      <a:pt x="0" y="3"/>
                    </a:lnTo>
                    <a:lnTo>
                      <a:pt x="14" y="0"/>
                    </a:lnTo>
                    <a:lnTo>
                      <a:pt x="137" y="38"/>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6496" name="Freeform 3433"/>
              <p:cNvSpPr>
                <a:spLocks/>
              </p:cNvSpPr>
              <p:nvPr/>
            </p:nvSpPr>
            <p:spPr bwMode="auto">
              <a:xfrm>
                <a:off x="3299" y="2353"/>
                <a:ext cx="64" cy="20"/>
              </a:xfrm>
              <a:custGeom>
                <a:avLst/>
                <a:gdLst>
                  <a:gd name="T0" fmla="*/ 1 w 128"/>
                  <a:gd name="T1" fmla="*/ 1 h 40"/>
                  <a:gd name="T2" fmla="*/ 1 w 128"/>
                  <a:gd name="T3" fmla="*/ 1 h 40"/>
                  <a:gd name="T4" fmla="*/ 0 w 128"/>
                  <a:gd name="T5" fmla="*/ 0 h 40"/>
                  <a:gd name="T6" fmla="*/ 1 w 128"/>
                  <a:gd name="T7" fmla="*/ 0 h 40"/>
                  <a:gd name="T8" fmla="*/ 1 w 128"/>
                  <a:gd name="T9" fmla="*/ 1 h 40"/>
                  <a:gd name="T10" fmla="*/ 0 60000 65536"/>
                  <a:gd name="T11" fmla="*/ 0 60000 65536"/>
                  <a:gd name="T12" fmla="*/ 0 60000 65536"/>
                  <a:gd name="T13" fmla="*/ 0 60000 65536"/>
                  <a:gd name="T14" fmla="*/ 0 60000 65536"/>
                  <a:gd name="T15" fmla="*/ 0 w 128"/>
                  <a:gd name="T16" fmla="*/ 0 h 40"/>
                  <a:gd name="T17" fmla="*/ 128 w 128"/>
                  <a:gd name="T18" fmla="*/ 40 h 40"/>
                </a:gdLst>
                <a:ahLst/>
                <a:cxnLst>
                  <a:cxn ang="T10">
                    <a:pos x="T0" y="T1"/>
                  </a:cxn>
                  <a:cxn ang="T11">
                    <a:pos x="T2" y="T3"/>
                  </a:cxn>
                  <a:cxn ang="T12">
                    <a:pos x="T4" y="T5"/>
                  </a:cxn>
                  <a:cxn ang="T13">
                    <a:pos x="T6" y="T7"/>
                  </a:cxn>
                  <a:cxn ang="T14">
                    <a:pos x="T8" y="T9"/>
                  </a:cxn>
                </a:cxnLst>
                <a:rect l="T15" t="T16" r="T17" b="T18"/>
                <a:pathLst>
                  <a:path w="128" h="40">
                    <a:moveTo>
                      <a:pt x="128" y="38"/>
                    </a:moveTo>
                    <a:lnTo>
                      <a:pt x="123" y="40"/>
                    </a:lnTo>
                    <a:lnTo>
                      <a:pt x="0" y="0"/>
                    </a:lnTo>
                    <a:lnTo>
                      <a:pt x="5" y="0"/>
                    </a:lnTo>
                    <a:lnTo>
                      <a:pt x="128" y="38"/>
                    </a:lnTo>
                    <a:close/>
                  </a:path>
                </a:pathLst>
              </a:custGeom>
              <a:solidFill>
                <a:srgbClr val="884400"/>
              </a:solidFill>
              <a:ln w="9525">
                <a:noFill/>
                <a:round/>
                <a:headEnd/>
                <a:tailEnd/>
              </a:ln>
            </p:spPr>
            <p:txBody>
              <a:bodyPr>
                <a:prstTxWarp prst="textNoShape">
                  <a:avLst/>
                </a:prstTxWarp>
              </a:bodyPr>
              <a:lstStyle/>
              <a:p>
                <a:endParaRPr lang="en-US">
                  <a:latin typeface="Calibri" pitchFamily="-112" charset="0"/>
                </a:endParaRPr>
              </a:p>
            </p:txBody>
          </p:sp>
          <p:sp>
            <p:nvSpPr>
              <p:cNvPr id="676497" name="Freeform 3434"/>
              <p:cNvSpPr>
                <a:spLocks/>
              </p:cNvSpPr>
              <p:nvPr/>
            </p:nvSpPr>
            <p:spPr bwMode="auto">
              <a:xfrm>
                <a:off x="3297" y="2353"/>
                <a:ext cx="64" cy="20"/>
              </a:xfrm>
              <a:custGeom>
                <a:avLst/>
                <a:gdLst>
                  <a:gd name="T0" fmla="*/ 1 w 128"/>
                  <a:gd name="T1" fmla="*/ 1 h 40"/>
                  <a:gd name="T2" fmla="*/ 1 w 128"/>
                  <a:gd name="T3" fmla="*/ 1 h 40"/>
                  <a:gd name="T4" fmla="*/ 0 w 128"/>
                  <a:gd name="T5" fmla="*/ 1 h 40"/>
                  <a:gd name="T6" fmla="*/ 1 w 128"/>
                  <a:gd name="T7" fmla="*/ 0 h 40"/>
                  <a:gd name="T8" fmla="*/ 1 w 128"/>
                  <a:gd name="T9" fmla="*/ 1 h 40"/>
                  <a:gd name="T10" fmla="*/ 0 60000 65536"/>
                  <a:gd name="T11" fmla="*/ 0 60000 65536"/>
                  <a:gd name="T12" fmla="*/ 0 60000 65536"/>
                  <a:gd name="T13" fmla="*/ 0 60000 65536"/>
                  <a:gd name="T14" fmla="*/ 0 60000 65536"/>
                  <a:gd name="T15" fmla="*/ 0 w 128"/>
                  <a:gd name="T16" fmla="*/ 0 h 40"/>
                  <a:gd name="T17" fmla="*/ 128 w 128"/>
                  <a:gd name="T18" fmla="*/ 40 h 40"/>
                </a:gdLst>
                <a:ahLst/>
                <a:cxnLst>
                  <a:cxn ang="T10">
                    <a:pos x="T0" y="T1"/>
                  </a:cxn>
                  <a:cxn ang="T11">
                    <a:pos x="T2" y="T3"/>
                  </a:cxn>
                  <a:cxn ang="T12">
                    <a:pos x="T4" y="T5"/>
                  </a:cxn>
                  <a:cxn ang="T13">
                    <a:pos x="T6" y="T7"/>
                  </a:cxn>
                  <a:cxn ang="T14">
                    <a:pos x="T8" y="T9"/>
                  </a:cxn>
                </a:cxnLst>
                <a:rect l="T15" t="T16" r="T17" b="T18"/>
                <a:pathLst>
                  <a:path w="128" h="40">
                    <a:moveTo>
                      <a:pt x="128" y="40"/>
                    </a:moveTo>
                    <a:lnTo>
                      <a:pt x="123" y="40"/>
                    </a:lnTo>
                    <a:lnTo>
                      <a:pt x="0" y="2"/>
                    </a:lnTo>
                    <a:lnTo>
                      <a:pt x="5" y="0"/>
                    </a:lnTo>
                    <a:lnTo>
                      <a:pt x="128" y="40"/>
                    </a:lnTo>
                    <a:close/>
                  </a:path>
                </a:pathLst>
              </a:custGeom>
              <a:solidFill>
                <a:srgbClr val="8D4600"/>
              </a:solidFill>
              <a:ln w="9525">
                <a:noFill/>
                <a:round/>
                <a:headEnd/>
                <a:tailEnd/>
              </a:ln>
            </p:spPr>
            <p:txBody>
              <a:bodyPr>
                <a:prstTxWarp prst="textNoShape">
                  <a:avLst/>
                </a:prstTxWarp>
              </a:bodyPr>
              <a:lstStyle/>
              <a:p>
                <a:endParaRPr lang="en-US">
                  <a:latin typeface="Calibri" pitchFamily="-112" charset="0"/>
                </a:endParaRPr>
              </a:p>
            </p:txBody>
          </p:sp>
          <p:sp>
            <p:nvSpPr>
              <p:cNvPr id="676498" name="Freeform 3435"/>
              <p:cNvSpPr>
                <a:spLocks/>
              </p:cNvSpPr>
              <p:nvPr/>
            </p:nvSpPr>
            <p:spPr bwMode="auto">
              <a:xfrm>
                <a:off x="3295" y="2354"/>
                <a:ext cx="63" cy="20"/>
              </a:xfrm>
              <a:custGeom>
                <a:avLst/>
                <a:gdLst>
                  <a:gd name="T0" fmla="*/ 0 w 127"/>
                  <a:gd name="T1" fmla="*/ 1 h 39"/>
                  <a:gd name="T2" fmla="*/ 0 w 127"/>
                  <a:gd name="T3" fmla="*/ 1 h 39"/>
                  <a:gd name="T4" fmla="*/ 0 w 127"/>
                  <a:gd name="T5" fmla="*/ 1 h 39"/>
                  <a:gd name="T6" fmla="*/ 0 w 127"/>
                  <a:gd name="T7" fmla="*/ 0 h 39"/>
                  <a:gd name="T8" fmla="*/ 0 w 127"/>
                  <a:gd name="T9" fmla="*/ 1 h 39"/>
                  <a:gd name="T10" fmla="*/ 0 60000 65536"/>
                  <a:gd name="T11" fmla="*/ 0 60000 65536"/>
                  <a:gd name="T12" fmla="*/ 0 60000 65536"/>
                  <a:gd name="T13" fmla="*/ 0 60000 65536"/>
                  <a:gd name="T14" fmla="*/ 0 60000 65536"/>
                  <a:gd name="T15" fmla="*/ 0 w 127"/>
                  <a:gd name="T16" fmla="*/ 0 h 39"/>
                  <a:gd name="T17" fmla="*/ 127 w 127"/>
                  <a:gd name="T18" fmla="*/ 39 h 39"/>
                </a:gdLst>
                <a:ahLst/>
                <a:cxnLst>
                  <a:cxn ang="T10">
                    <a:pos x="T0" y="T1"/>
                  </a:cxn>
                  <a:cxn ang="T11">
                    <a:pos x="T2" y="T3"/>
                  </a:cxn>
                  <a:cxn ang="T12">
                    <a:pos x="T4" y="T5"/>
                  </a:cxn>
                  <a:cxn ang="T13">
                    <a:pos x="T6" y="T7"/>
                  </a:cxn>
                  <a:cxn ang="T14">
                    <a:pos x="T8" y="T9"/>
                  </a:cxn>
                </a:cxnLst>
                <a:rect l="T15" t="T16" r="T17" b="T18"/>
                <a:pathLst>
                  <a:path w="127" h="39">
                    <a:moveTo>
                      <a:pt x="127" y="38"/>
                    </a:moveTo>
                    <a:lnTo>
                      <a:pt x="123" y="39"/>
                    </a:lnTo>
                    <a:lnTo>
                      <a:pt x="0" y="1"/>
                    </a:lnTo>
                    <a:lnTo>
                      <a:pt x="4" y="0"/>
                    </a:lnTo>
                    <a:lnTo>
                      <a:pt x="127" y="38"/>
                    </a:lnTo>
                    <a:close/>
                  </a:path>
                </a:pathLst>
              </a:custGeom>
              <a:solidFill>
                <a:srgbClr val="934900"/>
              </a:solidFill>
              <a:ln w="9525">
                <a:noFill/>
                <a:round/>
                <a:headEnd/>
                <a:tailEnd/>
              </a:ln>
            </p:spPr>
            <p:txBody>
              <a:bodyPr>
                <a:prstTxWarp prst="textNoShape">
                  <a:avLst/>
                </a:prstTxWarp>
              </a:bodyPr>
              <a:lstStyle/>
              <a:p>
                <a:endParaRPr lang="en-US">
                  <a:latin typeface="Calibri" pitchFamily="-112" charset="0"/>
                </a:endParaRPr>
              </a:p>
            </p:txBody>
          </p:sp>
          <p:sp>
            <p:nvSpPr>
              <p:cNvPr id="676499" name="Freeform 3436"/>
              <p:cNvSpPr>
                <a:spLocks/>
              </p:cNvSpPr>
              <p:nvPr/>
            </p:nvSpPr>
            <p:spPr bwMode="auto">
              <a:xfrm>
                <a:off x="3289" y="2355"/>
                <a:ext cx="68" cy="23"/>
              </a:xfrm>
              <a:custGeom>
                <a:avLst/>
                <a:gdLst>
                  <a:gd name="T0" fmla="*/ 1 w 134"/>
                  <a:gd name="T1" fmla="*/ 1 h 45"/>
                  <a:gd name="T2" fmla="*/ 1 w 134"/>
                  <a:gd name="T3" fmla="*/ 1 h 45"/>
                  <a:gd name="T4" fmla="*/ 0 w 134"/>
                  <a:gd name="T5" fmla="*/ 1 h 45"/>
                  <a:gd name="T6" fmla="*/ 1 w 134"/>
                  <a:gd name="T7" fmla="*/ 0 h 45"/>
                  <a:gd name="T8" fmla="*/ 1 w 134"/>
                  <a:gd name="T9" fmla="*/ 1 h 45"/>
                  <a:gd name="T10" fmla="*/ 0 60000 65536"/>
                  <a:gd name="T11" fmla="*/ 0 60000 65536"/>
                  <a:gd name="T12" fmla="*/ 0 60000 65536"/>
                  <a:gd name="T13" fmla="*/ 0 60000 65536"/>
                  <a:gd name="T14" fmla="*/ 0 60000 65536"/>
                  <a:gd name="T15" fmla="*/ 0 w 134"/>
                  <a:gd name="T16" fmla="*/ 0 h 45"/>
                  <a:gd name="T17" fmla="*/ 134 w 134"/>
                  <a:gd name="T18" fmla="*/ 45 h 45"/>
                </a:gdLst>
                <a:ahLst/>
                <a:cxnLst>
                  <a:cxn ang="T10">
                    <a:pos x="T0" y="T1"/>
                  </a:cxn>
                  <a:cxn ang="T11">
                    <a:pos x="T2" y="T3"/>
                  </a:cxn>
                  <a:cxn ang="T12">
                    <a:pos x="T4" y="T5"/>
                  </a:cxn>
                  <a:cxn ang="T13">
                    <a:pos x="T6" y="T7"/>
                  </a:cxn>
                  <a:cxn ang="T14">
                    <a:pos x="T8" y="T9"/>
                  </a:cxn>
                </a:cxnLst>
                <a:rect l="T15" t="T16" r="T17" b="T18"/>
                <a:pathLst>
                  <a:path w="134" h="45">
                    <a:moveTo>
                      <a:pt x="134" y="38"/>
                    </a:moveTo>
                    <a:lnTo>
                      <a:pt x="121" y="45"/>
                    </a:lnTo>
                    <a:lnTo>
                      <a:pt x="0" y="7"/>
                    </a:lnTo>
                    <a:lnTo>
                      <a:pt x="11" y="0"/>
                    </a:lnTo>
                    <a:lnTo>
                      <a:pt x="134" y="38"/>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6500" name="Freeform 3437"/>
              <p:cNvSpPr>
                <a:spLocks/>
              </p:cNvSpPr>
              <p:nvPr/>
            </p:nvSpPr>
            <p:spPr bwMode="auto">
              <a:xfrm>
                <a:off x="3294" y="2355"/>
                <a:ext cx="63" cy="20"/>
              </a:xfrm>
              <a:custGeom>
                <a:avLst/>
                <a:gdLst>
                  <a:gd name="T0" fmla="*/ 1 w 126"/>
                  <a:gd name="T1" fmla="*/ 1 h 40"/>
                  <a:gd name="T2" fmla="*/ 1 w 126"/>
                  <a:gd name="T3" fmla="*/ 1 h 40"/>
                  <a:gd name="T4" fmla="*/ 0 w 126"/>
                  <a:gd name="T5" fmla="*/ 1 h 40"/>
                  <a:gd name="T6" fmla="*/ 1 w 126"/>
                  <a:gd name="T7" fmla="*/ 0 h 40"/>
                  <a:gd name="T8" fmla="*/ 1 w 126"/>
                  <a:gd name="T9" fmla="*/ 1 h 40"/>
                  <a:gd name="T10" fmla="*/ 0 60000 65536"/>
                  <a:gd name="T11" fmla="*/ 0 60000 65536"/>
                  <a:gd name="T12" fmla="*/ 0 60000 65536"/>
                  <a:gd name="T13" fmla="*/ 0 60000 65536"/>
                  <a:gd name="T14" fmla="*/ 0 60000 65536"/>
                  <a:gd name="T15" fmla="*/ 0 w 126"/>
                  <a:gd name="T16" fmla="*/ 0 h 40"/>
                  <a:gd name="T17" fmla="*/ 126 w 126"/>
                  <a:gd name="T18" fmla="*/ 40 h 40"/>
                </a:gdLst>
                <a:ahLst/>
                <a:cxnLst>
                  <a:cxn ang="T10">
                    <a:pos x="T0" y="T1"/>
                  </a:cxn>
                  <a:cxn ang="T11">
                    <a:pos x="T2" y="T3"/>
                  </a:cxn>
                  <a:cxn ang="T12">
                    <a:pos x="T4" y="T5"/>
                  </a:cxn>
                  <a:cxn ang="T13">
                    <a:pos x="T6" y="T7"/>
                  </a:cxn>
                  <a:cxn ang="T14">
                    <a:pos x="T8" y="T9"/>
                  </a:cxn>
                </a:cxnLst>
                <a:rect l="T15" t="T16" r="T17" b="T18"/>
                <a:pathLst>
                  <a:path w="126" h="40">
                    <a:moveTo>
                      <a:pt x="126" y="38"/>
                    </a:moveTo>
                    <a:lnTo>
                      <a:pt x="123" y="40"/>
                    </a:lnTo>
                    <a:lnTo>
                      <a:pt x="0" y="2"/>
                    </a:lnTo>
                    <a:lnTo>
                      <a:pt x="3" y="0"/>
                    </a:lnTo>
                    <a:lnTo>
                      <a:pt x="126" y="38"/>
                    </a:lnTo>
                    <a:close/>
                  </a:path>
                </a:pathLst>
              </a:custGeom>
              <a:solidFill>
                <a:srgbClr val="9A4D00"/>
              </a:solidFill>
              <a:ln w="9525">
                <a:noFill/>
                <a:round/>
                <a:headEnd/>
                <a:tailEnd/>
              </a:ln>
            </p:spPr>
            <p:txBody>
              <a:bodyPr>
                <a:prstTxWarp prst="textNoShape">
                  <a:avLst/>
                </a:prstTxWarp>
              </a:bodyPr>
              <a:lstStyle/>
              <a:p>
                <a:endParaRPr lang="en-US">
                  <a:latin typeface="Calibri" pitchFamily="-112" charset="0"/>
                </a:endParaRPr>
              </a:p>
            </p:txBody>
          </p:sp>
          <p:sp>
            <p:nvSpPr>
              <p:cNvPr id="676501" name="Freeform 3438"/>
              <p:cNvSpPr>
                <a:spLocks/>
              </p:cNvSpPr>
              <p:nvPr/>
            </p:nvSpPr>
            <p:spPr bwMode="auto">
              <a:xfrm>
                <a:off x="3292" y="2356"/>
                <a:ext cx="63" cy="20"/>
              </a:xfrm>
              <a:custGeom>
                <a:avLst/>
                <a:gdLst>
                  <a:gd name="T0" fmla="*/ 1 w 126"/>
                  <a:gd name="T1" fmla="*/ 1 h 40"/>
                  <a:gd name="T2" fmla="*/ 1 w 126"/>
                  <a:gd name="T3" fmla="*/ 1 h 40"/>
                  <a:gd name="T4" fmla="*/ 0 w 126"/>
                  <a:gd name="T5" fmla="*/ 1 h 40"/>
                  <a:gd name="T6" fmla="*/ 1 w 126"/>
                  <a:gd name="T7" fmla="*/ 0 h 40"/>
                  <a:gd name="T8" fmla="*/ 1 w 126"/>
                  <a:gd name="T9" fmla="*/ 1 h 40"/>
                  <a:gd name="T10" fmla="*/ 0 60000 65536"/>
                  <a:gd name="T11" fmla="*/ 0 60000 65536"/>
                  <a:gd name="T12" fmla="*/ 0 60000 65536"/>
                  <a:gd name="T13" fmla="*/ 0 60000 65536"/>
                  <a:gd name="T14" fmla="*/ 0 60000 65536"/>
                  <a:gd name="T15" fmla="*/ 0 w 126"/>
                  <a:gd name="T16" fmla="*/ 0 h 40"/>
                  <a:gd name="T17" fmla="*/ 126 w 126"/>
                  <a:gd name="T18" fmla="*/ 40 h 40"/>
                </a:gdLst>
                <a:ahLst/>
                <a:cxnLst>
                  <a:cxn ang="T10">
                    <a:pos x="T0" y="T1"/>
                  </a:cxn>
                  <a:cxn ang="T11">
                    <a:pos x="T2" y="T3"/>
                  </a:cxn>
                  <a:cxn ang="T12">
                    <a:pos x="T4" y="T5"/>
                  </a:cxn>
                  <a:cxn ang="T13">
                    <a:pos x="T6" y="T7"/>
                  </a:cxn>
                  <a:cxn ang="T14">
                    <a:pos x="T8" y="T9"/>
                  </a:cxn>
                </a:cxnLst>
                <a:rect l="T15" t="T16" r="T17" b="T18"/>
                <a:pathLst>
                  <a:path w="126" h="40">
                    <a:moveTo>
                      <a:pt x="126" y="38"/>
                    </a:moveTo>
                    <a:lnTo>
                      <a:pt x="123" y="40"/>
                    </a:lnTo>
                    <a:lnTo>
                      <a:pt x="0" y="2"/>
                    </a:lnTo>
                    <a:lnTo>
                      <a:pt x="3" y="0"/>
                    </a:lnTo>
                    <a:lnTo>
                      <a:pt x="126" y="38"/>
                    </a:lnTo>
                    <a:close/>
                  </a:path>
                </a:pathLst>
              </a:custGeom>
              <a:solidFill>
                <a:srgbClr val="9E4F00"/>
              </a:solidFill>
              <a:ln w="9525">
                <a:noFill/>
                <a:round/>
                <a:headEnd/>
                <a:tailEnd/>
              </a:ln>
            </p:spPr>
            <p:txBody>
              <a:bodyPr>
                <a:prstTxWarp prst="textNoShape">
                  <a:avLst/>
                </a:prstTxWarp>
              </a:bodyPr>
              <a:lstStyle/>
              <a:p>
                <a:endParaRPr lang="en-US">
                  <a:latin typeface="Calibri" pitchFamily="-112" charset="0"/>
                </a:endParaRPr>
              </a:p>
            </p:txBody>
          </p:sp>
          <p:sp>
            <p:nvSpPr>
              <p:cNvPr id="676502" name="Freeform 3439"/>
              <p:cNvSpPr>
                <a:spLocks/>
              </p:cNvSpPr>
              <p:nvPr/>
            </p:nvSpPr>
            <p:spPr bwMode="auto">
              <a:xfrm>
                <a:off x="3290" y="2357"/>
                <a:ext cx="63" cy="20"/>
              </a:xfrm>
              <a:custGeom>
                <a:avLst/>
                <a:gdLst>
                  <a:gd name="T0" fmla="*/ 0 w 127"/>
                  <a:gd name="T1" fmla="*/ 1 h 39"/>
                  <a:gd name="T2" fmla="*/ 0 w 127"/>
                  <a:gd name="T3" fmla="*/ 1 h 39"/>
                  <a:gd name="T4" fmla="*/ 0 w 127"/>
                  <a:gd name="T5" fmla="*/ 1 h 39"/>
                  <a:gd name="T6" fmla="*/ 0 w 127"/>
                  <a:gd name="T7" fmla="*/ 0 h 39"/>
                  <a:gd name="T8" fmla="*/ 0 w 127"/>
                  <a:gd name="T9" fmla="*/ 1 h 39"/>
                  <a:gd name="T10" fmla="*/ 0 60000 65536"/>
                  <a:gd name="T11" fmla="*/ 0 60000 65536"/>
                  <a:gd name="T12" fmla="*/ 0 60000 65536"/>
                  <a:gd name="T13" fmla="*/ 0 60000 65536"/>
                  <a:gd name="T14" fmla="*/ 0 60000 65536"/>
                  <a:gd name="T15" fmla="*/ 0 w 127"/>
                  <a:gd name="T16" fmla="*/ 0 h 39"/>
                  <a:gd name="T17" fmla="*/ 127 w 127"/>
                  <a:gd name="T18" fmla="*/ 39 h 39"/>
                </a:gdLst>
                <a:ahLst/>
                <a:cxnLst>
                  <a:cxn ang="T10">
                    <a:pos x="T0" y="T1"/>
                  </a:cxn>
                  <a:cxn ang="T11">
                    <a:pos x="T2" y="T3"/>
                  </a:cxn>
                  <a:cxn ang="T12">
                    <a:pos x="T4" y="T5"/>
                  </a:cxn>
                  <a:cxn ang="T13">
                    <a:pos x="T6" y="T7"/>
                  </a:cxn>
                  <a:cxn ang="T14">
                    <a:pos x="T8" y="T9"/>
                  </a:cxn>
                </a:cxnLst>
                <a:rect l="T15" t="T16" r="T17" b="T18"/>
                <a:pathLst>
                  <a:path w="127" h="39">
                    <a:moveTo>
                      <a:pt x="127" y="38"/>
                    </a:moveTo>
                    <a:lnTo>
                      <a:pt x="123" y="39"/>
                    </a:lnTo>
                    <a:lnTo>
                      <a:pt x="0" y="1"/>
                    </a:lnTo>
                    <a:lnTo>
                      <a:pt x="4" y="0"/>
                    </a:lnTo>
                    <a:lnTo>
                      <a:pt x="127" y="38"/>
                    </a:lnTo>
                    <a:close/>
                  </a:path>
                </a:pathLst>
              </a:custGeom>
              <a:solidFill>
                <a:srgbClr val="A25100"/>
              </a:solidFill>
              <a:ln w="9525">
                <a:noFill/>
                <a:round/>
                <a:headEnd/>
                <a:tailEnd/>
              </a:ln>
            </p:spPr>
            <p:txBody>
              <a:bodyPr>
                <a:prstTxWarp prst="textNoShape">
                  <a:avLst/>
                </a:prstTxWarp>
              </a:bodyPr>
              <a:lstStyle/>
              <a:p>
                <a:endParaRPr lang="en-US">
                  <a:latin typeface="Calibri" pitchFamily="-112" charset="0"/>
                </a:endParaRPr>
              </a:p>
            </p:txBody>
          </p:sp>
          <p:sp>
            <p:nvSpPr>
              <p:cNvPr id="676503" name="Freeform 3440"/>
              <p:cNvSpPr>
                <a:spLocks/>
              </p:cNvSpPr>
              <p:nvPr/>
            </p:nvSpPr>
            <p:spPr bwMode="auto">
              <a:xfrm>
                <a:off x="3289" y="2358"/>
                <a:ext cx="63"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8"/>
                    </a:moveTo>
                    <a:lnTo>
                      <a:pt x="121" y="40"/>
                    </a:lnTo>
                    <a:lnTo>
                      <a:pt x="0" y="2"/>
                    </a:lnTo>
                    <a:lnTo>
                      <a:pt x="1" y="0"/>
                    </a:lnTo>
                    <a:lnTo>
                      <a:pt x="124" y="38"/>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6504" name="Freeform 3441"/>
              <p:cNvSpPr>
                <a:spLocks/>
              </p:cNvSpPr>
              <p:nvPr/>
            </p:nvSpPr>
            <p:spPr bwMode="auto">
              <a:xfrm>
                <a:off x="3284" y="2358"/>
                <a:ext cx="66" cy="24"/>
              </a:xfrm>
              <a:custGeom>
                <a:avLst/>
                <a:gdLst>
                  <a:gd name="T0" fmla="*/ 0 w 133"/>
                  <a:gd name="T1" fmla="*/ 1 h 46"/>
                  <a:gd name="T2" fmla="*/ 0 w 133"/>
                  <a:gd name="T3" fmla="*/ 1 h 46"/>
                  <a:gd name="T4" fmla="*/ 0 w 133"/>
                  <a:gd name="T5" fmla="*/ 1 h 46"/>
                  <a:gd name="T6" fmla="*/ 0 w 133"/>
                  <a:gd name="T7" fmla="*/ 0 h 46"/>
                  <a:gd name="T8" fmla="*/ 0 w 133"/>
                  <a:gd name="T9" fmla="*/ 1 h 46"/>
                  <a:gd name="T10" fmla="*/ 0 60000 65536"/>
                  <a:gd name="T11" fmla="*/ 0 60000 65536"/>
                  <a:gd name="T12" fmla="*/ 0 60000 65536"/>
                  <a:gd name="T13" fmla="*/ 0 60000 65536"/>
                  <a:gd name="T14" fmla="*/ 0 60000 65536"/>
                  <a:gd name="T15" fmla="*/ 0 w 133"/>
                  <a:gd name="T16" fmla="*/ 0 h 46"/>
                  <a:gd name="T17" fmla="*/ 133 w 133"/>
                  <a:gd name="T18" fmla="*/ 46 h 46"/>
                </a:gdLst>
                <a:ahLst/>
                <a:cxnLst>
                  <a:cxn ang="T10">
                    <a:pos x="T0" y="T1"/>
                  </a:cxn>
                  <a:cxn ang="T11">
                    <a:pos x="T2" y="T3"/>
                  </a:cxn>
                  <a:cxn ang="T12">
                    <a:pos x="T4" y="T5"/>
                  </a:cxn>
                  <a:cxn ang="T13">
                    <a:pos x="T6" y="T7"/>
                  </a:cxn>
                  <a:cxn ang="T14">
                    <a:pos x="T8" y="T9"/>
                  </a:cxn>
                </a:cxnLst>
                <a:rect l="T15" t="T16" r="T17" b="T18"/>
                <a:pathLst>
                  <a:path w="133" h="46">
                    <a:moveTo>
                      <a:pt x="133" y="38"/>
                    </a:moveTo>
                    <a:lnTo>
                      <a:pt x="123" y="46"/>
                    </a:lnTo>
                    <a:lnTo>
                      <a:pt x="0" y="8"/>
                    </a:lnTo>
                    <a:lnTo>
                      <a:pt x="12" y="0"/>
                    </a:lnTo>
                    <a:lnTo>
                      <a:pt x="133" y="38"/>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505" name="Freeform 3442"/>
              <p:cNvSpPr>
                <a:spLocks/>
              </p:cNvSpPr>
              <p:nvPr/>
            </p:nvSpPr>
            <p:spPr bwMode="auto">
              <a:xfrm>
                <a:off x="3288" y="2358"/>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3" y="40"/>
                    </a:lnTo>
                    <a:lnTo>
                      <a:pt x="0" y="1"/>
                    </a:lnTo>
                    <a:lnTo>
                      <a:pt x="4" y="0"/>
                    </a:lnTo>
                    <a:lnTo>
                      <a:pt x="125" y="38"/>
                    </a:lnTo>
                    <a:close/>
                  </a:path>
                </a:pathLst>
              </a:custGeom>
              <a:solidFill>
                <a:srgbClr val="AA5500"/>
              </a:solidFill>
              <a:ln w="9525">
                <a:noFill/>
                <a:round/>
                <a:headEnd/>
                <a:tailEnd/>
              </a:ln>
            </p:spPr>
            <p:txBody>
              <a:bodyPr>
                <a:prstTxWarp prst="textNoShape">
                  <a:avLst/>
                </a:prstTxWarp>
              </a:bodyPr>
              <a:lstStyle/>
              <a:p>
                <a:endParaRPr lang="en-US">
                  <a:latin typeface="Calibri" pitchFamily="-112" charset="0"/>
                </a:endParaRPr>
              </a:p>
            </p:txBody>
          </p:sp>
          <p:sp>
            <p:nvSpPr>
              <p:cNvPr id="676506" name="Freeform 3443"/>
              <p:cNvSpPr>
                <a:spLocks/>
              </p:cNvSpPr>
              <p:nvPr/>
            </p:nvSpPr>
            <p:spPr bwMode="auto">
              <a:xfrm>
                <a:off x="3287" y="2359"/>
                <a:ext cx="62"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9"/>
                    </a:moveTo>
                    <a:lnTo>
                      <a:pt x="123" y="40"/>
                    </a:lnTo>
                    <a:lnTo>
                      <a:pt x="0" y="2"/>
                    </a:lnTo>
                    <a:lnTo>
                      <a:pt x="1" y="0"/>
                    </a:lnTo>
                    <a:lnTo>
                      <a:pt x="124" y="39"/>
                    </a:lnTo>
                    <a:close/>
                  </a:path>
                </a:pathLst>
              </a:custGeom>
              <a:solidFill>
                <a:srgbClr val="AC5600"/>
              </a:solidFill>
              <a:ln w="9525">
                <a:noFill/>
                <a:round/>
                <a:headEnd/>
                <a:tailEnd/>
              </a:ln>
            </p:spPr>
            <p:txBody>
              <a:bodyPr>
                <a:prstTxWarp prst="textNoShape">
                  <a:avLst/>
                </a:prstTxWarp>
              </a:bodyPr>
              <a:lstStyle/>
              <a:p>
                <a:endParaRPr lang="en-US">
                  <a:latin typeface="Calibri" pitchFamily="-112" charset="0"/>
                </a:endParaRPr>
              </a:p>
            </p:txBody>
          </p:sp>
          <p:sp>
            <p:nvSpPr>
              <p:cNvPr id="676507" name="Freeform 3444"/>
              <p:cNvSpPr>
                <a:spLocks/>
              </p:cNvSpPr>
              <p:nvPr/>
            </p:nvSpPr>
            <p:spPr bwMode="auto">
              <a:xfrm>
                <a:off x="3286" y="2360"/>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1" y="40"/>
                    </a:lnTo>
                    <a:lnTo>
                      <a:pt x="0" y="2"/>
                    </a:lnTo>
                    <a:lnTo>
                      <a:pt x="2" y="0"/>
                    </a:lnTo>
                    <a:lnTo>
                      <a:pt x="125" y="38"/>
                    </a:lnTo>
                    <a:close/>
                  </a:path>
                </a:pathLst>
              </a:custGeom>
              <a:solidFill>
                <a:srgbClr val="AF5700"/>
              </a:solidFill>
              <a:ln w="9525">
                <a:noFill/>
                <a:round/>
                <a:headEnd/>
                <a:tailEnd/>
              </a:ln>
            </p:spPr>
            <p:txBody>
              <a:bodyPr>
                <a:prstTxWarp prst="textNoShape">
                  <a:avLst/>
                </a:prstTxWarp>
              </a:bodyPr>
              <a:lstStyle/>
              <a:p>
                <a:endParaRPr lang="en-US">
                  <a:latin typeface="Calibri" pitchFamily="-112" charset="0"/>
                </a:endParaRPr>
              </a:p>
            </p:txBody>
          </p:sp>
          <p:sp>
            <p:nvSpPr>
              <p:cNvPr id="676508" name="Freeform 3445"/>
              <p:cNvSpPr>
                <a:spLocks/>
              </p:cNvSpPr>
              <p:nvPr/>
            </p:nvSpPr>
            <p:spPr bwMode="auto">
              <a:xfrm>
                <a:off x="3284" y="2361"/>
                <a:ext cx="63"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8"/>
                    </a:moveTo>
                    <a:lnTo>
                      <a:pt x="123" y="40"/>
                    </a:lnTo>
                    <a:lnTo>
                      <a:pt x="0" y="1"/>
                    </a:lnTo>
                    <a:lnTo>
                      <a:pt x="3" y="0"/>
                    </a:lnTo>
                    <a:lnTo>
                      <a:pt x="124" y="38"/>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509" name="Freeform 3446"/>
              <p:cNvSpPr>
                <a:spLocks/>
              </p:cNvSpPr>
              <p:nvPr/>
            </p:nvSpPr>
            <p:spPr bwMode="auto">
              <a:xfrm>
                <a:off x="3284" y="2362"/>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9"/>
                    </a:moveTo>
                    <a:lnTo>
                      <a:pt x="123" y="40"/>
                    </a:lnTo>
                    <a:lnTo>
                      <a:pt x="0" y="2"/>
                    </a:lnTo>
                    <a:lnTo>
                      <a:pt x="2" y="0"/>
                    </a:lnTo>
                    <a:lnTo>
                      <a:pt x="125" y="39"/>
                    </a:lnTo>
                    <a:close/>
                  </a:path>
                </a:pathLst>
              </a:custGeom>
              <a:solidFill>
                <a:srgbClr val="B55A00"/>
              </a:solidFill>
              <a:ln w="9525">
                <a:noFill/>
                <a:round/>
                <a:headEnd/>
                <a:tailEnd/>
              </a:ln>
            </p:spPr>
            <p:txBody>
              <a:bodyPr>
                <a:prstTxWarp prst="textNoShape">
                  <a:avLst/>
                </a:prstTxWarp>
              </a:bodyPr>
              <a:lstStyle/>
              <a:p>
                <a:endParaRPr lang="en-US">
                  <a:latin typeface="Calibri" pitchFamily="-112" charset="0"/>
                </a:endParaRPr>
              </a:p>
            </p:txBody>
          </p:sp>
          <p:sp>
            <p:nvSpPr>
              <p:cNvPr id="676510" name="Freeform 3447"/>
              <p:cNvSpPr>
                <a:spLocks/>
              </p:cNvSpPr>
              <p:nvPr/>
            </p:nvSpPr>
            <p:spPr bwMode="auto">
              <a:xfrm>
                <a:off x="3279" y="2363"/>
                <a:ext cx="66" cy="24"/>
              </a:xfrm>
              <a:custGeom>
                <a:avLst/>
                <a:gdLst>
                  <a:gd name="T0" fmla="*/ 0 w 133"/>
                  <a:gd name="T1" fmla="*/ 0 h 50"/>
                  <a:gd name="T2" fmla="*/ 0 w 133"/>
                  <a:gd name="T3" fmla="*/ 0 h 50"/>
                  <a:gd name="T4" fmla="*/ 0 w 133"/>
                  <a:gd name="T5" fmla="*/ 0 h 50"/>
                  <a:gd name="T6" fmla="*/ 0 w 133"/>
                  <a:gd name="T7" fmla="*/ 0 h 50"/>
                  <a:gd name="T8" fmla="*/ 0 w 133"/>
                  <a:gd name="T9" fmla="*/ 0 h 50"/>
                  <a:gd name="T10" fmla="*/ 0 60000 65536"/>
                  <a:gd name="T11" fmla="*/ 0 60000 65536"/>
                  <a:gd name="T12" fmla="*/ 0 60000 65536"/>
                  <a:gd name="T13" fmla="*/ 0 60000 65536"/>
                  <a:gd name="T14" fmla="*/ 0 60000 65536"/>
                  <a:gd name="T15" fmla="*/ 0 w 133"/>
                  <a:gd name="T16" fmla="*/ 0 h 50"/>
                  <a:gd name="T17" fmla="*/ 133 w 133"/>
                  <a:gd name="T18" fmla="*/ 50 h 50"/>
                </a:gdLst>
                <a:ahLst/>
                <a:cxnLst>
                  <a:cxn ang="T10">
                    <a:pos x="T0" y="T1"/>
                  </a:cxn>
                  <a:cxn ang="T11">
                    <a:pos x="T2" y="T3"/>
                  </a:cxn>
                  <a:cxn ang="T12">
                    <a:pos x="T4" y="T5"/>
                  </a:cxn>
                  <a:cxn ang="T13">
                    <a:pos x="T6" y="T7"/>
                  </a:cxn>
                  <a:cxn ang="T14">
                    <a:pos x="T8" y="T9"/>
                  </a:cxn>
                </a:cxnLst>
                <a:rect l="T15" t="T16" r="T17" b="T18"/>
                <a:pathLst>
                  <a:path w="133" h="50">
                    <a:moveTo>
                      <a:pt x="133" y="38"/>
                    </a:moveTo>
                    <a:lnTo>
                      <a:pt x="123" y="50"/>
                    </a:lnTo>
                    <a:lnTo>
                      <a:pt x="0" y="12"/>
                    </a:lnTo>
                    <a:lnTo>
                      <a:pt x="10" y="0"/>
                    </a:lnTo>
                    <a:lnTo>
                      <a:pt x="133" y="38"/>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511" name="Freeform 3448"/>
              <p:cNvSpPr>
                <a:spLocks/>
              </p:cNvSpPr>
              <p:nvPr/>
            </p:nvSpPr>
            <p:spPr bwMode="auto">
              <a:xfrm>
                <a:off x="3283" y="2363"/>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38"/>
                    </a:moveTo>
                    <a:lnTo>
                      <a:pt x="123" y="42"/>
                    </a:lnTo>
                    <a:lnTo>
                      <a:pt x="0" y="2"/>
                    </a:lnTo>
                    <a:lnTo>
                      <a:pt x="2" y="0"/>
                    </a:lnTo>
                    <a:lnTo>
                      <a:pt x="125" y="38"/>
                    </a:lnTo>
                    <a:close/>
                  </a:path>
                </a:pathLst>
              </a:custGeom>
              <a:solidFill>
                <a:srgbClr val="B85C00"/>
              </a:solidFill>
              <a:ln w="9525">
                <a:noFill/>
                <a:round/>
                <a:headEnd/>
                <a:tailEnd/>
              </a:ln>
            </p:spPr>
            <p:txBody>
              <a:bodyPr>
                <a:prstTxWarp prst="textNoShape">
                  <a:avLst/>
                </a:prstTxWarp>
              </a:bodyPr>
              <a:lstStyle/>
              <a:p>
                <a:endParaRPr lang="en-US">
                  <a:latin typeface="Calibri" pitchFamily="-112" charset="0"/>
                </a:endParaRPr>
              </a:p>
            </p:txBody>
          </p:sp>
          <p:sp>
            <p:nvSpPr>
              <p:cNvPr id="676512" name="Freeform 3449"/>
              <p:cNvSpPr>
                <a:spLocks/>
              </p:cNvSpPr>
              <p:nvPr/>
            </p:nvSpPr>
            <p:spPr bwMode="auto">
              <a:xfrm>
                <a:off x="3282" y="2363"/>
                <a:ext cx="62"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1" y="41"/>
                    </a:lnTo>
                    <a:lnTo>
                      <a:pt x="0" y="3"/>
                    </a:lnTo>
                    <a:lnTo>
                      <a:pt x="1" y="0"/>
                    </a:lnTo>
                    <a:lnTo>
                      <a:pt x="124" y="40"/>
                    </a:lnTo>
                    <a:close/>
                  </a:path>
                </a:pathLst>
              </a:custGeom>
              <a:solidFill>
                <a:srgbClr val="BA5C00"/>
              </a:solidFill>
              <a:ln w="9525">
                <a:noFill/>
                <a:round/>
                <a:headEnd/>
                <a:tailEnd/>
              </a:ln>
            </p:spPr>
            <p:txBody>
              <a:bodyPr>
                <a:prstTxWarp prst="textNoShape">
                  <a:avLst/>
                </a:prstTxWarp>
              </a:bodyPr>
              <a:lstStyle/>
              <a:p>
                <a:endParaRPr lang="en-US">
                  <a:latin typeface="Calibri" pitchFamily="-112" charset="0"/>
                </a:endParaRPr>
              </a:p>
            </p:txBody>
          </p:sp>
          <p:sp>
            <p:nvSpPr>
              <p:cNvPr id="676513" name="Freeform 3450"/>
              <p:cNvSpPr>
                <a:spLocks/>
              </p:cNvSpPr>
              <p:nvPr/>
            </p:nvSpPr>
            <p:spPr bwMode="auto">
              <a:xfrm>
                <a:off x="3281" y="2365"/>
                <a:ext cx="62" cy="21"/>
              </a:xfrm>
              <a:custGeom>
                <a:avLst/>
                <a:gdLst>
                  <a:gd name="T0" fmla="*/ 1 w 123"/>
                  <a:gd name="T1" fmla="*/ 1 h 42"/>
                  <a:gd name="T2" fmla="*/ 1 w 123"/>
                  <a:gd name="T3" fmla="*/ 1 h 42"/>
                  <a:gd name="T4" fmla="*/ 0 w 123"/>
                  <a:gd name="T5" fmla="*/ 1 h 42"/>
                  <a:gd name="T6" fmla="*/ 1 w 123"/>
                  <a:gd name="T7" fmla="*/ 0 h 42"/>
                  <a:gd name="T8" fmla="*/ 1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2" y="0"/>
                    </a:lnTo>
                    <a:lnTo>
                      <a:pt x="123" y="38"/>
                    </a:lnTo>
                    <a:close/>
                  </a:path>
                </a:pathLst>
              </a:custGeom>
              <a:solidFill>
                <a:srgbClr val="BC5D00"/>
              </a:solidFill>
              <a:ln w="9525">
                <a:noFill/>
                <a:round/>
                <a:headEnd/>
                <a:tailEnd/>
              </a:ln>
            </p:spPr>
            <p:txBody>
              <a:bodyPr>
                <a:prstTxWarp prst="textNoShape">
                  <a:avLst/>
                </a:prstTxWarp>
              </a:bodyPr>
              <a:lstStyle/>
              <a:p>
                <a:endParaRPr lang="en-US">
                  <a:latin typeface="Calibri" pitchFamily="-112" charset="0"/>
                </a:endParaRPr>
              </a:p>
            </p:txBody>
          </p:sp>
          <p:sp>
            <p:nvSpPr>
              <p:cNvPr id="676514" name="Freeform 3451"/>
              <p:cNvSpPr>
                <a:spLocks/>
              </p:cNvSpPr>
              <p:nvPr/>
            </p:nvSpPr>
            <p:spPr bwMode="auto">
              <a:xfrm>
                <a:off x="3279" y="2366"/>
                <a:ext cx="63"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3" y="41"/>
                    </a:lnTo>
                    <a:lnTo>
                      <a:pt x="0" y="3"/>
                    </a:lnTo>
                    <a:lnTo>
                      <a:pt x="3" y="0"/>
                    </a:lnTo>
                    <a:lnTo>
                      <a:pt x="124" y="40"/>
                    </a:lnTo>
                    <a:close/>
                  </a:path>
                </a:pathLst>
              </a:custGeom>
              <a:solidFill>
                <a:srgbClr val="BE5E00"/>
              </a:solidFill>
              <a:ln w="9525">
                <a:noFill/>
                <a:round/>
                <a:headEnd/>
                <a:tailEnd/>
              </a:ln>
            </p:spPr>
            <p:txBody>
              <a:bodyPr>
                <a:prstTxWarp prst="textNoShape">
                  <a:avLst/>
                </a:prstTxWarp>
              </a:bodyPr>
              <a:lstStyle/>
              <a:p>
                <a:endParaRPr lang="en-US">
                  <a:latin typeface="Calibri" pitchFamily="-112" charset="0"/>
                </a:endParaRPr>
              </a:p>
            </p:txBody>
          </p:sp>
          <p:sp>
            <p:nvSpPr>
              <p:cNvPr id="676515" name="Freeform 3452"/>
              <p:cNvSpPr>
                <a:spLocks/>
              </p:cNvSpPr>
              <p:nvPr/>
            </p:nvSpPr>
            <p:spPr bwMode="auto">
              <a:xfrm>
                <a:off x="3279" y="2368"/>
                <a:ext cx="62" cy="19"/>
              </a:xfrm>
              <a:custGeom>
                <a:avLst/>
                <a:gdLst>
                  <a:gd name="T0" fmla="*/ 0 w 125"/>
                  <a:gd name="T1" fmla="*/ 0 h 40"/>
                  <a:gd name="T2" fmla="*/ 0 w 125"/>
                  <a:gd name="T3" fmla="*/ 0 h 40"/>
                  <a:gd name="T4" fmla="*/ 0 w 125"/>
                  <a:gd name="T5" fmla="*/ 0 h 40"/>
                  <a:gd name="T6" fmla="*/ 0 w 125"/>
                  <a:gd name="T7" fmla="*/ 0 h 40"/>
                  <a:gd name="T8" fmla="*/ 0 w 125"/>
                  <a:gd name="T9" fmla="*/ 0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3" y="40"/>
                    </a:lnTo>
                    <a:lnTo>
                      <a:pt x="0" y="2"/>
                    </a:lnTo>
                    <a:lnTo>
                      <a:pt x="2" y="0"/>
                    </a:lnTo>
                    <a:lnTo>
                      <a:pt x="125" y="38"/>
                    </a:lnTo>
                    <a:close/>
                  </a:path>
                </a:pathLst>
              </a:custGeom>
              <a:solidFill>
                <a:srgbClr val="C05F00"/>
              </a:solidFill>
              <a:ln w="9525">
                <a:noFill/>
                <a:round/>
                <a:headEnd/>
                <a:tailEnd/>
              </a:ln>
            </p:spPr>
            <p:txBody>
              <a:bodyPr>
                <a:prstTxWarp prst="textNoShape">
                  <a:avLst/>
                </a:prstTxWarp>
              </a:bodyPr>
              <a:lstStyle/>
              <a:p>
                <a:endParaRPr lang="en-US">
                  <a:latin typeface="Calibri" pitchFamily="-112" charset="0"/>
                </a:endParaRPr>
              </a:p>
            </p:txBody>
          </p:sp>
          <p:sp>
            <p:nvSpPr>
              <p:cNvPr id="676516" name="Freeform 3453"/>
              <p:cNvSpPr>
                <a:spLocks/>
              </p:cNvSpPr>
              <p:nvPr/>
            </p:nvSpPr>
            <p:spPr bwMode="auto">
              <a:xfrm>
                <a:off x="3274" y="2368"/>
                <a:ext cx="66" cy="26"/>
              </a:xfrm>
              <a:custGeom>
                <a:avLst/>
                <a:gdLst>
                  <a:gd name="T0" fmla="*/ 1 w 131"/>
                  <a:gd name="T1" fmla="*/ 1 h 51"/>
                  <a:gd name="T2" fmla="*/ 1 w 131"/>
                  <a:gd name="T3" fmla="*/ 1 h 51"/>
                  <a:gd name="T4" fmla="*/ 0 w 131"/>
                  <a:gd name="T5" fmla="*/ 1 h 51"/>
                  <a:gd name="T6" fmla="*/ 1 w 131"/>
                  <a:gd name="T7" fmla="*/ 0 h 51"/>
                  <a:gd name="T8" fmla="*/ 1 w 131"/>
                  <a:gd name="T9" fmla="*/ 1 h 51"/>
                  <a:gd name="T10" fmla="*/ 0 60000 65536"/>
                  <a:gd name="T11" fmla="*/ 0 60000 65536"/>
                  <a:gd name="T12" fmla="*/ 0 60000 65536"/>
                  <a:gd name="T13" fmla="*/ 0 60000 65536"/>
                  <a:gd name="T14" fmla="*/ 0 60000 65536"/>
                  <a:gd name="T15" fmla="*/ 0 w 131"/>
                  <a:gd name="T16" fmla="*/ 0 h 51"/>
                  <a:gd name="T17" fmla="*/ 131 w 131"/>
                  <a:gd name="T18" fmla="*/ 51 h 51"/>
                </a:gdLst>
                <a:ahLst/>
                <a:cxnLst>
                  <a:cxn ang="T10">
                    <a:pos x="T0" y="T1"/>
                  </a:cxn>
                  <a:cxn ang="T11">
                    <a:pos x="T2" y="T3"/>
                  </a:cxn>
                  <a:cxn ang="T12">
                    <a:pos x="T4" y="T5"/>
                  </a:cxn>
                  <a:cxn ang="T13">
                    <a:pos x="T6" y="T7"/>
                  </a:cxn>
                  <a:cxn ang="T14">
                    <a:pos x="T8" y="T9"/>
                  </a:cxn>
                </a:cxnLst>
                <a:rect l="T15" t="T16" r="T17" b="T18"/>
                <a:pathLst>
                  <a:path w="131" h="51">
                    <a:moveTo>
                      <a:pt x="131" y="38"/>
                    </a:moveTo>
                    <a:lnTo>
                      <a:pt x="123" y="51"/>
                    </a:lnTo>
                    <a:lnTo>
                      <a:pt x="0" y="13"/>
                    </a:lnTo>
                    <a:lnTo>
                      <a:pt x="8" y="0"/>
                    </a:lnTo>
                    <a:lnTo>
                      <a:pt x="131" y="38"/>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517" name="Freeform 3454"/>
              <p:cNvSpPr>
                <a:spLocks/>
              </p:cNvSpPr>
              <p:nvPr/>
            </p:nvSpPr>
            <p:spPr bwMode="auto">
              <a:xfrm>
                <a:off x="3278" y="2368"/>
                <a:ext cx="62" cy="21"/>
              </a:xfrm>
              <a:custGeom>
                <a:avLst/>
                <a:gdLst>
                  <a:gd name="T0" fmla="*/ 0 w 125"/>
                  <a:gd name="T1" fmla="*/ 1 h 41"/>
                  <a:gd name="T2" fmla="*/ 0 w 125"/>
                  <a:gd name="T3" fmla="*/ 1 h 41"/>
                  <a:gd name="T4" fmla="*/ 0 w 125"/>
                  <a:gd name="T5" fmla="*/ 1 h 41"/>
                  <a:gd name="T6" fmla="*/ 0 w 125"/>
                  <a:gd name="T7" fmla="*/ 0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5" y="38"/>
                    </a:moveTo>
                    <a:lnTo>
                      <a:pt x="123" y="41"/>
                    </a:lnTo>
                    <a:lnTo>
                      <a:pt x="0" y="1"/>
                    </a:lnTo>
                    <a:lnTo>
                      <a:pt x="2" y="0"/>
                    </a:lnTo>
                    <a:lnTo>
                      <a:pt x="125" y="38"/>
                    </a:lnTo>
                    <a:close/>
                  </a:path>
                </a:pathLst>
              </a:custGeom>
              <a:solidFill>
                <a:srgbClr val="C36100"/>
              </a:solidFill>
              <a:ln w="9525">
                <a:noFill/>
                <a:round/>
                <a:headEnd/>
                <a:tailEnd/>
              </a:ln>
            </p:spPr>
            <p:txBody>
              <a:bodyPr>
                <a:prstTxWarp prst="textNoShape">
                  <a:avLst/>
                </a:prstTxWarp>
              </a:bodyPr>
              <a:lstStyle/>
              <a:p>
                <a:endParaRPr lang="en-US">
                  <a:latin typeface="Calibri" pitchFamily="-112" charset="0"/>
                </a:endParaRPr>
              </a:p>
            </p:txBody>
          </p:sp>
          <p:sp>
            <p:nvSpPr>
              <p:cNvPr id="676518" name="Freeform 3455"/>
              <p:cNvSpPr>
                <a:spLocks/>
              </p:cNvSpPr>
              <p:nvPr/>
            </p:nvSpPr>
            <p:spPr bwMode="auto">
              <a:xfrm>
                <a:off x="3278" y="2369"/>
                <a:ext cx="61" cy="21"/>
              </a:xfrm>
              <a:custGeom>
                <a:avLst/>
                <a:gdLst>
                  <a:gd name="T0" fmla="*/ 0 w 123"/>
                  <a:gd name="T1" fmla="*/ 1 h 42"/>
                  <a:gd name="T2" fmla="*/ 0 w 123"/>
                  <a:gd name="T3" fmla="*/ 1 h 42"/>
                  <a:gd name="T4" fmla="*/ 0 w 123"/>
                  <a:gd name="T5" fmla="*/ 1 h 42"/>
                  <a:gd name="T6" fmla="*/ 0 w 123"/>
                  <a:gd name="T7" fmla="*/ 0 h 42"/>
                  <a:gd name="T8" fmla="*/ 0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0"/>
                    </a:moveTo>
                    <a:lnTo>
                      <a:pt x="122" y="42"/>
                    </a:lnTo>
                    <a:lnTo>
                      <a:pt x="0" y="4"/>
                    </a:lnTo>
                    <a:lnTo>
                      <a:pt x="0" y="0"/>
                    </a:lnTo>
                    <a:lnTo>
                      <a:pt x="123" y="40"/>
                    </a:lnTo>
                    <a:close/>
                  </a:path>
                </a:pathLst>
              </a:custGeom>
              <a:solidFill>
                <a:srgbClr val="C46100"/>
              </a:solidFill>
              <a:ln w="9525">
                <a:noFill/>
                <a:round/>
                <a:headEnd/>
                <a:tailEnd/>
              </a:ln>
            </p:spPr>
            <p:txBody>
              <a:bodyPr>
                <a:prstTxWarp prst="textNoShape">
                  <a:avLst/>
                </a:prstTxWarp>
              </a:bodyPr>
              <a:lstStyle/>
              <a:p>
                <a:endParaRPr lang="en-US">
                  <a:latin typeface="Calibri" pitchFamily="-112" charset="0"/>
                </a:endParaRPr>
              </a:p>
            </p:txBody>
          </p:sp>
          <p:sp>
            <p:nvSpPr>
              <p:cNvPr id="676519" name="Freeform 3456"/>
              <p:cNvSpPr>
                <a:spLocks/>
              </p:cNvSpPr>
              <p:nvPr/>
            </p:nvSpPr>
            <p:spPr bwMode="auto">
              <a:xfrm>
                <a:off x="3277" y="2371"/>
                <a:ext cx="61" cy="20"/>
              </a:xfrm>
              <a:custGeom>
                <a:avLst/>
                <a:gdLst>
                  <a:gd name="T0" fmla="*/ 0 w 123"/>
                  <a:gd name="T1" fmla="*/ 1 h 40"/>
                  <a:gd name="T2" fmla="*/ 0 w 123"/>
                  <a:gd name="T3" fmla="*/ 1 h 40"/>
                  <a:gd name="T4" fmla="*/ 0 w 123"/>
                  <a:gd name="T5" fmla="*/ 1 h 40"/>
                  <a:gd name="T6" fmla="*/ 0 w 123"/>
                  <a:gd name="T7" fmla="*/ 0 h 40"/>
                  <a:gd name="T8" fmla="*/ 0 w 123"/>
                  <a:gd name="T9" fmla="*/ 1 h 40"/>
                  <a:gd name="T10" fmla="*/ 0 60000 65536"/>
                  <a:gd name="T11" fmla="*/ 0 60000 65536"/>
                  <a:gd name="T12" fmla="*/ 0 60000 65536"/>
                  <a:gd name="T13" fmla="*/ 0 60000 65536"/>
                  <a:gd name="T14" fmla="*/ 0 60000 65536"/>
                  <a:gd name="T15" fmla="*/ 0 w 123"/>
                  <a:gd name="T16" fmla="*/ 0 h 40"/>
                  <a:gd name="T17" fmla="*/ 123 w 123"/>
                  <a:gd name="T18" fmla="*/ 40 h 40"/>
                </a:gdLst>
                <a:ahLst/>
                <a:cxnLst>
                  <a:cxn ang="T10">
                    <a:pos x="T0" y="T1"/>
                  </a:cxn>
                  <a:cxn ang="T11">
                    <a:pos x="T2" y="T3"/>
                  </a:cxn>
                  <a:cxn ang="T12">
                    <a:pos x="T4" y="T5"/>
                  </a:cxn>
                  <a:cxn ang="T13">
                    <a:pos x="T6" y="T7"/>
                  </a:cxn>
                  <a:cxn ang="T14">
                    <a:pos x="T8" y="T9"/>
                  </a:cxn>
                </a:cxnLst>
                <a:rect l="T15" t="T16" r="T17" b="T18"/>
                <a:pathLst>
                  <a:path w="123" h="40">
                    <a:moveTo>
                      <a:pt x="123" y="38"/>
                    </a:moveTo>
                    <a:lnTo>
                      <a:pt x="121" y="40"/>
                    </a:lnTo>
                    <a:lnTo>
                      <a:pt x="0" y="1"/>
                    </a:lnTo>
                    <a:lnTo>
                      <a:pt x="1" y="0"/>
                    </a:lnTo>
                    <a:lnTo>
                      <a:pt x="123" y="38"/>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520" name="Freeform 3457"/>
              <p:cNvSpPr>
                <a:spLocks/>
              </p:cNvSpPr>
              <p:nvPr/>
            </p:nvSpPr>
            <p:spPr bwMode="auto">
              <a:xfrm>
                <a:off x="3276" y="2372"/>
                <a:ext cx="62" cy="20"/>
              </a:xfrm>
              <a:custGeom>
                <a:avLst/>
                <a:gdLst>
                  <a:gd name="T0" fmla="*/ 1 w 123"/>
                  <a:gd name="T1" fmla="*/ 0 h 42"/>
                  <a:gd name="T2" fmla="*/ 1 w 123"/>
                  <a:gd name="T3" fmla="*/ 0 h 42"/>
                  <a:gd name="T4" fmla="*/ 0 w 123"/>
                  <a:gd name="T5" fmla="*/ 0 h 42"/>
                  <a:gd name="T6" fmla="*/ 1 w 123"/>
                  <a:gd name="T7" fmla="*/ 0 h 42"/>
                  <a:gd name="T8" fmla="*/ 1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9"/>
                    </a:moveTo>
                    <a:lnTo>
                      <a:pt x="123" y="42"/>
                    </a:lnTo>
                    <a:lnTo>
                      <a:pt x="0" y="2"/>
                    </a:lnTo>
                    <a:lnTo>
                      <a:pt x="2" y="0"/>
                    </a:lnTo>
                    <a:lnTo>
                      <a:pt x="123" y="39"/>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521" name="Freeform 3458"/>
              <p:cNvSpPr>
                <a:spLocks/>
              </p:cNvSpPr>
              <p:nvPr/>
            </p:nvSpPr>
            <p:spPr bwMode="auto">
              <a:xfrm>
                <a:off x="3275" y="2373"/>
                <a:ext cx="63" cy="20"/>
              </a:xfrm>
              <a:custGeom>
                <a:avLst/>
                <a:gdLst>
                  <a:gd name="T0" fmla="*/ 1 w 124"/>
                  <a:gd name="T1" fmla="*/ 0 h 42"/>
                  <a:gd name="T2" fmla="*/ 1 w 124"/>
                  <a:gd name="T3" fmla="*/ 0 h 42"/>
                  <a:gd name="T4" fmla="*/ 0 w 124"/>
                  <a:gd name="T5" fmla="*/ 0 h 42"/>
                  <a:gd name="T6" fmla="*/ 1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0"/>
                    </a:moveTo>
                    <a:lnTo>
                      <a:pt x="122" y="42"/>
                    </a:lnTo>
                    <a:lnTo>
                      <a:pt x="0" y="2"/>
                    </a:lnTo>
                    <a:lnTo>
                      <a:pt x="1" y="0"/>
                    </a:lnTo>
                    <a:lnTo>
                      <a:pt x="124" y="40"/>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522" name="Freeform 3459"/>
              <p:cNvSpPr>
                <a:spLocks/>
              </p:cNvSpPr>
              <p:nvPr/>
            </p:nvSpPr>
            <p:spPr bwMode="auto">
              <a:xfrm>
                <a:off x="3274" y="2373"/>
                <a:ext cx="63"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3" y="41"/>
                    </a:lnTo>
                    <a:lnTo>
                      <a:pt x="0" y="3"/>
                    </a:lnTo>
                    <a:lnTo>
                      <a:pt x="2" y="0"/>
                    </a:lnTo>
                    <a:lnTo>
                      <a:pt x="124" y="40"/>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523" name="Freeform 3460"/>
              <p:cNvSpPr>
                <a:spLocks/>
              </p:cNvSpPr>
              <p:nvPr/>
            </p:nvSpPr>
            <p:spPr bwMode="auto">
              <a:xfrm>
                <a:off x="3272" y="2375"/>
                <a:ext cx="64" cy="27"/>
              </a:xfrm>
              <a:custGeom>
                <a:avLst/>
                <a:gdLst>
                  <a:gd name="T0" fmla="*/ 1 w 128"/>
                  <a:gd name="T1" fmla="*/ 1 h 53"/>
                  <a:gd name="T2" fmla="*/ 1 w 128"/>
                  <a:gd name="T3" fmla="*/ 1 h 53"/>
                  <a:gd name="T4" fmla="*/ 0 w 128"/>
                  <a:gd name="T5" fmla="*/ 1 h 53"/>
                  <a:gd name="T6" fmla="*/ 1 w 128"/>
                  <a:gd name="T7" fmla="*/ 0 h 53"/>
                  <a:gd name="T8" fmla="*/ 1 w 128"/>
                  <a:gd name="T9" fmla="*/ 1 h 53"/>
                  <a:gd name="T10" fmla="*/ 0 60000 65536"/>
                  <a:gd name="T11" fmla="*/ 0 60000 65536"/>
                  <a:gd name="T12" fmla="*/ 0 60000 65536"/>
                  <a:gd name="T13" fmla="*/ 0 60000 65536"/>
                  <a:gd name="T14" fmla="*/ 0 60000 65536"/>
                  <a:gd name="T15" fmla="*/ 0 w 128"/>
                  <a:gd name="T16" fmla="*/ 0 h 53"/>
                  <a:gd name="T17" fmla="*/ 128 w 128"/>
                  <a:gd name="T18" fmla="*/ 53 h 53"/>
                </a:gdLst>
                <a:ahLst/>
                <a:cxnLst>
                  <a:cxn ang="T10">
                    <a:pos x="T0" y="T1"/>
                  </a:cxn>
                  <a:cxn ang="T11">
                    <a:pos x="T2" y="T3"/>
                  </a:cxn>
                  <a:cxn ang="T12">
                    <a:pos x="T4" y="T5"/>
                  </a:cxn>
                  <a:cxn ang="T13">
                    <a:pos x="T6" y="T7"/>
                  </a:cxn>
                  <a:cxn ang="T14">
                    <a:pos x="T8" y="T9"/>
                  </a:cxn>
                </a:cxnLst>
                <a:rect l="T15" t="T16" r="T17" b="T18"/>
                <a:pathLst>
                  <a:path w="128" h="53">
                    <a:moveTo>
                      <a:pt x="128" y="38"/>
                    </a:moveTo>
                    <a:lnTo>
                      <a:pt x="121" y="53"/>
                    </a:lnTo>
                    <a:lnTo>
                      <a:pt x="0" y="15"/>
                    </a:lnTo>
                    <a:lnTo>
                      <a:pt x="5" y="0"/>
                    </a:lnTo>
                    <a:lnTo>
                      <a:pt x="128" y="38"/>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524" name="Freeform 3461"/>
              <p:cNvSpPr>
                <a:spLocks/>
              </p:cNvSpPr>
              <p:nvPr/>
            </p:nvSpPr>
            <p:spPr bwMode="auto">
              <a:xfrm>
                <a:off x="3274" y="2375"/>
                <a:ext cx="62" cy="21"/>
              </a:xfrm>
              <a:custGeom>
                <a:avLst/>
                <a:gdLst>
                  <a:gd name="T0" fmla="*/ 1 w 123"/>
                  <a:gd name="T1" fmla="*/ 1 h 42"/>
                  <a:gd name="T2" fmla="*/ 1 w 123"/>
                  <a:gd name="T3" fmla="*/ 1 h 42"/>
                  <a:gd name="T4" fmla="*/ 0 w 123"/>
                  <a:gd name="T5" fmla="*/ 1 h 42"/>
                  <a:gd name="T6" fmla="*/ 0 w 123"/>
                  <a:gd name="T7" fmla="*/ 0 h 42"/>
                  <a:gd name="T8" fmla="*/ 1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0" y="0"/>
                    </a:lnTo>
                    <a:lnTo>
                      <a:pt x="123" y="38"/>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525" name="Freeform 3462"/>
              <p:cNvSpPr>
                <a:spLocks/>
              </p:cNvSpPr>
              <p:nvPr/>
            </p:nvSpPr>
            <p:spPr bwMode="auto">
              <a:xfrm>
                <a:off x="3274" y="2376"/>
                <a:ext cx="61" cy="21"/>
              </a:xfrm>
              <a:custGeom>
                <a:avLst/>
                <a:gdLst>
                  <a:gd name="T0" fmla="*/ 0 w 123"/>
                  <a:gd name="T1" fmla="*/ 1 h 41"/>
                  <a:gd name="T2" fmla="*/ 0 w 123"/>
                  <a:gd name="T3" fmla="*/ 1 h 41"/>
                  <a:gd name="T4" fmla="*/ 0 w 123"/>
                  <a:gd name="T5" fmla="*/ 1 h 41"/>
                  <a:gd name="T6" fmla="*/ 0 w 123"/>
                  <a:gd name="T7" fmla="*/ 0 h 41"/>
                  <a:gd name="T8" fmla="*/ 0 w 123"/>
                  <a:gd name="T9" fmla="*/ 1 h 41"/>
                  <a:gd name="T10" fmla="*/ 0 60000 65536"/>
                  <a:gd name="T11" fmla="*/ 0 60000 65536"/>
                  <a:gd name="T12" fmla="*/ 0 60000 65536"/>
                  <a:gd name="T13" fmla="*/ 0 60000 65536"/>
                  <a:gd name="T14" fmla="*/ 0 60000 65536"/>
                  <a:gd name="T15" fmla="*/ 0 w 123"/>
                  <a:gd name="T16" fmla="*/ 0 h 41"/>
                  <a:gd name="T17" fmla="*/ 123 w 123"/>
                  <a:gd name="T18" fmla="*/ 41 h 41"/>
                </a:gdLst>
                <a:ahLst/>
                <a:cxnLst>
                  <a:cxn ang="T10">
                    <a:pos x="T0" y="T1"/>
                  </a:cxn>
                  <a:cxn ang="T11">
                    <a:pos x="T2" y="T3"/>
                  </a:cxn>
                  <a:cxn ang="T12">
                    <a:pos x="T4" y="T5"/>
                  </a:cxn>
                  <a:cxn ang="T13">
                    <a:pos x="T6" y="T7"/>
                  </a:cxn>
                  <a:cxn ang="T14">
                    <a:pos x="T8" y="T9"/>
                  </a:cxn>
                </a:cxnLst>
                <a:rect l="T15" t="T16" r="T17" b="T18"/>
                <a:pathLst>
                  <a:path w="123" h="41">
                    <a:moveTo>
                      <a:pt x="123" y="40"/>
                    </a:moveTo>
                    <a:lnTo>
                      <a:pt x="123" y="41"/>
                    </a:lnTo>
                    <a:lnTo>
                      <a:pt x="0" y="3"/>
                    </a:lnTo>
                    <a:lnTo>
                      <a:pt x="2" y="0"/>
                    </a:lnTo>
                    <a:lnTo>
                      <a:pt x="123" y="40"/>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526" name="Freeform 3463"/>
              <p:cNvSpPr>
                <a:spLocks/>
              </p:cNvSpPr>
              <p:nvPr/>
            </p:nvSpPr>
            <p:spPr bwMode="auto">
              <a:xfrm>
                <a:off x="3274" y="2378"/>
                <a:ext cx="61" cy="20"/>
              </a:xfrm>
              <a:custGeom>
                <a:avLst/>
                <a:gdLst>
                  <a:gd name="T0" fmla="*/ 0 w 123"/>
                  <a:gd name="T1" fmla="*/ 0 h 42"/>
                  <a:gd name="T2" fmla="*/ 0 w 123"/>
                  <a:gd name="T3" fmla="*/ 0 h 42"/>
                  <a:gd name="T4" fmla="*/ 0 w 123"/>
                  <a:gd name="T5" fmla="*/ 0 h 42"/>
                  <a:gd name="T6" fmla="*/ 0 w 123"/>
                  <a:gd name="T7" fmla="*/ 0 h 42"/>
                  <a:gd name="T8" fmla="*/ 0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0" y="0"/>
                    </a:lnTo>
                    <a:lnTo>
                      <a:pt x="123" y="38"/>
                    </a:lnTo>
                    <a:close/>
                  </a:path>
                </a:pathLst>
              </a:custGeom>
              <a:solidFill>
                <a:srgbClr val="CC6500"/>
              </a:solidFill>
              <a:ln w="9525">
                <a:noFill/>
                <a:round/>
                <a:headEnd/>
                <a:tailEnd/>
              </a:ln>
            </p:spPr>
            <p:txBody>
              <a:bodyPr>
                <a:prstTxWarp prst="textNoShape">
                  <a:avLst/>
                </a:prstTxWarp>
              </a:bodyPr>
              <a:lstStyle/>
              <a:p>
                <a:endParaRPr lang="en-US">
                  <a:latin typeface="Calibri" pitchFamily="-112" charset="0"/>
                </a:endParaRPr>
              </a:p>
            </p:txBody>
          </p:sp>
          <p:sp>
            <p:nvSpPr>
              <p:cNvPr id="676527" name="Freeform 3464"/>
              <p:cNvSpPr>
                <a:spLocks/>
              </p:cNvSpPr>
              <p:nvPr/>
            </p:nvSpPr>
            <p:spPr bwMode="auto">
              <a:xfrm>
                <a:off x="3273" y="2378"/>
                <a:ext cx="61" cy="21"/>
              </a:xfrm>
              <a:custGeom>
                <a:avLst/>
                <a:gdLst>
                  <a:gd name="T0" fmla="*/ 1 w 122"/>
                  <a:gd name="T1" fmla="*/ 1 h 41"/>
                  <a:gd name="T2" fmla="*/ 1 w 122"/>
                  <a:gd name="T3" fmla="*/ 1 h 41"/>
                  <a:gd name="T4" fmla="*/ 0 w 122"/>
                  <a:gd name="T5" fmla="*/ 1 h 41"/>
                  <a:gd name="T6" fmla="*/ 1 w 122"/>
                  <a:gd name="T7" fmla="*/ 0 h 41"/>
                  <a:gd name="T8" fmla="*/ 1 w 122"/>
                  <a:gd name="T9" fmla="*/ 1 h 41"/>
                  <a:gd name="T10" fmla="*/ 0 60000 65536"/>
                  <a:gd name="T11" fmla="*/ 0 60000 65536"/>
                  <a:gd name="T12" fmla="*/ 0 60000 65536"/>
                  <a:gd name="T13" fmla="*/ 0 60000 65536"/>
                  <a:gd name="T14" fmla="*/ 0 60000 65536"/>
                  <a:gd name="T15" fmla="*/ 0 w 122"/>
                  <a:gd name="T16" fmla="*/ 0 h 41"/>
                  <a:gd name="T17" fmla="*/ 122 w 122"/>
                  <a:gd name="T18" fmla="*/ 41 h 41"/>
                </a:gdLst>
                <a:ahLst/>
                <a:cxnLst>
                  <a:cxn ang="T10">
                    <a:pos x="T0" y="T1"/>
                  </a:cxn>
                  <a:cxn ang="T11">
                    <a:pos x="T2" y="T3"/>
                  </a:cxn>
                  <a:cxn ang="T12">
                    <a:pos x="T4" y="T5"/>
                  </a:cxn>
                  <a:cxn ang="T13">
                    <a:pos x="T6" y="T7"/>
                  </a:cxn>
                  <a:cxn ang="T14">
                    <a:pos x="T8" y="T9"/>
                  </a:cxn>
                </a:cxnLst>
                <a:rect l="T15" t="T16" r="T17" b="T18"/>
                <a:pathLst>
                  <a:path w="122" h="41">
                    <a:moveTo>
                      <a:pt x="122" y="40"/>
                    </a:moveTo>
                    <a:lnTo>
                      <a:pt x="122" y="41"/>
                    </a:lnTo>
                    <a:lnTo>
                      <a:pt x="0" y="3"/>
                    </a:lnTo>
                    <a:lnTo>
                      <a:pt x="1" y="0"/>
                    </a:lnTo>
                    <a:lnTo>
                      <a:pt x="122" y="40"/>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528" name="Freeform 3465"/>
              <p:cNvSpPr>
                <a:spLocks/>
              </p:cNvSpPr>
              <p:nvPr/>
            </p:nvSpPr>
            <p:spPr bwMode="auto">
              <a:xfrm>
                <a:off x="3272" y="2380"/>
                <a:ext cx="62" cy="21"/>
              </a:xfrm>
              <a:custGeom>
                <a:avLst/>
                <a:gdLst>
                  <a:gd name="T0" fmla="*/ 1 w 124"/>
                  <a:gd name="T1" fmla="*/ 1 h 42"/>
                  <a:gd name="T2" fmla="*/ 1 w 124"/>
                  <a:gd name="T3" fmla="*/ 1 h 42"/>
                  <a:gd name="T4" fmla="*/ 0 w 124"/>
                  <a:gd name="T5" fmla="*/ 1 h 42"/>
                  <a:gd name="T6" fmla="*/ 1 w 124"/>
                  <a:gd name="T7" fmla="*/ 0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38"/>
                    </a:moveTo>
                    <a:lnTo>
                      <a:pt x="123" y="42"/>
                    </a:lnTo>
                    <a:lnTo>
                      <a:pt x="0" y="2"/>
                    </a:lnTo>
                    <a:lnTo>
                      <a:pt x="2" y="0"/>
                    </a:lnTo>
                    <a:lnTo>
                      <a:pt x="124" y="38"/>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529" name="Freeform 3466"/>
              <p:cNvSpPr>
                <a:spLocks/>
              </p:cNvSpPr>
              <p:nvPr/>
            </p:nvSpPr>
            <p:spPr bwMode="auto">
              <a:xfrm>
                <a:off x="3272" y="2381"/>
                <a:ext cx="61" cy="21"/>
              </a:xfrm>
              <a:custGeom>
                <a:avLst/>
                <a:gdLst>
                  <a:gd name="T0" fmla="*/ 0 w 123"/>
                  <a:gd name="T1" fmla="*/ 1 h 41"/>
                  <a:gd name="T2" fmla="*/ 0 w 123"/>
                  <a:gd name="T3" fmla="*/ 1 h 41"/>
                  <a:gd name="T4" fmla="*/ 0 w 123"/>
                  <a:gd name="T5" fmla="*/ 1 h 41"/>
                  <a:gd name="T6" fmla="*/ 0 w 123"/>
                  <a:gd name="T7" fmla="*/ 0 h 41"/>
                  <a:gd name="T8" fmla="*/ 0 w 123"/>
                  <a:gd name="T9" fmla="*/ 1 h 41"/>
                  <a:gd name="T10" fmla="*/ 0 60000 65536"/>
                  <a:gd name="T11" fmla="*/ 0 60000 65536"/>
                  <a:gd name="T12" fmla="*/ 0 60000 65536"/>
                  <a:gd name="T13" fmla="*/ 0 60000 65536"/>
                  <a:gd name="T14" fmla="*/ 0 60000 65536"/>
                  <a:gd name="T15" fmla="*/ 0 w 123"/>
                  <a:gd name="T16" fmla="*/ 0 h 41"/>
                  <a:gd name="T17" fmla="*/ 123 w 123"/>
                  <a:gd name="T18" fmla="*/ 41 h 41"/>
                </a:gdLst>
                <a:ahLst/>
                <a:cxnLst>
                  <a:cxn ang="T10">
                    <a:pos x="T0" y="T1"/>
                  </a:cxn>
                  <a:cxn ang="T11">
                    <a:pos x="T2" y="T3"/>
                  </a:cxn>
                  <a:cxn ang="T12">
                    <a:pos x="T4" y="T5"/>
                  </a:cxn>
                  <a:cxn ang="T13">
                    <a:pos x="T6" y="T7"/>
                  </a:cxn>
                  <a:cxn ang="T14">
                    <a:pos x="T8" y="T9"/>
                  </a:cxn>
                </a:cxnLst>
                <a:rect l="T15" t="T16" r="T17" b="T18"/>
                <a:pathLst>
                  <a:path w="123" h="41">
                    <a:moveTo>
                      <a:pt x="123" y="40"/>
                    </a:moveTo>
                    <a:lnTo>
                      <a:pt x="121" y="41"/>
                    </a:lnTo>
                    <a:lnTo>
                      <a:pt x="0" y="3"/>
                    </a:lnTo>
                    <a:lnTo>
                      <a:pt x="0" y="0"/>
                    </a:lnTo>
                    <a:lnTo>
                      <a:pt x="123" y="40"/>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530" name="Freeform 3467"/>
              <p:cNvSpPr>
                <a:spLocks/>
              </p:cNvSpPr>
              <p:nvPr/>
            </p:nvSpPr>
            <p:spPr bwMode="auto">
              <a:xfrm>
                <a:off x="3269" y="2383"/>
                <a:ext cx="64" cy="27"/>
              </a:xfrm>
              <a:custGeom>
                <a:avLst/>
                <a:gdLst>
                  <a:gd name="T0" fmla="*/ 1 w 126"/>
                  <a:gd name="T1" fmla="*/ 0 h 55"/>
                  <a:gd name="T2" fmla="*/ 1 w 126"/>
                  <a:gd name="T3" fmla="*/ 0 h 55"/>
                  <a:gd name="T4" fmla="*/ 0 w 126"/>
                  <a:gd name="T5" fmla="*/ 0 h 55"/>
                  <a:gd name="T6" fmla="*/ 1 w 126"/>
                  <a:gd name="T7" fmla="*/ 0 h 55"/>
                  <a:gd name="T8" fmla="*/ 1 w 126"/>
                  <a:gd name="T9" fmla="*/ 0 h 55"/>
                  <a:gd name="T10" fmla="*/ 0 60000 65536"/>
                  <a:gd name="T11" fmla="*/ 0 60000 65536"/>
                  <a:gd name="T12" fmla="*/ 0 60000 65536"/>
                  <a:gd name="T13" fmla="*/ 0 60000 65536"/>
                  <a:gd name="T14" fmla="*/ 0 60000 65536"/>
                  <a:gd name="T15" fmla="*/ 0 w 126"/>
                  <a:gd name="T16" fmla="*/ 0 h 55"/>
                  <a:gd name="T17" fmla="*/ 126 w 126"/>
                  <a:gd name="T18" fmla="*/ 55 h 55"/>
                </a:gdLst>
                <a:ahLst/>
                <a:cxnLst>
                  <a:cxn ang="T10">
                    <a:pos x="T0" y="T1"/>
                  </a:cxn>
                  <a:cxn ang="T11">
                    <a:pos x="T2" y="T3"/>
                  </a:cxn>
                  <a:cxn ang="T12">
                    <a:pos x="T4" y="T5"/>
                  </a:cxn>
                  <a:cxn ang="T13">
                    <a:pos x="T6" y="T7"/>
                  </a:cxn>
                  <a:cxn ang="T14">
                    <a:pos x="T8" y="T9"/>
                  </a:cxn>
                </a:cxnLst>
                <a:rect l="T15" t="T16" r="T17" b="T18"/>
                <a:pathLst>
                  <a:path w="126" h="55">
                    <a:moveTo>
                      <a:pt x="126" y="38"/>
                    </a:moveTo>
                    <a:lnTo>
                      <a:pt x="123" y="55"/>
                    </a:lnTo>
                    <a:lnTo>
                      <a:pt x="0" y="15"/>
                    </a:lnTo>
                    <a:lnTo>
                      <a:pt x="5" y="0"/>
                    </a:lnTo>
                    <a:lnTo>
                      <a:pt x="126" y="38"/>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531" name="Freeform 3468"/>
              <p:cNvSpPr>
                <a:spLocks/>
              </p:cNvSpPr>
              <p:nvPr/>
            </p:nvSpPr>
            <p:spPr bwMode="auto">
              <a:xfrm>
                <a:off x="3271" y="2383"/>
                <a:ext cx="62" cy="23"/>
              </a:xfrm>
              <a:custGeom>
                <a:avLst/>
                <a:gdLst>
                  <a:gd name="T0" fmla="*/ 1 w 123"/>
                  <a:gd name="T1" fmla="*/ 0 h 47"/>
                  <a:gd name="T2" fmla="*/ 1 w 123"/>
                  <a:gd name="T3" fmla="*/ 0 h 47"/>
                  <a:gd name="T4" fmla="*/ 0 w 123"/>
                  <a:gd name="T5" fmla="*/ 0 h 47"/>
                  <a:gd name="T6" fmla="*/ 1 w 123"/>
                  <a:gd name="T7" fmla="*/ 0 h 47"/>
                  <a:gd name="T8" fmla="*/ 1 w 123"/>
                  <a:gd name="T9" fmla="*/ 0 h 47"/>
                  <a:gd name="T10" fmla="*/ 0 60000 65536"/>
                  <a:gd name="T11" fmla="*/ 0 60000 65536"/>
                  <a:gd name="T12" fmla="*/ 0 60000 65536"/>
                  <a:gd name="T13" fmla="*/ 0 60000 65536"/>
                  <a:gd name="T14" fmla="*/ 0 60000 65536"/>
                  <a:gd name="T15" fmla="*/ 0 w 123"/>
                  <a:gd name="T16" fmla="*/ 0 h 47"/>
                  <a:gd name="T17" fmla="*/ 123 w 123"/>
                  <a:gd name="T18" fmla="*/ 47 h 47"/>
                </a:gdLst>
                <a:ahLst/>
                <a:cxnLst>
                  <a:cxn ang="T10">
                    <a:pos x="T0" y="T1"/>
                  </a:cxn>
                  <a:cxn ang="T11">
                    <a:pos x="T2" y="T3"/>
                  </a:cxn>
                  <a:cxn ang="T12">
                    <a:pos x="T4" y="T5"/>
                  </a:cxn>
                  <a:cxn ang="T13">
                    <a:pos x="T6" y="T7"/>
                  </a:cxn>
                  <a:cxn ang="T14">
                    <a:pos x="T8" y="T9"/>
                  </a:cxn>
                </a:cxnLst>
                <a:rect l="T15" t="T16" r="T17" b="T18"/>
                <a:pathLst>
                  <a:path w="123" h="47">
                    <a:moveTo>
                      <a:pt x="123" y="38"/>
                    </a:moveTo>
                    <a:lnTo>
                      <a:pt x="121" y="47"/>
                    </a:lnTo>
                    <a:lnTo>
                      <a:pt x="0" y="7"/>
                    </a:lnTo>
                    <a:lnTo>
                      <a:pt x="2" y="0"/>
                    </a:lnTo>
                    <a:lnTo>
                      <a:pt x="123" y="38"/>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532" name="Freeform 3469"/>
              <p:cNvSpPr>
                <a:spLocks/>
              </p:cNvSpPr>
              <p:nvPr/>
            </p:nvSpPr>
            <p:spPr bwMode="auto">
              <a:xfrm>
                <a:off x="3269" y="2386"/>
                <a:ext cx="63" cy="24"/>
              </a:xfrm>
              <a:custGeom>
                <a:avLst/>
                <a:gdLst>
                  <a:gd name="T0" fmla="*/ 1 w 124"/>
                  <a:gd name="T1" fmla="*/ 1 h 48"/>
                  <a:gd name="T2" fmla="*/ 1 w 124"/>
                  <a:gd name="T3" fmla="*/ 1 h 48"/>
                  <a:gd name="T4" fmla="*/ 0 w 124"/>
                  <a:gd name="T5" fmla="*/ 1 h 48"/>
                  <a:gd name="T6" fmla="*/ 1 w 124"/>
                  <a:gd name="T7" fmla="*/ 0 h 48"/>
                  <a:gd name="T8" fmla="*/ 1 w 124"/>
                  <a:gd name="T9" fmla="*/ 1 h 48"/>
                  <a:gd name="T10" fmla="*/ 0 60000 65536"/>
                  <a:gd name="T11" fmla="*/ 0 60000 65536"/>
                  <a:gd name="T12" fmla="*/ 0 60000 65536"/>
                  <a:gd name="T13" fmla="*/ 0 60000 65536"/>
                  <a:gd name="T14" fmla="*/ 0 60000 65536"/>
                  <a:gd name="T15" fmla="*/ 0 w 124"/>
                  <a:gd name="T16" fmla="*/ 0 h 48"/>
                  <a:gd name="T17" fmla="*/ 124 w 124"/>
                  <a:gd name="T18" fmla="*/ 48 h 48"/>
                </a:gdLst>
                <a:ahLst/>
                <a:cxnLst>
                  <a:cxn ang="T10">
                    <a:pos x="T0" y="T1"/>
                  </a:cxn>
                  <a:cxn ang="T11">
                    <a:pos x="T2" y="T3"/>
                  </a:cxn>
                  <a:cxn ang="T12">
                    <a:pos x="T4" y="T5"/>
                  </a:cxn>
                  <a:cxn ang="T13">
                    <a:pos x="T6" y="T7"/>
                  </a:cxn>
                  <a:cxn ang="T14">
                    <a:pos x="T8" y="T9"/>
                  </a:cxn>
                </a:cxnLst>
                <a:rect l="T15" t="T16" r="T17" b="T18"/>
                <a:pathLst>
                  <a:path w="124" h="48">
                    <a:moveTo>
                      <a:pt x="124" y="40"/>
                    </a:moveTo>
                    <a:lnTo>
                      <a:pt x="123" y="48"/>
                    </a:lnTo>
                    <a:lnTo>
                      <a:pt x="0" y="8"/>
                    </a:lnTo>
                    <a:lnTo>
                      <a:pt x="3" y="0"/>
                    </a:lnTo>
                    <a:lnTo>
                      <a:pt x="124" y="40"/>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533" name="Freeform 3470"/>
              <p:cNvSpPr>
                <a:spLocks/>
              </p:cNvSpPr>
              <p:nvPr/>
            </p:nvSpPr>
            <p:spPr bwMode="auto">
              <a:xfrm>
                <a:off x="3269" y="2390"/>
                <a:ext cx="62" cy="28"/>
              </a:xfrm>
              <a:custGeom>
                <a:avLst/>
                <a:gdLst>
                  <a:gd name="T0" fmla="*/ 0 w 125"/>
                  <a:gd name="T1" fmla="*/ 1 h 56"/>
                  <a:gd name="T2" fmla="*/ 0 w 125"/>
                  <a:gd name="T3" fmla="*/ 1 h 56"/>
                  <a:gd name="T4" fmla="*/ 0 w 125"/>
                  <a:gd name="T5" fmla="*/ 1 h 56"/>
                  <a:gd name="T6" fmla="*/ 0 w 125"/>
                  <a:gd name="T7" fmla="*/ 0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5" y="40"/>
                    </a:moveTo>
                    <a:lnTo>
                      <a:pt x="123" y="56"/>
                    </a:lnTo>
                    <a:lnTo>
                      <a:pt x="0" y="17"/>
                    </a:lnTo>
                    <a:lnTo>
                      <a:pt x="2" y="0"/>
                    </a:lnTo>
                    <a:lnTo>
                      <a:pt x="125" y="40"/>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534" name="Freeform 3471"/>
              <p:cNvSpPr>
                <a:spLocks/>
              </p:cNvSpPr>
              <p:nvPr/>
            </p:nvSpPr>
            <p:spPr bwMode="auto">
              <a:xfrm>
                <a:off x="3269" y="2390"/>
                <a:ext cx="62" cy="24"/>
              </a:xfrm>
              <a:custGeom>
                <a:avLst/>
                <a:gdLst>
                  <a:gd name="T0" fmla="*/ 1 w 123"/>
                  <a:gd name="T1" fmla="*/ 1 h 48"/>
                  <a:gd name="T2" fmla="*/ 1 w 123"/>
                  <a:gd name="T3" fmla="*/ 1 h 48"/>
                  <a:gd name="T4" fmla="*/ 0 w 123"/>
                  <a:gd name="T5" fmla="*/ 1 h 48"/>
                  <a:gd name="T6" fmla="*/ 0 w 123"/>
                  <a:gd name="T7" fmla="*/ 0 h 48"/>
                  <a:gd name="T8" fmla="*/ 1 w 123"/>
                  <a:gd name="T9" fmla="*/ 1 h 48"/>
                  <a:gd name="T10" fmla="*/ 0 60000 65536"/>
                  <a:gd name="T11" fmla="*/ 0 60000 65536"/>
                  <a:gd name="T12" fmla="*/ 0 60000 65536"/>
                  <a:gd name="T13" fmla="*/ 0 60000 65536"/>
                  <a:gd name="T14" fmla="*/ 0 60000 65536"/>
                  <a:gd name="T15" fmla="*/ 0 w 123"/>
                  <a:gd name="T16" fmla="*/ 0 h 48"/>
                  <a:gd name="T17" fmla="*/ 123 w 123"/>
                  <a:gd name="T18" fmla="*/ 48 h 48"/>
                </a:gdLst>
                <a:ahLst/>
                <a:cxnLst>
                  <a:cxn ang="T10">
                    <a:pos x="T0" y="T1"/>
                  </a:cxn>
                  <a:cxn ang="T11">
                    <a:pos x="T2" y="T3"/>
                  </a:cxn>
                  <a:cxn ang="T12">
                    <a:pos x="T4" y="T5"/>
                  </a:cxn>
                  <a:cxn ang="T13">
                    <a:pos x="T6" y="T7"/>
                  </a:cxn>
                  <a:cxn ang="T14">
                    <a:pos x="T8" y="T9"/>
                  </a:cxn>
                </a:cxnLst>
                <a:rect l="T15" t="T16" r="T17" b="T18"/>
                <a:pathLst>
                  <a:path w="123" h="48">
                    <a:moveTo>
                      <a:pt x="123" y="40"/>
                    </a:moveTo>
                    <a:lnTo>
                      <a:pt x="121" y="48"/>
                    </a:lnTo>
                    <a:lnTo>
                      <a:pt x="0" y="8"/>
                    </a:lnTo>
                    <a:lnTo>
                      <a:pt x="0" y="0"/>
                    </a:lnTo>
                    <a:lnTo>
                      <a:pt x="123" y="40"/>
                    </a:lnTo>
                    <a:close/>
                  </a:path>
                </a:pathLst>
              </a:custGeom>
              <a:solidFill>
                <a:srgbClr val="D36900"/>
              </a:solidFill>
              <a:ln w="9525">
                <a:noFill/>
                <a:round/>
                <a:headEnd/>
                <a:tailEnd/>
              </a:ln>
            </p:spPr>
            <p:txBody>
              <a:bodyPr>
                <a:prstTxWarp prst="textNoShape">
                  <a:avLst/>
                </a:prstTxWarp>
              </a:bodyPr>
              <a:lstStyle/>
              <a:p>
                <a:endParaRPr lang="en-US">
                  <a:latin typeface="Calibri" pitchFamily="-112" charset="0"/>
                </a:endParaRPr>
              </a:p>
            </p:txBody>
          </p:sp>
          <p:sp>
            <p:nvSpPr>
              <p:cNvPr id="676535" name="Freeform 3472"/>
              <p:cNvSpPr>
                <a:spLocks/>
              </p:cNvSpPr>
              <p:nvPr/>
            </p:nvSpPr>
            <p:spPr bwMode="auto">
              <a:xfrm>
                <a:off x="3269" y="2394"/>
                <a:ext cx="61" cy="24"/>
              </a:xfrm>
              <a:custGeom>
                <a:avLst/>
                <a:gdLst>
                  <a:gd name="T0" fmla="*/ 0 w 123"/>
                  <a:gd name="T1" fmla="*/ 1 h 48"/>
                  <a:gd name="T2" fmla="*/ 0 w 123"/>
                  <a:gd name="T3" fmla="*/ 1 h 48"/>
                  <a:gd name="T4" fmla="*/ 0 w 123"/>
                  <a:gd name="T5" fmla="*/ 1 h 48"/>
                  <a:gd name="T6" fmla="*/ 0 w 123"/>
                  <a:gd name="T7" fmla="*/ 0 h 48"/>
                  <a:gd name="T8" fmla="*/ 0 w 123"/>
                  <a:gd name="T9" fmla="*/ 1 h 48"/>
                  <a:gd name="T10" fmla="*/ 0 60000 65536"/>
                  <a:gd name="T11" fmla="*/ 0 60000 65536"/>
                  <a:gd name="T12" fmla="*/ 0 60000 65536"/>
                  <a:gd name="T13" fmla="*/ 0 60000 65536"/>
                  <a:gd name="T14" fmla="*/ 0 60000 65536"/>
                  <a:gd name="T15" fmla="*/ 0 w 123"/>
                  <a:gd name="T16" fmla="*/ 0 h 48"/>
                  <a:gd name="T17" fmla="*/ 123 w 123"/>
                  <a:gd name="T18" fmla="*/ 48 h 48"/>
                </a:gdLst>
                <a:ahLst/>
                <a:cxnLst>
                  <a:cxn ang="T10">
                    <a:pos x="T0" y="T1"/>
                  </a:cxn>
                  <a:cxn ang="T11">
                    <a:pos x="T2" y="T3"/>
                  </a:cxn>
                  <a:cxn ang="T12">
                    <a:pos x="T4" y="T5"/>
                  </a:cxn>
                  <a:cxn ang="T13">
                    <a:pos x="T6" y="T7"/>
                  </a:cxn>
                  <a:cxn ang="T14">
                    <a:pos x="T8" y="T9"/>
                  </a:cxn>
                </a:cxnLst>
                <a:rect l="T15" t="T16" r="T17" b="T18"/>
                <a:pathLst>
                  <a:path w="123" h="48">
                    <a:moveTo>
                      <a:pt x="123" y="40"/>
                    </a:moveTo>
                    <a:lnTo>
                      <a:pt x="123" y="48"/>
                    </a:lnTo>
                    <a:lnTo>
                      <a:pt x="0" y="9"/>
                    </a:lnTo>
                    <a:lnTo>
                      <a:pt x="2" y="0"/>
                    </a:lnTo>
                    <a:lnTo>
                      <a:pt x="123" y="40"/>
                    </a:lnTo>
                    <a:close/>
                  </a:path>
                </a:pathLst>
              </a:custGeom>
              <a:solidFill>
                <a:srgbClr val="D26800"/>
              </a:solidFill>
              <a:ln w="9525">
                <a:noFill/>
                <a:round/>
                <a:headEnd/>
                <a:tailEnd/>
              </a:ln>
            </p:spPr>
            <p:txBody>
              <a:bodyPr>
                <a:prstTxWarp prst="textNoShape">
                  <a:avLst/>
                </a:prstTxWarp>
              </a:bodyPr>
              <a:lstStyle/>
              <a:p>
                <a:endParaRPr lang="en-US">
                  <a:latin typeface="Calibri" pitchFamily="-112" charset="0"/>
                </a:endParaRPr>
              </a:p>
            </p:txBody>
          </p:sp>
          <p:sp>
            <p:nvSpPr>
              <p:cNvPr id="676536" name="Freeform 3473"/>
              <p:cNvSpPr>
                <a:spLocks/>
              </p:cNvSpPr>
              <p:nvPr/>
            </p:nvSpPr>
            <p:spPr bwMode="auto">
              <a:xfrm>
                <a:off x="3269" y="2398"/>
                <a:ext cx="62" cy="29"/>
              </a:xfrm>
              <a:custGeom>
                <a:avLst/>
                <a:gdLst>
                  <a:gd name="T0" fmla="*/ 0 w 125"/>
                  <a:gd name="T1" fmla="*/ 1 h 56"/>
                  <a:gd name="T2" fmla="*/ 0 w 125"/>
                  <a:gd name="T3" fmla="*/ 1 h 56"/>
                  <a:gd name="T4" fmla="*/ 0 w 125"/>
                  <a:gd name="T5" fmla="*/ 1 h 56"/>
                  <a:gd name="T6" fmla="*/ 0 w 125"/>
                  <a:gd name="T7" fmla="*/ 0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3" y="39"/>
                    </a:moveTo>
                    <a:lnTo>
                      <a:pt x="125" y="56"/>
                    </a:lnTo>
                    <a:lnTo>
                      <a:pt x="2" y="16"/>
                    </a:lnTo>
                    <a:lnTo>
                      <a:pt x="0" y="0"/>
                    </a:lnTo>
                    <a:lnTo>
                      <a:pt x="123" y="3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537" name="Freeform 3474"/>
              <p:cNvSpPr>
                <a:spLocks/>
              </p:cNvSpPr>
              <p:nvPr/>
            </p:nvSpPr>
            <p:spPr bwMode="auto">
              <a:xfrm>
                <a:off x="3269" y="2398"/>
                <a:ext cx="61" cy="23"/>
              </a:xfrm>
              <a:custGeom>
                <a:avLst/>
                <a:gdLst>
                  <a:gd name="T0" fmla="*/ 0 w 123"/>
                  <a:gd name="T1" fmla="*/ 1 h 44"/>
                  <a:gd name="T2" fmla="*/ 0 w 123"/>
                  <a:gd name="T3" fmla="*/ 1 h 44"/>
                  <a:gd name="T4" fmla="*/ 0 w 123"/>
                  <a:gd name="T5" fmla="*/ 1 h 44"/>
                  <a:gd name="T6" fmla="*/ 0 w 123"/>
                  <a:gd name="T7" fmla="*/ 0 h 44"/>
                  <a:gd name="T8" fmla="*/ 0 w 123"/>
                  <a:gd name="T9" fmla="*/ 1 h 44"/>
                  <a:gd name="T10" fmla="*/ 0 60000 65536"/>
                  <a:gd name="T11" fmla="*/ 0 60000 65536"/>
                  <a:gd name="T12" fmla="*/ 0 60000 65536"/>
                  <a:gd name="T13" fmla="*/ 0 60000 65536"/>
                  <a:gd name="T14" fmla="*/ 0 60000 65536"/>
                  <a:gd name="T15" fmla="*/ 0 w 123"/>
                  <a:gd name="T16" fmla="*/ 0 h 44"/>
                  <a:gd name="T17" fmla="*/ 123 w 123"/>
                  <a:gd name="T18" fmla="*/ 44 h 44"/>
                </a:gdLst>
                <a:ahLst/>
                <a:cxnLst>
                  <a:cxn ang="T10">
                    <a:pos x="T0" y="T1"/>
                  </a:cxn>
                  <a:cxn ang="T11">
                    <a:pos x="T2" y="T3"/>
                  </a:cxn>
                  <a:cxn ang="T12">
                    <a:pos x="T4" y="T5"/>
                  </a:cxn>
                  <a:cxn ang="T13">
                    <a:pos x="T6" y="T7"/>
                  </a:cxn>
                  <a:cxn ang="T14">
                    <a:pos x="T8" y="T9"/>
                  </a:cxn>
                </a:cxnLst>
                <a:rect l="T15" t="T16" r="T17" b="T18"/>
                <a:pathLst>
                  <a:path w="123" h="44">
                    <a:moveTo>
                      <a:pt x="123" y="39"/>
                    </a:moveTo>
                    <a:lnTo>
                      <a:pt x="123" y="44"/>
                    </a:lnTo>
                    <a:lnTo>
                      <a:pt x="2" y="5"/>
                    </a:lnTo>
                    <a:lnTo>
                      <a:pt x="0" y="0"/>
                    </a:lnTo>
                    <a:lnTo>
                      <a:pt x="123" y="39"/>
                    </a:lnTo>
                    <a:close/>
                  </a:path>
                </a:pathLst>
              </a:custGeom>
              <a:solidFill>
                <a:srgbClr val="D16800"/>
              </a:solidFill>
              <a:ln w="9525">
                <a:noFill/>
                <a:round/>
                <a:headEnd/>
                <a:tailEnd/>
              </a:ln>
            </p:spPr>
            <p:txBody>
              <a:bodyPr>
                <a:prstTxWarp prst="textNoShape">
                  <a:avLst/>
                </a:prstTxWarp>
              </a:bodyPr>
              <a:lstStyle/>
              <a:p>
                <a:endParaRPr lang="en-US">
                  <a:latin typeface="Calibri" pitchFamily="-112" charset="0"/>
                </a:endParaRPr>
              </a:p>
            </p:txBody>
          </p:sp>
          <p:sp>
            <p:nvSpPr>
              <p:cNvPr id="676538" name="Freeform 3475"/>
              <p:cNvSpPr>
                <a:spLocks/>
              </p:cNvSpPr>
              <p:nvPr/>
            </p:nvSpPr>
            <p:spPr bwMode="auto">
              <a:xfrm>
                <a:off x="3269" y="2401"/>
                <a:ext cx="61" cy="21"/>
              </a:xfrm>
              <a:custGeom>
                <a:avLst/>
                <a:gdLst>
                  <a:gd name="T0" fmla="*/ 1 w 121"/>
                  <a:gd name="T1" fmla="*/ 0 h 43"/>
                  <a:gd name="T2" fmla="*/ 1 w 121"/>
                  <a:gd name="T3" fmla="*/ 0 h 43"/>
                  <a:gd name="T4" fmla="*/ 0 w 121"/>
                  <a:gd name="T5" fmla="*/ 0 h 43"/>
                  <a:gd name="T6" fmla="*/ 0 w 121"/>
                  <a:gd name="T7" fmla="*/ 0 h 43"/>
                  <a:gd name="T8" fmla="*/ 1 w 121"/>
                  <a:gd name="T9" fmla="*/ 0 h 43"/>
                  <a:gd name="T10" fmla="*/ 0 60000 65536"/>
                  <a:gd name="T11" fmla="*/ 0 60000 65536"/>
                  <a:gd name="T12" fmla="*/ 0 60000 65536"/>
                  <a:gd name="T13" fmla="*/ 0 60000 65536"/>
                  <a:gd name="T14" fmla="*/ 0 60000 65536"/>
                  <a:gd name="T15" fmla="*/ 0 w 121"/>
                  <a:gd name="T16" fmla="*/ 0 h 43"/>
                  <a:gd name="T17" fmla="*/ 121 w 121"/>
                  <a:gd name="T18" fmla="*/ 43 h 43"/>
                </a:gdLst>
                <a:ahLst/>
                <a:cxnLst>
                  <a:cxn ang="T10">
                    <a:pos x="T0" y="T1"/>
                  </a:cxn>
                  <a:cxn ang="T11">
                    <a:pos x="T2" y="T3"/>
                  </a:cxn>
                  <a:cxn ang="T12">
                    <a:pos x="T4" y="T5"/>
                  </a:cxn>
                  <a:cxn ang="T13">
                    <a:pos x="T6" y="T7"/>
                  </a:cxn>
                  <a:cxn ang="T14">
                    <a:pos x="T8" y="T9"/>
                  </a:cxn>
                </a:cxnLst>
                <a:rect l="T15" t="T16" r="T17" b="T18"/>
                <a:pathLst>
                  <a:path w="121" h="43">
                    <a:moveTo>
                      <a:pt x="121" y="39"/>
                    </a:moveTo>
                    <a:lnTo>
                      <a:pt x="121" y="43"/>
                    </a:lnTo>
                    <a:lnTo>
                      <a:pt x="0" y="3"/>
                    </a:lnTo>
                    <a:lnTo>
                      <a:pt x="0" y="0"/>
                    </a:lnTo>
                    <a:lnTo>
                      <a:pt x="121" y="39"/>
                    </a:lnTo>
                    <a:close/>
                  </a:path>
                </a:pathLst>
              </a:custGeom>
              <a:solidFill>
                <a:srgbClr val="D06700"/>
              </a:solidFill>
              <a:ln w="9525">
                <a:noFill/>
                <a:round/>
                <a:headEnd/>
                <a:tailEnd/>
              </a:ln>
            </p:spPr>
            <p:txBody>
              <a:bodyPr>
                <a:prstTxWarp prst="textNoShape">
                  <a:avLst/>
                </a:prstTxWarp>
              </a:bodyPr>
              <a:lstStyle/>
              <a:p>
                <a:endParaRPr lang="en-US">
                  <a:latin typeface="Calibri" pitchFamily="-112" charset="0"/>
                </a:endParaRPr>
              </a:p>
            </p:txBody>
          </p:sp>
          <p:sp>
            <p:nvSpPr>
              <p:cNvPr id="676539" name="Freeform 3476"/>
              <p:cNvSpPr>
                <a:spLocks/>
              </p:cNvSpPr>
              <p:nvPr/>
            </p:nvSpPr>
            <p:spPr bwMode="auto">
              <a:xfrm>
                <a:off x="3269" y="2402"/>
                <a:ext cx="62" cy="23"/>
              </a:xfrm>
              <a:custGeom>
                <a:avLst/>
                <a:gdLst>
                  <a:gd name="T0" fmla="*/ 1 w 123"/>
                  <a:gd name="T1" fmla="*/ 1 h 45"/>
                  <a:gd name="T2" fmla="*/ 1 w 123"/>
                  <a:gd name="T3" fmla="*/ 1 h 45"/>
                  <a:gd name="T4" fmla="*/ 0 w 123"/>
                  <a:gd name="T5" fmla="*/ 1 h 45"/>
                  <a:gd name="T6" fmla="*/ 0 w 123"/>
                  <a:gd name="T7" fmla="*/ 0 h 45"/>
                  <a:gd name="T8" fmla="*/ 1 w 123"/>
                  <a:gd name="T9" fmla="*/ 1 h 45"/>
                  <a:gd name="T10" fmla="*/ 0 60000 65536"/>
                  <a:gd name="T11" fmla="*/ 0 60000 65536"/>
                  <a:gd name="T12" fmla="*/ 0 60000 65536"/>
                  <a:gd name="T13" fmla="*/ 0 60000 65536"/>
                  <a:gd name="T14" fmla="*/ 0 60000 65536"/>
                  <a:gd name="T15" fmla="*/ 0 w 123"/>
                  <a:gd name="T16" fmla="*/ 0 h 45"/>
                  <a:gd name="T17" fmla="*/ 123 w 123"/>
                  <a:gd name="T18" fmla="*/ 45 h 45"/>
                </a:gdLst>
                <a:ahLst/>
                <a:cxnLst>
                  <a:cxn ang="T10">
                    <a:pos x="T0" y="T1"/>
                  </a:cxn>
                  <a:cxn ang="T11">
                    <a:pos x="T2" y="T3"/>
                  </a:cxn>
                  <a:cxn ang="T12">
                    <a:pos x="T4" y="T5"/>
                  </a:cxn>
                  <a:cxn ang="T13">
                    <a:pos x="T6" y="T7"/>
                  </a:cxn>
                  <a:cxn ang="T14">
                    <a:pos x="T8" y="T9"/>
                  </a:cxn>
                </a:cxnLst>
                <a:rect l="T15" t="T16" r="T17" b="T18"/>
                <a:pathLst>
                  <a:path w="123" h="45">
                    <a:moveTo>
                      <a:pt x="121" y="40"/>
                    </a:moveTo>
                    <a:lnTo>
                      <a:pt x="123" y="45"/>
                    </a:lnTo>
                    <a:lnTo>
                      <a:pt x="0" y="3"/>
                    </a:lnTo>
                    <a:lnTo>
                      <a:pt x="0" y="0"/>
                    </a:lnTo>
                    <a:lnTo>
                      <a:pt x="121" y="40"/>
                    </a:lnTo>
                    <a:close/>
                  </a:path>
                </a:pathLst>
              </a:custGeom>
              <a:solidFill>
                <a:srgbClr val="CF6700"/>
              </a:solidFill>
              <a:ln w="9525">
                <a:noFill/>
                <a:round/>
                <a:headEnd/>
                <a:tailEnd/>
              </a:ln>
            </p:spPr>
            <p:txBody>
              <a:bodyPr>
                <a:prstTxWarp prst="textNoShape">
                  <a:avLst/>
                </a:prstTxWarp>
              </a:bodyPr>
              <a:lstStyle/>
              <a:p>
                <a:endParaRPr lang="en-US">
                  <a:latin typeface="Calibri" pitchFamily="-112" charset="0"/>
                </a:endParaRPr>
              </a:p>
            </p:txBody>
          </p:sp>
          <p:sp>
            <p:nvSpPr>
              <p:cNvPr id="676540" name="Freeform 3477"/>
              <p:cNvSpPr>
                <a:spLocks/>
              </p:cNvSpPr>
              <p:nvPr/>
            </p:nvSpPr>
            <p:spPr bwMode="auto">
              <a:xfrm>
                <a:off x="3269" y="2404"/>
                <a:ext cx="62" cy="23"/>
              </a:xfrm>
              <a:custGeom>
                <a:avLst/>
                <a:gdLst>
                  <a:gd name="T0" fmla="*/ 1 w 123"/>
                  <a:gd name="T1" fmla="*/ 1 h 45"/>
                  <a:gd name="T2" fmla="*/ 1 w 123"/>
                  <a:gd name="T3" fmla="*/ 1 h 45"/>
                  <a:gd name="T4" fmla="*/ 0 w 123"/>
                  <a:gd name="T5" fmla="*/ 1 h 45"/>
                  <a:gd name="T6" fmla="*/ 0 w 123"/>
                  <a:gd name="T7" fmla="*/ 0 h 45"/>
                  <a:gd name="T8" fmla="*/ 1 w 123"/>
                  <a:gd name="T9" fmla="*/ 1 h 45"/>
                  <a:gd name="T10" fmla="*/ 0 60000 65536"/>
                  <a:gd name="T11" fmla="*/ 0 60000 65536"/>
                  <a:gd name="T12" fmla="*/ 0 60000 65536"/>
                  <a:gd name="T13" fmla="*/ 0 60000 65536"/>
                  <a:gd name="T14" fmla="*/ 0 60000 65536"/>
                  <a:gd name="T15" fmla="*/ 0 w 123"/>
                  <a:gd name="T16" fmla="*/ 0 h 45"/>
                  <a:gd name="T17" fmla="*/ 123 w 123"/>
                  <a:gd name="T18" fmla="*/ 45 h 45"/>
                </a:gdLst>
                <a:ahLst/>
                <a:cxnLst>
                  <a:cxn ang="T10">
                    <a:pos x="T0" y="T1"/>
                  </a:cxn>
                  <a:cxn ang="T11">
                    <a:pos x="T2" y="T3"/>
                  </a:cxn>
                  <a:cxn ang="T12">
                    <a:pos x="T4" y="T5"/>
                  </a:cxn>
                  <a:cxn ang="T13">
                    <a:pos x="T6" y="T7"/>
                  </a:cxn>
                  <a:cxn ang="T14">
                    <a:pos x="T8" y="T9"/>
                  </a:cxn>
                </a:cxnLst>
                <a:rect l="T15" t="T16" r="T17" b="T18"/>
                <a:pathLst>
                  <a:path w="123" h="45">
                    <a:moveTo>
                      <a:pt x="123" y="42"/>
                    </a:moveTo>
                    <a:lnTo>
                      <a:pt x="123" y="45"/>
                    </a:lnTo>
                    <a:lnTo>
                      <a:pt x="0" y="5"/>
                    </a:lnTo>
                    <a:lnTo>
                      <a:pt x="0" y="0"/>
                    </a:lnTo>
                    <a:lnTo>
                      <a:pt x="123" y="42"/>
                    </a:lnTo>
                    <a:close/>
                  </a:path>
                </a:pathLst>
              </a:custGeom>
              <a:solidFill>
                <a:srgbClr val="CE6600"/>
              </a:solidFill>
              <a:ln w="9525">
                <a:noFill/>
                <a:round/>
                <a:headEnd/>
                <a:tailEnd/>
              </a:ln>
            </p:spPr>
            <p:txBody>
              <a:bodyPr>
                <a:prstTxWarp prst="textNoShape">
                  <a:avLst/>
                </a:prstTxWarp>
              </a:bodyPr>
              <a:lstStyle/>
              <a:p>
                <a:endParaRPr lang="en-US">
                  <a:latin typeface="Calibri" pitchFamily="-112" charset="0"/>
                </a:endParaRPr>
              </a:p>
            </p:txBody>
          </p:sp>
          <p:sp>
            <p:nvSpPr>
              <p:cNvPr id="676541" name="Freeform 3478"/>
              <p:cNvSpPr>
                <a:spLocks/>
              </p:cNvSpPr>
              <p:nvPr/>
            </p:nvSpPr>
            <p:spPr bwMode="auto">
              <a:xfrm>
                <a:off x="3269" y="2407"/>
                <a:ext cx="64" cy="27"/>
              </a:xfrm>
              <a:custGeom>
                <a:avLst/>
                <a:gdLst>
                  <a:gd name="T0" fmla="*/ 1 w 126"/>
                  <a:gd name="T1" fmla="*/ 0 h 55"/>
                  <a:gd name="T2" fmla="*/ 1 w 126"/>
                  <a:gd name="T3" fmla="*/ 0 h 55"/>
                  <a:gd name="T4" fmla="*/ 1 w 126"/>
                  <a:gd name="T5" fmla="*/ 0 h 55"/>
                  <a:gd name="T6" fmla="*/ 0 w 126"/>
                  <a:gd name="T7" fmla="*/ 0 h 55"/>
                  <a:gd name="T8" fmla="*/ 1 w 126"/>
                  <a:gd name="T9" fmla="*/ 0 h 55"/>
                  <a:gd name="T10" fmla="*/ 0 60000 65536"/>
                  <a:gd name="T11" fmla="*/ 0 60000 65536"/>
                  <a:gd name="T12" fmla="*/ 0 60000 65536"/>
                  <a:gd name="T13" fmla="*/ 0 60000 65536"/>
                  <a:gd name="T14" fmla="*/ 0 60000 65536"/>
                  <a:gd name="T15" fmla="*/ 0 w 126"/>
                  <a:gd name="T16" fmla="*/ 0 h 55"/>
                  <a:gd name="T17" fmla="*/ 126 w 126"/>
                  <a:gd name="T18" fmla="*/ 55 h 55"/>
                </a:gdLst>
                <a:ahLst/>
                <a:cxnLst>
                  <a:cxn ang="T10">
                    <a:pos x="T0" y="T1"/>
                  </a:cxn>
                  <a:cxn ang="T11">
                    <a:pos x="T2" y="T3"/>
                  </a:cxn>
                  <a:cxn ang="T12">
                    <a:pos x="T4" y="T5"/>
                  </a:cxn>
                  <a:cxn ang="T13">
                    <a:pos x="T6" y="T7"/>
                  </a:cxn>
                  <a:cxn ang="T14">
                    <a:pos x="T8" y="T9"/>
                  </a:cxn>
                </a:cxnLst>
                <a:rect l="T15" t="T16" r="T17" b="T18"/>
                <a:pathLst>
                  <a:path w="126" h="55">
                    <a:moveTo>
                      <a:pt x="123" y="40"/>
                    </a:moveTo>
                    <a:lnTo>
                      <a:pt x="126" y="55"/>
                    </a:lnTo>
                    <a:lnTo>
                      <a:pt x="3" y="15"/>
                    </a:lnTo>
                    <a:lnTo>
                      <a:pt x="0" y="0"/>
                    </a:lnTo>
                    <a:lnTo>
                      <a:pt x="123" y="40"/>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542" name="Freeform 3479"/>
              <p:cNvSpPr>
                <a:spLocks/>
              </p:cNvSpPr>
              <p:nvPr/>
            </p:nvSpPr>
            <p:spPr bwMode="auto">
              <a:xfrm>
                <a:off x="3269" y="2407"/>
                <a:ext cx="62" cy="21"/>
              </a:xfrm>
              <a:custGeom>
                <a:avLst/>
                <a:gdLst>
                  <a:gd name="T0" fmla="*/ 1 w 123"/>
                  <a:gd name="T1" fmla="*/ 0 h 43"/>
                  <a:gd name="T2" fmla="*/ 1 w 123"/>
                  <a:gd name="T3" fmla="*/ 0 h 43"/>
                  <a:gd name="T4" fmla="*/ 1 w 123"/>
                  <a:gd name="T5" fmla="*/ 0 h 43"/>
                  <a:gd name="T6" fmla="*/ 0 w 123"/>
                  <a:gd name="T7" fmla="*/ 0 h 43"/>
                  <a:gd name="T8" fmla="*/ 1 w 123"/>
                  <a:gd name="T9" fmla="*/ 0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0"/>
                    </a:moveTo>
                    <a:lnTo>
                      <a:pt x="123" y="43"/>
                    </a:lnTo>
                    <a:lnTo>
                      <a:pt x="2" y="4"/>
                    </a:lnTo>
                    <a:lnTo>
                      <a:pt x="0" y="0"/>
                    </a:lnTo>
                    <a:lnTo>
                      <a:pt x="123" y="40"/>
                    </a:lnTo>
                    <a:close/>
                  </a:path>
                </a:pathLst>
              </a:custGeom>
              <a:solidFill>
                <a:srgbClr val="CD6600"/>
              </a:solidFill>
              <a:ln w="9525">
                <a:noFill/>
                <a:round/>
                <a:headEnd/>
                <a:tailEnd/>
              </a:ln>
            </p:spPr>
            <p:txBody>
              <a:bodyPr>
                <a:prstTxWarp prst="textNoShape">
                  <a:avLst/>
                </a:prstTxWarp>
              </a:bodyPr>
              <a:lstStyle/>
              <a:p>
                <a:endParaRPr lang="en-US">
                  <a:latin typeface="Calibri" pitchFamily="-112" charset="0"/>
                </a:endParaRPr>
              </a:p>
            </p:txBody>
          </p:sp>
          <p:sp>
            <p:nvSpPr>
              <p:cNvPr id="676543" name="Freeform 3480"/>
              <p:cNvSpPr>
                <a:spLocks/>
              </p:cNvSpPr>
              <p:nvPr/>
            </p:nvSpPr>
            <p:spPr bwMode="auto">
              <a:xfrm>
                <a:off x="3270" y="2408"/>
                <a:ext cx="62" cy="22"/>
              </a:xfrm>
              <a:custGeom>
                <a:avLst/>
                <a:gdLst>
                  <a:gd name="T0" fmla="*/ 1 w 122"/>
                  <a:gd name="T1" fmla="*/ 1 h 43"/>
                  <a:gd name="T2" fmla="*/ 1 w 122"/>
                  <a:gd name="T3" fmla="*/ 1 h 43"/>
                  <a:gd name="T4" fmla="*/ 0 w 122"/>
                  <a:gd name="T5" fmla="*/ 1 h 43"/>
                  <a:gd name="T6" fmla="*/ 0 w 122"/>
                  <a:gd name="T7" fmla="*/ 0 h 43"/>
                  <a:gd name="T8" fmla="*/ 1 w 122"/>
                  <a:gd name="T9" fmla="*/ 1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1" y="39"/>
                    </a:moveTo>
                    <a:lnTo>
                      <a:pt x="122" y="43"/>
                    </a:lnTo>
                    <a:lnTo>
                      <a:pt x="0" y="1"/>
                    </a:lnTo>
                    <a:lnTo>
                      <a:pt x="0" y="0"/>
                    </a:lnTo>
                    <a:lnTo>
                      <a:pt x="121" y="39"/>
                    </a:lnTo>
                    <a:close/>
                  </a:path>
                </a:pathLst>
              </a:custGeom>
              <a:solidFill>
                <a:srgbClr val="CB6500"/>
              </a:solidFill>
              <a:ln w="9525">
                <a:noFill/>
                <a:round/>
                <a:headEnd/>
                <a:tailEnd/>
              </a:ln>
            </p:spPr>
            <p:txBody>
              <a:bodyPr>
                <a:prstTxWarp prst="textNoShape">
                  <a:avLst/>
                </a:prstTxWarp>
              </a:bodyPr>
              <a:lstStyle/>
              <a:p>
                <a:endParaRPr lang="en-US">
                  <a:latin typeface="Calibri" pitchFamily="-112" charset="0"/>
                </a:endParaRPr>
              </a:p>
            </p:txBody>
          </p:sp>
          <p:sp>
            <p:nvSpPr>
              <p:cNvPr id="676544" name="Freeform 3481"/>
              <p:cNvSpPr>
                <a:spLocks/>
              </p:cNvSpPr>
              <p:nvPr/>
            </p:nvSpPr>
            <p:spPr bwMode="auto">
              <a:xfrm>
                <a:off x="3270" y="2409"/>
                <a:ext cx="62" cy="23"/>
              </a:xfrm>
              <a:custGeom>
                <a:avLst/>
                <a:gdLst>
                  <a:gd name="T0" fmla="*/ 1 w 122"/>
                  <a:gd name="T1" fmla="*/ 1 h 45"/>
                  <a:gd name="T2" fmla="*/ 1 w 122"/>
                  <a:gd name="T3" fmla="*/ 1 h 45"/>
                  <a:gd name="T4" fmla="*/ 0 w 122"/>
                  <a:gd name="T5" fmla="*/ 1 h 45"/>
                  <a:gd name="T6" fmla="*/ 0 w 122"/>
                  <a:gd name="T7" fmla="*/ 0 h 45"/>
                  <a:gd name="T8" fmla="*/ 1 w 122"/>
                  <a:gd name="T9" fmla="*/ 1 h 45"/>
                  <a:gd name="T10" fmla="*/ 0 60000 65536"/>
                  <a:gd name="T11" fmla="*/ 0 60000 65536"/>
                  <a:gd name="T12" fmla="*/ 0 60000 65536"/>
                  <a:gd name="T13" fmla="*/ 0 60000 65536"/>
                  <a:gd name="T14" fmla="*/ 0 60000 65536"/>
                  <a:gd name="T15" fmla="*/ 0 w 122"/>
                  <a:gd name="T16" fmla="*/ 0 h 45"/>
                  <a:gd name="T17" fmla="*/ 122 w 122"/>
                  <a:gd name="T18" fmla="*/ 45 h 45"/>
                </a:gdLst>
                <a:ahLst/>
                <a:cxnLst>
                  <a:cxn ang="T10">
                    <a:pos x="T0" y="T1"/>
                  </a:cxn>
                  <a:cxn ang="T11">
                    <a:pos x="T2" y="T3"/>
                  </a:cxn>
                  <a:cxn ang="T12">
                    <a:pos x="T4" y="T5"/>
                  </a:cxn>
                  <a:cxn ang="T13">
                    <a:pos x="T6" y="T7"/>
                  </a:cxn>
                  <a:cxn ang="T14">
                    <a:pos x="T8" y="T9"/>
                  </a:cxn>
                </a:cxnLst>
                <a:rect l="T15" t="T16" r="T17" b="T18"/>
                <a:pathLst>
                  <a:path w="122" h="45">
                    <a:moveTo>
                      <a:pt x="122" y="42"/>
                    </a:moveTo>
                    <a:lnTo>
                      <a:pt x="122" y="45"/>
                    </a:lnTo>
                    <a:lnTo>
                      <a:pt x="0" y="4"/>
                    </a:lnTo>
                    <a:lnTo>
                      <a:pt x="0" y="0"/>
                    </a:lnTo>
                    <a:lnTo>
                      <a:pt x="122" y="42"/>
                    </a:lnTo>
                    <a:close/>
                  </a:path>
                </a:pathLst>
              </a:custGeom>
              <a:solidFill>
                <a:srgbClr val="C96400"/>
              </a:solidFill>
              <a:ln w="9525">
                <a:noFill/>
                <a:round/>
                <a:headEnd/>
                <a:tailEnd/>
              </a:ln>
            </p:spPr>
            <p:txBody>
              <a:bodyPr>
                <a:prstTxWarp prst="textNoShape">
                  <a:avLst/>
                </a:prstTxWarp>
              </a:bodyPr>
              <a:lstStyle/>
              <a:p>
                <a:endParaRPr lang="en-US">
                  <a:latin typeface="Calibri" pitchFamily="-112" charset="0"/>
                </a:endParaRPr>
              </a:p>
            </p:txBody>
          </p:sp>
          <p:sp>
            <p:nvSpPr>
              <p:cNvPr id="676545" name="Freeform 3482"/>
              <p:cNvSpPr>
                <a:spLocks/>
              </p:cNvSpPr>
              <p:nvPr/>
            </p:nvSpPr>
            <p:spPr bwMode="auto">
              <a:xfrm>
                <a:off x="3270" y="2411"/>
                <a:ext cx="62" cy="21"/>
              </a:xfrm>
              <a:custGeom>
                <a:avLst/>
                <a:gdLst>
                  <a:gd name="T0" fmla="*/ 1 w 122"/>
                  <a:gd name="T1" fmla="*/ 0 h 43"/>
                  <a:gd name="T2" fmla="*/ 1 w 122"/>
                  <a:gd name="T3" fmla="*/ 0 h 43"/>
                  <a:gd name="T4" fmla="*/ 1 w 122"/>
                  <a:gd name="T5" fmla="*/ 0 h 43"/>
                  <a:gd name="T6" fmla="*/ 0 w 122"/>
                  <a:gd name="T7" fmla="*/ 0 h 43"/>
                  <a:gd name="T8" fmla="*/ 1 w 122"/>
                  <a:gd name="T9" fmla="*/ 0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2" y="41"/>
                    </a:moveTo>
                    <a:lnTo>
                      <a:pt x="122" y="43"/>
                    </a:lnTo>
                    <a:lnTo>
                      <a:pt x="1" y="3"/>
                    </a:lnTo>
                    <a:lnTo>
                      <a:pt x="0" y="0"/>
                    </a:lnTo>
                    <a:lnTo>
                      <a:pt x="122" y="41"/>
                    </a:lnTo>
                    <a:close/>
                  </a:path>
                </a:pathLst>
              </a:custGeom>
              <a:solidFill>
                <a:srgbClr val="C86300"/>
              </a:solidFill>
              <a:ln w="9525">
                <a:noFill/>
                <a:round/>
                <a:headEnd/>
                <a:tailEnd/>
              </a:ln>
            </p:spPr>
            <p:txBody>
              <a:bodyPr>
                <a:prstTxWarp prst="textNoShape">
                  <a:avLst/>
                </a:prstTxWarp>
              </a:bodyPr>
              <a:lstStyle/>
              <a:p>
                <a:endParaRPr lang="en-US">
                  <a:latin typeface="Calibri" pitchFamily="-112" charset="0"/>
                </a:endParaRPr>
              </a:p>
            </p:txBody>
          </p:sp>
          <p:sp>
            <p:nvSpPr>
              <p:cNvPr id="676546" name="Freeform 3483"/>
              <p:cNvSpPr>
                <a:spLocks/>
              </p:cNvSpPr>
              <p:nvPr/>
            </p:nvSpPr>
            <p:spPr bwMode="auto">
              <a:xfrm>
                <a:off x="3271" y="2412"/>
                <a:ext cx="62" cy="22"/>
              </a:xfrm>
              <a:custGeom>
                <a:avLst/>
                <a:gdLst>
                  <a:gd name="T0" fmla="*/ 1 w 123"/>
                  <a:gd name="T1" fmla="*/ 1 h 43"/>
                  <a:gd name="T2" fmla="*/ 1 w 123"/>
                  <a:gd name="T3" fmla="*/ 1 h 43"/>
                  <a:gd name="T4" fmla="*/ 0 w 123"/>
                  <a:gd name="T5" fmla="*/ 1 h 43"/>
                  <a:gd name="T6" fmla="*/ 0 w 123"/>
                  <a:gd name="T7" fmla="*/ 0 h 43"/>
                  <a:gd name="T8" fmla="*/ 1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1" y="40"/>
                    </a:moveTo>
                    <a:lnTo>
                      <a:pt x="123" y="43"/>
                    </a:lnTo>
                    <a:lnTo>
                      <a:pt x="0" y="3"/>
                    </a:lnTo>
                    <a:lnTo>
                      <a:pt x="0" y="0"/>
                    </a:lnTo>
                    <a:lnTo>
                      <a:pt x="121" y="40"/>
                    </a:lnTo>
                    <a:close/>
                  </a:path>
                </a:pathLst>
              </a:custGeom>
              <a:solidFill>
                <a:srgbClr val="C66200"/>
              </a:solidFill>
              <a:ln w="9525">
                <a:noFill/>
                <a:round/>
                <a:headEnd/>
                <a:tailEnd/>
              </a:ln>
            </p:spPr>
            <p:txBody>
              <a:bodyPr>
                <a:prstTxWarp prst="textNoShape">
                  <a:avLst/>
                </a:prstTxWarp>
              </a:bodyPr>
              <a:lstStyle/>
              <a:p>
                <a:endParaRPr lang="en-US">
                  <a:latin typeface="Calibri" pitchFamily="-112" charset="0"/>
                </a:endParaRPr>
              </a:p>
            </p:txBody>
          </p:sp>
          <p:sp>
            <p:nvSpPr>
              <p:cNvPr id="676547" name="Freeform 3484"/>
              <p:cNvSpPr>
                <a:spLocks/>
              </p:cNvSpPr>
              <p:nvPr/>
            </p:nvSpPr>
            <p:spPr bwMode="auto">
              <a:xfrm>
                <a:off x="3271" y="2414"/>
                <a:ext cx="64" cy="27"/>
              </a:xfrm>
              <a:custGeom>
                <a:avLst/>
                <a:gdLst>
                  <a:gd name="T0" fmla="*/ 1 w 128"/>
                  <a:gd name="T1" fmla="*/ 1 h 53"/>
                  <a:gd name="T2" fmla="*/ 1 w 128"/>
                  <a:gd name="T3" fmla="*/ 1 h 53"/>
                  <a:gd name="T4" fmla="*/ 1 w 128"/>
                  <a:gd name="T5" fmla="*/ 1 h 53"/>
                  <a:gd name="T6" fmla="*/ 0 w 128"/>
                  <a:gd name="T7" fmla="*/ 0 h 53"/>
                  <a:gd name="T8" fmla="*/ 1 w 128"/>
                  <a:gd name="T9" fmla="*/ 1 h 53"/>
                  <a:gd name="T10" fmla="*/ 0 60000 65536"/>
                  <a:gd name="T11" fmla="*/ 0 60000 65536"/>
                  <a:gd name="T12" fmla="*/ 0 60000 65536"/>
                  <a:gd name="T13" fmla="*/ 0 60000 65536"/>
                  <a:gd name="T14" fmla="*/ 0 60000 65536"/>
                  <a:gd name="T15" fmla="*/ 0 w 128"/>
                  <a:gd name="T16" fmla="*/ 0 h 53"/>
                  <a:gd name="T17" fmla="*/ 128 w 128"/>
                  <a:gd name="T18" fmla="*/ 53 h 53"/>
                </a:gdLst>
                <a:ahLst/>
                <a:cxnLst>
                  <a:cxn ang="T10">
                    <a:pos x="T0" y="T1"/>
                  </a:cxn>
                  <a:cxn ang="T11">
                    <a:pos x="T2" y="T3"/>
                  </a:cxn>
                  <a:cxn ang="T12">
                    <a:pos x="T4" y="T5"/>
                  </a:cxn>
                  <a:cxn ang="T13">
                    <a:pos x="T6" y="T7"/>
                  </a:cxn>
                  <a:cxn ang="T14">
                    <a:pos x="T8" y="T9"/>
                  </a:cxn>
                </a:cxnLst>
                <a:rect l="T15" t="T16" r="T17" b="T18"/>
                <a:pathLst>
                  <a:path w="128" h="53">
                    <a:moveTo>
                      <a:pt x="123" y="40"/>
                    </a:moveTo>
                    <a:lnTo>
                      <a:pt x="128" y="53"/>
                    </a:lnTo>
                    <a:lnTo>
                      <a:pt x="7" y="13"/>
                    </a:lnTo>
                    <a:lnTo>
                      <a:pt x="0" y="0"/>
                    </a:lnTo>
                    <a:lnTo>
                      <a:pt x="123" y="40"/>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548" name="Freeform 3485"/>
              <p:cNvSpPr>
                <a:spLocks/>
              </p:cNvSpPr>
              <p:nvPr/>
            </p:nvSpPr>
            <p:spPr bwMode="auto">
              <a:xfrm>
                <a:off x="3271" y="2414"/>
                <a:ext cx="62" cy="22"/>
              </a:xfrm>
              <a:custGeom>
                <a:avLst/>
                <a:gdLst>
                  <a:gd name="T0" fmla="*/ 0 w 125"/>
                  <a:gd name="T1" fmla="*/ 1 h 43"/>
                  <a:gd name="T2" fmla="*/ 0 w 125"/>
                  <a:gd name="T3" fmla="*/ 1 h 43"/>
                  <a:gd name="T4" fmla="*/ 0 w 125"/>
                  <a:gd name="T5" fmla="*/ 1 h 43"/>
                  <a:gd name="T6" fmla="*/ 0 w 125"/>
                  <a:gd name="T7" fmla="*/ 0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0"/>
                    </a:moveTo>
                    <a:lnTo>
                      <a:pt x="125" y="43"/>
                    </a:lnTo>
                    <a:lnTo>
                      <a:pt x="2" y="3"/>
                    </a:lnTo>
                    <a:lnTo>
                      <a:pt x="0" y="0"/>
                    </a:lnTo>
                    <a:lnTo>
                      <a:pt x="123" y="40"/>
                    </a:lnTo>
                    <a:close/>
                  </a:path>
                </a:pathLst>
              </a:custGeom>
              <a:solidFill>
                <a:srgbClr val="C56200"/>
              </a:solidFill>
              <a:ln w="9525">
                <a:noFill/>
                <a:round/>
                <a:headEnd/>
                <a:tailEnd/>
              </a:ln>
            </p:spPr>
            <p:txBody>
              <a:bodyPr>
                <a:prstTxWarp prst="textNoShape">
                  <a:avLst/>
                </a:prstTxWarp>
              </a:bodyPr>
              <a:lstStyle/>
              <a:p>
                <a:endParaRPr lang="en-US">
                  <a:latin typeface="Calibri" pitchFamily="-112" charset="0"/>
                </a:endParaRPr>
              </a:p>
            </p:txBody>
          </p:sp>
          <p:sp>
            <p:nvSpPr>
              <p:cNvPr id="676549" name="Freeform 3486"/>
              <p:cNvSpPr>
                <a:spLocks/>
              </p:cNvSpPr>
              <p:nvPr/>
            </p:nvSpPr>
            <p:spPr bwMode="auto">
              <a:xfrm>
                <a:off x="3272" y="2416"/>
                <a:ext cx="62"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3" y="40"/>
                    </a:moveTo>
                    <a:lnTo>
                      <a:pt x="124" y="44"/>
                    </a:lnTo>
                    <a:lnTo>
                      <a:pt x="2" y="4"/>
                    </a:lnTo>
                    <a:lnTo>
                      <a:pt x="0" y="0"/>
                    </a:lnTo>
                    <a:lnTo>
                      <a:pt x="123" y="40"/>
                    </a:lnTo>
                    <a:close/>
                  </a:path>
                </a:pathLst>
              </a:custGeom>
              <a:solidFill>
                <a:srgbClr val="C26000"/>
              </a:solidFill>
              <a:ln w="9525">
                <a:noFill/>
                <a:round/>
                <a:headEnd/>
                <a:tailEnd/>
              </a:ln>
            </p:spPr>
            <p:txBody>
              <a:bodyPr>
                <a:prstTxWarp prst="textNoShape">
                  <a:avLst/>
                </a:prstTxWarp>
              </a:bodyPr>
              <a:lstStyle/>
              <a:p>
                <a:endParaRPr lang="en-US">
                  <a:latin typeface="Calibri" pitchFamily="-112" charset="0"/>
                </a:endParaRPr>
              </a:p>
            </p:txBody>
          </p:sp>
          <p:sp>
            <p:nvSpPr>
              <p:cNvPr id="676550" name="Freeform 3487"/>
              <p:cNvSpPr>
                <a:spLocks/>
              </p:cNvSpPr>
              <p:nvPr/>
            </p:nvSpPr>
            <p:spPr bwMode="auto">
              <a:xfrm>
                <a:off x="3273" y="2417"/>
                <a:ext cx="61" cy="22"/>
              </a:xfrm>
              <a:custGeom>
                <a:avLst/>
                <a:gdLst>
                  <a:gd name="T0" fmla="*/ 1 w 122"/>
                  <a:gd name="T1" fmla="*/ 1 h 43"/>
                  <a:gd name="T2" fmla="*/ 1 w 122"/>
                  <a:gd name="T3" fmla="*/ 1 h 43"/>
                  <a:gd name="T4" fmla="*/ 1 w 122"/>
                  <a:gd name="T5" fmla="*/ 1 h 43"/>
                  <a:gd name="T6" fmla="*/ 0 w 122"/>
                  <a:gd name="T7" fmla="*/ 0 h 43"/>
                  <a:gd name="T8" fmla="*/ 1 w 122"/>
                  <a:gd name="T9" fmla="*/ 1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2" y="40"/>
                    </a:moveTo>
                    <a:lnTo>
                      <a:pt x="122" y="43"/>
                    </a:lnTo>
                    <a:lnTo>
                      <a:pt x="1" y="3"/>
                    </a:lnTo>
                    <a:lnTo>
                      <a:pt x="0" y="0"/>
                    </a:lnTo>
                    <a:lnTo>
                      <a:pt x="122" y="40"/>
                    </a:lnTo>
                    <a:close/>
                  </a:path>
                </a:pathLst>
              </a:custGeom>
              <a:solidFill>
                <a:srgbClr val="BF5F00"/>
              </a:solidFill>
              <a:ln w="9525">
                <a:noFill/>
                <a:round/>
                <a:headEnd/>
                <a:tailEnd/>
              </a:ln>
            </p:spPr>
            <p:txBody>
              <a:bodyPr>
                <a:prstTxWarp prst="textNoShape">
                  <a:avLst/>
                </a:prstTxWarp>
              </a:bodyPr>
              <a:lstStyle/>
              <a:p>
                <a:endParaRPr lang="en-US">
                  <a:latin typeface="Calibri" pitchFamily="-112" charset="0"/>
                </a:endParaRPr>
              </a:p>
            </p:txBody>
          </p:sp>
          <p:sp>
            <p:nvSpPr>
              <p:cNvPr id="676551" name="Freeform 3488"/>
              <p:cNvSpPr>
                <a:spLocks/>
              </p:cNvSpPr>
              <p:nvPr/>
            </p:nvSpPr>
            <p:spPr bwMode="auto">
              <a:xfrm>
                <a:off x="3274" y="2419"/>
                <a:ext cx="61" cy="22"/>
              </a:xfrm>
              <a:custGeom>
                <a:avLst/>
                <a:gdLst>
                  <a:gd name="T0" fmla="*/ 0 w 123"/>
                  <a:gd name="T1" fmla="*/ 1 h 43"/>
                  <a:gd name="T2" fmla="*/ 0 w 123"/>
                  <a:gd name="T3" fmla="*/ 1 h 43"/>
                  <a:gd name="T4" fmla="*/ 0 w 123"/>
                  <a:gd name="T5" fmla="*/ 1 h 43"/>
                  <a:gd name="T6" fmla="*/ 0 w 123"/>
                  <a:gd name="T7" fmla="*/ 0 h 43"/>
                  <a:gd name="T8" fmla="*/ 0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1" y="40"/>
                    </a:moveTo>
                    <a:lnTo>
                      <a:pt x="123" y="43"/>
                    </a:lnTo>
                    <a:lnTo>
                      <a:pt x="2" y="3"/>
                    </a:lnTo>
                    <a:lnTo>
                      <a:pt x="0" y="0"/>
                    </a:lnTo>
                    <a:lnTo>
                      <a:pt x="121" y="40"/>
                    </a:lnTo>
                    <a:close/>
                  </a:path>
                </a:pathLst>
              </a:custGeom>
              <a:solidFill>
                <a:srgbClr val="BC5E00"/>
              </a:solidFill>
              <a:ln w="9525">
                <a:noFill/>
                <a:round/>
                <a:headEnd/>
                <a:tailEnd/>
              </a:ln>
            </p:spPr>
            <p:txBody>
              <a:bodyPr>
                <a:prstTxWarp prst="textNoShape">
                  <a:avLst/>
                </a:prstTxWarp>
              </a:bodyPr>
              <a:lstStyle/>
              <a:p>
                <a:endParaRPr lang="en-US">
                  <a:latin typeface="Calibri" pitchFamily="-112" charset="0"/>
                </a:endParaRPr>
              </a:p>
            </p:txBody>
          </p:sp>
          <p:sp>
            <p:nvSpPr>
              <p:cNvPr id="676552" name="Freeform 3489"/>
              <p:cNvSpPr>
                <a:spLocks/>
              </p:cNvSpPr>
              <p:nvPr/>
            </p:nvSpPr>
            <p:spPr bwMode="auto">
              <a:xfrm>
                <a:off x="3274" y="2421"/>
                <a:ext cx="65" cy="25"/>
              </a:xfrm>
              <a:custGeom>
                <a:avLst/>
                <a:gdLst>
                  <a:gd name="T0" fmla="*/ 1 w 129"/>
                  <a:gd name="T1" fmla="*/ 0 h 52"/>
                  <a:gd name="T2" fmla="*/ 1 w 129"/>
                  <a:gd name="T3" fmla="*/ 0 h 52"/>
                  <a:gd name="T4" fmla="*/ 1 w 129"/>
                  <a:gd name="T5" fmla="*/ 0 h 52"/>
                  <a:gd name="T6" fmla="*/ 0 w 129"/>
                  <a:gd name="T7" fmla="*/ 0 h 52"/>
                  <a:gd name="T8" fmla="*/ 1 w 129"/>
                  <a:gd name="T9" fmla="*/ 0 h 52"/>
                  <a:gd name="T10" fmla="*/ 0 60000 65536"/>
                  <a:gd name="T11" fmla="*/ 0 60000 65536"/>
                  <a:gd name="T12" fmla="*/ 0 60000 65536"/>
                  <a:gd name="T13" fmla="*/ 0 60000 65536"/>
                  <a:gd name="T14" fmla="*/ 0 60000 65536"/>
                  <a:gd name="T15" fmla="*/ 0 w 129"/>
                  <a:gd name="T16" fmla="*/ 0 h 52"/>
                  <a:gd name="T17" fmla="*/ 129 w 129"/>
                  <a:gd name="T18" fmla="*/ 52 h 52"/>
                </a:gdLst>
                <a:ahLst/>
                <a:cxnLst>
                  <a:cxn ang="T10">
                    <a:pos x="T0" y="T1"/>
                  </a:cxn>
                  <a:cxn ang="T11">
                    <a:pos x="T2" y="T3"/>
                  </a:cxn>
                  <a:cxn ang="T12">
                    <a:pos x="T4" y="T5"/>
                  </a:cxn>
                  <a:cxn ang="T13">
                    <a:pos x="T6" y="T7"/>
                  </a:cxn>
                  <a:cxn ang="T14">
                    <a:pos x="T8" y="T9"/>
                  </a:cxn>
                </a:cxnLst>
                <a:rect l="T15" t="T16" r="T17" b="T18"/>
                <a:pathLst>
                  <a:path w="129" h="52">
                    <a:moveTo>
                      <a:pt x="121" y="40"/>
                    </a:moveTo>
                    <a:lnTo>
                      <a:pt x="129" y="52"/>
                    </a:lnTo>
                    <a:lnTo>
                      <a:pt x="6" y="10"/>
                    </a:lnTo>
                    <a:lnTo>
                      <a:pt x="0" y="0"/>
                    </a:lnTo>
                    <a:lnTo>
                      <a:pt x="121" y="40"/>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553" name="Freeform 3490"/>
              <p:cNvSpPr>
                <a:spLocks/>
              </p:cNvSpPr>
              <p:nvPr/>
            </p:nvSpPr>
            <p:spPr bwMode="auto">
              <a:xfrm>
                <a:off x="3274" y="2421"/>
                <a:ext cx="63"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1" y="40"/>
                    </a:moveTo>
                    <a:lnTo>
                      <a:pt x="124" y="44"/>
                    </a:lnTo>
                    <a:lnTo>
                      <a:pt x="2" y="4"/>
                    </a:lnTo>
                    <a:lnTo>
                      <a:pt x="0" y="0"/>
                    </a:lnTo>
                    <a:lnTo>
                      <a:pt x="121" y="40"/>
                    </a:lnTo>
                    <a:close/>
                  </a:path>
                </a:pathLst>
              </a:custGeom>
              <a:solidFill>
                <a:srgbClr val="BA5D00"/>
              </a:solidFill>
              <a:ln w="9525">
                <a:noFill/>
                <a:round/>
                <a:headEnd/>
                <a:tailEnd/>
              </a:ln>
            </p:spPr>
            <p:txBody>
              <a:bodyPr>
                <a:prstTxWarp prst="textNoShape">
                  <a:avLst/>
                </a:prstTxWarp>
              </a:bodyPr>
              <a:lstStyle/>
              <a:p>
                <a:endParaRPr lang="en-US">
                  <a:latin typeface="Calibri" pitchFamily="-112" charset="0"/>
                </a:endParaRPr>
              </a:p>
            </p:txBody>
          </p:sp>
          <p:sp>
            <p:nvSpPr>
              <p:cNvPr id="676554" name="Freeform 3491"/>
              <p:cNvSpPr>
                <a:spLocks/>
              </p:cNvSpPr>
              <p:nvPr/>
            </p:nvSpPr>
            <p:spPr bwMode="auto">
              <a:xfrm>
                <a:off x="3275" y="2422"/>
                <a:ext cx="63" cy="23"/>
              </a:xfrm>
              <a:custGeom>
                <a:avLst/>
                <a:gdLst>
                  <a:gd name="T0" fmla="*/ 1 w 124"/>
                  <a:gd name="T1" fmla="*/ 1 h 45"/>
                  <a:gd name="T2" fmla="*/ 1 w 124"/>
                  <a:gd name="T3" fmla="*/ 1 h 45"/>
                  <a:gd name="T4" fmla="*/ 1 w 124"/>
                  <a:gd name="T5" fmla="*/ 1 h 45"/>
                  <a:gd name="T6" fmla="*/ 0 w 124"/>
                  <a:gd name="T7" fmla="*/ 0 h 45"/>
                  <a:gd name="T8" fmla="*/ 1 w 124"/>
                  <a:gd name="T9" fmla="*/ 1 h 45"/>
                  <a:gd name="T10" fmla="*/ 0 60000 65536"/>
                  <a:gd name="T11" fmla="*/ 0 60000 65536"/>
                  <a:gd name="T12" fmla="*/ 0 60000 65536"/>
                  <a:gd name="T13" fmla="*/ 0 60000 65536"/>
                  <a:gd name="T14" fmla="*/ 0 60000 65536"/>
                  <a:gd name="T15" fmla="*/ 0 w 124"/>
                  <a:gd name="T16" fmla="*/ 0 h 45"/>
                  <a:gd name="T17" fmla="*/ 124 w 124"/>
                  <a:gd name="T18" fmla="*/ 45 h 45"/>
                </a:gdLst>
                <a:ahLst/>
                <a:cxnLst>
                  <a:cxn ang="T10">
                    <a:pos x="T0" y="T1"/>
                  </a:cxn>
                  <a:cxn ang="T11">
                    <a:pos x="T2" y="T3"/>
                  </a:cxn>
                  <a:cxn ang="T12">
                    <a:pos x="T4" y="T5"/>
                  </a:cxn>
                  <a:cxn ang="T13">
                    <a:pos x="T6" y="T7"/>
                  </a:cxn>
                  <a:cxn ang="T14">
                    <a:pos x="T8" y="T9"/>
                  </a:cxn>
                </a:cxnLst>
                <a:rect l="T15" t="T16" r="T17" b="T18"/>
                <a:pathLst>
                  <a:path w="124" h="45">
                    <a:moveTo>
                      <a:pt x="122" y="40"/>
                    </a:moveTo>
                    <a:lnTo>
                      <a:pt x="124" y="45"/>
                    </a:lnTo>
                    <a:lnTo>
                      <a:pt x="3" y="3"/>
                    </a:lnTo>
                    <a:lnTo>
                      <a:pt x="0" y="0"/>
                    </a:lnTo>
                    <a:lnTo>
                      <a:pt x="122" y="40"/>
                    </a:lnTo>
                    <a:close/>
                  </a:path>
                </a:pathLst>
              </a:custGeom>
              <a:solidFill>
                <a:srgbClr val="B65B00"/>
              </a:solidFill>
              <a:ln w="9525">
                <a:noFill/>
                <a:round/>
                <a:headEnd/>
                <a:tailEnd/>
              </a:ln>
            </p:spPr>
            <p:txBody>
              <a:bodyPr>
                <a:prstTxWarp prst="textNoShape">
                  <a:avLst/>
                </a:prstTxWarp>
              </a:bodyPr>
              <a:lstStyle/>
              <a:p>
                <a:endParaRPr lang="en-US">
                  <a:latin typeface="Calibri" pitchFamily="-112" charset="0"/>
                </a:endParaRPr>
              </a:p>
            </p:txBody>
          </p:sp>
          <p:sp>
            <p:nvSpPr>
              <p:cNvPr id="676555" name="Freeform 3492"/>
              <p:cNvSpPr>
                <a:spLocks/>
              </p:cNvSpPr>
              <p:nvPr/>
            </p:nvSpPr>
            <p:spPr bwMode="auto">
              <a:xfrm>
                <a:off x="3277" y="2424"/>
                <a:ext cx="62" cy="22"/>
              </a:xfrm>
              <a:custGeom>
                <a:avLst/>
                <a:gdLst>
                  <a:gd name="T0" fmla="*/ 1 w 124"/>
                  <a:gd name="T1" fmla="*/ 0 h 45"/>
                  <a:gd name="T2" fmla="*/ 1 w 124"/>
                  <a:gd name="T3" fmla="*/ 0 h 45"/>
                  <a:gd name="T4" fmla="*/ 1 w 124"/>
                  <a:gd name="T5" fmla="*/ 0 h 45"/>
                  <a:gd name="T6" fmla="*/ 0 w 124"/>
                  <a:gd name="T7" fmla="*/ 0 h 45"/>
                  <a:gd name="T8" fmla="*/ 1 w 124"/>
                  <a:gd name="T9" fmla="*/ 0 h 45"/>
                  <a:gd name="T10" fmla="*/ 0 60000 65536"/>
                  <a:gd name="T11" fmla="*/ 0 60000 65536"/>
                  <a:gd name="T12" fmla="*/ 0 60000 65536"/>
                  <a:gd name="T13" fmla="*/ 0 60000 65536"/>
                  <a:gd name="T14" fmla="*/ 0 60000 65536"/>
                  <a:gd name="T15" fmla="*/ 0 w 124"/>
                  <a:gd name="T16" fmla="*/ 0 h 45"/>
                  <a:gd name="T17" fmla="*/ 124 w 124"/>
                  <a:gd name="T18" fmla="*/ 45 h 45"/>
                </a:gdLst>
                <a:ahLst/>
                <a:cxnLst>
                  <a:cxn ang="T10">
                    <a:pos x="T0" y="T1"/>
                  </a:cxn>
                  <a:cxn ang="T11">
                    <a:pos x="T2" y="T3"/>
                  </a:cxn>
                  <a:cxn ang="T12">
                    <a:pos x="T4" y="T5"/>
                  </a:cxn>
                  <a:cxn ang="T13">
                    <a:pos x="T6" y="T7"/>
                  </a:cxn>
                  <a:cxn ang="T14">
                    <a:pos x="T8" y="T9"/>
                  </a:cxn>
                </a:cxnLst>
                <a:rect l="T15" t="T16" r="T17" b="T18"/>
                <a:pathLst>
                  <a:path w="124" h="45">
                    <a:moveTo>
                      <a:pt x="121" y="42"/>
                    </a:moveTo>
                    <a:lnTo>
                      <a:pt x="124" y="45"/>
                    </a:lnTo>
                    <a:lnTo>
                      <a:pt x="1" y="3"/>
                    </a:lnTo>
                    <a:lnTo>
                      <a:pt x="0" y="0"/>
                    </a:lnTo>
                    <a:lnTo>
                      <a:pt x="121" y="42"/>
                    </a:lnTo>
                    <a:close/>
                  </a:path>
                </a:pathLst>
              </a:custGeom>
              <a:solidFill>
                <a:srgbClr val="B25900"/>
              </a:solidFill>
              <a:ln w="9525">
                <a:noFill/>
                <a:round/>
                <a:headEnd/>
                <a:tailEnd/>
              </a:ln>
            </p:spPr>
            <p:txBody>
              <a:bodyPr>
                <a:prstTxWarp prst="textNoShape">
                  <a:avLst/>
                </a:prstTxWarp>
              </a:bodyPr>
              <a:lstStyle/>
              <a:p>
                <a:endParaRPr lang="en-US">
                  <a:latin typeface="Calibri" pitchFamily="-112" charset="0"/>
                </a:endParaRPr>
              </a:p>
            </p:txBody>
          </p:sp>
          <p:sp>
            <p:nvSpPr>
              <p:cNvPr id="676556" name="Freeform 3493"/>
              <p:cNvSpPr>
                <a:spLocks/>
              </p:cNvSpPr>
              <p:nvPr/>
            </p:nvSpPr>
            <p:spPr bwMode="auto">
              <a:xfrm>
                <a:off x="3278" y="2426"/>
                <a:ext cx="66" cy="25"/>
              </a:xfrm>
              <a:custGeom>
                <a:avLst/>
                <a:gdLst>
                  <a:gd name="T0" fmla="*/ 0 w 133"/>
                  <a:gd name="T1" fmla="*/ 1 h 50"/>
                  <a:gd name="T2" fmla="*/ 0 w 133"/>
                  <a:gd name="T3" fmla="*/ 1 h 50"/>
                  <a:gd name="T4" fmla="*/ 0 w 133"/>
                  <a:gd name="T5" fmla="*/ 1 h 50"/>
                  <a:gd name="T6" fmla="*/ 0 w 133"/>
                  <a:gd name="T7" fmla="*/ 0 h 50"/>
                  <a:gd name="T8" fmla="*/ 0 w 133"/>
                  <a:gd name="T9" fmla="*/ 1 h 50"/>
                  <a:gd name="T10" fmla="*/ 0 60000 65536"/>
                  <a:gd name="T11" fmla="*/ 0 60000 65536"/>
                  <a:gd name="T12" fmla="*/ 0 60000 65536"/>
                  <a:gd name="T13" fmla="*/ 0 60000 65536"/>
                  <a:gd name="T14" fmla="*/ 0 60000 65536"/>
                  <a:gd name="T15" fmla="*/ 0 w 133"/>
                  <a:gd name="T16" fmla="*/ 0 h 50"/>
                  <a:gd name="T17" fmla="*/ 133 w 133"/>
                  <a:gd name="T18" fmla="*/ 50 h 50"/>
                </a:gdLst>
                <a:ahLst/>
                <a:cxnLst>
                  <a:cxn ang="T10">
                    <a:pos x="T0" y="T1"/>
                  </a:cxn>
                  <a:cxn ang="T11">
                    <a:pos x="T2" y="T3"/>
                  </a:cxn>
                  <a:cxn ang="T12">
                    <a:pos x="T4" y="T5"/>
                  </a:cxn>
                  <a:cxn ang="T13">
                    <a:pos x="T6" y="T7"/>
                  </a:cxn>
                  <a:cxn ang="T14">
                    <a:pos x="T8" y="T9"/>
                  </a:cxn>
                </a:cxnLst>
                <a:rect l="T15" t="T16" r="T17" b="T18"/>
                <a:pathLst>
                  <a:path w="133" h="50">
                    <a:moveTo>
                      <a:pt x="123" y="42"/>
                    </a:moveTo>
                    <a:lnTo>
                      <a:pt x="133" y="50"/>
                    </a:lnTo>
                    <a:lnTo>
                      <a:pt x="10" y="9"/>
                    </a:lnTo>
                    <a:lnTo>
                      <a:pt x="0" y="0"/>
                    </a:lnTo>
                    <a:lnTo>
                      <a:pt x="123" y="42"/>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557" name="Freeform 3494"/>
              <p:cNvSpPr>
                <a:spLocks/>
              </p:cNvSpPr>
              <p:nvPr/>
            </p:nvSpPr>
            <p:spPr bwMode="auto">
              <a:xfrm>
                <a:off x="3278" y="2426"/>
                <a:ext cx="64" cy="22"/>
              </a:xfrm>
              <a:custGeom>
                <a:avLst/>
                <a:gdLst>
                  <a:gd name="T0" fmla="*/ 1 w 128"/>
                  <a:gd name="T1" fmla="*/ 0 h 45"/>
                  <a:gd name="T2" fmla="*/ 1 w 128"/>
                  <a:gd name="T3" fmla="*/ 0 h 45"/>
                  <a:gd name="T4" fmla="*/ 1 w 128"/>
                  <a:gd name="T5" fmla="*/ 0 h 45"/>
                  <a:gd name="T6" fmla="*/ 0 w 128"/>
                  <a:gd name="T7" fmla="*/ 0 h 45"/>
                  <a:gd name="T8" fmla="*/ 1 w 128"/>
                  <a:gd name="T9" fmla="*/ 0 h 45"/>
                  <a:gd name="T10" fmla="*/ 0 60000 65536"/>
                  <a:gd name="T11" fmla="*/ 0 60000 65536"/>
                  <a:gd name="T12" fmla="*/ 0 60000 65536"/>
                  <a:gd name="T13" fmla="*/ 0 60000 65536"/>
                  <a:gd name="T14" fmla="*/ 0 60000 65536"/>
                  <a:gd name="T15" fmla="*/ 0 w 128"/>
                  <a:gd name="T16" fmla="*/ 0 h 45"/>
                  <a:gd name="T17" fmla="*/ 128 w 128"/>
                  <a:gd name="T18" fmla="*/ 45 h 45"/>
                </a:gdLst>
                <a:ahLst/>
                <a:cxnLst>
                  <a:cxn ang="T10">
                    <a:pos x="T0" y="T1"/>
                  </a:cxn>
                  <a:cxn ang="T11">
                    <a:pos x="T2" y="T3"/>
                  </a:cxn>
                  <a:cxn ang="T12">
                    <a:pos x="T4" y="T5"/>
                  </a:cxn>
                  <a:cxn ang="T13">
                    <a:pos x="T6" y="T7"/>
                  </a:cxn>
                  <a:cxn ang="T14">
                    <a:pos x="T8" y="T9"/>
                  </a:cxn>
                </a:cxnLst>
                <a:rect l="T15" t="T16" r="T17" b="T18"/>
                <a:pathLst>
                  <a:path w="128" h="45">
                    <a:moveTo>
                      <a:pt x="123" y="42"/>
                    </a:moveTo>
                    <a:lnTo>
                      <a:pt x="128" y="45"/>
                    </a:lnTo>
                    <a:lnTo>
                      <a:pt x="5" y="5"/>
                    </a:lnTo>
                    <a:lnTo>
                      <a:pt x="0" y="0"/>
                    </a:lnTo>
                    <a:lnTo>
                      <a:pt x="123" y="42"/>
                    </a:lnTo>
                    <a:close/>
                  </a:path>
                </a:pathLst>
              </a:custGeom>
              <a:solidFill>
                <a:srgbClr val="AE5700"/>
              </a:solidFill>
              <a:ln w="9525">
                <a:noFill/>
                <a:round/>
                <a:headEnd/>
                <a:tailEnd/>
              </a:ln>
            </p:spPr>
            <p:txBody>
              <a:bodyPr>
                <a:prstTxWarp prst="textNoShape">
                  <a:avLst/>
                </a:prstTxWarp>
              </a:bodyPr>
              <a:lstStyle/>
              <a:p>
                <a:endParaRPr lang="en-US">
                  <a:latin typeface="Calibri" pitchFamily="-112" charset="0"/>
                </a:endParaRPr>
              </a:p>
            </p:txBody>
          </p:sp>
          <p:sp>
            <p:nvSpPr>
              <p:cNvPr id="676558" name="Freeform 3495"/>
              <p:cNvSpPr>
                <a:spLocks/>
              </p:cNvSpPr>
              <p:nvPr/>
            </p:nvSpPr>
            <p:spPr bwMode="auto">
              <a:xfrm>
                <a:off x="3280" y="2428"/>
                <a:ext cx="64" cy="23"/>
              </a:xfrm>
              <a:custGeom>
                <a:avLst/>
                <a:gdLst>
                  <a:gd name="T0" fmla="*/ 1 w 128"/>
                  <a:gd name="T1" fmla="*/ 1 h 45"/>
                  <a:gd name="T2" fmla="*/ 1 w 128"/>
                  <a:gd name="T3" fmla="*/ 1 h 45"/>
                  <a:gd name="T4" fmla="*/ 1 w 128"/>
                  <a:gd name="T5" fmla="*/ 1 h 45"/>
                  <a:gd name="T6" fmla="*/ 0 w 128"/>
                  <a:gd name="T7" fmla="*/ 0 h 45"/>
                  <a:gd name="T8" fmla="*/ 1 w 128"/>
                  <a:gd name="T9" fmla="*/ 1 h 45"/>
                  <a:gd name="T10" fmla="*/ 0 60000 65536"/>
                  <a:gd name="T11" fmla="*/ 0 60000 65536"/>
                  <a:gd name="T12" fmla="*/ 0 60000 65536"/>
                  <a:gd name="T13" fmla="*/ 0 60000 65536"/>
                  <a:gd name="T14" fmla="*/ 0 60000 65536"/>
                  <a:gd name="T15" fmla="*/ 0 w 128"/>
                  <a:gd name="T16" fmla="*/ 0 h 45"/>
                  <a:gd name="T17" fmla="*/ 128 w 128"/>
                  <a:gd name="T18" fmla="*/ 45 h 45"/>
                </a:gdLst>
                <a:ahLst/>
                <a:cxnLst>
                  <a:cxn ang="T10">
                    <a:pos x="T0" y="T1"/>
                  </a:cxn>
                  <a:cxn ang="T11">
                    <a:pos x="T2" y="T3"/>
                  </a:cxn>
                  <a:cxn ang="T12">
                    <a:pos x="T4" y="T5"/>
                  </a:cxn>
                  <a:cxn ang="T13">
                    <a:pos x="T6" y="T7"/>
                  </a:cxn>
                  <a:cxn ang="T14">
                    <a:pos x="T8" y="T9"/>
                  </a:cxn>
                </a:cxnLst>
                <a:rect l="T15" t="T16" r="T17" b="T18"/>
                <a:pathLst>
                  <a:path w="128" h="45">
                    <a:moveTo>
                      <a:pt x="123" y="40"/>
                    </a:moveTo>
                    <a:lnTo>
                      <a:pt x="128" y="45"/>
                    </a:lnTo>
                    <a:lnTo>
                      <a:pt x="5" y="4"/>
                    </a:lnTo>
                    <a:lnTo>
                      <a:pt x="0" y="0"/>
                    </a:lnTo>
                    <a:lnTo>
                      <a:pt x="123" y="40"/>
                    </a:lnTo>
                    <a:close/>
                  </a:path>
                </a:pathLst>
              </a:custGeom>
              <a:solidFill>
                <a:srgbClr val="A65300"/>
              </a:solidFill>
              <a:ln w="9525">
                <a:noFill/>
                <a:round/>
                <a:headEnd/>
                <a:tailEnd/>
              </a:ln>
            </p:spPr>
            <p:txBody>
              <a:bodyPr>
                <a:prstTxWarp prst="textNoShape">
                  <a:avLst/>
                </a:prstTxWarp>
              </a:bodyPr>
              <a:lstStyle/>
              <a:p>
                <a:endParaRPr lang="en-US">
                  <a:latin typeface="Calibri" pitchFamily="-112" charset="0"/>
                </a:endParaRPr>
              </a:p>
            </p:txBody>
          </p:sp>
          <p:sp>
            <p:nvSpPr>
              <p:cNvPr id="676559" name="Freeform 3496"/>
              <p:cNvSpPr>
                <a:spLocks/>
              </p:cNvSpPr>
              <p:nvPr/>
            </p:nvSpPr>
            <p:spPr bwMode="auto">
              <a:xfrm>
                <a:off x="3283" y="2430"/>
                <a:ext cx="66" cy="24"/>
              </a:xfrm>
              <a:custGeom>
                <a:avLst/>
                <a:gdLst>
                  <a:gd name="T0" fmla="*/ 0 w 133"/>
                  <a:gd name="T1" fmla="*/ 1 h 48"/>
                  <a:gd name="T2" fmla="*/ 0 w 133"/>
                  <a:gd name="T3" fmla="*/ 1 h 48"/>
                  <a:gd name="T4" fmla="*/ 0 w 133"/>
                  <a:gd name="T5" fmla="*/ 1 h 48"/>
                  <a:gd name="T6" fmla="*/ 0 w 133"/>
                  <a:gd name="T7" fmla="*/ 0 h 48"/>
                  <a:gd name="T8" fmla="*/ 0 w 133"/>
                  <a:gd name="T9" fmla="*/ 1 h 48"/>
                  <a:gd name="T10" fmla="*/ 0 60000 65536"/>
                  <a:gd name="T11" fmla="*/ 0 60000 65536"/>
                  <a:gd name="T12" fmla="*/ 0 60000 65536"/>
                  <a:gd name="T13" fmla="*/ 0 60000 65536"/>
                  <a:gd name="T14" fmla="*/ 0 60000 65536"/>
                  <a:gd name="T15" fmla="*/ 0 w 133"/>
                  <a:gd name="T16" fmla="*/ 0 h 48"/>
                  <a:gd name="T17" fmla="*/ 133 w 133"/>
                  <a:gd name="T18" fmla="*/ 48 h 48"/>
                </a:gdLst>
                <a:ahLst/>
                <a:cxnLst>
                  <a:cxn ang="T10">
                    <a:pos x="T0" y="T1"/>
                  </a:cxn>
                  <a:cxn ang="T11">
                    <a:pos x="T2" y="T3"/>
                  </a:cxn>
                  <a:cxn ang="T12">
                    <a:pos x="T4" y="T5"/>
                  </a:cxn>
                  <a:cxn ang="T13">
                    <a:pos x="T6" y="T7"/>
                  </a:cxn>
                  <a:cxn ang="T14">
                    <a:pos x="T8" y="T9"/>
                  </a:cxn>
                </a:cxnLst>
                <a:rect l="T15" t="T16" r="T17" b="T18"/>
                <a:pathLst>
                  <a:path w="133" h="48">
                    <a:moveTo>
                      <a:pt x="123" y="41"/>
                    </a:moveTo>
                    <a:lnTo>
                      <a:pt x="133" y="48"/>
                    </a:lnTo>
                    <a:lnTo>
                      <a:pt x="12" y="6"/>
                    </a:lnTo>
                    <a:lnTo>
                      <a:pt x="0" y="0"/>
                    </a:lnTo>
                    <a:lnTo>
                      <a:pt x="123" y="41"/>
                    </a:lnTo>
                    <a:close/>
                  </a:path>
                </a:pathLst>
              </a:custGeom>
              <a:solidFill>
                <a:srgbClr val="9F4F00"/>
              </a:solidFill>
              <a:ln w="9525">
                <a:noFill/>
                <a:round/>
                <a:headEnd/>
                <a:tailEnd/>
              </a:ln>
            </p:spPr>
            <p:txBody>
              <a:bodyPr>
                <a:prstTxWarp prst="textNoShape">
                  <a:avLst/>
                </a:prstTxWarp>
              </a:bodyPr>
              <a:lstStyle/>
              <a:p>
                <a:endParaRPr lang="en-US">
                  <a:latin typeface="Calibri" pitchFamily="-112" charset="0"/>
                </a:endParaRPr>
              </a:p>
            </p:txBody>
          </p:sp>
          <p:sp>
            <p:nvSpPr>
              <p:cNvPr id="676560" name="Freeform 3497"/>
              <p:cNvSpPr>
                <a:spLocks/>
              </p:cNvSpPr>
              <p:nvPr/>
            </p:nvSpPr>
            <p:spPr bwMode="auto">
              <a:xfrm>
                <a:off x="3308" y="2353"/>
                <a:ext cx="68" cy="21"/>
              </a:xfrm>
              <a:custGeom>
                <a:avLst/>
                <a:gdLst>
                  <a:gd name="T0" fmla="*/ 0 w 137"/>
                  <a:gd name="T1" fmla="*/ 1 h 41"/>
                  <a:gd name="T2" fmla="*/ 0 w 137"/>
                  <a:gd name="T3" fmla="*/ 1 h 41"/>
                  <a:gd name="T4" fmla="*/ 0 w 137"/>
                  <a:gd name="T5" fmla="*/ 0 h 41"/>
                  <a:gd name="T6" fmla="*/ 0 w 137"/>
                  <a:gd name="T7" fmla="*/ 1 h 41"/>
                  <a:gd name="T8" fmla="*/ 0 w 137"/>
                  <a:gd name="T9" fmla="*/ 1 h 41"/>
                  <a:gd name="T10" fmla="*/ 0 60000 65536"/>
                  <a:gd name="T11" fmla="*/ 0 60000 65536"/>
                  <a:gd name="T12" fmla="*/ 0 60000 65536"/>
                  <a:gd name="T13" fmla="*/ 0 60000 65536"/>
                  <a:gd name="T14" fmla="*/ 0 60000 65536"/>
                  <a:gd name="T15" fmla="*/ 0 w 137"/>
                  <a:gd name="T16" fmla="*/ 0 h 41"/>
                  <a:gd name="T17" fmla="*/ 137 w 137"/>
                  <a:gd name="T18" fmla="*/ 41 h 41"/>
                </a:gdLst>
                <a:ahLst/>
                <a:cxnLst>
                  <a:cxn ang="T10">
                    <a:pos x="T0" y="T1"/>
                  </a:cxn>
                  <a:cxn ang="T11">
                    <a:pos x="T2" y="T3"/>
                  </a:cxn>
                  <a:cxn ang="T12">
                    <a:pos x="T4" y="T5"/>
                  </a:cxn>
                  <a:cxn ang="T13">
                    <a:pos x="T6" y="T7"/>
                  </a:cxn>
                  <a:cxn ang="T14">
                    <a:pos x="T8" y="T9"/>
                  </a:cxn>
                </a:cxnLst>
                <a:rect l="T15" t="T16" r="T17" b="T18"/>
                <a:pathLst>
                  <a:path w="137" h="41">
                    <a:moveTo>
                      <a:pt x="137" y="41"/>
                    </a:moveTo>
                    <a:lnTo>
                      <a:pt x="123" y="38"/>
                    </a:lnTo>
                    <a:lnTo>
                      <a:pt x="0" y="0"/>
                    </a:lnTo>
                    <a:lnTo>
                      <a:pt x="14" y="3"/>
                    </a:lnTo>
                    <a:lnTo>
                      <a:pt x="137" y="41"/>
                    </a:lnTo>
                    <a:close/>
                  </a:path>
                </a:pathLst>
              </a:custGeom>
              <a:solidFill>
                <a:srgbClr val="743A00"/>
              </a:solidFill>
              <a:ln w="9525">
                <a:noFill/>
                <a:round/>
                <a:headEnd/>
                <a:tailEnd/>
              </a:ln>
            </p:spPr>
            <p:txBody>
              <a:bodyPr>
                <a:prstTxWarp prst="textNoShape">
                  <a:avLst/>
                </a:prstTxWarp>
              </a:bodyPr>
              <a:lstStyle/>
              <a:p>
                <a:endParaRPr lang="en-US">
                  <a:latin typeface="Calibri" pitchFamily="-112" charset="0"/>
                </a:endParaRPr>
              </a:p>
            </p:txBody>
          </p:sp>
          <p:sp>
            <p:nvSpPr>
              <p:cNvPr id="676561" name="Freeform 3498"/>
              <p:cNvSpPr>
                <a:spLocks/>
              </p:cNvSpPr>
              <p:nvPr/>
            </p:nvSpPr>
            <p:spPr bwMode="auto">
              <a:xfrm>
                <a:off x="3302" y="2353"/>
                <a:ext cx="67" cy="20"/>
              </a:xfrm>
              <a:custGeom>
                <a:avLst/>
                <a:gdLst>
                  <a:gd name="T0" fmla="*/ 1 w 134"/>
                  <a:gd name="T1" fmla="*/ 1 h 38"/>
                  <a:gd name="T2" fmla="*/ 1 w 134"/>
                  <a:gd name="T3" fmla="*/ 1 h 38"/>
                  <a:gd name="T4" fmla="*/ 0 w 134"/>
                  <a:gd name="T5" fmla="*/ 0 h 38"/>
                  <a:gd name="T6" fmla="*/ 1 w 134"/>
                  <a:gd name="T7" fmla="*/ 0 h 38"/>
                  <a:gd name="T8" fmla="*/ 1 w 134"/>
                  <a:gd name="T9" fmla="*/ 1 h 38"/>
                  <a:gd name="T10" fmla="*/ 0 60000 65536"/>
                  <a:gd name="T11" fmla="*/ 0 60000 65536"/>
                  <a:gd name="T12" fmla="*/ 0 60000 65536"/>
                  <a:gd name="T13" fmla="*/ 0 60000 65536"/>
                  <a:gd name="T14" fmla="*/ 0 60000 65536"/>
                  <a:gd name="T15" fmla="*/ 0 w 134"/>
                  <a:gd name="T16" fmla="*/ 0 h 38"/>
                  <a:gd name="T17" fmla="*/ 134 w 134"/>
                  <a:gd name="T18" fmla="*/ 38 h 38"/>
                </a:gdLst>
                <a:ahLst/>
                <a:cxnLst>
                  <a:cxn ang="T10">
                    <a:pos x="T0" y="T1"/>
                  </a:cxn>
                  <a:cxn ang="T11">
                    <a:pos x="T2" y="T3"/>
                  </a:cxn>
                  <a:cxn ang="T12">
                    <a:pos x="T4" y="T5"/>
                  </a:cxn>
                  <a:cxn ang="T13">
                    <a:pos x="T6" y="T7"/>
                  </a:cxn>
                  <a:cxn ang="T14">
                    <a:pos x="T8" y="T9"/>
                  </a:cxn>
                </a:cxnLst>
                <a:rect l="T15" t="T16" r="T17" b="T18"/>
                <a:pathLst>
                  <a:path w="134" h="38">
                    <a:moveTo>
                      <a:pt x="134" y="38"/>
                    </a:moveTo>
                    <a:lnTo>
                      <a:pt x="123" y="38"/>
                    </a:lnTo>
                    <a:lnTo>
                      <a:pt x="0" y="0"/>
                    </a:lnTo>
                    <a:lnTo>
                      <a:pt x="11" y="0"/>
                    </a:lnTo>
                    <a:lnTo>
                      <a:pt x="134" y="38"/>
                    </a:lnTo>
                    <a:close/>
                  </a:path>
                </a:pathLst>
              </a:custGeom>
              <a:solidFill>
                <a:srgbClr val="783C00"/>
              </a:solidFill>
              <a:ln w="9525">
                <a:noFill/>
                <a:round/>
                <a:headEnd/>
                <a:tailEnd/>
              </a:ln>
            </p:spPr>
            <p:txBody>
              <a:bodyPr>
                <a:prstTxWarp prst="textNoShape">
                  <a:avLst/>
                </a:prstTxWarp>
              </a:bodyPr>
              <a:lstStyle/>
              <a:p>
                <a:endParaRPr lang="en-US">
                  <a:latin typeface="Calibri" pitchFamily="-112" charset="0"/>
                </a:endParaRPr>
              </a:p>
            </p:txBody>
          </p:sp>
        </p:grpSp>
        <p:sp>
          <p:nvSpPr>
            <p:cNvPr id="676562" name="Line 3499"/>
            <p:cNvSpPr>
              <a:spLocks noChangeShapeType="1"/>
            </p:cNvSpPr>
            <p:nvPr/>
          </p:nvSpPr>
          <p:spPr bwMode="auto">
            <a:xfrm>
              <a:off x="3343" y="2411"/>
              <a:ext cx="212" cy="61"/>
            </a:xfrm>
            <a:prstGeom prst="line">
              <a:avLst/>
            </a:prstGeom>
            <a:noFill/>
            <a:ln w="11113">
              <a:solidFill>
                <a:srgbClr val="FC0128"/>
              </a:solidFill>
              <a:round/>
              <a:headEnd/>
              <a:tailEnd/>
            </a:ln>
          </p:spPr>
          <p:txBody>
            <a:bodyPr>
              <a:prstTxWarp prst="textNoShape">
                <a:avLst/>
              </a:prstTxWarp>
            </a:bodyPr>
            <a:lstStyle/>
            <a:p>
              <a:endParaRPr lang="en-US"/>
            </a:p>
          </p:txBody>
        </p:sp>
        <p:sp>
          <p:nvSpPr>
            <p:cNvPr id="676563" name="Rectangle 3500"/>
            <p:cNvSpPr>
              <a:spLocks noChangeArrowheads="1"/>
            </p:cNvSpPr>
            <p:nvPr/>
          </p:nvSpPr>
          <p:spPr bwMode="auto">
            <a:xfrm>
              <a:off x="1007" y="1956"/>
              <a:ext cx="719" cy="240"/>
            </a:xfrm>
            <a:prstGeom prst="rect">
              <a:avLst/>
            </a:prstGeom>
            <a:noFill/>
            <a:ln w="9525">
              <a:noFill/>
              <a:miter lim="800000"/>
              <a:headEnd/>
              <a:tailEnd/>
            </a:ln>
          </p:spPr>
          <p:txBody>
            <a:bodyPr>
              <a:prstTxWarp prst="textNoShape">
                <a:avLst/>
              </a:prstTxWarp>
            </a:bodyPr>
            <a:lstStyle/>
            <a:p>
              <a:endParaRPr lang="en-US">
                <a:latin typeface="Calibri" pitchFamily="-112" charset="0"/>
              </a:endParaRPr>
            </a:p>
          </p:txBody>
        </p:sp>
        <p:sp>
          <p:nvSpPr>
            <p:cNvPr id="676564" name="Rectangle 3501"/>
            <p:cNvSpPr>
              <a:spLocks noChangeArrowheads="1"/>
            </p:cNvSpPr>
            <p:nvPr/>
          </p:nvSpPr>
          <p:spPr bwMode="auto">
            <a:xfrm>
              <a:off x="1074" y="1967"/>
              <a:ext cx="621"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ACCELERATING</a:t>
              </a:r>
              <a:endParaRPr lang="en-US"/>
            </a:p>
          </p:txBody>
        </p:sp>
        <p:sp>
          <p:nvSpPr>
            <p:cNvPr id="676565" name="Rectangle 3502"/>
            <p:cNvSpPr>
              <a:spLocks noChangeArrowheads="1"/>
            </p:cNvSpPr>
            <p:nvPr/>
          </p:nvSpPr>
          <p:spPr bwMode="auto">
            <a:xfrm>
              <a:off x="1112" y="2063"/>
              <a:ext cx="547"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STRUCTURES</a:t>
              </a:r>
              <a:endParaRPr lang="en-US"/>
            </a:p>
          </p:txBody>
        </p:sp>
      </p:grpSp>
      <p:pic>
        <p:nvPicPr>
          <p:cNvPr id="3503" name="Picture 3511"/>
          <p:cNvPicPr>
            <a:picLocks noChangeAspect="1" noChangeArrowheads="1"/>
          </p:cNvPicPr>
          <p:nvPr/>
        </p:nvPicPr>
        <p:blipFill>
          <a:blip r:embed="rId4"/>
          <a:srcRect/>
          <a:stretch>
            <a:fillRect/>
          </a:stretch>
        </p:blipFill>
        <p:spPr bwMode="auto">
          <a:xfrm>
            <a:off x="6227763" y="4013200"/>
            <a:ext cx="2759075" cy="2706688"/>
          </a:xfrm>
          <a:prstGeom prst="rect">
            <a:avLst/>
          </a:prstGeom>
          <a:noFill/>
          <a:ln w="9525">
            <a:solidFill>
              <a:srgbClr val="00187E"/>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5E-6 -2.96296E-6 L 0.00261 -0.1581 " pathEditMode="relative" rAng="0" ptsTypes="AA">
                                      <p:cBhvr>
                                        <p:cTn id="6" dur="500" fill="hold"/>
                                        <p:tgtEl>
                                          <p:spTgt spid="2"/>
                                        </p:tgtEl>
                                        <p:attrNameLst>
                                          <p:attrName>ppt_x</p:attrName>
                                          <p:attrName>ppt_y</p:attrName>
                                        </p:attrNameLst>
                                      </p:cBhvr>
                                      <p:rCtr x="1" y="-79"/>
                                    </p:animMotion>
                                  </p:childTnLst>
                                </p:cTn>
                              </p:par>
                              <p:par>
                                <p:cTn id="7" presetID="6" presetClass="emph" presetSubtype="0" fill="hold" nodeType="withEffect">
                                  <p:stCondLst>
                                    <p:cond delay="0"/>
                                  </p:stCondLst>
                                  <p:childTnLst>
                                    <p:animScale>
                                      <p:cBhvr>
                                        <p:cTn id="8" dur="2000" fill="hold"/>
                                        <p:tgtEl>
                                          <p:spTgt spid="2"/>
                                        </p:tgtEl>
                                      </p:cBhvr>
                                      <p:by x="50000" y="50000"/>
                                    </p:animScale>
                                  </p:childTnLst>
                                </p:cTn>
                              </p:par>
                              <p:par>
                                <p:cTn id="9" presetID="64" presetClass="path" presetSubtype="0" accel="50000" decel="50000" fill="hold" nodeType="withEffect">
                                  <p:stCondLst>
                                    <p:cond delay="0"/>
                                  </p:stCondLst>
                                  <p:childTnLst>
                                    <p:animMotion origin="layout" path="M -4.44444E-6 2.59259E-6 L -0.14027 -0.5713 " pathEditMode="relative" rAng="0" ptsTypes="AA">
                                      <p:cBhvr>
                                        <p:cTn id="10" dur="500" fill="hold"/>
                                        <p:tgtEl>
                                          <p:spTgt spid="3503"/>
                                        </p:tgtEl>
                                        <p:attrNameLst>
                                          <p:attrName>ppt_x</p:attrName>
                                          <p:attrName>ppt_y</p:attrName>
                                        </p:attrNameLst>
                                      </p:cBhvr>
                                      <p:rCtr x="-70" y="-286"/>
                                    </p:animMotion>
                                  </p:childTnLst>
                                </p:cTn>
                              </p:par>
                              <p:par>
                                <p:cTn id="11" presetID="6" presetClass="emph" presetSubtype="0" fill="hold" nodeType="withEffect">
                                  <p:stCondLst>
                                    <p:cond delay="0"/>
                                  </p:stCondLst>
                                  <p:childTnLst>
                                    <p:animScale>
                                      <p:cBhvr>
                                        <p:cTn id="12" dur="2000" fill="hold"/>
                                        <p:tgtEl>
                                          <p:spTgt spid="3503"/>
                                        </p:tgtEl>
                                      </p:cBhvr>
                                      <p:by x="50000" y="50000"/>
                                    </p:animScale>
                                  </p:childTnLst>
                                </p:cTn>
                              </p:par>
                            </p:childTnLst>
                          </p:cTn>
                        </p:par>
                        <p:par>
                          <p:cTn id="13" fill="hold">
                            <p:stCondLst>
                              <p:cond delay="2000"/>
                            </p:stCondLst>
                            <p:childTnLst>
                              <p:par>
                                <p:cTn id="14" presetID="12" presetClass="entr" presetSubtype="4" fill="hold" nodeType="afterEffect">
                                  <p:stCondLst>
                                    <p:cond delay="500"/>
                                  </p:stCondLst>
                                  <p:childTnLst>
                                    <p:set>
                                      <p:cBhvr>
                                        <p:cTn id="15" dur="1" fill="hold">
                                          <p:stCondLst>
                                            <p:cond delay="0"/>
                                          </p:stCondLst>
                                        </p:cTn>
                                        <p:tgtEl>
                                          <p:spTgt spid="241"/>
                                        </p:tgtEl>
                                        <p:attrNameLst>
                                          <p:attrName>style.visibility</p:attrName>
                                        </p:attrNameLst>
                                      </p:cBhvr>
                                      <p:to>
                                        <p:strVal val="visible"/>
                                      </p:to>
                                    </p:set>
                                    <p:animEffect transition="in" filter="slide(fromBottom)">
                                      <p:cBhvr>
                                        <p:cTn id="16" dur="500"/>
                                        <p:tgtEl>
                                          <p:spTgt spid="24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8" grpId="0" animBg="1"/>
      <p:bldP spid="239" grpId="0" animBg="1"/>
      <p:bldP spid="240"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5913" y="215900"/>
            <a:ext cx="8504237" cy="633413"/>
          </a:xfrm>
          <a:prstGeom prst="rect">
            <a:avLst/>
          </a:prstGeom>
          <a:noFill/>
          <a:ln w="9525">
            <a:noFill/>
            <a:miter lim="800000"/>
            <a:headEnd/>
            <a:tailEnd/>
          </a:ln>
          <a:effectLst/>
        </p:spPr>
        <p:txBody>
          <a:bodyPr lIns="0" tIns="0" rIns="0" bIns="0" anchor="ctr">
            <a:prstTxWarp prst="textNoShape">
              <a:avLst/>
            </a:prstTxWarp>
          </a:bodyPr>
          <a:lstStyle/>
          <a:p>
            <a:pPr algn="ctr"/>
            <a:r>
              <a:rPr lang="en-US" sz="2000" b="1" i="1">
                <a:solidFill>
                  <a:srgbClr val="FF0000"/>
                </a:solidFill>
                <a:latin typeface="Times New Roman" pitchFamily="-112" charset="0"/>
              </a:rPr>
              <a:t>LC Main parameters </a:t>
            </a:r>
            <a:br>
              <a:rPr lang="en-US" sz="2000" b="1" i="1">
                <a:solidFill>
                  <a:srgbClr val="FF0000"/>
                </a:solidFill>
                <a:latin typeface="Times New Roman" pitchFamily="-112" charset="0"/>
              </a:rPr>
            </a:br>
            <a:r>
              <a:rPr lang="en-US" sz="2000" b="1" i="1">
                <a:solidFill>
                  <a:srgbClr val="FF0000"/>
                </a:solidFill>
                <a:latin typeface="Times New Roman" pitchFamily="-112" charset="0"/>
              </a:rPr>
              <a:t> </a:t>
            </a:r>
            <a:r>
              <a:rPr lang="en-US" sz="2000" b="1" i="1">
                <a:solidFill>
                  <a:srgbClr val="FF0000"/>
                </a:solidFill>
                <a:latin typeface="Times New Roman" pitchFamily="-112" charset="0"/>
                <a:hlinkClick r:id="rId3"/>
              </a:rPr>
              <a:t>http://clic-meeting.web.cern.ch/clic-meeting/ComparisonTable.html</a:t>
            </a:r>
            <a:endParaRPr lang="en-US" sz="2000" b="1" i="1">
              <a:solidFill>
                <a:srgbClr val="FF0000"/>
              </a:solidFill>
              <a:latin typeface="Times New Roman" pitchFamily="-112" charset="0"/>
            </a:endParaRPr>
          </a:p>
        </p:txBody>
      </p:sp>
      <p:graphicFrame>
        <p:nvGraphicFramePr>
          <p:cNvPr id="515311" name="Group 239"/>
          <p:cNvGraphicFramePr>
            <a:graphicFrameLocks noGrp="1"/>
          </p:cNvGraphicFramePr>
          <p:nvPr/>
        </p:nvGraphicFramePr>
        <p:xfrm>
          <a:off x="252413" y="954088"/>
          <a:ext cx="8612505" cy="5441314"/>
        </p:xfrm>
        <a:graphic>
          <a:graphicData uri="http://schemas.openxmlformats.org/drawingml/2006/table">
            <a:tbl>
              <a:tblPr/>
              <a:tblGrid>
                <a:gridCol w="3506787"/>
                <a:gridCol w="1676400"/>
                <a:gridCol w="1612900"/>
                <a:gridCol w="1608138"/>
                <a:gridCol w="208280"/>
              </a:tblGrid>
              <a:tr h="622300">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Center-of-mass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ILC</a:t>
                      </a:r>
                    </a:p>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500 GeV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CLIC 500 G</a:t>
                      </a:r>
                    </a:p>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Nominal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CLIC 3 TeV</a:t>
                      </a:r>
                    </a:p>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rgbClr val="0033CC"/>
                          </a:solidFill>
                          <a:effectLst/>
                          <a:latin typeface="Times New Roman" pitchFamily="-112" charset="0"/>
                          <a:ea typeface="Batang" pitchFamily="18" charset="-127"/>
                          <a:cs typeface="Batang" pitchFamily="18" charset="-127"/>
                        </a:rPr>
                        <a:t>Nominal</a:t>
                      </a:r>
                      <a:endPar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endParaRPr>
                    </a:p>
                  </a:txBody>
                  <a:tcPr marL="18000" marR="18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Total (Peak 1%) luminosity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D5"/>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2.0(1.5)</a:t>
                      </a:r>
                      <a:r>
                        <a:rPr kumimoji="0" lang="en-GB" sz="1600" b="1" i="0" u="none" strike="noStrike" cap="none" normalizeH="0" baseline="0">
                          <a:ln>
                            <a:noFill/>
                          </a:ln>
                          <a:solidFill>
                            <a:srgbClr val="0033CC"/>
                          </a:solidFill>
                          <a:effectLst/>
                          <a:latin typeface="Times New Roman" pitchFamily="-112" charset="0"/>
                          <a:ea typeface="Batang" pitchFamily="18" charset="-127"/>
                          <a:cs typeface="Arial" pitchFamily="-112" charset="0"/>
                        </a:rPr>
                        <a:t>·</a:t>
                      </a: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a:t>
                      </a:r>
                      <a:r>
                        <a:rPr kumimoji="0" lang="en-GB" sz="1600" b="1" i="0" u="none" strike="noStrike" cap="none" normalizeH="0" baseline="30000">
                          <a:ln>
                            <a:noFill/>
                          </a:ln>
                          <a:solidFill>
                            <a:srgbClr val="0033CC"/>
                          </a:solidFill>
                          <a:effectLst/>
                          <a:latin typeface="Times New Roman" pitchFamily="-112" charset="0"/>
                          <a:ea typeface="Batang" pitchFamily="18" charset="-127"/>
                          <a:cs typeface="Batang" pitchFamily="18" charset="-127"/>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D5"/>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2.3(1.4)</a:t>
                      </a:r>
                      <a:r>
                        <a:rPr kumimoji="0" lang="en-GB" sz="1600" b="1" i="0" u="none" strike="noStrike" cap="none" normalizeH="0" baseline="0">
                          <a:ln>
                            <a:noFill/>
                          </a:ln>
                          <a:solidFill>
                            <a:srgbClr val="0033CC"/>
                          </a:solidFill>
                          <a:effectLst/>
                          <a:latin typeface="Times New Roman" pitchFamily="-112" charset="0"/>
                          <a:ea typeface="Batang" pitchFamily="18" charset="-127"/>
                          <a:cs typeface="Arial" pitchFamily="-112" charset="0"/>
                        </a:rPr>
                        <a:t>·</a:t>
                      </a: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a:t>
                      </a:r>
                      <a:r>
                        <a:rPr kumimoji="0" lang="en-GB" sz="1600" b="1" i="0" u="none" strike="noStrike" cap="none" normalizeH="0" baseline="30000">
                          <a:ln>
                            <a:noFill/>
                          </a:ln>
                          <a:solidFill>
                            <a:srgbClr val="0033CC"/>
                          </a:solidFill>
                          <a:effectLst/>
                          <a:latin typeface="Times New Roman" pitchFamily="-112" charset="0"/>
                          <a:ea typeface="Batang" pitchFamily="18" charset="-127"/>
                          <a:cs typeface="Batang" pitchFamily="18" charset="-127"/>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D5"/>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3333FF"/>
                          </a:solidFill>
                          <a:effectLst/>
                          <a:latin typeface="Times New Roman" pitchFamily="-112" charset="0"/>
                          <a:ea typeface="Batang" pitchFamily="18" charset="-127"/>
                          <a:cs typeface="Batang" pitchFamily="18" charset="-127"/>
                        </a:rPr>
                        <a:t>5.9(2.0)</a:t>
                      </a:r>
                      <a:r>
                        <a:rPr kumimoji="0" lang="en-GB" sz="1600" b="1" i="0" u="none" strike="noStrike" cap="none" normalizeH="0" baseline="0">
                          <a:ln>
                            <a:noFill/>
                          </a:ln>
                          <a:solidFill>
                            <a:srgbClr val="3333FF"/>
                          </a:solidFill>
                          <a:effectLst/>
                          <a:latin typeface="Times New Roman" pitchFamily="-112" charset="0"/>
                          <a:ea typeface="Batang" pitchFamily="18" charset="-127"/>
                          <a:cs typeface="Arial" pitchFamily="-112" charset="0"/>
                        </a:rPr>
                        <a:t>·</a:t>
                      </a:r>
                      <a:r>
                        <a:rPr kumimoji="0" lang="en-GB" sz="1600" b="1" i="0" u="none" strike="noStrike" cap="none" normalizeH="0" baseline="0">
                          <a:ln>
                            <a:noFill/>
                          </a:ln>
                          <a:solidFill>
                            <a:srgbClr val="3333FF"/>
                          </a:solidFill>
                          <a:effectLst/>
                          <a:latin typeface="Times New Roman" pitchFamily="-112" charset="0"/>
                          <a:ea typeface="Batang" pitchFamily="18" charset="-127"/>
                          <a:cs typeface="Batang" pitchFamily="18" charset="-127"/>
                        </a:rPr>
                        <a:t>10</a:t>
                      </a:r>
                      <a:r>
                        <a:rPr kumimoji="0" lang="en-GB" sz="1600" b="1" i="0" u="none" strike="noStrike" cap="none" normalizeH="0" baseline="30000">
                          <a:ln>
                            <a:noFill/>
                          </a:ln>
                          <a:solidFill>
                            <a:srgbClr val="3333FF"/>
                          </a:solidFill>
                          <a:effectLst/>
                          <a:latin typeface="Times New Roman" pitchFamily="-112" charset="0"/>
                          <a:ea typeface="Batang" pitchFamily="18" charset="-127"/>
                          <a:cs typeface="Batang" pitchFamily="18" charset="-127"/>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D5"/>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30000">
                        <a:ln>
                          <a:noFill/>
                        </a:ln>
                        <a:solidFill>
                          <a:srgbClr val="0033CC"/>
                        </a:solidFill>
                        <a:effectLst/>
                        <a:latin typeface="Times New Roman" pitchFamily="-112" charset="0"/>
                        <a:ea typeface="Batang" pitchFamily="18" charset="-127"/>
                        <a:cs typeface="Batang" pitchFamily="18"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D5"/>
                    </a:solidFill>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Repetition rate (Hz)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69875">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Loaded accel. gradient MV/m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33.5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Main linac RF frequency GHz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1.3 (SC)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0033CC"/>
                          </a:solidFill>
                          <a:effectLst/>
                          <a:latin typeface="Times New Roman" pitchFamily="-112" charset="0"/>
                          <a:ea typeface="Batang" pitchFamily="18" charset="-127"/>
                          <a:cs typeface="Batang" pitchFamily="18" charset="-127"/>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69875">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Bunch charge10</a:t>
                      </a:r>
                      <a:r>
                        <a:rPr kumimoji="0" lang="en-GB" sz="1400" b="1" i="0" u="none" strike="noStrike" cap="none" normalizeH="0" baseline="30000">
                          <a:ln>
                            <a:noFill/>
                          </a:ln>
                          <a:solidFill>
                            <a:srgbClr val="0033CC"/>
                          </a:solidFill>
                          <a:effectLst/>
                          <a:latin typeface="Times New Roman" pitchFamily="-112" charset="0"/>
                          <a:ea typeface="Batang" pitchFamily="18" charset="-127"/>
                          <a:cs typeface="Batang" pitchFamily="18" charset="-127"/>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3333FF"/>
                          </a:solidFill>
                          <a:effectLst/>
                          <a:latin typeface="Times New Roman" pitchFamily="-112" charset="0"/>
                          <a:ea typeface="Batang" pitchFamily="18" charset="-127"/>
                          <a:cs typeface="Batang" pitchFamily="18" charset="-127"/>
                        </a:rPr>
                        <a:t>3.72</a:t>
                      </a:r>
                      <a:endPar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Bunch separation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Beam pulse duration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3333FF"/>
                          </a:solidFill>
                          <a:effectLst/>
                          <a:latin typeface="Times New Roman" pitchFamily="-112" charset="0"/>
                          <a:ea typeface="Batang" pitchFamily="18" charset="-127"/>
                          <a:cs typeface="Batang" pitchFamily="18" charset="-127"/>
                        </a:rPr>
                        <a:t>156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69875">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Beam power/linac (MWatts)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Hor./vert. norm. emitt (10</a:t>
                      </a:r>
                      <a:r>
                        <a:rPr kumimoji="0" lang="en-GB" sz="1400" b="1" i="0" u="none" strike="noStrike" cap="none" normalizeH="0" baseline="30000">
                          <a:ln>
                            <a:noFill/>
                          </a:ln>
                          <a:solidFill>
                            <a:srgbClr val="0033CC"/>
                          </a:solidFill>
                          <a:effectLst/>
                          <a:latin typeface="Times New Roman" pitchFamily="-112" charset="0"/>
                          <a:ea typeface="Batang" pitchFamily="18" charset="-127"/>
                          <a:cs typeface="Batang" pitchFamily="18" charset="-127"/>
                        </a:rPr>
                        <a:t>-6</a:t>
                      </a: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a:t>
                      </a:r>
                      <a:r>
                        <a:rPr kumimoji="0" lang="en-GB" sz="1400" b="1" i="0" u="none" strike="noStrike" cap="none" normalizeH="0" baseline="30000">
                          <a:ln>
                            <a:noFill/>
                          </a:ln>
                          <a:solidFill>
                            <a:srgbClr val="0033CC"/>
                          </a:solidFill>
                          <a:effectLst/>
                          <a:latin typeface="Times New Roman" pitchFamily="-112" charset="0"/>
                          <a:ea typeface="Batang" pitchFamily="18" charset="-127"/>
                          <a:cs typeface="Batang" pitchFamily="18" charset="-127"/>
                        </a:rPr>
                        <a:t>-9</a:t>
                      </a: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10/40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2.4 /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0.66/20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714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Hor/Vert FF focusing (mm)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8</a:t>
                      </a:r>
                      <a:r>
                        <a:rPr kumimoji="0" lang="en-GB" sz="1400" b="1" i="0" u="none" strike="noStrike" cap="none" normalizeH="0" baseline="0">
                          <a:ln>
                            <a:noFill/>
                          </a:ln>
                          <a:solidFill>
                            <a:srgbClr val="FF00FF"/>
                          </a:solidFill>
                          <a:effectLst/>
                          <a:latin typeface="Times New Roman" pitchFamily="-112" charset="0"/>
                          <a:ea typeface="Batang" pitchFamily="18" charset="-127"/>
                          <a:cs typeface="Batang" pitchFamily="18" charset="-127"/>
                        </a:rPr>
                        <a:t>/</a:t>
                      </a:r>
                      <a:r>
                        <a:rPr kumimoji="0" lang="en-GB" sz="1400" b="1" i="0" u="none" strike="noStrike" cap="none" normalizeH="0" baseline="0">
                          <a:ln>
                            <a:noFill/>
                          </a:ln>
                          <a:solidFill>
                            <a:srgbClr val="FF0000"/>
                          </a:solidFill>
                          <a:effectLst/>
                          <a:latin typeface="Times New Roman" pitchFamily="-112" charset="0"/>
                          <a:ea typeface="Batang" pitchFamily="18" charset="-127"/>
                          <a:cs typeface="Batang" pitchFamily="18" charset="-127"/>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4 / 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307975">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Hor./vert. IP beam size (nm)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640/5.7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202/ </a:t>
                      </a: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FF3300"/>
                          </a:solidFill>
                          <a:effectLst/>
                          <a:latin typeface="Times New Roman" pitchFamily="-112" charset="0"/>
                          <a:ea typeface="Batang" pitchFamily="18" charset="-127"/>
                          <a:cs typeface="Batang" pitchFamily="18" charset="-127"/>
                        </a:rPr>
                        <a:t>40 /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300038">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BDS length (km)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2.23 (1 TeV)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1.87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rgbClr val="3333FF"/>
                          </a:solidFill>
                          <a:effectLst/>
                          <a:latin typeface="Times New Roman" pitchFamily="-112" charset="0"/>
                          <a:ea typeface="Batang" pitchFamily="18" charset="-127"/>
                          <a:cs typeface="Batang" pitchFamily="18" charset="-127"/>
                        </a:rPr>
                        <a:t>2.75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96863">
                <a:tc>
                  <a:txBody>
                    <a:bodyPr/>
                    <a:lstStyle/>
                    <a:p>
                      <a:pPr marL="231775"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Total site length (km)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BC86"/>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BC86"/>
                    </a:solidFill>
                  </a:tcPr>
                </a:tc>
                <a:tc>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BC86"/>
                    </a:solidFill>
                  </a:tcPr>
                </a:tc>
                <a:tc gridSpan="2">
                  <a:txBody>
                    <a:bodyPr/>
                    <a:lstStyle/>
                    <a:p>
                      <a:pPr marL="231775"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3333FF"/>
                          </a:solidFill>
                          <a:effectLst/>
                          <a:latin typeface="Times New Roman" pitchFamily="-112" charset="0"/>
                          <a:ea typeface="Batang" pitchFamily="18" charset="-127"/>
                          <a:cs typeface="Batang" pitchFamily="18" charset="-127"/>
                        </a:rPr>
                        <a:t>48.3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BC86"/>
                    </a:solidFill>
                  </a:tcPr>
                </a:tc>
                <a:tc hMerge="1">
                  <a:txBody>
                    <a:bodyPr/>
                    <a:lstStyle/>
                    <a:p>
                      <a:endParaRPr lang="en-US"/>
                    </a:p>
                  </a:txBody>
                  <a:tcPr/>
                </a:tc>
              </a:tr>
              <a:tr h="252413">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Wall plug to beam transfer eff.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CC"/>
                          </a:solidFill>
                          <a:effectLst/>
                          <a:latin typeface="Times New Roman" pitchFamily="-112" charset="0"/>
                          <a:ea typeface="Batang" pitchFamily="18" charset="-127"/>
                          <a:cs typeface="Batang" pitchFamily="18" charset="-127"/>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gridSpan="2">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3333FF"/>
                          </a:solidFill>
                          <a:effectLst/>
                          <a:latin typeface="Times New Roman" pitchFamily="-112" charset="0"/>
                          <a:ea typeface="Batang" pitchFamily="18" charset="-127"/>
                          <a:cs typeface="Batang" pitchFamily="18" charset="-127"/>
                        </a:rPr>
                        <a:t>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hMerge="1">
                  <a:txBody>
                    <a:bodyPr/>
                    <a:lstStyle/>
                    <a:p>
                      <a:endParaRPr lang="en-US"/>
                    </a:p>
                  </a:txBody>
                  <a:tcPr/>
                </a:tc>
              </a:tr>
              <a:tr h="249238">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Total power consumption MW</a:t>
                      </a:r>
                      <a:endParaRPr kumimoji="0" lang="en-US" sz="1800" b="1" i="0" u="none" strike="noStrike" cap="none" normalizeH="0" baseline="0">
                        <a:ln>
                          <a:noFill/>
                        </a:ln>
                        <a:solidFill>
                          <a:srgbClr val="0033CC"/>
                        </a:solidFill>
                        <a:effectLst/>
                        <a:latin typeface="Times New Roman" pitchFamily="-112" charset="0"/>
                        <a:ea typeface="Batang" pitchFamily="18" charset="-127"/>
                        <a:cs typeface="Batang" pitchFamily="18"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2BC86"/>
                    </a:solidFill>
                  </a:tcPr>
                </a:tc>
                <a:tc>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2BC86"/>
                    </a:solidFill>
                  </a:tcPr>
                </a:tc>
                <a:tc>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rgbClr val="0033CC"/>
                          </a:solidFill>
                          <a:effectLst/>
                          <a:latin typeface="Times New Roman" pitchFamily="-112" charset="0"/>
                          <a:ea typeface="Batang" pitchFamily="18" charset="-127"/>
                          <a:cs typeface="Batang" pitchFamily="18" charset="-127"/>
                        </a:rPr>
                        <a:t>129.4</a:t>
                      </a:r>
                      <a:endParaRPr kumimoji="0" lang="en-US" sz="1800" b="1" i="0" u="none" strike="noStrike" cap="none" normalizeH="0" baseline="0">
                        <a:ln>
                          <a:noFill/>
                        </a:ln>
                        <a:solidFill>
                          <a:srgbClr val="0033CC"/>
                        </a:solidFill>
                        <a:effectLst/>
                        <a:latin typeface="Times New Roman" pitchFamily="-112" charset="0"/>
                        <a:ea typeface="Batang" pitchFamily="18" charset="-127"/>
                        <a:cs typeface="Batang" pitchFamily="18"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2BC86"/>
                    </a:solidFill>
                  </a:tcPr>
                </a:tc>
                <a:tc gridSpan="2">
                  <a:txBody>
                    <a:bodyPr/>
                    <a:lstStyle/>
                    <a:p>
                      <a:pPr marL="231775"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rgbClr val="FF0000"/>
                          </a:solidFill>
                          <a:effectLst/>
                          <a:latin typeface="Times New Roman" pitchFamily="-112" charset="0"/>
                          <a:ea typeface="Batang" pitchFamily="18" charset="-127"/>
                          <a:cs typeface="Batang" pitchFamily="18" charset="-127"/>
                        </a:rPr>
                        <a:t>415</a:t>
                      </a:r>
                      <a:endParaRPr kumimoji="0" lang="en-US" sz="1800" b="1" i="0" u="none" strike="noStrike" cap="none" normalizeH="0" baseline="0">
                        <a:ln>
                          <a:noFill/>
                        </a:ln>
                        <a:solidFill>
                          <a:srgbClr val="FF0000"/>
                        </a:solidFill>
                        <a:effectLst/>
                        <a:latin typeface="Times New Roman" pitchFamily="-112" charset="0"/>
                        <a:ea typeface="Batang" pitchFamily="18" charset="-127"/>
                        <a:cs typeface="Batang" pitchFamily="18"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2BC86"/>
                    </a:soli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l="25545" t="53315" r="30984"/>
          <a:stretch>
            <a:fillRect/>
          </a:stretch>
        </p:blipFill>
        <p:spPr bwMode="auto">
          <a:xfrm>
            <a:off x="6362700" y="1803400"/>
            <a:ext cx="2387600" cy="211296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3327400" y="2997200"/>
            <a:ext cx="2857500" cy="157162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3962400" y="1866900"/>
            <a:ext cx="2162175" cy="10858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082800" y="4737100"/>
            <a:ext cx="2371725" cy="1933575"/>
          </a:xfrm>
          <a:prstGeom prst="rect">
            <a:avLst/>
          </a:prstGeom>
          <a:noFill/>
          <a:ln w="9525">
            <a:noFill/>
            <a:miter lim="800000"/>
            <a:headEnd/>
            <a:tailEnd/>
          </a:ln>
          <a:effectLst/>
        </p:spPr>
      </p:pic>
      <p:pic>
        <p:nvPicPr>
          <p:cNvPr id="7" name="Picture 4"/>
          <p:cNvPicPr>
            <a:picLocks noChangeAspect="1" noChangeArrowheads="1"/>
          </p:cNvPicPr>
          <p:nvPr/>
        </p:nvPicPr>
        <p:blipFill>
          <a:blip r:embed="rId6" cstate="print"/>
          <a:srcRect/>
          <a:stretch>
            <a:fillRect/>
          </a:stretch>
        </p:blipFill>
        <p:spPr bwMode="auto">
          <a:xfrm>
            <a:off x="190500" y="4216400"/>
            <a:ext cx="1847850" cy="2476500"/>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a:stretch>
            <a:fillRect/>
          </a:stretch>
        </p:blipFill>
        <p:spPr bwMode="auto">
          <a:xfrm>
            <a:off x="152400" y="190500"/>
            <a:ext cx="1743075" cy="2619375"/>
          </a:xfrm>
          <a:prstGeom prst="rect">
            <a:avLst/>
          </a:prstGeom>
          <a:noFill/>
          <a:ln w="9525">
            <a:noFill/>
            <a:miter lim="800000"/>
            <a:headEnd/>
            <a:tailEnd/>
          </a:ln>
          <a:effectLst/>
        </p:spPr>
      </p:pic>
      <p:pic>
        <p:nvPicPr>
          <p:cNvPr id="10" name="Picture 3"/>
          <p:cNvPicPr>
            <a:picLocks noChangeAspect="1" noChangeArrowheads="1"/>
          </p:cNvPicPr>
          <p:nvPr/>
        </p:nvPicPr>
        <p:blipFill>
          <a:blip r:embed="rId8" cstate="print"/>
          <a:srcRect/>
          <a:stretch>
            <a:fillRect/>
          </a:stretch>
        </p:blipFill>
        <p:spPr bwMode="auto">
          <a:xfrm>
            <a:off x="2209800" y="190500"/>
            <a:ext cx="5200650" cy="876300"/>
          </a:xfrm>
          <a:prstGeom prst="rect">
            <a:avLst/>
          </a:prstGeom>
          <a:noFill/>
          <a:ln w="9525">
            <a:noFill/>
            <a:miter lim="800000"/>
            <a:headEnd/>
            <a:tailEnd/>
          </a:ln>
        </p:spPr>
      </p:pic>
      <p:sp>
        <p:nvSpPr>
          <p:cNvPr id="11" name="TextBox 10"/>
          <p:cNvSpPr txBox="1"/>
          <p:nvPr/>
        </p:nvSpPr>
        <p:spPr>
          <a:xfrm>
            <a:off x="1930400" y="1066800"/>
            <a:ext cx="1741132" cy="461665"/>
          </a:xfrm>
          <a:prstGeom prst="rect">
            <a:avLst/>
          </a:prstGeom>
          <a:noFill/>
        </p:spPr>
        <p:txBody>
          <a:bodyPr wrap="none" rtlCol="0">
            <a:spAutoFit/>
          </a:bodyPr>
          <a:lstStyle/>
          <a:p>
            <a:r>
              <a:rPr lang="en-US" sz="2400" dirty="0" smtClean="0">
                <a:solidFill>
                  <a:srgbClr val="FFFF00"/>
                </a:solidFill>
              </a:rPr>
              <a:t>1.3GHz SC</a:t>
            </a:r>
            <a:endParaRPr lang="en-US" sz="2400" dirty="0">
              <a:solidFill>
                <a:srgbClr val="FFFF00"/>
              </a:solidFill>
            </a:endParaRPr>
          </a:p>
        </p:txBody>
      </p:sp>
      <p:sp>
        <p:nvSpPr>
          <p:cNvPr id="12" name="TextBox 11"/>
          <p:cNvSpPr txBox="1"/>
          <p:nvPr/>
        </p:nvSpPr>
        <p:spPr>
          <a:xfrm>
            <a:off x="6718300" y="4025900"/>
            <a:ext cx="1758114" cy="461665"/>
          </a:xfrm>
          <a:prstGeom prst="rect">
            <a:avLst/>
          </a:prstGeom>
          <a:noFill/>
        </p:spPr>
        <p:txBody>
          <a:bodyPr wrap="none" rtlCol="0">
            <a:spAutoFit/>
          </a:bodyPr>
          <a:lstStyle/>
          <a:p>
            <a:r>
              <a:rPr lang="en-US" sz="2400" dirty="0" smtClean="0">
                <a:solidFill>
                  <a:srgbClr val="FFFF00"/>
                </a:solidFill>
              </a:rPr>
              <a:t>12 GHz </a:t>
            </a:r>
            <a:r>
              <a:rPr lang="en-US" sz="2400" dirty="0" smtClean="0">
                <a:solidFill>
                  <a:srgbClr val="FFFF00"/>
                </a:solidFill>
              </a:rPr>
              <a:t>N</a:t>
            </a:r>
            <a:r>
              <a:rPr lang="en-US" sz="2400" dirty="0" smtClean="0">
                <a:solidFill>
                  <a:srgbClr val="FFFF00"/>
                </a:solidFill>
              </a:rPr>
              <a:t>C</a:t>
            </a:r>
            <a:endParaRPr lang="en-US" sz="2400" dirty="0">
              <a:solidFill>
                <a:srgbClr val="FFFF00"/>
              </a:solidFill>
            </a:endParaRPr>
          </a:p>
        </p:txBody>
      </p:sp>
      <p:sp>
        <p:nvSpPr>
          <p:cNvPr id="13" name="TextBox 12"/>
          <p:cNvSpPr txBox="1"/>
          <p:nvPr/>
        </p:nvSpPr>
        <p:spPr>
          <a:xfrm>
            <a:off x="4889500" y="5791200"/>
            <a:ext cx="1860606" cy="461665"/>
          </a:xfrm>
          <a:prstGeom prst="rect">
            <a:avLst/>
          </a:prstGeom>
          <a:noFill/>
        </p:spPr>
        <p:txBody>
          <a:bodyPr wrap="none" rtlCol="0">
            <a:spAutoFit/>
          </a:bodyPr>
          <a:lstStyle/>
          <a:p>
            <a:r>
              <a:rPr lang="en-US" sz="2400" dirty="0" smtClean="0">
                <a:solidFill>
                  <a:srgbClr val="FFFF00"/>
                </a:solidFill>
              </a:rPr>
              <a:t>THz Plasma</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1201738"/>
            <a:ext cx="8293100" cy="4818062"/>
          </a:xfrm>
        </p:spPr>
        <p:txBody>
          <a:bodyPr/>
          <a:lstStyle/>
          <a:p>
            <a:pPr>
              <a:spcAft>
                <a:spcPts val="3000"/>
              </a:spcAft>
            </a:pPr>
            <a:r>
              <a:rPr lang="en-US" dirty="0" smtClean="0">
                <a:solidFill>
                  <a:schemeClr val="bg1"/>
                </a:solidFill>
              </a:rPr>
              <a:t>La </a:t>
            </a:r>
            <a:r>
              <a:rPr lang="en-US" dirty="0" err="1" smtClean="0">
                <a:solidFill>
                  <a:schemeClr val="bg1"/>
                </a:solidFill>
              </a:rPr>
              <a:t>ricerca</a:t>
            </a:r>
            <a:r>
              <a:rPr lang="en-US" dirty="0" smtClean="0">
                <a:solidFill>
                  <a:schemeClr val="bg1"/>
                </a:solidFill>
              </a:rPr>
              <a:t> </a:t>
            </a:r>
            <a:r>
              <a:rPr lang="en-US" dirty="0" err="1" smtClean="0">
                <a:solidFill>
                  <a:schemeClr val="bg1"/>
                </a:solidFill>
              </a:rPr>
              <a:t>e</a:t>
            </a:r>
            <a:r>
              <a:rPr lang="en-US" dirty="0" smtClean="0">
                <a:solidFill>
                  <a:schemeClr val="bg1"/>
                </a:solidFill>
              </a:rPr>
              <a:t> </a:t>
            </a:r>
            <a:r>
              <a:rPr lang="en-US" dirty="0" err="1" smtClean="0">
                <a:solidFill>
                  <a:schemeClr val="bg1"/>
                </a:solidFill>
              </a:rPr>
              <a:t>sviluppo</a:t>
            </a:r>
            <a:r>
              <a:rPr lang="en-US" dirty="0" smtClean="0">
                <a:solidFill>
                  <a:schemeClr val="bg1"/>
                </a:solidFill>
              </a:rPr>
              <a:t> </a:t>
            </a:r>
            <a:r>
              <a:rPr lang="en-US" dirty="0" err="1" smtClean="0">
                <a:solidFill>
                  <a:schemeClr val="bg1"/>
                </a:solidFill>
              </a:rPr>
              <a:t>sugli</a:t>
            </a:r>
            <a:r>
              <a:rPr lang="en-US" dirty="0" smtClean="0">
                <a:solidFill>
                  <a:schemeClr val="bg1"/>
                </a:solidFill>
              </a:rPr>
              <a:t> </a:t>
            </a:r>
            <a:r>
              <a:rPr lang="en-US" dirty="0" err="1" smtClean="0">
                <a:solidFill>
                  <a:schemeClr val="bg1"/>
                </a:solidFill>
              </a:rPr>
              <a:t>acceleratori</a:t>
            </a:r>
            <a:r>
              <a:rPr lang="en-US" dirty="0" smtClean="0">
                <a:solidFill>
                  <a:schemeClr val="bg1"/>
                </a:solidFill>
              </a:rPr>
              <a:t> </a:t>
            </a:r>
            <a:r>
              <a:rPr lang="en-US" dirty="0" err="1" smtClean="0">
                <a:solidFill>
                  <a:schemeClr val="bg1"/>
                </a:solidFill>
              </a:rPr>
              <a:t>di</a:t>
            </a:r>
            <a:r>
              <a:rPr lang="en-US" dirty="0" smtClean="0">
                <a:solidFill>
                  <a:schemeClr val="bg1"/>
                </a:solidFill>
              </a:rPr>
              <a:t> </a:t>
            </a:r>
            <a:r>
              <a:rPr lang="en-US" dirty="0" err="1" smtClean="0">
                <a:solidFill>
                  <a:schemeClr val="bg1"/>
                </a:solidFill>
              </a:rPr>
              <a:t>particelle</a:t>
            </a:r>
            <a:r>
              <a:rPr lang="en-US" dirty="0" smtClean="0">
                <a:solidFill>
                  <a:schemeClr val="bg1"/>
                </a:solidFill>
              </a:rPr>
              <a:t> </a:t>
            </a:r>
            <a:r>
              <a:rPr lang="en-US" dirty="0" err="1" smtClean="0">
                <a:solidFill>
                  <a:schemeClr val="bg1"/>
                </a:solidFill>
              </a:rPr>
              <a:t>è</a:t>
            </a:r>
            <a:r>
              <a:rPr lang="en-US" dirty="0" smtClean="0">
                <a:solidFill>
                  <a:schemeClr val="bg1"/>
                </a:solidFill>
              </a:rPr>
              <a:t> </a:t>
            </a:r>
            <a:r>
              <a:rPr lang="en-US" dirty="0" err="1" smtClean="0">
                <a:solidFill>
                  <a:schemeClr val="bg1"/>
                </a:solidFill>
              </a:rPr>
              <a:t>stata</a:t>
            </a:r>
            <a:r>
              <a:rPr lang="en-US" dirty="0" smtClean="0">
                <a:solidFill>
                  <a:schemeClr val="bg1"/>
                </a:solidFill>
              </a:rPr>
              <a:t> </a:t>
            </a:r>
            <a:r>
              <a:rPr lang="en-US" dirty="0" err="1" smtClean="0">
                <a:solidFill>
                  <a:schemeClr val="bg1"/>
                </a:solidFill>
              </a:rPr>
              <a:t>spinta</a:t>
            </a:r>
            <a:r>
              <a:rPr lang="en-US" dirty="0" smtClean="0">
                <a:solidFill>
                  <a:schemeClr val="bg1"/>
                </a:solidFill>
              </a:rPr>
              <a:t> </a:t>
            </a:r>
            <a:r>
              <a:rPr lang="en-US" dirty="0" err="1" smtClean="0">
                <a:solidFill>
                  <a:schemeClr val="bg1"/>
                </a:solidFill>
              </a:rPr>
              <a:t>dalla</a:t>
            </a:r>
            <a:r>
              <a:rPr lang="en-US" dirty="0" smtClean="0">
                <a:solidFill>
                  <a:schemeClr val="bg1"/>
                </a:solidFill>
              </a:rPr>
              <a:t> </a:t>
            </a:r>
            <a:r>
              <a:rPr lang="en-US" dirty="0" err="1" smtClean="0">
                <a:solidFill>
                  <a:schemeClr val="bg1"/>
                </a:solidFill>
              </a:rPr>
              <a:t>necessità</a:t>
            </a:r>
            <a:r>
              <a:rPr lang="en-US" dirty="0" smtClean="0">
                <a:solidFill>
                  <a:schemeClr val="bg1"/>
                </a:solidFill>
              </a:rPr>
              <a:t> </a:t>
            </a:r>
            <a:r>
              <a:rPr lang="en-US" dirty="0" err="1" smtClean="0">
                <a:solidFill>
                  <a:schemeClr val="bg1"/>
                </a:solidFill>
              </a:rPr>
              <a:t>di</a:t>
            </a:r>
            <a:r>
              <a:rPr lang="en-US" dirty="0" smtClean="0">
                <a:solidFill>
                  <a:schemeClr val="bg1"/>
                </a:solidFill>
              </a:rPr>
              <a:t> </a:t>
            </a:r>
            <a:r>
              <a:rPr lang="en-US" dirty="0" err="1" smtClean="0">
                <a:solidFill>
                  <a:schemeClr val="bg1"/>
                </a:solidFill>
              </a:rPr>
              <a:t>aumentare</a:t>
            </a:r>
            <a:r>
              <a:rPr lang="en-US" dirty="0" smtClean="0">
                <a:solidFill>
                  <a:schemeClr val="bg1"/>
                </a:solidFill>
              </a:rPr>
              <a:t> </a:t>
            </a:r>
            <a:r>
              <a:rPr lang="en-US" dirty="0" err="1" smtClean="0">
                <a:solidFill>
                  <a:srgbClr val="FFFF00"/>
                </a:solidFill>
              </a:rPr>
              <a:t>l’energia</a:t>
            </a:r>
            <a:r>
              <a:rPr lang="en-US" dirty="0" smtClean="0">
                <a:solidFill>
                  <a:schemeClr val="bg1"/>
                </a:solidFill>
              </a:rPr>
              <a:t> </a:t>
            </a:r>
            <a:r>
              <a:rPr lang="en-US" dirty="0" err="1" smtClean="0">
                <a:solidFill>
                  <a:schemeClr val="bg1"/>
                </a:solidFill>
              </a:rPr>
              <a:t>e</a:t>
            </a:r>
            <a:r>
              <a:rPr lang="en-US" dirty="0" smtClean="0">
                <a:solidFill>
                  <a:schemeClr val="bg1"/>
                </a:solidFill>
              </a:rPr>
              <a:t> la </a:t>
            </a:r>
            <a:r>
              <a:rPr lang="en-US" dirty="0" err="1" smtClean="0">
                <a:solidFill>
                  <a:srgbClr val="FFFF00"/>
                </a:solidFill>
              </a:rPr>
              <a:t>luminosità</a:t>
            </a:r>
            <a:r>
              <a:rPr lang="en-US" dirty="0" smtClean="0">
                <a:solidFill>
                  <a:schemeClr val="bg1"/>
                </a:solidFill>
              </a:rPr>
              <a:t> </a:t>
            </a:r>
            <a:r>
              <a:rPr lang="en-US" dirty="0" err="1" smtClean="0">
                <a:solidFill>
                  <a:schemeClr val="bg1"/>
                </a:solidFill>
              </a:rPr>
              <a:t>nei</a:t>
            </a:r>
            <a:r>
              <a:rPr lang="en-US" dirty="0" smtClean="0">
                <a:solidFill>
                  <a:schemeClr val="bg1"/>
                </a:solidFill>
              </a:rPr>
              <a:t> </a:t>
            </a:r>
            <a:r>
              <a:rPr lang="en-US" dirty="0" err="1" smtClean="0">
                <a:solidFill>
                  <a:schemeClr val="bg1"/>
                </a:solidFill>
              </a:rPr>
              <a:t>collisori</a:t>
            </a:r>
            <a:r>
              <a:rPr lang="en-US" dirty="0" smtClean="0">
                <a:solidFill>
                  <a:schemeClr val="bg1"/>
                </a:solidFill>
              </a:rPr>
              <a:t> </a:t>
            </a:r>
            <a:r>
              <a:rPr lang="en-US" dirty="0" err="1" smtClean="0">
                <a:solidFill>
                  <a:schemeClr val="bg1"/>
                </a:solidFill>
              </a:rPr>
              <a:t>di</a:t>
            </a:r>
            <a:r>
              <a:rPr lang="en-US" dirty="0" smtClean="0">
                <a:solidFill>
                  <a:schemeClr val="bg1"/>
                </a:solidFill>
              </a:rPr>
              <a:t> </a:t>
            </a:r>
            <a:r>
              <a:rPr lang="en-US" dirty="0" err="1" smtClean="0">
                <a:solidFill>
                  <a:schemeClr val="bg1"/>
                </a:solidFill>
              </a:rPr>
              <a:t>particelle</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3BC87ECD-9105-7840-8228-BF9FD2C42ABF}" type="slidenum">
              <a:rPr lang="it-IT" smtClean="0"/>
              <a:pPr/>
              <a:t>2</a:t>
            </a:fld>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it-IT"/>
              <a:t>21/07/09 Krakow - HEP 2009                                                       C.Biscari - "Accelerators R&amp;D" </a:t>
            </a:r>
          </a:p>
        </p:txBody>
      </p:sp>
      <p:sp>
        <p:nvSpPr>
          <p:cNvPr id="6" name="Slide Number Placeholder 2"/>
          <p:cNvSpPr>
            <a:spLocks noGrp="1"/>
          </p:cNvSpPr>
          <p:nvPr>
            <p:ph type="sldNum" sz="quarter" idx="11"/>
          </p:nvPr>
        </p:nvSpPr>
        <p:spPr/>
        <p:txBody>
          <a:bodyPr/>
          <a:lstStyle/>
          <a:p>
            <a:fld id="{A8CC5261-3741-BE45-B0ED-1114F51A9BEC}" type="slidenum">
              <a:rPr lang="it-IT"/>
              <a:pPr/>
              <a:t>20</a:t>
            </a:fld>
            <a:endParaRPr lang="it-IT"/>
          </a:p>
        </p:txBody>
      </p:sp>
      <p:pic>
        <p:nvPicPr>
          <p:cNvPr id="664580" name="Picture 4"/>
          <p:cNvPicPr>
            <a:picLocks noChangeAspect="1" noChangeArrowheads="1"/>
          </p:cNvPicPr>
          <p:nvPr/>
        </p:nvPicPr>
        <p:blipFill>
          <a:blip r:embed="rId3"/>
          <a:srcRect/>
          <a:stretch>
            <a:fillRect/>
          </a:stretch>
        </p:blipFill>
        <p:spPr bwMode="auto">
          <a:xfrm>
            <a:off x="88900" y="198438"/>
            <a:ext cx="8877300" cy="6646862"/>
          </a:xfrm>
          <a:prstGeom prst="rect">
            <a:avLst/>
          </a:prstGeom>
          <a:noFill/>
          <a:ln w="9525">
            <a:noFill/>
            <a:miter lim="800000"/>
            <a:headEnd/>
            <a:tailEnd/>
          </a:ln>
          <a:effectLst/>
        </p:spPr>
      </p:pic>
      <p:sp>
        <p:nvSpPr>
          <p:cNvPr id="664581" name="Text Box 5"/>
          <p:cNvSpPr txBox="1">
            <a:spLocks noChangeArrowheads="1"/>
          </p:cNvSpPr>
          <p:nvPr/>
        </p:nvSpPr>
        <p:spPr bwMode="auto">
          <a:xfrm>
            <a:off x="5330825" y="3478213"/>
            <a:ext cx="3486150" cy="376237"/>
          </a:xfrm>
          <a:prstGeom prst="rect">
            <a:avLst/>
          </a:prstGeom>
          <a:solidFill>
            <a:srgbClr val="FAEC34"/>
          </a:solidFill>
          <a:ln w="9525">
            <a:solidFill>
              <a:schemeClr val="accent2"/>
            </a:solidFill>
            <a:miter lim="800000"/>
            <a:headEnd/>
            <a:tailEnd/>
          </a:ln>
          <a:effectLst/>
        </p:spPr>
        <p:txBody>
          <a:bodyPr wrap="none">
            <a:prstTxWarp prst="textNoShape">
              <a:avLst/>
            </a:prstTxWarp>
            <a:spAutoFit/>
          </a:bodyPr>
          <a:lstStyle/>
          <a:p>
            <a:r>
              <a:rPr lang="it-IT"/>
              <a:t>25 GeV/m (100 MeV/m @ CLIC)</a:t>
            </a:r>
          </a:p>
        </p:txBody>
      </p:sp>
      <p:sp>
        <p:nvSpPr>
          <p:cNvPr id="664582" name="Line 6"/>
          <p:cNvSpPr>
            <a:spLocks noChangeShapeType="1"/>
          </p:cNvSpPr>
          <p:nvPr/>
        </p:nvSpPr>
        <p:spPr bwMode="auto">
          <a:xfrm flipH="1">
            <a:off x="6426200" y="3860800"/>
            <a:ext cx="571500" cy="482600"/>
          </a:xfrm>
          <a:prstGeom prst="line">
            <a:avLst/>
          </a:prstGeom>
          <a:noFill/>
          <a:ln w="38100">
            <a:solidFill>
              <a:srgbClr val="FAEC34"/>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r>
              <a:rPr lang="it-IT"/>
              <a:t>21/07/09 Krakow - HEP 2009                                                       C.Biscari - "Accelerators R&amp;D" </a:t>
            </a:r>
          </a:p>
        </p:txBody>
      </p:sp>
      <p:sp>
        <p:nvSpPr>
          <p:cNvPr id="26" name="Slide Number Placeholder 4"/>
          <p:cNvSpPr>
            <a:spLocks noGrp="1"/>
          </p:cNvSpPr>
          <p:nvPr>
            <p:ph type="sldNum" sz="quarter" idx="11"/>
          </p:nvPr>
        </p:nvSpPr>
        <p:spPr/>
        <p:txBody>
          <a:bodyPr/>
          <a:lstStyle/>
          <a:p>
            <a:fld id="{11381514-C66D-5B43-83D0-7E5FBA9A144D}" type="slidenum">
              <a:rPr lang="it-IT"/>
              <a:pPr/>
              <a:t>21</a:t>
            </a:fld>
            <a:endParaRPr lang="it-IT"/>
          </a:p>
        </p:txBody>
      </p:sp>
      <p:pic>
        <p:nvPicPr>
          <p:cNvPr id="710660" name="Picture 4"/>
          <p:cNvPicPr>
            <a:picLocks noChangeAspect="1" noChangeArrowheads="1"/>
          </p:cNvPicPr>
          <p:nvPr/>
        </p:nvPicPr>
        <p:blipFill>
          <a:blip r:embed="rId3">
            <a:lum contrast="-52000"/>
          </a:blip>
          <a:srcRect/>
          <a:stretch>
            <a:fillRect/>
          </a:stretch>
        </p:blipFill>
        <p:spPr bwMode="auto">
          <a:xfrm>
            <a:off x="0" y="0"/>
            <a:ext cx="9144000" cy="6858000"/>
          </a:xfrm>
          <a:prstGeom prst="rect">
            <a:avLst/>
          </a:prstGeom>
          <a:noFill/>
          <a:ln w="12700">
            <a:noFill/>
            <a:miter lim="800000"/>
            <a:headEnd type="none" w="sm" len="sm"/>
            <a:tailEnd type="none" w="sm" len="sm"/>
          </a:ln>
        </p:spPr>
      </p:pic>
      <p:sp>
        <p:nvSpPr>
          <p:cNvPr id="710658" name="Rectangle 2"/>
          <p:cNvSpPr>
            <a:spLocks noGrp="1" noChangeArrowheads="1"/>
          </p:cNvSpPr>
          <p:nvPr>
            <p:ph type="title"/>
          </p:nvPr>
        </p:nvSpPr>
        <p:spPr>
          <a:xfrm>
            <a:off x="1041400" y="960438"/>
            <a:ext cx="8229600" cy="708025"/>
          </a:xfrm>
        </p:spPr>
        <p:txBody>
          <a:bodyPr/>
          <a:lstStyle/>
          <a:p>
            <a:r>
              <a:rPr lang="it-IT" sz="6000" dirty="0">
                <a:solidFill>
                  <a:srgbClr val="FFFF00"/>
                </a:solidFill>
              </a:rPr>
              <a:t>LHC</a:t>
            </a:r>
          </a:p>
        </p:txBody>
      </p:sp>
      <p:sp>
        <p:nvSpPr>
          <p:cNvPr id="710662" name="Text Box 6"/>
          <p:cNvSpPr txBox="1">
            <a:spLocks noChangeArrowheads="1"/>
          </p:cNvSpPr>
          <p:nvPr/>
        </p:nvSpPr>
        <p:spPr bwMode="auto">
          <a:xfrm>
            <a:off x="403225" y="1408113"/>
            <a:ext cx="6991350" cy="1465262"/>
          </a:xfrm>
          <a:prstGeom prst="rect">
            <a:avLst/>
          </a:prstGeom>
          <a:noFill/>
          <a:ln w="9525">
            <a:noFill/>
            <a:miter lim="800000"/>
            <a:headEnd/>
            <a:tailEnd/>
          </a:ln>
          <a:effectLst/>
        </p:spPr>
        <p:txBody>
          <a:bodyPr>
            <a:prstTxWarp prst="textNoShape">
              <a:avLst/>
            </a:prstTxWarp>
            <a:spAutoFit/>
          </a:bodyPr>
          <a:lstStyle/>
          <a:p>
            <a:r>
              <a:rPr lang="it-IT">
                <a:solidFill>
                  <a:schemeClr val="bg1"/>
                </a:solidFill>
              </a:rPr>
              <a:t>Maximum Energy : 7 TeV </a:t>
            </a:r>
          </a:p>
          <a:p>
            <a:r>
              <a:rPr lang="it-IT">
                <a:solidFill>
                  <a:schemeClr val="bg1"/>
                </a:solidFill>
              </a:rPr>
              <a:t>Injection Energy : 450 GeV</a:t>
            </a:r>
          </a:p>
          <a:p>
            <a:endParaRPr lang="it-IT">
              <a:solidFill>
                <a:schemeClr val="bg1"/>
              </a:solidFill>
            </a:endParaRPr>
          </a:p>
          <a:p>
            <a:r>
              <a:rPr lang="en-US" i="1">
                <a:solidFill>
                  <a:srgbClr val="A4FAFE"/>
                </a:solidFill>
              </a:rPr>
              <a:t>1’700 circuits, 10’000 magnets</a:t>
            </a:r>
          </a:p>
          <a:p>
            <a:r>
              <a:rPr lang="en-US" i="1">
                <a:solidFill>
                  <a:srgbClr val="A4FAFE"/>
                </a:solidFill>
              </a:rPr>
              <a:t>16 rf cavities – 500 MHz</a:t>
            </a:r>
            <a:endParaRPr lang="it-IT" i="1">
              <a:solidFill>
                <a:srgbClr val="A4FAFE"/>
              </a:solidFill>
            </a:endParaRPr>
          </a:p>
        </p:txBody>
      </p:sp>
      <p:graphicFrame>
        <p:nvGraphicFramePr>
          <p:cNvPr id="710745" name="Group 89"/>
          <p:cNvGraphicFramePr>
            <a:graphicFrameLocks noGrp="1"/>
          </p:cNvGraphicFramePr>
          <p:nvPr>
            <p:ph idx="1"/>
          </p:nvPr>
        </p:nvGraphicFramePr>
        <p:xfrm>
          <a:off x="457200" y="3124200"/>
          <a:ext cx="8229600" cy="2651760"/>
        </p:xfrm>
        <a:graphic>
          <a:graphicData uri="http://schemas.openxmlformats.org/drawingml/2006/table">
            <a:tbl>
              <a:tblPr/>
              <a:tblGrid>
                <a:gridCol w="5905500"/>
                <a:gridCol w="2324100"/>
              </a:tblGrid>
              <a:tr h="230188">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Design Luminosity </a:t>
                      </a:r>
                    </a:p>
                  </a:txBody>
                  <a:tcPr anchor="ctr" horzOverflow="overflow">
                    <a:lnL cap="flat">
                      <a:noFill/>
                    </a:lnL>
                    <a:lnR>
                      <a:noFill/>
                    </a:lnR>
                    <a:lnT cap="fla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10</a:t>
                      </a:r>
                      <a:r>
                        <a:rPr kumimoji="0" lang="it-IT" sz="1800" b="0" i="0" u="none" strike="noStrike" cap="none" normalizeH="0" baseline="30000">
                          <a:ln>
                            <a:noFill/>
                          </a:ln>
                          <a:solidFill>
                            <a:schemeClr val="bg1"/>
                          </a:solidFill>
                          <a:effectLst/>
                          <a:latin typeface="Arial" pitchFamily="-112" charset="0"/>
                        </a:rPr>
                        <a:t>34</a:t>
                      </a:r>
                      <a:r>
                        <a:rPr kumimoji="0" lang="it-IT" sz="1800" b="0" i="0" u="none" strike="noStrike" cap="none" normalizeH="0" baseline="0">
                          <a:ln>
                            <a:noFill/>
                          </a:ln>
                          <a:solidFill>
                            <a:schemeClr val="bg1"/>
                          </a:solidFill>
                          <a:effectLst/>
                          <a:latin typeface="Arial" pitchFamily="-112" charset="0"/>
                        </a:rPr>
                        <a:t> cm</a:t>
                      </a:r>
                      <a:r>
                        <a:rPr kumimoji="0" lang="it-IT" sz="1800" b="0" i="0" u="none" strike="noStrike" cap="none" normalizeH="0" baseline="30000">
                          <a:ln>
                            <a:noFill/>
                          </a:ln>
                          <a:solidFill>
                            <a:schemeClr val="bg1"/>
                          </a:solidFill>
                          <a:effectLst/>
                          <a:latin typeface="Arial" pitchFamily="-112" charset="0"/>
                        </a:rPr>
                        <a:t>-2</a:t>
                      </a:r>
                      <a:r>
                        <a:rPr kumimoji="0" lang="it-IT" sz="1800" b="0" i="0" u="none" strike="noStrike" cap="none" normalizeH="0" baseline="0">
                          <a:ln>
                            <a:noFill/>
                          </a:ln>
                          <a:solidFill>
                            <a:schemeClr val="bg1"/>
                          </a:solidFill>
                          <a:effectLst/>
                          <a:latin typeface="Arial" pitchFamily="-112" charset="0"/>
                        </a:rPr>
                        <a:t>·s</a:t>
                      </a:r>
                      <a:r>
                        <a:rPr kumimoji="0" lang="it-IT" sz="1800" b="0" i="0" u="none" strike="noStrike" cap="none" normalizeH="0" baseline="30000">
                          <a:ln>
                            <a:noFill/>
                          </a:ln>
                          <a:solidFill>
                            <a:schemeClr val="bg1"/>
                          </a:solidFill>
                          <a:effectLst/>
                          <a:latin typeface="Arial" pitchFamily="-112" charset="0"/>
                        </a:rPr>
                        <a:t>-1</a:t>
                      </a:r>
                      <a:endParaRPr kumimoji="0" lang="it-IT" sz="1800" b="0" i="0" u="none" strike="noStrike" cap="none" normalizeH="0" baseline="0">
                        <a:ln>
                          <a:noFill/>
                        </a:ln>
                        <a:solidFill>
                          <a:schemeClr val="bg1"/>
                        </a:solidFill>
                        <a:effectLst/>
                        <a:latin typeface="Arial" pitchFamily="-112" charset="0"/>
                      </a:endParaRPr>
                    </a:p>
                  </a:txBody>
                  <a:tcPr anchor="ctr" horzOverflow="overflow">
                    <a:lnL>
                      <a:noFill/>
                    </a:lnL>
                    <a:lnR cap="flat">
                      <a:noFill/>
                    </a:lnR>
                    <a:lnT cap="fla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0188">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No. of bunches per proton beam </a:t>
                      </a:r>
                    </a:p>
                  </a:txBody>
                  <a:tcPr anchor="ctr" horzOverflow="overflow">
                    <a:lnL cap="flat">
                      <a:noFill/>
                    </a:lnL>
                    <a:lnR>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2808</a:t>
                      </a:r>
                    </a:p>
                  </a:txBody>
                  <a:tcPr anchor="ctr" horzOverflow="overflow">
                    <a:lnL>
                      <a:noFill/>
                    </a:lnL>
                    <a:lnR cap="flat">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0188">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No. of protons per bunch (at start)</a:t>
                      </a:r>
                    </a:p>
                  </a:txBody>
                  <a:tcPr anchor="ctr" horzOverflow="overflow">
                    <a:lnL cap="flat">
                      <a:noFill/>
                    </a:lnL>
                    <a:lnR>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1,15·10</a:t>
                      </a:r>
                      <a:r>
                        <a:rPr kumimoji="0" lang="it-IT" sz="1800" b="0" i="0" u="none" strike="noStrike" cap="none" normalizeH="0" baseline="30000">
                          <a:ln>
                            <a:noFill/>
                          </a:ln>
                          <a:solidFill>
                            <a:schemeClr val="bg1"/>
                          </a:solidFill>
                          <a:effectLst/>
                          <a:latin typeface="Arial" pitchFamily="-112" charset="0"/>
                        </a:rPr>
                        <a:t>11</a:t>
                      </a:r>
                      <a:endParaRPr kumimoji="0" lang="it-IT" sz="1800" b="0" i="0" u="none" strike="noStrike" cap="none" normalizeH="0" baseline="0">
                        <a:ln>
                          <a:noFill/>
                        </a:ln>
                        <a:solidFill>
                          <a:schemeClr val="bg1"/>
                        </a:solidFill>
                        <a:effectLst/>
                        <a:latin typeface="Arial" pitchFamily="-112" charset="0"/>
                      </a:endParaRPr>
                    </a:p>
                  </a:txBody>
                  <a:tcPr anchor="ctr" horzOverflow="overflow">
                    <a:lnL>
                      <a:noFill/>
                    </a:lnL>
                    <a:lnR cap="flat">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0188">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Circulating current / beam </a:t>
                      </a:r>
                    </a:p>
                  </a:txBody>
                  <a:tcPr anchor="ctr" horzOverflow="overflow">
                    <a:lnL cap="flat">
                      <a:noFill/>
                    </a:lnL>
                    <a:lnR>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0,54 A </a:t>
                      </a:r>
                    </a:p>
                  </a:txBody>
                  <a:tcPr anchor="ctr" horzOverflow="overflow">
                    <a:lnL>
                      <a:noFill/>
                    </a:lnL>
                    <a:lnR cap="flat">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0188">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Stored beam energy</a:t>
                      </a:r>
                    </a:p>
                  </a:txBody>
                  <a:tcPr horzOverflow="overflow">
                    <a:lnL cap="flat">
                      <a:noFill/>
                    </a:lnL>
                    <a:lnR>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360 MJ </a:t>
                      </a:r>
                    </a:p>
                  </a:txBody>
                  <a:tcPr horzOverflow="overflow">
                    <a:lnL>
                      <a:noFill/>
                    </a:lnL>
                    <a:lnR cap="flat">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1775">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Stored energy in magnets </a:t>
                      </a:r>
                    </a:p>
                  </a:txBody>
                  <a:tcPr horzOverflow="overflow">
                    <a:lnL cap="flat">
                      <a:noFill/>
                    </a:lnL>
                    <a:lnR>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11 GJ</a:t>
                      </a:r>
                    </a:p>
                  </a:txBody>
                  <a:tcPr horzOverflow="overflow">
                    <a:lnL>
                      <a:noFill/>
                    </a:lnL>
                    <a:lnR cap="flat">
                      <a:noFill/>
                    </a:lnR>
                    <a:lnT>
                      <a:noFill/>
                    </a:lnT>
                    <a:lnB>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r h="230188">
                <a:tc>
                  <a:txBody>
                    <a:bodyPr/>
                    <a:lstStyle/>
                    <a:p>
                      <a:pPr marL="87313"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Radiated Power per beam (syncrotron radiation)</a:t>
                      </a:r>
                      <a:r>
                        <a:rPr kumimoji="0" lang="it-IT" sz="2400" b="0" i="0" u="none" strike="noStrike" cap="none" normalizeH="0" baseline="0">
                          <a:ln>
                            <a:noFill/>
                          </a:ln>
                          <a:solidFill>
                            <a:schemeClr val="bg1"/>
                          </a:solidFill>
                          <a:effectLst/>
                          <a:latin typeface="Arial" pitchFamily="-112" charset="0"/>
                        </a:rPr>
                        <a:t> </a:t>
                      </a:r>
                    </a:p>
                  </a:txBody>
                  <a:tcPr horzOverflow="overflow">
                    <a:lnL cap="flat">
                      <a:noFill/>
                    </a:lnL>
                    <a:lnR>
                      <a:noFill/>
                    </a:lnR>
                    <a:lnT>
                      <a:noFill/>
                    </a:lnT>
                    <a:lnB cap="flat">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c>
                  <a:txBody>
                    <a:bodyPr/>
                    <a:lstStyle/>
                    <a:p>
                      <a:pPr marL="87313"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 6 KW </a:t>
                      </a:r>
                    </a:p>
                  </a:txBody>
                  <a:tcPr horzOverflow="overflow">
                    <a:lnL>
                      <a:noFill/>
                    </a:lnL>
                    <a:lnR cap="flat">
                      <a:noFill/>
                    </a:lnR>
                    <a:lnT>
                      <a:noFill/>
                    </a:lnT>
                    <a:lnB cap="flat">
                      <a:noFill/>
                    </a:lnB>
                    <a:lnTlToBr>
                      <a:noFill/>
                    </a:lnTlToBr>
                    <a:lnBlToTr>
                      <a:noFill/>
                    </a:lnBlToTr>
                    <a:gradFill rotWithShape="1">
                      <a:gsLst>
                        <a:gs pos="0">
                          <a:srgbClr val="6666FF">
                            <a:alpha val="16000"/>
                          </a:srgbClr>
                        </a:gs>
                        <a:gs pos="50000">
                          <a:srgbClr val="6666FF">
                            <a:gamma/>
                            <a:shade val="46275"/>
                            <a:invGamma/>
                          </a:srgbClr>
                        </a:gs>
                        <a:gs pos="100000">
                          <a:srgbClr val="6666FF">
                            <a:alpha val="16000"/>
                          </a:srgbClr>
                        </a:gs>
                      </a:gsLst>
                      <a:lin ang="5400000" scaled="1"/>
                    </a:gradFill>
                  </a:tcPr>
                </a:tc>
              </a:tr>
            </a:tbl>
          </a:graphicData>
        </a:graphic>
      </p:graphicFrame>
      <p:sp>
        <p:nvSpPr>
          <p:cNvPr id="8" name="Rectangle 2"/>
          <p:cNvSpPr txBox="1">
            <a:spLocks noChangeArrowheads="1"/>
          </p:cNvSpPr>
          <p:nvPr/>
        </p:nvSpPr>
        <p:spPr bwMode="auto">
          <a:xfrm>
            <a:off x="317500" y="165100"/>
            <a:ext cx="8229600" cy="708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600" b="0" i="0" u="none" strike="noStrike" kern="0" cap="none" spc="0" normalizeH="0" baseline="0" noProof="0" dirty="0" smtClean="0">
                <a:ln>
                  <a:noFill/>
                </a:ln>
                <a:solidFill>
                  <a:schemeClr val="bg1"/>
                </a:solidFill>
                <a:effectLst/>
                <a:uLnTx/>
                <a:uFillTx/>
                <a:latin typeface="+mj-lt"/>
                <a:ea typeface="+mj-ea"/>
                <a:cs typeface="+mj-cs"/>
              </a:rPr>
              <a:t>Energy </a:t>
            </a:r>
            <a:r>
              <a:rPr kumimoji="0" lang="it-IT" sz="3600" b="0" i="0" u="none" strike="noStrike" kern="0" cap="none" spc="0" normalizeH="0" baseline="0" noProof="0" dirty="0" err="1" smtClean="0">
                <a:ln>
                  <a:noFill/>
                </a:ln>
                <a:solidFill>
                  <a:schemeClr val="bg1"/>
                </a:solidFill>
                <a:effectLst/>
                <a:uLnTx/>
                <a:uFillTx/>
                <a:latin typeface="+mj-lt"/>
                <a:ea typeface="+mj-ea"/>
                <a:cs typeface="+mj-cs"/>
              </a:rPr>
              <a:t>frontiers</a:t>
            </a:r>
            <a:r>
              <a:rPr kumimoji="0" lang="it-IT" sz="3600" b="0" i="0" u="none" strike="noStrike" kern="0" cap="none" spc="0" normalizeH="0" baseline="0" noProof="0" dirty="0" smtClean="0">
                <a:ln>
                  <a:noFill/>
                </a:ln>
                <a:solidFill>
                  <a:schemeClr val="bg1"/>
                </a:solidFill>
                <a:effectLst/>
                <a:uLnTx/>
                <a:uFillTx/>
                <a:latin typeface="+mj-lt"/>
                <a:ea typeface="+mj-ea"/>
                <a:cs typeface="+mj-cs"/>
              </a:rPr>
              <a:t> in </a:t>
            </a:r>
            <a:r>
              <a:rPr kumimoji="0" lang="it-IT" sz="3600" b="0" i="0" u="none" strike="noStrike" kern="0" cap="none" spc="0" normalizeH="0" baseline="0" noProof="0" dirty="0" err="1" smtClean="0">
                <a:ln>
                  <a:noFill/>
                </a:ln>
                <a:solidFill>
                  <a:schemeClr val="bg1"/>
                </a:solidFill>
                <a:effectLst/>
                <a:uLnTx/>
                <a:uFillTx/>
                <a:latin typeface="+mj-lt"/>
                <a:ea typeface="+mj-ea"/>
                <a:cs typeface="+mj-cs"/>
              </a:rPr>
              <a:t>Hadron</a:t>
            </a:r>
            <a:r>
              <a:rPr kumimoji="0" lang="it-IT" sz="3600" b="0" i="0" u="none" strike="noStrike" kern="0" cap="none" spc="0" normalizeH="0" baseline="0" noProof="0" dirty="0" smtClean="0">
                <a:ln>
                  <a:noFill/>
                </a:ln>
                <a:solidFill>
                  <a:schemeClr val="bg1"/>
                </a:solidFill>
                <a:effectLst/>
                <a:uLnTx/>
                <a:uFillTx/>
                <a:latin typeface="+mj-lt"/>
                <a:ea typeface="+mj-ea"/>
                <a:cs typeface="+mj-cs"/>
              </a:rPr>
              <a:t> </a:t>
            </a:r>
            <a:r>
              <a:rPr kumimoji="0" lang="it-IT" sz="3600" b="0" i="0" u="none" strike="noStrike" kern="0" cap="none" spc="0" normalizeH="0" baseline="0" noProof="0" dirty="0" err="1" smtClean="0">
                <a:ln>
                  <a:noFill/>
                </a:ln>
                <a:solidFill>
                  <a:schemeClr val="bg1"/>
                </a:solidFill>
                <a:effectLst/>
                <a:uLnTx/>
                <a:uFillTx/>
                <a:latin typeface="+mj-lt"/>
                <a:ea typeface="+mj-ea"/>
                <a:cs typeface="+mj-cs"/>
              </a:rPr>
              <a:t>colliders</a:t>
            </a:r>
            <a:endParaRPr kumimoji="0" lang="it-IT" sz="3600" b="0" i="0" u="none" strike="noStrike" kern="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635000" y="6070600"/>
            <a:ext cx="6691606" cy="400110"/>
          </a:xfrm>
          <a:prstGeom prst="rect">
            <a:avLst/>
          </a:prstGeom>
          <a:solidFill>
            <a:srgbClr val="0000FF"/>
          </a:solidFill>
        </p:spPr>
        <p:txBody>
          <a:bodyPr wrap="none" rtlCol="0">
            <a:spAutoFit/>
          </a:bodyPr>
          <a:lstStyle/>
          <a:p>
            <a:r>
              <a:rPr lang="en-US" sz="2000" b="1" dirty="0" smtClean="0">
                <a:solidFill>
                  <a:srgbClr val="FFFF00"/>
                </a:solidFill>
              </a:rPr>
              <a:t>Collimation issues: new crystals  -&gt; UA9 experiments</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13128"/>
        </a:solid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fld id="{EDBEEEA3-6C1A-4641-847A-6EBEBC861832}" type="slidenum">
              <a:rPr lang="it-IT"/>
              <a:pPr/>
              <a:t>22</a:t>
            </a:fld>
            <a:endParaRPr lang="it-IT"/>
          </a:p>
        </p:txBody>
      </p:sp>
      <p:sp>
        <p:nvSpPr>
          <p:cNvPr id="708610" name="Rectangle 2"/>
          <p:cNvSpPr>
            <a:spLocks noGrp="1" noChangeArrowheads="1"/>
          </p:cNvSpPr>
          <p:nvPr>
            <p:ph type="title"/>
          </p:nvPr>
        </p:nvSpPr>
        <p:spPr>
          <a:xfrm>
            <a:off x="0" y="0"/>
            <a:ext cx="3175000" cy="708025"/>
          </a:xfrm>
        </p:spPr>
        <p:txBody>
          <a:bodyPr/>
          <a:lstStyle/>
          <a:p>
            <a:r>
              <a:rPr lang="it-IT">
                <a:solidFill>
                  <a:srgbClr val="FFFFCC"/>
                </a:solidFill>
              </a:rPr>
              <a:t>LHC dipoles</a:t>
            </a:r>
          </a:p>
        </p:txBody>
      </p:sp>
      <p:pic>
        <p:nvPicPr>
          <p:cNvPr id="708612" name="Picture 4" descr="LHCCoils97"/>
          <p:cNvPicPr>
            <a:picLocks noGrp="1" noChangeAspect="1" noChangeArrowheads="1"/>
          </p:cNvPicPr>
          <p:nvPr>
            <p:ph type="body" idx="1"/>
          </p:nvPr>
        </p:nvPicPr>
        <p:blipFill>
          <a:blip r:embed="rId3"/>
          <a:srcRect/>
          <a:stretch>
            <a:fillRect/>
          </a:stretch>
        </p:blipFill>
        <p:spPr>
          <a:xfrm>
            <a:off x="3606800" y="0"/>
            <a:ext cx="5537200" cy="3890963"/>
          </a:xfrm>
          <a:noFill/>
          <a:ln/>
        </p:spPr>
      </p:pic>
      <p:pic>
        <p:nvPicPr>
          <p:cNvPr id="708613" name="Picture 2" descr="Magnets"/>
          <p:cNvPicPr>
            <a:picLocks noChangeAspect="1" noChangeArrowheads="1"/>
          </p:cNvPicPr>
          <p:nvPr/>
        </p:nvPicPr>
        <p:blipFill>
          <a:blip r:embed="rId4"/>
          <a:srcRect/>
          <a:stretch>
            <a:fillRect/>
          </a:stretch>
        </p:blipFill>
        <p:spPr bwMode="auto">
          <a:xfrm>
            <a:off x="0" y="3603625"/>
            <a:ext cx="4291013" cy="3254375"/>
          </a:xfrm>
          <a:prstGeom prst="rect">
            <a:avLst/>
          </a:prstGeom>
          <a:noFill/>
          <a:ln w="9525">
            <a:noFill/>
            <a:miter lim="800000"/>
            <a:headEnd/>
            <a:tailEnd/>
          </a:ln>
        </p:spPr>
      </p:pic>
      <p:sp>
        <p:nvSpPr>
          <p:cNvPr id="708614" name="Text Box 6"/>
          <p:cNvSpPr txBox="1">
            <a:spLocks noChangeArrowheads="1"/>
          </p:cNvSpPr>
          <p:nvPr/>
        </p:nvSpPr>
        <p:spPr bwMode="auto">
          <a:xfrm>
            <a:off x="292100" y="723900"/>
            <a:ext cx="6985000" cy="2873375"/>
          </a:xfrm>
          <a:prstGeom prst="rect">
            <a:avLst/>
          </a:prstGeom>
          <a:gradFill rotWithShape="1">
            <a:gsLst>
              <a:gs pos="0">
                <a:srgbClr val="1A3B3E">
                  <a:gamma/>
                  <a:shade val="46275"/>
                  <a:invGamma/>
                </a:srgbClr>
              </a:gs>
              <a:gs pos="100000">
                <a:srgbClr val="1A3B3E">
                  <a:alpha val="12000"/>
                </a:srgbClr>
              </a:gs>
            </a:gsLst>
            <a:lin ang="5400000" scaled="1"/>
          </a:gradFill>
          <a:ln w="12700">
            <a:noFill/>
            <a:miter lim="800000"/>
            <a:headEnd type="none" w="sm" len="sm"/>
            <a:tailEnd type="none" w="sm" len="sm"/>
          </a:ln>
          <a:effectLst/>
        </p:spPr>
        <p:txBody>
          <a:bodyPr>
            <a:prstTxWarp prst="textNoShape">
              <a:avLst/>
            </a:prstTxWarp>
            <a:spAutoFit/>
          </a:bodyPr>
          <a:lstStyle/>
          <a:p>
            <a:pPr>
              <a:spcBef>
                <a:spcPct val="50000"/>
              </a:spcBef>
            </a:pPr>
            <a:r>
              <a:rPr lang="de-DE" sz="2000">
                <a:solidFill>
                  <a:srgbClr val="3399FF"/>
                </a:solidFill>
              </a:rPr>
              <a:t>Helium @ </a:t>
            </a:r>
            <a:r>
              <a:rPr lang="de-DE">
                <a:solidFill>
                  <a:srgbClr val="3399FF"/>
                </a:solidFill>
              </a:rPr>
              <a:t>1.9 K</a:t>
            </a:r>
            <a:r>
              <a:rPr lang="de-DE"/>
              <a:t> </a:t>
            </a:r>
            <a:endParaRPr lang="de-DE" sz="2000">
              <a:solidFill>
                <a:srgbClr val="3399FF"/>
              </a:solidFill>
            </a:endParaRPr>
          </a:p>
          <a:p>
            <a:pPr>
              <a:spcBef>
                <a:spcPct val="50000"/>
              </a:spcBef>
            </a:pPr>
            <a:r>
              <a:rPr lang="it-IT">
                <a:solidFill>
                  <a:schemeClr val="bg1"/>
                </a:solidFill>
              </a:rPr>
              <a:t>Horizontal force at 8,33 T (inner and outer layer)1,7 MN/m   </a:t>
            </a:r>
          </a:p>
          <a:p>
            <a:pPr>
              <a:spcBef>
                <a:spcPct val="50000"/>
              </a:spcBef>
            </a:pPr>
            <a:r>
              <a:rPr lang="it-IT">
                <a:solidFill>
                  <a:schemeClr val="bg1"/>
                </a:solidFill>
              </a:rPr>
              <a:t>Composition of the superconducting alloy Ni_Ti (47Wt% Ti)   </a:t>
            </a:r>
          </a:p>
          <a:p>
            <a:pPr>
              <a:spcBef>
                <a:spcPct val="50000"/>
              </a:spcBef>
            </a:pPr>
            <a:r>
              <a:rPr lang="it-IT">
                <a:solidFill>
                  <a:schemeClr val="bg1"/>
                </a:solidFill>
              </a:rPr>
              <a:t>Maximum current with NO resistence (1,9 K e 8,33 T) 17000 A    </a:t>
            </a:r>
          </a:p>
          <a:p>
            <a:pPr>
              <a:spcBef>
                <a:spcPct val="50000"/>
              </a:spcBef>
            </a:pPr>
            <a:r>
              <a:rPr lang="it-IT">
                <a:solidFill>
                  <a:schemeClr val="bg1"/>
                </a:solidFill>
              </a:rPr>
              <a:t>Number de strands per cable 36  </a:t>
            </a:r>
          </a:p>
          <a:p>
            <a:pPr>
              <a:spcBef>
                <a:spcPct val="50000"/>
              </a:spcBef>
            </a:pPr>
            <a:r>
              <a:rPr lang="it-IT">
                <a:solidFill>
                  <a:schemeClr val="bg1"/>
                </a:solidFill>
              </a:rPr>
              <a:t>Number de Ni-Ti filaments in each strand 6500 </a:t>
            </a:r>
          </a:p>
          <a:p>
            <a:pPr>
              <a:spcBef>
                <a:spcPct val="50000"/>
              </a:spcBef>
            </a:pPr>
            <a:r>
              <a:rPr lang="it-IT">
                <a:solidFill>
                  <a:schemeClr val="bg1"/>
                </a:solidFill>
              </a:rPr>
              <a:t>Bending radius 2803.95 m </a:t>
            </a:r>
            <a:endParaRPr lang="de-DE">
              <a:solidFill>
                <a:schemeClr val="bg1"/>
              </a:solidFill>
            </a:endParaRPr>
          </a:p>
        </p:txBody>
      </p:sp>
      <p:sp>
        <p:nvSpPr>
          <p:cNvPr id="708615" name="Text Box 7"/>
          <p:cNvSpPr txBox="1">
            <a:spLocks noChangeArrowheads="1"/>
          </p:cNvSpPr>
          <p:nvPr/>
        </p:nvSpPr>
        <p:spPr bwMode="auto">
          <a:xfrm>
            <a:off x="4787900" y="3911600"/>
            <a:ext cx="4013200" cy="2682875"/>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de-DE" sz="2000">
                <a:solidFill>
                  <a:schemeClr val="bg1"/>
                </a:solidFill>
              </a:rPr>
              <a:t>Force on the cable: F = B * I0 * L</a:t>
            </a:r>
          </a:p>
          <a:p>
            <a:pPr>
              <a:spcBef>
                <a:spcPct val="50000"/>
              </a:spcBef>
            </a:pPr>
            <a:r>
              <a:rPr lang="de-DE" sz="2000">
                <a:solidFill>
                  <a:schemeClr val="bg1"/>
                </a:solidFill>
              </a:rPr>
              <a:t>with</a:t>
            </a:r>
          </a:p>
          <a:p>
            <a:pPr>
              <a:spcBef>
                <a:spcPct val="50000"/>
              </a:spcBef>
            </a:pPr>
            <a:r>
              <a:rPr lang="de-DE" sz="2000">
                <a:solidFill>
                  <a:schemeClr val="bg1"/>
                </a:solidFill>
              </a:rPr>
              <a:t>B = 8.33 T</a:t>
            </a:r>
          </a:p>
          <a:p>
            <a:pPr>
              <a:spcBef>
                <a:spcPct val="50000"/>
              </a:spcBef>
            </a:pPr>
            <a:r>
              <a:rPr lang="de-DE" sz="2000">
                <a:solidFill>
                  <a:schemeClr val="bg1"/>
                </a:solidFill>
              </a:rPr>
              <a:t>I0 = 12000 Ampere</a:t>
            </a:r>
          </a:p>
          <a:p>
            <a:pPr>
              <a:spcBef>
                <a:spcPct val="50000"/>
              </a:spcBef>
            </a:pPr>
            <a:r>
              <a:rPr lang="de-DE" sz="2000">
                <a:solidFill>
                  <a:schemeClr val="bg1"/>
                </a:solidFill>
              </a:rPr>
              <a:t>L = 15 m</a:t>
            </a:r>
          </a:p>
          <a:p>
            <a:pPr>
              <a:spcBef>
                <a:spcPct val="50000"/>
              </a:spcBef>
            </a:pPr>
            <a:r>
              <a:rPr lang="de-DE" sz="2000">
                <a:solidFill>
                  <a:schemeClr val="bg1"/>
                </a:solidFill>
              </a:rPr>
              <a:t>F = 165 tons</a:t>
            </a:r>
            <a:endParaRPr lang="de-DE" sz="2400">
              <a:solidFill>
                <a:schemeClr val="bg1"/>
              </a:solidFill>
              <a:latin typeface="Book Antiqua" pitchFamily="-11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517A"/>
        </a:solidFill>
        <a:effectLst/>
      </p:bgPr>
    </p:bg>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fld id="{D8F8F614-FA61-3A4B-AD29-BCF02EB24AA9}" type="slidenum">
              <a:rPr lang="it-IT"/>
              <a:pPr/>
              <a:t>23</a:t>
            </a:fld>
            <a:endParaRPr lang="it-IT"/>
          </a:p>
        </p:txBody>
      </p:sp>
      <p:pic>
        <p:nvPicPr>
          <p:cNvPr id="531467" name="Picture 11"/>
          <p:cNvPicPr>
            <a:picLocks noChangeAspect="1" noChangeArrowheads="1"/>
          </p:cNvPicPr>
          <p:nvPr/>
        </p:nvPicPr>
        <p:blipFill>
          <a:blip r:embed="rId3"/>
          <a:srcRect/>
          <a:stretch>
            <a:fillRect/>
          </a:stretch>
        </p:blipFill>
        <p:spPr bwMode="auto">
          <a:xfrm>
            <a:off x="3141663" y="2309813"/>
            <a:ext cx="6002337" cy="4548187"/>
          </a:xfrm>
          <a:prstGeom prst="rect">
            <a:avLst/>
          </a:prstGeom>
          <a:noFill/>
          <a:ln w="9525">
            <a:solidFill>
              <a:srgbClr val="00C0BC"/>
            </a:solidFill>
            <a:miter lim="800000"/>
            <a:headEnd/>
            <a:tailEnd/>
          </a:ln>
          <a:effectLst/>
        </p:spPr>
      </p:pic>
      <p:sp>
        <p:nvSpPr>
          <p:cNvPr id="531458" name="Rectangle 2"/>
          <p:cNvSpPr>
            <a:spLocks noGrp="1" noChangeArrowheads="1"/>
          </p:cNvSpPr>
          <p:nvPr>
            <p:ph type="title"/>
          </p:nvPr>
        </p:nvSpPr>
        <p:spPr>
          <a:xfrm>
            <a:off x="1689100" y="0"/>
            <a:ext cx="5524500" cy="809625"/>
          </a:xfrm>
        </p:spPr>
        <p:txBody>
          <a:bodyPr/>
          <a:lstStyle/>
          <a:p>
            <a:r>
              <a:rPr lang="it-IT">
                <a:solidFill>
                  <a:schemeClr val="bg1"/>
                </a:solidFill>
              </a:rPr>
              <a:t>HIGH FIELD MAGNETS</a:t>
            </a:r>
          </a:p>
        </p:txBody>
      </p:sp>
      <p:sp>
        <p:nvSpPr>
          <p:cNvPr id="531460" name="Text Box 4"/>
          <p:cNvSpPr txBox="1">
            <a:spLocks noChangeArrowheads="1"/>
          </p:cNvSpPr>
          <p:nvPr/>
        </p:nvSpPr>
        <p:spPr bwMode="auto">
          <a:xfrm>
            <a:off x="1079500" y="2741613"/>
            <a:ext cx="1517650" cy="1196975"/>
          </a:xfrm>
          <a:prstGeom prst="rect">
            <a:avLst/>
          </a:prstGeom>
          <a:noFill/>
          <a:ln w="9525">
            <a:solidFill>
              <a:srgbClr val="CCFFCC"/>
            </a:solidFill>
            <a:miter lim="800000"/>
            <a:headEnd/>
            <a:tailEnd/>
          </a:ln>
          <a:effectLst/>
        </p:spPr>
        <p:txBody>
          <a:bodyPr>
            <a:prstTxWarp prst="textNoShape">
              <a:avLst/>
            </a:prstTxWarp>
            <a:spAutoFit/>
          </a:bodyPr>
          <a:lstStyle/>
          <a:p>
            <a:pPr algn="ctr"/>
            <a:r>
              <a:rPr lang="it-IT" sz="2400" b="1">
                <a:solidFill>
                  <a:srgbClr val="CCFFCC"/>
                </a:solidFill>
              </a:rPr>
              <a:t>SLHC</a:t>
            </a:r>
          </a:p>
          <a:p>
            <a:pPr algn="ctr"/>
            <a:r>
              <a:rPr lang="it-IT" sz="2400">
                <a:solidFill>
                  <a:srgbClr val="CCFFCC"/>
                </a:solidFill>
              </a:rPr>
              <a:t>Higher L</a:t>
            </a:r>
          </a:p>
          <a:p>
            <a:pPr algn="ctr"/>
            <a:r>
              <a:rPr lang="it-IT" sz="2400">
                <a:solidFill>
                  <a:srgbClr val="CCFFCC"/>
                </a:solidFill>
              </a:rPr>
              <a:t>10</a:t>
            </a:r>
            <a:r>
              <a:rPr lang="it-IT" sz="2400" baseline="30000">
                <a:solidFill>
                  <a:srgbClr val="CCFFCC"/>
                </a:solidFill>
              </a:rPr>
              <a:t>35</a:t>
            </a:r>
          </a:p>
        </p:txBody>
      </p:sp>
      <p:sp>
        <p:nvSpPr>
          <p:cNvPr id="531461" name="Line 5"/>
          <p:cNvSpPr>
            <a:spLocks noChangeShapeType="1"/>
          </p:cNvSpPr>
          <p:nvPr/>
        </p:nvSpPr>
        <p:spPr bwMode="auto">
          <a:xfrm flipH="1">
            <a:off x="1854200" y="1651000"/>
            <a:ext cx="0" cy="990600"/>
          </a:xfrm>
          <a:prstGeom prst="line">
            <a:avLst/>
          </a:prstGeom>
          <a:noFill/>
          <a:ln w="57150">
            <a:solidFill>
              <a:srgbClr val="CCFFCC"/>
            </a:solidFill>
            <a:round/>
            <a:headEnd/>
            <a:tailEnd type="triangle" w="med" len="med"/>
          </a:ln>
          <a:effectLst/>
        </p:spPr>
        <p:txBody>
          <a:bodyPr>
            <a:prstTxWarp prst="textNoShape">
              <a:avLst/>
            </a:prstTxWarp>
          </a:bodyPr>
          <a:lstStyle/>
          <a:p>
            <a:endParaRPr lang="en-US"/>
          </a:p>
        </p:txBody>
      </p:sp>
      <p:sp>
        <p:nvSpPr>
          <p:cNvPr id="531463" name="Line 7"/>
          <p:cNvSpPr>
            <a:spLocks noChangeShapeType="1"/>
          </p:cNvSpPr>
          <p:nvPr/>
        </p:nvSpPr>
        <p:spPr bwMode="auto">
          <a:xfrm>
            <a:off x="1854200" y="3987800"/>
            <a:ext cx="12700" cy="787400"/>
          </a:xfrm>
          <a:prstGeom prst="line">
            <a:avLst/>
          </a:prstGeom>
          <a:noFill/>
          <a:ln w="57150">
            <a:solidFill>
              <a:srgbClr val="CCFFCC"/>
            </a:solidFill>
            <a:round/>
            <a:headEnd/>
            <a:tailEnd type="triangle" w="med" len="med"/>
          </a:ln>
          <a:effectLst/>
        </p:spPr>
        <p:txBody>
          <a:bodyPr>
            <a:prstTxWarp prst="textNoShape">
              <a:avLst/>
            </a:prstTxWarp>
          </a:bodyPr>
          <a:lstStyle/>
          <a:p>
            <a:endParaRPr lang="en-US"/>
          </a:p>
        </p:txBody>
      </p:sp>
      <p:sp>
        <p:nvSpPr>
          <p:cNvPr id="531465" name="Line 9"/>
          <p:cNvSpPr>
            <a:spLocks noChangeShapeType="1"/>
          </p:cNvSpPr>
          <p:nvPr/>
        </p:nvSpPr>
        <p:spPr bwMode="auto">
          <a:xfrm>
            <a:off x="2425700" y="1524000"/>
            <a:ext cx="1346200" cy="88900"/>
          </a:xfrm>
          <a:prstGeom prst="line">
            <a:avLst/>
          </a:prstGeom>
          <a:noFill/>
          <a:ln w="57150">
            <a:solidFill>
              <a:srgbClr val="FF0000"/>
            </a:solidFill>
            <a:round/>
            <a:headEnd/>
            <a:tailEnd type="triangle" w="med" len="med"/>
          </a:ln>
          <a:effectLst/>
        </p:spPr>
        <p:txBody>
          <a:bodyPr>
            <a:prstTxWarp prst="textNoShape">
              <a:avLst/>
            </a:prstTxWarp>
          </a:bodyPr>
          <a:lstStyle/>
          <a:p>
            <a:endParaRPr lang="en-US"/>
          </a:p>
        </p:txBody>
      </p:sp>
      <p:sp>
        <p:nvSpPr>
          <p:cNvPr id="531471" name="Text Box 15"/>
          <p:cNvSpPr txBox="1">
            <a:spLocks noChangeArrowheads="1"/>
          </p:cNvSpPr>
          <p:nvPr/>
        </p:nvSpPr>
        <p:spPr bwMode="auto">
          <a:xfrm>
            <a:off x="682625" y="879475"/>
            <a:ext cx="2809875" cy="588963"/>
          </a:xfrm>
          <a:prstGeom prst="rect">
            <a:avLst/>
          </a:prstGeom>
          <a:noFill/>
          <a:ln w="9525">
            <a:solidFill>
              <a:srgbClr val="FFFF00"/>
            </a:solidFill>
            <a:miter lim="800000"/>
            <a:headEnd/>
            <a:tailEnd/>
          </a:ln>
          <a:effectLst/>
        </p:spPr>
        <p:txBody>
          <a:bodyPr wrap="none">
            <a:prstTxWarp prst="textNoShape">
              <a:avLst/>
            </a:prstTxWarp>
            <a:spAutoFit/>
          </a:bodyPr>
          <a:lstStyle/>
          <a:p>
            <a:r>
              <a:rPr lang="it-IT" sz="3200">
                <a:solidFill>
                  <a:srgbClr val="FFFF00"/>
                </a:solidFill>
              </a:rPr>
              <a:t>LHC upgrades</a:t>
            </a:r>
          </a:p>
        </p:txBody>
      </p:sp>
      <p:sp>
        <p:nvSpPr>
          <p:cNvPr id="531472" name="Text Box 16"/>
          <p:cNvSpPr txBox="1">
            <a:spLocks noChangeArrowheads="1"/>
          </p:cNvSpPr>
          <p:nvPr/>
        </p:nvSpPr>
        <p:spPr bwMode="auto">
          <a:xfrm>
            <a:off x="3806825" y="1004888"/>
            <a:ext cx="2179638" cy="1196975"/>
          </a:xfrm>
          <a:prstGeom prst="rect">
            <a:avLst/>
          </a:prstGeom>
          <a:noFill/>
          <a:ln w="9525">
            <a:solidFill>
              <a:srgbClr val="FF0000"/>
            </a:solidFill>
            <a:miter lim="800000"/>
            <a:headEnd/>
            <a:tailEnd/>
          </a:ln>
          <a:effectLst/>
        </p:spPr>
        <p:txBody>
          <a:bodyPr wrap="none">
            <a:prstTxWarp prst="textNoShape">
              <a:avLst/>
            </a:prstTxWarp>
            <a:spAutoFit/>
          </a:bodyPr>
          <a:lstStyle/>
          <a:p>
            <a:pPr algn="ctr"/>
            <a:r>
              <a:rPr lang="it-IT" sz="2400" b="1">
                <a:solidFill>
                  <a:srgbClr val="FF0000"/>
                </a:solidFill>
              </a:rPr>
              <a:t>DLHC</a:t>
            </a:r>
          </a:p>
          <a:p>
            <a:pPr algn="ctr"/>
            <a:r>
              <a:rPr lang="it-IT" sz="2400">
                <a:solidFill>
                  <a:srgbClr val="FF0000"/>
                </a:solidFill>
              </a:rPr>
              <a:t>Double energy</a:t>
            </a:r>
          </a:p>
          <a:p>
            <a:pPr algn="ctr"/>
            <a:r>
              <a:rPr lang="it-IT" sz="2400">
                <a:solidFill>
                  <a:srgbClr val="FF0000"/>
                </a:solidFill>
              </a:rPr>
              <a:t>E</a:t>
            </a:r>
            <a:r>
              <a:rPr lang="it-IT" sz="2400" baseline="-25000">
                <a:solidFill>
                  <a:srgbClr val="FF0000"/>
                </a:solidFill>
              </a:rPr>
              <a:t>cm</a:t>
            </a:r>
            <a:r>
              <a:rPr lang="it-IT" sz="2400">
                <a:solidFill>
                  <a:srgbClr val="FF0000"/>
                </a:solidFill>
              </a:rPr>
              <a:t> = 28 T</a:t>
            </a:r>
          </a:p>
        </p:txBody>
      </p:sp>
      <p:sp>
        <p:nvSpPr>
          <p:cNvPr id="531473" name="Text Box 17"/>
          <p:cNvSpPr txBox="1">
            <a:spLocks noChangeArrowheads="1"/>
          </p:cNvSpPr>
          <p:nvPr/>
        </p:nvSpPr>
        <p:spPr bwMode="auto">
          <a:xfrm>
            <a:off x="898525" y="4924425"/>
            <a:ext cx="1920875" cy="466725"/>
          </a:xfrm>
          <a:prstGeom prst="rect">
            <a:avLst/>
          </a:prstGeom>
          <a:noFill/>
          <a:ln w="9525">
            <a:solidFill>
              <a:srgbClr val="CCFFCC"/>
            </a:solidFill>
            <a:miter lim="800000"/>
            <a:headEnd/>
            <a:tailEnd/>
          </a:ln>
          <a:effectLst/>
        </p:spPr>
        <p:txBody>
          <a:bodyPr wrap="none">
            <a:prstTxWarp prst="textNoShape">
              <a:avLst/>
            </a:prstTxWarp>
            <a:spAutoFit/>
          </a:bodyPr>
          <a:lstStyle/>
          <a:p>
            <a:r>
              <a:rPr lang="it-IT" sz="2400">
                <a:solidFill>
                  <a:srgbClr val="CCFFCC"/>
                </a:solidFill>
              </a:rPr>
              <a:t>Low </a:t>
            </a:r>
            <a:r>
              <a:rPr lang="it-IT" sz="2400">
                <a:solidFill>
                  <a:srgbClr val="CCFFCC"/>
                </a:solidFill>
                <a:latin typeface="Symbol" pitchFamily="-112" charset="2"/>
              </a:rPr>
              <a:t>b</a:t>
            </a:r>
            <a:r>
              <a:rPr lang="it-IT" sz="2400">
                <a:solidFill>
                  <a:srgbClr val="CCFFCC"/>
                </a:solidFill>
              </a:rPr>
              <a:t> quads</a:t>
            </a:r>
          </a:p>
        </p:txBody>
      </p:sp>
      <p:sp>
        <p:nvSpPr>
          <p:cNvPr id="531474" name="Text Box 18"/>
          <p:cNvSpPr txBox="1">
            <a:spLocks noChangeArrowheads="1"/>
          </p:cNvSpPr>
          <p:nvPr/>
        </p:nvSpPr>
        <p:spPr bwMode="auto">
          <a:xfrm>
            <a:off x="7337425" y="1398588"/>
            <a:ext cx="1212850" cy="466725"/>
          </a:xfrm>
          <a:prstGeom prst="rect">
            <a:avLst/>
          </a:prstGeom>
          <a:noFill/>
          <a:ln w="9525">
            <a:solidFill>
              <a:srgbClr val="FF0000"/>
            </a:solidFill>
            <a:miter lim="800000"/>
            <a:headEnd/>
            <a:tailEnd/>
          </a:ln>
          <a:effectLst/>
        </p:spPr>
        <p:txBody>
          <a:bodyPr wrap="none">
            <a:prstTxWarp prst="textNoShape">
              <a:avLst/>
            </a:prstTxWarp>
            <a:spAutoFit/>
          </a:bodyPr>
          <a:lstStyle/>
          <a:p>
            <a:r>
              <a:rPr lang="it-IT" sz="2400">
                <a:solidFill>
                  <a:srgbClr val="FF0000"/>
                </a:solidFill>
              </a:rPr>
              <a:t>Dipoles</a:t>
            </a:r>
          </a:p>
        </p:txBody>
      </p:sp>
      <p:sp>
        <p:nvSpPr>
          <p:cNvPr id="531475" name="Line 19"/>
          <p:cNvSpPr>
            <a:spLocks noChangeShapeType="1"/>
          </p:cNvSpPr>
          <p:nvPr/>
        </p:nvSpPr>
        <p:spPr bwMode="auto">
          <a:xfrm flipV="1">
            <a:off x="6426200" y="1600200"/>
            <a:ext cx="838200" cy="12700"/>
          </a:xfrm>
          <a:prstGeom prst="line">
            <a:avLst/>
          </a:prstGeom>
          <a:noFill/>
          <a:ln w="5715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50000">
              <a:srgbClr val="000066">
                <a:gamma/>
                <a:shade val="46275"/>
                <a:invGamma/>
              </a:srgbClr>
            </a:gs>
            <a:gs pos="100000">
              <a:srgbClr val="000066"/>
            </a:gs>
          </a:gsLst>
          <a:lin ang="5400000" scaled="1"/>
        </a:gradFill>
        <a:effectLst/>
      </p:bgPr>
    </p:bg>
    <p:spTree>
      <p:nvGrpSpPr>
        <p:cNvPr id="1" name=""/>
        <p:cNvGrpSpPr/>
        <p:nvPr/>
      </p:nvGrpSpPr>
      <p:grpSpPr>
        <a:xfrm>
          <a:off x="0" y="0"/>
          <a:ext cx="0" cy="0"/>
          <a:chOff x="0" y="0"/>
          <a:chExt cx="0" cy="0"/>
        </a:xfrm>
      </p:grpSpPr>
      <p:sp>
        <p:nvSpPr>
          <p:cNvPr id="12" name="Slide Number Placeholder 4"/>
          <p:cNvSpPr>
            <a:spLocks noGrp="1"/>
          </p:cNvSpPr>
          <p:nvPr>
            <p:ph type="sldNum" sz="quarter" idx="11"/>
          </p:nvPr>
        </p:nvSpPr>
        <p:spPr/>
        <p:txBody>
          <a:bodyPr/>
          <a:lstStyle/>
          <a:p>
            <a:fld id="{C32F21B9-7D6F-404C-AC50-C2FD6E7A74FB}" type="slidenum">
              <a:rPr lang="it-IT"/>
              <a:pPr/>
              <a:t>24</a:t>
            </a:fld>
            <a:endParaRPr lang="it-IT"/>
          </a:p>
        </p:txBody>
      </p:sp>
      <p:sp>
        <p:nvSpPr>
          <p:cNvPr id="252930" name="Rectangle 2"/>
          <p:cNvSpPr>
            <a:spLocks noGrp="1" noChangeArrowheads="1"/>
          </p:cNvSpPr>
          <p:nvPr>
            <p:ph type="title"/>
          </p:nvPr>
        </p:nvSpPr>
        <p:spPr>
          <a:ln/>
        </p:spPr>
        <p:txBody>
          <a:bodyPr/>
          <a:lstStyle/>
          <a:p>
            <a:r>
              <a:rPr lang="it-IT" sz="4400" i="1">
                <a:solidFill>
                  <a:srgbClr val="FFFF00"/>
                </a:solidFill>
              </a:rPr>
              <a:t>Luminosity frontiers</a:t>
            </a:r>
          </a:p>
        </p:txBody>
      </p:sp>
      <p:graphicFrame>
        <p:nvGraphicFramePr>
          <p:cNvPr id="252932" name="Object 4"/>
          <p:cNvGraphicFramePr>
            <a:graphicFrameLocks noChangeAspect="1"/>
          </p:cNvGraphicFramePr>
          <p:nvPr>
            <p:ph idx="1"/>
          </p:nvPr>
        </p:nvGraphicFramePr>
        <p:xfrm>
          <a:off x="542925" y="3009900"/>
          <a:ext cx="3336925" cy="2063750"/>
        </p:xfrm>
        <a:graphic>
          <a:graphicData uri="http://schemas.openxmlformats.org/presentationml/2006/ole">
            <p:oleObj spid="_x0000_s252932" name="Equation" r:id="rId4" imgW="799920" imgH="444240" progId="Equation.3">
              <p:embed/>
            </p:oleObj>
          </a:graphicData>
        </a:graphic>
      </p:graphicFrame>
      <p:sp>
        <p:nvSpPr>
          <p:cNvPr id="252934" name="Text Box 6"/>
          <p:cNvSpPr txBox="1">
            <a:spLocks noChangeArrowheads="1"/>
          </p:cNvSpPr>
          <p:nvPr/>
        </p:nvSpPr>
        <p:spPr bwMode="auto">
          <a:xfrm>
            <a:off x="3306763" y="1546225"/>
            <a:ext cx="2895600" cy="519113"/>
          </a:xfrm>
          <a:prstGeom prst="rect">
            <a:avLst/>
          </a:prstGeom>
          <a:solidFill>
            <a:srgbClr val="C1C1FB"/>
          </a:solidFill>
          <a:ln w="9525">
            <a:noFill/>
            <a:miter lim="800000"/>
            <a:headEnd/>
            <a:tailEnd/>
          </a:ln>
          <a:effectLst/>
        </p:spPr>
        <p:txBody>
          <a:bodyPr wrap="none">
            <a:prstTxWarp prst="textNoShape">
              <a:avLst/>
            </a:prstTxWarp>
            <a:spAutoFit/>
          </a:bodyPr>
          <a:lstStyle/>
          <a:p>
            <a:r>
              <a:rPr lang="it-IT" sz="2800"/>
              <a:t>Intensity frontiers</a:t>
            </a:r>
          </a:p>
        </p:txBody>
      </p:sp>
      <p:sp>
        <p:nvSpPr>
          <p:cNvPr id="252935" name="Text Box 7"/>
          <p:cNvSpPr txBox="1">
            <a:spLocks noChangeArrowheads="1"/>
          </p:cNvSpPr>
          <p:nvPr/>
        </p:nvSpPr>
        <p:spPr bwMode="auto">
          <a:xfrm>
            <a:off x="4252913" y="4805363"/>
            <a:ext cx="3254375" cy="519112"/>
          </a:xfrm>
          <a:prstGeom prst="rect">
            <a:avLst/>
          </a:prstGeom>
          <a:solidFill>
            <a:srgbClr val="99FF33"/>
          </a:solidFill>
          <a:ln w="9525">
            <a:noFill/>
            <a:miter lim="800000"/>
            <a:headEnd/>
            <a:tailEnd/>
          </a:ln>
          <a:effectLst/>
        </p:spPr>
        <p:txBody>
          <a:bodyPr wrap="none">
            <a:prstTxWarp prst="textNoShape">
              <a:avLst/>
            </a:prstTxWarp>
            <a:spAutoFit/>
          </a:bodyPr>
          <a:lstStyle/>
          <a:p>
            <a:r>
              <a:rPr lang="it-IT" sz="2800"/>
              <a:t>Dimension frontiers</a:t>
            </a:r>
          </a:p>
        </p:txBody>
      </p:sp>
      <p:sp>
        <p:nvSpPr>
          <p:cNvPr id="252937" name="Text Box 9"/>
          <p:cNvSpPr txBox="1">
            <a:spLocks noChangeArrowheads="1"/>
          </p:cNvSpPr>
          <p:nvPr/>
        </p:nvSpPr>
        <p:spPr bwMode="auto">
          <a:xfrm>
            <a:off x="3613150" y="2222500"/>
            <a:ext cx="2598738" cy="457200"/>
          </a:xfrm>
          <a:prstGeom prst="rect">
            <a:avLst/>
          </a:prstGeom>
          <a:solidFill>
            <a:srgbClr val="FF3300"/>
          </a:solidFill>
          <a:ln w="9525">
            <a:noFill/>
            <a:miter lim="800000"/>
            <a:headEnd/>
            <a:tailEnd/>
          </a:ln>
          <a:effectLst/>
        </p:spPr>
        <p:txBody>
          <a:bodyPr wrap="none">
            <a:prstTxWarp prst="textNoShape">
              <a:avLst/>
            </a:prstTxWarp>
            <a:spAutoFit/>
          </a:bodyPr>
          <a:lstStyle/>
          <a:p>
            <a:r>
              <a:rPr lang="it-IT" sz="2400"/>
              <a:t>+ Energy frontiers</a:t>
            </a:r>
          </a:p>
        </p:txBody>
      </p:sp>
      <p:sp>
        <p:nvSpPr>
          <p:cNvPr id="252938" name="Text Box 10"/>
          <p:cNvSpPr txBox="1">
            <a:spLocks noChangeArrowheads="1"/>
          </p:cNvSpPr>
          <p:nvPr/>
        </p:nvSpPr>
        <p:spPr bwMode="auto">
          <a:xfrm>
            <a:off x="6548438" y="1955800"/>
            <a:ext cx="2235200" cy="457200"/>
          </a:xfrm>
          <a:prstGeom prst="rect">
            <a:avLst/>
          </a:prstGeom>
          <a:solidFill>
            <a:srgbClr val="A1F9FD"/>
          </a:solidFill>
          <a:ln w="9525">
            <a:noFill/>
            <a:miter lim="800000"/>
            <a:headEnd/>
            <a:tailEnd/>
          </a:ln>
          <a:effectLst/>
        </p:spPr>
        <p:txBody>
          <a:bodyPr wrap="none">
            <a:prstTxWarp prst="textNoShape">
              <a:avLst/>
            </a:prstTxWarp>
            <a:spAutoFit/>
          </a:bodyPr>
          <a:lstStyle/>
          <a:p>
            <a:r>
              <a:rPr lang="it-IT" sz="2400"/>
              <a:t>Power frontiers</a:t>
            </a:r>
          </a:p>
        </p:txBody>
      </p:sp>
      <p:sp>
        <p:nvSpPr>
          <p:cNvPr id="252939" name="Oval 11"/>
          <p:cNvSpPr>
            <a:spLocks noChangeArrowheads="1"/>
          </p:cNvSpPr>
          <p:nvPr/>
        </p:nvSpPr>
        <p:spPr bwMode="auto">
          <a:xfrm>
            <a:off x="1968500" y="4127500"/>
            <a:ext cx="2336800" cy="1193800"/>
          </a:xfrm>
          <a:prstGeom prst="ellipse">
            <a:avLst/>
          </a:prstGeom>
          <a:noFill/>
          <a:ln w="57150">
            <a:solidFill>
              <a:srgbClr val="99FF33"/>
            </a:solidFill>
            <a:round/>
            <a:headEnd/>
            <a:tailEnd/>
          </a:ln>
          <a:effectLst/>
        </p:spPr>
        <p:txBody>
          <a:bodyPr wrap="none" anchor="ctr">
            <a:prstTxWarp prst="textNoShape">
              <a:avLst/>
            </a:prstTxWarp>
          </a:bodyPr>
          <a:lstStyle/>
          <a:p>
            <a:endParaRPr lang="en-US"/>
          </a:p>
        </p:txBody>
      </p:sp>
      <p:sp>
        <p:nvSpPr>
          <p:cNvPr id="252940" name="Oval 12"/>
          <p:cNvSpPr>
            <a:spLocks noChangeArrowheads="1"/>
          </p:cNvSpPr>
          <p:nvPr/>
        </p:nvSpPr>
        <p:spPr bwMode="auto">
          <a:xfrm rot="4350520">
            <a:off x="1945482" y="2110581"/>
            <a:ext cx="1625600" cy="2633663"/>
          </a:xfrm>
          <a:prstGeom prst="ellipse">
            <a:avLst/>
          </a:prstGeom>
          <a:noFill/>
          <a:ln w="57150">
            <a:solidFill>
              <a:srgbClr val="C1C1FB"/>
            </a:solidFill>
            <a:round/>
            <a:headEnd/>
            <a:tailEnd/>
          </a:ln>
          <a:effectLst/>
        </p:spPr>
        <p:txBody>
          <a:bodyPr wrap="none" anchor="ctr">
            <a:prstTxWarp prst="textNoShape">
              <a:avLst/>
            </a:prstTxWarp>
          </a:bodyPr>
          <a:lstStyle/>
          <a:p>
            <a:endParaRPr lang="en-US"/>
          </a:p>
        </p:txBody>
      </p:sp>
      <p:sp>
        <p:nvSpPr>
          <p:cNvPr id="252941" name="AutoShape 13"/>
          <p:cNvSpPr>
            <a:spLocks/>
          </p:cNvSpPr>
          <p:nvPr/>
        </p:nvSpPr>
        <p:spPr bwMode="auto">
          <a:xfrm>
            <a:off x="6184900" y="1333500"/>
            <a:ext cx="292100" cy="1701800"/>
          </a:xfrm>
          <a:prstGeom prst="rightBrace">
            <a:avLst>
              <a:gd name="adj1" fmla="val 48551"/>
              <a:gd name="adj2" fmla="val 50000"/>
            </a:avLst>
          </a:prstGeom>
          <a:noFill/>
          <a:ln w="57150">
            <a:solidFill>
              <a:srgbClr val="A4FAFE"/>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517A">
                <a:gamma/>
                <a:shade val="46275"/>
                <a:invGamma/>
              </a:srgbClr>
            </a:gs>
            <a:gs pos="100000">
              <a:srgbClr val="00517A"/>
            </a:gs>
          </a:gsLst>
          <a:lin ang="5400000" scaled="1"/>
        </a:gradFill>
        <a:effectLst/>
      </p:bgPr>
    </p:bg>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4599CC94-1E14-284A-9657-C21A3DE703A2}" type="slidenum">
              <a:rPr lang="it-IT"/>
              <a:pPr/>
              <a:t>25</a:t>
            </a:fld>
            <a:endParaRPr lang="it-IT" dirty="0"/>
          </a:p>
        </p:txBody>
      </p:sp>
      <p:sp>
        <p:nvSpPr>
          <p:cNvPr id="433154" name="Rectangle 2"/>
          <p:cNvSpPr>
            <a:spLocks noGrp="1" noChangeArrowheads="1"/>
          </p:cNvSpPr>
          <p:nvPr>
            <p:ph type="title"/>
          </p:nvPr>
        </p:nvSpPr>
        <p:spPr/>
        <p:txBody>
          <a:bodyPr/>
          <a:lstStyle/>
          <a:p>
            <a:r>
              <a:rPr lang="it-IT" sz="3200">
                <a:solidFill>
                  <a:srgbClr val="FFFF00"/>
                </a:solidFill>
              </a:rPr>
              <a:t>Luminosity Frontiers in Leptons Factories</a:t>
            </a:r>
          </a:p>
        </p:txBody>
      </p:sp>
      <p:sp>
        <p:nvSpPr>
          <p:cNvPr id="433155" name="Rectangle 3"/>
          <p:cNvSpPr>
            <a:spLocks noGrp="1" noChangeArrowheads="1"/>
          </p:cNvSpPr>
          <p:nvPr>
            <p:ph type="body" idx="1"/>
          </p:nvPr>
        </p:nvSpPr>
        <p:spPr>
          <a:xfrm>
            <a:off x="749300" y="3289300"/>
            <a:ext cx="8229600" cy="2646363"/>
          </a:xfrm>
        </p:spPr>
        <p:txBody>
          <a:bodyPr/>
          <a:lstStyle/>
          <a:p>
            <a:pPr>
              <a:lnSpc>
                <a:spcPct val="90000"/>
              </a:lnSpc>
            </a:pPr>
            <a:r>
              <a:rPr lang="it-IT" sz="2800">
                <a:solidFill>
                  <a:schemeClr val="bg1"/>
                </a:solidFill>
              </a:rPr>
              <a:t>Operating factories	Crossing scheme</a:t>
            </a:r>
          </a:p>
          <a:p>
            <a:pPr>
              <a:lnSpc>
                <a:spcPct val="90000"/>
              </a:lnSpc>
            </a:pPr>
            <a:r>
              <a:rPr lang="it-IT">
                <a:solidFill>
                  <a:srgbClr val="FFFF00"/>
                </a:solidFill>
              </a:rPr>
              <a:t>BEPC II - tau		‘classical’ scheme</a:t>
            </a:r>
          </a:p>
          <a:p>
            <a:pPr>
              <a:lnSpc>
                <a:spcPct val="90000"/>
              </a:lnSpc>
            </a:pPr>
            <a:r>
              <a:rPr lang="it-IT">
                <a:solidFill>
                  <a:srgbClr val="FF9933"/>
                </a:solidFill>
              </a:rPr>
              <a:t>VEPP200 -2 GeV	round beam</a:t>
            </a:r>
          </a:p>
          <a:p>
            <a:pPr>
              <a:lnSpc>
                <a:spcPct val="90000"/>
              </a:lnSpc>
            </a:pPr>
            <a:r>
              <a:rPr lang="it-IT">
                <a:solidFill>
                  <a:srgbClr val="FF6600"/>
                </a:solidFill>
              </a:rPr>
              <a:t>DAFNE - PHI		crab waist - &gt; (SuperB) </a:t>
            </a:r>
          </a:p>
          <a:p>
            <a:pPr>
              <a:lnSpc>
                <a:spcPct val="90000"/>
              </a:lnSpc>
            </a:pPr>
            <a:r>
              <a:rPr lang="it-IT">
                <a:solidFill>
                  <a:srgbClr val="FF0000"/>
                </a:solidFill>
              </a:rPr>
              <a:t>KEKB - B	 		crab cavity </a:t>
            </a:r>
          </a:p>
        </p:txBody>
      </p:sp>
      <p:sp>
        <p:nvSpPr>
          <p:cNvPr id="433156" name="Text Box 4"/>
          <p:cNvSpPr txBox="1">
            <a:spLocks noChangeArrowheads="1"/>
          </p:cNvSpPr>
          <p:nvPr/>
        </p:nvSpPr>
        <p:spPr bwMode="auto">
          <a:xfrm>
            <a:off x="1558925" y="1525588"/>
            <a:ext cx="5975350" cy="1617662"/>
          </a:xfrm>
          <a:prstGeom prst="rect">
            <a:avLst/>
          </a:prstGeom>
          <a:noFill/>
          <a:ln w="9525">
            <a:noFill/>
            <a:miter lim="800000"/>
            <a:headEnd/>
            <a:tailEnd/>
          </a:ln>
          <a:effectLst/>
        </p:spPr>
        <p:txBody>
          <a:bodyPr wrap="none">
            <a:prstTxWarp prst="textNoShape">
              <a:avLst/>
            </a:prstTxWarp>
            <a:spAutoFit/>
          </a:bodyPr>
          <a:lstStyle/>
          <a:p>
            <a:pPr algn="ctr"/>
            <a:r>
              <a:rPr lang="it-IT" sz="2800">
                <a:solidFill>
                  <a:srgbClr val="FFFF00"/>
                </a:solidFill>
              </a:rPr>
              <a:t>Superfactories</a:t>
            </a:r>
          </a:p>
          <a:p>
            <a:pPr algn="ctr"/>
            <a:endParaRPr lang="it-IT">
              <a:solidFill>
                <a:srgbClr val="FF66CC"/>
              </a:solidFill>
            </a:endParaRPr>
          </a:p>
          <a:p>
            <a:pPr algn="ctr"/>
            <a:r>
              <a:rPr lang="it-IT">
                <a:solidFill>
                  <a:schemeClr val="bg1"/>
                </a:solidFill>
              </a:rPr>
              <a:t>New colliding schemes for reducing beam-beam effects </a:t>
            </a:r>
          </a:p>
          <a:p>
            <a:pPr algn="ctr"/>
            <a:r>
              <a:rPr lang="it-IT">
                <a:solidFill>
                  <a:schemeClr val="bg1"/>
                </a:solidFill>
              </a:rPr>
              <a:t>(limiting beam currents and increasing beam dimensions)</a:t>
            </a:r>
          </a:p>
          <a:p>
            <a:pPr algn="ctr"/>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it-IT"/>
              <a:t>21/07/09 Krakow - HEP 2009                                                       C.Biscari - "Accelerators R&amp;D" </a:t>
            </a:r>
          </a:p>
        </p:txBody>
      </p:sp>
      <p:sp>
        <p:nvSpPr>
          <p:cNvPr id="6" name="Slide Number Placeholder 2"/>
          <p:cNvSpPr>
            <a:spLocks noGrp="1"/>
          </p:cNvSpPr>
          <p:nvPr>
            <p:ph type="sldNum" sz="quarter" idx="11"/>
          </p:nvPr>
        </p:nvSpPr>
        <p:spPr/>
        <p:txBody>
          <a:bodyPr/>
          <a:lstStyle/>
          <a:p>
            <a:fld id="{1B8E2542-DAD9-E24B-A977-A564FA48570E}" type="slidenum">
              <a:rPr lang="it-IT"/>
              <a:pPr/>
              <a:t>26</a:t>
            </a:fld>
            <a:endParaRPr lang="it-IT"/>
          </a:p>
        </p:txBody>
      </p:sp>
      <p:pic>
        <p:nvPicPr>
          <p:cNvPr id="722946" name="Picture 2" descr="DAFNE_2"/>
          <p:cNvPicPr>
            <a:picLocks noChangeAspect="1" noChangeArrowheads="1"/>
          </p:cNvPicPr>
          <p:nvPr/>
        </p:nvPicPr>
        <p:blipFill>
          <a:blip r:embed="rId3"/>
          <a:srcRect/>
          <a:stretch>
            <a:fillRect/>
          </a:stretch>
        </p:blipFill>
        <p:spPr bwMode="auto">
          <a:xfrm>
            <a:off x="0" y="182563"/>
            <a:ext cx="9144000" cy="6626225"/>
          </a:xfrm>
          <a:prstGeom prst="rect">
            <a:avLst/>
          </a:prstGeom>
          <a:noFill/>
          <a:ln w="57150">
            <a:noFill/>
            <a:miter lim="800000"/>
            <a:headEnd/>
            <a:tailEnd/>
          </a:ln>
        </p:spPr>
      </p:pic>
      <p:sp>
        <p:nvSpPr>
          <p:cNvPr id="722947" name="Rectangle 3"/>
          <p:cNvSpPr>
            <a:spLocks noChangeArrowheads="1"/>
          </p:cNvSpPr>
          <p:nvPr/>
        </p:nvSpPr>
        <p:spPr bwMode="auto">
          <a:xfrm>
            <a:off x="806450" y="152400"/>
            <a:ext cx="7443788" cy="846138"/>
          </a:xfrm>
          <a:prstGeom prst="rect">
            <a:avLst/>
          </a:prstGeom>
          <a:solidFill>
            <a:srgbClr val="00FFCC"/>
          </a:solidFill>
          <a:ln w="9525">
            <a:noFill/>
            <a:miter lim="800000"/>
            <a:headEnd/>
            <a:tailEnd/>
          </a:ln>
          <a:effectLst/>
        </p:spPr>
        <p:txBody>
          <a:bodyPr anchor="ctr">
            <a:prstTxWarp prst="textNoShape">
              <a:avLst/>
            </a:prstTxWarp>
          </a:bodyPr>
          <a:lstStyle/>
          <a:p>
            <a:pPr algn="ctr"/>
            <a:r>
              <a:rPr lang="it-IT" sz="3600">
                <a:solidFill>
                  <a:srgbClr val="321900"/>
                </a:solidFill>
              </a:rPr>
              <a:t>DA</a:t>
            </a:r>
            <a:r>
              <a:rPr lang="it-IT" sz="3600">
                <a:solidFill>
                  <a:srgbClr val="321900"/>
                </a:solidFill>
                <a:latin typeface="Symbol" pitchFamily="-112" charset="2"/>
              </a:rPr>
              <a:t>F</a:t>
            </a:r>
            <a:r>
              <a:rPr lang="it-IT" sz="3600">
                <a:solidFill>
                  <a:srgbClr val="321900"/>
                </a:solidFill>
              </a:rPr>
              <a:t>NE – LNF - FRASCATi</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it-IT"/>
              <a:t>21/07/09 Krakow - HEP 2009                                                       C.Biscari - "Accelerators R&amp;D" </a:t>
            </a:r>
          </a:p>
        </p:txBody>
      </p:sp>
      <p:sp>
        <p:nvSpPr>
          <p:cNvPr id="9" name="Slide Number Placeholder 4"/>
          <p:cNvSpPr>
            <a:spLocks noGrp="1"/>
          </p:cNvSpPr>
          <p:nvPr>
            <p:ph type="sldNum" sz="quarter" idx="11"/>
          </p:nvPr>
        </p:nvSpPr>
        <p:spPr/>
        <p:txBody>
          <a:bodyPr/>
          <a:lstStyle/>
          <a:p>
            <a:fld id="{F7D66566-509D-B047-8A18-C4EB63276A44}" type="slidenum">
              <a:rPr lang="it-IT"/>
              <a:pPr/>
              <a:t>27</a:t>
            </a:fld>
            <a:endParaRPr lang="it-IT"/>
          </a:p>
        </p:txBody>
      </p:sp>
      <p:graphicFrame>
        <p:nvGraphicFramePr>
          <p:cNvPr id="568322" name="Object 2"/>
          <p:cNvGraphicFramePr>
            <a:graphicFrameLocks noChangeAspect="1"/>
          </p:cNvGraphicFramePr>
          <p:nvPr/>
        </p:nvGraphicFramePr>
        <p:xfrm>
          <a:off x="3600450" y="1884363"/>
          <a:ext cx="5322888" cy="4013200"/>
        </p:xfrm>
        <a:graphic>
          <a:graphicData uri="http://schemas.openxmlformats.org/presentationml/2006/ole">
            <p:oleObj spid="_x0000_s568322" name="图表" r:id="rId4" imgW="4813300" imgH="3632200" progId="Excel.Sheet.8">
              <p:embed/>
            </p:oleObj>
          </a:graphicData>
        </a:graphic>
      </p:graphicFrame>
      <p:sp>
        <p:nvSpPr>
          <p:cNvPr id="568323" name="Text Box 3"/>
          <p:cNvSpPr txBox="1">
            <a:spLocks noChangeArrowheads="1"/>
          </p:cNvSpPr>
          <p:nvPr/>
        </p:nvSpPr>
        <p:spPr bwMode="auto">
          <a:xfrm>
            <a:off x="2579688" y="5918200"/>
            <a:ext cx="6296025" cy="396875"/>
          </a:xfrm>
          <a:prstGeom prst="rect">
            <a:avLst/>
          </a:prstGeom>
          <a:noFill/>
          <a:ln w="9525">
            <a:noFill/>
            <a:miter lim="800000"/>
            <a:headEnd/>
            <a:tailEnd/>
          </a:ln>
          <a:effectLst/>
        </p:spPr>
        <p:txBody>
          <a:bodyPr wrap="none">
            <a:prstTxWarp prst="textNoShape">
              <a:avLst/>
            </a:prstTxWarp>
            <a:spAutoFit/>
          </a:bodyPr>
          <a:lstStyle/>
          <a:p>
            <a:r>
              <a:rPr lang="en-US" altLang="zh-CN" sz="2000" b="1">
                <a:solidFill>
                  <a:srgbClr val="FF0000"/>
                </a:solidFill>
                <a:effectLst>
                  <a:outerShdw blurRad="38100" dist="38100" dir="2700000" algn="tl">
                    <a:srgbClr val="DDDDDD"/>
                  </a:outerShdw>
                </a:effectLst>
                <a:latin typeface="Times New Roman" pitchFamily="-112" charset="0"/>
                <a:ea typeface="宋体" pitchFamily="-112" charset="-122"/>
                <a:cs typeface="宋体" pitchFamily="-112" charset="-122"/>
              </a:rPr>
              <a:t>BEPCII Peak Luminosity trend (2008-7-15 to 2009-5-19</a:t>
            </a:r>
            <a:r>
              <a:rPr lang="en-US" altLang="zh-CN" b="1">
                <a:solidFill>
                  <a:srgbClr val="FF3300"/>
                </a:solidFill>
                <a:ea typeface="宋体" pitchFamily="-112" charset="-122"/>
                <a:cs typeface="宋体" pitchFamily="-112" charset="-122"/>
              </a:rPr>
              <a:t>)</a:t>
            </a:r>
          </a:p>
        </p:txBody>
      </p:sp>
      <p:sp>
        <p:nvSpPr>
          <p:cNvPr id="568324" name="Text Box 4"/>
          <p:cNvSpPr txBox="1">
            <a:spLocks noChangeArrowheads="1"/>
          </p:cNvSpPr>
          <p:nvPr/>
        </p:nvSpPr>
        <p:spPr bwMode="auto">
          <a:xfrm>
            <a:off x="6811963" y="2132013"/>
            <a:ext cx="1946275" cy="396875"/>
          </a:xfrm>
          <a:prstGeom prst="rect">
            <a:avLst/>
          </a:prstGeom>
          <a:noFill/>
          <a:ln w="9525">
            <a:noFill/>
            <a:miter lim="800000"/>
            <a:headEnd/>
            <a:tailEnd/>
          </a:ln>
          <a:effectLst/>
        </p:spPr>
        <p:txBody>
          <a:bodyPr wrap="none">
            <a:prstTxWarp prst="textNoShape">
              <a:avLst/>
            </a:prstTxWarp>
            <a:spAutoFit/>
          </a:bodyPr>
          <a:lstStyle/>
          <a:p>
            <a:r>
              <a:rPr lang="en-US" altLang="zh-CN" sz="2000" b="1">
                <a:solidFill>
                  <a:srgbClr val="FF3300"/>
                </a:solidFill>
                <a:ea typeface="宋体" pitchFamily="-112" charset="-122"/>
                <a:cs typeface="宋体" pitchFamily="-112" charset="-122"/>
              </a:rPr>
              <a:t>3.3</a:t>
            </a:r>
            <a:r>
              <a:rPr lang="en-US" altLang="zh-CN" sz="2000" b="1">
                <a:solidFill>
                  <a:srgbClr val="FF3300"/>
                </a:solidFill>
                <a:ea typeface="宋体" pitchFamily="-112" charset="-122"/>
                <a:cs typeface="宋体" pitchFamily="-112" charset="-122"/>
                <a:sym typeface="Symbol" pitchFamily="-112" charset="2"/>
              </a:rPr>
              <a:t></a:t>
            </a:r>
            <a:r>
              <a:rPr lang="en-US" altLang="zh-CN" sz="2000" b="1">
                <a:solidFill>
                  <a:srgbClr val="FF3300"/>
                </a:solidFill>
                <a:ea typeface="宋体" pitchFamily="-112" charset="-122"/>
                <a:cs typeface="宋体" pitchFamily="-112" charset="-122"/>
              </a:rPr>
              <a:t>10</a:t>
            </a:r>
            <a:r>
              <a:rPr lang="en-US" altLang="zh-CN" sz="2000" b="1" baseline="30000">
                <a:solidFill>
                  <a:srgbClr val="FF3300"/>
                </a:solidFill>
                <a:ea typeface="宋体" pitchFamily="-112" charset="-122"/>
                <a:cs typeface="宋体" pitchFamily="-112" charset="-122"/>
              </a:rPr>
              <a:t>32</a:t>
            </a:r>
            <a:r>
              <a:rPr lang="en-US" altLang="zh-CN" sz="2000" b="1">
                <a:solidFill>
                  <a:srgbClr val="FF3300"/>
                </a:solidFill>
                <a:ea typeface="宋体" pitchFamily="-112" charset="-122"/>
                <a:cs typeface="宋体" pitchFamily="-112" charset="-122"/>
              </a:rPr>
              <a:t>cm</a:t>
            </a:r>
            <a:r>
              <a:rPr lang="en-US" altLang="zh-CN" sz="2000" b="1" baseline="30000">
                <a:solidFill>
                  <a:srgbClr val="FF3300"/>
                </a:solidFill>
                <a:ea typeface="宋体" pitchFamily="-112" charset="-122"/>
                <a:cs typeface="宋体" pitchFamily="-112" charset="-122"/>
              </a:rPr>
              <a:t>-2</a:t>
            </a:r>
            <a:r>
              <a:rPr lang="en-US" altLang="zh-CN" sz="2000" b="1">
                <a:solidFill>
                  <a:srgbClr val="FF3300"/>
                </a:solidFill>
                <a:ea typeface="宋体" pitchFamily="-112" charset="-122"/>
                <a:cs typeface="宋体" pitchFamily="-112" charset="-122"/>
              </a:rPr>
              <a:t>s</a:t>
            </a:r>
            <a:r>
              <a:rPr lang="en-US" altLang="zh-CN" sz="2000" b="1" baseline="30000">
                <a:solidFill>
                  <a:srgbClr val="FF3300"/>
                </a:solidFill>
                <a:ea typeface="宋体" pitchFamily="-112" charset="-122"/>
                <a:cs typeface="宋体" pitchFamily="-112" charset="-122"/>
              </a:rPr>
              <a:t>-1</a:t>
            </a:r>
            <a:endParaRPr lang="en-US" altLang="zh-CN" sz="2000" b="1">
              <a:solidFill>
                <a:srgbClr val="FF3300"/>
              </a:solidFill>
              <a:ea typeface="宋体" pitchFamily="-112" charset="-122"/>
              <a:cs typeface="宋体" pitchFamily="-112" charset="-122"/>
            </a:endParaRPr>
          </a:p>
        </p:txBody>
      </p:sp>
      <p:sp>
        <p:nvSpPr>
          <p:cNvPr id="568325" name="Text Box 5"/>
          <p:cNvSpPr txBox="1">
            <a:spLocks noChangeArrowheads="1"/>
          </p:cNvSpPr>
          <p:nvPr/>
        </p:nvSpPr>
        <p:spPr bwMode="auto">
          <a:xfrm>
            <a:off x="285750" y="128588"/>
            <a:ext cx="8863013" cy="3776662"/>
          </a:xfrm>
          <a:prstGeom prst="rect">
            <a:avLst/>
          </a:prstGeom>
          <a:noFill/>
          <a:ln w="9525">
            <a:noFill/>
            <a:miter lim="800000"/>
            <a:headEnd/>
            <a:tailEnd/>
          </a:ln>
          <a:effectLst/>
        </p:spPr>
        <p:txBody>
          <a:bodyPr wrap="none">
            <a:prstTxWarp prst="textNoShape">
              <a:avLst/>
            </a:prstTxWarp>
            <a:spAutoFit/>
          </a:bodyPr>
          <a:lstStyle/>
          <a:p>
            <a:r>
              <a:rPr lang="it-IT" sz="2000"/>
              <a:t>‘</a:t>
            </a:r>
            <a:r>
              <a:rPr lang="it-IT" sz="2800"/>
              <a:t>classical approach’  (as original DAFNE, KEKB, PEPII)</a:t>
            </a:r>
          </a:p>
          <a:p>
            <a:endParaRPr lang="it-IT" sz="2800"/>
          </a:p>
          <a:p>
            <a:pPr>
              <a:buFontTx/>
              <a:buChar char="•"/>
            </a:pPr>
            <a:r>
              <a:rPr lang="it-IT" sz="2400"/>
              <a:t> High currents in multibunch operation</a:t>
            </a:r>
          </a:p>
          <a:p>
            <a:pPr>
              <a:buFontTx/>
              <a:buChar char="•"/>
            </a:pPr>
            <a:endParaRPr lang="it-IT" sz="2400"/>
          </a:p>
          <a:p>
            <a:pPr>
              <a:buFontTx/>
              <a:buChar char="•"/>
            </a:pPr>
            <a:r>
              <a:rPr lang="it-IT" sz="2400"/>
              <a:t> High rep frequency</a:t>
            </a:r>
          </a:p>
          <a:p>
            <a:pPr>
              <a:buFontTx/>
              <a:buChar char="•"/>
            </a:pPr>
            <a:endParaRPr lang="it-IT" sz="2400"/>
          </a:p>
          <a:p>
            <a:pPr>
              <a:buFontTx/>
              <a:buChar char="•"/>
            </a:pPr>
            <a:r>
              <a:rPr lang="it-IT" sz="2400"/>
              <a:t> Crossing angle</a:t>
            </a:r>
          </a:p>
          <a:p>
            <a:pPr>
              <a:buFontTx/>
              <a:buChar char="•"/>
            </a:pPr>
            <a:endParaRPr lang="it-IT" sz="2400"/>
          </a:p>
          <a:p>
            <a:pPr>
              <a:buFontTx/>
              <a:buChar char="•"/>
            </a:pPr>
            <a:r>
              <a:rPr lang="it-IT" sz="2400"/>
              <a:t> Design L = 10</a:t>
            </a:r>
            <a:r>
              <a:rPr lang="it-IT" sz="2400" baseline="30000"/>
              <a:t>33</a:t>
            </a:r>
          </a:p>
          <a:p>
            <a:endParaRPr lang="it-IT"/>
          </a:p>
        </p:txBody>
      </p:sp>
      <p:sp>
        <p:nvSpPr>
          <p:cNvPr id="568326" name="Text Box 6"/>
          <p:cNvSpPr txBox="1">
            <a:spLocks noChangeArrowheads="1"/>
          </p:cNvSpPr>
          <p:nvPr/>
        </p:nvSpPr>
        <p:spPr bwMode="auto">
          <a:xfrm>
            <a:off x="298450" y="5203825"/>
            <a:ext cx="2371725" cy="457200"/>
          </a:xfrm>
          <a:prstGeom prst="rect">
            <a:avLst/>
          </a:prstGeom>
          <a:noFill/>
          <a:ln w="9525">
            <a:noFill/>
            <a:miter lim="800000"/>
            <a:headEnd/>
            <a:tailEnd/>
          </a:ln>
          <a:effectLst/>
        </p:spPr>
        <p:txBody>
          <a:bodyPr wrap="none">
            <a:prstTxWarp prst="textNoShape">
              <a:avLst/>
            </a:prstTxWarp>
            <a:spAutoFit/>
          </a:bodyPr>
          <a:lstStyle/>
          <a:p>
            <a:r>
              <a:rPr lang="it-IT" sz="2400">
                <a:solidFill>
                  <a:srgbClr val="0033CC"/>
                </a:solidFill>
              </a:rPr>
              <a:t>Short run period</a:t>
            </a:r>
          </a:p>
        </p:txBody>
      </p:sp>
      <p:sp>
        <p:nvSpPr>
          <p:cNvPr id="568327" name="Line 7"/>
          <p:cNvSpPr>
            <a:spLocks noChangeShapeType="1"/>
          </p:cNvSpPr>
          <p:nvPr/>
        </p:nvSpPr>
        <p:spPr bwMode="auto">
          <a:xfrm>
            <a:off x="2613025" y="5472113"/>
            <a:ext cx="1016000" cy="0"/>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1"/>
          <p:cNvSpPr>
            <a:spLocks noGrp="1"/>
          </p:cNvSpPr>
          <p:nvPr>
            <p:ph type="sldNum" idx="10"/>
          </p:nvPr>
        </p:nvSpPr>
        <p:spPr/>
        <p:txBody>
          <a:bodyPr/>
          <a:lstStyle/>
          <a:p>
            <a:fld id="{A9138392-9D0C-CA4E-B4B3-136E56392E8B}" type="slidenum">
              <a:rPr lang="en-GB"/>
              <a:pPr/>
              <a:t>28</a:t>
            </a:fld>
            <a:endParaRPr lang="en-GB"/>
          </a:p>
        </p:txBody>
      </p:sp>
      <p:sp>
        <p:nvSpPr>
          <p:cNvPr id="794626" name="Rectangle 2"/>
          <p:cNvSpPr>
            <a:spLocks noChangeArrowheads="1"/>
          </p:cNvSpPr>
          <p:nvPr/>
        </p:nvSpPr>
        <p:spPr bwMode="auto">
          <a:xfrm>
            <a:off x="4643438" y="1700213"/>
            <a:ext cx="4356100" cy="2305050"/>
          </a:xfrm>
          <a:prstGeom prst="rect">
            <a:avLst/>
          </a:prstGeom>
          <a:solidFill>
            <a:schemeClr val="hlink"/>
          </a:solidFill>
          <a:ln w="9525">
            <a:noFill/>
            <a:round/>
            <a:headEnd/>
            <a:tailEnd/>
          </a:ln>
          <a:effectLst/>
        </p:spPr>
        <p:txBody>
          <a:bodyPr lIns="90000" tIns="46800" rIns="90000" bIns="46800">
            <a:prstTxWarp prst="textNoShape">
              <a:avLst/>
            </a:prstTxWarp>
          </a:bodyPr>
          <a:lstStyle/>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rPr>
              <a:t>Smaller </a:t>
            </a:r>
            <a:r>
              <a:rPr lang="el-GR" sz="2000" i="1">
                <a:solidFill>
                  <a:srgbClr val="FF0000"/>
                </a:solidFill>
                <a:ea typeface="Arial" pitchFamily="-112" charset="0"/>
                <a:cs typeface="Arial" pitchFamily="-112" charset="0"/>
              </a:rPr>
              <a:t>β</a:t>
            </a:r>
            <a:r>
              <a:rPr lang="en-GB" sz="2000" i="1" baseline="-25000">
                <a:solidFill>
                  <a:srgbClr val="FF0000"/>
                </a:solidFill>
                <a:ea typeface="Arial" pitchFamily="-112" charset="0"/>
                <a:cs typeface="Arial" pitchFamily="-112" charset="0"/>
              </a:rPr>
              <a:t>y</a:t>
            </a:r>
            <a:r>
              <a:rPr lang="en-GB" sz="2000" baseline="30000">
                <a:solidFill>
                  <a:srgbClr val="FF0000"/>
                </a:solidFill>
                <a:ea typeface="Arial" pitchFamily="-112" charset="0"/>
                <a:cs typeface="Arial" pitchFamily="-112" charset="0"/>
              </a:rPr>
              <a:t>*</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6.5(LER)/5.9(HER)→ 0.21/0.37</a:t>
            </a:r>
          </a:p>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ea typeface="Arial" pitchFamily="-112" charset="0"/>
                <a:cs typeface="Arial" pitchFamily="-112" charset="0"/>
              </a:rPr>
              <a:t>Slightly increase beam currents</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1.8A(LER)/1.45A(HER) → 3.6A/2.1A</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Close to original KEK design</a:t>
            </a:r>
          </a:p>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ea typeface="Arial" pitchFamily="-112" charset="0"/>
                <a:cs typeface="Arial" pitchFamily="-112" charset="0"/>
              </a:rPr>
              <a:t>Keep </a:t>
            </a:r>
            <a:r>
              <a:rPr lang="el-GR" sz="2000" i="1">
                <a:solidFill>
                  <a:srgbClr val="FF0000"/>
                </a:solidFill>
                <a:ea typeface="Arial" pitchFamily="-112" charset="0"/>
                <a:cs typeface="Arial" pitchFamily="-112" charset="0"/>
              </a:rPr>
              <a:t>ξ</a:t>
            </a:r>
            <a:r>
              <a:rPr lang="en-GB" sz="2000" i="1" baseline="-25000">
                <a:solidFill>
                  <a:srgbClr val="FF0000"/>
                </a:solidFill>
                <a:ea typeface="Arial" pitchFamily="-112" charset="0"/>
                <a:cs typeface="Arial" pitchFamily="-112" charset="0"/>
              </a:rPr>
              <a:t>y</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0.1(LER)/0.06(HER) → 0.09/0.09</a:t>
            </a:r>
            <a:endParaRPr lang="el-GR" sz="2000">
              <a:solidFill>
                <a:srgbClr val="000000"/>
              </a:solidFill>
              <a:ea typeface="Arial" pitchFamily="-112" charset="0"/>
              <a:cs typeface="Arial" pitchFamily="-112" charset="0"/>
            </a:endParaRPr>
          </a:p>
        </p:txBody>
      </p:sp>
      <p:sp>
        <p:nvSpPr>
          <p:cNvPr id="5" name="テキスト ボックス 4"/>
          <p:cNvSpPr txBox="1">
            <a:spLocks noChangeArrowheads="1"/>
          </p:cNvSpPr>
          <p:nvPr/>
        </p:nvSpPr>
        <p:spPr bwMode="auto">
          <a:xfrm>
            <a:off x="827088" y="4221163"/>
            <a:ext cx="2520950" cy="1190625"/>
          </a:xfrm>
          <a:prstGeom prst="rect">
            <a:avLst/>
          </a:prstGeom>
          <a:noFill/>
          <a:ln w="9525">
            <a:noFill/>
            <a:miter lim="800000"/>
            <a:headEnd/>
            <a:tailEnd/>
          </a:ln>
        </p:spPr>
        <p:txBody>
          <a:bodyPr>
            <a:prstTxWarp prst="textNoShape">
              <a:avLst/>
            </a:prstTxWarp>
            <a:spAutoFit/>
          </a:bodyPr>
          <a:lstStyle/>
          <a:p>
            <a:pPr defTabSz="457200"/>
            <a:r>
              <a:rPr kumimoji="1" lang="en-US" altLang="ja-JP">
                <a:solidFill>
                  <a:srgbClr val="002BF1"/>
                </a:solidFill>
                <a:ea typeface="ＭＳ Ｐゴシック" pitchFamily="-112" charset="-128"/>
                <a:cs typeface="ＭＳ Ｐゴシック" pitchFamily="-112" charset="-128"/>
              </a:rPr>
              <a:t>Evolution of design in original Letter of Intent (LoI) for SuperKEKB (2004)</a:t>
            </a:r>
            <a:endParaRPr kumimoji="1" lang="ja-JP" altLang="en-US">
              <a:solidFill>
                <a:srgbClr val="002BF1"/>
              </a:solidFill>
              <a:ea typeface="ＭＳ Ｐゴシック" pitchFamily="-112" charset="-128"/>
              <a:cs typeface="ＭＳ Ｐゴシック" pitchFamily="-112" charset="-128"/>
            </a:endParaRPr>
          </a:p>
        </p:txBody>
      </p:sp>
      <p:sp>
        <p:nvSpPr>
          <p:cNvPr id="794628" name="Text Box 4"/>
          <p:cNvSpPr txBox="1">
            <a:spLocks noChangeArrowheads="1"/>
          </p:cNvSpPr>
          <p:nvPr/>
        </p:nvSpPr>
        <p:spPr bwMode="auto">
          <a:xfrm>
            <a:off x="755650" y="260350"/>
            <a:ext cx="8077200" cy="576263"/>
          </a:xfrm>
          <a:prstGeom prst="rect">
            <a:avLst/>
          </a:prstGeom>
          <a:solidFill>
            <a:srgbClr val="FFFF99"/>
          </a:solidFill>
          <a:ln w="54720">
            <a:solidFill>
              <a:srgbClr val="000080"/>
            </a:solidFill>
            <a:round/>
            <a:headEnd/>
            <a:tailEnd/>
          </a:ln>
          <a:effectLst/>
        </p:spPr>
        <p:txBody>
          <a:bodyPr lIns="90000" tIns="45000" rIns="90000" bIns="45000" anchor="ctr">
            <a:prstTxWarp prst="textNoShape">
              <a:avLst/>
            </a:prstTxWarp>
          </a:bodyPr>
          <a:lstStyle/>
          <a:p>
            <a:pPr algn="ctr" defTabSz="420688">
              <a:spcBef>
                <a:spcPts val="1200"/>
              </a:spcBef>
              <a:spcAft>
                <a:spcPts val="600"/>
              </a:spcAft>
              <a:buClr>
                <a:srgbClr val="000000"/>
              </a:buClr>
              <a:buSzPct val="100000"/>
              <a:buFont typeface="Symbol" pitchFamily="-112" charset="2"/>
              <a:buNone/>
              <a:tabLst>
                <a:tab pos="0" algn="l"/>
                <a:tab pos="419100" algn="l"/>
                <a:tab pos="839788" algn="l"/>
                <a:tab pos="1260475" algn="l"/>
                <a:tab pos="1681163" algn="l"/>
                <a:tab pos="2101850" algn="l"/>
                <a:tab pos="2522538" algn="l"/>
                <a:tab pos="2943225" algn="l"/>
                <a:tab pos="3363913" algn="l"/>
                <a:tab pos="3784600" algn="l"/>
                <a:tab pos="4205288" algn="l"/>
                <a:tab pos="4625975" algn="l"/>
                <a:tab pos="5046663" algn="l"/>
                <a:tab pos="5467350" algn="l"/>
                <a:tab pos="5888038" algn="l"/>
                <a:tab pos="6308725" algn="l"/>
                <a:tab pos="6729413" algn="l"/>
                <a:tab pos="7150100" algn="l"/>
                <a:tab pos="7570788" algn="l"/>
                <a:tab pos="7991475" algn="l"/>
                <a:tab pos="8412163" algn="l"/>
              </a:tabLst>
            </a:pPr>
            <a:r>
              <a:rPr lang="en-GB" sz="2800">
                <a:solidFill>
                  <a:srgbClr val="FF0000"/>
                </a:solidFill>
                <a:effectLst>
                  <a:outerShdw blurRad="38100" dist="38100" dir="2700000" algn="tl">
                    <a:srgbClr val="000000"/>
                  </a:outerShdw>
                </a:effectLst>
                <a:latin typeface="Arial Black" pitchFamily="-112" charset="0"/>
              </a:rPr>
              <a:t>Luminosity: Two Options</a:t>
            </a:r>
          </a:p>
        </p:txBody>
      </p:sp>
      <p:sp>
        <p:nvSpPr>
          <p:cNvPr id="794629" name="Rectangle 5"/>
          <p:cNvSpPr>
            <a:spLocks noChangeArrowheads="1"/>
          </p:cNvSpPr>
          <p:nvPr/>
        </p:nvSpPr>
        <p:spPr bwMode="auto">
          <a:xfrm>
            <a:off x="250825" y="1700213"/>
            <a:ext cx="4356100" cy="2305050"/>
          </a:xfrm>
          <a:prstGeom prst="rect">
            <a:avLst/>
          </a:prstGeom>
          <a:solidFill>
            <a:schemeClr val="hlink"/>
          </a:solidFill>
          <a:ln w="9525">
            <a:noFill/>
            <a:round/>
            <a:headEnd/>
            <a:tailEnd/>
          </a:ln>
          <a:effectLst/>
        </p:spPr>
        <p:txBody>
          <a:bodyPr lIns="90000" tIns="46800" rIns="90000" bIns="46800">
            <a:prstTxWarp prst="textNoShape">
              <a:avLst/>
            </a:prstTxWarp>
          </a:bodyPr>
          <a:lstStyle/>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rPr>
              <a:t>Slightly smaller </a:t>
            </a:r>
            <a:r>
              <a:rPr lang="el-GR" sz="2000" i="1">
                <a:solidFill>
                  <a:srgbClr val="FF0000"/>
                </a:solidFill>
                <a:ea typeface="Arial" pitchFamily="-112" charset="0"/>
                <a:cs typeface="Arial" pitchFamily="-112" charset="0"/>
              </a:rPr>
              <a:t>β</a:t>
            </a:r>
            <a:r>
              <a:rPr lang="en-GB" sz="2000" i="1" baseline="-25000">
                <a:solidFill>
                  <a:srgbClr val="FF0000"/>
                </a:solidFill>
                <a:ea typeface="Arial" pitchFamily="-112" charset="0"/>
                <a:cs typeface="Arial" pitchFamily="-112" charset="0"/>
              </a:rPr>
              <a:t>y</a:t>
            </a:r>
            <a:r>
              <a:rPr lang="en-GB" sz="2000" baseline="30000">
                <a:solidFill>
                  <a:srgbClr val="FF0000"/>
                </a:solidFill>
                <a:ea typeface="Arial" pitchFamily="-112" charset="0"/>
                <a:cs typeface="Arial" pitchFamily="-112" charset="0"/>
              </a:rPr>
              <a:t>*</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6.5(LER)/5.9(HER)→ 3.0/6.0</a:t>
            </a:r>
          </a:p>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ea typeface="Arial" pitchFamily="-112" charset="0"/>
                <a:cs typeface="Arial" pitchFamily="-112" charset="0"/>
              </a:rPr>
              <a:t>Increase beam currents</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1.8A(LER)/1.45A(HER) → 9.4A/4.1A</a:t>
            </a:r>
          </a:p>
          <a:p>
            <a:pPr marL="609600" indent="-609600" defTabSz="420688">
              <a:lnSpc>
                <a:spcPct val="76000"/>
              </a:lnSpc>
              <a:spcBef>
                <a:spcPts val="800"/>
              </a:spcBef>
              <a:buClr>
                <a:srgbClr val="00007D"/>
              </a:buClr>
              <a:buSzPct val="75000"/>
              <a:buFont typeface="Wingdings" pitchFamily="-112" charset="2"/>
              <a:buNone/>
            </a:pPr>
            <a:r>
              <a:rPr lang="en-GB" sz="2000">
                <a:solidFill>
                  <a:srgbClr val="FF0000"/>
                </a:solidFill>
                <a:ea typeface="Arial" pitchFamily="-112" charset="0"/>
                <a:cs typeface="Arial" pitchFamily="-112" charset="0"/>
              </a:rPr>
              <a:t>Increase </a:t>
            </a:r>
            <a:r>
              <a:rPr lang="el-GR" sz="2000" i="1">
                <a:solidFill>
                  <a:srgbClr val="FF0000"/>
                </a:solidFill>
                <a:ea typeface="Arial" pitchFamily="-112" charset="0"/>
                <a:cs typeface="Arial" pitchFamily="-112" charset="0"/>
              </a:rPr>
              <a:t>ξ</a:t>
            </a:r>
            <a:r>
              <a:rPr lang="en-GB" sz="2000" i="1" baseline="-25000">
                <a:solidFill>
                  <a:srgbClr val="FF0000"/>
                </a:solidFill>
                <a:ea typeface="Arial" pitchFamily="-112" charset="0"/>
                <a:cs typeface="Arial" pitchFamily="-112" charset="0"/>
              </a:rPr>
              <a:t>y</a:t>
            </a:r>
          </a:p>
          <a:p>
            <a:pPr marL="609600" indent="-609600" defTabSz="420688">
              <a:lnSpc>
                <a:spcPct val="76000"/>
              </a:lnSpc>
              <a:spcBef>
                <a:spcPts val="800"/>
              </a:spcBef>
              <a:buClr>
                <a:srgbClr val="00007D"/>
              </a:buClr>
              <a:buSzPct val="75000"/>
              <a:buFont typeface="Wingdings" pitchFamily="-112" charset="2"/>
              <a:buNone/>
            </a:pPr>
            <a:r>
              <a:rPr lang="en-GB" sz="2000">
                <a:solidFill>
                  <a:srgbClr val="000000"/>
                </a:solidFill>
                <a:ea typeface="Arial" pitchFamily="-112" charset="0"/>
                <a:cs typeface="Arial" pitchFamily="-112" charset="0"/>
              </a:rPr>
              <a:t>0.1(LER)/0.06(HER) → 0.3 or more</a:t>
            </a:r>
            <a:endParaRPr lang="el-GR" sz="2000">
              <a:solidFill>
                <a:srgbClr val="000000"/>
              </a:solidFill>
              <a:ea typeface="Arial" pitchFamily="-112" charset="0"/>
              <a:cs typeface="Arial" pitchFamily="-112" charset="0"/>
            </a:endParaRPr>
          </a:p>
        </p:txBody>
      </p:sp>
      <p:sp>
        <p:nvSpPr>
          <p:cNvPr id="794630" name="Text Box 6"/>
          <p:cNvSpPr txBox="1">
            <a:spLocks noChangeArrowheads="1"/>
          </p:cNvSpPr>
          <p:nvPr/>
        </p:nvSpPr>
        <p:spPr bwMode="auto">
          <a:xfrm>
            <a:off x="4787900" y="981075"/>
            <a:ext cx="4032250" cy="576263"/>
          </a:xfrm>
          <a:prstGeom prst="rect">
            <a:avLst/>
          </a:prstGeom>
          <a:solidFill>
            <a:srgbClr val="FFFF99"/>
          </a:solidFill>
          <a:ln w="54720">
            <a:solidFill>
              <a:srgbClr val="000080"/>
            </a:solidFill>
            <a:round/>
            <a:headEnd/>
            <a:tailEnd/>
          </a:ln>
          <a:effectLst/>
        </p:spPr>
        <p:txBody>
          <a:bodyPr lIns="90000" tIns="45000" rIns="90000" bIns="45000" anchor="ctr">
            <a:prstTxWarp prst="textNoShape">
              <a:avLst/>
            </a:prstTxWarp>
          </a:bodyPr>
          <a:lstStyle/>
          <a:p>
            <a:pPr algn="ctr" defTabSz="420688">
              <a:spcBef>
                <a:spcPts val="1200"/>
              </a:spcBef>
              <a:spcAft>
                <a:spcPts val="600"/>
              </a:spcAft>
              <a:buClr>
                <a:srgbClr val="000000"/>
              </a:buClr>
              <a:buSzPct val="100000"/>
              <a:buFont typeface="Symbol" pitchFamily="-112" charset="2"/>
              <a:buNone/>
              <a:tabLst>
                <a:tab pos="0" algn="l"/>
                <a:tab pos="419100" algn="l"/>
                <a:tab pos="839788" algn="l"/>
                <a:tab pos="1260475" algn="l"/>
                <a:tab pos="1681163" algn="l"/>
                <a:tab pos="2101850" algn="l"/>
                <a:tab pos="2522538" algn="l"/>
                <a:tab pos="2943225" algn="l"/>
                <a:tab pos="3363913" algn="l"/>
                <a:tab pos="3784600" algn="l"/>
                <a:tab pos="4205288" algn="l"/>
                <a:tab pos="4625975" algn="l"/>
                <a:tab pos="5046663" algn="l"/>
                <a:tab pos="5467350" algn="l"/>
                <a:tab pos="5888038" algn="l"/>
                <a:tab pos="6308725" algn="l"/>
                <a:tab pos="6729413" algn="l"/>
                <a:tab pos="7150100" algn="l"/>
                <a:tab pos="7570788" algn="l"/>
                <a:tab pos="7991475" algn="l"/>
                <a:tab pos="8412163" algn="l"/>
              </a:tabLst>
            </a:pPr>
            <a:r>
              <a:rPr lang="en-GB" sz="2800">
                <a:solidFill>
                  <a:srgbClr val="FF0000"/>
                </a:solidFill>
                <a:effectLst>
                  <a:outerShdw blurRad="38100" dist="38100" dir="2700000" algn="tl">
                    <a:srgbClr val="000000"/>
                  </a:outerShdw>
                </a:effectLst>
                <a:latin typeface="Arial Black" pitchFamily="-112" charset="0"/>
              </a:rPr>
              <a:t>Nano-Beam</a:t>
            </a:r>
          </a:p>
        </p:txBody>
      </p:sp>
      <p:sp>
        <p:nvSpPr>
          <p:cNvPr id="794631" name="Text Box 7"/>
          <p:cNvSpPr txBox="1">
            <a:spLocks noChangeArrowheads="1"/>
          </p:cNvSpPr>
          <p:nvPr/>
        </p:nvSpPr>
        <p:spPr bwMode="auto">
          <a:xfrm>
            <a:off x="395288" y="981075"/>
            <a:ext cx="4032250" cy="576263"/>
          </a:xfrm>
          <a:prstGeom prst="rect">
            <a:avLst/>
          </a:prstGeom>
          <a:solidFill>
            <a:srgbClr val="FFFF99"/>
          </a:solidFill>
          <a:ln w="54720">
            <a:solidFill>
              <a:srgbClr val="000080"/>
            </a:solidFill>
            <a:round/>
            <a:headEnd/>
            <a:tailEnd/>
          </a:ln>
          <a:effectLst/>
        </p:spPr>
        <p:txBody>
          <a:bodyPr lIns="90000" tIns="45000" rIns="90000" bIns="45000" anchor="ctr">
            <a:prstTxWarp prst="textNoShape">
              <a:avLst/>
            </a:prstTxWarp>
          </a:bodyPr>
          <a:lstStyle/>
          <a:p>
            <a:pPr algn="ctr" defTabSz="420688">
              <a:spcBef>
                <a:spcPts val="1200"/>
              </a:spcBef>
              <a:spcAft>
                <a:spcPts val="600"/>
              </a:spcAft>
              <a:buClr>
                <a:srgbClr val="000000"/>
              </a:buClr>
              <a:buSzPct val="100000"/>
              <a:buFont typeface="Symbol" pitchFamily="-112" charset="2"/>
              <a:buNone/>
              <a:tabLst>
                <a:tab pos="0" algn="l"/>
                <a:tab pos="419100" algn="l"/>
                <a:tab pos="839788" algn="l"/>
                <a:tab pos="1260475" algn="l"/>
                <a:tab pos="1681163" algn="l"/>
                <a:tab pos="2101850" algn="l"/>
                <a:tab pos="2522538" algn="l"/>
                <a:tab pos="2943225" algn="l"/>
                <a:tab pos="3363913" algn="l"/>
                <a:tab pos="3784600" algn="l"/>
                <a:tab pos="4205288" algn="l"/>
                <a:tab pos="4625975" algn="l"/>
                <a:tab pos="5046663" algn="l"/>
                <a:tab pos="5467350" algn="l"/>
                <a:tab pos="5888038" algn="l"/>
                <a:tab pos="6308725" algn="l"/>
                <a:tab pos="6729413" algn="l"/>
                <a:tab pos="7150100" algn="l"/>
                <a:tab pos="7570788" algn="l"/>
                <a:tab pos="7991475" algn="l"/>
                <a:tab pos="8412163" algn="l"/>
              </a:tabLst>
            </a:pPr>
            <a:r>
              <a:rPr lang="en-GB" sz="2800">
                <a:solidFill>
                  <a:srgbClr val="FF0000"/>
                </a:solidFill>
                <a:effectLst>
                  <a:outerShdw blurRad="38100" dist="38100" dir="2700000" algn="tl">
                    <a:srgbClr val="000000"/>
                  </a:outerShdw>
                </a:effectLst>
                <a:latin typeface="Arial Black" pitchFamily="-112" charset="0"/>
              </a:rPr>
              <a:t>High Current</a:t>
            </a:r>
          </a:p>
        </p:txBody>
      </p:sp>
      <p:sp>
        <p:nvSpPr>
          <p:cNvPr id="2" name="テキスト ボックス 4"/>
          <p:cNvSpPr txBox="1">
            <a:spLocks noChangeArrowheads="1"/>
          </p:cNvSpPr>
          <p:nvPr/>
        </p:nvSpPr>
        <p:spPr bwMode="auto">
          <a:xfrm>
            <a:off x="5508625" y="4149725"/>
            <a:ext cx="2951163" cy="1190625"/>
          </a:xfrm>
          <a:prstGeom prst="rect">
            <a:avLst/>
          </a:prstGeom>
          <a:noFill/>
          <a:ln w="9525">
            <a:noFill/>
            <a:miter lim="800000"/>
            <a:headEnd/>
            <a:tailEnd/>
          </a:ln>
        </p:spPr>
        <p:txBody>
          <a:bodyPr>
            <a:prstTxWarp prst="textNoShape">
              <a:avLst/>
            </a:prstTxWarp>
            <a:spAutoFit/>
          </a:bodyPr>
          <a:lstStyle/>
          <a:p>
            <a:pPr defTabSz="457200"/>
            <a:r>
              <a:rPr kumimoji="1" lang="en-US" altLang="ja-JP">
                <a:solidFill>
                  <a:srgbClr val="002BF1"/>
                </a:solidFill>
                <a:ea typeface="ＭＳ Ｐゴシック" pitchFamily="-112" charset="-128"/>
                <a:cs typeface="ＭＳ Ｐゴシック" pitchFamily="-112" charset="-128"/>
              </a:rPr>
              <a:t>Proposed by P. Raimondi et al., along with Crab Waist, for use at Italian Super B Factory</a:t>
            </a:r>
            <a:endParaRPr kumimoji="1" lang="ja-JP" altLang="en-US">
              <a:solidFill>
                <a:srgbClr val="002BF1"/>
              </a:solidFill>
              <a:ea typeface="ＭＳ Ｐゴシック" pitchFamily="-112" charset="-128"/>
              <a:cs typeface="ＭＳ Ｐゴシック" pitchFamily="-112" charset="-128"/>
            </a:endParaRPr>
          </a:p>
        </p:txBody>
      </p:sp>
      <p:sp>
        <p:nvSpPr>
          <p:cNvPr id="11" name="TextBox 10"/>
          <p:cNvSpPr txBox="1"/>
          <p:nvPr/>
        </p:nvSpPr>
        <p:spPr>
          <a:xfrm>
            <a:off x="2540000" y="5880100"/>
            <a:ext cx="3352200" cy="461665"/>
          </a:xfrm>
          <a:prstGeom prst="rect">
            <a:avLst/>
          </a:prstGeom>
          <a:noFill/>
        </p:spPr>
        <p:txBody>
          <a:bodyPr wrap="none" rtlCol="0">
            <a:spAutoFit/>
          </a:bodyPr>
          <a:lstStyle/>
          <a:p>
            <a:r>
              <a:rPr lang="en-US" sz="2400" dirty="0" err="1" smtClean="0">
                <a:solidFill>
                  <a:srgbClr val="FF0000"/>
                </a:solidFill>
              </a:rPr>
              <a:t>Marica</a:t>
            </a:r>
            <a:r>
              <a:rPr lang="en-US" sz="2400" dirty="0" smtClean="0">
                <a:solidFill>
                  <a:srgbClr val="FF0000"/>
                </a:solidFill>
              </a:rPr>
              <a:t> </a:t>
            </a:r>
            <a:r>
              <a:rPr lang="en-US" sz="2400" dirty="0" err="1" smtClean="0">
                <a:solidFill>
                  <a:srgbClr val="FF0000"/>
                </a:solidFill>
              </a:rPr>
              <a:t>Biagini</a:t>
            </a:r>
            <a:r>
              <a:rPr lang="en-US" sz="2400" dirty="0" smtClean="0">
                <a:solidFill>
                  <a:srgbClr val="FF0000"/>
                </a:solidFill>
              </a:rPr>
              <a:t> next talk</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0038"/>
            <a:ext cx="8229600" cy="708025"/>
          </a:xfrm>
        </p:spPr>
        <p:txBody>
          <a:bodyPr/>
          <a:lstStyle/>
          <a:p>
            <a:r>
              <a:rPr lang="en-US" dirty="0" smtClean="0">
                <a:solidFill>
                  <a:schemeClr val="bg1"/>
                </a:solidFill>
              </a:rPr>
              <a:t>High luminosity</a:t>
            </a:r>
            <a:endParaRPr lang="en-US" dirty="0">
              <a:solidFill>
                <a:schemeClr val="bg1"/>
              </a:solidFill>
            </a:endParaRPr>
          </a:p>
        </p:txBody>
      </p:sp>
      <p:sp>
        <p:nvSpPr>
          <p:cNvPr id="5" name="Slide Number Placeholder 4"/>
          <p:cNvSpPr>
            <a:spLocks noGrp="1"/>
          </p:cNvSpPr>
          <p:nvPr>
            <p:ph type="sldNum" sz="quarter" idx="11"/>
          </p:nvPr>
        </p:nvSpPr>
        <p:spPr/>
        <p:txBody>
          <a:bodyPr/>
          <a:lstStyle/>
          <a:p>
            <a:fld id="{1F8CE1BB-9197-FE4F-942A-C88A27CEF6DE}" type="slidenum">
              <a:rPr lang="it-IT" smtClean="0"/>
              <a:pPr/>
              <a:t>29</a:t>
            </a:fld>
            <a:endParaRPr lang="it-IT"/>
          </a:p>
        </p:txBody>
      </p:sp>
      <p:sp>
        <p:nvSpPr>
          <p:cNvPr id="6" name="TextBox 5"/>
          <p:cNvSpPr txBox="1"/>
          <p:nvPr/>
        </p:nvSpPr>
        <p:spPr>
          <a:xfrm>
            <a:off x="1051205" y="2311400"/>
            <a:ext cx="2323172" cy="461665"/>
          </a:xfrm>
          <a:prstGeom prst="rect">
            <a:avLst/>
          </a:prstGeom>
          <a:noFill/>
        </p:spPr>
        <p:txBody>
          <a:bodyPr wrap="none" rtlCol="0">
            <a:spAutoFit/>
          </a:bodyPr>
          <a:lstStyle/>
          <a:p>
            <a:pPr algn="ctr"/>
            <a:r>
              <a:rPr lang="en-US" sz="2400" dirty="0" smtClean="0">
                <a:solidFill>
                  <a:schemeClr val="bg1"/>
                </a:solidFill>
              </a:rPr>
              <a:t>High brightness</a:t>
            </a:r>
            <a:endParaRPr lang="en-US" sz="2400" dirty="0">
              <a:solidFill>
                <a:schemeClr val="bg1"/>
              </a:solidFill>
            </a:endParaRPr>
          </a:p>
        </p:txBody>
      </p:sp>
      <p:sp>
        <p:nvSpPr>
          <p:cNvPr id="7" name="TextBox 6"/>
          <p:cNvSpPr txBox="1"/>
          <p:nvPr/>
        </p:nvSpPr>
        <p:spPr>
          <a:xfrm>
            <a:off x="93161" y="3035300"/>
            <a:ext cx="4239261" cy="461665"/>
          </a:xfrm>
          <a:prstGeom prst="rect">
            <a:avLst/>
          </a:prstGeom>
          <a:noFill/>
        </p:spPr>
        <p:txBody>
          <a:bodyPr wrap="none" rtlCol="0">
            <a:spAutoFit/>
          </a:bodyPr>
          <a:lstStyle/>
          <a:p>
            <a:pPr algn="ctr"/>
            <a:r>
              <a:rPr lang="en-US" sz="2400" dirty="0" smtClean="0">
                <a:solidFill>
                  <a:schemeClr val="bg1"/>
                </a:solidFill>
              </a:rPr>
              <a:t>High charge per bunch (1 </a:t>
            </a:r>
            <a:r>
              <a:rPr lang="en-US" sz="2400" dirty="0" err="1" smtClean="0">
                <a:solidFill>
                  <a:schemeClr val="bg1"/>
                </a:solidFill>
              </a:rPr>
              <a:t>nC</a:t>
            </a:r>
            <a:r>
              <a:rPr lang="en-US" sz="2400" dirty="0" smtClean="0">
                <a:solidFill>
                  <a:schemeClr val="bg1"/>
                </a:solidFill>
              </a:rPr>
              <a:t>)</a:t>
            </a:r>
            <a:endParaRPr lang="en-US" sz="2400" dirty="0">
              <a:solidFill>
                <a:schemeClr val="bg1"/>
              </a:solidFill>
            </a:endParaRPr>
          </a:p>
        </p:txBody>
      </p:sp>
      <p:sp>
        <p:nvSpPr>
          <p:cNvPr id="8" name="TextBox 7"/>
          <p:cNvSpPr txBox="1"/>
          <p:nvPr/>
        </p:nvSpPr>
        <p:spPr>
          <a:xfrm>
            <a:off x="247650" y="3848100"/>
            <a:ext cx="3930283" cy="461665"/>
          </a:xfrm>
          <a:prstGeom prst="rect">
            <a:avLst/>
          </a:prstGeom>
          <a:noFill/>
        </p:spPr>
        <p:txBody>
          <a:bodyPr wrap="none" rtlCol="0">
            <a:spAutoFit/>
          </a:bodyPr>
          <a:lstStyle/>
          <a:p>
            <a:pPr algn="ctr"/>
            <a:r>
              <a:rPr lang="en-US" sz="2400" dirty="0" smtClean="0">
                <a:solidFill>
                  <a:schemeClr val="bg1"/>
                </a:solidFill>
              </a:rPr>
              <a:t>Low </a:t>
            </a:r>
            <a:r>
              <a:rPr lang="en-US" sz="2400" dirty="0" err="1" smtClean="0">
                <a:solidFill>
                  <a:schemeClr val="bg1"/>
                </a:solidFill>
              </a:rPr>
              <a:t>emittance</a:t>
            </a:r>
            <a:r>
              <a:rPr lang="en-US" sz="2400" dirty="0" smtClean="0">
                <a:solidFill>
                  <a:schemeClr val="bg1"/>
                </a:solidFill>
              </a:rPr>
              <a:t> (1 </a:t>
            </a:r>
            <a:r>
              <a:rPr lang="en-US" sz="2400" dirty="0" err="1" smtClean="0">
                <a:solidFill>
                  <a:schemeClr val="bg1"/>
                </a:solidFill>
              </a:rPr>
              <a:t>mmmrad</a:t>
            </a:r>
            <a:r>
              <a:rPr lang="en-US" sz="2400" dirty="0" smtClean="0">
                <a:solidFill>
                  <a:schemeClr val="bg1"/>
                </a:solidFill>
              </a:rPr>
              <a:t>)</a:t>
            </a:r>
            <a:endParaRPr lang="en-US" sz="2400" dirty="0">
              <a:solidFill>
                <a:schemeClr val="bg1"/>
              </a:solidFill>
            </a:endParaRPr>
          </a:p>
        </p:txBody>
      </p:sp>
      <p:sp>
        <p:nvSpPr>
          <p:cNvPr id="9" name="TextBox 8"/>
          <p:cNvSpPr txBox="1"/>
          <p:nvPr/>
        </p:nvSpPr>
        <p:spPr>
          <a:xfrm>
            <a:off x="1077053" y="4711700"/>
            <a:ext cx="2271475" cy="461665"/>
          </a:xfrm>
          <a:prstGeom prst="rect">
            <a:avLst/>
          </a:prstGeom>
          <a:noFill/>
        </p:spPr>
        <p:txBody>
          <a:bodyPr wrap="none" rtlCol="0">
            <a:spAutoFit/>
          </a:bodyPr>
          <a:lstStyle/>
          <a:p>
            <a:pPr algn="ctr"/>
            <a:r>
              <a:rPr lang="en-US" sz="2400" dirty="0" smtClean="0">
                <a:solidFill>
                  <a:schemeClr val="bg1"/>
                </a:solidFill>
              </a:rPr>
              <a:t>Short pulse (</a:t>
            </a:r>
            <a:r>
              <a:rPr lang="en-US" sz="2400" dirty="0" err="1" smtClean="0">
                <a:solidFill>
                  <a:schemeClr val="bg1"/>
                </a:solidFill>
              </a:rPr>
              <a:t>fs</a:t>
            </a:r>
            <a:r>
              <a:rPr lang="en-US" sz="2400" dirty="0" smtClean="0">
                <a:solidFill>
                  <a:schemeClr val="bg1"/>
                </a:solidFill>
              </a:rPr>
              <a:t>)</a:t>
            </a:r>
            <a:endParaRPr lang="en-US" sz="2400" dirty="0">
              <a:solidFill>
                <a:schemeClr val="bg1"/>
              </a:solidFill>
            </a:endParaRPr>
          </a:p>
        </p:txBody>
      </p:sp>
      <p:sp>
        <p:nvSpPr>
          <p:cNvPr id="10" name="TextBox 9"/>
          <p:cNvSpPr txBox="1"/>
          <p:nvPr/>
        </p:nvSpPr>
        <p:spPr>
          <a:xfrm>
            <a:off x="177619" y="5486400"/>
            <a:ext cx="4070345" cy="461665"/>
          </a:xfrm>
          <a:prstGeom prst="rect">
            <a:avLst/>
          </a:prstGeom>
          <a:noFill/>
        </p:spPr>
        <p:txBody>
          <a:bodyPr wrap="none" rtlCol="0">
            <a:spAutoFit/>
          </a:bodyPr>
          <a:lstStyle/>
          <a:p>
            <a:pPr algn="ctr"/>
            <a:r>
              <a:rPr lang="en-US" sz="2400" dirty="0" err="1" smtClean="0">
                <a:solidFill>
                  <a:srgbClr val="FFFF00"/>
                </a:solidFill>
              </a:rPr>
              <a:t>Photoinjector</a:t>
            </a:r>
            <a:r>
              <a:rPr lang="en-US" sz="2400" dirty="0" smtClean="0">
                <a:solidFill>
                  <a:srgbClr val="FFFF00"/>
                </a:solidFill>
              </a:rPr>
              <a:t> -&gt; FEL injector</a:t>
            </a:r>
            <a:endParaRPr lang="en-US" sz="2400" dirty="0">
              <a:solidFill>
                <a:srgbClr val="FFFF00"/>
              </a:solidFill>
            </a:endParaRPr>
          </a:p>
        </p:txBody>
      </p:sp>
      <p:sp>
        <p:nvSpPr>
          <p:cNvPr id="12" name="Rectangle 11"/>
          <p:cNvSpPr/>
          <p:nvPr/>
        </p:nvSpPr>
        <p:spPr>
          <a:xfrm>
            <a:off x="908588" y="1440934"/>
            <a:ext cx="2608406" cy="584776"/>
          </a:xfrm>
          <a:prstGeom prst="rect">
            <a:avLst/>
          </a:prstGeom>
        </p:spPr>
        <p:txBody>
          <a:bodyPr wrap="none">
            <a:spAutoFit/>
          </a:bodyPr>
          <a:lstStyle/>
          <a:p>
            <a:pPr algn="ctr"/>
            <a:r>
              <a:rPr lang="en-US" sz="3200" dirty="0" smtClean="0">
                <a:solidFill>
                  <a:srgbClr val="FFFF00"/>
                </a:solidFill>
              </a:rPr>
              <a:t>linear</a:t>
            </a:r>
            <a:r>
              <a:rPr lang="en-US" sz="3200" dirty="0" smtClean="0">
                <a:solidFill>
                  <a:schemeClr val="bg1"/>
                </a:solidFill>
              </a:rPr>
              <a:t> </a:t>
            </a:r>
            <a:r>
              <a:rPr lang="en-US" sz="3200" dirty="0" smtClean="0">
                <a:solidFill>
                  <a:srgbClr val="FFFF00"/>
                </a:solidFill>
              </a:rPr>
              <a:t>collider</a:t>
            </a:r>
            <a:r>
              <a:rPr lang="en-US" sz="3200" dirty="0" smtClean="0">
                <a:solidFill>
                  <a:schemeClr val="bg1"/>
                </a:solidFill>
              </a:rPr>
              <a:t> </a:t>
            </a:r>
            <a:endParaRPr lang="en-US" sz="3200" dirty="0"/>
          </a:p>
        </p:txBody>
      </p:sp>
      <p:sp>
        <p:nvSpPr>
          <p:cNvPr id="13" name="Rectangle 12"/>
          <p:cNvSpPr/>
          <p:nvPr/>
        </p:nvSpPr>
        <p:spPr>
          <a:xfrm>
            <a:off x="5464887" y="1466334"/>
            <a:ext cx="2929007" cy="584776"/>
          </a:xfrm>
          <a:prstGeom prst="rect">
            <a:avLst/>
          </a:prstGeom>
        </p:spPr>
        <p:txBody>
          <a:bodyPr wrap="none">
            <a:spAutoFit/>
          </a:bodyPr>
          <a:lstStyle/>
          <a:p>
            <a:pPr algn="ctr"/>
            <a:r>
              <a:rPr lang="en-US" sz="3200" dirty="0" smtClean="0">
                <a:solidFill>
                  <a:srgbClr val="FFFF00"/>
                </a:solidFill>
              </a:rPr>
              <a:t>circular collider </a:t>
            </a:r>
            <a:endParaRPr lang="en-US" sz="3200" dirty="0">
              <a:solidFill>
                <a:srgbClr val="FFFF00"/>
              </a:solidFill>
            </a:endParaRPr>
          </a:p>
        </p:txBody>
      </p:sp>
      <p:sp>
        <p:nvSpPr>
          <p:cNvPr id="15" name="TextBox 14"/>
          <p:cNvSpPr txBox="1"/>
          <p:nvPr/>
        </p:nvSpPr>
        <p:spPr>
          <a:xfrm>
            <a:off x="5268747" y="3111500"/>
            <a:ext cx="3298649" cy="461665"/>
          </a:xfrm>
          <a:prstGeom prst="rect">
            <a:avLst/>
          </a:prstGeom>
          <a:noFill/>
        </p:spPr>
        <p:txBody>
          <a:bodyPr wrap="none" rtlCol="0">
            <a:spAutoFit/>
          </a:bodyPr>
          <a:lstStyle/>
          <a:p>
            <a:pPr algn="ctr"/>
            <a:r>
              <a:rPr lang="en-US" sz="2400" dirty="0" smtClean="0">
                <a:solidFill>
                  <a:schemeClr val="bg1"/>
                </a:solidFill>
              </a:rPr>
              <a:t>High charge per bunch</a:t>
            </a:r>
            <a:endParaRPr lang="en-US" sz="2400" dirty="0">
              <a:solidFill>
                <a:schemeClr val="bg1"/>
              </a:solidFill>
            </a:endParaRPr>
          </a:p>
        </p:txBody>
      </p:sp>
      <p:sp>
        <p:nvSpPr>
          <p:cNvPr id="16" name="TextBox 15"/>
          <p:cNvSpPr txBox="1"/>
          <p:nvPr/>
        </p:nvSpPr>
        <p:spPr>
          <a:xfrm>
            <a:off x="5388671" y="2425700"/>
            <a:ext cx="3058800" cy="461665"/>
          </a:xfrm>
          <a:prstGeom prst="rect">
            <a:avLst/>
          </a:prstGeom>
          <a:noFill/>
        </p:spPr>
        <p:txBody>
          <a:bodyPr wrap="none" rtlCol="0">
            <a:spAutoFit/>
          </a:bodyPr>
          <a:lstStyle/>
          <a:p>
            <a:pPr algn="ctr"/>
            <a:r>
              <a:rPr lang="en-US" sz="2400" dirty="0" smtClean="0">
                <a:solidFill>
                  <a:schemeClr val="bg1"/>
                </a:solidFill>
              </a:rPr>
              <a:t>High average current</a:t>
            </a:r>
            <a:endParaRPr lang="en-US" sz="2400" dirty="0">
              <a:solidFill>
                <a:schemeClr val="bg1"/>
              </a:solidFill>
            </a:endParaRPr>
          </a:p>
        </p:txBody>
      </p:sp>
      <p:sp>
        <p:nvSpPr>
          <p:cNvPr id="17" name="TextBox 16"/>
          <p:cNvSpPr txBox="1"/>
          <p:nvPr/>
        </p:nvSpPr>
        <p:spPr>
          <a:xfrm>
            <a:off x="5003800" y="3886200"/>
            <a:ext cx="3828542" cy="461665"/>
          </a:xfrm>
          <a:prstGeom prst="rect">
            <a:avLst/>
          </a:prstGeom>
          <a:noFill/>
        </p:spPr>
        <p:txBody>
          <a:bodyPr wrap="none" rtlCol="0">
            <a:spAutoFit/>
          </a:bodyPr>
          <a:lstStyle/>
          <a:p>
            <a:r>
              <a:rPr lang="en-US" sz="2400" dirty="0" smtClean="0">
                <a:solidFill>
                  <a:schemeClr val="bg1"/>
                </a:solidFill>
              </a:rPr>
              <a:t>Low </a:t>
            </a:r>
            <a:r>
              <a:rPr lang="en-US" sz="2400" dirty="0" err="1" smtClean="0">
                <a:solidFill>
                  <a:schemeClr val="bg1"/>
                </a:solidFill>
              </a:rPr>
              <a:t>emittance</a:t>
            </a:r>
            <a:r>
              <a:rPr lang="en-US" sz="2400" dirty="0" smtClean="0">
                <a:solidFill>
                  <a:schemeClr val="bg1"/>
                </a:solidFill>
              </a:rPr>
              <a:t> lattice </a:t>
            </a:r>
            <a:r>
              <a:rPr lang="en-US" sz="2400" dirty="0" err="1" smtClean="0">
                <a:solidFill>
                  <a:schemeClr val="bg1"/>
                </a:solidFill>
              </a:rPr>
              <a:t>prad</a:t>
            </a:r>
            <a:endParaRPr lang="en-US" sz="2400" dirty="0">
              <a:solidFill>
                <a:schemeClr val="bg1"/>
              </a:solidFill>
            </a:endParaRPr>
          </a:p>
        </p:txBody>
      </p:sp>
      <p:sp>
        <p:nvSpPr>
          <p:cNvPr id="18" name="TextBox 17"/>
          <p:cNvSpPr txBox="1"/>
          <p:nvPr/>
        </p:nvSpPr>
        <p:spPr>
          <a:xfrm>
            <a:off x="4869647" y="5448300"/>
            <a:ext cx="4119487" cy="461665"/>
          </a:xfrm>
          <a:prstGeom prst="rect">
            <a:avLst/>
          </a:prstGeom>
          <a:noFill/>
        </p:spPr>
        <p:txBody>
          <a:bodyPr wrap="none" rtlCol="0">
            <a:spAutoFit/>
          </a:bodyPr>
          <a:lstStyle/>
          <a:p>
            <a:pPr algn="ctr"/>
            <a:r>
              <a:rPr lang="en-US" sz="2400" dirty="0" smtClean="0">
                <a:solidFill>
                  <a:srgbClr val="FFFF00"/>
                </a:solidFill>
              </a:rPr>
              <a:t>Synchrotron radiation source</a:t>
            </a:r>
            <a:endParaRPr lang="en-US" sz="2400" dirty="0">
              <a:solidFill>
                <a:srgbClr val="FFFF00"/>
              </a:solidFill>
            </a:endParaRPr>
          </a:p>
        </p:txBody>
      </p:sp>
      <p:sp>
        <p:nvSpPr>
          <p:cNvPr id="50" name="Rectangle 49"/>
          <p:cNvSpPr/>
          <p:nvPr/>
        </p:nvSpPr>
        <p:spPr>
          <a:xfrm>
            <a:off x="5739503" y="4781034"/>
            <a:ext cx="2357136" cy="461665"/>
          </a:xfrm>
          <a:prstGeom prst="rect">
            <a:avLst/>
          </a:prstGeom>
        </p:spPr>
        <p:txBody>
          <a:bodyPr wrap="none">
            <a:spAutoFit/>
          </a:bodyPr>
          <a:lstStyle/>
          <a:p>
            <a:pPr algn="ctr"/>
            <a:r>
              <a:rPr lang="en-US" sz="2400" dirty="0" smtClean="0">
                <a:solidFill>
                  <a:schemeClr val="bg1"/>
                </a:solidFill>
              </a:rPr>
              <a:t>Short pulse (</a:t>
            </a:r>
            <a:r>
              <a:rPr lang="en-US" sz="2400" dirty="0" err="1" smtClean="0">
                <a:solidFill>
                  <a:schemeClr val="bg1"/>
                </a:solidFill>
              </a:rPr>
              <a:t>ps</a:t>
            </a:r>
            <a:r>
              <a:rPr lang="en-US" sz="2400" dirty="0" smtClean="0">
                <a:solidFill>
                  <a:schemeClr val="bg1"/>
                </a:solidFill>
              </a:rPr>
              <a:t>)</a:t>
            </a:r>
            <a:endParaRPr lang="en-US" sz="2400" dirty="0">
              <a:solidFill>
                <a:schemeClr val="bg1"/>
              </a:solidFill>
            </a:endParaRPr>
          </a:p>
        </p:txBody>
      </p:sp>
      <p:sp>
        <p:nvSpPr>
          <p:cNvPr id="51" name="Rectangle 50"/>
          <p:cNvSpPr/>
          <p:nvPr/>
        </p:nvSpPr>
        <p:spPr>
          <a:xfrm>
            <a:off x="4584700" y="1409700"/>
            <a:ext cx="139700" cy="497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1C1C1C"/>
        </a:solidFill>
        <a:effectLst/>
      </p:bgPr>
    </p:bg>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4"/>
          <a:srcRect/>
          <a:stretch>
            <a:fillRect/>
          </a:stretch>
        </p:blipFill>
        <p:spPr bwMode="auto">
          <a:xfrm>
            <a:off x="-749300" y="0"/>
            <a:ext cx="10379075" cy="7381875"/>
          </a:xfrm>
          <a:prstGeom prst="rect">
            <a:avLst/>
          </a:prstGeom>
          <a:noFill/>
          <a:ln w="9525">
            <a:noFill/>
            <a:miter lim="800000"/>
            <a:headEnd/>
            <a:tailEnd/>
          </a:ln>
          <a:effectLst/>
        </p:spPr>
      </p:pic>
      <p:sp>
        <p:nvSpPr>
          <p:cNvPr id="23" name="Slide Number Placeholder 4"/>
          <p:cNvSpPr>
            <a:spLocks noGrp="1"/>
          </p:cNvSpPr>
          <p:nvPr>
            <p:ph type="sldNum" sz="quarter" idx="11"/>
          </p:nvPr>
        </p:nvSpPr>
        <p:spPr/>
        <p:txBody>
          <a:bodyPr/>
          <a:lstStyle/>
          <a:p>
            <a:fld id="{812C910E-0AF9-2D48-B670-16BC47D95D59}" type="slidenum">
              <a:rPr lang="it-IT"/>
              <a:pPr/>
              <a:t>3</a:t>
            </a:fld>
            <a:endParaRPr lang="it-IT"/>
          </a:p>
        </p:txBody>
      </p:sp>
      <p:graphicFrame>
        <p:nvGraphicFramePr>
          <p:cNvPr id="192514" name="Object 2"/>
          <p:cNvGraphicFramePr>
            <a:graphicFrameLocks noChangeAspect="1"/>
          </p:cNvGraphicFramePr>
          <p:nvPr/>
        </p:nvGraphicFramePr>
        <p:xfrm>
          <a:off x="1450975" y="1454150"/>
          <a:ext cx="6243638" cy="3948113"/>
        </p:xfrm>
        <a:graphic>
          <a:graphicData uri="http://schemas.openxmlformats.org/presentationml/2006/ole">
            <p:oleObj spid="_x0000_s192514" name="Document" r:id="rId5" imgW="6242304" imgH="3947160" progId="Word.Document.8">
              <p:embed/>
            </p:oleObj>
          </a:graphicData>
        </a:graphic>
      </p:graphicFrame>
      <p:sp>
        <p:nvSpPr>
          <p:cNvPr id="192516" name="Text Box 4"/>
          <p:cNvSpPr txBox="1">
            <a:spLocks noChangeArrowheads="1"/>
          </p:cNvSpPr>
          <p:nvPr/>
        </p:nvSpPr>
        <p:spPr bwMode="auto">
          <a:xfrm>
            <a:off x="3155950" y="3894138"/>
            <a:ext cx="1797050" cy="366712"/>
          </a:xfrm>
          <a:prstGeom prst="rect">
            <a:avLst/>
          </a:prstGeom>
          <a:noFill/>
          <a:ln w="9525">
            <a:noFill/>
            <a:miter lim="800000"/>
            <a:headEnd/>
            <a:tailEnd/>
          </a:ln>
          <a:effectLst/>
        </p:spPr>
        <p:txBody>
          <a:bodyPr wrap="none">
            <a:prstTxWarp prst="textNoShape">
              <a:avLst/>
            </a:prstTxWarp>
            <a:spAutoFit/>
          </a:bodyPr>
          <a:lstStyle/>
          <a:p>
            <a:r>
              <a:rPr lang="it-IT"/>
              <a:t>Ion implatantion</a:t>
            </a:r>
          </a:p>
        </p:txBody>
      </p:sp>
      <p:sp>
        <p:nvSpPr>
          <p:cNvPr id="192517" name="Text Box 5"/>
          <p:cNvSpPr txBox="1">
            <a:spLocks noChangeArrowheads="1"/>
          </p:cNvSpPr>
          <p:nvPr/>
        </p:nvSpPr>
        <p:spPr bwMode="auto">
          <a:xfrm>
            <a:off x="5151438" y="2389188"/>
            <a:ext cx="1543050" cy="366712"/>
          </a:xfrm>
          <a:prstGeom prst="rect">
            <a:avLst/>
          </a:prstGeom>
          <a:noFill/>
          <a:ln w="9525">
            <a:noFill/>
            <a:miter lim="800000"/>
            <a:headEnd/>
            <a:tailEnd/>
          </a:ln>
          <a:effectLst/>
        </p:spPr>
        <p:txBody>
          <a:bodyPr wrap="none">
            <a:prstTxWarp prst="textNoShape">
              <a:avLst/>
            </a:prstTxWarp>
            <a:spAutoFit/>
          </a:bodyPr>
          <a:lstStyle/>
          <a:p>
            <a:r>
              <a:rPr lang="it-IT"/>
              <a:t>Radiotherapy</a:t>
            </a:r>
          </a:p>
        </p:txBody>
      </p:sp>
      <p:sp>
        <p:nvSpPr>
          <p:cNvPr id="192518" name="Text Box 6"/>
          <p:cNvSpPr txBox="1">
            <a:spLocks noChangeArrowheads="1"/>
          </p:cNvSpPr>
          <p:nvPr/>
        </p:nvSpPr>
        <p:spPr bwMode="auto">
          <a:xfrm>
            <a:off x="2733675" y="2535238"/>
            <a:ext cx="1005767" cy="369332"/>
          </a:xfrm>
          <a:prstGeom prst="rect">
            <a:avLst/>
          </a:prstGeom>
          <a:noFill/>
          <a:ln w="9525">
            <a:noFill/>
            <a:miter lim="800000"/>
            <a:headEnd/>
            <a:tailEnd/>
          </a:ln>
          <a:effectLst/>
        </p:spPr>
        <p:txBody>
          <a:bodyPr wrap="none">
            <a:prstTxWarp prst="textNoShape">
              <a:avLst/>
            </a:prstTxWarp>
            <a:spAutoFit/>
          </a:bodyPr>
          <a:lstStyle/>
          <a:p>
            <a:r>
              <a:rPr lang="it-IT" dirty="0" err="1" smtClean="0">
                <a:solidFill>
                  <a:schemeClr val="bg1"/>
                </a:solidFill>
              </a:rPr>
              <a:t>Industry</a:t>
            </a:r>
            <a:endParaRPr lang="it-IT" dirty="0">
              <a:solidFill>
                <a:schemeClr val="bg1"/>
              </a:solidFill>
            </a:endParaRPr>
          </a:p>
        </p:txBody>
      </p:sp>
      <p:sp>
        <p:nvSpPr>
          <p:cNvPr id="192519" name="Text Box 7"/>
          <p:cNvSpPr txBox="1">
            <a:spLocks noChangeArrowheads="1"/>
          </p:cNvSpPr>
          <p:nvPr/>
        </p:nvSpPr>
        <p:spPr bwMode="auto">
          <a:xfrm>
            <a:off x="3238500" y="1898650"/>
            <a:ext cx="1438275" cy="581025"/>
          </a:xfrm>
          <a:prstGeom prst="rect">
            <a:avLst/>
          </a:prstGeom>
          <a:noFill/>
          <a:ln w="9525">
            <a:noFill/>
            <a:miter lim="800000"/>
            <a:headEnd/>
            <a:tailEnd/>
          </a:ln>
          <a:effectLst/>
        </p:spPr>
        <p:txBody>
          <a:bodyPr wrap="none">
            <a:prstTxWarp prst="textNoShape">
              <a:avLst/>
            </a:prstTxWarp>
            <a:spAutoFit/>
          </a:bodyPr>
          <a:lstStyle/>
          <a:p>
            <a:r>
              <a:rPr lang="it-IT" sz="1600" b="1">
                <a:solidFill>
                  <a:schemeClr val="bg1"/>
                </a:solidFill>
              </a:rPr>
              <a:t>Non nuclear</a:t>
            </a:r>
          </a:p>
          <a:p>
            <a:r>
              <a:rPr lang="it-IT" sz="1600" b="1">
                <a:solidFill>
                  <a:schemeClr val="bg1"/>
                </a:solidFill>
              </a:rPr>
              <a:t>Investigation</a:t>
            </a:r>
          </a:p>
        </p:txBody>
      </p:sp>
      <p:sp>
        <p:nvSpPr>
          <p:cNvPr id="192520" name="Text Box 8"/>
          <p:cNvSpPr txBox="1">
            <a:spLocks noChangeArrowheads="1"/>
          </p:cNvSpPr>
          <p:nvPr/>
        </p:nvSpPr>
        <p:spPr bwMode="auto">
          <a:xfrm>
            <a:off x="6789738" y="4856163"/>
            <a:ext cx="1695450" cy="366712"/>
          </a:xfrm>
          <a:prstGeom prst="rect">
            <a:avLst/>
          </a:prstGeom>
          <a:noFill/>
          <a:ln w="9525">
            <a:noFill/>
            <a:miter lim="800000"/>
            <a:headEnd/>
            <a:tailEnd/>
          </a:ln>
          <a:effectLst/>
        </p:spPr>
        <p:txBody>
          <a:bodyPr wrap="none">
            <a:prstTxWarp prst="textNoShape">
              <a:avLst/>
            </a:prstTxWarp>
            <a:spAutoFit/>
          </a:bodyPr>
          <a:lstStyle/>
          <a:p>
            <a:r>
              <a:rPr lang="it-IT">
                <a:solidFill>
                  <a:srgbClr val="66FFFF"/>
                </a:solidFill>
              </a:rPr>
              <a:t>Hadrontherapy</a:t>
            </a:r>
          </a:p>
        </p:txBody>
      </p:sp>
      <p:sp>
        <p:nvSpPr>
          <p:cNvPr id="192521" name="Text Box 9"/>
          <p:cNvSpPr txBox="1">
            <a:spLocks noChangeArrowheads="1"/>
          </p:cNvSpPr>
          <p:nvPr/>
        </p:nvSpPr>
        <p:spPr bwMode="auto">
          <a:xfrm>
            <a:off x="1674813" y="1150938"/>
            <a:ext cx="1439862" cy="641350"/>
          </a:xfrm>
          <a:prstGeom prst="rect">
            <a:avLst/>
          </a:prstGeom>
          <a:noFill/>
          <a:ln w="9525">
            <a:noFill/>
            <a:miter lim="800000"/>
            <a:headEnd/>
            <a:tailEnd/>
          </a:ln>
          <a:effectLst/>
        </p:spPr>
        <p:txBody>
          <a:bodyPr>
            <a:prstTxWarp prst="textNoShape">
              <a:avLst/>
            </a:prstTxWarp>
            <a:spAutoFit/>
          </a:bodyPr>
          <a:lstStyle/>
          <a:p>
            <a:r>
              <a:rPr lang="it-IT">
                <a:solidFill>
                  <a:srgbClr val="2190FF"/>
                </a:solidFill>
              </a:rPr>
              <a:t>Synchrotron light</a:t>
            </a:r>
          </a:p>
        </p:txBody>
      </p:sp>
      <p:sp>
        <p:nvSpPr>
          <p:cNvPr id="192522" name="Text Box 10"/>
          <p:cNvSpPr txBox="1">
            <a:spLocks noChangeArrowheads="1"/>
          </p:cNvSpPr>
          <p:nvPr/>
        </p:nvSpPr>
        <p:spPr bwMode="auto">
          <a:xfrm>
            <a:off x="2287588" y="658813"/>
            <a:ext cx="3316287" cy="366712"/>
          </a:xfrm>
          <a:prstGeom prst="rect">
            <a:avLst/>
          </a:prstGeom>
          <a:noFill/>
          <a:ln w="9525">
            <a:noFill/>
            <a:miter lim="800000"/>
            <a:headEnd/>
            <a:tailEnd/>
          </a:ln>
          <a:effectLst/>
        </p:spPr>
        <p:txBody>
          <a:bodyPr>
            <a:prstTxWarp prst="textNoShape">
              <a:avLst/>
            </a:prstTxWarp>
            <a:spAutoFit/>
          </a:bodyPr>
          <a:lstStyle/>
          <a:p>
            <a:r>
              <a:rPr lang="it-IT">
                <a:solidFill>
                  <a:srgbClr val="FF0000"/>
                </a:solidFill>
              </a:rPr>
              <a:t>Colliders</a:t>
            </a:r>
          </a:p>
        </p:txBody>
      </p:sp>
      <p:sp>
        <p:nvSpPr>
          <p:cNvPr id="192523" name="Text Box 11"/>
          <p:cNvSpPr txBox="1">
            <a:spLocks noChangeArrowheads="1"/>
          </p:cNvSpPr>
          <p:nvPr/>
        </p:nvSpPr>
        <p:spPr bwMode="auto">
          <a:xfrm>
            <a:off x="4564063" y="609600"/>
            <a:ext cx="1441450" cy="641350"/>
          </a:xfrm>
          <a:prstGeom prst="rect">
            <a:avLst/>
          </a:prstGeom>
          <a:noFill/>
          <a:ln w="9525">
            <a:noFill/>
            <a:miter lim="800000"/>
            <a:headEnd/>
            <a:tailEnd/>
          </a:ln>
          <a:effectLst/>
        </p:spPr>
        <p:txBody>
          <a:bodyPr wrap="none">
            <a:prstTxWarp prst="textNoShape">
              <a:avLst/>
            </a:prstTxWarp>
            <a:spAutoFit/>
          </a:bodyPr>
          <a:lstStyle/>
          <a:p>
            <a:r>
              <a:rPr lang="it-IT">
                <a:solidFill>
                  <a:srgbClr val="FFFF00"/>
                </a:solidFill>
              </a:rPr>
              <a:t>Isotopes for </a:t>
            </a:r>
          </a:p>
          <a:p>
            <a:r>
              <a:rPr lang="it-IT">
                <a:solidFill>
                  <a:srgbClr val="FFFF00"/>
                </a:solidFill>
              </a:rPr>
              <a:t>Medicine</a:t>
            </a:r>
          </a:p>
        </p:txBody>
      </p:sp>
      <p:sp>
        <p:nvSpPr>
          <p:cNvPr id="192524" name="Text Box 12"/>
          <p:cNvSpPr txBox="1">
            <a:spLocks noChangeArrowheads="1"/>
          </p:cNvSpPr>
          <p:nvPr/>
        </p:nvSpPr>
        <p:spPr bwMode="auto">
          <a:xfrm>
            <a:off x="3578225" y="190500"/>
            <a:ext cx="1035050" cy="641350"/>
          </a:xfrm>
          <a:prstGeom prst="rect">
            <a:avLst/>
          </a:prstGeom>
          <a:noFill/>
          <a:ln w="9525">
            <a:noFill/>
            <a:miter lim="800000"/>
            <a:headEnd/>
            <a:tailEnd/>
          </a:ln>
          <a:effectLst/>
        </p:spPr>
        <p:txBody>
          <a:bodyPr wrap="none">
            <a:prstTxWarp prst="textNoShape">
              <a:avLst/>
            </a:prstTxWarp>
            <a:spAutoFit/>
          </a:bodyPr>
          <a:lstStyle/>
          <a:p>
            <a:r>
              <a:rPr lang="it-IT">
                <a:solidFill>
                  <a:srgbClr val="FF9966"/>
                </a:solidFill>
              </a:rPr>
              <a:t>Nuclear </a:t>
            </a:r>
          </a:p>
          <a:p>
            <a:r>
              <a:rPr lang="it-IT">
                <a:solidFill>
                  <a:srgbClr val="FF9966"/>
                </a:solidFill>
              </a:rPr>
              <a:t>physics</a:t>
            </a:r>
          </a:p>
        </p:txBody>
      </p:sp>
      <p:sp>
        <p:nvSpPr>
          <p:cNvPr id="192525" name="Line 13"/>
          <p:cNvSpPr>
            <a:spLocks noChangeShapeType="1"/>
          </p:cNvSpPr>
          <p:nvPr/>
        </p:nvSpPr>
        <p:spPr bwMode="auto">
          <a:xfrm>
            <a:off x="2900363" y="1768475"/>
            <a:ext cx="312737" cy="204788"/>
          </a:xfrm>
          <a:prstGeom prst="line">
            <a:avLst/>
          </a:prstGeom>
          <a:noFill/>
          <a:ln w="9525">
            <a:solidFill>
              <a:srgbClr val="3399FF"/>
            </a:solidFill>
            <a:round/>
            <a:headEnd/>
            <a:tailEnd type="triangle" w="med" len="med"/>
          </a:ln>
          <a:effectLst/>
        </p:spPr>
        <p:txBody>
          <a:bodyPr>
            <a:prstTxWarp prst="textNoShape">
              <a:avLst/>
            </a:prstTxWarp>
          </a:bodyPr>
          <a:lstStyle/>
          <a:p>
            <a:endParaRPr lang="en-US"/>
          </a:p>
        </p:txBody>
      </p:sp>
      <p:sp>
        <p:nvSpPr>
          <p:cNvPr id="192526" name="Line 14"/>
          <p:cNvSpPr>
            <a:spLocks noChangeShapeType="1"/>
          </p:cNvSpPr>
          <p:nvPr/>
        </p:nvSpPr>
        <p:spPr bwMode="auto">
          <a:xfrm flipH="1">
            <a:off x="4391025" y="1227138"/>
            <a:ext cx="265113" cy="554037"/>
          </a:xfrm>
          <a:prstGeom prst="line">
            <a:avLst/>
          </a:prstGeom>
          <a:noFill/>
          <a:ln w="28575">
            <a:solidFill>
              <a:srgbClr val="FFFF00"/>
            </a:solidFill>
            <a:round/>
            <a:headEnd/>
            <a:tailEnd type="triangle" w="med" len="med"/>
          </a:ln>
          <a:effectLst/>
        </p:spPr>
        <p:txBody>
          <a:bodyPr>
            <a:prstTxWarp prst="textNoShape">
              <a:avLst/>
            </a:prstTxWarp>
          </a:bodyPr>
          <a:lstStyle/>
          <a:p>
            <a:endParaRPr lang="en-US"/>
          </a:p>
        </p:txBody>
      </p:sp>
      <p:sp>
        <p:nvSpPr>
          <p:cNvPr id="192527" name="Line 15"/>
          <p:cNvSpPr>
            <a:spLocks noChangeShapeType="1"/>
          </p:cNvSpPr>
          <p:nvPr/>
        </p:nvSpPr>
        <p:spPr bwMode="auto">
          <a:xfrm flipH="1" flipV="1">
            <a:off x="6750050" y="4222750"/>
            <a:ext cx="625475" cy="625475"/>
          </a:xfrm>
          <a:prstGeom prst="line">
            <a:avLst/>
          </a:prstGeom>
          <a:noFill/>
          <a:ln w="28575">
            <a:solidFill>
              <a:srgbClr val="66FFFF"/>
            </a:solidFill>
            <a:round/>
            <a:headEnd/>
            <a:tailEnd type="triangle" w="med" len="med"/>
          </a:ln>
          <a:effectLst/>
        </p:spPr>
        <p:txBody>
          <a:bodyPr>
            <a:prstTxWarp prst="textNoShape">
              <a:avLst/>
            </a:prstTxWarp>
          </a:bodyPr>
          <a:lstStyle/>
          <a:p>
            <a:endParaRPr lang="en-US"/>
          </a:p>
        </p:txBody>
      </p:sp>
      <p:sp>
        <p:nvSpPr>
          <p:cNvPr id="192528" name="Line 16"/>
          <p:cNvSpPr>
            <a:spLocks noChangeShapeType="1"/>
          </p:cNvSpPr>
          <p:nvPr/>
        </p:nvSpPr>
        <p:spPr bwMode="auto">
          <a:xfrm>
            <a:off x="4222750" y="817563"/>
            <a:ext cx="0" cy="746125"/>
          </a:xfrm>
          <a:prstGeom prst="line">
            <a:avLst/>
          </a:prstGeom>
          <a:noFill/>
          <a:ln w="28575">
            <a:solidFill>
              <a:srgbClr val="FFCC00"/>
            </a:solidFill>
            <a:round/>
            <a:headEnd/>
            <a:tailEnd type="triangle" w="med" len="med"/>
          </a:ln>
          <a:effectLst/>
        </p:spPr>
        <p:txBody>
          <a:bodyPr>
            <a:prstTxWarp prst="textNoShape">
              <a:avLst/>
            </a:prstTxWarp>
          </a:bodyPr>
          <a:lstStyle/>
          <a:p>
            <a:endParaRPr lang="en-US"/>
          </a:p>
        </p:txBody>
      </p:sp>
      <p:sp>
        <p:nvSpPr>
          <p:cNvPr id="192529" name="Line 17"/>
          <p:cNvSpPr>
            <a:spLocks noChangeShapeType="1"/>
          </p:cNvSpPr>
          <p:nvPr/>
        </p:nvSpPr>
        <p:spPr bwMode="auto">
          <a:xfrm>
            <a:off x="3248025" y="998538"/>
            <a:ext cx="866775" cy="649287"/>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192530" name="Text Box 18"/>
          <p:cNvSpPr txBox="1">
            <a:spLocks noChangeArrowheads="1"/>
          </p:cNvSpPr>
          <p:nvPr/>
        </p:nvSpPr>
        <p:spPr bwMode="auto">
          <a:xfrm>
            <a:off x="1870075" y="6016625"/>
            <a:ext cx="5435600" cy="519113"/>
          </a:xfrm>
          <a:prstGeom prst="rect">
            <a:avLst/>
          </a:prstGeom>
          <a:noFill/>
          <a:ln w="9525">
            <a:noFill/>
            <a:miter lim="800000"/>
            <a:headEnd/>
            <a:tailEnd/>
          </a:ln>
          <a:effectLst/>
        </p:spPr>
        <p:txBody>
          <a:bodyPr wrap="none">
            <a:prstTxWarp prst="textNoShape">
              <a:avLst/>
            </a:prstTxWarp>
            <a:spAutoFit/>
          </a:bodyPr>
          <a:lstStyle/>
          <a:p>
            <a:r>
              <a:rPr lang="it-IT" sz="2800">
                <a:solidFill>
                  <a:schemeClr val="bg1"/>
                </a:solidFill>
              </a:rPr>
              <a:t>Accelerators in the world </a:t>
            </a:r>
            <a:r>
              <a:rPr lang="it-IT">
                <a:solidFill>
                  <a:schemeClr val="bg1"/>
                </a:solidFill>
              </a:rPr>
              <a:t>&gt; </a:t>
            </a:r>
            <a:r>
              <a:rPr lang="it-IT" sz="2800">
                <a:solidFill>
                  <a:schemeClr val="bg1"/>
                </a:solidFill>
              </a:rPr>
              <a:t>15000</a:t>
            </a:r>
            <a:r>
              <a:rPr lang="it-IT"/>
              <a:t> </a:t>
            </a:r>
          </a:p>
        </p:txBody>
      </p:sp>
      <p:sp>
        <p:nvSpPr>
          <p:cNvPr id="192531" name="Text Box 19"/>
          <p:cNvSpPr txBox="1">
            <a:spLocks noChangeArrowheads="1"/>
          </p:cNvSpPr>
          <p:nvPr/>
        </p:nvSpPr>
        <p:spPr bwMode="auto">
          <a:xfrm>
            <a:off x="228600" y="241300"/>
            <a:ext cx="1285875" cy="2024063"/>
          </a:xfrm>
          <a:prstGeom prst="rect">
            <a:avLst/>
          </a:prstGeom>
          <a:noFill/>
          <a:ln w="9525">
            <a:solidFill>
              <a:srgbClr val="FF3300"/>
            </a:solidFill>
            <a:miter lim="800000"/>
            <a:headEnd/>
            <a:tailEnd/>
          </a:ln>
          <a:effectLst/>
        </p:spPr>
        <p:txBody>
          <a:bodyPr wrap="none">
            <a:prstTxWarp prst="textNoShape">
              <a:avLst/>
            </a:prstTxWarp>
            <a:spAutoFit/>
          </a:bodyPr>
          <a:lstStyle/>
          <a:p>
            <a:r>
              <a:rPr lang="it-IT">
                <a:solidFill>
                  <a:srgbClr val="FF0000"/>
                </a:solidFill>
              </a:rPr>
              <a:t>1 CERN</a:t>
            </a:r>
          </a:p>
          <a:p>
            <a:r>
              <a:rPr lang="it-IT">
                <a:solidFill>
                  <a:srgbClr val="FF0000"/>
                </a:solidFill>
              </a:rPr>
              <a:t>1 ITALY</a:t>
            </a:r>
          </a:p>
          <a:p>
            <a:r>
              <a:rPr lang="it-IT">
                <a:solidFill>
                  <a:srgbClr val="FF0000"/>
                </a:solidFill>
              </a:rPr>
              <a:t>2 SIBERIA</a:t>
            </a:r>
          </a:p>
          <a:p>
            <a:r>
              <a:rPr lang="it-IT">
                <a:solidFill>
                  <a:srgbClr val="FF0000"/>
                </a:solidFill>
              </a:rPr>
              <a:t>1 CINA</a:t>
            </a:r>
          </a:p>
          <a:p>
            <a:r>
              <a:rPr lang="it-IT">
                <a:solidFill>
                  <a:srgbClr val="FF0000"/>
                </a:solidFill>
              </a:rPr>
              <a:t>1 JAPAN </a:t>
            </a:r>
          </a:p>
          <a:p>
            <a:r>
              <a:rPr lang="it-IT">
                <a:solidFill>
                  <a:srgbClr val="FF0000"/>
                </a:solidFill>
              </a:rPr>
              <a:t>2 USA</a:t>
            </a:r>
          </a:p>
          <a:p>
            <a:endParaRPr lang="it-IT"/>
          </a:p>
        </p:txBody>
      </p:sp>
      <p:sp>
        <p:nvSpPr>
          <p:cNvPr id="192532" name="Line 20"/>
          <p:cNvSpPr>
            <a:spLocks noChangeShapeType="1"/>
          </p:cNvSpPr>
          <p:nvPr/>
        </p:nvSpPr>
        <p:spPr bwMode="auto">
          <a:xfrm>
            <a:off x="2259013" y="847725"/>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92533" name="Line 21"/>
          <p:cNvSpPr>
            <a:spLocks noChangeShapeType="1"/>
          </p:cNvSpPr>
          <p:nvPr/>
        </p:nvSpPr>
        <p:spPr bwMode="auto">
          <a:xfrm flipH="1" flipV="1">
            <a:off x="1573213" y="912813"/>
            <a:ext cx="752475" cy="14287"/>
          </a:xfrm>
          <a:prstGeom prst="line">
            <a:avLst/>
          </a:prstGeom>
          <a:noFill/>
          <a:ln w="9525">
            <a:solidFill>
              <a:srgbClr val="FF3300"/>
            </a:solidFill>
            <a:round/>
            <a:headEnd/>
            <a:tailEnd type="triangle" w="med" len="med"/>
          </a:ln>
          <a:effectLst/>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grpSp>
        <p:nvGrpSpPr>
          <p:cNvPr id="2" name="Group 12"/>
          <p:cNvGrpSpPr/>
          <p:nvPr/>
        </p:nvGrpSpPr>
        <p:grpSpPr>
          <a:xfrm>
            <a:off x="215900" y="2273301"/>
            <a:ext cx="4318000" cy="2451100"/>
            <a:chOff x="342900" y="2111375"/>
            <a:chExt cx="4191000" cy="2320925"/>
          </a:xfrm>
        </p:grpSpPr>
        <p:pic>
          <p:nvPicPr>
            <p:cNvPr id="1026" name="Picture 2"/>
            <p:cNvPicPr>
              <a:picLocks noChangeAspect="1" noChangeArrowheads="1"/>
            </p:cNvPicPr>
            <p:nvPr/>
          </p:nvPicPr>
          <p:blipFill>
            <a:blip r:embed="rId2" cstate="print"/>
            <a:srcRect l="8604" r="5356"/>
            <a:stretch>
              <a:fillRect/>
            </a:stretch>
          </p:blipFill>
          <p:spPr bwMode="auto">
            <a:xfrm>
              <a:off x="342900" y="2111375"/>
              <a:ext cx="4191000" cy="2320925"/>
            </a:xfrm>
            <a:prstGeom prst="rect">
              <a:avLst/>
            </a:prstGeom>
            <a:solidFill>
              <a:srgbClr val="333399"/>
            </a:solidFill>
            <a:ln w="9525">
              <a:noFill/>
              <a:miter lim="800000"/>
              <a:headEnd/>
              <a:tailEnd/>
            </a:ln>
          </p:spPr>
        </p:pic>
        <p:sp>
          <p:nvSpPr>
            <p:cNvPr id="5" name="Rectangle 4"/>
            <p:cNvSpPr/>
            <p:nvPr/>
          </p:nvSpPr>
          <p:spPr>
            <a:xfrm>
              <a:off x="400658" y="2126734"/>
              <a:ext cx="1655095" cy="349717"/>
            </a:xfrm>
            <a:prstGeom prst="rect">
              <a:avLst/>
            </a:prstGeom>
            <a:solidFill>
              <a:srgbClr val="FFFF00"/>
            </a:solidFill>
          </p:spPr>
          <p:txBody>
            <a:bodyPr wrap="square">
              <a:spAutoFit/>
            </a:bodyPr>
            <a:lstStyle/>
            <a:p>
              <a:r>
                <a:rPr lang="en-US" b="1" dirty="0" smtClean="0">
                  <a:solidFill>
                    <a:srgbClr val="000090"/>
                  </a:solidFill>
                </a:rPr>
                <a:t>ALBA- SPAIN</a:t>
              </a:r>
              <a:endParaRPr lang="en-US" b="1" dirty="0">
                <a:solidFill>
                  <a:srgbClr val="000090"/>
                </a:solidFill>
              </a:endParaRPr>
            </a:p>
          </p:txBody>
        </p:sp>
      </p:grpSp>
      <p:pic>
        <p:nvPicPr>
          <p:cNvPr id="6" name="Picture 2"/>
          <p:cNvPicPr>
            <a:picLocks noChangeAspect="1" noChangeArrowheads="1"/>
          </p:cNvPicPr>
          <p:nvPr/>
        </p:nvPicPr>
        <p:blipFill>
          <a:blip r:embed="rId3" cstate="print"/>
          <a:srcRect t="23938" b="3475"/>
          <a:stretch>
            <a:fillRect/>
          </a:stretch>
        </p:blipFill>
        <p:spPr bwMode="auto">
          <a:xfrm>
            <a:off x="4593167" y="2286000"/>
            <a:ext cx="4385733" cy="2387600"/>
          </a:xfrm>
          <a:prstGeom prst="rect">
            <a:avLst/>
          </a:prstGeom>
          <a:noFill/>
          <a:ln w="9525">
            <a:noFill/>
            <a:miter lim="800000"/>
            <a:headEnd/>
            <a:tailEnd/>
          </a:ln>
          <a:effectLst/>
        </p:spPr>
      </p:pic>
      <p:sp>
        <p:nvSpPr>
          <p:cNvPr id="7" name="Rectangle 6"/>
          <p:cNvSpPr/>
          <p:nvPr/>
        </p:nvSpPr>
        <p:spPr>
          <a:xfrm>
            <a:off x="7144358" y="2279134"/>
            <a:ext cx="1582622" cy="369332"/>
          </a:xfrm>
          <a:prstGeom prst="rect">
            <a:avLst/>
          </a:prstGeom>
          <a:solidFill>
            <a:srgbClr val="FFFF00"/>
          </a:solidFill>
        </p:spPr>
        <p:txBody>
          <a:bodyPr wrap="none">
            <a:spAutoFit/>
          </a:bodyPr>
          <a:lstStyle/>
          <a:p>
            <a:r>
              <a:rPr lang="en-US" b="1" dirty="0" smtClean="0">
                <a:solidFill>
                  <a:srgbClr val="000090"/>
                </a:solidFill>
              </a:rPr>
              <a:t>SLS - SWISS</a:t>
            </a:r>
            <a:endParaRPr lang="en-US" b="1" dirty="0">
              <a:solidFill>
                <a:srgbClr val="000090"/>
              </a:solidFill>
            </a:endParaRPr>
          </a:p>
        </p:txBody>
      </p:sp>
      <p:grpSp>
        <p:nvGrpSpPr>
          <p:cNvPr id="3" name="Group 15"/>
          <p:cNvGrpSpPr/>
          <p:nvPr/>
        </p:nvGrpSpPr>
        <p:grpSpPr>
          <a:xfrm>
            <a:off x="205914" y="4758821"/>
            <a:ext cx="4334866" cy="2073779"/>
            <a:chOff x="294814" y="4631821"/>
            <a:chExt cx="4334866" cy="2073779"/>
          </a:xfrm>
        </p:grpSpPr>
        <p:pic>
          <p:nvPicPr>
            <p:cNvPr id="8" name="Picture 2"/>
            <p:cNvPicPr>
              <a:picLocks noChangeAspect="1" noChangeArrowheads="1"/>
            </p:cNvPicPr>
            <p:nvPr/>
          </p:nvPicPr>
          <p:blipFill>
            <a:blip r:embed="rId4" cstate="print"/>
            <a:srcRect/>
            <a:stretch>
              <a:fillRect/>
            </a:stretch>
          </p:blipFill>
          <p:spPr bwMode="auto">
            <a:xfrm>
              <a:off x="294814" y="4631821"/>
              <a:ext cx="4334866" cy="2073779"/>
            </a:xfrm>
            <a:prstGeom prst="rect">
              <a:avLst/>
            </a:prstGeom>
            <a:noFill/>
            <a:ln w="9525">
              <a:noFill/>
              <a:miter lim="800000"/>
              <a:headEnd/>
              <a:tailEnd/>
            </a:ln>
            <a:effectLst/>
          </p:spPr>
        </p:pic>
        <p:sp>
          <p:nvSpPr>
            <p:cNvPr id="9" name="Rectangle 8"/>
            <p:cNvSpPr/>
            <p:nvPr/>
          </p:nvSpPr>
          <p:spPr>
            <a:xfrm>
              <a:off x="330200" y="6311901"/>
              <a:ext cx="1930400" cy="369332"/>
            </a:xfrm>
            <a:prstGeom prst="rect">
              <a:avLst/>
            </a:prstGeom>
            <a:solidFill>
              <a:srgbClr val="FFFF00"/>
            </a:solidFill>
          </p:spPr>
          <p:txBody>
            <a:bodyPr wrap="square">
              <a:spAutoFit/>
            </a:bodyPr>
            <a:lstStyle/>
            <a:p>
              <a:r>
                <a:rPr lang="en-US" b="1" dirty="0" smtClean="0">
                  <a:solidFill>
                    <a:srgbClr val="000090"/>
                  </a:solidFill>
                </a:rPr>
                <a:t>DIAMOMD - UK</a:t>
              </a:r>
              <a:endParaRPr lang="en-US" b="1" dirty="0">
                <a:solidFill>
                  <a:srgbClr val="000090"/>
                </a:solidFill>
              </a:endParaRPr>
            </a:p>
          </p:txBody>
        </p:sp>
      </p:grpSp>
      <p:grpSp>
        <p:nvGrpSpPr>
          <p:cNvPr id="4" name="Group 14"/>
          <p:cNvGrpSpPr/>
          <p:nvPr/>
        </p:nvGrpSpPr>
        <p:grpSpPr>
          <a:xfrm>
            <a:off x="4573667" y="4724400"/>
            <a:ext cx="4443333" cy="2125184"/>
            <a:chOff x="4662567" y="4622800"/>
            <a:chExt cx="4443333" cy="2125184"/>
          </a:xfrm>
        </p:grpSpPr>
        <p:pic>
          <p:nvPicPr>
            <p:cNvPr id="10" name="Picture 2"/>
            <p:cNvPicPr>
              <a:picLocks noChangeAspect="1" noChangeArrowheads="1"/>
            </p:cNvPicPr>
            <p:nvPr/>
          </p:nvPicPr>
          <p:blipFill>
            <a:blip r:embed="rId5" cstate="print"/>
            <a:srcRect t="28156"/>
            <a:stretch>
              <a:fillRect/>
            </a:stretch>
          </p:blipFill>
          <p:spPr bwMode="auto">
            <a:xfrm>
              <a:off x="4662567" y="4622800"/>
              <a:ext cx="4443333" cy="2125184"/>
            </a:xfrm>
            <a:prstGeom prst="rect">
              <a:avLst/>
            </a:prstGeom>
            <a:noFill/>
            <a:ln w="9525">
              <a:noFill/>
              <a:miter lim="800000"/>
              <a:headEnd/>
              <a:tailEnd/>
            </a:ln>
            <a:effectLst/>
          </p:spPr>
        </p:pic>
        <p:sp>
          <p:nvSpPr>
            <p:cNvPr id="11" name="Rectangle 10"/>
            <p:cNvSpPr/>
            <p:nvPr/>
          </p:nvSpPr>
          <p:spPr>
            <a:xfrm>
              <a:off x="6826858" y="6364069"/>
              <a:ext cx="2266342" cy="366932"/>
            </a:xfrm>
            <a:prstGeom prst="rect">
              <a:avLst/>
            </a:prstGeom>
            <a:solidFill>
              <a:srgbClr val="FFFF00"/>
            </a:solidFill>
          </p:spPr>
          <p:txBody>
            <a:bodyPr wrap="square">
              <a:spAutoFit/>
            </a:bodyPr>
            <a:lstStyle/>
            <a:p>
              <a:r>
                <a:rPr lang="en-US" b="1" dirty="0" smtClean="0">
                  <a:solidFill>
                    <a:srgbClr val="000090"/>
                  </a:solidFill>
                </a:rPr>
                <a:t>SOLEIL - FRANCE</a:t>
              </a:r>
              <a:endParaRPr lang="en-US" b="1" dirty="0">
                <a:solidFill>
                  <a:srgbClr val="000090"/>
                </a:solidFill>
              </a:endParaRPr>
            </a:p>
          </p:txBody>
        </p:sp>
      </p:grpSp>
      <p:grpSp>
        <p:nvGrpSpPr>
          <p:cNvPr id="13" name="Group 16"/>
          <p:cNvGrpSpPr/>
          <p:nvPr/>
        </p:nvGrpSpPr>
        <p:grpSpPr>
          <a:xfrm>
            <a:off x="4584700" y="76200"/>
            <a:ext cx="4406900" cy="2171700"/>
            <a:chOff x="4635500" y="38100"/>
            <a:chExt cx="4406900" cy="2171700"/>
          </a:xfrm>
        </p:grpSpPr>
        <p:pic>
          <p:nvPicPr>
            <p:cNvPr id="12" name="Picture 2"/>
            <p:cNvPicPr>
              <a:picLocks noChangeAspect="1" noChangeArrowheads="1"/>
            </p:cNvPicPr>
            <p:nvPr/>
          </p:nvPicPr>
          <p:blipFill>
            <a:blip r:embed="rId6" cstate="print"/>
            <a:srcRect l="12558" t="30422" r="18423" b="24173"/>
            <a:stretch>
              <a:fillRect/>
            </a:stretch>
          </p:blipFill>
          <p:spPr bwMode="auto">
            <a:xfrm>
              <a:off x="4635500" y="38100"/>
              <a:ext cx="4406900" cy="2171700"/>
            </a:xfrm>
            <a:prstGeom prst="rect">
              <a:avLst/>
            </a:prstGeom>
            <a:noFill/>
            <a:ln w="9525">
              <a:noFill/>
              <a:miter lim="800000"/>
              <a:headEnd/>
              <a:tailEnd/>
            </a:ln>
            <a:effectLst/>
          </p:spPr>
        </p:pic>
        <p:sp>
          <p:nvSpPr>
            <p:cNvPr id="14" name="Rectangle 13"/>
            <p:cNvSpPr/>
            <p:nvPr/>
          </p:nvSpPr>
          <p:spPr>
            <a:xfrm>
              <a:off x="6750658" y="63500"/>
              <a:ext cx="2266342" cy="366932"/>
            </a:xfrm>
            <a:prstGeom prst="rect">
              <a:avLst/>
            </a:prstGeom>
            <a:solidFill>
              <a:srgbClr val="FFFF00"/>
            </a:solidFill>
          </p:spPr>
          <p:txBody>
            <a:bodyPr wrap="square">
              <a:spAutoFit/>
            </a:bodyPr>
            <a:lstStyle/>
            <a:p>
              <a:r>
                <a:rPr lang="en-US" b="1" dirty="0" smtClean="0">
                  <a:solidFill>
                    <a:srgbClr val="000090"/>
                  </a:solidFill>
                </a:rPr>
                <a:t>ELETTRA-ITALY</a:t>
              </a:r>
              <a:endParaRPr lang="en-US" b="1" dirty="0">
                <a:solidFill>
                  <a:srgbClr val="000090"/>
                </a:solidFill>
              </a:endParaRPr>
            </a:p>
          </p:txBody>
        </p:sp>
      </p:grpSp>
      <p:sp>
        <p:nvSpPr>
          <p:cNvPr id="18" name="TextBox 17"/>
          <p:cNvSpPr txBox="1"/>
          <p:nvPr/>
        </p:nvSpPr>
        <p:spPr>
          <a:xfrm>
            <a:off x="215900" y="774700"/>
            <a:ext cx="4334089" cy="830997"/>
          </a:xfrm>
          <a:prstGeom prst="rect">
            <a:avLst/>
          </a:prstGeom>
          <a:noFill/>
        </p:spPr>
        <p:txBody>
          <a:bodyPr wrap="none" rtlCol="0">
            <a:spAutoFit/>
          </a:bodyPr>
          <a:lstStyle/>
          <a:p>
            <a:pPr algn="ctr"/>
            <a:r>
              <a:rPr lang="en-US" sz="2400" b="1" dirty="0" smtClean="0">
                <a:solidFill>
                  <a:srgbClr val="FFFF00"/>
                </a:solidFill>
              </a:rPr>
              <a:t>SYNCHROTRON RADIATION </a:t>
            </a:r>
          </a:p>
          <a:p>
            <a:pPr algn="ctr"/>
            <a:r>
              <a:rPr lang="en-US" sz="2400" b="1" dirty="0" smtClean="0">
                <a:solidFill>
                  <a:srgbClr val="FFFF00"/>
                </a:solidFill>
              </a:rPr>
              <a:t>SOURCES </a:t>
            </a:r>
            <a:endParaRPr lang="en-US" sz="2400" b="1" dirty="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6146" name="Picture 2"/>
          <p:cNvPicPr>
            <a:picLocks noChangeAspect="1" noChangeArrowheads="1"/>
          </p:cNvPicPr>
          <p:nvPr/>
        </p:nvPicPr>
        <p:blipFill>
          <a:blip r:embed="rId3"/>
          <a:srcRect/>
          <a:stretch>
            <a:fillRect/>
          </a:stretch>
        </p:blipFill>
        <p:spPr bwMode="auto">
          <a:xfrm>
            <a:off x="0" y="1089025"/>
            <a:ext cx="9144000" cy="3559175"/>
          </a:xfrm>
          <a:prstGeom prst="rect">
            <a:avLst/>
          </a:prstGeom>
          <a:noFill/>
          <a:ln w="9525">
            <a:noFill/>
            <a:miter lim="800000"/>
            <a:headEnd/>
            <a:tailEnd/>
          </a:ln>
          <a:effectLst/>
        </p:spPr>
      </p:pic>
      <p:sp>
        <p:nvSpPr>
          <p:cNvPr id="646147" name="Rectangle 3"/>
          <p:cNvSpPr>
            <a:spLocks noGrp="1" noChangeArrowheads="1"/>
          </p:cNvSpPr>
          <p:nvPr>
            <p:ph type="title"/>
          </p:nvPr>
        </p:nvSpPr>
        <p:spPr bwMode="auto">
          <a:xfrm>
            <a:off x="952500" y="76200"/>
            <a:ext cx="7848600" cy="9398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kumimoji="0" lang="en-US"/>
              <a:t>Low emittance in ATF</a:t>
            </a:r>
          </a:p>
        </p:txBody>
      </p:sp>
      <p:sp>
        <p:nvSpPr>
          <p:cNvPr id="646148" name="Rectangle 4"/>
          <p:cNvSpPr>
            <a:spLocks noGrp="1" noChangeArrowheads="1"/>
          </p:cNvSpPr>
          <p:nvPr>
            <p:ph type="body" idx="1"/>
          </p:nvPr>
        </p:nvSpPr>
        <p:spPr>
          <a:xfrm>
            <a:off x="381000" y="4724400"/>
            <a:ext cx="8458200" cy="1981200"/>
          </a:xfrm>
        </p:spPr>
        <p:txBody>
          <a:bodyPr/>
          <a:lstStyle/>
          <a:p>
            <a:pPr>
              <a:lnSpc>
                <a:spcPct val="80000"/>
              </a:lnSpc>
            </a:pPr>
            <a:r>
              <a:rPr lang="en-US" sz="1600"/>
              <a:t>Best measurements of emittance in ATF DR:</a:t>
            </a:r>
          </a:p>
          <a:p>
            <a:pPr lvl="1">
              <a:lnSpc>
                <a:spcPct val="80000"/>
              </a:lnSpc>
            </a:pPr>
            <a:r>
              <a:rPr lang="en-US" sz="2000"/>
              <a:t>the </a:t>
            </a:r>
            <a:r>
              <a:rPr lang="en-US" sz="2000" b="1">
                <a:latin typeface="Symbol" pitchFamily="-112" charset="2"/>
              </a:rPr>
              <a:t>e</a:t>
            </a:r>
            <a:r>
              <a:rPr lang="en-US" sz="2000" b="1" baseline="-25000"/>
              <a:t>y</a:t>
            </a:r>
            <a:r>
              <a:rPr lang="en-US" sz="2000"/>
              <a:t>=4pm is the best achieved value at low intensity and it becomes 1.5 times at the intensity of 1 x 10^10/bunch [Y.Honda et al., PRL 92 (2004) 054802]</a:t>
            </a:r>
          </a:p>
          <a:p>
            <a:pPr>
              <a:lnSpc>
                <a:spcPct val="80000"/>
              </a:lnSpc>
            </a:pPr>
            <a:r>
              <a:rPr lang="en-US" sz="1600"/>
              <a:t>Very recent preliminary vertical emittance: </a:t>
            </a:r>
          </a:p>
          <a:p>
            <a:pPr lvl="1">
              <a:lnSpc>
                <a:spcPct val="80000"/>
              </a:lnSpc>
            </a:pPr>
            <a:r>
              <a:rPr lang="en-US" sz="2000"/>
              <a:t>the </a:t>
            </a:r>
            <a:r>
              <a:rPr lang="en-US" sz="2000" b="1">
                <a:latin typeface="Symbol" pitchFamily="-112" charset="2"/>
              </a:rPr>
              <a:t>e</a:t>
            </a:r>
            <a:r>
              <a:rPr lang="en-US" sz="2000" b="1" baseline="-25000"/>
              <a:t>y</a:t>
            </a:r>
            <a:r>
              <a:rPr lang="en-US" sz="2000"/>
              <a:t>=5pm (about 10% error) which was measured by Laser Wire in DR</a:t>
            </a:r>
          </a:p>
          <a:p>
            <a:pPr lvl="1">
              <a:lnSpc>
                <a:spcPct val="80000"/>
              </a:lnSpc>
            </a:pPr>
            <a:r>
              <a:rPr lang="en-US" sz="2000"/>
              <a:t>thus, the best conditions are reproducible.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48" name="Slide Number Placeholder 4"/>
          <p:cNvSpPr>
            <a:spLocks noGrp="1"/>
          </p:cNvSpPr>
          <p:nvPr>
            <p:ph type="sldNum" sz="quarter" idx="11"/>
          </p:nvPr>
        </p:nvSpPr>
        <p:spPr/>
        <p:txBody>
          <a:bodyPr/>
          <a:lstStyle/>
          <a:p>
            <a:fld id="{DA47FE60-EB1B-F748-B62A-1A125E0FCBDC}" type="slidenum">
              <a:rPr lang="it-IT"/>
              <a:pPr/>
              <a:t>32</a:t>
            </a:fld>
            <a:endParaRPr lang="it-IT"/>
          </a:p>
        </p:txBody>
      </p:sp>
      <p:sp>
        <p:nvSpPr>
          <p:cNvPr id="231426" name="Rectangle 2"/>
          <p:cNvSpPr>
            <a:spLocks noGrp="1" noChangeArrowheads="1"/>
          </p:cNvSpPr>
          <p:nvPr>
            <p:ph type="title"/>
          </p:nvPr>
        </p:nvSpPr>
        <p:spPr>
          <a:xfrm>
            <a:off x="457200" y="274638"/>
            <a:ext cx="8229600" cy="527050"/>
          </a:xfrm>
        </p:spPr>
        <p:txBody>
          <a:bodyPr/>
          <a:lstStyle/>
          <a:p>
            <a:r>
              <a:rPr lang="it-IT" sz="2800">
                <a:solidFill>
                  <a:srgbClr val="FD5723"/>
                </a:solidFill>
              </a:rPr>
              <a:t>HPPA</a:t>
            </a:r>
            <a:r>
              <a:rPr lang="it-IT" sz="2800">
                <a:solidFill>
                  <a:schemeClr val="bg1"/>
                </a:solidFill>
              </a:rPr>
              <a:t> – </a:t>
            </a:r>
            <a:r>
              <a:rPr lang="it-IT" sz="2800">
                <a:solidFill>
                  <a:srgbClr val="FD5723"/>
                </a:solidFill>
              </a:rPr>
              <a:t>H</a:t>
            </a:r>
            <a:r>
              <a:rPr lang="it-IT" sz="2800">
                <a:solidFill>
                  <a:schemeClr val="bg1"/>
                </a:solidFill>
              </a:rPr>
              <a:t>igh </a:t>
            </a:r>
            <a:r>
              <a:rPr lang="it-IT" sz="2800">
                <a:solidFill>
                  <a:srgbClr val="FD5723"/>
                </a:solidFill>
              </a:rPr>
              <a:t>P</a:t>
            </a:r>
            <a:r>
              <a:rPr lang="it-IT" sz="2800">
                <a:solidFill>
                  <a:schemeClr val="bg1"/>
                </a:solidFill>
              </a:rPr>
              <a:t>ower </a:t>
            </a:r>
            <a:r>
              <a:rPr lang="it-IT" sz="2800">
                <a:solidFill>
                  <a:srgbClr val="FD5723"/>
                </a:solidFill>
              </a:rPr>
              <a:t>P</a:t>
            </a:r>
            <a:r>
              <a:rPr lang="it-IT" sz="2800">
                <a:solidFill>
                  <a:schemeClr val="bg1"/>
                </a:solidFill>
              </a:rPr>
              <a:t>roton </a:t>
            </a:r>
            <a:r>
              <a:rPr lang="it-IT" sz="2800">
                <a:solidFill>
                  <a:srgbClr val="FD5723"/>
                </a:solidFill>
              </a:rPr>
              <a:t>A</a:t>
            </a:r>
            <a:r>
              <a:rPr lang="it-IT" sz="2800">
                <a:solidFill>
                  <a:schemeClr val="bg1"/>
                </a:solidFill>
              </a:rPr>
              <a:t>ccelerators</a:t>
            </a:r>
          </a:p>
        </p:txBody>
      </p:sp>
      <p:graphicFrame>
        <p:nvGraphicFramePr>
          <p:cNvPr id="231587" name="Group 163"/>
          <p:cNvGraphicFramePr>
            <a:graphicFrameLocks noGrp="1"/>
          </p:cNvGraphicFramePr>
          <p:nvPr>
            <p:ph idx="1"/>
          </p:nvPr>
        </p:nvGraphicFramePr>
        <p:xfrm>
          <a:off x="457200" y="1600200"/>
          <a:ext cx="8483600" cy="4305109"/>
        </p:xfrm>
        <a:graphic>
          <a:graphicData uri="http://schemas.openxmlformats.org/drawingml/2006/table">
            <a:tbl>
              <a:tblPr/>
              <a:tblGrid>
                <a:gridCol w="2141538"/>
                <a:gridCol w="1881187"/>
                <a:gridCol w="1260475"/>
                <a:gridCol w="1384300"/>
                <a:gridCol w="1816100"/>
              </a:tblGrid>
              <a:tr h="647700">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bg1"/>
                        </a:solidFill>
                        <a:effectLst/>
                        <a:latin typeface="Arial" pitchFamily="-112" charset="0"/>
                      </a:endParaRP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Beam Power</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Average current</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Energy</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bg1"/>
                          </a:solidFill>
                          <a:effectLst/>
                          <a:latin typeface="Arial" pitchFamily="-112" charset="0"/>
                        </a:rPr>
                        <a:t>Major Users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r h="644525">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Spallation Neutron Sources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1-10 MW</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1 - 5 mA</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1-1.5 GeV</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Condensed matter</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r h="647700">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Radioactive beams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P &gt; 200kW</a:t>
                      </a:r>
                    </a:p>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N &gt; 5 MW</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1 – 10 mA</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&gt;200 MeV</a:t>
                      </a:r>
                    </a:p>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&gt; 1 GeV</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Nuclear Phys</a:t>
                      </a:r>
                    </a:p>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Astrophys </a:t>
                      </a:r>
                    </a:p>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beta beams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r h="646113">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Transmutation nuclear waste</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5 – 20 MW</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5 – 20 mA</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1 GeV</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Energy product</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r h="647700">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Technological irradiation tools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10 – 40 MW</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10–40 mA</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1 GeV</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CCFFFF"/>
                          </a:solidFill>
                          <a:effectLst/>
                          <a:latin typeface="Arial" pitchFamily="-112" charset="0"/>
                        </a:rPr>
                        <a:t>Solid state phys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r h="644525">
                <a:tc>
                  <a:txBody>
                    <a:bodyPr/>
                    <a:lstStyle/>
                    <a:p>
                      <a:pPr marL="0" marR="0" lvl="0" indent="87313"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Neutrino factories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4 MW</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2 mA</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2 GeV</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c>
                  <a:txBody>
                    <a:bodyPr/>
                    <a:lstStyle/>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High ener phys</a:t>
                      </a:r>
                    </a:p>
                    <a:p>
                      <a:pPr marL="0" marR="0" lvl="0" indent="87313"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Arial" pitchFamily="-112" charset="0"/>
                        </a:rPr>
                        <a:t>Astrophys</a:t>
                      </a:r>
                    </a:p>
                  </a:txBody>
                  <a:tcPr anchor="ctr" horzOverflow="overflow">
                    <a:lnL w="12700" cap="flat" cmpd="sng" algn="ctr">
                      <a:solidFill>
                        <a:srgbClr val="FD5723"/>
                      </a:solidFill>
                      <a:prstDash val="solid"/>
                      <a:round/>
                      <a:headEnd type="none" w="med" len="med"/>
                      <a:tailEnd type="none" w="med" len="med"/>
                    </a:lnL>
                    <a:lnR w="12700" cap="flat" cmpd="sng" algn="ctr">
                      <a:solidFill>
                        <a:srgbClr val="FD5723"/>
                      </a:solidFill>
                      <a:prstDash val="solid"/>
                      <a:round/>
                      <a:headEnd type="none" w="med" len="med"/>
                      <a:tailEnd type="none" w="med" len="med"/>
                    </a:lnR>
                    <a:lnT w="12700" cap="flat" cmpd="sng" algn="ctr">
                      <a:solidFill>
                        <a:srgbClr val="FD5723"/>
                      </a:solidFill>
                      <a:prstDash val="solid"/>
                      <a:round/>
                      <a:headEnd type="none" w="med" len="med"/>
                      <a:tailEnd type="none" w="med" len="med"/>
                    </a:lnT>
                    <a:lnB w="12700" cap="flat" cmpd="sng" algn="ctr">
                      <a:solidFill>
                        <a:srgbClr val="FD5723"/>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a:t>21/07/09 Krakow - HEP 2009                                                       C.Biscari - "Accelerators R&amp;D" </a:t>
            </a:r>
          </a:p>
        </p:txBody>
      </p:sp>
      <p:sp>
        <p:nvSpPr>
          <p:cNvPr id="17" name="Slide Number Placeholder 3"/>
          <p:cNvSpPr>
            <a:spLocks noGrp="1"/>
          </p:cNvSpPr>
          <p:nvPr>
            <p:ph type="sldNum" sz="quarter" idx="12"/>
          </p:nvPr>
        </p:nvSpPr>
        <p:spPr/>
        <p:txBody>
          <a:bodyPr/>
          <a:lstStyle/>
          <a:p>
            <a:fld id="{37E458CD-4E7F-DC4F-BC1F-4F697D1452BF}" type="slidenum">
              <a:rPr lang="en-US"/>
              <a:pPr/>
              <a:t>33</a:t>
            </a:fld>
            <a:endParaRPr lang="en-US"/>
          </a:p>
        </p:txBody>
      </p:sp>
      <p:sp>
        <p:nvSpPr>
          <p:cNvPr id="601090" name="Rectangle 2"/>
          <p:cNvSpPr>
            <a:spLocks noGrp="1" noChangeArrowheads="1"/>
          </p:cNvSpPr>
          <p:nvPr>
            <p:ph type="title" idx="4294967295"/>
          </p:nvPr>
        </p:nvSpPr>
        <p:spPr>
          <a:xfrm>
            <a:off x="1371600" y="0"/>
            <a:ext cx="7239000" cy="914400"/>
          </a:xfrm>
        </p:spPr>
        <p:txBody>
          <a:bodyPr/>
          <a:lstStyle/>
          <a:p>
            <a:r>
              <a:rPr lang="en-US" b="1"/>
              <a:t>Challenges:</a:t>
            </a:r>
            <a:r>
              <a:rPr lang="en-US"/>
              <a:t> Energy stored in the beam</a:t>
            </a:r>
          </a:p>
        </p:txBody>
      </p:sp>
      <p:pic>
        <p:nvPicPr>
          <p:cNvPr id="601091" name="Picture 3" descr="power-vs-energy"/>
          <p:cNvPicPr>
            <a:picLocks noChangeAspect="1" noChangeArrowheads="1"/>
          </p:cNvPicPr>
          <p:nvPr/>
        </p:nvPicPr>
        <p:blipFill>
          <a:blip r:embed="rId3"/>
          <a:srcRect/>
          <a:stretch>
            <a:fillRect/>
          </a:stretch>
        </p:blipFill>
        <p:spPr bwMode="auto">
          <a:xfrm>
            <a:off x="457200" y="914400"/>
            <a:ext cx="7924800" cy="5219700"/>
          </a:xfrm>
          <a:prstGeom prst="rect">
            <a:avLst/>
          </a:prstGeom>
          <a:noFill/>
        </p:spPr>
      </p:pic>
      <p:sp>
        <p:nvSpPr>
          <p:cNvPr id="601092" name="Text Box 4"/>
          <p:cNvSpPr txBox="1">
            <a:spLocks noChangeArrowheads="1"/>
          </p:cNvSpPr>
          <p:nvPr/>
        </p:nvSpPr>
        <p:spPr bwMode="auto">
          <a:xfrm>
            <a:off x="457200" y="5791200"/>
            <a:ext cx="2058988" cy="336550"/>
          </a:xfrm>
          <a:prstGeom prst="rect">
            <a:avLst/>
          </a:prstGeom>
          <a:solidFill>
            <a:schemeClr val="bg1"/>
          </a:solidFill>
          <a:ln w="12700">
            <a:noFill/>
            <a:miter lim="800000"/>
            <a:headEnd type="none" w="sm" len="sm"/>
            <a:tailEnd type="none" w="sm" len="sm"/>
          </a:ln>
          <a:effectLst/>
        </p:spPr>
        <p:txBody>
          <a:bodyPr wrap="none">
            <a:prstTxWarp prst="textNoShape">
              <a:avLst/>
            </a:prstTxWarp>
            <a:spAutoFit/>
          </a:bodyPr>
          <a:lstStyle/>
          <a:p>
            <a:pPr eaLnBrk="0" hangingPunct="0"/>
            <a:r>
              <a:rPr lang="fr-CH" sz="1600"/>
              <a:t>courtesy R.Assmann</a:t>
            </a:r>
            <a:endParaRPr lang="en-US" sz="1600"/>
          </a:p>
        </p:txBody>
      </p:sp>
      <p:sp>
        <p:nvSpPr>
          <p:cNvPr id="601093" name="Text Box 5"/>
          <p:cNvSpPr txBox="1">
            <a:spLocks noChangeArrowheads="1"/>
          </p:cNvSpPr>
          <p:nvPr/>
        </p:nvSpPr>
        <p:spPr bwMode="auto">
          <a:xfrm>
            <a:off x="3581400" y="5562600"/>
            <a:ext cx="2743200" cy="449263"/>
          </a:xfrm>
          <a:prstGeom prst="rect">
            <a:avLst/>
          </a:prstGeom>
          <a:solidFill>
            <a:schemeClr val="hlink"/>
          </a:solidFill>
          <a:ln w="12700">
            <a:noFill/>
            <a:miter lim="800000"/>
            <a:headEnd type="none" w="sm" len="sm"/>
            <a:tailEnd type="none" w="sm" len="sm"/>
          </a:ln>
          <a:effectLst/>
        </p:spPr>
        <p:txBody>
          <a:bodyPr>
            <a:prstTxWarp prst="textNoShape">
              <a:avLst/>
            </a:prstTxWarp>
            <a:spAutoFit/>
          </a:bodyPr>
          <a:lstStyle/>
          <a:p>
            <a:pPr eaLnBrk="0" hangingPunct="0">
              <a:lnSpc>
                <a:spcPct val="130000"/>
              </a:lnSpc>
              <a:spcBef>
                <a:spcPct val="50000"/>
              </a:spcBef>
            </a:pPr>
            <a:r>
              <a:rPr lang="en-US">
                <a:solidFill>
                  <a:schemeClr val="bg2"/>
                </a:solidFill>
              </a:rPr>
              <a:t> Momentum [GeV/c]</a:t>
            </a:r>
          </a:p>
        </p:txBody>
      </p:sp>
      <p:sp>
        <p:nvSpPr>
          <p:cNvPr id="601094" name="Text Box 6"/>
          <p:cNvSpPr txBox="1">
            <a:spLocks noChangeArrowheads="1"/>
          </p:cNvSpPr>
          <p:nvPr/>
        </p:nvSpPr>
        <p:spPr bwMode="auto">
          <a:xfrm rot="-5400000">
            <a:off x="-1020762" y="3152775"/>
            <a:ext cx="3657600" cy="393700"/>
          </a:xfrm>
          <a:prstGeom prst="rect">
            <a:avLst/>
          </a:prstGeom>
          <a:solidFill>
            <a:schemeClr val="hlink"/>
          </a:solidFill>
          <a:ln w="12700">
            <a:noFill/>
            <a:miter lim="800000"/>
            <a:headEnd type="none" w="sm" len="sm"/>
            <a:tailEnd type="none" w="sm" len="sm"/>
          </a:ln>
          <a:effectLst/>
        </p:spPr>
        <p:txBody>
          <a:bodyPr>
            <a:prstTxWarp prst="textNoShape">
              <a:avLst/>
            </a:prstTxWarp>
            <a:spAutoFit/>
          </a:bodyPr>
          <a:lstStyle/>
          <a:p>
            <a:pPr eaLnBrk="0" hangingPunct="0">
              <a:lnSpc>
                <a:spcPct val="110000"/>
              </a:lnSpc>
              <a:spcBef>
                <a:spcPct val="50000"/>
              </a:spcBef>
            </a:pPr>
            <a:r>
              <a:rPr lang="en-US">
                <a:solidFill>
                  <a:schemeClr val="bg2"/>
                </a:solidFill>
              </a:rPr>
              <a:t>Energy stored in the beam [MJ]</a:t>
            </a:r>
          </a:p>
        </p:txBody>
      </p:sp>
      <p:sp>
        <p:nvSpPr>
          <p:cNvPr id="601095" name="Line 7"/>
          <p:cNvSpPr>
            <a:spLocks noChangeShapeType="1"/>
          </p:cNvSpPr>
          <p:nvPr/>
        </p:nvSpPr>
        <p:spPr bwMode="auto">
          <a:xfrm>
            <a:off x="8077200" y="1600200"/>
            <a:ext cx="0" cy="1828800"/>
          </a:xfrm>
          <a:prstGeom prst="line">
            <a:avLst/>
          </a:prstGeom>
          <a:noFill/>
          <a:ln w="28575">
            <a:solidFill>
              <a:srgbClr val="FF0000"/>
            </a:solidFill>
            <a:round/>
            <a:headEnd type="triangle" w="med" len="med"/>
            <a:tailEnd type="triangle" w="med" len="med"/>
          </a:ln>
          <a:effectLst/>
        </p:spPr>
        <p:txBody>
          <a:bodyPr>
            <a:prstTxWarp prst="textNoShape">
              <a:avLst/>
            </a:prstTxWarp>
          </a:bodyPr>
          <a:lstStyle/>
          <a:p>
            <a:endParaRPr lang="en-US"/>
          </a:p>
        </p:txBody>
      </p:sp>
      <p:sp>
        <p:nvSpPr>
          <p:cNvPr id="601096" name="Line 8"/>
          <p:cNvSpPr>
            <a:spLocks noChangeShapeType="1"/>
          </p:cNvSpPr>
          <p:nvPr/>
        </p:nvSpPr>
        <p:spPr bwMode="auto">
          <a:xfrm>
            <a:off x="7696200" y="1625600"/>
            <a:ext cx="609600" cy="0"/>
          </a:xfrm>
          <a:prstGeom prst="line">
            <a:avLst/>
          </a:prstGeom>
          <a:noFill/>
          <a:ln w="12700">
            <a:solidFill>
              <a:srgbClr val="FF0000"/>
            </a:solidFill>
            <a:round/>
            <a:headEnd type="none" w="sm" len="sm"/>
            <a:tailEnd type="none" w="sm" len="sm"/>
          </a:ln>
          <a:effectLst/>
        </p:spPr>
        <p:txBody>
          <a:bodyPr>
            <a:prstTxWarp prst="textNoShape">
              <a:avLst/>
            </a:prstTxWarp>
          </a:bodyPr>
          <a:lstStyle/>
          <a:p>
            <a:endParaRPr lang="en-US"/>
          </a:p>
        </p:txBody>
      </p:sp>
      <p:sp>
        <p:nvSpPr>
          <p:cNvPr id="601097" name="Line 9"/>
          <p:cNvSpPr>
            <a:spLocks noChangeShapeType="1"/>
          </p:cNvSpPr>
          <p:nvPr/>
        </p:nvSpPr>
        <p:spPr bwMode="auto">
          <a:xfrm>
            <a:off x="6858000" y="3429000"/>
            <a:ext cx="1447800" cy="0"/>
          </a:xfrm>
          <a:prstGeom prst="line">
            <a:avLst/>
          </a:prstGeom>
          <a:noFill/>
          <a:ln w="12700">
            <a:solidFill>
              <a:srgbClr val="FF0000"/>
            </a:solidFill>
            <a:round/>
            <a:headEnd type="none" w="sm" len="sm"/>
            <a:tailEnd type="none" w="sm" len="sm"/>
          </a:ln>
          <a:effectLst/>
        </p:spPr>
        <p:txBody>
          <a:bodyPr>
            <a:prstTxWarp prst="textNoShape">
              <a:avLst/>
            </a:prstTxWarp>
          </a:bodyPr>
          <a:lstStyle/>
          <a:p>
            <a:endParaRPr lang="en-US"/>
          </a:p>
        </p:txBody>
      </p:sp>
      <p:sp>
        <p:nvSpPr>
          <p:cNvPr id="601098" name="Text Box 10"/>
          <p:cNvSpPr txBox="1">
            <a:spLocks noChangeArrowheads="1"/>
          </p:cNvSpPr>
          <p:nvPr/>
        </p:nvSpPr>
        <p:spPr bwMode="auto">
          <a:xfrm>
            <a:off x="609600" y="6408738"/>
            <a:ext cx="7696200" cy="449262"/>
          </a:xfrm>
          <a:prstGeom prst="rect">
            <a:avLst/>
          </a:prstGeom>
          <a:solidFill>
            <a:srgbClr val="EAEAEA"/>
          </a:solidFill>
          <a:ln w="12700">
            <a:noFill/>
            <a:miter lim="800000"/>
            <a:headEnd type="none" w="sm" len="sm"/>
            <a:tailEnd type="none" w="sm" len="sm"/>
          </a:ln>
          <a:effectLst/>
        </p:spPr>
        <p:txBody>
          <a:bodyPr>
            <a:prstTxWarp prst="textNoShape">
              <a:avLst/>
            </a:prstTxWarp>
            <a:spAutoFit/>
          </a:bodyPr>
          <a:lstStyle/>
          <a:p>
            <a:pPr eaLnBrk="0" hangingPunct="0">
              <a:lnSpc>
                <a:spcPct val="130000"/>
              </a:lnSpc>
              <a:spcBef>
                <a:spcPct val="50000"/>
              </a:spcBef>
            </a:pPr>
            <a:r>
              <a:rPr lang="en-US" dirty="0">
                <a:solidFill>
                  <a:schemeClr val="bg2"/>
                </a:solidFill>
              </a:rPr>
              <a:t>Energy density:  even larger factor between LHC and other machines</a:t>
            </a:r>
          </a:p>
        </p:txBody>
      </p:sp>
      <p:sp>
        <p:nvSpPr>
          <p:cNvPr id="601099" name="Line 11"/>
          <p:cNvSpPr>
            <a:spLocks noChangeShapeType="1"/>
          </p:cNvSpPr>
          <p:nvPr/>
        </p:nvSpPr>
        <p:spPr bwMode="auto">
          <a:xfrm>
            <a:off x="5562600" y="4724400"/>
            <a:ext cx="2743200" cy="0"/>
          </a:xfrm>
          <a:prstGeom prst="line">
            <a:avLst/>
          </a:prstGeom>
          <a:noFill/>
          <a:ln w="12700">
            <a:solidFill>
              <a:srgbClr val="FF0000"/>
            </a:solidFill>
            <a:round/>
            <a:headEnd type="none" w="sm" len="sm"/>
            <a:tailEnd type="none" w="sm" len="sm"/>
          </a:ln>
          <a:effectLst/>
        </p:spPr>
        <p:txBody>
          <a:bodyPr>
            <a:prstTxWarp prst="textNoShape">
              <a:avLst/>
            </a:prstTxWarp>
          </a:bodyPr>
          <a:lstStyle/>
          <a:p>
            <a:endParaRPr lang="en-US"/>
          </a:p>
        </p:txBody>
      </p:sp>
      <p:sp>
        <p:nvSpPr>
          <p:cNvPr id="601100" name="Line 12"/>
          <p:cNvSpPr>
            <a:spLocks noChangeShapeType="1"/>
          </p:cNvSpPr>
          <p:nvPr/>
        </p:nvSpPr>
        <p:spPr bwMode="auto">
          <a:xfrm flipH="1">
            <a:off x="8229600" y="1600200"/>
            <a:ext cx="0" cy="3124200"/>
          </a:xfrm>
          <a:prstGeom prst="line">
            <a:avLst/>
          </a:prstGeom>
          <a:noFill/>
          <a:ln w="28575">
            <a:solidFill>
              <a:srgbClr val="FF0000"/>
            </a:solidFill>
            <a:round/>
            <a:headEnd type="triangle" w="med" len="med"/>
            <a:tailEnd type="triangle" w="med" len="med"/>
          </a:ln>
          <a:effectLst/>
        </p:spPr>
        <p:txBody>
          <a:bodyPr>
            <a:prstTxWarp prst="textNoShape">
              <a:avLst/>
            </a:prstTxWarp>
          </a:bodyPr>
          <a:lstStyle/>
          <a:p>
            <a:endParaRPr lang="en-US"/>
          </a:p>
        </p:txBody>
      </p:sp>
      <p:sp>
        <p:nvSpPr>
          <p:cNvPr id="601101" name="Text Box 13"/>
          <p:cNvSpPr txBox="1">
            <a:spLocks noChangeArrowheads="1"/>
          </p:cNvSpPr>
          <p:nvPr/>
        </p:nvSpPr>
        <p:spPr bwMode="auto">
          <a:xfrm>
            <a:off x="7467600" y="2438400"/>
            <a:ext cx="838200" cy="409575"/>
          </a:xfrm>
          <a:prstGeom prst="rect">
            <a:avLst/>
          </a:prstGeom>
          <a:solidFill>
            <a:schemeClr val="hlink"/>
          </a:solidFill>
          <a:ln w="12700">
            <a:noFill/>
            <a:miter lim="800000"/>
            <a:headEnd type="none" w="sm" len="sm"/>
            <a:tailEnd type="none" w="sm" len="sm"/>
          </a:ln>
          <a:effectLst/>
        </p:spPr>
        <p:txBody>
          <a:bodyPr>
            <a:prstTxWarp prst="textNoShape">
              <a:avLst/>
            </a:prstTxWarp>
            <a:spAutoFit/>
          </a:bodyPr>
          <a:lstStyle/>
          <a:p>
            <a:pPr eaLnBrk="0" hangingPunct="0">
              <a:lnSpc>
                <a:spcPct val="130000"/>
              </a:lnSpc>
              <a:spcBef>
                <a:spcPct val="50000"/>
              </a:spcBef>
            </a:pPr>
            <a:r>
              <a:rPr lang="en-US" sz="1600" b="1">
                <a:solidFill>
                  <a:schemeClr val="bg2"/>
                </a:solidFill>
              </a:rPr>
              <a:t>  </a:t>
            </a:r>
            <a:r>
              <a:rPr lang="en-US" sz="1600" b="1">
                <a:solidFill>
                  <a:schemeClr val="bg2"/>
                </a:solidFill>
                <a:ea typeface="Arial" pitchFamily="-112" charset="0"/>
                <a:cs typeface="Arial" pitchFamily="-112" charset="0"/>
              </a:rPr>
              <a:t>x </a:t>
            </a:r>
            <a:r>
              <a:rPr lang="en-US" sz="1600" b="1">
                <a:solidFill>
                  <a:schemeClr val="bg2"/>
                </a:solidFill>
              </a:rPr>
              <a:t>200</a:t>
            </a:r>
          </a:p>
        </p:txBody>
      </p:sp>
      <p:sp>
        <p:nvSpPr>
          <p:cNvPr id="601102" name="Text Box 14"/>
          <p:cNvSpPr txBox="1">
            <a:spLocks noChangeArrowheads="1"/>
          </p:cNvSpPr>
          <p:nvPr/>
        </p:nvSpPr>
        <p:spPr bwMode="auto">
          <a:xfrm>
            <a:off x="7696200" y="4114800"/>
            <a:ext cx="1295400" cy="409575"/>
          </a:xfrm>
          <a:prstGeom prst="rect">
            <a:avLst/>
          </a:prstGeom>
          <a:solidFill>
            <a:schemeClr val="hlink"/>
          </a:solidFill>
          <a:ln w="12700">
            <a:noFill/>
            <a:miter lim="800000"/>
            <a:headEnd type="none" w="sm" len="sm"/>
            <a:tailEnd type="none" w="sm" len="sm"/>
          </a:ln>
          <a:effectLst/>
        </p:spPr>
        <p:txBody>
          <a:bodyPr>
            <a:prstTxWarp prst="textNoShape">
              <a:avLst/>
            </a:prstTxWarp>
            <a:spAutoFit/>
          </a:bodyPr>
          <a:lstStyle/>
          <a:p>
            <a:pPr eaLnBrk="0" hangingPunct="0">
              <a:lnSpc>
                <a:spcPct val="130000"/>
              </a:lnSpc>
              <a:spcBef>
                <a:spcPct val="50000"/>
              </a:spcBef>
            </a:pPr>
            <a:r>
              <a:rPr lang="en-US" sz="1600" b="1">
                <a:solidFill>
                  <a:schemeClr val="bg2"/>
                </a:solidFill>
              </a:rPr>
              <a:t>  </a:t>
            </a:r>
            <a:r>
              <a:rPr lang="en-US" sz="1600" b="1">
                <a:solidFill>
                  <a:schemeClr val="bg2"/>
                </a:solidFill>
                <a:ea typeface="Arial" pitchFamily="-112" charset="0"/>
                <a:cs typeface="Arial" pitchFamily="-112" charset="0"/>
              </a:rPr>
              <a:t>x </a:t>
            </a:r>
            <a:r>
              <a:rPr lang="en-US" sz="1600" b="1">
                <a:solidFill>
                  <a:schemeClr val="bg2"/>
                </a:solidFill>
              </a:rPr>
              <a:t>10000</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it-IT"/>
              <a:t>21/07/09 Krakow - HEP 2009                                                       C.Biscari - "Accelerators R&amp;D" </a:t>
            </a:r>
          </a:p>
        </p:txBody>
      </p:sp>
      <p:sp>
        <p:nvSpPr>
          <p:cNvPr id="4" name="Slide Number Placeholder 2"/>
          <p:cNvSpPr>
            <a:spLocks noGrp="1"/>
          </p:cNvSpPr>
          <p:nvPr>
            <p:ph type="sldNum" sz="quarter" idx="11"/>
          </p:nvPr>
        </p:nvSpPr>
        <p:spPr/>
        <p:txBody>
          <a:bodyPr/>
          <a:lstStyle/>
          <a:p>
            <a:fld id="{3EA5F225-C507-C045-9794-FFD7FA8D49F8}" type="slidenum">
              <a:rPr lang="it-IT"/>
              <a:pPr/>
              <a:t>34</a:t>
            </a:fld>
            <a:endParaRPr lang="it-IT"/>
          </a:p>
        </p:txBody>
      </p:sp>
      <p:pic>
        <p:nvPicPr>
          <p:cNvPr id="658436" name="Picture 4"/>
          <p:cNvPicPr>
            <a:picLocks noChangeAspect="1" noChangeArrowheads="1"/>
          </p:cNvPicPr>
          <p:nvPr/>
        </p:nvPicPr>
        <p:blipFill>
          <a:blip r:embed="rId3"/>
          <a:srcRect/>
          <a:stretch>
            <a:fillRect/>
          </a:stretch>
        </p:blipFill>
        <p:spPr bwMode="auto">
          <a:xfrm>
            <a:off x="0" y="68263"/>
            <a:ext cx="9144000" cy="6789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it-IT"/>
              <a:t>21/07/09 Krakow - HEP 2009                                                       C.Biscari - "Accelerators R&amp;D" </a:t>
            </a:r>
          </a:p>
        </p:txBody>
      </p:sp>
      <p:sp>
        <p:nvSpPr>
          <p:cNvPr id="4" name="Slide Number Placeholder 2"/>
          <p:cNvSpPr>
            <a:spLocks noGrp="1"/>
          </p:cNvSpPr>
          <p:nvPr>
            <p:ph type="sldNum" sz="quarter" idx="11"/>
          </p:nvPr>
        </p:nvSpPr>
        <p:spPr/>
        <p:txBody>
          <a:bodyPr/>
          <a:lstStyle/>
          <a:p>
            <a:fld id="{F852F0CB-F901-AE40-A3F6-68A48F10D45C}" type="slidenum">
              <a:rPr lang="it-IT"/>
              <a:pPr/>
              <a:t>35</a:t>
            </a:fld>
            <a:endParaRPr lang="it-IT"/>
          </a:p>
        </p:txBody>
      </p:sp>
      <p:pic>
        <p:nvPicPr>
          <p:cNvPr id="660484" name="Picture 4"/>
          <p:cNvPicPr>
            <a:picLocks noChangeAspect="1" noChangeArrowheads="1"/>
          </p:cNvPicPr>
          <p:nvPr/>
        </p:nvPicPr>
        <p:blipFill>
          <a:blip r:embed="rId3"/>
          <a:srcRect/>
          <a:stretch>
            <a:fillRect/>
          </a:stretch>
        </p:blipFill>
        <p:spPr bwMode="auto">
          <a:xfrm>
            <a:off x="147638" y="111125"/>
            <a:ext cx="8843962" cy="6657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it-IT"/>
              <a:t>21/07/09 Krakow - HEP 2009                                                       C.Biscari - "Accelerators R&amp;D" </a:t>
            </a:r>
          </a:p>
        </p:txBody>
      </p:sp>
      <p:sp>
        <p:nvSpPr>
          <p:cNvPr id="4" name="Slide Number Placeholder 2"/>
          <p:cNvSpPr>
            <a:spLocks noGrp="1"/>
          </p:cNvSpPr>
          <p:nvPr>
            <p:ph type="sldNum" sz="quarter" idx="11"/>
          </p:nvPr>
        </p:nvSpPr>
        <p:spPr/>
        <p:txBody>
          <a:bodyPr/>
          <a:lstStyle/>
          <a:p>
            <a:fld id="{2C39C233-9EAD-FF4A-A27B-E6DAF6D9AC80}" type="slidenum">
              <a:rPr lang="it-IT"/>
              <a:pPr/>
              <a:t>36</a:t>
            </a:fld>
            <a:endParaRPr lang="it-IT"/>
          </a:p>
        </p:txBody>
      </p:sp>
      <p:pic>
        <p:nvPicPr>
          <p:cNvPr id="662532" name="Picture 4"/>
          <p:cNvPicPr>
            <a:picLocks noChangeAspect="1" noChangeArrowheads="1"/>
          </p:cNvPicPr>
          <p:nvPr/>
        </p:nvPicPr>
        <p:blipFill>
          <a:blip r:embed="rId3"/>
          <a:srcRect/>
          <a:stretch>
            <a:fillRect/>
          </a:stretch>
        </p:blipFill>
        <p:spPr bwMode="auto">
          <a:xfrm>
            <a:off x="230188" y="0"/>
            <a:ext cx="8755062" cy="660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it-IT"/>
              <a:t>21/07/09 Krakow - HEP 2009                                                       C.Biscari - "Accelerators R&amp;D" </a:t>
            </a:r>
          </a:p>
        </p:txBody>
      </p:sp>
      <p:sp>
        <p:nvSpPr>
          <p:cNvPr id="4" name="Slide Number Placeholder 2"/>
          <p:cNvSpPr>
            <a:spLocks noGrp="1"/>
          </p:cNvSpPr>
          <p:nvPr>
            <p:ph type="sldNum" sz="quarter" idx="11"/>
          </p:nvPr>
        </p:nvSpPr>
        <p:spPr/>
        <p:txBody>
          <a:bodyPr/>
          <a:lstStyle/>
          <a:p>
            <a:fld id="{1418EC20-BB00-C042-BBFF-CA55E00338B0}" type="slidenum">
              <a:rPr lang="it-IT"/>
              <a:pPr/>
              <a:t>37</a:t>
            </a:fld>
            <a:endParaRPr lang="it-IT"/>
          </a:p>
        </p:txBody>
      </p:sp>
      <p:pic>
        <p:nvPicPr>
          <p:cNvPr id="666628" name="Picture 4"/>
          <p:cNvPicPr>
            <a:picLocks noChangeAspect="1" noChangeArrowheads="1"/>
          </p:cNvPicPr>
          <p:nvPr/>
        </p:nvPicPr>
        <p:blipFill>
          <a:blip r:embed="rId3"/>
          <a:srcRect/>
          <a:stretch>
            <a:fillRect/>
          </a:stretch>
        </p:blipFill>
        <p:spPr bwMode="auto">
          <a:xfrm>
            <a:off x="279400" y="0"/>
            <a:ext cx="8701088" cy="6542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6" name="Title 36"/>
          <p:cNvSpPr>
            <a:spLocks noGrp="1"/>
          </p:cNvSpPr>
          <p:nvPr>
            <p:ph type="ctrTitle"/>
          </p:nvPr>
        </p:nvSpPr>
        <p:spPr>
          <a:xfrm>
            <a:off x="736600" y="330201"/>
            <a:ext cx="7772400" cy="631825"/>
          </a:xfrm>
        </p:spPr>
        <p:txBody>
          <a:bodyPr/>
          <a:lstStyle/>
          <a:p>
            <a:pPr>
              <a:defRPr/>
            </a:pPr>
            <a:r>
              <a:rPr lang="en-US" sz="3600" b="1" dirty="0" err="1" smtClean="0">
                <a:solidFill>
                  <a:srgbClr val="C3090E"/>
                </a:solidFill>
                <a:effectLst>
                  <a:outerShdw blurRad="38100" dist="38100" dir="2700000" algn="tl">
                    <a:srgbClr val="DDDDDD"/>
                  </a:outerShdw>
                </a:effectLst>
              </a:rPr>
              <a:t>Frascati</a:t>
            </a:r>
            <a:r>
              <a:rPr lang="en-US" sz="3600" b="1" dirty="0" smtClean="0">
                <a:solidFill>
                  <a:srgbClr val="C3090E"/>
                </a:solidFill>
                <a:effectLst>
                  <a:outerShdw blurRad="38100" dist="38100" dir="2700000" algn="tl">
                    <a:srgbClr val="DDDDDD"/>
                  </a:outerShdw>
                </a:effectLst>
              </a:rPr>
              <a:t> FLAME </a:t>
            </a:r>
            <a:r>
              <a:rPr lang="en-US" sz="3600" b="1" dirty="0">
                <a:solidFill>
                  <a:srgbClr val="C3090E"/>
                </a:solidFill>
                <a:effectLst>
                  <a:outerShdw blurRad="38100" dist="38100" dir="2700000" algn="tl">
                    <a:srgbClr val="DDDDDD"/>
                  </a:outerShdw>
                </a:effectLst>
              </a:rPr>
              <a:t>Target Area</a:t>
            </a:r>
            <a:endParaRPr lang="en-US" sz="3600" b="1" dirty="0">
              <a:solidFill>
                <a:srgbClr val="C3090E"/>
              </a:solidFill>
              <a:effectLst>
                <a:outerShdw blurRad="38100" dist="38100" dir="2700000" algn="tl">
                  <a:srgbClr val="DDDDDD"/>
                </a:outerShdw>
              </a:effectLst>
              <a:ea typeface="Arial Rounded MT Bold" charset="0"/>
            </a:endParaRPr>
          </a:p>
        </p:txBody>
      </p:sp>
      <p:pic>
        <p:nvPicPr>
          <p:cNvPr id="33795" name="Picture 11" descr="FLAME-001-00-A.bmp"/>
          <p:cNvPicPr>
            <a:picLocks noChangeAspect="1"/>
          </p:cNvPicPr>
          <p:nvPr/>
        </p:nvPicPr>
        <p:blipFill>
          <a:blip r:embed="rId3">
            <a:clrChange>
              <a:clrFrom>
                <a:srgbClr val="FFFFFF"/>
              </a:clrFrom>
              <a:clrTo>
                <a:srgbClr val="FFFFFF">
                  <a:alpha val="0"/>
                </a:srgbClr>
              </a:clrTo>
            </a:clrChange>
          </a:blip>
          <a:srcRect l="5833" t="12158" r="10834" b="12158"/>
          <a:stretch>
            <a:fillRect/>
          </a:stretch>
        </p:blipFill>
        <p:spPr bwMode="auto">
          <a:xfrm>
            <a:off x="228600" y="1066800"/>
            <a:ext cx="8112369" cy="5029200"/>
          </a:xfrm>
          <a:prstGeom prst="rect">
            <a:avLst/>
          </a:prstGeom>
          <a:noFill/>
          <a:ln w="9525">
            <a:noFill/>
            <a:miter lim="800000"/>
            <a:headEnd/>
            <a:tailEnd/>
          </a:ln>
        </p:spPr>
      </p:pic>
      <p:sp>
        <p:nvSpPr>
          <p:cNvPr id="33796" name="TextBox 35"/>
          <p:cNvSpPr txBox="1">
            <a:spLocks noChangeArrowheads="1"/>
          </p:cNvSpPr>
          <p:nvPr/>
        </p:nvSpPr>
        <p:spPr bwMode="auto">
          <a:xfrm>
            <a:off x="3276600" y="3429000"/>
            <a:ext cx="184666" cy="369332"/>
          </a:xfrm>
          <a:prstGeom prst="rect">
            <a:avLst/>
          </a:prstGeom>
          <a:noFill/>
          <a:ln w="9525">
            <a:noFill/>
            <a:miter lim="800000"/>
            <a:headEnd/>
            <a:tailEnd/>
          </a:ln>
        </p:spPr>
        <p:txBody>
          <a:bodyPr wrap="none">
            <a:prstTxWarp prst="textNoShape">
              <a:avLst/>
            </a:prstTxWarp>
            <a:spAutoFit/>
          </a:bodyPr>
          <a:lstStyle/>
          <a:p>
            <a:endParaRPr lang="en-US"/>
          </a:p>
        </p:txBody>
      </p:sp>
      <p:sp>
        <p:nvSpPr>
          <p:cNvPr id="33797" name="TextBox 4"/>
          <p:cNvSpPr txBox="1">
            <a:spLocks noChangeArrowheads="1"/>
          </p:cNvSpPr>
          <p:nvPr/>
        </p:nvSpPr>
        <p:spPr bwMode="auto">
          <a:xfrm>
            <a:off x="1600200" y="4572001"/>
            <a:ext cx="1364977" cy="461665"/>
          </a:xfrm>
          <a:prstGeom prst="rect">
            <a:avLst/>
          </a:prstGeom>
          <a:noFill/>
          <a:ln w="9525">
            <a:noFill/>
            <a:miter lim="800000"/>
            <a:headEnd/>
            <a:tailEnd/>
          </a:ln>
        </p:spPr>
        <p:txBody>
          <a:bodyPr wrap="none">
            <a:prstTxWarp prst="textNoShape">
              <a:avLst/>
            </a:prstTxWarp>
            <a:spAutoFit/>
          </a:bodyPr>
          <a:lstStyle/>
          <a:p>
            <a:r>
              <a:rPr lang="en-US" sz="1200">
                <a:solidFill>
                  <a:srgbClr val="C40B17"/>
                </a:solidFill>
              </a:rPr>
              <a:t>Compressor </a:t>
            </a:r>
          </a:p>
          <a:p>
            <a:r>
              <a:rPr lang="en-US" sz="1200">
                <a:solidFill>
                  <a:srgbClr val="C40B17"/>
                </a:solidFill>
              </a:rPr>
              <a:t>vacuum chamber</a:t>
            </a:r>
          </a:p>
        </p:txBody>
      </p:sp>
      <p:sp>
        <p:nvSpPr>
          <p:cNvPr id="33798" name="TextBox 5"/>
          <p:cNvSpPr txBox="1">
            <a:spLocks noChangeArrowheads="1"/>
          </p:cNvSpPr>
          <p:nvPr/>
        </p:nvSpPr>
        <p:spPr bwMode="auto">
          <a:xfrm>
            <a:off x="7848600" y="3048001"/>
            <a:ext cx="903237" cy="646331"/>
          </a:xfrm>
          <a:prstGeom prst="rect">
            <a:avLst/>
          </a:prstGeom>
          <a:noFill/>
          <a:ln w="9525">
            <a:noFill/>
            <a:miter lim="800000"/>
            <a:headEnd/>
            <a:tailEnd/>
          </a:ln>
        </p:spPr>
        <p:txBody>
          <a:bodyPr wrap="none">
            <a:prstTxWarp prst="textNoShape">
              <a:avLst/>
            </a:prstTxWarp>
            <a:spAutoFit/>
          </a:bodyPr>
          <a:lstStyle/>
          <a:p>
            <a:r>
              <a:rPr lang="en-US" sz="1200">
                <a:solidFill>
                  <a:srgbClr val="C40B17"/>
                </a:solidFill>
              </a:rPr>
              <a:t>Interaction</a:t>
            </a:r>
          </a:p>
          <a:p>
            <a:r>
              <a:rPr lang="en-US" sz="1200">
                <a:solidFill>
                  <a:srgbClr val="C40B17"/>
                </a:solidFill>
              </a:rPr>
              <a:t>vacuum </a:t>
            </a:r>
          </a:p>
          <a:p>
            <a:r>
              <a:rPr lang="en-US" sz="1200">
                <a:solidFill>
                  <a:srgbClr val="C40B17"/>
                </a:solidFill>
              </a:rPr>
              <a:t>chamber</a:t>
            </a:r>
          </a:p>
        </p:txBody>
      </p:sp>
      <p:sp>
        <p:nvSpPr>
          <p:cNvPr id="33799" name="TextBox 7"/>
          <p:cNvSpPr txBox="1">
            <a:spLocks noChangeArrowheads="1"/>
          </p:cNvSpPr>
          <p:nvPr/>
        </p:nvSpPr>
        <p:spPr bwMode="auto">
          <a:xfrm>
            <a:off x="7086601" y="1447801"/>
            <a:ext cx="1729836" cy="461665"/>
          </a:xfrm>
          <a:prstGeom prst="rect">
            <a:avLst/>
          </a:prstGeom>
          <a:noFill/>
          <a:ln w="9525">
            <a:noFill/>
            <a:miter lim="800000"/>
            <a:headEnd/>
            <a:tailEnd/>
          </a:ln>
        </p:spPr>
        <p:txBody>
          <a:bodyPr wrap="none">
            <a:prstTxWarp prst="textNoShape">
              <a:avLst/>
            </a:prstTxWarp>
            <a:spAutoFit/>
          </a:bodyPr>
          <a:lstStyle/>
          <a:p>
            <a:r>
              <a:rPr lang="en-US" sz="1200">
                <a:solidFill>
                  <a:srgbClr val="C40B17"/>
                </a:solidFill>
              </a:rPr>
              <a:t>Main beam (&gt;250 TW)</a:t>
            </a:r>
          </a:p>
          <a:p>
            <a:r>
              <a:rPr lang="en-US" sz="1200">
                <a:solidFill>
                  <a:srgbClr val="C40B17"/>
                </a:solidFill>
              </a:rPr>
              <a:t>Vacuum transport line</a:t>
            </a:r>
          </a:p>
        </p:txBody>
      </p:sp>
      <p:sp>
        <p:nvSpPr>
          <p:cNvPr id="33800" name="TextBox 4"/>
          <p:cNvSpPr txBox="1">
            <a:spLocks noChangeArrowheads="1"/>
          </p:cNvSpPr>
          <p:nvPr/>
        </p:nvSpPr>
        <p:spPr bwMode="auto">
          <a:xfrm>
            <a:off x="762000" y="2209801"/>
            <a:ext cx="1371600" cy="461963"/>
          </a:xfrm>
          <a:prstGeom prst="rect">
            <a:avLst/>
          </a:prstGeom>
          <a:noFill/>
          <a:ln w="9525">
            <a:noFill/>
            <a:miter lim="800000"/>
            <a:headEnd/>
            <a:tailEnd/>
          </a:ln>
        </p:spPr>
        <p:txBody>
          <a:bodyPr>
            <a:prstTxWarp prst="textNoShape">
              <a:avLst/>
            </a:prstTxWarp>
            <a:spAutoFit/>
          </a:bodyPr>
          <a:lstStyle/>
          <a:p>
            <a:r>
              <a:rPr lang="en-US" sz="1200">
                <a:solidFill>
                  <a:srgbClr val="C40B17"/>
                </a:solidFill>
              </a:rPr>
              <a:t>Beam transport to sparc bunker</a:t>
            </a:r>
          </a:p>
        </p:txBody>
      </p:sp>
      <p:sp>
        <p:nvSpPr>
          <p:cNvPr id="33801" name="TextBox 4"/>
          <p:cNvSpPr txBox="1">
            <a:spLocks noChangeArrowheads="1"/>
          </p:cNvSpPr>
          <p:nvPr/>
        </p:nvSpPr>
        <p:spPr bwMode="auto">
          <a:xfrm>
            <a:off x="2743200" y="1371601"/>
            <a:ext cx="1371600" cy="461963"/>
          </a:xfrm>
          <a:prstGeom prst="rect">
            <a:avLst/>
          </a:prstGeom>
          <a:noFill/>
          <a:ln w="9525">
            <a:noFill/>
            <a:miter lim="800000"/>
            <a:headEnd/>
            <a:tailEnd/>
          </a:ln>
        </p:spPr>
        <p:txBody>
          <a:bodyPr>
            <a:prstTxWarp prst="textNoShape">
              <a:avLst/>
            </a:prstTxWarp>
            <a:spAutoFit/>
          </a:bodyPr>
          <a:lstStyle/>
          <a:p>
            <a:r>
              <a:rPr lang="en-US" sz="1200">
                <a:solidFill>
                  <a:srgbClr val="C40B17"/>
                </a:solidFill>
              </a:rPr>
              <a:t>Radiation protection walls</a:t>
            </a:r>
          </a:p>
        </p:txBody>
      </p:sp>
      <p:pic>
        <p:nvPicPr>
          <p:cNvPr id="33802" name="Picture 12" descr="LOGO_CNR.png"/>
          <p:cNvPicPr>
            <a:picLocks noChangeAspect="1"/>
          </p:cNvPicPr>
          <p:nvPr/>
        </p:nvPicPr>
        <p:blipFill>
          <a:blip r:embed="rId4"/>
          <a:srcRect/>
          <a:stretch>
            <a:fillRect/>
          </a:stretch>
        </p:blipFill>
        <p:spPr bwMode="auto">
          <a:xfrm>
            <a:off x="8458200" y="6248400"/>
            <a:ext cx="575897" cy="482600"/>
          </a:xfrm>
          <a:prstGeom prst="rect">
            <a:avLst/>
          </a:prstGeom>
          <a:noFill/>
          <a:ln w="9525">
            <a:noFill/>
            <a:miter lim="800000"/>
            <a:headEnd/>
            <a:tailEnd/>
          </a:ln>
        </p:spPr>
      </p:pic>
      <p:pic>
        <p:nvPicPr>
          <p:cNvPr id="33803" name="Picture 7" descr="INFN_LOGO.png"/>
          <p:cNvPicPr>
            <a:picLocks noChangeAspect="1"/>
          </p:cNvPicPr>
          <p:nvPr/>
        </p:nvPicPr>
        <p:blipFill>
          <a:blip r:embed="rId5">
            <a:lum bright="44000" contrast="66000"/>
          </a:blip>
          <a:srcRect/>
          <a:stretch>
            <a:fillRect/>
          </a:stretch>
        </p:blipFill>
        <p:spPr bwMode="auto">
          <a:xfrm>
            <a:off x="0" y="5962650"/>
            <a:ext cx="914400"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Title 1"/>
          <p:cNvSpPr>
            <a:spLocks noGrp="1"/>
          </p:cNvSpPr>
          <p:nvPr>
            <p:ph type="title"/>
          </p:nvPr>
        </p:nvSpPr>
        <p:spPr>
          <a:xfrm>
            <a:off x="281354" y="0"/>
            <a:ext cx="8405446" cy="685800"/>
          </a:xfrm>
        </p:spPr>
        <p:txBody>
          <a:bodyPr/>
          <a:lstStyle/>
          <a:p>
            <a:pPr>
              <a:defRPr/>
            </a:pPr>
            <a:r>
              <a:rPr lang="en-US" sz="2800" b="1">
                <a:latin typeface="Arial" charset="0"/>
                <a:ea typeface="Arial" charset="0"/>
                <a:cs typeface="Arial" charset="0"/>
              </a:rPr>
              <a:t>FLAME test experiment on Self-injection </a:t>
            </a:r>
            <a:endParaRPr lang="en-US" sz="2800">
              <a:latin typeface="Arial" charset="0"/>
              <a:ea typeface="Arial" charset="0"/>
              <a:cs typeface="Arial" charset="0"/>
            </a:endParaRPr>
          </a:p>
        </p:txBody>
      </p:sp>
      <p:sp>
        <p:nvSpPr>
          <p:cNvPr id="58371" name="Slide Number Placeholder 3"/>
          <p:cNvSpPr>
            <a:spLocks noGrp="1"/>
          </p:cNvSpPr>
          <p:nvPr>
            <p:ph type="sldNum" sz="quarter" idx="4294967295"/>
          </p:nvPr>
        </p:nvSpPr>
        <p:spPr bwMode="auto">
          <a:xfrm>
            <a:off x="6553200" y="6356351"/>
            <a:ext cx="2133600" cy="365125"/>
          </a:xfrm>
          <a:prstGeom prst="rect">
            <a:avLst/>
          </a:prstGeom>
          <a:noFill/>
          <a:ln>
            <a:miter lim="800000"/>
            <a:headEnd/>
            <a:tailEnd/>
          </a:ln>
        </p:spPr>
        <p:txBody>
          <a:bodyPr/>
          <a:lstStyle/>
          <a:p>
            <a:endParaRPr lang="en-GB">
              <a:latin typeface="Corbel" pitchFamily="-112" charset="0"/>
              <a:ea typeface="Arial" pitchFamily="-112" charset="0"/>
              <a:cs typeface="Arial" pitchFamily="-112" charset="0"/>
            </a:endParaRPr>
          </a:p>
          <a:p>
            <a:endParaRPr lang="en-GB">
              <a:latin typeface="Corbel" pitchFamily="-112" charset="0"/>
              <a:ea typeface="Arial" pitchFamily="-112" charset="0"/>
              <a:cs typeface="Arial" pitchFamily="-112" charset="0"/>
            </a:endParaRPr>
          </a:p>
        </p:txBody>
      </p:sp>
      <p:pic>
        <p:nvPicPr>
          <p:cNvPr id="58372" name="Picture 5" descr="talk-LIFE 2.pdf"/>
          <p:cNvPicPr>
            <a:picLocks noChangeAspect="1"/>
          </p:cNvPicPr>
          <p:nvPr/>
        </p:nvPicPr>
        <p:blipFill>
          <a:blip r:embed="rId2">
            <a:lum contrast="22000"/>
          </a:blip>
          <a:srcRect l="5765" t="18102" r="8466" b="5055"/>
          <a:stretch>
            <a:fillRect/>
          </a:stretch>
        </p:blipFill>
        <p:spPr bwMode="auto">
          <a:xfrm>
            <a:off x="703385" y="973138"/>
            <a:ext cx="7901354" cy="5187950"/>
          </a:xfrm>
          <a:prstGeom prst="rect">
            <a:avLst/>
          </a:prstGeom>
          <a:noFill/>
          <a:ln w="9525">
            <a:noFill/>
            <a:miter lim="800000"/>
            <a:headEnd/>
            <a:tailEnd/>
          </a:ln>
        </p:spPr>
      </p:pic>
      <p:pic>
        <p:nvPicPr>
          <p:cNvPr id="58373" name="Picture 12" descr="LOGO_CNR.png"/>
          <p:cNvPicPr>
            <a:picLocks noChangeAspect="1"/>
          </p:cNvPicPr>
          <p:nvPr/>
        </p:nvPicPr>
        <p:blipFill>
          <a:blip r:embed="rId3"/>
          <a:srcRect/>
          <a:stretch>
            <a:fillRect/>
          </a:stretch>
        </p:blipFill>
        <p:spPr bwMode="auto">
          <a:xfrm>
            <a:off x="8458200" y="6248400"/>
            <a:ext cx="575897" cy="482600"/>
          </a:xfrm>
          <a:prstGeom prst="rect">
            <a:avLst/>
          </a:prstGeom>
          <a:noFill/>
          <a:ln w="9525">
            <a:noFill/>
            <a:miter lim="800000"/>
            <a:headEnd/>
            <a:tailEnd/>
          </a:ln>
        </p:spPr>
      </p:pic>
      <p:pic>
        <p:nvPicPr>
          <p:cNvPr id="58374" name="Picture 7" descr="INFN_LOGO.png"/>
          <p:cNvPicPr>
            <a:picLocks noChangeAspect="1"/>
          </p:cNvPicPr>
          <p:nvPr/>
        </p:nvPicPr>
        <p:blipFill>
          <a:blip r:embed="rId4">
            <a:lum bright="44000" contrast="66000"/>
          </a:blip>
          <a:srcRect/>
          <a:stretch>
            <a:fillRect/>
          </a:stretch>
        </p:blipFill>
        <p:spPr bwMode="auto">
          <a:xfrm>
            <a:off x="0" y="5962650"/>
            <a:ext cx="914400" cy="895350"/>
          </a:xfrm>
          <a:prstGeom prst="rect">
            <a:avLst/>
          </a:prstGeom>
          <a:noFill/>
          <a:ln w="9525">
            <a:noFill/>
            <a:miter lim="800000"/>
            <a:headEnd/>
            <a:tailEnd/>
          </a:ln>
        </p:spPr>
      </p:pic>
      <p:pic>
        <p:nvPicPr>
          <p:cNvPr id="7" name="Picture 7" descr="talk-LIFE 3.pdf"/>
          <p:cNvPicPr>
            <a:picLocks noChangeAspect="1"/>
          </p:cNvPicPr>
          <p:nvPr/>
        </p:nvPicPr>
        <p:blipFill>
          <a:blip r:embed="rId5"/>
          <a:srcRect l="12561" t="22667" r="50306" b="33841"/>
          <a:stretch>
            <a:fillRect/>
          </a:stretch>
        </p:blipFill>
        <p:spPr bwMode="auto">
          <a:xfrm>
            <a:off x="4876800" y="2438400"/>
            <a:ext cx="38481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54"/>
        </a:solidFill>
        <a:effectLst/>
      </p:bgPr>
    </p:bg>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r>
              <a:rPr lang="it-IT"/>
              <a:t>21/07/09 Krakow - HEP 2009                                                       C.Biscari - "Accelerators R&amp;D" </a:t>
            </a:r>
          </a:p>
        </p:txBody>
      </p:sp>
      <p:sp>
        <p:nvSpPr>
          <p:cNvPr id="14" name="Slide Number Placeholder 2"/>
          <p:cNvSpPr>
            <a:spLocks noGrp="1"/>
          </p:cNvSpPr>
          <p:nvPr>
            <p:ph type="sldNum" sz="quarter" idx="11"/>
          </p:nvPr>
        </p:nvSpPr>
        <p:spPr/>
        <p:txBody>
          <a:bodyPr/>
          <a:lstStyle/>
          <a:p>
            <a:fld id="{27B0D99F-6277-2246-A8DB-0E21589784B4}" type="slidenum">
              <a:rPr lang="it-IT"/>
              <a:pPr/>
              <a:t>4</a:t>
            </a:fld>
            <a:endParaRPr lang="it-IT"/>
          </a:p>
        </p:txBody>
      </p:sp>
      <p:pic>
        <p:nvPicPr>
          <p:cNvPr id="9221" name="Picture 5"/>
          <p:cNvPicPr>
            <a:picLocks noChangeAspect="1" noChangeArrowheads="1"/>
          </p:cNvPicPr>
          <p:nvPr/>
        </p:nvPicPr>
        <p:blipFill>
          <a:blip r:embed="rId3"/>
          <a:srcRect/>
          <a:stretch>
            <a:fillRect/>
          </a:stretch>
        </p:blipFill>
        <p:spPr bwMode="auto">
          <a:xfrm>
            <a:off x="0" y="993775"/>
            <a:ext cx="9144000" cy="5865813"/>
          </a:xfrm>
          <a:prstGeom prst="rect">
            <a:avLst/>
          </a:prstGeom>
          <a:noFill/>
        </p:spPr>
      </p:pic>
      <p:sp>
        <p:nvSpPr>
          <p:cNvPr id="9222" name="Text Box 6"/>
          <p:cNvSpPr txBox="1">
            <a:spLocks noChangeArrowheads="1"/>
          </p:cNvSpPr>
          <p:nvPr/>
        </p:nvSpPr>
        <p:spPr bwMode="auto">
          <a:xfrm>
            <a:off x="4859338" y="2540000"/>
            <a:ext cx="1492250" cy="671513"/>
          </a:xfrm>
          <a:prstGeom prst="rect">
            <a:avLst/>
          </a:prstGeom>
          <a:noFill/>
          <a:ln w="9525">
            <a:noFill/>
            <a:miter lim="800000"/>
            <a:headEnd/>
            <a:tailEnd/>
          </a:ln>
          <a:effectLst/>
        </p:spPr>
        <p:txBody>
          <a:bodyPr wrap="none">
            <a:prstTxWarp prst="textNoShape">
              <a:avLst/>
            </a:prstTxWarp>
            <a:spAutoFit/>
          </a:bodyPr>
          <a:lstStyle/>
          <a:p>
            <a:r>
              <a:rPr lang="it-IT" sz="2000" b="1">
                <a:solidFill>
                  <a:srgbClr val="DA0000"/>
                </a:solidFill>
              </a:rPr>
              <a:t>LHC</a:t>
            </a:r>
          </a:p>
          <a:p>
            <a:r>
              <a:rPr lang="it-IT" b="1">
                <a:solidFill>
                  <a:srgbClr val="DA0000"/>
                </a:solidFill>
              </a:rPr>
              <a:t>(p-p 14 TeV)</a:t>
            </a:r>
          </a:p>
        </p:txBody>
      </p:sp>
      <p:sp>
        <p:nvSpPr>
          <p:cNvPr id="9223" name="Text Box 7"/>
          <p:cNvSpPr txBox="1">
            <a:spLocks noChangeArrowheads="1"/>
          </p:cNvSpPr>
          <p:nvPr/>
        </p:nvSpPr>
        <p:spPr bwMode="auto">
          <a:xfrm>
            <a:off x="4716463" y="3284538"/>
            <a:ext cx="1511300" cy="641350"/>
          </a:xfrm>
          <a:prstGeom prst="rect">
            <a:avLst/>
          </a:prstGeom>
          <a:noFill/>
          <a:ln w="9525">
            <a:noFill/>
            <a:miter lim="800000"/>
            <a:headEnd/>
            <a:tailEnd/>
          </a:ln>
          <a:effectLst/>
        </p:spPr>
        <p:txBody>
          <a:bodyPr wrap="none">
            <a:prstTxWarp prst="textNoShape">
              <a:avLst/>
            </a:prstTxWarp>
            <a:spAutoFit/>
          </a:bodyPr>
          <a:lstStyle/>
          <a:p>
            <a:r>
              <a:rPr lang="it-IT" b="1">
                <a:solidFill>
                  <a:srgbClr val="FFFF99"/>
                </a:solidFill>
              </a:rPr>
              <a:t>DAFNE</a:t>
            </a:r>
          </a:p>
          <a:p>
            <a:r>
              <a:rPr lang="it-IT" b="1">
                <a:solidFill>
                  <a:srgbClr val="FFFF99"/>
                </a:solidFill>
              </a:rPr>
              <a:t>(e+e- 1 GeV)</a:t>
            </a:r>
          </a:p>
        </p:txBody>
      </p:sp>
      <p:sp>
        <p:nvSpPr>
          <p:cNvPr id="9224" name="Text Box 8"/>
          <p:cNvSpPr txBox="1">
            <a:spLocks noChangeArrowheads="1"/>
          </p:cNvSpPr>
          <p:nvPr/>
        </p:nvSpPr>
        <p:spPr bwMode="auto">
          <a:xfrm>
            <a:off x="7164388" y="1700213"/>
            <a:ext cx="1714500" cy="915987"/>
          </a:xfrm>
          <a:prstGeom prst="rect">
            <a:avLst/>
          </a:prstGeom>
          <a:noFill/>
          <a:ln w="9525">
            <a:noFill/>
            <a:miter lim="800000"/>
            <a:headEnd/>
            <a:tailEnd/>
          </a:ln>
          <a:effectLst/>
        </p:spPr>
        <p:txBody>
          <a:bodyPr wrap="none">
            <a:prstTxWarp prst="textNoShape">
              <a:avLst/>
            </a:prstTxWarp>
            <a:spAutoFit/>
          </a:bodyPr>
          <a:lstStyle/>
          <a:p>
            <a:r>
              <a:rPr lang="it-IT" b="1">
                <a:solidFill>
                  <a:srgbClr val="FFFF99"/>
                </a:solidFill>
              </a:rPr>
              <a:t>VEPP-2000</a:t>
            </a:r>
          </a:p>
          <a:p>
            <a:r>
              <a:rPr lang="it-IT" b="1">
                <a:solidFill>
                  <a:srgbClr val="FFFF99"/>
                </a:solidFill>
              </a:rPr>
              <a:t>VEPP-4M</a:t>
            </a:r>
          </a:p>
          <a:p>
            <a:r>
              <a:rPr lang="it-IT" b="1">
                <a:solidFill>
                  <a:srgbClr val="FFFF99"/>
                </a:solidFill>
              </a:rPr>
              <a:t>(e+e- 1-4 GeV)</a:t>
            </a:r>
          </a:p>
        </p:txBody>
      </p:sp>
      <p:sp>
        <p:nvSpPr>
          <p:cNvPr id="9225" name="Text Box 9"/>
          <p:cNvSpPr txBox="1">
            <a:spLocks noChangeArrowheads="1"/>
          </p:cNvSpPr>
          <p:nvPr/>
        </p:nvSpPr>
        <p:spPr bwMode="auto">
          <a:xfrm>
            <a:off x="7505700" y="2852738"/>
            <a:ext cx="1638300" cy="641350"/>
          </a:xfrm>
          <a:prstGeom prst="rect">
            <a:avLst/>
          </a:prstGeom>
          <a:noFill/>
          <a:ln w="9525">
            <a:noFill/>
            <a:miter lim="800000"/>
            <a:headEnd/>
            <a:tailEnd/>
          </a:ln>
          <a:effectLst/>
        </p:spPr>
        <p:txBody>
          <a:bodyPr wrap="none">
            <a:prstTxWarp prst="textNoShape">
              <a:avLst/>
            </a:prstTxWarp>
            <a:spAutoFit/>
          </a:bodyPr>
          <a:lstStyle/>
          <a:p>
            <a:r>
              <a:rPr lang="it-IT" b="1">
                <a:solidFill>
                  <a:srgbClr val="FFFF99"/>
                </a:solidFill>
              </a:rPr>
              <a:t>KEK-B</a:t>
            </a:r>
          </a:p>
          <a:p>
            <a:r>
              <a:rPr lang="it-IT" b="1">
                <a:solidFill>
                  <a:srgbClr val="FFFF99"/>
                </a:solidFill>
              </a:rPr>
              <a:t>(e+e- 10 GeV)</a:t>
            </a:r>
          </a:p>
        </p:txBody>
      </p:sp>
      <p:sp>
        <p:nvSpPr>
          <p:cNvPr id="9226" name="Text Box 10"/>
          <p:cNvSpPr txBox="1">
            <a:spLocks noChangeArrowheads="1"/>
          </p:cNvSpPr>
          <p:nvPr/>
        </p:nvSpPr>
        <p:spPr bwMode="auto">
          <a:xfrm>
            <a:off x="6877050" y="3573463"/>
            <a:ext cx="1511300" cy="641350"/>
          </a:xfrm>
          <a:prstGeom prst="rect">
            <a:avLst/>
          </a:prstGeom>
          <a:noFill/>
          <a:ln w="9525">
            <a:noFill/>
            <a:miter lim="800000"/>
            <a:headEnd/>
            <a:tailEnd/>
          </a:ln>
          <a:effectLst/>
        </p:spPr>
        <p:txBody>
          <a:bodyPr wrap="none">
            <a:prstTxWarp prst="textNoShape">
              <a:avLst/>
            </a:prstTxWarp>
            <a:spAutoFit/>
          </a:bodyPr>
          <a:lstStyle/>
          <a:p>
            <a:r>
              <a:rPr lang="it-IT" b="1">
                <a:solidFill>
                  <a:srgbClr val="FFFF99"/>
                </a:solidFill>
              </a:rPr>
              <a:t>BEPCII</a:t>
            </a:r>
          </a:p>
          <a:p>
            <a:r>
              <a:rPr lang="it-IT" b="1">
                <a:solidFill>
                  <a:srgbClr val="FFFF99"/>
                </a:solidFill>
              </a:rPr>
              <a:t>(e+e- 4 GeV)</a:t>
            </a:r>
          </a:p>
        </p:txBody>
      </p:sp>
      <p:sp>
        <p:nvSpPr>
          <p:cNvPr id="9227" name="Text Box 11"/>
          <p:cNvSpPr txBox="1">
            <a:spLocks noChangeArrowheads="1"/>
          </p:cNvSpPr>
          <p:nvPr/>
        </p:nvSpPr>
        <p:spPr bwMode="auto">
          <a:xfrm>
            <a:off x="2555875" y="2708275"/>
            <a:ext cx="806450" cy="641350"/>
          </a:xfrm>
          <a:prstGeom prst="rect">
            <a:avLst/>
          </a:prstGeom>
          <a:noFill/>
          <a:ln w="9525">
            <a:noFill/>
            <a:miter lim="800000"/>
            <a:headEnd/>
            <a:tailEnd/>
          </a:ln>
          <a:effectLst/>
        </p:spPr>
        <p:txBody>
          <a:bodyPr wrap="none">
            <a:prstTxWarp prst="textNoShape">
              <a:avLst/>
            </a:prstTxWarp>
            <a:spAutoFit/>
          </a:bodyPr>
          <a:lstStyle/>
          <a:p>
            <a:r>
              <a:rPr lang="it-IT" b="1">
                <a:solidFill>
                  <a:srgbClr val="FF0000"/>
                </a:solidFill>
              </a:rPr>
              <a:t>RHIC</a:t>
            </a:r>
          </a:p>
          <a:p>
            <a:r>
              <a:rPr lang="it-IT" b="1">
                <a:solidFill>
                  <a:srgbClr val="FF0000"/>
                </a:solidFill>
              </a:rPr>
              <a:t>(ions)</a:t>
            </a:r>
          </a:p>
        </p:txBody>
      </p:sp>
      <p:sp>
        <p:nvSpPr>
          <p:cNvPr id="9228" name="Text Box 12"/>
          <p:cNvSpPr txBox="1">
            <a:spLocks noChangeArrowheads="1"/>
          </p:cNvSpPr>
          <p:nvPr/>
        </p:nvSpPr>
        <p:spPr bwMode="auto">
          <a:xfrm>
            <a:off x="1979613" y="3500438"/>
            <a:ext cx="1492250" cy="641350"/>
          </a:xfrm>
          <a:prstGeom prst="rect">
            <a:avLst/>
          </a:prstGeom>
          <a:noFill/>
          <a:ln w="9525">
            <a:noFill/>
            <a:miter lim="800000"/>
            <a:headEnd/>
            <a:tailEnd/>
          </a:ln>
          <a:effectLst/>
        </p:spPr>
        <p:txBody>
          <a:bodyPr wrap="none">
            <a:prstTxWarp prst="textNoShape">
              <a:avLst/>
            </a:prstTxWarp>
            <a:spAutoFit/>
          </a:bodyPr>
          <a:lstStyle/>
          <a:p>
            <a:r>
              <a:rPr lang="it-IT" b="1">
                <a:solidFill>
                  <a:srgbClr val="FF0000"/>
                </a:solidFill>
              </a:rPr>
              <a:t>TEVATRON</a:t>
            </a:r>
          </a:p>
          <a:p>
            <a:r>
              <a:rPr lang="it-IT" b="1">
                <a:solidFill>
                  <a:srgbClr val="FF0000"/>
                </a:solidFill>
              </a:rPr>
              <a:t>(p-ap 2 TeV)</a:t>
            </a:r>
          </a:p>
        </p:txBody>
      </p:sp>
      <p:sp>
        <p:nvSpPr>
          <p:cNvPr id="9229" name="Text Box 13"/>
          <p:cNvSpPr txBox="1">
            <a:spLocks noChangeArrowheads="1"/>
          </p:cNvSpPr>
          <p:nvPr/>
        </p:nvSpPr>
        <p:spPr bwMode="auto">
          <a:xfrm>
            <a:off x="3355975" y="6230938"/>
            <a:ext cx="4464050" cy="366712"/>
          </a:xfrm>
          <a:prstGeom prst="rect">
            <a:avLst/>
          </a:prstGeom>
          <a:noFill/>
          <a:ln w="9525">
            <a:noFill/>
            <a:miter lim="800000"/>
            <a:headEnd/>
            <a:tailEnd/>
          </a:ln>
          <a:effectLst/>
        </p:spPr>
        <p:txBody>
          <a:bodyPr wrap="none">
            <a:prstTxWarp prst="textNoShape">
              <a:avLst/>
            </a:prstTxWarp>
            <a:spAutoFit/>
          </a:bodyPr>
          <a:lstStyle/>
          <a:p>
            <a:r>
              <a:rPr lang="it-IT" b="1">
                <a:solidFill>
                  <a:schemeClr val="bg1"/>
                </a:solidFill>
              </a:rPr>
              <a:t>Future:</a:t>
            </a:r>
            <a:r>
              <a:rPr lang="it-IT" b="1">
                <a:solidFill>
                  <a:srgbClr val="FFFF66"/>
                </a:solidFill>
              </a:rPr>
              <a:t> </a:t>
            </a:r>
            <a:r>
              <a:rPr lang="it-IT" b="1">
                <a:solidFill>
                  <a:srgbClr val="FFFF99"/>
                </a:solidFill>
              </a:rPr>
              <a:t>ILC, CLIC, SuperB,</a:t>
            </a:r>
            <a:r>
              <a:rPr lang="it-IT" b="1">
                <a:solidFill>
                  <a:srgbClr val="FFFF66"/>
                </a:solidFill>
              </a:rPr>
              <a:t> </a:t>
            </a:r>
            <a:r>
              <a:rPr lang="it-IT" b="1">
                <a:solidFill>
                  <a:srgbClr val="FFFF99"/>
                </a:solidFill>
              </a:rPr>
              <a:t>e</a:t>
            </a:r>
            <a:r>
              <a:rPr lang="it-IT" b="1">
                <a:solidFill>
                  <a:srgbClr val="FF0000"/>
                </a:solidFill>
              </a:rPr>
              <a:t>RHIC</a:t>
            </a:r>
            <a:r>
              <a:rPr lang="it-IT" b="1">
                <a:solidFill>
                  <a:srgbClr val="FFFF66"/>
                </a:solidFill>
              </a:rPr>
              <a:t>, </a:t>
            </a:r>
            <a:r>
              <a:rPr lang="it-IT" b="1">
                <a:solidFill>
                  <a:srgbClr val="FFFF99"/>
                </a:solidFill>
              </a:rPr>
              <a:t>EL</a:t>
            </a:r>
            <a:r>
              <a:rPr lang="it-IT" b="1">
                <a:solidFill>
                  <a:srgbClr val="FF0000"/>
                </a:solidFill>
              </a:rPr>
              <a:t>IC</a:t>
            </a:r>
          </a:p>
        </p:txBody>
      </p:sp>
      <p:sp>
        <p:nvSpPr>
          <p:cNvPr id="9230" name="Text Box 14"/>
          <p:cNvSpPr txBox="1">
            <a:spLocks noChangeArrowheads="1"/>
          </p:cNvSpPr>
          <p:nvPr/>
        </p:nvSpPr>
        <p:spPr bwMode="auto">
          <a:xfrm>
            <a:off x="2917825" y="260350"/>
            <a:ext cx="3311298" cy="523220"/>
          </a:xfrm>
          <a:prstGeom prst="rect">
            <a:avLst/>
          </a:prstGeom>
          <a:noFill/>
          <a:ln w="9525">
            <a:noFill/>
            <a:miter lim="800000"/>
            <a:headEnd/>
            <a:tailEnd/>
          </a:ln>
          <a:effectLst/>
        </p:spPr>
        <p:txBody>
          <a:bodyPr wrap="none">
            <a:prstTxWarp prst="textNoShape">
              <a:avLst/>
            </a:prstTxWarp>
            <a:spAutoFit/>
          </a:bodyPr>
          <a:lstStyle/>
          <a:p>
            <a:r>
              <a:rPr lang="it-IT" sz="2800" dirty="0">
                <a:solidFill>
                  <a:schemeClr val="bg1"/>
                </a:solidFill>
              </a:rPr>
              <a:t>COLLIDERS - </a:t>
            </a:r>
            <a:r>
              <a:rPr lang="it-IT" sz="2800" dirty="0" smtClean="0">
                <a:solidFill>
                  <a:schemeClr val="bg1"/>
                </a:solidFill>
              </a:rPr>
              <a:t>2011</a:t>
            </a:r>
            <a:endParaRPr lang="it-IT" sz="2800" dirty="0">
              <a:solidFill>
                <a:schemeClr val="bg1"/>
              </a:solidFill>
            </a:endParaRPr>
          </a:p>
        </p:txBody>
      </p:sp>
      <p:sp>
        <p:nvSpPr>
          <p:cNvPr id="9231" name="Text Box 15"/>
          <p:cNvSpPr txBox="1">
            <a:spLocks noChangeArrowheads="1"/>
          </p:cNvSpPr>
          <p:nvPr/>
        </p:nvSpPr>
        <p:spPr bwMode="auto">
          <a:xfrm>
            <a:off x="6659563" y="188913"/>
            <a:ext cx="1120775" cy="650875"/>
          </a:xfrm>
          <a:prstGeom prst="rect">
            <a:avLst/>
          </a:prstGeom>
          <a:noFill/>
          <a:ln w="9525">
            <a:solidFill>
              <a:schemeClr val="bg1"/>
            </a:solidFill>
            <a:miter lim="800000"/>
            <a:headEnd/>
            <a:tailEnd/>
          </a:ln>
          <a:effectLst/>
        </p:spPr>
        <p:txBody>
          <a:bodyPr wrap="none">
            <a:prstTxWarp prst="textNoShape">
              <a:avLst/>
            </a:prstTxWarp>
            <a:spAutoFit/>
          </a:bodyPr>
          <a:lstStyle/>
          <a:p>
            <a:r>
              <a:rPr lang="it-IT" b="1">
                <a:solidFill>
                  <a:srgbClr val="FFFF99"/>
                </a:solidFill>
              </a:rPr>
              <a:t>Leptons</a:t>
            </a:r>
          </a:p>
          <a:p>
            <a:r>
              <a:rPr lang="it-IT" b="1">
                <a:solidFill>
                  <a:srgbClr val="FF0000"/>
                </a:solidFill>
              </a:rPr>
              <a:t>Hadrons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3" descr="layout02 28-02-2011-1.jpg"/>
          <p:cNvPicPr>
            <a:picLocks noChangeAspect="1"/>
          </p:cNvPicPr>
          <p:nvPr/>
        </p:nvPicPr>
        <p:blipFill>
          <a:blip r:embed="rId3"/>
          <a:srcRect l="17792" t="20517" r="7495" b="22424"/>
          <a:stretch>
            <a:fillRect/>
          </a:stretch>
        </p:blipFill>
        <p:spPr bwMode="auto">
          <a:xfrm>
            <a:off x="-55591" y="-119716"/>
            <a:ext cx="9199591" cy="7026696"/>
          </a:xfrm>
          <a:prstGeom prst="rect">
            <a:avLst/>
          </a:prstGeom>
          <a:noFill/>
          <a:ln w="9525">
            <a:noFill/>
            <a:miter lim="800000"/>
            <a:headEnd/>
            <a:tailEnd/>
          </a:ln>
        </p:spPr>
      </p:pic>
      <p:sp>
        <p:nvSpPr>
          <p:cNvPr id="4" name="TextBox 3"/>
          <p:cNvSpPr txBox="1"/>
          <p:nvPr/>
        </p:nvSpPr>
        <p:spPr>
          <a:xfrm>
            <a:off x="698500" y="482600"/>
            <a:ext cx="5698996" cy="646331"/>
          </a:xfrm>
          <a:prstGeom prst="rect">
            <a:avLst/>
          </a:prstGeom>
          <a:noFill/>
        </p:spPr>
        <p:txBody>
          <a:bodyPr wrap="none" rtlCol="0">
            <a:spAutoFit/>
          </a:bodyPr>
          <a:lstStyle/>
          <a:p>
            <a:r>
              <a:rPr lang="en-US" sz="3600" dirty="0" smtClean="0">
                <a:solidFill>
                  <a:srgbClr val="FFFF00"/>
                </a:solidFill>
              </a:rPr>
              <a:t>Near future SPARC Layout</a:t>
            </a:r>
            <a:endParaRPr lang="en-US" sz="3600" dirty="0">
              <a:solidFill>
                <a:srgbClr val="FFFF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3" descr="layout03 28-02-2011-1.jpg"/>
          <p:cNvPicPr>
            <a:picLocks noChangeAspect="1"/>
          </p:cNvPicPr>
          <p:nvPr/>
        </p:nvPicPr>
        <p:blipFill>
          <a:blip r:embed="rId2"/>
          <a:srcRect l="256" r="874"/>
          <a:stretch>
            <a:fillRect/>
          </a:stretch>
        </p:blipFill>
        <p:spPr bwMode="auto">
          <a:xfrm>
            <a:off x="1168401" y="0"/>
            <a:ext cx="6780348" cy="6858000"/>
          </a:xfrm>
          <a:prstGeom prst="rect">
            <a:avLst/>
          </a:prstGeom>
          <a:noFill/>
          <a:ln w="9525">
            <a:noFill/>
            <a:miter lim="800000"/>
            <a:headEnd/>
            <a:tailEnd/>
          </a:ln>
        </p:spPr>
      </p:pic>
      <p:sp>
        <p:nvSpPr>
          <p:cNvPr id="4" name="TextBox 3"/>
          <p:cNvSpPr txBox="1"/>
          <p:nvPr/>
        </p:nvSpPr>
        <p:spPr>
          <a:xfrm>
            <a:off x="4800600" y="1981200"/>
            <a:ext cx="1274808" cy="369332"/>
          </a:xfrm>
          <a:prstGeom prst="rect">
            <a:avLst/>
          </a:prstGeom>
          <a:solidFill>
            <a:srgbClr val="262673"/>
          </a:solidFill>
        </p:spPr>
        <p:txBody>
          <a:bodyPr wrap="none" rtlCol="0">
            <a:spAutoFit/>
          </a:bodyPr>
          <a:lstStyle/>
          <a:p>
            <a:r>
              <a:rPr lang="en-US" b="1" dirty="0" smtClean="0">
                <a:solidFill>
                  <a:srgbClr val="FFFFFF"/>
                </a:solidFill>
              </a:rPr>
              <a:t>Linea THz</a:t>
            </a:r>
            <a:endParaRPr lang="en-US" b="1" dirty="0">
              <a:solidFill>
                <a:srgbClr val="FFFFFF"/>
              </a:solidFill>
            </a:endParaRPr>
          </a:p>
        </p:txBody>
      </p:sp>
      <p:sp>
        <p:nvSpPr>
          <p:cNvPr id="5" name="TextBox 4"/>
          <p:cNvSpPr txBox="1"/>
          <p:nvPr/>
        </p:nvSpPr>
        <p:spPr>
          <a:xfrm>
            <a:off x="5930900" y="4406900"/>
            <a:ext cx="1283487" cy="369332"/>
          </a:xfrm>
          <a:prstGeom prst="rect">
            <a:avLst/>
          </a:prstGeom>
          <a:solidFill>
            <a:srgbClr val="262673"/>
          </a:solidFill>
        </p:spPr>
        <p:txBody>
          <a:bodyPr wrap="none" rtlCol="0">
            <a:spAutoFit/>
          </a:bodyPr>
          <a:lstStyle/>
          <a:p>
            <a:r>
              <a:rPr lang="en-US" b="1" dirty="0" smtClean="0">
                <a:solidFill>
                  <a:srgbClr val="FFFFFF"/>
                </a:solidFill>
              </a:rPr>
              <a:t>Linea FEL</a:t>
            </a:r>
            <a:endParaRPr lang="en-US" b="1" dirty="0">
              <a:solidFill>
                <a:srgbClr val="FFFFFF"/>
              </a:solidFill>
            </a:endParaRPr>
          </a:p>
        </p:txBody>
      </p:sp>
      <p:sp>
        <p:nvSpPr>
          <p:cNvPr id="6" name="TextBox 5"/>
          <p:cNvSpPr txBox="1"/>
          <p:nvPr/>
        </p:nvSpPr>
        <p:spPr>
          <a:xfrm>
            <a:off x="1451958" y="901700"/>
            <a:ext cx="1890324" cy="646331"/>
          </a:xfrm>
          <a:prstGeom prst="rect">
            <a:avLst/>
          </a:prstGeom>
          <a:solidFill>
            <a:srgbClr val="262673"/>
          </a:solidFill>
        </p:spPr>
        <p:txBody>
          <a:bodyPr wrap="none" rtlCol="0">
            <a:spAutoFit/>
          </a:bodyPr>
          <a:lstStyle/>
          <a:p>
            <a:pPr algn="ctr"/>
            <a:r>
              <a:rPr lang="en-US" b="1" dirty="0" smtClean="0">
                <a:solidFill>
                  <a:srgbClr val="FFFFFF"/>
                </a:solidFill>
              </a:rPr>
              <a:t>Linea Thomson </a:t>
            </a:r>
          </a:p>
          <a:p>
            <a:pPr algn="ctr"/>
            <a:r>
              <a:rPr lang="en-US" b="1" dirty="0" smtClean="0">
                <a:solidFill>
                  <a:srgbClr val="FFFFFF"/>
                </a:solidFill>
              </a:rPr>
              <a:t>scattering</a:t>
            </a:r>
            <a:endParaRPr lang="en-US" b="1" dirty="0">
              <a:solidFill>
                <a:srgbClr val="FFFFFF"/>
              </a:solidFill>
            </a:endParaRPr>
          </a:p>
        </p:txBody>
      </p:sp>
      <p:sp>
        <p:nvSpPr>
          <p:cNvPr id="7" name="Rectangle 6"/>
          <p:cNvSpPr/>
          <p:nvPr/>
        </p:nvSpPr>
        <p:spPr>
          <a:xfrm>
            <a:off x="1282621" y="2520434"/>
            <a:ext cx="1660168" cy="646331"/>
          </a:xfrm>
          <a:prstGeom prst="rect">
            <a:avLst/>
          </a:prstGeom>
          <a:solidFill>
            <a:srgbClr val="262673"/>
          </a:solidFill>
        </p:spPr>
        <p:txBody>
          <a:bodyPr wrap="none">
            <a:spAutoFit/>
          </a:bodyPr>
          <a:lstStyle/>
          <a:p>
            <a:r>
              <a:rPr lang="en-US" b="1" dirty="0" smtClean="0">
                <a:solidFill>
                  <a:srgbClr val="FFFFFF"/>
                </a:solidFill>
              </a:rPr>
              <a:t>Linea Plasma </a:t>
            </a:r>
          </a:p>
          <a:p>
            <a:r>
              <a:rPr lang="en-US" b="1" dirty="0" smtClean="0">
                <a:solidFill>
                  <a:srgbClr val="FFFFFF"/>
                </a:solidFill>
              </a:rPr>
              <a:t>Acceleration </a:t>
            </a:r>
            <a:endParaRPr lang="en-US" dirty="0"/>
          </a:p>
        </p:txBody>
      </p:sp>
      <p:cxnSp>
        <p:nvCxnSpPr>
          <p:cNvPr id="9" name="Straight Arrow Connector 8"/>
          <p:cNvCxnSpPr/>
          <p:nvPr/>
        </p:nvCxnSpPr>
        <p:spPr>
          <a:xfrm>
            <a:off x="3200400" y="1358900"/>
            <a:ext cx="495300" cy="2413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806700" y="1854200"/>
            <a:ext cx="1549400" cy="7239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4" idx="2"/>
          </p:cNvCxnSpPr>
          <p:nvPr/>
        </p:nvCxnSpPr>
        <p:spPr>
          <a:xfrm rot="16200000" flipH="1">
            <a:off x="5640518" y="2148018"/>
            <a:ext cx="240268" cy="645296"/>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375400" y="3873500"/>
            <a:ext cx="812800" cy="1524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157162" y="0"/>
            <a:ext cx="8705850" cy="1044575"/>
          </a:xfrm>
          <a:prstGeom prst="rect">
            <a:avLst/>
          </a:prstGeom>
          <a:noFill/>
          <a:ln w="12700">
            <a:noFill/>
            <a:miter lim="800000"/>
            <a:headEnd/>
            <a:tailEnd/>
          </a:ln>
          <a:effectLst>
            <a:outerShdw blurRad="127000" dist="76199" dir="2700000" algn="ctr" rotWithShape="0">
              <a:schemeClr val="bg2">
                <a:alpha val="75000"/>
              </a:schemeClr>
            </a:outerShdw>
          </a:effectLst>
        </p:spPr>
        <p:txBody>
          <a:bodyPr vert="horz" wrap="square" lIns="37416" tIns="37416" rIns="37416" bIns="37416" numCol="1" anchor="ctr" anchorCtr="0" compatLnSpc="1">
            <a:prstTxWarp prst="textNoShape">
              <a:avLst/>
            </a:prstTxWarp>
          </a:bodyPr>
          <a:lstStyle/>
          <a:p>
            <a:pPr marL="0" marR="0" lvl="0" indent="0" algn="ctr" defTabSz="673100" rtl="0" eaLnBrk="1" fontAlgn="base" latinLnBrk="0" hangingPunct="1">
              <a:lnSpc>
                <a:spcPct val="100000"/>
              </a:lnSpc>
              <a:spcBef>
                <a:spcPct val="0"/>
              </a:spcBef>
              <a:spcAft>
                <a:spcPct val="0"/>
              </a:spcAft>
              <a:buClrTx/>
              <a:buSzTx/>
              <a:buFontTx/>
              <a:buNone/>
              <a:tabLst/>
              <a:defRPr/>
            </a:pPr>
            <a:r>
              <a:rPr kumimoji="0" lang="en-US" sz="2900" b="0" i="0" u="none" strike="noStrike" kern="0" cap="none" spc="0" normalizeH="0" baseline="0" noProof="0" dirty="0" smtClean="0">
                <a:ln>
                  <a:noFill/>
                </a:ln>
                <a:solidFill>
                  <a:schemeClr val="accent1"/>
                </a:solidFill>
                <a:effectLst/>
                <a:uLnTx/>
                <a:uFillTx/>
                <a:latin typeface="+mj-lt"/>
                <a:ea typeface="+mj-ea"/>
                <a:cs typeface="+mj-cs"/>
                <a:sym typeface="American Typewriter" pitchFamily="-108" charset="0"/>
              </a:rPr>
              <a:t>Using a high charge driving bunch to accelerate a low charge witness bunch</a:t>
            </a:r>
            <a:endParaRPr kumimoji="0" lang="en-US" sz="4500" b="1" i="0" u="none" strike="noStrike" kern="0" cap="none" spc="0" normalizeH="0" baseline="30000" noProof="0" dirty="0">
              <a:ln>
                <a:noFill/>
              </a:ln>
              <a:solidFill>
                <a:schemeClr val="bg1"/>
              </a:solidFill>
              <a:effectLst/>
              <a:uLnTx/>
              <a:uFillTx/>
              <a:latin typeface="Comic Sans MS" pitchFamily="-108" charset="0"/>
              <a:ea typeface="+mj-ea"/>
              <a:cs typeface="+mj-cs"/>
              <a:sym typeface="American Typewriter" pitchFamily="-108" charset="0"/>
            </a:endParaRPr>
          </a:p>
        </p:txBody>
      </p:sp>
      <p:grpSp>
        <p:nvGrpSpPr>
          <p:cNvPr id="6" name="Group 2"/>
          <p:cNvGrpSpPr>
            <a:grpSpLocks/>
          </p:cNvGrpSpPr>
          <p:nvPr/>
        </p:nvGrpSpPr>
        <p:grpSpPr bwMode="auto">
          <a:xfrm>
            <a:off x="1514475" y="2017713"/>
            <a:ext cx="5919788" cy="1874837"/>
            <a:chOff x="768" y="688"/>
            <a:chExt cx="4123" cy="1328"/>
          </a:xfrm>
        </p:grpSpPr>
        <p:grpSp>
          <p:nvGrpSpPr>
            <p:cNvPr id="7" name="Group 3"/>
            <p:cNvGrpSpPr>
              <a:grpSpLocks/>
            </p:cNvGrpSpPr>
            <p:nvPr/>
          </p:nvGrpSpPr>
          <p:grpSpPr bwMode="auto">
            <a:xfrm>
              <a:off x="768" y="688"/>
              <a:ext cx="4123" cy="1328"/>
              <a:chOff x="768" y="688"/>
              <a:chExt cx="4123" cy="1328"/>
            </a:xfrm>
          </p:grpSpPr>
          <p:pic>
            <p:nvPicPr>
              <p:cNvPr id="9" name="Picture 4"/>
              <p:cNvPicPr>
                <a:picLocks noChangeAspect="1" noChangeArrowheads="1"/>
              </p:cNvPicPr>
              <p:nvPr/>
            </p:nvPicPr>
            <p:blipFill>
              <a:blip r:embed="rId2"/>
              <a:srcRect t="50299"/>
              <a:stretch>
                <a:fillRect/>
              </a:stretch>
            </p:blipFill>
            <p:spPr bwMode="auto">
              <a:xfrm>
                <a:off x="768" y="688"/>
                <a:ext cx="4123" cy="1328"/>
              </a:xfrm>
              <a:prstGeom prst="rect">
                <a:avLst/>
              </a:prstGeom>
              <a:noFill/>
              <a:ln w="9525">
                <a:noFill/>
                <a:miter lim="800000"/>
                <a:headEnd/>
                <a:tailEnd/>
              </a:ln>
              <a:effectLst/>
            </p:spPr>
          </p:pic>
          <p:pic>
            <p:nvPicPr>
              <p:cNvPr id="10" name="Picture 5"/>
              <p:cNvPicPr>
                <a:picLocks noChangeAspect="1" noChangeArrowheads="1"/>
              </p:cNvPicPr>
              <p:nvPr/>
            </p:nvPicPr>
            <p:blipFill>
              <a:blip r:embed="rId2"/>
              <a:srcRect l="69293" t="75822" r="19670" b="16168"/>
              <a:stretch>
                <a:fillRect/>
              </a:stretch>
            </p:blipFill>
            <p:spPr bwMode="auto">
              <a:xfrm>
                <a:off x="2473" y="1370"/>
                <a:ext cx="455" cy="214"/>
              </a:xfrm>
              <a:prstGeom prst="rect">
                <a:avLst/>
              </a:prstGeom>
              <a:noFill/>
              <a:ln w="9525">
                <a:noFill/>
                <a:miter lim="800000"/>
                <a:headEnd/>
                <a:tailEnd/>
              </a:ln>
              <a:effectLst/>
            </p:spPr>
          </p:pic>
          <p:pic>
            <p:nvPicPr>
              <p:cNvPr id="11" name="Picture 6"/>
              <p:cNvPicPr>
                <a:picLocks noChangeAspect="1" noChangeArrowheads="1"/>
              </p:cNvPicPr>
              <p:nvPr/>
            </p:nvPicPr>
            <p:blipFill>
              <a:blip r:embed="rId2"/>
              <a:srcRect l="69293" t="75822" r="19670" b="16168"/>
              <a:stretch>
                <a:fillRect/>
              </a:stretch>
            </p:blipFill>
            <p:spPr bwMode="auto">
              <a:xfrm>
                <a:off x="1488" y="1370"/>
                <a:ext cx="455" cy="214"/>
              </a:xfrm>
              <a:prstGeom prst="rect">
                <a:avLst/>
              </a:prstGeom>
              <a:noFill/>
              <a:ln w="9525">
                <a:noFill/>
                <a:miter lim="800000"/>
                <a:headEnd/>
                <a:tailEnd/>
              </a:ln>
              <a:effectLst/>
            </p:spPr>
          </p:pic>
          <p:pic>
            <p:nvPicPr>
              <p:cNvPr id="12" name="Picture 7"/>
              <p:cNvPicPr>
                <a:picLocks noChangeAspect="1" noChangeArrowheads="1"/>
              </p:cNvPicPr>
              <p:nvPr/>
            </p:nvPicPr>
            <p:blipFill>
              <a:blip r:embed="rId2"/>
              <a:srcRect l="52364" t="75449" r="44095" b="17366"/>
              <a:stretch>
                <a:fillRect/>
              </a:stretch>
            </p:blipFill>
            <p:spPr bwMode="auto">
              <a:xfrm>
                <a:off x="1248" y="1368"/>
                <a:ext cx="146" cy="192"/>
              </a:xfrm>
              <a:prstGeom prst="rect">
                <a:avLst/>
              </a:prstGeom>
              <a:noFill/>
              <a:ln w="9525">
                <a:noFill/>
                <a:miter lim="800000"/>
                <a:headEnd/>
                <a:tailEnd/>
              </a:ln>
              <a:effectLst/>
            </p:spPr>
          </p:pic>
          <p:sp>
            <p:nvSpPr>
              <p:cNvPr id="13" name="Line 8"/>
              <p:cNvSpPr>
                <a:spLocks noChangeShapeType="1"/>
              </p:cNvSpPr>
              <p:nvPr/>
            </p:nvSpPr>
            <p:spPr bwMode="auto">
              <a:xfrm flipV="1">
                <a:off x="2770" y="1546"/>
                <a:ext cx="230" cy="306"/>
              </a:xfrm>
              <a:prstGeom prst="line">
                <a:avLst/>
              </a:prstGeom>
              <a:noFill/>
              <a:ln w="57150">
                <a:solidFill>
                  <a:srgbClr val="F3FF7C"/>
                </a:solidFill>
                <a:round/>
                <a:headEnd/>
                <a:tailEnd type="triangle" w="med" len="med"/>
              </a:ln>
            </p:spPr>
            <p:txBody>
              <a:bodyPr wrap="none" anchor="ctr">
                <a:prstTxWarp prst="textNoShape">
                  <a:avLst/>
                </a:prstTxWarp>
              </a:bodyPr>
              <a:lstStyle/>
              <a:p>
                <a:endParaRPr lang="en-US"/>
              </a:p>
            </p:txBody>
          </p:sp>
          <p:sp>
            <p:nvSpPr>
              <p:cNvPr id="14" name="Line 9"/>
              <p:cNvSpPr>
                <a:spLocks noChangeShapeType="1"/>
              </p:cNvSpPr>
              <p:nvPr/>
            </p:nvSpPr>
            <p:spPr bwMode="auto">
              <a:xfrm flipH="1" flipV="1">
                <a:off x="1344" y="1632"/>
                <a:ext cx="96"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15" name="Line 10"/>
              <p:cNvSpPr>
                <a:spLocks noChangeShapeType="1"/>
              </p:cNvSpPr>
              <p:nvPr/>
            </p:nvSpPr>
            <p:spPr bwMode="auto">
              <a:xfrm>
                <a:off x="2640" y="1872"/>
                <a:ext cx="144" cy="0"/>
              </a:xfrm>
              <a:prstGeom prst="lin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8" name="Rectangle 11"/>
            <p:cNvSpPr>
              <a:spLocks noChangeArrowheads="1"/>
            </p:cNvSpPr>
            <p:nvPr/>
          </p:nvSpPr>
          <p:spPr bwMode="auto">
            <a:xfrm>
              <a:off x="2928" y="1368"/>
              <a:ext cx="144" cy="192"/>
            </a:xfrm>
            <a:prstGeom prst="rect">
              <a:avLst/>
            </a:prstGeom>
            <a:solidFill>
              <a:srgbClr val="FFBABD"/>
            </a:solidFill>
            <a:ln w="9525">
              <a:solidFill>
                <a:srgbClr val="FFB9BB"/>
              </a:solidFill>
              <a:miter lim="800000"/>
              <a:headEnd/>
              <a:tailEnd/>
            </a:ln>
          </p:spPr>
          <p:txBody>
            <a:bodyPr wrap="none" anchor="ctr">
              <a:prstTxWarp prst="textNoShape">
                <a:avLst/>
              </a:prstTxWarp>
            </a:bodyPr>
            <a:lstStyle/>
            <a:p>
              <a:endParaRPr lang="en-US"/>
            </a:p>
          </p:txBody>
        </p:sp>
      </p:grpSp>
      <p:sp>
        <p:nvSpPr>
          <p:cNvPr id="16" name="Text Box 12"/>
          <p:cNvSpPr txBox="1">
            <a:spLocks noChangeArrowheads="1"/>
          </p:cNvSpPr>
          <p:nvPr/>
        </p:nvSpPr>
        <p:spPr bwMode="auto">
          <a:xfrm>
            <a:off x="0" y="3898900"/>
            <a:ext cx="9286875" cy="2792413"/>
          </a:xfrm>
          <a:prstGeom prst="rect">
            <a:avLst/>
          </a:prstGeom>
          <a:noFill/>
          <a:ln w="9525">
            <a:noFill/>
            <a:miter lim="800000"/>
            <a:headEnd/>
            <a:tailEnd/>
          </a:ln>
        </p:spPr>
        <p:txBody>
          <a:bodyPr lIns="67355" tIns="33677" rIns="67355" bIns="33677">
            <a:prstTxWarp prst="textNoShape">
              <a:avLst/>
            </a:prstTxWarp>
            <a:spAutoFit/>
          </a:bodyPr>
          <a:lstStyle/>
          <a:p>
            <a:pPr algn="just" defTabSz="673100" eaLnBrk="0" hangingPunct="0">
              <a:spcBef>
                <a:spcPct val="50000"/>
              </a:spcBef>
              <a:buFontTx/>
              <a:buChar char="•"/>
            </a:pPr>
            <a:r>
              <a:rPr lang="en-US" sz="2100" b="1" dirty="0">
                <a:solidFill>
                  <a:srgbClr val="FFFF00"/>
                </a:solidFill>
                <a:latin typeface="Arial" pitchFamily="-108" charset="0"/>
                <a:ea typeface="ＭＳ Ｐゴシック" pitchFamily="-108" charset="-128"/>
                <a:cs typeface="ＭＳ Ｐゴシック" pitchFamily="-108" charset="-128"/>
              </a:rPr>
              <a:t> Weak blowout regime</a:t>
            </a:r>
            <a:r>
              <a:rPr lang="en-US" sz="2100" dirty="0">
                <a:solidFill>
                  <a:srgbClr val="FFFF00"/>
                </a:solidFill>
                <a:latin typeface="Arial" pitchFamily="-108" charset="0"/>
                <a:ea typeface="ＭＳ Ｐゴシック" pitchFamily="-108" charset="-128"/>
                <a:cs typeface="ＭＳ Ｐゴシック" pitchFamily="-108" charset="-128"/>
              </a:rPr>
              <a:t> with resonant amplification of plasma wave by a train of high Brightness electron bunches produced by </a:t>
            </a:r>
            <a:r>
              <a:rPr lang="en-US" sz="2100" b="1" dirty="0">
                <a:solidFill>
                  <a:srgbClr val="FFFF00"/>
                </a:solidFill>
                <a:latin typeface="Arial" pitchFamily="-108" charset="0"/>
                <a:ea typeface="ＭＳ Ｐゴシック" pitchFamily="-108" charset="-128"/>
                <a:cs typeface="ＭＳ Ｐゴシック" pitchFamily="-108" charset="-128"/>
              </a:rPr>
              <a:t>Laser Comb</a:t>
            </a:r>
            <a:r>
              <a:rPr lang="en-US" sz="2100" dirty="0">
                <a:solidFill>
                  <a:srgbClr val="FFFF00"/>
                </a:solidFill>
                <a:latin typeface="Arial" pitchFamily="-108" charset="0"/>
                <a:ea typeface="ＭＳ Ｐゴシック" pitchFamily="-108" charset="-128"/>
                <a:cs typeface="ＭＳ Ｐゴシック" pitchFamily="-108" charset="-128"/>
              </a:rPr>
              <a:t> technique ==&gt; </a:t>
            </a:r>
            <a:r>
              <a:rPr lang="en-US" sz="2100" b="1" dirty="0">
                <a:solidFill>
                  <a:srgbClr val="FFFF00"/>
                </a:solidFill>
                <a:latin typeface="Arial" pitchFamily="-108" charset="0"/>
                <a:ea typeface="ＭＳ Ｐゴシック" pitchFamily="-108" charset="-128"/>
                <a:cs typeface="ＭＳ Ｐゴシック" pitchFamily="-108" charset="-128"/>
              </a:rPr>
              <a:t>5 GV/</a:t>
            </a:r>
            <a:r>
              <a:rPr lang="en-US" sz="2100" b="1" dirty="0" err="1">
                <a:solidFill>
                  <a:srgbClr val="FFFF00"/>
                </a:solidFill>
                <a:latin typeface="Arial" pitchFamily="-108" charset="0"/>
                <a:ea typeface="ＭＳ Ｐゴシック" pitchFamily="-108" charset="-128"/>
                <a:cs typeface="ＭＳ Ｐゴシック" pitchFamily="-108" charset="-128"/>
              </a:rPr>
              <a:t>m</a:t>
            </a:r>
            <a:r>
              <a:rPr lang="en-US" sz="2100" dirty="0">
                <a:solidFill>
                  <a:srgbClr val="FFFF00"/>
                </a:solidFill>
                <a:latin typeface="Arial" pitchFamily="-108" charset="0"/>
                <a:ea typeface="ＭＳ Ｐゴシック" pitchFamily="-108" charset="-128"/>
                <a:cs typeface="ＭＳ Ｐゴシック" pitchFamily="-108" charset="-128"/>
              </a:rPr>
              <a:t> with a train of 3 bunches, 100 </a:t>
            </a:r>
            <a:r>
              <a:rPr lang="en-US" sz="2100" dirty="0" err="1">
                <a:solidFill>
                  <a:srgbClr val="FFFF00"/>
                </a:solidFill>
                <a:latin typeface="Arial" pitchFamily="-108" charset="0"/>
                <a:ea typeface="ＭＳ Ｐゴシック" pitchFamily="-108" charset="-128"/>
                <a:cs typeface="ＭＳ Ｐゴシック" pitchFamily="-108" charset="-128"/>
              </a:rPr>
              <a:t>pC</a:t>
            </a:r>
            <a:r>
              <a:rPr lang="en-US" sz="2100" dirty="0">
                <a:solidFill>
                  <a:srgbClr val="FFFF00"/>
                </a:solidFill>
                <a:latin typeface="Arial" pitchFamily="-108" charset="0"/>
                <a:ea typeface="ＭＳ Ｐゴシック" pitchFamily="-108" charset="-128"/>
                <a:cs typeface="ＭＳ Ｐゴシック" pitchFamily="-108" charset="-128"/>
              </a:rPr>
              <a:t>/bunch, 50 </a:t>
            </a:r>
            <a:r>
              <a:rPr lang="en-US" sz="2100" dirty="0" err="1">
                <a:solidFill>
                  <a:srgbClr val="FFFF00"/>
                </a:solidFill>
                <a:latin typeface="Symbol" pitchFamily="-108" charset="2"/>
                <a:ea typeface="ＭＳ Ｐゴシック" pitchFamily="-108" charset="-128"/>
                <a:cs typeface="ＭＳ Ｐゴシック" pitchFamily="-108" charset="-128"/>
                <a:sym typeface="Symbol" pitchFamily="-108" charset="2"/>
              </a:rPr>
              <a:t></a:t>
            </a:r>
            <a:r>
              <a:rPr lang="en-US" sz="2100" dirty="0" err="1">
                <a:solidFill>
                  <a:srgbClr val="FFFF00"/>
                </a:solidFill>
                <a:latin typeface="Arial" pitchFamily="-108" charset="0"/>
                <a:ea typeface="ＭＳ Ｐゴシック" pitchFamily="-108" charset="-128"/>
                <a:cs typeface="ＭＳ Ｐゴシック" pitchFamily="-108" charset="-128"/>
              </a:rPr>
              <a:t>m</a:t>
            </a:r>
            <a:r>
              <a:rPr lang="en-US" sz="2100" dirty="0">
                <a:solidFill>
                  <a:srgbClr val="FFFF00"/>
                </a:solidFill>
                <a:latin typeface="Arial" pitchFamily="-108" charset="0"/>
                <a:ea typeface="ＭＳ Ｐゴシック" pitchFamily="-108" charset="-128"/>
                <a:cs typeface="ＭＳ Ｐゴシック" pitchFamily="-108" charset="-128"/>
              </a:rPr>
              <a:t> long, 20 </a:t>
            </a:r>
            <a:r>
              <a:rPr lang="en-US" sz="2100" dirty="0" err="1">
                <a:solidFill>
                  <a:srgbClr val="FFFF00"/>
                </a:solidFill>
                <a:latin typeface="Symbol" pitchFamily="-108" charset="2"/>
                <a:ea typeface="ＭＳ Ｐゴシック" pitchFamily="-108" charset="-128"/>
                <a:cs typeface="ＭＳ Ｐゴシック" pitchFamily="-108" charset="-128"/>
                <a:sym typeface="Symbol" pitchFamily="-108" charset="2"/>
              </a:rPr>
              <a:t></a:t>
            </a:r>
            <a:r>
              <a:rPr lang="en-US" sz="2100" dirty="0" err="1">
                <a:solidFill>
                  <a:srgbClr val="FFFF00"/>
                </a:solidFill>
                <a:latin typeface="Arial" pitchFamily="-108" charset="0"/>
                <a:ea typeface="ＭＳ Ｐゴシック" pitchFamily="-108" charset="-128"/>
                <a:cs typeface="ＭＳ Ｐゴシック" pitchFamily="-108" charset="-128"/>
              </a:rPr>
              <a:t>m</a:t>
            </a:r>
            <a:r>
              <a:rPr lang="en-US" sz="2100" dirty="0">
                <a:solidFill>
                  <a:srgbClr val="FFFF00"/>
                </a:solidFill>
                <a:latin typeface="Arial" pitchFamily="-108" charset="0"/>
                <a:ea typeface="ＭＳ Ｐゴシック" pitchFamily="-108" charset="-128"/>
                <a:cs typeface="ＭＳ Ｐゴシック" pitchFamily="-108" charset="-128"/>
              </a:rPr>
              <a:t> spot size, in a plasma of density 10</a:t>
            </a:r>
            <a:r>
              <a:rPr lang="en-US" sz="2100" baseline="30000" dirty="0">
                <a:solidFill>
                  <a:srgbClr val="FFFF00"/>
                </a:solidFill>
                <a:latin typeface="Arial" pitchFamily="-108" charset="0"/>
                <a:ea typeface="ＭＳ Ｐゴシック" pitchFamily="-108" charset="-128"/>
                <a:cs typeface="ＭＳ Ｐゴシック" pitchFamily="-108" charset="-128"/>
              </a:rPr>
              <a:t>22</a:t>
            </a:r>
            <a:r>
              <a:rPr lang="en-US" sz="2100" dirty="0">
                <a:solidFill>
                  <a:srgbClr val="FFFF00"/>
                </a:solidFill>
                <a:latin typeface="Arial" pitchFamily="-108" charset="0"/>
                <a:ea typeface="ＭＳ Ｐゴシック" pitchFamily="-108" charset="-128"/>
                <a:cs typeface="ＭＳ Ｐゴシック" pitchFamily="-108" charset="-128"/>
              </a:rPr>
              <a:t> e</a:t>
            </a:r>
            <a:r>
              <a:rPr lang="en-US" sz="2100" baseline="30000" dirty="0">
                <a:solidFill>
                  <a:srgbClr val="FFFF00"/>
                </a:solidFill>
                <a:latin typeface="Arial" pitchFamily="-108" charset="0"/>
                <a:ea typeface="ＭＳ Ｐゴシック" pitchFamily="-108" charset="-128"/>
                <a:cs typeface="ＭＳ Ｐゴシック" pitchFamily="-108" charset="-128"/>
              </a:rPr>
              <a:t>-</a:t>
            </a:r>
            <a:r>
              <a:rPr lang="en-US" sz="2100" dirty="0">
                <a:solidFill>
                  <a:srgbClr val="FFFF00"/>
                </a:solidFill>
                <a:latin typeface="Arial" pitchFamily="-108" charset="0"/>
                <a:ea typeface="ＭＳ Ｐゴシック" pitchFamily="-108" charset="-128"/>
                <a:cs typeface="ＭＳ Ｐゴシック" pitchFamily="-108" charset="-128"/>
              </a:rPr>
              <a:t>/m</a:t>
            </a:r>
            <a:r>
              <a:rPr lang="en-US" sz="2100" baseline="30000" dirty="0">
                <a:solidFill>
                  <a:srgbClr val="FFFF00"/>
                </a:solidFill>
                <a:latin typeface="Arial" pitchFamily="-108" charset="0"/>
                <a:ea typeface="ＭＳ Ｐゴシック" pitchFamily="-108" charset="-128"/>
                <a:cs typeface="ＭＳ Ｐゴシック" pitchFamily="-108" charset="-128"/>
              </a:rPr>
              <a:t>3 </a:t>
            </a:r>
            <a:r>
              <a:rPr lang="en-US" sz="2100" dirty="0">
                <a:solidFill>
                  <a:srgbClr val="FFFF00"/>
                </a:solidFill>
                <a:latin typeface="Arial" pitchFamily="-108" charset="0"/>
                <a:ea typeface="ＭＳ Ｐゴシック" pitchFamily="-108" charset="-128"/>
                <a:cs typeface="ＭＳ Ｐゴシック" pitchFamily="-108" charset="-128"/>
              </a:rPr>
              <a:t>at </a:t>
            </a:r>
            <a:r>
              <a:rPr lang="en-US" sz="2100" dirty="0" err="1">
                <a:solidFill>
                  <a:srgbClr val="FFFF00"/>
                </a:solidFill>
                <a:latin typeface="Symbol" pitchFamily="-108" charset="2"/>
                <a:ea typeface="ＭＳ Ｐゴシック" pitchFamily="-108" charset="-128"/>
                <a:cs typeface="ＭＳ Ｐゴシック" pitchFamily="-108" charset="-128"/>
                <a:sym typeface="Symbol" pitchFamily="-108" charset="2"/>
              </a:rPr>
              <a:t></a:t>
            </a:r>
            <a:r>
              <a:rPr lang="en-US" sz="2100" baseline="-25000" dirty="0" err="1">
                <a:solidFill>
                  <a:srgbClr val="FFFF00"/>
                </a:solidFill>
                <a:latin typeface="Arial" pitchFamily="-108" charset="0"/>
                <a:ea typeface="ＭＳ Ｐゴシック" pitchFamily="-108" charset="-128"/>
                <a:cs typeface="ＭＳ Ｐゴシック" pitchFamily="-108" charset="-128"/>
              </a:rPr>
              <a:t>p</a:t>
            </a:r>
            <a:r>
              <a:rPr lang="en-US" sz="2100" dirty="0">
                <a:solidFill>
                  <a:srgbClr val="FFFF00"/>
                </a:solidFill>
                <a:latin typeface="Arial" pitchFamily="-108" charset="0"/>
                <a:ea typeface="ＭＳ Ｐゴシック" pitchFamily="-108" charset="-128"/>
                <a:cs typeface="ＭＳ Ｐゴシック" pitchFamily="-108" charset="-128"/>
              </a:rPr>
              <a:t>=300 </a:t>
            </a:r>
            <a:r>
              <a:rPr lang="en-US" sz="2100" dirty="0" err="1">
                <a:solidFill>
                  <a:srgbClr val="FFFF00"/>
                </a:solidFill>
                <a:latin typeface="Symbol" pitchFamily="-108" charset="2"/>
                <a:ea typeface="ＭＳ Ｐゴシック" pitchFamily="-108" charset="-128"/>
                <a:cs typeface="ＭＳ Ｐゴシック" pitchFamily="-108" charset="-128"/>
                <a:sym typeface="Symbol" pitchFamily="-108" charset="2"/>
              </a:rPr>
              <a:t></a:t>
            </a:r>
            <a:r>
              <a:rPr lang="en-US" sz="2100" dirty="0" err="1">
                <a:solidFill>
                  <a:srgbClr val="FFFF00"/>
                </a:solidFill>
                <a:latin typeface="Arial" pitchFamily="-108" charset="0"/>
                <a:ea typeface="ＭＳ Ｐゴシック" pitchFamily="-108" charset="-128"/>
                <a:cs typeface="ＭＳ Ｐゴシック" pitchFamily="-108" charset="-128"/>
              </a:rPr>
              <a:t>m</a:t>
            </a:r>
            <a:r>
              <a:rPr lang="en-US" sz="2100" dirty="0">
                <a:solidFill>
                  <a:srgbClr val="FFFF00"/>
                </a:solidFill>
                <a:latin typeface="Arial" pitchFamily="-108" charset="0"/>
                <a:ea typeface="ＭＳ Ｐゴシック" pitchFamily="-108" charset="-128"/>
                <a:cs typeface="ＭＳ Ｐゴシック" pitchFamily="-108" charset="-128"/>
              </a:rPr>
              <a:t> ?</a:t>
            </a:r>
          </a:p>
          <a:p>
            <a:pPr algn="just" defTabSz="673100" eaLnBrk="0" hangingPunct="0">
              <a:spcBef>
                <a:spcPct val="50000"/>
              </a:spcBef>
              <a:buFontTx/>
              <a:buChar char="•"/>
            </a:pPr>
            <a:r>
              <a:rPr lang="en-US" sz="2100" b="1" dirty="0">
                <a:solidFill>
                  <a:srgbClr val="FFFF00"/>
                </a:solidFill>
                <a:latin typeface="Arial" pitchFamily="-108" charset="0"/>
                <a:ea typeface="ＭＳ Ｐゴシック" pitchFamily="-108" charset="-128"/>
                <a:cs typeface="ＭＳ Ｐゴシック" pitchFamily="-108" charset="-128"/>
              </a:rPr>
              <a:t> Ramped bunch train configuration </a:t>
            </a:r>
            <a:r>
              <a:rPr lang="en-US" sz="2100" dirty="0">
                <a:solidFill>
                  <a:srgbClr val="FFFF00"/>
                </a:solidFill>
                <a:latin typeface="Arial" pitchFamily="-108" charset="0"/>
                <a:ea typeface="ＭＳ Ｐゴシック" pitchFamily="-108" charset="-128"/>
                <a:cs typeface="ＭＳ Ｐゴシック" pitchFamily="-108" charset="-128"/>
              </a:rPr>
              <a:t>to enhance </a:t>
            </a:r>
            <a:r>
              <a:rPr lang="en-US" sz="2100" dirty="0" err="1">
                <a:solidFill>
                  <a:srgbClr val="FFFF00"/>
                </a:solidFill>
                <a:latin typeface="Arial" pitchFamily="-108" charset="0"/>
                <a:ea typeface="ＭＳ Ｐゴシック" pitchFamily="-108" charset="-128"/>
                <a:cs typeface="ＭＳ Ｐゴシック" pitchFamily="-108" charset="-128"/>
              </a:rPr>
              <a:t>tranformer</a:t>
            </a:r>
            <a:r>
              <a:rPr lang="en-US" sz="2100" dirty="0">
                <a:solidFill>
                  <a:srgbClr val="FFFF00"/>
                </a:solidFill>
                <a:latin typeface="Arial" pitchFamily="-108" charset="0"/>
                <a:ea typeface="ＭＳ Ｐゴシック" pitchFamily="-108" charset="-128"/>
                <a:cs typeface="ＭＳ Ｐゴシック" pitchFamily="-108" charset="-128"/>
              </a:rPr>
              <a:t> ratio?</a:t>
            </a:r>
          </a:p>
          <a:p>
            <a:pPr algn="just" defTabSz="673100" eaLnBrk="0" hangingPunct="0">
              <a:spcBef>
                <a:spcPct val="50000"/>
              </a:spcBef>
              <a:buFontTx/>
              <a:buChar char="•"/>
            </a:pPr>
            <a:r>
              <a:rPr lang="en-US" sz="2100" dirty="0">
                <a:solidFill>
                  <a:srgbClr val="FFFF00"/>
                </a:solidFill>
                <a:latin typeface="Arial" pitchFamily="-108" charset="0"/>
                <a:ea typeface="ＭＳ Ｐゴシック" pitchFamily="-108" charset="-128"/>
                <a:cs typeface="ＭＳ Ｐゴシック" pitchFamily="-108" charset="-128"/>
              </a:rPr>
              <a:t> </a:t>
            </a:r>
            <a:r>
              <a:rPr lang="en-US" sz="2100" b="1" dirty="0">
                <a:solidFill>
                  <a:srgbClr val="FFFF00"/>
                </a:solidFill>
                <a:latin typeface="Arial" pitchFamily="-108" charset="0"/>
                <a:ea typeface="ＭＳ Ｐゴシック" pitchFamily="-108" charset="-128"/>
                <a:cs typeface="ＭＳ Ｐゴシック" pitchFamily="-108" charset="-128"/>
              </a:rPr>
              <a:t>High quality bunch</a:t>
            </a:r>
            <a:r>
              <a:rPr lang="en-US" sz="2100" dirty="0">
                <a:solidFill>
                  <a:srgbClr val="FFFF00"/>
                </a:solidFill>
                <a:latin typeface="Arial" pitchFamily="-108" charset="0"/>
                <a:ea typeface="ＭＳ Ｐゴシック" pitchFamily="-108" charset="-128"/>
                <a:cs typeface="ＭＳ Ｐゴシック" pitchFamily="-108" charset="-128"/>
              </a:rPr>
              <a:t> preservation during acceleration and transport?</a:t>
            </a:r>
            <a:endParaRPr lang="en-US" sz="2100" b="1" dirty="0">
              <a:solidFill>
                <a:srgbClr val="FFFF00"/>
              </a:solidFill>
              <a:latin typeface="Arial" pitchFamily="-108" charset="0"/>
              <a:ea typeface="ＭＳ Ｐゴシック" pitchFamily="-108" charset="-128"/>
              <a:cs typeface="ＭＳ Ｐゴシック" pitchFamily="-108" charset="-128"/>
            </a:endParaRPr>
          </a:p>
          <a:p>
            <a:pPr algn="just" defTabSz="673100" eaLnBrk="0" hangingPunct="0">
              <a:spcBef>
                <a:spcPct val="50000"/>
              </a:spcBef>
              <a:buFontTx/>
              <a:buChar char="•"/>
            </a:pPr>
            <a:r>
              <a:rPr lang="en-US" sz="2100" b="1" dirty="0">
                <a:solidFill>
                  <a:srgbClr val="FFFF00"/>
                </a:solidFill>
                <a:latin typeface="Arial" pitchFamily="-108" charset="0"/>
                <a:ea typeface="ＭＳ Ｐゴシック" pitchFamily="-108" charset="-128"/>
                <a:cs typeface="ＭＳ Ｐゴシック" pitchFamily="-108" charset="-128"/>
              </a:rPr>
              <a:t> Strong blowout regime</a:t>
            </a:r>
            <a:r>
              <a:rPr lang="en-US" sz="2100" dirty="0">
                <a:solidFill>
                  <a:srgbClr val="FFFF00"/>
                </a:solidFill>
                <a:latin typeface="Arial" pitchFamily="-108" charset="0"/>
                <a:ea typeface="ＭＳ Ｐゴシック" pitchFamily="-108" charset="-128"/>
                <a:cs typeface="ＭＳ Ｐゴシック" pitchFamily="-108" charset="-128"/>
              </a:rPr>
              <a:t> with </a:t>
            </a:r>
            <a:r>
              <a:rPr lang="en-US" sz="2100" dirty="0" err="1">
                <a:solidFill>
                  <a:srgbClr val="FFFF00"/>
                </a:solidFill>
                <a:latin typeface="Arial" pitchFamily="-108" charset="0"/>
                <a:ea typeface="ＭＳ Ｐゴシック" pitchFamily="-108" charset="-128"/>
                <a:cs typeface="ＭＳ Ｐゴシック" pitchFamily="-108" charset="-128"/>
              </a:rPr>
              <a:t>pC/fs</a:t>
            </a:r>
            <a:r>
              <a:rPr lang="en-US" sz="2100" dirty="0">
                <a:solidFill>
                  <a:srgbClr val="FFFF00"/>
                </a:solidFill>
                <a:latin typeface="Arial" pitchFamily="-108" charset="0"/>
                <a:ea typeface="ＭＳ Ｐゴシック" pitchFamily="-108" charset="-128"/>
                <a:cs typeface="ＭＳ Ｐゴシック" pitchFamily="-108" charset="-128"/>
              </a:rPr>
              <a:t> bunches ==&gt; </a:t>
            </a:r>
            <a:r>
              <a:rPr lang="en-US" sz="2100" b="1" dirty="0">
                <a:solidFill>
                  <a:srgbClr val="FFFF00"/>
                </a:solidFill>
                <a:latin typeface="Arial" pitchFamily="-108" charset="0"/>
                <a:ea typeface="ＭＳ Ｐゴシック" pitchFamily="-108" charset="-128"/>
                <a:cs typeface="ＭＳ Ｐゴシック" pitchFamily="-108" charset="-128"/>
              </a:rPr>
              <a:t>TV/</a:t>
            </a:r>
            <a:r>
              <a:rPr lang="en-US" sz="2100" b="1" dirty="0" err="1">
                <a:solidFill>
                  <a:srgbClr val="FFFF00"/>
                </a:solidFill>
                <a:latin typeface="Arial" pitchFamily="-108" charset="0"/>
                <a:ea typeface="ＭＳ Ｐゴシック" pitchFamily="-108" charset="-128"/>
                <a:cs typeface="ＭＳ Ｐゴシック" pitchFamily="-108" charset="-128"/>
              </a:rPr>
              <a:t>m</a:t>
            </a:r>
            <a:r>
              <a:rPr lang="en-US" sz="2100" dirty="0">
                <a:solidFill>
                  <a:srgbClr val="FFFF00"/>
                </a:solidFill>
                <a:latin typeface="Arial" pitchFamily="-108" charset="0"/>
                <a:ea typeface="ＭＳ Ｐゴシック" pitchFamily="-108" charset="-128"/>
                <a:cs typeface="ＭＳ Ｐゴシック" pitchFamily="-108" charset="-128"/>
              </a:rPr>
              <a:t> regime ?</a:t>
            </a:r>
          </a:p>
        </p:txBody>
      </p:sp>
      <p:sp>
        <p:nvSpPr>
          <p:cNvPr id="17" name="Rectangle 13"/>
          <p:cNvSpPr>
            <a:spLocks noChangeArrowheads="1"/>
          </p:cNvSpPr>
          <p:nvPr/>
        </p:nvSpPr>
        <p:spPr bwMode="auto">
          <a:xfrm>
            <a:off x="0" y="1365250"/>
            <a:ext cx="9636125" cy="477838"/>
          </a:xfrm>
          <a:prstGeom prst="rect">
            <a:avLst/>
          </a:prstGeom>
          <a:noFill/>
          <a:ln w="9525">
            <a:noFill/>
            <a:miter lim="800000"/>
            <a:headEnd/>
            <a:tailEnd/>
          </a:ln>
        </p:spPr>
        <p:txBody>
          <a:bodyPr lIns="67355" tIns="33677" rIns="67355" bIns="33677">
            <a:prstTxWarp prst="textNoShape">
              <a:avLst/>
            </a:prstTxWarp>
            <a:spAutoFit/>
          </a:bodyPr>
          <a:lstStyle/>
          <a:p>
            <a:pPr defTabSz="673100" eaLnBrk="0" hangingPunct="0"/>
            <a:r>
              <a:rPr lang="en-US" sz="2700" b="1" dirty="0">
                <a:solidFill>
                  <a:srgbClr val="FFFF00"/>
                </a:solidFill>
                <a:latin typeface="Times New Roman" pitchFamily="-108" charset="0"/>
                <a:ea typeface="ＭＳ Ｐゴシック" pitchFamily="-108" charset="-128"/>
                <a:cs typeface="ＭＳ Ｐゴシック" pitchFamily="-108" charset="-128"/>
              </a:rPr>
              <a:t>Resonant plasma Oscillations by Multiple electron Bunches</a:t>
            </a:r>
          </a:p>
        </p:txBody>
      </p:sp>
      <p:pic>
        <p:nvPicPr>
          <p:cNvPr id="18" name="Picture 14"/>
          <p:cNvPicPr>
            <a:picLocks noChangeAspect="1" noChangeArrowheads="1"/>
          </p:cNvPicPr>
          <p:nvPr/>
        </p:nvPicPr>
        <p:blipFill>
          <a:blip r:embed="rId3"/>
          <a:srcRect l="25972" t="27777" r="29445" b="41112"/>
          <a:stretch>
            <a:fillRect/>
          </a:stretch>
        </p:blipFill>
        <p:spPr bwMode="auto">
          <a:xfrm>
            <a:off x="8097837" y="6351588"/>
            <a:ext cx="1046163" cy="5064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1813506" name="Picture 2"/>
          <p:cNvPicPr>
            <a:picLocks noChangeAspect="1" noChangeArrowheads="1"/>
          </p:cNvPicPr>
          <p:nvPr/>
        </p:nvPicPr>
        <p:blipFill>
          <a:blip r:embed="rId4"/>
          <a:srcRect/>
          <a:stretch>
            <a:fillRect/>
          </a:stretch>
        </p:blipFill>
        <p:spPr bwMode="auto">
          <a:xfrm>
            <a:off x="1606062" y="838200"/>
            <a:ext cx="5931877" cy="3333750"/>
          </a:xfrm>
          <a:prstGeom prst="rect">
            <a:avLst/>
          </a:prstGeom>
          <a:noFill/>
          <a:ln w="9525">
            <a:noFill/>
            <a:miter lim="800000"/>
            <a:headEnd/>
            <a:tailEnd/>
          </a:ln>
        </p:spPr>
      </p:pic>
      <p:sp>
        <p:nvSpPr>
          <p:cNvPr id="1813507" name="Text Box 3"/>
          <p:cNvSpPr txBox="1">
            <a:spLocks noChangeArrowheads="1"/>
          </p:cNvSpPr>
          <p:nvPr/>
        </p:nvSpPr>
        <p:spPr bwMode="auto">
          <a:xfrm>
            <a:off x="33705" y="177801"/>
            <a:ext cx="8982808" cy="954101"/>
          </a:xfrm>
          <a:prstGeom prst="rect">
            <a:avLst/>
          </a:prstGeom>
          <a:noFill/>
          <a:ln w="9525">
            <a:noFill/>
            <a:miter lim="800000"/>
            <a:headEnd/>
            <a:tailEnd/>
          </a:ln>
        </p:spPr>
        <p:txBody>
          <a:bodyPr lIns="91434" tIns="45717" rIns="91434" bIns="45717">
            <a:prstTxWarp prst="textNoShape">
              <a:avLst/>
            </a:prstTxWarp>
            <a:spAutoFit/>
          </a:bodyPr>
          <a:lstStyle/>
          <a:p>
            <a:pPr>
              <a:spcBef>
                <a:spcPct val="50000"/>
              </a:spcBef>
            </a:pPr>
            <a:r>
              <a:rPr lang="en-US" sz="2800" b="1" dirty="0">
                <a:solidFill>
                  <a:srgbClr val="FFFF00"/>
                </a:solidFill>
                <a:latin typeface="Arial" pitchFamily="-108" charset="0"/>
              </a:rPr>
              <a:t>Laser Comb: beam echo generation of a train bunches</a:t>
            </a:r>
          </a:p>
        </p:txBody>
      </p:sp>
      <p:graphicFrame>
        <p:nvGraphicFramePr>
          <p:cNvPr id="1813508" name="Object 4"/>
          <p:cNvGraphicFramePr>
            <a:graphicFrameLocks noChangeAspect="1"/>
          </p:cNvGraphicFramePr>
          <p:nvPr/>
        </p:nvGraphicFramePr>
        <p:xfrm>
          <a:off x="354623" y="4343401"/>
          <a:ext cx="8434754" cy="1770063"/>
        </p:xfrm>
        <a:graphic>
          <a:graphicData uri="http://schemas.openxmlformats.org/presentationml/2006/ole">
            <p:oleObj spid="_x0000_s655362" name="Document" r:id="rId5" imgW="4178808" imgH="810768" progId="Word.Document.8">
              <p:embed/>
            </p:oleObj>
          </a:graphicData>
        </a:graphic>
      </p:graphicFrame>
      <p:graphicFrame>
        <p:nvGraphicFramePr>
          <p:cNvPr id="1813510" name="Object 6"/>
          <p:cNvGraphicFramePr>
            <a:graphicFrameLocks noChangeAspect="1"/>
          </p:cNvGraphicFramePr>
          <p:nvPr/>
        </p:nvGraphicFramePr>
        <p:xfrm>
          <a:off x="2363666" y="1758951"/>
          <a:ext cx="1009650" cy="384175"/>
        </p:xfrm>
        <a:graphic>
          <a:graphicData uri="http://schemas.openxmlformats.org/presentationml/2006/ole">
            <p:oleObj spid="_x0000_s655363" name="Equation" r:id="rId6" imgW="469900" imgH="165100" progId="Equation.3">
              <p:embed/>
            </p:oleObj>
          </a:graphicData>
        </a:graphic>
      </p:graphicFrame>
      <p:sp>
        <p:nvSpPr>
          <p:cNvPr id="1813511" name="Line 7"/>
          <p:cNvSpPr>
            <a:spLocks noChangeShapeType="1"/>
          </p:cNvSpPr>
          <p:nvPr/>
        </p:nvSpPr>
        <p:spPr bwMode="auto">
          <a:xfrm flipH="1">
            <a:off x="161192" y="3697288"/>
            <a:ext cx="2410558" cy="1606550"/>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
        <p:nvSpPr>
          <p:cNvPr id="1813512" name="Line 8"/>
          <p:cNvSpPr>
            <a:spLocks noChangeShapeType="1"/>
          </p:cNvSpPr>
          <p:nvPr/>
        </p:nvSpPr>
        <p:spPr bwMode="auto">
          <a:xfrm flipH="1">
            <a:off x="643304" y="3643314"/>
            <a:ext cx="3856892" cy="1768475"/>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
        <p:nvSpPr>
          <p:cNvPr id="1813513" name="Line 9"/>
          <p:cNvSpPr>
            <a:spLocks noChangeShapeType="1"/>
          </p:cNvSpPr>
          <p:nvPr/>
        </p:nvSpPr>
        <p:spPr bwMode="auto">
          <a:xfrm flipH="1">
            <a:off x="2892670" y="3536950"/>
            <a:ext cx="3590192" cy="1981200"/>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83" name="Picture 22"/>
          <p:cNvPicPr>
            <a:picLocks noChangeAspect="1"/>
          </p:cNvPicPr>
          <p:nvPr/>
        </p:nvPicPr>
        <p:blipFill>
          <a:blip r:embed="rId2"/>
          <a:srcRect l="34389" b="32664"/>
          <a:stretch>
            <a:fillRect/>
          </a:stretch>
        </p:blipFill>
        <p:spPr bwMode="auto">
          <a:xfrm>
            <a:off x="6154233" y="366879"/>
            <a:ext cx="3018342" cy="2142923"/>
          </a:xfrm>
          <a:prstGeom prst="rect">
            <a:avLst/>
          </a:prstGeom>
          <a:noFill/>
          <a:ln w="12700">
            <a:noFill/>
            <a:miter lim="800000"/>
            <a:headEnd/>
            <a:tailEnd/>
          </a:ln>
          <a:effectLst/>
        </p:spPr>
      </p:pic>
      <p:pic>
        <p:nvPicPr>
          <p:cNvPr id="18" name="Picture 14"/>
          <p:cNvPicPr>
            <a:picLocks noChangeAspect="1" noChangeArrowheads="1"/>
          </p:cNvPicPr>
          <p:nvPr/>
        </p:nvPicPr>
        <p:blipFill>
          <a:blip r:embed="rId3"/>
          <a:srcRect l="25972" t="27777" r="29445" b="41112"/>
          <a:stretch>
            <a:fillRect/>
          </a:stretch>
        </p:blipFill>
        <p:spPr bwMode="auto">
          <a:xfrm>
            <a:off x="8097837" y="6351588"/>
            <a:ext cx="1046163" cy="506412"/>
          </a:xfrm>
          <a:prstGeom prst="rect">
            <a:avLst/>
          </a:prstGeom>
          <a:noFill/>
          <a:ln w="9525">
            <a:noFill/>
            <a:miter lim="800000"/>
            <a:headEnd/>
            <a:tailEnd/>
          </a:ln>
          <a:effectLst/>
        </p:spPr>
      </p:pic>
      <p:pic>
        <p:nvPicPr>
          <p:cNvPr id="70" name="Picture 5"/>
          <p:cNvPicPr>
            <a:picLocks noChangeAspect="1"/>
          </p:cNvPicPr>
          <p:nvPr/>
        </p:nvPicPr>
        <p:blipFill>
          <a:blip r:embed="rId4"/>
          <a:srcRect r="33415" b="21053"/>
          <a:stretch>
            <a:fillRect/>
          </a:stretch>
        </p:blipFill>
        <p:spPr bwMode="auto">
          <a:xfrm>
            <a:off x="114300" y="345673"/>
            <a:ext cx="2608399" cy="2140690"/>
          </a:xfrm>
          <a:prstGeom prst="rect">
            <a:avLst/>
          </a:prstGeom>
          <a:noFill/>
          <a:ln w="12700">
            <a:noFill/>
            <a:miter lim="800000"/>
            <a:headEnd/>
            <a:tailEnd/>
          </a:ln>
          <a:effectLst/>
        </p:spPr>
      </p:pic>
      <p:sp>
        <p:nvSpPr>
          <p:cNvPr id="71" name="Text Box 6"/>
          <p:cNvSpPr txBox="1">
            <a:spLocks/>
          </p:cNvSpPr>
          <p:nvPr/>
        </p:nvSpPr>
        <p:spPr bwMode="auto">
          <a:xfrm>
            <a:off x="125476" y="304800"/>
            <a:ext cx="2728117" cy="295768"/>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algn="l" defTabSz="673100"/>
            <a:r>
              <a:rPr lang="it-IT" sz="1900">
                <a:solidFill>
                  <a:srgbClr val="FFFF00"/>
                </a:solidFill>
                <a:latin typeface="Tahoma" pitchFamily="-108" charset="0"/>
                <a:ea typeface="Arial" pitchFamily="-108" charset="0"/>
                <a:cs typeface="Arial" pitchFamily="-108" charset="0"/>
              </a:rPr>
              <a:t>4-pulses-time-structure</a:t>
            </a:r>
            <a:endParaRPr lang="en-US" sz="1900">
              <a:solidFill>
                <a:srgbClr val="FFFF00"/>
              </a:solidFill>
              <a:latin typeface="Tahoma" pitchFamily="-108" charset="0"/>
              <a:ea typeface="Arial" pitchFamily="-108" charset="0"/>
              <a:cs typeface="Arial" pitchFamily="-108" charset="0"/>
            </a:endParaRPr>
          </a:p>
        </p:txBody>
      </p:sp>
      <p:sp>
        <p:nvSpPr>
          <p:cNvPr id="72" name="Text Box 7"/>
          <p:cNvSpPr txBox="1">
            <a:spLocks/>
          </p:cNvSpPr>
          <p:nvPr/>
        </p:nvSpPr>
        <p:spPr bwMode="auto">
          <a:xfrm rot="16200000">
            <a:off x="-565521" y="1247100"/>
            <a:ext cx="1552503" cy="281760"/>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a:solidFill>
                  <a:srgbClr val="FFFF00"/>
                </a:solidFill>
              </a:rPr>
              <a:t>time</a:t>
            </a:r>
          </a:p>
        </p:txBody>
      </p:sp>
      <p:sp>
        <p:nvSpPr>
          <p:cNvPr id="73" name="Line 8"/>
          <p:cNvSpPr>
            <a:spLocks noChangeShapeType="1"/>
          </p:cNvSpPr>
          <p:nvPr/>
        </p:nvSpPr>
        <p:spPr bwMode="auto">
          <a:xfrm>
            <a:off x="125476" y="411946"/>
            <a:ext cx="0" cy="2089350"/>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sp>
        <p:nvSpPr>
          <p:cNvPr id="74" name="Line 9"/>
          <p:cNvSpPr>
            <a:spLocks noChangeShapeType="1"/>
          </p:cNvSpPr>
          <p:nvPr/>
        </p:nvSpPr>
        <p:spPr bwMode="auto">
          <a:xfrm>
            <a:off x="125476" y="2501296"/>
            <a:ext cx="2612026" cy="0"/>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sp>
        <p:nvSpPr>
          <p:cNvPr id="75" name="Text Box 10"/>
          <p:cNvSpPr txBox="1">
            <a:spLocks/>
          </p:cNvSpPr>
          <p:nvPr/>
        </p:nvSpPr>
        <p:spPr bwMode="auto">
          <a:xfrm>
            <a:off x="647882" y="2233430"/>
            <a:ext cx="1683306" cy="281259"/>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dirty="0" err="1">
                <a:solidFill>
                  <a:srgbClr val="FFFF00"/>
                </a:solidFill>
              </a:rPr>
              <a:t>orizontal</a:t>
            </a:r>
            <a:r>
              <a:rPr lang="en-US" sz="1800" dirty="0">
                <a:solidFill>
                  <a:srgbClr val="FFFF00"/>
                </a:solidFill>
              </a:rPr>
              <a:t> dim</a:t>
            </a:r>
          </a:p>
        </p:txBody>
      </p:sp>
      <p:pic>
        <p:nvPicPr>
          <p:cNvPr id="76" name="Picture 13"/>
          <p:cNvPicPr>
            <a:picLocks noChangeAspect="1"/>
          </p:cNvPicPr>
          <p:nvPr/>
        </p:nvPicPr>
        <p:blipFill>
          <a:blip r:embed="rId5"/>
          <a:srcRect l="32796" t="36394" r="5063" b="-12869"/>
          <a:stretch>
            <a:fillRect/>
          </a:stretch>
        </p:blipFill>
        <p:spPr bwMode="auto">
          <a:xfrm>
            <a:off x="2981744" y="299808"/>
            <a:ext cx="3092908" cy="2633892"/>
          </a:xfrm>
          <a:prstGeom prst="rect">
            <a:avLst/>
          </a:prstGeom>
          <a:noFill/>
          <a:ln w="12700">
            <a:noFill/>
            <a:miter lim="800000"/>
            <a:headEnd/>
            <a:tailEnd/>
          </a:ln>
          <a:effectLst/>
        </p:spPr>
      </p:pic>
      <p:grpSp>
        <p:nvGrpSpPr>
          <p:cNvPr id="77" name="Group 14"/>
          <p:cNvGrpSpPr>
            <a:grpSpLocks/>
          </p:cNvGrpSpPr>
          <p:nvPr/>
        </p:nvGrpSpPr>
        <p:grpSpPr bwMode="auto">
          <a:xfrm>
            <a:off x="2961799" y="358373"/>
            <a:ext cx="3018342" cy="2156316"/>
            <a:chOff x="2832" y="2208"/>
            <a:chExt cx="2496" cy="1932"/>
          </a:xfrm>
        </p:grpSpPr>
        <p:sp>
          <p:nvSpPr>
            <p:cNvPr id="78" name="Line 15"/>
            <p:cNvSpPr>
              <a:spLocks noChangeShapeType="1"/>
            </p:cNvSpPr>
            <p:nvPr/>
          </p:nvSpPr>
          <p:spPr bwMode="auto">
            <a:xfrm>
              <a:off x="2880" y="4128"/>
              <a:ext cx="2448" cy="0"/>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sp>
          <p:nvSpPr>
            <p:cNvPr id="79" name="Text Box 16"/>
            <p:cNvSpPr txBox="1">
              <a:spLocks/>
            </p:cNvSpPr>
            <p:nvPr/>
          </p:nvSpPr>
          <p:spPr bwMode="auto">
            <a:xfrm>
              <a:off x="3455" y="3888"/>
              <a:ext cx="1391" cy="252"/>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dirty="0">
                  <a:solidFill>
                    <a:srgbClr val="FFFF00"/>
                  </a:solidFill>
                </a:rPr>
                <a:t>energy</a:t>
              </a:r>
            </a:p>
          </p:txBody>
        </p:sp>
        <p:sp>
          <p:nvSpPr>
            <p:cNvPr id="80" name="Text Box 17"/>
            <p:cNvSpPr txBox="1">
              <a:spLocks/>
            </p:cNvSpPr>
            <p:nvPr/>
          </p:nvSpPr>
          <p:spPr bwMode="auto">
            <a:xfrm rot="-5400000">
              <a:off x="2252" y="2993"/>
              <a:ext cx="1391" cy="232"/>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a:solidFill>
                    <a:srgbClr val="FFFF00"/>
                  </a:solidFill>
                </a:rPr>
                <a:t>vertical dim</a:t>
              </a:r>
            </a:p>
          </p:txBody>
        </p:sp>
        <p:sp>
          <p:nvSpPr>
            <p:cNvPr id="81" name="Line 18"/>
            <p:cNvSpPr>
              <a:spLocks noChangeShapeType="1"/>
            </p:cNvSpPr>
            <p:nvPr/>
          </p:nvSpPr>
          <p:spPr bwMode="auto">
            <a:xfrm>
              <a:off x="2880" y="2208"/>
              <a:ext cx="0" cy="1872"/>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grpSp>
      <p:sp>
        <p:nvSpPr>
          <p:cNvPr id="82" name="Text Box 19"/>
          <p:cNvSpPr txBox="1">
            <a:spLocks/>
          </p:cNvSpPr>
          <p:nvPr/>
        </p:nvSpPr>
        <p:spPr bwMode="auto">
          <a:xfrm>
            <a:off x="3279880" y="304800"/>
            <a:ext cx="3251731" cy="295768"/>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algn="l" defTabSz="673100"/>
            <a:r>
              <a:rPr lang="it-IT" sz="1900">
                <a:solidFill>
                  <a:srgbClr val="FFFF00"/>
                </a:solidFill>
                <a:latin typeface="Tahoma" pitchFamily="-108" charset="0"/>
                <a:ea typeface="Arial" pitchFamily="-108" charset="0"/>
                <a:cs typeface="Arial" pitchFamily="-108" charset="0"/>
              </a:rPr>
              <a:t>4-levels-energy-spectrum</a:t>
            </a:r>
            <a:endParaRPr lang="en-US" sz="1900">
              <a:solidFill>
                <a:srgbClr val="FFFF00"/>
              </a:solidFill>
              <a:latin typeface="Tahoma" pitchFamily="-108" charset="0"/>
              <a:ea typeface="Arial" pitchFamily="-108" charset="0"/>
              <a:cs typeface="Arial" pitchFamily="-108" charset="0"/>
            </a:endParaRPr>
          </a:p>
        </p:txBody>
      </p:sp>
      <p:sp>
        <p:nvSpPr>
          <p:cNvPr id="84" name="Line 23"/>
          <p:cNvSpPr>
            <a:spLocks noChangeShapeType="1"/>
          </p:cNvSpPr>
          <p:nvPr/>
        </p:nvSpPr>
        <p:spPr bwMode="auto">
          <a:xfrm>
            <a:off x="6166933" y="2465581"/>
            <a:ext cx="2960297" cy="0"/>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sp>
        <p:nvSpPr>
          <p:cNvPr id="85" name="Text Box 24"/>
          <p:cNvSpPr txBox="1">
            <a:spLocks/>
          </p:cNvSpPr>
          <p:nvPr/>
        </p:nvSpPr>
        <p:spPr bwMode="auto">
          <a:xfrm>
            <a:off x="6864683" y="2196599"/>
            <a:ext cx="1682097" cy="281259"/>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dirty="0">
                <a:solidFill>
                  <a:srgbClr val="FFFF00"/>
                </a:solidFill>
              </a:rPr>
              <a:t>energy</a:t>
            </a:r>
          </a:p>
        </p:txBody>
      </p:sp>
      <p:sp>
        <p:nvSpPr>
          <p:cNvPr id="86" name="Line 25"/>
          <p:cNvSpPr>
            <a:spLocks noChangeShapeType="1"/>
          </p:cNvSpPr>
          <p:nvPr/>
        </p:nvSpPr>
        <p:spPr bwMode="auto">
          <a:xfrm>
            <a:off x="6179633" y="376231"/>
            <a:ext cx="0" cy="2089350"/>
          </a:xfrm>
          <a:prstGeom prst="line">
            <a:avLst/>
          </a:prstGeom>
          <a:noFill/>
          <a:ln w="12700">
            <a:solidFill>
              <a:srgbClr val="FFFF00"/>
            </a:solidFill>
            <a:round/>
            <a:headEnd type="triangle" w="med" len="med"/>
            <a:tailEnd type="triangle" w="med" len="med"/>
          </a:ln>
          <a:effectLst/>
        </p:spPr>
        <p:txBody>
          <a:bodyPr lIns="5838" tIns="2918" rIns="5838" bIns="2918">
            <a:prstTxWarp prst="textNoShape">
              <a:avLst/>
            </a:prstTxWarp>
            <a:spAutoFit/>
          </a:bodyPr>
          <a:lstStyle/>
          <a:p>
            <a:endParaRPr lang="en-US">
              <a:solidFill>
                <a:srgbClr val="FFFF00"/>
              </a:solidFill>
            </a:endParaRPr>
          </a:p>
        </p:txBody>
      </p:sp>
      <p:sp>
        <p:nvSpPr>
          <p:cNvPr id="87" name="Text Box 26"/>
          <p:cNvSpPr txBox="1">
            <a:spLocks/>
          </p:cNvSpPr>
          <p:nvPr/>
        </p:nvSpPr>
        <p:spPr bwMode="auto">
          <a:xfrm>
            <a:off x="6226187" y="322658"/>
            <a:ext cx="2899833" cy="298281"/>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algn="l" defTabSz="673100"/>
            <a:r>
              <a:rPr lang="it-IT" sz="1900">
                <a:solidFill>
                  <a:srgbClr val="FFFF00"/>
                </a:solidFill>
                <a:latin typeface="Tahoma" pitchFamily="-108" charset="0"/>
                <a:ea typeface="Arial" pitchFamily="-108" charset="0"/>
                <a:cs typeface="Arial" pitchFamily="-108" charset="0"/>
              </a:rPr>
              <a:t>longitudinal phase space</a:t>
            </a:r>
            <a:endParaRPr lang="en-US" sz="1900">
              <a:solidFill>
                <a:srgbClr val="FFFF00"/>
              </a:solidFill>
              <a:latin typeface="Tahoma" pitchFamily="-108" charset="0"/>
              <a:ea typeface="Arial" pitchFamily="-108" charset="0"/>
              <a:cs typeface="Arial" pitchFamily="-108" charset="0"/>
            </a:endParaRPr>
          </a:p>
        </p:txBody>
      </p:sp>
      <p:sp>
        <p:nvSpPr>
          <p:cNvPr id="88" name="Text Box 27"/>
          <p:cNvSpPr txBox="1">
            <a:spLocks/>
          </p:cNvSpPr>
          <p:nvPr/>
        </p:nvSpPr>
        <p:spPr bwMode="auto">
          <a:xfrm rot="16200000">
            <a:off x="5530492" y="1327460"/>
            <a:ext cx="1555851" cy="281760"/>
          </a:xfrm>
          <a:prstGeom prst="rect">
            <a:avLst/>
          </a:prstGeom>
          <a:noFill/>
          <a:ln w="12700">
            <a:solidFill>
              <a:srgbClr val="FFFF00"/>
            </a:solidFill>
            <a:miter lim="800000"/>
            <a:headEnd/>
            <a:tailEnd/>
          </a:ln>
          <a:effectLst/>
        </p:spPr>
        <p:txBody>
          <a:bodyPr lIns="5838" tIns="2918" rIns="5838" bIns="2918">
            <a:prstTxWarp prst="textNoShape">
              <a:avLst/>
            </a:prstTxWarp>
            <a:spAutoFit/>
          </a:bodyPr>
          <a:lstStyle/>
          <a:p>
            <a:pPr defTabSz="673100">
              <a:spcBef>
                <a:spcPct val="50000"/>
              </a:spcBef>
            </a:pPr>
            <a:r>
              <a:rPr lang="en-US" sz="1800">
                <a:solidFill>
                  <a:srgbClr val="FFFF00"/>
                </a:solidFill>
              </a:rPr>
              <a:t>time</a:t>
            </a:r>
          </a:p>
        </p:txBody>
      </p:sp>
      <p:pic>
        <p:nvPicPr>
          <p:cNvPr id="89" name="Picture 2"/>
          <p:cNvPicPr>
            <a:picLocks noChangeAspect="1"/>
          </p:cNvPicPr>
          <p:nvPr/>
        </p:nvPicPr>
        <p:blipFill>
          <a:blip r:embed="rId6"/>
          <a:srcRect/>
          <a:stretch>
            <a:fillRect/>
          </a:stretch>
        </p:blipFill>
        <p:spPr bwMode="auto">
          <a:xfrm>
            <a:off x="215900" y="3719424"/>
            <a:ext cx="6007100" cy="2961834"/>
          </a:xfrm>
          <a:prstGeom prst="rect">
            <a:avLst/>
          </a:prstGeom>
          <a:noFill/>
          <a:ln w="12700">
            <a:noFill/>
            <a:miter lim="800000"/>
            <a:headEnd/>
            <a:tailEnd/>
          </a:ln>
          <a:effectLst/>
        </p:spPr>
      </p:pic>
      <p:sp>
        <p:nvSpPr>
          <p:cNvPr id="90" name="TextBox 89"/>
          <p:cNvSpPr txBox="1"/>
          <p:nvPr/>
        </p:nvSpPr>
        <p:spPr>
          <a:xfrm>
            <a:off x="1625600" y="2781300"/>
            <a:ext cx="4495642" cy="830997"/>
          </a:xfrm>
          <a:prstGeom prst="rect">
            <a:avLst/>
          </a:prstGeom>
          <a:noFill/>
        </p:spPr>
        <p:txBody>
          <a:bodyPr wrap="none" rtlCol="0">
            <a:spAutoFit/>
          </a:bodyPr>
          <a:lstStyle/>
          <a:p>
            <a:r>
              <a:rPr lang="en-US" sz="2400" dirty="0" smtClean="0">
                <a:solidFill>
                  <a:srgbClr val="FFFF00"/>
                </a:solidFill>
              </a:rPr>
              <a:t>4 pulses in the same RF bucket </a:t>
            </a:r>
          </a:p>
          <a:p>
            <a:r>
              <a:rPr lang="en-US" sz="2400" dirty="0" smtClean="0">
                <a:solidFill>
                  <a:srgbClr val="FFFF00"/>
                </a:solidFill>
              </a:rPr>
              <a:t>2 </a:t>
            </a:r>
            <a:r>
              <a:rPr lang="en-US" sz="2400" dirty="0" err="1" smtClean="0">
                <a:solidFill>
                  <a:srgbClr val="FFFF00"/>
                </a:solidFill>
              </a:rPr>
              <a:t>ps</a:t>
            </a:r>
            <a:r>
              <a:rPr lang="en-US" sz="2400" dirty="0" smtClean="0">
                <a:solidFill>
                  <a:srgbClr val="FFFF00"/>
                </a:solidFill>
              </a:rPr>
              <a:t> spacing / 300 </a:t>
            </a:r>
            <a:r>
              <a:rPr lang="en-US" sz="2400" dirty="0" err="1" smtClean="0">
                <a:solidFill>
                  <a:srgbClr val="FFFF00"/>
                </a:solidFill>
              </a:rPr>
              <a:t>fs</a:t>
            </a:r>
            <a:r>
              <a:rPr lang="en-US" sz="2400" dirty="0" smtClean="0">
                <a:solidFill>
                  <a:srgbClr val="FFFF00"/>
                </a:solidFill>
              </a:rPr>
              <a:t> FWHM</a:t>
            </a:r>
            <a:endParaRPr lang="en-US" sz="2400" dirty="0">
              <a:solidFill>
                <a:srgbClr val="FFFF00"/>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4" name="Rectangle 3"/>
          <p:cNvSpPr/>
          <p:nvPr/>
        </p:nvSpPr>
        <p:spPr>
          <a:xfrm>
            <a:off x="1109278" y="361434"/>
            <a:ext cx="6890453" cy="1384995"/>
          </a:xfrm>
          <a:prstGeom prst="rect">
            <a:avLst/>
          </a:prstGeom>
        </p:spPr>
        <p:txBody>
          <a:bodyPr wrap="none">
            <a:spAutoFit/>
          </a:bodyPr>
          <a:lstStyle/>
          <a:p>
            <a:pPr algn="ctr"/>
            <a:r>
              <a:rPr lang="en-US" sz="2800" dirty="0" err="1" smtClean="0">
                <a:solidFill>
                  <a:schemeClr val="bg1"/>
                </a:solidFill>
              </a:rPr>
              <a:t>Schemi</a:t>
            </a:r>
            <a:r>
              <a:rPr lang="en-US" sz="2800" dirty="0" smtClean="0">
                <a:solidFill>
                  <a:schemeClr val="bg1"/>
                </a:solidFill>
              </a:rPr>
              <a:t> </a:t>
            </a:r>
            <a:r>
              <a:rPr lang="en-US" sz="2800" dirty="0" err="1" smtClean="0">
                <a:solidFill>
                  <a:schemeClr val="bg1"/>
                </a:solidFill>
              </a:rPr>
              <a:t>di</a:t>
            </a:r>
            <a:r>
              <a:rPr lang="en-US" sz="2800" dirty="0" smtClean="0">
                <a:solidFill>
                  <a:schemeClr val="bg1"/>
                </a:solidFill>
              </a:rPr>
              <a:t> </a:t>
            </a:r>
            <a:r>
              <a:rPr lang="en-US" sz="2800" dirty="0" err="1" smtClean="0">
                <a:solidFill>
                  <a:schemeClr val="bg1"/>
                </a:solidFill>
              </a:rPr>
              <a:t>accelerazione</a:t>
            </a:r>
            <a:r>
              <a:rPr lang="en-US" sz="2800" dirty="0" smtClean="0">
                <a:solidFill>
                  <a:schemeClr val="bg1"/>
                </a:solidFill>
              </a:rPr>
              <a:t> a </a:t>
            </a:r>
            <a:r>
              <a:rPr lang="en-US" sz="2800" dirty="0" smtClean="0">
                <a:solidFill>
                  <a:schemeClr val="bg1"/>
                </a:solidFill>
              </a:rPr>
              <a:t>plasma </a:t>
            </a:r>
          </a:p>
          <a:p>
            <a:pPr algn="ctr"/>
            <a:r>
              <a:rPr lang="en-US" sz="2800" dirty="0" err="1" smtClean="0">
                <a:solidFill>
                  <a:schemeClr val="bg1"/>
                </a:solidFill>
              </a:rPr>
              <a:t>Da</a:t>
            </a:r>
            <a:r>
              <a:rPr lang="en-US" sz="2800" dirty="0" smtClean="0">
                <a:solidFill>
                  <a:schemeClr val="bg1"/>
                </a:solidFill>
              </a:rPr>
              <a:t> </a:t>
            </a:r>
            <a:r>
              <a:rPr lang="en-US" sz="2800" dirty="0" err="1" smtClean="0">
                <a:solidFill>
                  <a:schemeClr val="bg1"/>
                </a:solidFill>
              </a:rPr>
              <a:t>sperimentare</a:t>
            </a:r>
            <a:r>
              <a:rPr lang="en-US" sz="2800" dirty="0" smtClean="0">
                <a:solidFill>
                  <a:schemeClr val="bg1"/>
                </a:solidFill>
              </a:rPr>
              <a:t> </a:t>
            </a:r>
            <a:r>
              <a:rPr lang="en-US" sz="2800" dirty="0" err="1" smtClean="0">
                <a:solidFill>
                  <a:schemeClr val="bg1"/>
                </a:solidFill>
              </a:rPr>
              <a:t>nei</a:t>
            </a:r>
            <a:r>
              <a:rPr lang="en-US" sz="2800" dirty="0" smtClean="0">
                <a:solidFill>
                  <a:schemeClr val="bg1"/>
                </a:solidFill>
              </a:rPr>
              <a:t> </a:t>
            </a:r>
            <a:r>
              <a:rPr lang="en-US" sz="2800" dirty="0" err="1" smtClean="0">
                <a:solidFill>
                  <a:schemeClr val="bg1"/>
                </a:solidFill>
              </a:rPr>
              <a:t>Laboratori</a:t>
            </a:r>
            <a:r>
              <a:rPr lang="en-US" sz="2800" dirty="0" smtClean="0">
                <a:solidFill>
                  <a:schemeClr val="bg1"/>
                </a:solidFill>
              </a:rPr>
              <a:t> </a:t>
            </a:r>
            <a:r>
              <a:rPr lang="en-US" sz="2800" dirty="0" err="1" smtClean="0">
                <a:solidFill>
                  <a:schemeClr val="bg1"/>
                </a:solidFill>
              </a:rPr>
              <a:t>di</a:t>
            </a:r>
            <a:r>
              <a:rPr lang="en-US" sz="2800" dirty="0" smtClean="0">
                <a:solidFill>
                  <a:schemeClr val="bg1"/>
                </a:solidFill>
              </a:rPr>
              <a:t> </a:t>
            </a:r>
            <a:r>
              <a:rPr lang="en-US" sz="2800" dirty="0" err="1" smtClean="0">
                <a:solidFill>
                  <a:schemeClr val="bg1"/>
                </a:solidFill>
              </a:rPr>
              <a:t>Frascati</a:t>
            </a:r>
            <a:endParaRPr lang="en-US" sz="2800" dirty="0" smtClean="0">
              <a:solidFill>
                <a:schemeClr val="bg1"/>
              </a:solidFill>
            </a:endParaRPr>
          </a:p>
          <a:p>
            <a:pPr algn="ctr"/>
            <a:endParaRPr lang="en-US" sz="2800" dirty="0">
              <a:solidFill>
                <a:schemeClr val="bg1"/>
              </a:solidFill>
            </a:endParaRPr>
          </a:p>
        </p:txBody>
      </p:sp>
      <p:sp>
        <p:nvSpPr>
          <p:cNvPr id="5" name="Rectangle 4"/>
          <p:cNvSpPr/>
          <p:nvPr/>
        </p:nvSpPr>
        <p:spPr>
          <a:xfrm>
            <a:off x="474278" y="1745734"/>
            <a:ext cx="8227683" cy="523220"/>
          </a:xfrm>
          <a:prstGeom prst="rect">
            <a:avLst/>
          </a:prstGeom>
        </p:spPr>
        <p:txBody>
          <a:bodyPr wrap="none">
            <a:spAutoFit/>
          </a:bodyPr>
          <a:lstStyle/>
          <a:p>
            <a:r>
              <a:rPr lang="en-US" sz="2800" dirty="0" smtClean="0">
                <a:solidFill>
                  <a:srgbClr val="FFFF00"/>
                </a:solidFill>
              </a:rPr>
              <a:t>Self-injection : laser </a:t>
            </a:r>
            <a:r>
              <a:rPr lang="en-US" sz="2800" dirty="0" err="1" smtClean="0">
                <a:solidFill>
                  <a:srgbClr val="FFFF00"/>
                </a:solidFill>
              </a:rPr>
              <a:t>di</a:t>
            </a:r>
            <a:r>
              <a:rPr lang="en-US" sz="2800" dirty="0" smtClean="0">
                <a:solidFill>
                  <a:srgbClr val="FFFF00"/>
                </a:solidFill>
              </a:rPr>
              <a:t> </a:t>
            </a:r>
            <a:r>
              <a:rPr lang="en-US" sz="2800" dirty="0" err="1" smtClean="0">
                <a:solidFill>
                  <a:srgbClr val="FFFF00"/>
                </a:solidFill>
              </a:rPr>
              <a:t>potenza</a:t>
            </a:r>
            <a:r>
              <a:rPr lang="en-US" sz="2800" dirty="0" smtClean="0">
                <a:solidFill>
                  <a:srgbClr val="FFFF00"/>
                </a:solidFill>
              </a:rPr>
              <a:t> (FLAME) </a:t>
            </a:r>
            <a:r>
              <a:rPr lang="en-US" sz="2800" dirty="0" err="1" smtClean="0">
                <a:solidFill>
                  <a:srgbClr val="FFFF00"/>
                </a:solidFill>
              </a:rPr>
              <a:t>su</a:t>
            </a:r>
            <a:r>
              <a:rPr lang="en-US" sz="2800" dirty="0" smtClean="0">
                <a:solidFill>
                  <a:srgbClr val="FFFF00"/>
                </a:solidFill>
              </a:rPr>
              <a:t> gas jet</a:t>
            </a:r>
            <a:endParaRPr lang="en-US" sz="2800" dirty="0">
              <a:solidFill>
                <a:srgbClr val="FFFF00"/>
              </a:solidFill>
            </a:endParaRPr>
          </a:p>
        </p:txBody>
      </p:sp>
      <p:sp>
        <p:nvSpPr>
          <p:cNvPr id="6" name="Rectangle 5"/>
          <p:cNvSpPr/>
          <p:nvPr/>
        </p:nvSpPr>
        <p:spPr>
          <a:xfrm>
            <a:off x="550478" y="2723634"/>
            <a:ext cx="7348586" cy="523220"/>
          </a:xfrm>
          <a:prstGeom prst="rect">
            <a:avLst/>
          </a:prstGeom>
        </p:spPr>
        <p:txBody>
          <a:bodyPr wrap="none">
            <a:spAutoFit/>
          </a:bodyPr>
          <a:lstStyle/>
          <a:p>
            <a:r>
              <a:rPr lang="en-US" sz="2800" dirty="0" smtClean="0">
                <a:solidFill>
                  <a:srgbClr val="FFFF00"/>
                </a:solidFill>
              </a:rPr>
              <a:t>Wakefield : multi </a:t>
            </a:r>
            <a:r>
              <a:rPr lang="en-US" sz="2800" dirty="0" err="1" smtClean="0">
                <a:solidFill>
                  <a:srgbClr val="FFFF00"/>
                </a:solidFill>
              </a:rPr>
              <a:t>impulsi</a:t>
            </a:r>
            <a:r>
              <a:rPr lang="en-US" sz="2800" dirty="0" smtClean="0">
                <a:solidFill>
                  <a:srgbClr val="FFFF00"/>
                </a:solidFill>
              </a:rPr>
              <a:t> </a:t>
            </a:r>
            <a:r>
              <a:rPr lang="en-US" sz="2800" dirty="0" err="1" smtClean="0">
                <a:solidFill>
                  <a:srgbClr val="FFFF00"/>
                </a:solidFill>
              </a:rPr>
              <a:t>di</a:t>
            </a:r>
            <a:r>
              <a:rPr lang="en-US" sz="2800" dirty="0" smtClean="0">
                <a:solidFill>
                  <a:srgbClr val="FFFF00"/>
                </a:solidFill>
              </a:rPr>
              <a:t> SPARC </a:t>
            </a:r>
            <a:r>
              <a:rPr lang="en-US" sz="2800" dirty="0" err="1" smtClean="0">
                <a:solidFill>
                  <a:srgbClr val="FFFF00"/>
                </a:solidFill>
              </a:rPr>
              <a:t>su</a:t>
            </a:r>
            <a:r>
              <a:rPr lang="en-US" sz="2800" dirty="0" smtClean="0">
                <a:solidFill>
                  <a:srgbClr val="FFFF00"/>
                </a:solidFill>
              </a:rPr>
              <a:t> gas jet</a:t>
            </a:r>
            <a:endParaRPr lang="en-US" sz="2800" dirty="0">
              <a:solidFill>
                <a:srgbClr val="FFFF00"/>
              </a:solidFill>
            </a:endParaRPr>
          </a:p>
        </p:txBody>
      </p:sp>
      <p:sp>
        <p:nvSpPr>
          <p:cNvPr id="7" name="Rectangle 6"/>
          <p:cNvSpPr/>
          <p:nvPr/>
        </p:nvSpPr>
        <p:spPr>
          <a:xfrm>
            <a:off x="47465" y="3879334"/>
            <a:ext cx="9096535" cy="954107"/>
          </a:xfrm>
          <a:prstGeom prst="rect">
            <a:avLst/>
          </a:prstGeom>
        </p:spPr>
        <p:txBody>
          <a:bodyPr wrap="none">
            <a:spAutoFit/>
          </a:bodyPr>
          <a:lstStyle/>
          <a:p>
            <a:r>
              <a:rPr lang="en-US" sz="2800" dirty="0" smtClean="0">
                <a:solidFill>
                  <a:srgbClr val="FFFF00"/>
                </a:solidFill>
              </a:rPr>
              <a:t>External injection : </a:t>
            </a:r>
            <a:r>
              <a:rPr lang="en-US" sz="2800" dirty="0" err="1" smtClean="0">
                <a:solidFill>
                  <a:srgbClr val="FFFF00"/>
                </a:solidFill>
              </a:rPr>
              <a:t>singoli</a:t>
            </a:r>
            <a:r>
              <a:rPr lang="en-US" sz="2800" dirty="0" smtClean="0">
                <a:solidFill>
                  <a:srgbClr val="FFFF00"/>
                </a:solidFill>
              </a:rPr>
              <a:t> </a:t>
            </a:r>
            <a:r>
              <a:rPr lang="en-US" sz="2800" dirty="0" err="1" smtClean="0">
                <a:solidFill>
                  <a:srgbClr val="FFFF00"/>
                </a:solidFill>
              </a:rPr>
              <a:t>impulsi</a:t>
            </a:r>
            <a:r>
              <a:rPr lang="en-US" sz="2800" dirty="0" smtClean="0">
                <a:solidFill>
                  <a:srgbClr val="FFFF00"/>
                </a:solidFill>
              </a:rPr>
              <a:t> </a:t>
            </a:r>
            <a:r>
              <a:rPr lang="en-US" sz="2800" dirty="0" err="1" smtClean="0">
                <a:solidFill>
                  <a:srgbClr val="FFFF00"/>
                </a:solidFill>
              </a:rPr>
              <a:t>di</a:t>
            </a:r>
            <a:r>
              <a:rPr lang="en-US" sz="2800" dirty="0" smtClean="0">
                <a:solidFill>
                  <a:srgbClr val="FFFF00"/>
                </a:solidFill>
              </a:rPr>
              <a:t> SPARC </a:t>
            </a:r>
            <a:r>
              <a:rPr lang="en-US" sz="2800" dirty="0" err="1" smtClean="0">
                <a:solidFill>
                  <a:srgbClr val="FFFF00"/>
                </a:solidFill>
              </a:rPr>
              <a:t>accelerati</a:t>
            </a:r>
            <a:endParaRPr lang="en-US" sz="2800" dirty="0" smtClean="0">
              <a:solidFill>
                <a:srgbClr val="FFFF00"/>
              </a:solidFill>
            </a:endParaRPr>
          </a:p>
          <a:p>
            <a:r>
              <a:rPr lang="en-US" sz="2800" dirty="0" smtClean="0">
                <a:solidFill>
                  <a:srgbClr val="FFFF00"/>
                </a:solidFill>
              </a:rPr>
              <a:t>	</a:t>
            </a:r>
            <a:r>
              <a:rPr lang="en-US" sz="2800" dirty="0" err="1" smtClean="0">
                <a:solidFill>
                  <a:srgbClr val="FFFF00"/>
                </a:solidFill>
              </a:rPr>
              <a:t>dall’onda</a:t>
            </a:r>
            <a:r>
              <a:rPr lang="en-US" sz="2800" dirty="0" smtClean="0">
                <a:solidFill>
                  <a:srgbClr val="FFFF00"/>
                </a:solidFill>
              </a:rPr>
              <a:t> </a:t>
            </a:r>
            <a:r>
              <a:rPr lang="en-US" sz="2800" dirty="0" err="1" smtClean="0">
                <a:solidFill>
                  <a:srgbClr val="FFFF00"/>
                </a:solidFill>
              </a:rPr>
              <a:t>di</a:t>
            </a:r>
            <a:r>
              <a:rPr lang="en-US" sz="2800" dirty="0" smtClean="0">
                <a:solidFill>
                  <a:srgbClr val="FFFF00"/>
                </a:solidFill>
              </a:rPr>
              <a:t> plasma </a:t>
            </a:r>
            <a:r>
              <a:rPr lang="en-US" sz="2800" dirty="0" err="1" smtClean="0">
                <a:solidFill>
                  <a:srgbClr val="FFFF00"/>
                </a:solidFill>
              </a:rPr>
              <a:t>formata</a:t>
            </a:r>
            <a:r>
              <a:rPr lang="en-US" sz="2800" dirty="0" smtClean="0">
                <a:solidFill>
                  <a:srgbClr val="FFFF00"/>
                </a:solidFill>
              </a:rPr>
              <a:t> </a:t>
            </a:r>
            <a:r>
              <a:rPr lang="en-US" sz="2800" dirty="0" err="1" smtClean="0">
                <a:solidFill>
                  <a:srgbClr val="FFFF00"/>
                </a:solidFill>
              </a:rPr>
              <a:t>da</a:t>
            </a:r>
            <a:r>
              <a:rPr lang="en-US" sz="2800" dirty="0" smtClean="0">
                <a:solidFill>
                  <a:srgbClr val="FFFF00"/>
                </a:solidFill>
              </a:rPr>
              <a:t> laser FLAME</a:t>
            </a:r>
            <a:endParaRPr lang="en-US" sz="2800" dirty="0">
              <a:solidFill>
                <a:srgbClr val="FFFF00"/>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1870868" name="Picture 20"/>
          <p:cNvPicPr>
            <a:picLocks noChangeAspect="1" noChangeArrowheads="1"/>
          </p:cNvPicPr>
          <p:nvPr/>
        </p:nvPicPr>
        <p:blipFill>
          <a:blip r:embed="rId3"/>
          <a:srcRect/>
          <a:stretch>
            <a:fillRect/>
          </a:stretch>
        </p:blipFill>
        <p:spPr bwMode="auto">
          <a:xfrm>
            <a:off x="213946" y="984250"/>
            <a:ext cx="8787912" cy="5314950"/>
          </a:xfrm>
          <a:prstGeom prst="rect">
            <a:avLst/>
          </a:prstGeom>
          <a:noFill/>
          <a:ln w="9525">
            <a:noFill/>
            <a:miter lim="800000"/>
            <a:headEnd/>
            <a:tailEnd/>
          </a:ln>
          <a:effectLst/>
        </p:spPr>
      </p:pic>
      <p:sp>
        <p:nvSpPr>
          <p:cNvPr id="1870869" name="Rectangle 21"/>
          <p:cNvSpPr>
            <a:spLocks/>
          </p:cNvSpPr>
          <p:nvPr/>
        </p:nvSpPr>
        <p:spPr bwMode="auto">
          <a:xfrm>
            <a:off x="1981201" y="273050"/>
            <a:ext cx="4809380" cy="560454"/>
          </a:xfrm>
          <a:prstGeom prst="rect">
            <a:avLst/>
          </a:prstGeom>
          <a:noFill/>
          <a:ln w="12700">
            <a:noFill/>
            <a:miter lim="800000"/>
            <a:headEnd/>
            <a:tailEnd/>
          </a:ln>
          <a:effectLst/>
        </p:spPr>
        <p:txBody>
          <a:bodyPr wrap="none" lIns="67355" tIns="33677" rIns="67355" bIns="33677">
            <a:prstTxWarp prst="textNoShape">
              <a:avLst/>
            </a:prstTxWarp>
            <a:spAutoFit/>
          </a:bodyPr>
          <a:lstStyle/>
          <a:p>
            <a:pPr defTabSz="673100"/>
            <a:r>
              <a:rPr lang="it-IT" sz="3200" b="1" dirty="0" smtClean="0">
                <a:solidFill>
                  <a:srgbClr val="FFFF00"/>
                </a:solidFill>
                <a:latin typeface="Times New Roman" pitchFamily="-108" charset="0"/>
                <a:ea typeface="ＭＳ Ｐゴシック" pitchFamily="-108" charset="-128"/>
                <a:cs typeface="ＭＳ Ｐゴシック" pitchFamily="-108" charset="-128"/>
              </a:rPr>
              <a:t>THZ </a:t>
            </a:r>
            <a:r>
              <a:rPr lang="it-IT" sz="3200" b="1" dirty="0" err="1" smtClean="0">
                <a:solidFill>
                  <a:srgbClr val="FFFF00"/>
                </a:solidFill>
                <a:latin typeface="Times New Roman" pitchFamily="-108" charset="0"/>
                <a:ea typeface="ＭＳ Ｐゴシック" pitchFamily="-108" charset="-128"/>
                <a:cs typeface="ＭＳ Ｐゴシック" pitchFamily="-108" charset="-128"/>
              </a:rPr>
              <a:t>radiation</a:t>
            </a:r>
            <a:r>
              <a:rPr lang="it-IT" sz="3200" b="1" dirty="0" smtClean="0">
                <a:solidFill>
                  <a:srgbClr val="FFFF00"/>
                </a:solidFill>
                <a:latin typeface="Times New Roman" pitchFamily="-108" charset="0"/>
                <a:ea typeface="ＭＳ Ｐゴシック" pitchFamily="-108" charset="-128"/>
                <a:cs typeface="ＭＳ Ｐゴシック" pitchFamily="-108" charset="-128"/>
              </a:rPr>
              <a:t> </a:t>
            </a:r>
            <a:r>
              <a:rPr lang="it-IT" sz="3200" b="1" dirty="0" err="1" smtClean="0">
                <a:solidFill>
                  <a:srgbClr val="FFFF00"/>
                </a:solidFill>
                <a:latin typeface="Times New Roman" pitchFamily="-108" charset="0"/>
                <a:ea typeface="ＭＳ Ｐゴシック" pitchFamily="-108" charset="-128"/>
                <a:cs typeface="ＭＳ Ｐゴシック" pitchFamily="-108" charset="-128"/>
              </a:rPr>
              <a:t>experiment</a:t>
            </a:r>
            <a:endParaRPr lang="en-US" sz="3200" dirty="0">
              <a:solidFill>
                <a:schemeClr val="tx1"/>
              </a:solidFill>
              <a:latin typeface="Calibri" pitchFamily="-10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2747597" y="2181225"/>
            <a:ext cx="6307015" cy="4516438"/>
            <a:chOff x="2256" y="1152"/>
            <a:chExt cx="5650" cy="4046"/>
          </a:xfrm>
        </p:grpSpPr>
        <p:pic>
          <p:nvPicPr>
            <p:cNvPr id="1868802" name="Picture 5" descr="E:\backup\enrica\SPARC\THz\MisureSpring2011\2011_06_03\EnergyMeasurement&amp;LPS\ElaboratedData_21h_19m_03s\InterferogramTeorico.jpg"/>
            <p:cNvPicPr>
              <a:picLocks noChangeAspect="1" noChangeArrowheads="1"/>
            </p:cNvPicPr>
            <p:nvPr/>
          </p:nvPicPr>
          <p:blipFill>
            <a:blip r:embed="rId3"/>
            <a:srcRect r="5843"/>
            <a:stretch>
              <a:fillRect/>
            </a:stretch>
          </p:blipFill>
          <p:spPr bwMode="auto">
            <a:xfrm>
              <a:off x="2256" y="1152"/>
              <a:ext cx="2688" cy="1895"/>
            </a:xfrm>
            <a:prstGeom prst="rect">
              <a:avLst/>
            </a:prstGeom>
            <a:noFill/>
            <a:ln w="9525">
              <a:noFill/>
              <a:miter lim="800000"/>
              <a:headEnd/>
              <a:tailEnd/>
            </a:ln>
          </p:spPr>
        </p:pic>
        <p:pic>
          <p:nvPicPr>
            <p:cNvPr id="1868803" name="Picture 3" descr="E:\backup\enrica\SPARC\THz\MisureSpring2011\2011_06_03\THz\Analysis_22h31m40sFiltered&amp;Smoothed\InterferogramMis.jpg"/>
            <p:cNvPicPr>
              <a:picLocks noChangeAspect="1" noChangeArrowheads="1"/>
            </p:cNvPicPr>
            <p:nvPr/>
          </p:nvPicPr>
          <p:blipFill>
            <a:blip r:embed="rId4"/>
            <a:srcRect t="2054" r="4478"/>
            <a:stretch>
              <a:fillRect/>
            </a:stretch>
          </p:blipFill>
          <p:spPr bwMode="auto">
            <a:xfrm>
              <a:off x="5184" y="1173"/>
              <a:ext cx="2721" cy="1853"/>
            </a:xfrm>
            <a:prstGeom prst="rect">
              <a:avLst/>
            </a:prstGeom>
            <a:noFill/>
            <a:ln w="9525">
              <a:noFill/>
              <a:miter lim="800000"/>
              <a:headEnd/>
              <a:tailEnd/>
            </a:ln>
          </p:spPr>
        </p:pic>
        <p:pic>
          <p:nvPicPr>
            <p:cNvPr id="1868804" name="Picture 2" descr="E:\backup\enrica\SPARC\THz\MisureSpring2011\2011_06_03\THz\Analysis_22h31m40sFiltered&amp;Smoothed\Corr_spectrum.jpg"/>
            <p:cNvPicPr>
              <a:picLocks noChangeAspect="1" noChangeArrowheads="1"/>
            </p:cNvPicPr>
            <p:nvPr/>
          </p:nvPicPr>
          <p:blipFill>
            <a:blip r:embed="rId5"/>
            <a:srcRect l="1091" t="696" r="6116"/>
            <a:stretch>
              <a:fillRect/>
            </a:stretch>
          </p:blipFill>
          <p:spPr bwMode="auto">
            <a:xfrm>
              <a:off x="5184" y="3264"/>
              <a:ext cx="2722" cy="1934"/>
            </a:xfrm>
            <a:prstGeom prst="rect">
              <a:avLst/>
            </a:prstGeom>
            <a:noFill/>
            <a:ln w="9525">
              <a:noFill/>
              <a:miter lim="800000"/>
              <a:headEnd/>
              <a:tailEnd/>
            </a:ln>
          </p:spPr>
        </p:pic>
        <p:pic>
          <p:nvPicPr>
            <p:cNvPr id="1868805" name="Picture 4" descr="E:\backup\enrica\SPARC\THz\MisureSpring2011\2011_06_03\EnergyMeasurement&amp;LPS\ElaboratedData_21h_19m_03s\ffactorNorm.jpg"/>
            <p:cNvPicPr>
              <a:picLocks noChangeAspect="1" noChangeArrowheads="1"/>
            </p:cNvPicPr>
            <p:nvPr/>
          </p:nvPicPr>
          <p:blipFill>
            <a:blip r:embed="rId6"/>
            <a:srcRect r="5658"/>
            <a:stretch>
              <a:fillRect/>
            </a:stretch>
          </p:blipFill>
          <p:spPr bwMode="auto">
            <a:xfrm>
              <a:off x="2256" y="3244"/>
              <a:ext cx="2688" cy="1892"/>
            </a:xfrm>
            <a:prstGeom prst="rect">
              <a:avLst/>
            </a:prstGeom>
            <a:noFill/>
            <a:ln w="9525">
              <a:noFill/>
              <a:miter lim="800000"/>
              <a:headEnd/>
              <a:tailEnd/>
            </a:ln>
          </p:spPr>
        </p:pic>
      </p:grpSp>
      <p:pic>
        <p:nvPicPr>
          <p:cNvPr id="1868808" name="Picture 8"/>
          <p:cNvPicPr>
            <a:picLocks noChangeAspect="1"/>
          </p:cNvPicPr>
          <p:nvPr/>
        </p:nvPicPr>
        <p:blipFill>
          <a:blip r:embed="rId7"/>
          <a:srcRect/>
          <a:stretch>
            <a:fillRect/>
          </a:stretch>
        </p:blipFill>
        <p:spPr bwMode="auto">
          <a:xfrm>
            <a:off x="161192" y="160339"/>
            <a:ext cx="2678723" cy="1876425"/>
          </a:xfrm>
          <a:prstGeom prst="rect">
            <a:avLst/>
          </a:prstGeom>
          <a:noFill/>
          <a:ln w="12700">
            <a:noFill/>
            <a:miter lim="800000"/>
            <a:headEnd/>
            <a:tailEnd/>
          </a:ln>
          <a:effectLst/>
        </p:spPr>
      </p:pic>
      <p:sp>
        <p:nvSpPr>
          <p:cNvPr id="1868809" name="Text Box 9"/>
          <p:cNvSpPr txBox="1">
            <a:spLocks/>
          </p:cNvSpPr>
          <p:nvPr/>
        </p:nvSpPr>
        <p:spPr bwMode="auto">
          <a:xfrm>
            <a:off x="88900" y="3071813"/>
            <a:ext cx="2705100" cy="514288"/>
          </a:xfrm>
          <a:prstGeom prst="rect">
            <a:avLst/>
          </a:prstGeom>
          <a:noFill/>
          <a:ln w="12700">
            <a:noFill/>
            <a:miter lim="800000"/>
            <a:headEnd/>
            <a:tailEnd/>
          </a:ln>
          <a:effectLst/>
        </p:spPr>
        <p:txBody>
          <a:bodyPr lIns="67355" tIns="33677" rIns="67355" bIns="33677">
            <a:prstTxWarp prst="textNoShape">
              <a:avLst/>
            </a:prstTxWarp>
            <a:spAutoFit/>
          </a:bodyPr>
          <a:lstStyle/>
          <a:p>
            <a:pPr defTabSz="673100">
              <a:spcBef>
                <a:spcPct val="50000"/>
              </a:spcBef>
            </a:pPr>
            <a:r>
              <a:rPr lang="en-US" sz="2900">
                <a:solidFill>
                  <a:srgbClr val="FFFF00"/>
                </a:solidFill>
              </a:rPr>
              <a:t>Interferogram</a:t>
            </a:r>
          </a:p>
        </p:txBody>
      </p:sp>
      <p:sp>
        <p:nvSpPr>
          <p:cNvPr id="1868810" name="Text Box 10"/>
          <p:cNvSpPr txBox="1">
            <a:spLocks/>
          </p:cNvSpPr>
          <p:nvPr/>
        </p:nvSpPr>
        <p:spPr bwMode="auto">
          <a:xfrm>
            <a:off x="6222999" y="1339850"/>
            <a:ext cx="2571750" cy="514288"/>
          </a:xfrm>
          <a:prstGeom prst="rect">
            <a:avLst/>
          </a:prstGeom>
          <a:noFill/>
          <a:ln w="12700">
            <a:noFill/>
            <a:miter lim="800000"/>
            <a:headEnd/>
            <a:tailEnd/>
          </a:ln>
          <a:effectLst/>
        </p:spPr>
        <p:txBody>
          <a:bodyPr lIns="67355" tIns="33677" rIns="67355" bIns="33677">
            <a:prstTxWarp prst="textNoShape">
              <a:avLst/>
            </a:prstTxWarp>
            <a:spAutoFit/>
          </a:bodyPr>
          <a:lstStyle/>
          <a:p>
            <a:pPr defTabSz="673100">
              <a:spcBef>
                <a:spcPct val="50000"/>
              </a:spcBef>
            </a:pPr>
            <a:r>
              <a:rPr lang="en-US" sz="2900">
                <a:solidFill>
                  <a:srgbClr val="FFFF00"/>
                </a:solidFill>
              </a:rPr>
              <a:t>Measured</a:t>
            </a:r>
          </a:p>
        </p:txBody>
      </p:sp>
      <p:sp>
        <p:nvSpPr>
          <p:cNvPr id="1868811" name="Text Box 11"/>
          <p:cNvSpPr txBox="1">
            <a:spLocks/>
          </p:cNvSpPr>
          <p:nvPr/>
        </p:nvSpPr>
        <p:spPr bwMode="auto">
          <a:xfrm>
            <a:off x="3116384" y="1393825"/>
            <a:ext cx="2571750" cy="514288"/>
          </a:xfrm>
          <a:prstGeom prst="rect">
            <a:avLst/>
          </a:prstGeom>
          <a:noFill/>
          <a:ln w="12700">
            <a:noFill/>
            <a:miter lim="800000"/>
            <a:headEnd/>
            <a:tailEnd/>
          </a:ln>
          <a:effectLst/>
        </p:spPr>
        <p:txBody>
          <a:bodyPr lIns="67355" tIns="33677" rIns="67355" bIns="33677">
            <a:prstTxWarp prst="textNoShape">
              <a:avLst/>
            </a:prstTxWarp>
            <a:spAutoFit/>
          </a:bodyPr>
          <a:lstStyle/>
          <a:p>
            <a:pPr defTabSz="673100">
              <a:spcBef>
                <a:spcPct val="50000"/>
              </a:spcBef>
            </a:pPr>
            <a:r>
              <a:rPr lang="en-US" sz="2900" dirty="0">
                <a:solidFill>
                  <a:srgbClr val="FFFF00"/>
                </a:solidFill>
              </a:rPr>
              <a:t>Expected</a:t>
            </a:r>
          </a:p>
        </p:txBody>
      </p:sp>
      <p:sp>
        <p:nvSpPr>
          <p:cNvPr id="1868812" name="Text Box 12"/>
          <p:cNvSpPr txBox="1">
            <a:spLocks/>
          </p:cNvSpPr>
          <p:nvPr/>
        </p:nvSpPr>
        <p:spPr bwMode="auto">
          <a:xfrm>
            <a:off x="115277" y="5238750"/>
            <a:ext cx="2706565" cy="514288"/>
          </a:xfrm>
          <a:prstGeom prst="rect">
            <a:avLst/>
          </a:prstGeom>
          <a:noFill/>
          <a:ln w="12700">
            <a:noFill/>
            <a:miter lim="800000"/>
            <a:headEnd/>
            <a:tailEnd/>
          </a:ln>
          <a:effectLst/>
        </p:spPr>
        <p:txBody>
          <a:bodyPr lIns="67355" tIns="33677" rIns="67355" bIns="33677">
            <a:prstTxWarp prst="textNoShape">
              <a:avLst/>
            </a:prstTxWarp>
            <a:spAutoFit/>
          </a:bodyPr>
          <a:lstStyle/>
          <a:p>
            <a:pPr defTabSz="673100">
              <a:spcBef>
                <a:spcPct val="50000"/>
              </a:spcBef>
            </a:pPr>
            <a:r>
              <a:rPr lang="en-US" sz="2900">
                <a:solidFill>
                  <a:srgbClr val="FFFF00"/>
                </a:solidFill>
              </a:rPr>
              <a:t>Spectrum</a:t>
            </a:r>
          </a:p>
        </p:txBody>
      </p:sp>
      <p:pic>
        <p:nvPicPr>
          <p:cNvPr id="1868813" name="Picture 13" descr="DSC_0264"/>
          <p:cNvPicPr>
            <a:picLocks noChangeAspect="1" noChangeArrowheads="1"/>
          </p:cNvPicPr>
          <p:nvPr/>
        </p:nvPicPr>
        <p:blipFill>
          <a:blip r:embed="rId8"/>
          <a:srcRect l="39070" t="39012" r="53706" b="44197"/>
          <a:stretch>
            <a:fillRect/>
          </a:stretch>
        </p:blipFill>
        <p:spPr bwMode="auto">
          <a:xfrm>
            <a:off x="8197362" y="4768851"/>
            <a:ext cx="589085" cy="911225"/>
          </a:xfrm>
          <a:prstGeom prst="rect">
            <a:avLst/>
          </a:prstGeom>
          <a:noFill/>
          <a:ln>
            <a:noFill/>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bwMode="auto">
          <a:xfrm>
            <a:off x="428625" y="681038"/>
            <a:ext cx="8229600" cy="1143000"/>
          </a:xfrm>
          <a:noFill/>
          <a:ln>
            <a:miter lim="800000"/>
            <a:headEnd/>
            <a:tailEnd/>
          </a:ln>
        </p:spPr>
        <p:txBody>
          <a:bodyPr wrap="square" lIns="91440" tIns="45720" rIns="91440" bIns="45720" numCol="1" anchor="t" anchorCtr="0" compatLnSpc="1">
            <a:prstTxWarp prst="textNoShape">
              <a:avLst/>
            </a:prstTxWarp>
          </a:bodyPr>
          <a:lstStyle/>
          <a:p>
            <a:r>
              <a:rPr kumimoji="0" lang="it-IT" sz="3200" dirty="0" err="1">
                <a:solidFill>
                  <a:srgbClr val="FFFF00"/>
                </a:solidFill>
              </a:rPr>
              <a:t>Acknowledgements</a:t>
            </a:r>
            <a:r>
              <a:rPr kumimoji="0" lang="it-IT" sz="3200" dirty="0">
                <a:solidFill>
                  <a:srgbClr val="FFFF00"/>
                </a:solidFill>
              </a:rPr>
              <a:t> and </a:t>
            </a:r>
            <a:r>
              <a:rPr kumimoji="0" lang="it-IT" sz="3200" dirty="0" err="1" smtClean="0">
                <a:solidFill>
                  <a:srgbClr val="FFFF00"/>
                </a:solidFill>
              </a:rPr>
              <a:t>references</a:t>
            </a:r>
            <a:endParaRPr kumimoji="0" lang="it-IT" sz="3200" dirty="0">
              <a:solidFill>
                <a:srgbClr val="FFFF00"/>
              </a:solidFill>
            </a:endParaRPr>
          </a:p>
        </p:txBody>
      </p:sp>
      <p:sp>
        <p:nvSpPr>
          <p:cNvPr id="774147" name="Rectangle 3"/>
          <p:cNvSpPr>
            <a:spLocks noGrp="1" noChangeArrowheads="1"/>
          </p:cNvSpPr>
          <p:nvPr>
            <p:ph type="body" idx="1"/>
          </p:nvPr>
        </p:nvSpPr>
        <p:spPr>
          <a:xfrm>
            <a:off x="381000" y="1320800"/>
            <a:ext cx="8458200" cy="5156200"/>
          </a:xfrm>
        </p:spPr>
        <p:txBody>
          <a:bodyPr/>
          <a:lstStyle/>
          <a:p>
            <a:pPr marL="88900" indent="-88900"/>
            <a:endParaRPr lang="en-GB" dirty="0">
              <a:solidFill>
                <a:srgbClr val="FFFFFF"/>
              </a:solidFill>
            </a:endParaRPr>
          </a:p>
          <a:p>
            <a:pPr marL="88900" indent="-88900"/>
            <a:endParaRPr lang="en-GB" sz="2400" dirty="0" smtClean="0">
              <a:solidFill>
                <a:srgbClr val="FFFFFF"/>
              </a:solidFill>
            </a:endParaRPr>
          </a:p>
          <a:p>
            <a:pPr marL="88900" indent="-88900" algn="ctr">
              <a:buNone/>
            </a:pPr>
            <a:r>
              <a:rPr lang="en-GB" sz="2400" dirty="0" err="1" smtClean="0">
                <a:solidFill>
                  <a:srgbClr val="FFFFFF"/>
                </a:solidFill>
              </a:rPr>
              <a:t>C.Biscari</a:t>
            </a:r>
            <a:r>
              <a:rPr lang="en-GB" sz="2400" dirty="0" smtClean="0">
                <a:solidFill>
                  <a:srgbClr val="FFFFFF"/>
                </a:solidFill>
              </a:rPr>
              <a:t>,</a:t>
            </a:r>
            <a:r>
              <a:rPr lang="en-GB" sz="2400" dirty="0" smtClean="0">
                <a:solidFill>
                  <a:srgbClr val="FFFFFF"/>
                </a:solidFill>
              </a:rPr>
              <a:t> </a:t>
            </a:r>
            <a:r>
              <a:rPr lang="en-GB" sz="2400" dirty="0" err="1" smtClean="0">
                <a:solidFill>
                  <a:srgbClr val="FFFFFF"/>
                </a:solidFill>
              </a:rPr>
              <a:t>M.Ferrario</a:t>
            </a:r>
            <a:r>
              <a:rPr lang="en-GB" sz="2400" dirty="0" smtClean="0">
                <a:solidFill>
                  <a:srgbClr val="FFFFFF"/>
                </a:solidFill>
              </a:rPr>
              <a:t>, V</a:t>
            </a:r>
            <a:r>
              <a:rPr lang="en-GB" sz="2400" dirty="0">
                <a:solidFill>
                  <a:srgbClr val="FFFFFF"/>
                </a:solidFill>
              </a:rPr>
              <a:t>.A. </a:t>
            </a:r>
            <a:r>
              <a:rPr lang="en-GB" sz="2400" dirty="0" err="1">
                <a:solidFill>
                  <a:srgbClr val="FFFFFF"/>
                </a:solidFill>
              </a:rPr>
              <a:t>Lebedev</a:t>
            </a:r>
            <a:r>
              <a:rPr lang="en-GB" sz="2400" dirty="0">
                <a:solidFill>
                  <a:srgbClr val="FFFFFF"/>
                </a:solidFill>
              </a:rPr>
              <a:t>, J. </a:t>
            </a:r>
            <a:r>
              <a:rPr lang="en-GB" sz="2400" dirty="0" err="1">
                <a:solidFill>
                  <a:srgbClr val="FFFFFF"/>
                </a:solidFill>
              </a:rPr>
              <a:t>Wenninger</a:t>
            </a:r>
            <a:r>
              <a:rPr lang="en-GB" sz="2400" dirty="0">
                <a:solidFill>
                  <a:srgbClr val="FFFFFF"/>
                </a:solidFill>
              </a:rPr>
              <a:t>, K. </a:t>
            </a:r>
            <a:r>
              <a:rPr lang="en-GB" sz="2400" dirty="0" err="1">
                <a:solidFill>
                  <a:srgbClr val="FFFFFF"/>
                </a:solidFill>
              </a:rPr>
              <a:t>Oide</a:t>
            </a:r>
            <a:r>
              <a:rPr lang="en-GB" sz="2400" dirty="0">
                <a:solidFill>
                  <a:srgbClr val="FFFFFF"/>
                </a:solidFill>
              </a:rPr>
              <a:t>, C. Zhang, M. </a:t>
            </a:r>
            <a:r>
              <a:rPr lang="en-GB" sz="2400" dirty="0" err="1">
                <a:solidFill>
                  <a:srgbClr val="FFFFFF"/>
                </a:solidFill>
              </a:rPr>
              <a:t>Bai</a:t>
            </a:r>
            <a:r>
              <a:rPr lang="en-GB" sz="2400" dirty="0">
                <a:solidFill>
                  <a:srgbClr val="FFFFFF"/>
                </a:solidFill>
              </a:rPr>
              <a:t>, </a:t>
            </a:r>
            <a:r>
              <a:rPr lang="en-GB" sz="2400" dirty="0" err="1">
                <a:solidFill>
                  <a:srgbClr val="FFFFFF"/>
                </a:solidFill>
              </a:rPr>
              <a:t>G.L.Sabbi</a:t>
            </a:r>
            <a:r>
              <a:rPr lang="en-GB" sz="2400" dirty="0">
                <a:solidFill>
                  <a:srgbClr val="FFFFFF"/>
                </a:solidFill>
              </a:rPr>
              <a:t>, M.L. Hogan, M.S. </a:t>
            </a:r>
            <a:r>
              <a:rPr lang="en-GB" sz="2400" dirty="0" err="1">
                <a:solidFill>
                  <a:srgbClr val="FFFFFF"/>
                </a:solidFill>
              </a:rPr>
              <a:t>Zisman</a:t>
            </a:r>
            <a:r>
              <a:rPr lang="en-GB" sz="2400" dirty="0">
                <a:solidFill>
                  <a:srgbClr val="FFFFFF"/>
                </a:solidFill>
              </a:rPr>
              <a:t>, C. Prior, R.B Palmer, R.L. </a:t>
            </a:r>
            <a:r>
              <a:rPr lang="en-GB" sz="2400" dirty="0" err="1">
                <a:solidFill>
                  <a:srgbClr val="FFFFFF"/>
                </a:solidFill>
              </a:rPr>
              <a:t>Geng</a:t>
            </a:r>
            <a:r>
              <a:rPr lang="en-GB" sz="2400" dirty="0">
                <a:solidFill>
                  <a:srgbClr val="FFFFFF"/>
                </a:solidFill>
              </a:rPr>
              <a:t>, J. </a:t>
            </a:r>
            <a:r>
              <a:rPr lang="en-GB" sz="2400" dirty="0" err="1">
                <a:solidFill>
                  <a:srgbClr val="FFFFFF"/>
                </a:solidFill>
              </a:rPr>
              <a:t>Galambos</a:t>
            </a:r>
            <a:r>
              <a:rPr lang="en-GB" sz="2400" dirty="0">
                <a:solidFill>
                  <a:srgbClr val="FFFFFF"/>
                </a:solidFill>
              </a:rPr>
              <a:t>, M. </a:t>
            </a:r>
            <a:r>
              <a:rPr lang="en-GB" sz="2400" dirty="0" err="1">
                <a:solidFill>
                  <a:srgbClr val="FFFFFF"/>
                </a:solidFill>
              </a:rPr>
              <a:t>Benedikt</a:t>
            </a:r>
            <a:r>
              <a:rPr lang="en-GB" sz="2400" dirty="0">
                <a:solidFill>
                  <a:srgbClr val="FFFFFF"/>
                </a:solidFill>
              </a:rPr>
              <a:t>, S.G. </a:t>
            </a:r>
            <a:r>
              <a:rPr lang="en-GB" sz="2400" dirty="0" err="1">
                <a:solidFill>
                  <a:srgbClr val="FFFFFF"/>
                </a:solidFill>
              </a:rPr>
              <a:t>Tantawi</a:t>
            </a:r>
            <a:r>
              <a:rPr lang="en-GB" sz="2400" dirty="0">
                <a:solidFill>
                  <a:srgbClr val="FFFFFF"/>
                </a:solidFill>
              </a:rPr>
              <a:t>, I. </a:t>
            </a:r>
            <a:r>
              <a:rPr lang="en-GB" sz="2400" dirty="0" err="1">
                <a:solidFill>
                  <a:srgbClr val="FFFFFF"/>
                </a:solidFill>
              </a:rPr>
              <a:t>Syratchev</a:t>
            </a:r>
            <a:r>
              <a:rPr lang="en-GB" sz="2400" dirty="0">
                <a:solidFill>
                  <a:srgbClr val="FFFFFF"/>
                </a:solidFill>
              </a:rPr>
              <a:t>, E. </a:t>
            </a:r>
            <a:r>
              <a:rPr lang="en-GB" sz="2400" dirty="0" err="1">
                <a:solidFill>
                  <a:srgbClr val="FFFFFF"/>
                </a:solidFill>
              </a:rPr>
              <a:t>Kallos</a:t>
            </a:r>
            <a:r>
              <a:rPr lang="en-GB" sz="2400" dirty="0">
                <a:solidFill>
                  <a:srgbClr val="FFFFFF"/>
                </a:solidFill>
              </a:rPr>
              <a:t>, R. </a:t>
            </a:r>
            <a:r>
              <a:rPr lang="en-GB" sz="2400" dirty="0" err="1">
                <a:solidFill>
                  <a:srgbClr val="FFFFFF"/>
                </a:solidFill>
              </a:rPr>
              <a:t>Corsini</a:t>
            </a:r>
            <a:r>
              <a:rPr lang="en-GB" sz="2400" dirty="0">
                <a:solidFill>
                  <a:srgbClr val="FFFFFF"/>
                </a:solidFill>
              </a:rPr>
              <a:t>, S. Schreiber, S.F. </a:t>
            </a:r>
            <a:r>
              <a:rPr lang="en-GB" sz="2400" dirty="0" err="1">
                <a:solidFill>
                  <a:srgbClr val="FFFFFF"/>
                </a:solidFill>
              </a:rPr>
              <a:t>Buffechoux</a:t>
            </a:r>
            <a:r>
              <a:rPr lang="en-GB" sz="2400" dirty="0">
                <a:solidFill>
                  <a:srgbClr val="FFFFFF"/>
                </a:solidFill>
              </a:rPr>
              <a:t>, S. </a:t>
            </a:r>
            <a:r>
              <a:rPr lang="en-GB" sz="2400" dirty="0" err="1">
                <a:solidFill>
                  <a:srgbClr val="FFFFFF"/>
                </a:solidFill>
              </a:rPr>
              <a:t>Banerjee</a:t>
            </a:r>
            <a:r>
              <a:rPr lang="en-GB" sz="2400" dirty="0">
                <a:solidFill>
                  <a:srgbClr val="FFFFFF"/>
                </a:solidFill>
              </a:rPr>
              <a:t>, R. Tomas, A. </a:t>
            </a:r>
            <a:r>
              <a:rPr lang="en-GB" sz="2400" dirty="0" err="1">
                <a:solidFill>
                  <a:srgbClr val="FFFFFF"/>
                </a:solidFill>
              </a:rPr>
              <a:t>Seryi</a:t>
            </a:r>
            <a:r>
              <a:rPr lang="en-GB" sz="2400" dirty="0">
                <a:solidFill>
                  <a:srgbClr val="FFFFFF"/>
                </a:solidFill>
              </a:rPr>
              <a:t>, C. </a:t>
            </a:r>
            <a:r>
              <a:rPr lang="en-GB" sz="2400" dirty="0" err="1">
                <a:solidFill>
                  <a:srgbClr val="FFFFFF"/>
                </a:solidFill>
              </a:rPr>
              <a:t>Montag</a:t>
            </a:r>
            <a:r>
              <a:rPr lang="en-GB" sz="2400" dirty="0">
                <a:solidFill>
                  <a:srgbClr val="FFFFFF"/>
                </a:solidFill>
              </a:rPr>
              <a:t>, R. Milner, J.P. </a:t>
            </a:r>
            <a:r>
              <a:rPr lang="en-GB" sz="2400" dirty="0" err="1">
                <a:solidFill>
                  <a:srgbClr val="FFFFFF"/>
                </a:solidFill>
              </a:rPr>
              <a:t>Koutchouk</a:t>
            </a:r>
            <a:r>
              <a:rPr lang="en-GB" sz="2400" dirty="0">
                <a:solidFill>
                  <a:srgbClr val="FFFFFF"/>
                </a:solidFill>
              </a:rPr>
              <a:t>, A. </a:t>
            </a:r>
            <a:r>
              <a:rPr lang="en-GB" sz="2400" dirty="0" err="1">
                <a:solidFill>
                  <a:srgbClr val="FFFFFF"/>
                </a:solidFill>
              </a:rPr>
              <a:t>Valishev</a:t>
            </a:r>
            <a:r>
              <a:rPr lang="en-GB" sz="2400" dirty="0">
                <a:solidFill>
                  <a:srgbClr val="FFFFFF"/>
                </a:solidFill>
              </a:rPr>
              <a:t>, F. Zimmermann, S. Holmes, A.D. </a:t>
            </a:r>
            <a:r>
              <a:rPr lang="en-GB" sz="2400" dirty="0" err="1">
                <a:solidFill>
                  <a:srgbClr val="FFFFFF"/>
                </a:solidFill>
              </a:rPr>
              <a:t>Bross</a:t>
            </a:r>
            <a:r>
              <a:rPr lang="en-GB" sz="2400" dirty="0">
                <a:solidFill>
                  <a:srgbClr val="FFFFFF"/>
                </a:solidFill>
              </a:rPr>
              <a:t>, N.J. Walker, </a:t>
            </a:r>
            <a:r>
              <a:rPr lang="en-GB" sz="2400" dirty="0" err="1">
                <a:solidFill>
                  <a:srgbClr val="FFFFFF"/>
                </a:solidFill>
              </a:rPr>
              <a:t>G.Geshonke</a:t>
            </a:r>
            <a:r>
              <a:rPr lang="en-GB" sz="2400" dirty="0">
                <a:solidFill>
                  <a:srgbClr val="FFFFFF"/>
                </a:solidFill>
              </a:rPr>
              <a:t>, J.P. </a:t>
            </a:r>
            <a:r>
              <a:rPr lang="en-GB" sz="2400" dirty="0" err="1">
                <a:solidFill>
                  <a:srgbClr val="FFFFFF"/>
                </a:solidFill>
              </a:rPr>
              <a:t>Delahaye</a:t>
            </a:r>
            <a:r>
              <a:rPr lang="en-GB" sz="2400" dirty="0">
                <a:solidFill>
                  <a:srgbClr val="FFFFFF"/>
                </a:solidFill>
              </a:rPr>
              <a:t>, S. </a:t>
            </a:r>
            <a:r>
              <a:rPr lang="en-GB" sz="2400" dirty="0" err="1">
                <a:solidFill>
                  <a:srgbClr val="FFFFFF"/>
                </a:solidFill>
              </a:rPr>
              <a:t>Bettoni</a:t>
            </a:r>
            <a:r>
              <a:rPr lang="en-GB" sz="2400" dirty="0">
                <a:solidFill>
                  <a:srgbClr val="FFFFFF"/>
                </a:solidFill>
              </a:rPr>
              <a:t>, L. Evans, A. </a:t>
            </a:r>
            <a:r>
              <a:rPr lang="en-GB" sz="2400" dirty="0" err="1">
                <a:solidFill>
                  <a:srgbClr val="FFFFFF"/>
                </a:solidFill>
              </a:rPr>
              <a:t>Blondel</a:t>
            </a:r>
            <a:r>
              <a:rPr lang="en-GB" sz="2400" dirty="0" smtClean="0">
                <a:solidFill>
                  <a:srgbClr val="FFFFFF"/>
                </a:solidFill>
              </a:rPr>
              <a:t>, </a:t>
            </a:r>
            <a:r>
              <a:rPr lang="en-GB" sz="2400" dirty="0">
                <a:solidFill>
                  <a:srgbClr val="FFFFFF"/>
                </a:solidFill>
              </a:rPr>
              <a:t>M. </a:t>
            </a:r>
            <a:r>
              <a:rPr lang="en-GB" sz="2400" dirty="0" err="1">
                <a:solidFill>
                  <a:srgbClr val="FFFFFF"/>
                </a:solidFill>
              </a:rPr>
              <a:t>Biagini</a:t>
            </a:r>
            <a:r>
              <a:rPr lang="en-GB" sz="2400" dirty="0">
                <a:solidFill>
                  <a:srgbClr val="FFFFFF"/>
                </a:solidFill>
              </a:rPr>
              <a:t>, M. </a:t>
            </a:r>
            <a:r>
              <a:rPr lang="en-GB" sz="2400" dirty="0" err="1">
                <a:solidFill>
                  <a:srgbClr val="FFFFFF"/>
                </a:solidFill>
              </a:rPr>
              <a:t>Zobov</a:t>
            </a:r>
            <a:r>
              <a:rPr lang="en-GB" sz="2400" dirty="0">
                <a:solidFill>
                  <a:srgbClr val="FFFFFF"/>
                </a:solidFill>
              </a:rPr>
              <a:t>, I. Koop, G. </a:t>
            </a:r>
            <a:r>
              <a:rPr lang="en-GB" sz="2400" dirty="0" err="1">
                <a:solidFill>
                  <a:srgbClr val="FFFFFF"/>
                </a:solidFill>
              </a:rPr>
              <a:t>Geshonke</a:t>
            </a:r>
            <a:r>
              <a:rPr lang="en-GB" sz="2400" dirty="0">
                <a:solidFill>
                  <a:srgbClr val="FFFFFF"/>
                </a:solidFill>
              </a:rPr>
              <a:t>, V. </a:t>
            </a:r>
            <a:r>
              <a:rPr lang="en-GB" sz="2400" dirty="0" err="1">
                <a:solidFill>
                  <a:srgbClr val="FFFFFF"/>
                </a:solidFill>
              </a:rPr>
              <a:t>Shiltsev</a:t>
            </a:r>
            <a:r>
              <a:rPr lang="en-GB" sz="2400" dirty="0">
                <a:solidFill>
                  <a:srgbClr val="FFFFFF"/>
                </a:solidFill>
              </a:rPr>
              <a:t>, R. </a:t>
            </a:r>
            <a:r>
              <a:rPr lang="en-GB" sz="2400" dirty="0" smtClean="0">
                <a:solidFill>
                  <a:srgbClr val="FFFFFF"/>
                </a:solidFill>
              </a:rPr>
              <a:t>Milner</a:t>
            </a:r>
          </a:p>
          <a:p>
            <a:pPr marL="88900" indent="-88900"/>
            <a:endParaRPr lang="it-IT" sz="2400" dirty="0">
              <a:solidFill>
                <a:srgbClr val="FFFFFF"/>
              </a:solidFill>
            </a:endParaRPr>
          </a:p>
        </p:txBody>
      </p:sp>
    </p:spTree>
  </p:cSld>
  <p:clrMapOvr>
    <a:masterClrMapping/>
  </p:clrMapOvr>
  <p:transition>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93071017-EE23-2B41-806D-87A04F4E7222}" type="slidenum">
              <a:rPr lang="it-IT"/>
              <a:pPr/>
              <a:t>5</a:t>
            </a:fld>
            <a:endParaRPr lang="it-IT"/>
          </a:p>
        </p:txBody>
      </p:sp>
      <p:pic>
        <p:nvPicPr>
          <p:cNvPr id="820229" name="Picture 5"/>
          <p:cNvPicPr>
            <a:picLocks noChangeAspect="1" noChangeArrowheads="1"/>
          </p:cNvPicPr>
          <p:nvPr/>
        </p:nvPicPr>
        <p:blipFill>
          <a:blip r:embed="rId3"/>
          <a:srcRect/>
          <a:stretch>
            <a:fillRect/>
          </a:stretch>
        </p:blipFill>
        <p:spPr bwMode="auto">
          <a:xfrm>
            <a:off x="0" y="415925"/>
            <a:ext cx="9144000" cy="6032500"/>
          </a:xfrm>
          <a:prstGeom prst="rect">
            <a:avLst/>
          </a:prstGeom>
          <a:noFill/>
          <a:ln w="9525">
            <a:noFill/>
            <a:miter lim="800000"/>
            <a:headEnd/>
            <a:tailEnd/>
          </a:ln>
          <a:effectLst/>
        </p:spPr>
      </p:pic>
      <p:sp>
        <p:nvSpPr>
          <p:cNvPr id="820230" name="Text Box 6"/>
          <p:cNvSpPr txBox="1">
            <a:spLocks noChangeArrowheads="1"/>
          </p:cNvSpPr>
          <p:nvPr/>
        </p:nvSpPr>
        <p:spPr bwMode="auto">
          <a:xfrm>
            <a:off x="3087688" y="303213"/>
            <a:ext cx="2959100" cy="519112"/>
          </a:xfrm>
          <a:prstGeom prst="rect">
            <a:avLst/>
          </a:prstGeom>
          <a:noFill/>
          <a:ln w="9525">
            <a:noFill/>
            <a:miter lim="800000"/>
            <a:headEnd/>
            <a:tailEnd/>
          </a:ln>
          <a:effectLst/>
        </p:spPr>
        <p:txBody>
          <a:bodyPr wrap="none">
            <a:prstTxWarp prst="textNoShape">
              <a:avLst/>
            </a:prstTxWarp>
            <a:spAutoFit/>
          </a:bodyPr>
          <a:lstStyle/>
          <a:p>
            <a:r>
              <a:rPr lang="it-IT" sz="2800">
                <a:solidFill>
                  <a:schemeClr val="bg1"/>
                </a:solidFill>
              </a:rPr>
              <a:t>Collider energies </a:t>
            </a:r>
          </a:p>
        </p:txBody>
      </p:sp>
      <p:sp>
        <p:nvSpPr>
          <p:cNvPr id="820231" name="Text Box 7"/>
          <p:cNvSpPr txBox="1">
            <a:spLocks noChangeArrowheads="1"/>
          </p:cNvSpPr>
          <p:nvPr/>
        </p:nvSpPr>
        <p:spPr bwMode="auto">
          <a:xfrm>
            <a:off x="1576388" y="1027113"/>
            <a:ext cx="1495425" cy="1006475"/>
          </a:xfrm>
          <a:prstGeom prst="rect">
            <a:avLst/>
          </a:prstGeom>
          <a:noFill/>
          <a:ln w="9525">
            <a:noFill/>
            <a:miter lim="800000"/>
            <a:headEnd/>
            <a:tailEnd/>
          </a:ln>
          <a:effectLst/>
        </p:spPr>
        <p:txBody>
          <a:bodyPr wrap="none">
            <a:prstTxWarp prst="textNoShape">
              <a:avLst/>
            </a:prstTxWarp>
            <a:spAutoFit/>
          </a:bodyPr>
          <a:lstStyle/>
          <a:p>
            <a:r>
              <a:rPr lang="it-IT" sz="2000" b="1">
                <a:solidFill>
                  <a:srgbClr val="FFFF00"/>
                </a:solidFill>
              </a:rPr>
              <a:t>e+ e-</a:t>
            </a:r>
          </a:p>
          <a:p>
            <a:r>
              <a:rPr lang="it-IT" sz="2000" b="1">
                <a:solidFill>
                  <a:srgbClr val="FF0000"/>
                </a:solidFill>
              </a:rPr>
              <a:t>Hadrons</a:t>
            </a:r>
          </a:p>
          <a:p>
            <a:r>
              <a:rPr lang="it-IT" sz="2000" b="1">
                <a:solidFill>
                  <a:srgbClr val="00FF00"/>
                </a:solidFill>
              </a:rPr>
              <a:t>e - protons</a:t>
            </a:r>
          </a:p>
        </p:txBody>
      </p:sp>
      <p:sp>
        <p:nvSpPr>
          <p:cNvPr id="7" name="Rectangle 6"/>
          <p:cNvSpPr/>
          <p:nvPr/>
        </p:nvSpPr>
        <p:spPr>
          <a:xfrm>
            <a:off x="4978400" y="2070100"/>
            <a:ext cx="127000" cy="1397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A26A9A00-FB7D-5F4C-9577-D148CF7690F6}" type="slidenum">
              <a:rPr lang="it-IT"/>
              <a:pPr/>
              <a:t>6</a:t>
            </a:fld>
            <a:endParaRPr lang="it-IT"/>
          </a:p>
        </p:txBody>
      </p:sp>
      <p:pic>
        <p:nvPicPr>
          <p:cNvPr id="818181" name="Picture 5"/>
          <p:cNvPicPr>
            <a:picLocks noChangeAspect="1" noChangeArrowheads="1"/>
          </p:cNvPicPr>
          <p:nvPr/>
        </p:nvPicPr>
        <p:blipFill>
          <a:blip r:embed="rId3"/>
          <a:srcRect/>
          <a:stretch>
            <a:fillRect/>
          </a:stretch>
        </p:blipFill>
        <p:spPr bwMode="auto">
          <a:xfrm>
            <a:off x="0" y="406400"/>
            <a:ext cx="9144000" cy="6053138"/>
          </a:xfrm>
          <a:prstGeom prst="rect">
            <a:avLst/>
          </a:prstGeom>
          <a:noFill/>
          <a:ln w="9525">
            <a:noFill/>
            <a:miter lim="800000"/>
            <a:headEnd/>
            <a:tailEnd/>
          </a:ln>
          <a:effectLst/>
        </p:spPr>
      </p:pic>
      <p:sp>
        <p:nvSpPr>
          <p:cNvPr id="818182" name="Text Box 6"/>
          <p:cNvSpPr txBox="1">
            <a:spLocks noChangeArrowheads="1"/>
          </p:cNvSpPr>
          <p:nvPr/>
        </p:nvSpPr>
        <p:spPr bwMode="auto">
          <a:xfrm>
            <a:off x="1576388" y="1027113"/>
            <a:ext cx="1495425" cy="1006475"/>
          </a:xfrm>
          <a:prstGeom prst="rect">
            <a:avLst/>
          </a:prstGeom>
          <a:noFill/>
          <a:ln w="9525">
            <a:noFill/>
            <a:miter lim="800000"/>
            <a:headEnd/>
            <a:tailEnd/>
          </a:ln>
          <a:effectLst/>
        </p:spPr>
        <p:txBody>
          <a:bodyPr wrap="none">
            <a:prstTxWarp prst="textNoShape">
              <a:avLst/>
            </a:prstTxWarp>
            <a:spAutoFit/>
          </a:bodyPr>
          <a:lstStyle/>
          <a:p>
            <a:r>
              <a:rPr lang="it-IT" sz="2000" b="1">
                <a:solidFill>
                  <a:srgbClr val="FFFF00"/>
                </a:solidFill>
              </a:rPr>
              <a:t>e+ e-</a:t>
            </a:r>
          </a:p>
          <a:p>
            <a:r>
              <a:rPr lang="it-IT" sz="2000" b="1">
                <a:solidFill>
                  <a:srgbClr val="FF0000"/>
                </a:solidFill>
              </a:rPr>
              <a:t>Hadrons</a:t>
            </a:r>
          </a:p>
          <a:p>
            <a:r>
              <a:rPr lang="it-IT" sz="2000" b="1">
                <a:solidFill>
                  <a:srgbClr val="00FF00"/>
                </a:solidFill>
              </a:rPr>
              <a:t>e - protons</a:t>
            </a:r>
          </a:p>
        </p:txBody>
      </p:sp>
      <p:sp>
        <p:nvSpPr>
          <p:cNvPr id="818183" name="Text Box 7"/>
          <p:cNvSpPr txBox="1">
            <a:spLocks noChangeArrowheads="1"/>
          </p:cNvSpPr>
          <p:nvPr/>
        </p:nvSpPr>
        <p:spPr bwMode="auto">
          <a:xfrm>
            <a:off x="2811463" y="303213"/>
            <a:ext cx="3452812" cy="519112"/>
          </a:xfrm>
          <a:prstGeom prst="rect">
            <a:avLst/>
          </a:prstGeom>
          <a:noFill/>
          <a:ln w="9525">
            <a:noFill/>
            <a:miter lim="800000"/>
            <a:headEnd/>
            <a:tailEnd/>
          </a:ln>
          <a:effectLst/>
        </p:spPr>
        <p:txBody>
          <a:bodyPr wrap="none">
            <a:prstTxWarp prst="textNoShape">
              <a:avLst/>
            </a:prstTxWarp>
            <a:spAutoFit/>
          </a:bodyPr>
          <a:lstStyle/>
          <a:p>
            <a:r>
              <a:rPr lang="it-IT" sz="2800">
                <a:solidFill>
                  <a:schemeClr val="bg1"/>
                </a:solidFill>
              </a:rPr>
              <a:t>Collider luminosities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4B1F7DE4-F98F-964C-A941-CA21DBEE837C}" type="slidenum">
              <a:rPr lang="it-IT"/>
              <a:pPr/>
              <a:t>7</a:t>
            </a:fld>
            <a:endParaRPr lang="it-IT"/>
          </a:p>
        </p:txBody>
      </p:sp>
      <p:pic>
        <p:nvPicPr>
          <p:cNvPr id="479243" name="Picture 11"/>
          <p:cNvPicPr>
            <a:picLocks noChangeAspect="1" noChangeArrowheads="1"/>
          </p:cNvPicPr>
          <p:nvPr/>
        </p:nvPicPr>
        <p:blipFill>
          <a:blip r:embed="rId3"/>
          <a:srcRect/>
          <a:stretch>
            <a:fillRect/>
          </a:stretch>
        </p:blipFill>
        <p:spPr bwMode="auto">
          <a:xfrm>
            <a:off x="0" y="384175"/>
            <a:ext cx="9144000" cy="6021388"/>
          </a:xfrm>
          <a:prstGeom prst="rect">
            <a:avLst/>
          </a:prstGeom>
          <a:noFill/>
          <a:ln w="9525">
            <a:noFill/>
            <a:miter lim="800000"/>
            <a:headEnd/>
            <a:tailEnd/>
          </a:ln>
          <a:effectLst/>
        </p:spPr>
      </p:pic>
      <p:sp>
        <p:nvSpPr>
          <p:cNvPr id="479244" name="Text Box 12"/>
          <p:cNvSpPr txBox="1">
            <a:spLocks noChangeArrowheads="1"/>
          </p:cNvSpPr>
          <p:nvPr/>
        </p:nvSpPr>
        <p:spPr bwMode="auto">
          <a:xfrm>
            <a:off x="6569075" y="4510088"/>
            <a:ext cx="1495425" cy="1006475"/>
          </a:xfrm>
          <a:prstGeom prst="rect">
            <a:avLst/>
          </a:prstGeom>
          <a:noFill/>
          <a:ln w="9525">
            <a:noFill/>
            <a:miter lim="800000"/>
            <a:headEnd/>
            <a:tailEnd/>
          </a:ln>
          <a:effectLst/>
        </p:spPr>
        <p:txBody>
          <a:bodyPr wrap="none">
            <a:prstTxWarp prst="textNoShape">
              <a:avLst/>
            </a:prstTxWarp>
            <a:spAutoFit/>
          </a:bodyPr>
          <a:lstStyle/>
          <a:p>
            <a:r>
              <a:rPr lang="it-IT" sz="2000" b="1">
                <a:solidFill>
                  <a:srgbClr val="FFFF00"/>
                </a:solidFill>
              </a:rPr>
              <a:t>e+ e-</a:t>
            </a:r>
          </a:p>
          <a:p>
            <a:r>
              <a:rPr lang="it-IT" sz="2000" b="1">
                <a:solidFill>
                  <a:srgbClr val="FF0000"/>
                </a:solidFill>
              </a:rPr>
              <a:t>Hadrons</a:t>
            </a:r>
          </a:p>
          <a:p>
            <a:r>
              <a:rPr lang="it-IT" sz="2000" b="1">
                <a:solidFill>
                  <a:srgbClr val="00FF00"/>
                </a:solidFill>
              </a:rPr>
              <a:t>e - protons</a:t>
            </a:r>
          </a:p>
        </p:txBody>
      </p:sp>
      <p:sp>
        <p:nvSpPr>
          <p:cNvPr id="479245" name="Text Box 13"/>
          <p:cNvSpPr txBox="1">
            <a:spLocks noChangeArrowheads="1"/>
          </p:cNvSpPr>
          <p:nvPr/>
        </p:nvSpPr>
        <p:spPr bwMode="auto">
          <a:xfrm>
            <a:off x="1539875" y="347663"/>
            <a:ext cx="6067425" cy="519112"/>
          </a:xfrm>
          <a:prstGeom prst="rect">
            <a:avLst/>
          </a:prstGeom>
          <a:noFill/>
          <a:ln w="9525">
            <a:noFill/>
            <a:miter lim="800000"/>
            <a:headEnd/>
            <a:tailEnd/>
          </a:ln>
          <a:effectLst/>
        </p:spPr>
        <p:txBody>
          <a:bodyPr wrap="none">
            <a:prstTxWarp prst="textNoShape">
              <a:avLst/>
            </a:prstTxWarp>
            <a:spAutoFit/>
          </a:bodyPr>
          <a:lstStyle/>
          <a:p>
            <a:r>
              <a:rPr lang="it-IT" sz="2800">
                <a:solidFill>
                  <a:schemeClr val="bg1"/>
                </a:solidFill>
              </a:rPr>
              <a:t>Collider luminosities versus energies </a:t>
            </a:r>
          </a:p>
        </p:txBody>
      </p:sp>
      <p:sp>
        <p:nvSpPr>
          <p:cNvPr id="7" name="Rectangle 6"/>
          <p:cNvSpPr/>
          <p:nvPr/>
        </p:nvSpPr>
        <p:spPr>
          <a:xfrm>
            <a:off x="5740400" y="2857500"/>
            <a:ext cx="127000" cy="1397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80100" y="2768600"/>
            <a:ext cx="543826" cy="307777"/>
          </a:xfrm>
          <a:prstGeom prst="rect">
            <a:avLst/>
          </a:prstGeom>
          <a:noFill/>
        </p:spPr>
        <p:txBody>
          <a:bodyPr wrap="none" rtlCol="0">
            <a:spAutoFit/>
          </a:bodyPr>
          <a:lstStyle/>
          <a:p>
            <a:r>
              <a:rPr lang="en-US" sz="1400" dirty="0" smtClean="0">
                <a:solidFill>
                  <a:schemeClr val="bg1"/>
                </a:solidFill>
              </a:rPr>
              <a:t>LHC</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50000">
              <a:srgbClr val="000066">
                <a:gamma/>
                <a:shade val="46275"/>
                <a:invGamma/>
              </a:srgbClr>
            </a:gs>
            <a:gs pos="100000">
              <a:srgbClr val="000066"/>
            </a:gs>
          </a:gsLst>
          <a:lin ang="5400000" scaled="1"/>
        </a:gra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6B80ADB2-2F1F-DD41-A8BD-708A5C70CB4A}" type="slidenum">
              <a:rPr lang="it-IT"/>
              <a:pPr/>
              <a:t>8</a:t>
            </a:fld>
            <a:endParaRPr lang="it-IT"/>
          </a:p>
        </p:txBody>
      </p:sp>
      <p:sp>
        <p:nvSpPr>
          <p:cNvPr id="703492" name="Rectangle 4"/>
          <p:cNvSpPr>
            <a:spLocks noGrp="1" noChangeArrowheads="1"/>
          </p:cNvSpPr>
          <p:nvPr>
            <p:ph type="ctrTitle"/>
          </p:nvPr>
        </p:nvSpPr>
        <p:spPr>
          <a:xfrm>
            <a:off x="685800" y="2384425"/>
            <a:ext cx="7772400" cy="1470025"/>
          </a:xfrm>
        </p:spPr>
        <p:txBody>
          <a:bodyPr/>
          <a:lstStyle/>
          <a:p>
            <a:r>
              <a:rPr lang="it-IT" sz="5400" dirty="0">
                <a:solidFill>
                  <a:srgbClr val="FFFF00"/>
                </a:solidFill>
              </a:rPr>
              <a:t>Energy </a:t>
            </a:r>
            <a:r>
              <a:rPr lang="it-IT" sz="5400" dirty="0" err="1">
                <a:solidFill>
                  <a:srgbClr val="FFFF00"/>
                </a:solidFill>
              </a:rPr>
              <a:t>frontiers</a:t>
            </a:r>
            <a:endParaRPr lang="it-IT" sz="5400"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it-IT"/>
              <a:t>21/07/09 Krakow - HEP 2009                                                       C.Biscari - "Accelerators R&amp;D" </a:t>
            </a:r>
          </a:p>
        </p:txBody>
      </p:sp>
      <p:sp>
        <p:nvSpPr>
          <p:cNvPr id="10" name="Slide Number Placeholder 4"/>
          <p:cNvSpPr>
            <a:spLocks noGrp="1"/>
          </p:cNvSpPr>
          <p:nvPr>
            <p:ph type="sldNum" sz="quarter" idx="11"/>
          </p:nvPr>
        </p:nvSpPr>
        <p:spPr/>
        <p:txBody>
          <a:bodyPr/>
          <a:lstStyle/>
          <a:p>
            <a:fld id="{979619FB-BB72-DE4E-B300-188471F308C9}" type="slidenum">
              <a:rPr lang="it-IT"/>
              <a:pPr/>
              <a:t>9</a:t>
            </a:fld>
            <a:endParaRPr lang="it-IT"/>
          </a:p>
        </p:txBody>
      </p:sp>
      <p:pic>
        <p:nvPicPr>
          <p:cNvPr id="362502" name="Picture 6"/>
          <p:cNvPicPr>
            <a:picLocks noChangeAspect="1" noChangeArrowheads="1"/>
          </p:cNvPicPr>
          <p:nvPr/>
        </p:nvPicPr>
        <p:blipFill>
          <a:blip r:embed="rId3">
            <a:alphaModFix amt="12000"/>
          </a:blip>
          <a:srcRect/>
          <a:stretch>
            <a:fillRect/>
          </a:stretch>
        </p:blipFill>
        <p:spPr bwMode="auto">
          <a:xfrm>
            <a:off x="0" y="177800"/>
            <a:ext cx="9144000" cy="6680200"/>
          </a:xfrm>
          <a:prstGeom prst="rect">
            <a:avLst/>
          </a:prstGeom>
          <a:gradFill rotWithShape="1">
            <a:gsLst>
              <a:gs pos="0">
                <a:schemeClr val="accent1">
                  <a:gamma/>
                  <a:shade val="46275"/>
                  <a:invGamma/>
                </a:schemeClr>
              </a:gs>
              <a:gs pos="100000">
                <a:schemeClr val="accent1">
                  <a:alpha val="12000"/>
                </a:schemeClr>
              </a:gs>
            </a:gsLst>
            <a:lin ang="5400000" scaled="1"/>
          </a:gradFill>
          <a:ln w="9525">
            <a:noFill/>
            <a:miter lim="800000"/>
            <a:headEnd/>
            <a:tailEnd/>
          </a:ln>
          <a:effectLst/>
        </p:spPr>
      </p:pic>
      <p:sp>
        <p:nvSpPr>
          <p:cNvPr id="362498" name="Rectangle 2"/>
          <p:cNvSpPr>
            <a:spLocks noGrp="1" noChangeArrowheads="1"/>
          </p:cNvSpPr>
          <p:nvPr>
            <p:ph type="title"/>
          </p:nvPr>
        </p:nvSpPr>
        <p:spPr>
          <a:gradFill rotWithShape="1">
            <a:gsLst>
              <a:gs pos="0">
                <a:srgbClr val="013128">
                  <a:gamma/>
                  <a:shade val="46275"/>
                  <a:invGamma/>
                </a:srgbClr>
              </a:gs>
              <a:gs pos="100000">
                <a:srgbClr val="013128">
                  <a:alpha val="14000"/>
                </a:srgbClr>
              </a:gs>
            </a:gsLst>
            <a:lin ang="5400000" scaled="1"/>
          </a:gradFill>
        </p:spPr>
        <p:txBody>
          <a:bodyPr/>
          <a:lstStyle/>
          <a:p>
            <a:r>
              <a:rPr lang="it-IT">
                <a:solidFill>
                  <a:srgbClr val="FF9933"/>
                </a:solidFill>
              </a:rPr>
              <a:t>ENERGY frontiers – e+ e-</a:t>
            </a:r>
          </a:p>
        </p:txBody>
      </p:sp>
      <p:sp>
        <p:nvSpPr>
          <p:cNvPr id="362503" name="Text Box 7"/>
          <p:cNvSpPr txBox="1">
            <a:spLocks noChangeArrowheads="1"/>
          </p:cNvSpPr>
          <p:nvPr/>
        </p:nvSpPr>
        <p:spPr bwMode="auto">
          <a:xfrm>
            <a:off x="1041400" y="11684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362509" name="Picture 13"/>
          <p:cNvPicPr>
            <a:picLocks noChangeAspect="1" noChangeArrowheads="1"/>
          </p:cNvPicPr>
          <p:nvPr/>
        </p:nvPicPr>
        <p:blipFill>
          <a:blip r:embed="rId4"/>
          <a:srcRect/>
          <a:stretch>
            <a:fillRect/>
          </a:stretch>
        </p:blipFill>
        <p:spPr bwMode="auto">
          <a:xfrm>
            <a:off x="6627813" y="2951163"/>
            <a:ext cx="2478087" cy="3767137"/>
          </a:xfrm>
          <a:prstGeom prst="rect">
            <a:avLst/>
          </a:prstGeom>
          <a:noFill/>
          <a:ln w="9525">
            <a:noFill/>
            <a:miter lim="800000"/>
            <a:headEnd/>
            <a:tailEnd/>
          </a:ln>
          <a:effectLst/>
        </p:spPr>
      </p:pic>
      <p:sp>
        <p:nvSpPr>
          <p:cNvPr id="362499" name="Rectangle 3"/>
          <p:cNvSpPr>
            <a:spLocks noGrp="1" noChangeArrowheads="1"/>
          </p:cNvSpPr>
          <p:nvPr>
            <p:ph type="body" idx="1"/>
          </p:nvPr>
        </p:nvSpPr>
        <p:spPr>
          <a:xfrm>
            <a:off x="4521200" y="1998663"/>
            <a:ext cx="4237038" cy="561975"/>
          </a:xfrm>
        </p:spPr>
        <p:txBody>
          <a:bodyPr/>
          <a:lstStyle/>
          <a:p>
            <a:pPr>
              <a:lnSpc>
                <a:spcPct val="80000"/>
              </a:lnSpc>
            </a:pPr>
            <a:r>
              <a:rPr lang="it-IT" sz="2800" b="1">
                <a:solidFill>
                  <a:schemeClr val="bg1"/>
                </a:solidFill>
              </a:rPr>
              <a:t>: last  circular collider</a:t>
            </a:r>
          </a:p>
          <a:p>
            <a:pPr>
              <a:lnSpc>
                <a:spcPct val="80000"/>
              </a:lnSpc>
            </a:pPr>
            <a:r>
              <a:rPr lang="it-IT" sz="2800" b="1">
                <a:solidFill>
                  <a:schemeClr val="bg1"/>
                </a:solidFill>
              </a:rPr>
              <a:t>E = 100 GeV / beam</a:t>
            </a:r>
          </a:p>
        </p:txBody>
      </p:sp>
      <p:pic>
        <p:nvPicPr>
          <p:cNvPr id="362517" name="Picture 21"/>
          <p:cNvPicPr>
            <a:picLocks noChangeAspect="1" noChangeArrowheads="1"/>
          </p:cNvPicPr>
          <p:nvPr/>
        </p:nvPicPr>
        <p:blipFill>
          <a:blip r:embed="rId5">
            <a:alphaModFix amt="12000"/>
          </a:blip>
          <a:srcRect/>
          <a:stretch>
            <a:fillRect/>
          </a:stretch>
        </p:blipFill>
        <p:spPr bwMode="auto">
          <a:xfrm>
            <a:off x="0" y="2470150"/>
            <a:ext cx="6469063" cy="4260850"/>
          </a:xfrm>
          <a:prstGeom prst="rect">
            <a:avLst/>
          </a:prstGeom>
          <a:gradFill rotWithShape="1">
            <a:gsLst>
              <a:gs pos="0">
                <a:srgbClr val="013128">
                  <a:alpha val="12000"/>
                </a:srgbClr>
              </a:gs>
              <a:gs pos="100000">
                <a:srgbClr val="013128">
                  <a:gamma/>
                  <a:shade val="46275"/>
                  <a:invGamma/>
                </a:srgbClr>
              </a:gs>
            </a:gsLst>
            <a:lin ang="5400000" scaled="1"/>
          </a:gradFill>
          <a:ln w="9525">
            <a:noFill/>
            <a:miter lim="800000"/>
            <a:headEnd/>
            <a:tailEnd/>
          </a:ln>
          <a:effectLst/>
        </p:spPr>
      </p:pic>
      <p:sp>
        <p:nvSpPr>
          <p:cNvPr id="362518" name="Text Box 22"/>
          <p:cNvSpPr txBox="1">
            <a:spLocks noChangeArrowheads="1"/>
          </p:cNvSpPr>
          <p:nvPr/>
        </p:nvSpPr>
        <p:spPr bwMode="auto">
          <a:xfrm>
            <a:off x="1127125" y="4418013"/>
            <a:ext cx="3016250" cy="915987"/>
          </a:xfrm>
          <a:prstGeom prst="rect">
            <a:avLst/>
          </a:prstGeom>
          <a:noFill/>
          <a:ln w="9525">
            <a:noFill/>
            <a:miter lim="800000"/>
            <a:headEnd/>
            <a:tailEnd/>
          </a:ln>
          <a:effectLst/>
        </p:spPr>
        <p:txBody>
          <a:bodyPr>
            <a:prstTxWarp prst="textNoShape">
              <a:avLst/>
            </a:prstTxWarp>
            <a:spAutoFit/>
          </a:bodyPr>
          <a:lstStyle/>
          <a:p>
            <a:r>
              <a:rPr lang="it-IT">
                <a:solidFill>
                  <a:srgbClr val="013128"/>
                </a:solidFill>
              </a:rPr>
              <a:t>Energy lost per turn </a:t>
            </a:r>
          </a:p>
          <a:p>
            <a:r>
              <a:rPr lang="it-IT">
                <a:solidFill>
                  <a:srgbClr val="013128"/>
                </a:solidFill>
              </a:rPr>
              <a:t>by synchrotron radiation</a:t>
            </a:r>
          </a:p>
          <a:p>
            <a:r>
              <a:rPr lang="it-IT" b="1">
                <a:solidFill>
                  <a:srgbClr val="013128"/>
                </a:solidFill>
                <a:latin typeface="Symbol" pitchFamily="-112" charset="2"/>
              </a:rPr>
              <a:t>r</a:t>
            </a:r>
            <a:r>
              <a:rPr lang="it-IT">
                <a:solidFill>
                  <a:srgbClr val="013128"/>
                </a:solidFill>
              </a:rPr>
              <a:t> = 3 km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n-Screen Presentation 3">
  <a:themeElements>
    <a:clrScheme name="On-Screen Presentation 3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fontScheme name="On-Screen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n-Screen Presentation 3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On-Screen Presentation 3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On-Screen Presentation 3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On-Screen Presentation 3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On-Screen Presentation 3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On-Screen Presentation 3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On-Screen Presentation 3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ew-NLC">
  <a:themeElements>
    <a:clrScheme name="new-NL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new-NLC">
      <a:majorFont>
        <a:latin typeface="Berlin Sans FB"/>
        <a:ea typeface=""/>
        <a:cs typeface=""/>
      </a:majorFont>
      <a:minorFont>
        <a:latin typeface="Berlin Sans FB"/>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ew-NLC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new-NL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new-NLC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NLC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new-NLC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new-NLC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uper">
  <a:themeElements>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16923</TotalTime>
  <Words>2325</Words>
  <Application>Microsoft Macintosh PowerPoint</Application>
  <PresentationFormat>On-screen Show (4:3)</PresentationFormat>
  <Paragraphs>489</Paragraphs>
  <Slides>48</Slides>
  <Notes>38</Notes>
  <HiddenSlides>0</HiddenSlides>
  <MMClips>0</MMClips>
  <ScaleCrop>false</ScaleCrop>
  <HeadingPairs>
    <vt:vector size="6" baseType="variant">
      <vt:variant>
        <vt:lpstr>Design Template</vt:lpstr>
      </vt:variant>
      <vt:variant>
        <vt:i4>8</vt:i4>
      </vt:variant>
      <vt:variant>
        <vt:lpstr>Embedded OLE Servers</vt:lpstr>
      </vt:variant>
      <vt:variant>
        <vt:i4>6</vt:i4>
      </vt:variant>
      <vt:variant>
        <vt:lpstr>Slide Titles</vt:lpstr>
      </vt:variant>
      <vt:variant>
        <vt:i4>48</vt:i4>
      </vt:variant>
    </vt:vector>
  </HeadingPairs>
  <TitlesOfParts>
    <vt:vector size="62" baseType="lpstr">
      <vt:lpstr>Struttura predefinita</vt:lpstr>
      <vt:lpstr>1_Struttura predefinita</vt:lpstr>
      <vt:lpstr>Default Design</vt:lpstr>
      <vt:lpstr>On-Screen Presentation 3</vt:lpstr>
      <vt:lpstr>new-NLC</vt:lpstr>
      <vt:lpstr>2_Office Theme</vt:lpstr>
      <vt:lpstr>Super</vt:lpstr>
      <vt:lpstr>Výchozí návrh</vt:lpstr>
      <vt:lpstr>Document</vt:lpstr>
      <vt:lpstr>KGPlot</vt:lpstr>
      <vt:lpstr>Equation</vt:lpstr>
      <vt:lpstr>图表</vt:lpstr>
      <vt:lpstr>Microsoft Word Document</vt:lpstr>
      <vt:lpstr>Microsoft Equation</vt:lpstr>
      <vt:lpstr>Slide 1</vt:lpstr>
      <vt:lpstr>La ricerca e sviluppo sugli acceleratori di particelle è stata spinta dalla necessità di aumentare l’energia e la luminosità nei collisori di particelle </vt:lpstr>
      <vt:lpstr>Slide 3</vt:lpstr>
      <vt:lpstr>Slide 4</vt:lpstr>
      <vt:lpstr>Slide 5</vt:lpstr>
      <vt:lpstr>Slide 6</vt:lpstr>
      <vt:lpstr>Slide 7</vt:lpstr>
      <vt:lpstr>Energy frontiers</vt:lpstr>
      <vt:lpstr>ENERGY frontiers – e+ e-</vt:lpstr>
      <vt:lpstr>Slide 10</vt:lpstr>
      <vt:lpstr>Future e+/e- Linear Colliders  CLIC and ILC </vt:lpstr>
      <vt:lpstr>CLIC    ILC</vt:lpstr>
      <vt:lpstr>Slide 13</vt:lpstr>
      <vt:lpstr>Global SCRF Technology</vt:lpstr>
      <vt:lpstr>Slide 15</vt:lpstr>
      <vt:lpstr>Slide 16</vt:lpstr>
      <vt:lpstr>Slide 17</vt:lpstr>
      <vt:lpstr>Slide 18</vt:lpstr>
      <vt:lpstr>Slide 19</vt:lpstr>
      <vt:lpstr>Slide 20</vt:lpstr>
      <vt:lpstr>LHC</vt:lpstr>
      <vt:lpstr>LHC dipoles</vt:lpstr>
      <vt:lpstr>HIGH FIELD MAGNETS</vt:lpstr>
      <vt:lpstr>Luminosity frontiers</vt:lpstr>
      <vt:lpstr>Luminosity Frontiers in Leptons Factories</vt:lpstr>
      <vt:lpstr>Slide 26</vt:lpstr>
      <vt:lpstr>Slide 27</vt:lpstr>
      <vt:lpstr>Slide 28</vt:lpstr>
      <vt:lpstr>High luminosity</vt:lpstr>
      <vt:lpstr>Slide 30</vt:lpstr>
      <vt:lpstr>Low emittance in ATF</vt:lpstr>
      <vt:lpstr>HPPA – High Power Proton Accelerators</vt:lpstr>
      <vt:lpstr>Challenges: Energy stored in the beam</vt:lpstr>
      <vt:lpstr>Slide 34</vt:lpstr>
      <vt:lpstr>Slide 35</vt:lpstr>
      <vt:lpstr>Slide 36</vt:lpstr>
      <vt:lpstr>Slide 37</vt:lpstr>
      <vt:lpstr>Frascati FLAME Target Area</vt:lpstr>
      <vt:lpstr>FLAME test experiment on Self-injection </vt:lpstr>
      <vt:lpstr>Slide 40</vt:lpstr>
      <vt:lpstr>Slide 41</vt:lpstr>
      <vt:lpstr>Slide 42</vt:lpstr>
      <vt:lpstr>Slide 43</vt:lpstr>
      <vt:lpstr>Slide 44</vt:lpstr>
      <vt:lpstr>Slide 45</vt:lpstr>
      <vt:lpstr>Slide 46</vt:lpstr>
      <vt:lpstr>Slide 47</vt:lpstr>
      <vt:lpstr>Acknowledgements and references</vt:lpstr>
    </vt:vector>
  </TitlesOfParts>
  <Company>LNF-INFN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Ciemat </dc:title>
  <dc:creator>LNF-INFN</dc:creator>
  <cp:lastModifiedBy>Andrea Ghigo</cp:lastModifiedBy>
  <cp:revision>314</cp:revision>
  <dcterms:created xsi:type="dcterms:W3CDTF">2011-06-11T15:34:50Z</dcterms:created>
  <dcterms:modified xsi:type="dcterms:W3CDTF">2011-06-14T12:05:50Z</dcterms:modified>
</cp:coreProperties>
</file>