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25"/>
  </p:notesMasterIdLst>
  <p:sldIdLst>
    <p:sldId id="256" r:id="rId2"/>
    <p:sldId id="257" r:id="rId3"/>
    <p:sldId id="258" r:id="rId4"/>
    <p:sldId id="267" r:id="rId5"/>
    <p:sldId id="259" r:id="rId6"/>
    <p:sldId id="260" r:id="rId7"/>
    <p:sldId id="261" r:id="rId8"/>
    <p:sldId id="262" r:id="rId9"/>
    <p:sldId id="264" r:id="rId10"/>
    <p:sldId id="263" r:id="rId11"/>
    <p:sldId id="266" r:id="rId12"/>
    <p:sldId id="265" r:id="rId13"/>
    <p:sldId id="268" r:id="rId14"/>
    <p:sldId id="269" r:id="rId15"/>
    <p:sldId id="270" r:id="rId16"/>
    <p:sldId id="271" r:id="rId17"/>
    <p:sldId id="278" r:id="rId18"/>
    <p:sldId id="276" r:id="rId19"/>
    <p:sldId id="272" r:id="rId20"/>
    <p:sldId id="277" r:id="rId21"/>
    <p:sldId id="273" r:id="rId22"/>
    <p:sldId id="274" r:id="rId23"/>
    <p:sldId id="275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F3274C-48CC-44ED-A100-6338D9C6404B}" type="datetimeFigureOut">
              <a:rPr lang="en-US" smtClean="0"/>
              <a:pPr/>
              <a:t>9/15/2011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656218-37D3-49E3-B244-790404C7840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D0F82-40B1-43A5-A3A5-6DDBCE0CDB3D}" type="datetime1">
              <a:rPr lang="en-US" smtClean="0"/>
              <a:pPr/>
              <a:t>9/15/2011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D56C-060C-46F3-AE3E-59BE9CA57490}" type="datetime1">
              <a:rPr lang="en-US" smtClean="0"/>
              <a:pPr/>
              <a:t>9/15/2011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CBAD8-6972-4C98-9A77-9623F59FC42F}" type="datetime1">
              <a:rPr lang="en-US" smtClean="0"/>
              <a:pPr/>
              <a:t>9/15/2011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257800"/>
          </a:xfrm>
        </p:spPr>
        <p:txBody>
          <a:bodyPr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9A62F-600E-417D-821B-C4E8D3D08384}" type="datetime1">
              <a:rPr lang="en-US" smtClean="0"/>
              <a:pPr/>
              <a:t>9/15/2011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98775-F5F1-45E7-BBF3-3CBCA8ADF844}" type="datetime1">
              <a:rPr lang="en-US" smtClean="0"/>
              <a:pPr/>
              <a:t>9/15/2011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5135725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5135725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2269-70DE-4DB7-BB05-C34FD35E39AC}" type="datetime1">
              <a:rPr lang="en-US" smtClean="0"/>
              <a:pPr/>
              <a:t>9/15/2011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61288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218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3263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40188" cy="4226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33600"/>
            <a:ext cx="4041775" cy="4226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D7635-EE24-4A9D-9ED3-A5FE33CDBDE6}" type="datetime1">
              <a:rPr lang="en-US" smtClean="0"/>
              <a:pPr/>
              <a:t>9/15/2011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305800" cy="8382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B80CF-C329-457D-92FD-6464C76EB9AF}" type="datetime1">
              <a:rPr lang="en-US" smtClean="0"/>
              <a:pPr/>
              <a:t>9/15/2011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E1608-7BE1-4BF0-BA2F-72CA1CACA177}" type="datetime1">
              <a:rPr lang="en-US" smtClean="0"/>
              <a:pPr/>
              <a:t>9/15/2011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CA456-D320-48B2-BBF8-3C8F1ED1D971}" type="datetime1">
              <a:rPr lang="en-US" smtClean="0"/>
              <a:pPr/>
              <a:t>9/15/2011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AB7BF-F434-48D5-89C7-51BF43485345}" type="datetime1">
              <a:rPr lang="en-US" smtClean="0"/>
              <a:pPr/>
              <a:t>9/15/2011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143000"/>
            <a:ext cx="8229600" cy="51816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A13AFBB-8EBD-4AD6-8657-14A5B3AE19CF}" type="datetime1">
              <a:rPr lang="en-US" smtClean="0"/>
              <a:pPr/>
              <a:t>9/15/2011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914400"/>
            <a:ext cx="7851648" cy="3733800"/>
          </a:xfrm>
        </p:spPr>
        <p:txBody>
          <a:bodyPr>
            <a:normAutofit/>
          </a:bodyPr>
          <a:lstStyle/>
          <a:p>
            <a:r>
              <a:rPr lang="en-US" dirty="0" smtClean="0"/>
              <a:t>Possible application of the </a:t>
            </a:r>
            <a:r>
              <a:rPr lang="en-US" dirty="0" err="1" smtClean="0"/>
              <a:t>SiTRD</a:t>
            </a:r>
            <a:r>
              <a:rPr lang="en-US" dirty="0" smtClean="0"/>
              <a:t> technique in the next generation collider experiments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104" y="4876800"/>
            <a:ext cx="8159496" cy="1752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M. </a:t>
            </a:r>
            <a:r>
              <a:rPr lang="en-US" dirty="0" err="1" smtClean="0"/>
              <a:t>Brigida</a:t>
            </a:r>
            <a:r>
              <a:rPr lang="en-US" dirty="0" smtClean="0"/>
              <a:t>, F. de Palma, C. </a:t>
            </a:r>
            <a:r>
              <a:rPr lang="en-US" dirty="0" err="1" smtClean="0"/>
              <a:t>Favuzzi</a:t>
            </a:r>
            <a:r>
              <a:rPr lang="en-US" dirty="0" smtClean="0"/>
              <a:t>, P. Fusco, F. </a:t>
            </a:r>
            <a:r>
              <a:rPr lang="en-US" dirty="0" err="1" smtClean="0"/>
              <a:t>Gargano</a:t>
            </a:r>
            <a:r>
              <a:rPr lang="en-US" dirty="0" smtClean="0"/>
              <a:t>, N. </a:t>
            </a:r>
            <a:r>
              <a:rPr lang="en-US" dirty="0" err="1" smtClean="0"/>
              <a:t>Giglietto</a:t>
            </a:r>
            <a:r>
              <a:rPr lang="en-US" dirty="0" smtClean="0"/>
              <a:t>, F. Giordano, </a:t>
            </a:r>
            <a:r>
              <a:rPr lang="en-US" dirty="0" smtClean="0">
                <a:solidFill>
                  <a:srgbClr val="FFFF00"/>
                </a:solidFill>
              </a:rPr>
              <a:t>F. </a:t>
            </a:r>
            <a:r>
              <a:rPr lang="en-US" dirty="0" err="1" smtClean="0">
                <a:solidFill>
                  <a:srgbClr val="FFFF00"/>
                </a:solidFill>
              </a:rPr>
              <a:t>Loparco</a:t>
            </a:r>
            <a:r>
              <a:rPr lang="en-US" dirty="0" smtClean="0"/>
              <a:t>, M. N. </a:t>
            </a:r>
            <a:r>
              <a:rPr lang="en-US" dirty="0" err="1" smtClean="0"/>
              <a:t>Mazziotta</a:t>
            </a:r>
            <a:r>
              <a:rPr lang="en-US" dirty="0" smtClean="0"/>
              <a:t>,  C. Monte, S. </a:t>
            </a:r>
            <a:r>
              <a:rPr lang="en-US" dirty="0" err="1" smtClean="0"/>
              <a:t>Rainò</a:t>
            </a:r>
            <a:r>
              <a:rPr lang="en-US" dirty="0" smtClean="0"/>
              <a:t> and  P. </a:t>
            </a:r>
            <a:r>
              <a:rPr lang="en-US" dirty="0" err="1" smtClean="0"/>
              <a:t>Spinelli</a:t>
            </a:r>
            <a:endParaRPr lang="en-US" dirty="0" smtClean="0"/>
          </a:p>
          <a:p>
            <a:r>
              <a:rPr lang="en-US" i="1" dirty="0" err="1" smtClean="0">
                <a:solidFill>
                  <a:srgbClr val="FFFF00"/>
                </a:solidFill>
              </a:rPr>
              <a:t>Università</a:t>
            </a:r>
            <a:r>
              <a:rPr lang="en-US" i="1" dirty="0" smtClean="0">
                <a:solidFill>
                  <a:srgbClr val="FFFF00"/>
                </a:solidFill>
              </a:rPr>
              <a:t> </a:t>
            </a:r>
            <a:r>
              <a:rPr lang="en-US" i="1" dirty="0" err="1" smtClean="0">
                <a:solidFill>
                  <a:srgbClr val="FFFF00"/>
                </a:solidFill>
              </a:rPr>
              <a:t>degli</a:t>
            </a:r>
            <a:r>
              <a:rPr lang="en-US" i="1" dirty="0" smtClean="0">
                <a:solidFill>
                  <a:srgbClr val="FFFF00"/>
                </a:solidFill>
              </a:rPr>
              <a:t> </a:t>
            </a:r>
            <a:r>
              <a:rPr lang="en-US" i="1" dirty="0" err="1" smtClean="0">
                <a:solidFill>
                  <a:srgbClr val="FFFF00"/>
                </a:solidFill>
              </a:rPr>
              <a:t>Studi</a:t>
            </a:r>
            <a:r>
              <a:rPr lang="en-US" i="1" dirty="0" smtClean="0">
                <a:solidFill>
                  <a:srgbClr val="FFFF00"/>
                </a:solidFill>
              </a:rPr>
              <a:t> </a:t>
            </a:r>
            <a:r>
              <a:rPr lang="en-US" i="1" dirty="0" err="1" smtClean="0">
                <a:solidFill>
                  <a:srgbClr val="FFFF00"/>
                </a:solidFill>
              </a:rPr>
              <a:t>di</a:t>
            </a:r>
            <a:r>
              <a:rPr lang="en-US" i="1" dirty="0" smtClean="0">
                <a:solidFill>
                  <a:srgbClr val="FFFF00"/>
                </a:solidFill>
              </a:rPr>
              <a:t> Bari and INFN </a:t>
            </a:r>
            <a:r>
              <a:rPr lang="en-US" i="1" dirty="0" err="1" smtClean="0">
                <a:solidFill>
                  <a:srgbClr val="FFFF00"/>
                </a:solidFill>
              </a:rPr>
              <a:t>Sezione</a:t>
            </a:r>
            <a:r>
              <a:rPr lang="en-US" i="1" dirty="0" smtClean="0">
                <a:solidFill>
                  <a:srgbClr val="FFFF00"/>
                </a:solidFill>
              </a:rPr>
              <a:t> </a:t>
            </a:r>
            <a:r>
              <a:rPr lang="en-US" i="1" dirty="0" err="1" smtClean="0">
                <a:solidFill>
                  <a:srgbClr val="FFFF00"/>
                </a:solidFill>
              </a:rPr>
              <a:t>di</a:t>
            </a:r>
            <a:r>
              <a:rPr lang="en-US" i="1" dirty="0" smtClean="0">
                <a:solidFill>
                  <a:srgbClr val="FFFF00"/>
                </a:solidFill>
              </a:rPr>
              <a:t> Bari</a:t>
            </a:r>
            <a:endParaRPr lang="en-US" i="1" dirty="0">
              <a:solidFill>
                <a:srgbClr val="FFFF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Choice of the radiator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90600"/>
            <a:ext cx="8991600" cy="22860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We assumed that each </a:t>
            </a:r>
            <a:r>
              <a:rPr lang="en-US" dirty="0" err="1" smtClean="0"/>
              <a:t>SiTRD</a:t>
            </a:r>
            <a:r>
              <a:rPr lang="en-US" dirty="0" smtClean="0"/>
              <a:t> module hosts a 5cm thick regular radiator</a:t>
            </a:r>
          </a:p>
          <a:p>
            <a:pPr lvl="1"/>
            <a:r>
              <a:rPr lang="en-US" dirty="0" smtClean="0"/>
              <a:t>We chose polyethylene as radiator material</a:t>
            </a:r>
          </a:p>
          <a:p>
            <a:r>
              <a:rPr lang="en-US" dirty="0" smtClean="0"/>
              <a:t>The foil thickness d</a:t>
            </a:r>
            <a:r>
              <a:rPr lang="en-US" baseline="-25000" dirty="0" smtClean="0"/>
              <a:t>1</a:t>
            </a:r>
            <a:r>
              <a:rPr lang="en-US" dirty="0" smtClean="0"/>
              <a:t> and the number of foils have been chosen in order to maximize the TR X-ray yield while limiting the material budget</a:t>
            </a:r>
          </a:p>
          <a:p>
            <a:pPr lvl="1"/>
            <a:r>
              <a:rPr lang="en-US" dirty="0" smtClean="0"/>
              <a:t>The calculation of the TR X-ray yield was performed taking into account absorption in the air and in a 320</a:t>
            </a:r>
            <a:r>
              <a:rPr lang="en-US" dirty="0" smtClean="0">
                <a:sym typeface="Symbol"/>
              </a:rPr>
              <a:t>m thick silicon detector</a:t>
            </a:r>
            <a:r>
              <a:rPr lang="en-US" dirty="0" smtClean="0"/>
              <a:t> </a:t>
            </a:r>
          </a:p>
          <a:p>
            <a:r>
              <a:rPr lang="en-US" dirty="0" smtClean="0"/>
              <a:t>We chose a radiator consisting of 200 foils, each 25</a:t>
            </a:r>
            <a:r>
              <a:rPr lang="en-US" dirty="0" smtClean="0">
                <a:sym typeface="Symbol"/>
              </a:rPr>
              <a:t>m thick</a:t>
            </a:r>
            <a:r>
              <a:rPr lang="en-US" dirty="0" smtClean="0"/>
              <a:t> </a:t>
            </a:r>
          </a:p>
        </p:txBody>
      </p:sp>
      <p:pic>
        <p:nvPicPr>
          <p:cNvPr id="6" name="Picture 5" descr="trxraysvsp.gif"/>
          <p:cNvPicPr>
            <a:picLocks noChangeAspect="1"/>
          </p:cNvPicPr>
          <p:nvPr/>
        </p:nvPicPr>
        <p:blipFill>
          <a:blip r:embed="rId2" cstate="print"/>
          <a:srcRect l="2010" t="3846" r="4523" b="2448"/>
          <a:stretch>
            <a:fillRect/>
          </a:stretch>
        </p:blipFill>
        <p:spPr>
          <a:xfrm>
            <a:off x="228601" y="3250382"/>
            <a:ext cx="4267199" cy="3074218"/>
          </a:xfrm>
          <a:prstGeom prst="rect">
            <a:avLst/>
          </a:prstGeom>
        </p:spPr>
      </p:pic>
      <p:pic>
        <p:nvPicPr>
          <p:cNvPr id="7" name="Picture 6" descr="trxraysvsd1.gif"/>
          <p:cNvPicPr>
            <a:picLocks noChangeAspect="1"/>
          </p:cNvPicPr>
          <p:nvPr/>
        </p:nvPicPr>
        <p:blipFill>
          <a:blip r:embed="rId3" cstate="print"/>
          <a:srcRect l="1790" t="3890" r="4742" b="2404"/>
          <a:stretch>
            <a:fillRect/>
          </a:stretch>
        </p:blipFill>
        <p:spPr>
          <a:xfrm>
            <a:off x="4684595" y="3276600"/>
            <a:ext cx="4230805" cy="3047999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Expected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5410200"/>
            <a:ext cx="8382000" cy="10668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The 11cm modules are expected to discriminate electrons from hadrons up to 10GeV/c momentum</a:t>
            </a:r>
          </a:p>
          <a:p>
            <a:r>
              <a:rPr lang="en-US" dirty="0" smtClean="0"/>
              <a:t>The 20cm long </a:t>
            </a:r>
            <a:r>
              <a:rPr lang="en-US" dirty="0" err="1" smtClean="0"/>
              <a:t>SiTRD</a:t>
            </a:r>
            <a:r>
              <a:rPr lang="en-US" dirty="0" smtClean="0"/>
              <a:t> is expected to discriminate electrons from hadrons with </a:t>
            </a:r>
            <a:r>
              <a:rPr lang="en-US" dirty="0" err="1" smtClean="0"/>
              <a:t>momenta</a:t>
            </a:r>
            <a:r>
              <a:rPr lang="en-US" dirty="0" smtClean="0"/>
              <a:t> larger than 30GeV/c</a:t>
            </a:r>
            <a:endParaRPr lang="en-US" dirty="0"/>
          </a:p>
        </p:txBody>
      </p:sp>
      <p:pic>
        <p:nvPicPr>
          <p:cNvPr id="6" name="Picture 5" descr="trdelta.gif"/>
          <p:cNvPicPr>
            <a:picLocks noChangeAspect="1"/>
          </p:cNvPicPr>
          <p:nvPr/>
        </p:nvPicPr>
        <p:blipFill>
          <a:blip r:embed="rId2" cstate="print"/>
          <a:srcRect l="893" t="3571" r="4464" b="2381"/>
          <a:stretch>
            <a:fillRect/>
          </a:stretch>
        </p:blipFill>
        <p:spPr>
          <a:xfrm>
            <a:off x="228600" y="990600"/>
            <a:ext cx="5715000" cy="425929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096000" y="1600201"/>
            <a:ext cx="2819400" cy="280076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Continuous lines = average separation between the particle and the TR X-rays in the SSD</a:t>
            </a:r>
          </a:p>
          <a:p>
            <a:r>
              <a:rPr lang="en-US" sz="1600" dirty="0" smtClean="0"/>
              <a:t>Dashed lines = minimum separation required to distinguish the “X-ray cluster” from the “particle cluster” </a:t>
            </a:r>
          </a:p>
          <a:p>
            <a:r>
              <a:rPr lang="en-US" sz="1600" dirty="0" smtClean="0"/>
              <a:t>The calculations were performed considering particles at normal incidence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SiTRD</a:t>
            </a:r>
            <a:r>
              <a:rPr lang="en-US" dirty="0" smtClean="0"/>
              <a:t> Monte Carlo simulation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864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A Geant3 based code has been used that includes the simulation of the TR emission (M. N. </a:t>
            </a:r>
            <a:r>
              <a:rPr lang="en-US" dirty="0" err="1" smtClean="0"/>
              <a:t>Mazziotta</a:t>
            </a:r>
            <a:r>
              <a:rPr lang="en-US" dirty="0" smtClean="0"/>
              <a:t>, Comp. Phys. Comm. 132, 110)</a:t>
            </a:r>
          </a:p>
          <a:p>
            <a:r>
              <a:rPr lang="en-US" dirty="0" smtClean="0"/>
              <a:t>In our Monte Carlo code we implemented a full simulation of the SSDs</a:t>
            </a:r>
          </a:p>
          <a:p>
            <a:pPr lvl="1"/>
            <a:r>
              <a:rPr lang="en-US" dirty="0" smtClean="0"/>
              <a:t>The energy loss in Si is evaluated from the collision cross section </a:t>
            </a:r>
            <a:r>
              <a:rPr lang="en-US" dirty="0" smtClean="0">
                <a:sym typeface="Symbol"/>
              </a:rPr>
              <a:t>(E) (H. </a:t>
            </a:r>
            <a:r>
              <a:rPr lang="en-US" dirty="0" err="1" smtClean="0">
                <a:sym typeface="Symbol"/>
              </a:rPr>
              <a:t>Bichsel</a:t>
            </a:r>
            <a:r>
              <a:rPr lang="en-US" dirty="0" smtClean="0">
                <a:sym typeface="Symbol"/>
              </a:rPr>
              <a:t>, Rev. Mod. Phys. 60, 663)</a:t>
            </a:r>
          </a:p>
          <a:p>
            <a:pPr lvl="1"/>
            <a:r>
              <a:rPr lang="en-US" dirty="0" smtClean="0">
                <a:sym typeface="Symbol"/>
              </a:rPr>
              <a:t>The mechanism of production of both primary and secondary e-h pairs in silicon, due either to the ionization energy loss or to the X-ray absorption, are simulated in a dedicated code (M. </a:t>
            </a:r>
            <a:r>
              <a:rPr lang="en-US" dirty="0" err="1" smtClean="0">
                <a:sym typeface="Symbol"/>
              </a:rPr>
              <a:t>Brigida</a:t>
            </a:r>
            <a:r>
              <a:rPr lang="en-US" dirty="0" smtClean="0">
                <a:sym typeface="Symbol"/>
              </a:rPr>
              <a:t> et al., NIMA533, 322)</a:t>
            </a:r>
          </a:p>
          <a:p>
            <a:pPr lvl="1"/>
            <a:r>
              <a:rPr lang="en-US" dirty="0" smtClean="0">
                <a:sym typeface="Symbol"/>
              </a:rPr>
              <a:t>Electric signals in SSDs are evaluated with a dedicated algorithm based on the </a:t>
            </a:r>
            <a:r>
              <a:rPr lang="en-US" dirty="0" err="1" smtClean="0">
                <a:sym typeface="Symbol"/>
              </a:rPr>
              <a:t>Ramo’s</a:t>
            </a:r>
            <a:r>
              <a:rPr lang="en-US" dirty="0" smtClean="0">
                <a:sym typeface="Symbol"/>
              </a:rPr>
              <a:t> theorem (NIMA533, 322) </a:t>
            </a:r>
          </a:p>
          <a:p>
            <a:pPr lvl="2"/>
            <a:r>
              <a:rPr lang="en-US" dirty="0" smtClean="0">
                <a:sym typeface="Symbol"/>
              </a:rPr>
              <a:t>The propagation of carriers in the SSDs is simulated neglecting the magnetic field</a:t>
            </a:r>
          </a:p>
          <a:p>
            <a:pPr lvl="1"/>
            <a:r>
              <a:rPr lang="en-US" dirty="0" smtClean="0">
                <a:sym typeface="Symbol"/>
              </a:rPr>
              <a:t>A simulation of the  front-end electronics is also implemented, including noise generation </a:t>
            </a:r>
          </a:p>
          <a:p>
            <a:r>
              <a:rPr lang="en-US" dirty="0" smtClean="0"/>
              <a:t>The whole simulation chain was </a:t>
            </a:r>
            <a:r>
              <a:rPr lang="en-US" dirty="0" smtClean="0"/>
              <a:t>validated </a:t>
            </a:r>
            <a:r>
              <a:rPr lang="en-US" dirty="0" smtClean="0"/>
              <a:t>taking advantage of the results of previous beam tests</a:t>
            </a:r>
            <a:endParaRPr lang="en-US" dirty="0" smtClean="0">
              <a:sym typeface="Symbol"/>
            </a:endParaRPr>
          </a:p>
          <a:p>
            <a:r>
              <a:rPr lang="en-US" dirty="0" smtClean="0">
                <a:sym typeface="Symbol"/>
              </a:rPr>
              <a:t>We studied the </a:t>
            </a:r>
            <a:r>
              <a:rPr lang="en-US" dirty="0" err="1" smtClean="0">
                <a:sym typeface="Symbol"/>
              </a:rPr>
              <a:t>SiTRD</a:t>
            </a:r>
            <a:r>
              <a:rPr lang="en-US" dirty="0" smtClean="0">
                <a:sym typeface="Symbol"/>
              </a:rPr>
              <a:t> e/h identification </a:t>
            </a:r>
            <a:r>
              <a:rPr lang="en-US" dirty="0" smtClean="0">
                <a:sym typeface="Symbol"/>
              </a:rPr>
              <a:t>performance simulating samples of electrons and </a:t>
            </a:r>
            <a:r>
              <a:rPr lang="en-US" dirty="0" err="1" smtClean="0">
                <a:sym typeface="Symbol"/>
              </a:rPr>
              <a:t>pions</a:t>
            </a:r>
            <a:r>
              <a:rPr lang="en-US" dirty="0" smtClean="0">
                <a:sym typeface="Symbol"/>
              </a:rPr>
              <a:t> with </a:t>
            </a:r>
            <a:r>
              <a:rPr lang="en-US" dirty="0" err="1" smtClean="0">
                <a:sym typeface="Symbol"/>
              </a:rPr>
              <a:t>momenta</a:t>
            </a:r>
            <a:r>
              <a:rPr lang="en-US" dirty="0" smtClean="0">
                <a:sym typeface="Symbol"/>
              </a:rPr>
              <a:t> up to 50GeV/c</a:t>
            </a:r>
            <a:endParaRPr lang="en-US" dirty="0" smtClean="0">
              <a:sym typeface="Symbol"/>
            </a:endParaRPr>
          </a:p>
          <a:p>
            <a:pPr lvl="1"/>
            <a:r>
              <a:rPr lang="en-US" dirty="0" smtClean="0">
                <a:sym typeface="Symbol"/>
              </a:rPr>
              <a:t>we did not implement any simulation of any other background </a:t>
            </a:r>
          </a:p>
          <a:p>
            <a:pPr lvl="1"/>
            <a:r>
              <a:rPr lang="en-US" dirty="0" smtClean="0">
                <a:sym typeface="Symbol"/>
              </a:rPr>
              <a:t>we simulated only events with normal incidence on the </a:t>
            </a:r>
            <a:r>
              <a:rPr lang="en-US" dirty="0" err="1" smtClean="0">
                <a:sym typeface="Symbol"/>
              </a:rPr>
              <a:t>SiTRD</a:t>
            </a:r>
            <a:endParaRPr lang="en-US" dirty="0" smtClean="0">
              <a:sym typeface="Symbo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Electric potential and weighting potential maps in the SSDs</a:t>
            </a:r>
            <a:endParaRPr lang="en-US" dirty="0"/>
          </a:p>
        </p:txBody>
      </p:sp>
      <p:pic>
        <p:nvPicPr>
          <p:cNvPr id="6" name="Content Placeholder 5" descr="Potential.gif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rcRect t="7694" r="9775" b="4774"/>
          <a:stretch>
            <a:fillRect/>
          </a:stretch>
        </p:blipFill>
        <p:spPr>
          <a:xfrm>
            <a:off x="41550" y="1752600"/>
            <a:ext cx="4454250" cy="4191000"/>
          </a:xfrm>
        </p:spPr>
      </p:pic>
      <p:pic>
        <p:nvPicPr>
          <p:cNvPr id="7" name="Content Placeholder 6" descr="WeightingPotential.gif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rcRect t="6366" r="8146" b="6103"/>
          <a:stretch>
            <a:fillRect/>
          </a:stretch>
        </p:blipFill>
        <p:spPr>
          <a:xfrm>
            <a:off x="4609322" y="1676400"/>
            <a:ext cx="4534678" cy="4191000"/>
          </a:xfrm>
        </p:spPr>
      </p:pic>
      <p:sp>
        <p:nvSpPr>
          <p:cNvPr id="5" name="TextBox 4"/>
          <p:cNvSpPr txBox="1"/>
          <p:nvPr/>
        </p:nvSpPr>
        <p:spPr>
          <a:xfrm>
            <a:off x="228600" y="1447800"/>
            <a:ext cx="3789884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Electric potential in a single SSD cell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495800" y="1447800"/>
            <a:ext cx="4600170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Weighting potential in a group of 5 SSD cells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733800" y="5858470"/>
            <a:ext cx="4572000" cy="92333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The weighting potential describes the coupling between the electrodes and allows to simulate the charge sharing in the SSD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Front-end electronics simulation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28600" y="4876800"/>
            <a:ext cx="8686800" cy="1752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We simulated a simple front-end electronics consisting of a preamplifier and a shaper</a:t>
            </a:r>
          </a:p>
          <a:p>
            <a:pPr lvl="1"/>
            <a:r>
              <a:rPr lang="en-US" dirty="0" smtClean="0"/>
              <a:t>ENC = 200 electrons </a:t>
            </a:r>
            <a:r>
              <a:rPr lang="en-US" dirty="0" smtClean="0">
                <a:sym typeface="Wingdings" pitchFamily="2" charset="2"/>
              </a:rPr>
              <a:t> 0.7keV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peaking time = 50ns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gain = 13mV/</a:t>
            </a:r>
            <a:r>
              <a:rPr lang="en-US" dirty="0" err="1" smtClean="0">
                <a:sym typeface="Wingdings" pitchFamily="2" charset="2"/>
              </a:rPr>
              <a:t>fC</a:t>
            </a:r>
            <a:endParaRPr lang="en-US" dirty="0" smtClean="0">
              <a:sym typeface="Wingdings" pitchFamily="2" charset="2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107950" y="1219200"/>
            <a:ext cx="8967787" cy="3323669"/>
            <a:chOff x="107950" y="1219200"/>
            <a:chExt cx="8967787" cy="3323669"/>
          </a:xfrm>
        </p:grpSpPr>
        <p:pic>
          <p:nvPicPr>
            <p:cNvPr id="7" name="Picture 19" descr="preampl_new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81000" y="1753632"/>
              <a:ext cx="8694737" cy="2560637"/>
            </a:xfrm>
            <a:prstGeom prst="rect">
              <a:avLst/>
            </a:prstGeom>
            <a:noFill/>
          </p:spPr>
        </p:pic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107950" y="2453719"/>
              <a:ext cx="1800225" cy="2087563"/>
            </a:xfrm>
            <a:prstGeom prst="rect">
              <a:avLst/>
            </a:prstGeom>
            <a:noFill/>
            <a:ln w="38100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2051050" y="1661557"/>
              <a:ext cx="2160588" cy="2881312"/>
            </a:xfrm>
            <a:prstGeom prst="rect">
              <a:avLst/>
            </a:prstGeom>
            <a:noFill/>
            <a:ln w="38100">
              <a:solidFill>
                <a:srgbClr val="00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4357688" y="2166382"/>
              <a:ext cx="4462462" cy="2376487"/>
            </a:xfrm>
            <a:prstGeom prst="rect">
              <a:avLst/>
            </a:prstGeom>
            <a:noFill/>
            <a:ln w="38100">
              <a:solidFill>
                <a:srgbClr val="3399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Text Box 10"/>
            <p:cNvSpPr txBox="1">
              <a:spLocks noChangeArrowheads="1"/>
            </p:cNvSpPr>
            <p:nvPr/>
          </p:nvSpPr>
          <p:spPr bwMode="auto">
            <a:xfrm>
              <a:off x="107950" y="1981200"/>
              <a:ext cx="1657350" cy="369332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dirty="0">
                  <a:solidFill>
                    <a:schemeClr val="bg1"/>
                  </a:solidFill>
                </a:rPr>
                <a:t>Detector</a:t>
              </a:r>
            </a:p>
          </p:txBody>
        </p:sp>
        <p:sp>
          <p:nvSpPr>
            <p:cNvPr id="12" name="Text Box 11"/>
            <p:cNvSpPr txBox="1">
              <a:spLocks noChangeArrowheads="1"/>
            </p:cNvSpPr>
            <p:nvPr/>
          </p:nvSpPr>
          <p:spPr bwMode="auto">
            <a:xfrm>
              <a:off x="2052638" y="1219200"/>
              <a:ext cx="2087562" cy="369332"/>
            </a:xfrm>
            <a:prstGeom prst="rect">
              <a:avLst/>
            </a:prstGeom>
            <a:solidFill>
              <a:srgbClr val="0066F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dirty="0">
                  <a:solidFill>
                    <a:schemeClr val="bg1"/>
                  </a:solidFill>
                </a:rPr>
                <a:t>Preamplifier</a:t>
              </a:r>
            </a:p>
          </p:txBody>
        </p:sp>
        <p:sp>
          <p:nvSpPr>
            <p:cNvPr id="13" name="Text Box 12"/>
            <p:cNvSpPr txBox="1">
              <a:spLocks noChangeArrowheads="1"/>
            </p:cNvSpPr>
            <p:nvPr/>
          </p:nvSpPr>
          <p:spPr bwMode="auto">
            <a:xfrm>
              <a:off x="5562600" y="1740932"/>
              <a:ext cx="2087562" cy="369332"/>
            </a:xfrm>
            <a:prstGeom prst="rect">
              <a:avLst/>
            </a:prstGeom>
            <a:solidFill>
              <a:srgbClr val="339966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dirty="0">
                  <a:solidFill>
                    <a:schemeClr val="bg1"/>
                  </a:solidFill>
                </a:rPr>
                <a:t>Shaper</a:t>
              </a:r>
            </a:p>
          </p:txBody>
        </p:sp>
      </p:grp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Noise simulation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763000" cy="4572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The electronic noise is due to the detector and to the front-end </a:t>
            </a:r>
            <a:endParaRPr lang="en-US" dirty="0"/>
          </a:p>
        </p:txBody>
      </p:sp>
      <p:grpSp>
        <p:nvGrpSpPr>
          <p:cNvPr id="20" name="Group 19"/>
          <p:cNvGrpSpPr/>
          <p:nvPr/>
        </p:nvGrpSpPr>
        <p:grpSpPr>
          <a:xfrm>
            <a:off x="406400" y="1897063"/>
            <a:ext cx="8280400" cy="4895850"/>
            <a:chOff x="76200" y="1897063"/>
            <a:chExt cx="8280400" cy="4895850"/>
          </a:xfrm>
        </p:grpSpPr>
        <p:pic>
          <p:nvPicPr>
            <p:cNvPr id="5" name="Picture 7" descr="noise_new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371600" y="2046288"/>
              <a:ext cx="6985000" cy="2659062"/>
            </a:xfrm>
            <a:prstGeom prst="rect">
              <a:avLst/>
            </a:prstGeom>
            <a:noFill/>
          </p:spPr>
        </p:pic>
        <p:sp>
          <p:nvSpPr>
            <p:cNvPr id="6" name="Text Box 8"/>
            <p:cNvSpPr txBox="1">
              <a:spLocks noChangeArrowheads="1"/>
            </p:cNvSpPr>
            <p:nvPr/>
          </p:nvSpPr>
          <p:spPr bwMode="auto">
            <a:xfrm>
              <a:off x="76200" y="5064125"/>
              <a:ext cx="1944687" cy="1477328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dirty="0">
                  <a:solidFill>
                    <a:schemeClr val="bg1"/>
                  </a:solidFill>
                </a:rPr>
                <a:t>Shot noise due to the leakage current:</a:t>
              </a:r>
            </a:p>
            <a:p>
              <a:pPr algn="ctr">
                <a:spcBef>
                  <a:spcPct val="50000"/>
                </a:spcBef>
              </a:pPr>
              <a:r>
                <a:rPr lang="en-US" sz="2000" dirty="0">
                  <a:solidFill>
                    <a:schemeClr val="bg1"/>
                  </a:solidFill>
                </a:rPr>
                <a:t>i</a:t>
              </a:r>
              <a:r>
                <a:rPr lang="en-US" sz="2000" baseline="30000" dirty="0">
                  <a:solidFill>
                    <a:schemeClr val="bg1"/>
                  </a:solidFill>
                </a:rPr>
                <a:t>2</a:t>
              </a:r>
              <a:r>
                <a:rPr lang="en-US" sz="2000" baseline="-25000" dirty="0">
                  <a:solidFill>
                    <a:schemeClr val="bg1"/>
                  </a:solidFill>
                </a:rPr>
                <a:t>nd</a:t>
              </a:r>
              <a:r>
                <a:rPr lang="en-US" sz="2000" dirty="0">
                  <a:solidFill>
                    <a:schemeClr val="bg1"/>
                  </a:solidFill>
                </a:rPr>
                <a:t>=2eI</a:t>
              </a:r>
              <a:r>
                <a:rPr lang="en-US" sz="2000" baseline="-25000" dirty="0">
                  <a:solidFill>
                    <a:schemeClr val="bg1"/>
                  </a:solidFill>
                </a:rPr>
                <a:t>L</a:t>
              </a:r>
            </a:p>
          </p:txBody>
        </p:sp>
        <p:sp>
          <p:nvSpPr>
            <p:cNvPr id="7" name="Text Box 9"/>
            <p:cNvSpPr txBox="1">
              <a:spLocks noChangeArrowheads="1"/>
            </p:cNvSpPr>
            <p:nvPr/>
          </p:nvSpPr>
          <p:spPr bwMode="auto">
            <a:xfrm>
              <a:off x="3028950" y="5319713"/>
              <a:ext cx="1944687" cy="1473200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dirty="0">
                  <a:solidFill>
                    <a:schemeClr val="bg1"/>
                  </a:solidFill>
                </a:rPr>
                <a:t>Thermal noise due to the bias resistor:</a:t>
              </a:r>
            </a:p>
            <a:p>
              <a:pPr algn="ctr">
                <a:spcBef>
                  <a:spcPct val="50000"/>
                </a:spcBef>
              </a:pPr>
              <a:r>
                <a:rPr lang="en-US" sz="2000" dirty="0">
                  <a:solidFill>
                    <a:schemeClr val="bg1"/>
                  </a:solidFill>
                </a:rPr>
                <a:t>i</a:t>
              </a:r>
              <a:r>
                <a:rPr lang="en-US" sz="2000" baseline="30000" dirty="0">
                  <a:solidFill>
                    <a:schemeClr val="bg1"/>
                  </a:solidFill>
                </a:rPr>
                <a:t>2</a:t>
              </a:r>
              <a:r>
                <a:rPr lang="en-US" sz="2000" baseline="-25000" dirty="0">
                  <a:solidFill>
                    <a:schemeClr val="bg1"/>
                  </a:solidFill>
                </a:rPr>
                <a:t>nb</a:t>
              </a:r>
              <a:r>
                <a:rPr lang="en-US" sz="2000" dirty="0">
                  <a:solidFill>
                    <a:schemeClr val="bg1"/>
                  </a:solidFill>
                </a:rPr>
                <a:t>=4KT/</a:t>
              </a:r>
              <a:r>
                <a:rPr lang="en-US" sz="2000" dirty="0" err="1">
                  <a:solidFill>
                    <a:schemeClr val="bg1"/>
                  </a:solidFill>
                </a:rPr>
                <a:t>R</a:t>
              </a:r>
              <a:r>
                <a:rPr lang="en-US" sz="2000" baseline="-25000" dirty="0" err="1">
                  <a:solidFill>
                    <a:schemeClr val="bg1"/>
                  </a:solidFill>
                </a:rPr>
                <a:t>b</a:t>
              </a:r>
              <a:endParaRPr lang="en-US" sz="2000" baseline="-25000" dirty="0">
                <a:solidFill>
                  <a:schemeClr val="bg1"/>
                </a:solidFill>
              </a:endParaRPr>
            </a:p>
          </p:txBody>
        </p:sp>
        <p:sp>
          <p:nvSpPr>
            <p:cNvPr id="8" name="Text Box 10"/>
            <p:cNvSpPr txBox="1">
              <a:spLocks noChangeArrowheads="1"/>
            </p:cNvSpPr>
            <p:nvPr/>
          </p:nvSpPr>
          <p:spPr bwMode="auto">
            <a:xfrm>
              <a:off x="1155700" y="1897063"/>
              <a:ext cx="2808287" cy="1169551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dirty="0">
                  <a:solidFill>
                    <a:schemeClr val="bg1"/>
                  </a:solidFill>
                </a:rPr>
                <a:t>Thermal noise due to the feedback resistor:</a:t>
              </a:r>
            </a:p>
            <a:p>
              <a:pPr algn="ctr">
                <a:spcBef>
                  <a:spcPct val="50000"/>
                </a:spcBef>
              </a:pPr>
              <a:r>
                <a:rPr lang="en-US" sz="2000" dirty="0">
                  <a:solidFill>
                    <a:schemeClr val="bg1"/>
                  </a:solidFill>
                </a:rPr>
                <a:t>i</a:t>
              </a:r>
              <a:r>
                <a:rPr lang="en-US" sz="2000" baseline="30000" dirty="0">
                  <a:solidFill>
                    <a:schemeClr val="bg1"/>
                  </a:solidFill>
                </a:rPr>
                <a:t>2</a:t>
              </a:r>
              <a:r>
                <a:rPr lang="en-US" sz="2000" baseline="-25000" dirty="0">
                  <a:solidFill>
                    <a:schemeClr val="bg1"/>
                  </a:solidFill>
                </a:rPr>
                <a:t>nf</a:t>
              </a:r>
              <a:r>
                <a:rPr lang="en-US" sz="2000" dirty="0">
                  <a:solidFill>
                    <a:schemeClr val="bg1"/>
                  </a:solidFill>
                </a:rPr>
                <a:t>=4KT/</a:t>
              </a:r>
              <a:r>
                <a:rPr lang="en-US" sz="2000" dirty="0" err="1">
                  <a:solidFill>
                    <a:schemeClr val="bg1"/>
                  </a:solidFill>
                </a:rPr>
                <a:t>R</a:t>
              </a:r>
              <a:r>
                <a:rPr lang="en-US" sz="2000" baseline="-25000" dirty="0" err="1">
                  <a:solidFill>
                    <a:schemeClr val="bg1"/>
                  </a:solidFill>
                </a:rPr>
                <a:t>f</a:t>
              </a:r>
              <a:endParaRPr lang="en-US" sz="2000" baseline="-25000" dirty="0">
                <a:solidFill>
                  <a:schemeClr val="bg1"/>
                </a:solidFill>
              </a:endParaRPr>
            </a:p>
          </p:txBody>
        </p:sp>
        <p:sp>
          <p:nvSpPr>
            <p:cNvPr id="9" name="Text Box 11"/>
            <p:cNvSpPr txBox="1">
              <a:spLocks noChangeArrowheads="1"/>
            </p:cNvSpPr>
            <p:nvPr/>
          </p:nvSpPr>
          <p:spPr bwMode="auto">
            <a:xfrm>
              <a:off x="5764212" y="4962525"/>
              <a:ext cx="2520950" cy="1625600"/>
            </a:xfrm>
            <a:prstGeom prst="rect">
              <a:avLst/>
            </a:prstGeom>
            <a:solidFill>
              <a:srgbClr val="0066F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dirty="0">
                  <a:solidFill>
                    <a:schemeClr val="bg1"/>
                  </a:solidFill>
                </a:rPr>
                <a:t>Electronic noise due to the amplifier:</a:t>
              </a:r>
            </a:p>
            <a:p>
              <a:pPr algn="ctr">
                <a:spcBef>
                  <a:spcPct val="50000"/>
                </a:spcBef>
              </a:pPr>
              <a:r>
                <a:rPr lang="en-US" sz="2000" dirty="0">
                  <a:solidFill>
                    <a:schemeClr val="bg1"/>
                  </a:solidFill>
                </a:rPr>
                <a:t>i</a:t>
              </a:r>
              <a:r>
                <a:rPr lang="en-US" sz="2000" baseline="30000" dirty="0">
                  <a:solidFill>
                    <a:schemeClr val="bg1"/>
                  </a:solidFill>
                </a:rPr>
                <a:t>2</a:t>
              </a:r>
              <a:r>
                <a:rPr lang="en-US" sz="2000" baseline="-25000" dirty="0">
                  <a:solidFill>
                    <a:schemeClr val="bg1"/>
                  </a:solidFill>
                </a:rPr>
                <a:t>na</a:t>
              </a:r>
              <a:r>
                <a:rPr lang="en-US" sz="2000" dirty="0">
                  <a:solidFill>
                    <a:schemeClr val="bg1"/>
                  </a:solidFill>
                </a:rPr>
                <a:t>= 0</a:t>
              </a:r>
            </a:p>
            <a:p>
              <a:pPr algn="ctr">
                <a:spcBef>
                  <a:spcPct val="50000"/>
                </a:spcBef>
              </a:pPr>
              <a:r>
                <a:rPr lang="en-US" sz="2000" dirty="0">
                  <a:solidFill>
                    <a:schemeClr val="bg1"/>
                  </a:solidFill>
                </a:rPr>
                <a:t>v</a:t>
              </a:r>
              <a:r>
                <a:rPr lang="en-US" sz="2000" baseline="30000" dirty="0">
                  <a:solidFill>
                    <a:schemeClr val="bg1"/>
                  </a:solidFill>
                </a:rPr>
                <a:t>2</a:t>
              </a:r>
              <a:r>
                <a:rPr lang="en-US" sz="2000" baseline="-25000" dirty="0">
                  <a:solidFill>
                    <a:schemeClr val="bg1"/>
                  </a:solidFill>
                </a:rPr>
                <a:t>na</a:t>
              </a:r>
              <a:r>
                <a:rPr lang="en-US" sz="2000" dirty="0">
                  <a:solidFill>
                    <a:schemeClr val="bg1"/>
                  </a:solidFill>
                </a:rPr>
                <a:t> = 2.7KT/g</a:t>
              </a:r>
              <a:r>
                <a:rPr lang="en-US" sz="2000" baseline="-25000" dirty="0">
                  <a:solidFill>
                    <a:schemeClr val="bg1"/>
                  </a:solidFill>
                </a:rPr>
                <a:t>m</a:t>
              </a:r>
              <a:endParaRPr lang="en-US" sz="1800" baseline="-25000" dirty="0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10" name="Oval 12"/>
            <p:cNvSpPr>
              <a:spLocks noChangeArrowheads="1"/>
            </p:cNvSpPr>
            <p:nvPr/>
          </p:nvSpPr>
          <p:spPr bwMode="auto">
            <a:xfrm>
              <a:off x="1155700" y="3768725"/>
              <a:ext cx="1009650" cy="576263"/>
            </a:xfrm>
            <a:prstGeom prst="ellipse">
              <a:avLst/>
            </a:prstGeom>
            <a:noFill/>
            <a:ln w="25400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Oval 13"/>
            <p:cNvSpPr>
              <a:spLocks noChangeArrowheads="1"/>
            </p:cNvSpPr>
            <p:nvPr/>
          </p:nvSpPr>
          <p:spPr bwMode="auto">
            <a:xfrm>
              <a:off x="2954337" y="3697288"/>
              <a:ext cx="1009650" cy="576262"/>
            </a:xfrm>
            <a:prstGeom prst="ellipse">
              <a:avLst/>
            </a:prstGeom>
            <a:noFill/>
            <a:ln w="25400">
              <a:solidFill>
                <a:srgbClr val="FF99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Oval 14"/>
            <p:cNvSpPr>
              <a:spLocks noChangeArrowheads="1"/>
            </p:cNvSpPr>
            <p:nvPr/>
          </p:nvSpPr>
          <p:spPr bwMode="auto">
            <a:xfrm>
              <a:off x="3963987" y="3768725"/>
              <a:ext cx="936625" cy="576263"/>
            </a:xfrm>
            <a:prstGeom prst="ellipse">
              <a:avLst/>
            </a:prstGeom>
            <a:noFill/>
            <a:ln w="25400">
              <a:solidFill>
                <a:srgbClr val="0066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Oval 15"/>
            <p:cNvSpPr>
              <a:spLocks noChangeArrowheads="1"/>
            </p:cNvSpPr>
            <p:nvPr/>
          </p:nvSpPr>
          <p:spPr bwMode="auto">
            <a:xfrm>
              <a:off x="4540250" y="3121025"/>
              <a:ext cx="936625" cy="576263"/>
            </a:xfrm>
            <a:prstGeom prst="ellipse">
              <a:avLst/>
            </a:prstGeom>
            <a:noFill/>
            <a:ln w="25400">
              <a:solidFill>
                <a:srgbClr val="0066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Oval 16"/>
            <p:cNvSpPr>
              <a:spLocks noChangeArrowheads="1"/>
            </p:cNvSpPr>
            <p:nvPr/>
          </p:nvSpPr>
          <p:spPr bwMode="auto">
            <a:xfrm>
              <a:off x="5045075" y="2544763"/>
              <a:ext cx="1081087" cy="647700"/>
            </a:xfrm>
            <a:prstGeom prst="ellipse">
              <a:avLst/>
            </a:prstGeom>
            <a:noFill/>
            <a:ln w="254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Line 17"/>
            <p:cNvSpPr>
              <a:spLocks noChangeShapeType="1"/>
            </p:cNvSpPr>
            <p:nvPr/>
          </p:nvSpPr>
          <p:spPr bwMode="auto">
            <a:xfrm flipV="1">
              <a:off x="939800" y="4344988"/>
              <a:ext cx="504825" cy="719137"/>
            </a:xfrm>
            <a:prstGeom prst="line">
              <a:avLst/>
            </a:prstGeom>
            <a:noFill/>
            <a:ln w="25400">
              <a:solidFill>
                <a:srgbClr val="66FF33"/>
              </a:solidFill>
              <a:round/>
              <a:headEnd/>
              <a:tailEnd type="stealth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18"/>
            <p:cNvSpPr>
              <a:spLocks noChangeShapeType="1"/>
            </p:cNvSpPr>
            <p:nvPr/>
          </p:nvSpPr>
          <p:spPr bwMode="auto">
            <a:xfrm flipH="1" flipV="1">
              <a:off x="3605212" y="4273550"/>
              <a:ext cx="287338" cy="1079500"/>
            </a:xfrm>
            <a:prstGeom prst="line">
              <a:avLst/>
            </a:prstGeom>
            <a:noFill/>
            <a:ln w="25400">
              <a:solidFill>
                <a:srgbClr val="FF9900"/>
              </a:solidFill>
              <a:round/>
              <a:headEnd/>
              <a:tailEnd type="stealth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19"/>
            <p:cNvSpPr>
              <a:spLocks noChangeShapeType="1"/>
            </p:cNvSpPr>
            <p:nvPr/>
          </p:nvSpPr>
          <p:spPr bwMode="auto">
            <a:xfrm flipH="1" flipV="1">
              <a:off x="4756150" y="4273550"/>
              <a:ext cx="1008062" cy="1655763"/>
            </a:xfrm>
            <a:prstGeom prst="line">
              <a:avLst/>
            </a:prstGeom>
            <a:noFill/>
            <a:ln w="25400">
              <a:solidFill>
                <a:srgbClr val="0066FF"/>
              </a:solidFill>
              <a:round/>
              <a:headEnd/>
              <a:tailEnd type="stealth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20"/>
            <p:cNvSpPr>
              <a:spLocks noChangeShapeType="1"/>
            </p:cNvSpPr>
            <p:nvPr/>
          </p:nvSpPr>
          <p:spPr bwMode="auto">
            <a:xfrm flipH="1" flipV="1">
              <a:off x="4972050" y="3697288"/>
              <a:ext cx="792162" cy="2232025"/>
            </a:xfrm>
            <a:prstGeom prst="line">
              <a:avLst/>
            </a:prstGeom>
            <a:noFill/>
            <a:ln w="25400">
              <a:solidFill>
                <a:srgbClr val="0066FF"/>
              </a:solidFill>
              <a:round/>
              <a:headEnd/>
              <a:tailEnd type="stealth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21"/>
            <p:cNvSpPr>
              <a:spLocks noChangeShapeType="1"/>
            </p:cNvSpPr>
            <p:nvPr/>
          </p:nvSpPr>
          <p:spPr bwMode="auto">
            <a:xfrm>
              <a:off x="3963987" y="2473325"/>
              <a:ext cx="1081088" cy="287338"/>
            </a:xfrm>
            <a:prstGeom prst="line">
              <a:avLst/>
            </a:prstGeom>
            <a:noFill/>
            <a:ln w="25400">
              <a:solidFill>
                <a:srgbClr val="FF3300"/>
              </a:solidFill>
              <a:round/>
              <a:headEnd/>
              <a:tailEnd type="stealth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Display of a 5GeV/c electron event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7" name="Content Placeholder 6" descr="schermata2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1304" t="14493" r="32609" b="40007"/>
          <a:stretch>
            <a:fillRect/>
          </a:stretch>
        </p:blipFill>
        <p:spPr>
          <a:xfrm>
            <a:off x="199959" y="990600"/>
            <a:ext cx="8715441" cy="4800360"/>
          </a:xfrm>
        </p:spPr>
      </p:pic>
      <p:sp>
        <p:nvSpPr>
          <p:cNvPr id="8" name="TextBox 7"/>
          <p:cNvSpPr txBox="1"/>
          <p:nvPr/>
        </p:nvSpPr>
        <p:spPr>
          <a:xfrm>
            <a:off x="1676400" y="1154668"/>
            <a:ext cx="1620765" cy="369332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Bending plane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999235" y="1154668"/>
            <a:ext cx="2071016" cy="369332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Not-bending plane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signals in the SSDs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8" name="Content Placeholder 7" descr="schermata6.gif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rcRect l="2000" t="8595" r="34889" b="13333"/>
          <a:stretch>
            <a:fillRect/>
          </a:stretch>
        </p:blipFill>
        <p:spPr>
          <a:xfrm>
            <a:off x="76200" y="1494319"/>
            <a:ext cx="4495800" cy="4449281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07068" y="1219200"/>
            <a:ext cx="3760132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Strips composing a “particle cluster”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222928" y="2907268"/>
            <a:ext cx="3540072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Strips composing a “X-ray cluster”</a:t>
            </a:r>
            <a:endParaRPr lang="en-US" dirty="0"/>
          </a:p>
        </p:txBody>
      </p:sp>
      <p:pic>
        <p:nvPicPr>
          <p:cNvPr id="9" name="Content Placeholder 8" descr="schermata7.gif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rcRect l="650" t="29486" r="35849" b="13910"/>
          <a:stretch>
            <a:fillRect/>
          </a:stretch>
        </p:blipFill>
        <p:spPr>
          <a:xfrm>
            <a:off x="4495800" y="3352800"/>
            <a:ext cx="4648200" cy="3200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dEdx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6199" y="990600"/>
            <a:ext cx="6477001" cy="4654327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Energy deposition in the SSDs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248400" y="2589074"/>
            <a:ext cx="2590800" cy="1754326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marL="182563" indent="-182563">
              <a:buFont typeface="Wingdings" pitchFamily="2" charset="2"/>
              <a:buChar char="Ø"/>
            </a:pPr>
            <a:r>
              <a:rPr lang="en-US" dirty="0" smtClean="0"/>
              <a:t>Energy threshold for the “particle cluster”= 35keV (50</a:t>
            </a:r>
            <a:r>
              <a:rPr lang="en-US" dirty="0" smtClean="0">
                <a:sym typeface="Symbol"/>
              </a:rPr>
              <a:t></a:t>
            </a:r>
            <a:r>
              <a:rPr lang="en-US" baseline="-25000" dirty="0" smtClean="0">
                <a:sym typeface="Symbol"/>
              </a:rPr>
              <a:t>noise</a:t>
            </a:r>
            <a:r>
              <a:rPr lang="en-US" dirty="0" smtClean="0">
                <a:sym typeface="Symbol"/>
              </a:rPr>
              <a:t>)</a:t>
            </a:r>
          </a:p>
          <a:p>
            <a:pPr marL="182563" indent="-182563">
              <a:buFont typeface="Wingdings" pitchFamily="2" charset="2"/>
              <a:buChar char="Ø"/>
            </a:pPr>
            <a:r>
              <a:rPr lang="en-US" dirty="0" smtClean="0"/>
              <a:t>Energy threshold for the “X-ray cluster”= 3.5keV (5</a:t>
            </a:r>
            <a:r>
              <a:rPr lang="en-US" dirty="0" smtClean="0">
                <a:sym typeface="Symbol"/>
              </a:rPr>
              <a:t></a:t>
            </a:r>
            <a:r>
              <a:rPr lang="en-US" baseline="-25000" dirty="0" smtClean="0">
                <a:sym typeface="Symbol"/>
              </a:rPr>
              <a:t>noise</a:t>
            </a:r>
            <a:r>
              <a:rPr lang="en-US" dirty="0" smtClean="0">
                <a:sym typeface="Symbol"/>
              </a:rPr>
              <a:t>)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28600" y="5879068"/>
            <a:ext cx="868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An “X-ray cluster” may correspond to multiple TR photons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3716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SiTRD</a:t>
            </a:r>
            <a:r>
              <a:rPr lang="en-US" dirty="0" smtClean="0"/>
              <a:t> performance </a:t>
            </a:r>
            <a:br>
              <a:rPr lang="en-US" dirty="0" smtClean="0"/>
            </a:br>
            <a:r>
              <a:rPr lang="en-US" dirty="0" smtClean="0"/>
              <a:t>(X-ray cluster counting mode)</a:t>
            </a:r>
            <a:endParaRPr lang="en-US" dirty="0"/>
          </a:p>
        </p:txBody>
      </p:sp>
      <p:pic>
        <p:nvPicPr>
          <p:cNvPr id="5" name="Content Placeholder 4" descr="EffCont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2010" r="3266"/>
          <a:stretch>
            <a:fillRect/>
          </a:stretch>
        </p:blipFill>
        <p:spPr>
          <a:xfrm>
            <a:off x="0" y="1524000"/>
            <a:ext cx="6629400" cy="5029200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629400" y="1986677"/>
            <a:ext cx="2438400" cy="258532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marL="182563" indent="-182563">
              <a:buFont typeface="Wingdings" pitchFamily="2" charset="2"/>
              <a:buChar char="Ø"/>
            </a:pPr>
            <a:r>
              <a:rPr lang="en-US" dirty="0" smtClean="0"/>
              <a:t>The efficiency is defined as the fraction of events with at least an “X-ray cluster” in any </a:t>
            </a:r>
            <a:r>
              <a:rPr lang="en-US" dirty="0" err="1" smtClean="0"/>
              <a:t>SiTRD</a:t>
            </a:r>
            <a:r>
              <a:rPr lang="en-US" dirty="0" smtClean="0"/>
              <a:t> module</a:t>
            </a:r>
          </a:p>
          <a:p>
            <a:pPr marL="182563" indent="-182563">
              <a:buFont typeface="Wingdings" pitchFamily="2" charset="2"/>
              <a:buChar char="Ø"/>
            </a:pPr>
            <a:r>
              <a:rPr lang="en-US" dirty="0" smtClean="0"/>
              <a:t>The energy threshold of X-rays is 3.5keV (5</a:t>
            </a:r>
            <a:r>
              <a:rPr lang="en-US" dirty="0" smtClean="0">
                <a:sym typeface="Symbol"/>
              </a:rPr>
              <a:t></a:t>
            </a:r>
            <a:r>
              <a:rPr lang="en-US" baseline="-25000" dirty="0" smtClean="0">
                <a:sym typeface="Symbol"/>
              </a:rPr>
              <a:t>noise</a:t>
            </a:r>
            <a:r>
              <a:rPr lang="en-US" dirty="0" smtClean="0">
                <a:sym typeface="Symbol"/>
              </a:rPr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SiTRD</a:t>
            </a:r>
            <a:r>
              <a:rPr lang="en-US" dirty="0" smtClean="0"/>
              <a:t> concept</a:t>
            </a:r>
            <a:endParaRPr lang="en-US" dirty="0"/>
          </a:p>
        </p:txBody>
      </p:sp>
      <p:grpSp>
        <p:nvGrpSpPr>
          <p:cNvPr id="41" name="Group 40"/>
          <p:cNvGrpSpPr/>
          <p:nvPr/>
        </p:nvGrpSpPr>
        <p:grpSpPr>
          <a:xfrm>
            <a:off x="990600" y="1981200"/>
            <a:ext cx="5029200" cy="3352800"/>
            <a:chOff x="990600" y="1524000"/>
            <a:chExt cx="5029200" cy="3352800"/>
          </a:xfrm>
        </p:grpSpPr>
        <p:sp>
          <p:nvSpPr>
            <p:cNvPr id="5" name="Cube 4"/>
            <p:cNvSpPr/>
            <p:nvPr/>
          </p:nvSpPr>
          <p:spPr>
            <a:xfrm>
              <a:off x="990600" y="1524000"/>
              <a:ext cx="2133600" cy="3352800"/>
            </a:xfrm>
            <a:prstGeom prst="cube">
              <a:avLst>
                <a:gd name="adj" fmla="val 33810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Cube 5"/>
            <p:cNvSpPr/>
            <p:nvPr/>
          </p:nvSpPr>
          <p:spPr>
            <a:xfrm>
              <a:off x="5181600" y="1524000"/>
              <a:ext cx="838200" cy="3352800"/>
            </a:xfrm>
            <a:prstGeom prst="cube">
              <a:avLst>
                <a:gd name="adj" fmla="val 90455"/>
              </a:avLst>
            </a:prstGeom>
            <a:solidFill>
              <a:schemeClr val="bg2"/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" name="Straight Connector 7"/>
            <p:cNvCxnSpPr/>
            <p:nvPr/>
          </p:nvCxnSpPr>
          <p:spPr>
            <a:xfrm rot="5400000" flipH="1" flipV="1">
              <a:off x="5257800" y="4038600"/>
              <a:ext cx="762000" cy="7620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5400000" flipH="1" flipV="1">
              <a:off x="5257800" y="3962400"/>
              <a:ext cx="762000" cy="7620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 flipH="1" flipV="1">
              <a:off x="5257800" y="3886200"/>
              <a:ext cx="762000" cy="7620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 flipH="1" flipV="1">
              <a:off x="5257800" y="3810000"/>
              <a:ext cx="762000" cy="7620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5400000" flipH="1" flipV="1">
              <a:off x="5257800" y="3733800"/>
              <a:ext cx="762000" cy="7620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 flipV="1">
              <a:off x="5257800" y="3657600"/>
              <a:ext cx="762000" cy="7620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 flipH="1" flipV="1">
              <a:off x="5257800" y="3581400"/>
              <a:ext cx="762000" cy="7620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 flipH="1" flipV="1">
              <a:off x="5257800" y="3505200"/>
              <a:ext cx="762000" cy="7620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5400000" flipH="1" flipV="1">
              <a:off x="5257800" y="3429000"/>
              <a:ext cx="762000" cy="7620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 flipV="1">
              <a:off x="5257800" y="3352800"/>
              <a:ext cx="762000" cy="7620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 flipH="1" flipV="1">
              <a:off x="5257800" y="3276600"/>
              <a:ext cx="762000" cy="7620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5400000" flipH="1" flipV="1">
              <a:off x="5257800" y="3200400"/>
              <a:ext cx="762000" cy="7620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5400000" flipH="1" flipV="1">
              <a:off x="5257800" y="3124200"/>
              <a:ext cx="762000" cy="7620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 flipV="1">
              <a:off x="5257800" y="3048000"/>
              <a:ext cx="762000" cy="7620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 flipH="1" flipV="1">
              <a:off x="5257800" y="2971800"/>
              <a:ext cx="762000" cy="7620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 flipH="1" flipV="1">
              <a:off x="5257800" y="2895600"/>
              <a:ext cx="762000" cy="7620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 flipH="1" flipV="1">
              <a:off x="5257800" y="2819400"/>
              <a:ext cx="762000" cy="7620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5400000" flipH="1" flipV="1">
              <a:off x="5257800" y="2743200"/>
              <a:ext cx="762000" cy="7620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5400000" flipH="1" flipV="1">
              <a:off x="5257800" y="2667000"/>
              <a:ext cx="762000" cy="7620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5400000" flipH="1" flipV="1">
              <a:off x="5257800" y="2590800"/>
              <a:ext cx="762000" cy="7620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5400000" flipH="1" flipV="1">
              <a:off x="5257800" y="2514600"/>
              <a:ext cx="762000" cy="7620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5400000" flipH="1" flipV="1">
              <a:off x="5257800" y="2438400"/>
              <a:ext cx="762000" cy="7620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5400000" flipH="1" flipV="1">
              <a:off x="5257800" y="2362200"/>
              <a:ext cx="762000" cy="7620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 flipH="1" flipV="1">
              <a:off x="5257800" y="2286000"/>
              <a:ext cx="762000" cy="7620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 flipH="1" flipV="1">
              <a:off x="5257800" y="2209800"/>
              <a:ext cx="762000" cy="7620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5400000" flipH="1" flipV="1">
              <a:off x="5257800" y="2133600"/>
              <a:ext cx="762000" cy="7620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 flipH="1" flipV="1">
              <a:off x="5257800" y="2057400"/>
              <a:ext cx="762000" cy="7620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5400000" flipH="1" flipV="1">
              <a:off x="5257800" y="1981200"/>
              <a:ext cx="762000" cy="7620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 flipH="1" flipV="1">
              <a:off x="5257800" y="1905000"/>
              <a:ext cx="762000" cy="7620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5400000" flipH="1" flipV="1">
              <a:off x="5257800" y="1828800"/>
              <a:ext cx="762000" cy="7620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5400000" flipH="1" flipV="1">
              <a:off x="5257800" y="1752600"/>
              <a:ext cx="762000" cy="7620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5400000" flipH="1" flipV="1">
              <a:off x="5257800" y="1676400"/>
              <a:ext cx="762000" cy="7620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5400000" flipH="1" flipV="1">
              <a:off x="5257800" y="1600200"/>
              <a:ext cx="762000" cy="7620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5" name="Freeform 44"/>
          <p:cNvSpPr/>
          <p:nvPr/>
        </p:nvSpPr>
        <p:spPr>
          <a:xfrm>
            <a:off x="240030" y="3429000"/>
            <a:ext cx="7326630" cy="994410"/>
          </a:xfrm>
          <a:custGeom>
            <a:avLst/>
            <a:gdLst>
              <a:gd name="connsiteX0" fmla="*/ 0 w 7326630"/>
              <a:gd name="connsiteY0" fmla="*/ 0 h 994410"/>
              <a:gd name="connsiteX1" fmla="*/ 3554730 w 7326630"/>
              <a:gd name="connsiteY1" fmla="*/ 308610 h 994410"/>
              <a:gd name="connsiteX2" fmla="*/ 7326630 w 7326630"/>
              <a:gd name="connsiteY2" fmla="*/ 994410 h 994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326630" h="994410">
                <a:moveTo>
                  <a:pt x="0" y="0"/>
                </a:moveTo>
                <a:cubicBezTo>
                  <a:pt x="1166812" y="71437"/>
                  <a:pt x="2333625" y="142875"/>
                  <a:pt x="3554730" y="308610"/>
                </a:cubicBezTo>
                <a:cubicBezTo>
                  <a:pt x="4775835" y="474345"/>
                  <a:pt x="6051232" y="734377"/>
                  <a:pt x="7326630" y="994410"/>
                </a:cubicBezTo>
              </a:path>
            </a:pathLst>
          </a:custGeom>
          <a:ln w="38100">
            <a:solidFill>
              <a:schemeClr val="accent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1447800" y="3505200"/>
            <a:ext cx="3733800" cy="228600"/>
          </a:xfrm>
          <a:prstGeom prst="straightConnector1">
            <a:avLst/>
          </a:prstGeom>
          <a:ln w="381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1676400" y="1611868"/>
            <a:ext cx="10404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Radiator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5732771" y="1611868"/>
            <a:ext cx="5918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SSD</a:t>
            </a:r>
            <a:endParaRPr lang="en-US" dirty="0"/>
          </a:p>
        </p:txBody>
      </p:sp>
      <p:cxnSp>
        <p:nvCxnSpPr>
          <p:cNvPr id="51" name="Straight Arrow Connector 50"/>
          <p:cNvCxnSpPr/>
          <p:nvPr/>
        </p:nvCxnSpPr>
        <p:spPr>
          <a:xfrm rot="5400000">
            <a:off x="3733800" y="2438400"/>
            <a:ext cx="762000" cy="762000"/>
          </a:xfrm>
          <a:prstGeom prst="straightConnector1">
            <a:avLst/>
          </a:prstGeom>
          <a:ln w="85725">
            <a:solidFill>
              <a:srgbClr val="92D05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4124247" y="2069068"/>
            <a:ext cx="8287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 field</a:t>
            </a:r>
            <a:endParaRPr lang="en-US" dirty="0"/>
          </a:p>
        </p:txBody>
      </p:sp>
      <p:cxnSp>
        <p:nvCxnSpPr>
          <p:cNvPr id="54" name="Straight Arrow Connector 53"/>
          <p:cNvCxnSpPr/>
          <p:nvPr/>
        </p:nvCxnSpPr>
        <p:spPr>
          <a:xfrm>
            <a:off x="990600" y="5562600"/>
            <a:ext cx="1371600" cy="1588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1524000" y="5498068"/>
            <a:ext cx="2728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3104014" y="6019800"/>
            <a:ext cx="248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</a:t>
            </a:r>
            <a:endParaRPr lang="en-US" dirty="0"/>
          </a:p>
        </p:txBody>
      </p:sp>
      <p:cxnSp>
        <p:nvCxnSpPr>
          <p:cNvPr id="57" name="Straight Arrow Connector 56"/>
          <p:cNvCxnSpPr/>
          <p:nvPr/>
        </p:nvCxnSpPr>
        <p:spPr>
          <a:xfrm>
            <a:off x="990600" y="5943600"/>
            <a:ext cx="4267200" cy="1588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Oval 93"/>
          <p:cNvSpPr/>
          <p:nvPr/>
        </p:nvSpPr>
        <p:spPr>
          <a:xfrm>
            <a:off x="4648200" y="3352800"/>
            <a:ext cx="1143000" cy="990600"/>
          </a:xfrm>
          <a:prstGeom prst="ellipse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6" name="Straight Arrow Connector 95"/>
          <p:cNvCxnSpPr/>
          <p:nvPr/>
        </p:nvCxnSpPr>
        <p:spPr>
          <a:xfrm>
            <a:off x="5638800" y="4191000"/>
            <a:ext cx="838200" cy="609600"/>
          </a:xfrm>
          <a:prstGeom prst="straightConnector1">
            <a:avLst/>
          </a:prstGeom>
          <a:ln w="38100">
            <a:solidFill>
              <a:srgbClr val="FFC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9" name="Group 98"/>
          <p:cNvGrpSpPr/>
          <p:nvPr/>
        </p:nvGrpSpPr>
        <p:grpSpPr>
          <a:xfrm>
            <a:off x="6477000" y="4648200"/>
            <a:ext cx="2514600" cy="1905000"/>
            <a:chOff x="6477000" y="4800600"/>
            <a:chExt cx="2514600" cy="1905000"/>
          </a:xfrm>
        </p:grpSpPr>
        <p:sp>
          <p:nvSpPr>
            <p:cNvPr id="59" name="Rectangle 58"/>
            <p:cNvSpPr/>
            <p:nvPr/>
          </p:nvSpPr>
          <p:spPr>
            <a:xfrm>
              <a:off x="7162800" y="4800600"/>
              <a:ext cx="685800" cy="1905000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7772400" y="4953000"/>
              <a:ext cx="76200" cy="2286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7772400" y="5410200"/>
              <a:ext cx="76200" cy="2286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7772400" y="5867400"/>
              <a:ext cx="76200" cy="2286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7772400" y="6324600"/>
              <a:ext cx="76200" cy="2286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4" name="Straight Arrow Connector 63"/>
            <p:cNvCxnSpPr/>
            <p:nvPr/>
          </p:nvCxnSpPr>
          <p:spPr>
            <a:xfrm>
              <a:off x="6477000" y="5029200"/>
              <a:ext cx="990600" cy="7620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Rectangle 66"/>
            <p:cNvSpPr/>
            <p:nvPr/>
          </p:nvSpPr>
          <p:spPr>
            <a:xfrm>
              <a:off x="6477000" y="4800600"/>
              <a:ext cx="2514600" cy="1905000"/>
            </a:xfrm>
            <a:prstGeom prst="rect">
              <a:avLst/>
            </a:prstGeom>
            <a:noFill/>
            <a:ln w="381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Oval 67"/>
            <p:cNvSpPr/>
            <p:nvPr/>
          </p:nvSpPr>
          <p:spPr>
            <a:xfrm>
              <a:off x="7467600" y="5105400"/>
              <a:ext cx="76200" cy="762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68"/>
            <p:cNvSpPr/>
            <p:nvPr/>
          </p:nvSpPr>
          <p:spPr>
            <a:xfrm>
              <a:off x="7239000" y="6096000"/>
              <a:ext cx="76200" cy="762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Oval 69"/>
            <p:cNvSpPr/>
            <p:nvPr/>
          </p:nvSpPr>
          <p:spPr>
            <a:xfrm>
              <a:off x="7315200" y="6172200"/>
              <a:ext cx="76200" cy="762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Oval 70"/>
            <p:cNvSpPr/>
            <p:nvPr/>
          </p:nvSpPr>
          <p:spPr>
            <a:xfrm>
              <a:off x="7391400" y="6172200"/>
              <a:ext cx="76200" cy="762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Oval 71"/>
            <p:cNvSpPr/>
            <p:nvPr/>
          </p:nvSpPr>
          <p:spPr>
            <a:xfrm>
              <a:off x="7467600" y="6096000"/>
              <a:ext cx="76200" cy="762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Oval 72"/>
            <p:cNvSpPr/>
            <p:nvPr/>
          </p:nvSpPr>
          <p:spPr>
            <a:xfrm>
              <a:off x="7543800" y="6172200"/>
              <a:ext cx="76200" cy="762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Oval 73"/>
            <p:cNvSpPr/>
            <p:nvPr/>
          </p:nvSpPr>
          <p:spPr>
            <a:xfrm>
              <a:off x="7620000" y="6096000"/>
              <a:ext cx="76200" cy="762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Oval 74"/>
            <p:cNvSpPr/>
            <p:nvPr/>
          </p:nvSpPr>
          <p:spPr>
            <a:xfrm>
              <a:off x="7696200" y="6172200"/>
              <a:ext cx="76200" cy="762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Oval 75"/>
            <p:cNvSpPr/>
            <p:nvPr/>
          </p:nvSpPr>
          <p:spPr>
            <a:xfrm>
              <a:off x="7772400" y="6172200"/>
              <a:ext cx="76200" cy="762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Oval 76"/>
            <p:cNvSpPr/>
            <p:nvPr/>
          </p:nvSpPr>
          <p:spPr>
            <a:xfrm>
              <a:off x="7162800" y="6172200"/>
              <a:ext cx="76200" cy="762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Isosceles Triangle 77"/>
            <p:cNvSpPr/>
            <p:nvPr/>
          </p:nvSpPr>
          <p:spPr>
            <a:xfrm rot="5400000">
              <a:off x="8305800" y="4914900"/>
              <a:ext cx="228600" cy="304800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0" name="Straight Connector 79"/>
            <p:cNvCxnSpPr>
              <a:endCxn id="78" idx="3"/>
            </p:cNvCxnSpPr>
            <p:nvPr/>
          </p:nvCxnSpPr>
          <p:spPr>
            <a:xfrm>
              <a:off x="7848600" y="5067300"/>
              <a:ext cx="4191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>
              <a:off x="8572500" y="5067300"/>
              <a:ext cx="4191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4" name="Isosceles Triangle 83"/>
            <p:cNvSpPr/>
            <p:nvPr/>
          </p:nvSpPr>
          <p:spPr>
            <a:xfrm rot="5400000">
              <a:off x="8305800" y="5372100"/>
              <a:ext cx="228600" cy="304800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5" name="Straight Connector 84"/>
            <p:cNvCxnSpPr>
              <a:endCxn id="84" idx="3"/>
            </p:cNvCxnSpPr>
            <p:nvPr/>
          </p:nvCxnSpPr>
          <p:spPr>
            <a:xfrm>
              <a:off x="7848600" y="5524500"/>
              <a:ext cx="4191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>
              <a:off x="8572500" y="5524500"/>
              <a:ext cx="4191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7" name="Isosceles Triangle 86"/>
            <p:cNvSpPr/>
            <p:nvPr/>
          </p:nvSpPr>
          <p:spPr>
            <a:xfrm rot="5400000">
              <a:off x="8305800" y="5829300"/>
              <a:ext cx="228600" cy="304800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8" name="Straight Connector 87"/>
            <p:cNvCxnSpPr>
              <a:endCxn id="87" idx="3"/>
            </p:cNvCxnSpPr>
            <p:nvPr/>
          </p:nvCxnSpPr>
          <p:spPr>
            <a:xfrm>
              <a:off x="7848600" y="5981700"/>
              <a:ext cx="4191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>
              <a:off x="8572500" y="5981700"/>
              <a:ext cx="4191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0" name="Isosceles Triangle 89"/>
            <p:cNvSpPr/>
            <p:nvPr/>
          </p:nvSpPr>
          <p:spPr>
            <a:xfrm rot="5400000">
              <a:off x="8305800" y="6286500"/>
              <a:ext cx="228600" cy="304800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1" name="Straight Connector 90"/>
            <p:cNvCxnSpPr>
              <a:endCxn id="90" idx="3"/>
            </p:cNvCxnSpPr>
            <p:nvPr/>
          </p:nvCxnSpPr>
          <p:spPr>
            <a:xfrm>
              <a:off x="7848600" y="6438900"/>
              <a:ext cx="4191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>
              <a:off x="8572500" y="6438900"/>
              <a:ext cx="4191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Freeform 65"/>
            <p:cNvSpPr/>
            <p:nvPr/>
          </p:nvSpPr>
          <p:spPr>
            <a:xfrm>
              <a:off x="6477000" y="6092190"/>
              <a:ext cx="2514600" cy="384810"/>
            </a:xfrm>
            <a:custGeom>
              <a:avLst/>
              <a:gdLst>
                <a:gd name="connsiteX0" fmla="*/ 0 w 7326630"/>
                <a:gd name="connsiteY0" fmla="*/ 0 h 994410"/>
                <a:gd name="connsiteX1" fmla="*/ 3554730 w 7326630"/>
                <a:gd name="connsiteY1" fmla="*/ 308610 h 994410"/>
                <a:gd name="connsiteX2" fmla="*/ 7326630 w 7326630"/>
                <a:gd name="connsiteY2" fmla="*/ 994410 h 9944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326630" h="994410">
                  <a:moveTo>
                    <a:pt x="0" y="0"/>
                  </a:moveTo>
                  <a:cubicBezTo>
                    <a:pt x="1166812" y="71437"/>
                    <a:pt x="2333625" y="142875"/>
                    <a:pt x="3554730" y="308610"/>
                  </a:cubicBezTo>
                  <a:cubicBezTo>
                    <a:pt x="4775835" y="474345"/>
                    <a:pt x="6051232" y="734377"/>
                    <a:pt x="7326630" y="994410"/>
                  </a:cubicBezTo>
                </a:path>
              </a:pathLst>
            </a:custGeom>
            <a:ln w="38100">
              <a:solidFill>
                <a:schemeClr val="accent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6629400" y="5040868"/>
              <a:ext cx="2792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ym typeface="Symbol"/>
                </a:rPr>
                <a:t></a:t>
              </a:r>
              <a:endParaRPr lang="en-US" dirty="0"/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6629400" y="6096000"/>
              <a:ext cx="2952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ym typeface="Symbol"/>
                </a:rPr>
                <a:t>e</a:t>
              </a:r>
              <a:endParaRPr lang="en-US" dirty="0"/>
            </a:p>
          </p:txBody>
        </p:sp>
      </p:grpSp>
      <p:sp>
        <p:nvSpPr>
          <p:cNvPr id="100" name="TextBox 99"/>
          <p:cNvSpPr txBox="1"/>
          <p:nvPr/>
        </p:nvSpPr>
        <p:spPr>
          <a:xfrm>
            <a:off x="3358219" y="3288268"/>
            <a:ext cx="10613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 X-ray</a:t>
            </a:r>
            <a:endParaRPr lang="en-US" dirty="0"/>
          </a:p>
        </p:txBody>
      </p:sp>
      <p:sp>
        <p:nvSpPr>
          <p:cNvPr id="101" name="TextBox 100"/>
          <p:cNvSpPr txBox="1"/>
          <p:nvPr/>
        </p:nvSpPr>
        <p:spPr>
          <a:xfrm>
            <a:off x="6389394" y="3821668"/>
            <a:ext cx="10020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electron</a:t>
            </a:r>
            <a:endParaRPr lang="en-US" dirty="0"/>
          </a:p>
        </p:txBody>
      </p:sp>
      <p:sp>
        <p:nvSpPr>
          <p:cNvPr id="93" name="Slide Number Placeholder 9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likelihood analysis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47244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Event selection:</a:t>
            </a:r>
          </a:p>
          <a:p>
            <a:pPr lvl="1"/>
            <a:r>
              <a:rPr lang="en-US" dirty="0" smtClean="0"/>
              <a:t>a single “particle cluster” in each SSD</a:t>
            </a:r>
            <a:endParaRPr lang="en-US" dirty="0" smtClean="0"/>
          </a:p>
          <a:p>
            <a:r>
              <a:rPr lang="en-US" dirty="0" smtClean="0"/>
              <a:t>For each </a:t>
            </a:r>
            <a:r>
              <a:rPr lang="en-US" dirty="0" err="1" smtClean="0"/>
              <a:t>SiTRD</a:t>
            </a:r>
            <a:r>
              <a:rPr lang="en-US" dirty="0" smtClean="0"/>
              <a:t> module the following data are available:</a:t>
            </a:r>
          </a:p>
          <a:p>
            <a:pPr lvl="1"/>
            <a:r>
              <a:rPr lang="en-US" dirty="0" smtClean="0"/>
              <a:t>number of “X-ray clusters”</a:t>
            </a:r>
          </a:p>
          <a:p>
            <a:pPr lvl="1"/>
            <a:r>
              <a:rPr lang="en-US" dirty="0" smtClean="0"/>
              <a:t>energy associated to “X-ray clusters”</a:t>
            </a:r>
          </a:p>
          <a:p>
            <a:pPr lvl="1"/>
            <a:r>
              <a:rPr lang="en-US" dirty="0" smtClean="0"/>
              <a:t>energy associated to “particle clusters”</a:t>
            </a:r>
            <a:endParaRPr lang="en-US" dirty="0" smtClean="0"/>
          </a:p>
          <a:p>
            <a:r>
              <a:rPr lang="en-US" dirty="0" smtClean="0"/>
              <a:t>For </a:t>
            </a:r>
            <a:r>
              <a:rPr lang="en-US" dirty="0" smtClean="0"/>
              <a:t>each </a:t>
            </a:r>
            <a:r>
              <a:rPr lang="en-US" dirty="0" smtClean="0"/>
              <a:t>kind of particle (electrons </a:t>
            </a:r>
            <a:r>
              <a:rPr lang="en-US" dirty="0" smtClean="0"/>
              <a:t>and </a:t>
            </a:r>
            <a:r>
              <a:rPr lang="en-US" dirty="0" err="1" smtClean="0"/>
              <a:t>pions</a:t>
            </a:r>
            <a:r>
              <a:rPr lang="en-US" dirty="0" smtClean="0"/>
              <a:t>), starting from the </a:t>
            </a:r>
            <a:r>
              <a:rPr lang="en-US" dirty="0" err="1" smtClean="0"/>
              <a:t>SiTRD</a:t>
            </a:r>
            <a:r>
              <a:rPr lang="en-US" dirty="0" smtClean="0"/>
              <a:t> information, </a:t>
            </a:r>
            <a:r>
              <a:rPr lang="en-US" dirty="0" smtClean="0"/>
              <a:t>it is possible to build a likelihood </a:t>
            </a:r>
            <a:r>
              <a:rPr lang="en-US" dirty="0" smtClean="0"/>
              <a:t>function</a:t>
            </a:r>
            <a:endParaRPr lang="en-US" dirty="0" smtClean="0"/>
          </a:p>
          <a:p>
            <a:r>
              <a:rPr lang="en-US" dirty="0" smtClean="0"/>
              <a:t>A given electron identification efficiency can be achieved setting a threshold on the logarithm of the likelihood ratio: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3429000" y="5715000"/>
          <a:ext cx="1398494" cy="914400"/>
        </p:xfrm>
        <a:graphic>
          <a:graphicData uri="http://schemas.openxmlformats.org/presentationml/2006/ole">
            <p:oleObj spid="_x0000_s1028" name="Equation" r:id="rId3" imgW="66024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8" descr="Contamination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t="5797" r="7301" b="1449"/>
          <a:stretch>
            <a:fillRect/>
          </a:stretch>
        </p:blipFill>
        <p:spPr>
          <a:xfrm>
            <a:off x="228600" y="1386666"/>
            <a:ext cx="6019800" cy="4328334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SiTRD</a:t>
            </a:r>
            <a:r>
              <a:rPr lang="en-US" dirty="0" smtClean="0"/>
              <a:t> performance </a:t>
            </a:r>
            <a:br>
              <a:rPr lang="en-US" dirty="0" smtClean="0"/>
            </a:br>
            <a:r>
              <a:rPr lang="en-US" dirty="0" smtClean="0"/>
              <a:t>(likelihood analysis approach)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400800" y="1536680"/>
            <a:ext cx="2590800" cy="286232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marL="182563" indent="-182563">
              <a:buFont typeface="Wingdings" pitchFamily="2" charset="2"/>
              <a:buChar char="Ø"/>
            </a:pPr>
            <a:r>
              <a:rPr lang="en-US" dirty="0" smtClean="0"/>
              <a:t>The likelihood approach allows to obtain a </a:t>
            </a:r>
            <a:r>
              <a:rPr lang="en-US" dirty="0" err="1" smtClean="0"/>
              <a:t>pion</a:t>
            </a:r>
            <a:r>
              <a:rPr lang="en-US" dirty="0" smtClean="0"/>
              <a:t> contamination less than 1% while keeping a 90% electron identification efficiency  in the whole momentum range up to 50GeV/c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04800" y="5791200"/>
            <a:ext cx="7391400" cy="92333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These results have been obtained selecting a sample of events with a single “particle cluster” in each SSD module. A study of the tracking efficiency is beyond the scope of this work.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We have implemented the simulation of a 4-module </a:t>
            </a:r>
            <a:r>
              <a:rPr lang="en-US" dirty="0" err="1" smtClean="0"/>
              <a:t>SiTRD</a:t>
            </a:r>
            <a:r>
              <a:rPr lang="en-US" dirty="0" smtClean="0"/>
              <a:t> to be operated in a future experiment at SLHC</a:t>
            </a:r>
          </a:p>
          <a:p>
            <a:pPr lvl="1"/>
            <a:r>
              <a:rPr lang="en-US" dirty="0" smtClean="0"/>
              <a:t>the geometry of a possible upgrade of the ATLAS experiment has been used as a starting point</a:t>
            </a:r>
          </a:p>
          <a:p>
            <a:pPr lvl="1"/>
            <a:r>
              <a:rPr lang="en-US" dirty="0" smtClean="0"/>
              <a:t>when operated in X-ray cluster counting mode, the </a:t>
            </a:r>
            <a:r>
              <a:rPr lang="en-US" dirty="0" err="1" smtClean="0"/>
              <a:t>SiTRD</a:t>
            </a:r>
            <a:r>
              <a:rPr lang="en-US" dirty="0" smtClean="0"/>
              <a:t> allows optimal e-</a:t>
            </a:r>
            <a:r>
              <a:rPr lang="en-US" dirty="0" smtClean="0">
                <a:sym typeface="Symbol"/>
              </a:rPr>
              <a:t> discrimination in the momentum range up to 10GeV/c</a:t>
            </a:r>
          </a:p>
          <a:p>
            <a:pPr lvl="2"/>
            <a:r>
              <a:rPr lang="en-US" dirty="0" smtClean="0">
                <a:sym typeface="Symbol"/>
              </a:rPr>
              <a:t>for p10GeV/c the electron identification efficiency is close to 100% with a </a:t>
            </a:r>
            <a:r>
              <a:rPr lang="en-US" dirty="0" err="1" smtClean="0">
                <a:sym typeface="Symbol"/>
              </a:rPr>
              <a:t>pion</a:t>
            </a:r>
            <a:r>
              <a:rPr lang="en-US" dirty="0" smtClean="0">
                <a:sym typeface="Symbol"/>
              </a:rPr>
              <a:t> contamination 1%</a:t>
            </a:r>
          </a:p>
          <a:p>
            <a:pPr lvl="2"/>
            <a:r>
              <a:rPr lang="en-US" dirty="0" smtClean="0">
                <a:sym typeface="Symbol"/>
              </a:rPr>
              <a:t>at p&gt;10GeV/c the electron identification efficiency decreases to 40% at 50GeV/c while the </a:t>
            </a:r>
            <a:r>
              <a:rPr lang="en-US" dirty="0" err="1" smtClean="0">
                <a:sym typeface="Symbol"/>
              </a:rPr>
              <a:t>pion</a:t>
            </a:r>
            <a:r>
              <a:rPr lang="en-US" dirty="0" smtClean="0">
                <a:sym typeface="Symbol"/>
              </a:rPr>
              <a:t> contamination is still 1% </a:t>
            </a:r>
          </a:p>
          <a:p>
            <a:pPr lvl="1"/>
            <a:r>
              <a:rPr lang="en-US" dirty="0" smtClean="0">
                <a:sym typeface="Symbol"/>
              </a:rPr>
              <a:t>if the likelihood analysis is implemented, the </a:t>
            </a:r>
            <a:r>
              <a:rPr lang="en-US" dirty="0" err="1" smtClean="0">
                <a:sym typeface="Symbol"/>
              </a:rPr>
              <a:t>SiTRD</a:t>
            </a:r>
            <a:r>
              <a:rPr lang="en-US" dirty="0" smtClean="0">
                <a:sym typeface="Symbol"/>
              </a:rPr>
              <a:t> allows 90% electron identification with </a:t>
            </a:r>
            <a:r>
              <a:rPr lang="en-US" dirty="0" err="1" smtClean="0">
                <a:sym typeface="Symbol"/>
              </a:rPr>
              <a:t>pion</a:t>
            </a:r>
            <a:r>
              <a:rPr lang="en-US" dirty="0" smtClean="0">
                <a:sym typeface="Symbol"/>
              </a:rPr>
              <a:t> contamination 1%</a:t>
            </a:r>
            <a:r>
              <a:rPr lang="en-US" dirty="0" smtClean="0"/>
              <a:t> in the momentum range up to 50GeV/c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M. </a:t>
            </a:r>
            <a:r>
              <a:rPr lang="en-US" dirty="0" err="1" smtClean="0"/>
              <a:t>Brigida</a:t>
            </a:r>
            <a:r>
              <a:rPr lang="en-US" dirty="0" smtClean="0"/>
              <a:t> et al., “Test beam results for a Silicon TRD (</a:t>
            </a:r>
            <a:r>
              <a:rPr lang="en-US" dirty="0" err="1" smtClean="0"/>
              <a:t>SiTRD</a:t>
            </a:r>
            <a:r>
              <a:rPr lang="en-US" dirty="0" smtClean="0"/>
              <a:t>) prototype”, NIMA522 (2004), 148</a:t>
            </a:r>
          </a:p>
          <a:p>
            <a:r>
              <a:rPr lang="en-US" dirty="0" smtClean="0"/>
              <a:t>M. </a:t>
            </a:r>
            <a:r>
              <a:rPr lang="en-US" dirty="0" err="1" smtClean="0"/>
              <a:t>Brigida</a:t>
            </a:r>
            <a:r>
              <a:rPr lang="en-US" dirty="0" smtClean="0"/>
              <a:t> et al., “Perspectives on the performance of a multilayer Silicon TRD (</a:t>
            </a:r>
            <a:r>
              <a:rPr lang="en-US" dirty="0" err="1" smtClean="0"/>
              <a:t>SiTRD</a:t>
            </a:r>
            <a:r>
              <a:rPr lang="en-US" dirty="0" smtClean="0"/>
              <a:t>)”, NIMA522 (2004), 153</a:t>
            </a:r>
          </a:p>
          <a:p>
            <a:r>
              <a:rPr lang="en-US" dirty="0" smtClean="0"/>
              <a:t>M. </a:t>
            </a:r>
            <a:r>
              <a:rPr lang="en-US" dirty="0" err="1" smtClean="0"/>
              <a:t>Brigida</a:t>
            </a:r>
            <a:r>
              <a:rPr lang="en-US" dirty="0" smtClean="0"/>
              <a:t> et al., “Investigation of the Transition Radiation produced by fast electrons crossing </a:t>
            </a:r>
            <a:r>
              <a:rPr lang="en-US" dirty="0" err="1" smtClean="0"/>
              <a:t>multifoil</a:t>
            </a:r>
            <a:r>
              <a:rPr lang="en-US" dirty="0" smtClean="0"/>
              <a:t> and fiber radiators”, NIMA550 (2005), 157</a:t>
            </a:r>
          </a:p>
          <a:p>
            <a:r>
              <a:rPr lang="en-US" dirty="0" smtClean="0"/>
              <a:t>M. </a:t>
            </a:r>
            <a:r>
              <a:rPr lang="en-US" dirty="0" err="1" smtClean="0"/>
              <a:t>Brigida</a:t>
            </a:r>
            <a:r>
              <a:rPr lang="en-US" dirty="0" smtClean="0"/>
              <a:t> et al., “A Silicon Transition Radiation Detector for space and accelerator applications”, NIMA564 (2006), 115</a:t>
            </a:r>
          </a:p>
          <a:p>
            <a:r>
              <a:rPr lang="en-US" dirty="0" smtClean="0"/>
              <a:t>M. </a:t>
            </a:r>
            <a:r>
              <a:rPr lang="en-US" dirty="0" err="1" smtClean="0"/>
              <a:t>Brigida</a:t>
            </a:r>
            <a:r>
              <a:rPr lang="en-US" dirty="0" smtClean="0"/>
              <a:t> et al., “The silicon transition radiation detector: performance </a:t>
            </a:r>
            <a:r>
              <a:rPr lang="en-US" smtClean="0"/>
              <a:t>and perspectives”, NIMA572 (2007), 440</a:t>
            </a:r>
            <a:endParaRPr lang="en-US" dirty="0" smtClean="0"/>
          </a:p>
          <a:p>
            <a:r>
              <a:rPr lang="en-US" dirty="0" smtClean="0"/>
              <a:t>M. </a:t>
            </a:r>
            <a:r>
              <a:rPr lang="en-US" dirty="0" err="1" smtClean="0"/>
              <a:t>Brigida</a:t>
            </a:r>
            <a:r>
              <a:rPr lang="en-US" dirty="0" smtClean="0"/>
              <a:t> et al., “Beam test results with a reduced scale Silicon Transition Radiation Detector prototype”, NIMA577 (2007), 519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Principle of operation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686800" cy="54102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The radiating particle is separated from the TR X-rays by the magnetic field</a:t>
            </a:r>
          </a:p>
          <a:p>
            <a:r>
              <a:rPr lang="en-US" dirty="0" smtClean="0"/>
              <a:t>Absorption of TR X-rays in the SSD will take place in a different region (“particle shadow”) from that in which the particle will leave its ionization energy deposit</a:t>
            </a:r>
          </a:p>
          <a:p>
            <a:pPr lvl="1"/>
            <a:r>
              <a:rPr lang="en-US" dirty="0" smtClean="0"/>
              <a:t>The position of the “particle shadow” can be inferred starting from the particle track </a:t>
            </a:r>
          </a:p>
          <a:p>
            <a:r>
              <a:rPr lang="en-US" dirty="0" smtClean="0"/>
              <a:t>The ionization energy deposit of the particle is of </a:t>
            </a:r>
            <a:r>
              <a:rPr lang="en-US" dirty="0" smtClean="0">
                <a:sym typeface="Symbol"/>
              </a:rPr>
              <a:t></a:t>
            </a:r>
            <a:r>
              <a:rPr lang="en-US" dirty="0" smtClean="0"/>
              <a:t>120keV in a 4oo</a:t>
            </a:r>
            <a:r>
              <a:rPr lang="en-US" dirty="0" smtClean="0">
                <a:sym typeface="Symbol"/>
              </a:rPr>
              <a:t>m thick </a:t>
            </a:r>
            <a:r>
              <a:rPr lang="en-US" dirty="0" smtClean="0">
                <a:sym typeface="Symbol"/>
              </a:rPr>
              <a:t>SSD</a:t>
            </a:r>
            <a:endParaRPr lang="en-US" dirty="0" smtClean="0">
              <a:sym typeface="Symbol"/>
            </a:endParaRPr>
          </a:p>
          <a:p>
            <a:pPr lvl="1"/>
            <a:r>
              <a:rPr lang="en-US" dirty="0" smtClean="0">
                <a:sym typeface="Symbol"/>
              </a:rPr>
              <a:t>The ionizing particle will induce signals on one or more strips (“particle cluster”)</a:t>
            </a:r>
          </a:p>
          <a:p>
            <a:pPr lvl="1"/>
            <a:r>
              <a:rPr lang="en-US" dirty="0" smtClean="0">
                <a:sym typeface="Symbol"/>
              </a:rPr>
              <a:t>The size of the “particle cluster” will depend on the inclination of the track and on the charge sharing in the SSD </a:t>
            </a:r>
          </a:p>
          <a:p>
            <a:r>
              <a:rPr lang="en-US" dirty="0" smtClean="0">
                <a:sym typeface="Symbol"/>
              </a:rPr>
              <a:t>The TR X-ray energy spectrum is peaked at </a:t>
            </a:r>
            <a:r>
              <a:rPr lang="en-US" dirty="0" smtClean="0">
                <a:sym typeface="Symbol"/>
              </a:rPr>
              <a:t>1020keV </a:t>
            </a:r>
            <a:r>
              <a:rPr lang="en-US" dirty="0" smtClean="0">
                <a:sym typeface="Symbol"/>
              </a:rPr>
              <a:t>and its tails may extend up to a few tens of </a:t>
            </a:r>
            <a:r>
              <a:rPr lang="en-US" dirty="0" err="1" smtClean="0">
                <a:sym typeface="Symbol"/>
              </a:rPr>
              <a:t>keV</a:t>
            </a:r>
            <a:endParaRPr lang="en-US" dirty="0" smtClean="0">
              <a:sym typeface="Symbol"/>
            </a:endParaRPr>
          </a:p>
          <a:p>
            <a:pPr lvl="1"/>
            <a:r>
              <a:rPr lang="en-US" dirty="0" smtClean="0">
                <a:sym typeface="Symbol"/>
              </a:rPr>
              <a:t>TR X-rays will induce signals on one or more strips (“X-ray cluster”) within the “particle shadow”</a:t>
            </a:r>
          </a:p>
          <a:p>
            <a:pPr lvl="2"/>
            <a:r>
              <a:rPr lang="en-US" dirty="0" smtClean="0">
                <a:sym typeface="Symbol"/>
              </a:rPr>
              <a:t>Since X-ray conversion is a point event, the typical size of  an “X-ray cluster” is of a single </a:t>
            </a:r>
            <a:r>
              <a:rPr lang="en-US" dirty="0" smtClean="0">
                <a:sym typeface="Symbol"/>
              </a:rPr>
              <a:t>strip</a:t>
            </a:r>
            <a:endParaRPr lang="en-US" dirty="0" smtClean="0">
              <a:sym typeface="Symbol"/>
            </a:endParaRPr>
          </a:p>
          <a:p>
            <a:pPr lvl="1"/>
            <a:r>
              <a:rPr lang="en-US" dirty="0" smtClean="0">
                <a:sym typeface="Symbol"/>
              </a:rPr>
              <a:t>A low noise electronics is required for efficient X-ray detection</a:t>
            </a:r>
          </a:p>
          <a:p>
            <a:pPr lvl="2"/>
            <a:r>
              <a:rPr lang="en-US" dirty="0" smtClean="0">
                <a:sym typeface="Symbol"/>
              </a:rPr>
              <a:t>typical value of </a:t>
            </a:r>
            <a:r>
              <a:rPr lang="en-US" baseline="-25000" dirty="0" smtClean="0">
                <a:sym typeface="Symbol"/>
              </a:rPr>
              <a:t>noise</a:t>
            </a:r>
            <a:r>
              <a:rPr lang="en-US" dirty="0" smtClean="0">
                <a:sym typeface="Symbol"/>
              </a:rPr>
              <a:t> a few hundreds ENC </a:t>
            </a:r>
          </a:p>
          <a:p>
            <a:pPr lvl="1">
              <a:buNone/>
            </a:pPr>
            <a:endParaRPr lang="en-US" dirty="0" smtClean="0">
              <a:sym typeface="Symbo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Principle of operation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181600"/>
            <a:ext cx="8229600" cy="1600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 minimum separation of one strip is required between the “particle cluster” and the “particle shadow”</a:t>
            </a:r>
          </a:p>
          <a:p>
            <a:r>
              <a:rPr lang="en-US" dirty="0" smtClean="0"/>
              <a:t>This condition sets the momentum upper limit for the identification of radiating particles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1066800" y="1219200"/>
            <a:ext cx="7253288" cy="3821112"/>
            <a:chOff x="1527175" y="1219200"/>
            <a:chExt cx="7253288" cy="3821112"/>
          </a:xfrm>
        </p:grpSpPr>
        <p:sp>
          <p:nvSpPr>
            <p:cNvPr id="4" name="Rectangle 5"/>
            <p:cNvSpPr>
              <a:spLocks noChangeArrowheads="1"/>
            </p:cNvSpPr>
            <p:nvPr/>
          </p:nvSpPr>
          <p:spPr bwMode="auto">
            <a:xfrm>
              <a:off x="1804988" y="1219200"/>
              <a:ext cx="1441450" cy="2867025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" name="Rectangle 6" descr="Linee orizzontali chiare"/>
            <p:cNvSpPr>
              <a:spLocks noChangeArrowheads="1"/>
            </p:cNvSpPr>
            <p:nvPr/>
          </p:nvSpPr>
          <p:spPr bwMode="auto">
            <a:xfrm>
              <a:off x="6019800" y="1219200"/>
              <a:ext cx="93663" cy="2882900"/>
            </a:xfrm>
            <a:prstGeom prst="rect">
              <a:avLst/>
            </a:prstGeom>
            <a:pattFill prst="ltHorz">
              <a:fgClr>
                <a:schemeClr val="tx1"/>
              </a:fgClr>
              <a:bgClr>
                <a:schemeClr val="folHlink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Freeform 8"/>
            <p:cNvSpPr>
              <a:spLocks/>
            </p:cNvSpPr>
            <p:nvPr/>
          </p:nvSpPr>
          <p:spPr bwMode="auto">
            <a:xfrm>
              <a:off x="1527175" y="1528762"/>
              <a:ext cx="5191125" cy="24320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89" y="624"/>
                </a:cxn>
                <a:cxn ang="0">
                  <a:pos x="3114" y="1483"/>
                </a:cxn>
              </a:cxnLst>
              <a:rect l="0" t="0" r="r" b="b"/>
              <a:pathLst>
                <a:path w="3114" h="1483">
                  <a:moveTo>
                    <a:pt x="0" y="0"/>
                  </a:moveTo>
                  <a:cubicBezTo>
                    <a:pt x="585" y="188"/>
                    <a:pt x="1170" y="377"/>
                    <a:pt x="1689" y="624"/>
                  </a:cubicBezTo>
                  <a:cubicBezTo>
                    <a:pt x="2208" y="871"/>
                    <a:pt x="2661" y="1177"/>
                    <a:pt x="3114" y="1483"/>
                  </a:cubicBezTo>
                </a:path>
              </a:pathLst>
            </a:custGeom>
            <a:noFill/>
            <a:ln w="50800">
              <a:solidFill>
                <a:srgbClr val="0000FF"/>
              </a:solidFill>
              <a:round/>
              <a:headEnd/>
              <a:tailEnd type="stealth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Line 11"/>
            <p:cNvSpPr>
              <a:spLocks noChangeShapeType="1"/>
            </p:cNvSpPr>
            <p:nvPr/>
          </p:nvSpPr>
          <p:spPr bwMode="auto">
            <a:xfrm>
              <a:off x="1804988" y="1622425"/>
              <a:ext cx="4294187" cy="928687"/>
            </a:xfrm>
            <a:prstGeom prst="line">
              <a:avLst/>
            </a:prstGeom>
            <a:noFill/>
            <a:ln w="50800">
              <a:solidFill>
                <a:srgbClr val="FF3300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Line 12"/>
            <p:cNvSpPr>
              <a:spLocks noChangeShapeType="1"/>
            </p:cNvSpPr>
            <p:nvPr/>
          </p:nvSpPr>
          <p:spPr bwMode="auto">
            <a:xfrm>
              <a:off x="3211513" y="2076450"/>
              <a:ext cx="2914650" cy="990600"/>
            </a:xfrm>
            <a:prstGeom prst="line">
              <a:avLst/>
            </a:prstGeom>
            <a:noFill/>
            <a:ln w="50800">
              <a:solidFill>
                <a:srgbClr val="FF3300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Text Box 13"/>
            <p:cNvSpPr txBox="1">
              <a:spLocks noChangeArrowheads="1"/>
            </p:cNvSpPr>
            <p:nvPr/>
          </p:nvSpPr>
          <p:spPr bwMode="auto">
            <a:xfrm>
              <a:off x="4392613" y="3011487"/>
              <a:ext cx="122555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b="1" i="1">
                  <a:latin typeface="Times New Roman" pitchFamily="18" charset="0"/>
                </a:rPr>
                <a:t>electron</a:t>
              </a:r>
            </a:p>
          </p:txBody>
        </p:sp>
        <p:sp>
          <p:nvSpPr>
            <p:cNvPr id="10" name="Text Box 14"/>
            <p:cNvSpPr txBox="1">
              <a:spLocks noChangeArrowheads="1"/>
            </p:cNvSpPr>
            <p:nvPr/>
          </p:nvSpPr>
          <p:spPr bwMode="auto">
            <a:xfrm>
              <a:off x="6878638" y="2846387"/>
              <a:ext cx="18923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b="1" i="1">
                  <a:latin typeface="Times New Roman" pitchFamily="18" charset="0"/>
                </a:rPr>
                <a:t>particle cluster</a:t>
              </a:r>
            </a:p>
          </p:txBody>
        </p:sp>
        <p:sp>
          <p:nvSpPr>
            <p:cNvPr id="11" name="Text Box 15"/>
            <p:cNvSpPr txBox="1">
              <a:spLocks noChangeArrowheads="1"/>
            </p:cNvSpPr>
            <p:nvPr/>
          </p:nvSpPr>
          <p:spPr bwMode="auto">
            <a:xfrm>
              <a:off x="6888163" y="2078037"/>
              <a:ext cx="18923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b="1" i="1">
                  <a:latin typeface="Times New Roman" pitchFamily="18" charset="0"/>
                </a:rPr>
                <a:t>particle shadow</a:t>
              </a:r>
            </a:p>
          </p:txBody>
        </p:sp>
        <p:sp>
          <p:nvSpPr>
            <p:cNvPr id="12" name="Rectangle 16"/>
            <p:cNvSpPr>
              <a:spLocks noChangeArrowheads="1"/>
            </p:cNvSpPr>
            <p:nvPr/>
          </p:nvSpPr>
          <p:spPr bwMode="auto">
            <a:xfrm>
              <a:off x="6021388" y="2474912"/>
              <a:ext cx="88900" cy="60325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Rectangle 17"/>
            <p:cNvSpPr>
              <a:spLocks noChangeArrowheads="1"/>
            </p:cNvSpPr>
            <p:nvPr/>
          </p:nvSpPr>
          <p:spPr bwMode="auto">
            <a:xfrm>
              <a:off x="6029325" y="3419475"/>
              <a:ext cx="74613" cy="214312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AutoShape 19"/>
            <p:cNvSpPr>
              <a:spLocks noChangeArrowheads="1"/>
            </p:cNvSpPr>
            <p:nvPr/>
          </p:nvSpPr>
          <p:spPr bwMode="auto">
            <a:xfrm rot="10800000">
              <a:off x="6905625" y="2446337"/>
              <a:ext cx="495300" cy="417513"/>
            </a:xfrm>
            <a:custGeom>
              <a:avLst/>
              <a:gdLst>
                <a:gd name="G0" fmla="+- 15126 0 0"/>
                <a:gd name="G1" fmla="+- 2912 0 0"/>
                <a:gd name="G2" fmla="+- 12158 0 2912"/>
                <a:gd name="G3" fmla="+- G2 0 2912"/>
                <a:gd name="G4" fmla="*/ G3 32768 32059"/>
                <a:gd name="G5" fmla="*/ G4 1 2"/>
                <a:gd name="G6" fmla="+- 21600 0 15126"/>
                <a:gd name="G7" fmla="*/ G6 2912 6079"/>
                <a:gd name="G8" fmla="+- G7 15126 0"/>
                <a:gd name="T0" fmla="*/ 15126 w 21600"/>
                <a:gd name="T1" fmla="*/ 0 h 21600"/>
                <a:gd name="T2" fmla="*/ 15126 w 21600"/>
                <a:gd name="T3" fmla="*/ 12158 h 21600"/>
                <a:gd name="T4" fmla="*/ 3237 w 21600"/>
                <a:gd name="T5" fmla="*/ 21600 h 21600"/>
                <a:gd name="T6" fmla="*/ 21600 w 21600"/>
                <a:gd name="T7" fmla="*/ 6079 h 21600"/>
                <a:gd name="T8" fmla="*/ 17694720 60000 65536"/>
                <a:gd name="T9" fmla="*/ 5898240 60000 65536"/>
                <a:gd name="T10" fmla="*/ 5898240 60000 65536"/>
                <a:gd name="T11" fmla="*/ 0 60000 65536"/>
                <a:gd name="T12" fmla="*/ 12427 w 21600"/>
                <a:gd name="T13" fmla="*/ G1 h 21600"/>
                <a:gd name="T14" fmla="*/ G8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close/>
                </a:path>
              </a:pathLst>
            </a:cu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AutoShape 20"/>
            <p:cNvSpPr>
              <a:spLocks noChangeArrowheads="1"/>
            </p:cNvSpPr>
            <p:nvPr/>
          </p:nvSpPr>
          <p:spPr bwMode="auto">
            <a:xfrm rot="10800000">
              <a:off x="6899275" y="3201987"/>
              <a:ext cx="495300" cy="417513"/>
            </a:xfrm>
            <a:custGeom>
              <a:avLst/>
              <a:gdLst>
                <a:gd name="G0" fmla="+- 15126 0 0"/>
                <a:gd name="G1" fmla="+- 2912 0 0"/>
                <a:gd name="G2" fmla="+- 12158 0 2912"/>
                <a:gd name="G3" fmla="+- G2 0 2912"/>
                <a:gd name="G4" fmla="*/ G3 32768 32059"/>
                <a:gd name="G5" fmla="*/ G4 1 2"/>
                <a:gd name="G6" fmla="+- 21600 0 15126"/>
                <a:gd name="G7" fmla="*/ G6 2912 6079"/>
                <a:gd name="G8" fmla="+- G7 15126 0"/>
                <a:gd name="T0" fmla="*/ 15126 w 21600"/>
                <a:gd name="T1" fmla="*/ 0 h 21600"/>
                <a:gd name="T2" fmla="*/ 15126 w 21600"/>
                <a:gd name="T3" fmla="*/ 12158 h 21600"/>
                <a:gd name="T4" fmla="*/ 3237 w 21600"/>
                <a:gd name="T5" fmla="*/ 21600 h 21600"/>
                <a:gd name="T6" fmla="*/ 21600 w 21600"/>
                <a:gd name="T7" fmla="*/ 6079 h 21600"/>
                <a:gd name="T8" fmla="*/ 17694720 60000 65536"/>
                <a:gd name="T9" fmla="*/ 5898240 60000 65536"/>
                <a:gd name="T10" fmla="*/ 5898240 60000 65536"/>
                <a:gd name="T11" fmla="*/ 0 60000 65536"/>
                <a:gd name="T12" fmla="*/ 12427 w 21600"/>
                <a:gd name="T13" fmla="*/ G1 h 21600"/>
                <a:gd name="T14" fmla="*/ G8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close/>
                </a:path>
              </a:pathLst>
            </a:cu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Line 23"/>
            <p:cNvSpPr>
              <a:spLocks noChangeShapeType="1"/>
            </p:cNvSpPr>
            <p:nvPr/>
          </p:nvSpPr>
          <p:spPr bwMode="auto">
            <a:xfrm>
              <a:off x="1790700" y="4270375"/>
              <a:ext cx="14097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stealth" w="lg" len="lg"/>
              <a:tailEnd type="stealth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24"/>
            <p:cNvSpPr>
              <a:spLocks noChangeShapeType="1"/>
            </p:cNvSpPr>
            <p:nvPr/>
          </p:nvSpPr>
          <p:spPr bwMode="auto">
            <a:xfrm>
              <a:off x="1800225" y="4692650"/>
              <a:ext cx="427672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stealth" w="lg" len="lg"/>
              <a:tailEnd type="stealth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Text Box 25"/>
            <p:cNvSpPr txBox="1">
              <a:spLocks noChangeArrowheads="1"/>
            </p:cNvSpPr>
            <p:nvPr/>
          </p:nvSpPr>
          <p:spPr bwMode="auto">
            <a:xfrm>
              <a:off x="1919288" y="4205287"/>
              <a:ext cx="122555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b="1" i="1" dirty="0">
                  <a:latin typeface="Times New Roman" pitchFamily="18" charset="0"/>
                </a:rPr>
                <a:t>r</a:t>
              </a:r>
            </a:p>
          </p:txBody>
        </p:sp>
        <p:sp>
          <p:nvSpPr>
            <p:cNvPr id="19" name="Text Box 26"/>
            <p:cNvSpPr txBox="1">
              <a:spLocks noChangeArrowheads="1"/>
            </p:cNvSpPr>
            <p:nvPr/>
          </p:nvSpPr>
          <p:spPr bwMode="auto">
            <a:xfrm>
              <a:off x="3325813" y="4643437"/>
              <a:ext cx="122555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b="1" i="1">
                  <a:latin typeface="Times New Roman" pitchFamily="18" charset="0"/>
                </a:rPr>
                <a:t>l</a:t>
              </a:r>
            </a:p>
          </p:txBody>
        </p:sp>
        <p:sp>
          <p:nvSpPr>
            <p:cNvPr id="20" name="Line 28"/>
            <p:cNvSpPr>
              <a:spLocks noChangeShapeType="1"/>
            </p:cNvSpPr>
            <p:nvPr/>
          </p:nvSpPr>
          <p:spPr bwMode="auto">
            <a:xfrm>
              <a:off x="5745163" y="4200525"/>
              <a:ext cx="24606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stealth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29"/>
            <p:cNvSpPr>
              <a:spLocks noChangeShapeType="1"/>
            </p:cNvSpPr>
            <p:nvPr/>
          </p:nvSpPr>
          <p:spPr bwMode="auto">
            <a:xfrm flipH="1" flipV="1">
              <a:off x="6119813" y="4194175"/>
              <a:ext cx="24606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stealth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41"/>
            <p:cNvSpPr>
              <a:spLocks/>
            </p:cNvSpPr>
            <p:nvPr/>
          </p:nvSpPr>
          <p:spPr bwMode="auto">
            <a:xfrm>
              <a:off x="6124575" y="2200275"/>
              <a:ext cx="735013" cy="1828800"/>
            </a:xfrm>
            <a:custGeom>
              <a:avLst/>
              <a:gdLst/>
              <a:ahLst/>
              <a:cxnLst>
                <a:cxn ang="0">
                  <a:pos x="15" y="0"/>
                </a:cxn>
                <a:cxn ang="0">
                  <a:pos x="54" y="218"/>
                </a:cxn>
                <a:cxn ang="0">
                  <a:pos x="174" y="248"/>
                </a:cxn>
                <a:cxn ang="0">
                  <a:pos x="233" y="288"/>
                </a:cxn>
                <a:cxn ang="0">
                  <a:pos x="84" y="318"/>
                </a:cxn>
                <a:cxn ang="0">
                  <a:pos x="44" y="387"/>
                </a:cxn>
                <a:cxn ang="0">
                  <a:pos x="25" y="606"/>
                </a:cxn>
                <a:cxn ang="0">
                  <a:pos x="74" y="675"/>
                </a:cxn>
                <a:cxn ang="0">
                  <a:pos x="402" y="715"/>
                </a:cxn>
                <a:cxn ang="0">
                  <a:pos x="412" y="775"/>
                </a:cxn>
                <a:cxn ang="0">
                  <a:pos x="94" y="814"/>
                </a:cxn>
                <a:cxn ang="0">
                  <a:pos x="15" y="894"/>
                </a:cxn>
                <a:cxn ang="0">
                  <a:pos x="5" y="1023"/>
                </a:cxn>
              </a:cxnLst>
              <a:rect l="0" t="0" r="r" b="b"/>
              <a:pathLst>
                <a:path w="463" h="1023">
                  <a:moveTo>
                    <a:pt x="15" y="0"/>
                  </a:moveTo>
                  <a:cubicBezTo>
                    <a:pt x="21" y="88"/>
                    <a:pt x="28" y="177"/>
                    <a:pt x="54" y="218"/>
                  </a:cubicBezTo>
                  <a:cubicBezTo>
                    <a:pt x="80" y="259"/>
                    <a:pt x="144" y="236"/>
                    <a:pt x="174" y="248"/>
                  </a:cubicBezTo>
                  <a:cubicBezTo>
                    <a:pt x="204" y="260"/>
                    <a:pt x="248" y="276"/>
                    <a:pt x="233" y="288"/>
                  </a:cubicBezTo>
                  <a:cubicBezTo>
                    <a:pt x="218" y="300"/>
                    <a:pt x="116" y="302"/>
                    <a:pt x="84" y="318"/>
                  </a:cubicBezTo>
                  <a:cubicBezTo>
                    <a:pt x="52" y="334"/>
                    <a:pt x="54" y="339"/>
                    <a:pt x="44" y="387"/>
                  </a:cubicBezTo>
                  <a:cubicBezTo>
                    <a:pt x="34" y="435"/>
                    <a:pt x="20" y="558"/>
                    <a:pt x="25" y="606"/>
                  </a:cubicBezTo>
                  <a:cubicBezTo>
                    <a:pt x="30" y="654"/>
                    <a:pt x="11" y="657"/>
                    <a:pt x="74" y="675"/>
                  </a:cubicBezTo>
                  <a:cubicBezTo>
                    <a:pt x="137" y="693"/>
                    <a:pt x="346" y="698"/>
                    <a:pt x="402" y="715"/>
                  </a:cubicBezTo>
                  <a:cubicBezTo>
                    <a:pt x="458" y="732"/>
                    <a:pt x="463" y="759"/>
                    <a:pt x="412" y="775"/>
                  </a:cubicBezTo>
                  <a:cubicBezTo>
                    <a:pt x="361" y="791"/>
                    <a:pt x="160" y="794"/>
                    <a:pt x="94" y="814"/>
                  </a:cubicBezTo>
                  <a:cubicBezTo>
                    <a:pt x="28" y="834"/>
                    <a:pt x="30" y="859"/>
                    <a:pt x="15" y="894"/>
                  </a:cubicBezTo>
                  <a:cubicBezTo>
                    <a:pt x="0" y="929"/>
                    <a:pt x="2" y="976"/>
                    <a:pt x="5" y="1023"/>
                  </a:cubicBezTo>
                </a:path>
              </a:pathLst>
            </a:custGeom>
            <a:noFill/>
            <a:ln w="25400">
              <a:solidFill>
                <a:srgbClr val="993366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Text Box 42"/>
            <p:cNvSpPr txBox="1">
              <a:spLocks noChangeArrowheads="1"/>
            </p:cNvSpPr>
            <p:nvPr/>
          </p:nvSpPr>
          <p:spPr bwMode="auto">
            <a:xfrm>
              <a:off x="5430838" y="4192587"/>
              <a:ext cx="122555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b="1" i="1">
                  <a:latin typeface="Times New Roman" pitchFamily="18" charset="0"/>
                </a:rPr>
                <a:t>t</a:t>
              </a:r>
            </a:p>
          </p:txBody>
        </p:sp>
      </p:grpSp>
      <p:sp>
        <p:nvSpPr>
          <p:cNvPr id="25" name="Slide Number Placeholder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Beam test in 2006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763000" cy="22860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 beam test on a reduced scale 2-module </a:t>
            </a:r>
            <a:r>
              <a:rPr lang="en-US" dirty="0" err="1" smtClean="0"/>
              <a:t>SiTRD</a:t>
            </a:r>
            <a:r>
              <a:rPr lang="en-US" dirty="0" smtClean="0"/>
              <a:t> prototype was carried out at the CERN-PS T9 facility in 2006 </a:t>
            </a:r>
          </a:p>
          <a:p>
            <a:pPr lvl="1"/>
            <a:r>
              <a:rPr lang="en-US" dirty="0" smtClean="0"/>
              <a:t>the beam test campaign, consisting of several tests, started in 2001</a:t>
            </a:r>
          </a:p>
          <a:p>
            <a:r>
              <a:rPr lang="en-US" dirty="0" smtClean="0"/>
              <a:t>e/</a:t>
            </a:r>
            <a:r>
              <a:rPr lang="en-US" dirty="0" smtClean="0">
                <a:sym typeface="Symbol"/>
              </a:rPr>
              <a:t> beam with </a:t>
            </a:r>
            <a:r>
              <a:rPr lang="en-US" dirty="0" err="1" smtClean="0">
                <a:sym typeface="Symbol"/>
              </a:rPr>
              <a:t>momenta</a:t>
            </a:r>
            <a:r>
              <a:rPr lang="en-US" dirty="0" smtClean="0">
                <a:sym typeface="Symbol"/>
              </a:rPr>
              <a:t> up to 10GeV/c</a:t>
            </a:r>
          </a:p>
          <a:p>
            <a:r>
              <a:rPr lang="en-US" dirty="0" smtClean="0">
                <a:sym typeface="Symbol"/>
              </a:rPr>
              <a:t>MNP17 magnet </a:t>
            </a:r>
            <a:r>
              <a:rPr lang="en-US" dirty="0" smtClean="0">
                <a:sym typeface="Wingdings" pitchFamily="2" charset="2"/>
              </a:rPr>
              <a:t>B field up to 1T</a:t>
            </a:r>
          </a:p>
          <a:p>
            <a:r>
              <a:rPr lang="en-US" dirty="0" smtClean="0">
                <a:sym typeface="Wingdings" pitchFamily="2" charset="2"/>
              </a:rPr>
              <a:t>Length of each </a:t>
            </a:r>
            <a:r>
              <a:rPr lang="en-US" dirty="0" err="1" smtClean="0">
                <a:sym typeface="Wingdings" pitchFamily="2" charset="2"/>
              </a:rPr>
              <a:t>SiTRD</a:t>
            </a:r>
            <a:r>
              <a:rPr lang="en-US" dirty="0" smtClean="0">
                <a:sym typeface="Wingdings" pitchFamily="2" charset="2"/>
              </a:rPr>
              <a:t> module = 25cm</a:t>
            </a:r>
          </a:p>
          <a:p>
            <a:r>
              <a:rPr lang="en-US" dirty="0" smtClean="0">
                <a:sym typeface="Wingdings" pitchFamily="2" charset="2"/>
              </a:rPr>
              <a:t>Radiator  thickness = 5cm</a:t>
            </a:r>
            <a:endParaRPr lang="en-US" dirty="0"/>
          </a:p>
        </p:txBody>
      </p:sp>
      <p:grpSp>
        <p:nvGrpSpPr>
          <p:cNvPr id="72" name="Group 71"/>
          <p:cNvGrpSpPr/>
          <p:nvPr/>
        </p:nvGrpSpPr>
        <p:grpSpPr>
          <a:xfrm>
            <a:off x="60434" y="3581400"/>
            <a:ext cx="9083566" cy="3036332"/>
            <a:chOff x="76200" y="2526268"/>
            <a:chExt cx="9083566" cy="3036332"/>
          </a:xfrm>
        </p:grpSpPr>
        <p:grpSp>
          <p:nvGrpSpPr>
            <p:cNvPr id="36" name="Group 35"/>
            <p:cNvGrpSpPr/>
            <p:nvPr/>
          </p:nvGrpSpPr>
          <p:grpSpPr>
            <a:xfrm>
              <a:off x="76200" y="2743200"/>
              <a:ext cx="8879077" cy="2819400"/>
              <a:chOff x="76200" y="2743200"/>
              <a:chExt cx="8879077" cy="2819400"/>
            </a:xfrm>
          </p:grpSpPr>
          <p:sp>
            <p:nvSpPr>
              <p:cNvPr id="20" name="Rectangle 19"/>
              <p:cNvSpPr/>
              <p:nvPr/>
            </p:nvSpPr>
            <p:spPr>
              <a:xfrm>
                <a:off x="4572000" y="2743200"/>
                <a:ext cx="2286000" cy="28194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" name="Rectangle 3"/>
              <p:cNvSpPr/>
              <p:nvPr/>
            </p:nvSpPr>
            <p:spPr>
              <a:xfrm>
                <a:off x="228600" y="3962400"/>
                <a:ext cx="762000" cy="304800"/>
              </a:xfrm>
              <a:prstGeom prst="rect">
                <a:avLst/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Rectangle 4"/>
              <p:cNvSpPr/>
              <p:nvPr/>
            </p:nvSpPr>
            <p:spPr>
              <a:xfrm>
                <a:off x="1143000" y="3962400"/>
                <a:ext cx="762000" cy="304800"/>
              </a:xfrm>
              <a:prstGeom prst="rect">
                <a:avLst/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Rectangle 5"/>
              <p:cNvSpPr/>
              <p:nvPr/>
            </p:nvSpPr>
            <p:spPr>
              <a:xfrm>
                <a:off x="2057400" y="3733800"/>
                <a:ext cx="45719" cy="914400"/>
              </a:xfrm>
              <a:prstGeom prst="rect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2240281" y="3276600"/>
                <a:ext cx="45719" cy="914400"/>
              </a:xfrm>
              <a:prstGeom prst="rect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2316481" y="4038600"/>
                <a:ext cx="45719" cy="914400"/>
              </a:xfrm>
              <a:prstGeom prst="rect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Rectangle 9"/>
              <p:cNvSpPr/>
              <p:nvPr/>
            </p:nvSpPr>
            <p:spPr>
              <a:xfrm flipH="1">
                <a:off x="2667000" y="3505200"/>
                <a:ext cx="45719" cy="533400"/>
              </a:xfrm>
              <a:prstGeom prst="rect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Rectangle 10"/>
              <p:cNvSpPr/>
              <p:nvPr/>
            </p:nvSpPr>
            <p:spPr>
              <a:xfrm flipH="1">
                <a:off x="2667000" y="4191000"/>
                <a:ext cx="45719" cy="533400"/>
              </a:xfrm>
              <a:prstGeom prst="rect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Rectangle 11"/>
              <p:cNvSpPr/>
              <p:nvPr/>
            </p:nvSpPr>
            <p:spPr>
              <a:xfrm flipH="1">
                <a:off x="3124198" y="3733800"/>
                <a:ext cx="45719" cy="762000"/>
              </a:xfrm>
              <a:prstGeom prst="rect">
                <a:avLst/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Rectangle 12"/>
              <p:cNvSpPr/>
              <p:nvPr/>
            </p:nvSpPr>
            <p:spPr>
              <a:xfrm flipH="1">
                <a:off x="3581399" y="3733800"/>
                <a:ext cx="45719" cy="762000"/>
              </a:xfrm>
              <a:prstGeom prst="rect">
                <a:avLst/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Rectangle 13"/>
              <p:cNvSpPr/>
              <p:nvPr/>
            </p:nvSpPr>
            <p:spPr>
              <a:xfrm flipH="1">
                <a:off x="4069080" y="3733800"/>
                <a:ext cx="45719" cy="762000"/>
              </a:xfrm>
              <a:prstGeom prst="rect">
                <a:avLst/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Rectangle 14"/>
              <p:cNvSpPr/>
              <p:nvPr/>
            </p:nvSpPr>
            <p:spPr>
              <a:xfrm flipH="1">
                <a:off x="4602480" y="3733800"/>
                <a:ext cx="45719" cy="762000"/>
              </a:xfrm>
              <a:prstGeom prst="rect">
                <a:avLst/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Rectangle 15"/>
              <p:cNvSpPr/>
              <p:nvPr/>
            </p:nvSpPr>
            <p:spPr>
              <a:xfrm flipH="1">
                <a:off x="5669280" y="3733800"/>
                <a:ext cx="45719" cy="762000"/>
              </a:xfrm>
              <a:prstGeom prst="rect">
                <a:avLst/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Rectangle 16"/>
              <p:cNvSpPr/>
              <p:nvPr/>
            </p:nvSpPr>
            <p:spPr>
              <a:xfrm flipH="1">
                <a:off x="6812280" y="3733800"/>
                <a:ext cx="45719" cy="762000"/>
              </a:xfrm>
              <a:prstGeom prst="rect">
                <a:avLst/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4648200" y="3810000"/>
                <a:ext cx="304800" cy="609600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5715000" y="3810000"/>
                <a:ext cx="304800" cy="609600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Rectangle 20"/>
              <p:cNvSpPr/>
              <p:nvPr/>
            </p:nvSpPr>
            <p:spPr>
              <a:xfrm flipH="1">
                <a:off x="7879080" y="3276600"/>
                <a:ext cx="45719" cy="1295400"/>
              </a:xfrm>
              <a:prstGeom prst="rect">
                <a:avLst/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Rectangle 21"/>
              <p:cNvSpPr/>
              <p:nvPr/>
            </p:nvSpPr>
            <p:spPr>
              <a:xfrm rot="-1200000">
                <a:off x="8028887" y="2915354"/>
                <a:ext cx="45719" cy="914400"/>
              </a:xfrm>
              <a:prstGeom prst="rect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Rectangle 22"/>
              <p:cNvSpPr/>
              <p:nvPr/>
            </p:nvSpPr>
            <p:spPr>
              <a:xfrm rot="-1200000">
                <a:off x="8193277" y="3166822"/>
                <a:ext cx="762000" cy="381000"/>
              </a:xfrm>
              <a:prstGeom prst="rect">
                <a:avLst/>
              </a:prstGeom>
              <a:solidFill>
                <a:srgbClr val="FFCCC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5" name="Straight Connector 24"/>
              <p:cNvCxnSpPr/>
              <p:nvPr/>
            </p:nvCxnSpPr>
            <p:spPr>
              <a:xfrm>
                <a:off x="76200" y="4114800"/>
                <a:ext cx="4495800" cy="0"/>
              </a:xfrm>
              <a:prstGeom prst="line">
                <a:avLst/>
              </a:prstGeom>
              <a:ln w="381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rot="10800000" flipV="1">
                <a:off x="6858000" y="3276600"/>
                <a:ext cx="1828800" cy="609600"/>
              </a:xfrm>
              <a:prstGeom prst="line">
                <a:avLst/>
              </a:prstGeom>
              <a:ln w="38100">
                <a:solidFill>
                  <a:schemeClr val="accent1"/>
                </a:solidFill>
                <a:headEnd type="stealth" w="lg" len="lg"/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5" name="Freeform 34"/>
              <p:cNvSpPr/>
              <p:nvPr/>
            </p:nvSpPr>
            <p:spPr>
              <a:xfrm>
                <a:off x="4560570" y="3874770"/>
                <a:ext cx="2320290" cy="228600"/>
              </a:xfrm>
              <a:custGeom>
                <a:avLst/>
                <a:gdLst>
                  <a:gd name="connsiteX0" fmla="*/ 0 w 2320290"/>
                  <a:gd name="connsiteY0" fmla="*/ 228600 h 228600"/>
                  <a:gd name="connsiteX1" fmla="*/ 1417320 w 2320290"/>
                  <a:gd name="connsiteY1" fmla="*/ 182880 h 228600"/>
                  <a:gd name="connsiteX2" fmla="*/ 2320290 w 2320290"/>
                  <a:gd name="connsiteY2" fmla="*/ 0 h 228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320290" h="228600">
                    <a:moveTo>
                      <a:pt x="0" y="228600"/>
                    </a:moveTo>
                    <a:cubicBezTo>
                      <a:pt x="515302" y="224790"/>
                      <a:pt x="1030605" y="220980"/>
                      <a:pt x="1417320" y="182880"/>
                    </a:cubicBezTo>
                    <a:cubicBezTo>
                      <a:pt x="1804035" y="144780"/>
                      <a:pt x="2062162" y="72390"/>
                      <a:pt x="2320290" y="0"/>
                    </a:cubicBezTo>
                  </a:path>
                </a:pathLst>
              </a:custGeom>
              <a:ln w="381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8" name="TextBox 37"/>
            <p:cNvSpPr txBox="1"/>
            <p:nvPr/>
          </p:nvSpPr>
          <p:spPr>
            <a:xfrm>
              <a:off x="381000" y="3581400"/>
              <a:ext cx="3834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</a:t>
              </a:r>
              <a:r>
                <a:rPr lang="en-US" baseline="-25000" dirty="0" smtClean="0"/>
                <a:t>1</a:t>
              </a:r>
              <a:endParaRPr lang="en-US" baseline="-25000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1295400" y="3581400"/>
              <a:ext cx="41069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</a:t>
              </a:r>
              <a:r>
                <a:rPr lang="en-US" baseline="-25000" dirty="0" smtClean="0"/>
                <a:t>2</a:t>
              </a:r>
              <a:endParaRPr lang="en-US" baseline="-25000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1828800" y="3276600"/>
              <a:ext cx="38504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</a:t>
              </a:r>
              <a:r>
                <a:rPr lang="en-US" baseline="-25000" dirty="0" smtClean="0"/>
                <a:t>0</a:t>
              </a:r>
              <a:endParaRPr lang="en-US" baseline="-25000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2030916" y="2895600"/>
              <a:ext cx="3497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</a:t>
              </a:r>
              <a:r>
                <a:rPr lang="en-US" baseline="-25000" dirty="0" smtClean="0"/>
                <a:t>1</a:t>
              </a:r>
              <a:endParaRPr lang="en-US" baseline="-25000" dirty="0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2183316" y="4876800"/>
              <a:ext cx="3770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</a:t>
              </a:r>
              <a:r>
                <a:rPr lang="en-US" baseline="-25000" dirty="0" smtClean="0"/>
                <a:t>2</a:t>
              </a:r>
              <a:endParaRPr lang="en-US" baseline="-25000" dirty="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2488116" y="3124200"/>
              <a:ext cx="3914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S</a:t>
              </a:r>
              <a:r>
                <a:rPr lang="en-US" baseline="-25000" dirty="0" err="1" smtClean="0"/>
                <a:t>h</a:t>
              </a:r>
              <a:endParaRPr lang="en-US" baseline="-25000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2945316" y="3352800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M</a:t>
              </a:r>
              <a:r>
                <a:rPr lang="en-US" baseline="-25000" dirty="0" smtClean="0"/>
                <a:t>1</a:t>
              </a:r>
              <a:endParaRPr lang="en-US" baseline="-25000" dirty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3421008" y="3364468"/>
              <a:ext cx="4683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M</a:t>
              </a:r>
              <a:r>
                <a:rPr lang="en-US" baseline="-25000" dirty="0" smtClean="0"/>
                <a:t>2</a:t>
              </a:r>
              <a:endParaRPr lang="en-US" baseline="-25000" dirty="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3954408" y="3352800"/>
              <a:ext cx="4635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M</a:t>
              </a:r>
              <a:r>
                <a:rPr lang="en-US" baseline="-25000" dirty="0" smtClean="0"/>
                <a:t>3</a:t>
              </a:r>
              <a:endParaRPr lang="en-US" baseline="-25000" dirty="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4495800" y="3352800"/>
              <a:ext cx="4748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M</a:t>
              </a:r>
              <a:r>
                <a:rPr lang="en-US" baseline="-25000" dirty="0" smtClean="0"/>
                <a:t>4</a:t>
              </a:r>
              <a:endParaRPr lang="en-US" baseline="-25000" dirty="0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5402208" y="3352800"/>
              <a:ext cx="4667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M</a:t>
              </a:r>
              <a:r>
                <a:rPr lang="en-US" baseline="-25000" dirty="0" smtClean="0"/>
                <a:t>5</a:t>
              </a:r>
              <a:endParaRPr lang="en-US" baseline="-25000" dirty="0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6773808" y="3352800"/>
              <a:ext cx="4764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M</a:t>
              </a:r>
              <a:r>
                <a:rPr lang="en-US" baseline="-25000" dirty="0" smtClean="0"/>
                <a:t>6</a:t>
              </a:r>
              <a:endParaRPr lang="en-US" baseline="-25000" dirty="0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7391400" y="2971800"/>
              <a:ext cx="4764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M</a:t>
              </a:r>
              <a:r>
                <a:rPr lang="en-US" baseline="-25000" dirty="0" smtClean="0"/>
                <a:t>7</a:t>
              </a:r>
              <a:endParaRPr lang="en-US" baseline="-25000" dirty="0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7727424" y="2526268"/>
              <a:ext cx="3722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</a:t>
              </a:r>
              <a:r>
                <a:rPr lang="en-US" baseline="-25000" dirty="0" smtClean="0"/>
                <a:t>3</a:t>
              </a:r>
              <a:endParaRPr lang="en-US" baseline="-25000" dirty="0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8153400" y="3669268"/>
              <a:ext cx="100636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Pb</a:t>
              </a:r>
              <a:r>
                <a:rPr lang="en-US" dirty="0" smtClean="0"/>
                <a:t>-glass</a:t>
              </a:r>
              <a:endParaRPr lang="en-US" dirty="0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4962548" y="4648200"/>
              <a:ext cx="11334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Radiators</a:t>
              </a:r>
              <a:endParaRPr lang="en-US" dirty="0"/>
            </a:p>
          </p:txBody>
        </p:sp>
        <p:cxnSp>
          <p:nvCxnSpPr>
            <p:cNvPr id="58" name="Straight Arrow Connector 57"/>
            <p:cNvCxnSpPr/>
            <p:nvPr/>
          </p:nvCxnSpPr>
          <p:spPr>
            <a:xfrm rot="10800000">
              <a:off x="4876800" y="4495800"/>
              <a:ext cx="304800" cy="228600"/>
            </a:xfrm>
            <a:prstGeom prst="straightConnector1">
              <a:avLst/>
            </a:prstGeom>
            <a:ln w="2540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Arrow Connector 58"/>
            <p:cNvCxnSpPr/>
            <p:nvPr/>
          </p:nvCxnSpPr>
          <p:spPr>
            <a:xfrm rot="5400000" flipH="1" flipV="1">
              <a:off x="5715000" y="4495800"/>
              <a:ext cx="228600" cy="228600"/>
            </a:xfrm>
            <a:prstGeom prst="straightConnector1">
              <a:avLst/>
            </a:prstGeom>
            <a:ln w="2540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Right Brace 61"/>
            <p:cNvSpPr/>
            <p:nvPr/>
          </p:nvSpPr>
          <p:spPr>
            <a:xfrm rot="5400000" flipH="1">
              <a:off x="5067300" y="2705100"/>
              <a:ext cx="190500" cy="1104900"/>
            </a:xfrm>
            <a:prstGeom prst="rightBrac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ight Brace 62"/>
            <p:cNvSpPr/>
            <p:nvPr/>
          </p:nvSpPr>
          <p:spPr>
            <a:xfrm rot="5400000" flipH="1">
              <a:off x="6210300" y="2705100"/>
              <a:ext cx="190500" cy="1104900"/>
            </a:xfrm>
            <a:prstGeom prst="rightBrac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4724400" y="2831068"/>
              <a:ext cx="9573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SiTRD</a:t>
              </a:r>
              <a:r>
                <a:rPr lang="en-US" dirty="0" smtClean="0"/>
                <a:t> 1</a:t>
              </a:r>
              <a:endParaRPr lang="en-US" dirty="0"/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5900687" y="2819400"/>
              <a:ext cx="99097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SiTRD</a:t>
              </a:r>
              <a:r>
                <a:rPr lang="en-US" dirty="0" smtClean="0"/>
                <a:t> 2</a:t>
              </a:r>
              <a:endParaRPr lang="en-US" dirty="0"/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5257800" y="5181600"/>
              <a:ext cx="9460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Magnet</a:t>
              </a:r>
              <a:endParaRPr lang="en-US" dirty="0"/>
            </a:p>
          </p:txBody>
        </p:sp>
      </p:grpSp>
      <p:sp>
        <p:nvSpPr>
          <p:cNvPr id="51" name="Slide Number Placeholder 5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RadSummary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9716" y="914400"/>
            <a:ext cx="6459965" cy="4953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Beam test results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4600" y="1371600"/>
            <a:ext cx="2743200" cy="53340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Runs with pc/</a:t>
            </a:r>
            <a:r>
              <a:rPr lang="en-US" dirty="0" err="1" smtClean="0"/>
              <a:t>qB</a:t>
            </a:r>
            <a:r>
              <a:rPr lang="en-US" dirty="0" smtClean="0"/>
              <a:t>=3GV/T:</a:t>
            </a:r>
          </a:p>
          <a:p>
            <a:pPr lvl="1"/>
            <a:r>
              <a:rPr lang="en-US" dirty="0" smtClean="0"/>
              <a:t>constant separation between the “particle cluster” and the “particle shadow” in the SSD</a:t>
            </a:r>
          </a:p>
          <a:p>
            <a:pPr lvl="1"/>
            <a:r>
              <a:rPr lang="en-US" dirty="0" smtClean="0"/>
              <a:t>allow to study the dependence of the </a:t>
            </a:r>
            <a:r>
              <a:rPr lang="en-US" dirty="0" err="1" smtClean="0"/>
              <a:t>SiTRD</a:t>
            </a:r>
            <a:r>
              <a:rPr lang="en-US" dirty="0" smtClean="0"/>
              <a:t> performance on the TR yield</a:t>
            </a:r>
          </a:p>
          <a:p>
            <a:r>
              <a:rPr lang="en-US" dirty="0" smtClean="0"/>
              <a:t>Efficiency = fraction of events with at least one “X-ray cluster” detected within the “particle shadow” in any </a:t>
            </a:r>
            <a:r>
              <a:rPr lang="en-US" dirty="0" err="1" smtClean="0"/>
              <a:t>SiTRD</a:t>
            </a:r>
            <a:r>
              <a:rPr lang="en-US" dirty="0" smtClean="0"/>
              <a:t> module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14400" y="5867400"/>
            <a:ext cx="4800600" cy="646331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Energy threshold of “particle clusters” = 30keV</a:t>
            </a:r>
          </a:p>
          <a:p>
            <a:r>
              <a:rPr lang="en-US" dirty="0" smtClean="0"/>
              <a:t>Energy threshold of “X-ray clusters” = 4.5keV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ummary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516" y="1417218"/>
            <a:ext cx="6301084" cy="483118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Beam test results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72200" y="1371600"/>
            <a:ext cx="2895600" cy="54864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Runs with B=1T</a:t>
            </a:r>
          </a:p>
          <a:p>
            <a:r>
              <a:rPr lang="en-US" dirty="0" smtClean="0"/>
              <a:t>at low </a:t>
            </a:r>
            <a:r>
              <a:rPr lang="en-US" dirty="0" err="1" smtClean="0"/>
              <a:t>momenta</a:t>
            </a:r>
            <a:r>
              <a:rPr lang="en-US" dirty="0" smtClean="0"/>
              <a:t> the “particle shadow” is well separated from the “particle cluster” and the electron identification efficiency reaches its maximum</a:t>
            </a:r>
          </a:p>
          <a:p>
            <a:r>
              <a:rPr lang="en-US" dirty="0" smtClean="0"/>
              <a:t>at p&gt;5GeV/c the electron identification efficiency drops because some “X-ray clusters” can be merged into the “particle cluster”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pion</a:t>
            </a:r>
            <a:r>
              <a:rPr lang="en-US" dirty="0" smtClean="0"/>
              <a:t> contamination is always of the order of 1% and slightly decreases with increasing momentum because the size of the “particle shadow” also decreases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6096000"/>
            <a:ext cx="4800600" cy="646331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Energy threshold of “particle clusters” = 30keV</a:t>
            </a:r>
          </a:p>
          <a:p>
            <a:r>
              <a:rPr lang="en-US" dirty="0" smtClean="0"/>
              <a:t>Energy threshold of “X-ray clusters” = 4.5keV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sitrdacc"/>
          <p:cNvPicPr>
            <a:picLocks noChangeAspect="1" noChangeArrowheads="1"/>
          </p:cNvPicPr>
          <p:nvPr/>
        </p:nvPicPr>
        <p:blipFill>
          <a:blip r:embed="rId2" cstate="print"/>
          <a:srcRect l="15852" t="15077" r="12814" b="14769"/>
          <a:stretch>
            <a:fillRect/>
          </a:stretch>
        </p:blipFill>
        <p:spPr>
          <a:xfrm>
            <a:off x="4403557" y="1981200"/>
            <a:ext cx="4511843" cy="3810000"/>
          </a:xfrm>
          <a:prstGeom prst="rect">
            <a:avLst/>
          </a:prstGeom>
          <a:noFill/>
          <a:ln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</a:t>
            </a:r>
            <a:r>
              <a:rPr lang="en-US" dirty="0" err="1" smtClean="0"/>
              <a:t>SiTRD</a:t>
            </a:r>
            <a:r>
              <a:rPr lang="en-US" dirty="0" smtClean="0"/>
              <a:t> for SLHC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4419600" cy="5334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Detector: Inner silicon tracker + external </a:t>
            </a:r>
            <a:r>
              <a:rPr lang="en-US" dirty="0" err="1" smtClean="0"/>
              <a:t>SiTRD</a:t>
            </a:r>
            <a:endParaRPr lang="en-US" dirty="0" smtClean="0"/>
          </a:p>
          <a:p>
            <a:r>
              <a:rPr lang="en-US" dirty="0" smtClean="0"/>
              <a:t>Application: e/h discrimination</a:t>
            </a:r>
          </a:p>
          <a:p>
            <a:pPr lvl="1"/>
            <a:r>
              <a:rPr lang="en-US" dirty="0" smtClean="0"/>
              <a:t>high magnetic field available</a:t>
            </a:r>
          </a:p>
          <a:p>
            <a:pPr lvl="1"/>
            <a:r>
              <a:rPr lang="en-US" dirty="0" smtClean="0"/>
              <a:t>no limitations on the number of electronic channels</a:t>
            </a:r>
          </a:p>
          <a:p>
            <a:r>
              <a:rPr lang="en-US" dirty="0" smtClean="0"/>
              <a:t>Momentum </a:t>
            </a:r>
            <a:r>
              <a:rPr lang="en-US" dirty="0" smtClean="0"/>
              <a:t>range up to </a:t>
            </a:r>
            <a:r>
              <a:rPr lang="en-US" dirty="0" smtClean="0">
                <a:sym typeface="Symbol"/>
              </a:rPr>
              <a:t>100GeV (limited by hadron TR)</a:t>
            </a:r>
          </a:p>
          <a:p>
            <a:r>
              <a:rPr lang="en-US" dirty="0" smtClean="0">
                <a:sym typeface="Symbol"/>
              </a:rPr>
              <a:t>Reduced </a:t>
            </a:r>
            <a:r>
              <a:rPr lang="en-US" dirty="0" smtClean="0">
                <a:sym typeface="Symbol"/>
              </a:rPr>
              <a:t>material budget (in terms of X</a:t>
            </a:r>
            <a:r>
              <a:rPr lang="en-US" baseline="-25000" dirty="0" smtClean="0">
                <a:sym typeface="Symbol"/>
              </a:rPr>
              <a:t>0</a:t>
            </a:r>
            <a:r>
              <a:rPr lang="en-US" dirty="0" smtClean="0">
                <a:sym typeface="Symbol"/>
              </a:rPr>
              <a:t>)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err="1" smtClean="0"/>
              <a:t>SiTRD</a:t>
            </a:r>
            <a:r>
              <a:rPr lang="en-US" dirty="0" smtClean="0"/>
              <a:t> for the ATLAS upgrade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References: </a:t>
            </a:r>
          </a:p>
          <a:p>
            <a:pPr lvl="1"/>
            <a:r>
              <a:rPr lang="en-US" dirty="0" smtClean="0"/>
              <a:t>R. L. Bates, “Upgrading the ATLAS barrel tracker for the super-LHC”, NIMA607 (2009), 24</a:t>
            </a:r>
          </a:p>
          <a:p>
            <a:pPr lvl="1"/>
            <a:r>
              <a:rPr lang="en-US" dirty="0" smtClean="0"/>
              <a:t>M. </a:t>
            </a:r>
            <a:r>
              <a:rPr lang="en-US" dirty="0" err="1" smtClean="0"/>
              <a:t>Minano</a:t>
            </a:r>
            <a:r>
              <a:rPr lang="en-US" dirty="0" smtClean="0"/>
              <a:t>, “ATLAS strips upgrade”, Vertex2009</a:t>
            </a:r>
          </a:p>
          <a:p>
            <a:r>
              <a:rPr lang="en-US" dirty="0" smtClean="0"/>
              <a:t>Geometry:</a:t>
            </a:r>
          </a:p>
          <a:p>
            <a:pPr lvl="1"/>
            <a:r>
              <a:rPr lang="en-US" dirty="0" smtClean="0"/>
              <a:t>5 SSD planes available, at radial distances of 38cm, 49cm, 60cm, 75cm and 95cm </a:t>
            </a:r>
            <a:r>
              <a:rPr lang="en-US" dirty="0" smtClean="0">
                <a:sym typeface="Wingdings" pitchFamily="2" charset="2"/>
              </a:rPr>
              <a:t>4 </a:t>
            </a:r>
            <a:r>
              <a:rPr lang="en-US" dirty="0" err="1" smtClean="0">
                <a:sym typeface="Wingdings" pitchFamily="2" charset="2"/>
              </a:rPr>
              <a:t>SiTRD</a:t>
            </a:r>
            <a:r>
              <a:rPr lang="en-US" dirty="0" smtClean="0">
                <a:sym typeface="Wingdings" pitchFamily="2" charset="2"/>
              </a:rPr>
              <a:t> modules with total lengths of 11cm, 11cm, 15cm and 20cm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Magnetic field: B=2T</a:t>
            </a:r>
          </a:p>
          <a:p>
            <a:r>
              <a:rPr lang="en-US" dirty="0" smtClean="0">
                <a:sym typeface="Wingdings" pitchFamily="2" charset="2"/>
              </a:rPr>
              <a:t>Detectors:</a:t>
            </a:r>
            <a:endParaRPr lang="en-US" dirty="0" smtClean="0"/>
          </a:p>
          <a:p>
            <a:pPr lvl="1"/>
            <a:r>
              <a:rPr lang="en-US" dirty="0" smtClean="0"/>
              <a:t>SSDs with a thickness of 320</a:t>
            </a:r>
            <a:r>
              <a:rPr lang="en-US" dirty="0" smtClean="0">
                <a:sym typeface="Symbol"/>
              </a:rPr>
              <a:t>m and a </a:t>
            </a:r>
            <a:r>
              <a:rPr lang="en-US" dirty="0" smtClean="0"/>
              <a:t>strip pitch of 74.5</a:t>
            </a:r>
            <a:r>
              <a:rPr lang="en-US" dirty="0" smtClean="0">
                <a:sym typeface="Symbol"/>
              </a:rPr>
              <a:t>m</a:t>
            </a:r>
          </a:p>
          <a:p>
            <a:pPr lvl="1"/>
            <a:r>
              <a:rPr lang="en-US" dirty="0" smtClean="0">
                <a:sym typeface="Symbol"/>
              </a:rPr>
              <a:t>the strips of the 3 inner layers are</a:t>
            </a:r>
            <a:r>
              <a:rPr lang="en-US" dirty="0" smtClean="0"/>
              <a:t> 24mm long, those of the 2 outer layers are 96mm long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2038</TotalTime>
  <Words>1850</Words>
  <Application>Microsoft Office PowerPoint</Application>
  <PresentationFormat>On-screen Show (4:3)</PresentationFormat>
  <Paragraphs>200</Paragraphs>
  <Slides>23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Flow</vt:lpstr>
      <vt:lpstr>Microsoft Equation 3.0</vt:lpstr>
      <vt:lpstr>Possible application of the SiTRD technique in the next generation collider experiments</vt:lpstr>
      <vt:lpstr>The SiTRD concept</vt:lpstr>
      <vt:lpstr>Principle of operation (1)</vt:lpstr>
      <vt:lpstr>Principle of operation (2)</vt:lpstr>
      <vt:lpstr>Beam test in 2006</vt:lpstr>
      <vt:lpstr>Beam test results (1)</vt:lpstr>
      <vt:lpstr>Beam test results (2)</vt:lpstr>
      <vt:lpstr>A SiTRD for SLHC</vt:lpstr>
      <vt:lpstr>A SiTRD for the ATLAS upgrade</vt:lpstr>
      <vt:lpstr>Choice of the radiator</vt:lpstr>
      <vt:lpstr>Expected performance</vt:lpstr>
      <vt:lpstr>SiTRD Monte Carlo simulation</vt:lpstr>
      <vt:lpstr>Electric potential and weighting potential maps in the SSDs</vt:lpstr>
      <vt:lpstr>Front-end electronics simulation</vt:lpstr>
      <vt:lpstr>Noise simulation</vt:lpstr>
      <vt:lpstr>Display of a 5GeV/c electron event</vt:lpstr>
      <vt:lpstr>Examples of signals in the SSDs</vt:lpstr>
      <vt:lpstr>Energy deposition in the SSDs</vt:lpstr>
      <vt:lpstr>SiTRD performance  (X-ray cluster counting mode)</vt:lpstr>
      <vt:lpstr>The likelihood analysis approach</vt:lpstr>
      <vt:lpstr>SiTRD performance  (likelihood analysis approach)</vt:lpstr>
      <vt:lpstr>Conclusions</vt:lpstr>
      <vt:lpstr>References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loparco</cp:lastModifiedBy>
  <cp:revision>145</cp:revision>
  <dcterms:created xsi:type="dcterms:W3CDTF">2006-08-16T00:00:00Z</dcterms:created>
  <dcterms:modified xsi:type="dcterms:W3CDTF">2011-09-15T13:53:03Z</dcterms:modified>
</cp:coreProperties>
</file>