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Lst>
  <p:notesMasterIdLst>
    <p:notesMasterId r:id="rId42"/>
  </p:notesMasterIdLst>
  <p:sldIdLst>
    <p:sldId id="256" r:id="rId4"/>
    <p:sldId id="303" r:id="rId5"/>
    <p:sldId id="336" r:id="rId6"/>
    <p:sldId id="307" r:id="rId7"/>
    <p:sldId id="282" r:id="rId8"/>
    <p:sldId id="309" r:id="rId9"/>
    <p:sldId id="310" r:id="rId10"/>
    <p:sldId id="323" r:id="rId11"/>
    <p:sldId id="260" r:id="rId12"/>
    <p:sldId id="261" r:id="rId13"/>
    <p:sldId id="287" r:id="rId14"/>
    <p:sldId id="338" r:id="rId15"/>
    <p:sldId id="339" r:id="rId16"/>
    <p:sldId id="335" r:id="rId17"/>
    <p:sldId id="346" r:id="rId18"/>
    <p:sldId id="288" r:id="rId19"/>
    <p:sldId id="327" r:id="rId20"/>
    <p:sldId id="314" r:id="rId21"/>
    <p:sldId id="316" r:id="rId22"/>
    <p:sldId id="340" r:id="rId23"/>
    <p:sldId id="325" r:id="rId24"/>
    <p:sldId id="326" r:id="rId25"/>
    <p:sldId id="330" r:id="rId26"/>
    <p:sldId id="319" r:id="rId27"/>
    <p:sldId id="289" r:id="rId28"/>
    <p:sldId id="347" r:id="rId29"/>
    <p:sldId id="313" r:id="rId30"/>
    <p:sldId id="331" r:id="rId31"/>
    <p:sldId id="332" r:id="rId32"/>
    <p:sldId id="344" r:id="rId33"/>
    <p:sldId id="345" r:id="rId34"/>
    <p:sldId id="292" r:id="rId35"/>
    <p:sldId id="341" r:id="rId36"/>
    <p:sldId id="343" r:id="rId37"/>
    <p:sldId id="305" r:id="rId38"/>
    <p:sldId id="304" r:id="rId39"/>
    <p:sldId id="348" r:id="rId40"/>
    <p:sldId id="271"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776" autoAdjust="0"/>
    <p:restoredTop sz="94660"/>
  </p:normalViewPr>
  <p:slideViewPr>
    <p:cSldViewPr>
      <p:cViewPr varScale="1">
        <p:scale>
          <a:sx n="68" d="100"/>
          <a:sy n="68" d="100"/>
        </p:scale>
        <p:origin x="-124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D166F56-B004-44FE-B9AF-02A217E9C34F}" type="slidenum">
              <a:rPr lang="en-US"/>
              <a:pPr/>
              <a:t>‹N›</a:t>
            </a:fld>
            <a:endParaRPr lang="en-US"/>
          </a:p>
        </p:txBody>
      </p:sp>
    </p:spTree>
    <p:extLst>
      <p:ext uri="{BB962C8B-B14F-4D97-AF65-F5344CB8AC3E}">
        <p14:creationId xmlns:p14="http://schemas.microsoft.com/office/powerpoint/2010/main" val="19926044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3A963-34A2-49E6-BE4E-D5F4150D13A8}" type="slidenum">
              <a:rPr lang="en-US"/>
              <a:pPr/>
              <a:t>13</a:t>
            </a:fld>
            <a:endParaRPr lang="en-US"/>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D0B11-BBDD-480E-B360-4AA5DCDAF51F}" type="slidenum">
              <a:rPr lang="en-US"/>
              <a:pPr/>
              <a:t>19</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CUBIT animation. </a:t>
            </a:r>
            <a:endParaRPr lang="en-US" dirty="0"/>
          </a:p>
        </p:txBody>
      </p:sp>
      <p:sp>
        <p:nvSpPr>
          <p:cNvPr id="4" name="Slide Number Placeholder 3"/>
          <p:cNvSpPr>
            <a:spLocks noGrp="1"/>
          </p:cNvSpPr>
          <p:nvPr>
            <p:ph type="sldNum" sz="quarter" idx="10"/>
          </p:nvPr>
        </p:nvSpPr>
        <p:spPr/>
        <p:txBody>
          <a:bodyPr/>
          <a:lstStyle/>
          <a:p>
            <a:fld id="{B0BCDFF0-7274-4E5C-B57B-E8DEAB18DA85}" type="slidenum">
              <a:rPr lang="en-US" smtClean="0"/>
              <a:t>24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D69A85-C8E1-4128-BABD-80A4E41CBAFF}" type="slidenum">
              <a:rPr lang="en-US"/>
              <a:pPr/>
              <a:t>32</a:t>
            </a:fld>
            <a:endParaRPr lang="en-US"/>
          </a:p>
        </p:txBody>
      </p:sp>
      <p:sp>
        <p:nvSpPr>
          <p:cNvPr id="58370"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EBF2A6EC-24C4-4A0E-9D17-87EDF440344F}" type="slidenum">
              <a:rPr lang="en-US" sz="1200">
                <a:latin typeface="Calibri" pitchFamily="34" charset="0"/>
              </a:rPr>
              <a:pPr algn="r"/>
              <a:t>32</a:t>
            </a:fld>
            <a:endParaRPr lang="en-US" sz="1200">
              <a:latin typeface="Calibri"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p:txBody>
          <a:bodyPr/>
          <a:lstStyle/>
          <a:p>
            <a:pPr>
              <a:spcBef>
                <a:spcPct val="0"/>
              </a:spcBef>
            </a:pPr>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ea typeface="ＭＳ Ｐゴシック" pitchFamily="34" charset="-128"/>
              </a:defRPr>
            </a:lvl1pPr>
            <a:lvl2pPr marL="734852" indent="-282635" defTabSz="920135" eaLnBrk="0" hangingPunct="0">
              <a:defRPr>
                <a:solidFill>
                  <a:schemeClr val="tx1"/>
                </a:solidFill>
                <a:latin typeface="Arial" pitchFamily="34" charset="0"/>
                <a:ea typeface="ＭＳ Ｐゴシック" pitchFamily="34" charset="-128"/>
              </a:defRPr>
            </a:lvl2pPr>
            <a:lvl3pPr marL="1130541" indent="-226108" defTabSz="920135" eaLnBrk="0" hangingPunct="0">
              <a:defRPr>
                <a:solidFill>
                  <a:schemeClr val="tx1"/>
                </a:solidFill>
                <a:latin typeface="Arial" pitchFamily="34" charset="0"/>
                <a:ea typeface="ＭＳ Ｐゴシック" pitchFamily="34" charset="-128"/>
              </a:defRPr>
            </a:lvl3pPr>
            <a:lvl4pPr marL="1582758" indent="-226108" defTabSz="920135" eaLnBrk="0" hangingPunct="0">
              <a:defRPr>
                <a:solidFill>
                  <a:schemeClr val="tx1"/>
                </a:solidFill>
                <a:latin typeface="Arial" pitchFamily="34" charset="0"/>
                <a:ea typeface="ＭＳ Ｐゴシック" pitchFamily="34" charset="-128"/>
              </a:defRPr>
            </a:lvl4pPr>
            <a:lvl5pPr marL="2034974" indent="-226108" defTabSz="920135" eaLnBrk="0" hangingPunct="0">
              <a:defRPr>
                <a:solidFill>
                  <a:schemeClr val="tx1"/>
                </a:solidFill>
                <a:latin typeface="Arial" pitchFamily="34" charset="0"/>
                <a:ea typeface="ＭＳ Ｐゴシック" pitchFamily="34" charset="-128"/>
              </a:defRPr>
            </a:lvl5pPr>
            <a:lvl6pPr marL="2487191" indent="-226108" defTabSz="92013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39407" indent="-226108" defTabSz="920135" eaLnBrk="0" fontAlgn="base" hangingPunct="0">
              <a:spcBef>
                <a:spcPct val="0"/>
              </a:spcBef>
              <a:spcAft>
                <a:spcPct val="0"/>
              </a:spcAft>
              <a:defRPr>
                <a:solidFill>
                  <a:schemeClr val="tx1"/>
                </a:solidFill>
                <a:latin typeface="Arial" pitchFamily="34" charset="0"/>
                <a:ea typeface="ＭＳ Ｐゴシック" pitchFamily="34" charset="-128"/>
              </a:defRPr>
            </a:lvl7pPr>
            <a:lvl8pPr marL="3391624" indent="-226108" defTabSz="92013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43840" indent="-226108" defTabSz="92013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3CB367F-DE4C-4A6A-A102-E91A5A886448}" type="slidenum">
              <a:rPr lang="en-US" smtClean="0"/>
              <a:pPr eaLnBrk="1" hangingPunct="1"/>
              <a:t>36</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3E9F3A9A-E6B7-429B-B8CF-18ED147727E0}" type="slidenum">
              <a:rPr lang="en-US"/>
              <a:pPr/>
              <a:t>‹N›</a:t>
            </a:fld>
            <a:endParaRPr lang="en-US"/>
          </a:p>
        </p:txBody>
      </p:sp>
    </p:spTree>
    <p:extLst>
      <p:ext uri="{BB962C8B-B14F-4D97-AF65-F5344CB8AC3E}">
        <p14:creationId xmlns:p14="http://schemas.microsoft.com/office/powerpoint/2010/main" val="4228093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FB11E3DE-29E7-49BE-9E57-BCE6165404F4}" type="slidenum">
              <a:rPr lang="en-US"/>
              <a:pPr/>
              <a:t>‹N›</a:t>
            </a:fld>
            <a:endParaRPr lang="en-US"/>
          </a:p>
        </p:txBody>
      </p:sp>
    </p:spTree>
    <p:extLst>
      <p:ext uri="{BB962C8B-B14F-4D97-AF65-F5344CB8AC3E}">
        <p14:creationId xmlns:p14="http://schemas.microsoft.com/office/powerpoint/2010/main" val="3129465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0"/>
            <a:ext cx="2286000" cy="61261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0" y="0"/>
            <a:ext cx="6705600" cy="61261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C405F9BF-3481-47BA-A0E0-722943B1D3A2}" type="slidenum">
              <a:rPr lang="en-US"/>
              <a:pPr/>
              <a:t>‹N›</a:t>
            </a:fld>
            <a:endParaRPr lang="en-US"/>
          </a:p>
        </p:txBody>
      </p:sp>
    </p:spTree>
    <p:extLst>
      <p:ext uri="{BB962C8B-B14F-4D97-AF65-F5344CB8AC3E}">
        <p14:creationId xmlns:p14="http://schemas.microsoft.com/office/powerpoint/2010/main" val="176446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0" y="0"/>
            <a:ext cx="91440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457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57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245225"/>
            <a:ext cx="2133600" cy="476250"/>
          </a:xfrm>
        </p:spPr>
        <p:txBody>
          <a:bodyPr/>
          <a:lstStyle>
            <a:lvl1pPr>
              <a:defRPr/>
            </a:lvl1pPr>
          </a:lstStyle>
          <a:p>
            <a:endParaRPr lang="en-US"/>
          </a:p>
        </p:txBody>
      </p:sp>
      <p:sp>
        <p:nvSpPr>
          <p:cNvPr id="8" name="Segnaposto piè di pagina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egnaposto numero diapositiva 8"/>
          <p:cNvSpPr>
            <a:spLocks noGrp="1"/>
          </p:cNvSpPr>
          <p:nvPr>
            <p:ph type="sldNum" sz="quarter" idx="12"/>
          </p:nvPr>
        </p:nvSpPr>
        <p:spPr>
          <a:xfrm>
            <a:off x="6553200" y="6245225"/>
            <a:ext cx="2133600" cy="476250"/>
          </a:xfrm>
        </p:spPr>
        <p:txBody>
          <a:bodyPr/>
          <a:lstStyle>
            <a:lvl1pPr>
              <a:defRPr/>
            </a:lvl1pPr>
          </a:lstStyle>
          <a:p>
            <a:fld id="{F89F0A48-3A7E-401B-BA36-62C3440B074C}" type="slidenum">
              <a:rPr lang="en-US"/>
              <a:pPr/>
              <a:t>‹N›</a:t>
            </a:fld>
            <a:endParaRPr lang="en-US"/>
          </a:p>
        </p:txBody>
      </p:sp>
    </p:spTree>
    <p:extLst>
      <p:ext uri="{BB962C8B-B14F-4D97-AF65-F5344CB8AC3E}">
        <p14:creationId xmlns:p14="http://schemas.microsoft.com/office/powerpoint/2010/main" val="2448691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0530E41B-12FF-4FA9-B6BD-7D96898903EC}" type="slidenum">
              <a:rPr lang="en-US"/>
              <a:pPr/>
              <a:t>‹N›</a:t>
            </a:fld>
            <a:endParaRPr lang="en-US"/>
          </a:p>
        </p:txBody>
      </p:sp>
    </p:spTree>
    <p:extLst>
      <p:ext uri="{BB962C8B-B14F-4D97-AF65-F5344CB8AC3E}">
        <p14:creationId xmlns:p14="http://schemas.microsoft.com/office/powerpoint/2010/main" val="2894250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11E19FA1-DA20-48C2-981C-E4A0C89792BC}" type="slidenum">
              <a:rPr lang="en-US"/>
              <a:pPr/>
              <a:t>‹N›</a:t>
            </a:fld>
            <a:endParaRPr lang="en-US"/>
          </a:p>
        </p:txBody>
      </p:sp>
    </p:spTree>
    <p:extLst>
      <p:ext uri="{BB962C8B-B14F-4D97-AF65-F5344CB8AC3E}">
        <p14:creationId xmlns:p14="http://schemas.microsoft.com/office/powerpoint/2010/main" val="4262546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F2351EFD-6BE6-44BB-932B-1792CE140902}" type="slidenum">
              <a:rPr lang="en-US"/>
              <a:pPr/>
              <a:t>‹N›</a:t>
            </a:fld>
            <a:endParaRPr lang="en-US"/>
          </a:p>
        </p:txBody>
      </p:sp>
    </p:spTree>
    <p:extLst>
      <p:ext uri="{BB962C8B-B14F-4D97-AF65-F5344CB8AC3E}">
        <p14:creationId xmlns:p14="http://schemas.microsoft.com/office/powerpoint/2010/main" val="130297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US"/>
          </a:p>
        </p:txBody>
      </p:sp>
      <p:sp>
        <p:nvSpPr>
          <p:cNvPr id="6" name="Segnaposto piè di pagina 5"/>
          <p:cNvSpPr>
            <a:spLocks noGrp="1"/>
          </p:cNvSpPr>
          <p:nvPr>
            <p:ph type="ftr" sz="quarter" idx="11"/>
          </p:nvPr>
        </p:nvSpPr>
        <p:spPr/>
        <p:txBody>
          <a:bodyPr/>
          <a:lstStyle>
            <a:lvl1pPr>
              <a:defRPr/>
            </a:lvl1pPr>
          </a:lstStyle>
          <a:p>
            <a:endParaRPr lang="en-US"/>
          </a:p>
        </p:txBody>
      </p:sp>
      <p:sp>
        <p:nvSpPr>
          <p:cNvPr id="7" name="Segnaposto numero diapositiva 6"/>
          <p:cNvSpPr>
            <a:spLocks noGrp="1"/>
          </p:cNvSpPr>
          <p:nvPr>
            <p:ph type="sldNum" sz="quarter" idx="12"/>
          </p:nvPr>
        </p:nvSpPr>
        <p:spPr/>
        <p:txBody>
          <a:bodyPr/>
          <a:lstStyle>
            <a:lvl1pPr>
              <a:defRPr/>
            </a:lvl1pPr>
          </a:lstStyle>
          <a:p>
            <a:fld id="{646CF548-87ED-41F0-AFC6-E91ACD6B4511}" type="slidenum">
              <a:rPr lang="en-US"/>
              <a:pPr/>
              <a:t>‹N›</a:t>
            </a:fld>
            <a:endParaRPr lang="en-US"/>
          </a:p>
        </p:txBody>
      </p:sp>
    </p:spTree>
    <p:extLst>
      <p:ext uri="{BB962C8B-B14F-4D97-AF65-F5344CB8AC3E}">
        <p14:creationId xmlns:p14="http://schemas.microsoft.com/office/powerpoint/2010/main" val="3102454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US"/>
          </a:p>
        </p:txBody>
      </p:sp>
      <p:sp>
        <p:nvSpPr>
          <p:cNvPr id="8" name="Segnaposto piè di pagina 7"/>
          <p:cNvSpPr>
            <a:spLocks noGrp="1"/>
          </p:cNvSpPr>
          <p:nvPr>
            <p:ph type="ftr" sz="quarter" idx="11"/>
          </p:nvPr>
        </p:nvSpPr>
        <p:spPr/>
        <p:txBody>
          <a:bodyPr/>
          <a:lstStyle>
            <a:lvl1pPr>
              <a:defRPr/>
            </a:lvl1pPr>
          </a:lstStyle>
          <a:p>
            <a:endParaRPr lang="en-US"/>
          </a:p>
        </p:txBody>
      </p:sp>
      <p:sp>
        <p:nvSpPr>
          <p:cNvPr id="9" name="Segnaposto numero diapositiva 8"/>
          <p:cNvSpPr>
            <a:spLocks noGrp="1"/>
          </p:cNvSpPr>
          <p:nvPr>
            <p:ph type="sldNum" sz="quarter" idx="12"/>
          </p:nvPr>
        </p:nvSpPr>
        <p:spPr/>
        <p:txBody>
          <a:bodyPr/>
          <a:lstStyle>
            <a:lvl1pPr>
              <a:defRPr/>
            </a:lvl1pPr>
          </a:lstStyle>
          <a:p>
            <a:fld id="{A6BB2BC9-7A5B-4BD9-95F8-644E42996EF8}" type="slidenum">
              <a:rPr lang="en-US"/>
              <a:pPr/>
              <a:t>‹N›</a:t>
            </a:fld>
            <a:endParaRPr lang="en-US"/>
          </a:p>
        </p:txBody>
      </p:sp>
    </p:spTree>
    <p:extLst>
      <p:ext uri="{BB962C8B-B14F-4D97-AF65-F5344CB8AC3E}">
        <p14:creationId xmlns:p14="http://schemas.microsoft.com/office/powerpoint/2010/main" val="3221807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en-US"/>
          </a:p>
        </p:txBody>
      </p:sp>
      <p:sp>
        <p:nvSpPr>
          <p:cNvPr id="4" name="Segnaposto piè di pagina 3"/>
          <p:cNvSpPr>
            <a:spLocks noGrp="1"/>
          </p:cNvSpPr>
          <p:nvPr>
            <p:ph type="ftr" sz="quarter" idx="11"/>
          </p:nvPr>
        </p:nvSpPr>
        <p:spPr/>
        <p:txBody>
          <a:bodyPr/>
          <a:lstStyle>
            <a:lvl1pPr>
              <a:defRPr/>
            </a:lvl1pPr>
          </a:lstStyle>
          <a:p>
            <a:endParaRPr lang="en-US"/>
          </a:p>
        </p:txBody>
      </p:sp>
      <p:sp>
        <p:nvSpPr>
          <p:cNvPr id="5" name="Segnaposto numero diapositiva 4"/>
          <p:cNvSpPr>
            <a:spLocks noGrp="1"/>
          </p:cNvSpPr>
          <p:nvPr>
            <p:ph type="sldNum" sz="quarter" idx="12"/>
          </p:nvPr>
        </p:nvSpPr>
        <p:spPr/>
        <p:txBody>
          <a:bodyPr/>
          <a:lstStyle>
            <a:lvl1pPr>
              <a:defRPr/>
            </a:lvl1pPr>
          </a:lstStyle>
          <a:p>
            <a:fld id="{3FCD9D2F-B0E8-40CD-9658-DB5DAE50C285}" type="slidenum">
              <a:rPr lang="en-US"/>
              <a:pPr/>
              <a:t>‹N›</a:t>
            </a:fld>
            <a:endParaRPr lang="en-US"/>
          </a:p>
        </p:txBody>
      </p:sp>
    </p:spTree>
    <p:extLst>
      <p:ext uri="{BB962C8B-B14F-4D97-AF65-F5344CB8AC3E}">
        <p14:creationId xmlns:p14="http://schemas.microsoft.com/office/powerpoint/2010/main" val="3198329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p>
        </p:txBody>
      </p:sp>
      <p:sp>
        <p:nvSpPr>
          <p:cNvPr id="3" name="Segnaposto piè di pagina 2"/>
          <p:cNvSpPr>
            <a:spLocks noGrp="1"/>
          </p:cNvSpPr>
          <p:nvPr>
            <p:ph type="ftr" sz="quarter" idx="11"/>
          </p:nvPr>
        </p:nvSpPr>
        <p:spPr/>
        <p:txBody>
          <a:bodyPr/>
          <a:lstStyle>
            <a:lvl1pPr>
              <a:defRPr/>
            </a:lvl1pPr>
          </a:lstStyle>
          <a:p>
            <a:endParaRPr lang="en-US"/>
          </a:p>
        </p:txBody>
      </p:sp>
      <p:sp>
        <p:nvSpPr>
          <p:cNvPr id="4" name="Segnaposto numero diapositiva 3"/>
          <p:cNvSpPr>
            <a:spLocks noGrp="1"/>
          </p:cNvSpPr>
          <p:nvPr>
            <p:ph type="sldNum" sz="quarter" idx="12"/>
          </p:nvPr>
        </p:nvSpPr>
        <p:spPr/>
        <p:txBody>
          <a:bodyPr/>
          <a:lstStyle>
            <a:lvl1pPr>
              <a:defRPr/>
            </a:lvl1pPr>
          </a:lstStyle>
          <a:p>
            <a:fld id="{D409E769-553E-457C-9974-56E1459CF26E}" type="slidenum">
              <a:rPr lang="en-US"/>
              <a:pPr/>
              <a:t>‹N›</a:t>
            </a:fld>
            <a:endParaRPr lang="en-US"/>
          </a:p>
        </p:txBody>
      </p:sp>
    </p:spTree>
    <p:extLst>
      <p:ext uri="{BB962C8B-B14F-4D97-AF65-F5344CB8AC3E}">
        <p14:creationId xmlns:p14="http://schemas.microsoft.com/office/powerpoint/2010/main" val="926040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A14CFDE4-46DB-4759-A119-8225F8E1F0DA}" type="slidenum">
              <a:rPr lang="en-US"/>
              <a:pPr/>
              <a:t>‹N›</a:t>
            </a:fld>
            <a:endParaRPr lang="en-US"/>
          </a:p>
        </p:txBody>
      </p:sp>
    </p:spTree>
    <p:extLst>
      <p:ext uri="{BB962C8B-B14F-4D97-AF65-F5344CB8AC3E}">
        <p14:creationId xmlns:p14="http://schemas.microsoft.com/office/powerpoint/2010/main" val="3653225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p>
        </p:txBody>
      </p:sp>
      <p:sp>
        <p:nvSpPr>
          <p:cNvPr id="6" name="Segnaposto piè di pagina 5"/>
          <p:cNvSpPr>
            <a:spLocks noGrp="1"/>
          </p:cNvSpPr>
          <p:nvPr>
            <p:ph type="ftr" sz="quarter" idx="11"/>
          </p:nvPr>
        </p:nvSpPr>
        <p:spPr/>
        <p:txBody>
          <a:bodyPr/>
          <a:lstStyle>
            <a:lvl1pPr>
              <a:defRPr/>
            </a:lvl1pPr>
          </a:lstStyle>
          <a:p>
            <a:endParaRPr lang="en-US"/>
          </a:p>
        </p:txBody>
      </p:sp>
      <p:sp>
        <p:nvSpPr>
          <p:cNvPr id="7" name="Segnaposto numero diapositiva 6"/>
          <p:cNvSpPr>
            <a:spLocks noGrp="1"/>
          </p:cNvSpPr>
          <p:nvPr>
            <p:ph type="sldNum" sz="quarter" idx="12"/>
          </p:nvPr>
        </p:nvSpPr>
        <p:spPr/>
        <p:txBody>
          <a:bodyPr/>
          <a:lstStyle>
            <a:lvl1pPr>
              <a:defRPr/>
            </a:lvl1pPr>
          </a:lstStyle>
          <a:p>
            <a:fld id="{90CDC570-E181-4C99-857E-C1DA2457D006}" type="slidenum">
              <a:rPr lang="en-US"/>
              <a:pPr/>
              <a:t>‹N›</a:t>
            </a:fld>
            <a:endParaRPr lang="en-US"/>
          </a:p>
        </p:txBody>
      </p:sp>
    </p:spTree>
    <p:extLst>
      <p:ext uri="{BB962C8B-B14F-4D97-AF65-F5344CB8AC3E}">
        <p14:creationId xmlns:p14="http://schemas.microsoft.com/office/powerpoint/2010/main" val="3573220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p>
        </p:txBody>
      </p:sp>
      <p:sp>
        <p:nvSpPr>
          <p:cNvPr id="6" name="Segnaposto piè di pagina 5"/>
          <p:cNvSpPr>
            <a:spLocks noGrp="1"/>
          </p:cNvSpPr>
          <p:nvPr>
            <p:ph type="ftr" sz="quarter" idx="11"/>
          </p:nvPr>
        </p:nvSpPr>
        <p:spPr/>
        <p:txBody>
          <a:bodyPr/>
          <a:lstStyle>
            <a:lvl1pPr>
              <a:defRPr/>
            </a:lvl1pPr>
          </a:lstStyle>
          <a:p>
            <a:endParaRPr lang="en-US"/>
          </a:p>
        </p:txBody>
      </p:sp>
      <p:sp>
        <p:nvSpPr>
          <p:cNvPr id="7" name="Segnaposto numero diapositiva 6"/>
          <p:cNvSpPr>
            <a:spLocks noGrp="1"/>
          </p:cNvSpPr>
          <p:nvPr>
            <p:ph type="sldNum" sz="quarter" idx="12"/>
          </p:nvPr>
        </p:nvSpPr>
        <p:spPr/>
        <p:txBody>
          <a:bodyPr/>
          <a:lstStyle>
            <a:lvl1pPr>
              <a:defRPr/>
            </a:lvl1pPr>
          </a:lstStyle>
          <a:p>
            <a:fld id="{965F0397-0F5E-449A-BE98-85354CAF3D8A}" type="slidenum">
              <a:rPr lang="en-US"/>
              <a:pPr/>
              <a:t>‹N›</a:t>
            </a:fld>
            <a:endParaRPr lang="en-US"/>
          </a:p>
        </p:txBody>
      </p:sp>
    </p:spTree>
    <p:extLst>
      <p:ext uri="{BB962C8B-B14F-4D97-AF65-F5344CB8AC3E}">
        <p14:creationId xmlns:p14="http://schemas.microsoft.com/office/powerpoint/2010/main" val="1010761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AA720B3F-288E-447B-9899-ADE4CCA4299C}" type="slidenum">
              <a:rPr lang="en-US"/>
              <a:pPr/>
              <a:t>‹N›</a:t>
            </a:fld>
            <a:endParaRPr lang="en-US"/>
          </a:p>
        </p:txBody>
      </p:sp>
    </p:spTree>
    <p:extLst>
      <p:ext uri="{BB962C8B-B14F-4D97-AF65-F5344CB8AC3E}">
        <p14:creationId xmlns:p14="http://schemas.microsoft.com/office/powerpoint/2010/main" val="3180551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AC277733-B5F5-4E16-A4B0-681B4D349872}" type="slidenum">
              <a:rPr lang="en-US"/>
              <a:pPr/>
              <a:t>‹N›</a:t>
            </a:fld>
            <a:endParaRPr lang="en-US"/>
          </a:p>
        </p:txBody>
      </p:sp>
    </p:spTree>
    <p:extLst>
      <p:ext uri="{BB962C8B-B14F-4D97-AF65-F5344CB8AC3E}">
        <p14:creationId xmlns:p14="http://schemas.microsoft.com/office/powerpoint/2010/main" val="2332992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FDE578E6-CE06-4CC9-B8E3-13604B94B6BD}" type="slidenum">
              <a:rPr lang="en-US"/>
              <a:pPr/>
              <a:t>‹N›</a:t>
            </a:fld>
            <a:endParaRPr lang="en-US"/>
          </a:p>
        </p:txBody>
      </p:sp>
    </p:spTree>
    <p:extLst>
      <p:ext uri="{BB962C8B-B14F-4D97-AF65-F5344CB8AC3E}">
        <p14:creationId xmlns:p14="http://schemas.microsoft.com/office/powerpoint/2010/main" val="3535930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05397D0D-C9E5-440B-A761-8FCEB0471EFF}" type="slidenum">
              <a:rPr lang="en-US"/>
              <a:pPr/>
              <a:t>‹N›</a:t>
            </a:fld>
            <a:endParaRPr lang="en-US"/>
          </a:p>
        </p:txBody>
      </p:sp>
    </p:spTree>
    <p:extLst>
      <p:ext uri="{BB962C8B-B14F-4D97-AF65-F5344CB8AC3E}">
        <p14:creationId xmlns:p14="http://schemas.microsoft.com/office/powerpoint/2010/main" val="399503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EBA21718-774A-4F55-B5C8-61B6D34E1182}" type="slidenum">
              <a:rPr lang="en-US"/>
              <a:pPr/>
              <a:t>‹N›</a:t>
            </a:fld>
            <a:endParaRPr lang="en-US"/>
          </a:p>
        </p:txBody>
      </p:sp>
    </p:spTree>
    <p:extLst>
      <p:ext uri="{BB962C8B-B14F-4D97-AF65-F5344CB8AC3E}">
        <p14:creationId xmlns:p14="http://schemas.microsoft.com/office/powerpoint/2010/main" val="630102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US"/>
          </a:p>
        </p:txBody>
      </p:sp>
      <p:sp>
        <p:nvSpPr>
          <p:cNvPr id="6" name="Segnaposto piè di pagina 5"/>
          <p:cNvSpPr>
            <a:spLocks noGrp="1"/>
          </p:cNvSpPr>
          <p:nvPr>
            <p:ph type="ftr" sz="quarter" idx="11"/>
          </p:nvPr>
        </p:nvSpPr>
        <p:spPr/>
        <p:txBody>
          <a:bodyPr/>
          <a:lstStyle>
            <a:lvl1pPr>
              <a:defRPr/>
            </a:lvl1pPr>
          </a:lstStyle>
          <a:p>
            <a:endParaRPr lang="en-US"/>
          </a:p>
        </p:txBody>
      </p:sp>
      <p:sp>
        <p:nvSpPr>
          <p:cNvPr id="7" name="Segnaposto numero diapositiva 6"/>
          <p:cNvSpPr>
            <a:spLocks noGrp="1"/>
          </p:cNvSpPr>
          <p:nvPr>
            <p:ph type="sldNum" sz="quarter" idx="12"/>
          </p:nvPr>
        </p:nvSpPr>
        <p:spPr/>
        <p:txBody>
          <a:bodyPr/>
          <a:lstStyle>
            <a:lvl1pPr>
              <a:defRPr/>
            </a:lvl1pPr>
          </a:lstStyle>
          <a:p>
            <a:fld id="{C937BA60-E569-4214-9295-BD6DE4AC38CB}" type="slidenum">
              <a:rPr lang="en-US"/>
              <a:pPr/>
              <a:t>‹N›</a:t>
            </a:fld>
            <a:endParaRPr lang="en-US"/>
          </a:p>
        </p:txBody>
      </p:sp>
    </p:spTree>
    <p:extLst>
      <p:ext uri="{BB962C8B-B14F-4D97-AF65-F5344CB8AC3E}">
        <p14:creationId xmlns:p14="http://schemas.microsoft.com/office/powerpoint/2010/main" val="1185034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US"/>
          </a:p>
        </p:txBody>
      </p:sp>
      <p:sp>
        <p:nvSpPr>
          <p:cNvPr id="8" name="Segnaposto piè di pagina 7"/>
          <p:cNvSpPr>
            <a:spLocks noGrp="1"/>
          </p:cNvSpPr>
          <p:nvPr>
            <p:ph type="ftr" sz="quarter" idx="11"/>
          </p:nvPr>
        </p:nvSpPr>
        <p:spPr/>
        <p:txBody>
          <a:bodyPr/>
          <a:lstStyle>
            <a:lvl1pPr>
              <a:defRPr/>
            </a:lvl1pPr>
          </a:lstStyle>
          <a:p>
            <a:endParaRPr lang="en-US"/>
          </a:p>
        </p:txBody>
      </p:sp>
      <p:sp>
        <p:nvSpPr>
          <p:cNvPr id="9" name="Segnaposto numero diapositiva 8"/>
          <p:cNvSpPr>
            <a:spLocks noGrp="1"/>
          </p:cNvSpPr>
          <p:nvPr>
            <p:ph type="sldNum" sz="quarter" idx="12"/>
          </p:nvPr>
        </p:nvSpPr>
        <p:spPr/>
        <p:txBody>
          <a:bodyPr/>
          <a:lstStyle>
            <a:lvl1pPr>
              <a:defRPr/>
            </a:lvl1pPr>
          </a:lstStyle>
          <a:p>
            <a:fld id="{7A5416EC-CD7D-4594-A60C-E83126B8CA4E}" type="slidenum">
              <a:rPr lang="en-US"/>
              <a:pPr/>
              <a:t>‹N›</a:t>
            </a:fld>
            <a:endParaRPr lang="en-US"/>
          </a:p>
        </p:txBody>
      </p:sp>
    </p:spTree>
    <p:extLst>
      <p:ext uri="{BB962C8B-B14F-4D97-AF65-F5344CB8AC3E}">
        <p14:creationId xmlns:p14="http://schemas.microsoft.com/office/powerpoint/2010/main" val="2239616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en-US"/>
          </a:p>
        </p:txBody>
      </p:sp>
      <p:sp>
        <p:nvSpPr>
          <p:cNvPr id="4" name="Segnaposto piè di pagina 3"/>
          <p:cNvSpPr>
            <a:spLocks noGrp="1"/>
          </p:cNvSpPr>
          <p:nvPr>
            <p:ph type="ftr" sz="quarter" idx="11"/>
          </p:nvPr>
        </p:nvSpPr>
        <p:spPr/>
        <p:txBody>
          <a:bodyPr/>
          <a:lstStyle>
            <a:lvl1pPr>
              <a:defRPr/>
            </a:lvl1pPr>
          </a:lstStyle>
          <a:p>
            <a:endParaRPr lang="en-US"/>
          </a:p>
        </p:txBody>
      </p:sp>
      <p:sp>
        <p:nvSpPr>
          <p:cNvPr id="5" name="Segnaposto numero diapositiva 4"/>
          <p:cNvSpPr>
            <a:spLocks noGrp="1"/>
          </p:cNvSpPr>
          <p:nvPr>
            <p:ph type="sldNum" sz="quarter" idx="12"/>
          </p:nvPr>
        </p:nvSpPr>
        <p:spPr/>
        <p:txBody>
          <a:bodyPr/>
          <a:lstStyle>
            <a:lvl1pPr>
              <a:defRPr/>
            </a:lvl1pPr>
          </a:lstStyle>
          <a:p>
            <a:fld id="{CDE87FFF-FD37-4F96-BC96-9F532A985CC1}" type="slidenum">
              <a:rPr lang="en-US"/>
              <a:pPr/>
              <a:t>‹N›</a:t>
            </a:fld>
            <a:endParaRPr lang="en-US"/>
          </a:p>
        </p:txBody>
      </p:sp>
    </p:spTree>
    <p:extLst>
      <p:ext uri="{BB962C8B-B14F-4D97-AF65-F5344CB8AC3E}">
        <p14:creationId xmlns:p14="http://schemas.microsoft.com/office/powerpoint/2010/main" val="20542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9B4AA975-A419-4F1A-A4E0-AFF34BA2A87A}" type="slidenum">
              <a:rPr lang="en-US"/>
              <a:pPr/>
              <a:t>‹N›</a:t>
            </a:fld>
            <a:endParaRPr lang="en-US"/>
          </a:p>
        </p:txBody>
      </p:sp>
    </p:spTree>
    <p:extLst>
      <p:ext uri="{BB962C8B-B14F-4D97-AF65-F5344CB8AC3E}">
        <p14:creationId xmlns:p14="http://schemas.microsoft.com/office/powerpoint/2010/main" val="2482709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p>
        </p:txBody>
      </p:sp>
      <p:sp>
        <p:nvSpPr>
          <p:cNvPr id="3" name="Segnaposto piè di pagina 2"/>
          <p:cNvSpPr>
            <a:spLocks noGrp="1"/>
          </p:cNvSpPr>
          <p:nvPr>
            <p:ph type="ftr" sz="quarter" idx="11"/>
          </p:nvPr>
        </p:nvSpPr>
        <p:spPr/>
        <p:txBody>
          <a:bodyPr/>
          <a:lstStyle>
            <a:lvl1pPr>
              <a:defRPr/>
            </a:lvl1pPr>
          </a:lstStyle>
          <a:p>
            <a:endParaRPr lang="en-US"/>
          </a:p>
        </p:txBody>
      </p:sp>
      <p:sp>
        <p:nvSpPr>
          <p:cNvPr id="4" name="Segnaposto numero diapositiva 3"/>
          <p:cNvSpPr>
            <a:spLocks noGrp="1"/>
          </p:cNvSpPr>
          <p:nvPr>
            <p:ph type="sldNum" sz="quarter" idx="12"/>
          </p:nvPr>
        </p:nvSpPr>
        <p:spPr/>
        <p:txBody>
          <a:bodyPr/>
          <a:lstStyle>
            <a:lvl1pPr>
              <a:defRPr/>
            </a:lvl1pPr>
          </a:lstStyle>
          <a:p>
            <a:fld id="{07E36CD9-476B-4DE2-9790-F8FB56BCFAF6}" type="slidenum">
              <a:rPr lang="en-US"/>
              <a:pPr/>
              <a:t>‹N›</a:t>
            </a:fld>
            <a:endParaRPr lang="en-US"/>
          </a:p>
        </p:txBody>
      </p:sp>
    </p:spTree>
    <p:extLst>
      <p:ext uri="{BB962C8B-B14F-4D97-AF65-F5344CB8AC3E}">
        <p14:creationId xmlns:p14="http://schemas.microsoft.com/office/powerpoint/2010/main" val="1516838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p>
        </p:txBody>
      </p:sp>
      <p:sp>
        <p:nvSpPr>
          <p:cNvPr id="6" name="Segnaposto piè di pagina 5"/>
          <p:cNvSpPr>
            <a:spLocks noGrp="1"/>
          </p:cNvSpPr>
          <p:nvPr>
            <p:ph type="ftr" sz="quarter" idx="11"/>
          </p:nvPr>
        </p:nvSpPr>
        <p:spPr/>
        <p:txBody>
          <a:bodyPr/>
          <a:lstStyle>
            <a:lvl1pPr>
              <a:defRPr/>
            </a:lvl1pPr>
          </a:lstStyle>
          <a:p>
            <a:endParaRPr lang="en-US"/>
          </a:p>
        </p:txBody>
      </p:sp>
      <p:sp>
        <p:nvSpPr>
          <p:cNvPr id="7" name="Segnaposto numero diapositiva 6"/>
          <p:cNvSpPr>
            <a:spLocks noGrp="1"/>
          </p:cNvSpPr>
          <p:nvPr>
            <p:ph type="sldNum" sz="quarter" idx="12"/>
          </p:nvPr>
        </p:nvSpPr>
        <p:spPr/>
        <p:txBody>
          <a:bodyPr/>
          <a:lstStyle>
            <a:lvl1pPr>
              <a:defRPr/>
            </a:lvl1pPr>
          </a:lstStyle>
          <a:p>
            <a:fld id="{7ECC1D22-CB08-4C93-87D2-11CB0093CADB}" type="slidenum">
              <a:rPr lang="en-US"/>
              <a:pPr/>
              <a:t>‹N›</a:t>
            </a:fld>
            <a:endParaRPr lang="en-US"/>
          </a:p>
        </p:txBody>
      </p:sp>
    </p:spTree>
    <p:extLst>
      <p:ext uri="{BB962C8B-B14F-4D97-AF65-F5344CB8AC3E}">
        <p14:creationId xmlns:p14="http://schemas.microsoft.com/office/powerpoint/2010/main" val="1697214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p>
        </p:txBody>
      </p:sp>
      <p:sp>
        <p:nvSpPr>
          <p:cNvPr id="6" name="Segnaposto piè di pagina 5"/>
          <p:cNvSpPr>
            <a:spLocks noGrp="1"/>
          </p:cNvSpPr>
          <p:nvPr>
            <p:ph type="ftr" sz="quarter" idx="11"/>
          </p:nvPr>
        </p:nvSpPr>
        <p:spPr/>
        <p:txBody>
          <a:bodyPr/>
          <a:lstStyle>
            <a:lvl1pPr>
              <a:defRPr/>
            </a:lvl1pPr>
          </a:lstStyle>
          <a:p>
            <a:endParaRPr lang="en-US"/>
          </a:p>
        </p:txBody>
      </p:sp>
      <p:sp>
        <p:nvSpPr>
          <p:cNvPr id="7" name="Segnaposto numero diapositiva 6"/>
          <p:cNvSpPr>
            <a:spLocks noGrp="1"/>
          </p:cNvSpPr>
          <p:nvPr>
            <p:ph type="sldNum" sz="quarter" idx="12"/>
          </p:nvPr>
        </p:nvSpPr>
        <p:spPr/>
        <p:txBody>
          <a:bodyPr/>
          <a:lstStyle>
            <a:lvl1pPr>
              <a:defRPr/>
            </a:lvl1pPr>
          </a:lstStyle>
          <a:p>
            <a:fld id="{0E5F2D8F-99AF-496B-8ACF-937E6FA65920}" type="slidenum">
              <a:rPr lang="en-US"/>
              <a:pPr/>
              <a:t>‹N›</a:t>
            </a:fld>
            <a:endParaRPr lang="en-US"/>
          </a:p>
        </p:txBody>
      </p:sp>
    </p:spTree>
    <p:extLst>
      <p:ext uri="{BB962C8B-B14F-4D97-AF65-F5344CB8AC3E}">
        <p14:creationId xmlns:p14="http://schemas.microsoft.com/office/powerpoint/2010/main" val="1292202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2F64226E-3035-40B2-8B73-86FBA8E7121E}" type="slidenum">
              <a:rPr lang="en-US"/>
              <a:pPr/>
              <a:t>‹N›</a:t>
            </a:fld>
            <a:endParaRPr lang="en-US"/>
          </a:p>
        </p:txBody>
      </p:sp>
    </p:spTree>
    <p:extLst>
      <p:ext uri="{BB962C8B-B14F-4D97-AF65-F5344CB8AC3E}">
        <p14:creationId xmlns:p14="http://schemas.microsoft.com/office/powerpoint/2010/main" val="2281989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0"/>
            <a:ext cx="2286000" cy="61261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0" y="0"/>
            <a:ext cx="6705600" cy="61261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5A62FBE1-5667-4112-B827-60163728823C}" type="slidenum">
              <a:rPr lang="en-US"/>
              <a:pPr/>
              <a:t>‹N›</a:t>
            </a:fld>
            <a:endParaRPr lang="en-US"/>
          </a:p>
        </p:txBody>
      </p:sp>
    </p:spTree>
    <p:extLst>
      <p:ext uri="{BB962C8B-B14F-4D97-AF65-F5344CB8AC3E}">
        <p14:creationId xmlns:p14="http://schemas.microsoft.com/office/powerpoint/2010/main" val="104571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US"/>
          </a:p>
        </p:txBody>
      </p:sp>
      <p:sp>
        <p:nvSpPr>
          <p:cNvPr id="6" name="Segnaposto piè di pagina 5"/>
          <p:cNvSpPr>
            <a:spLocks noGrp="1"/>
          </p:cNvSpPr>
          <p:nvPr>
            <p:ph type="ftr" sz="quarter" idx="11"/>
          </p:nvPr>
        </p:nvSpPr>
        <p:spPr/>
        <p:txBody>
          <a:bodyPr/>
          <a:lstStyle>
            <a:lvl1pPr>
              <a:defRPr/>
            </a:lvl1pPr>
          </a:lstStyle>
          <a:p>
            <a:endParaRPr lang="en-US"/>
          </a:p>
        </p:txBody>
      </p:sp>
      <p:sp>
        <p:nvSpPr>
          <p:cNvPr id="7" name="Segnaposto numero diapositiva 6"/>
          <p:cNvSpPr>
            <a:spLocks noGrp="1"/>
          </p:cNvSpPr>
          <p:nvPr>
            <p:ph type="sldNum" sz="quarter" idx="12"/>
          </p:nvPr>
        </p:nvSpPr>
        <p:spPr/>
        <p:txBody>
          <a:bodyPr/>
          <a:lstStyle>
            <a:lvl1pPr>
              <a:defRPr/>
            </a:lvl1pPr>
          </a:lstStyle>
          <a:p>
            <a:fld id="{EFECF66C-0D71-4F9F-AF29-F2C4EE67DE8C}" type="slidenum">
              <a:rPr lang="en-US"/>
              <a:pPr/>
              <a:t>‹N›</a:t>
            </a:fld>
            <a:endParaRPr lang="en-US"/>
          </a:p>
        </p:txBody>
      </p:sp>
    </p:spTree>
    <p:extLst>
      <p:ext uri="{BB962C8B-B14F-4D97-AF65-F5344CB8AC3E}">
        <p14:creationId xmlns:p14="http://schemas.microsoft.com/office/powerpoint/2010/main" val="196581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US"/>
          </a:p>
        </p:txBody>
      </p:sp>
      <p:sp>
        <p:nvSpPr>
          <p:cNvPr id="8" name="Segnaposto piè di pagina 7"/>
          <p:cNvSpPr>
            <a:spLocks noGrp="1"/>
          </p:cNvSpPr>
          <p:nvPr>
            <p:ph type="ftr" sz="quarter" idx="11"/>
          </p:nvPr>
        </p:nvSpPr>
        <p:spPr/>
        <p:txBody>
          <a:bodyPr/>
          <a:lstStyle>
            <a:lvl1pPr>
              <a:defRPr/>
            </a:lvl1pPr>
          </a:lstStyle>
          <a:p>
            <a:endParaRPr lang="en-US"/>
          </a:p>
        </p:txBody>
      </p:sp>
      <p:sp>
        <p:nvSpPr>
          <p:cNvPr id="9" name="Segnaposto numero diapositiva 8"/>
          <p:cNvSpPr>
            <a:spLocks noGrp="1"/>
          </p:cNvSpPr>
          <p:nvPr>
            <p:ph type="sldNum" sz="quarter" idx="12"/>
          </p:nvPr>
        </p:nvSpPr>
        <p:spPr/>
        <p:txBody>
          <a:bodyPr/>
          <a:lstStyle>
            <a:lvl1pPr>
              <a:defRPr/>
            </a:lvl1pPr>
          </a:lstStyle>
          <a:p>
            <a:fld id="{033C7A50-DB6D-40EF-AE6C-2C0F9BA60A97}" type="slidenum">
              <a:rPr lang="en-US"/>
              <a:pPr/>
              <a:t>‹N›</a:t>
            </a:fld>
            <a:endParaRPr lang="en-US"/>
          </a:p>
        </p:txBody>
      </p:sp>
    </p:spTree>
    <p:extLst>
      <p:ext uri="{BB962C8B-B14F-4D97-AF65-F5344CB8AC3E}">
        <p14:creationId xmlns:p14="http://schemas.microsoft.com/office/powerpoint/2010/main" val="1712065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en-US"/>
          </a:p>
        </p:txBody>
      </p:sp>
      <p:sp>
        <p:nvSpPr>
          <p:cNvPr id="4" name="Segnaposto piè di pagina 3"/>
          <p:cNvSpPr>
            <a:spLocks noGrp="1"/>
          </p:cNvSpPr>
          <p:nvPr>
            <p:ph type="ftr" sz="quarter" idx="11"/>
          </p:nvPr>
        </p:nvSpPr>
        <p:spPr/>
        <p:txBody>
          <a:bodyPr/>
          <a:lstStyle>
            <a:lvl1pPr>
              <a:defRPr/>
            </a:lvl1pPr>
          </a:lstStyle>
          <a:p>
            <a:endParaRPr lang="en-US"/>
          </a:p>
        </p:txBody>
      </p:sp>
      <p:sp>
        <p:nvSpPr>
          <p:cNvPr id="5" name="Segnaposto numero diapositiva 4"/>
          <p:cNvSpPr>
            <a:spLocks noGrp="1"/>
          </p:cNvSpPr>
          <p:nvPr>
            <p:ph type="sldNum" sz="quarter" idx="12"/>
          </p:nvPr>
        </p:nvSpPr>
        <p:spPr/>
        <p:txBody>
          <a:bodyPr/>
          <a:lstStyle>
            <a:lvl1pPr>
              <a:defRPr/>
            </a:lvl1pPr>
          </a:lstStyle>
          <a:p>
            <a:fld id="{C2C415FD-37D0-4AD8-BD9A-763BED9B4749}" type="slidenum">
              <a:rPr lang="en-US"/>
              <a:pPr/>
              <a:t>‹N›</a:t>
            </a:fld>
            <a:endParaRPr lang="en-US"/>
          </a:p>
        </p:txBody>
      </p:sp>
    </p:spTree>
    <p:extLst>
      <p:ext uri="{BB962C8B-B14F-4D97-AF65-F5344CB8AC3E}">
        <p14:creationId xmlns:p14="http://schemas.microsoft.com/office/powerpoint/2010/main" val="2417276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p>
        </p:txBody>
      </p:sp>
      <p:sp>
        <p:nvSpPr>
          <p:cNvPr id="3" name="Segnaposto piè di pagina 2"/>
          <p:cNvSpPr>
            <a:spLocks noGrp="1"/>
          </p:cNvSpPr>
          <p:nvPr>
            <p:ph type="ftr" sz="quarter" idx="11"/>
          </p:nvPr>
        </p:nvSpPr>
        <p:spPr/>
        <p:txBody>
          <a:bodyPr/>
          <a:lstStyle>
            <a:lvl1pPr>
              <a:defRPr/>
            </a:lvl1pPr>
          </a:lstStyle>
          <a:p>
            <a:endParaRPr lang="en-US"/>
          </a:p>
        </p:txBody>
      </p:sp>
      <p:sp>
        <p:nvSpPr>
          <p:cNvPr id="4" name="Segnaposto numero diapositiva 3"/>
          <p:cNvSpPr>
            <a:spLocks noGrp="1"/>
          </p:cNvSpPr>
          <p:nvPr>
            <p:ph type="sldNum" sz="quarter" idx="12"/>
          </p:nvPr>
        </p:nvSpPr>
        <p:spPr/>
        <p:txBody>
          <a:bodyPr/>
          <a:lstStyle>
            <a:lvl1pPr>
              <a:defRPr/>
            </a:lvl1pPr>
          </a:lstStyle>
          <a:p>
            <a:fld id="{D1AD40A4-1D42-45F9-8EC1-EBABBE19BAAA}" type="slidenum">
              <a:rPr lang="en-US"/>
              <a:pPr/>
              <a:t>‹N›</a:t>
            </a:fld>
            <a:endParaRPr lang="en-US"/>
          </a:p>
        </p:txBody>
      </p:sp>
    </p:spTree>
    <p:extLst>
      <p:ext uri="{BB962C8B-B14F-4D97-AF65-F5344CB8AC3E}">
        <p14:creationId xmlns:p14="http://schemas.microsoft.com/office/powerpoint/2010/main" val="109740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p>
        </p:txBody>
      </p:sp>
      <p:sp>
        <p:nvSpPr>
          <p:cNvPr id="6" name="Segnaposto piè di pagina 5"/>
          <p:cNvSpPr>
            <a:spLocks noGrp="1"/>
          </p:cNvSpPr>
          <p:nvPr>
            <p:ph type="ftr" sz="quarter" idx="11"/>
          </p:nvPr>
        </p:nvSpPr>
        <p:spPr/>
        <p:txBody>
          <a:bodyPr/>
          <a:lstStyle>
            <a:lvl1pPr>
              <a:defRPr/>
            </a:lvl1pPr>
          </a:lstStyle>
          <a:p>
            <a:endParaRPr lang="en-US"/>
          </a:p>
        </p:txBody>
      </p:sp>
      <p:sp>
        <p:nvSpPr>
          <p:cNvPr id="7" name="Segnaposto numero diapositiva 6"/>
          <p:cNvSpPr>
            <a:spLocks noGrp="1"/>
          </p:cNvSpPr>
          <p:nvPr>
            <p:ph type="sldNum" sz="quarter" idx="12"/>
          </p:nvPr>
        </p:nvSpPr>
        <p:spPr/>
        <p:txBody>
          <a:bodyPr/>
          <a:lstStyle>
            <a:lvl1pPr>
              <a:defRPr/>
            </a:lvl1pPr>
          </a:lstStyle>
          <a:p>
            <a:fld id="{EB336472-2AD0-41D9-B5C8-24748FAEDB46}" type="slidenum">
              <a:rPr lang="en-US"/>
              <a:pPr/>
              <a:t>‹N›</a:t>
            </a:fld>
            <a:endParaRPr lang="en-US"/>
          </a:p>
        </p:txBody>
      </p:sp>
    </p:spTree>
    <p:extLst>
      <p:ext uri="{BB962C8B-B14F-4D97-AF65-F5344CB8AC3E}">
        <p14:creationId xmlns:p14="http://schemas.microsoft.com/office/powerpoint/2010/main" val="1284011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p>
        </p:txBody>
      </p:sp>
      <p:sp>
        <p:nvSpPr>
          <p:cNvPr id="6" name="Segnaposto piè di pagina 5"/>
          <p:cNvSpPr>
            <a:spLocks noGrp="1"/>
          </p:cNvSpPr>
          <p:nvPr>
            <p:ph type="ftr" sz="quarter" idx="11"/>
          </p:nvPr>
        </p:nvSpPr>
        <p:spPr/>
        <p:txBody>
          <a:bodyPr/>
          <a:lstStyle>
            <a:lvl1pPr>
              <a:defRPr/>
            </a:lvl1pPr>
          </a:lstStyle>
          <a:p>
            <a:endParaRPr lang="en-US"/>
          </a:p>
        </p:txBody>
      </p:sp>
      <p:sp>
        <p:nvSpPr>
          <p:cNvPr id="7" name="Segnaposto numero diapositiva 6"/>
          <p:cNvSpPr>
            <a:spLocks noGrp="1"/>
          </p:cNvSpPr>
          <p:nvPr>
            <p:ph type="sldNum" sz="quarter" idx="12"/>
          </p:nvPr>
        </p:nvSpPr>
        <p:spPr/>
        <p:txBody>
          <a:bodyPr/>
          <a:lstStyle>
            <a:lvl1pPr>
              <a:defRPr/>
            </a:lvl1pPr>
          </a:lstStyle>
          <a:p>
            <a:fld id="{F1C35FA3-1CDF-4805-AFDC-E1B133EC2983}" type="slidenum">
              <a:rPr lang="en-US"/>
              <a:pPr/>
              <a:t>‹N›</a:t>
            </a:fld>
            <a:endParaRPr lang="en-US"/>
          </a:p>
        </p:txBody>
      </p:sp>
    </p:spTree>
    <p:extLst>
      <p:ext uri="{BB962C8B-B14F-4D97-AF65-F5344CB8AC3E}">
        <p14:creationId xmlns:p14="http://schemas.microsoft.com/office/powerpoint/2010/main" val="409496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33CC">
                <a:gamma/>
                <a:shade val="41176"/>
                <a:invGamma/>
              </a:srgbClr>
            </a:gs>
            <a:gs pos="100000">
              <a:srgbClr val="0033CC"/>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11430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endParaRPr lang="en-US" smtClean="0"/>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CFB5705B-3666-430E-8CC2-C2B1D16467DF}" type="slidenum">
              <a:rPr lang="en-US"/>
              <a:pPr/>
              <a:t>‹N›</a:t>
            </a:fld>
            <a:endParaRPr lang="en-US"/>
          </a:p>
        </p:txBody>
      </p:sp>
      <p:pic>
        <p:nvPicPr>
          <p:cNvPr id="4104" name="Picture 8" descr="logoSuper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399213"/>
            <a:ext cx="468313" cy="458787"/>
          </a:xfrm>
          <a:prstGeom prst="rect">
            <a:avLst/>
          </a:prstGeom>
          <a:solidFill>
            <a:schemeClr val="bg1"/>
          </a:solidFill>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85" r:id="rId12"/>
  </p:sldLayoutIdLst>
  <p:txStyles>
    <p:title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Arial" pitchFamily="34" charset="0"/>
        </a:defRPr>
      </a:lvl2pPr>
      <a:lvl3pPr algn="ctr" rtl="0" eaLnBrk="1" fontAlgn="base" hangingPunct="1">
        <a:spcBef>
          <a:spcPct val="0"/>
        </a:spcBef>
        <a:spcAft>
          <a:spcPct val="0"/>
        </a:spcAft>
        <a:defRPr sz="4400" i="1">
          <a:solidFill>
            <a:schemeClr val="bg1"/>
          </a:solidFill>
          <a:latin typeface="Arial" pitchFamily="34" charset="0"/>
        </a:defRPr>
      </a:lvl3pPr>
      <a:lvl4pPr algn="ctr" rtl="0" eaLnBrk="1" fontAlgn="base" hangingPunct="1">
        <a:spcBef>
          <a:spcPct val="0"/>
        </a:spcBef>
        <a:spcAft>
          <a:spcPct val="0"/>
        </a:spcAft>
        <a:defRPr sz="4400" i="1">
          <a:solidFill>
            <a:schemeClr val="bg1"/>
          </a:solidFill>
          <a:latin typeface="Arial" pitchFamily="34" charset="0"/>
        </a:defRPr>
      </a:lvl4pPr>
      <a:lvl5pPr algn="ctr" rtl="0" eaLnBrk="1" fontAlgn="base" hangingPunct="1">
        <a:spcBef>
          <a:spcPct val="0"/>
        </a:spcBef>
        <a:spcAft>
          <a:spcPct val="0"/>
        </a:spcAft>
        <a:defRPr sz="4400" i="1">
          <a:solidFill>
            <a:schemeClr val="bg1"/>
          </a:solidFill>
          <a:latin typeface="Arial" pitchFamily="34" charset="0"/>
        </a:defRPr>
      </a:lvl5pPr>
      <a:lvl6pPr marL="457200" algn="ctr" rtl="0" eaLnBrk="1" fontAlgn="base" hangingPunct="1">
        <a:spcBef>
          <a:spcPct val="0"/>
        </a:spcBef>
        <a:spcAft>
          <a:spcPct val="0"/>
        </a:spcAft>
        <a:defRPr sz="4400" i="1">
          <a:solidFill>
            <a:schemeClr val="bg1"/>
          </a:solidFill>
          <a:latin typeface="Arial" pitchFamily="34" charset="0"/>
        </a:defRPr>
      </a:lvl6pPr>
      <a:lvl7pPr marL="914400" algn="ctr" rtl="0" eaLnBrk="1" fontAlgn="base" hangingPunct="1">
        <a:spcBef>
          <a:spcPct val="0"/>
        </a:spcBef>
        <a:spcAft>
          <a:spcPct val="0"/>
        </a:spcAft>
        <a:defRPr sz="4400" i="1">
          <a:solidFill>
            <a:schemeClr val="bg1"/>
          </a:solidFill>
          <a:latin typeface="Arial" pitchFamily="34" charset="0"/>
        </a:defRPr>
      </a:lvl7pPr>
      <a:lvl8pPr marL="1371600" algn="ctr" rtl="0" eaLnBrk="1" fontAlgn="base" hangingPunct="1">
        <a:spcBef>
          <a:spcPct val="0"/>
        </a:spcBef>
        <a:spcAft>
          <a:spcPct val="0"/>
        </a:spcAft>
        <a:defRPr sz="4400" i="1">
          <a:solidFill>
            <a:schemeClr val="bg1"/>
          </a:solidFill>
          <a:latin typeface="Arial" pitchFamily="34" charset="0"/>
        </a:defRPr>
      </a:lvl8pPr>
      <a:lvl9pPr marL="1828800" algn="ctr" rtl="0" eaLnBrk="1" fontAlgn="base" hangingPunct="1">
        <a:spcBef>
          <a:spcPct val="0"/>
        </a:spcBef>
        <a:spcAft>
          <a:spcPct val="0"/>
        </a:spcAft>
        <a:defRPr sz="4400" i="1">
          <a:solidFill>
            <a:schemeClr val="bg1"/>
          </a:solidFill>
          <a:latin typeface="Arial" pitchFamily="34" charset="0"/>
        </a:defRPr>
      </a:lvl9pPr>
    </p:titleStyle>
    <p:bodyStyle>
      <a:lvl1pPr marL="342900" indent="-342900" algn="l" rtl="0" eaLnBrk="1" fontAlgn="base" hangingPunct="1">
        <a:spcBef>
          <a:spcPct val="20000"/>
        </a:spcBef>
        <a:spcAft>
          <a:spcPct val="0"/>
        </a:spcAft>
        <a:buSzPct val="85000"/>
        <a:buBlip>
          <a:blip r:embed="rId15"/>
        </a:buBlip>
        <a:defRPr sz="3200">
          <a:solidFill>
            <a:schemeClr val="bg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63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563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563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0F0E656-9208-4214-A34D-7FCDF44C3022}" type="slidenum">
              <a:rPr lang="en-US"/>
              <a:pPr/>
              <a:t>‹N›</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fontAlgn="base">
        <a:spcBef>
          <a:spcPct val="0"/>
        </a:spcBef>
        <a:spcAft>
          <a:spcPct val="0"/>
        </a:spcAft>
        <a:defRPr sz="4400">
          <a:solidFill>
            <a:srgbClr val="FF0000"/>
          </a:solidFill>
          <a:latin typeface="+mj-lt"/>
          <a:ea typeface="+mj-ea"/>
          <a:cs typeface="+mj-cs"/>
        </a:defRPr>
      </a:lvl1pPr>
      <a:lvl2pPr algn="ctr" rtl="0" fontAlgn="base">
        <a:spcBef>
          <a:spcPct val="0"/>
        </a:spcBef>
        <a:spcAft>
          <a:spcPct val="0"/>
        </a:spcAft>
        <a:defRPr sz="4400">
          <a:solidFill>
            <a:srgbClr val="FF0000"/>
          </a:solidFill>
          <a:latin typeface="Arial" pitchFamily="34" charset="0"/>
        </a:defRPr>
      </a:lvl2pPr>
      <a:lvl3pPr algn="ctr" rtl="0" fontAlgn="base">
        <a:spcBef>
          <a:spcPct val="0"/>
        </a:spcBef>
        <a:spcAft>
          <a:spcPct val="0"/>
        </a:spcAft>
        <a:defRPr sz="4400">
          <a:solidFill>
            <a:srgbClr val="FF0000"/>
          </a:solidFill>
          <a:latin typeface="Arial" pitchFamily="34" charset="0"/>
        </a:defRPr>
      </a:lvl3pPr>
      <a:lvl4pPr algn="ctr" rtl="0" fontAlgn="base">
        <a:spcBef>
          <a:spcPct val="0"/>
        </a:spcBef>
        <a:spcAft>
          <a:spcPct val="0"/>
        </a:spcAft>
        <a:defRPr sz="4400">
          <a:solidFill>
            <a:srgbClr val="FF0000"/>
          </a:solidFill>
          <a:latin typeface="Arial" pitchFamily="34" charset="0"/>
        </a:defRPr>
      </a:lvl4pPr>
      <a:lvl5pPr algn="ctr" rtl="0" fontAlgn="base">
        <a:spcBef>
          <a:spcPct val="0"/>
        </a:spcBef>
        <a:spcAft>
          <a:spcPct val="0"/>
        </a:spcAft>
        <a:defRPr sz="4400">
          <a:solidFill>
            <a:srgbClr val="FF0000"/>
          </a:solidFill>
          <a:latin typeface="Arial" pitchFamily="34" charset="0"/>
        </a:defRPr>
      </a:lvl5pPr>
      <a:lvl6pPr marL="457200" algn="ctr" rtl="0" fontAlgn="base">
        <a:spcBef>
          <a:spcPct val="0"/>
        </a:spcBef>
        <a:spcAft>
          <a:spcPct val="0"/>
        </a:spcAft>
        <a:defRPr sz="4400">
          <a:solidFill>
            <a:srgbClr val="FF0000"/>
          </a:solidFill>
          <a:latin typeface="Arial" pitchFamily="34" charset="0"/>
        </a:defRPr>
      </a:lvl6pPr>
      <a:lvl7pPr marL="914400" algn="ctr" rtl="0" fontAlgn="base">
        <a:spcBef>
          <a:spcPct val="0"/>
        </a:spcBef>
        <a:spcAft>
          <a:spcPct val="0"/>
        </a:spcAft>
        <a:defRPr sz="4400">
          <a:solidFill>
            <a:srgbClr val="FF0000"/>
          </a:solidFill>
          <a:latin typeface="Arial" pitchFamily="34" charset="0"/>
        </a:defRPr>
      </a:lvl7pPr>
      <a:lvl8pPr marL="1371600" algn="ctr" rtl="0" fontAlgn="base">
        <a:spcBef>
          <a:spcPct val="0"/>
        </a:spcBef>
        <a:spcAft>
          <a:spcPct val="0"/>
        </a:spcAft>
        <a:defRPr sz="4400">
          <a:solidFill>
            <a:srgbClr val="FF0000"/>
          </a:solidFill>
          <a:latin typeface="Arial" pitchFamily="34" charset="0"/>
        </a:defRPr>
      </a:lvl8pPr>
      <a:lvl9pPr marL="1828800" algn="ctr" rtl="0" fontAlgn="base">
        <a:spcBef>
          <a:spcPct val="0"/>
        </a:spcBef>
        <a:spcAft>
          <a:spcPct val="0"/>
        </a:spcAft>
        <a:defRPr sz="4400">
          <a:solidFill>
            <a:srgbClr val="FF0000"/>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33CC">
                <a:gamma/>
                <a:shade val="41176"/>
                <a:invGamma/>
              </a:srgbClr>
            </a:gs>
            <a:gs pos="100000">
              <a:srgbClr val="0033CC"/>
            </a:gs>
          </a:gsLst>
          <a:lin ang="5400000" scaled="1"/>
        </a:gra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0" y="0"/>
            <a:ext cx="9144000" cy="11430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041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en-US"/>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B12DD97D-5C19-4389-862F-C952237BC798}" type="slidenum">
              <a:rPr lang="en-US"/>
              <a:pPr/>
              <a:t>‹N›</a:t>
            </a:fld>
            <a:endParaRPr lang="en-US"/>
          </a:p>
        </p:txBody>
      </p:sp>
      <p:pic>
        <p:nvPicPr>
          <p:cNvPr id="60423"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83338"/>
            <a:ext cx="511175" cy="474662"/>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4400" i="1">
          <a:solidFill>
            <a:schemeClr val="bg1"/>
          </a:solidFill>
          <a:latin typeface="+mj-lt"/>
          <a:ea typeface="+mj-ea"/>
          <a:cs typeface="+mj-cs"/>
        </a:defRPr>
      </a:lvl1pPr>
      <a:lvl2pPr algn="ctr" rtl="0" fontAlgn="base">
        <a:spcBef>
          <a:spcPct val="0"/>
        </a:spcBef>
        <a:spcAft>
          <a:spcPct val="0"/>
        </a:spcAft>
        <a:defRPr sz="4400" i="1">
          <a:solidFill>
            <a:schemeClr val="bg1"/>
          </a:solidFill>
          <a:latin typeface="Arial" pitchFamily="34" charset="0"/>
        </a:defRPr>
      </a:lvl2pPr>
      <a:lvl3pPr algn="ctr" rtl="0" fontAlgn="base">
        <a:spcBef>
          <a:spcPct val="0"/>
        </a:spcBef>
        <a:spcAft>
          <a:spcPct val="0"/>
        </a:spcAft>
        <a:defRPr sz="4400" i="1">
          <a:solidFill>
            <a:schemeClr val="bg1"/>
          </a:solidFill>
          <a:latin typeface="Arial" pitchFamily="34" charset="0"/>
        </a:defRPr>
      </a:lvl3pPr>
      <a:lvl4pPr algn="ctr" rtl="0" fontAlgn="base">
        <a:spcBef>
          <a:spcPct val="0"/>
        </a:spcBef>
        <a:spcAft>
          <a:spcPct val="0"/>
        </a:spcAft>
        <a:defRPr sz="4400" i="1">
          <a:solidFill>
            <a:schemeClr val="bg1"/>
          </a:solidFill>
          <a:latin typeface="Arial" pitchFamily="34" charset="0"/>
        </a:defRPr>
      </a:lvl4pPr>
      <a:lvl5pPr algn="ctr" rtl="0" fontAlgn="base">
        <a:spcBef>
          <a:spcPct val="0"/>
        </a:spcBef>
        <a:spcAft>
          <a:spcPct val="0"/>
        </a:spcAft>
        <a:defRPr sz="4400" i="1">
          <a:solidFill>
            <a:schemeClr val="bg1"/>
          </a:solidFill>
          <a:latin typeface="Arial" pitchFamily="34" charset="0"/>
        </a:defRPr>
      </a:lvl5pPr>
      <a:lvl6pPr marL="457200" algn="ctr" rtl="0" fontAlgn="base">
        <a:spcBef>
          <a:spcPct val="0"/>
        </a:spcBef>
        <a:spcAft>
          <a:spcPct val="0"/>
        </a:spcAft>
        <a:defRPr sz="4400" i="1">
          <a:solidFill>
            <a:schemeClr val="bg1"/>
          </a:solidFill>
          <a:latin typeface="Arial" pitchFamily="34" charset="0"/>
        </a:defRPr>
      </a:lvl6pPr>
      <a:lvl7pPr marL="914400" algn="ctr" rtl="0" fontAlgn="base">
        <a:spcBef>
          <a:spcPct val="0"/>
        </a:spcBef>
        <a:spcAft>
          <a:spcPct val="0"/>
        </a:spcAft>
        <a:defRPr sz="4400" i="1">
          <a:solidFill>
            <a:schemeClr val="bg1"/>
          </a:solidFill>
          <a:latin typeface="Arial" pitchFamily="34" charset="0"/>
        </a:defRPr>
      </a:lvl7pPr>
      <a:lvl8pPr marL="1371600" algn="ctr" rtl="0" fontAlgn="base">
        <a:spcBef>
          <a:spcPct val="0"/>
        </a:spcBef>
        <a:spcAft>
          <a:spcPct val="0"/>
        </a:spcAft>
        <a:defRPr sz="4400" i="1">
          <a:solidFill>
            <a:schemeClr val="bg1"/>
          </a:solidFill>
          <a:latin typeface="Arial" pitchFamily="34" charset="0"/>
        </a:defRPr>
      </a:lvl8pPr>
      <a:lvl9pPr marL="1828800" algn="ctr" rtl="0" fontAlgn="base">
        <a:spcBef>
          <a:spcPct val="0"/>
        </a:spcBef>
        <a:spcAft>
          <a:spcPct val="0"/>
        </a:spcAft>
        <a:defRPr sz="4400" i="1">
          <a:solidFill>
            <a:schemeClr val="bg1"/>
          </a:solidFill>
          <a:latin typeface="Arial" pitchFamily="34" charset="0"/>
        </a:defRPr>
      </a:lvl9pPr>
    </p:titleStyle>
    <p:bodyStyle>
      <a:lvl1pPr marL="342900" indent="-342900" algn="l" rtl="0" fontAlgn="base">
        <a:spcBef>
          <a:spcPct val="20000"/>
        </a:spcBef>
        <a:spcAft>
          <a:spcPct val="0"/>
        </a:spcAft>
        <a:buSzPct val="85000"/>
        <a:buBlip>
          <a:blip r:embed="rId14"/>
        </a:buBlip>
        <a:defRPr sz="3200">
          <a:solidFill>
            <a:schemeClr val="bg1"/>
          </a:solidFill>
          <a:latin typeface="+mn-lt"/>
          <a:ea typeface="+mn-ea"/>
          <a:cs typeface="+mn-cs"/>
        </a:defRPr>
      </a:lvl1pPr>
      <a:lvl2pPr marL="742950" indent="-285750" algn="l" rtl="0" fontAlgn="base">
        <a:spcBef>
          <a:spcPct val="20000"/>
        </a:spcBef>
        <a:spcAft>
          <a:spcPct val="0"/>
        </a:spcAft>
        <a:buFont typeface="Wingdings" pitchFamily="2" charset="2"/>
        <a:buChar char="Ø"/>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25.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30425"/>
            <a:ext cx="9144000" cy="1470025"/>
          </a:xfrm>
        </p:spPr>
        <p:txBody>
          <a:bodyPr/>
          <a:lstStyle/>
          <a:p>
            <a:r>
              <a:rPr lang="it-IT" dirty="0" err="1"/>
              <a:t>SuperB</a:t>
            </a:r>
            <a:r>
              <a:rPr lang="it-IT" dirty="0"/>
              <a:t> Accelerator Status</a:t>
            </a:r>
            <a:endParaRPr lang="en-US" dirty="0"/>
          </a:p>
        </p:txBody>
      </p:sp>
      <p:sp>
        <p:nvSpPr>
          <p:cNvPr id="2051" name="Rectangle 3"/>
          <p:cNvSpPr>
            <a:spLocks noGrp="1" noChangeArrowheads="1"/>
          </p:cNvSpPr>
          <p:nvPr>
            <p:ph type="subTitle" idx="1"/>
          </p:nvPr>
        </p:nvSpPr>
        <p:spPr>
          <a:xfrm>
            <a:off x="1403648" y="3789040"/>
            <a:ext cx="5976664" cy="1296144"/>
          </a:xfrm>
        </p:spPr>
        <p:txBody>
          <a:bodyPr/>
          <a:lstStyle/>
          <a:p>
            <a:pPr>
              <a:lnSpc>
                <a:spcPct val="80000"/>
              </a:lnSpc>
            </a:pPr>
            <a:r>
              <a:rPr lang="it-IT" sz="1800" b="1" dirty="0">
                <a:solidFill>
                  <a:srgbClr val="00FF00"/>
                </a:solidFill>
              </a:rPr>
              <a:t>M. </a:t>
            </a:r>
            <a:r>
              <a:rPr lang="it-IT" sz="1800" b="1" dirty="0" err="1">
                <a:solidFill>
                  <a:srgbClr val="00FF00"/>
                </a:solidFill>
              </a:rPr>
              <a:t>Biagini</a:t>
            </a:r>
            <a:r>
              <a:rPr lang="it-IT" sz="1800" b="1" dirty="0">
                <a:solidFill>
                  <a:srgbClr val="00FF00"/>
                </a:solidFill>
              </a:rPr>
              <a:t> </a:t>
            </a:r>
          </a:p>
          <a:p>
            <a:pPr>
              <a:lnSpc>
                <a:spcPct val="80000"/>
              </a:lnSpc>
            </a:pPr>
            <a:r>
              <a:rPr lang="it-IT" sz="1800" b="1" dirty="0">
                <a:solidFill>
                  <a:srgbClr val="00FF00"/>
                </a:solidFill>
              </a:rPr>
              <a:t>for the </a:t>
            </a:r>
            <a:r>
              <a:rPr lang="it-IT" sz="1800" b="1" dirty="0" err="1">
                <a:solidFill>
                  <a:srgbClr val="00FF00"/>
                </a:solidFill>
              </a:rPr>
              <a:t>Super</a:t>
            </a:r>
            <a:r>
              <a:rPr lang="it-IT" sz="1800" b="1" i="1" dirty="0" err="1">
                <a:solidFill>
                  <a:srgbClr val="00FF00"/>
                </a:solidFill>
              </a:rPr>
              <a:t>B</a:t>
            </a:r>
            <a:r>
              <a:rPr lang="it-IT" sz="1800" b="1" dirty="0">
                <a:solidFill>
                  <a:srgbClr val="00FF00"/>
                </a:solidFill>
              </a:rPr>
              <a:t> Accelerator Team</a:t>
            </a:r>
          </a:p>
          <a:p>
            <a:pPr>
              <a:lnSpc>
                <a:spcPct val="80000"/>
              </a:lnSpc>
            </a:pPr>
            <a:r>
              <a:rPr lang="it-IT" sz="1800" b="1" dirty="0" err="1" smtClean="0">
                <a:solidFill>
                  <a:srgbClr val="FFFF00"/>
                </a:solidFill>
              </a:rPr>
              <a:t>SuperB</a:t>
            </a:r>
            <a:r>
              <a:rPr lang="it-IT" sz="1800" b="1" dirty="0" smtClean="0">
                <a:solidFill>
                  <a:srgbClr val="FFFF00"/>
                </a:solidFill>
              </a:rPr>
              <a:t> Workshop LNF</a:t>
            </a:r>
            <a:endParaRPr lang="it-IT" sz="1800" b="1" dirty="0">
              <a:solidFill>
                <a:srgbClr val="FFFF00"/>
              </a:solidFill>
            </a:endParaRPr>
          </a:p>
          <a:p>
            <a:pPr>
              <a:lnSpc>
                <a:spcPct val="80000"/>
              </a:lnSpc>
            </a:pPr>
            <a:r>
              <a:rPr lang="it-IT" sz="1800" b="1" dirty="0" smtClean="0">
                <a:solidFill>
                  <a:srgbClr val="FFFF00"/>
                </a:solidFill>
              </a:rPr>
              <a:t>LNF, Frascati, April 4-6, 2011</a:t>
            </a:r>
            <a:endParaRPr lang="en-US" sz="1800" b="1" dirty="0">
              <a:solidFill>
                <a:srgbClr val="FFFF00"/>
              </a:solidFill>
            </a:endParaRP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2484438"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4956580"/>
            <a:ext cx="2592288" cy="182941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908050"/>
          </a:xfrm>
        </p:spPr>
        <p:txBody>
          <a:bodyPr/>
          <a:lstStyle/>
          <a:p>
            <a:r>
              <a:rPr lang="it-IT"/>
              <a:t>Beam-beam tune scan</a:t>
            </a:r>
            <a:endParaRPr lang="en-US"/>
          </a:p>
        </p:txBody>
      </p:sp>
      <p:sp>
        <p:nvSpPr>
          <p:cNvPr id="12292" name="Text Box 4"/>
          <p:cNvSpPr txBox="1">
            <a:spLocks noChangeArrowheads="1"/>
          </p:cNvSpPr>
          <p:nvPr/>
        </p:nvSpPr>
        <p:spPr bwMode="auto">
          <a:xfrm>
            <a:off x="971550" y="1196975"/>
            <a:ext cx="2735263" cy="57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3200"/>
              <a:t>CDR, </a:t>
            </a:r>
            <a:r>
              <a:rPr lang="it-IT" sz="2400">
                <a:solidFill>
                  <a:srgbClr val="FF0000"/>
                </a:solidFill>
                <a:latin typeface="Symbol" pitchFamily="18" charset="2"/>
              </a:rPr>
              <a:t>x</a:t>
            </a:r>
            <a:r>
              <a:rPr lang="it-IT" sz="2400" baseline="-25000">
                <a:solidFill>
                  <a:srgbClr val="FF0000"/>
                </a:solidFill>
              </a:rPr>
              <a:t>y</a:t>
            </a:r>
            <a:r>
              <a:rPr lang="it-IT" sz="2400">
                <a:solidFill>
                  <a:srgbClr val="FF0000"/>
                </a:solidFill>
              </a:rPr>
              <a:t> = 0.17</a:t>
            </a:r>
            <a:endParaRPr lang="en-US" sz="2400">
              <a:solidFill>
                <a:srgbClr val="FF0000"/>
              </a:solidFill>
            </a:endParaRPr>
          </a:p>
        </p:txBody>
      </p:sp>
      <p:sp>
        <p:nvSpPr>
          <p:cNvPr id="12293" name="Text Box 5"/>
          <p:cNvSpPr txBox="1">
            <a:spLocks noChangeArrowheads="1"/>
          </p:cNvSpPr>
          <p:nvPr/>
        </p:nvSpPr>
        <p:spPr bwMode="auto">
          <a:xfrm>
            <a:off x="5435600" y="1196975"/>
            <a:ext cx="3024188" cy="57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3200"/>
              <a:t>CDR2</a:t>
            </a:r>
            <a:r>
              <a:rPr lang="it-IT"/>
              <a:t>, </a:t>
            </a:r>
            <a:r>
              <a:rPr lang="it-IT" sz="2400">
                <a:solidFill>
                  <a:srgbClr val="FF0000"/>
                </a:solidFill>
                <a:latin typeface="Symbol" pitchFamily="18" charset="2"/>
              </a:rPr>
              <a:t>x</a:t>
            </a:r>
            <a:r>
              <a:rPr lang="it-IT" sz="2400" baseline="-25000">
                <a:solidFill>
                  <a:srgbClr val="FF0000"/>
                </a:solidFill>
              </a:rPr>
              <a:t>y</a:t>
            </a:r>
            <a:r>
              <a:rPr lang="it-IT" sz="2400">
                <a:solidFill>
                  <a:srgbClr val="FF0000"/>
                </a:solidFill>
              </a:rPr>
              <a:t> = 0.097</a:t>
            </a:r>
            <a:endParaRPr lang="en-US" sz="2400">
              <a:solidFill>
                <a:srgbClr val="FF0000"/>
              </a:solidFill>
            </a:endParaRPr>
          </a:p>
        </p:txBody>
      </p:sp>
      <p:sp>
        <p:nvSpPr>
          <p:cNvPr id="12294" name="Rectangle 6"/>
          <p:cNvSpPr>
            <a:spLocks noChangeArrowheads="1"/>
          </p:cNvSpPr>
          <p:nvPr/>
        </p:nvSpPr>
        <p:spPr bwMode="auto">
          <a:xfrm>
            <a:off x="6156325" y="6381750"/>
            <a:ext cx="2160588"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CC0000"/>
                </a:solidFill>
              </a:rPr>
              <a:t>L</a:t>
            </a:r>
            <a:r>
              <a:rPr lang="en-US" b="1"/>
              <a:t> (red) = 1. ∙10</a:t>
            </a:r>
            <a:r>
              <a:rPr lang="en-US" b="1" baseline="30000"/>
              <a:t>36</a:t>
            </a:r>
          </a:p>
        </p:txBody>
      </p:sp>
      <p:pic>
        <p:nvPicPr>
          <p:cNvPr id="1229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866900"/>
            <a:ext cx="4487862"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213" y="1868488"/>
            <a:ext cx="4487862" cy="44402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9" name="Text Box 11"/>
          <p:cNvSpPr txBox="1">
            <a:spLocks noChangeArrowheads="1"/>
          </p:cNvSpPr>
          <p:nvPr/>
        </p:nvSpPr>
        <p:spPr bwMode="auto">
          <a:xfrm>
            <a:off x="7885113" y="620713"/>
            <a:ext cx="1089025" cy="396875"/>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Shatilov</a:t>
            </a:r>
            <a:endParaRPr lang="en-US" sz="2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9144000" cy="765175"/>
          </a:xfrm>
        </p:spPr>
        <p:txBody>
          <a:bodyPr/>
          <a:lstStyle/>
          <a:p>
            <a:r>
              <a:rPr lang="it-IT" sz="3600"/>
              <a:t>Intra Beam Scattering</a:t>
            </a:r>
            <a:endParaRPr lang="en-US" sz="4800"/>
          </a:p>
        </p:txBody>
      </p:sp>
      <p:sp>
        <p:nvSpPr>
          <p:cNvPr id="49155" name="Rectangle 3"/>
          <p:cNvSpPr>
            <a:spLocks noGrp="1" noChangeArrowheads="1"/>
          </p:cNvSpPr>
          <p:nvPr>
            <p:ph type="body" idx="1"/>
          </p:nvPr>
        </p:nvSpPr>
        <p:spPr>
          <a:xfrm>
            <a:off x="0" y="836613"/>
            <a:ext cx="9144000" cy="1800225"/>
          </a:xfrm>
        </p:spPr>
        <p:txBody>
          <a:bodyPr/>
          <a:lstStyle/>
          <a:p>
            <a:pPr>
              <a:lnSpc>
                <a:spcPct val="80000"/>
              </a:lnSpc>
            </a:pPr>
            <a:r>
              <a:rPr lang="it-IT" sz="2000" dirty="0"/>
              <a:t>3 </a:t>
            </a:r>
            <a:r>
              <a:rPr lang="it-IT" sz="2000" dirty="0" err="1"/>
              <a:t>methods</a:t>
            </a:r>
            <a:r>
              <a:rPr lang="it-IT" sz="2000" dirty="0"/>
              <a:t> </a:t>
            </a:r>
            <a:r>
              <a:rPr lang="it-IT" sz="2000" dirty="0" err="1"/>
              <a:t>used</a:t>
            </a:r>
            <a:r>
              <a:rPr lang="it-IT" sz="2000" dirty="0"/>
              <a:t>, </a:t>
            </a:r>
            <a:r>
              <a:rPr lang="it-IT" sz="2000" dirty="0" err="1"/>
              <a:t>all</a:t>
            </a:r>
            <a:r>
              <a:rPr lang="it-IT" sz="2000" dirty="0"/>
              <a:t> in </a:t>
            </a:r>
            <a:r>
              <a:rPr lang="it-IT" sz="2000" dirty="0" err="1"/>
              <a:t>good</a:t>
            </a:r>
            <a:r>
              <a:rPr lang="it-IT" sz="2000" dirty="0"/>
              <a:t> </a:t>
            </a:r>
            <a:r>
              <a:rPr lang="it-IT" sz="2000" dirty="0" err="1"/>
              <a:t>agreement</a:t>
            </a:r>
            <a:r>
              <a:rPr lang="it-IT" sz="2000" dirty="0"/>
              <a:t>: </a:t>
            </a:r>
          </a:p>
          <a:p>
            <a:pPr lvl="1">
              <a:lnSpc>
                <a:spcPct val="80000"/>
              </a:lnSpc>
            </a:pPr>
            <a:r>
              <a:rPr lang="it-IT" sz="2000" dirty="0" err="1">
                <a:solidFill>
                  <a:srgbClr val="FFFF00"/>
                </a:solidFill>
              </a:rPr>
              <a:t>Bane</a:t>
            </a:r>
            <a:r>
              <a:rPr lang="it-IT" sz="2000" dirty="0"/>
              <a:t> (</a:t>
            </a:r>
            <a:r>
              <a:rPr lang="it-IT" sz="2000" dirty="0" err="1"/>
              <a:t>theoretical</a:t>
            </a:r>
            <a:r>
              <a:rPr lang="it-IT" sz="2000" dirty="0"/>
              <a:t>), </a:t>
            </a:r>
            <a:r>
              <a:rPr lang="it-IT" sz="2000" dirty="0" err="1"/>
              <a:t>allows</a:t>
            </a:r>
            <a:r>
              <a:rPr lang="it-IT" sz="2000" dirty="0"/>
              <a:t> for </a:t>
            </a:r>
            <a:r>
              <a:rPr lang="it-IT" sz="2000" dirty="0" err="1"/>
              <a:t>emittance</a:t>
            </a:r>
            <a:r>
              <a:rPr lang="it-IT" sz="2000" dirty="0"/>
              <a:t> </a:t>
            </a:r>
            <a:r>
              <a:rPr lang="it-IT" sz="2000" dirty="0" err="1"/>
              <a:t>growth</a:t>
            </a:r>
            <a:r>
              <a:rPr lang="it-IT" sz="2000" dirty="0"/>
              <a:t> </a:t>
            </a:r>
            <a:r>
              <a:rPr lang="it-IT" sz="2000" dirty="0" err="1"/>
              <a:t>rates</a:t>
            </a:r>
            <a:r>
              <a:rPr lang="it-IT" sz="2000" dirty="0"/>
              <a:t> estimate</a:t>
            </a:r>
          </a:p>
          <a:p>
            <a:pPr lvl="1">
              <a:lnSpc>
                <a:spcPct val="80000"/>
              </a:lnSpc>
            </a:pPr>
            <a:r>
              <a:rPr lang="it-IT" sz="2000" dirty="0" err="1">
                <a:solidFill>
                  <a:srgbClr val="FF0066"/>
                </a:solidFill>
              </a:rPr>
              <a:t>Chao</a:t>
            </a:r>
            <a:r>
              <a:rPr lang="it-IT" sz="2000" dirty="0"/>
              <a:t> (</a:t>
            </a:r>
            <a:r>
              <a:rPr lang="it-IT" sz="2000" dirty="0" err="1"/>
              <a:t>theoretical</a:t>
            </a:r>
            <a:r>
              <a:rPr lang="it-IT" sz="2000" dirty="0"/>
              <a:t>), </a:t>
            </a:r>
            <a:r>
              <a:rPr lang="it-IT" sz="2000" dirty="0" err="1"/>
              <a:t>allows</a:t>
            </a:r>
            <a:r>
              <a:rPr lang="it-IT" sz="2000" dirty="0"/>
              <a:t> for </a:t>
            </a:r>
            <a:r>
              <a:rPr lang="it-IT" sz="2000" dirty="0" err="1"/>
              <a:t>emittance</a:t>
            </a:r>
            <a:r>
              <a:rPr lang="it-IT" sz="2000" dirty="0"/>
              <a:t> time </a:t>
            </a:r>
            <a:r>
              <a:rPr lang="it-IT" sz="2000" dirty="0" err="1"/>
              <a:t>evolution</a:t>
            </a:r>
            <a:r>
              <a:rPr lang="it-IT" sz="2000" dirty="0"/>
              <a:t> estimate</a:t>
            </a:r>
          </a:p>
          <a:p>
            <a:pPr lvl="1">
              <a:lnSpc>
                <a:spcPct val="80000"/>
              </a:lnSpc>
            </a:pPr>
            <a:r>
              <a:rPr lang="it-IT" sz="2000" dirty="0">
                <a:solidFill>
                  <a:srgbClr val="00FF00"/>
                </a:solidFill>
              </a:rPr>
              <a:t>6D </a:t>
            </a:r>
            <a:r>
              <a:rPr lang="it-IT" sz="2000" dirty="0" err="1">
                <a:solidFill>
                  <a:srgbClr val="00FF00"/>
                </a:solidFill>
              </a:rPr>
              <a:t>MonteCarlo</a:t>
            </a:r>
            <a:r>
              <a:rPr lang="it-IT" sz="2000" dirty="0"/>
              <a:t> </a:t>
            </a:r>
            <a:r>
              <a:rPr lang="it-IT" sz="2000" dirty="0">
                <a:sym typeface="Wingdings" pitchFamily="2" charset="2"/>
              </a:rPr>
              <a:t> more accurate, </a:t>
            </a:r>
            <a:r>
              <a:rPr lang="it-IT" sz="2000" dirty="0" err="1">
                <a:sym typeface="Wingdings" pitchFamily="2" charset="2"/>
              </a:rPr>
              <a:t>all</a:t>
            </a:r>
            <a:r>
              <a:rPr lang="it-IT" sz="2000" dirty="0">
                <a:sym typeface="Wingdings" pitchFamily="2" charset="2"/>
              </a:rPr>
              <a:t> of </a:t>
            </a:r>
            <a:r>
              <a:rPr lang="it-IT" sz="2000" dirty="0" err="1">
                <a:sym typeface="Wingdings" pitchFamily="2" charset="2"/>
              </a:rPr>
              <a:t>above</a:t>
            </a:r>
            <a:r>
              <a:rPr lang="it-IT" sz="2000" dirty="0">
                <a:sym typeface="Wingdings" pitchFamily="2" charset="2"/>
              </a:rPr>
              <a:t>, </a:t>
            </a:r>
            <a:r>
              <a:rPr lang="it-IT" sz="2000" dirty="0" err="1">
                <a:sym typeface="Wingdings" pitchFamily="2" charset="2"/>
              </a:rPr>
              <a:t>will</a:t>
            </a:r>
            <a:r>
              <a:rPr lang="it-IT" sz="2000" dirty="0">
                <a:sym typeface="Wingdings" pitchFamily="2" charset="2"/>
              </a:rPr>
              <a:t> include non-</a:t>
            </a:r>
            <a:r>
              <a:rPr lang="it-IT" sz="2000" dirty="0" err="1">
                <a:sym typeface="Wingdings" pitchFamily="2" charset="2"/>
              </a:rPr>
              <a:t>gaussian</a:t>
            </a:r>
            <a:r>
              <a:rPr lang="it-IT" sz="2000" dirty="0">
                <a:sym typeface="Wingdings" pitchFamily="2" charset="2"/>
              </a:rPr>
              <a:t> </a:t>
            </a:r>
            <a:r>
              <a:rPr lang="it-IT" sz="2000" dirty="0" err="1">
                <a:sym typeface="Wingdings" pitchFamily="2" charset="2"/>
              </a:rPr>
              <a:t>tails</a:t>
            </a:r>
            <a:r>
              <a:rPr lang="it-IT" sz="2000" dirty="0">
                <a:sym typeface="Wingdings" pitchFamily="2" charset="2"/>
              </a:rPr>
              <a:t>, </a:t>
            </a:r>
            <a:r>
              <a:rPr lang="it-IT" sz="2000" dirty="0" err="1">
                <a:sym typeface="Wingdings" pitchFamily="2" charset="2"/>
              </a:rPr>
              <a:t>soon</a:t>
            </a:r>
            <a:r>
              <a:rPr lang="it-IT" sz="2000" dirty="0">
                <a:sym typeface="Wingdings" pitchFamily="2" charset="2"/>
              </a:rPr>
              <a:t> to be </a:t>
            </a:r>
            <a:r>
              <a:rPr lang="it-IT" sz="2000" dirty="0" err="1">
                <a:sym typeface="Wingdings" pitchFamily="2" charset="2"/>
              </a:rPr>
              <a:t>translated</a:t>
            </a:r>
            <a:r>
              <a:rPr lang="it-IT" sz="2000" dirty="0">
                <a:sym typeface="Wingdings" pitchFamily="2" charset="2"/>
              </a:rPr>
              <a:t> from </a:t>
            </a:r>
            <a:r>
              <a:rPr lang="it-IT" sz="2000" dirty="0" err="1">
                <a:sym typeface="Wingdings" pitchFamily="2" charset="2"/>
              </a:rPr>
              <a:t>Mathematica</a:t>
            </a:r>
            <a:r>
              <a:rPr lang="it-IT" sz="2000" dirty="0">
                <a:sym typeface="Wingdings" pitchFamily="2" charset="2"/>
              </a:rPr>
              <a:t> to Fortran for </a:t>
            </a:r>
            <a:r>
              <a:rPr lang="it-IT" sz="2000" dirty="0" err="1">
                <a:sym typeface="Wingdings" pitchFamily="2" charset="2"/>
              </a:rPr>
              <a:t>speed</a:t>
            </a:r>
            <a:r>
              <a:rPr lang="it-IT" sz="2000" dirty="0">
                <a:sym typeface="Wingdings" pitchFamily="2" charset="2"/>
              </a:rPr>
              <a:t> and </a:t>
            </a:r>
            <a:r>
              <a:rPr lang="it-IT" sz="2000" dirty="0" err="1">
                <a:sym typeface="Wingdings" pitchFamily="2" charset="2"/>
              </a:rPr>
              <a:t>precision</a:t>
            </a:r>
            <a:r>
              <a:rPr lang="it-IT" sz="2000" dirty="0">
                <a:sym typeface="Wingdings" pitchFamily="2" charset="2"/>
              </a:rPr>
              <a:t> </a:t>
            </a:r>
            <a:r>
              <a:rPr lang="it-IT" sz="2000" dirty="0" err="1">
                <a:sym typeface="Wingdings" pitchFamily="2" charset="2"/>
              </a:rPr>
              <a:t>reasons</a:t>
            </a:r>
            <a:r>
              <a:rPr lang="it-IT" sz="2000" dirty="0">
                <a:sym typeface="Wingdings" pitchFamily="2" charset="2"/>
              </a:rPr>
              <a:t> </a:t>
            </a:r>
            <a:r>
              <a:rPr lang="it-IT" sz="2000" dirty="0">
                <a:solidFill>
                  <a:srgbClr val="00FF00"/>
                </a:solidFill>
                <a:sym typeface="Wingdings" pitchFamily="2" charset="2"/>
              </a:rPr>
              <a:t>(</a:t>
            </a:r>
            <a:r>
              <a:rPr lang="it-IT" sz="2000" dirty="0" err="1">
                <a:solidFill>
                  <a:srgbClr val="00FF00"/>
                </a:solidFill>
                <a:sym typeface="Wingdings" pitchFamily="2" charset="2"/>
              </a:rPr>
              <a:t>collaboration</a:t>
            </a:r>
            <a:r>
              <a:rPr lang="it-IT" sz="2000" dirty="0">
                <a:solidFill>
                  <a:srgbClr val="00FF00"/>
                </a:solidFill>
                <a:sym typeface="Wingdings" pitchFamily="2" charset="2"/>
              </a:rPr>
              <a:t> with M. Pivi, SLAC)</a:t>
            </a:r>
            <a:endParaRPr lang="en-US" sz="2000" dirty="0">
              <a:solidFill>
                <a:srgbClr val="00FF00"/>
              </a:solidFill>
              <a:sym typeface="Wingdings" pitchFamily="2" charset="2"/>
            </a:endParaRPr>
          </a:p>
        </p:txBody>
      </p:sp>
      <p:grpSp>
        <p:nvGrpSpPr>
          <p:cNvPr id="49156" name="Group 4"/>
          <p:cNvGrpSpPr>
            <a:grpSpLocks/>
          </p:cNvGrpSpPr>
          <p:nvPr/>
        </p:nvGrpSpPr>
        <p:grpSpPr bwMode="auto">
          <a:xfrm>
            <a:off x="250825" y="2708275"/>
            <a:ext cx="8675688" cy="3992563"/>
            <a:chOff x="158" y="1777"/>
            <a:chExt cx="5465" cy="2515"/>
          </a:xfrm>
        </p:grpSpPr>
        <p:grpSp>
          <p:nvGrpSpPr>
            <p:cNvPr id="49157" name="Group 5"/>
            <p:cNvGrpSpPr>
              <a:grpSpLocks/>
            </p:cNvGrpSpPr>
            <p:nvPr/>
          </p:nvGrpSpPr>
          <p:grpSpPr bwMode="auto">
            <a:xfrm>
              <a:off x="158" y="1777"/>
              <a:ext cx="5465" cy="2515"/>
              <a:chOff x="295" y="1822"/>
              <a:chExt cx="5465" cy="2515"/>
            </a:xfrm>
          </p:grpSpPr>
          <p:pic>
            <p:nvPicPr>
              <p:cNvPr id="49158" name="Picture 7" descr="F:\IBS\ez_newdef\ez_vs_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 y="1841"/>
                <a:ext cx="2858"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2" descr="F:\IBS\ez_newdef\ex_vs_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1822"/>
                <a:ext cx="2633" cy="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160" name="Rectangle 8"/>
            <p:cNvSpPr>
              <a:spLocks noChangeArrowheads="1"/>
            </p:cNvSpPr>
            <p:nvPr/>
          </p:nvSpPr>
          <p:spPr bwMode="auto">
            <a:xfrm>
              <a:off x="2154" y="4042"/>
              <a:ext cx="1450"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FF0000"/>
                  </a:solidFill>
                  <a:latin typeface="Symbol" pitchFamily="18" charset="2"/>
                </a:rPr>
                <a:t>e</a:t>
              </a:r>
              <a:r>
                <a:rPr lang="en-US" sz="2000" b="1" baseline="-25000">
                  <a:solidFill>
                    <a:srgbClr val="FF0000"/>
                  </a:solidFill>
                  <a:latin typeface="Calibri" pitchFamily="34" charset="0"/>
                </a:rPr>
                <a:t>x,z</a:t>
              </a:r>
              <a:r>
                <a:rPr lang="en-US" sz="2000" b="1">
                  <a:solidFill>
                    <a:srgbClr val="FF0000"/>
                  </a:solidFill>
                  <a:latin typeface="Calibri" pitchFamily="34" charset="0"/>
                </a:rPr>
                <a:t> vs bunch current</a:t>
              </a:r>
            </a:p>
          </p:txBody>
        </p:sp>
      </p:grpSp>
      <p:sp>
        <p:nvSpPr>
          <p:cNvPr id="49164" name="Text Box 12"/>
          <p:cNvSpPr txBox="1">
            <a:spLocks noChangeArrowheads="1"/>
          </p:cNvSpPr>
          <p:nvPr/>
        </p:nvSpPr>
        <p:spPr bwMode="auto">
          <a:xfrm>
            <a:off x="6567488" y="758032"/>
            <a:ext cx="2597150" cy="366712"/>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Boscolo, Chao, Demma</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sz="quarter"/>
          </p:nvPr>
        </p:nvSpPr>
        <p:spPr>
          <a:xfrm>
            <a:off x="0" y="0"/>
            <a:ext cx="9144000" cy="773996"/>
          </a:xfrm>
        </p:spPr>
        <p:txBody>
          <a:bodyPr/>
          <a:lstStyle/>
          <a:p>
            <a:r>
              <a:rPr lang="en-US" dirty="0"/>
              <a:t>e-cloud instability</a:t>
            </a:r>
            <a:endParaRPr lang="it-IT" dirty="0"/>
          </a:p>
        </p:txBody>
      </p:sp>
      <p:sp>
        <p:nvSpPr>
          <p:cNvPr id="7" name="Rettangolo 6"/>
          <p:cNvSpPr/>
          <p:nvPr/>
        </p:nvSpPr>
        <p:spPr>
          <a:xfrm>
            <a:off x="251520" y="935312"/>
            <a:ext cx="8712968" cy="2997744"/>
          </a:xfrm>
          <a:prstGeom prst="rect">
            <a:avLst/>
          </a:prstGeom>
        </p:spPr>
        <p:txBody>
          <a:bodyPr wrap="square">
            <a:spAutoFit/>
          </a:bodyPr>
          <a:lstStyle/>
          <a:p>
            <a:pPr marL="342900" indent="-342900" algn="just">
              <a:lnSpc>
                <a:spcPct val="80000"/>
              </a:lnSpc>
              <a:buFont typeface="Arial" pitchFamily="34" charset="0"/>
              <a:buChar char="•"/>
            </a:pPr>
            <a:r>
              <a:rPr lang="en-US" sz="2000" dirty="0">
                <a:solidFill>
                  <a:schemeClr val="bg1"/>
                </a:solidFill>
              </a:rPr>
              <a:t>Single bunch instability simulations for </a:t>
            </a:r>
            <a:r>
              <a:rPr lang="en-US" sz="2000" dirty="0" err="1">
                <a:solidFill>
                  <a:schemeClr val="bg1"/>
                </a:solidFill>
              </a:rPr>
              <a:t>SuperB</a:t>
            </a:r>
            <a:r>
              <a:rPr lang="en-US" sz="2000" dirty="0">
                <a:solidFill>
                  <a:schemeClr val="bg1"/>
                </a:solidFill>
              </a:rPr>
              <a:t> HER (V12 and V13) taking into account the effect of solenoids have been performed using </a:t>
            </a:r>
            <a:r>
              <a:rPr lang="en-US" sz="2000" dirty="0" smtClean="0">
                <a:solidFill>
                  <a:schemeClr val="bg1"/>
                </a:solidFill>
              </a:rPr>
              <a:t>CMAD (M. </a:t>
            </a:r>
            <a:r>
              <a:rPr lang="en-US" sz="2000" dirty="0" err="1" smtClean="0">
                <a:solidFill>
                  <a:schemeClr val="bg1"/>
                </a:solidFill>
              </a:rPr>
              <a:t>Pivi</a:t>
            </a:r>
            <a:r>
              <a:rPr lang="en-US" sz="2000" dirty="0" smtClean="0">
                <a:solidFill>
                  <a:schemeClr val="bg1"/>
                </a:solidFill>
              </a:rPr>
              <a:t>). </a:t>
            </a:r>
            <a:r>
              <a:rPr lang="en-US" sz="2000" dirty="0">
                <a:solidFill>
                  <a:schemeClr val="bg1"/>
                </a:solidFill>
              </a:rPr>
              <a:t>They indicate a threshold density of ~10</a:t>
            </a:r>
            <a:r>
              <a:rPr lang="en-US" sz="2000" baseline="30000" dirty="0">
                <a:solidFill>
                  <a:schemeClr val="bg1"/>
                </a:solidFill>
              </a:rPr>
              <a:t>12</a:t>
            </a:r>
            <a:r>
              <a:rPr lang="en-US" sz="2000" dirty="0">
                <a:solidFill>
                  <a:schemeClr val="bg1"/>
                </a:solidFill>
              </a:rPr>
              <a:t> e-/m</a:t>
            </a:r>
            <a:r>
              <a:rPr lang="en-US" sz="2000" baseline="30000" dirty="0">
                <a:solidFill>
                  <a:schemeClr val="bg1"/>
                </a:solidFill>
              </a:rPr>
              <a:t>3</a:t>
            </a:r>
            <a:r>
              <a:rPr lang="en-US" sz="2000" dirty="0">
                <a:solidFill>
                  <a:schemeClr val="bg1"/>
                </a:solidFill>
              </a:rPr>
              <a:t> (roughly 2 times previous estimates</a:t>
            </a:r>
            <a:r>
              <a:rPr lang="en-US" sz="2000" dirty="0" smtClean="0">
                <a:solidFill>
                  <a:schemeClr val="bg1"/>
                </a:solidFill>
              </a:rPr>
              <a:t>)</a:t>
            </a:r>
          </a:p>
          <a:p>
            <a:pPr marL="342900" indent="-342900" algn="just">
              <a:lnSpc>
                <a:spcPct val="80000"/>
              </a:lnSpc>
              <a:buFont typeface="Arial" pitchFamily="34" charset="0"/>
              <a:buChar char="•"/>
            </a:pPr>
            <a:endParaRPr lang="en-US" sz="2000" dirty="0">
              <a:solidFill>
                <a:schemeClr val="bg1"/>
              </a:solidFill>
            </a:endParaRPr>
          </a:p>
          <a:p>
            <a:pPr marL="342900" indent="-342900" algn="just">
              <a:lnSpc>
                <a:spcPct val="80000"/>
              </a:lnSpc>
              <a:buFont typeface="Arial" pitchFamily="34" charset="0"/>
              <a:buChar char="•"/>
            </a:pPr>
            <a:r>
              <a:rPr lang="en-US" sz="2000" dirty="0">
                <a:solidFill>
                  <a:schemeClr val="bg1"/>
                </a:solidFill>
              </a:rPr>
              <a:t>The obtained thresholds have to be compared with build-up simulations using updated parameters to determine safe regions of the parameter space (SEY, PEY</a:t>
            </a:r>
            <a:r>
              <a:rPr lang="en-US" sz="2000" dirty="0" smtClean="0">
                <a:solidFill>
                  <a:schemeClr val="bg1"/>
                </a:solidFill>
              </a:rPr>
              <a:t>)</a:t>
            </a:r>
            <a:endParaRPr lang="en-US" sz="2000" dirty="0">
              <a:solidFill>
                <a:schemeClr val="bg1"/>
              </a:solidFill>
            </a:endParaRPr>
          </a:p>
          <a:p>
            <a:pPr marL="342900" indent="-342900">
              <a:lnSpc>
                <a:spcPct val="80000"/>
              </a:lnSpc>
              <a:buFont typeface="Arial" pitchFamily="34" charset="0"/>
              <a:buChar char="•"/>
            </a:pPr>
            <a:endParaRPr lang="en-US" sz="2000" dirty="0">
              <a:solidFill>
                <a:schemeClr val="bg1"/>
              </a:solidFill>
            </a:endParaRPr>
          </a:p>
          <a:p>
            <a:pPr marL="342900" indent="-342900">
              <a:lnSpc>
                <a:spcPct val="80000"/>
              </a:lnSpc>
              <a:buFont typeface="Arial" pitchFamily="34" charset="0"/>
              <a:buChar char="•"/>
            </a:pPr>
            <a:r>
              <a:rPr lang="en-US" sz="2000" dirty="0">
                <a:solidFill>
                  <a:schemeClr val="bg1"/>
                </a:solidFill>
              </a:rPr>
              <a:t> Work is in progress to:</a:t>
            </a:r>
          </a:p>
          <a:p>
            <a:pPr marL="742950" lvl="1" indent="-285750">
              <a:lnSpc>
                <a:spcPct val="80000"/>
              </a:lnSpc>
              <a:buFont typeface="Arial" pitchFamily="34" charset="0"/>
              <a:buChar char="•"/>
            </a:pPr>
            <a:r>
              <a:rPr lang="en-US" dirty="0">
                <a:solidFill>
                  <a:schemeClr val="bg1"/>
                </a:solidFill>
              </a:rPr>
              <a:t>Estimate the effect of radiation damping on long term </a:t>
            </a:r>
            <a:r>
              <a:rPr lang="en-US" dirty="0" err="1">
                <a:solidFill>
                  <a:schemeClr val="bg1"/>
                </a:solidFill>
              </a:rPr>
              <a:t>emittance</a:t>
            </a:r>
            <a:r>
              <a:rPr lang="en-US" dirty="0">
                <a:solidFill>
                  <a:schemeClr val="bg1"/>
                </a:solidFill>
              </a:rPr>
              <a:t> growth</a:t>
            </a:r>
          </a:p>
          <a:p>
            <a:pPr marL="742950" lvl="1" indent="-285750">
              <a:lnSpc>
                <a:spcPct val="80000"/>
              </a:lnSpc>
              <a:buFont typeface="Arial" pitchFamily="34" charset="0"/>
              <a:buChar char="•"/>
            </a:pPr>
            <a:r>
              <a:rPr lang="en-US" dirty="0">
                <a:solidFill>
                  <a:schemeClr val="bg1"/>
                </a:solidFill>
              </a:rPr>
              <a:t>Estimate the fraction of synchrotron radiation absorbed by antechambers.</a:t>
            </a:r>
          </a:p>
        </p:txBody>
      </p:sp>
      <p:sp>
        <p:nvSpPr>
          <p:cNvPr id="8" name="Text Box 22"/>
          <p:cNvSpPr txBox="1">
            <a:spLocks noChangeArrowheads="1"/>
          </p:cNvSpPr>
          <p:nvPr/>
        </p:nvSpPr>
        <p:spPr bwMode="auto">
          <a:xfrm>
            <a:off x="7308304" y="188640"/>
            <a:ext cx="1492716" cy="369332"/>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err="1" smtClean="0"/>
              <a:t>Demma</a:t>
            </a:r>
            <a:r>
              <a:rPr lang="it-IT" dirty="0" smtClean="0"/>
              <a:t>, Pivi</a:t>
            </a:r>
            <a:endParaRPr lang="en-US" dirty="0"/>
          </a:p>
        </p:txBody>
      </p:sp>
      <p:grpSp>
        <p:nvGrpSpPr>
          <p:cNvPr id="9" name="Group 39"/>
          <p:cNvGrpSpPr>
            <a:grpSpLocks/>
          </p:cNvGrpSpPr>
          <p:nvPr/>
        </p:nvGrpSpPr>
        <p:grpSpPr bwMode="auto">
          <a:xfrm>
            <a:off x="2000960" y="4365104"/>
            <a:ext cx="4875296" cy="2304256"/>
            <a:chOff x="192" y="624"/>
            <a:chExt cx="3260" cy="1980"/>
          </a:xfrm>
        </p:grpSpPr>
        <p:pic>
          <p:nvPicPr>
            <p:cNvPr id="10" name="Picture 40" descr="new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624"/>
              <a:ext cx="3132" cy="19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41"/>
            <p:cNvSpPr txBox="1">
              <a:spLocks noChangeArrowheads="1"/>
            </p:cNvSpPr>
            <p:nvPr/>
          </p:nvSpPr>
          <p:spPr bwMode="auto">
            <a:xfrm>
              <a:off x="1344" y="1296"/>
              <a:ext cx="7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u="none">
                  <a:cs typeface="Arial" pitchFamily="34" charset="0"/>
                  <a:sym typeface="Symbol" pitchFamily="18" charset="2"/>
                </a:rPr>
                <a:t>=5x10</a:t>
              </a:r>
              <a:r>
                <a:rPr lang="en-US" sz="1600" u="none" baseline="30000">
                  <a:cs typeface="Arial" pitchFamily="34" charset="0"/>
                  <a:sym typeface="Symbol" pitchFamily="18" charset="2"/>
                </a:rPr>
                <a:t>11</a:t>
              </a:r>
            </a:p>
          </p:txBody>
        </p:sp>
        <p:sp>
          <p:nvSpPr>
            <p:cNvPr id="12" name="Text Box 42"/>
            <p:cNvSpPr txBox="1">
              <a:spLocks noChangeArrowheads="1"/>
            </p:cNvSpPr>
            <p:nvPr/>
          </p:nvSpPr>
          <p:spPr bwMode="auto">
            <a:xfrm>
              <a:off x="2338" y="1852"/>
              <a:ext cx="7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u="none">
                  <a:cs typeface="Arial" pitchFamily="34" charset="0"/>
                  <a:sym typeface="Symbol" pitchFamily="18" charset="2"/>
                </a:rPr>
                <a:t>=4x10</a:t>
              </a:r>
              <a:r>
                <a:rPr lang="en-US" sz="1600" u="none" baseline="30000">
                  <a:cs typeface="Arial" pitchFamily="34" charset="0"/>
                  <a:sym typeface="Symbol" pitchFamily="18" charset="2"/>
                </a:rPr>
                <a:t>11</a:t>
              </a:r>
            </a:p>
          </p:txBody>
        </p:sp>
        <p:sp>
          <p:nvSpPr>
            <p:cNvPr id="13" name="Text Box 43"/>
            <p:cNvSpPr txBox="1">
              <a:spLocks noChangeArrowheads="1"/>
            </p:cNvSpPr>
            <p:nvPr/>
          </p:nvSpPr>
          <p:spPr bwMode="auto">
            <a:xfrm>
              <a:off x="2660" y="2066"/>
              <a:ext cx="7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u="none">
                  <a:cs typeface="Arial" pitchFamily="34" charset="0"/>
                  <a:sym typeface="Symbol" pitchFamily="18" charset="2"/>
                </a:rPr>
                <a:t>=3x10</a:t>
              </a:r>
              <a:r>
                <a:rPr lang="en-US" sz="1600" u="none" baseline="30000">
                  <a:cs typeface="Arial" pitchFamily="34" charset="0"/>
                  <a:sym typeface="Symbol" pitchFamily="18" charset="2"/>
                </a:rPr>
                <a:t>11</a:t>
              </a:r>
            </a:p>
          </p:txBody>
        </p:sp>
      </p:grpSp>
      <p:sp>
        <p:nvSpPr>
          <p:cNvPr id="14" name="Text Box 46"/>
          <p:cNvSpPr txBox="1">
            <a:spLocks noChangeArrowheads="1"/>
          </p:cNvSpPr>
          <p:nvPr/>
        </p:nvSpPr>
        <p:spPr bwMode="auto">
          <a:xfrm>
            <a:off x="1990336" y="3933056"/>
            <a:ext cx="47377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u="none" dirty="0">
                <a:solidFill>
                  <a:srgbClr val="00FF00"/>
                </a:solidFill>
              </a:rPr>
              <a:t>Vertical </a:t>
            </a:r>
            <a:r>
              <a:rPr lang="en-US" u="none" dirty="0" err="1">
                <a:solidFill>
                  <a:srgbClr val="00FF00"/>
                </a:solidFill>
              </a:rPr>
              <a:t>emittance</a:t>
            </a:r>
            <a:r>
              <a:rPr lang="en-US" u="none" dirty="0">
                <a:solidFill>
                  <a:srgbClr val="00FF00"/>
                </a:solidFill>
              </a:rPr>
              <a:t> growth induced by e-cloud</a:t>
            </a:r>
          </a:p>
        </p:txBody>
      </p:sp>
    </p:spTree>
    <p:extLst>
      <p:ext uri="{BB962C8B-B14F-4D97-AF65-F5344CB8AC3E}">
        <p14:creationId xmlns:p14="http://schemas.microsoft.com/office/powerpoint/2010/main" val="1849272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4"/>
          <p:cNvSpPr>
            <a:spLocks noGrp="1"/>
          </p:cNvSpPr>
          <p:nvPr>
            <p:ph type="sldNum" sz="quarter" idx="12"/>
          </p:nvPr>
        </p:nvSpPr>
        <p:spPr/>
        <p:txBody>
          <a:bodyPr/>
          <a:lstStyle/>
          <a:p>
            <a:fld id="{13AFBD8F-CCB2-4F76-856A-9A6972F06CCF}" type="slidenum">
              <a:rPr lang="en-US"/>
              <a:pPr/>
              <a:t>13</a:t>
            </a:fld>
            <a:endParaRPr lang="en-US"/>
          </a:p>
        </p:txBody>
      </p:sp>
      <p:pic>
        <p:nvPicPr>
          <p:cNvPr id="472066" name="Picture 2" descr="Immagin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179638"/>
            <a:ext cx="3881438" cy="2773362"/>
          </a:xfrm>
          <a:prstGeom prst="rect">
            <a:avLst/>
          </a:prstGeom>
          <a:noFill/>
          <a:extLst>
            <a:ext uri="{909E8E84-426E-40DD-AFC4-6F175D3DCCD1}">
              <a14:hiddenFill xmlns:a14="http://schemas.microsoft.com/office/drawing/2010/main">
                <a:solidFill>
                  <a:srgbClr val="FFFFFF"/>
                </a:solidFill>
              </a14:hiddenFill>
            </a:ext>
          </a:extLst>
        </p:spPr>
      </p:pic>
      <p:sp>
        <p:nvSpPr>
          <p:cNvPr id="472067" name="Text Box 3"/>
          <p:cNvSpPr txBox="1">
            <a:spLocks noChangeArrowheads="1"/>
          </p:cNvSpPr>
          <p:nvPr/>
        </p:nvSpPr>
        <p:spPr bwMode="auto">
          <a:xfrm>
            <a:off x="390525" y="1690688"/>
            <a:ext cx="4029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u="none">
                <a:solidFill>
                  <a:schemeClr val="bg1"/>
                </a:solidFill>
                <a:cs typeface="Arial" pitchFamily="34" charset="0"/>
              </a:rPr>
              <a:t>Snapshot of the electron (x,y) distribution </a:t>
            </a:r>
            <a:r>
              <a:rPr lang="en-US" u="none">
                <a:solidFill>
                  <a:schemeClr val="bg1"/>
                </a:solidFill>
                <a:cs typeface="Arial" pitchFamily="34" charset="0"/>
              </a:rPr>
              <a:t> </a:t>
            </a:r>
          </a:p>
        </p:txBody>
      </p:sp>
      <p:sp>
        <p:nvSpPr>
          <p:cNvPr id="472068" name="Text Box 4"/>
          <p:cNvSpPr txBox="1">
            <a:spLocks noChangeArrowheads="1"/>
          </p:cNvSpPr>
          <p:nvPr/>
        </p:nvSpPr>
        <p:spPr bwMode="auto">
          <a:xfrm>
            <a:off x="762000" y="5210175"/>
            <a:ext cx="34956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u="none" dirty="0">
                <a:solidFill>
                  <a:srgbClr val="00FF00"/>
                </a:solidFill>
                <a:cs typeface="Arial" pitchFamily="34" charset="0"/>
              </a:rPr>
              <a:t>Density at center of the beam pipe is  larger then the average value. </a:t>
            </a:r>
          </a:p>
        </p:txBody>
      </p:sp>
      <p:sp>
        <p:nvSpPr>
          <p:cNvPr id="472069" name="Rectangle 5"/>
          <p:cNvSpPr>
            <a:spLocks noGrp="1" noChangeArrowheads="1"/>
          </p:cNvSpPr>
          <p:nvPr>
            <p:ph type="title"/>
          </p:nvPr>
        </p:nvSpPr>
        <p:spPr/>
        <p:txBody>
          <a:bodyPr/>
          <a:lstStyle/>
          <a:p>
            <a:r>
              <a:rPr lang="en-US" dirty="0" smtClean="0"/>
              <a:t>Build-up </a:t>
            </a:r>
            <a:r>
              <a:rPr lang="en-US" dirty="0"/>
              <a:t>in Free Field Regions</a:t>
            </a:r>
          </a:p>
        </p:txBody>
      </p:sp>
      <p:pic>
        <p:nvPicPr>
          <p:cNvPr id="472070" name="Picture 6" descr="Immagine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3325" y="2225675"/>
            <a:ext cx="3756025" cy="2759075"/>
          </a:xfrm>
          <a:prstGeom prst="rect">
            <a:avLst/>
          </a:prstGeom>
          <a:noFill/>
          <a:extLst>
            <a:ext uri="{909E8E84-426E-40DD-AFC4-6F175D3DCCD1}">
              <a14:hiddenFill xmlns:a14="http://schemas.microsoft.com/office/drawing/2010/main">
                <a:solidFill>
                  <a:srgbClr val="FFFFFF"/>
                </a:solidFill>
              </a14:hiddenFill>
            </a:ext>
          </a:extLst>
        </p:spPr>
      </p:pic>
      <p:sp>
        <p:nvSpPr>
          <p:cNvPr id="472071" name="Text Box 7"/>
          <p:cNvSpPr txBox="1">
            <a:spLocks noChangeArrowheads="1"/>
          </p:cNvSpPr>
          <p:nvPr/>
        </p:nvSpPr>
        <p:spPr bwMode="auto">
          <a:xfrm>
            <a:off x="4870450" y="1600200"/>
            <a:ext cx="41211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u="none">
                <a:solidFill>
                  <a:schemeClr val="bg1"/>
                </a:solidFill>
                <a:cs typeface="Arial" pitchFamily="34" charset="0"/>
              </a:rPr>
              <a:t>Snapshot of the electron (x,y) distribution 50G solenoids on </a:t>
            </a:r>
          </a:p>
        </p:txBody>
      </p:sp>
      <p:sp>
        <p:nvSpPr>
          <p:cNvPr id="472072" name="Text Box 8"/>
          <p:cNvSpPr txBox="1">
            <a:spLocks noChangeArrowheads="1"/>
          </p:cNvSpPr>
          <p:nvPr/>
        </p:nvSpPr>
        <p:spPr bwMode="auto">
          <a:xfrm>
            <a:off x="5213350" y="5121275"/>
            <a:ext cx="3632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u="none" dirty="0">
                <a:solidFill>
                  <a:srgbClr val="FFFF00"/>
                </a:solidFill>
                <a:cs typeface="Arial" pitchFamily="34" charset="0"/>
              </a:rPr>
              <a:t>Solenoids reduce to 0 the e-cloud density at center of beam pipe</a:t>
            </a:r>
          </a:p>
        </p:txBody>
      </p:sp>
    </p:spTree>
    <p:extLst>
      <p:ext uri="{BB962C8B-B14F-4D97-AF65-F5344CB8AC3E}">
        <p14:creationId xmlns:p14="http://schemas.microsoft.com/office/powerpoint/2010/main" val="3296866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692696"/>
          </a:xfrm>
        </p:spPr>
        <p:txBody>
          <a:bodyPr/>
          <a:lstStyle/>
          <a:p>
            <a:r>
              <a:rPr lang="it-IT" dirty="0" smtClean="0"/>
              <a:t>Fast </a:t>
            </a:r>
            <a:r>
              <a:rPr lang="it-IT" dirty="0" err="1" smtClean="0"/>
              <a:t>Ion</a:t>
            </a:r>
            <a:r>
              <a:rPr lang="it-IT" dirty="0" smtClean="0"/>
              <a:t> </a:t>
            </a:r>
            <a:r>
              <a:rPr lang="it-IT" dirty="0" err="1" smtClean="0"/>
              <a:t>Instability</a:t>
            </a:r>
            <a:endParaRPr lang="it-IT" dirty="0"/>
          </a:p>
        </p:txBody>
      </p:sp>
      <p:pic>
        <p:nvPicPr>
          <p:cNvPr id="4" name="Picture 3" descr="FBI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01254" y="3140968"/>
            <a:ext cx="7331075" cy="1130300"/>
          </a:xfrm>
          <a:noFill/>
        </p:spPr>
      </p:pic>
      <p:grpSp>
        <p:nvGrpSpPr>
          <p:cNvPr id="15" name="Gruppo 14"/>
          <p:cNvGrpSpPr/>
          <p:nvPr/>
        </p:nvGrpSpPr>
        <p:grpSpPr>
          <a:xfrm>
            <a:off x="288032" y="4293096"/>
            <a:ext cx="8532440" cy="2520280"/>
            <a:chOff x="144016" y="3925217"/>
            <a:chExt cx="8532440" cy="2888159"/>
          </a:xfrm>
        </p:grpSpPr>
        <p:grpSp>
          <p:nvGrpSpPr>
            <p:cNvPr id="5" name="Group 6"/>
            <p:cNvGrpSpPr>
              <a:grpSpLocks/>
            </p:cNvGrpSpPr>
            <p:nvPr/>
          </p:nvGrpSpPr>
          <p:grpSpPr bwMode="auto">
            <a:xfrm>
              <a:off x="144016" y="3925217"/>
              <a:ext cx="4368800" cy="2888159"/>
              <a:chOff x="140" y="413"/>
              <a:chExt cx="2752" cy="1851"/>
            </a:xfrm>
          </p:grpSpPr>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t="4213"/>
              <a:stretch>
                <a:fillRect/>
              </a:stretch>
            </p:blipFill>
            <p:spPr bwMode="auto">
              <a:xfrm>
                <a:off x="140" y="413"/>
                <a:ext cx="2752" cy="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a:spLocks noChangeArrowheads="1"/>
              </p:cNvSpPr>
              <p:nvPr/>
            </p:nvSpPr>
            <p:spPr bwMode="auto">
              <a:xfrm>
                <a:off x="976" y="1672"/>
                <a:ext cx="1624" cy="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grpSp>
        <p:grpSp>
          <p:nvGrpSpPr>
            <p:cNvPr id="8" name="Group 10"/>
            <p:cNvGrpSpPr>
              <a:grpSpLocks/>
            </p:cNvGrpSpPr>
            <p:nvPr/>
          </p:nvGrpSpPr>
          <p:grpSpPr bwMode="auto">
            <a:xfrm>
              <a:off x="4194943" y="3925217"/>
              <a:ext cx="4481513" cy="2888159"/>
              <a:chOff x="110" y="2215"/>
              <a:chExt cx="2823" cy="1755"/>
            </a:xfrm>
          </p:grpSpPr>
          <p:pic>
            <p:nvPicPr>
              <p:cNvPr id="9" name="Picture 11"/>
              <p:cNvPicPr>
                <a:picLocks noChangeAspect="1" noChangeArrowheads="1"/>
              </p:cNvPicPr>
              <p:nvPr/>
            </p:nvPicPr>
            <p:blipFill>
              <a:blip r:embed="rId4">
                <a:extLst>
                  <a:ext uri="{28A0092B-C50C-407E-A947-70E740481C1C}">
                    <a14:useLocalDpi xmlns:a14="http://schemas.microsoft.com/office/drawing/2010/main" val="0"/>
                  </a:ext>
                </a:extLst>
              </a:blip>
              <a:srcRect t="1901"/>
              <a:stretch>
                <a:fillRect/>
              </a:stretch>
            </p:blipFill>
            <p:spPr bwMode="auto">
              <a:xfrm>
                <a:off x="110" y="2215"/>
                <a:ext cx="2823" cy="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p:nvSpPr>
            <p:spPr bwMode="auto">
              <a:xfrm>
                <a:off x="964" y="3412"/>
                <a:ext cx="1624" cy="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grpSp>
      </p:grpSp>
      <p:sp>
        <p:nvSpPr>
          <p:cNvPr id="12" name="Rettangolo 11"/>
          <p:cNvSpPr/>
          <p:nvPr/>
        </p:nvSpPr>
        <p:spPr>
          <a:xfrm>
            <a:off x="0" y="627653"/>
            <a:ext cx="9036496" cy="2585323"/>
          </a:xfrm>
          <a:prstGeom prst="rect">
            <a:avLst/>
          </a:prstGeom>
        </p:spPr>
        <p:txBody>
          <a:bodyPr wrap="square">
            <a:spAutoFit/>
          </a:bodyPr>
          <a:lstStyle/>
          <a:p>
            <a:pPr>
              <a:buClr>
                <a:schemeClr val="folHlink"/>
              </a:buClr>
              <a:buFont typeface="Wingdings" pitchFamily="2" charset="2"/>
              <a:buChar char="Ø"/>
            </a:pPr>
            <a:r>
              <a:rPr lang="en-US" dirty="0">
                <a:solidFill>
                  <a:schemeClr val="bg1"/>
                </a:solidFill>
              </a:rPr>
              <a:t>R</a:t>
            </a:r>
            <a:r>
              <a:rPr lang="en-US" dirty="0" smtClean="0">
                <a:solidFill>
                  <a:schemeClr val="bg1"/>
                </a:solidFill>
              </a:rPr>
              <a:t>esidual </a:t>
            </a:r>
            <a:r>
              <a:rPr lang="en-US" dirty="0">
                <a:solidFill>
                  <a:schemeClr val="bg1"/>
                </a:solidFill>
              </a:rPr>
              <a:t>gas in the vacuum </a:t>
            </a:r>
            <a:r>
              <a:rPr lang="en-US" dirty="0" smtClean="0">
                <a:solidFill>
                  <a:schemeClr val="bg1"/>
                </a:solidFill>
              </a:rPr>
              <a:t>chamber</a:t>
            </a:r>
            <a:r>
              <a:rPr lang="en-US" b="1" dirty="0" smtClean="0">
                <a:solidFill>
                  <a:schemeClr val="bg1"/>
                </a:solidFill>
              </a:rPr>
              <a:t> </a:t>
            </a:r>
            <a:r>
              <a:rPr lang="en-US" dirty="0">
                <a:solidFill>
                  <a:schemeClr val="bg1"/>
                </a:solidFill>
              </a:rPr>
              <a:t>can be ionized by the single passage of a bunch train</a:t>
            </a:r>
          </a:p>
          <a:p>
            <a:pPr>
              <a:buClr>
                <a:schemeClr val="folHlink"/>
              </a:buClr>
              <a:buFont typeface="Wingdings" pitchFamily="2" charset="2"/>
              <a:buChar char="Ø"/>
            </a:pPr>
            <a:r>
              <a:rPr lang="en-US" dirty="0">
                <a:solidFill>
                  <a:schemeClr val="bg1"/>
                </a:solidFill>
              </a:rPr>
              <a:t>The interaction of  </a:t>
            </a:r>
            <a:r>
              <a:rPr lang="en-US" dirty="0" smtClean="0">
                <a:solidFill>
                  <a:schemeClr val="bg1"/>
                </a:solidFill>
              </a:rPr>
              <a:t>the </a:t>
            </a:r>
            <a:r>
              <a:rPr lang="en-US" dirty="0">
                <a:solidFill>
                  <a:schemeClr val="bg1"/>
                </a:solidFill>
              </a:rPr>
              <a:t>electron beam with residual gas ions results in mutually driven transverse oscillations</a:t>
            </a:r>
          </a:p>
          <a:p>
            <a:pPr>
              <a:buClr>
                <a:schemeClr val="folHlink"/>
              </a:buClr>
              <a:buFont typeface="Wingdings" pitchFamily="2" charset="2"/>
              <a:buChar char="Ø"/>
            </a:pPr>
            <a:r>
              <a:rPr lang="en-US" dirty="0">
                <a:solidFill>
                  <a:schemeClr val="bg1"/>
                </a:solidFill>
              </a:rPr>
              <a:t>Ions can be trapped by the beam potential or can be cleared out after the passage of the beam</a:t>
            </a:r>
          </a:p>
          <a:p>
            <a:pPr>
              <a:buClr>
                <a:schemeClr val="folHlink"/>
              </a:buClr>
              <a:buFont typeface="Wingdings" pitchFamily="2" charset="2"/>
              <a:buChar char="Ø"/>
            </a:pPr>
            <a:r>
              <a:rPr lang="en-US" dirty="0">
                <a:solidFill>
                  <a:schemeClr val="bg1"/>
                </a:solidFill>
              </a:rPr>
              <a:t>Multi-train fill pattern with regular gaps is an efficient and simple way to </a:t>
            </a:r>
            <a:r>
              <a:rPr lang="en-US" dirty="0" smtClean="0">
                <a:solidFill>
                  <a:schemeClr val="bg1"/>
                </a:solidFill>
              </a:rPr>
              <a:t>cure FII</a:t>
            </a:r>
          </a:p>
          <a:p>
            <a:pPr marL="0" lvl="1">
              <a:buClr>
                <a:schemeClr val="folHlink"/>
              </a:buClr>
              <a:buFont typeface="Wingdings" pitchFamily="2" charset="2"/>
              <a:buChar char="Ø"/>
            </a:pPr>
            <a:r>
              <a:rPr lang="en-US" dirty="0">
                <a:solidFill>
                  <a:schemeClr val="bg1"/>
                </a:solidFill>
              </a:rPr>
              <a:t>Beam oscillations are suppressed by the feedback system for </a:t>
            </a:r>
            <a:r>
              <a:rPr lang="en-US" i="1" dirty="0" err="1">
                <a:solidFill>
                  <a:schemeClr val="bg1"/>
                </a:solidFill>
              </a:rPr>
              <a:t>Lgap</a:t>
            </a:r>
            <a:r>
              <a:rPr lang="en-US" i="1" dirty="0">
                <a:solidFill>
                  <a:schemeClr val="bg1"/>
                </a:solidFill>
              </a:rPr>
              <a:t> </a:t>
            </a:r>
            <a:r>
              <a:rPr lang="en-US" i="1" dirty="0">
                <a:solidFill>
                  <a:schemeClr val="bg1"/>
                </a:solidFill>
                <a:sym typeface="Symbol" pitchFamily="18" charset="2"/>
              </a:rPr>
              <a:t></a:t>
            </a:r>
            <a:r>
              <a:rPr lang="en-US" i="1" dirty="0">
                <a:solidFill>
                  <a:schemeClr val="bg1"/>
                </a:solidFill>
              </a:rPr>
              <a:t> 40 ns</a:t>
            </a:r>
            <a:r>
              <a:rPr lang="en-US" dirty="0">
                <a:solidFill>
                  <a:schemeClr val="bg1"/>
                </a:solidFill>
              </a:rPr>
              <a:t>, while considerable residual oscillation remains for </a:t>
            </a:r>
            <a:r>
              <a:rPr lang="en-US" i="1" dirty="0" err="1">
                <a:solidFill>
                  <a:schemeClr val="bg1"/>
                </a:solidFill>
              </a:rPr>
              <a:t>Lgap</a:t>
            </a:r>
            <a:r>
              <a:rPr lang="en-US" i="1" dirty="0">
                <a:solidFill>
                  <a:schemeClr val="bg1"/>
                </a:solidFill>
              </a:rPr>
              <a:t> ≤ 20 </a:t>
            </a:r>
            <a:r>
              <a:rPr lang="en-US" i="1" dirty="0" smtClean="0">
                <a:solidFill>
                  <a:schemeClr val="bg1"/>
                </a:solidFill>
              </a:rPr>
              <a:t>ns</a:t>
            </a:r>
            <a:endParaRPr lang="en-US" dirty="0">
              <a:solidFill>
                <a:schemeClr val="bg1"/>
              </a:solidFill>
            </a:endParaRPr>
          </a:p>
        </p:txBody>
      </p:sp>
      <p:sp>
        <p:nvSpPr>
          <p:cNvPr id="13" name="Text Box 4"/>
          <p:cNvSpPr txBox="1">
            <a:spLocks noChangeArrowheads="1"/>
          </p:cNvSpPr>
          <p:nvPr/>
        </p:nvSpPr>
        <p:spPr bwMode="auto">
          <a:xfrm>
            <a:off x="7827893" y="188640"/>
            <a:ext cx="992579" cy="369332"/>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err="1" smtClean="0"/>
              <a:t>Demma</a:t>
            </a:r>
            <a:endParaRPr lang="en-US" dirty="0"/>
          </a:p>
        </p:txBody>
      </p:sp>
      <p:sp>
        <p:nvSpPr>
          <p:cNvPr id="14" name="Rectangle 9"/>
          <p:cNvSpPr>
            <a:spLocks noChangeArrowheads="1"/>
          </p:cNvSpPr>
          <p:nvPr/>
        </p:nvSpPr>
        <p:spPr bwMode="auto">
          <a:xfrm>
            <a:off x="2057400" y="5582567"/>
            <a:ext cx="132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dirty="0" err="1"/>
              <a:t>Lgap</a:t>
            </a:r>
            <a:r>
              <a:rPr lang="en-US" dirty="0"/>
              <a:t>=20ns</a:t>
            </a:r>
          </a:p>
        </p:txBody>
      </p:sp>
      <p:sp>
        <p:nvSpPr>
          <p:cNvPr id="16" name="Rectangle 9"/>
          <p:cNvSpPr>
            <a:spLocks noChangeArrowheads="1"/>
          </p:cNvSpPr>
          <p:nvPr/>
        </p:nvSpPr>
        <p:spPr bwMode="auto">
          <a:xfrm>
            <a:off x="6419552" y="5942607"/>
            <a:ext cx="14606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dirty="0" err="1" smtClean="0"/>
              <a:t>Lgap</a:t>
            </a:r>
            <a:r>
              <a:rPr lang="en-US" dirty="0" smtClean="0"/>
              <a:t>=180ns</a:t>
            </a:r>
            <a:endParaRPr lang="en-US" dirty="0"/>
          </a:p>
        </p:txBody>
      </p:sp>
    </p:spTree>
    <p:extLst>
      <p:ext uri="{BB962C8B-B14F-4D97-AF65-F5344CB8AC3E}">
        <p14:creationId xmlns:p14="http://schemas.microsoft.com/office/powerpoint/2010/main" val="2386442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620688"/>
          </a:xfrm>
        </p:spPr>
        <p:txBody>
          <a:bodyPr/>
          <a:lstStyle/>
          <a:p>
            <a:r>
              <a:rPr lang="it-IT" sz="3200" dirty="0" smtClean="0"/>
              <a:t>Second </a:t>
            </a:r>
            <a:r>
              <a:rPr lang="it-IT" sz="3200" dirty="0" err="1" smtClean="0"/>
              <a:t>order</a:t>
            </a:r>
            <a:r>
              <a:rPr lang="it-IT" sz="3200" dirty="0" smtClean="0"/>
              <a:t> </a:t>
            </a:r>
            <a:r>
              <a:rPr lang="it-IT" sz="3200" dirty="0" err="1" smtClean="0"/>
              <a:t>momentum</a:t>
            </a:r>
            <a:r>
              <a:rPr lang="it-IT" sz="3200" dirty="0" smtClean="0"/>
              <a:t> </a:t>
            </a:r>
            <a:r>
              <a:rPr lang="it-IT" sz="3200" dirty="0" err="1" smtClean="0"/>
              <a:t>compaction</a:t>
            </a:r>
            <a:r>
              <a:rPr lang="it-IT" sz="3200" dirty="0" smtClean="0"/>
              <a:t> </a:t>
            </a:r>
            <a:r>
              <a:rPr lang="it-IT" sz="3200" dirty="0" err="1" smtClean="0"/>
              <a:t>studies</a:t>
            </a:r>
            <a:endParaRPr lang="it-IT" sz="3200" dirty="0"/>
          </a:p>
        </p:txBody>
      </p:sp>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28915"/>
            <a:ext cx="7777113" cy="3620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64858" b="23872"/>
          <a:stretch/>
        </p:blipFill>
        <p:spPr bwMode="auto">
          <a:xfrm>
            <a:off x="395536" y="4000828"/>
            <a:ext cx="2843112" cy="2857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6935" t="13139"/>
          <a:stretch/>
        </p:blipFill>
        <p:spPr bwMode="auto">
          <a:xfrm>
            <a:off x="4139952" y="4077072"/>
            <a:ext cx="478497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4"/>
          <p:cNvSpPr txBox="1">
            <a:spLocks noChangeArrowheads="1"/>
          </p:cNvSpPr>
          <p:nvPr/>
        </p:nvSpPr>
        <p:spPr bwMode="auto">
          <a:xfrm>
            <a:off x="3995430" y="980728"/>
            <a:ext cx="1441420" cy="369332"/>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err="1" smtClean="0"/>
              <a:t>Novokhatski</a:t>
            </a:r>
            <a:endParaRPr lang="en-US" dirty="0"/>
          </a:p>
        </p:txBody>
      </p:sp>
      <p:sp>
        <p:nvSpPr>
          <p:cNvPr id="3" name="CasellaDiTesto 2"/>
          <p:cNvSpPr txBox="1"/>
          <p:nvPr/>
        </p:nvSpPr>
        <p:spPr>
          <a:xfrm>
            <a:off x="3078316" y="5301208"/>
            <a:ext cx="1133644" cy="646331"/>
          </a:xfrm>
          <a:prstGeom prst="rect">
            <a:avLst/>
          </a:prstGeom>
          <a:solidFill>
            <a:srgbClr val="FFFF00"/>
          </a:solidFill>
        </p:spPr>
        <p:txBody>
          <a:bodyPr wrap="none" rtlCol="0">
            <a:spAutoFit/>
          </a:bodyPr>
          <a:lstStyle/>
          <a:p>
            <a:pPr algn="ctr"/>
            <a:r>
              <a:rPr lang="it-IT" dirty="0" smtClean="0"/>
              <a:t>Head-</a:t>
            </a:r>
            <a:r>
              <a:rPr lang="it-IT" dirty="0" err="1" smtClean="0"/>
              <a:t>tail</a:t>
            </a:r>
            <a:endParaRPr lang="it-IT" dirty="0"/>
          </a:p>
          <a:p>
            <a:pPr algn="ctr"/>
            <a:r>
              <a:rPr lang="it-IT" dirty="0" err="1" smtClean="0"/>
              <a:t>instability</a:t>
            </a:r>
            <a:endParaRPr lang="it-IT" dirty="0"/>
          </a:p>
        </p:txBody>
      </p:sp>
    </p:spTree>
    <p:extLst>
      <p:ext uri="{BB962C8B-B14F-4D97-AF65-F5344CB8AC3E}">
        <p14:creationId xmlns:p14="http://schemas.microsoft.com/office/powerpoint/2010/main" val="122720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9144000" cy="692150"/>
          </a:xfrm>
        </p:spPr>
        <p:txBody>
          <a:bodyPr/>
          <a:lstStyle/>
          <a:p>
            <a:r>
              <a:rPr lang="it-IT" sz="4000"/>
              <a:t>Low Emittance Tuning for LER</a:t>
            </a:r>
            <a:endParaRPr lang="en-US" sz="4000"/>
          </a:p>
        </p:txBody>
      </p:sp>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2850" y="2871788"/>
            <a:ext cx="5391150" cy="398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0713"/>
            <a:ext cx="5462588"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1" name="Text Box 5"/>
          <p:cNvSpPr txBox="1">
            <a:spLocks noChangeArrowheads="1"/>
          </p:cNvSpPr>
          <p:nvPr/>
        </p:nvSpPr>
        <p:spPr bwMode="auto">
          <a:xfrm>
            <a:off x="5219700" y="692150"/>
            <a:ext cx="3960813" cy="201453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t>LER ARC's tolerances evaluated using a Response Matrix technique that optimizes orbit, in order to recover the design values for Dispersion, Coupling and Beta-beating, and obtain the lowest possible vertical emittance</a:t>
            </a:r>
            <a:endParaRPr lang="en-US"/>
          </a:p>
        </p:txBody>
      </p:sp>
      <p:sp>
        <p:nvSpPr>
          <p:cNvPr id="50182" name="Text Box 6"/>
          <p:cNvSpPr txBox="1">
            <a:spLocks noChangeArrowheads="1"/>
          </p:cNvSpPr>
          <p:nvPr/>
        </p:nvSpPr>
        <p:spPr bwMode="auto">
          <a:xfrm>
            <a:off x="36513" y="4724400"/>
            <a:ext cx="3671887" cy="173990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t>Different sets of correctors tested, may be reduced to 109.</a:t>
            </a:r>
          </a:p>
          <a:p>
            <a:r>
              <a:rPr lang="en-US" b="1"/>
              <a:t>Final Focus introduces</a:t>
            </a:r>
          </a:p>
          <a:p>
            <a:r>
              <a:rPr lang="en-US" b="1"/>
              <a:t>stringent restrictions on alignment of both FF and</a:t>
            </a:r>
          </a:p>
          <a:p>
            <a:r>
              <a:rPr lang="en-US" b="1"/>
              <a:t>ARCS (even for no errors in FF)</a:t>
            </a:r>
            <a:endParaRPr lang="en-US"/>
          </a:p>
        </p:txBody>
      </p:sp>
      <p:sp>
        <p:nvSpPr>
          <p:cNvPr id="50183" name="Text Box 7"/>
          <p:cNvSpPr txBox="1">
            <a:spLocks noChangeArrowheads="1"/>
          </p:cNvSpPr>
          <p:nvPr/>
        </p:nvSpPr>
        <p:spPr bwMode="auto">
          <a:xfrm>
            <a:off x="8299450" y="188913"/>
            <a:ext cx="844550" cy="366712"/>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Liuzzo</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HER </a:t>
            </a:r>
            <a:r>
              <a:rPr lang="it-IT" dirty="0" err="1" smtClean="0"/>
              <a:t>tolerances</a:t>
            </a:r>
            <a:endParaRPr lang="it-IT"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67063"/>
            <a:ext cx="4244280" cy="42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890" y="1295400"/>
            <a:ext cx="3565610" cy="530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8028384" y="397992"/>
            <a:ext cx="844550" cy="366712"/>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Liuzzo</a:t>
            </a:r>
            <a:endParaRPr lang="en-US"/>
          </a:p>
        </p:txBody>
      </p:sp>
    </p:spTree>
    <p:extLst>
      <p:ext uri="{BB962C8B-B14F-4D97-AF65-F5344CB8AC3E}">
        <p14:creationId xmlns:p14="http://schemas.microsoft.com/office/powerpoint/2010/main" val="3291611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IR design</a:t>
            </a:r>
            <a:endParaRPr lang="it-IT" dirty="0"/>
          </a:p>
        </p:txBody>
      </p:sp>
      <p:sp>
        <p:nvSpPr>
          <p:cNvPr id="4" name="Segnaposto contenuto 3"/>
          <p:cNvSpPr>
            <a:spLocks noGrp="1"/>
          </p:cNvSpPr>
          <p:nvPr>
            <p:ph idx="1"/>
          </p:nvPr>
        </p:nvSpPr>
        <p:spPr>
          <a:xfrm>
            <a:off x="457200" y="1268760"/>
            <a:ext cx="8363272" cy="5256584"/>
          </a:xfrm>
        </p:spPr>
        <p:txBody>
          <a:bodyPr/>
          <a:lstStyle/>
          <a:p>
            <a:r>
              <a:rPr lang="en-US" sz="2400" dirty="0"/>
              <a:t>We have two designs that are flexible and have good:</a:t>
            </a:r>
          </a:p>
          <a:p>
            <a:pPr lvl="1"/>
            <a:r>
              <a:rPr lang="en-US" sz="2000" dirty="0"/>
              <a:t>SR backgrounds</a:t>
            </a:r>
          </a:p>
          <a:p>
            <a:pPr lvl="1"/>
            <a:r>
              <a:rPr lang="en-US" sz="2000" dirty="0"/>
              <a:t>Lattice functions</a:t>
            </a:r>
          </a:p>
          <a:p>
            <a:pPr lvl="1"/>
            <a:r>
              <a:rPr lang="en-US" sz="2000" dirty="0"/>
              <a:t>Beam apertures</a:t>
            </a:r>
          </a:p>
          <a:p>
            <a:r>
              <a:rPr lang="en-US" sz="2400" dirty="0"/>
              <a:t>The two designs are:</a:t>
            </a:r>
          </a:p>
          <a:p>
            <a:pPr lvl="1"/>
            <a:r>
              <a:rPr lang="en-US" sz="2000" dirty="0"/>
              <a:t>Vanadium </a:t>
            </a:r>
            <a:r>
              <a:rPr lang="en-US" sz="2000" dirty="0" err="1"/>
              <a:t>Permendur</a:t>
            </a:r>
            <a:r>
              <a:rPr lang="en-US" sz="2000" dirty="0"/>
              <a:t> for QD0 and QF1</a:t>
            </a:r>
          </a:p>
          <a:p>
            <a:pPr lvl="1"/>
            <a:r>
              <a:rPr lang="en-US" sz="2000" dirty="0"/>
              <a:t>Parallel air-core dual quads for QD0 and </a:t>
            </a:r>
            <a:r>
              <a:rPr lang="en-US" sz="2000" dirty="0" smtClean="0"/>
              <a:t>QF1 </a:t>
            </a:r>
            <a:r>
              <a:rPr lang="en-US" sz="2000" dirty="0" smtClean="0">
                <a:solidFill>
                  <a:srgbClr val="00FF00"/>
                </a:solidFill>
              </a:rPr>
              <a:t>(prototype in progress)</a:t>
            </a:r>
            <a:endParaRPr lang="en-US" sz="2000" dirty="0">
              <a:solidFill>
                <a:srgbClr val="00FF00"/>
              </a:solidFill>
            </a:endParaRPr>
          </a:p>
          <a:p>
            <a:pPr lvl="2"/>
            <a:r>
              <a:rPr lang="en-US" sz="1800" dirty="0"/>
              <a:t>Both designs include additional vanadium </a:t>
            </a:r>
            <a:r>
              <a:rPr lang="en-US" sz="1800" dirty="0" err="1"/>
              <a:t>permendur</a:t>
            </a:r>
            <a:r>
              <a:rPr lang="en-US" sz="1800" dirty="0"/>
              <a:t> Panofsky quads on the </a:t>
            </a:r>
            <a:r>
              <a:rPr lang="en-US" sz="1800" dirty="0" smtClean="0"/>
              <a:t>HER</a:t>
            </a:r>
          </a:p>
          <a:p>
            <a:r>
              <a:rPr lang="en-US" sz="2400" dirty="0"/>
              <a:t>These IR design demonstrates initial robustness</a:t>
            </a:r>
          </a:p>
          <a:p>
            <a:pPr lvl="1"/>
            <a:r>
              <a:rPr lang="en-US" sz="2000" dirty="0"/>
              <a:t>Two separate QD0 designs work</a:t>
            </a:r>
          </a:p>
          <a:p>
            <a:pPr lvl="1"/>
            <a:r>
              <a:rPr lang="en-US" sz="2000" dirty="0"/>
              <a:t>The direction of the beams can be either way with a weak preference for the incoming beams to be from the outside rings due to the location of the SR power on the cryostat beam pipe</a:t>
            </a:r>
            <a:endParaRPr lang="en-US" sz="2400" dirty="0"/>
          </a:p>
          <a:p>
            <a:pPr marL="914400" lvl="2" indent="0">
              <a:buNone/>
            </a:pPr>
            <a:endParaRPr lang="en-US" dirty="0"/>
          </a:p>
        </p:txBody>
      </p:sp>
      <p:sp>
        <p:nvSpPr>
          <p:cNvPr id="5" name="Text Box 4"/>
          <p:cNvSpPr txBox="1">
            <a:spLocks noChangeArrowheads="1"/>
          </p:cNvSpPr>
          <p:nvPr/>
        </p:nvSpPr>
        <p:spPr bwMode="auto">
          <a:xfrm>
            <a:off x="7734918" y="692696"/>
            <a:ext cx="1085554" cy="40011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dirty="0" err="1" smtClean="0"/>
              <a:t>Sullivan</a:t>
            </a:r>
            <a:endParaRPr lang="en-US" sz="2000" dirty="0"/>
          </a:p>
        </p:txBody>
      </p:sp>
    </p:spTree>
    <p:extLst>
      <p:ext uri="{BB962C8B-B14F-4D97-AF65-F5344CB8AC3E}">
        <p14:creationId xmlns:p14="http://schemas.microsoft.com/office/powerpoint/2010/main" val="2756475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0" y="1"/>
            <a:ext cx="9144000" cy="825500"/>
          </a:xfrm>
        </p:spPr>
        <p:txBody>
          <a:bodyPr/>
          <a:lstStyle/>
          <a:p>
            <a:r>
              <a:rPr lang="en-US" sz="4000" dirty="0" smtClean="0"/>
              <a:t>QD0 Design: 2 possible choices</a:t>
            </a:r>
            <a:endParaRPr lang="en-US" sz="4000" dirty="0"/>
          </a:p>
        </p:txBody>
      </p:sp>
      <p:pic>
        <p:nvPicPr>
          <p:cNvPr id="274438" name="Picture 6" descr="SB_RL_V12_SF8A_3M_NOSH"/>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484784"/>
            <a:ext cx="4320000" cy="3240000"/>
          </a:xfrm>
          <a:prstGeom prst="rect">
            <a:avLst/>
          </a:prstGeom>
          <a:solidFill>
            <a:schemeClr val="bg1"/>
          </a:solidFill>
        </p:spPr>
      </p:pic>
      <p:pic>
        <p:nvPicPr>
          <p:cNvPr id="4" name="Picture 5" descr="SB_RL_V12_SF8A_3M__AC_NOSH"/>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1493664"/>
            <a:ext cx="4320000" cy="3240000"/>
          </a:xfrm>
          <a:prstGeom prst="rect">
            <a:avLst/>
          </a:prstGeom>
          <a:solidFill>
            <a:schemeClr val="bg1"/>
          </a:solidFill>
        </p:spPr>
      </p:pic>
      <p:sp>
        <p:nvSpPr>
          <p:cNvPr id="5" name="Rectangle 2"/>
          <p:cNvSpPr txBox="1">
            <a:spLocks noChangeArrowheads="1"/>
          </p:cNvSpPr>
          <p:nvPr/>
        </p:nvSpPr>
        <p:spPr bwMode="auto">
          <a:xfrm>
            <a:off x="129952" y="4941168"/>
            <a:ext cx="4275104" cy="825500"/>
          </a:xfrm>
          <a:prstGeom prst="rect">
            <a:avLst/>
          </a:prstGeom>
          <a:solidFill>
            <a:srgbClr val="FFFF00"/>
          </a:solidFill>
          <a:ln>
            <a:noFill/>
          </a:ln>
          <a:effectLs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Arial" pitchFamily="34" charset="0"/>
              </a:defRPr>
            </a:lvl2pPr>
            <a:lvl3pPr algn="ctr" rtl="0" eaLnBrk="1" fontAlgn="base" hangingPunct="1">
              <a:spcBef>
                <a:spcPct val="0"/>
              </a:spcBef>
              <a:spcAft>
                <a:spcPct val="0"/>
              </a:spcAft>
              <a:defRPr sz="4400" i="1">
                <a:solidFill>
                  <a:schemeClr val="bg1"/>
                </a:solidFill>
                <a:latin typeface="Arial" pitchFamily="34" charset="0"/>
              </a:defRPr>
            </a:lvl3pPr>
            <a:lvl4pPr algn="ctr" rtl="0" eaLnBrk="1" fontAlgn="base" hangingPunct="1">
              <a:spcBef>
                <a:spcPct val="0"/>
              </a:spcBef>
              <a:spcAft>
                <a:spcPct val="0"/>
              </a:spcAft>
              <a:defRPr sz="4400" i="1">
                <a:solidFill>
                  <a:schemeClr val="bg1"/>
                </a:solidFill>
                <a:latin typeface="Arial" pitchFamily="34" charset="0"/>
              </a:defRPr>
            </a:lvl4pPr>
            <a:lvl5pPr algn="ctr" rtl="0" eaLnBrk="1" fontAlgn="base" hangingPunct="1">
              <a:spcBef>
                <a:spcPct val="0"/>
              </a:spcBef>
              <a:spcAft>
                <a:spcPct val="0"/>
              </a:spcAft>
              <a:defRPr sz="4400" i="1">
                <a:solidFill>
                  <a:schemeClr val="bg1"/>
                </a:solidFill>
                <a:latin typeface="Arial" pitchFamily="34" charset="0"/>
              </a:defRPr>
            </a:lvl5pPr>
            <a:lvl6pPr marL="457200" algn="ctr" rtl="0" eaLnBrk="1" fontAlgn="base" hangingPunct="1">
              <a:spcBef>
                <a:spcPct val="0"/>
              </a:spcBef>
              <a:spcAft>
                <a:spcPct val="0"/>
              </a:spcAft>
              <a:defRPr sz="4400" i="1">
                <a:solidFill>
                  <a:schemeClr val="bg1"/>
                </a:solidFill>
                <a:latin typeface="Arial" pitchFamily="34" charset="0"/>
              </a:defRPr>
            </a:lvl6pPr>
            <a:lvl7pPr marL="914400" algn="ctr" rtl="0" eaLnBrk="1" fontAlgn="base" hangingPunct="1">
              <a:spcBef>
                <a:spcPct val="0"/>
              </a:spcBef>
              <a:spcAft>
                <a:spcPct val="0"/>
              </a:spcAft>
              <a:defRPr sz="4400" i="1">
                <a:solidFill>
                  <a:schemeClr val="bg1"/>
                </a:solidFill>
                <a:latin typeface="Arial" pitchFamily="34" charset="0"/>
              </a:defRPr>
            </a:lvl7pPr>
            <a:lvl8pPr marL="1371600" algn="ctr" rtl="0" eaLnBrk="1" fontAlgn="base" hangingPunct="1">
              <a:spcBef>
                <a:spcPct val="0"/>
              </a:spcBef>
              <a:spcAft>
                <a:spcPct val="0"/>
              </a:spcAft>
              <a:defRPr sz="4400" i="1">
                <a:solidFill>
                  <a:schemeClr val="bg1"/>
                </a:solidFill>
                <a:latin typeface="Arial" pitchFamily="34" charset="0"/>
              </a:defRPr>
            </a:lvl8pPr>
            <a:lvl9pPr marL="1828800" algn="ctr" rtl="0" eaLnBrk="1" fontAlgn="base" hangingPunct="1">
              <a:spcBef>
                <a:spcPct val="0"/>
              </a:spcBef>
              <a:spcAft>
                <a:spcPct val="0"/>
              </a:spcAft>
              <a:defRPr sz="4400" i="1">
                <a:solidFill>
                  <a:schemeClr val="bg1"/>
                </a:solidFill>
                <a:latin typeface="Arial" pitchFamily="34" charset="0"/>
              </a:defRPr>
            </a:lvl9pPr>
          </a:lstStyle>
          <a:p>
            <a:r>
              <a:rPr lang="en-US" sz="2800" dirty="0" smtClean="0">
                <a:solidFill>
                  <a:srgbClr val="0070C0"/>
                </a:solidFill>
              </a:rPr>
              <a:t>Vanadium </a:t>
            </a:r>
            <a:r>
              <a:rPr lang="en-US" sz="2800" dirty="0" err="1" smtClean="0">
                <a:solidFill>
                  <a:srgbClr val="0070C0"/>
                </a:solidFill>
              </a:rPr>
              <a:t>Permendur</a:t>
            </a:r>
            <a:r>
              <a:rPr lang="en-US" sz="2800" dirty="0" smtClean="0">
                <a:solidFill>
                  <a:srgbClr val="0070C0"/>
                </a:solidFill>
              </a:rPr>
              <a:t> </a:t>
            </a:r>
          </a:p>
          <a:p>
            <a:r>
              <a:rPr lang="en-US" sz="2800" dirty="0" smtClean="0">
                <a:solidFill>
                  <a:srgbClr val="0070C0"/>
                </a:solidFill>
              </a:rPr>
              <a:t>“Russian” Design</a:t>
            </a:r>
            <a:endParaRPr lang="en-US" sz="2800" dirty="0">
              <a:solidFill>
                <a:srgbClr val="0070C0"/>
              </a:solidFill>
            </a:endParaRPr>
          </a:p>
        </p:txBody>
      </p:sp>
      <p:sp>
        <p:nvSpPr>
          <p:cNvPr id="6" name="Rectangle 2"/>
          <p:cNvSpPr txBox="1">
            <a:spLocks noChangeArrowheads="1"/>
          </p:cNvSpPr>
          <p:nvPr/>
        </p:nvSpPr>
        <p:spPr bwMode="auto">
          <a:xfrm>
            <a:off x="4761392" y="4941168"/>
            <a:ext cx="4275104" cy="825500"/>
          </a:xfrm>
          <a:prstGeom prst="rect">
            <a:avLst/>
          </a:prstGeom>
          <a:solidFill>
            <a:srgbClr val="FFFF00"/>
          </a:solidFill>
          <a:ln>
            <a:noFill/>
          </a:ln>
          <a:effectLs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Arial" pitchFamily="34" charset="0"/>
              </a:defRPr>
            </a:lvl2pPr>
            <a:lvl3pPr algn="ctr" rtl="0" eaLnBrk="1" fontAlgn="base" hangingPunct="1">
              <a:spcBef>
                <a:spcPct val="0"/>
              </a:spcBef>
              <a:spcAft>
                <a:spcPct val="0"/>
              </a:spcAft>
              <a:defRPr sz="4400" i="1">
                <a:solidFill>
                  <a:schemeClr val="bg1"/>
                </a:solidFill>
                <a:latin typeface="Arial" pitchFamily="34" charset="0"/>
              </a:defRPr>
            </a:lvl3pPr>
            <a:lvl4pPr algn="ctr" rtl="0" eaLnBrk="1" fontAlgn="base" hangingPunct="1">
              <a:spcBef>
                <a:spcPct val="0"/>
              </a:spcBef>
              <a:spcAft>
                <a:spcPct val="0"/>
              </a:spcAft>
              <a:defRPr sz="4400" i="1">
                <a:solidFill>
                  <a:schemeClr val="bg1"/>
                </a:solidFill>
                <a:latin typeface="Arial" pitchFamily="34" charset="0"/>
              </a:defRPr>
            </a:lvl4pPr>
            <a:lvl5pPr algn="ctr" rtl="0" eaLnBrk="1" fontAlgn="base" hangingPunct="1">
              <a:spcBef>
                <a:spcPct val="0"/>
              </a:spcBef>
              <a:spcAft>
                <a:spcPct val="0"/>
              </a:spcAft>
              <a:defRPr sz="4400" i="1">
                <a:solidFill>
                  <a:schemeClr val="bg1"/>
                </a:solidFill>
                <a:latin typeface="Arial" pitchFamily="34" charset="0"/>
              </a:defRPr>
            </a:lvl5pPr>
            <a:lvl6pPr marL="457200" algn="ctr" rtl="0" eaLnBrk="1" fontAlgn="base" hangingPunct="1">
              <a:spcBef>
                <a:spcPct val="0"/>
              </a:spcBef>
              <a:spcAft>
                <a:spcPct val="0"/>
              </a:spcAft>
              <a:defRPr sz="4400" i="1">
                <a:solidFill>
                  <a:schemeClr val="bg1"/>
                </a:solidFill>
                <a:latin typeface="Arial" pitchFamily="34" charset="0"/>
              </a:defRPr>
            </a:lvl6pPr>
            <a:lvl7pPr marL="914400" algn="ctr" rtl="0" eaLnBrk="1" fontAlgn="base" hangingPunct="1">
              <a:spcBef>
                <a:spcPct val="0"/>
              </a:spcBef>
              <a:spcAft>
                <a:spcPct val="0"/>
              </a:spcAft>
              <a:defRPr sz="4400" i="1">
                <a:solidFill>
                  <a:schemeClr val="bg1"/>
                </a:solidFill>
                <a:latin typeface="Arial" pitchFamily="34" charset="0"/>
              </a:defRPr>
            </a:lvl7pPr>
            <a:lvl8pPr marL="1371600" algn="ctr" rtl="0" eaLnBrk="1" fontAlgn="base" hangingPunct="1">
              <a:spcBef>
                <a:spcPct val="0"/>
              </a:spcBef>
              <a:spcAft>
                <a:spcPct val="0"/>
              </a:spcAft>
              <a:defRPr sz="4400" i="1">
                <a:solidFill>
                  <a:schemeClr val="bg1"/>
                </a:solidFill>
                <a:latin typeface="Arial" pitchFamily="34" charset="0"/>
              </a:defRPr>
            </a:lvl8pPr>
            <a:lvl9pPr marL="1828800" algn="ctr" rtl="0" eaLnBrk="1" fontAlgn="base" hangingPunct="1">
              <a:spcBef>
                <a:spcPct val="0"/>
              </a:spcBef>
              <a:spcAft>
                <a:spcPct val="0"/>
              </a:spcAft>
              <a:defRPr sz="4400" i="1">
                <a:solidFill>
                  <a:schemeClr val="bg1"/>
                </a:solidFill>
                <a:latin typeface="Arial" pitchFamily="34" charset="0"/>
              </a:defRPr>
            </a:lvl9pPr>
          </a:lstStyle>
          <a:p>
            <a:r>
              <a:rPr lang="en-US" sz="2800" dirty="0">
                <a:solidFill>
                  <a:srgbClr val="0070C0"/>
                </a:solidFill>
              </a:rPr>
              <a:t>Air core “Italian” QD0, </a:t>
            </a:r>
            <a:r>
              <a:rPr lang="en-US" sz="2800" dirty="0" smtClean="0">
                <a:solidFill>
                  <a:srgbClr val="0070C0"/>
                </a:solidFill>
              </a:rPr>
              <a:t>QF1 Design</a:t>
            </a:r>
            <a:endParaRPr lang="en-US" sz="2800" dirty="0">
              <a:solidFill>
                <a:srgbClr val="0070C0"/>
              </a:solidFill>
            </a:endParaRPr>
          </a:p>
        </p:txBody>
      </p:sp>
    </p:spTree>
    <p:extLst>
      <p:ext uri="{BB962C8B-B14F-4D97-AF65-F5344CB8AC3E}">
        <p14:creationId xmlns:p14="http://schemas.microsoft.com/office/powerpoint/2010/main" val="1108444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980728"/>
          </a:xfrm>
        </p:spPr>
        <p:txBody>
          <a:bodyPr/>
          <a:lstStyle/>
          <a:p>
            <a:r>
              <a:rPr lang="it-IT" dirty="0" err="1" smtClean="0"/>
              <a:t>Present</a:t>
            </a:r>
            <a:r>
              <a:rPr lang="it-IT" dirty="0" smtClean="0"/>
              <a:t> </a:t>
            </a:r>
            <a:r>
              <a:rPr lang="it-IT" dirty="0" err="1" smtClean="0"/>
              <a:t>SuperB</a:t>
            </a:r>
            <a:r>
              <a:rPr lang="it-IT" dirty="0" smtClean="0"/>
              <a:t> Accelerator Team</a:t>
            </a:r>
            <a:endParaRPr lang="it-IT" dirty="0"/>
          </a:p>
        </p:txBody>
      </p:sp>
      <p:sp>
        <p:nvSpPr>
          <p:cNvPr id="3" name="Segnaposto contenuto 2"/>
          <p:cNvSpPr>
            <a:spLocks noGrp="1"/>
          </p:cNvSpPr>
          <p:nvPr>
            <p:ph idx="1"/>
          </p:nvPr>
        </p:nvSpPr>
        <p:spPr>
          <a:xfrm>
            <a:off x="457200" y="1196752"/>
            <a:ext cx="8435280" cy="5328592"/>
          </a:xfrm>
        </p:spPr>
        <p:txBody>
          <a:bodyPr/>
          <a:lstStyle/>
          <a:p>
            <a:r>
              <a:rPr lang="it-IT" sz="1400" dirty="0"/>
              <a:t>M. E. </a:t>
            </a:r>
            <a:r>
              <a:rPr lang="it-IT" sz="1400" dirty="0" err="1"/>
              <a:t>Biagini</a:t>
            </a:r>
            <a:r>
              <a:rPr lang="it-IT" sz="1400" dirty="0"/>
              <a:t>, </a:t>
            </a:r>
            <a:r>
              <a:rPr lang="it-IT" sz="1400" dirty="0" smtClean="0"/>
              <a:t>S. Bini, R</a:t>
            </a:r>
            <a:r>
              <a:rPr lang="it-IT" sz="1400" dirty="0"/>
              <a:t>. Boni, M. Boscolo, B. </a:t>
            </a:r>
            <a:r>
              <a:rPr lang="it-IT" sz="1400" dirty="0" err="1"/>
              <a:t>Buonomo</a:t>
            </a:r>
            <a:r>
              <a:rPr lang="it-IT" sz="1400" dirty="0"/>
              <a:t>, </a:t>
            </a:r>
            <a:r>
              <a:rPr lang="it-IT" sz="1400" dirty="0" smtClean="0"/>
              <a:t>S. Calabro’, T</a:t>
            </a:r>
            <a:r>
              <a:rPr lang="it-IT" sz="1400" dirty="0"/>
              <a:t>. </a:t>
            </a:r>
            <a:r>
              <a:rPr lang="it-IT" sz="1400" dirty="0" err="1"/>
              <a:t>Demma</a:t>
            </a:r>
            <a:r>
              <a:rPr lang="it-IT" sz="1400" dirty="0"/>
              <a:t>, </a:t>
            </a:r>
            <a:r>
              <a:rPr lang="it-IT" sz="1400" dirty="0" smtClean="0"/>
              <a:t>E. Di Pasquale, A</a:t>
            </a:r>
            <a:r>
              <a:rPr lang="it-IT" sz="1400" dirty="0"/>
              <a:t>. Drago, M. Esposito, </a:t>
            </a:r>
            <a:r>
              <a:rPr lang="it-IT" sz="1400" dirty="0" smtClean="0"/>
              <a:t>L. </a:t>
            </a:r>
            <a:r>
              <a:rPr lang="it-IT" sz="1400" dirty="0" err="1" smtClean="0"/>
              <a:t>Foggetta</a:t>
            </a:r>
            <a:r>
              <a:rPr lang="it-IT" sz="1400" dirty="0" smtClean="0"/>
              <a:t>, S</a:t>
            </a:r>
            <a:r>
              <a:rPr lang="it-IT" sz="1400" dirty="0"/>
              <a:t>. Guiducci, , S. </a:t>
            </a:r>
            <a:r>
              <a:rPr lang="it-IT" sz="1400" dirty="0" err="1"/>
              <a:t>Liuzzo</a:t>
            </a:r>
            <a:r>
              <a:rPr lang="it-IT" sz="1400" dirty="0"/>
              <a:t>, </a:t>
            </a:r>
            <a:r>
              <a:rPr lang="it-IT" sz="1400" dirty="0" smtClean="0"/>
              <a:t>G</a:t>
            </a:r>
            <a:r>
              <a:rPr lang="it-IT" sz="1400" dirty="0"/>
              <a:t>. Mazzitelli, </a:t>
            </a:r>
            <a:r>
              <a:rPr lang="it-IT" sz="1400" dirty="0" smtClean="0"/>
              <a:t>L. Pellegrino</a:t>
            </a:r>
            <a:r>
              <a:rPr lang="it-IT" sz="1400" dirty="0"/>
              <a:t>, M. A. </a:t>
            </a:r>
            <a:r>
              <a:rPr lang="it-IT" sz="1400" dirty="0" err="1"/>
              <a:t>Preger</a:t>
            </a:r>
            <a:r>
              <a:rPr lang="it-IT" sz="1400" dirty="0"/>
              <a:t>, P. </a:t>
            </a:r>
            <a:r>
              <a:rPr lang="it-IT" sz="1400" dirty="0" err="1"/>
              <a:t>Raimondi</a:t>
            </a:r>
            <a:r>
              <a:rPr lang="it-IT" sz="1400" dirty="0"/>
              <a:t>, R. Ricci, U. </a:t>
            </a:r>
            <a:r>
              <a:rPr lang="it-IT" sz="1400" dirty="0" err="1"/>
              <a:t>Rotundo</a:t>
            </a:r>
            <a:r>
              <a:rPr lang="it-IT" sz="1400" dirty="0"/>
              <a:t>, C. </a:t>
            </a:r>
            <a:r>
              <a:rPr lang="it-IT" sz="1400" dirty="0" err="1"/>
              <a:t>Sanelli</a:t>
            </a:r>
            <a:r>
              <a:rPr lang="it-IT" sz="1400" dirty="0"/>
              <a:t>, M. Serio, A. Stella, S. Tomassini, M. </a:t>
            </a:r>
            <a:r>
              <a:rPr lang="it-IT" sz="1400" dirty="0" err="1" smtClean="0"/>
              <a:t>Zobov</a:t>
            </a:r>
            <a:r>
              <a:rPr lang="it-IT" sz="1400" dirty="0"/>
              <a:t> </a:t>
            </a:r>
            <a:r>
              <a:rPr lang="it-IT" sz="1400" dirty="0" smtClean="0"/>
              <a:t>(LNF)</a:t>
            </a:r>
            <a:endParaRPr lang="it-IT" sz="1400" dirty="0"/>
          </a:p>
          <a:p>
            <a:r>
              <a:rPr lang="it-IT" sz="1400" dirty="0"/>
              <a:t>K. </a:t>
            </a:r>
            <a:r>
              <a:rPr lang="it-IT" sz="1400" dirty="0" err="1"/>
              <a:t>Bertsche</a:t>
            </a:r>
            <a:r>
              <a:rPr lang="it-IT" sz="1400" dirty="0"/>
              <a:t>, A. </a:t>
            </a:r>
            <a:r>
              <a:rPr lang="it-IT" sz="1400" dirty="0" err="1"/>
              <a:t>Brachman</a:t>
            </a:r>
            <a:r>
              <a:rPr lang="it-IT" sz="1400" dirty="0"/>
              <a:t>, Y. </a:t>
            </a:r>
            <a:r>
              <a:rPr lang="it-IT" sz="1400" dirty="0" err="1"/>
              <a:t>Cai</a:t>
            </a:r>
            <a:r>
              <a:rPr lang="it-IT" sz="1400" dirty="0"/>
              <a:t>, A. </a:t>
            </a:r>
            <a:r>
              <a:rPr lang="it-IT" sz="1400" dirty="0" err="1"/>
              <a:t>Chao</a:t>
            </a:r>
            <a:r>
              <a:rPr lang="it-IT" sz="1400" dirty="0"/>
              <a:t>, R. </a:t>
            </a:r>
            <a:r>
              <a:rPr lang="it-IT" sz="1400" dirty="0" err="1"/>
              <a:t>Chestnut</a:t>
            </a:r>
            <a:r>
              <a:rPr lang="it-IT" sz="1400" dirty="0"/>
              <a:t>, M. H. Donald, C. Field, A. Fisher, D. </a:t>
            </a:r>
            <a:r>
              <a:rPr lang="it-IT" sz="1400" dirty="0" err="1"/>
              <a:t>Kharakh</a:t>
            </a:r>
            <a:r>
              <a:rPr lang="it-IT" sz="1400" dirty="0"/>
              <a:t>, </a:t>
            </a:r>
            <a:r>
              <a:rPr lang="it-IT" sz="1400" dirty="0" smtClean="0"/>
              <a:t>A. </a:t>
            </a:r>
            <a:r>
              <a:rPr lang="it-IT" sz="1400" dirty="0" err="1" smtClean="0"/>
              <a:t>Krasnykh</a:t>
            </a:r>
            <a:r>
              <a:rPr lang="it-IT" sz="1400" dirty="0"/>
              <a:t>, K. </a:t>
            </a:r>
            <a:r>
              <a:rPr lang="it-IT" sz="1400" dirty="0" err="1"/>
              <a:t>Moffeit</a:t>
            </a:r>
            <a:r>
              <a:rPr lang="it-IT" sz="1400" dirty="0"/>
              <a:t>, Y. </a:t>
            </a:r>
            <a:r>
              <a:rPr lang="it-IT" sz="1400" dirty="0" err="1"/>
              <a:t>Nosochkov</a:t>
            </a:r>
            <a:r>
              <a:rPr lang="it-IT" sz="1400" dirty="0"/>
              <a:t>, A. </a:t>
            </a:r>
            <a:r>
              <a:rPr lang="it-IT" sz="1400" dirty="0" err="1"/>
              <a:t>Novokhatski</a:t>
            </a:r>
            <a:r>
              <a:rPr lang="it-IT" sz="1400" dirty="0"/>
              <a:t>, M. Pivi, C. Rivetta, J. T. </a:t>
            </a:r>
            <a:r>
              <a:rPr lang="it-IT" sz="1400" dirty="0" err="1"/>
              <a:t>Seeman</a:t>
            </a:r>
            <a:r>
              <a:rPr lang="it-IT" sz="1400" dirty="0"/>
              <a:t>, M. K. </a:t>
            </a:r>
            <a:r>
              <a:rPr lang="it-IT" sz="1400" dirty="0" err="1"/>
              <a:t>Sullivan</a:t>
            </a:r>
            <a:r>
              <a:rPr lang="it-IT" sz="1400" dirty="0"/>
              <a:t>, </a:t>
            </a:r>
            <a:r>
              <a:rPr lang="it-IT" sz="1400" dirty="0" smtClean="0"/>
              <a:t>S. </a:t>
            </a:r>
            <a:r>
              <a:rPr lang="it-IT" sz="1400" dirty="0" err="1" smtClean="0"/>
              <a:t>Weathersby</a:t>
            </a:r>
            <a:r>
              <a:rPr lang="it-IT" sz="1400" dirty="0"/>
              <a:t>, A. </a:t>
            </a:r>
            <a:r>
              <a:rPr lang="it-IT" sz="1400" dirty="0" err="1"/>
              <a:t>Weidemann</a:t>
            </a:r>
            <a:r>
              <a:rPr lang="it-IT" sz="1400" dirty="0"/>
              <a:t>, J. </a:t>
            </a:r>
            <a:r>
              <a:rPr lang="it-IT" sz="1400" dirty="0" err="1"/>
              <a:t>Weisend</a:t>
            </a:r>
            <a:r>
              <a:rPr lang="it-IT" sz="1400" dirty="0"/>
              <a:t>, U. </a:t>
            </a:r>
            <a:r>
              <a:rPr lang="it-IT" sz="1400" dirty="0" err="1"/>
              <a:t>Wienands</a:t>
            </a:r>
            <a:r>
              <a:rPr lang="it-IT" sz="1400" dirty="0"/>
              <a:t>, W. </a:t>
            </a:r>
            <a:r>
              <a:rPr lang="it-IT" sz="1400" dirty="0" err="1"/>
              <a:t>Wittmer</a:t>
            </a:r>
            <a:r>
              <a:rPr lang="it-IT" sz="1400" dirty="0"/>
              <a:t>, M. Woods, G. </a:t>
            </a:r>
            <a:r>
              <a:rPr lang="it-IT" sz="1400" dirty="0" err="1"/>
              <a:t>Yocky</a:t>
            </a:r>
            <a:r>
              <a:rPr lang="it-IT" sz="1400" dirty="0"/>
              <a:t> </a:t>
            </a:r>
            <a:r>
              <a:rPr lang="it-IT" sz="1400" dirty="0" smtClean="0"/>
              <a:t>(SLAC) </a:t>
            </a:r>
          </a:p>
          <a:p>
            <a:r>
              <a:rPr lang="it-IT" sz="1400" dirty="0" err="1" smtClean="0"/>
              <a:t>A.Bogomiagkov</a:t>
            </a:r>
            <a:r>
              <a:rPr lang="it-IT" sz="1400" dirty="0"/>
              <a:t>, I. </a:t>
            </a:r>
            <a:r>
              <a:rPr lang="it-IT" sz="1400" dirty="0" err="1"/>
              <a:t>Koop</a:t>
            </a:r>
            <a:r>
              <a:rPr lang="it-IT" sz="1400" dirty="0"/>
              <a:t>, E. </a:t>
            </a:r>
            <a:r>
              <a:rPr lang="it-IT" sz="1400" dirty="0" err="1"/>
              <a:t>Levichev</a:t>
            </a:r>
            <a:r>
              <a:rPr lang="it-IT" sz="1400" dirty="0"/>
              <a:t>, S. </a:t>
            </a:r>
            <a:r>
              <a:rPr lang="it-IT" sz="1400" dirty="0" err="1"/>
              <a:t>Nikitin</a:t>
            </a:r>
            <a:r>
              <a:rPr lang="it-IT" sz="1400" dirty="0"/>
              <a:t>, I. </a:t>
            </a:r>
            <a:r>
              <a:rPr lang="it-IT" sz="1400" dirty="0" err="1"/>
              <a:t>Okunev</a:t>
            </a:r>
            <a:r>
              <a:rPr lang="it-IT" sz="1400" dirty="0"/>
              <a:t>, P. </a:t>
            </a:r>
            <a:r>
              <a:rPr lang="it-IT" sz="1400" dirty="0" err="1"/>
              <a:t>Piminov</a:t>
            </a:r>
            <a:r>
              <a:rPr lang="it-IT" sz="1400" dirty="0"/>
              <a:t>, S. </a:t>
            </a:r>
            <a:r>
              <a:rPr lang="it-IT" sz="1400" dirty="0" err="1"/>
              <a:t>Sinyatkin</a:t>
            </a:r>
            <a:r>
              <a:rPr lang="it-IT" sz="1400" dirty="0"/>
              <a:t>, D. </a:t>
            </a:r>
            <a:r>
              <a:rPr lang="it-IT" sz="1400" dirty="0" err="1"/>
              <a:t>Shatilov</a:t>
            </a:r>
            <a:r>
              <a:rPr lang="it-IT" sz="1400" dirty="0"/>
              <a:t>, P. </a:t>
            </a:r>
            <a:r>
              <a:rPr lang="it-IT" sz="1400" dirty="0" err="1" smtClean="0"/>
              <a:t>Vobly</a:t>
            </a:r>
            <a:r>
              <a:rPr lang="it-IT" sz="1400" dirty="0" smtClean="0"/>
              <a:t>(BINP)</a:t>
            </a:r>
            <a:endParaRPr lang="it-IT" sz="1400" dirty="0"/>
          </a:p>
          <a:p>
            <a:r>
              <a:rPr lang="it-IT" sz="1400" dirty="0" smtClean="0"/>
              <a:t>F</a:t>
            </a:r>
            <a:r>
              <a:rPr lang="it-IT" sz="1400" dirty="0"/>
              <a:t>. </a:t>
            </a:r>
            <a:r>
              <a:rPr lang="it-IT" sz="1400" dirty="0" smtClean="0"/>
              <a:t>Bosi, </a:t>
            </a:r>
            <a:r>
              <a:rPr lang="it-IT" sz="1400" dirty="0"/>
              <a:t>E. </a:t>
            </a:r>
            <a:r>
              <a:rPr lang="it-IT" sz="1400" dirty="0" err="1"/>
              <a:t>Paoloni</a:t>
            </a:r>
            <a:r>
              <a:rPr lang="it-IT" sz="1400" dirty="0"/>
              <a:t> </a:t>
            </a:r>
            <a:r>
              <a:rPr lang="it-IT" sz="1400" dirty="0" smtClean="0"/>
              <a:t>(INFN </a:t>
            </a:r>
            <a:r>
              <a:rPr lang="it-IT" sz="1400" dirty="0"/>
              <a:t>&amp;</a:t>
            </a:r>
            <a:r>
              <a:rPr lang="it-IT" sz="1400" dirty="0" smtClean="0"/>
              <a:t> </a:t>
            </a:r>
            <a:r>
              <a:rPr lang="it-IT" sz="1400" dirty="0" err="1" smtClean="0"/>
              <a:t>University</a:t>
            </a:r>
            <a:r>
              <a:rPr lang="it-IT" sz="1400" dirty="0" smtClean="0"/>
              <a:t> of Pisa)</a:t>
            </a:r>
            <a:endParaRPr lang="it-IT" sz="1400" dirty="0"/>
          </a:p>
          <a:p>
            <a:r>
              <a:rPr lang="fr-FR" sz="1400" dirty="0"/>
              <a:t>J. Bonis, R. </a:t>
            </a:r>
            <a:r>
              <a:rPr lang="fr-FR" sz="1400" dirty="0" err="1"/>
              <a:t>Chehab</a:t>
            </a:r>
            <a:r>
              <a:rPr lang="fr-FR" sz="1400" dirty="0"/>
              <a:t>, O. </a:t>
            </a:r>
            <a:r>
              <a:rPr lang="fr-FR" sz="1400" dirty="0" err="1"/>
              <a:t>Dadoun</a:t>
            </a:r>
            <a:r>
              <a:rPr lang="fr-FR" sz="1400" dirty="0"/>
              <a:t>, G. Le </a:t>
            </a:r>
            <a:r>
              <a:rPr lang="fr-FR" sz="1400" dirty="0" err="1"/>
              <a:t>Meur</a:t>
            </a:r>
            <a:r>
              <a:rPr lang="fr-FR" sz="1400" dirty="0"/>
              <a:t>, P. </a:t>
            </a:r>
            <a:r>
              <a:rPr lang="fr-FR" sz="1400" dirty="0" err="1"/>
              <a:t>Lepercq</a:t>
            </a:r>
            <a:r>
              <a:rPr lang="fr-FR" sz="1400" dirty="0"/>
              <a:t>, F. </a:t>
            </a:r>
            <a:r>
              <a:rPr lang="fr-FR" sz="1400" dirty="0" err="1"/>
              <a:t>Letellier</a:t>
            </a:r>
            <a:r>
              <a:rPr lang="fr-FR" sz="1400" dirty="0"/>
              <a:t>-Cohen, B. Mercier, F. Poirier, C. </a:t>
            </a:r>
            <a:r>
              <a:rPr lang="fr-FR" sz="1400" dirty="0" err="1"/>
              <a:t>Prevost</a:t>
            </a:r>
            <a:r>
              <a:rPr lang="fr-FR" sz="1400" dirty="0"/>
              <a:t>, </a:t>
            </a:r>
            <a:r>
              <a:rPr lang="fr-FR" sz="1400" dirty="0" smtClean="0"/>
              <a:t>C. </a:t>
            </a:r>
            <a:r>
              <a:rPr lang="fr-FR" sz="1400" dirty="0" err="1" smtClean="0"/>
              <a:t>Rimbault</a:t>
            </a:r>
            <a:r>
              <a:rPr lang="fr-FR" sz="1400" dirty="0"/>
              <a:t>, F. Touze, A. </a:t>
            </a:r>
            <a:r>
              <a:rPr lang="fr-FR" sz="1400" dirty="0" err="1"/>
              <a:t>Variola</a:t>
            </a:r>
            <a:r>
              <a:rPr lang="fr-FR" sz="1400" dirty="0"/>
              <a:t> </a:t>
            </a:r>
            <a:r>
              <a:rPr lang="fr-FR" sz="1400" dirty="0" smtClean="0"/>
              <a:t> (LAL-</a:t>
            </a:r>
            <a:r>
              <a:rPr lang="it-IT" sz="1400" dirty="0" smtClean="0"/>
              <a:t>Orsay)</a:t>
            </a:r>
            <a:endParaRPr lang="it-IT" sz="1400" dirty="0"/>
          </a:p>
          <a:p>
            <a:r>
              <a:rPr lang="fr-FR" sz="1400" dirty="0"/>
              <a:t>B. </a:t>
            </a:r>
            <a:r>
              <a:rPr lang="fr-FR" sz="1400" dirty="0" err="1"/>
              <a:t>Bolzon</a:t>
            </a:r>
            <a:r>
              <a:rPr lang="fr-FR" sz="1400" dirty="0"/>
              <a:t>, L. </a:t>
            </a:r>
            <a:r>
              <a:rPr lang="fr-FR" sz="1400" dirty="0" err="1"/>
              <a:t>Brunetti</a:t>
            </a:r>
            <a:r>
              <a:rPr lang="fr-FR" sz="1400" dirty="0"/>
              <a:t>, A. </a:t>
            </a:r>
            <a:r>
              <a:rPr lang="fr-FR" sz="1400" dirty="0" err="1"/>
              <a:t>Jeremie</a:t>
            </a:r>
            <a:r>
              <a:rPr lang="fr-FR" sz="1400" dirty="0"/>
              <a:t> </a:t>
            </a:r>
            <a:r>
              <a:rPr lang="fr-FR" sz="1400" dirty="0" smtClean="0"/>
              <a:t>(LAPP-Annecy)</a:t>
            </a:r>
          </a:p>
          <a:p>
            <a:r>
              <a:rPr lang="it-IT" sz="1400" dirty="0" smtClean="0"/>
              <a:t>M</a:t>
            </a:r>
            <a:r>
              <a:rPr lang="it-IT" sz="1400" dirty="0"/>
              <a:t>. </a:t>
            </a:r>
            <a:r>
              <a:rPr lang="it-IT" sz="1400" dirty="0" err="1"/>
              <a:t>Baylac</a:t>
            </a:r>
            <a:r>
              <a:rPr lang="it-IT" sz="1400" dirty="0"/>
              <a:t>, O. </a:t>
            </a:r>
            <a:r>
              <a:rPr lang="it-IT" sz="1400" dirty="0" err="1"/>
              <a:t>Bourrion</a:t>
            </a:r>
            <a:r>
              <a:rPr lang="it-IT" sz="1400" dirty="0"/>
              <a:t>, J.M. De Conto, Y. Gomez, </a:t>
            </a:r>
            <a:r>
              <a:rPr lang="it-IT" sz="1400" dirty="0" smtClean="0"/>
              <a:t>N</a:t>
            </a:r>
            <a:r>
              <a:rPr lang="it-IT" sz="1400" dirty="0"/>
              <a:t>. </a:t>
            </a:r>
            <a:r>
              <a:rPr lang="it-IT" sz="1400" dirty="0" err="1"/>
              <a:t>Monseu</a:t>
            </a:r>
            <a:r>
              <a:rPr lang="it-IT" sz="1400" dirty="0"/>
              <a:t>, D. </a:t>
            </a:r>
            <a:r>
              <a:rPr lang="it-IT" sz="1400" dirty="0" err="1"/>
              <a:t>Tourres</a:t>
            </a:r>
            <a:r>
              <a:rPr lang="it-IT" sz="1400" dirty="0"/>
              <a:t>, C. Vescovi </a:t>
            </a:r>
            <a:r>
              <a:rPr lang="it-IT" sz="1400" dirty="0" smtClean="0"/>
              <a:t>(LPSC</a:t>
            </a:r>
            <a:r>
              <a:rPr lang="fr-FR" sz="1400" dirty="0" smtClean="0"/>
              <a:t>-Grenoble)</a:t>
            </a:r>
            <a:endParaRPr lang="fr-FR" sz="1400" dirty="0"/>
          </a:p>
          <a:p>
            <a:r>
              <a:rPr lang="fr-FR" sz="1400" dirty="0"/>
              <a:t>A. </a:t>
            </a:r>
            <a:r>
              <a:rPr lang="fr-FR" sz="1400" dirty="0" err="1" smtClean="0"/>
              <a:t>Chancé</a:t>
            </a:r>
            <a:r>
              <a:rPr lang="fr-FR" sz="1400" dirty="0"/>
              <a:t> </a:t>
            </a:r>
            <a:r>
              <a:rPr lang="fr-FR" sz="1400" dirty="0" smtClean="0"/>
              <a:t>(CEA-Saclay)</a:t>
            </a:r>
          </a:p>
          <a:p>
            <a:r>
              <a:rPr lang="it-IT" sz="1400" dirty="0" smtClean="0"/>
              <a:t>D.P</a:t>
            </a:r>
            <a:r>
              <a:rPr lang="it-IT" sz="1400" dirty="0"/>
              <a:t>. </a:t>
            </a:r>
            <a:r>
              <a:rPr lang="it-IT" sz="1400" dirty="0" err="1" smtClean="0"/>
              <a:t>Barber</a:t>
            </a:r>
            <a:r>
              <a:rPr lang="it-IT" sz="1400" dirty="0" smtClean="0"/>
              <a:t> (DESY &amp; </a:t>
            </a:r>
            <a:r>
              <a:rPr lang="it-IT" sz="1400" dirty="0" err="1"/>
              <a:t>Cockcroft</a:t>
            </a:r>
            <a:r>
              <a:rPr lang="it-IT" sz="1400" dirty="0"/>
              <a:t> </a:t>
            </a:r>
            <a:r>
              <a:rPr lang="it-IT" sz="1400" dirty="0" err="1" smtClean="0"/>
              <a:t>Institute</a:t>
            </a:r>
            <a:r>
              <a:rPr lang="it-IT" sz="1400" dirty="0"/>
              <a:t>)</a:t>
            </a:r>
          </a:p>
          <a:p>
            <a:r>
              <a:rPr lang="it-IT" sz="1400" dirty="0" smtClean="0"/>
              <a:t>S</a:t>
            </a:r>
            <a:r>
              <a:rPr lang="it-IT" sz="1400" dirty="0"/>
              <a:t>. </a:t>
            </a:r>
            <a:r>
              <a:rPr lang="it-IT" sz="1400" dirty="0" err="1" smtClean="0"/>
              <a:t>Bettoni</a:t>
            </a:r>
            <a:r>
              <a:rPr lang="it-IT" sz="1400" dirty="0" smtClean="0"/>
              <a:t> (PSI)</a:t>
            </a:r>
          </a:p>
          <a:p>
            <a:r>
              <a:rPr lang="it-IT" sz="1400" dirty="0" smtClean="0"/>
              <a:t>P. Fabbricatore, R. </a:t>
            </a:r>
            <a:r>
              <a:rPr lang="it-IT" sz="1400" dirty="0" err="1"/>
              <a:t>Musenich</a:t>
            </a:r>
            <a:r>
              <a:rPr lang="it-IT" sz="1400" dirty="0"/>
              <a:t>, </a:t>
            </a:r>
            <a:r>
              <a:rPr lang="it-IT" sz="1400" dirty="0" smtClean="0"/>
              <a:t>S. </a:t>
            </a:r>
            <a:r>
              <a:rPr lang="it-IT" sz="1400" dirty="0" err="1"/>
              <a:t>Farinon</a:t>
            </a:r>
            <a:r>
              <a:rPr lang="it-IT" sz="1400" dirty="0"/>
              <a:t> (INFN &amp; </a:t>
            </a:r>
            <a:r>
              <a:rPr lang="it-IT" sz="1400" dirty="0" err="1" smtClean="0"/>
              <a:t>University</a:t>
            </a:r>
            <a:r>
              <a:rPr lang="it-IT" sz="1400" dirty="0" smtClean="0"/>
              <a:t> of </a:t>
            </a:r>
            <a:r>
              <a:rPr lang="it-IT" sz="1400" dirty="0"/>
              <a:t>Genova</a:t>
            </a:r>
            <a:r>
              <a:rPr lang="it-IT" sz="1400" dirty="0" smtClean="0"/>
              <a:t>)</a:t>
            </a:r>
          </a:p>
          <a:p>
            <a:r>
              <a:rPr lang="it-IT" sz="1400" dirty="0">
                <a:solidFill>
                  <a:srgbClr val="00FF00"/>
                </a:solidFill>
              </a:rPr>
              <a:t>Yuan Zhang (IHEP, </a:t>
            </a:r>
            <a:r>
              <a:rPr lang="it-IT" sz="1400" dirty="0" err="1">
                <a:solidFill>
                  <a:srgbClr val="00FF00"/>
                </a:solidFill>
              </a:rPr>
              <a:t>Beijing</a:t>
            </a:r>
            <a:r>
              <a:rPr lang="it-IT" sz="1400" dirty="0" smtClean="0">
                <a:solidFill>
                  <a:srgbClr val="00FF00"/>
                </a:solidFill>
              </a:rPr>
              <a:t>)   </a:t>
            </a:r>
            <a:r>
              <a:rPr lang="it-IT" sz="1400" i="1" dirty="0" smtClean="0">
                <a:solidFill>
                  <a:srgbClr val="00FF00"/>
                </a:solidFill>
              </a:rPr>
              <a:t>NEW ENTRY</a:t>
            </a:r>
          </a:p>
          <a:p>
            <a:r>
              <a:rPr lang="it-IT" sz="1400" dirty="0" err="1" smtClean="0">
                <a:solidFill>
                  <a:srgbClr val="FFFF00"/>
                </a:solidFill>
              </a:rPr>
              <a:t>Hopefully</a:t>
            </a:r>
            <a:r>
              <a:rPr lang="it-IT" sz="1400" dirty="0" smtClean="0">
                <a:solidFill>
                  <a:srgbClr val="FFFF00"/>
                </a:solidFill>
              </a:rPr>
              <a:t> </a:t>
            </a:r>
            <a:r>
              <a:rPr lang="it-IT" sz="1400" dirty="0" err="1" smtClean="0">
                <a:solidFill>
                  <a:srgbClr val="FFFF00"/>
                </a:solidFill>
              </a:rPr>
              <a:t>soon</a:t>
            </a:r>
            <a:r>
              <a:rPr lang="it-IT" sz="1400" dirty="0" smtClean="0">
                <a:solidFill>
                  <a:srgbClr val="FFFF00"/>
                </a:solidFill>
              </a:rPr>
              <a:t>: </a:t>
            </a:r>
            <a:r>
              <a:rPr lang="it-IT" sz="1400" dirty="0" err="1" smtClean="0">
                <a:solidFill>
                  <a:srgbClr val="FFFF00"/>
                </a:solidFill>
              </a:rPr>
              <a:t>R.Bartolini</a:t>
            </a:r>
            <a:r>
              <a:rPr lang="it-IT" sz="1400" dirty="0" smtClean="0">
                <a:solidFill>
                  <a:srgbClr val="FFFF00"/>
                </a:solidFill>
              </a:rPr>
              <a:t>, A. </a:t>
            </a:r>
            <a:r>
              <a:rPr lang="it-IT" sz="1400" dirty="0" err="1" smtClean="0">
                <a:solidFill>
                  <a:srgbClr val="FFFF00"/>
                </a:solidFill>
              </a:rPr>
              <a:t>Seryi</a:t>
            </a:r>
            <a:r>
              <a:rPr lang="it-IT" sz="1400" dirty="0" smtClean="0">
                <a:solidFill>
                  <a:srgbClr val="FFFF00"/>
                </a:solidFill>
              </a:rPr>
              <a:t>, A. Wolski et al… (John Adams &amp; </a:t>
            </a:r>
            <a:r>
              <a:rPr lang="it-IT" sz="1400" dirty="0" err="1" smtClean="0">
                <a:solidFill>
                  <a:srgbClr val="FFFF00"/>
                </a:solidFill>
              </a:rPr>
              <a:t>Cockcroft</a:t>
            </a:r>
            <a:r>
              <a:rPr lang="it-IT" sz="1400" dirty="0" smtClean="0">
                <a:solidFill>
                  <a:srgbClr val="FFFF00"/>
                </a:solidFill>
              </a:rPr>
              <a:t> </a:t>
            </a:r>
            <a:r>
              <a:rPr lang="it-IT" sz="1400" dirty="0" err="1" smtClean="0">
                <a:solidFill>
                  <a:srgbClr val="FFFF00"/>
                </a:solidFill>
              </a:rPr>
              <a:t>Institute</a:t>
            </a:r>
            <a:r>
              <a:rPr lang="it-IT" sz="1400" dirty="0" smtClean="0">
                <a:solidFill>
                  <a:srgbClr val="FFFF00"/>
                </a:solidFill>
              </a:rPr>
              <a:t>)</a:t>
            </a:r>
            <a:endParaRPr lang="it-IT" sz="1400" dirty="0">
              <a:solidFill>
                <a:srgbClr val="FFFF00"/>
              </a:solidFill>
            </a:endParaRPr>
          </a:p>
        </p:txBody>
      </p:sp>
    </p:spTree>
    <p:extLst>
      <p:ext uri="{BB962C8B-B14F-4D97-AF65-F5344CB8AC3E}">
        <p14:creationId xmlns:p14="http://schemas.microsoft.com/office/powerpoint/2010/main" val="2552359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152400"/>
            <a:ext cx="847725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36512" y="4067780"/>
            <a:ext cx="5468164" cy="369332"/>
          </a:xfrm>
          <a:prstGeom prst="rect">
            <a:avLst/>
          </a:prstGeom>
          <a:solidFill>
            <a:srgbClr val="00FF00"/>
          </a:solidFill>
        </p:spPr>
        <p:txBody>
          <a:bodyPr wrap="none" rtlCol="0">
            <a:spAutoFit/>
          </a:bodyPr>
          <a:lstStyle/>
          <a:p>
            <a:r>
              <a:rPr lang="it-IT" dirty="0" smtClean="0">
                <a:solidFill>
                  <a:srgbClr val="FF0000"/>
                </a:solidFill>
              </a:rPr>
              <a:t>Air-core QD0 </a:t>
            </a:r>
            <a:r>
              <a:rPr lang="it-IT" dirty="0" err="1" smtClean="0">
                <a:solidFill>
                  <a:srgbClr val="FF0000"/>
                </a:solidFill>
              </a:rPr>
              <a:t>is</a:t>
            </a:r>
            <a:r>
              <a:rPr lang="it-IT" dirty="0" smtClean="0">
                <a:solidFill>
                  <a:srgbClr val="FF0000"/>
                </a:solidFill>
              </a:rPr>
              <a:t> a SC </a:t>
            </a:r>
            <a:r>
              <a:rPr lang="it-IT" dirty="0" err="1" smtClean="0">
                <a:solidFill>
                  <a:srgbClr val="FF0000"/>
                </a:solidFill>
              </a:rPr>
              <a:t>iron</a:t>
            </a:r>
            <a:r>
              <a:rPr lang="it-IT" dirty="0" smtClean="0">
                <a:solidFill>
                  <a:srgbClr val="FF0000"/>
                </a:solidFill>
              </a:rPr>
              <a:t> free </a:t>
            </a:r>
            <a:r>
              <a:rPr lang="it-IT" dirty="0" err="1" smtClean="0">
                <a:solidFill>
                  <a:srgbClr val="FF0000"/>
                </a:solidFill>
              </a:rPr>
              <a:t>septum</a:t>
            </a:r>
            <a:r>
              <a:rPr lang="it-IT" dirty="0" smtClean="0">
                <a:solidFill>
                  <a:srgbClr val="FF0000"/>
                </a:solidFill>
              </a:rPr>
              <a:t> double </a:t>
            </a:r>
            <a:r>
              <a:rPr lang="it-IT" dirty="0" err="1" smtClean="0">
                <a:solidFill>
                  <a:srgbClr val="FF0000"/>
                </a:solidFill>
              </a:rPr>
              <a:t>quad</a:t>
            </a:r>
            <a:r>
              <a:rPr lang="it-IT" dirty="0" smtClean="0">
                <a:solidFill>
                  <a:srgbClr val="FF0000"/>
                </a:solidFill>
              </a:rPr>
              <a:t> </a:t>
            </a:r>
            <a:endParaRPr lang="it-IT" dirty="0">
              <a:solidFill>
                <a:srgbClr val="FF0000"/>
              </a:solidFill>
            </a:endParaRPr>
          </a:p>
        </p:txBody>
      </p:sp>
    </p:spTree>
    <p:extLst>
      <p:ext uri="{BB962C8B-B14F-4D97-AF65-F5344CB8AC3E}">
        <p14:creationId xmlns:p14="http://schemas.microsoft.com/office/powerpoint/2010/main" val="3369105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89495"/>
            <a:ext cx="8515350" cy="621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4"/>
          <p:cNvSpPr txBox="1">
            <a:spLocks noChangeArrowheads="1"/>
          </p:cNvSpPr>
          <p:nvPr/>
        </p:nvSpPr>
        <p:spPr bwMode="auto">
          <a:xfrm>
            <a:off x="2339752" y="6269250"/>
            <a:ext cx="4873450" cy="40011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dirty="0" smtClean="0"/>
              <a:t>Fabbricatore, </a:t>
            </a:r>
            <a:r>
              <a:rPr lang="it-IT" sz="2000" dirty="0" err="1" smtClean="0"/>
              <a:t>Farinon</a:t>
            </a:r>
            <a:r>
              <a:rPr lang="it-IT" sz="2000" dirty="0" smtClean="0"/>
              <a:t>, </a:t>
            </a:r>
            <a:r>
              <a:rPr lang="it-IT" sz="2000" dirty="0" err="1" smtClean="0"/>
              <a:t>Musenich</a:t>
            </a:r>
            <a:r>
              <a:rPr lang="it-IT" sz="2000" dirty="0" smtClean="0"/>
              <a:t>, </a:t>
            </a:r>
            <a:r>
              <a:rPr lang="it-IT" sz="2000" dirty="0" err="1" smtClean="0"/>
              <a:t>Paoloni</a:t>
            </a:r>
            <a:endParaRPr lang="en-US" sz="2000" dirty="0"/>
          </a:p>
        </p:txBody>
      </p:sp>
      <p:sp>
        <p:nvSpPr>
          <p:cNvPr id="4" name="CasellaDiTesto 3"/>
          <p:cNvSpPr txBox="1"/>
          <p:nvPr/>
        </p:nvSpPr>
        <p:spPr>
          <a:xfrm>
            <a:off x="-36512" y="1857598"/>
            <a:ext cx="2557175" cy="923330"/>
          </a:xfrm>
          <a:prstGeom prst="rect">
            <a:avLst/>
          </a:prstGeom>
          <a:solidFill>
            <a:srgbClr val="FFFF00"/>
          </a:solidFill>
        </p:spPr>
        <p:txBody>
          <a:bodyPr wrap="none" rtlCol="0">
            <a:spAutoFit/>
          </a:bodyPr>
          <a:lstStyle/>
          <a:p>
            <a:r>
              <a:rPr lang="it-IT" dirty="0" smtClean="0">
                <a:solidFill>
                  <a:srgbClr val="FF0000"/>
                </a:solidFill>
              </a:rPr>
              <a:t>Field </a:t>
            </a:r>
            <a:r>
              <a:rPr lang="it-IT" dirty="0" err="1" smtClean="0">
                <a:solidFill>
                  <a:srgbClr val="FF0000"/>
                </a:solidFill>
              </a:rPr>
              <a:t>generated</a:t>
            </a:r>
            <a:r>
              <a:rPr lang="it-IT" dirty="0" smtClean="0">
                <a:solidFill>
                  <a:srgbClr val="FF0000"/>
                </a:solidFill>
              </a:rPr>
              <a:t> by 2 </a:t>
            </a:r>
          </a:p>
          <a:p>
            <a:r>
              <a:rPr lang="it-IT" dirty="0" smtClean="0">
                <a:solidFill>
                  <a:srgbClr val="FF0000"/>
                </a:solidFill>
              </a:rPr>
              <a:t>double </a:t>
            </a:r>
            <a:r>
              <a:rPr lang="it-IT" dirty="0" err="1" smtClean="0">
                <a:solidFill>
                  <a:srgbClr val="FF0000"/>
                </a:solidFill>
              </a:rPr>
              <a:t>helix</a:t>
            </a:r>
            <a:r>
              <a:rPr lang="it-IT" dirty="0" smtClean="0">
                <a:solidFill>
                  <a:srgbClr val="FF0000"/>
                </a:solidFill>
              </a:rPr>
              <a:t> </a:t>
            </a:r>
            <a:r>
              <a:rPr lang="it-IT" dirty="0" err="1" smtClean="0">
                <a:solidFill>
                  <a:srgbClr val="FF0000"/>
                </a:solidFill>
              </a:rPr>
              <a:t>windings</a:t>
            </a:r>
            <a:endParaRPr lang="it-IT" dirty="0" smtClean="0">
              <a:solidFill>
                <a:srgbClr val="FF0000"/>
              </a:solidFill>
            </a:endParaRPr>
          </a:p>
          <a:p>
            <a:r>
              <a:rPr lang="it-IT" dirty="0">
                <a:solidFill>
                  <a:srgbClr val="FF0000"/>
                </a:solidFill>
              </a:rPr>
              <a:t>i</a:t>
            </a:r>
            <a:r>
              <a:rPr lang="it-IT" dirty="0" smtClean="0">
                <a:solidFill>
                  <a:srgbClr val="FF0000"/>
                </a:solidFill>
              </a:rPr>
              <a:t>n a </a:t>
            </a:r>
            <a:r>
              <a:rPr lang="it-IT" dirty="0" err="1" smtClean="0">
                <a:solidFill>
                  <a:srgbClr val="FF0000"/>
                </a:solidFill>
              </a:rPr>
              <a:t>grooved</a:t>
            </a:r>
            <a:r>
              <a:rPr lang="it-IT" dirty="0" smtClean="0">
                <a:solidFill>
                  <a:srgbClr val="FF0000"/>
                </a:solidFill>
              </a:rPr>
              <a:t> Al </a:t>
            </a:r>
            <a:r>
              <a:rPr lang="it-IT" dirty="0" err="1" smtClean="0">
                <a:solidFill>
                  <a:srgbClr val="FF0000"/>
                </a:solidFill>
              </a:rPr>
              <a:t>support</a:t>
            </a:r>
            <a:endParaRPr lang="it-IT" dirty="0">
              <a:solidFill>
                <a:srgbClr val="FF0000"/>
              </a:solidFill>
            </a:endParaRPr>
          </a:p>
        </p:txBody>
      </p:sp>
    </p:spTree>
    <p:extLst>
      <p:ext uri="{BB962C8B-B14F-4D97-AF65-F5344CB8AC3E}">
        <p14:creationId xmlns:p14="http://schemas.microsoft.com/office/powerpoint/2010/main" val="3627309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actual</a:t>
            </a:r>
            <a:r>
              <a:rPr lang="it-IT" dirty="0" smtClean="0"/>
              <a:t> </a:t>
            </a:r>
            <a:r>
              <a:rPr lang="it-IT" dirty="0" err="1" smtClean="0"/>
              <a:t>grooved</a:t>
            </a:r>
            <a:r>
              <a:rPr lang="it-IT" dirty="0" smtClean="0"/>
              <a:t> Al </a:t>
            </a:r>
            <a:r>
              <a:rPr lang="it-IT" dirty="0" err="1" smtClean="0"/>
              <a:t>support</a:t>
            </a:r>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004" y="1340768"/>
            <a:ext cx="6096000" cy="4057650"/>
          </a:xfrm>
          <a:prstGeom prst="rect">
            <a:avLst/>
          </a:prstGeom>
        </p:spPr>
      </p:pic>
      <p:sp>
        <p:nvSpPr>
          <p:cNvPr id="4" name="Rettangolo 3"/>
          <p:cNvSpPr/>
          <p:nvPr/>
        </p:nvSpPr>
        <p:spPr>
          <a:xfrm>
            <a:off x="525551" y="5499229"/>
            <a:ext cx="8136904" cy="954107"/>
          </a:xfrm>
          <a:prstGeom prst="rect">
            <a:avLst/>
          </a:prstGeom>
        </p:spPr>
        <p:txBody>
          <a:bodyPr wrap="square">
            <a:spAutoFit/>
          </a:bodyPr>
          <a:lstStyle/>
          <a:p>
            <a:pPr marL="342900" lvl="0" indent="-342900" algn="ctr">
              <a:spcBef>
                <a:spcPct val="20000"/>
              </a:spcBef>
              <a:buSzPct val="85000"/>
              <a:buBlip>
                <a:blip r:embed="rId3"/>
              </a:buBlip>
            </a:pPr>
            <a:r>
              <a:rPr lang="it-IT" sz="2800" kern="0" dirty="0">
                <a:solidFill>
                  <a:srgbClr val="FFFFFF"/>
                </a:solidFill>
                <a:latin typeface="Arial"/>
              </a:rPr>
              <a:t>Ready </a:t>
            </a:r>
            <a:r>
              <a:rPr lang="it-IT" sz="2800" kern="0" dirty="0" err="1">
                <a:solidFill>
                  <a:srgbClr val="FFFFFF"/>
                </a:solidFill>
                <a:latin typeface="Arial"/>
              </a:rPr>
              <a:t>before</a:t>
            </a:r>
            <a:r>
              <a:rPr lang="it-IT" sz="2800" kern="0" dirty="0">
                <a:solidFill>
                  <a:srgbClr val="FFFFFF"/>
                </a:solidFill>
                <a:latin typeface="Arial"/>
              </a:rPr>
              <a:t> </a:t>
            </a:r>
            <a:r>
              <a:rPr lang="it-IT" sz="2800" kern="0" dirty="0" err="1">
                <a:solidFill>
                  <a:srgbClr val="FFFFFF"/>
                </a:solidFill>
                <a:latin typeface="Arial"/>
              </a:rPr>
              <a:t>Summer</a:t>
            </a:r>
            <a:r>
              <a:rPr lang="it-IT" sz="2800" kern="0" dirty="0">
                <a:solidFill>
                  <a:srgbClr val="FFFFFF"/>
                </a:solidFill>
                <a:latin typeface="Arial"/>
              </a:rPr>
              <a:t> for </a:t>
            </a:r>
            <a:r>
              <a:rPr lang="it-IT" sz="2800" kern="0" dirty="0" err="1">
                <a:solidFill>
                  <a:srgbClr val="FFFFFF"/>
                </a:solidFill>
                <a:latin typeface="Arial"/>
              </a:rPr>
              <a:t>tests</a:t>
            </a:r>
            <a:r>
              <a:rPr lang="it-IT" sz="2800" kern="0" dirty="0">
                <a:solidFill>
                  <a:srgbClr val="FFFFFF"/>
                </a:solidFill>
                <a:latin typeface="Arial"/>
              </a:rPr>
              <a:t> and </a:t>
            </a:r>
            <a:r>
              <a:rPr lang="it-IT" sz="2800" kern="0" dirty="0" err="1">
                <a:solidFill>
                  <a:srgbClr val="FFFFFF"/>
                </a:solidFill>
                <a:latin typeface="Arial"/>
              </a:rPr>
              <a:t>field</a:t>
            </a:r>
            <a:r>
              <a:rPr lang="it-IT" sz="2800" kern="0" dirty="0">
                <a:solidFill>
                  <a:srgbClr val="FFFFFF"/>
                </a:solidFill>
                <a:latin typeface="Arial"/>
              </a:rPr>
              <a:t> </a:t>
            </a:r>
            <a:r>
              <a:rPr lang="it-IT" sz="2800" kern="0" dirty="0" err="1">
                <a:solidFill>
                  <a:srgbClr val="FFFFFF"/>
                </a:solidFill>
                <a:latin typeface="Arial"/>
              </a:rPr>
              <a:t>measurements</a:t>
            </a:r>
            <a:r>
              <a:rPr lang="it-IT" sz="2800" kern="0" dirty="0">
                <a:solidFill>
                  <a:srgbClr val="FFFFFF"/>
                </a:solidFill>
                <a:latin typeface="Arial"/>
              </a:rPr>
              <a:t> </a:t>
            </a:r>
            <a:r>
              <a:rPr lang="it-IT" sz="2800" kern="0" dirty="0" err="1">
                <a:solidFill>
                  <a:srgbClr val="FFFFFF"/>
                </a:solidFill>
                <a:latin typeface="Arial"/>
              </a:rPr>
              <a:t>at</a:t>
            </a:r>
            <a:r>
              <a:rPr lang="it-IT" sz="2800" kern="0" dirty="0">
                <a:solidFill>
                  <a:srgbClr val="FFFFFF"/>
                </a:solidFill>
                <a:latin typeface="Arial"/>
              </a:rPr>
              <a:t> CERN</a:t>
            </a:r>
          </a:p>
        </p:txBody>
      </p:sp>
    </p:spTree>
    <p:extLst>
      <p:ext uri="{BB962C8B-B14F-4D97-AF65-F5344CB8AC3E}">
        <p14:creationId xmlns:p14="http://schemas.microsoft.com/office/powerpoint/2010/main" val="2912921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0" y="0"/>
            <a:ext cx="9144000" cy="792163"/>
          </a:xfrm>
        </p:spPr>
        <p:txBody>
          <a:bodyPr/>
          <a:lstStyle/>
          <a:p>
            <a:r>
              <a:rPr lang="en-US" sz="3200" dirty="0"/>
              <a:t>Coupling correction with detector solenoid </a:t>
            </a:r>
            <a:r>
              <a:rPr lang="en-US" sz="3200" dirty="0" smtClean="0"/>
              <a:t>ON</a:t>
            </a:r>
            <a:endParaRPr lang="en-US" sz="3200" dirty="0"/>
          </a:p>
        </p:txBody>
      </p:sp>
      <p:sp>
        <p:nvSpPr>
          <p:cNvPr id="75799" name="TextBox 33"/>
          <p:cNvSpPr txBox="1">
            <a:spLocks noChangeArrowheads="1"/>
          </p:cNvSpPr>
          <p:nvPr/>
        </p:nvSpPr>
        <p:spPr bwMode="auto">
          <a:xfrm>
            <a:off x="267680" y="764704"/>
            <a:ext cx="864096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50" indent="-285750" algn="just">
              <a:buFont typeface="Arial" pitchFamily="34" charset="0"/>
              <a:buChar char="•"/>
            </a:pPr>
            <a:r>
              <a:rPr lang="en-US" dirty="0" smtClean="0">
                <a:solidFill>
                  <a:schemeClr val="bg1"/>
                </a:solidFill>
              </a:rPr>
              <a:t>Scheme based </a:t>
            </a:r>
            <a:r>
              <a:rPr lang="en-US" dirty="0">
                <a:solidFill>
                  <a:schemeClr val="bg1"/>
                </a:solidFill>
              </a:rPr>
              <a:t>on a hard edge solenoid field model. It </a:t>
            </a:r>
            <a:r>
              <a:rPr lang="en-US" dirty="0" smtClean="0">
                <a:solidFill>
                  <a:schemeClr val="bg1"/>
                </a:solidFill>
              </a:rPr>
              <a:t>includes bucking </a:t>
            </a:r>
            <a:r>
              <a:rPr lang="en-US" dirty="0">
                <a:solidFill>
                  <a:schemeClr val="bg1"/>
                </a:solidFill>
              </a:rPr>
              <a:t>solenoids, an anti-solenoid, rotated IR </a:t>
            </a:r>
            <a:r>
              <a:rPr lang="en-US" dirty="0" smtClean="0">
                <a:solidFill>
                  <a:schemeClr val="bg1"/>
                </a:solidFill>
              </a:rPr>
              <a:t>permanent </a:t>
            </a:r>
            <a:r>
              <a:rPr lang="en-US" dirty="0" err="1" smtClean="0">
                <a:solidFill>
                  <a:schemeClr val="bg1"/>
                </a:solidFill>
              </a:rPr>
              <a:t>quadrupoles</a:t>
            </a:r>
            <a:r>
              <a:rPr lang="en-US" dirty="0">
                <a:solidFill>
                  <a:schemeClr val="bg1"/>
                </a:solidFill>
              </a:rPr>
              <a:t>, skew </a:t>
            </a:r>
            <a:r>
              <a:rPr lang="en-US" dirty="0" err="1">
                <a:solidFill>
                  <a:schemeClr val="bg1"/>
                </a:solidFill>
              </a:rPr>
              <a:t>quadrupole</a:t>
            </a:r>
            <a:r>
              <a:rPr lang="en-US" dirty="0">
                <a:solidFill>
                  <a:schemeClr val="bg1"/>
                </a:solidFill>
              </a:rPr>
              <a:t> component in </a:t>
            </a:r>
            <a:r>
              <a:rPr lang="en-US" dirty="0" smtClean="0">
                <a:solidFill>
                  <a:schemeClr val="bg1"/>
                </a:solidFill>
              </a:rPr>
              <a:t>the SC </a:t>
            </a:r>
            <a:r>
              <a:rPr lang="en-US" dirty="0" err="1">
                <a:solidFill>
                  <a:schemeClr val="bg1"/>
                </a:solidFill>
              </a:rPr>
              <a:t>quadrupoles</a:t>
            </a:r>
            <a:r>
              <a:rPr lang="en-US" dirty="0">
                <a:solidFill>
                  <a:schemeClr val="bg1"/>
                </a:solidFill>
              </a:rPr>
              <a:t>, and a full set of skew </a:t>
            </a:r>
            <a:r>
              <a:rPr lang="en-US" dirty="0" err="1">
                <a:solidFill>
                  <a:schemeClr val="bg1"/>
                </a:solidFill>
              </a:rPr>
              <a:t>quadrupoles</a:t>
            </a:r>
            <a:r>
              <a:rPr lang="en-US" dirty="0">
                <a:solidFill>
                  <a:schemeClr val="bg1"/>
                </a:solidFill>
              </a:rPr>
              <a:t> </a:t>
            </a:r>
            <a:r>
              <a:rPr lang="en-US" dirty="0" smtClean="0">
                <a:solidFill>
                  <a:schemeClr val="bg1"/>
                </a:solidFill>
              </a:rPr>
              <a:t>and orbit </a:t>
            </a:r>
            <a:r>
              <a:rPr lang="en-US" dirty="0">
                <a:solidFill>
                  <a:schemeClr val="bg1"/>
                </a:solidFill>
              </a:rPr>
              <a:t>correctors for complete compensation of linear </a:t>
            </a:r>
            <a:r>
              <a:rPr lang="en-US" dirty="0" smtClean="0">
                <a:solidFill>
                  <a:schemeClr val="bg1"/>
                </a:solidFill>
              </a:rPr>
              <a:t>coupling, orbit</a:t>
            </a:r>
            <a:r>
              <a:rPr lang="en-US" dirty="0">
                <a:solidFill>
                  <a:schemeClr val="bg1"/>
                </a:solidFill>
              </a:rPr>
              <a:t>, dispersion and β function perturbation in </a:t>
            </a:r>
            <a:r>
              <a:rPr lang="en-US" dirty="0" smtClean="0">
                <a:solidFill>
                  <a:schemeClr val="bg1"/>
                </a:solidFill>
              </a:rPr>
              <a:t>each half-IR. Most </a:t>
            </a:r>
            <a:r>
              <a:rPr lang="en-US" dirty="0">
                <a:solidFill>
                  <a:schemeClr val="bg1"/>
                </a:solidFill>
              </a:rPr>
              <a:t>of the correctors are rather </a:t>
            </a:r>
            <a:r>
              <a:rPr lang="en-US" dirty="0" smtClean="0">
                <a:solidFill>
                  <a:schemeClr val="bg1"/>
                </a:solidFill>
              </a:rPr>
              <a:t>weak </a:t>
            </a:r>
          </a:p>
          <a:p>
            <a:pPr marL="285750" indent="-285750" algn="just">
              <a:buFont typeface="Arial" pitchFamily="34" charset="0"/>
              <a:buChar char="•"/>
            </a:pPr>
            <a:r>
              <a:rPr lang="en-US" dirty="0" smtClean="0">
                <a:solidFill>
                  <a:schemeClr val="bg1"/>
                </a:solidFill>
              </a:rPr>
              <a:t>The same system </a:t>
            </a:r>
            <a:r>
              <a:rPr lang="en-US" dirty="0">
                <a:solidFill>
                  <a:schemeClr val="bg1"/>
                </a:solidFill>
              </a:rPr>
              <a:t>can be used to correct the coupling effect </a:t>
            </a:r>
            <a:r>
              <a:rPr lang="en-US" dirty="0" smtClean="0">
                <a:solidFill>
                  <a:schemeClr val="bg1"/>
                </a:solidFill>
              </a:rPr>
              <a:t>when the </a:t>
            </a:r>
            <a:r>
              <a:rPr lang="en-US" dirty="0">
                <a:solidFill>
                  <a:schemeClr val="bg1"/>
                </a:solidFill>
              </a:rPr>
              <a:t>solenoid is off, but the SC </a:t>
            </a:r>
            <a:r>
              <a:rPr lang="en-US" dirty="0" err="1">
                <a:solidFill>
                  <a:schemeClr val="bg1"/>
                </a:solidFill>
              </a:rPr>
              <a:t>quadrupole</a:t>
            </a:r>
            <a:r>
              <a:rPr lang="en-US" dirty="0">
                <a:solidFill>
                  <a:schemeClr val="bg1"/>
                </a:solidFill>
              </a:rPr>
              <a:t> coupling </a:t>
            </a:r>
            <a:r>
              <a:rPr lang="en-US" dirty="0" smtClean="0">
                <a:solidFill>
                  <a:schemeClr val="bg1"/>
                </a:solidFill>
              </a:rPr>
              <a:t>components and </a:t>
            </a:r>
            <a:r>
              <a:rPr lang="en-US" dirty="0">
                <a:solidFill>
                  <a:schemeClr val="bg1"/>
                </a:solidFill>
              </a:rPr>
              <a:t>QD0P rotation remain. The latter can be </a:t>
            </a:r>
            <a:r>
              <a:rPr lang="en-US" dirty="0" smtClean="0">
                <a:solidFill>
                  <a:schemeClr val="bg1"/>
                </a:solidFill>
              </a:rPr>
              <a:t>adjusted for </a:t>
            </a:r>
            <a:r>
              <a:rPr lang="en-US" dirty="0">
                <a:solidFill>
                  <a:schemeClr val="bg1"/>
                </a:solidFill>
              </a:rPr>
              <a:t>most local </a:t>
            </a:r>
            <a:r>
              <a:rPr lang="en-US" dirty="0" smtClean="0">
                <a:solidFill>
                  <a:schemeClr val="bg1"/>
                </a:solidFill>
              </a:rPr>
              <a:t>correction</a:t>
            </a:r>
          </a:p>
          <a:p>
            <a:pPr marL="285750" indent="-285750" algn="just">
              <a:buFont typeface="Arial" pitchFamily="34" charset="0"/>
              <a:buChar char="•"/>
            </a:pPr>
            <a:r>
              <a:rPr lang="en-US" dirty="0" smtClean="0">
                <a:solidFill>
                  <a:schemeClr val="bg1"/>
                </a:solidFill>
              </a:rPr>
              <a:t>Further </a:t>
            </a:r>
            <a:r>
              <a:rPr lang="en-US" dirty="0">
                <a:solidFill>
                  <a:schemeClr val="bg1"/>
                </a:solidFill>
              </a:rPr>
              <a:t>studies are </a:t>
            </a:r>
            <a:r>
              <a:rPr lang="en-US" dirty="0" smtClean="0">
                <a:solidFill>
                  <a:schemeClr val="bg1"/>
                </a:solidFill>
              </a:rPr>
              <a:t>needed to </a:t>
            </a:r>
            <a:r>
              <a:rPr lang="en-US" dirty="0">
                <a:solidFill>
                  <a:schemeClr val="bg1"/>
                </a:solidFill>
              </a:rPr>
              <a:t>evaluate the effect of solenoid on FF bandwidth and </a:t>
            </a:r>
            <a:r>
              <a:rPr lang="en-US" dirty="0" smtClean="0">
                <a:solidFill>
                  <a:schemeClr val="bg1"/>
                </a:solidFill>
              </a:rPr>
              <a:t>dynamic aperture</a:t>
            </a:r>
            <a:r>
              <a:rPr lang="en-US" dirty="0">
                <a:solidFill>
                  <a:schemeClr val="bg1"/>
                </a:solidFill>
              </a:rPr>
              <a:t>. The non-linear solenoid effects need to </a:t>
            </a:r>
            <a:r>
              <a:rPr lang="en-US" dirty="0" smtClean="0">
                <a:solidFill>
                  <a:schemeClr val="bg1"/>
                </a:solidFill>
              </a:rPr>
              <a:t>be studied </a:t>
            </a:r>
            <a:r>
              <a:rPr lang="en-US" dirty="0">
                <a:solidFill>
                  <a:schemeClr val="bg1"/>
                </a:solidFill>
              </a:rPr>
              <a:t>as </a:t>
            </a:r>
            <a:r>
              <a:rPr lang="en-US" dirty="0" smtClean="0">
                <a:solidFill>
                  <a:schemeClr val="bg1"/>
                </a:solidFill>
              </a:rPr>
              <a:t>well</a:t>
            </a:r>
            <a:endParaRPr lang="it-IT" dirty="0" smtClean="0">
              <a:solidFill>
                <a:schemeClr val="bg1"/>
              </a:solidFill>
            </a:endParaRPr>
          </a:p>
        </p:txBody>
      </p:sp>
      <p:sp>
        <p:nvSpPr>
          <p:cNvPr id="75806" name="Text Box 30"/>
          <p:cNvSpPr txBox="1">
            <a:spLocks noChangeArrowheads="1"/>
          </p:cNvSpPr>
          <p:nvPr/>
        </p:nvSpPr>
        <p:spPr bwMode="auto">
          <a:xfrm>
            <a:off x="539552" y="6446664"/>
            <a:ext cx="1314450" cy="366712"/>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Nosochkov</a:t>
            </a:r>
            <a:endParaRPr lang="en-US"/>
          </a:p>
        </p:txBody>
      </p:sp>
      <p:sp>
        <p:nvSpPr>
          <p:cNvPr id="41" name="TextBox 32"/>
          <p:cNvSpPr txBox="1">
            <a:spLocks noChangeArrowheads="1"/>
          </p:cNvSpPr>
          <p:nvPr/>
        </p:nvSpPr>
        <p:spPr bwMode="auto">
          <a:xfrm>
            <a:off x="2690813" y="6443488"/>
            <a:ext cx="4441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chemeClr val="bg1"/>
                </a:solidFill>
              </a:rPr>
              <a:t>Other correctors are outside of this region</a:t>
            </a:r>
          </a:p>
        </p:txBody>
      </p:sp>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594427"/>
            <a:ext cx="8176591" cy="2930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176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908720"/>
          </a:xfrm>
        </p:spPr>
        <p:txBody>
          <a:bodyPr/>
          <a:lstStyle/>
          <a:p>
            <a:r>
              <a:rPr lang="en-US" sz="3600" dirty="0" smtClean="0"/>
              <a:t>Beam’s eye view in a round chamber model</a:t>
            </a:r>
            <a:endParaRPr lang="en-US" sz="3600" dirty="0"/>
          </a:p>
        </p:txBody>
      </p:sp>
      <p:sp>
        <p:nvSpPr>
          <p:cNvPr id="2" name="Segnaposto contenuto 1"/>
          <p:cNvSpPr>
            <a:spLocks noGrp="1"/>
          </p:cNvSpPr>
          <p:nvPr>
            <p:ph idx="1"/>
          </p:nvPr>
        </p:nvSpPr>
        <p:spPr>
          <a:xfrm>
            <a:off x="35496" y="1024136"/>
            <a:ext cx="4680520" cy="1378666"/>
          </a:xfrm>
        </p:spPr>
        <p:txBody>
          <a:bodyPr/>
          <a:lstStyle/>
          <a:p>
            <a:r>
              <a:rPr lang="en-US" sz="1800" dirty="0"/>
              <a:t>SLAC Advanced Computing Department parallel Finite Element Method electromagnetic time domain solver (t3p) as a tool for </a:t>
            </a:r>
            <a:r>
              <a:rPr lang="en-US" sz="1800" dirty="0" smtClean="0"/>
              <a:t>IR </a:t>
            </a:r>
            <a:r>
              <a:rPr lang="en-US" sz="1800" dirty="0" err="1"/>
              <a:t>wakefield</a:t>
            </a:r>
            <a:r>
              <a:rPr lang="en-US" sz="1800" dirty="0"/>
              <a:t> computation</a:t>
            </a:r>
            <a:endParaRPr lang="it-IT" sz="1800" dirty="0"/>
          </a:p>
        </p:txBody>
      </p:sp>
      <p:sp>
        <p:nvSpPr>
          <p:cNvPr id="6" name="Slide Number Placeholder 5"/>
          <p:cNvSpPr>
            <a:spLocks noGrp="1"/>
          </p:cNvSpPr>
          <p:nvPr>
            <p:ph type="sldNum" sz="quarter" idx="12"/>
          </p:nvPr>
        </p:nvSpPr>
        <p:spPr/>
        <p:txBody>
          <a:bodyPr/>
          <a:lstStyle/>
          <a:p>
            <a:fld id="{4B28757D-B25D-42AF-8226-D9402B7A9DF7}" type="slidenum">
              <a:rPr lang="en-US" smtClean="0"/>
              <a:pPr/>
              <a:t>24</a:t>
            </a:fld>
            <a:endParaRPr lang="en-US"/>
          </a:p>
        </p:txBody>
      </p:sp>
      <p:sp>
        <p:nvSpPr>
          <p:cNvPr id="7" name="Text Box 4"/>
          <p:cNvSpPr txBox="1">
            <a:spLocks noChangeArrowheads="1"/>
          </p:cNvSpPr>
          <p:nvPr/>
        </p:nvSpPr>
        <p:spPr bwMode="auto">
          <a:xfrm>
            <a:off x="7732395" y="683404"/>
            <a:ext cx="1411605" cy="369332"/>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err="1" smtClean="0"/>
              <a:t>Weathersby</a:t>
            </a:r>
            <a:endParaRPr lang="en-US" dirty="0"/>
          </a:p>
        </p:txBody>
      </p:sp>
      <p:pic>
        <p:nvPicPr>
          <p:cNvPr id="870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868070"/>
            <a:ext cx="2889126" cy="1666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 descr="C:\Users\Stephen\Documents\SuperB\nersc\images.gif"/>
          <p:cNvPicPr>
            <a:picLocks noChangeAspect="1" noChangeArrowheads="1"/>
          </p:cNvPicPr>
          <p:nvPr/>
        </p:nvPicPr>
        <p:blipFill>
          <a:blip r:embed="rId4" cstate="print"/>
          <a:srcRect/>
          <a:stretch>
            <a:fillRect/>
          </a:stretch>
        </p:blipFill>
        <p:spPr bwMode="auto">
          <a:xfrm>
            <a:off x="609600" y="2546818"/>
            <a:ext cx="8305800" cy="4266558"/>
          </a:xfrm>
          <a:prstGeom prst="rect">
            <a:avLst/>
          </a:prstGeom>
          <a:noFill/>
        </p:spPr>
      </p:pic>
    </p:spTree>
    <p:extLst>
      <p:ext uri="{BB962C8B-B14F-4D97-AF65-F5344CB8AC3E}">
        <p14:creationId xmlns:p14="http://schemas.microsoft.com/office/powerpoint/2010/main" val="3992325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836613"/>
          </a:xfrm>
        </p:spPr>
        <p:txBody>
          <a:bodyPr/>
          <a:lstStyle/>
          <a:p>
            <a:r>
              <a:rPr lang="it-IT" dirty="0" smtClean="0"/>
              <a:t>RF </a:t>
            </a:r>
            <a:r>
              <a:rPr lang="it-IT" dirty="0" err="1"/>
              <a:t>Power</a:t>
            </a:r>
            <a:endParaRPr lang="en-US" dirty="0"/>
          </a:p>
        </p:txBody>
      </p:sp>
      <p:grpSp>
        <p:nvGrpSpPr>
          <p:cNvPr id="3" name="Gruppo 2"/>
          <p:cNvGrpSpPr/>
          <p:nvPr/>
        </p:nvGrpSpPr>
        <p:grpSpPr>
          <a:xfrm>
            <a:off x="539552" y="1124744"/>
            <a:ext cx="8107417" cy="5112568"/>
            <a:chOff x="539552" y="1124744"/>
            <a:chExt cx="8107417" cy="5112568"/>
          </a:xfrm>
        </p:grpSpPr>
        <p:pic>
          <p:nvPicPr>
            <p:cNvPr id="51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8107417"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e 1"/>
            <p:cNvSpPr/>
            <p:nvPr/>
          </p:nvSpPr>
          <p:spPr>
            <a:xfrm>
              <a:off x="7956376" y="5301208"/>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836712"/>
          </a:xfrm>
        </p:spPr>
        <p:txBody>
          <a:bodyPr/>
          <a:lstStyle/>
          <a:p>
            <a:r>
              <a:rPr lang="it-IT" dirty="0" err="1" smtClean="0"/>
              <a:t>Wakefields</a:t>
            </a:r>
            <a:endParaRPr lang="it-IT"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4704"/>
            <a:ext cx="5436096" cy="3645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802809"/>
            <a:ext cx="4644702" cy="3064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uppo 8"/>
          <p:cNvGrpSpPr/>
          <p:nvPr/>
        </p:nvGrpSpPr>
        <p:grpSpPr>
          <a:xfrm>
            <a:off x="1079451" y="5025370"/>
            <a:ext cx="2701428" cy="1323439"/>
            <a:chOff x="1079451" y="5025370"/>
            <a:chExt cx="2701428" cy="1323439"/>
          </a:xfrm>
        </p:grpSpPr>
        <p:sp>
          <p:nvSpPr>
            <p:cNvPr id="6" name="AutoShape 7"/>
            <p:cNvSpPr>
              <a:spLocks noChangeArrowheads="1"/>
            </p:cNvSpPr>
            <p:nvPr/>
          </p:nvSpPr>
          <p:spPr bwMode="auto">
            <a:xfrm>
              <a:off x="2699792" y="5373588"/>
              <a:ext cx="1081087" cy="647700"/>
            </a:xfrm>
            <a:prstGeom prst="rightArrow">
              <a:avLst>
                <a:gd name="adj1" fmla="val 50000"/>
                <a:gd name="adj2" fmla="val 41728"/>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 name="Text Box 8"/>
            <p:cNvSpPr txBox="1">
              <a:spLocks noChangeArrowheads="1"/>
            </p:cNvSpPr>
            <p:nvPr/>
          </p:nvSpPr>
          <p:spPr bwMode="auto">
            <a:xfrm>
              <a:off x="1079451" y="5025370"/>
              <a:ext cx="1691382" cy="132343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sz="2000" b="1" dirty="0" err="1">
                  <a:solidFill>
                    <a:schemeClr val="bg1"/>
                  </a:solidFill>
                </a:rPr>
                <a:t>Need</a:t>
              </a:r>
              <a:r>
                <a:rPr lang="it-IT" sz="2000" b="1" dirty="0">
                  <a:solidFill>
                    <a:schemeClr val="bg1"/>
                  </a:solidFill>
                </a:rPr>
                <a:t> </a:t>
              </a:r>
            </a:p>
            <a:p>
              <a:pPr algn="ctr"/>
              <a:r>
                <a:rPr lang="it-IT" sz="2000" b="1" dirty="0" err="1" smtClean="0">
                  <a:solidFill>
                    <a:schemeClr val="bg1"/>
                  </a:solidFill>
                </a:rPr>
                <a:t>Collimators</a:t>
              </a:r>
              <a:endParaRPr lang="it-IT" sz="2000" b="1" dirty="0" smtClean="0">
                <a:solidFill>
                  <a:schemeClr val="bg1"/>
                </a:solidFill>
              </a:endParaRPr>
            </a:p>
            <a:p>
              <a:pPr algn="ctr"/>
              <a:r>
                <a:rPr lang="it-IT" sz="2000" b="1" dirty="0" smtClean="0">
                  <a:solidFill>
                    <a:schemeClr val="bg1"/>
                  </a:solidFill>
                </a:rPr>
                <a:t>PEP-II </a:t>
              </a:r>
              <a:r>
                <a:rPr lang="it-IT" sz="2000" b="1" dirty="0" err="1" smtClean="0">
                  <a:solidFill>
                    <a:schemeClr val="bg1"/>
                  </a:solidFill>
                </a:rPr>
                <a:t>ones</a:t>
              </a:r>
              <a:r>
                <a:rPr lang="it-IT" sz="2000" b="1" dirty="0" smtClean="0">
                  <a:solidFill>
                    <a:schemeClr val="bg1"/>
                  </a:solidFill>
                </a:rPr>
                <a:t> are OK</a:t>
              </a:r>
              <a:endParaRPr lang="en-US" sz="2000" b="1" dirty="0">
                <a:solidFill>
                  <a:schemeClr val="bg1"/>
                </a:solidFill>
              </a:endParaRPr>
            </a:p>
          </p:txBody>
        </p:sp>
      </p:grpSp>
    </p:spTree>
    <p:extLst>
      <p:ext uri="{BB962C8B-B14F-4D97-AF65-F5344CB8AC3E}">
        <p14:creationId xmlns:p14="http://schemas.microsoft.com/office/powerpoint/2010/main" val="780168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it-IT" sz="4000"/>
              <a:t>Bunch-by-bunch feedback upgrade</a:t>
            </a:r>
          </a:p>
        </p:txBody>
      </p:sp>
      <p:sp>
        <p:nvSpPr>
          <p:cNvPr id="35843" name="Rectangle 3"/>
          <p:cNvSpPr>
            <a:spLocks noGrp="1" noChangeArrowheads="1"/>
          </p:cNvSpPr>
          <p:nvPr>
            <p:ph type="body" sz="half" idx="1"/>
          </p:nvPr>
        </p:nvSpPr>
        <p:spPr>
          <a:xfrm>
            <a:off x="250825" y="1628453"/>
            <a:ext cx="4111625" cy="4752875"/>
          </a:xfrm>
        </p:spPr>
        <p:txBody>
          <a:bodyPr/>
          <a:lstStyle/>
          <a:p>
            <a:pPr>
              <a:lnSpc>
                <a:spcPct val="80000"/>
              </a:lnSpc>
            </a:pPr>
            <a:r>
              <a:rPr lang="it-IT" sz="2000" dirty="0" err="1"/>
              <a:t>During</a:t>
            </a:r>
            <a:r>
              <a:rPr lang="it-IT" sz="2000" dirty="0"/>
              <a:t> last </a:t>
            </a:r>
            <a:r>
              <a:rPr lang="it-IT" sz="2000" dirty="0" err="1"/>
              <a:t>month</a:t>
            </a:r>
            <a:r>
              <a:rPr lang="it-IT" sz="2000" dirty="0"/>
              <a:t> </a:t>
            </a:r>
            <a:r>
              <a:rPr lang="it-IT" sz="2000" dirty="0" err="1"/>
              <a:t>all</a:t>
            </a:r>
            <a:r>
              <a:rPr lang="it-IT" sz="2000" dirty="0"/>
              <a:t> the 6 DA</a:t>
            </a:r>
            <a:r>
              <a:rPr lang="it-IT" sz="2000" dirty="0">
                <a:latin typeface="Symbol" pitchFamily="18" charset="2"/>
              </a:rPr>
              <a:t>F</a:t>
            </a:r>
            <a:r>
              <a:rPr lang="it-IT" sz="2000" dirty="0"/>
              <a:t>NE feedback </a:t>
            </a:r>
            <a:r>
              <a:rPr lang="it-IT" sz="2000" dirty="0" err="1"/>
              <a:t>have</a:t>
            </a:r>
            <a:r>
              <a:rPr lang="it-IT" sz="2000" dirty="0"/>
              <a:t> </a:t>
            </a:r>
            <a:r>
              <a:rPr lang="it-IT" sz="2000" dirty="0" err="1"/>
              <a:t>been</a:t>
            </a:r>
            <a:r>
              <a:rPr lang="it-IT" sz="2000" dirty="0"/>
              <a:t> </a:t>
            </a:r>
            <a:r>
              <a:rPr lang="it-IT" sz="2000" dirty="0" err="1"/>
              <a:t>upgraded</a:t>
            </a:r>
            <a:endParaRPr lang="it-IT" sz="2000" dirty="0"/>
          </a:p>
          <a:p>
            <a:pPr>
              <a:lnSpc>
                <a:spcPct val="80000"/>
              </a:lnSpc>
            </a:pPr>
            <a:r>
              <a:rPr lang="it-IT" sz="2000" dirty="0"/>
              <a:t>VFB – new 12 bit </a:t>
            </a:r>
            <a:r>
              <a:rPr lang="it-IT" sz="2000" dirty="0" err="1"/>
              <a:t>iGp</a:t>
            </a:r>
            <a:r>
              <a:rPr lang="it-IT" sz="2000" dirty="0"/>
              <a:t> </a:t>
            </a:r>
            <a:r>
              <a:rPr lang="it-IT" sz="2000" dirty="0" err="1"/>
              <a:t>systems</a:t>
            </a:r>
            <a:r>
              <a:rPr lang="it-IT" sz="2000" dirty="0"/>
              <a:t> with </a:t>
            </a:r>
            <a:r>
              <a:rPr lang="it-IT" sz="2000" dirty="0" err="1"/>
              <a:t>larger</a:t>
            </a:r>
            <a:r>
              <a:rPr lang="it-IT" sz="2000" dirty="0"/>
              <a:t> </a:t>
            </a:r>
            <a:r>
              <a:rPr lang="it-IT" sz="2000" dirty="0" err="1"/>
              <a:t>dynamic</a:t>
            </a:r>
            <a:r>
              <a:rPr lang="it-IT" sz="2000" dirty="0"/>
              <a:t> </a:t>
            </a:r>
            <a:r>
              <a:rPr lang="it-IT" sz="2000" dirty="0" err="1"/>
              <a:t>range</a:t>
            </a:r>
            <a:r>
              <a:rPr lang="it-IT" sz="2000" dirty="0"/>
              <a:t> and software </a:t>
            </a:r>
            <a:r>
              <a:rPr lang="it-IT" sz="2000" dirty="0" err="1"/>
              <a:t>compatibility</a:t>
            </a:r>
            <a:r>
              <a:rPr lang="it-IT" sz="2000" dirty="0"/>
              <a:t> with the </a:t>
            </a:r>
            <a:r>
              <a:rPr lang="it-IT" sz="2000" dirty="0" err="1"/>
              <a:t>previous</a:t>
            </a:r>
            <a:r>
              <a:rPr lang="it-IT" sz="2000" dirty="0"/>
              <a:t> </a:t>
            </a:r>
            <a:r>
              <a:rPr lang="it-IT" sz="2000" dirty="0" err="1"/>
              <a:t>version</a:t>
            </a:r>
            <a:endParaRPr lang="it-IT" sz="2000" dirty="0"/>
          </a:p>
          <a:p>
            <a:pPr>
              <a:lnSpc>
                <a:spcPct val="80000"/>
              </a:lnSpc>
            </a:pPr>
            <a:r>
              <a:rPr lang="it-IT" sz="2000" dirty="0"/>
              <a:t>LFB - </a:t>
            </a:r>
            <a:r>
              <a:rPr lang="it-IT" sz="2000" dirty="0" err="1">
                <a:solidFill>
                  <a:srgbClr val="FFFF00"/>
                </a:solidFill>
              </a:rPr>
              <a:t>completely</a:t>
            </a:r>
            <a:r>
              <a:rPr lang="it-IT" sz="2000" dirty="0"/>
              <a:t> </a:t>
            </a:r>
            <a:r>
              <a:rPr lang="it-IT" sz="2000" dirty="0">
                <a:solidFill>
                  <a:srgbClr val="FFFF00"/>
                </a:solidFill>
              </a:rPr>
              <a:t>new </a:t>
            </a:r>
            <a:r>
              <a:rPr lang="it-IT" sz="2000" dirty="0" err="1">
                <a:solidFill>
                  <a:srgbClr val="FFFF00"/>
                </a:solidFill>
              </a:rPr>
              <a:t>systems</a:t>
            </a:r>
            <a:r>
              <a:rPr lang="it-IT" sz="2000" dirty="0"/>
              <a:t> in </a:t>
            </a:r>
            <a:r>
              <a:rPr lang="it-IT" sz="2000" dirty="0" err="1"/>
              <a:t>place</a:t>
            </a:r>
            <a:r>
              <a:rPr lang="it-IT" sz="2000" dirty="0"/>
              <a:t> of the </a:t>
            </a:r>
            <a:r>
              <a:rPr lang="it-IT" sz="2000" dirty="0" err="1"/>
              <a:t>old</a:t>
            </a:r>
            <a:r>
              <a:rPr lang="it-IT" sz="2000" dirty="0"/>
              <a:t> </a:t>
            </a:r>
            <a:r>
              <a:rPr lang="it-IT" sz="2000" dirty="0" err="1"/>
              <a:t>systems</a:t>
            </a:r>
            <a:r>
              <a:rPr lang="it-IT" sz="2000" dirty="0"/>
              <a:t> </a:t>
            </a:r>
            <a:r>
              <a:rPr lang="it-IT" sz="2000" dirty="0" err="1"/>
              <a:t>designed</a:t>
            </a:r>
            <a:r>
              <a:rPr lang="it-IT" sz="2000" dirty="0"/>
              <a:t> in 1992-1996 in </a:t>
            </a:r>
            <a:r>
              <a:rPr lang="it-IT" sz="2000" dirty="0" err="1"/>
              <a:t>collaboration</a:t>
            </a:r>
            <a:r>
              <a:rPr lang="it-IT" sz="2000" dirty="0"/>
              <a:t> with SLAC/LBNL: </a:t>
            </a:r>
            <a:r>
              <a:rPr lang="it-IT" sz="2000" dirty="0" err="1"/>
              <a:t>fe</a:t>
            </a:r>
            <a:r>
              <a:rPr lang="it-IT" sz="2000" dirty="0"/>
              <a:t>/be </a:t>
            </a:r>
            <a:r>
              <a:rPr lang="it-IT" sz="2000" dirty="0" err="1"/>
              <a:t>analog</a:t>
            </a:r>
            <a:r>
              <a:rPr lang="it-IT" sz="2000" dirty="0"/>
              <a:t> </a:t>
            </a:r>
            <a:r>
              <a:rPr lang="it-IT" sz="2000" dirty="0" err="1"/>
              <a:t>unit</a:t>
            </a:r>
            <a:r>
              <a:rPr lang="it-IT" sz="2000" dirty="0"/>
              <a:t> </a:t>
            </a:r>
            <a:r>
              <a:rPr lang="it-IT" sz="2000" dirty="0" err="1"/>
              <a:t>connected</a:t>
            </a:r>
            <a:r>
              <a:rPr lang="it-IT" sz="2000" dirty="0"/>
              <a:t> to iGp-8 </a:t>
            </a:r>
            <a:r>
              <a:rPr lang="it-IT" sz="2000" dirty="0" err="1"/>
              <a:t>as</a:t>
            </a:r>
            <a:r>
              <a:rPr lang="it-IT" sz="2000" dirty="0"/>
              <a:t> processing </a:t>
            </a:r>
            <a:r>
              <a:rPr lang="it-IT" sz="2000" dirty="0" err="1"/>
              <a:t>unit</a:t>
            </a:r>
            <a:endParaRPr lang="it-IT" sz="2000" dirty="0"/>
          </a:p>
          <a:p>
            <a:pPr>
              <a:lnSpc>
                <a:spcPct val="80000"/>
              </a:lnSpc>
            </a:pPr>
            <a:r>
              <a:rPr lang="it-IT" sz="2000" dirty="0"/>
              <a:t>HFB: upgrade </a:t>
            </a:r>
            <a:r>
              <a:rPr lang="it-IT" sz="2000" dirty="0" err="1"/>
              <a:t>hw</a:t>
            </a:r>
            <a:r>
              <a:rPr lang="it-IT" sz="2000" dirty="0"/>
              <a:t>/</a:t>
            </a:r>
            <a:r>
              <a:rPr lang="it-IT" sz="2000" dirty="0" err="1"/>
              <a:t>sw</a:t>
            </a:r>
            <a:r>
              <a:rPr lang="it-IT" sz="2000" dirty="0"/>
              <a:t> of the iGp-8bit  </a:t>
            </a:r>
            <a:r>
              <a:rPr lang="it-IT" sz="2000" dirty="0" err="1"/>
              <a:t>system</a:t>
            </a:r>
            <a:r>
              <a:rPr lang="it-IT" sz="2000" dirty="0"/>
              <a:t> </a:t>
            </a:r>
            <a:r>
              <a:rPr lang="it-IT" sz="2000" dirty="0" err="1"/>
              <a:t>already</a:t>
            </a:r>
            <a:r>
              <a:rPr lang="it-IT" sz="2000" dirty="0"/>
              <a:t> </a:t>
            </a:r>
            <a:r>
              <a:rPr lang="it-IT" sz="2000" dirty="0" err="1"/>
              <a:t>used</a:t>
            </a:r>
            <a:endParaRPr lang="it-IT" sz="2000" dirty="0"/>
          </a:p>
          <a:p>
            <a:pPr>
              <a:lnSpc>
                <a:spcPct val="80000"/>
              </a:lnSpc>
            </a:pPr>
            <a:r>
              <a:rPr lang="it-IT" sz="2000" dirty="0" err="1"/>
              <a:t>Epics</a:t>
            </a:r>
            <a:r>
              <a:rPr lang="it-IT" sz="2000" dirty="0"/>
              <a:t> server </a:t>
            </a:r>
            <a:r>
              <a:rPr lang="it-IT" sz="2000" dirty="0" err="1"/>
              <a:t>upgraded</a:t>
            </a:r>
            <a:r>
              <a:rPr lang="it-IT" sz="2000" dirty="0"/>
              <a:t> to the last </a:t>
            </a:r>
            <a:r>
              <a:rPr lang="it-IT" sz="2000" dirty="0" err="1"/>
              <a:t>version</a:t>
            </a:r>
            <a:r>
              <a:rPr lang="it-IT" sz="2000" dirty="0"/>
              <a:t> of </a:t>
            </a:r>
            <a:r>
              <a:rPr lang="it-IT" sz="2000" dirty="0" smtClean="0"/>
              <a:t>LINUX</a:t>
            </a:r>
            <a:endParaRPr lang="it-IT" sz="2000" dirty="0"/>
          </a:p>
        </p:txBody>
      </p:sp>
      <p:pic>
        <p:nvPicPr>
          <p:cNvPr id="358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0563" y="1671638"/>
            <a:ext cx="4572000" cy="3629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5" name="Rectangle 5"/>
          <p:cNvSpPr>
            <a:spLocks noGrp="1" noChangeArrowheads="1"/>
          </p:cNvSpPr>
          <p:nvPr>
            <p:ph type="body" sz="half" idx="2"/>
          </p:nvPr>
        </p:nvSpPr>
        <p:spPr>
          <a:xfrm>
            <a:off x="4716463" y="5373688"/>
            <a:ext cx="4248150" cy="1008062"/>
          </a:xfrm>
        </p:spPr>
        <p:txBody>
          <a:bodyPr/>
          <a:lstStyle/>
          <a:p>
            <a:pPr>
              <a:lnSpc>
                <a:spcPct val="90000"/>
              </a:lnSpc>
            </a:pPr>
            <a:r>
              <a:rPr lang="it-IT" sz="2400"/>
              <a:t>New front-end/back-end analog unit used in the longitudinal feedbacks</a:t>
            </a:r>
          </a:p>
        </p:txBody>
      </p:sp>
      <p:sp>
        <p:nvSpPr>
          <p:cNvPr id="6" name="Text Box 4"/>
          <p:cNvSpPr txBox="1">
            <a:spLocks noChangeArrowheads="1"/>
          </p:cNvSpPr>
          <p:nvPr/>
        </p:nvSpPr>
        <p:spPr bwMode="auto">
          <a:xfrm>
            <a:off x="7732395" y="899428"/>
            <a:ext cx="813043" cy="369332"/>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smtClean="0"/>
              <a:t>Drago</a:t>
            </a:r>
            <a:endParaRPr lang="en-US" dirty="0"/>
          </a:p>
        </p:txBody>
      </p:sp>
    </p:spTree>
    <p:extLst>
      <p:ext uri="{BB962C8B-B14F-4D97-AF65-F5344CB8AC3E}">
        <p14:creationId xmlns:p14="http://schemas.microsoft.com/office/powerpoint/2010/main" val="853764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Polarization</a:t>
            </a:r>
            <a:r>
              <a:rPr lang="it-IT" dirty="0" smtClean="0"/>
              <a:t> in  </a:t>
            </a:r>
            <a:r>
              <a:rPr lang="it-IT" dirty="0" err="1" smtClean="0"/>
              <a:t>SuperB</a:t>
            </a:r>
            <a:r>
              <a:rPr lang="it-IT" dirty="0" smtClean="0"/>
              <a:t> </a:t>
            </a:r>
            <a:endParaRPr lang="it-IT" dirty="0"/>
          </a:p>
        </p:txBody>
      </p:sp>
      <p:sp>
        <p:nvSpPr>
          <p:cNvPr id="5" name="Rectangle 21"/>
          <p:cNvSpPr txBox="1">
            <a:spLocks noChangeArrowheads="1"/>
          </p:cNvSpPr>
          <p:nvPr/>
        </p:nvSpPr>
        <p:spPr bwMode="auto">
          <a:xfrm>
            <a:off x="323528" y="1371600"/>
            <a:ext cx="8820472" cy="2705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85000"/>
              <a:buBlip>
                <a:blip r:embed="rId2"/>
              </a:buBlip>
              <a:defRPr sz="2800">
                <a:solidFill>
                  <a:schemeClr val="bg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400">
                <a:solidFill>
                  <a:schemeClr val="bg1"/>
                </a:solidFill>
                <a:latin typeface="+mn-lt"/>
              </a:defRPr>
            </a:lvl2pPr>
            <a:lvl3pPr marL="1143000" indent="-228600" algn="l" rtl="0" eaLnBrk="1" fontAlgn="base" hangingPunct="1">
              <a:spcBef>
                <a:spcPct val="20000"/>
              </a:spcBef>
              <a:spcAft>
                <a:spcPct val="0"/>
              </a:spcAft>
              <a:buChar char="•"/>
              <a:defRPr sz="2000">
                <a:solidFill>
                  <a:schemeClr val="bg1"/>
                </a:solidFill>
                <a:latin typeface="+mn-lt"/>
              </a:defRPr>
            </a:lvl3pPr>
            <a:lvl4pPr marL="1600200" indent="-228600" algn="l" rtl="0" eaLnBrk="1" fontAlgn="base" hangingPunct="1">
              <a:spcBef>
                <a:spcPct val="20000"/>
              </a:spcBef>
              <a:spcAft>
                <a:spcPct val="0"/>
              </a:spcAft>
              <a:buChar char="–"/>
              <a:defRPr sz="1800">
                <a:solidFill>
                  <a:schemeClr val="bg1"/>
                </a:solidFill>
                <a:latin typeface="+mn-lt"/>
              </a:defRPr>
            </a:lvl4pPr>
            <a:lvl5pPr marL="2057400" indent="-228600" algn="l" rtl="0" eaLnBrk="1" fontAlgn="base" hangingPunct="1">
              <a:spcBef>
                <a:spcPct val="20000"/>
              </a:spcBef>
              <a:spcAft>
                <a:spcPct val="0"/>
              </a:spcAft>
              <a:buChar char="»"/>
              <a:defRPr sz="1800">
                <a:solidFill>
                  <a:schemeClr val="bg1"/>
                </a:solidFill>
                <a:latin typeface="+mn-lt"/>
              </a:defRPr>
            </a:lvl5pPr>
            <a:lvl6pPr marL="2514600" indent="-228600" algn="l" rtl="0" eaLnBrk="1" fontAlgn="base" hangingPunct="1">
              <a:spcBef>
                <a:spcPct val="20000"/>
              </a:spcBef>
              <a:spcAft>
                <a:spcPct val="0"/>
              </a:spcAft>
              <a:buChar char="»"/>
              <a:defRPr sz="1800">
                <a:solidFill>
                  <a:schemeClr val="bg1"/>
                </a:solidFill>
                <a:latin typeface="+mn-lt"/>
              </a:defRPr>
            </a:lvl6pPr>
            <a:lvl7pPr marL="2971800" indent="-228600" algn="l" rtl="0" eaLnBrk="1" fontAlgn="base" hangingPunct="1">
              <a:spcBef>
                <a:spcPct val="20000"/>
              </a:spcBef>
              <a:spcAft>
                <a:spcPct val="0"/>
              </a:spcAft>
              <a:buChar char="»"/>
              <a:defRPr sz="1800">
                <a:solidFill>
                  <a:schemeClr val="bg1"/>
                </a:solidFill>
                <a:latin typeface="+mn-lt"/>
              </a:defRPr>
            </a:lvl7pPr>
            <a:lvl8pPr marL="3429000" indent="-228600" algn="l" rtl="0" eaLnBrk="1" fontAlgn="base" hangingPunct="1">
              <a:spcBef>
                <a:spcPct val="20000"/>
              </a:spcBef>
              <a:spcAft>
                <a:spcPct val="0"/>
              </a:spcAft>
              <a:buChar char="»"/>
              <a:defRPr sz="1800">
                <a:solidFill>
                  <a:schemeClr val="bg1"/>
                </a:solidFill>
                <a:latin typeface="+mn-lt"/>
              </a:defRPr>
            </a:lvl8pPr>
            <a:lvl9pPr marL="3886200" indent="-228600" algn="l" rtl="0" eaLnBrk="1" fontAlgn="base" hangingPunct="1">
              <a:spcBef>
                <a:spcPct val="20000"/>
              </a:spcBef>
              <a:spcAft>
                <a:spcPct val="0"/>
              </a:spcAft>
              <a:buChar char="»"/>
              <a:defRPr sz="1800">
                <a:solidFill>
                  <a:schemeClr val="bg1"/>
                </a:solidFill>
                <a:latin typeface="+mn-lt"/>
              </a:defRPr>
            </a:lvl9pPr>
          </a:lstStyle>
          <a:p>
            <a:r>
              <a:rPr lang="en-US" sz="2400" dirty="0" smtClean="0">
                <a:ea typeface="ＭＳ Ｐゴシック" pitchFamily="34" charset="-128"/>
              </a:rPr>
              <a:t>90° spin rotation about </a:t>
            </a:r>
            <a:r>
              <a:rPr lang="en-US" sz="2400" i="1" dirty="0" smtClean="0">
                <a:ea typeface="ＭＳ Ｐゴシック" pitchFamily="34" charset="-128"/>
              </a:rPr>
              <a:t>x</a:t>
            </a:r>
            <a:r>
              <a:rPr lang="en-US" sz="2400" dirty="0" smtClean="0">
                <a:ea typeface="ＭＳ Ｐゴシック" pitchFamily="34" charset="-128"/>
              </a:rPr>
              <a:t> axis</a:t>
            </a:r>
          </a:p>
          <a:p>
            <a:pPr lvl="1"/>
            <a:r>
              <a:rPr lang="en-US" sz="2000" dirty="0" smtClean="0">
                <a:ea typeface="ＭＳ Ｐゴシック" pitchFamily="34" charset="-128"/>
              </a:rPr>
              <a:t>90° about </a:t>
            </a:r>
            <a:r>
              <a:rPr lang="en-US" sz="2000" i="1" dirty="0" smtClean="0">
                <a:ea typeface="ＭＳ Ｐゴシック" pitchFamily="34" charset="-128"/>
              </a:rPr>
              <a:t>z</a:t>
            </a:r>
            <a:r>
              <a:rPr lang="en-US" sz="2000" dirty="0" smtClean="0">
                <a:ea typeface="ＭＳ Ｐゴシック" pitchFamily="34" charset="-128"/>
              </a:rPr>
              <a:t> followed by 90° about </a:t>
            </a:r>
            <a:r>
              <a:rPr lang="en-US" sz="2000" i="1" dirty="0" smtClean="0">
                <a:ea typeface="ＭＳ Ｐゴシック" pitchFamily="34" charset="-128"/>
              </a:rPr>
              <a:t>y</a:t>
            </a:r>
            <a:endParaRPr lang="en-US" sz="2000" dirty="0" smtClean="0">
              <a:ea typeface="ＭＳ Ｐゴシック" pitchFamily="34" charset="-128"/>
            </a:endParaRPr>
          </a:p>
          <a:p>
            <a:r>
              <a:rPr lang="ja-JP" altLang="en-US" sz="2400" dirty="0" smtClean="0">
                <a:ea typeface="ＭＳ Ｐゴシック" pitchFamily="34" charset="-128"/>
              </a:rPr>
              <a:t>“</a:t>
            </a:r>
            <a:r>
              <a:rPr lang="en-US" altLang="ja-JP" sz="2400" dirty="0" smtClean="0">
                <a:ea typeface="ＭＳ Ｐゴシック" pitchFamily="34" charset="-128"/>
              </a:rPr>
              <a:t>flat</a:t>
            </a:r>
            <a:r>
              <a:rPr lang="ja-JP" altLang="en-US" sz="2400" dirty="0" smtClean="0">
                <a:ea typeface="ＭＳ Ｐゴシック" pitchFamily="34" charset="-128"/>
              </a:rPr>
              <a:t>”</a:t>
            </a:r>
            <a:r>
              <a:rPr lang="en-US" altLang="ja-JP" sz="2400" dirty="0" smtClean="0">
                <a:ea typeface="ＭＳ Ｐゴシック" pitchFamily="34" charset="-128"/>
              </a:rPr>
              <a:t> geometry =&gt; no vertical </a:t>
            </a:r>
            <a:r>
              <a:rPr lang="en-US" altLang="ja-JP" sz="2400" dirty="0" err="1" smtClean="0">
                <a:ea typeface="ＭＳ Ｐゴシック" pitchFamily="34" charset="-128"/>
              </a:rPr>
              <a:t>emittance</a:t>
            </a:r>
            <a:r>
              <a:rPr lang="en-US" altLang="ja-JP" sz="2400" dirty="0" smtClean="0">
                <a:ea typeface="ＭＳ Ｐゴシック" pitchFamily="34" charset="-128"/>
              </a:rPr>
              <a:t> growth</a:t>
            </a:r>
          </a:p>
          <a:p>
            <a:r>
              <a:rPr lang="en-US" sz="2400" dirty="0" smtClean="0">
                <a:ea typeface="ＭＳ Ｐゴシック" pitchFamily="34" charset="-128"/>
              </a:rPr>
              <a:t>Solenoid scales with energy =&gt; LER more economical</a:t>
            </a:r>
          </a:p>
          <a:p>
            <a:r>
              <a:rPr lang="en-US" sz="2400" dirty="0" smtClean="0">
                <a:ea typeface="ＭＳ Ｐゴシック" pitchFamily="34" charset="-128"/>
              </a:rPr>
              <a:t>Solenoids are split &amp; decoupling optics added</a:t>
            </a:r>
          </a:p>
        </p:txBody>
      </p:sp>
      <p:grpSp>
        <p:nvGrpSpPr>
          <p:cNvPr id="6" name="Group 3"/>
          <p:cNvGrpSpPr>
            <a:grpSpLocks/>
          </p:cNvGrpSpPr>
          <p:nvPr/>
        </p:nvGrpSpPr>
        <p:grpSpPr bwMode="auto">
          <a:xfrm>
            <a:off x="1219200" y="4479180"/>
            <a:ext cx="7304088" cy="2262188"/>
            <a:chOff x="816" y="1440"/>
            <a:chExt cx="4601" cy="1425"/>
          </a:xfrm>
        </p:grpSpPr>
        <p:grpSp>
          <p:nvGrpSpPr>
            <p:cNvPr id="7" name="Group 4"/>
            <p:cNvGrpSpPr>
              <a:grpSpLocks/>
            </p:cNvGrpSpPr>
            <p:nvPr/>
          </p:nvGrpSpPr>
          <p:grpSpPr bwMode="auto">
            <a:xfrm>
              <a:off x="816" y="1440"/>
              <a:ext cx="4601" cy="933"/>
              <a:chOff x="485" y="2329"/>
              <a:chExt cx="4601" cy="933"/>
            </a:xfrm>
          </p:grpSpPr>
          <p:pic>
            <p:nvPicPr>
              <p:cNvPr id="18" name="Picture 5" descr="layout_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 y="2329"/>
                <a:ext cx="4601" cy="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6"/>
              <p:cNvSpPr txBox="1">
                <a:spLocks noChangeArrowheads="1"/>
              </p:cNvSpPr>
              <p:nvPr/>
            </p:nvSpPr>
            <p:spPr bwMode="auto">
              <a:xfrm>
                <a:off x="2662" y="2475"/>
                <a:ext cx="2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b="1">
                    <a:solidFill>
                      <a:srgbClr val="FF0000"/>
                    </a:solidFill>
                  </a:rPr>
                  <a:t>IP</a:t>
                </a:r>
              </a:p>
            </p:txBody>
          </p:sp>
          <p:sp>
            <p:nvSpPr>
              <p:cNvPr id="20" name="Text Box 7"/>
              <p:cNvSpPr txBox="1">
                <a:spLocks noChangeArrowheads="1"/>
              </p:cNvSpPr>
              <p:nvPr/>
            </p:nvSpPr>
            <p:spPr bwMode="auto">
              <a:xfrm>
                <a:off x="4501" y="2475"/>
                <a:ext cx="4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b="1">
                    <a:solidFill>
                      <a:srgbClr val="FF0000"/>
                    </a:solidFill>
                  </a:rPr>
                  <a:t>HER</a:t>
                </a:r>
              </a:p>
            </p:txBody>
          </p:sp>
          <p:sp>
            <p:nvSpPr>
              <p:cNvPr id="21" name="Text Box 8"/>
              <p:cNvSpPr txBox="1">
                <a:spLocks noChangeArrowheads="1"/>
              </p:cNvSpPr>
              <p:nvPr/>
            </p:nvSpPr>
            <p:spPr bwMode="auto">
              <a:xfrm>
                <a:off x="678" y="3031"/>
                <a:ext cx="4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b="1">
                    <a:solidFill>
                      <a:srgbClr val="FF0000"/>
                    </a:solidFill>
                  </a:rPr>
                  <a:t>HER</a:t>
                </a:r>
              </a:p>
            </p:txBody>
          </p:sp>
          <p:sp>
            <p:nvSpPr>
              <p:cNvPr id="22" name="Text Box 9"/>
              <p:cNvSpPr txBox="1">
                <a:spLocks noChangeArrowheads="1"/>
              </p:cNvSpPr>
              <p:nvPr/>
            </p:nvSpPr>
            <p:spPr bwMode="auto">
              <a:xfrm>
                <a:off x="4501" y="3007"/>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b="1">
                    <a:solidFill>
                      <a:srgbClr val="FF0000"/>
                    </a:solidFill>
                  </a:rPr>
                  <a:t>LER</a:t>
                </a:r>
              </a:p>
            </p:txBody>
          </p:sp>
          <p:sp>
            <p:nvSpPr>
              <p:cNvPr id="23" name="Text Box 10"/>
              <p:cNvSpPr txBox="1">
                <a:spLocks noChangeArrowheads="1"/>
              </p:cNvSpPr>
              <p:nvPr/>
            </p:nvSpPr>
            <p:spPr bwMode="auto">
              <a:xfrm>
                <a:off x="678" y="2499"/>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b="1">
                    <a:solidFill>
                      <a:srgbClr val="FF0000"/>
                    </a:solidFill>
                  </a:rPr>
                  <a:t>LER</a:t>
                </a:r>
              </a:p>
            </p:txBody>
          </p:sp>
        </p:grpSp>
        <p:sp>
          <p:nvSpPr>
            <p:cNvPr id="8" name="Text Box 11"/>
            <p:cNvSpPr txBox="1">
              <a:spLocks noChangeArrowheads="1"/>
            </p:cNvSpPr>
            <p:nvPr/>
          </p:nvSpPr>
          <p:spPr bwMode="auto">
            <a:xfrm>
              <a:off x="2438" y="2419"/>
              <a:ext cx="1158"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000" dirty="0" smtClean="0">
                  <a:solidFill>
                    <a:schemeClr val="bg1"/>
                  </a:solidFill>
                </a:rPr>
                <a:t>S.R. </a:t>
              </a:r>
              <a:r>
                <a:rPr lang="en-US" sz="2000" dirty="0">
                  <a:solidFill>
                    <a:schemeClr val="bg1"/>
                  </a:solidFill>
                </a:rPr>
                <a:t>solenoids</a:t>
              </a:r>
              <a:br>
                <a:rPr lang="en-US" sz="2000" dirty="0">
                  <a:solidFill>
                    <a:schemeClr val="bg1"/>
                  </a:solidFill>
                </a:rPr>
              </a:br>
              <a:r>
                <a:rPr lang="en-US" sz="2000" dirty="0">
                  <a:solidFill>
                    <a:schemeClr val="bg1"/>
                  </a:solidFill>
                </a:rPr>
                <a:t>   (90° spin)</a:t>
              </a:r>
            </a:p>
          </p:txBody>
        </p:sp>
        <p:sp>
          <p:nvSpPr>
            <p:cNvPr id="9" name="Line 12"/>
            <p:cNvSpPr>
              <a:spLocks noChangeShapeType="1"/>
            </p:cNvSpPr>
            <p:nvPr/>
          </p:nvSpPr>
          <p:spPr bwMode="auto">
            <a:xfrm flipH="1" flipV="1">
              <a:off x="1127" y="2033"/>
              <a:ext cx="1321" cy="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0" name="Line 13"/>
            <p:cNvSpPr>
              <a:spLocks noChangeShapeType="1"/>
            </p:cNvSpPr>
            <p:nvPr/>
          </p:nvSpPr>
          <p:spPr bwMode="auto">
            <a:xfrm flipH="1" flipV="1">
              <a:off x="870" y="2179"/>
              <a:ext cx="1575" cy="36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1" name="Line 14"/>
            <p:cNvSpPr>
              <a:spLocks noChangeShapeType="1"/>
            </p:cNvSpPr>
            <p:nvPr/>
          </p:nvSpPr>
          <p:spPr bwMode="auto">
            <a:xfrm flipV="1">
              <a:off x="3379" y="2182"/>
              <a:ext cx="1982" cy="38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2" name="Line 15"/>
            <p:cNvSpPr>
              <a:spLocks noChangeShapeType="1"/>
            </p:cNvSpPr>
            <p:nvPr/>
          </p:nvSpPr>
          <p:spPr bwMode="auto">
            <a:xfrm flipV="1">
              <a:off x="3381" y="2045"/>
              <a:ext cx="1731"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3" name="Text Box 16"/>
            <p:cNvSpPr txBox="1">
              <a:spLocks noChangeArrowheads="1"/>
            </p:cNvSpPr>
            <p:nvPr/>
          </p:nvSpPr>
          <p:spPr bwMode="auto">
            <a:xfrm>
              <a:off x="2544" y="1824"/>
              <a:ext cx="84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000"/>
                <a:t>S.r. dipoles</a:t>
              </a:r>
              <a:br>
                <a:rPr lang="en-US" sz="2000"/>
              </a:br>
              <a:r>
                <a:rPr lang="en-US" sz="2000"/>
                <a:t>(270° spin)</a:t>
              </a:r>
            </a:p>
          </p:txBody>
        </p:sp>
        <p:sp>
          <p:nvSpPr>
            <p:cNvPr id="14" name="Arc 17"/>
            <p:cNvSpPr>
              <a:spLocks/>
            </p:cNvSpPr>
            <p:nvPr/>
          </p:nvSpPr>
          <p:spPr bwMode="auto">
            <a:xfrm rot="21193226" flipV="1">
              <a:off x="1440" y="1440"/>
              <a:ext cx="1584" cy="432"/>
            </a:xfrm>
            <a:custGeom>
              <a:avLst/>
              <a:gdLst>
                <a:gd name="T0" fmla="*/ 0 w 19345"/>
                <a:gd name="T1" fmla="*/ 0 h 21600"/>
                <a:gd name="T2" fmla="*/ 0 w 19345"/>
                <a:gd name="T3" fmla="*/ 0 h 21600"/>
                <a:gd name="T4" fmla="*/ 0 w 19345"/>
                <a:gd name="T5" fmla="*/ 0 h 21600"/>
                <a:gd name="T6" fmla="*/ 0 60000 65536"/>
                <a:gd name="T7" fmla="*/ 0 60000 65536"/>
                <a:gd name="T8" fmla="*/ 0 60000 65536"/>
                <a:gd name="T9" fmla="*/ 0 w 19345"/>
                <a:gd name="T10" fmla="*/ 0 h 21600"/>
                <a:gd name="T11" fmla="*/ 19345 w 19345"/>
                <a:gd name="T12" fmla="*/ 21600 h 21600"/>
              </a:gdLst>
              <a:ahLst/>
              <a:cxnLst>
                <a:cxn ang="T6">
                  <a:pos x="T0" y="T1"/>
                </a:cxn>
                <a:cxn ang="T7">
                  <a:pos x="T2" y="T3"/>
                </a:cxn>
                <a:cxn ang="T8">
                  <a:pos x="T4" y="T5"/>
                </a:cxn>
              </a:cxnLst>
              <a:rect l="T9" t="T10" r="T11" b="T12"/>
              <a:pathLst>
                <a:path w="19345" h="21600" fill="none" extrusionOk="0">
                  <a:moveTo>
                    <a:pt x="-1" y="0"/>
                  </a:moveTo>
                  <a:cubicBezTo>
                    <a:pt x="8202" y="0"/>
                    <a:pt x="15696" y="4645"/>
                    <a:pt x="19345" y="11991"/>
                  </a:cubicBezTo>
                </a:path>
                <a:path w="19345" h="21600" stroke="0" extrusionOk="0">
                  <a:moveTo>
                    <a:pt x="-1" y="0"/>
                  </a:moveTo>
                  <a:cubicBezTo>
                    <a:pt x="8202" y="0"/>
                    <a:pt x="15696" y="4645"/>
                    <a:pt x="19345" y="11991"/>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5" name="Arc 18"/>
            <p:cNvSpPr>
              <a:spLocks/>
            </p:cNvSpPr>
            <p:nvPr/>
          </p:nvSpPr>
          <p:spPr bwMode="auto">
            <a:xfrm rot="406774" flipH="1" flipV="1">
              <a:off x="3216" y="1440"/>
              <a:ext cx="1584" cy="432"/>
            </a:xfrm>
            <a:custGeom>
              <a:avLst/>
              <a:gdLst>
                <a:gd name="T0" fmla="*/ 0 w 19345"/>
                <a:gd name="T1" fmla="*/ 0 h 21600"/>
                <a:gd name="T2" fmla="*/ 0 w 19345"/>
                <a:gd name="T3" fmla="*/ 0 h 21600"/>
                <a:gd name="T4" fmla="*/ 0 w 19345"/>
                <a:gd name="T5" fmla="*/ 0 h 21600"/>
                <a:gd name="T6" fmla="*/ 0 60000 65536"/>
                <a:gd name="T7" fmla="*/ 0 60000 65536"/>
                <a:gd name="T8" fmla="*/ 0 60000 65536"/>
                <a:gd name="T9" fmla="*/ 0 w 19345"/>
                <a:gd name="T10" fmla="*/ 0 h 21600"/>
                <a:gd name="T11" fmla="*/ 19345 w 19345"/>
                <a:gd name="T12" fmla="*/ 21600 h 21600"/>
              </a:gdLst>
              <a:ahLst/>
              <a:cxnLst>
                <a:cxn ang="T6">
                  <a:pos x="T0" y="T1"/>
                </a:cxn>
                <a:cxn ang="T7">
                  <a:pos x="T2" y="T3"/>
                </a:cxn>
                <a:cxn ang="T8">
                  <a:pos x="T4" y="T5"/>
                </a:cxn>
              </a:cxnLst>
              <a:rect l="T9" t="T10" r="T11" b="T12"/>
              <a:pathLst>
                <a:path w="19345" h="21600" fill="none" extrusionOk="0">
                  <a:moveTo>
                    <a:pt x="-1" y="0"/>
                  </a:moveTo>
                  <a:cubicBezTo>
                    <a:pt x="8202" y="0"/>
                    <a:pt x="15696" y="4645"/>
                    <a:pt x="19345" y="11991"/>
                  </a:cubicBezTo>
                </a:path>
                <a:path w="19345" h="21600" stroke="0" extrusionOk="0">
                  <a:moveTo>
                    <a:pt x="-1" y="0"/>
                  </a:moveTo>
                  <a:cubicBezTo>
                    <a:pt x="8202" y="0"/>
                    <a:pt x="15696" y="4645"/>
                    <a:pt x="19345" y="11991"/>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6" name="Line 19"/>
            <p:cNvSpPr>
              <a:spLocks noChangeShapeType="1"/>
            </p:cNvSpPr>
            <p:nvPr/>
          </p:nvSpPr>
          <p:spPr bwMode="auto">
            <a:xfrm flipH="1" flipV="1">
              <a:off x="2400" y="1776"/>
              <a:ext cx="192"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7" name="Line 20"/>
            <p:cNvSpPr>
              <a:spLocks noChangeShapeType="1"/>
            </p:cNvSpPr>
            <p:nvPr/>
          </p:nvSpPr>
          <p:spPr bwMode="auto">
            <a:xfrm flipV="1">
              <a:off x="3360" y="1776"/>
              <a:ext cx="432"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sp>
        <p:nvSpPr>
          <p:cNvPr id="24" name="Text Box 4"/>
          <p:cNvSpPr txBox="1">
            <a:spLocks noChangeArrowheads="1"/>
          </p:cNvSpPr>
          <p:nvPr/>
        </p:nvSpPr>
        <p:spPr bwMode="auto">
          <a:xfrm>
            <a:off x="5076056" y="1115452"/>
            <a:ext cx="3890873" cy="369332"/>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err="1" smtClean="0"/>
              <a:t>Barber</a:t>
            </a:r>
            <a:r>
              <a:rPr lang="it-IT" dirty="0" smtClean="0"/>
              <a:t>, </a:t>
            </a:r>
            <a:r>
              <a:rPr lang="it-IT" dirty="0" err="1" smtClean="0"/>
              <a:t>Monseu</a:t>
            </a:r>
            <a:r>
              <a:rPr lang="it-IT" dirty="0" smtClean="0"/>
              <a:t>, </a:t>
            </a:r>
            <a:r>
              <a:rPr lang="it-IT" dirty="0" err="1" smtClean="0"/>
              <a:t>Wienands</a:t>
            </a:r>
            <a:r>
              <a:rPr lang="it-IT" dirty="0" smtClean="0"/>
              <a:t>, </a:t>
            </a:r>
            <a:r>
              <a:rPr lang="it-IT" dirty="0" err="1" smtClean="0"/>
              <a:t>Wittmer</a:t>
            </a:r>
            <a:endParaRPr lang="en-US" dirty="0"/>
          </a:p>
        </p:txBody>
      </p:sp>
    </p:spTree>
    <p:extLst>
      <p:ext uri="{BB962C8B-B14F-4D97-AF65-F5344CB8AC3E}">
        <p14:creationId xmlns:p14="http://schemas.microsoft.com/office/powerpoint/2010/main" val="3973421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ea typeface="ＭＳ Ｐゴシック" pitchFamily="34" charset="-128"/>
              </a:rPr>
              <a:t>Polarization (</a:t>
            </a:r>
            <a:r>
              <a:rPr lang="en-US" dirty="0" err="1">
                <a:ea typeface="ＭＳ Ｐゴシック" pitchFamily="34" charset="-128"/>
              </a:rPr>
              <a:t>P</a:t>
            </a:r>
            <a:r>
              <a:rPr lang="en-US" baseline="-25000" dirty="0" err="1">
                <a:ea typeface="ＭＳ Ｐゴシック" pitchFamily="34" charset="-128"/>
              </a:rPr>
              <a:t>inj</a:t>
            </a:r>
            <a:r>
              <a:rPr lang="en-US" baseline="-25000" dirty="0">
                <a:ea typeface="ＭＳ Ｐゴシック" pitchFamily="34" charset="-128"/>
              </a:rPr>
              <a:t> </a:t>
            </a:r>
            <a:r>
              <a:rPr lang="en-US" dirty="0">
                <a:ea typeface="ＭＳ Ｐゴシック" pitchFamily="34" charset="-128"/>
              </a:rPr>
              <a:t>= 90%)</a:t>
            </a:r>
            <a:endParaRPr lang="it-IT" dirty="0"/>
          </a:p>
        </p:txBody>
      </p:sp>
      <p:sp>
        <p:nvSpPr>
          <p:cNvPr id="8" name="Text Box 7"/>
          <p:cNvSpPr txBox="1">
            <a:spLocks noChangeArrowheads="1"/>
          </p:cNvSpPr>
          <p:nvPr/>
        </p:nvSpPr>
        <p:spPr bwMode="auto">
          <a:xfrm>
            <a:off x="76200" y="1427163"/>
            <a:ext cx="1066800" cy="646112"/>
          </a:xfrm>
          <a:prstGeom prst="rect">
            <a:avLst/>
          </a:prstGeom>
          <a:solidFill>
            <a:schemeClr val="folHlink"/>
          </a:solidFill>
          <a:ln>
            <a:noFill/>
          </a:ln>
          <a:effectLst>
            <a:prstShdw prst="shdw17" dist="17961" dir="2700000">
              <a:srgbClr val="5C7A00"/>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it-IT" sz="1200">
                <a:latin typeface="Arial" charset="0"/>
                <a:ea typeface="+mn-ea"/>
              </a:rPr>
              <a:t>3.5 min </a:t>
            </a:r>
            <a:br>
              <a:rPr lang="it-IT" sz="1200">
                <a:latin typeface="Arial" charset="0"/>
                <a:ea typeface="+mn-ea"/>
              </a:rPr>
            </a:br>
            <a:r>
              <a:rPr lang="it-IT" sz="1200">
                <a:latin typeface="Arial" charset="0"/>
                <a:ea typeface="+mn-ea"/>
              </a:rPr>
              <a:t>beam lifetime</a:t>
            </a:r>
            <a:endParaRPr lang="en-US" sz="1200">
              <a:latin typeface="Arial" charset="0"/>
              <a:ea typeface="+mn-ea"/>
            </a:endParaRPr>
          </a:p>
        </p:txBody>
      </p:sp>
      <p:sp>
        <p:nvSpPr>
          <p:cNvPr id="9" name="Text Box 4"/>
          <p:cNvSpPr txBox="1">
            <a:spLocks noChangeArrowheads="1"/>
          </p:cNvSpPr>
          <p:nvPr/>
        </p:nvSpPr>
        <p:spPr bwMode="auto">
          <a:xfrm>
            <a:off x="7548106" y="1057831"/>
            <a:ext cx="1210588" cy="369332"/>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err="1" smtClean="0"/>
              <a:t>Wienands</a:t>
            </a:r>
            <a:endParaRPr lang="en-US" dirty="0"/>
          </a:p>
        </p:txBody>
      </p:sp>
      <p:grpSp>
        <p:nvGrpSpPr>
          <p:cNvPr id="11" name="Gruppo 10"/>
          <p:cNvGrpSpPr/>
          <p:nvPr/>
        </p:nvGrpSpPr>
        <p:grpSpPr>
          <a:xfrm>
            <a:off x="1187624" y="1490687"/>
            <a:ext cx="7467600" cy="4746625"/>
            <a:chOff x="1187624" y="1490687"/>
            <a:chExt cx="7467600" cy="4746625"/>
          </a:xfrm>
        </p:grpSpPr>
        <p:grpSp>
          <p:nvGrpSpPr>
            <p:cNvPr id="5" name="Group 3"/>
            <p:cNvGrpSpPr>
              <a:grpSpLocks/>
            </p:cNvGrpSpPr>
            <p:nvPr/>
          </p:nvGrpSpPr>
          <p:grpSpPr bwMode="auto">
            <a:xfrm>
              <a:off x="1187624" y="1490687"/>
              <a:ext cx="7467600" cy="4746625"/>
              <a:chOff x="864" y="879"/>
              <a:chExt cx="4704" cy="2990"/>
            </a:xfrm>
          </p:grpSpPr>
          <p:graphicFrame>
            <p:nvGraphicFramePr>
              <p:cNvPr id="6" name="Object 4"/>
              <p:cNvGraphicFramePr>
                <a:graphicFrameLocks noChangeAspect="1"/>
              </p:cNvGraphicFramePr>
              <p:nvPr/>
            </p:nvGraphicFramePr>
            <p:xfrm>
              <a:off x="864" y="879"/>
              <a:ext cx="4704" cy="2990"/>
            </p:xfrm>
            <a:graphic>
              <a:graphicData uri="http://schemas.openxmlformats.org/presentationml/2006/ole">
                <mc:AlternateContent xmlns:mc="http://schemas.openxmlformats.org/markup-compatibility/2006">
                  <mc:Choice xmlns:v="urn:schemas-microsoft-com:vml" Requires="v">
                    <p:oleObj spid="_x0000_s84025" r:id="rId3" imgW="21892063" imgH="13917460" progId="">
                      <p:embed/>
                    </p:oleObj>
                  </mc:Choice>
                  <mc:Fallback>
                    <p:oleObj r:id="rId3" imgW="21892063" imgH="139174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 y="879"/>
                            <a:ext cx="4704" cy="2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 name="Line 5"/>
              <p:cNvSpPr>
                <a:spLocks noChangeShapeType="1"/>
              </p:cNvSpPr>
              <p:nvPr/>
            </p:nvSpPr>
            <p:spPr bwMode="auto">
              <a:xfrm>
                <a:off x="1248" y="1584"/>
                <a:ext cx="3888"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grpSp>
        <p:cxnSp>
          <p:nvCxnSpPr>
            <p:cNvPr id="4" name="Connettore 2 3"/>
            <p:cNvCxnSpPr/>
            <p:nvPr/>
          </p:nvCxnSpPr>
          <p:spPr>
            <a:xfrm flipV="1">
              <a:off x="5508104" y="2609875"/>
              <a:ext cx="0" cy="11071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5220072" y="3861048"/>
              <a:ext cx="636713" cy="369332"/>
            </a:xfrm>
            <a:prstGeom prst="rect">
              <a:avLst/>
            </a:prstGeom>
            <a:noFill/>
          </p:spPr>
          <p:txBody>
            <a:bodyPr wrap="none" rtlCol="0">
              <a:spAutoFit/>
            </a:bodyPr>
            <a:lstStyle/>
            <a:p>
              <a:r>
                <a:rPr lang="it-IT" dirty="0" smtClean="0"/>
                <a:t>E</a:t>
              </a:r>
              <a:r>
                <a:rPr lang="it-IT" baseline="-25000" dirty="0" smtClean="0"/>
                <a:t>LER</a:t>
              </a:r>
              <a:endParaRPr lang="it-IT" baseline="-25000" dirty="0"/>
            </a:p>
          </p:txBody>
        </p:sp>
      </p:grpSp>
    </p:spTree>
    <p:extLst>
      <p:ext uri="{BB962C8B-B14F-4D97-AF65-F5344CB8AC3E}">
        <p14:creationId xmlns:p14="http://schemas.microsoft.com/office/powerpoint/2010/main" val="1927978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SuperB</a:t>
            </a:r>
            <a:r>
              <a:rPr lang="it-IT" dirty="0" smtClean="0"/>
              <a:t> Accelerator</a:t>
            </a:r>
            <a:endParaRPr lang="it-IT" dirty="0"/>
          </a:p>
        </p:txBody>
      </p:sp>
      <p:sp>
        <p:nvSpPr>
          <p:cNvPr id="3" name="Segnaposto contenuto 2"/>
          <p:cNvSpPr>
            <a:spLocks noGrp="1"/>
          </p:cNvSpPr>
          <p:nvPr>
            <p:ph idx="1"/>
          </p:nvPr>
        </p:nvSpPr>
        <p:spPr>
          <a:xfrm>
            <a:off x="457200" y="1196752"/>
            <a:ext cx="8363272" cy="5328592"/>
          </a:xfrm>
        </p:spPr>
        <p:txBody>
          <a:bodyPr/>
          <a:lstStyle/>
          <a:p>
            <a:r>
              <a:rPr lang="it-IT" sz="2800" dirty="0" err="1"/>
              <a:t>SuperB</a:t>
            </a:r>
            <a:r>
              <a:rPr lang="it-IT" sz="2800" dirty="0"/>
              <a:t> Progress Reports -- Accelerator</a:t>
            </a:r>
            <a:r>
              <a:rPr lang="it-IT" sz="2800" dirty="0" smtClean="0"/>
              <a:t> </a:t>
            </a:r>
            <a:r>
              <a:rPr lang="it-IT" sz="2800" dirty="0" err="1" smtClean="0"/>
              <a:t>updated</a:t>
            </a:r>
            <a:r>
              <a:rPr lang="it-IT" sz="2800" dirty="0" smtClean="0"/>
              <a:t> in </a:t>
            </a:r>
            <a:r>
              <a:rPr lang="it-IT" sz="2800" dirty="0" err="1" smtClean="0"/>
              <a:t>January</a:t>
            </a:r>
            <a:r>
              <a:rPr lang="it-IT" sz="2800" dirty="0" smtClean="0"/>
              <a:t>:</a:t>
            </a:r>
          </a:p>
          <a:p>
            <a:pPr marL="0" indent="0">
              <a:buNone/>
            </a:pPr>
            <a:r>
              <a:rPr lang="it-IT" sz="2800" dirty="0" smtClean="0"/>
              <a:t>                   http</a:t>
            </a:r>
            <a:r>
              <a:rPr lang="it-IT" sz="2800" dirty="0"/>
              <a:t>://</a:t>
            </a:r>
            <a:r>
              <a:rPr lang="it-IT" sz="2800" dirty="0" smtClean="0"/>
              <a:t>arxiv.org/abs/1009.6178v2</a:t>
            </a:r>
          </a:p>
          <a:p>
            <a:r>
              <a:rPr lang="it-IT" sz="2800" dirty="0" smtClean="0"/>
              <a:t>Site </a:t>
            </a:r>
            <a:r>
              <a:rPr lang="it-IT" sz="2800" dirty="0" err="1" smtClean="0"/>
              <a:t>still</a:t>
            </a:r>
            <a:r>
              <a:rPr lang="it-IT" sz="2800" dirty="0" smtClean="0"/>
              <a:t> under </a:t>
            </a:r>
            <a:r>
              <a:rPr lang="it-IT" sz="2800" dirty="0" err="1" smtClean="0"/>
              <a:t>study</a:t>
            </a:r>
            <a:endParaRPr lang="it-IT" sz="2800" dirty="0" smtClean="0"/>
          </a:p>
          <a:p>
            <a:r>
              <a:rPr lang="it-IT" sz="2800" dirty="0" smtClean="0"/>
              <a:t>Layout </a:t>
            </a:r>
            <a:r>
              <a:rPr lang="it-IT" sz="2800" dirty="0" err="1" smtClean="0"/>
              <a:t>will</a:t>
            </a:r>
            <a:r>
              <a:rPr lang="it-IT" sz="2800" dirty="0" smtClean="0"/>
              <a:t> evolve </a:t>
            </a:r>
            <a:r>
              <a:rPr lang="it-IT" sz="2800" dirty="0" err="1" smtClean="0"/>
              <a:t>following</a:t>
            </a:r>
            <a:r>
              <a:rPr lang="it-IT" sz="2800" dirty="0" smtClean="0"/>
              <a:t> the site </a:t>
            </a:r>
            <a:r>
              <a:rPr lang="it-IT" sz="2800" dirty="0" err="1" smtClean="0"/>
              <a:t>chosen</a:t>
            </a:r>
            <a:r>
              <a:rPr lang="it-IT" sz="2800" dirty="0" smtClean="0"/>
              <a:t> &amp; the new </a:t>
            </a:r>
            <a:r>
              <a:rPr lang="it-IT" sz="2800" dirty="0" err="1" smtClean="0"/>
              <a:t>options</a:t>
            </a:r>
            <a:r>
              <a:rPr lang="it-IT" sz="2800" dirty="0" smtClean="0"/>
              <a:t> (SR </a:t>
            </a:r>
            <a:r>
              <a:rPr lang="it-IT" sz="2800" dirty="0" err="1" smtClean="0"/>
              <a:t>beamlines</a:t>
            </a:r>
            <a:r>
              <a:rPr lang="it-IT" sz="2800" dirty="0" smtClean="0"/>
              <a:t>)</a:t>
            </a:r>
          </a:p>
          <a:p>
            <a:r>
              <a:rPr lang="it-IT" sz="2800" dirty="0" smtClean="0"/>
              <a:t>Collaboration </a:t>
            </a:r>
            <a:r>
              <a:rPr lang="it-IT" sz="2800" dirty="0" err="1" smtClean="0"/>
              <a:t>is</a:t>
            </a:r>
            <a:r>
              <a:rPr lang="it-IT" sz="2800" dirty="0" smtClean="0"/>
              <a:t> </a:t>
            </a:r>
            <a:r>
              <a:rPr lang="it-IT" sz="2800" dirty="0" err="1" smtClean="0"/>
              <a:t>growing</a:t>
            </a:r>
            <a:r>
              <a:rPr lang="it-IT" sz="2800" dirty="0" smtClean="0"/>
              <a:t> </a:t>
            </a:r>
            <a:r>
              <a:rPr lang="it-IT" sz="2800" dirty="0" err="1" smtClean="0"/>
              <a:t>but</a:t>
            </a:r>
            <a:r>
              <a:rPr lang="it-IT" sz="2800" dirty="0"/>
              <a:t> </a:t>
            </a:r>
            <a:r>
              <a:rPr lang="it-IT" sz="2800" dirty="0" err="1" smtClean="0">
                <a:sym typeface="Wingdings" pitchFamily="2" charset="2"/>
              </a:rPr>
              <a:t>manpower</a:t>
            </a:r>
            <a:r>
              <a:rPr lang="it-IT" sz="2800" dirty="0" smtClean="0">
                <a:sym typeface="Wingdings" pitchFamily="2" charset="2"/>
              </a:rPr>
              <a:t> </a:t>
            </a:r>
            <a:r>
              <a:rPr lang="it-IT" sz="2800" dirty="0" err="1" smtClean="0">
                <a:sym typeface="Wingdings" pitchFamily="2" charset="2"/>
              </a:rPr>
              <a:t>recruitment</a:t>
            </a:r>
            <a:r>
              <a:rPr lang="it-IT" sz="2800" dirty="0" smtClean="0">
                <a:sym typeface="Wingdings" pitchFamily="2" charset="2"/>
              </a:rPr>
              <a:t> </a:t>
            </a:r>
            <a:r>
              <a:rPr lang="it-IT" sz="2800" dirty="0" err="1" smtClean="0">
                <a:sym typeface="Wingdings" pitchFamily="2" charset="2"/>
              </a:rPr>
              <a:t>is</a:t>
            </a:r>
            <a:r>
              <a:rPr lang="it-IT" sz="2800" dirty="0" smtClean="0">
                <a:sym typeface="Wingdings" pitchFamily="2" charset="2"/>
              </a:rPr>
              <a:t> </a:t>
            </a:r>
            <a:r>
              <a:rPr lang="it-IT" sz="2800" dirty="0" err="1" smtClean="0">
                <a:sym typeface="Wingdings" pitchFamily="2" charset="2"/>
              </a:rPr>
              <a:t>needed</a:t>
            </a:r>
            <a:r>
              <a:rPr lang="it-IT" sz="2800" dirty="0" smtClean="0">
                <a:sym typeface="Wingdings" pitchFamily="2" charset="2"/>
              </a:rPr>
              <a:t> </a:t>
            </a:r>
            <a:r>
              <a:rPr lang="it-IT" sz="2800" dirty="0" err="1" smtClean="0">
                <a:sym typeface="Wingdings" pitchFamily="2" charset="2"/>
              </a:rPr>
              <a:t>as</a:t>
            </a:r>
            <a:r>
              <a:rPr lang="it-IT" sz="2800" dirty="0" smtClean="0">
                <a:sym typeface="Wingdings" pitchFamily="2" charset="2"/>
              </a:rPr>
              <a:t> </a:t>
            </a:r>
            <a:r>
              <a:rPr lang="it-IT" sz="2800" dirty="0" err="1" smtClean="0">
                <a:sym typeface="Wingdings" pitchFamily="2" charset="2"/>
              </a:rPr>
              <a:t>soon</a:t>
            </a:r>
            <a:r>
              <a:rPr lang="it-IT" sz="2800" dirty="0" smtClean="0">
                <a:sym typeface="Wingdings" pitchFamily="2" charset="2"/>
              </a:rPr>
              <a:t> </a:t>
            </a:r>
            <a:r>
              <a:rPr lang="it-IT" sz="2800" dirty="0" err="1" smtClean="0">
                <a:sym typeface="Wingdings" pitchFamily="2" charset="2"/>
              </a:rPr>
              <a:t>as</a:t>
            </a:r>
            <a:r>
              <a:rPr lang="it-IT" sz="2800" dirty="0" smtClean="0">
                <a:sym typeface="Wingdings" pitchFamily="2" charset="2"/>
              </a:rPr>
              <a:t> </a:t>
            </a:r>
            <a:r>
              <a:rPr lang="it-IT" sz="2800" dirty="0" err="1" smtClean="0">
                <a:sym typeface="Wingdings" pitchFamily="2" charset="2"/>
              </a:rPr>
              <a:t>possible</a:t>
            </a:r>
            <a:endParaRPr lang="it-IT" sz="2800" dirty="0" smtClean="0">
              <a:sym typeface="Wingdings" pitchFamily="2" charset="2"/>
            </a:endParaRPr>
          </a:p>
          <a:p>
            <a:r>
              <a:rPr lang="it-IT" sz="2800" dirty="0" smtClean="0">
                <a:sym typeface="Wingdings" pitchFamily="2" charset="2"/>
              </a:rPr>
              <a:t>R&amp;D on QD0 </a:t>
            </a:r>
            <a:r>
              <a:rPr lang="it-IT" sz="2800" dirty="0" err="1" smtClean="0">
                <a:sym typeface="Wingdings" pitchFamily="2" charset="2"/>
              </a:rPr>
              <a:t>progressing</a:t>
            </a:r>
            <a:r>
              <a:rPr lang="it-IT" sz="2800" dirty="0" smtClean="0">
                <a:sym typeface="Wingdings" pitchFamily="2" charset="2"/>
              </a:rPr>
              <a:t> </a:t>
            </a:r>
            <a:r>
              <a:rPr lang="it-IT" sz="2800" dirty="0" err="1" smtClean="0">
                <a:sym typeface="Wingdings" pitchFamily="2" charset="2"/>
              </a:rPr>
              <a:t>very</a:t>
            </a:r>
            <a:r>
              <a:rPr lang="it-IT" sz="2800" dirty="0" smtClean="0">
                <a:sym typeface="Wingdings" pitchFamily="2" charset="2"/>
              </a:rPr>
              <a:t> </a:t>
            </a:r>
            <a:r>
              <a:rPr lang="it-IT" sz="2800" dirty="0" err="1" smtClean="0">
                <a:sym typeface="Wingdings" pitchFamily="2" charset="2"/>
              </a:rPr>
              <a:t>well</a:t>
            </a:r>
            <a:endParaRPr lang="it-IT" sz="2800" dirty="0" smtClean="0">
              <a:sym typeface="Wingdings" pitchFamily="2" charset="2"/>
            </a:endParaRPr>
          </a:p>
          <a:p>
            <a:r>
              <a:rPr lang="it-IT" sz="2800" dirty="0" smtClean="0">
                <a:sym typeface="Wingdings" pitchFamily="2" charset="2"/>
              </a:rPr>
              <a:t>More R&amp;D </a:t>
            </a:r>
            <a:r>
              <a:rPr lang="it-IT" sz="2800" dirty="0" err="1" smtClean="0">
                <a:sym typeface="Wingdings" pitchFamily="2" charset="2"/>
              </a:rPr>
              <a:t>starting</a:t>
            </a:r>
            <a:r>
              <a:rPr lang="it-IT" sz="2800" dirty="0" smtClean="0">
                <a:sym typeface="Wingdings" pitchFamily="2" charset="2"/>
              </a:rPr>
              <a:t> (RF, </a:t>
            </a:r>
            <a:r>
              <a:rPr lang="it-IT" sz="2800" dirty="0" err="1" smtClean="0">
                <a:sym typeface="Wingdings" pitchFamily="2" charset="2"/>
              </a:rPr>
              <a:t>beam-beam</a:t>
            </a:r>
            <a:r>
              <a:rPr lang="it-IT" sz="2800" dirty="0" smtClean="0">
                <a:sym typeface="Wingdings" pitchFamily="2" charset="2"/>
              </a:rPr>
              <a:t>, SR </a:t>
            </a:r>
            <a:r>
              <a:rPr lang="it-IT" sz="2800" dirty="0" err="1" smtClean="0">
                <a:sym typeface="Wingdings" pitchFamily="2" charset="2"/>
              </a:rPr>
              <a:t>beamlines</a:t>
            </a:r>
            <a:r>
              <a:rPr lang="it-IT" sz="2800" dirty="0" smtClean="0">
                <a:sym typeface="Wingdings" pitchFamily="2" charset="2"/>
              </a:rPr>
              <a:t> layout…)</a:t>
            </a:r>
          </a:p>
        </p:txBody>
      </p:sp>
    </p:spTree>
    <p:extLst>
      <p:ext uri="{BB962C8B-B14F-4D97-AF65-F5344CB8AC3E}">
        <p14:creationId xmlns:p14="http://schemas.microsoft.com/office/powerpoint/2010/main" val="33595823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144000" cy="764704"/>
          </a:xfrm>
        </p:spPr>
        <p:txBody>
          <a:bodyPr/>
          <a:lstStyle/>
          <a:p>
            <a:r>
              <a:rPr lang="it-IT" sz="4000" dirty="0" err="1"/>
              <a:t>Synchrotron</a:t>
            </a:r>
            <a:r>
              <a:rPr lang="it-IT" sz="4000" dirty="0"/>
              <a:t> light </a:t>
            </a:r>
            <a:r>
              <a:rPr lang="it-IT" sz="4000" dirty="0" err="1" smtClean="0"/>
              <a:t>options</a:t>
            </a:r>
            <a:r>
              <a:rPr lang="it-IT" sz="4000" dirty="0" smtClean="0"/>
              <a:t> </a:t>
            </a:r>
            <a:r>
              <a:rPr lang="it-IT" sz="4000" dirty="0"/>
              <a:t>@ </a:t>
            </a:r>
            <a:r>
              <a:rPr lang="it-IT" sz="4000" dirty="0" err="1"/>
              <a:t>SuperB</a:t>
            </a:r>
            <a:endParaRPr lang="en-US" sz="4000" dirty="0"/>
          </a:p>
        </p:txBody>
      </p:sp>
      <p:sp>
        <p:nvSpPr>
          <p:cNvPr id="38915" name="Rectangle 3"/>
          <p:cNvSpPr>
            <a:spLocks noGrp="1" noChangeArrowheads="1"/>
          </p:cNvSpPr>
          <p:nvPr>
            <p:ph type="body" idx="1"/>
          </p:nvPr>
        </p:nvSpPr>
        <p:spPr>
          <a:xfrm>
            <a:off x="250825" y="765820"/>
            <a:ext cx="8497888" cy="1943100"/>
          </a:xfrm>
        </p:spPr>
        <p:txBody>
          <a:bodyPr/>
          <a:lstStyle/>
          <a:p>
            <a:pPr>
              <a:lnSpc>
                <a:spcPct val="80000"/>
              </a:lnSpc>
            </a:pPr>
            <a:r>
              <a:rPr lang="it-IT" sz="2000" dirty="0" err="1"/>
              <a:t>Comparison</a:t>
            </a:r>
            <a:r>
              <a:rPr lang="it-IT" sz="2000" dirty="0"/>
              <a:t> of </a:t>
            </a:r>
            <a:r>
              <a:rPr lang="it-IT" sz="2000" dirty="0" err="1"/>
              <a:t>brightness</a:t>
            </a:r>
            <a:r>
              <a:rPr lang="it-IT" sz="2000" dirty="0"/>
              <a:t> and </a:t>
            </a:r>
            <a:r>
              <a:rPr lang="it-IT" sz="2000" dirty="0" err="1"/>
              <a:t>flux</a:t>
            </a:r>
            <a:r>
              <a:rPr lang="it-IT" sz="2000" dirty="0"/>
              <a:t> from bending </a:t>
            </a:r>
            <a:r>
              <a:rPr lang="it-IT" sz="2000" dirty="0" err="1"/>
              <a:t>magnets</a:t>
            </a:r>
            <a:r>
              <a:rPr lang="it-IT" sz="2000" dirty="0"/>
              <a:t> and </a:t>
            </a:r>
            <a:r>
              <a:rPr lang="it-IT" sz="2000" dirty="0" err="1"/>
              <a:t>undulators</a:t>
            </a:r>
            <a:r>
              <a:rPr lang="it-IT" sz="2000" dirty="0"/>
              <a:t> for </a:t>
            </a:r>
            <a:r>
              <a:rPr lang="it-IT" sz="2000" dirty="0" err="1"/>
              <a:t>different</a:t>
            </a:r>
            <a:r>
              <a:rPr lang="it-IT" sz="2000" dirty="0"/>
              <a:t> </a:t>
            </a:r>
            <a:r>
              <a:rPr lang="it-IT" sz="2000" dirty="0" err="1"/>
              <a:t>energies</a:t>
            </a:r>
            <a:r>
              <a:rPr lang="it-IT" sz="2000" dirty="0"/>
              <a:t> </a:t>
            </a:r>
            <a:r>
              <a:rPr lang="it-IT" sz="2000" dirty="0" err="1"/>
              <a:t>dedicated</a:t>
            </a:r>
            <a:r>
              <a:rPr lang="it-IT" sz="2000" dirty="0"/>
              <a:t> SL </a:t>
            </a:r>
            <a:r>
              <a:rPr lang="it-IT" sz="2000" dirty="0" err="1"/>
              <a:t>sources</a:t>
            </a:r>
            <a:r>
              <a:rPr lang="it-IT" sz="2000" dirty="0"/>
              <a:t> &amp; </a:t>
            </a:r>
            <a:r>
              <a:rPr lang="it-IT" sz="2000" dirty="0" err="1"/>
              <a:t>SuperB</a:t>
            </a:r>
            <a:r>
              <a:rPr lang="it-IT" sz="2000" dirty="0"/>
              <a:t> HER and LER</a:t>
            </a:r>
          </a:p>
          <a:p>
            <a:pPr>
              <a:lnSpc>
                <a:spcPct val="80000"/>
              </a:lnSpc>
            </a:pPr>
            <a:r>
              <a:rPr lang="it-IT" sz="2000" dirty="0" err="1"/>
              <a:t>Synchrotron</a:t>
            </a:r>
            <a:r>
              <a:rPr lang="it-IT" sz="2000" dirty="0"/>
              <a:t> light </a:t>
            </a:r>
            <a:r>
              <a:rPr lang="it-IT" sz="2000" dirty="0" err="1"/>
              <a:t>properties</a:t>
            </a:r>
            <a:r>
              <a:rPr lang="it-IT" sz="2000" dirty="0"/>
              <a:t> from </a:t>
            </a:r>
            <a:r>
              <a:rPr lang="it-IT" sz="2000" dirty="0" err="1"/>
              <a:t>dipoles</a:t>
            </a:r>
            <a:r>
              <a:rPr lang="it-IT" sz="2000" dirty="0"/>
              <a:t> are competitive</a:t>
            </a:r>
          </a:p>
          <a:p>
            <a:pPr>
              <a:lnSpc>
                <a:spcPct val="80000"/>
              </a:lnSpc>
            </a:pPr>
            <a:r>
              <a:rPr lang="it-IT" sz="2000" dirty="0" err="1"/>
              <a:t>Assumed</a:t>
            </a:r>
            <a:r>
              <a:rPr lang="it-IT" sz="2000" dirty="0"/>
              <a:t> </a:t>
            </a:r>
            <a:r>
              <a:rPr lang="it-IT" sz="2000" dirty="0" err="1"/>
              <a:t>undulators</a:t>
            </a:r>
            <a:r>
              <a:rPr lang="it-IT" sz="2000" dirty="0"/>
              <a:t> </a:t>
            </a:r>
            <a:r>
              <a:rPr lang="en-US" sz="2000" dirty="0"/>
              <a:t>characteristics</a:t>
            </a:r>
            <a:r>
              <a:rPr lang="it-IT" sz="2000" dirty="0"/>
              <a:t> </a:t>
            </a:r>
            <a:r>
              <a:rPr lang="it-IT" sz="2000" dirty="0" err="1"/>
              <a:t>as</a:t>
            </a:r>
            <a:r>
              <a:rPr lang="it-IT" sz="2000" dirty="0"/>
              <a:t> NSLS-II</a:t>
            </a:r>
          </a:p>
          <a:p>
            <a:pPr>
              <a:lnSpc>
                <a:spcPct val="80000"/>
              </a:lnSpc>
            </a:pPr>
            <a:r>
              <a:rPr lang="it-IT" sz="2000" dirty="0"/>
              <a:t>Light </a:t>
            </a:r>
            <a:r>
              <a:rPr lang="it-IT" sz="2000" dirty="0" err="1"/>
              <a:t>properties</a:t>
            </a:r>
            <a:r>
              <a:rPr lang="it-IT" sz="2000" dirty="0"/>
              <a:t> from </a:t>
            </a:r>
            <a:r>
              <a:rPr lang="it-IT" sz="2000" dirty="0" err="1"/>
              <a:t>undulators</a:t>
            </a:r>
            <a:r>
              <a:rPr lang="it-IT" sz="2000" dirty="0"/>
              <a:t> </a:t>
            </a:r>
            <a:r>
              <a:rPr lang="it-IT" sz="2000" dirty="0" err="1"/>
              <a:t>still</a:t>
            </a:r>
            <a:r>
              <a:rPr lang="it-IT" sz="2000" dirty="0"/>
              <a:t> </a:t>
            </a:r>
            <a:r>
              <a:rPr lang="it-IT" sz="2000" dirty="0" err="1"/>
              <a:t>better</a:t>
            </a:r>
            <a:r>
              <a:rPr lang="it-IT" sz="2000" dirty="0"/>
              <a:t> </a:t>
            </a:r>
            <a:r>
              <a:rPr lang="it-IT" sz="2000" dirty="0" err="1"/>
              <a:t>than</a:t>
            </a:r>
            <a:r>
              <a:rPr lang="it-IT" sz="2000" dirty="0"/>
              <a:t> </a:t>
            </a:r>
            <a:r>
              <a:rPr lang="it-IT" sz="2000" dirty="0" err="1"/>
              <a:t>most</a:t>
            </a:r>
            <a:r>
              <a:rPr lang="it-IT" sz="2000" dirty="0"/>
              <a:t> LS, </a:t>
            </a:r>
            <a:r>
              <a:rPr lang="it-IT" sz="2000" dirty="0" err="1"/>
              <a:t>slightly</a:t>
            </a:r>
            <a:r>
              <a:rPr lang="it-IT" sz="2000" dirty="0"/>
              <a:t> </a:t>
            </a:r>
            <a:r>
              <a:rPr lang="it-IT" sz="2000" dirty="0" err="1"/>
              <a:t>worst</a:t>
            </a:r>
            <a:r>
              <a:rPr lang="it-IT" sz="2000" dirty="0"/>
              <a:t> </a:t>
            </a:r>
            <a:r>
              <a:rPr lang="it-IT" sz="2000" dirty="0" err="1"/>
              <a:t>than</a:t>
            </a:r>
            <a:r>
              <a:rPr lang="it-IT" sz="2000" dirty="0"/>
              <a:t> PEP-X (last generation </a:t>
            </a:r>
            <a:r>
              <a:rPr lang="it-IT" sz="2000" dirty="0" err="1"/>
              <a:t>project</a:t>
            </a:r>
            <a:r>
              <a:rPr lang="it-IT" sz="2000" dirty="0"/>
              <a:t>)</a:t>
            </a:r>
            <a:endParaRPr lang="en-US" sz="2000" dirty="0"/>
          </a:p>
          <a:p>
            <a:pPr>
              <a:lnSpc>
                <a:spcPct val="80000"/>
              </a:lnSpc>
              <a:buFontTx/>
              <a:buNone/>
            </a:pPr>
            <a:endParaRPr lang="en-US" sz="2000" dirty="0"/>
          </a:p>
        </p:txBody>
      </p:sp>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14" y="2771629"/>
            <a:ext cx="3665984" cy="404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771629"/>
            <a:ext cx="4603403" cy="370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4896544" y="6453336"/>
            <a:ext cx="3707904" cy="313932"/>
          </a:xfrm>
          <a:prstGeom prst="rect">
            <a:avLst/>
          </a:prstGeom>
          <a:solidFill>
            <a:srgbClr val="FFFF00"/>
          </a:solidFill>
        </p:spPr>
        <p:txBody>
          <a:bodyPr wrap="square">
            <a:spAutoFit/>
          </a:bodyPr>
          <a:lstStyle/>
          <a:p>
            <a:pPr>
              <a:lnSpc>
                <a:spcPct val="80000"/>
              </a:lnSpc>
            </a:pPr>
            <a:r>
              <a:rPr lang="it-IT" dirty="0" err="1" smtClean="0"/>
              <a:t>Brightness</a:t>
            </a:r>
            <a:r>
              <a:rPr lang="it-IT" dirty="0" smtClean="0"/>
              <a:t> from bending </a:t>
            </a:r>
            <a:r>
              <a:rPr lang="it-IT" dirty="0" err="1" smtClean="0"/>
              <a:t>magnets</a:t>
            </a:r>
            <a:endParaRPr lang="en-US" dirty="0"/>
          </a:p>
        </p:txBody>
      </p:sp>
      <p:sp>
        <p:nvSpPr>
          <p:cNvPr id="10" name="Text Box 4"/>
          <p:cNvSpPr txBox="1">
            <a:spLocks noChangeArrowheads="1"/>
          </p:cNvSpPr>
          <p:nvPr/>
        </p:nvSpPr>
        <p:spPr bwMode="auto">
          <a:xfrm>
            <a:off x="7984733" y="620688"/>
            <a:ext cx="979755" cy="369332"/>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err="1" smtClean="0"/>
              <a:t>Wittmer</a:t>
            </a:r>
            <a:endParaRPr lang="en-US" dirty="0"/>
          </a:p>
        </p:txBody>
      </p:sp>
    </p:spTree>
    <p:extLst>
      <p:ext uri="{BB962C8B-B14F-4D97-AF65-F5344CB8AC3E}">
        <p14:creationId xmlns:p14="http://schemas.microsoft.com/office/powerpoint/2010/main" val="1143837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Brightness</a:t>
            </a:r>
            <a:r>
              <a:rPr lang="it-IT" dirty="0" smtClean="0"/>
              <a:t> from </a:t>
            </a:r>
            <a:r>
              <a:rPr lang="it-IT" dirty="0" err="1" smtClean="0"/>
              <a:t>undulators</a:t>
            </a:r>
            <a:endParaRPr lang="it-IT" dirty="0"/>
          </a:p>
        </p:txBody>
      </p:sp>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408137"/>
            <a:ext cx="8677275"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3056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4"/>
          <p:cNvSpPr txBox="1">
            <a:spLocks noChangeArrowheads="1"/>
          </p:cNvSpPr>
          <p:nvPr/>
        </p:nvSpPr>
        <p:spPr bwMode="auto">
          <a:xfrm>
            <a:off x="250825" y="115888"/>
            <a:ext cx="2836033" cy="46166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400" b="1" dirty="0">
                <a:solidFill>
                  <a:schemeClr val="accent2"/>
                </a:solidFill>
              </a:rPr>
              <a:t>Proposed </a:t>
            </a:r>
            <a:r>
              <a:rPr lang="en-US" sz="2400" b="1" dirty="0" smtClean="0">
                <a:solidFill>
                  <a:schemeClr val="accent2"/>
                </a:solidFill>
              </a:rPr>
              <a:t>scheme</a:t>
            </a:r>
            <a:endParaRPr lang="en-US" sz="2400" b="1" dirty="0">
              <a:solidFill>
                <a:schemeClr val="accent2"/>
              </a:solidFill>
            </a:endParaRPr>
          </a:p>
        </p:txBody>
      </p:sp>
      <p:sp>
        <p:nvSpPr>
          <p:cNvPr id="57347" name="Text Box 45"/>
          <p:cNvSpPr txBox="1">
            <a:spLocks noChangeArrowheads="1"/>
          </p:cNvSpPr>
          <p:nvPr/>
        </p:nvSpPr>
        <p:spPr bwMode="auto">
          <a:xfrm>
            <a:off x="935038" y="4672013"/>
            <a:ext cx="968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it-IT" sz="1600">
              <a:latin typeface="Comic Sans MS" pitchFamily="66" charset="0"/>
            </a:endParaRPr>
          </a:p>
        </p:txBody>
      </p:sp>
      <p:sp>
        <p:nvSpPr>
          <p:cNvPr id="57348" name="Text Box 102"/>
          <p:cNvSpPr txBox="1">
            <a:spLocks noChangeArrowheads="1"/>
          </p:cNvSpPr>
          <p:nvPr/>
        </p:nvSpPr>
        <p:spPr bwMode="auto">
          <a:xfrm>
            <a:off x="6675438" y="6643688"/>
            <a:ext cx="24685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800" i="1">
                <a:latin typeface="Calibri" pitchFamily="34" charset="0"/>
              </a:rPr>
              <a:t>R. Boni, XiV SuperB meeting, Frascati 29-09-2010</a:t>
            </a:r>
          </a:p>
        </p:txBody>
      </p:sp>
      <p:graphicFrame>
        <p:nvGraphicFramePr>
          <p:cNvPr id="12391" name="Group 103"/>
          <p:cNvGraphicFramePr>
            <a:graphicFrameLocks noGrp="1"/>
          </p:cNvGraphicFramePr>
          <p:nvPr/>
        </p:nvGraphicFramePr>
        <p:xfrm>
          <a:off x="179388" y="4508500"/>
          <a:ext cx="3309937" cy="2232028"/>
        </p:xfrm>
        <a:graphic>
          <a:graphicData uri="http://schemas.openxmlformats.org/drawingml/2006/table">
            <a:tbl>
              <a:tblPr/>
              <a:tblGrid>
                <a:gridCol w="1870075"/>
                <a:gridCol w="647700"/>
                <a:gridCol w="792162"/>
              </a:tblGrid>
              <a:tr h="236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pitchFamily="84" charset="-128"/>
                        </a:rPr>
                        <a:t>Parameter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pitchFamily="84" charset="-128"/>
                        </a:rPr>
                        <a:t>Units</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pitchFamily="84" charset="-128"/>
                        </a:rPr>
                        <a:t>SLC</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tr>
              <a:tr h="236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pitchFamily="84" charset="-128"/>
                        </a:rPr>
                        <a:t>Electron charge per bunch</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pitchFamily="84" charset="-128"/>
                        </a:rPr>
                        <a:t>nC</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pitchFamily="84" charset="-128"/>
                        </a:rPr>
                        <a:t>16</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E8"/>
                    </a:solid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pitchFamily="84" charset="-128"/>
                        </a:rPr>
                        <a:t>Bunches per pulse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900" b="1" i="0" u="none" strike="noStrike" cap="none" normalizeH="0" baseline="0" smtClean="0">
                        <a:ln>
                          <a:noFill/>
                        </a:ln>
                        <a:solidFill>
                          <a:schemeClr val="tx1"/>
                        </a:solidFill>
                        <a:effectLst/>
                        <a:latin typeface="Arial" charset="0"/>
                        <a:ea typeface="ＭＳ Ｐゴシック" pitchFamily="8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pitchFamily="84" charset="-128"/>
                        </a:rPr>
                        <a:t>2</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E8"/>
                    </a:solidFill>
                  </a:tcPr>
                </a:tc>
              </a:tr>
              <a:tr h="238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pitchFamily="84" charset="-128"/>
                        </a:rPr>
                        <a:t>Pulse rep rate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pitchFamily="84" charset="-128"/>
                        </a:rPr>
                        <a:t>Hz</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pitchFamily="8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E8"/>
                    </a:solidFill>
                  </a:tcPr>
                </a:tc>
              </a:tr>
              <a:tr h="233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pitchFamily="84" charset="-128"/>
                        </a:rPr>
                        <a:t>Cathode area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pitchFamily="84" charset="-128"/>
                        </a:rPr>
                        <a:t>cm</a:t>
                      </a:r>
                      <a:r>
                        <a:rPr kumimoji="0" lang="en-US" sz="900" b="1" i="0" u="none" strike="noStrike" cap="none" normalizeH="0" baseline="30000" smtClean="0">
                          <a:ln>
                            <a:noFill/>
                          </a:ln>
                          <a:solidFill>
                            <a:schemeClr val="tx1"/>
                          </a:solidFill>
                          <a:effectLst/>
                          <a:latin typeface="Arial" charset="0"/>
                          <a:ea typeface="ＭＳ Ｐゴシック" pitchFamily="84" charset="-128"/>
                        </a:rPr>
                        <a:t>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pitchFamily="84" charset="-128"/>
                        </a:rPr>
                        <a:t>3</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E8"/>
                    </a:solidFill>
                  </a:tcPr>
                </a:tc>
              </a:tr>
              <a:tr h="233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pitchFamily="84" charset="-128"/>
                        </a:rPr>
                        <a:t>Cathode bias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pitchFamily="84" charset="-128"/>
                        </a:rPr>
                        <a:t>kV</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pitchFamily="8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E8"/>
                    </a:solidFill>
                  </a:tcPr>
                </a:tc>
              </a:tr>
              <a:tr h="233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pitchFamily="84" charset="-128"/>
                        </a:rPr>
                        <a:t>Bunch length</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pitchFamily="84" charset="-128"/>
                        </a:rPr>
                        <a:t>ns</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pitchFamily="84" charset="-128"/>
                        </a:rPr>
                        <a:t>2</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E8"/>
                    </a:solidFill>
                  </a:tcPr>
                </a:tc>
              </a:tr>
              <a:tr h="234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pitchFamily="84" charset="-128"/>
                        </a:rPr>
                        <a:t>Gun to SHB1 drift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pitchFamily="84" charset="-128"/>
                        </a:rPr>
                        <a:t>cm</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pitchFamily="84" charset="-128"/>
                        </a:rPr>
                        <a:t>150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6E8"/>
                    </a:solidFill>
                  </a:tcPr>
                </a:tc>
              </a:tr>
              <a:tr h="311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84" charset="-128"/>
                        </a:rPr>
                        <a:t>e</a:t>
                      </a:r>
                      <a:r>
                        <a:rPr kumimoji="0" lang="en-US" sz="1400" b="1" i="0" u="none" strike="noStrike" cap="none" normalizeH="0" baseline="-25000" smtClean="0">
                          <a:ln>
                            <a:noFill/>
                          </a:ln>
                          <a:solidFill>
                            <a:schemeClr val="tx1"/>
                          </a:solidFill>
                          <a:effectLst/>
                          <a:latin typeface="Arial" charset="0"/>
                          <a:ea typeface="ＭＳ Ｐゴシック" pitchFamily="84" charset="-128"/>
                        </a:rPr>
                        <a:t>n,rms,gun</a:t>
                      </a:r>
                      <a:r>
                        <a:rPr kumimoji="0" lang="en-US" sz="1400" b="1" i="0" u="none" strike="noStrike" cap="none" normalizeH="0" baseline="0" smtClean="0">
                          <a:ln>
                            <a:noFill/>
                          </a:ln>
                          <a:solidFill>
                            <a:schemeClr val="tx1"/>
                          </a:solidFill>
                          <a:effectLst/>
                          <a:latin typeface="Arial" charset="0"/>
                          <a:ea typeface="ＭＳ Ｐゴシック" pitchFamily="84" charset="-128"/>
                        </a:rPr>
                        <a:t> </a:t>
                      </a:r>
                      <a:r>
                        <a:rPr kumimoji="0" lang="en-US" sz="900" b="1" i="0" u="none" strike="noStrike" cap="none" normalizeH="0" baseline="0" smtClean="0">
                          <a:ln>
                            <a:noFill/>
                          </a:ln>
                          <a:solidFill>
                            <a:schemeClr val="tx1"/>
                          </a:solidFill>
                          <a:effectLst/>
                          <a:latin typeface="Arial" charset="0"/>
                          <a:ea typeface="ＭＳ Ｐゴシック" pitchFamily="84" charset="-128"/>
                        </a:rPr>
                        <a:t>(fm EGUN)</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6E6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pitchFamily="84" charset="-128"/>
                        </a:rPr>
                        <a:t>10</a:t>
                      </a:r>
                      <a:r>
                        <a:rPr kumimoji="0" lang="en-US" sz="900" b="1" i="0" u="none" strike="noStrike" cap="none" normalizeH="0" baseline="30000" smtClean="0">
                          <a:ln>
                            <a:noFill/>
                          </a:ln>
                          <a:solidFill>
                            <a:schemeClr val="tx1"/>
                          </a:solidFill>
                          <a:effectLst/>
                          <a:latin typeface="Arial" charset="0"/>
                          <a:ea typeface="ＭＳ Ｐゴシック" pitchFamily="84" charset="-128"/>
                        </a:rPr>
                        <a:t>-6</a:t>
                      </a:r>
                      <a:r>
                        <a:rPr kumimoji="0" lang="en-US" sz="900" b="1" i="0" u="none" strike="noStrike" cap="none" normalizeH="0" baseline="0" smtClean="0">
                          <a:ln>
                            <a:noFill/>
                          </a:ln>
                          <a:solidFill>
                            <a:schemeClr val="tx1"/>
                          </a:solidFill>
                          <a:effectLst/>
                          <a:latin typeface="Arial" charset="0"/>
                          <a:ea typeface="ＭＳ Ｐゴシック" pitchFamily="84" charset="-128"/>
                        </a:rPr>
                        <a:t> m</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6E6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pitchFamily="84" charset="-128"/>
                        </a:rPr>
                        <a:t>15</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6E6E8"/>
                    </a:solidFill>
                  </a:tcPr>
                </a:tc>
              </a:tr>
            </a:tbl>
          </a:graphicData>
        </a:graphic>
      </p:graphicFrame>
      <p:sp>
        <p:nvSpPr>
          <p:cNvPr id="57391" name="Rectangle 147"/>
          <p:cNvSpPr>
            <a:spLocks noChangeArrowheads="1"/>
          </p:cNvSpPr>
          <p:nvPr/>
        </p:nvSpPr>
        <p:spPr bwMode="auto">
          <a:xfrm>
            <a:off x="3492500" y="4581525"/>
            <a:ext cx="2232025" cy="3952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r>
              <a:rPr lang="en-US" sz="900">
                <a:solidFill>
                  <a:schemeClr val="accent2"/>
                </a:solidFill>
                <a:latin typeface="Calibri" pitchFamily="34" charset="0"/>
              </a:rPr>
              <a:t>from A. Brachmann - SuperB Workshop</a:t>
            </a:r>
            <a:br>
              <a:rPr lang="en-US" sz="900">
                <a:solidFill>
                  <a:schemeClr val="accent2"/>
                </a:solidFill>
                <a:latin typeface="Calibri" pitchFamily="34" charset="0"/>
              </a:rPr>
            </a:br>
            <a:r>
              <a:rPr lang="en-US" sz="900">
                <a:solidFill>
                  <a:schemeClr val="accent2"/>
                </a:solidFill>
                <a:latin typeface="Calibri" pitchFamily="34" charset="0"/>
              </a:rPr>
              <a:t>SLAC, October 2009</a:t>
            </a:r>
            <a:endParaRPr lang="en-US">
              <a:solidFill>
                <a:schemeClr val="accent2"/>
              </a:solidFill>
              <a:latin typeface="Calibri" pitchFamily="34" charset="0"/>
            </a:endParaRPr>
          </a:p>
        </p:txBody>
      </p:sp>
      <p:sp>
        <p:nvSpPr>
          <p:cNvPr id="57392" name="Text Box 148"/>
          <p:cNvSpPr txBox="1">
            <a:spLocks noChangeArrowheads="1"/>
          </p:cNvSpPr>
          <p:nvPr/>
        </p:nvSpPr>
        <p:spPr bwMode="auto">
          <a:xfrm>
            <a:off x="3925888" y="5429250"/>
            <a:ext cx="4967287" cy="9525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400">
                <a:solidFill>
                  <a:schemeClr val="accent2"/>
                </a:solidFill>
                <a:latin typeface="Calibri" pitchFamily="34" charset="0"/>
              </a:rPr>
              <a:t>Round beam</a:t>
            </a:r>
          </a:p>
          <a:p>
            <a:r>
              <a:rPr lang="en-US" sz="1400">
                <a:solidFill>
                  <a:schemeClr val="accent2"/>
                </a:solidFill>
                <a:latin typeface="Calibri" pitchFamily="34" charset="0"/>
              </a:rPr>
              <a:t>Emittance  @ 4.16 GeV = 1.8 nm</a:t>
            </a:r>
          </a:p>
          <a:p>
            <a:r>
              <a:rPr lang="en-US" sz="1400">
                <a:solidFill>
                  <a:schemeClr val="accent2"/>
                </a:solidFill>
                <a:latin typeface="Calibri" pitchFamily="34" charset="0"/>
              </a:rPr>
              <a:t>Required bunch charge for electrons ≈ 0.3 nC</a:t>
            </a:r>
          </a:p>
          <a:p>
            <a:r>
              <a:rPr lang="en-US" sz="1400">
                <a:solidFill>
                  <a:schemeClr val="accent2"/>
                </a:solidFill>
                <a:latin typeface="Calibri" pitchFamily="34" charset="0"/>
              </a:rPr>
              <a:t> </a:t>
            </a:r>
            <a:r>
              <a:rPr lang="en-US" sz="1400">
                <a:solidFill>
                  <a:srgbClr val="FF0000"/>
                </a:solidFill>
                <a:latin typeface="Calibri" pitchFamily="34" charset="0"/>
              </a:rPr>
              <a:t>… scrapers .. collimators needed</a:t>
            </a:r>
          </a:p>
        </p:txBody>
      </p:sp>
      <p:sp>
        <p:nvSpPr>
          <p:cNvPr id="57393" name="Text Box 99"/>
          <p:cNvSpPr txBox="1">
            <a:spLocks noChangeArrowheads="1"/>
          </p:cNvSpPr>
          <p:nvPr/>
        </p:nvSpPr>
        <p:spPr bwMode="auto">
          <a:xfrm>
            <a:off x="2887663" y="1468438"/>
            <a:ext cx="687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1400" b="1">
                <a:solidFill>
                  <a:schemeClr val="bg1"/>
                </a:solidFill>
              </a:rPr>
              <a:t>1 GeV</a:t>
            </a:r>
          </a:p>
        </p:txBody>
      </p:sp>
      <p:grpSp>
        <p:nvGrpSpPr>
          <p:cNvPr id="57395" name="Group 51"/>
          <p:cNvGrpSpPr>
            <a:grpSpLocks/>
          </p:cNvGrpSpPr>
          <p:nvPr/>
        </p:nvGrpSpPr>
        <p:grpSpPr bwMode="auto">
          <a:xfrm>
            <a:off x="73025" y="908050"/>
            <a:ext cx="9036050" cy="3600450"/>
            <a:chOff x="46" y="572"/>
            <a:chExt cx="5692" cy="2268"/>
          </a:xfrm>
        </p:grpSpPr>
        <p:grpSp>
          <p:nvGrpSpPr>
            <p:cNvPr id="57396" name="Group 52"/>
            <p:cNvGrpSpPr>
              <a:grpSpLocks/>
            </p:cNvGrpSpPr>
            <p:nvPr/>
          </p:nvGrpSpPr>
          <p:grpSpPr bwMode="auto">
            <a:xfrm>
              <a:off x="158" y="844"/>
              <a:ext cx="1584" cy="1194"/>
              <a:chOff x="294" y="844"/>
              <a:chExt cx="1584" cy="1194"/>
            </a:xfrm>
          </p:grpSpPr>
          <p:pic>
            <p:nvPicPr>
              <p:cNvPr id="57397" name="Picture 51" descr="superacc_lay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781000">
                <a:off x="294" y="930"/>
                <a:ext cx="1430" cy="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57398" name="Line 52"/>
              <p:cNvSpPr>
                <a:spLocks noChangeShapeType="1"/>
              </p:cNvSpPr>
              <p:nvPr/>
            </p:nvSpPr>
            <p:spPr bwMode="auto">
              <a:xfrm flipH="1">
                <a:off x="1158" y="1036"/>
                <a:ext cx="52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57399" name="Line 54"/>
              <p:cNvSpPr>
                <a:spLocks noChangeShapeType="1"/>
              </p:cNvSpPr>
              <p:nvPr/>
            </p:nvSpPr>
            <p:spPr bwMode="auto">
              <a:xfrm flipV="1">
                <a:off x="1158" y="1948"/>
                <a:ext cx="720" cy="1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57400" name="Text Box 100"/>
              <p:cNvSpPr txBox="1">
                <a:spLocks noChangeArrowheads="1"/>
              </p:cNvSpPr>
              <p:nvPr/>
            </p:nvSpPr>
            <p:spPr bwMode="auto">
              <a:xfrm>
                <a:off x="1065" y="844"/>
                <a:ext cx="24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a:solidFill>
                      <a:srgbClr val="FF0000"/>
                    </a:solidFill>
                    <a:latin typeface="Comic Sans MS" pitchFamily="66" charset="0"/>
                  </a:rPr>
                  <a:t>e+</a:t>
                </a:r>
                <a:endParaRPr lang="en-US">
                  <a:latin typeface="Comic Sans MS" pitchFamily="66" charset="0"/>
                </a:endParaRPr>
              </a:p>
            </p:txBody>
          </p:sp>
          <p:sp>
            <p:nvSpPr>
              <p:cNvPr id="57401" name="Text Box 101"/>
              <p:cNvSpPr txBox="1">
                <a:spLocks noChangeArrowheads="1"/>
              </p:cNvSpPr>
              <p:nvPr/>
            </p:nvSpPr>
            <p:spPr bwMode="auto">
              <a:xfrm>
                <a:off x="1610" y="1757"/>
                <a:ext cx="24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a:solidFill>
                      <a:srgbClr val="FF0000"/>
                    </a:solidFill>
                    <a:latin typeface="Comic Sans MS" pitchFamily="66" charset="0"/>
                  </a:rPr>
                  <a:t>e+</a:t>
                </a:r>
                <a:endParaRPr lang="en-US">
                  <a:latin typeface="Comic Sans MS" pitchFamily="66" charset="0"/>
                </a:endParaRPr>
              </a:p>
            </p:txBody>
          </p:sp>
        </p:grpSp>
        <p:grpSp>
          <p:nvGrpSpPr>
            <p:cNvPr id="57402" name="Group 58"/>
            <p:cNvGrpSpPr>
              <a:grpSpLocks/>
            </p:cNvGrpSpPr>
            <p:nvPr/>
          </p:nvGrpSpPr>
          <p:grpSpPr bwMode="auto">
            <a:xfrm>
              <a:off x="1636" y="572"/>
              <a:ext cx="3278" cy="576"/>
              <a:chOff x="1636" y="572"/>
              <a:chExt cx="3278" cy="576"/>
            </a:xfrm>
          </p:grpSpPr>
          <p:sp>
            <p:nvSpPr>
              <p:cNvPr id="57403" name="Text Box 46"/>
              <p:cNvSpPr txBox="1">
                <a:spLocks noChangeArrowheads="1"/>
              </p:cNvSpPr>
              <p:nvPr/>
            </p:nvSpPr>
            <p:spPr bwMode="auto">
              <a:xfrm>
                <a:off x="4285" y="892"/>
                <a:ext cx="629" cy="256"/>
              </a:xfrm>
              <a:prstGeom prst="rect">
                <a:avLst/>
              </a:prstGeom>
              <a:solidFill>
                <a:schemeClr val="accent1"/>
              </a:solidFill>
              <a:ln w="9525">
                <a:solidFill>
                  <a:schemeClr val="accent1"/>
                </a:solidFill>
                <a:miter lim="800000"/>
                <a:headEnd/>
                <a:tailEnd/>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000" b="1">
                    <a:latin typeface="Helvetica" charset="0"/>
                  </a:rPr>
                  <a:t>THERMIONIC</a:t>
                </a:r>
              </a:p>
              <a:p>
                <a:pPr algn="ctr"/>
                <a:r>
                  <a:rPr lang="en-US" sz="1000" b="1">
                    <a:latin typeface="Helvetica" charset="0"/>
                  </a:rPr>
                  <a:t>GUN</a:t>
                </a:r>
                <a:endParaRPr lang="en-US" sz="1000" b="1">
                  <a:latin typeface="Comic Sans MS" pitchFamily="66" charset="0"/>
                </a:endParaRPr>
              </a:p>
            </p:txBody>
          </p:sp>
          <p:sp>
            <p:nvSpPr>
              <p:cNvPr id="57404" name="Text Box 47"/>
              <p:cNvSpPr txBox="1">
                <a:spLocks noChangeArrowheads="1"/>
              </p:cNvSpPr>
              <p:nvPr/>
            </p:nvSpPr>
            <p:spPr bwMode="auto">
              <a:xfrm>
                <a:off x="3923" y="926"/>
                <a:ext cx="352" cy="19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400" b="1">
                    <a:solidFill>
                      <a:srgbClr val="FFFF00"/>
                    </a:solidFill>
                    <a:latin typeface="Helvetica" charset="0"/>
                  </a:rPr>
                  <a:t>SHB</a:t>
                </a:r>
                <a:endParaRPr lang="en-US" sz="1400">
                  <a:latin typeface="Comic Sans MS" pitchFamily="66" charset="0"/>
                </a:endParaRPr>
              </a:p>
            </p:txBody>
          </p:sp>
          <p:sp>
            <p:nvSpPr>
              <p:cNvPr id="57405" name="Text Box 48"/>
              <p:cNvSpPr txBox="1">
                <a:spLocks noChangeArrowheads="1"/>
              </p:cNvSpPr>
              <p:nvPr/>
            </p:nvSpPr>
            <p:spPr bwMode="auto">
              <a:xfrm>
                <a:off x="3383" y="928"/>
                <a:ext cx="526" cy="19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400" b="1">
                    <a:solidFill>
                      <a:srgbClr val="FFFF00"/>
                    </a:solidFill>
                    <a:latin typeface="Helvetica" charset="0"/>
                  </a:rPr>
                  <a:t>0.6 GeV</a:t>
                </a:r>
                <a:endParaRPr lang="en-US">
                  <a:latin typeface="Comic Sans MS" pitchFamily="66" charset="0"/>
                </a:endParaRPr>
              </a:p>
            </p:txBody>
          </p:sp>
          <p:sp>
            <p:nvSpPr>
              <p:cNvPr id="57406" name="Text Box 49"/>
              <p:cNvSpPr txBox="1">
                <a:spLocks noChangeArrowheads="1"/>
              </p:cNvSpPr>
              <p:nvPr/>
            </p:nvSpPr>
            <p:spPr bwMode="auto">
              <a:xfrm>
                <a:off x="3076" y="928"/>
                <a:ext cx="272" cy="19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400" b="1">
                    <a:solidFill>
                      <a:srgbClr val="FFFF00"/>
                    </a:solidFill>
                    <a:latin typeface="Helvetica" charset="0"/>
                  </a:rPr>
                  <a:t>PC</a:t>
                </a:r>
                <a:endParaRPr lang="en-US">
                  <a:latin typeface="Comic Sans MS" pitchFamily="66" charset="0"/>
                </a:endParaRPr>
              </a:p>
            </p:txBody>
          </p:sp>
          <p:sp>
            <p:nvSpPr>
              <p:cNvPr id="57407" name="Text Box 68"/>
              <p:cNvSpPr txBox="1">
                <a:spLocks noChangeArrowheads="1"/>
              </p:cNvSpPr>
              <p:nvPr/>
            </p:nvSpPr>
            <p:spPr bwMode="auto">
              <a:xfrm>
                <a:off x="2548" y="898"/>
                <a:ext cx="503" cy="2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000" b="1">
                    <a:solidFill>
                      <a:srgbClr val="FFFF00"/>
                    </a:solidFill>
                    <a:latin typeface="Helvetica" charset="0"/>
                  </a:rPr>
                  <a:t>CAPTURE</a:t>
                </a:r>
              </a:p>
              <a:p>
                <a:pPr algn="ctr"/>
                <a:r>
                  <a:rPr lang="en-US" sz="1000" b="1">
                    <a:solidFill>
                      <a:srgbClr val="FFFF00"/>
                    </a:solidFill>
                    <a:latin typeface="Helvetica" charset="0"/>
                  </a:rPr>
                  <a:t>SECTION</a:t>
                </a:r>
                <a:endParaRPr lang="en-US">
                  <a:latin typeface="Comic Sans MS" pitchFamily="66" charset="0"/>
                </a:endParaRPr>
              </a:p>
            </p:txBody>
          </p:sp>
          <p:sp>
            <p:nvSpPr>
              <p:cNvPr id="57408" name="AutoShape 97"/>
              <p:cNvSpPr>
                <a:spLocks/>
              </p:cNvSpPr>
              <p:nvPr/>
            </p:nvSpPr>
            <p:spPr bwMode="auto">
              <a:xfrm rot="5400000">
                <a:off x="2290" y="118"/>
                <a:ext cx="136" cy="1316"/>
              </a:xfrm>
              <a:prstGeom prst="leftBrace">
                <a:avLst>
                  <a:gd name="adj1" fmla="val 8063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pitchFamily="34" charset="0"/>
                </a:endParaRPr>
              </a:p>
            </p:txBody>
          </p:sp>
          <p:sp>
            <p:nvSpPr>
              <p:cNvPr id="57409" name="Text Box 98"/>
              <p:cNvSpPr txBox="1">
                <a:spLocks noChangeArrowheads="1"/>
              </p:cNvSpPr>
              <p:nvPr/>
            </p:nvSpPr>
            <p:spPr bwMode="auto">
              <a:xfrm>
                <a:off x="1973" y="572"/>
                <a:ext cx="74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b="1">
                    <a:latin typeface="Calibri" pitchFamily="34" charset="0"/>
                  </a:rPr>
                  <a:t>positron linac</a:t>
                </a:r>
              </a:p>
            </p:txBody>
          </p:sp>
          <p:sp>
            <p:nvSpPr>
              <p:cNvPr id="57410" name="Text Box 50"/>
              <p:cNvSpPr txBox="1">
                <a:spLocks noChangeArrowheads="1"/>
              </p:cNvSpPr>
              <p:nvPr/>
            </p:nvSpPr>
            <p:spPr bwMode="auto">
              <a:xfrm>
                <a:off x="1636" y="940"/>
                <a:ext cx="866" cy="179"/>
              </a:xfrm>
              <a:prstGeom prst="rect">
                <a:avLst/>
              </a:prstGeom>
              <a:solidFill>
                <a:schemeClr val="accent2"/>
              </a:solidFill>
              <a:ln w="9525">
                <a:solidFill>
                  <a:schemeClr val="accent2"/>
                </a:solidFill>
                <a:miter lim="800000"/>
                <a:headEnd/>
                <a:tailEnd/>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endParaRPr lang="it-IT">
                  <a:latin typeface="Comic Sans MS" pitchFamily="66" charset="0"/>
                </a:endParaRPr>
              </a:p>
            </p:txBody>
          </p:sp>
        </p:grpSp>
        <p:grpSp>
          <p:nvGrpSpPr>
            <p:cNvPr id="57411" name="Group 67"/>
            <p:cNvGrpSpPr>
              <a:grpSpLocks/>
            </p:cNvGrpSpPr>
            <p:nvPr/>
          </p:nvGrpSpPr>
          <p:grpSpPr bwMode="auto">
            <a:xfrm>
              <a:off x="46" y="1420"/>
              <a:ext cx="5692" cy="1420"/>
              <a:chOff x="46" y="1420"/>
              <a:chExt cx="5692" cy="1420"/>
            </a:xfrm>
          </p:grpSpPr>
          <p:grpSp>
            <p:nvGrpSpPr>
              <p:cNvPr id="57412" name="Group 68"/>
              <p:cNvGrpSpPr>
                <a:grpSpLocks/>
              </p:cNvGrpSpPr>
              <p:nvPr/>
            </p:nvGrpSpPr>
            <p:grpSpPr bwMode="auto">
              <a:xfrm>
                <a:off x="2137" y="1420"/>
                <a:ext cx="3601" cy="1071"/>
                <a:chOff x="1878" y="1420"/>
                <a:chExt cx="3601" cy="1071"/>
              </a:xfrm>
            </p:grpSpPr>
            <p:sp>
              <p:nvSpPr>
                <p:cNvPr id="57413" name="Text Box 53"/>
                <p:cNvSpPr txBox="1">
                  <a:spLocks noChangeArrowheads="1"/>
                </p:cNvSpPr>
                <p:nvPr/>
              </p:nvSpPr>
              <p:spPr bwMode="auto">
                <a:xfrm>
                  <a:off x="1904" y="1852"/>
                  <a:ext cx="694" cy="25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000" b="1">
                      <a:solidFill>
                        <a:srgbClr val="FFFF00"/>
                      </a:solidFill>
                      <a:latin typeface="Helvetica" charset="0"/>
                    </a:rPr>
                    <a:t>BUNCH</a:t>
                  </a:r>
                </a:p>
                <a:p>
                  <a:pPr algn="ctr"/>
                  <a:r>
                    <a:rPr lang="en-US" sz="1000" b="1">
                      <a:solidFill>
                        <a:srgbClr val="FFFF00"/>
                      </a:solidFill>
                      <a:latin typeface="Helvetica" charset="0"/>
                    </a:rPr>
                    <a:t>COMPRESSOR</a:t>
                  </a:r>
                  <a:endParaRPr lang="en-US">
                    <a:latin typeface="Comic Sans MS" pitchFamily="66" charset="0"/>
                  </a:endParaRPr>
                </a:p>
              </p:txBody>
            </p:sp>
            <p:sp>
              <p:nvSpPr>
                <p:cNvPr id="57414" name="Text Box 55"/>
                <p:cNvSpPr txBox="1">
                  <a:spLocks noChangeArrowheads="1"/>
                </p:cNvSpPr>
                <p:nvPr/>
              </p:nvSpPr>
              <p:spPr bwMode="auto">
                <a:xfrm>
                  <a:off x="3126" y="1996"/>
                  <a:ext cx="2353" cy="23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atin typeface="Comic Sans MS" pitchFamily="66" charset="0"/>
                    </a:rPr>
                    <a:t>              </a:t>
                  </a:r>
                  <a:r>
                    <a:rPr lang="en-US" sz="1400" b="1">
                      <a:solidFill>
                        <a:srgbClr val="FFFF00"/>
                      </a:solidFill>
                      <a:latin typeface="Helvetica" charset="0"/>
                    </a:rPr>
                    <a:t>5.7 GeV e+    3.9 GeV e-             </a:t>
                  </a:r>
                  <a:endParaRPr lang="en-US">
                    <a:latin typeface="Comic Sans MS" pitchFamily="66" charset="0"/>
                  </a:endParaRPr>
                </a:p>
              </p:txBody>
            </p:sp>
            <p:sp>
              <p:nvSpPr>
                <p:cNvPr id="57415" name="AutoShape 59"/>
                <p:cNvSpPr>
                  <a:spLocks noChangeArrowheads="1"/>
                </p:cNvSpPr>
                <p:nvPr/>
              </p:nvSpPr>
              <p:spPr bwMode="auto">
                <a:xfrm rot="-8201082">
                  <a:off x="2742" y="1996"/>
                  <a:ext cx="192" cy="192"/>
                </a:xfrm>
                <a:prstGeom prst="rtTriangle">
                  <a:avLst/>
                </a:prstGeom>
                <a:solidFill>
                  <a:schemeClr val="accent1"/>
                </a:solidFill>
                <a:ln w="9525">
                  <a:solidFill>
                    <a:schemeClr val="tx1"/>
                  </a:solidFill>
                  <a:miter lim="800000"/>
                  <a:headEnd/>
                  <a:tailEnd/>
                </a:ln>
              </p:spPr>
              <p:txBody>
                <a:bodyPr rot="10800000" wrap="none" anchor="ctr"/>
                <a:lstStyle/>
                <a:p>
                  <a:endParaRPr lang="it-IT">
                    <a:latin typeface="Calibri" pitchFamily="34" charset="0"/>
                  </a:endParaRPr>
                </a:p>
              </p:txBody>
            </p:sp>
            <p:sp>
              <p:nvSpPr>
                <p:cNvPr id="57416" name="Line 60"/>
                <p:cNvSpPr>
                  <a:spLocks noChangeShapeType="1"/>
                </p:cNvSpPr>
                <p:nvPr/>
              </p:nvSpPr>
              <p:spPr bwMode="auto">
                <a:xfrm flipV="1">
                  <a:off x="2598" y="2140"/>
                  <a:ext cx="24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57417" name="Line 61"/>
                <p:cNvSpPr>
                  <a:spLocks noChangeShapeType="1"/>
                </p:cNvSpPr>
                <p:nvPr/>
              </p:nvSpPr>
              <p:spPr bwMode="auto">
                <a:xfrm>
                  <a:off x="2982" y="2092"/>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57418" name="Text Box 62"/>
                <p:cNvSpPr txBox="1">
                  <a:spLocks noChangeArrowheads="1"/>
                </p:cNvSpPr>
                <p:nvPr/>
              </p:nvSpPr>
              <p:spPr bwMode="auto">
                <a:xfrm>
                  <a:off x="2598" y="1810"/>
                  <a:ext cx="24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a:solidFill>
                        <a:srgbClr val="FF0000"/>
                      </a:solidFill>
                      <a:latin typeface="Comic Sans MS" pitchFamily="66" charset="0"/>
                    </a:rPr>
                    <a:t>e+</a:t>
                  </a:r>
                  <a:endParaRPr lang="en-US">
                    <a:latin typeface="Comic Sans MS" pitchFamily="66" charset="0"/>
                  </a:endParaRPr>
                </a:p>
              </p:txBody>
            </p:sp>
            <p:sp>
              <p:nvSpPr>
                <p:cNvPr id="57419" name="Text Box 63"/>
                <p:cNvSpPr txBox="1">
                  <a:spLocks noChangeArrowheads="1"/>
                </p:cNvSpPr>
                <p:nvPr/>
              </p:nvSpPr>
              <p:spPr bwMode="auto">
                <a:xfrm>
                  <a:off x="2682" y="2194"/>
                  <a:ext cx="2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a:solidFill>
                        <a:srgbClr val="0000FF"/>
                      </a:solidFill>
                      <a:latin typeface="Comic Sans MS" pitchFamily="66" charset="0"/>
                    </a:rPr>
                    <a:t>e-</a:t>
                  </a:r>
                  <a:endParaRPr lang="en-US">
                    <a:latin typeface="Comic Sans MS" pitchFamily="66" charset="0"/>
                  </a:endParaRPr>
                </a:p>
              </p:txBody>
            </p:sp>
            <p:sp>
              <p:nvSpPr>
                <p:cNvPr id="57420" name="Text Box 64"/>
                <p:cNvSpPr txBox="1">
                  <a:spLocks noChangeArrowheads="1"/>
                </p:cNvSpPr>
                <p:nvPr/>
              </p:nvSpPr>
              <p:spPr bwMode="auto">
                <a:xfrm>
                  <a:off x="2541" y="1420"/>
                  <a:ext cx="74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atin typeface="Comic Sans MS" pitchFamily="66" charset="0"/>
                    </a:rPr>
                    <a:t>combiner</a:t>
                  </a:r>
                </a:p>
                <a:p>
                  <a:pPr algn="ctr"/>
                  <a:r>
                    <a:rPr lang="en-US">
                      <a:latin typeface="Comic Sans MS" pitchFamily="66" charset="0"/>
                    </a:rPr>
                    <a:t>DC dipole</a:t>
                  </a:r>
                </a:p>
              </p:txBody>
            </p:sp>
            <p:sp>
              <p:nvSpPr>
                <p:cNvPr id="57421" name="Line 65"/>
                <p:cNvSpPr>
                  <a:spLocks noChangeShapeType="1"/>
                </p:cNvSpPr>
                <p:nvPr/>
              </p:nvSpPr>
              <p:spPr bwMode="auto">
                <a:xfrm>
                  <a:off x="2598" y="1948"/>
                  <a:ext cx="24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57422" name="Text Box 66"/>
                <p:cNvSpPr txBox="1">
                  <a:spLocks noChangeArrowheads="1"/>
                </p:cNvSpPr>
                <p:nvPr/>
              </p:nvSpPr>
              <p:spPr bwMode="auto">
                <a:xfrm>
                  <a:off x="1878" y="2260"/>
                  <a:ext cx="948" cy="23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b="1">
                      <a:solidFill>
                        <a:srgbClr val="FFFF00"/>
                      </a:solidFill>
                      <a:latin typeface="Helvetica" charset="0"/>
                    </a:rPr>
                    <a:t>    </a:t>
                  </a:r>
                  <a:r>
                    <a:rPr lang="en-US" sz="1400" b="1">
                      <a:solidFill>
                        <a:srgbClr val="FFFF00"/>
                      </a:solidFill>
                      <a:latin typeface="Helvetica" charset="0"/>
                    </a:rPr>
                    <a:t>0.25 GeV</a:t>
                  </a:r>
                  <a:r>
                    <a:rPr lang="en-US" b="1">
                      <a:solidFill>
                        <a:srgbClr val="FFFF00"/>
                      </a:solidFill>
                      <a:latin typeface="Helvetica" charset="0"/>
                    </a:rPr>
                    <a:t>     </a:t>
                  </a:r>
                </a:p>
              </p:txBody>
            </p:sp>
            <p:sp>
              <p:nvSpPr>
                <p:cNvPr id="57423" name="Line 67"/>
                <p:cNvSpPr>
                  <a:spLocks noChangeShapeType="1"/>
                </p:cNvSpPr>
                <p:nvPr/>
              </p:nvSpPr>
              <p:spPr bwMode="auto">
                <a:xfrm>
                  <a:off x="2934" y="170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grpSp>
            <p:nvGrpSpPr>
              <p:cNvPr id="57424" name="Group 80"/>
              <p:cNvGrpSpPr>
                <a:grpSpLocks/>
              </p:cNvGrpSpPr>
              <p:nvPr/>
            </p:nvGrpSpPr>
            <p:grpSpPr bwMode="auto">
              <a:xfrm>
                <a:off x="46" y="2188"/>
                <a:ext cx="2063" cy="607"/>
                <a:chOff x="46" y="2188"/>
                <a:chExt cx="2063" cy="607"/>
              </a:xfrm>
            </p:grpSpPr>
            <p:sp>
              <p:nvSpPr>
                <p:cNvPr id="57425" name="Text Box 56"/>
                <p:cNvSpPr txBox="1">
                  <a:spLocks noChangeArrowheads="1"/>
                </p:cNvSpPr>
                <p:nvPr/>
              </p:nvSpPr>
              <p:spPr bwMode="auto">
                <a:xfrm>
                  <a:off x="46" y="2205"/>
                  <a:ext cx="385" cy="352"/>
                </a:xfrm>
                <a:prstGeom prst="rect">
                  <a:avLst/>
                </a:prstGeom>
                <a:solidFill>
                  <a:schemeClr val="accent1"/>
                </a:solidFill>
                <a:ln w="9525">
                  <a:solidFill>
                    <a:schemeClr val="accent2"/>
                  </a:solidFill>
                  <a:miter lim="800000"/>
                  <a:headEnd/>
                  <a:tailEnd/>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000" b="1">
                      <a:latin typeface="Helvetica" charset="0"/>
                    </a:rPr>
                    <a:t>POL.</a:t>
                  </a:r>
                </a:p>
                <a:p>
                  <a:pPr algn="ctr"/>
                  <a:r>
                    <a:rPr lang="en-US" sz="1000" b="1">
                      <a:latin typeface="Helvetica" charset="0"/>
                    </a:rPr>
                    <a:t> SLAC </a:t>
                  </a:r>
                </a:p>
                <a:p>
                  <a:pPr algn="ctr"/>
                  <a:r>
                    <a:rPr lang="en-US" sz="1000" b="1">
                      <a:latin typeface="Helvetica" charset="0"/>
                    </a:rPr>
                    <a:t>GUN</a:t>
                  </a:r>
                </a:p>
              </p:txBody>
            </p:sp>
            <p:sp>
              <p:nvSpPr>
                <p:cNvPr id="57426" name="Text Box 57"/>
                <p:cNvSpPr txBox="1">
                  <a:spLocks noChangeArrowheads="1"/>
                </p:cNvSpPr>
                <p:nvPr/>
              </p:nvSpPr>
              <p:spPr bwMode="auto">
                <a:xfrm>
                  <a:off x="1213" y="2286"/>
                  <a:ext cx="352" cy="19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400" b="1">
                      <a:solidFill>
                        <a:srgbClr val="FFFF00"/>
                      </a:solidFill>
                      <a:latin typeface="Helvetica" charset="0"/>
                    </a:rPr>
                    <a:t>SHB</a:t>
                  </a:r>
                  <a:endParaRPr lang="en-US">
                    <a:latin typeface="Comic Sans MS" pitchFamily="66" charset="0"/>
                  </a:endParaRPr>
                </a:p>
              </p:txBody>
            </p:sp>
            <p:sp>
              <p:nvSpPr>
                <p:cNvPr id="57427" name="Text Box 58"/>
                <p:cNvSpPr txBox="1">
                  <a:spLocks noChangeArrowheads="1"/>
                </p:cNvSpPr>
                <p:nvPr/>
              </p:nvSpPr>
              <p:spPr bwMode="auto">
                <a:xfrm>
                  <a:off x="1606" y="2188"/>
                  <a:ext cx="503" cy="34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000" b="1">
                      <a:solidFill>
                        <a:srgbClr val="FFFF00"/>
                      </a:solidFill>
                      <a:latin typeface="Helvetica" charset="0"/>
                    </a:rPr>
                    <a:t>50 MeV</a:t>
                  </a:r>
                </a:p>
                <a:p>
                  <a:pPr algn="ctr"/>
                  <a:r>
                    <a:rPr lang="en-US" sz="1000" b="1">
                      <a:solidFill>
                        <a:srgbClr val="FFFF00"/>
                      </a:solidFill>
                      <a:latin typeface="Helvetica" charset="0"/>
                    </a:rPr>
                    <a:t>CAPTURE</a:t>
                  </a:r>
                </a:p>
                <a:p>
                  <a:pPr algn="ctr"/>
                  <a:r>
                    <a:rPr lang="en-US" sz="1000" b="1">
                      <a:solidFill>
                        <a:srgbClr val="FFFF00"/>
                      </a:solidFill>
                      <a:latin typeface="Helvetica" charset="0"/>
                    </a:rPr>
                    <a:t>SECTION</a:t>
                  </a:r>
                  <a:endParaRPr lang="en-US">
                    <a:latin typeface="Comic Sans MS" pitchFamily="66" charset="0"/>
                  </a:endParaRPr>
                </a:p>
              </p:txBody>
            </p:sp>
            <p:sp>
              <p:nvSpPr>
                <p:cNvPr id="57428" name="Line 145"/>
                <p:cNvSpPr>
                  <a:spLocks noChangeShapeType="1"/>
                </p:cNvSpPr>
                <p:nvPr/>
              </p:nvSpPr>
              <p:spPr bwMode="auto">
                <a:xfrm>
                  <a:off x="249" y="2568"/>
                  <a:ext cx="182" cy="227"/>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7429" name="Rectangle 85"/>
                <p:cNvSpPr>
                  <a:spLocks noChangeArrowheads="1"/>
                </p:cNvSpPr>
                <p:nvPr/>
              </p:nvSpPr>
              <p:spPr bwMode="auto">
                <a:xfrm>
                  <a:off x="476" y="2205"/>
                  <a:ext cx="272" cy="36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200">
                      <a:solidFill>
                        <a:schemeClr val="bg1"/>
                      </a:solidFill>
                    </a:rPr>
                    <a:t>Wien</a:t>
                  </a:r>
                </a:p>
                <a:p>
                  <a:pPr algn="ctr"/>
                  <a:r>
                    <a:rPr lang="it-IT" sz="1200">
                      <a:solidFill>
                        <a:schemeClr val="bg1"/>
                      </a:solidFill>
                    </a:rPr>
                    <a:t>filter</a:t>
                  </a:r>
                  <a:endParaRPr lang="en-US" sz="1200">
                    <a:solidFill>
                      <a:schemeClr val="bg1"/>
                    </a:solidFill>
                  </a:endParaRPr>
                </a:p>
              </p:txBody>
            </p:sp>
            <p:sp>
              <p:nvSpPr>
                <p:cNvPr id="57430" name="Rectangle 86"/>
                <p:cNvSpPr>
                  <a:spLocks noChangeArrowheads="1"/>
                </p:cNvSpPr>
                <p:nvPr/>
              </p:nvSpPr>
              <p:spPr bwMode="auto">
                <a:xfrm>
                  <a:off x="793" y="2205"/>
                  <a:ext cx="363" cy="31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200"/>
                    <a:t>Mott</a:t>
                  </a:r>
                </a:p>
                <a:p>
                  <a:pPr algn="ctr"/>
                  <a:r>
                    <a:rPr lang="it-IT" sz="1200"/>
                    <a:t>polarim</a:t>
                  </a:r>
                  <a:endParaRPr lang="en-US" sz="1200"/>
                </a:p>
              </p:txBody>
            </p:sp>
          </p:grpSp>
          <p:grpSp>
            <p:nvGrpSpPr>
              <p:cNvPr id="57431" name="Group 87"/>
              <p:cNvGrpSpPr>
                <a:grpSpLocks/>
              </p:cNvGrpSpPr>
              <p:nvPr/>
            </p:nvGrpSpPr>
            <p:grpSpPr bwMode="auto">
              <a:xfrm>
                <a:off x="1805" y="2523"/>
                <a:ext cx="712" cy="317"/>
                <a:chOff x="1805" y="2523"/>
                <a:chExt cx="712" cy="317"/>
              </a:xfrm>
            </p:grpSpPr>
            <p:sp>
              <p:nvSpPr>
                <p:cNvPr id="57432" name="AutoShape 88"/>
                <p:cNvSpPr>
                  <a:spLocks noChangeArrowheads="1"/>
                </p:cNvSpPr>
                <p:nvPr/>
              </p:nvSpPr>
              <p:spPr bwMode="auto">
                <a:xfrm>
                  <a:off x="2063" y="2523"/>
                  <a:ext cx="182" cy="136"/>
                </a:xfrm>
                <a:prstGeom prst="up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it-IT">
                    <a:solidFill>
                      <a:srgbClr val="FF0000"/>
                    </a:solidFill>
                  </a:endParaRPr>
                </a:p>
              </p:txBody>
            </p:sp>
            <p:sp>
              <p:nvSpPr>
                <p:cNvPr id="57433" name="Text Box 89"/>
                <p:cNvSpPr txBox="1">
                  <a:spLocks noChangeArrowheads="1"/>
                </p:cNvSpPr>
                <p:nvPr/>
              </p:nvSpPr>
              <p:spPr bwMode="auto">
                <a:xfrm>
                  <a:off x="1805" y="2648"/>
                  <a:ext cx="71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b="1">
                      <a:solidFill>
                        <a:srgbClr val="FF0000"/>
                      </a:solidFill>
                    </a:rPr>
                    <a:t>collimators</a:t>
                  </a:r>
                  <a:endParaRPr lang="en-US" sz="1400" b="1">
                    <a:solidFill>
                      <a:srgbClr val="FF0000"/>
                    </a:solidFill>
                  </a:endParaRPr>
                </a:p>
              </p:txBody>
            </p:sp>
          </p:grpSp>
        </p:grpSp>
      </p:grpSp>
      <p:sp>
        <p:nvSpPr>
          <p:cNvPr id="49" name="Rectangle 2"/>
          <p:cNvSpPr txBox="1">
            <a:spLocks noChangeArrowheads="1"/>
          </p:cNvSpPr>
          <p:nvPr/>
        </p:nvSpPr>
        <p:spPr bwMode="auto">
          <a:xfrm>
            <a:off x="0" y="0"/>
            <a:ext cx="9144000" cy="9080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Arial" pitchFamily="34" charset="0"/>
              </a:defRPr>
            </a:lvl2pPr>
            <a:lvl3pPr algn="ctr" rtl="0" eaLnBrk="1" fontAlgn="base" hangingPunct="1">
              <a:spcBef>
                <a:spcPct val="0"/>
              </a:spcBef>
              <a:spcAft>
                <a:spcPct val="0"/>
              </a:spcAft>
              <a:defRPr sz="4400" i="1">
                <a:solidFill>
                  <a:schemeClr val="bg1"/>
                </a:solidFill>
                <a:latin typeface="Arial" pitchFamily="34" charset="0"/>
              </a:defRPr>
            </a:lvl3pPr>
            <a:lvl4pPr algn="ctr" rtl="0" eaLnBrk="1" fontAlgn="base" hangingPunct="1">
              <a:spcBef>
                <a:spcPct val="0"/>
              </a:spcBef>
              <a:spcAft>
                <a:spcPct val="0"/>
              </a:spcAft>
              <a:defRPr sz="4400" i="1">
                <a:solidFill>
                  <a:schemeClr val="bg1"/>
                </a:solidFill>
                <a:latin typeface="Arial" pitchFamily="34" charset="0"/>
              </a:defRPr>
            </a:lvl4pPr>
            <a:lvl5pPr algn="ctr" rtl="0" eaLnBrk="1" fontAlgn="base" hangingPunct="1">
              <a:spcBef>
                <a:spcPct val="0"/>
              </a:spcBef>
              <a:spcAft>
                <a:spcPct val="0"/>
              </a:spcAft>
              <a:defRPr sz="4400" i="1">
                <a:solidFill>
                  <a:schemeClr val="bg1"/>
                </a:solidFill>
                <a:latin typeface="Arial" pitchFamily="34" charset="0"/>
              </a:defRPr>
            </a:lvl5pPr>
            <a:lvl6pPr marL="457200" algn="ctr" rtl="0" eaLnBrk="1" fontAlgn="base" hangingPunct="1">
              <a:spcBef>
                <a:spcPct val="0"/>
              </a:spcBef>
              <a:spcAft>
                <a:spcPct val="0"/>
              </a:spcAft>
              <a:defRPr sz="4400" i="1">
                <a:solidFill>
                  <a:schemeClr val="bg1"/>
                </a:solidFill>
                <a:latin typeface="Arial" pitchFamily="34" charset="0"/>
              </a:defRPr>
            </a:lvl6pPr>
            <a:lvl7pPr marL="914400" algn="ctr" rtl="0" eaLnBrk="1" fontAlgn="base" hangingPunct="1">
              <a:spcBef>
                <a:spcPct val="0"/>
              </a:spcBef>
              <a:spcAft>
                <a:spcPct val="0"/>
              </a:spcAft>
              <a:defRPr sz="4400" i="1">
                <a:solidFill>
                  <a:schemeClr val="bg1"/>
                </a:solidFill>
                <a:latin typeface="Arial" pitchFamily="34" charset="0"/>
              </a:defRPr>
            </a:lvl7pPr>
            <a:lvl8pPr marL="1371600" algn="ctr" rtl="0" eaLnBrk="1" fontAlgn="base" hangingPunct="1">
              <a:spcBef>
                <a:spcPct val="0"/>
              </a:spcBef>
              <a:spcAft>
                <a:spcPct val="0"/>
              </a:spcAft>
              <a:defRPr sz="4400" i="1">
                <a:solidFill>
                  <a:schemeClr val="bg1"/>
                </a:solidFill>
                <a:latin typeface="Arial" pitchFamily="34" charset="0"/>
              </a:defRPr>
            </a:lvl8pPr>
            <a:lvl9pPr marL="1828800" algn="ctr" rtl="0" eaLnBrk="1" fontAlgn="base" hangingPunct="1">
              <a:spcBef>
                <a:spcPct val="0"/>
              </a:spcBef>
              <a:spcAft>
                <a:spcPct val="0"/>
              </a:spcAft>
              <a:defRPr sz="4400" i="1">
                <a:solidFill>
                  <a:schemeClr val="bg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4400" b="0" i="1" u="none" strike="noStrike" kern="0" cap="none" spc="0" normalizeH="0" baseline="0" noProof="0" smtClean="0">
                <a:ln>
                  <a:noFill/>
                </a:ln>
                <a:solidFill>
                  <a:srgbClr val="FFFFFF"/>
                </a:solidFill>
                <a:effectLst/>
                <a:uLnTx/>
                <a:uFillTx/>
                <a:latin typeface="Arial"/>
                <a:ea typeface="+mj-ea"/>
                <a:cs typeface="+mj-cs"/>
              </a:rPr>
              <a:t>Injection System</a:t>
            </a:r>
            <a:endParaRPr kumimoji="0" lang="en-US" sz="4400" b="0" i="1" u="none" strike="noStrike" kern="0" cap="none" spc="0" normalizeH="0" baseline="0" noProof="0">
              <a:ln>
                <a:noFill/>
              </a:ln>
              <a:solidFill>
                <a:srgbClr val="FFFFFF"/>
              </a:solidFill>
              <a:effectLst/>
              <a:uLnTx/>
              <a:uFillTx/>
              <a:latin typeface="Arial"/>
              <a:ea typeface="+mj-ea"/>
              <a:cs typeface="+mj-cs"/>
            </a:endParaRPr>
          </a:p>
        </p:txBody>
      </p:sp>
      <p:sp>
        <p:nvSpPr>
          <p:cNvPr id="50" name="Text Box 4"/>
          <p:cNvSpPr txBox="1">
            <a:spLocks noChangeArrowheads="1"/>
          </p:cNvSpPr>
          <p:nvPr/>
        </p:nvSpPr>
        <p:spPr bwMode="auto">
          <a:xfrm>
            <a:off x="5571832" y="6309320"/>
            <a:ext cx="3608680" cy="52322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dirty="0"/>
              <a:t>Boni, </a:t>
            </a:r>
            <a:r>
              <a:rPr lang="it-IT" sz="1400" dirty="0" err="1"/>
              <a:t>Chancé</a:t>
            </a:r>
            <a:r>
              <a:rPr lang="it-IT" sz="1400" dirty="0"/>
              <a:t>, </a:t>
            </a:r>
            <a:r>
              <a:rPr lang="it-IT" sz="1400" dirty="0" err="1"/>
              <a:t>Dadoun</a:t>
            </a:r>
            <a:r>
              <a:rPr lang="it-IT" sz="1400" dirty="0"/>
              <a:t>, Guiducci, Hermes, </a:t>
            </a:r>
            <a:endParaRPr lang="it-IT" sz="1400" dirty="0" smtClean="0"/>
          </a:p>
          <a:p>
            <a:r>
              <a:rPr lang="it-IT" sz="1400" dirty="0" err="1" smtClean="0"/>
              <a:t>Poirier</a:t>
            </a:r>
            <a:r>
              <a:rPr lang="it-IT" sz="1400" dirty="0"/>
              <a:t>, </a:t>
            </a:r>
            <a:r>
              <a:rPr lang="it-IT" sz="1400" dirty="0" err="1"/>
              <a:t>Preger</a:t>
            </a:r>
            <a:r>
              <a:rPr lang="it-IT" sz="1400" dirty="0"/>
              <a:t>, </a:t>
            </a:r>
            <a:r>
              <a:rPr lang="it-IT" sz="1400" dirty="0" err="1"/>
              <a:t>Seeman</a:t>
            </a:r>
            <a:r>
              <a:rPr lang="it-IT" sz="1400" dirty="0"/>
              <a:t>, Variola</a:t>
            </a:r>
            <a:endParaRPr lang="en-US" sz="1400" dirty="0"/>
          </a:p>
        </p:txBody>
      </p:sp>
      <p:sp>
        <p:nvSpPr>
          <p:cNvPr id="3" name="Rettangolo 2"/>
          <p:cNvSpPr/>
          <p:nvPr/>
        </p:nvSpPr>
        <p:spPr>
          <a:xfrm>
            <a:off x="5940152" y="3894728"/>
            <a:ext cx="3079689" cy="104644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0000"/>
                </a:solidFill>
                <a:effectLst/>
                <a:uLnTx/>
                <a:uFillTx/>
                <a:latin typeface="Arial"/>
              </a:rPr>
              <a:t>Main Rings injection rate: 50 Hz</a:t>
            </a:r>
          </a:p>
          <a:p>
            <a:pPr fontAlgn="auto">
              <a:spcBef>
                <a:spcPts val="0"/>
              </a:spcBef>
              <a:spcAft>
                <a:spcPts val="0"/>
              </a:spcAft>
            </a:pPr>
            <a:r>
              <a:rPr lang="it-IT" sz="1600" dirty="0" err="1">
                <a:solidFill>
                  <a:srgbClr val="FF0000"/>
                </a:solidFill>
              </a:rPr>
              <a:t>Damping</a:t>
            </a:r>
            <a:r>
              <a:rPr lang="it-IT" sz="1600" dirty="0">
                <a:solidFill>
                  <a:srgbClr val="FF0000"/>
                </a:solidFill>
              </a:rPr>
              <a:t> Ring </a:t>
            </a:r>
            <a:r>
              <a:rPr lang="it-IT" sz="1600" dirty="0" smtClean="0">
                <a:solidFill>
                  <a:srgbClr val="FF0000"/>
                </a:solidFill>
              </a:rPr>
              <a:t>just </a:t>
            </a:r>
            <a:r>
              <a:rPr lang="it-IT" sz="1600" dirty="0">
                <a:solidFill>
                  <a:srgbClr val="FF0000"/>
                </a:solidFill>
              </a:rPr>
              <a:t>for </a:t>
            </a:r>
            <a:r>
              <a:rPr lang="it-IT" sz="1600" dirty="0" err="1" smtClean="0">
                <a:solidFill>
                  <a:srgbClr val="FF0000"/>
                </a:solidFill>
              </a:rPr>
              <a:t>positrons</a:t>
            </a:r>
            <a:endParaRPr lang="it-IT" sz="1600" dirty="0"/>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0000"/>
                </a:solidFill>
                <a:effectLst/>
                <a:uLnTx/>
                <a:uFillTx/>
                <a:latin typeface="Arial"/>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dirty="0" smtClean="0">
              <a:ln>
                <a:noFill/>
              </a:ln>
              <a:solidFill>
                <a:srgbClr val="FF0000"/>
              </a:solidFill>
              <a:effectLst/>
              <a:uLnTx/>
              <a:uFillTx/>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Ground </a:t>
            </a:r>
            <a:r>
              <a:rPr lang="it-IT" dirty="0" err="1" smtClean="0"/>
              <a:t>motion</a:t>
            </a:r>
            <a:r>
              <a:rPr lang="it-IT" dirty="0" smtClean="0"/>
              <a:t> </a:t>
            </a:r>
            <a:r>
              <a:rPr lang="it-IT" dirty="0" err="1" smtClean="0"/>
              <a:t>at</a:t>
            </a:r>
            <a:r>
              <a:rPr lang="it-IT" dirty="0" smtClean="0"/>
              <a:t> LNF</a:t>
            </a:r>
            <a:endParaRPr lang="it-IT" dirty="0"/>
          </a:p>
        </p:txBody>
      </p:sp>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4927476" cy="342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089" y="4562475"/>
            <a:ext cx="679132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4896544" y="1536174"/>
            <a:ext cx="4247456" cy="2031325"/>
          </a:xfrm>
          <a:prstGeom prst="rect">
            <a:avLst/>
          </a:prstGeom>
        </p:spPr>
        <p:txBody>
          <a:bodyPr wrap="square">
            <a:spAutoFit/>
          </a:bodyPr>
          <a:lstStyle/>
          <a:p>
            <a:pPr marL="285750" indent="-285750">
              <a:buFont typeface="Arial" pitchFamily="34" charset="0"/>
              <a:buChar char="•"/>
            </a:pPr>
            <a:r>
              <a:rPr lang="en-US" dirty="0">
                <a:solidFill>
                  <a:schemeClr val="bg1"/>
                </a:solidFill>
              </a:rPr>
              <a:t>A second campaign of geological prospections has been done @ LNF (four additional holes) </a:t>
            </a:r>
          </a:p>
          <a:p>
            <a:pPr marL="285750" indent="-285750">
              <a:buFont typeface="Arial" pitchFamily="34" charset="0"/>
              <a:buChar char="•"/>
            </a:pPr>
            <a:r>
              <a:rPr lang="en-US" dirty="0">
                <a:solidFill>
                  <a:schemeClr val="bg1"/>
                </a:solidFill>
              </a:rPr>
              <a:t>A new campaign of ground motion measurements was carried out in October with the collaboration of the LAPP group </a:t>
            </a:r>
          </a:p>
        </p:txBody>
      </p:sp>
      <p:sp>
        <p:nvSpPr>
          <p:cNvPr id="8" name="Text Box 4"/>
          <p:cNvSpPr txBox="1">
            <a:spLocks noChangeArrowheads="1"/>
          </p:cNvSpPr>
          <p:nvPr/>
        </p:nvSpPr>
        <p:spPr bwMode="auto">
          <a:xfrm>
            <a:off x="5184095" y="899428"/>
            <a:ext cx="3852401" cy="369332"/>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err="1" smtClean="0"/>
              <a:t>Bolzon</a:t>
            </a:r>
            <a:r>
              <a:rPr lang="it-IT" dirty="0" smtClean="0"/>
              <a:t>, Brunetti, </a:t>
            </a:r>
            <a:r>
              <a:rPr lang="it-IT" dirty="0" err="1" smtClean="0"/>
              <a:t>Jeremie,Tomassini</a:t>
            </a:r>
            <a:endParaRPr lang="en-US" dirty="0"/>
          </a:p>
        </p:txBody>
      </p:sp>
    </p:spTree>
    <p:extLst>
      <p:ext uri="{BB962C8B-B14F-4D97-AF65-F5344CB8AC3E}">
        <p14:creationId xmlns:p14="http://schemas.microsoft.com/office/powerpoint/2010/main" val="21797911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908720"/>
          </a:xfrm>
        </p:spPr>
        <p:txBody>
          <a:bodyPr/>
          <a:lstStyle/>
          <a:p>
            <a:r>
              <a:rPr lang="it-IT" dirty="0" err="1" smtClean="0"/>
              <a:t>Vibrations</a:t>
            </a:r>
            <a:r>
              <a:rPr lang="it-IT" dirty="0" smtClean="0"/>
              <a:t> budget</a:t>
            </a:r>
            <a:endParaRPr lang="it-IT" dirty="0"/>
          </a:p>
        </p:txBody>
      </p:sp>
      <p:sp>
        <p:nvSpPr>
          <p:cNvPr id="3" name="Segnaposto contenuto 2"/>
          <p:cNvSpPr>
            <a:spLocks noGrp="1"/>
          </p:cNvSpPr>
          <p:nvPr>
            <p:ph idx="1"/>
          </p:nvPr>
        </p:nvSpPr>
        <p:spPr>
          <a:xfrm>
            <a:off x="457200" y="1124744"/>
            <a:ext cx="8435280" cy="5472608"/>
          </a:xfrm>
        </p:spPr>
        <p:txBody>
          <a:bodyPr/>
          <a:lstStyle/>
          <a:p>
            <a:pPr algn="just"/>
            <a:r>
              <a:rPr lang="en-US" sz="2000" dirty="0"/>
              <a:t>The small beam sizes at the IP </a:t>
            </a:r>
            <a:r>
              <a:rPr lang="it-IT" sz="2000" dirty="0" smtClean="0"/>
              <a:t>pose </a:t>
            </a:r>
            <a:r>
              <a:rPr lang="it-IT" sz="2000" dirty="0" err="1"/>
              <a:t>stringent</a:t>
            </a:r>
            <a:r>
              <a:rPr lang="it-IT" sz="2000" dirty="0"/>
              <a:t> </a:t>
            </a:r>
            <a:r>
              <a:rPr lang="it-IT" sz="2000" dirty="0" err="1" smtClean="0"/>
              <a:t>vibration</a:t>
            </a:r>
            <a:r>
              <a:rPr lang="it-IT" sz="2000" dirty="0"/>
              <a:t> </a:t>
            </a:r>
            <a:r>
              <a:rPr lang="it-IT" sz="2000" dirty="0" err="1" smtClean="0"/>
              <a:t>requirements</a:t>
            </a:r>
            <a:r>
              <a:rPr lang="it-IT" sz="2000" dirty="0"/>
              <a:t>. </a:t>
            </a:r>
            <a:r>
              <a:rPr lang="it-IT" sz="2000" dirty="0" err="1" smtClean="0"/>
              <a:t>Beam</a:t>
            </a:r>
            <a:r>
              <a:rPr lang="it-IT" sz="2000" dirty="0"/>
              <a:t> </a:t>
            </a:r>
            <a:r>
              <a:rPr lang="en-US" sz="2000" dirty="0" smtClean="0"/>
              <a:t>position </a:t>
            </a:r>
            <a:r>
              <a:rPr lang="en-US" sz="2000" dirty="0"/>
              <a:t>at the IP is very sensitive to individual motion </a:t>
            </a:r>
            <a:r>
              <a:rPr lang="en-US" sz="2000" dirty="0" smtClean="0"/>
              <a:t>of IR components</a:t>
            </a:r>
          </a:p>
          <a:p>
            <a:pPr algn="just"/>
            <a:r>
              <a:rPr lang="en-US" sz="2000" dirty="0" smtClean="0"/>
              <a:t>However</a:t>
            </a:r>
            <a:r>
              <a:rPr lang="en-US" sz="2000" dirty="0"/>
              <a:t>, the present IR design </a:t>
            </a:r>
            <a:r>
              <a:rPr lang="en-US" sz="2000" dirty="0" smtClean="0"/>
              <a:t>with shared </a:t>
            </a:r>
            <a:r>
              <a:rPr lang="en-US" sz="2000" dirty="0"/>
              <a:t>elements in a common cryostat will cause </a:t>
            </a:r>
            <a:r>
              <a:rPr lang="en-US" sz="2000" dirty="0" smtClean="0"/>
              <a:t>coherent motion </a:t>
            </a:r>
            <a:r>
              <a:rPr lang="en-US" sz="2000" dirty="0"/>
              <a:t>of these elements, greatly reducing the </a:t>
            </a:r>
            <a:r>
              <a:rPr lang="en-US" sz="2000" dirty="0" smtClean="0"/>
              <a:t>vibration sensitivity </a:t>
            </a:r>
            <a:r>
              <a:rPr lang="en-US" sz="2000" dirty="0"/>
              <a:t>of the </a:t>
            </a:r>
            <a:r>
              <a:rPr lang="en-US" sz="2000" dirty="0" smtClean="0"/>
              <a:t>IR. </a:t>
            </a:r>
          </a:p>
          <a:p>
            <a:pPr algn="just"/>
            <a:r>
              <a:rPr lang="en-US" sz="2000" dirty="0" smtClean="0"/>
              <a:t>Cryostat </a:t>
            </a:r>
            <a:r>
              <a:rPr lang="en-US" sz="2000" dirty="0"/>
              <a:t>vibration should be </a:t>
            </a:r>
            <a:r>
              <a:rPr lang="en-US" sz="2000" dirty="0" smtClean="0"/>
              <a:t>kept below </a:t>
            </a:r>
            <a:r>
              <a:rPr lang="en-US" sz="2000" dirty="0"/>
              <a:t>800 nm </a:t>
            </a:r>
            <a:r>
              <a:rPr lang="en-US" sz="2000" dirty="0" err="1" smtClean="0"/>
              <a:t>rms</a:t>
            </a:r>
            <a:r>
              <a:rPr lang="en-US" sz="2000" dirty="0" smtClean="0"/>
              <a:t>, </a:t>
            </a:r>
            <a:r>
              <a:rPr lang="en-US" sz="2000" dirty="0"/>
              <a:t>and cryostat rotation less than 2 </a:t>
            </a:r>
            <a:r>
              <a:rPr lang="en-US" sz="2000" dirty="0" err="1" smtClean="0"/>
              <a:t>μm</a:t>
            </a:r>
            <a:r>
              <a:rPr lang="en-US" sz="2000" dirty="0"/>
              <a:t> </a:t>
            </a:r>
            <a:r>
              <a:rPr lang="en-US" sz="2000" dirty="0" err="1" smtClean="0"/>
              <a:t>rms</a:t>
            </a:r>
            <a:endParaRPr lang="en-US" sz="2000" dirty="0" smtClean="0"/>
          </a:p>
          <a:p>
            <a:pPr algn="just"/>
            <a:r>
              <a:rPr lang="en-US" sz="2000" dirty="0" smtClean="0"/>
              <a:t>Vibration </a:t>
            </a:r>
            <a:r>
              <a:rPr lang="en-US" sz="2000" dirty="0"/>
              <a:t>of the remaining </a:t>
            </a:r>
            <a:r>
              <a:rPr lang="en-US" sz="2000" dirty="0" smtClean="0"/>
              <a:t>FF and arc </a:t>
            </a:r>
            <a:r>
              <a:rPr lang="en-US" sz="2000" dirty="0" err="1"/>
              <a:t>quadrupoles</a:t>
            </a:r>
            <a:r>
              <a:rPr lang="en-US" sz="2000" dirty="0"/>
              <a:t> should be kept to less than </a:t>
            </a:r>
            <a:r>
              <a:rPr lang="en-US" sz="2000" dirty="0" smtClean="0"/>
              <a:t>200 nm </a:t>
            </a:r>
            <a:r>
              <a:rPr lang="en-US" sz="2000" dirty="0" err="1" smtClean="0"/>
              <a:t>rms</a:t>
            </a:r>
            <a:r>
              <a:rPr lang="en-US" sz="2000" dirty="0" smtClean="0"/>
              <a:t> </a:t>
            </a:r>
          </a:p>
          <a:p>
            <a:pPr algn="just"/>
            <a:r>
              <a:rPr lang="en-US" sz="2000" dirty="0" smtClean="0"/>
              <a:t>A </a:t>
            </a:r>
            <a:r>
              <a:rPr lang="en-US" sz="2000" dirty="0"/>
              <a:t>fast luminosity feedback system should </a:t>
            </a:r>
            <a:r>
              <a:rPr lang="en-US" sz="2000" dirty="0" smtClean="0"/>
              <a:t>have a </a:t>
            </a:r>
            <a:r>
              <a:rPr lang="en-US" sz="2000" dirty="0"/>
              <a:t>bandwidth of at least 100 Hz, achieving at least </a:t>
            </a:r>
            <a:r>
              <a:rPr lang="en-US" sz="2000" dirty="0" smtClean="0"/>
              <a:t>10xvibration </a:t>
            </a:r>
            <a:r>
              <a:rPr lang="en-US" sz="2000" dirty="0"/>
              <a:t>reduction at low </a:t>
            </a:r>
            <a:r>
              <a:rPr lang="en-US" sz="2000" dirty="0" smtClean="0"/>
              <a:t>frequencies</a:t>
            </a:r>
            <a:endParaRPr lang="en-US" sz="2000" dirty="0"/>
          </a:p>
          <a:p>
            <a:pPr algn="just"/>
            <a:r>
              <a:rPr lang="en-US" sz="2000" dirty="0"/>
              <a:t>With these requirements </a:t>
            </a:r>
            <a:r>
              <a:rPr lang="en-US" sz="2000" dirty="0" smtClean="0"/>
              <a:t>the </a:t>
            </a:r>
            <a:r>
              <a:rPr lang="en-US" sz="2000" dirty="0"/>
              <a:t>vibration </a:t>
            </a:r>
            <a:r>
              <a:rPr lang="en-US" sz="2000" dirty="0" smtClean="0"/>
              <a:t>budget can </a:t>
            </a:r>
            <a:r>
              <a:rPr lang="en-US" sz="2000" dirty="0"/>
              <a:t>be met even during the noisiest part </a:t>
            </a:r>
            <a:r>
              <a:rPr lang="en-US" sz="2000" dirty="0" smtClean="0"/>
              <a:t>of the </a:t>
            </a:r>
            <a:r>
              <a:rPr lang="en-US" sz="2000" dirty="0"/>
              <a:t>day, limiting vibration-induced luminosity loss to </a:t>
            </a:r>
            <a:r>
              <a:rPr lang="en-US" sz="2000" dirty="0" smtClean="0"/>
              <a:t>less </a:t>
            </a:r>
            <a:r>
              <a:rPr lang="it-IT" sz="2000" dirty="0" err="1" smtClean="0"/>
              <a:t>than</a:t>
            </a:r>
            <a:r>
              <a:rPr lang="it-IT" sz="2000" dirty="0" smtClean="0"/>
              <a:t> </a:t>
            </a:r>
            <a:r>
              <a:rPr lang="it-IT" sz="2000" dirty="0"/>
              <a:t>1</a:t>
            </a:r>
            <a:r>
              <a:rPr lang="it-IT" sz="2000" dirty="0" smtClean="0"/>
              <a:t>%</a:t>
            </a:r>
            <a:endParaRPr lang="it-IT" sz="2000" dirty="0"/>
          </a:p>
        </p:txBody>
      </p:sp>
      <p:sp>
        <p:nvSpPr>
          <p:cNvPr id="4" name="Text Box 4"/>
          <p:cNvSpPr txBox="1">
            <a:spLocks noChangeArrowheads="1"/>
          </p:cNvSpPr>
          <p:nvPr/>
        </p:nvSpPr>
        <p:spPr bwMode="auto">
          <a:xfrm>
            <a:off x="7365260" y="323364"/>
            <a:ext cx="1095172" cy="369332"/>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err="1" smtClean="0"/>
              <a:t>Bertsche</a:t>
            </a:r>
            <a:endParaRPr lang="en-US" dirty="0"/>
          </a:p>
        </p:txBody>
      </p:sp>
    </p:spTree>
    <p:extLst>
      <p:ext uri="{BB962C8B-B14F-4D97-AF65-F5344CB8AC3E}">
        <p14:creationId xmlns:p14="http://schemas.microsoft.com/office/powerpoint/2010/main" val="81884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908050"/>
          </a:xfrm>
        </p:spPr>
        <p:txBody>
          <a:bodyPr/>
          <a:lstStyle/>
          <a:p>
            <a:pPr eaLnBrk="1" hangingPunct="1">
              <a:defRPr/>
            </a:pPr>
            <a:r>
              <a:rPr lang="it-IT" dirty="0" smtClean="0">
                <a:cs typeface="+mj-cs"/>
              </a:rPr>
              <a:t>Layout, Site</a:t>
            </a:r>
            <a:endParaRPr lang="en-US" dirty="0" smtClean="0">
              <a:cs typeface="+mj-cs"/>
            </a:endParaRPr>
          </a:p>
        </p:txBody>
      </p:sp>
      <p:sp>
        <p:nvSpPr>
          <p:cNvPr id="61443" name="Rectangle 3"/>
          <p:cNvSpPr>
            <a:spLocks noGrp="1" noChangeArrowheads="1"/>
          </p:cNvSpPr>
          <p:nvPr>
            <p:ph type="body" idx="1"/>
          </p:nvPr>
        </p:nvSpPr>
        <p:spPr>
          <a:xfrm>
            <a:off x="250825" y="1125538"/>
            <a:ext cx="8569325" cy="5400675"/>
          </a:xfrm>
        </p:spPr>
        <p:txBody>
          <a:bodyPr/>
          <a:lstStyle/>
          <a:p>
            <a:pPr eaLnBrk="1" hangingPunct="1">
              <a:lnSpc>
                <a:spcPct val="80000"/>
              </a:lnSpc>
              <a:defRPr/>
            </a:pPr>
            <a:r>
              <a:rPr lang="en-US" sz="2800" dirty="0" smtClean="0">
                <a:cs typeface="+mn-cs"/>
              </a:rPr>
              <a:t>The rings footprint is at the moment the same as presented at Elba.  Injection and transfer lines are also unchanged</a:t>
            </a:r>
          </a:p>
          <a:p>
            <a:pPr eaLnBrk="1" hangingPunct="1">
              <a:lnSpc>
                <a:spcPct val="80000"/>
              </a:lnSpc>
              <a:defRPr/>
            </a:pPr>
            <a:r>
              <a:rPr lang="en-US" sz="2800" dirty="0" smtClean="0"/>
              <a:t>The insertion of synchrotron </a:t>
            </a:r>
            <a:r>
              <a:rPr lang="en-US" sz="2800" dirty="0" err="1" smtClean="0"/>
              <a:t>beamlines</a:t>
            </a:r>
            <a:r>
              <a:rPr lang="en-US" sz="2800" dirty="0" smtClean="0"/>
              <a:t>, with their impact on the layout and lattice is being studied</a:t>
            </a:r>
            <a:endParaRPr lang="en-US" sz="2800" dirty="0" smtClean="0">
              <a:cs typeface="+mn-cs"/>
            </a:endParaRPr>
          </a:p>
          <a:p>
            <a:pPr eaLnBrk="1" hangingPunct="1">
              <a:lnSpc>
                <a:spcPct val="80000"/>
              </a:lnSpc>
              <a:defRPr/>
            </a:pPr>
            <a:r>
              <a:rPr lang="en-US" sz="2800" dirty="0" smtClean="0">
                <a:cs typeface="+mn-cs"/>
              </a:rPr>
              <a:t>We are looking for a green field site in order to exploit at best the facility (</a:t>
            </a:r>
            <a:r>
              <a:rPr lang="en-US" sz="2800" dirty="0" err="1" smtClean="0">
                <a:cs typeface="+mn-cs"/>
              </a:rPr>
              <a:t>SuperB</a:t>
            </a:r>
            <a:r>
              <a:rPr lang="en-US" sz="2800" dirty="0" smtClean="0">
                <a:cs typeface="+mn-cs"/>
              </a:rPr>
              <a:t> and SL)</a:t>
            </a:r>
          </a:p>
          <a:p>
            <a:pPr eaLnBrk="1" hangingPunct="1">
              <a:lnSpc>
                <a:spcPct val="80000"/>
              </a:lnSpc>
              <a:defRPr/>
            </a:pPr>
            <a:r>
              <a:rPr lang="en-US" sz="2800" dirty="0" smtClean="0">
                <a:cs typeface="+mn-cs"/>
              </a:rPr>
              <a:t>Several sites seems available, first pick at the moment is in Tor </a:t>
            </a:r>
            <a:r>
              <a:rPr lang="en-US" sz="2800" dirty="0" err="1" smtClean="0">
                <a:cs typeface="+mn-cs"/>
              </a:rPr>
              <a:t>Vergata</a:t>
            </a:r>
            <a:r>
              <a:rPr lang="en-US" sz="2800" dirty="0" smtClean="0">
                <a:cs typeface="+mn-cs"/>
              </a:rPr>
              <a:t> University </a:t>
            </a:r>
            <a:r>
              <a:rPr lang="en-US" sz="2800" dirty="0" smtClean="0"/>
              <a:t>campus </a:t>
            </a:r>
            <a:r>
              <a:rPr lang="en-US" sz="2800" dirty="0" smtClean="0">
                <a:cs typeface="+mn-cs"/>
              </a:rPr>
              <a:t>and we are studying its </a:t>
            </a:r>
            <a:r>
              <a:rPr lang="en-US" sz="2800" dirty="0" smtClean="0"/>
              <a:t>compatibility with the requirements (Site Committee will visit April 18-19)</a:t>
            </a:r>
            <a:endParaRPr lang="en-US" sz="2800" dirty="0" smtClean="0">
              <a:cs typeface="+mn-cs"/>
            </a:endParaRPr>
          </a:p>
          <a:p>
            <a:pPr eaLnBrk="1" hangingPunct="1">
              <a:lnSpc>
                <a:spcPct val="80000"/>
              </a:lnSpc>
              <a:defRPr/>
            </a:pPr>
            <a:r>
              <a:rPr lang="en-US" sz="2800" dirty="0" smtClean="0">
                <a:cs typeface="+mn-cs"/>
              </a:rPr>
              <a:t>The layout will be adjusted as soon as the site is chosen to further optimize the system performances</a:t>
            </a:r>
          </a:p>
        </p:txBody>
      </p:sp>
    </p:spTree>
    <p:extLst>
      <p:ext uri="{BB962C8B-B14F-4D97-AF65-F5344CB8AC3E}">
        <p14:creationId xmlns:p14="http://schemas.microsoft.com/office/powerpoint/2010/main" val="26663576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81A02E6-B149-47BE-9899-C267C49D534F}" type="slidenum">
              <a:rPr lang="en-US" smtClean="0"/>
              <a:pPr eaLnBrk="1" hangingPunct="1"/>
              <a:t>36</a:t>
            </a:fld>
            <a:endParaRPr lang="en-US" smtClean="0"/>
          </a:p>
        </p:txBody>
      </p:sp>
      <p:sp>
        <p:nvSpPr>
          <p:cNvPr id="52227" name="Rectangle 2"/>
          <p:cNvSpPr>
            <a:spLocks noGrp="1" noChangeArrowheads="1"/>
          </p:cNvSpPr>
          <p:nvPr>
            <p:ph type="title"/>
          </p:nvPr>
        </p:nvSpPr>
        <p:spPr>
          <a:xfrm>
            <a:off x="0" y="0"/>
            <a:ext cx="9144000" cy="908720"/>
          </a:xfrm>
        </p:spPr>
        <p:txBody>
          <a:bodyPr/>
          <a:lstStyle/>
          <a:p>
            <a:r>
              <a:rPr lang="en-US" dirty="0" smtClean="0">
                <a:ea typeface="ＭＳ Ｐゴシック" pitchFamily="34" charset="-128"/>
              </a:rPr>
              <a:t>Accelerator Team Organization</a:t>
            </a:r>
          </a:p>
        </p:txBody>
      </p:sp>
      <p:sp>
        <p:nvSpPr>
          <p:cNvPr id="50180" name="Rectangle 3"/>
          <p:cNvSpPr>
            <a:spLocks noGrp="1" noChangeArrowheads="1"/>
          </p:cNvSpPr>
          <p:nvPr>
            <p:ph type="body" idx="1"/>
          </p:nvPr>
        </p:nvSpPr>
        <p:spPr>
          <a:xfrm>
            <a:off x="457200" y="908720"/>
            <a:ext cx="8229600" cy="5832648"/>
          </a:xfrm>
        </p:spPr>
        <p:txBody>
          <a:bodyPr/>
          <a:lstStyle/>
          <a:p>
            <a:pPr>
              <a:defRPr/>
            </a:pPr>
            <a:r>
              <a:rPr lang="en-US" sz="2800" dirty="0" err="1" smtClean="0">
                <a:cs typeface="+mn-cs"/>
              </a:rPr>
              <a:t>Frascati</a:t>
            </a:r>
            <a:r>
              <a:rPr lang="en-US" sz="2800" dirty="0" smtClean="0">
                <a:cs typeface="+mn-cs"/>
              </a:rPr>
              <a:t> Lab will host the team in the initial phase (at least 2 years...)</a:t>
            </a:r>
            <a:endParaRPr lang="en-US" sz="2800" dirty="0">
              <a:cs typeface="+mn-cs"/>
            </a:endParaRPr>
          </a:p>
          <a:p>
            <a:pPr>
              <a:defRPr/>
            </a:pPr>
            <a:r>
              <a:rPr lang="en-US" sz="2800" dirty="0"/>
              <a:t>Need to </a:t>
            </a:r>
            <a:r>
              <a:rPr lang="en-US" sz="2800" dirty="0" smtClean="0"/>
              <a:t>assemble </a:t>
            </a:r>
            <a:r>
              <a:rPr lang="en-US" sz="2800" dirty="0"/>
              <a:t>a </a:t>
            </a:r>
            <a:r>
              <a:rPr lang="en-US" sz="2800" dirty="0" smtClean="0"/>
              <a:t>team:</a:t>
            </a:r>
            <a:endParaRPr lang="en-US" sz="2800" dirty="0"/>
          </a:p>
          <a:p>
            <a:pPr lvl="1">
              <a:defRPr/>
            </a:pPr>
            <a:r>
              <a:rPr lang="en-US" sz="2400" dirty="0"/>
              <a:t>INFN </a:t>
            </a:r>
            <a:r>
              <a:rPr lang="en-US" sz="2400" dirty="0" err="1"/>
              <a:t>Frascati</a:t>
            </a:r>
            <a:endParaRPr lang="en-US" sz="2400" dirty="0"/>
          </a:p>
          <a:p>
            <a:pPr lvl="1">
              <a:defRPr/>
            </a:pPr>
            <a:r>
              <a:rPr lang="en-US" sz="2400" dirty="0"/>
              <a:t>INFN </a:t>
            </a:r>
            <a:r>
              <a:rPr lang="en-US" sz="2400" dirty="0" smtClean="0"/>
              <a:t>other Labs</a:t>
            </a:r>
            <a:endParaRPr lang="en-US" sz="2400" dirty="0"/>
          </a:p>
          <a:p>
            <a:pPr lvl="1">
              <a:defRPr/>
            </a:pPr>
            <a:r>
              <a:rPr lang="en-US" sz="2400" dirty="0"/>
              <a:t>SLAC</a:t>
            </a:r>
          </a:p>
          <a:p>
            <a:pPr lvl="1">
              <a:defRPr/>
            </a:pPr>
            <a:r>
              <a:rPr lang="en-US" sz="2400" dirty="0"/>
              <a:t>France</a:t>
            </a:r>
          </a:p>
          <a:p>
            <a:pPr lvl="1">
              <a:defRPr/>
            </a:pPr>
            <a:r>
              <a:rPr lang="en-US" sz="2400" dirty="0"/>
              <a:t>BINP</a:t>
            </a:r>
          </a:p>
          <a:p>
            <a:pPr lvl="1">
              <a:defRPr/>
            </a:pPr>
            <a:r>
              <a:rPr lang="en-US" sz="2400" dirty="0"/>
              <a:t>Poland</a:t>
            </a:r>
          </a:p>
          <a:p>
            <a:pPr lvl="1">
              <a:defRPr/>
            </a:pPr>
            <a:r>
              <a:rPr lang="en-US" sz="2400" dirty="0"/>
              <a:t>UK</a:t>
            </a:r>
          </a:p>
          <a:p>
            <a:pPr lvl="1">
              <a:defRPr/>
            </a:pPr>
            <a:r>
              <a:rPr lang="en-US" sz="2400" dirty="0">
                <a:solidFill>
                  <a:srgbClr val="00FF00"/>
                </a:solidFill>
              </a:rPr>
              <a:t>More welcome!</a:t>
            </a:r>
          </a:p>
          <a:p>
            <a:pPr>
              <a:defRPr/>
            </a:pPr>
            <a:r>
              <a:rPr lang="en-US" sz="2800" dirty="0">
                <a:cs typeface="+mn-cs"/>
              </a:rPr>
              <a:t>Need to obtain (a lot of) engineering </a:t>
            </a:r>
            <a:r>
              <a:rPr lang="en-US" sz="2800" dirty="0" smtClean="0">
                <a:cs typeface="+mn-cs"/>
              </a:rPr>
              <a:t>help</a:t>
            </a:r>
            <a:endParaRPr lang="en-US" sz="2800" dirty="0">
              <a:cs typeface="+mn-cs"/>
            </a:endParaRPr>
          </a:p>
        </p:txBody>
      </p:sp>
    </p:spTree>
    <p:extLst>
      <p:ext uri="{BB962C8B-B14F-4D97-AF65-F5344CB8AC3E}">
        <p14:creationId xmlns:p14="http://schemas.microsoft.com/office/powerpoint/2010/main" val="6052584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908720"/>
          </a:xfrm>
        </p:spPr>
        <p:txBody>
          <a:bodyPr/>
          <a:lstStyle/>
          <a:p>
            <a:r>
              <a:rPr lang="it-IT" sz="3200" dirty="0" err="1" smtClean="0"/>
              <a:t>Synergies</a:t>
            </a:r>
            <a:r>
              <a:rPr lang="it-IT" sz="3200" dirty="0" smtClean="0"/>
              <a:t> with state-of-the art </a:t>
            </a:r>
            <a:r>
              <a:rPr lang="it-IT" sz="3200" dirty="0" err="1" smtClean="0"/>
              <a:t>international</a:t>
            </a:r>
            <a:r>
              <a:rPr lang="it-IT" sz="3200" dirty="0" smtClean="0"/>
              <a:t> </a:t>
            </a:r>
            <a:r>
              <a:rPr lang="it-IT" sz="3200" dirty="0" err="1" smtClean="0"/>
              <a:t>efforts</a:t>
            </a:r>
            <a:endParaRPr lang="it-IT" sz="3200" dirty="0"/>
          </a:p>
        </p:txBody>
      </p:sp>
      <p:sp>
        <p:nvSpPr>
          <p:cNvPr id="3" name="Segnaposto contenuto 2"/>
          <p:cNvSpPr>
            <a:spLocks noGrp="1"/>
          </p:cNvSpPr>
          <p:nvPr>
            <p:ph idx="1"/>
          </p:nvPr>
        </p:nvSpPr>
        <p:spPr>
          <a:xfrm>
            <a:off x="457200" y="1052736"/>
            <a:ext cx="8686800" cy="5688632"/>
          </a:xfrm>
        </p:spPr>
        <p:txBody>
          <a:bodyPr/>
          <a:lstStyle/>
          <a:p>
            <a:r>
              <a:rPr lang="it-IT" sz="2000" dirty="0" err="1" smtClean="0"/>
              <a:t>SuperB</a:t>
            </a:r>
            <a:r>
              <a:rPr lang="it-IT" sz="2000" dirty="0" smtClean="0"/>
              <a:t> design </a:t>
            </a:r>
            <a:r>
              <a:rPr lang="it-IT" sz="2000" dirty="0" err="1" smtClean="0"/>
              <a:t>has</a:t>
            </a:r>
            <a:r>
              <a:rPr lang="it-IT" sz="2000" dirty="0" smtClean="0"/>
              <a:t> </a:t>
            </a:r>
            <a:r>
              <a:rPr lang="it-IT" sz="2000" dirty="0" err="1" smtClean="0"/>
              <a:t>many</a:t>
            </a:r>
            <a:r>
              <a:rPr lang="it-IT" sz="2000" dirty="0" smtClean="0"/>
              <a:t> </a:t>
            </a:r>
            <a:r>
              <a:rPr lang="it-IT" sz="2000" dirty="0" err="1" smtClean="0"/>
              <a:t>characteristics</a:t>
            </a:r>
            <a:r>
              <a:rPr lang="it-IT" sz="2000" dirty="0" smtClean="0"/>
              <a:t> in common with state-of-the-art </a:t>
            </a:r>
            <a:r>
              <a:rPr lang="it-IT" sz="2000" dirty="0" err="1" smtClean="0"/>
              <a:t>colliders</a:t>
            </a:r>
            <a:r>
              <a:rPr lang="it-IT" sz="2000" dirty="0" smtClean="0"/>
              <a:t> (LC, CLIC) and SL </a:t>
            </a:r>
            <a:r>
              <a:rPr lang="it-IT" sz="2000" dirty="0" err="1" smtClean="0"/>
              <a:t>sources</a:t>
            </a:r>
            <a:r>
              <a:rPr lang="it-IT" sz="2000" dirty="0" smtClean="0"/>
              <a:t>, to </a:t>
            </a:r>
            <a:r>
              <a:rPr lang="it-IT" sz="2000" dirty="0" err="1" smtClean="0"/>
              <a:t>cite</a:t>
            </a:r>
            <a:r>
              <a:rPr lang="it-IT" sz="2000" dirty="0" smtClean="0"/>
              <a:t> just a </a:t>
            </a:r>
            <a:r>
              <a:rPr lang="it-IT" sz="2000" dirty="0" err="1" smtClean="0"/>
              <a:t>few</a:t>
            </a:r>
            <a:r>
              <a:rPr lang="it-IT" sz="2000" dirty="0" smtClean="0"/>
              <a:t>:</a:t>
            </a:r>
          </a:p>
          <a:p>
            <a:pPr marL="0" indent="0">
              <a:buNone/>
            </a:pPr>
            <a:endParaRPr lang="it-IT" sz="1400" dirty="0" smtClean="0"/>
          </a:p>
          <a:p>
            <a:pPr lvl="1">
              <a:lnSpc>
                <a:spcPct val="90000"/>
              </a:lnSpc>
            </a:pPr>
            <a:r>
              <a:rPr lang="en-US" sz="1800" dirty="0"/>
              <a:t>Alignment of magnets, and orbit and coupling correction with the precision needed to produce vertical </a:t>
            </a:r>
            <a:r>
              <a:rPr lang="en-US" sz="1800" dirty="0" err="1"/>
              <a:t>emittances</a:t>
            </a:r>
            <a:r>
              <a:rPr lang="en-US" sz="1800" dirty="0"/>
              <a:t> of just a few </a:t>
            </a:r>
            <a:r>
              <a:rPr lang="en-US" sz="1800" dirty="0" err="1"/>
              <a:t>pico</a:t>
            </a:r>
            <a:r>
              <a:rPr lang="en-US" sz="1800" dirty="0"/>
              <a:t>-meters on a routine basis</a:t>
            </a:r>
          </a:p>
          <a:p>
            <a:pPr lvl="1">
              <a:lnSpc>
                <a:spcPct val="90000"/>
              </a:lnSpc>
            </a:pPr>
            <a:r>
              <a:rPr lang="en-US" sz="1800" dirty="0"/>
              <a:t>Optimization of lattice design and tuning to ensure sufficient dynamic aperture for good injection efficiency (for both) and lifetime (particularly for </a:t>
            </a:r>
            <a:r>
              <a:rPr lang="en-US" sz="1800" dirty="0" err="1"/>
              <a:t>SuperB</a:t>
            </a:r>
            <a:r>
              <a:rPr lang="en-US" sz="1800" dirty="0"/>
              <a:t> LER), as well as control of </a:t>
            </a:r>
            <a:r>
              <a:rPr lang="en-US" sz="1800" dirty="0" err="1"/>
              <a:t>emittances</a:t>
            </a:r>
            <a:endParaRPr lang="en-US" sz="1800" dirty="0"/>
          </a:p>
          <a:p>
            <a:pPr lvl="1">
              <a:lnSpc>
                <a:spcPct val="90000"/>
              </a:lnSpc>
            </a:pPr>
            <a:r>
              <a:rPr lang="it-IT" sz="1800" dirty="0" err="1"/>
              <a:t>Feedbacks</a:t>
            </a:r>
            <a:r>
              <a:rPr lang="it-IT" sz="1800" dirty="0"/>
              <a:t> (IP and </a:t>
            </a:r>
            <a:r>
              <a:rPr lang="it-IT" sz="1800" dirty="0" err="1"/>
              <a:t>rings</a:t>
            </a:r>
            <a:r>
              <a:rPr lang="it-IT" sz="1800" dirty="0"/>
              <a:t>)</a:t>
            </a:r>
            <a:endParaRPr lang="en-US" sz="1800" dirty="0"/>
          </a:p>
          <a:p>
            <a:pPr lvl="1">
              <a:lnSpc>
                <a:spcPct val="90000"/>
              </a:lnSpc>
            </a:pPr>
            <a:r>
              <a:rPr lang="en-US" sz="1800" dirty="0"/>
              <a:t>Control of beam instabilities, including electron cloud, ion effects and CSR</a:t>
            </a:r>
          </a:p>
          <a:p>
            <a:pPr lvl="1">
              <a:lnSpc>
                <a:spcPct val="90000"/>
              </a:lnSpc>
            </a:pPr>
            <a:r>
              <a:rPr lang="en-US" sz="1800" dirty="0"/>
              <a:t>Reduction of magnet vibration to a minimum, to ensure beam orbit stability at the level of a </a:t>
            </a:r>
            <a:r>
              <a:rPr lang="en-US" sz="1800"/>
              <a:t>few </a:t>
            </a:r>
            <a:r>
              <a:rPr lang="en-US" sz="1800" smtClean="0"/>
              <a:t>microns</a:t>
            </a:r>
          </a:p>
          <a:p>
            <a:pPr lvl="1">
              <a:lnSpc>
                <a:spcPct val="90000"/>
              </a:lnSpc>
            </a:pPr>
            <a:endParaRPr lang="it-IT" sz="2000" dirty="0" smtClean="0"/>
          </a:p>
          <a:p>
            <a:pPr>
              <a:lnSpc>
                <a:spcPct val="90000"/>
              </a:lnSpc>
            </a:pPr>
            <a:r>
              <a:rPr lang="en-US" sz="2000" dirty="0" smtClean="0"/>
              <a:t>All </a:t>
            </a:r>
            <a:r>
              <a:rPr lang="en-US" sz="2000" dirty="0"/>
              <a:t>these issues are presently active areas of research and </a:t>
            </a:r>
            <a:r>
              <a:rPr lang="en-US" sz="2000" dirty="0" smtClean="0"/>
              <a:t>development, </a:t>
            </a:r>
            <a:r>
              <a:rPr lang="en-US" sz="2000" dirty="0"/>
              <a:t>the similarity of the proposed operating regimes </a:t>
            </a:r>
            <a:r>
              <a:rPr lang="en-US" sz="2000" dirty="0" smtClean="0"/>
              <a:t>presents </a:t>
            </a:r>
            <a:r>
              <a:rPr lang="en-US" sz="2000" dirty="0"/>
              <a:t>an opportunity for a well-coordinated program of activities that could yield much greater benefits than would be achieved by separate, independent research and development </a:t>
            </a:r>
            <a:r>
              <a:rPr lang="en-US" sz="2000" dirty="0" smtClean="0"/>
              <a:t>program</a:t>
            </a:r>
          </a:p>
        </p:txBody>
      </p:sp>
    </p:spTree>
    <p:extLst>
      <p:ext uri="{BB962C8B-B14F-4D97-AF65-F5344CB8AC3E}">
        <p14:creationId xmlns:p14="http://schemas.microsoft.com/office/powerpoint/2010/main" val="40551372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908720"/>
          </a:xfrm>
        </p:spPr>
        <p:txBody>
          <a:bodyPr/>
          <a:lstStyle/>
          <a:p>
            <a:r>
              <a:rPr lang="it-IT" dirty="0" err="1"/>
              <a:t>Conclusions</a:t>
            </a:r>
            <a:endParaRPr lang="en-US" dirty="0"/>
          </a:p>
        </p:txBody>
      </p:sp>
      <p:sp>
        <p:nvSpPr>
          <p:cNvPr id="25603" name="Rectangle 3"/>
          <p:cNvSpPr>
            <a:spLocks noGrp="1" noChangeArrowheads="1"/>
          </p:cNvSpPr>
          <p:nvPr>
            <p:ph type="body" idx="1"/>
          </p:nvPr>
        </p:nvSpPr>
        <p:spPr>
          <a:xfrm>
            <a:off x="250825" y="1124744"/>
            <a:ext cx="8642350" cy="5616624"/>
          </a:xfrm>
        </p:spPr>
        <p:txBody>
          <a:bodyPr/>
          <a:lstStyle/>
          <a:p>
            <a:pPr>
              <a:lnSpc>
                <a:spcPct val="90000"/>
              </a:lnSpc>
            </a:pPr>
            <a:r>
              <a:rPr lang="en-US" sz="2200" dirty="0">
                <a:ea typeface="ＭＳ Ｐゴシック" pitchFamily="34" charset="-128"/>
              </a:rPr>
              <a:t>Accelerator design is converging with most aspects starting to look </a:t>
            </a:r>
            <a:r>
              <a:rPr lang="en-US" sz="2200" dirty="0" smtClean="0">
                <a:ea typeface="ＭＳ Ｐゴシック" pitchFamily="34" charset="-128"/>
              </a:rPr>
              <a:t>feasible</a:t>
            </a:r>
            <a:r>
              <a:rPr lang="it-IT" sz="2200" dirty="0" smtClean="0">
                <a:ea typeface="ＭＳ Ｐゴシック" pitchFamily="34" charset="-128"/>
              </a:rPr>
              <a:t> </a:t>
            </a:r>
            <a:endParaRPr lang="it-IT" sz="2200" dirty="0">
              <a:ea typeface="ＭＳ Ｐゴシック" pitchFamily="34" charset="-128"/>
            </a:endParaRPr>
          </a:p>
          <a:p>
            <a:pPr>
              <a:lnSpc>
                <a:spcPct val="90000"/>
              </a:lnSpc>
            </a:pPr>
            <a:r>
              <a:rPr lang="it-IT" sz="2200" dirty="0">
                <a:ea typeface="ＭＳ Ｐゴシック" pitchFamily="34" charset="-128"/>
              </a:rPr>
              <a:t>Lattice and </a:t>
            </a:r>
            <a:r>
              <a:rPr lang="it-IT" sz="2200" dirty="0" err="1">
                <a:ea typeface="ＭＳ Ｐゴシック" pitchFamily="34" charset="-128"/>
              </a:rPr>
              <a:t>parameters</a:t>
            </a:r>
            <a:r>
              <a:rPr lang="it-IT" sz="2200" dirty="0">
                <a:ea typeface="ＭＳ Ｐゴシック" pitchFamily="34" charset="-128"/>
              </a:rPr>
              <a:t> </a:t>
            </a:r>
            <a:r>
              <a:rPr lang="it-IT" sz="2200" dirty="0" err="1">
                <a:ea typeface="ＭＳ Ｐゴシック" pitchFamily="34" charset="-128"/>
              </a:rPr>
              <a:t>optimization</a:t>
            </a:r>
            <a:r>
              <a:rPr lang="it-IT" sz="2200" dirty="0">
                <a:ea typeface="ＭＳ Ｐゴシック" pitchFamily="34" charset="-128"/>
              </a:rPr>
              <a:t> </a:t>
            </a:r>
            <a:r>
              <a:rPr lang="it-IT" sz="2200" dirty="0" err="1">
                <a:ea typeface="ＭＳ Ｐゴシック" pitchFamily="34" charset="-128"/>
              </a:rPr>
              <a:t>is</a:t>
            </a:r>
            <a:r>
              <a:rPr lang="it-IT" sz="2200" dirty="0">
                <a:ea typeface="ＭＳ Ｐゴシック" pitchFamily="34" charset="-128"/>
              </a:rPr>
              <a:t> </a:t>
            </a:r>
            <a:r>
              <a:rPr lang="it-IT" sz="2200" dirty="0" err="1" smtClean="0">
                <a:ea typeface="ＭＳ Ｐゴシック" pitchFamily="34" charset="-128"/>
              </a:rPr>
              <a:t>continuing</a:t>
            </a:r>
            <a:r>
              <a:rPr lang="it-IT" sz="2200" dirty="0" smtClean="0">
                <a:ea typeface="ＭＳ Ｐゴシック" pitchFamily="34" charset="-128"/>
              </a:rPr>
              <a:t>, </a:t>
            </a:r>
            <a:r>
              <a:rPr lang="it-IT" sz="2200" dirty="0">
                <a:ea typeface="ＭＳ Ｐゴシック" pitchFamily="34" charset="-128"/>
              </a:rPr>
              <a:t>for </a:t>
            </a:r>
            <a:r>
              <a:rPr lang="it-IT" sz="2200" dirty="0" err="1">
                <a:ea typeface="ＭＳ Ｐゴシック" pitchFamily="34" charset="-128"/>
              </a:rPr>
              <a:t>better</a:t>
            </a:r>
            <a:r>
              <a:rPr lang="it-IT" sz="2200" dirty="0">
                <a:ea typeface="ＭＳ Ｐゴシック" pitchFamily="34" charset="-128"/>
              </a:rPr>
              <a:t> </a:t>
            </a:r>
            <a:r>
              <a:rPr lang="it-IT" sz="2200" dirty="0" smtClean="0">
                <a:ea typeface="ＭＳ Ｐゴシック" pitchFamily="34" charset="-128"/>
              </a:rPr>
              <a:t>performances </a:t>
            </a:r>
            <a:r>
              <a:rPr lang="it-IT" sz="2200" dirty="0">
                <a:ea typeface="ＭＳ Ｐゴシック" pitchFamily="34" charset="-128"/>
              </a:rPr>
              <a:t>and </a:t>
            </a:r>
            <a:r>
              <a:rPr lang="it-IT" sz="2200" dirty="0" smtClean="0">
                <a:ea typeface="ＭＳ Ｐゴシック" pitchFamily="34" charset="-128"/>
              </a:rPr>
              <a:t>more </a:t>
            </a:r>
            <a:r>
              <a:rPr lang="it-IT" sz="2200" dirty="0" err="1" smtClean="0">
                <a:ea typeface="ＭＳ Ｐゴシック" pitchFamily="34" charset="-128"/>
              </a:rPr>
              <a:t>flexibility</a:t>
            </a:r>
            <a:endParaRPr lang="it-IT" sz="2200" dirty="0">
              <a:ea typeface="ＭＳ Ｐゴシック" pitchFamily="34" charset="-128"/>
            </a:endParaRPr>
          </a:p>
          <a:p>
            <a:pPr>
              <a:lnSpc>
                <a:spcPct val="90000"/>
              </a:lnSpc>
            </a:pPr>
            <a:r>
              <a:rPr lang="it-IT" sz="2200" dirty="0">
                <a:ea typeface="ＭＳ Ｐゴシック" pitchFamily="34" charset="-128"/>
              </a:rPr>
              <a:t>More </a:t>
            </a:r>
            <a:r>
              <a:rPr lang="it-IT" sz="2200" dirty="0" err="1">
                <a:ea typeface="ＭＳ Ｐゴシック" pitchFamily="34" charset="-128"/>
              </a:rPr>
              <a:t>subtle</a:t>
            </a:r>
            <a:r>
              <a:rPr lang="it-IT" sz="2200" dirty="0">
                <a:ea typeface="ＭＳ Ｐゴシック" pitchFamily="34" charset="-128"/>
              </a:rPr>
              <a:t> </a:t>
            </a:r>
            <a:r>
              <a:rPr lang="it-IT" sz="2200" dirty="0" err="1">
                <a:ea typeface="ＭＳ Ｐゴシック" pitchFamily="34" charset="-128"/>
              </a:rPr>
              <a:t>beam</a:t>
            </a:r>
            <a:r>
              <a:rPr lang="it-IT" sz="2200" dirty="0">
                <a:ea typeface="ＭＳ Ｐゴシック" pitchFamily="34" charset="-128"/>
              </a:rPr>
              <a:t> </a:t>
            </a:r>
            <a:r>
              <a:rPr lang="it-IT" sz="2200" dirty="0" err="1">
                <a:ea typeface="ＭＳ Ｐゴシック" pitchFamily="34" charset="-128"/>
              </a:rPr>
              <a:t>dynamics</a:t>
            </a:r>
            <a:r>
              <a:rPr lang="it-IT" sz="2200" dirty="0">
                <a:ea typeface="ＭＳ Ｐゴシック" pitchFamily="34" charset="-128"/>
              </a:rPr>
              <a:t> </a:t>
            </a:r>
            <a:r>
              <a:rPr lang="it-IT" sz="2200" dirty="0" err="1">
                <a:ea typeface="ＭＳ Ｐゴシック" pitchFamily="34" charset="-128"/>
              </a:rPr>
              <a:t>issues</a:t>
            </a:r>
            <a:r>
              <a:rPr lang="it-IT" sz="2200" dirty="0">
                <a:ea typeface="ＭＳ Ｐゴシック" pitchFamily="34" charset="-128"/>
              </a:rPr>
              <a:t> are </a:t>
            </a:r>
            <a:r>
              <a:rPr lang="it-IT" sz="2200" dirty="0" err="1">
                <a:ea typeface="ＭＳ Ｐゴシック" pitchFamily="34" charset="-128"/>
              </a:rPr>
              <a:t>being</a:t>
            </a:r>
            <a:r>
              <a:rPr lang="it-IT" sz="2200" dirty="0">
                <a:ea typeface="ＭＳ Ｐゴシック" pitchFamily="34" charset="-128"/>
              </a:rPr>
              <a:t> </a:t>
            </a:r>
            <a:r>
              <a:rPr lang="it-IT" sz="2200" dirty="0" err="1">
                <a:ea typeface="ＭＳ Ｐゴシック" pitchFamily="34" charset="-128"/>
              </a:rPr>
              <a:t>studied</a:t>
            </a:r>
            <a:r>
              <a:rPr lang="it-IT" sz="2200" dirty="0">
                <a:ea typeface="ＭＳ Ｐゴシック" pitchFamily="34" charset="-128"/>
              </a:rPr>
              <a:t> (e.g. IBS, FII, </a:t>
            </a:r>
            <a:r>
              <a:rPr lang="it-IT" sz="2200" dirty="0" err="1">
                <a:ea typeface="ＭＳ Ｐゴシック" pitchFamily="34" charset="-128"/>
              </a:rPr>
              <a:t>emittance</a:t>
            </a:r>
            <a:r>
              <a:rPr lang="it-IT" sz="2200" dirty="0">
                <a:ea typeface="ＭＳ Ｐゴシック" pitchFamily="34" charset="-128"/>
              </a:rPr>
              <a:t> </a:t>
            </a:r>
            <a:r>
              <a:rPr lang="it-IT" sz="2200" dirty="0" err="1">
                <a:ea typeface="ＭＳ Ｐゴシック" pitchFamily="34" charset="-128"/>
              </a:rPr>
              <a:t>diffusion</a:t>
            </a:r>
            <a:r>
              <a:rPr lang="it-IT" sz="2200" dirty="0">
                <a:ea typeface="ＭＳ Ｐゴシック" pitchFamily="34" charset="-128"/>
              </a:rPr>
              <a:t>, </a:t>
            </a:r>
            <a:r>
              <a:rPr lang="it-IT" sz="2200" dirty="0" err="1">
                <a:ea typeface="ＭＳ Ｐゴシック" pitchFamily="34" charset="-128"/>
              </a:rPr>
              <a:t>beam-beam</a:t>
            </a:r>
            <a:r>
              <a:rPr lang="it-IT" sz="2200" dirty="0">
                <a:ea typeface="ＭＳ Ｐゴシック" pitchFamily="34" charset="-128"/>
              </a:rPr>
              <a:t> </a:t>
            </a:r>
            <a:r>
              <a:rPr lang="it-IT" sz="2200" dirty="0" err="1">
                <a:ea typeface="ＭＳ Ｐゴシック" pitchFamily="34" charset="-128"/>
              </a:rPr>
              <a:t>effects</a:t>
            </a:r>
            <a:r>
              <a:rPr lang="it-IT" sz="2200" dirty="0">
                <a:ea typeface="ＭＳ Ｐゴシック" pitchFamily="34" charset="-128"/>
              </a:rPr>
              <a:t>, </a:t>
            </a:r>
            <a:r>
              <a:rPr lang="it-IT" sz="2200" dirty="0" err="1">
                <a:ea typeface="ＭＳ Ｐゴシック" pitchFamily="34" charset="-128"/>
              </a:rPr>
              <a:t>feedbacks</a:t>
            </a:r>
            <a:r>
              <a:rPr lang="it-IT" sz="2200" dirty="0" smtClean="0">
                <a:ea typeface="ＭＳ Ｐゴシック" pitchFamily="34" charset="-128"/>
              </a:rPr>
              <a:t>)</a:t>
            </a:r>
            <a:endParaRPr lang="en-US" sz="2200" dirty="0">
              <a:ea typeface="ＭＳ Ｐゴシック" pitchFamily="34" charset="-128"/>
            </a:endParaRPr>
          </a:p>
          <a:p>
            <a:pPr>
              <a:lnSpc>
                <a:spcPct val="90000"/>
              </a:lnSpc>
            </a:pPr>
            <a:r>
              <a:rPr lang="en-US" sz="2200" dirty="0" smtClean="0">
                <a:ea typeface="ＭＳ Ｐゴシック" pitchFamily="34" charset="-128"/>
              </a:rPr>
              <a:t>Components </a:t>
            </a:r>
            <a:r>
              <a:rPr lang="en-US" sz="2200" dirty="0">
                <a:ea typeface="ＭＳ Ｐゴシック" pitchFamily="34" charset="-128"/>
              </a:rPr>
              <a:t>and lattice tolerances with corrections are being </a:t>
            </a:r>
            <a:r>
              <a:rPr lang="en-US" sz="2200" dirty="0" smtClean="0">
                <a:ea typeface="ＭＳ Ｐゴシック" pitchFamily="34" charset="-128"/>
              </a:rPr>
              <a:t>studied</a:t>
            </a:r>
            <a:endParaRPr lang="en-US" sz="2200" dirty="0">
              <a:ea typeface="ＭＳ Ｐゴシック" pitchFamily="34" charset="-128"/>
            </a:endParaRPr>
          </a:p>
          <a:p>
            <a:pPr>
              <a:lnSpc>
                <a:spcPct val="90000"/>
              </a:lnSpc>
            </a:pPr>
            <a:r>
              <a:rPr lang="en-US" sz="2200" dirty="0">
                <a:ea typeface="ＭＳ Ｐゴシック" pitchFamily="34" charset="-128"/>
              </a:rPr>
              <a:t>Polarization is progressing: beam-beam depolarization, trying to simplify the polarized gun, spin </a:t>
            </a:r>
            <a:r>
              <a:rPr lang="en-US" sz="2200" dirty="0" smtClean="0">
                <a:ea typeface="ＭＳ Ｐゴシック" pitchFamily="34" charset="-128"/>
              </a:rPr>
              <a:t>measurements</a:t>
            </a:r>
            <a:endParaRPr lang="en-US" sz="2200" dirty="0">
              <a:ea typeface="ＭＳ Ｐゴシック" pitchFamily="34" charset="-128"/>
            </a:endParaRPr>
          </a:p>
          <a:p>
            <a:pPr>
              <a:lnSpc>
                <a:spcPct val="90000"/>
              </a:lnSpc>
            </a:pPr>
            <a:r>
              <a:rPr lang="en-US" sz="2200" dirty="0" smtClean="0">
                <a:ea typeface="ＭＳ Ｐゴシック" pitchFamily="34" charset="-128"/>
              </a:rPr>
              <a:t>Synchrotron Light </a:t>
            </a:r>
            <a:r>
              <a:rPr lang="en-US" sz="2200" dirty="0" err="1" smtClean="0">
                <a:ea typeface="ＭＳ Ｐゴシック" pitchFamily="34" charset="-128"/>
              </a:rPr>
              <a:t>beamlines</a:t>
            </a:r>
            <a:r>
              <a:rPr lang="en-US" sz="2200" dirty="0" smtClean="0">
                <a:ea typeface="ＭＳ Ｐゴシック" pitchFamily="34" charset="-128"/>
              </a:rPr>
              <a:t> option is </a:t>
            </a:r>
            <a:r>
              <a:rPr lang="en-US" sz="2200" dirty="0">
                <a:ea typeface="ＭＳ Ｐゴシック" pitchFamily="34" charset="-128"/>
              </a:rPr>
              <a:t>being </a:t>
            </a:r>
            <a:r>
              <a:rPr lang="en-US" sz="2200" dirty="0" smtClean="0">
                <a:ea typeface="ＭＳ Ｐゴシック" pitchFamily="34" charset="-128"/>
              </a:rPr>
              <a:t>studied</a:t>
            </a:r>
            <a:endParaRPr lang="en-US" sz="2200" dirty="0">
              <a:ea typeface="ＭＳ Ｐゴシック" pitchFamily="34" charset="-128"/>
            </a:endParaRPr>
          </a:p>
          <a:p>
            <a:pPr>
              <a:lnSpc>
                <a:spcPct val="90000"/>
              </a:lnSpc>
            </a:pPr>
            <a:r>
              <a:rPr lang="it-IT" sz="2200" dirty="0">
                <a:ea typeface="ＭＳ Ｐゴシック" pitchFamily="34" charset="-128"/>
              </a:rPr>
              <a:t>CDR2 </a:t>
            </a:r>
            <a:r>
              <a:rPr lang="it-IT" sz="2200" dirty="0" err="1">
                <a:ea typeface="ＭＳ Ｐゴシック" pitchFamily="34" charset="-128"/>
              </a:rPr>
              <a:t>is</a:t>
            </a:r>
            <a:r>
              <a:rPr lang="it-IT" sz="2200" dirty="0">
                <a:ea typeface="ＭＳ Ｐゴシック" pitchFamily="34" charset="-128"/>
              </a:rPr>
              <a:t> </a:t>
            </a:r>
            <a:r>
              <a:rPr lang="it-IT" sz="2200" dirty="0" smtClean="0">
                <a:ea typeface="ＭＳ Ｐゴシック" pitchFamily="34" charset="-128"/>
              </a:rPr>
              <a:t>ready</a:t>
            </a:r>
          </a:p>
          <a:p>
            <a:pPr>
              <a:lnSpc>
                <a:spcPct val="90000"/>
              </a:lnSpc>
            </a:pPr>
            <a:r>
              <a:rPr lang="it-IT" sz="2200" dirty="0" err="1" smtClean="0">
                <a:ea typeface="ＭＳ Ｐゴシック" pitchFamily="34" charset="-128"/>
              </a:rPr>
              <a:t>We</a:t>
            </a:r>
            <a:r>
              <a:rPr lang="it-IT" sz="2200" dirty="0" smtClean="0">
                <a:ea typeface="ＭＳ Ｐゴシック" pitchFamily="34" charset="-128"/>
              </a:rPr>
              <a:t> are </a:t>
            </a:r>
            <a:r>
              <a:rPr lang="it-IT" sz="2200" dirty="0" err="1" smtClean="0">
                <a:ea typeface="ＭＳ Ｐゴシック" pitchFamily="34" charset="-128"/>
              </a:rPr>
              <a:t>already</a:t>
            </a:r>
            <a:r>
              <a:rPr lang="it-IT" sz="2200" dirty="0" smtClean="0">
                <a:ea typeface="ＭＳ Ｐゴシック" pitchFamily="34" charset="-128"/>
              </a:rPr>
              <a:t> </a:t>
            </a:r>
            <a:r>
              <a:rPr lang="it-IT" sz="2200" dirty="0" err="1" smtClean="0">
                <a:ea typeface="ＭＳ Ｐゴシック" pitchFamily="34" charset="-128"/>
              </a:rPr>
              <a:t>actively</a:t>
            </a:r>
            <a:r>
              <a:rPr lang="it-IT" sz="2200" dirty="0" smtClean="0">
                <a:ea typeface="ＭＳ Ｐゴシック" pitchFamily="34" charset="-128"/>
              </a:rPr>
              <a:t> </a:t>
            </a:r>
            <a:r>
              <a:rPr lang="it-IT" sz="2200" dirty="0" err="1" smtClean="0">
                <a:ea typeface="ＭＳ Ｐゴシック" pitchFamily="34" charset="-128"/>
              </a:rPr>
              <a:t>collaborating</a:t>
            </a:r>
            <a:r>
              <a:rPr lang="it-IT" sz="2200" dirty="0" smtClean="0">
                <a:ea typeface="ＭＳ Ｐゴシック" pitchFamily="34" charset="-128"/>
              </a:rPr>
              <a:t> with </a:t>
            </a:r>
            <a:r>
              <a:rPr lang="it-IT" sz="2200" dirty="0" err="1" smtClean="0">
                <a:ea typeface="ＭＳ Ｐゴシック" pitchFamily="34" charset="-128"/>
              </a:rPr>
              <a:t>other</a:t>
            </a:r>
            <a:r>
              <a:rPr lang="it-IT" sz="2200" dirty="0" smtClean="0">
                <a:ea typeface="ＭＳ Ｐゴシック" pitchFamily="34" charset="-128"/>
              </a:rPr>
              <a:t> </a:t>
            </a:r>
            <a:r>
              <a:rPr lang="it-IT" sz="2200" dirty="0" err="1" smtClean="0">
                <a:ea typeface="ＭＳ Ｐゴシック" pitchFamily="34" charset="-128"/>
              </a:rPr>
              <a:t>Labs</a:t>
            </a:r>
            <a:r>
              <a:rPr lang="it-IT" sz="2200" dirty="0" smtClean="0">
                <a:ea typeface="ＭＳ Ｐゴシック" pitchFamily="34" charset="-128"/>
              </a:rPr>
              <a:t> (CERN, PSI, Rutherford, </a:t>
            </a:r>
            <a:r>
              <a:rPr lang="it-IT" sz="2200" dirty="0" err="1" smtClean="0">
                <a:ea typeface="ＭＳ Ｐゴシック" pitchFamily="34" charset="-128"/>
              </a:rPr>
              <a:t>Cornell</a:t>
            </a:r>
            <a:r>
              <a:rPr lang="it-IT" sz="2200" dirty="0" smtClean="0">
                <a:ea typeface="ＭＳ Ｐゴシック" pitchFamily="34" charset="-128"/>
              </a:rPr>
              <a:t>,…) to solve common </a:t>
            </a:r>
            <a:r>
              <a:rPr lang="it-IT" sz="2200" dirty="0" err="1" smtClean="0">
                <a:ea typeface="ＭＳ Ｐゴシック" pitchFamily="34" charset="-128"/>
              </a:rPr>
              <a:t>issues</a:t>
            </a:r>
            <a:endParaRPr lang="it-IT" sz="2200" dirty="0">
              <a:ea typeface="ＭＳ Ｐゴシック" pitchFamily="34" charset="-128"/>
            </a:endParaRPr>
          </a:p>
          <a:p>
            <a:pPr>
              <a:lnSpc>
                <a:spcPct val="90000"/>
              </a:lnSpc>
            </a:pPr>
            <a:r>
              <a:rPr lang="it-IT" sz="2200" dirty="0" err="1" smtClean="0">
                <a:solidFill>
                  <a:srgbClr val="FFFF00"/>
                </a:solidFill>
                <a:ea typeface="ＭＳ Ｐゴシック" pitchFamily="34" charset="-128"/>
              </a:rPr>
              <a:t>We</a:t>
            </a:r>
            <a:r>
              <a:rPr lang="it-IT" sz="2200" dirty="0" smtClean="0">
                <a:solidFill>
                  <a:srgbClr val="FFFF00"/>
                </a:solidFill>
                <a:ea typeface="ＭＳ Ｐゴシック" pitchFamily="34" charset="-128"/>
              </a:rPr>
              <a:t> </a:t>
            </a:r>
            <a:r>
              <a:rPr lang="it-IT" sz="2200" dirty="0" err="1" smtClean="0">
                <a:solidFill>
                  <a:srgbClr val="FFFF00"/>
                </a:solidFill>
                <a:ea typeface="ＭＳ Ｐゴシック" pitchFamily="34" charset="-128"/>
              </a:rPr>
              <a:t>need</a:t>
            </a:r>
            <a:r>
              <a:rPr lang="it-IT" sz="2200" dirty="0" smtClean="0">
                <a:solidFill>
                  <a:srgbClr val="FFFF00"/>
                </a:solidFill>
                <a:ea typeface="ＭＳ Ｐゴシック" pitchFamily="34" charset="-128"/>
              </a:rPr>
              <a:t> </a:t>
            </a:r>
            <a:r>
              <a:rPr lang="it-IT" sz="2200" dirty="0">
                <a:solidFill>
                  <a:srgbClr val="FFFF00"/>
                </a:solidFill>
                <a:ea typeface="ＭＳ Ｐゴシック" pitchFamily="34" charset="-128"/>
              </a:rPr>
              <a:t>to </a:t>
            </a:r>
            <a:r>
              <a:rPr lang="it-IT" sz="2200" dirty="0" err="1">
                <a:solidFill>
                  <a:srgbClr val="FFFF00"/>
                </a:solidFill>
                <a:ea typeface="ＭＳ Ｐゴシック" pitchFamily="34" charset="-128"/>
              </a:rPr>
              <a:t>organize</a:t>
            </a:r>
            <a:r>
              <a:rPr lang="it-IT" sz="2200" dirty="0">
                <a:solidFill>
                  <a:srgbClr val="FFFF00"/>
                </a:solidFill>
                <a:ea typeface="ＭＳ Ｐゴシック" pitchFamily="34" charset="-128"/>
              </a:rPr>
              <a:t> the </a:t>
            </a:r>
            <a:r>
              <a:rPr lang="it-IT" sz="2200" dirty="0" err="1">
                <a:solidFill>
                  <a:srgbClr val="FFFF00"/>
                </a:solidFill>
                <a:ea typeface="ＭＳ Ｐゴシック" pitchFamily="34" charset="-128"/>
              </a:rPr>
              <a:t>effort</a:t>
            </a:r>
            <a:r>
              <a:rPr lang="it-IT" sz="2200" dirty="0">
                <a:solidFill>
                  <a:srgbClr val="FFFF00"/>
                </a:solidFill>
                <a:ea typeface="ＭＳ Ｐゴシック" pitchFamily="34" charset="-128"/>
              </a:rPr>
              <a:t> for the </a:t>
            </a:r>
            <a:r>
              <a:rPr lang="it-IT" sz="2200" dirty="0" err="1" smtClean="0">
                <a:solidFill>
                  <a:srgbClr val="FFFF00"/>
                </a:solidFill>
                <a:ea typeface="ＭＳ Ｐゴシック" pitchFamily="34" charset="-128"/>
              </a:rPr>
              <a:t>project</a:t>
            </a:r>
            <a:endParaRPr lang="it-IT" sz="2200" dirty="0">
              <a:solidFill>
                <a:srgbClr val="FFFF00"/>
              </a:solidFill>
              <a:ea typeface="ＭＳ Ｐゴシック"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908720"/>
          </a:xfrm>
        </p:spPr>
        <p:txBody>
          <a:bodyPr/>
          <a:lstStyle/>
          <a:p>
            <a:r>
              <a:rPr lang="it-IT" dirty="0" smtClean="0"/>
              <a:t>Layout V12, 1.25 Km</a:t>
            </a:r>
            <a:endParaRPr lang="it-IT" dirty="0"/>
          </a:p>
        </p:txBody>
      </p:sp>
      <p:grpSp>
        <p:nvGrpSpPr>
          <p:cNvPr id="4" name="Gruppo 3"/>
          <p:cNvGrpSpPr/>
          <p:nvPr/>
        </p:nvGrpSpPr>
        <p:grpSpPr>
          <a:xfrm>
            <a:off x="1042988" y="980728"/>
            <a:ext cx="7454900" cy="5651500"/>
            <a:chOff x="1042988" y="1206500"/>
            <a:chExt cx="7454900" cy="565150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988" y="1206500"/>
              <a:ext cx="7056437" cy="5651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4551363" y="1576388"/>
              <a:ext cx="400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it-IT" b="1">
                  <a:solidFill>
                    <a:srgbClr val="FF0000"/>
                  </a:solidFill>
                </a:rPr>
                <a:t>IP</a:t>
              </a:r>
              <a:endParaRPr lang="en-US" b="1">
                <a:solidFill>
                  <a:srgbClr val="FF0000"/>
                </a:solidFill>
              </a:endParaRPr>
            </a:p>
          </p:txBody>
        </p:sp>
        <p:sp>
          <p:nvSpPr>
            <p:cNvPr id="7" name="Text Box 6"/>
            <p:cNvSpPr txBox="1">
              <a:spLocks noChangeArrowheads="1"/>
            </p:cNvSpPr>
            <p:nvPr/>
          </p:nvSpPr>
          <p:spPr bwMode="auto">
            <a:xfrm>
              <a:off x="3327400" y="5373688"/>
              <a:ext cx="1136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it-IT" b="1">
                  <a:solidFill>
                    <a:srgbClr val="FF0000"/>
                  </a:solidFill>
                </a:rPr>
                <a:t>Rings </a:t>
              </a:r>
            </a:p>
            <a:p>
              <a:pPr eaLnBrk="1" hangingPunct="1"/>
              <a:r>
                <a:rPr lang="it-IT" b="1">
                  <a:solidFill>
                    <a:srgbClr val="FF0000"/>
                  </a:solidFill>
                </a:rPr>
                <a:t>crossing</a:t>
              </a:r>
              <a:endParaRPr lang="en-US" b="1">
                <a:solidFill>
                  <a:srgbClr val="FF0000"/>
                </a:solidFill>
              </a:endParaRPr>
            </a:p>
          </p:txBody>
        </p:sp>
        <p:sp>
          <p:nvSpPr>
            <p:cNvPr id="8" name="Line 7"/>
            <p:cNvSpPr>
              <a:spLocks noChangeShapeType="1"/>
            </p:cNvSpPr>
            <p:nvPr/>
          </p:nvSpPr>
          <p:spPr bwMode="auto">
            <a:xfrm flipH="1">
              <a:off x="3779838" y="5949950"/>
              <a:ext cx="71437" cy="3587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 name="Text Box 8"/>
            <p:cNvSpPr txBox="1">
              <a:spLocks noChangeArrowheads="1"/>
            </p:cNvSpPr>
            <p:nvPr/>
          </p:nvSpPr>
          <p:spPr bwMode="auto">
            <a:xfrm>
              <a:off x="4211638" y="1916113"/>
              <a:ext cx="106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it-IT" b="1" dirty="0" smtClean="0">
                  <a:solidFill>
                    <a:schemeClr val="accent2"/>
                  </a:solidFill>
                </a:rPr>
                <a:t>60 </a:t>
              </a:r>
              <a:r>
                <a:rPr lang="it-IT" b="1" dirty="0" err="1">
                  <a:solidFill>
                    <a:schemeClr val="accent2"/>
                  </a:solidFill>
                </a:rPr>
                <a:t>mrad</a:t>
              </a:r>
              <a:endParaRPr lang="en-US" b="1" dirty="0">
                <a:solidFill>
                  <a:schemeClr val="accent2"/>
                </a:solidFill>
              </a:endParaRPr>
            </a:p>
          </p:txBody>
        </p:sp>
        <p:sp>
          <p:nvSpPr>
            <p:cNvPr id="10" name="Text Box 9"/>
            <p:cNvSpPr txBox="1">
              <a:spLocks noChangeArrowheads="1"/>
            </p:cNvSpPr>
            <p:nvPr/>
          </p:nvSpPr>
          <p:spPr bwMode="auto">
            <a:xfrm>
              <a:off x="4427538" y="5876925"/>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b="1">
                  <a:solidFill>
                    <a:srgbClr val="FF0000"/>
                  </a:solidFill>
                </a:rPr>
                <a:t>RF</a:t>
              </a:r>
            </a:p>
          </p:txBody>
        </p:sp>
        <p:sp>
          <p:nvSpPr>
            <p:cNvPr id="11" name="Text Box 10"/>
            <p:cNvSpPr txBox="1">
              <a:spLocks noChangeArrowheads="1"/>
            </p:cNvSpPr>
            <p:nvPr/>
          </p:nvSpPr>
          <p:spPr bwMode="auto">
            <a:xfrm>
              <a:off x="2484438" y="1484313"/>
              <a:ext cx="1022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b="1">
                  <a:solidFill>
                    <a:srgbClr val="FF0000"/>
                  </a:solidFill>
                </a:rPr>
                <a:t>LER SR</a:t>
              </a:r>
            </a:p>
          </p:txBody>
        </p:sp>
        <p:sp>
          <p:nvSpPr>
            <p:cNvPr id="12" name="Text Box 11"/>
            <p:cNvSpPr txBox="1">
              <a:spLocks noChangeArrowheads="1"/>
            </p:cNvSpPr>
            <p:nvPr/>
          </p:nvSpPr>
          <p:spPr bwMode="auto">
            <a:xfrm>
              <a:off x="5364163" y="2054225"/>
              <a:ext cx="102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b="1">
                  <a:solidFill>
                    <a:srgbClr val="FF0000"/>
                  </a:solidFill>
                </a:rPr>
                <a:t>LER SR</a:t>
              </a:r>
            </a:p>
          </p:txBody>
        </p:sp>
        <p:sp>
          <p:nvSpPr>
            <p:cNvPr id="13" name="Text Box 12"/>
            <p:cNvSpPr txBox="1">
              <a:spLocks noChangeArrowheads="1"/>
            </p:cNvSpPr>
            <p:nvPr/>
          </p:nvSpPr>
          <p:spPr bwMode="auto">
            <a:xfrm>
              <a:off x="7831138" y="3044825"/>
              <a:ext cx="66675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b="1">
                  <a:solidFill>
                    <a:srgbClr val="FF0000"/>
                  </a:solidFill>
                </a:rPr>
                <a:t>HER</a:t>
              </a:r>
            </a:p>
            <a:p>
              <a:pPr eaLnBrk="1" hangingPunct="1"/>
              <a:r>
                <a:rPr lang="en-US" b="1">
                  <a:solidFill>
                    <a:srgbClr val="FF0000"/>
                  </a:solidFill>
                </a:rPr>
                <a:t>arc</a:t>
              </a:r>
            </a:p>
          </p:txBody>
        </p:sp>
        <p:sp>
          <p:nvSpPr>
            <p:cNvPr id="14" name="Text Box 13"/>
            <p:cNvSpPr txBox="1">
              <a:spLocks noChangeArrowheads="1"/>
            </p:cNvSpPr>
            <p:nvPr/>
          </p:nvSpPr>
          <p:spPr bwMode="auto">
            <a:xfrm>
              <a:off x="6948488" y="3044825"/>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b="1">
                  <a:solidFill>
                    <a:srgbClr val="FF0000"/>
                  </a:solidFill>
                </a:rPr>
                <a:t>LER</a:t>
              </a:r>
            </a:p>
            <a:p>
              <a:pPr eaLnBrk="1" hangingPunct="1"/>
              <a:r>
                <a:rPr lang="en-US" b="1">
                  <a:solidFill>
                    <a:srgbClr val="FF0000"/>
                  </a:solidFill>
                </a:rPr>
                <a:t>arc</a:t>
              </a:r>
            </a:p>
          </p:txBody>
        </p:sp>
        <p:sp>
          <p:nvSpPr>
            <p:cNvPr id="15" name="Text Box 14"/>
            <p:cNvSpPr txBox="1">
              <a:spLocks noChangeArrowheads="1"/>
            </p:cNvSpPr>
            <p:nvPr/>
          </p:nvSpPr>
          <p:spPr bwMode="auto">
            <a:xfrm>
              <a:off x="1692275" y="3644900"/>
              <a:ext cx="666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b="1">
                  <a:solidFill>
                    <a:srgbClr val="FF0000"/>
                  </a:solidFill>
                </a:rPr>
                <a:t>HER</a:t>
              </a:r>
            </a:p>
            <a:p>
              <a:pPr eaLnBrk="1" hangingPunct="1"/>
              <a:r>
                <a:rPr lang="en-US" b="1">
                  <a:solidFill>
                    <a:srgbClr val="FF0000"/>
                  </a:solidFill>
                </a:rPr>
                <a:t>arc</a:t>
              </a:r>
            </a:p>
          </p:txBody>
        </p:sp>
        <p:sp>
          <p:nvSpPr>
            <p:cNvPr id="16" name="Text Box 15"/>
            <p:cNvSpPr txBox="1">
              <a:spLocks noChangeArrowheads="1"/>
            </p:cNvSpPr>
            <p:nvPr/>
          </p:nvSpPr>
          <p:spPr bwMode="auto">
            <a:xfrm>
              <a:off x="1082675" y="3044825"/>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b="1">
                  <a:solidFill>
                    <a:srgbClr val="FF0000"/>
                  </a:solidFill>
                </a:rPr>
                <a:t>LER</a:t>
              </a:r>
            </a:p>
            <a:p>
              <a:pPr eaLnBrk="1" hangingPunct="1"/>
              <a:r>
                <a:rPr lang="en-US" b="1">
                  <a:solidFill>
                    <a:srgbClr val="FF0000"/>
                  </a:solidFill>
                </a:rPr>
                <a:t>arc</a:t>
              </a:r>
            </a:p>
          </p:txBody>
        </p:sp>
        <p:sp>
          <p:nvSpPr>
            <p:cNvPr id="17" name="Line 16"/>
            <p:cNvSpPr>
              <a:spLocks noChangeShapeType="1"/>
            </p:cNvSpPr>
            <p:nvPr/>
          </p:nvSpPr>
          <p:spPr bwMode="auto">
            <a:xfrm>
              <a:off x="6372225" y="2881313"/>
              <a:ext cx="0" cy="241935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 name="Text Box 17"/>
            <p:cNvSpPr txBox="1">
              <a:spLocks noChangeArrowheads="1"/>
            </p:cNvSpPr>
            <p:nvPr/>
          </p:nvSpPr>
          <p:spPr bwMode="auto">
            <a:xfrm>
              <a:off x="6453188" y="5502275"/>
              <a:ext cx="38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b="1">
                  <a:solidFill>
                    <a:srgbClr val="0000FF"/>
                  </a:solidFill>
                </a:rPr>
                <a:t>e-</a:t>
              </a:r>
            </a:p>
          </p:txBody>
        </p:sp>
        <p:sp>
          <p:nvSpPr>
            <p:cNvPr id="19" name="Freeform 18"/>
            <p:cNvSpPr>
              <a:spLocks/>
            </p:cNvSpPr>
            <p:nvPr/>
          </p:nvSpPr>
          <p:spPr bwMode="auto">
            <a:xfrm>
              <a:off x="3419475" y="5310188"/>
              <a:ext cx="2952750" cy="927100"/>
            </a:xfrm>
            <a:custGeom>
              <a:avLst/>
              <a:gdLst>
                <a:gd name="T0" fmla="*/ 2147483647 w 580"/>
                <a:gd name="T1" fmla="*/ 0 h 629"/>
                <a:gd name="T2" fmla="*/ 2147483647 w 580"/>
                <a:gd name="T3" fmla="*/ 2147483647 h 629"/>
                <a:gd name="T4" fmla="*/ 0 w 580"/>
                <a:gd name="T5" fmla="*/ 2147483647 h 629"/>
                <a:gd name="T6" fmla="*/ 0 60000 65536"/>
                <a:gd name="T7" fmla="*/ 0 60000 65536"/>
                <a:gd name="T8" fmla="*/ 0 60000 65536"/>
                <a:gd name="T9" fmla="*/ 0 w 580"/>
                <a:gd name="T10" fmla="*/ 0 h 629"/>
                <a:gd name="T11" fmla="*/ 580 w 580"/>
                <a:gd name="T12" fmla="*/ 629 h 629"/>
              </a:gdLst>
              <a:ahLst/>
              <a:cxnLst>
                <a:cxn ang="T6">
                  <a:pos x="T0" y="T1"/>
                </a:cxn>
                <a:cxn ang="T7">
                  <a:pos x="T2" y="T3"/>
                </a:cxn>
                <a:cxn ang="T8">
                  <a:pos x="T4" y="T5"/>
                </a:cxn>
              </a:cxnLst>
              <a:rect l="T9" t="T10" r="T11" b="T12"/>
              <a:pathLst>
                <a:path w="580" h="629">
                  <a:moveTo>
                    <a:pt x="580" y="0"/>
                  </a:moveTo>
                  <a:cubicBezTo>
                    <a:pt x="580" y="189"/>
                    <a:pt x="580" y="379"/>
                    <a:pt x="483" y="484"/>
                  </a:cubicBezTo>
                  <a:cubicBezTo>
                    <a:pt x="386" y="589"/>
                    <a:pt x="81" y="605"/>
                    <a:pt x="0" y="629"/>
                  </a:cubicBezTo>
                </a:path>
              </a:pathLst>
            </a:custGeom>
            <a:noFill/>
            <a:ln w="25400">
              <a:solidFill>
                <a:srgbClr val="0000FF"/>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0" name="Freeform 19"/>
            <p:cNvSpPr>
              <a:spLocks/>
            </p:cNvSpPr>
            <p:nvPr/>
          </p:nvSpPr>
          <p:spPr bwMode="auto">
            <a:xfrm>
              <a:off x="6372225" y="5257800"/>
              <a:ext cx="506413" cy="692150"/>
            </a:xfrm>
            <a:custGeom>
              <a:avLst/>
              <a:gdLst>
                <a:gd name="T0" fmla="*/ 2147483647 w 319"/>
                <a:gd name="T1" fmla="*/ 0 h 436"/>
                <a:gd name="T2" fmla="*/ 2147483647 w 319"/>
                <a:gd name="T3" fmla="*/ 2147483647 h 436"/>
                <a:gd name="T4" fmla="*/ 2147483647 w 319"/>
                <a:gd name="T5" fmla="*/ 2147483647 h 436"/>
                <a:gd name="T6" fmla="*/ 0 60000 65536"/>
                <a:gd name="T7" fmla="*/ 0 60000 65536"/>
                <a:gd name="T8" fmla="*/ 0 60000 65536"/>
                <a:gd name="T9" fmla="*/ 0 w 319"/>
                <a:gd name="T10" fmla="*/ 0 h 436"/>
                <a:gd name="T11" fmla="*/ 319 w 319"/>
                <a:gd name="T12" fmla="*/ 436 h 436"/>
              </a:gdLst>
              <a:ahLst/>
              <a:cxnLst>
                <a:cxn ang="T6">
                  <a:pos x="T0" y="T1"/>
                </a:cxn>
                <a:cxn ang="T7">
                  <a:pos x="T2" y="T3"/>
                </a:cxn>
                <a:cxn ang="T8">
                  <a:pos x="T4" y="T5"/>
                </a:cxn>
              </a:cxnLst>
              <a:rect l="T9" t="T10" r="T11" b="T12"/>
              <a:pathLst>
                <a:path w="319" h="436">
                  <a:moveTo>
                    <a:pt x="4" y="0"/>
                  </a:moveTo>
                  <a:cubicBezTo>
                    <a:pt x="2" y="133"/>
                    <a:pt x="0" y="266"/>
                    <a:pt x="53" y="339"/>
                  </a:cubicBezTo>
                  <a:cubicBezTo>
                    <a:pt x="106" y="412"/>
                    <a:pt x="212" y="424"/>
                    <a:pt x="319" y="436"/>
                  </a:cubicBezTo>
                </a:path>
              </a:pathLst>
            </a:custGeom>
            <a:noFill/>
            <a:ln w="25400">
              <a:solidFill>
                <a:srgbClr val="0000FF"/>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 name="Text Box 20"/>
            <p:cNvSpPr txBox="1">
              <a:spLocks noChangeArrowheads="1"/>
            </p:cNvSpPr>
            <p:nvPr/>
          </p:nvSpPr>
          <p:spPr bwMode="auto">
            <a:xfrm>
              <a:off x="5651500" y="5516563"/>
              <a:ext cx="444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b="1">
                  <a:solidFill>
                    <a:srgbClr val="0000FF"/>
                  </a:solidFill>
                </a:rPr>
                <a:t>e+</a:t>
              </a:r>
            </a:p>
          </p:txBody>
        </p:sp>
        <p:sp>
          <p:nvSpPr>
            <p:cNvPr id="22" name="Text Box 21"/>
            <p:cNvSpPr txBox="1">
              <a:spLocks noChangeArrowheads="1"/>
            </p:cNvSpPr>
            <p:nvPr/>
          </p:nvSpPr>
          <p:spPr bwMode="auto">
            <a:xfrm>
              <a:off x="2411413" y="2592388"/>
              <a:ext cx="3816350" cy="2781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0000"/>
                </a:buClr>
                <a:buFont typeface="Wingdings" pitchFamily="2" charset="2"/>
                <a:buChar char="¬"/>
              </a:pPr>
              <a:r>
                <a:rPr lang="en-GB" sz="1600" b="1" dirty="0">
                  <a:solidFill>
                    <a:schemeClr val="accent2"/>
                  </a:solidFill>
                </a:rPr>
                <a:t>HER and LER arcs are parallel to each other in the H-plane while separated by 2.1 m</a:t>
              </a:r>
              <a:r>
                <a:rPr lang="en-US" sz="1600" b="1" dirty="0">
                  <a:solidFill>
                    <a:schemeClr val="accent2"/>
                  </a:solidFill>
                </a:rPr>
                <a:t>. </a:t>
              </a:r>
            </a:p>
            <a:p>
              <a:pPr eaLnBrk="1" hangingPunct="1">
                <a:buClr>
                  <a:srgbClr val="FF0000"/>
                </a:buClr>
                <a:buFont typeface="Wingdings" pitchFamily="2" charset="2"/>
                <a:buChar char="¬"/>
              </a:pPr>
              <a:r>
                <a:rPr lang="en-GB" sz="1600" b="1" dirty="0">
                  <a:solidFill>
                    <a:schemeClr val="accent2"/>
                  </a:solidFill>
                </a:rPr>
                <a:t>Each ring has one inner and one outer arc. </a:t>
              </a:r>
            </a:p>
            <a:p>
              <a:pPr eaLnBrk="1" hangingPunct="1">
                <a:buClr>
                  <a:srgbClr val="FF0000"/>
                </a:buClr>
                <a:buFont typeface="Wingdings" pitchFamily="2" charset="2"/>
                <a:buChar char="¬"/>
              </a:pPr>
              <a:r>
                <a:rPr lang="en-GB" sz="1600" b="1" dirty="0">
                  <a:solidFill>
                    <a:schemeClr val="accent2"/>
                  </a:solidFill>
                </a:rPr>
                <a:t>Both inner and outer arcs provide the same bending angle but outer arc is made longer (increased drift space around the dipoles) in order to provide the same azimuth location as the inner arc</a:t>
              </a:r>
              <a:r>
                <a:rPr lang="en-US" sz="1600" b="1" dirty="0">
                  <a:solidFill>
                    <a:schemeClr val="accent2"/>
                  </a:solidFill>
                </a:rPr>
                <a:t> </a:t>
              </a:r>
            </a:p>
          </p:txBody>
        </p:sp>
      </p:grpSp>
    </p:spTree>
    <p:extLst>
      <p:ext uri="{BB962C8B-B14F-4D97-AF65-F5344CB8AC3E}">
        <p14:creationId xmlns:p14="http://schemas.microsoft.com/office/powerpoint/2010/main" val="4061827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9144000" cy="908050"/>
          </a:xfrm>
        </p:spPr>
        <p:txBody>
          <a:bodyPr/>
          <a:lstStyle/>
          <a:p>
            <a:r>
              <a:rPr lang="en-US" sz="3600" dirty="0"/>
              <a:t>Machine Parameters for 10</a:t>
            </a:r>
            <a:r>
              <a:rPr lang="en-US" sz="3600" baseline="30000" dirty="0"/>
              <a:t>36</a:t>
            </a:r>
            <a:r>
              <a:rPr lang="en-US" sz="3600" dirty="0"/>
              <a:t> cm</a:t>
            </a:r>
            <a:r>
              <a:rPr lang="en-US" sz="3600" baseline="30000" dirty="0"/>
              <a:t>−2</a:t>
            </a:r>
            <a:r>
              <a:rPr lang="en-US" sz="3600" dirty="0"/>
              <a:t> s</a:t>
            </a:r>
            <a:r>
              <a:rPr lang="en-US" sz="3600" baseline="30000" dirty="0"/>
              <a:t>−1</a:t>
            </a:r>
          </a:p>
        </p:txBody>
      </p:sp>
      <p:sp>
        <p:nvSpPr>
          <p:cNvPr id="43011" name="Rectangle 3"/>
          <p:cNvSpPr>
            <a:spLocks noGrp="1" noChangeArrowheads="1"/>
          </p:cNvSpPr>
          <p:nvPr>
            <p:ph type="body" idx="1"/>
          </p:nvPr>
        </p:nvSpPr>
        <p:spPr>
          <a:xfrm>
            <a:off x="457200" y="1196752"/>
            <a:ext cx="8363272" cy="5256584"/>
          </a:xfrm>
        </p:spPr>
        <p:txBody>
          <a:bodyPr/>
          <a:lstStyle/>
          <a:p>
            <a:pPr algn="just">
              <a:lnSpc>
                <a:spcPct val="80000"/>
              </a:lnSpc>
            </a:pPr>
            <a:r>
              <a:rPr lang="en-US" sz="2800" dirty="0">
                <a:ea typeface="Arial Unicode MS" pitchFamily="34" charset="-128"/>
                <a:cs typeface="Arial Unicode MS" pitchFamily="34" charset="-128"/>
              </a:rPr>
              <a:t>The IP and ring parameters have been optimized based on several constraints to maintaining wall plug power, beam currents, bunch lengths, and RF requirements comparable to present </a:t>
            </a:r>
            <a:r>
              <a:rPr lang="en-US" sz="2800" dirty="0" smtClean="0">
                <a:ea typeface="Arial Unicode MS" pitchFamily="34" charset="-128"/>
                <a:cs typeface="Arial Unicode MS" pitchFamily="34" charset="-128"/>
              </a:rPr>
              <a:t>B- Factories</a:t>
            </a:r>
          </a:p>
          <a:p>
            <a:pPr marL="0" indent="0" algn="just">
              <a:lnSpc>
                <a:spcPct val="80000"/>
              </a:lnSpc>
              <a:buNone/>
            </a:pPr>
            <a:endParaRPr lang="en-US" sz="2800" dirty="0" smtClean="0">
              <a:ea typeface="Arial Unicode MS" pitchFamily="34" charset="-128"/>
              <a:cs typeface="Arial Unicode MS" pitchFamily="34" charset="-128"/>
            </a:endParaRPr>
          </a:p>
          <a:p>
            <a:pPr algn="just">
              <a:lnSpc>
                <a:spcPct val="80000"/>
              </a:lnSpc>
            </a:pPr>
            <a:r>
              <a:rPr lang="en-US" sz="2800" dirty="0">
                <a:ea typeface="Arial Unicode MS" pitchFamily="34" charset="-128"/>
                <a:cs typeface="Arial Unicode MS" pitchFamily="34" charset="-128"/>
              </a:rPr>
              <a:t>Simplifying the IR design as much as possible. In particular, reduce the synchrotron radiation in the IR, reduce the HOM power and increase the beam </a:t>
            </a:r>
            <a:r>
              <a:rPr lang="en-US" sz="2800" dirty="0" smtClean="0">
                <a:ea typeface="Arial Unicode MS" pitchFamily="34" charset="-128"/>
                <a:cs typeface="Arial Unicode MS" pitchFamily="34" charset="-128"/>
              </a:rPr>
              <a:t>stay-clear</a:t>
            </a:r>
          </a:p>
          <a:p>
            <a:pPr marL="0" indent="0" algn="just">
              <a:lnSpc>
                <a:spcPct val="80000"/>
              </a:lnSpc>
              <a:buNone/>
            </a:pPr>
            <a:r>
              <a:rPr lang="en-US" sz="2800" dirty="0" smtClean="0">
                <a:ea typeface="Arial Unicode MS" pitchFamily="34" charset="-128"/>
                <a:cs typeface="Arial Unicode MS" pitchFamily="34" charset="-128"/>
              </a:rPr>
              <a:t> </a:t>
            </a:r>
            <a:endParaRPr lang="en-US" sz="2800" dirty="0">
              <a:ea typeface="Arial Unicode MS" pitchFamily="34" charset="-128"/>
              <a:cs typeface="Arial Unicode MS" pitchFamily="34" charset="-128"/>
            </a:endParaRPr>
          </a:p>
          <a:p>
            <a:pPr algn="just">
              <a:lnSpc>
                <a:spcPct val="80000"/>
              </a:lnSpc>
            </a:pPr>
            <a:r>
              <a:rPr lang="en-US" sz="2800" dirty="0" smtClean="0">
                <a:ea typeface="Arial Unicode MS" pitchFamily="34" charset="-128"/>
                <a:cs typeface="Arial Unicode MS" pitchFamily="34" charset="-128"/>
              </a:rPr>
              <a:t>Relaxing </a:t>
            </a:r>
            <a:r>
              <a:rPr lang="en-US" sz="2800" dirty="0">
                <a:ea typeface="Arial Unicode MS" pitchFamily="34" charset="-128"/>
                <a:cs typeface="Arial Unicode MS" pitchFamily="34" charset="-128"/>
              </a:rPr>
              <a:t>as much as possible the requirements on the beam demagnification at the IP. Improved chromatic correction in arc </a:t>
            </a:r>
            <a:r>
              <a:rPr lang="en-US" sz="2800" dirty="0" smtClean="0">
                <a:ea typeface="Arial Unicode MS" pitchFamily="34" charset="-128"/>
                <a:cs typeface="Arial Unicode MS" pitchFamily="34" charset="-128"/>
              </a:rPr>
              <a:t>cells</a:t>
            </a:r>
            <a:endParaRPr lang="en-US" sz="2800" dirty="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Flexibility</a:t>
            </a:r>
            <a:r>
              <a:rPr lang="it-IT" dirty="0" smtClean="0"/>
              <a:t> for </a:t>
            </a:r>
            <a:r>
              <a:rPr lang="it-IT" dirty="0" err="1" smtClean="0"/>
              <a:t>parameters</a:t>
            </a:r>
            <a:r>
              <a:rPr lang="it-IT" dirty="0" smtClean="0"/>
              <a:t> </a:t>
            </a:r>
            <a:r>
              <a:rPr lang="it-IT" dirty="0" err="1" smtClean="0"/>
              <a:t>choice</a:t>
            </a:r>
            <a:endParaRPr lang="it-IT" dirty="0"/>
          </a:p>
        </p:txBody>
      </p:sp>
      <p:sp>
        <p:nvSpPr>
          <p:cNvPr id="3" name="Segnaposto contenuto 2"/>
          <p:cNvSpPr>
            <a:spLocks noGrp="1"/>
          </p:cNvSpPr>
          <p:nvPr>
            <p:ph idx="1"/>
          </p:nvPr>
        </p:nvSpPr>
        <p:spPr>
          <a:xfrm>
            <a:off x="457200" y="1340768"/>
            <a:ext cx="8229600" cy="4853136"/>
          </a:xfrm>
        </p:spPr>
        <p:txBody>
          <a:bodyPr/>
          <a:lstStyle/>
          <a:p>
            <a:pPr algn="just"/>
            <a:r>
              <a:rPr lang="en-US" sz="2400" dirty="0">
                <a:ea typeface="ＭＳ Ｐゴシック" pitchFamily="34" charset="-128"/>
                <a:cs typeface="Times New Roman" pitchFamily="18" charset="0"/>
              </a:rPr>
              <a:t>The horizontal </a:t>
            </a:r>
            <a:r>
              <a:rPr lang="en-US" sz="2400" dirty="0" err="1">
                <a:ea typeface="ＭＳ Ｐゴシック" pitchFamily="34" charset="-128"/>
                <a:cs typeface="Times New Roman" pitchFamily="18" charset="0"/>
              </a:rPr>
              <a:t>emittance</a:t>
            </a:r>
            <a:r>
              <a:rPr lang="en-US" sz="2400" dirty="0">
                <a:ea typeface="ＭＳ Ｐゴシック" pitchFamily="34" charset="-128"/>
                <a:cs typeface="Times New Roman" pitchFamily="18" charset="0"/>
              </a:rPr>
              <a:t> can be decreased by about a factor 2 in both rings by changing the partition number (by changing the RF frequency [</a:t>
            </a:r>
            <a:r>
              <a:rPr lang="en-US" sz="2400" dirty="0" smtClean="0">
                <a:ea typeface="ＭＳ Ｐゴシック" pitchFamily="34" charset="-128"/>
                <a:cs typeface="Times New Roman" pitchFamily="18" charset="0"/>
              </a:rPr>
              <a:t>LER] </a:t>
            </a:r>
            <a:r>
              <a:rPr lang="en-US" sz="2400" dirty="0">
                <a:ea typeface="ＭＳ Ｐゴシック" pitchFamily="34" charset="-128"/>
                <a:cs typeface="Times New Roman" pitchFamily="18" charset="0"/>
              </a:rPr>
              <a:t>or the orbit in the </a:t>
            </a:r>
            <a:r>
              <a:rPr lang="en-US" sz="2400" dirty="0" smtClean="0">
                <a:ea typeface="ＭＳ Ｐゴシック" pitchFamily="34" charset="-128"/>
                <a:cs typeface="Times New Roman" pitchFamily="18" charset="0"/>
              </a:rPr>
              <a:t>Arcs) </a:t>
            </a:r>
            <a:r>
              <a:rPr lang="en-US" sz="2400" dirty="0">
                <a:ea typeface="ＭＳ Ｐゴシック" pitchFamily="34" charset="-128"/>
                <a:cs typeface="Times New Roman" pitchFamily="18" charset="0"/>
              </a:rPr>
              <a:t>and the natural ARC </a:t>
            </a:r>
            <a:r>
              <a:rPr lang="en-US" sz="2400" dirty="0" err="1">
                <a:ea typeface="ＭＳ Ｐゴシック" pitchFamily="34" charset="-128"/>
                <a:cs typeface="Times New Roman" pitchFamily="18" charset="0"/>
              </a:rPr>
              <a:t>emittance</a:t>
            </a:r>
            <a:r>
              <a:rPr lang="en-US" sz="2400" dirty="0">
                <a:ea typeface="ＭＳ Ｐゴシック" pitchFamily="34" charset="-128"/>
                <a:cs typeface="Times New Roman" pitchFamily="18" charset="0"/>
              </a:rPr>
              <a:t> by readjusting the lattice </a:t>
            </a:r>
            <a:r>
              <a:rPr lang="en-US" sz="2400" dirty="0" smtClean="0">
                <a:ea typeface="ＭＳ Ｐゴシック" pitchFamily="34" charset="-128"/>
                <a:cs typeface="Times New Roman" pitchFamily="18" charset="0"/>
              </a:rPr>
              <a:t>functions</a:t>
            </a:r>
          </a:p>
          <a:p>
            <a:pPr marL="0" indent="0" algn="just">
              <a:buNone/>
            </a:pPr>
            <a:endParaRPr lang="en-US" sz="2400" dirty="0" smtClean="0">
              <a:ea typeface="ＭＳ Ｐゴシック" pitchFamily="34" charset="-128"/>
              <a:cs typeface="Times New Roman" pitchFamily="18" charset="0"/>
            </a:endParaRPr>
          </a:p>
          <a:p>
            <a:pPr algn="just"/>
            <a:r>
              <a:rPr lang="en-US" sz="2400" dirty="0">
                <a:ea typeface="ＭＳ Ｐゴシック" pitchFamily="34" charset="-128"/>
                <a:cs typeface="Times New Roman" pitchFamily="18" charset="0"/>
              </a:rPr>
              <a:t>The Final Focus system as a built-in capability of about a factor 2 in decreasing the IP beta </a:t>
            </a:r>
            <a:r>
              <a:rPr lang="en-US" sz="2400" dirty="0" smtClean="0">
                <a:ea typeface="ＭＳ Ｐゴシック" pitchFamily="34" charset="-128"/>
                <a:cs typeface="Times New Roman" pitchFamily="18" charset="0"/>
              </a:rPr>
              <a:t>functions</a:t>
            </a:r>
          </a:p>
          <a:p>
            <a:pPr marL="0" indent="0" algn="just">
              <a:buNone/>
            </a:pPr>
            <a:endParaRPr lang="en-US" sz="2400" dirty="0" smtClean="0">
              <a:ea typeface="ＭＳ Ｐゴシック" pitchFamily="34" charset="-128"/>
              <a:cs typeface="Times New Roman" pitchFamily="18" charset="0"/>
            </a:endParaRPr>
          </a:p>
          <a:p>
            <a:pPr algn="just"/>
            <a:r>
              <a:rPr lang="en-US" sz="2400" dirty="0">
                <a:ea typeface="ＭＳ Ｐゴシック" pitchFamily="34" charset="-128"/>
                <a:cs typeface="Times New Roman" pitchFamily="18" charset="0"/>
              </a:rPr>
              <a:t>The RF system will be able to support higher beam currents (up to a factor x1.6) over the baseline, when all the available </a:t>
            </a:r>
            <a:r>
              <a:rPr lang="en-US" sz="2400" dirty="0" smtClean="0">
                <a:ea typeface="ＭＳ Ｐゴシック" pitchFamily="34" charset="-128"/>
                <a:cs typeface="Times New Roman" pitchFamily="18" charset="0"/>
              </a:rPr>
              <a:t>PEP-II </a:t>
            </a:r>
            <a:r>
              <a:rPr lang="en-US" sz="2400" dirty="0">
                <a:ea typeface="ＭＳ Ｐゴシック" pitchFamily="34" charset="-128"/>
                <a:cs typeface="Times New Roman" pitchFamily="18" charset="0"/>
              </a:rPr>
              <a:t>RF units are </a:t>
            </a:r>
            <a:r>
              <a:rPr lang="en-US" sz="2400" dirty="0" smtClean="0">
                <a:ea typeface="ＭＳ Ｐゴシック" pitchFamily="34" charset="-128"/>
                <a:cs typeface="Times New Roman" pitchFamily="18" charset="0"/>
              </a:rPr>
              <a:t>installed</a:t>
            </a:r>
          </a:p>
        </p:txBody>
      </p:sp>
    </p:spTree>
    <p:extLst>
      <p:ext uri="{BB962C8B-B14F-4D97-AF65-F5344CB8AC3E}">
        <p14:creationId xmlns:p14="http://schemas.microsoft.com/office/powerpoint/2010/main" val="4276099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549275"/>
          </a:xfrm>
        </p:spPr>
        <p:txBody>
          <a:bodyPr/>
          <a:lstStyle/>
          <a:p>
            <a:r>
              <a:rPr lang="it-IT" dirty="0" err="1" smtClean="0"/>
              <a:t>Parameters</a:t>
            </a:r>
            <a:r>
              <a:rPr lang="it-IT" dirty="0" smtClean="0"/>
              <a:t> list</a:t>
            </a:r>
            <a:endParaRPr lang="it-IT"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657" t="8875" r="41524" b="8333"/>
          <a:stretch>
            <a:fillRect/>
          </a:stretch>
        </p:blipFill>
        <p:spPr bwMode="auto">
          <a:xfrm>
            <a:off x="-36513" y="576263"/>
            <a:ext cx="6805613"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6948488" y="1676400"/>
            <a:ext cx="2270125" cy="14652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it-IT" b="1">
                <a:solidFill>
                  <a:srgbClr val="FF0000"/>
                </a:solidFill>
              </a:rPr>
              <a:t>Baseline + </a:t>
            </a:r>
          </a:p>
          <a:p>
            <a:pPr eaLnBrk="1" hangingPunct="1"/>
            <a:r>
              <a:rPr lang="it-IT" b="1">
                <a:solidFill>
                  <a:srgbClr val="FF0000"/>
                </a:solidFill>
              </a:rPr>
              <a:t>other 2 options:</a:t>
            </a:r>
          </a:p>
          <a:p>
            <a:pPr eaLnBrk="1" hangingPunct="1">
              <a:buFontTx/>
              <a:buChar char="•"/>
            </a:pPr>
            <a:r>
              <a:rPr lang="it-IT" b="1">
                <a:solidFill>
                  <a:srgbClr val="FF0000"/>
                </a:solidFill>
              </a:rPr>
              <a:t>Lower y-emittance</a:t>
            </a:r>
          </a:p>
          <a:p>
            <a:pPr eaLnBrk="1" hangingPunct="1">
              <a:buFontTx/>
              <a:buChar char="•"/>
            </a:pPr>
            <a:r>
              <a:rPr lang="it-IT" b="1">
                <a:solidFill>
                  <a:srgbClr val="FF0000"/>
                </a:solidFill>
              </a:rPr>
              <a:t>Higher currents </a:t>
            </a:r>
          </a:p>
          <a:p>
            <a:pPr eaLnBrk="1" hangingPunct="1"/>
            <a:r>
              <a:rPr lang="it-IT" b="1">
                <a:solidFill>
                  <a:srgbClr val="FF0000"/>
                </a:solidFill>
              </a:rPr>
              <a:t> (twice bunches)</a:t>
            </a:r>
            <a:endParaRPr lang="en-US" b="1">
              <a:solidFill>
                <a:srgbClr val="FF0000"/>
              </a:solidFill>
            </a:endParaRPr>
          </a:p>
        </p:txBody>
      </p:sp>
      <p:sp>
        <p:nvSpPr>
          <p:cNvPr id="6" name="Text Box 5"/>
          <p:cNvSpPr txBox="1">
            <a:spLocks noChangeArrowheads="1"/>
          </p:cNvSpPr>
          <p:nvPr/>
        </p:nvSpPr>
        <p:spPr bwMode="auto">
          <a:xfrm>
            <a:off x="6948488" y="549275"/>
            <a:ext cx="2139950" cy="915988"/>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it-IT" b="1">
                <a:solidFill>
                  <a:schemeClr val="accent2"/>
                </a:solidFill>
              </a:rPr>
              <a:t>Tau/charm</a:t>
            </a:r>
          </a:p>
          <a:p>
            <a:pPr eaLnBrk="1" hangingPunct="1"/>
            <a:r>
              <a:rPr lang="it-IT" b="1">
                <a:solidFill>
                  <a:schemeClr val="accent2"/>
                </a:solidFill>
              </a:rPr>
              <a:t>threshold running</a:t>
            </a:r>
          </a:p>
          <a:p>
            <a:pPr eaLnBrk="1" hangingPunct="1"/>
            <a:r>
              <a:rPr lang="it-IT" b="1">
                <a:solidFill>
                  <a:schemeClr val="accent2"/>
                </a:solidFill>
              </a:rPr>
              <a:t>at 10</a:t>
            </a:r>
            <a:r>
              <a:rPr lang="it-IT" b="1" baseline="30000">
                <a:solidFill>
                  <a:schemeClr val="accent2"/>
                </a:solidFill>
              </a:rPr>
              <a:t>35</a:t>
            </a:r>
            <a:endParaRPr lang="en-US" b="1" baseline="30000">
              <a:solidFill>
                <a:schemeClr val="accent2"/>
              </a:solidFill>
            </a:endParaRPr>
          </a:p>
        </p:txBody>
      </p:sp>
      <p:sp>
        <p:nvSpPr>
          <p:cNvPr id="7" name="Text Box 6"/>
          <p:cNvSpPr txBox="1">
            <a:spLocks noChangeArrowheads="1"/>
          </p:cNvSpPr>
          <p:nvPr/>
        </p:nvSpPr>
        <p:spPr bwMode="auto">
          <a:xfrm>
            <a:off x="6911975" y="3500438"/>
            <a:ext cx="2232025" cy="14652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it-IT" b="1">
                <a:solidFill>
                  <a:schemeClr val="bg1"/>
                </a:solidFill>
              </a:rPr>
              <a:t>Baseline: </a:t>
            </a:r>
          </a:p>
          <a:p>
            <a:pPr eaLnBrk="1" hangingPunct="1">
              <a:buFontTx/>
              <a:buChar char="•"/>
            </a:pPr>
            <a:r>
              <a:rPr lang="it-IT" b="1">
                <a:solidFill>
                  <a:schemeClr val="bg1"/>
                </a:solidFill>
              </a:rPr>
              <a:t>Higher  emittance</a:t>
            </a:r>
          </a:p>
          <a:p>
            <a:pPr eaLnBrk="1" hangingPunct="1"/>
            <a:r>
              <a:rPr lang="it-IT" b="1">
                <a:solidFill>
                  <a:schemeClr val="bg1"/>
                </a:solidFill>
              </a:rPr>
              <a:t> due to IBS</a:t>
            </a:r>
          </a:p>
          <a:p>
            <a:pPr eaLnBrk="1" hangingPunct="1">
              <a:buFontTx/>
              <a:buChar char="•"/>
            </a:pPr>
            <a:r>
              <a:rPr lang="it-IT" b="1">
                <a:solidFill>
                  <a:schemeClr val="bg1"/>
                </a:solidFill>
              </a:rPr>
              <a:t>Asymmetric beam</a:t>
            </a:r>
          </a:p>
          <a:p>
            <a:pPr eaLnBrk="1" hangingPunct="1"/>
            <a:r>
              <a:rPr lang="it-IT" b="1">
                <a:solidFill>
                  <a:schemeClr val="bg1"/>
                </a:solidFill>
              </a:rPr>
              <a:t> currents </a:t>
            </a:r>
            <a:endParaRPr lang="en-US" b="1">
              <a:solidFill>
                <a:schemeClr val="bg1"/>
              </a:solidFill>
            </a:endParaRPr>
          </a:p>
        </p:txBody>
      </p:sp>
      <p:sp>
        <p:nvSpPr>
          <p:cNvPr id="8" name="Text Box 7"/>
          <p:cNvSpPr txBox="1">
            <a:spLocks noChangeArrowheads="1"/>
          </p:cNvSpPr>
          <p:nvPr/>
        </p:nvSpPr>
        <p:spPr bwMode="auto">
          <a:xfrm>
            <a:off x="6877050" y="5392738"/>
            <a:ext cx="2279650" cy="6413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it-IT" b="1"/>
              <a:t>RF power includes </a:t>
            </a:r>
          </a:p>
          <a:p>
            <a:pPr eaLnBrk="1" hangingPunct="1"/>
            <a:r>
              <a:rPr lang="it-IT" b="1"/>
              <a:t>SR and HOM</a:t>
            </a:r>
            <a:endParaRPr lang="en-US" b="1"/>
          </a:p>
        </p:txBody>
      </p:sp>
    </p:spTree>
    <p:extLst>
      <p:ext uri="{BB962C8B-B14F-4D97-AF65-F5344CB8AC3E}">
        <p14:creationId xmlns:p14="http://schemas.microsoft.com/office/powerpoint/2010/main" val="898879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Energy </a:t>
            </a:r>
            <a:r>
              <a:rPr lang="it-IT" dirty="0" err="1" smtClean="0"/>
              <a:t>scan</a:t>
            </a:r>
            <a:endParaRPr lang="it-IT" dirty="0"/>
          </a:p>
        </p:txBody>
      </p:sp>
      <p:sp>
        <p:nvSpPr>
          <p:cNvPr id="3" name="Segnaposto contenuto 2"/>
          <p:cNvSpPr>
            <a:spLocks noGrp="1"/>
          </p:cNvSpPr>
          <p:nvPr>
            <p:ph idx="1"/>
          </p:nvPr>
        </p:nvSpPr>
        <p:spPr>
          <a:xfrm>
            <a:off x="-36512" y="1600200"/>
            <a:ext cx="4330824" cy="4709120"/>
          </a:xfrm>
        </p:spPr>
        <p:txBody>
          <a:bodyPr/>
          <a:lstStyle/>
          <a:p>
            <a:r>
              <a:rPr lang="en-US" sz="2000" dirty="0"/>
              <a:t>Change center of-mass energy while maintaining the same magnetic field strength ratio for QD0 and QF1</a:t>
            </a:r>
          </a:p>
          <a:p>
            <a:r>
              <a:rPr lang="en-US" sz="2000" dirty="0"/>
              <a:t>Can get to all of the Upsilon resonances </a:t>
            </a:r>
            <a:r>
              <a:rPr lang="en-US" sz="2000" dirty="0">
                <a:latin typeface="Symbol" pitchFamily="18" charset="2"/>
              </a:rPr>
              <a:t>U</a:t>
            </a:r>
            <a:r>
              <a:rPr lang="en-US" sz="2000" dirty="0" smtClean="0"/>
              <a:t>(1S)…</a:t>
            </a:r>
            <a:r>
              <a:rPr lang="en-US" sz="2000" dirty="0">
                <a:latin typeface="Symbol" pitchFamily="18" charset="2"/>
              </a:rPr>
              <a:t>U </a:t>
            </a:r>
            <a:r>
              <a:rPr lang="en-US" sz="2000" dirty="0" smtClean="0"/>
              <a:t>(</a:t>
            </a:r>
            <a:r>
              <a:rPr lang="en-US" sz="2000" dirty="0"/>
              <a:t>5S)</a:t>
            </a:r>
          </a:p>
          <a:p>
            <a:r>
              <a:rPr lang="en-US" sz="2000" dirty="0"/>
              <a:t>Can scan the center-of-mass energy above the </a:t>
            </a:r>
            <a:r>
              <a:rPr lang="en-US" sz="2000" dirty="0" smtClean="0">
                <a:latin typeface="Symbol" pitchFamily="18" charset="2"/>
              </a:rPr>
              <a:t>U</a:t>
            </a:r>
            <a:r>
              <a:rPr lang="en-US" sz="2000" dirty="0" smtClean="0"/>
              <a:t>(4S) without </a:t>
            </a:r>
            <a:r>
              <a:rPr lang="en-US" sz="2000" dirty="0"/>
              <a:t>removing or changing any of the permanent </a:t>
            </a:r>
            <a:r>
              <a:rPr lang="en-US" sz="2000" dirty="0" smtClean="0"/>
              <a:t>magnets</a:t>
            </a:r>
            <a:endParaRPr lang="en-US" sz="2000" dirty="0"/>
          </a:p>
          <a:p>
            <a:r>
              <a:rPr lang="en-US" sz="2000" dirty="0"/>
              <a:t>Have to remove most if not all of the permanent magnets for Tau-charm energy region</a:t>
            </a:r>
          </a:p>
          <a:p>
            <a:pPr marL="0" indent="0">
              <a:buNone/>
            </a:pPr>
            <a:endParaRPr lang="it-IT" sz="2400" dirty="0"/>
          </a:p>
        </p:txBody>
      </p:sp>
      <p:sp>
        <p:nvSpPr>
          <p:cNvPr id="6" name="Text Box 4"/>
          <p:cNvSpPr txBox="1">
            <a:spLocks noChangeArrowheads="1"/>
          </p:cNvSpPr>
          <p:nvPr/>
        </p:nvSpPr>
        <p:spPr bwMode="auto">
          <a:xfrm>
            <a:off x="7734918" y="692696"/>
            <a:ext cx="1085554" cy="40011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dirty="0" err="1" smtClean="0"/>
              <a:t>Sullivan</a:t>
            </a:r>
            <a:endParaRPr lang="en-US" sz="2000" dirty="0"/>
          </a:p>
        </p:txBody>
      </p:sp>
      <p:pic>
        <p:nvPicPr>
          <p:cNvPr id="788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654" y="1628800"/>
            <a:ext cx="490485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015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it-IT"/>
              <a:t>Beam-beam</a:t>
            </a:r>
            <a:endParaRPr lang="en-US"/>
          </a:p>
        </p:txBody>
      </p:sp>
      <p:sp>
        <p:nvSpPr>
          <p:cNvPr id="11267" name="Rectangle 3"/>
          <p:cNvSpPr>
            <a:spLocks noGrp="1" noChangeArrowheads="1"/>
          </p:cNvSpPr>
          <p:nvPr>
            <p:ph type="body" idx="1"/>
          </p:nvPr>
        </p:nvSpPr>
        <p:spPr>
          <a:xfrm>
            <a:off x="316870" y="1628800"/>
            <a:ext cx="8229600" cy="4525963"/>
          </a:xfrm>
        </p:spPr>
        <p:txBody>
          <a:bodyPr/>
          <a:lstStyle/>
          <a:p>
            <a:pPr algn="just">
              <a:lnSpc>
                <a:spcPct val="90000"/>
              </a:lnSpc>
            </a:pPr>
            <a:r>
              <a:rPr lang="it-IT" sz="2800" dirty="0" err="1"/>
              <a:t>Beam-beam</a:t>
            </a:r>
            <a:r>
              <a:rPr lang="it-IT" sz="2800" dirty="0"/>
              <a:t> </a:t>
            </a:r>
            <a:r>
              <a:rPr lang="it-IT" sz="2800" dirty="0" err="1"/>
              <a:t>tune</a:t>
            </a:r>
            <a:r>
              <a:rPr lang="it-IT" sz="2800" dirty="0"/>
              <a:t> </a:t>
            </a:r>
            <a:r>
              <a:rPr lang="it-IT" sz="2800" dirty="0" err="1"/>
              <a:t>scan</a:t>
            </a:r>
            <a:r>
              <a:rPr lang="it-IT" sz="2800" dirty="0"/>
              <a:t> </a:t>
            </a:r>
            <a:r>
              <a:rPr lang="it-IT" sz="2800" dirty="0" err="1"/>
              <a:t>performed</a:t>
            </a:r>
            <a:r>
              <a:rPr lang="it-IT" sz="2800" dirty="0"/>
              <a:t> with </a:t>
            </a:r>
            <a:r>
              <a:rPr lang="it-IT" sz="2800" dirty="0" err="1"/>
              <a:t>latest</a:t>
            </a:r>
            <a:r>
              <a:rPr lang="it-IT" sz="2800" dirty="0"/>
              <a:t> </a:t>
            </a:r>
            <a:r>
              <a:rPr lang="it-IT" sz="2800" dirty="0" err="1"/>
              <a:t>beam</a:t>
            </a:r>
            <a:r>
              <a:rPr lang="it-IT" sz="2800" dirty="0"/>
              <a:t> </a:t>
            </a:r>
            <a:r>
              <a:rPr lang="it-IT" sz="2800" dirty="0" err="1"/>
              <a:t>parameters</a:t>
            </a:r>
            <a:r>
              <a:rPr lang="it-IT" sz="2800" dirty="0"/>
              <a:t> (V12) and </a:t>
            </a:r>
            <a:r>
              <a:rPr lang="it-IT" sz="2800" dirty="0" err="1"/>
              <a:t>latest</a:t>
            </a:r>
            <a:r>
              <a:rPr lang="it-IT" sz="2800" dirty="0"/>
              <a:t> </a:t>
            </a:r>
            <a:r>
              <a:rPr lang="it-IT" sz="2800" dirty="0" err="1"/>
              <a:t>beam</a:t>
            </a:r>
            <a:r>
              <a:rPr lang="it-IT" sz="2800" dirty="0"/>
              <a:t> </a:t>
            </a:r>
            <a:r>
              <a:rPr lang="it-IT" sz="2800" dirty="0" err="1"/>
              <a:t>beam</a:t>
            </a:r>
            <a:r>
              <a:rPr lang="it-IT" sz="2800" dirty="0"/>
              <a:t> code, </a:t>
            </a:r>
            <a:r>
              <a:rPr lang="it-IT" sz="2800" dirty="0" err="1"/>
              <a:t>improved</a:t>
            </a:r>
            <a:r>
              <a:rPr lang="it-IT" sz="2800" dirty="0"/>
              <a:t> to take </a:t>
            </a:r>
            <a:r>
              <a:rPr lang="it-IT" sz="2800" dirty="0" err="1"/>
              <a:t>into</a:t>
            </a:r>
            <a:r>
              <a:rPr lang="it-IT" sz="2800" dirty="0"/>
              <a:t> account </a:t>
            </a:r>
            <a:r>
              <a:rPr lang="it-IT" sz="2800" dirty="0" err="1"/>
              <a:t>crabbed</a:t>
            </a:r>
            <a:r>
              <a:rPr lang="it-IT" sz="2800" dirty="0"/>
              <a:t> </a:t>
            </a:r>
            <a:r>
              <a:rPr lang="it-IT" sz="2800" dirty="0" err="1"/>
              <a:t>beams</a:t>
            </a:r>
            <a:r>
              <a:rPr lang="it-IT" sz="2800" dirty="0"/>
              <a:t> </a:t>
            </a:r>
          </a:p>
          <a:p>
            <a:pPr algn="just">
              <a:lnSpc>
                <a:spcPct val="90000"/>
              </a:lnSpc>
            </a:pPr>
            <a:r>
              <a:rPr lang="it-IT" sz="2800" dirty="0" err="1"/>
              <a:t>Comparison</a:t>
            </a:r>
            <a:r>
              <a:rPr lang="it-IT" sz="2800" dirty="0"/>
              <a:t> with </a:t>
            </a:r>
            <a:r>
              <a:rPr lang="it-IT" sz="2800" dirty="0" err="1"/>
              <a:t>previous</a:t>
            </a:r>
            <a:r>
              <a:rPr lang="it-IT" sz="2800" dirty="0"/>
              <a:t> </a:t>
            </a:r>
            <a:r>
              <a:rPr lang="it-IT" sz="2800" dirty="0" err="1"/>
              <a:t>parameters</a:t>
            </a:r>
            <a:r>
              <a:rPr lang="it-IT" sz="2800" dirty="0"/>
              <a:t>: </a:t>
            </a:r>
            <a:r>
              <a:rPr lang="it-IT" sz="2800" dirty="0" err="1"/>
              <a:t>lower</a:t>
            </a:r>
            <a:r>
              <a:rPr lang="it-IT" sz="2800" dirty="0"/>
              <a:t> </a:t>
            </a:r>
            <a:r>
              <a:rPr lang="it-IT" sz="2800" dirty="0" err="1"/>
              <a:t>bb</a:t>
            </a:r>
            <a:r>
              <a:rPr lang="it-IT" sz="2800" dirty="0"/>
              <a:t> </a:t>
            </a:r>
            <a:r>
              <a:rPr lang="it-IT" sz="2800" dirty="0" err="1"/>
              <a:t>tune</a:t>
            </a:r>
            <a:r>
              <a:rPr lang="it-IT" sz="2800" dirty="0"/>
              <a:t> </a:t>
            </a:r>
            <a:r>
              <a:rPr lang="it-IT" sz="2800" dirty="0" err="1"/>
              <a:t>shift</a:t>
            </a:r>
            <a:r>
              <a:rPr lang="it-IT" sz="2800" dirty="0"/>
              <a:t> </a:t>
            </a:r>
            <a:r>
              <a:rPr lang="it-IT" sz="2800" dirty="0" err="1"/>
              <a:t>increases</a:t>
            </a:r>
            <a:r>
              <a:rPr lang="it-IT" sz="2800" dirty="0"/>
              <a:t> </a:t>
            </a:r>
            <a:r>
              <a:rPr lang="it-IT" sz="2800" dirty="0" err="1"/>
              <a:t>tune</a:t>
            </a:r>
            <a:r>
              <a:rPr lang="it-IT" sz="2800" dirty="0"/>
              <a:t> </a:t>
            </a:r>
            <a:r>
              <a:rPr lang="it-IT" sz="2800" dirty="0" err="1"/>
              <a:t>operation</a:t>
            </a:r>
            <a:r>
              <a:rPr lang="it-IT" sz="2800" dirty="0"/>
              <a:t> area and </a:t>
            </a:r>
            <a:r>
              <a:rPr lang="it-IT" sz="2800" dirty="0" err="1"/>
              <a:t>achievable</a:t>
            </a:r>
            <a:r>
              <a:rPr lang="it-IT" sz="2800" dirty="0"/>
              <a:t> </a:t>
            </a:r>
            <a:r>
              <a:rPr lang="it-IT" sz="2800" dirty="0" err="1"/>
              <a:t>luminosity</a:t>
            </a:r>
            <a:r>
              <a:rPr lang="it-IT" sz="2800" dirty="0"/>
              <a:t> (10^36 in the large </a:t>
            </a:r>
            <a:r>
              <a:rPr lang="it-IT" sz="2800" dirty="0" err="1"/>
              <a:t>red</a:t>
            </a:r>
            <a:r>
              <a:rPr lang="it-IT" sz="2800" dirty="0"/>
              <a:t> area)</a:t>
            </a:r>
          </a:p>
          <a:p>
            <a:pPr algn="just">
              <a:lnSpc>
                <a:spcPct val="90000"/>
              </a:lnSpc>
            </a:pPr>
            <a:r>
              <a:rPr lang="it-IT" sz="2800" dirty="0" err="1"/>
              <a:t>Needs</a:t>
            </a:r>
            <a:r>
              <a:rPr lang="it-IT" sz="2800" dirty="0"/>
              <a:t> to be </a:t>
            </a:r>
            <a:r>
              <a:rPr lang="it-IT" sz="2800" dirty="0" err="1"/>
              <a:t>run</a:t>
            </a:r>
            <a:r>
              <a:rPr lang="it-IT" sz="2800" dirty="0"/>
              <a:t> </a:t>
            </a:r>
            <a:r>
              <a:rPr lang="it-IT" sz="2800" dirty="0" err="1"/>
              <a:t>including</a:t>
            </a:r>
            <a:r>
              <a:rPr lang="it-IT" sz="2800" dirty="0"/>
              <a:t> lattice </a:t>
            </a:r>
            <a:r>
              <a:rPr lang="it-IT" sz="2800" dirty="0" err="1"/>
              <a:t>nonlinearities</a:t>
            </a:r>
            <a:r>
              <a:rPr lang="it-IT" sz="2800" dirty="0"/>
              <a:t> for </a:t>
            </a:r>
            <a:r>
              <a:rPr lang="it-IT" sz="2800" dirty="0" err="1" smtClean="0"/>
              <a:t>beam</a:t>
            </a:r>
            <a:r>
              <a:rPr lang="it-IT" sz="2800" dirty="0" smtClean="0"/>
              <a:t> </a:t>
            </a:r>
            <a:r>
              <a:rPr lang="it-IT" sz="2800" dirty="0" err="1" smtClean="0"/>
              <a:t>beam</a:t>
            </a:r>
            <a:r>
              <a:rPr lang="it-IT" sz="2800" dirty="0" smtClean="0"/>
              <a:t> </a:t>
            </a:r>
            <a:r>
              <a:rPr lang="it-IT" sz="2800" dirty="0" err="1"/>
              <a:t>tails</a:t>
            </a:r>
            <a:r>
              <a:rPr lang="it-IT" sz="2800" dirty="0"/>
              <a:t> and </a:t>
            </a:r>
            <a:r>
              <a:rPr lang="it-IT" sz="2800" dirty="0" err="1"/>
              <a:t>lifetime</a:t>
            </a:r>
            <a:r>
              <a:rPr lang="it-IT" sz="2800" dirty="0"/>
              <a:t>, </a:t>
            </a:r>
            <a:r>
              <a:rPr lang="it-IT" sz="2800" dirty="0" err="1"/>
              <a:t>as</a:t>
            </a:r>
            <a:r>
              <a:rPr lang="it-IT" sz="2800" dirty="0"/>
              <a:t> </a:t>
            </a:r>
            <a:r>
              <a:rPr lang="it-IT" sz="2800" dirty="0" err="1"/>
              <a:t>soon</a:t>
            </a:r>
            <a:r>
              <a:rPr lang="it-IT" sz="2800" dirty="0"/>
              <a:t> </a:t>
            </a:r>
            <a:r>
              <a:rPr lang="it-IT" sz="2800" dirty="0" err="1"/>
              <a:t>as</a:t>
            </a:r>
            <a:r>
              <a:rPr lang="it-IT" sz="2800" dirty="0"/>
              <a:t> the lattice </a:t>
            </a:r>
            <a:r>
              <a:rPr lang="it-IT" sz="2800" dirty="0" err="1"/>
              <a:t>is</a:t>
            </a:r>
            <a:r>
              <a:rPr lang="it-IT" sz="2800" dirty="0"/>
              <a:t> “</a:t>
            </a:r>
            <a:r>
              <a:rPr lang="it-IT" sz="2800" dirty="0" err="1"/>
              <a:t>reasonably</a:t>
            </a:r>
            <a:r>
              <a:rPr lang="it-IT" sz="2800" dirty="0"/>
              <a:t>” </a:t>
            </a:r>
            <a:r>
              <a:rPr lang="it-IT" sz="2800" dirty="0" err="1"/>
              <a:t>stable</a:t>
            </a:r>
            <a:endParaRPr lang="it-IT" sz="2800" dirty="0"/>
          </a:p>
        </p:txBody>
      </p:sp>
      <p:sp>
        <p:nvSpPr>
          <p:cNvPr id="11268" name="Text Box 4"/>
          <p:cNvSpPr txBox="1">
            <a:spLocks noChangeArrowheads="1"/>
          </p:cNvSpPr>
          <p:nvPr/>
        </p:nvSpPr>
        <p:spPr bwMode="auto">
          <a:xfrm>
            <a:off x="7451725" y="692696"/>
            <a:ext cx="1089025" cy="396875"/>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Shatilov</a:t>
            </a:r>
            <a:endParaRPr lang="en-US" sz="20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iagini_Accelerator_Status">
  <a:themeElements>
    <a:clrScheme name="Sup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p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p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p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p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p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p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p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p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p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p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p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p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p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uper">
  <a:themeElements>
    <a:clrScheme name="1_Sup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up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up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up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up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up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up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up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up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up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up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up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up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up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Biagini_Accelerator_Status</Template>
  <TotalTime>383</TotalTime>
  <Words>2823</Words>
  <Application>Microsoft Office PowerPoint</Application>
  <PresentationFormat>Presentazione su schermo (4:3)</PresentationFormat>
  <Paragraphs>341</Paragraphs>
  <Slides>38</Slides>
  <Notes>5</Notes>
  <HiddenSlides>0</HiddenSlides>
  <MMClips>0</MMClips>
  <ScaleCrop>false</ScaleCrop>
  <HeadingPairs>
    <vt:vector size="6" baseType="variant">
      <vt:variant>
        <vt:lpstr>Tema</vt:lpstr>
      </vt:variant>
      <vt:variant>
        <vt:i4>3</vt:i4>
      </vt:variant>
      <vt:variant>
        <vt:lpstr>Server OLE incorporati</vt:lpstr>
      </vt:variant>
      <vt:variant>
        <vt:i4>0</vt:i4>
      </vt:variant>
      <vt:variant>
        <vt:lpstr>Titoli diapositive</vt:lpstr>
      </vt:variant>
      <vt:variant>
        <vt:i4>38</vt:i4>
      </vt:variant>
    </vt:vector>
  </HeadingPairs>
  <TitlesOfParts>
    <vt:vector size="41" baseType="lpstr">
      <vt:lpstr>Biagini_Accelerator_Status</vt:lpstr>
      <vt:lpstr>Default Design</vt:lpstr>
      <vt:lpstr>1_Super</vt:lpstr>
      <vt:lpstr>SuperB Accelerator Status</vt:lpstr>
      <vt:lpstr>Present SuperB Accelerator Team</vt:lpstr>
      <vt:lpstr>SuperB Accelerator</vt:lpstr>
      <vt:lpstr>Layout V12, 1.25 Km</vt:lpstr>
      <vt:lpstr>Machine Parameters for 1036 cm−2 s−1</vt:lpstr>
      <vt:lpstr>Flexibility for parameters choice</vt:lpstr>
      <vt:lpstr>Parameters list</vt:lpstr>
      <vt:lpstr>Energy scan</vt:lpstr>
      <vt:lpstr>Beam-beam</vt:lpstr>
      <vt:lpstr>Beam-beam tune scan</vt:lpstr>
      <vt:lpstr>Intra Beam Scattering</vt:lpstr>
      <vt:lpstr>e-cloud instability</vt:lpstr>
      <vt:lpstr>Build-up in Free Field Regions</vt:lpstr>
      <vt:lpstr>Fast Ion Instability</vt:lpstr>
      <vt:lpstr>Second order momentum compaction studies</vt:lpstr>
      <vt:lpstr>Low Emittance Tuning for LER</vt:lpstr>
      <vt:lpstr>HER tolerances</vt:lpstr>
      <vt:lpstr>IR design</vt:lpstr>
      <vt:lpstr>QD0 Design: 2 possible choices</vt:lpstr>
      <vt:lpstr>Presentazione standard di PowerPoint</vt:lpstr>
      <vt:lpstr>Presentazione standard di PowerPoint</vt:lpstr>
      <vt:lpstr>The actual grooved Al support</vt:lpstr>
      <vt:lpstr>Coupling correction with detector solenoid ON</vt:lpstr>
      <vt:lpstr>Beam’s eye view in a round chamber model</vt:lpstr>
      <vt:lpstr>RF Power</vt:lpstr>
      <vt:lpstr>Wakefields</vt:lpstr>
      <vt:lpstr>Bunch-by-bunch feedback upgrade</vt:lpstr>
      <vt:lpstr>Polarization in  SuperB </vt:lpstr>
      <vt:lpstr>Polarization (Pinj = 90%)</vt:lpstr>
      <vt:lpstr>Synchrotron light options @ SuperB</vt:lpstr>
      <vt:lpstr>Brightness from undulators</vt:lpstr>
      <vt:lpstr>Presentazione standard di PowerPoint</vt:lpstr>
      <vt:lpstr>Ground motion at LNF</vt:lpstr>
      <vt:lpstr>Vibrations budget</vt:lpstr>
      <vt:lpstr>Layout, Site</vt:lpstr>
      <vt:lpstr>Accelerator Team Organization</vt:lpstr>
      <vt:lpstr>Synergies with state-of-the art international efforts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SuperB Accelerator Status</dc:title>
  <dc:creator>Marica</dc:creator>
  <cp:lastModifiedBy>Marica</cp:lastModifiedBy>
  <cp:revision>77</cp:revision>
  <dcterms:created xsi:type="dcterms:W3CDTF">2011-04-04T13:17:51Z</dcterms:created>
  <dcterms:modified xsi:type="dcterms:W3CDTF">2011-04-06T08:03:42Z</dcterms:modified>
</cp:coreProperties>
</file>