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6" r:id="rId3"/>
    <p:sldId id="257" r:id="rId4"/>
    <p:sldId id="258" r:id="rId5"/>
    <p:sldId id="260" r:id="rId6"/>
    <p:sldId id="259" r:id="rId7"/>
    <p:sldId id="271" r:id="rId8"/>
    <p:sldId id="261" r:id="rId9"/>
    <p:sldId id="266" r:id="rId10"/>
    <p:sldId id="268" r:id="rId11"/>
    <p:sldId id="267" r:id="rId12"/>
    <p:sldId id="263" r:id="rId13"/>
    <p:sldId id="264" r:id="rId14"/>
    <p:sldId id="275" r:id="rId15"/>
    <p:sldId id="274" r:id="rId16"/>
    <p:sldId id="269" r:id="rId17"/>
    <p:sldId id="270" r:id="rId18"/>
    <p:sldId id="272" r:id="rId19"/>
    <p:sldId id="276" r:id="rId2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87962" autoAdjust="0"/>
  </p:normalViewPr>
  <p:slideViewPr>
    <p:cSldViewPr>
      <p:cViewPr>
        <p:scale>
          <a:sx n="100" d="100"/>
          <a:sy n="100" d="100"/>
        </p:scale>
        <p:origin x="-516" y="14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0D837A-912D-4ED0-B6C5-8F9C48866EDA}" type="datetimeFigureOut">
              <a:rPr lang="it-IT"/>
              <a:pPr>
                <a:defRPr/>
              </a:pPr>
              <a:t>04/04/2011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F4D69E-F430-4D82-982B-F66E58BE10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048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867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CA29E3-2F61-421E-A098-D5FBBB4B6C01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379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600CC1-53F8-43E6-950E-3585A41B7547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12A664-5E4A-482B-9F46-EC36E1C45007}" type="datetime1">
              <a:rPr lang="it-IT"/>
              <a:pPr>
                <a:defRPr/>
              </a:pPr>
              <a:t>04/04/2011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941947-5F06-415A-8017-EC5ED9A255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2B982F7-4C85-417A-81D5-B447BB7DCBE9}" type="datetime1">
              <a:rPr lang="it-IT"/>
              <a:pPr>
                <a:defRPr/>
              </a:pPr>
              <a:t>04/04/2011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CB663D1-7624-40CE-B97D-B00BBC534D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E8A41-47DA-467B-8CDB-E27773925C66}" type="datetime1">
              <a:rPr lang="it-IT"/>
              <a:pPr>
                <a:defRPr/>
              </a:pPr>
              <a:t>04/04/2011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62DDA-50A0-48E3-8097-7A35760A62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24DA2-ABB5-40F9-AE3B-E3F6D5F3CB12}" type="datetime1">
              <a:rPr lang="it-IT"/>
              <a:pPr>
                <a:defRPr/>
              </a:pPr>
              <a:t>04/04/2011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12273-44A9-4A96-9651-2CEF17B4A8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5868C-0D26-4AB2-80D8-64E3B34790F3}" type="datetime1">
              <a:rPr lang="it-IT"/>
              <a:pPr>
                <a:defRPr/>
              </a:pPr>
              <a:t>04/04/2011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A0ED4-F227-4978-80E1-5DE037BA4A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D0952-FD44-4235-8A55-39688F9025A5}" type="datetime1">
              <a:rPr lang="it-IT"/>
              <a:pPr>
                <a:defRPr/>
              </a:pPr>
              <a:t>04/04/2011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11279-D63D-4D64-A843-ABC7B19BB6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C0FCA-01A1-40BB-BA09-8CC8126ED277}" type="datetime1">
              <a:rPr lang="it-IT"/>
              <a:pPr>
                <a:defRPr/>
              </a:pPr>
              <a:t>04/04/2011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69CE1-27C4-481B-9483-C4092D627B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76958-79F5-4AF2-B28F-B4405FDECBD2}" type="datetime1">
              <a:rPr lang="it-IT"/>
              <a:pPr>
                <a:defRPr/>
              </a:pPr>
              <a:t>04/04/2011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E942-03F0-4273-B5D7-4218AB90D1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01DB1-5B3B-44AE-8D20-F0ADDC2FF6CF}" type="datetime1">
              <a:rPr lang="it-IT"/>
              <a:pPr>
                <a:defRPr/>
              </a:pPr>
              <a:t>04/04/2011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2FAF4-4792-4F7B-84D8-6C9AFD6762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75B27-AD29-4505-B4FD-8B7C8C22CBBC}" type="datetime1">
              <a:rPr lang="it-IT"/>
              <a:pPr>
                <a:defRPr/>
              </a:pPr>
              <a:t>04/04/2011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8A27D-7595-4E59-AFED-BA51E1D3B4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2AAF923-5EED-42C7-9B0C-3EB6FB92F54D}" type="datetime1">
              <a:rPr lang="it-IT"/>
              <a:pPr>
                <a:defRPr/>
              </a:pPr>
              <a:t>04/04/2011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41A224-A63C-4EE4-AE23-383B67BECB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7BB20-49B5-4BCE-AEBC-3D3788C7A2C7}" type="datetime1">
              <a:rPr lang="it-IT"/>
              <a:pPr>
                <a:defRPr/>
              </a:pPr>
              <a:t>04/04/2011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BC8FB-6AA1-4179-9049-861EA7379C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AB18F-2D00-4390-ABD9-366C6B60AB5D}" type="datetime1">
              <a:rPr lang="it-IT"/>
              <a:pPr>
                <a:defRPr/>
              </a:pPr>
              <a:t>04/04/2011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43FE-B410-49CB-93BB-F7E852DCA3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D036-69AC-4E68-A210-1ABDB7897340}" type="datetime1">
              <a:rPr lang="it-IT"/>
              <a:pPr>
                <a:defRPr/>
              </a:pPr>
              <a:t>04/04/2011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CABD-AFC0-4701-BFE9-9F3864ADD7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BD76318-6C45-4591-A87E-BD533DECC750}" type="datetime1">
              <a:rPr lang="it-IT"/>
              <a:pPr>
                <a:defRPr/>
              </a:pPr>
              <a:t>04/04/2011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1E50AF-F369-4006-8185-C6DFD9048B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EBEDED-47BF-4CDF-B56E-8EF54CF4BC9C}" type="datetime1">
              <a:rPr lang="it-IT"/>
              <a:pPr>
                <a:defRPr/>
              </a:pPr>
              <a:t>04/04/2011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5367A5-D044-4ADB-9F9A-F372AC2FC3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73F6B0-4251-4293-A0AD-B14AF32C6FE7}" type="datetime1">
              <a:rPr lang="it-IT"/>
              <a:pPr>
                <a:defRPr/>
              </a:pPr>
              <a:t>04/04/2011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BD152B6-4C3B-4E1C-B887-561AF43FC6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BFA741-FEF5-4594-830D-0348BC4BA2B0}" type="datetime1">
              <a:rPr lang="it-IT"/>
              <a:pPr>
                <a:defRPr/>
              </a:pPr>
              <a:t>04/04/2011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579048-E2D0-4AA1-821C-5B220EE66B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932038-4B84-4E34-A0FC-797ADE150D75}" type="datetime1">
              <a:rPr lang="it-IT"/>
              <a:pPr>
                <a:defRPr/>
              </a:pPr>
              <a:t>04/04/2011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2F479-4812-4BA3-AE58-DA26BD2F3B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6B2CD6-9226-4AB7-A2A3-7DB1FF3A744D}" type="datetime1">
              <a:rPr lang="it-IT"/>
              <a:pPr>
                <a:defRPr/>
              </a:pPr>
              <a:t>04/04/2011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C8B55D-B111-4C6A-A7EF-B336A41981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B309EF-533D-4336-9A61-D7D7390D2140}" type="datetime1">
              <a:rPr lang="it-IT"/>
              <a:pPr>
                <a:defRPr/>
              </a:pPr>
              <a:t>04/04/2011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C9DFA6-5673-42C6-9259-36BB9F4504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superB\SuperBLogoSmall.gif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7950" y="44450"/>
            <a:ext cx="854075" cy="8366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C:\Users\admin\Desktop\superB\infn-main_09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740650" y="71438"/>
            <a:ext cx="1293813" cy="8366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5" descr="C:\Users\admin\Desktop\superB\workshop0.p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6181725"/>
            <a:ext cx="9144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 userDrawn="1"/>
        </p:nvSpPr>
        <p:spPr>
          <a:xfrm>
            <a:off x="6069013" y="6165850"/>
            <a:ext cx="30749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  <a:latin typeface="+mn-lt"/>
                <a:cs typeface="+mn-cs"/>
              </a:rPr>
              <a:t>G. Russo, D. Del Prete, S. Pardi </a:t>
            </a:r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5724525" y="6434138"/>
            <a:ext cx="34559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chemeClr val="bg1"/>
                </a:solidFill>
                <a:latin typeface="+mn-lt"/>
                <a:cs typeface="+mn-cs"/>
              </a:rPr>
              <a:t>Frascati, 2011 </a:t>
            </a:r>
            <a:r>
              <a:rPr lang="it-IT" sz="1400" b="1" dirty="0" err="1">
                <a:solidFill>
                  <a:schemeClr val="bg1"/>
                </a:solidFill>
                <a:latin typeface="+mn-lt"/>
                <a:cs typeface="+mn-cs"/>
              </a:rPr>
              <a:t>april</a:t>
            </a:r>
            <a:r>
              <a:rPr lang="it-IT" sz="1400" b="1" dirty="0">
                <a:solidFill>
                  <a:schemeClr val="bg1"/>
                </a:solidFill>
                <a:latin typeface="+mn-lt"/>
                <a:cs typeface="+mn-cs"/>
              </a:rPr>
              <a:t> 4</a:t>
            </a:r>
            <a:r>
              <a:rPr lang="it-IT" sz="1400" b="1" i="1" dirty="0">
                <a:solidFill>
                  <a:schemeClr val="bg1"/>
                </a:solidFill>
                <a:latin typeface="+mn-lt"/>
                <a:cs typeface="+mn-cs"/>
              </a:rPr>
              <a:t>th</a:t>
            </a:r>
            <a:r>
              <a:rPr lang="it-IT" sz="1400" b="1" dirty="0">
                <a:solidFill>
                  <a:schemeClr val="bg1"/>
                </a:solidFill>
                <a:latin typeface="+mn-lt"/>
                <a:cs typeface="+mn-cs"/>
              </a:rPr>
              <a:t>-7</a:t>
            </a:r>
            <a:r>
              <a:rPr lang="it-IT" sz="1400" b="1" i="1" dirty="0">
                <a:solidFill>
                  <a:schemeClr val="bg1"/>
                </a:solidFill>
                <a:latin typeface="+mn-lt"/>
                <a:cs typeface="+mn-cs"/>
              </a:rPr>
              <a:t>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331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C5801C-E073-4EF7-9DF9-09A46BCC3A72}" type="datetime1">
              <a:rPr lang="it-IT"/>
              <a:pPr>
                <a:defRPr/>
              </a:pPr>
              <a:t>04/04/2011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7A0FA4-1D01-4754-9303-D0D9306657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asellaDiTesto 11"/>
          <p:cNvSpPr txBox="1">
            <a:spLocks noChangeArrowheads="1"/>
          </p:cNvSpPr>
          <p:nvPr/>
        </p:nvSpPr>
        <p:spPr bwMode="auto">
          <a:xfrm>
            <a:off x="0" y="177323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Tahoma" pitchFamily="34" charset="0"/>
                <a:cs typeface="Tahoma" pitchFamily="34" charset="0"/>
              </a:rPr>
              <a:t>The Naples' testbed for the SuperB computing model: first tests</a:t>
            </a:r>
            <a:endParaRPr lang="it-IT" sz="36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G. Russo, D. Del Prete, S. Pardi</a:t>
            </a:r>
            <a:endParaRPr lang="it-IT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asellaDiTesto 17"/>
          <p:cNvSpPr txBox="1">
            <a:spLocks noChangeArrowheads="1"/>
          </p:cNvSpPr>
          <p:nvPr/>
        </p:nvSpPr>
        <p:spPr bwMode="auto">
          <a:xfrm>
            <a:off x="1692275" y="260350"/>
            <a:ext cx="6119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>
                <a:latin typeface="Calibri" pitchFamily="34" charset="0"/>
              </a:rPr>
              <a:t>GLUSTER IMPLEMENTATION</a:t>
            </a:r>
          </a:p>
        </p:txBody>
      </p:sp>
      <p:grpSp>
        <p:nvGrpSpPr>
          <p:cNvPr id="37890" name="Gruppo 20"/>
          <p:cNvGrpSpPr>
            <a:grpSpLocks/>
          </p:cNvGrpSpPr>
          <p:nvPr/>
        </p:nvGrpSpPr>
        <p:grpSpPr bwMode="auto">
          <a:xfrm>
            <a:off x="2771775" y="1989138"/>
            <a:ext cx="3384550" cy="719137"/>
            <a:chOff x="683568" y="2708920"/>
            <a:chExt cx="3384376" cy="720080"/>
          </a:xfrm>
        </p:grpSpPr>
        <p:sp>
          <p:nvSpPr>
            <p:cNvPr id="14" name="Rettangolo 13"/>
            <p:cNvSpPr/>
            <p:nvPr/>
          </p:nvSpPr>
          <p:spPr>
            <a:xfrm>
              <a:off x="683568" y="2708920"/>
              <a:ext cx="3384376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WN1/</a:t>
              </a:r>
              <a:r>
                <a:rPr lang="it-IT" dirty="0" err="1"/>
                <a:t>DataNode</a:t>
              </a:r>
              <a:endParaRPr lang="it-IT" dirty="0"/>
            </a:p>
          </p:txBody>
        </p:sp>
        <p:sp>
          <p:nvSpPr>
            <p:cNvPr id="20" name="Cilindro 19"/>
            <p:cNvSpPr/>
            <p:nvPr/>
          </p:nvSpPr>
          <p:spPr>
            <a:xfrm>
              <a:off x="3275823" y="2780451"/>
              <a:ext cx="720688" cy="577019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grpSp>
        <p:nvGrpSpPr>
          <p:cNvPr id="37891" name="Gruppo 21"/>
          <p:cNvGrpSpPr>
            <a:grpSpLocks/>
          </p:cNvGrpSpPr>
          <p:nvPr/>
        </p:nvGrpSpPr>
        <p:grpSpPr bwMode="auto">
          <a:xfrm>
            <a:off x="2771775" y="2781300"/>
            <a:ext cx="3384550" cy="719138"/>
            <a:chOff x="683568" y="2708920"/>
            <a:chExt cx="3384376" cy="720080"/>
          </a:xfrm>
        </p:grpSpPr>
        <p:sp>
          <p:nvSpPr>
            <p:cNvPr id="23" name="Rettangolo 22"/>
            <p:cNvSpPr/>
            <p:nvPr/>
          </p:nvSpPr>
          <p:spPr>
            <a:xfrm>
              <a:off x="683568" y="2708920"/>
              <a:ext cx="3384376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WN2/</a:t>
              </a:r>
              <a:r>
                <a:rPr lang="it-IT" dirty="0" err="1"/>
                <a:t>DataNode</a:t>
              </a:r>
              <a:endParaRPr lang="it-IT" dirty="0"/>
            </a:p>
          </p:txBody>
        </p:sp>
        <p:sp>
          <p:nvSpPr>
            <p:cNvPr id="24" name="Cilindro 23"/>
            <p:cNvSpPr/>
            <p:nvPr/>
          </p:nvSpPr>
          <p:spPr>
            <a:xfrm>
              <a:off x="3275823" y="2780452"/>
              <a:ext cx="720688" cy="577017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grpSp>
        <p:nvGrpSpPr>
          <p:cNvPr id="37892" name="Gruppo 24"/>
          <p:cNvGrpSpPr>
            <a:grpSpLocks/>
          </p:cNvGrpSpPr>
          <p:nvPr/>
        </p:nvGrpSpPr>
        <p:grpSpPr bwMode="auto">
          <a:xfrm>
            <a:off x="2771775" y="3573463"/>
            <a:ext cx="3384550" cy="719137"/>
            <a:chOff x="683568" y="2708920"/>
            <a:chExt cx="3384376" cy="720080"/>
          </a:xfrm>
        </p:grpSpPr>
        <p:sp>
          <p:nvSpPr>
            <p:cNvPr id="26" name="Rettangolo 25"/>
            <p:cNvSpPr/>
            <p:nvPr/>
          </p:nvSpPr>
          <p:spPr>
            <a:xfrm>
              <a:off x="683568" y="2708920"/>
              <a:ext cx="3384376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WN../</a:t>
              </a:r>
              <a:r>
                <a:rPr lang="it-IT" dirty="0" err="1"/>
                <a:t>DataNode</a:t>
              </a:r>
              <a:endParaRPr lang="it-IT" dirty="0"/>
            </a:p>
          </p:txBody>
        </p:sp>
        <p:sp>
          <p:nvSpPr>
            <p:cNvPr id="27" name="Cilindro 26"/>
            <p:cNvSpPr/>
            <p:nvPr/>
          </p:nvSpPr>
          <p:spPr>
            <a:xfrm>
              <a:off x="3275823" y="2780451"/>
              <a:ext cx="720688" cy="577019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grpSp>
        <p:nvGrpSpPr>
          <p:cNvPr id="37893" name="Gruppo 27"/>
          <p:cNvGrpSpPr>
            <a:grpSpLocks/>
          </p:cNvGrpSpPr>
          <p:nvPr/>
        </p:nvGrpSpPr>
        <p:grpSpPr bwMode="auto">
          <a:xfrm>
            <a:off x="2771775" y="4365625"/>
            <a:ext cx="3384550" cy="719138"/>
            <a:chOff x="683568" y="2708920"/>
            <a:chExt cx="3384376" cy="720080"/>
          </a:xfrm>
        </p:grpSpPr>
        <p:sp>
          <p:nvSpPr>
            <p:cNvPr id="29" name="Rettangolo 28"/>
            <p:cNvSpPr/>
            <p:nvPr/>
          </p:nvSpPr>
          <p:spPr>
            <a:xfrm>
              <a:off x="683568" y="2708920"/>
              <a:ext cx="3384376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WN9/</a:t>
              </a:r>
              <a:r>
                <a:rPr lang="it-IT" dirty="0" err="1"/>
                <a:t>DataNode</a:t>
              </a:r>
              <a:endParaRPr lang="it-IT" dirty="0"/>
            </a:p>
          </p:txBody>
        </p:sp>
        <p:sp>
          <p:nvSpPr>
            <p:cNvPr id="30" name="Cilindro 29"/>
            <p:cNvSpPr/>
            <p:nvPr/>
          </p:nvSpPr>
          <p:spPr>
            <a:xfrm>
              <a:off x="3275823" y="2780452"/>
              <a:ext cx="720688" cy="577017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31" name="Elaborazione 30"/>
          <p:cNvSpPr/>
          <p:nvPr/>
        </p:nvSpPr>
        <p:spPr>
          <a:xfrm>
            <a:off x="7524750" y="1916113"/>
            <a:ext cx="647700" cy="31686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10 GIGABIT SW</a:t>
            </a:r>
          </a:p>
        </p:txBody>
      </p:sp>
      <p:cxnSp>
        <p:nvCxnSpPr>
          <p:cNvPr id="35" name="Connettore 1 34"/>
          <p:cNvCxnSpPr/>
          <p:nvPr/>
        </p:nvCxnSpPr>
        <p:spPr>
          <a:xfrm>
            <a:off x="6156325" y="2349500"/>
            <a:ext cx="1439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6156325" y="3141663"/>
            <a:ext cx="1439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156325" y="3933825"/>
            <a:ext cx="1439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6227763" y="4724400"/>
            <a:ext cx="1439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ilindro 38"/>
          <p:cNvSpPr/>
          <p:nvPr/>
        </p:nvSpPr>
        <p:spPr>
          <a:xfrm>
            <a:off x="5148263" y="1916113"/>
            <a:ext cx="1079500" cy="3313112"/>
          </a:xfrm>
          <a:prstGeom prst="can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1"/>
                </a:solidFill>
              </a:rPr>
              <a:t>GLUSTER</a:t>
            </a:r>
          </a:p>
        </p:txBody>
      </p:sp>
      <p:sp>
        <p:nvSpPr>
          <p:cNvPr id="37900" name="CasellaDiTesto 31"/>
          <p:cNvSpPr txBox="1">
            <a:spLocks noChangeArrowheads="1"/>
          </p:cNvSpPr>
          <p:nvPr/>
        </p:nvSpPr>
        <p:spPr bwMode="auto">
          <a:xfrm>
            <a:off x="34925" y="2028825"/>
            <a:ext cx="25923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NO NAME NODE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9 WORKER NODE / DATANODES that share</a:t>
            </a:r>
          </a:p>
          <a:p>
            <a:r>
              <a:rPr lang="it-IT">
                <a:latin typeface="Calibri" pitchFamily="34" charset="0"/>
              </a:rPr>
              <a:t>the local disk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All the DataNode are client and server.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The Gluster FS is configured with replica 3</a:t>
            </a:r>
          </a:p>
          <a:p>
            <a:endParaRPr lang="it-IT">
              <a:latin typeface="Calibri" pitchFamily="34" charset="0"/>
            </a:endParaRPr>
          </a:p>
        </p:txBody>
      </p:sp>
      <p:sp>
        <p:nvSpPr>
          <p:cNvPr id="37901" name="CasellaDiTesto 24"/>
          <p:cNvSpPr txBox="1">
            <a:spLocks noChangeArrowheads="1"/>
          </p:cNvSpPr>
          <p:nvPr/>
        </p:nvSpPr>
        <p:spPr bwMode="auto">
          <a:xfrm>
            <a:off x="504825" y="911225"/>
            <a:ext cx="8315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latin typeface="Calibri" pitchFamily="34" charset="0"/>
              </a:rPr>
              <a:t>GLUSTERFS IS A FILE CLUSTER FILE SYSTEM THAT WORK WITHOUT DATA-NODES.  IT CAN WORK IN 3 DIFFERENT CONFIGURATION: </a:t>
            </a:r>
            <a:r>
              <a:rPr lang="it-IT" dirty="0" smtClean="0">
                <a:latin typeface="Calibri" pitchFamily="34" charset="0"/>
              </a:rPr>
              <a:t>DISTRIBUTED</a:t>
            </a:r>
            <a:r>
              <a:rPr lang="it-IT" dirty="0">
                <a:latin typeface="Calibri" pitchFamily="34" charset="0"/>
              </a:rPr>
              <a:t>, STRIPED AND REPLICA. IT </a:t>
            </a:r>
            <a:r>
              <a:rPr lang="it-IT" dirty="0" smtClean="0">
                <a:latin typeface="Calibri" pitchFamily="34" charset="0"/>
              </a:rPr>
              <a:t>USES </a:t>
            </a:r>
            <a:r>
              <a:rPr lang="it-IT" dirty="0">
                <a:latin typeface="Calibri" pitchFamily="34" charset="0"/>
              </a:rPr>
              <a:t>THE POSIX EXENSION TO </a:t>
            </a:r>
            <a:r>
              <a:rPr lang="it-IT" dirty="0" smtClean="0">
                <a:latin typeface="Calibri" pitchFamily="34" charset="0"/>
              </a:rPr>
              <a:t>GUARANTEE </a:t>
            </a:r>
            <a:r>
              <a:rPr lang="it-IT" dirty="0">
                <a:latin typeface="Calibri" pitchFamily="34" charset="0"/>
              </a:rPr>
              <a:t>THE </a:t>
            </a:r>
            <a:r>
              <a:rPr lang="it-IT" dirty="0" smtClean="0">
                <a:latin typeface="Calibri" pitchFamily="34" charset="0"/>
              </a:rPr>
              <a:t>CONSISTENCY OF </a:t>
            </a:r>
            <a:r>
              <a:rPr lang="it-IT" dirty="0">
                <a:latin typeface="Calibri" pitchFamily="34" charset="0"/>
              </a:rPr>
              <a:t>FS.</a:t>
            </a:r>
          </a:p>
          <a:p>
            <a:endParaRPr lang="it-IT" dirty="0">
              <a:latin typeface="Calibri" pitchFamily="34" charset="0"/>
            </a:endParaRPr>
          </a:p>
        </p:txBody>
      </p:sp>
      <p:sp>
        <p:nvSpPr>
          <p:cNvPr id="37902" name="Segnaposto numero diapositiva 6"/>
          <p:cNvSpPr txBox="1">
            <a:spLocks/>
          </p:cNvSpPr>
          <p:nvPr/>
        </p:nvSpPr>
        <p:spPr bwMode="auto">
          <a:xfrm>
            <a:off x="8639175" y="5805488"/>
            <a:ext cx="5048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F12BA473-9EE0-4A8E-9B20-58D5779CCFE2}" type="slidenum">
              <a:rPr lang="it-IT">
                <a:latin typeface="Calibri" pitchFamily="34" charset="0"/>
              </a:rPr>
              <a:pPr/>
              <a:t>10</a:t>
            </a:fld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First Benchmark </a:t>
            </a:r>
          </a:p>
        </p:txBody>
      </p:sp>
      <p:sp>
        <p:nvSpPr>
          <p:cNvPr id="38914" name="Segnaposto contenuto 2"/>
          <p:cNvSpPr>
            <a:spLocks noGrp="1"/>
          </p:cNvSpPr>
          <p:nvPr>
            <p:ph idx="1"/>
          </p:nvPr>
        </p:nvSpPr>
        <p:spPr bwMode="auto">
          <a:xfrm>
            <a:off x="250825" y="1052513"/>
            <a:ext cx="8713788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it-IT" dirty="0" err="1" smtClean="0"/>
              <a:t>Perfomance</a:t>
            </a:r>
            <a:r>
              <a:rPr lang="it-IT" dirty="0" smtClean="0"/>
              <a:t> test </a:t>
            </a:r>
            <a:r>
              <a:rPr lang="it-IT" dirty="0" err="1" smtClean="0"/>
              <a:t>executed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r>
              <a:rPr lang="it-IT" dirty="0" smtClean="0"/>
              <a:t> a </a:t>
            </a:r>
            <a:r>
              <a:rPr lang="it-IT" dirty="0" err="1" smtClean="0"/>
              <a:t>SuperB</a:t>
            </a:r>
            <a:r>
              <a:rPr lang="it-IT" dirty="0" smtClean="0"/>
              <a:t> Analysis job </a:t>
            </a:r>
            <a:r>
              <a:rPr lang="it-IT" dirty="0" err="1" smtClean="0"/>
              <a:t>provided</a:t>
            </a:r>
            <a:r>
              <a:rPr lang="it-IT" dirty="0" smtClean="0"/>
              <a:t> by Alejandro </a:t>
            </a:r>
            <a:r>
              <a:rPr lang="it-IT" dirty="0" err="1" smtClean="0"/>
              <a:t>Perez</a:t>
            </a:r>
            <a:r>
              <a:rPr lang="it-IT" dirty="0" smtClean="0"/>
              <a:t>.</a:t>
            </a:r>
          </a:p>
          <a:p>
            <a:pPr>
              <a:buFont typeface="Arial" charset="0"/>
              <a:buNone/>
            </a:pPr>
            <a:endParaRPr lang="it-IT" dirty="0" smtClean="0"/>
          </a:p>
          <a:p>
            <a:pPr>
              <a:buFont typeface="Arial" charset="0"/>
              <a:buNone/>
            </a:pP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executes</a:t>
            </a:r>
            <a:r>
              <a:rPr lang="it-IT" dirty="0" smtClean="0"/>
              <a:t> a </a:t>
            </a:r>
            <a:r>
              <a:rPr lang="it-IT" dirty="0" err="1" smtClean="0"/>
              <a:t>real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r>
              <a:rPr lang="it-IT" dirty="0" smtClean="0"/>
              <a:t> test on a set of </a:t>
            </a:r>
            <a:r>
              <a:rPr lang="it-IT" dirty="0" err="1" smtClean="0"/>
              <a:t>simulated</a:t>
            </a:r>
            <a:r>
              <a:rPr lang="it-IT" dirty="0" smtClean="0"/>
              <a:t> </a:t>
            </a:r>
            <a:r>
              <a:rPr lang="it-IT" dirty="0" err="1" smtClean="0"/>
              <a:t>root</a:t>
            </a:r>
            <a:r>
              <a:rPr lang="it-IT" dirty="0" smtClean="0"/>
              <a:t> </a:t>
            </a:r>
            <a:r>
              <a:rPr lang="it-IT" dirty="0" err="1" smtClean="0"/>
              <a:t>files</a:t>
            </a:r>
            <a:r>
              <a:rPr lang="it-IT" dirty="0" smtClean="0"/>
              <a:t> </a:t>
            </a:r>
            <a:r>
              <a:rPr lang="it-IT" dirty="0" err="1" smtClean="0"/>
              <a:t>previously</a:t>
            </a:r>
            <a:r>
              <a:rPr lang="it-IT" dirty="0" smtClean="0"/>
              <a:t> </a:t>
            </a:r>
            <a:r>
              <a:rPr lang="it-IT" dirty="0" err="1" smtClean="0"/>
              <a:t>replicated</a:t>
            </a:r>
            <a:r>
              <a:rPr lang="it-IT" dirty="0" smtClean="0"/>
              <a:t> in the </a:t>
            </a:r>
            <a:r>
              <a:rPr lang="it-IT" dirty="0" err="1" smtClean="0"/>
              <a:t>gluster-fs</a:t>
            </a:r>
            <a:r>
              <a:rPr lang="it-IT" dirty="0" smtClean="0"/>
              <a:t> volume.</a:t>
            </a:r>
          </a:p>
          <a:p>
            <a:pPr>
              <a:buFont typeface="Arial" charset="0"/>
              <a:buNone/>
            </a:pPr>
            <a:endParaRPr lang="it-IT" dirty="0" smtClean="0"/>
          </a:p>
          <a:p>
            <a:pPr>
              <a:buFont typeface="Arial" charset="0"/>
              <a:buNone/>
            </a:pPr>
            <a:r>
              <a:rPr lang="it-IT" dirty="0" smtClean="0"/>
              <a:t>The </a:t>
            </a:r>
            <a:r>
              <a:rPr lang="it-IT" dirty="0" err="1" smtClean="0"/>
              <a:t>following</a:t>
            </a:r>
            <a:r>
              <a:rPr lang="it-IT" dirty="0" smtClean="0"/>
              <a:t> </a:t>
            </a:r>
            <a:r>
              <a:rPr lang="it-IT" dirty="0" err="1" smtClean="0"/>
              <a:t>tests</a:t>
            </a:r>
            <a:r>
              <a:rPr lang="it-IT" dirty="0" smtClean="0"/>
              <a:t> show the </a:t>
            </a:r>
            <a:r>
              <a:rPr lang="it-IT" dirty="0" err="1" smtClean="0"/>
              <a:t>bandwidth</a:t>
            </a:r>
            <a:r>
              <a:rPr lang="it-IT" dirty="0" smtClean="0"/>
              <a:t> </a:t>
            </a:r>
            <a:r>
              <a:rPr lang="it-IT" dirty="0" err="1" smtClean="0"/>
              <a:t>occupation</a:t>
            </a:r>
            <a:r>
              <a:rPr lang="it-IT" dirty="0" smtClean="0"/>
              <a:t> </a:t>
            </a:r>
            <a:r>
              <a:rPr lang="it-IT" dirty="0" err="1" smtClean="0"/>
              <a:t>during</a:t>
            </a:r>
            <a:r>
              <a:rPr lang="it-IT" dirty="0" smtClean="0"/>
              <a:t>  a set of </a:t>
            </a:r>
            <a:r>
              <a:rPr lang="it-IT" dirty="0" err="1" smtClean="0"/>
              <a:t>different</a:t>
            </a:r>
            <a:r>
              <a:rPr lang="it-IT" dirty="0" smtClean="0"/>
              <a:t> job </a:t>
            </a:r>
            <a:r>
              <a:rPr lang="it-IT" dirty="0" err="1" smtClean="0"/>
              <a:t>execution</a:t>
            </a:r>
            <a:r>
              <a:rPr lang="it-IT" dirty="0" smtClean="0"/>
              <a:t> setup</a:t>
            </a:r>
          </a:p>
        </p:txBody>
      </p:sp>
      <p:sp>
        <p:nvSpPr>
          <p:cNvPr id="38915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5805488"/>
            <a:ext cx="468312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843BD7-5101-45E3-8710-5A2D2AC73AE7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Segnaposto contenuto 5" descr="Single-Job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20938"/>
            <a:ext cx="8618538" cy="3311525"/>
          </a:xfrm>
          <a:noFill/>
          <a:ln>
            <a:miter lim="800000"/>
            <a:headEnd/>
            <a:tailEnd/>
          </a:ln>
        </p:spPr>
      </p:pic>
      <p:sp>
        <p:nvSpPr>
          <p:cNvPr id="16" name="Ovale 15"/>
          <p:cNvSpPr/>
          <p:nvPr/>
        </p:nvSpPr>
        <p:spPr>
          <a:xfrm>
            <a:off x="7812088" y="3500438"/>
            <a:ext cx="1008062" cy="5048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939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Network Occupation </a:t>
            </a:r>
            <a:br>
              <a:rPr lang="it-IT" smtClean="0"/>
            </a:br>
            <a:r>
              <a:rPr lang="it-IT" smtClean="0"/>
              <a:t>in a Single Node</a:t>
            </a:r>
          </a:p>
        </p:txBody>
      </p:sp>
      <p:sp>
        <p:nvSpPr>
          <p:cNvPr id="39940" name="CasellaDiTesto 10"/>
          <p:cNvSpPr txBox="1">
            <a:spLocks noChangeArrowheads="1"/>
          </p:cNvSpPr>
          <p:nvPr/>
        </p:nvSpPr>
        <p:spPr bwMode="auto">
          <a:xfrm>
            <a:off x="2955925" y="1700213"/>
            <a:ext cx="276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Single Job max rate 59MB/s</a:t>
            </a:r>
          </a:p>
        </p:txBody>
      </p:sp>
      <p:sp>
        <p:nvSpPr>
          <p:cNvPr id="39941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5805488"/>
            <a:ext cx="468312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8176D4-9EE6-4BB4-A613-F08428DE4889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Network Occupation </a:t>
            </a:r>
            <a:br>
              <a:rPr lang="it-IT" smtClean="0"/>
            </a:br>
            <a:r>
              <a:rPr lang="it-IT" smtClean="0"/>
              <a:t>in a Single Node</a:t>
            </a:r>
          </a:p>
        </p:txBody>
      </p:sp>
      <p:sp>
        <p:nvSpPr>
          <p:cNvPr id="40962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5805488"/>
            <a:ext cx="468312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C954EF-9393-4E17-BB95-2A1E0A85986E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>
              <a:cs typeface="Arial" charset="0"/>
            </a:endParaRPr>
          </a:p>
        </p:txBody>
      </p:sp>
      <p:pic>
        <p:nvPicPr>
          <p:cNvPr id="40963" name="Immagine 7" descr="dual-jo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2276475"/>
            <a:ext cx="913606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CasellaDiTesto 8"/>
          <p:cNvSpPr txBox="1">
            <a:spLocks noChangeArrowheads="1"/>
          </p:cNvSpPr>
          <p:nvPr/>
        </p:nvSpPr>
        <p:spPr bwMode="auto">
          <a:xfrm>
            <a:off x="250825" y="1628775"/>
            <a:ext cx="8642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2 Jobs max rate 113MB/s  - 1 Gigabit nick cart is still enough but the CPU power is used at 25% - can code parallelization </a:t>
            </a:r>
            <a:r>
              <a:rPr lang="en-US" dirty="0" smtClean="0">
                <a:latin typeface="Calibri" pitchFamily="34" charset="0"/>
              </a:rPr>
              <a:t>enhance </a:t>
            </a:r>
            <a:r>
              <a:rPr lang="en-US" dirty="0">
                <a:latin typeface="Calibri" pitchFamily="34" charset="0"/>
              </a:rPr>
              <a:t>this ratio?</a:t>
            </a:r>
          </a:p>
        </p:txBody>
      </p:sp>
      <p:sp>
        <p:nvSpPr>
          <p:cNvPr id="10" name="Ovale 9"/>
          <p:cNvSpPr/>
          <p:nvPr/>
        </p:nvSpPr>
        <p:spPr>
          <a:xfrm>
            <a:off x="7812088" y="3500438"/>
            <a:ext cx="1152525" cy="5762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66" name="CasellaDiTesto 11"/>
          <p:cNvSpPr txBox="1">
            <a:spLocks noChangeArrowheads="1"/>
          </p:cNvSpPr>
          <p:nvPr/>
        </p:nvSpPr>
        <p:spPr bwMode="auto">
          <a:xfrm>
            <a:off x="6875463" y="2565400"/>
            <a:ext cx="1920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>
                <a:latin typeface="Calibri" pitchFamily="34" charset="0"/>
              </a:rPr>
              <a:t>113MB/s</a:t>
            </a:r>
          </a:p>
          <a:p>
            <a:endParaRPr lang="it-IT" sz="3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Immagine 8" descr="otto-jo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2349500"/>
            <a:ext cx="894873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Network Occupation </a:t>
            </a:r>
            <a:br>
              <a:rPr lang="it-IT" smtClean="0"/>
            </a:br>
            <a:r>
              <a:rPr lang="it-IT" smtClean="0"/>
              <a:t>in a Single Node</a:t>
            </a:r>
          </a:p>
        </p:txBody>
      </p:sp>
      <p:sp>
        <p:nvSpPr>
          <p:cNvPr id="41987" name="CasellaDiTesto 13"/>
          <p:cNvSpPr txBox="1">
            <a:spLocks noChangeArrowheads="1"/>
          </p:cNvSpPr>
          <p:nvPr/>
        </p:nvSpPr>
        <p:spPr bwMode="auto">
          <a:xfrm>
            <a:off x="323850" y="1700213"/>
            <a:ext cx="8820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dirty="0">
                <a:latin typeface="Calibri" pitchFamily="34" charset="0"/>
              </a:rPr>
              <a:t>8 Jobs (</a:t>
            </a:r>
            <a:r>
              <a:rPr lang="it-IT" dirty="0" err="1">
                <a:latin typeface="Calibri" pitchFamily="34" charset="0"/>
              </a:rPr>
              <a:t>max</a:t>
            </a:r>
            <a:r>
              <a:rPr lang="it-IT" dirty="0">
                <a:latin typeface="Calibri" pitchFamily="34" charset="0"/>
              </a:rPr>
              <a:t> box </a:t>
            </a:r>
            <a:r>
              <a:rPr lang="it-IT" dirty="0" err="1">
                <a:latin typeface="Calibri" pitchFamily="34" charset="0"/>
              </a:rPr>
              <a:t>size</a:t>
            </a:r>
            <a:r>
              <a:rPr lang="it-IT" dirty="0">
                <a:latin typeface="Calibri" pitchFamily="34" charset="0"/>
              </a:rPr>
              <a:t>) </a:t>
            </a:r>
            <a:r>
              <a:rPr lang="it-IT" dirty="0" err="1">
                <a:latin typeface="Calibri" pitchFamily="34" charset="0"/>
              </a:rPr>
              <a:t>max</a:t>
            </a:r>
            <a:r>
              <a:rPr lang="it-IT" dirty="0">
                <a:latin typeface="Calibri" pitchFamily="34" charset="0"/>
              </a:rPr>
              <a:t> rate 333MB/s</a:t>
            </a:r>
          </a:p>
          <a:p>
            <a:pPr algn="ctr"/>
            <a:r>
              <a:rPr lang="it-IT" dirty="0">
                <a:latin typeface="Calibri" pitchFamily="34" charset="0"/>
              </a:rPr>
              <a:t>100% CPU </a:t>
            </a:r>
            <a:r>
              <a:rPr lang="it-IT" dirty="0" err="1">
                <a:latin typeface="Calibri" pitchFamily="34" charset="0"/>
              </a:rPr>
              <a:t>Used</a:t>
            </a:r>
            <a:r>
              <a:rPr lang="it-IT" dirty="0">
                <a:latin typeface="Calibri" pitchFamily="34" charset="0"/>
              </a:rPr>
              <a:t> </a:t>
            </a:r>
            <a:r>
              <a:rPr lang="it-IT" dirty="0" err="1">
                <a:latin typeface="Calibri" pitchFamily="34" charset="0"/>
              </a:rPr>
              <a:t>but</a:t>
            </a:r>
            <a:r>
              <a:rPr lang="it-IT" dirty="0">
                <a:latin typeface="Calibri" pitchFamily="34" charset="0"/>
              </a:rPr>
              <a:t> Network </a:t>
            </a:r>
            <a:r>
              <a:rPr lang="it-IT" dirty="0" err="1">
                <a:latin typeface="Calibri" pitchFamily="34" charset="0"/>
              </a:rPr>
              <a:t>is</a:t>
            </a:r>
            <a:r>
              <a:rPr lang="it-IT" dirty="0">
                <a:latin typeface="Calibri" pitchFamily="34" charset="0"/>
              </a:rPr>
              <a:t> </a:t>
            </a:r>
            <a:r>
              <a:rPr lang="it-IT" dirty="0" err="1">
                <a:latin typeface="Calibri" pitchFamily="34" charset="0"/>
              </a:rPr>
              <a:t>at</a:t>
            </a:r>
            <a:r>
              <a:rPr lang="it-IT" dirty="0">
                <a:latin typeface="Calibri" pitchFamily="34" charset="0"/>
              </a:rPr>
              <a:t> 30% more CPU can </a:t>
            </a:r>
            <a:r>
              <a:rPr lang="it-IT" dirty="0" err="1">
                <a:latin typeface="Calibri" pitchFamily="34" charset="0"/>
              </a:rPr>
              <a:t>support</a:t>
            </a:r>
            <a:r>
              <a:rPr lang="it-IT" dirty="0">
                <a:latin typeface="Calibri" pitchFamily="34" charset="0"/>
              </a:rPr>
              <a:t>  from </a:t>
            </a:r>
            <a:r>
              <a:rPr lang="it-IT" dirty="0" smtClean="0">
                <a:latin typeface="Calibri" pitchFamily="34" charset="0"/>
              </a:rPr>
              <a:t>more </a:t>
            </a:r>
            <a:r>
              <a:rPr lang="it-IT" dirty="0">
                <a:latin typeface="Calibri" pitchFamily="34" charset="0"/>
              </a:rPr>
              <a:t>10Gbit/s </a:t>
            </a:r>
            <a:r>
              <a:rPr lang="it-IT" dirty="0" err="1">
                <a:latin typeface="Calibri" pitchFamily="34" charset="0"/>
              </a:rPr>
              <a:t>Nic</a:t>
            </a:r>
            <a:r>
              <a:rPr lang="it-IT" dirty="0">
                <a:latin typeface="Calibri" pitchFamily="34" charset="0"/>
              </a:rPr>
              <a:t> </a:t>
            </a:r>
            <a:r>
              <a:rPr lang="it-IT" dirty="0" err="1">
                <a:latin typeface="Calibri" pitchFamily="34" charset="0"/>
              </a:rPr>
              <a:t>Cards</a:t>
            </a:r>
            <a:endParaRPr lang="it-IT" dirty="0">
              <a:latin typeface="Calibri" pitchFamily="34" charset="0"/>
            </a:endParaRPr>
          </a:p>
        </p:txBody>
      </p:sp>
      <p:sp>
        <p:nvSpPr>
          <p:cNvPr id="41988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5805488"/>
            <a:ext cx="468312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09DBE2-FECE-47B8-99D2-34802ED7420C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>
              <a:cs typeface="Arial" charset="0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7740650" y="3549650"/>
            <a:ext cx="1008063" cy="5032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990" name="CasellaDiTesto 17"/>
          <p:cNvSpPr txBox="1">
            <a:spLocks noChangeArrowheads="1"/>
          </p:cNvSpPr>
          <p:nvPr/>
        </p:nvSpPr>
        <p:spPr bwMode="auto">
          <a:xfrm>
            <a:off x="6875463" y="2565400"/>
            <a:ext cx="1920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>
                <a:latin typeface="Calibri" pitchFamily="34" charset="0"/>
              </a:rPr>
              <a:t>333MB/s</a:t>
            </a:r>
          </a:p>
          <a:p>
            <a:endParaRPr lang="it-IT" sz="3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600" smtClean="0"/>
              <a:t>Network Occupation  </a:t>
            </a:r>
            <a:br>
              <a:rPr lang="it-IT" sz="3600" smtClean="0"/>
            </a:br>
            <a:r>
              <a:rPr lang="it-IT" sz="3600" smtClean="0"/>
              <a:t>over the box core size</a:t>
            </a:r>
          </a:p>
        </p:txBody>
      </p:sp>
      <p:pic>
        <p:nvPicPr>
          <p:cNvPr id="43010" name="Immagine 15" descr="16-jo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775"/>
            <a:ext cx="583247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Immagine 16" descr="24-jo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3488" y="3933825"/>
            <a:ext cx="64960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CasellaDiTesto 17"/>
          <p:cNvSpPr txBox="1">
            <a:spLocks noChangeArrowheads="1"/>
          </p:cNvSpPr>
          <p:nvPr/>
        </p:nvSpPr>
        <p:spPr bwMode="auto">
          <a:xfrm>
            <a:off x="6011863" y="1989138"/>
            <a:ext cx="25860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16 Job on a 8 CPU Node </a:t>
            </a:r>
          </a:p>
          <a:p>
            <a:r>
              <a:rPr lang="it-IT">
                <a:latin typeface="Calibri" pitchFamily="34" charset="0"/>
              </a:rPr>
              <a:t>Whithout multi threading</a:t>
            </a:r>
          </a:p>
          <a:p>
            <a:endParaRPr lang="it-IT">
              <a:latin typeface="Calibri" pitchFamily="34" charset="0"/>
            </a:endParaRPr>
          </a:p>
        </p:txBody>
      </p:sp>
      <p:sp>
        <p:nvSpPr>
          <p:cNvPr id="43013" name="CasellaDiTesto 18"/>
          <p:cNvSpPr txBox="1">
            <a:spLocks noChangeArrowheads="1"/>
          </p:cNvSpPr>
          <p:nvPr/>
        </p:nvSpPr>
        <p:spPr bwMode="auto">
          <a:xfrm>
            <a:off x="107950" y="4005263"/>
            <a:ext cx="247491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24 Job on a 8 CPU Node </a:t>
            </a:r>
          </a:p>
          <a:p>
            <a:r>
              <a:rPr lang="it-IT">
                <a:latin typeface="Calibri" pitchFamily="34" charset="0"/>
              </a:rPr>
              <a:t>Without multi threading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Max Rate 422 MB/s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Need to extimate the </a:t>
            </a:r>
          </a:p>
          <a:p>
            <a:r>
              <a:rPr lang="it-IT">
                <a:latin typeface="Calibri" pitchFamily="34" charset="0"/>
              </a:rPr>
              <a:t>GLUSTERFS Overhead</a:t>
            </a: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</p:txBody>
      </p:sp>
      <p:sp>
        <p:nvSpPr>
          <p:cNvPr id="43014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5805488"/>
            <a:ext cx="468312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ECDF32-7D7F-4657-9C38-DA3F560402DA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>
              <a:cs typeface="Arial" charset="0"/>
            </a:endParaRPr>
          </a:p>
        </p:txBody>
      </p:sp>
      <p:sp>
        <p:nvSpPr>
          <p:cNvPr id="9" name="Ovale 8"/>
          <p:cNvSpPr/>
          <p:nvPr/>
        </p:nvSpPr>
        <p:spPr>
          <a:xfrm>
            <a:off x="5076825" y="2349500"/>
            <a:ext cx="1008063" cy="5032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e 9"/>
          <p:cNvSpPr/>
          <p:nvPr/>
        </p:nvSpPr>
        <p:spPr>
          <a:xfrm>
            <a:off x="7956550" y="4652963"/>
            <a:ext cx="1008063" cy="5048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017" name="CasellaDiTesto 10"/>
          <p:cNvSpPr txBox="1">
            <a:spLocks noChangeArrowheads="1"/>
          </p:cNvSpPr>
          <p:nvPr/>
        </p:nvSpPr>
        <p:spPr bwMode="auto">
          <a:xfrm>
            <a:off x="4211638" y="1652588"/>
            <a:ext cx="19192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>
                <a:latin typeface="Calibri" pitchFamily="34" charset="0"/>
              </a:rPr>
              <a:t>326MB/s</a:t>
            </a:r>
          </a:p>
          <a:p>
            <a:endParaRPr lang="it-IT" sz="3600">
              <a:latin typeface="Calibri" pitchFamily="34" charset="0"/>
            </a:endParaRPr>
          </a:p>
        </p:txBody>
      </p:sp>
      <p:sp>
        <p:nvSpPr>
          <p:cNvPr id="43018" name="CasellaDiTesto 11"/>
          <p:cNvSpPr txBox="1">
            <a:spLocks noChangeArrowheads="1"/>
          </p:cNvSpPr>
          <p:nvPr/>
        </p:nvSpPr>
        <p:spPr bwMode="auto">
          <a:xfrm>
            <a:off x="7380288" y="4005263"/>
            <a:ext cx="17287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latin typeface="Calibri" pitchFamily="34" charset="0"/>
              </a:rPr>
              <a:t>422MB/s</a:t>
            </a:r>
          </a:p>
          <a:p>
            <a:endParaRPr lang="it-IT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3600" smtClean="0"/>
              <a:t>Network Occupation  </a:t>
            </a:r>
            <a:br>
              <a:rPr lang="it-IT" sz="3600" smtClean="0"/>
            </a:br>
            <a:r>
              <a:rPr lang="it-IT" sz="3600" smtClean="0"/>
              <a:t>8 job in each node</a:t>
            </a:r>
          </a:p>
        </p:txBody>
      </p:sp>
      <p:sp>
        <p:nvSpPr>
          <p:cNvPr id="44034" name="CasellaDiTesto 17"/>
          <p:cNvSpPr txBox="1">
            <a:spLocks noChangeArrowheads="1"/>
          </p:cNvSpPr>
          <p:nvPr/>
        </p:nvSpPr>
        <p:spPr bwMode="auto">
          <a:xfrm>
            <a:off x="6011863" y="1989138"/>
            <a:ext cx="25923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In this test we sent 8 analysis jobs for each 8 core server</a:t>
            </a:r>
          </a:p>
          <a:p>
            <a:endParaRPr lang="it-IT">
              <a:latin typeface="Calibri" pitchFamily="34" charset="0"/>
            </a:endParaRPr>
          </a:p>
        </p:txBody>
      </p:sp>
      <p:sp>
        <p:nvSpPr>
          <p:cNvPr id="44035" name="CasellaDiTesto 18"/>
          <p:cNvSpPr txBox="1">
            <a:spLocks noChangeArrowheads="1"/>
          </p:cNvSpPr>
          <p:nvPr/>
        </p:nvSpPr>
        <p:spPr bwMode="auto">
          <a:xfrm>
            <a:off x="6084888" y="3429000"/>
            <a:ext cx="2833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err="1">
                <a:latin typeface="Calibri" pitchFamily="34" charset="0"/>
              </a:rPr>
              <a:t>We</a:t>
            </a:r>
            <a:r>
              <a:rPr lang="it-IT" dirty="0">
                <a:latin typeface="Calibri" pitchFamily="34" charset="0"/>
              </a:rPr>
              <a:t> Compute an Aggregate</a:t>
            </a:r>
          </a:p>
          <a:p>
            <a:r>
              <a:rPr lang="it-IT" dirty="0">
                <a:latin typeface="Calibri" pitchFamily="34" charset="0"/>
              </a:rPr>
              <a:t>Network </a:t>
            </a:r>
            <a:r>
              <a:rPr lang="it-IT" dirty="0" err="1">
                <a:latin typeface="Calibri" pitchFamily="34" charset="0"/>
              </a:rPr>
              <a:t>occupation</a:t>
            </a:r>
            <a:r>
              <a:rPr lang="it-IT" dirty="0">
                <a:latin typeface="Calibri" pitchFamily="34" charset="0"/>
              </a:rPr>
              <a:t> of </a:t>
            </a:r>
            <a:r>
              <a:rPr lang="it-IT" dirty="0" smtClean="0">
                <a:latin typeface="Calibri" pitchFamily="34" charset="0"/>
              </a:rPr>
              <a:t>10 </a:t>
            </a:r>
            <a:r>
              <a:rPr lang="it-IT" dirty="0" err="1" smtClean="0">
                <a:latin typeface="Calibri" pitchFamily="34" charset="0"/>
              </a:rPr>
              <a:t>Gbit</a:t>
            </a:r>
            <a:r>
              <a:rPr lang="it-IT" dirty="0" smtClean="0">
                <a:latin typeface="Calibri" pitchFamily="34" charset="0"/>
              </a:rPr>
              <a:t>/s </a:t>
            </a:r>
            <a:r>
              <a:rPr lang="it-IT" dirty="0">
                <a:latin typeface="Calibri" pitchFamily="34" charset="0"/>
              </a:rPr>
              <a:t>In the Cluster </a:t>
            </a:r>
          </a:p>
          <a:p>
            <a:endParaRPr lang="it-IT" dirty="0">
              <a:latin typeface="Calibri" pitchFamily="34" charset="0"/>
            </a:endParaRPr>
          </a:p>
        </p:txBody>
      </p:sp>
      <p:pic>
        <p:nvPicPr>
          <p:cNvPr id="44036" name="Immagine 7" descr="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775"/>
            <a:ext cx="5700712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983038"/>
            <a:ext cx="5616575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5805488"/>
            <a:ext cx="468312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1AF5B1-A87B-45A0-997D-91A0EC8A658B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Analysis</a:t>
            </a:r>
          </a:p>
        </p:txBody>
      </p:sp>
      <p:sp>
        <p:nvSpPr>
          <p:cNvPr id="45058" name="Segnaposto contenuto 2"/>
          <p:cNvSpPr>
            <a:spLocks noGrp="1"/>
          </p:cNvSpPr>
          <p:nvPr>
            <p:ph idx="1"/>
          </p:nvPr>
        </p:nvSpPr>
        <p:spPr bwMode="auto">
          <a:xfrm>
            <a:off x="395288" y="1196975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</a:pPr>
            <a:r>
              <a:rPr lang="en-US" sz="2400" dirty="0" smtClean="0"/>
              <a:t>The Network Trend during data analysis Jobs show that:</a:t>
            </a:r>
          </a:p>
          <a:p>
            <a:r>
              <a:rPr lang="en-US" sz="2400" dirty="0" smtClean="0"/>
              <a:t>We have a set of </a:t>
            </a:r>
            <a:r>
              <a:rPr lang="en-US" sz="2400" dirty="0" err="1" smtClean="0"/>
              <a:t>SuperB</a:t>
            </a:r>
            <a:r>
              <a:rPr lang="en-US" sz="2400" dirty="0" smtClean="0"/>
              <a:t> Analysis that use 20-50MB/s</a:t>
            </a:r>
          </a:p>
          <a:p>
            <a:endParaRPr lang="en-US" sz="2400" dirty="0" smtClean="0"/>
          </a:p>
          <a:p>
            <a:r>
              <a:rPr lang="en-US" sz="2400" dirty="0" smtClean="0"/>
              <a:t>To support future multicore architecture (24/48) we must move to a 10-20Gbit/s Network (</a:t>
            </a:r>
            <a:r>
              <a:rPr lang="en-US" sz="2400" dirty="0" err="1" smtClean="0"/>
              <a:t>nics</a:t>
            </a:r>
            <a:r>
              <a:rPr lang="en-US" sz="2400" dirty="0" smtClean="0"/>
              <a:t> now offer two ports); cost of switch is dominant (if using more than 24 ports)</a:t>
            </a:r>
          </a:p>
          <a:p>
            <a:endParaRPr lang="en-US" sz="2400" dirty="0" smtClean="0"/>
          </a:p>
          <a:p>
            <a:r>
              <a:rPr lang="en-US" sz="2400" dirty="0" smtClean="0"/>
              <a:t>We have some option in the open source File System that can support 400MB/s (GLUSTER File System, </a:t>
            </a:r>
            <a:r>
              <a:rPr lang="en-US" sz="2400" dirty="0" err="1" smtClean="0"/>
              <a:t>Hadoop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A correct configuration and tuning of 10Gbit/s </a:t>
            </a:r>
            <a:r>
              <a:rPr lang="en-US" sz="2400" dirty="0" err="1" smtClean="0"/>
              <a:t>Nic</a:t>
            </a:r>
            <a:r>
              <a:rPr lang="en-US" sz="2400" dirty="0" smtClean="0"/>
              <a:t> cards is needed</a:t>
            </a:r>
          </a:p>
        </p:txBody>
      </p:sp>
      <p:sp>
        <p:nvSpPr>
          <p:cNvPr id="45059" name="Segnaposto numero diapositiva 6"/>
          <p:cNvSpPr txBox="1">
            <a:spLocks/>
          </p:cNvSpPr>
          <p:nvPr/>
        </p:nvSpPr>
        <p:spPr bwMode="auto">
          <a:xfrm>
            <a:off x="8675688" y="5805488"/>
            <a:ext cx="468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3DFD896-87A0-4802-B397-ED3B646DF389}" type="slidenum">
              <a:rPr lang="it-IT">
                <a:latin typeface="Calibri" pitchFamily="34" charset="0"/>
              </a:rPr>
              <a:pPr/>
              <a:t>17</a:t>
            </a:fld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CONCLUSION</a:t>
            </a:r>
          </a:p>
        </p:txBody>
      </p:sp>
      <p:sp>
        <p:nvSpPr>
          <p:cNvPr id="46082" name="Segnaposto contenuto 2"/>
          <p:cNvSpPr>
            <a:spLocks noGrp="1"/>
          </p:cNvSpPr>
          <p:nvPr>
            <p:ph idx="1"/>
          </p:nvPr>
        </p:nvSpPr>
        <p:spPr bwMode="auto">
          <a:xfrm>
            <a:off x="395288" y="1196975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</a:pPr>
            <a:r>
              <a:rPr lang="en-US" sz="2400" dirty="0" smtClean="0"/>
              <a:t>Preliminary tests on a full 10Gbit/s Farm show that the possibility to have data and computing in the same node is strictly correlate with the available network (for a 48Core two or four 10 </a:t>
            </a:r>
            <a:r>
              <a:rPr lang="en-US" sz="2400" dirty="0" err="1" smtClean="0"/>
              <a:t>Gbit</a:t>
            </a:r>
            <a:r>
              <a:rPr lang="en-US" sz="2400" dirty="0" smtClean="0"/>
              <a:t>/s nick card will be needed).</a:t>
            </a:r>
          </a:p>
          <a:p>
            <a:pPr algn="ctr">
              <a:buFont typeface="Arial" charset="0"/>
              <a:buNone/>
            </a:pPr>
            <a:r>
              <a:rPr lang="en-US" sz="2400" dirty="0" smtClean="0"/>
              <a:t>Interesting issue:</a:t>
            </a:r>
          </a:p>
          <a:p>
            <a:r>
              <a:rPr lang="en-US" sz="2400" dirty="0" smtClean="0"/>
              <a:t>Comparison between different cluster file-system are interesting in terms of overhead, reliability and network usage and services offered.</a:t>
            </a:r>
          </a:p>
          <a:p>
            <a:r>
              <a:rPr lang="en-US" sz="2400" dirty="0" smtClean="0"/>
              <a:t>Comparison with different setup or number of replica with the same FS.</a:t>
            </a:r>
          </a:p>
          <a:p>
            <a:r>
              <a:rPr lang="en-US" sz="2400" dirty="0" smtClean="0"/>
              <a:t> Can Code Parallelization between core improve </a:t>
            </a:r>
            <a:r>
              <a:rPr lang="en-US" sz="2400" smtClean="0"/>
              <a:t>the ratio </a:t>
            </a:r>
            <a:r>
              <a:rPr lang="en-US" sz="2400" dirty="0" smtClean="0"/>
              <a:t>CPU used by Job </a:t>
            </a:r>
            <a:r>
              <a:rPr lang="en-US" sz="2400" dirty="0" err="1" smtClean="0"/>
              <a:t>vs</a:t>
            </a:r>
            <a:r>
              <a:rPr lang="en-US" sz="2400" dirty="0" smtClean="0"/>
              <a:t> Network requirement for data access?</a:t>
            </a:r>
          </a:p>
          <a:p>
            <a:pPr algn="ctr">
              <a:buFont typeface="Arial" charset="0"/>
              <a:buNone/>
            </a:pPr>
            <a:endParaRPr lang="en-US" sz="2400" dirty="0" smtClean="0"/>
          </a:p>
          <a:p>
            <a:pPr algn="ctr">
              <a:buFont typeface="Arial" charset="0"/>
              <a:buNone/>
            </a:pPr>
            <a:endParaRPr lang="en-US" sz="2400" dirty="0" smtClean="0"/>
          </a:p>
        </p:txBody>
      </p:sp>
      <p:sp>
        <p:nvSpPr>
          <p:cNvPr id="46083" name="Segnaposto numero diapositiva 6"/>
          <p:cNvSpPr txBox="1">
            <a:spLocks/>
          </p:cNvSpPr>
          <p:nvPr/>
        </p:nvSpPr>
        <p:spPr bwMode="auto">
          <a:xfrm>
            <a:off x="8675688" y="5805488"/>
            <a:ext cx="468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03B98346-9C07-473E-9725-651BFD5CA77B}" type="slidenum">
              <a:rPr lang="it-IT">
                <a:latin typeface="Calibri" pitchFamily="34" charset="0"/>
              </a:rPr>
              <a:pPr/>
              <a:t>18</a:t>
            </a:fld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The rationale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err="1" smtClean="0"/>
              <a:t>Following</a:t>
            </a:r>
            <a:r>
              <a:rPr lang="it-IT" dirty="0" smtClean="0"/>
              <a:t> the Ferrara and Frascati meeting,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decided</a:t>
            </a:r>
            <a:r>
              <a:rPr lang="it-IT" dirty="0" smtClean="0"/>
              <a:t> to setup a </a:t>
            </a:r>
            <a:r>
              <a:rPr lang="it-IT" dirty="0" err="1" smtClean="0"/>
              <a:t>testbed</a:t>
            </a:r>
            <a:r>
              <a:rPr lang="it-IT" dirty="0" smtClean="0"/>
              <a:t> for </a:t>
            </a:r>
            <a:r>
              <a:rPr lang="it-IT" dirty="0" err="1" smtClean="0"/>
              <a:t>SuperB</a:t>
            </a:r>
            <a:r>
              <a:rPr lang="it-IT" dirty="0" smtClean="0"/>
              <a:t> </a:t>
            </a:r>
            <a:r>
              <a:rPr lang="it-IT" dirty="0" err="1" smtClean="0"/>
              <a:t>applications</a:t>
            </a:r>
            <a:endParaRPr lang="it-IT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The </a:t>
            </a:r>
            <a:r>
              <a:rPr lang="it-IT" dirty="0" err="1" smtClean="0"/>
              <a:t>testbed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based</a:t>
            </a:r>
            <a:r>
              <a:rPr lang="it-IT" dirty="0" smtClean="0"/>
              <a:t> on 12 </a:t>
            </a:r>
            <a:r>
              <a:rPr lang="it-IT" dirty="0" err="1" smtClean="0"/>
              <a:t>servers</a:t>
            </a:r>
            <a:r>
              <a:rPr lang="it-IT" dirty="0" smtClean="0"/>
              <a:t> (8 core, 32 GB, 8 disks), </a:t>
            </a:r>
            <a:r>
              <a:rPr lang="it-IT" dirty="0" err="1" smtClean="0"/>
              <a:t>connected</a:t>
            </a:r>
            <a:r>
              <a:rPr lang="it-IT" dirty="0" smtClean="0"/>
              <a:t> with a 2x10 </a:t>
            </a:r>
            <a:r>
              <a:rPr lang="it-IT" dirty="0" err="1" smtClean="0"/>
              <a:t>GbE</a:t>
            </a: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A </a:t>
            </a:r>
            <a:r>
              <a:rPr lang="it-IT" dirty="0" err="1" smtClean="0"/>
              <a:t>further</a:t>
            </a:r>
            <a:r>
              <a:rPr lang="it-IT" dirty="0" smtClean="0"/>
              <a:t> server (48 core) under </a:t>
            </a:r>
            <a:r>
              <a:rPr lang="it-IT" dirty="0" err="1" smtClean="0"/>
              <a:t>order</a:t>
            </a:r>
            <a:endParaRPr lang="it-IT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The </a:t>
            </a:r>
            <a:r>
              <a:rPr lang="it-IT" dirty="0" err="1" smtClean="0"/>
              <a:t>tests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be </a:t>
            </a:r>
            <a:r>
              <a:rPr lang="it-IT" dirty="0" err="1" smtClean="0"/>
              <a:t>based</a:t>
            </a:r>
            <a:r>
              <a:rPr lang="it-IT" dirty="0" smtClean="0"/>
              <a:t> on: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dirty="0" err="1" smtClean="0"/>
              <a:t>RoCE</a:t>
            </a:r>
            <a:r>
              <a:rPr lang="it-IT" dirty="0" smtClean="0"/>
              <a:t>, MPI, data </a:t>
            </a:r>
            <a:r>
              <a:rPr lang="it-IT" dirty="0" err="1" smtClean="0"/>
              <a:t>access</a:t>
            </a:r>
            <a:r>
              <a:rPr lang="it-IT" dirty="0" smtClean="0"/>
              <a:t>, </a:t>
            </a:r>
            <a:r>
              <a:rPr lang="it-IT" dirty="0" err="1" smtClean="0"/>
              <a:t>dataset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r>
              <a:rPr lang="it-IT" dirty="0" smtClean="0"/>
              <a:t>, </a:t>
            </a:r>
            <a:r>
              <a:rPr lang="it-IT" dirty="0" err="1" smtClean="0"/>
              <a:t>monitoring</a:t>
            </a:r>
            <a:r>
              <a:rPr lang="it-IT" dirty="0" smtClean="0"/>
              <a:t> </a:t>
            </a:r>
            <a:r>
              <a:rPr lang="it-IT" dirty="0" err="1" smtClean="0"/>
              <a:t>tools</a:t>
            </a:r>
            <a:endParaRPr lang="it-IT" dirty="0" smtClean="0"/>
          </a:p>
        </p:txBody>
      </p:sp>
      <p:sp>
        <p:nvSpPr>
          <p:cNvPr id="27651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783638" y="5805488"/>
            <a:ext cx="360362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744BE8-43AF-4D7B-90D2-3E7BA00609C6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 txBox="1">
            <a:spLocks/>
          </p:cNvSpPr>
          <p:nvPr/>
        </p:nvSpPr>
        <p:spPr bwMode="auto">
          <a:xfrm>
            <a:off x="179388" y="4857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400">
                <a:latin typeface="Calibri" pitchFamily="34" charset="0"/>
              </a:rPr>
              <a:t>The configuration of each node</a:t>
            </a:r>
          </a:p>
        </p:txBody>
      </p:sp>
      <p:sp>
        <p:nvSpPr>
          <p:cNvPr id="29698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783638" y="5276850"/>
            <a:ext cx="360362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4F981B-6711-44D2-8A43-B7D061E1991A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>
              <a:cs typeface="Arial" charset="0"/>
            </a:endParaRPr>
          </a:p>
        </p:txBody>
      </p:sp>
      <p:pic>
        <p:nvPicPr>
          <p:cNvPr id="29699" name="Immagine 19" descr="server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388" y="2603500"/>
            <a:ext cx="7297737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CasellaDiTesto 20"/>
          <p:cNvSpPr txBox="1">
            <a:spLocks noChangeArrowheads="1"/>
          </p:cNvSpPr>
          <p:nvPr/>
        </p:nvSpPr>
        <p:spPr bwMode="auto">
          <a:xfrm>
            <a:off x="-36513" y="2205038"/>
            <a:ext cx="10080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10 Gbps</a:t>
            </a:r>
          </a:p>
        </p:txBody>
      </p:sp>
      <p:sp>
        <p:nvSpPr>
          <p:cNvPr id="29701" name="CasellaDiTesto 21"/>
          <p:cNvSpPr txBox="1">
            <a:spLocks noChangeArrowheads="1"/>
          </p:cNvSpPr>
          <p:nvPr/>
        </p:nvSpPr>
        <p:spPr bwMode="auto">
          <a:xfrm>
            <a:off x="-36513" y="1868488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10 Gbps</a:t>
            </a:r>
          </a:p>
        </p:txBody>
      </p:sp>
      <p:sp>
        <p:nvSpPr>
          <p:cNvPr id="23" name="Arco 22"/>
          <p:cNvSpPr/>
          <p:nvPr/>
        </p:nvSpPr>
        <p:spPr>
          <a:xfrm rot="16200000">
            <a:off x="8081963" y="2066925"/>
            <a:ext cx="1368425" cy="1209675"/>
          </a:xfrm>
          <a:prstGeom prst="arc">
            <a:avLst>
              <a:gd name="adj1" fmla="val 16275170"/>
              <a:gd name="adj2" fmla="val 1365447"/>
            </a:avLst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9703" name="CasellaDiTesto 23"/>
          <p:cNvSpPr txBox="1">
            <a:spLocks noChangeArrowheads="1"/>
          </p:cNvSpPr>
          <p:nvPr/>
        </p:nvSpPr>
        <p:spPr bwMode="auto">
          <a:xfrm>
            <a:off x="8243888" y="2133600"/>
            <a:ext cx="90011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1 Gbps</a:t>
            </a:r>
          </a:p>
        </p:txBody>
      </p:sp>
      <p:sp>
        <p:nvSpPr>
          <p:cNvPr id="29704" name="CasellaDiTesto 24"/>
          <p:cNvSpPr txBox="1">
            <a:spLocks noChangeArrowheads="1"/>
          </p:cNvSpPr>
          <p:nvPr/>
        </p:nvSpPr>
        <p:spPr bwMode="auto">
          <a:xfrm>
            <a:off x="8243888" y="1557338"/>
            <a:ext cx="90011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1 Gbps</a:t>
            </a:r>
          </a:p>
        </p:txBody>
      </p:sp>
      <p:sp>
        <p:nvSpPr>
          <p:cNvPr id="26" name="Arco 25"/>
          <p:cNvSpPr/>
          <p:nvPr/>
        </p:nvSpPr>
        <p:spPr>
          <a:xfrm rot="16200000">
            <a:off x="7794626" y="1966912"/>
            <a:ext cx="1655762" cy="1408113"/>
          </a:xfrm>
          <a:prstGeom prst="arc">
            <a:avLst>
              <a:gd name="adj1" fmla="val 16275170"/>
              <a:gd name="adj2" fmla="val 21525843"/>
            </a:avLst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9706" name="CasellaDiTesto 26"/>
          <p:cNvSpPr txBox="1">
            <a:spLocks noChangeArrowheads="1"/>
          </p:cNvSpPr>
          <p:nvPr/>
        </p:nvSpPr>
        <p:spPr bwMode="auto">
          <a:xfrm>
            <a:off x="1820863" y="1663700"/>
            <a:ext cx="52720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Tahoma" pitchFamily="34" charset="0"/>
                <a:cs typeface="Tahoma" pitchFamily="34" charset="0"/>
              </a:rPr>
              <a:t>2x CPU 2,13GHz 4Core, 4,80GT/s + 4,80GT/s QPI</a:t>
            </a:r>
          </a:p>
          <a:p>
            <a:r>
              <a:rPr lang="it-IT">
                <a:latin typeface="Tahoma" pitchFamily="34" charset="0"/>
                <a:cs typeface="Tahoma" pitchFamily="34" charset="0"/>
              </a:rPr>
              <a:t>8x 4GB Dual Rank 1066MHz</a:t>
            </a:r>
          </a:p>
          <a:p>
            <a:r>
              <a:rPr lang="it-IT">
                <a:latin typeface="Tahoma" pitchFamily="34" charset="0"/>
                <a:cs typeface="Tahoma" pitchFamily="34" charset="0"/>
              </a:rPr>
              <a:t>8x HDD 500GB 7200rpm SATA Hot-Plug 3,5”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8604250" y="2551113"/>
            <a:ext cx="539750" cy="280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UTP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0" y="2492375"/>
            <a:ext cx="827088" cy="280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Twinax</a:t>
            </a:r>
            <a:endParaRPr lang="it-IT" sz="1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Arco 29"/>
          <p:cNvSpPr/>
          <p:nvPr/>
        </p:nvSpPr>
        <p:spPr>
          <a:xfrm>
            <a:off x="-252413" y="1916113"/>
            <a:ext cx="1655763" cy="1277937"/>
          </a:xfrm>
          <a:prstGeom prst="arc">
            <a:avLst>
              <a:gd name="adj1" fmla="val 14458832"/>
              <a:gd name="adj2" fmla="val 282099"/>
            </a:avLst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1" name="Arco 30"/>
          <p:cNvSpPr/>
          <p:nvPr/>
        </p:nvSpPr>
        <p:spPr>
          <a:xfrm>
            <a:off x="-252413" y="2205038"/>
            <a:ext cx="1368426" cy="785812"/>
          </a:xfrm>
          <a:prstGeom prst="arc">
            <a:avLst>
              <a:gd name="adj1" fmla="val 13266932"/>
              <a:gd name="adj2" fmla="val 211342"/>
            </a:avLst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3424238" y="5080000"/>
            <a:ext cx="46243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.  .    .  8x </a:t>
            </a:r>
            <a:r>
              <a:rPr lang="it-IT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one</a:t>
            </a:r>
            <a:r>
              <a:rPr lang="it-IT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node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it-IT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nodes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 in </a:t>
            </a:r>
            <a:r>
              <a:rPr lang="it-IT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this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 test) </a:t>
            </a:r>
          </a:p>
        </p:txBody>
      </p:sp>
      <p:sp>
        <p:nvSpPr>
          <p:cNvPr id="34" name="Freccia a destra 33"/>
          <p:cNvSpPr/>
          <p:nvPr/>
        </p:nvSpPr>
        <p:spPr>
          <a:xfrm>
            <a:off x="2843213" y="5022850"/>
            <a:ext cx="615950" cy="427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97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341813"/>
            <a:ext cx="1800225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CasellaDiTesto 35"/>
          <p:cNvSpPr txBox="1"/>
          <p:nvPr/>
        </p:nvSpPr>
        <p:spPr>
          <a:xfrm>
            <a:off x="2987675" y="5724525"/>
            <a:ext cx="60515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96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core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x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), 384</a:t>
            </a:r>
            <a:r>
              <a:rPr lang="it-IT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GB </a:t>
            </a:r>
            <a:r>
              <a:rPr lang="it-IT" dirty="0" err="1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Ram</a:t>
            </a:r>
            <a:r>
              <a:rPr lang="it-IT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it-IT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x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), 48 </a:t>
            </a: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TB HD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x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38" name="Freccia in giù 37"/>
          <p:cNvSpPr/>
          <p:nvPr/>
        </p:nvSpPr>
        <p:spPr>
          <a:xfrm>
            <a:off x="4605338" y="5457825"/>
            <a:ext cx="806450" cy="157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395288" y="630238"/>
            <a:ext cx="8229600" cy="114300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4000" dirty="0" smtClean="0"/>
              <a:t>The </a:t>
            </a:r>
            <a:r>
              <a:rPr lang="it-IT" sz="4000" dirty="0" err="1" smtClean="0"/>
              <a:t>configuration</a:t>
            </a:r>
            <a:r>
              <a:rPr lang="it-IT" sz="4000" dirty="0" smtClean="0"/>
              <a:t> of the </a:t>
            </a:r>
            <a:r>
              <a:rPr lang="it-IT" sz="4000" dirty="0" err="1" smtClean="0"/>
              <a:t>shared</a:t>
            </a:r>
            <a:r>
              <a:rPr lang="it-IT" sz="4000" dirty="0" smtClean="0"/>
              <a:t> </a:t>
            </a:r>
            <a:r>
              <a:rPr lang="it-IT" sz="4000" dirty="0" err="1" smtClean="0"/>
              <a:t>storage</a:t>
            </a:r>
            <a:r>
              <a:rPr lang="it-IT" sz="4000" dirty="0" smtClean="0"/>
              <a:t> </a:t>
            </a:r>
            <a:endParaRPr lang="it-IT" sz="4000" dirty="0"/>
          </a:p>
        </p:txBody>
      </p:sp>
      <p:sp>
        <p:nvSpPr>
          <p:cNvPr id="30722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783638" y="5805488"/>
            <a:ext cx="360362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D1B54B-8546-43D2-928B-74DF5B0624EF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>
              <a:cs typeface="Arial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258888" y="5003800"/>
            <a:ext cx="554350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48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core 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x </a:t>
            </a:r>
            <a:r>
              <a:rPr lang="it-IT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cpu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), 64</a:t>
            </a:r>
            <a:r>
              <a:rPr lang="it-IT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GB</a:t>
            </a:r>
            <a:r>
              <a:rPr lang="it-IT" dirty="0"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dirty="0" err="1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Ram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it-IT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x </a:t>
            </a:r>
            <a:r>
              <a:rPr lang="it-IT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cpu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), 18 </a:t>
            </a: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TB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HD</a:t>
            </a:r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24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3" y="1603995"/>
            <a:ext cx="8099425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CasellaDiTesto 7"/>
          <p:cNvSpPr txBox="1">
            <a:spLocks noChangeArrowheads="1"/>
          </p:cNvSpPr>
          <p:nvPr/>
        </p:nvSpPr>
        <p:spPr bwMode="auto">
          <a:xfrm>
            <a:off x="2051050" y="1773238"/>
            <a:ext cx="50307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>
                <a:cs typeface="Tahoma" pitchFamily="34" charset="0"/>
              </a:rPr>
              <a:t>Storage Server for the redundant and shared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783638" y="5805488"/>
            <a:ext cx="360362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97641B-5A9D-47DF-8E7A-4B130C3210DF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>
              <a:cs typeface="Arial" charset="0"/>
            </a:endParaRPr>
          </a:p>
        </p:txBody>
      </p:sp>
      <p:sp>
        <p:nvSpPr>
          <p:cNvPr id="31746" name="CasellaDiTesto 11"/>
          <p:cNvSpPr txBox="1">
            <a:spLocks noChangeArrowheads="1"/>
          </p:cNvSpPr>
          <p:nvPr/>
        </p:nvSpPr>
        <p:spPr bwMode="auto">
          <a:xfrm rot="-5400000">
            <a:off x="1336675" y="2903538"/>
            <a:ext cx="2468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>
                <a:latin typeface="Calibri" pitchFamily="34" charset="0"/>
              </a:rPr>
              <a:t>Twinax 10Gbps connection</a:t>
            </a:r>
          </a:p>
        </p:txBody>
      </p:sp>
      <p:sp>
        <p:nvSpPr>
          <p:cNvPr id="31747" name="CasellaDiTesto 18"/>
          <p:cNvSpPr txBox="1">
            <a:spLocks noChangeArrowheads="1"/>
          </p:cNvSpPr>
          <p:nvPr/>
        </p:nvSpPr>
        <p:spPr bwMode="auto">
          <a:xfrm rot="-5400000">
            <a:off x="4943476" y="2816225"/>
            <a:ext cx="2570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>
                <a:latin typeface="Calibri" pitchFamily="34" charset="0"/>
              </a:rPr>
              <a:t>Gigabit Ethernet connection</a:t>
            </a:r>
          </a:p>
        </p:txBody>
      </p:sp>
      <p:pic>
        <p:nvPicPr>
          <p:cNvPr id="31748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9863" y="0"/>
            <a:ext cx="3362325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CasellaDiTesto 13"/>
          <p:cNvSpPr txBox="1">
            <a:spLocks noChangeArrowheads="1"/>
          </p:cNvSpPr>
          <p:nvPr/>
        </p:nvSpPr>
        <p:spPr bwMode="auto">
          <a:xfrm>
            <a:off x="1979613" y="44450"/>
            <a:ext cx="149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b="1">
                <a:latin typeface="Calibri" pitchFamily="34" charset="0"/>
              </a:rPr>
              <a:t>Optical fiber Lan2</a:t>
            </a:r>
          </a:p>
          <a:p>
            <a:pPr algn="ctr"/>
            <a:r>
              <a:rPr lang="it-IT" sz="1400" b="1">
                <a:latin typeface="Calibri" pitchFamily="34" charset="0"/>
              </a:rPr>
              <a:t>10Gbps</a:t>
            </a:r>
          </a:p>
        </p:txBody>
      </p:sp>
      <p:sp>
        <p:nvSpPr>
          <p:cNvPr id="31750" name="CasellaDiTesto 12"/>
          <p:cNvSpPr txBox="1">
            <a:spLocks noChangeArrowheads="1"/>
          </p:cNvSpPr>
          <p:nvPr/>
        </p:nvSpPr>
        <p:spPr bwMode="auto">
          <a:xfrm>
            <a:off x="5881688" y="44450"/>
            <a:ext cx="149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400" b="1">
                <a:latin typeface="Calibri" pitchFamily="34" charset="0"/>
              </a:rPr>
              <a:t>Optical fiber Lan1</a:t>
            </a:r>
          </a:p>
          <a:p>
            <a:pPr algn="ctr"/>
            <a:r>
              <a:rPr lang="it-IT" sz="1400" b="1">
                <a:latin typeface="Calibri" pitchFamily="34" charset="0"/>
              </a:rPr>
              <a:t>10Gbps</a:t>
            </a:r>
          </a:p>
        </p:txBody>
      </p:sp>
      <p:sp>
        <p:nvSpPr>
          <p:cNvPr id="31751" name="CasellaDiTesto 16"/>
          <p:cNvSpPr txBox="1">
            <a:spLocks noChangeArrowheads="1"/>
          </p:cNvSpPr>
          <p:nvPr/>
        </p:nvSpPr>
        <p:spPr bwMode="auto">
          <a:xfrm>
            <a:off x="1908175" y="5219700"/>
            <a:ext cx="172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>
                <a:latin typeface="Calibri" pitchFamily="34" charset="0"/>
              </a:rPr>
              <a:t>4x Twinax 10Gbps connection</a:t>
            </a:r>
          </a:p>
        </p:txBody>
      </p:sp>
      <p:sp>
        <p:nvSpPr>
          <p:cNvPr id="31752" name="CasellaDiTesto 15"/>
          <p:cNvSpPr txBox="1">
            <a:spLocks noChangeArrowheads="1"/>
          </p:cNvSpPr>
          <p:nvPr/>
        </p:nvSpPr>
        <p:spPr bwMode="auto">
          <a:xfrm>
            <a:off x="5435600" y="4787900"/>
            <a:ext cx="14398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>
                <a:latin typeface="Calibri" pitchFamily="34" charset="0"/>
              </a:rPr>
              <a:t>Server 48 Core </a:t>
            </a:r>
          </a:p>
          <a:p>
            <a:pPr algn="ctr"/>
            <a:r>
              <a:rPr lang="it-IT" sz="1600" b="1">
                <a:latin typeface="Calibri" pitchFamily="34" charset="0"/>
              </a:rPr>
              <a:t>64 GB di RAM</a:t>
            </a:r>
          </a:p>
        </p:txBody>
      </p:sp>
      <p:sp>
        <p:nvSpPr>
          <p:cNvPr id="31753" name="CasellaDiTesto 17"/>
          <p:cNvSpPr txBox="1">
            <a:spLocks noChangeArrowheads="1"/>
          </p:cNvSpPr>
          <p:nvPr/>
        </p:nvSpPr>
        <p:spPr bwMode="auto">
          <a:xfrm>
            <a:off x="5326063" y="5251450"/>
            <a:ext cx="1693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 dirty="0">
                <a:latin typeface="Calibri" pitchFamily="34" charset="0"/>
              </a:rPr>
              <a:t>Storage </a:t>
            </a:r>
            <a:r>
              <a:rPr lang="it-IT" sz="1600" b="1" dirty="0" smtClean="0">
                <a:latin typeface="Calibri" pitchFamily="34" charset="0"/>
              </a:rPr>
              <a:t>18 TB</a:t>
            </a:r>
            <a:endParaRPr lang="it-IT" sz="1600" b="1" dirty="0">
              <a:latin typeface="Calibri" pitchFamily="34" charset="0"/>
            </a:endParaRPr>
          </a:p>
        </p:txBody>
      </p:sp>
      <p:sp>
        <p:nvSpPr>
          <p:cNvPr id="31754" name="CasellaDiTesto 20"/>
          <p:cNvSpPr txBox="1">
            <a:spLocks noChangeArrowheads="1"/>
          </p:cNvSpPr>
          <p:nvPr/>
        </p:nvSpPr>
        <p:spPr bwMode="auto">
          <a:xfrm>
            <a:off x="4284663" y="-47625"/>
            <a:ext cx="671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>
                <a:latin typeface="Calibri" pitchFamily="34" charset="0"/>
              </a:rPr>
              <a:t>Rack 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95288" y="2027238"/>
            <a:ext cx="1800225" cy="430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/>
              <a:t>WN1/</a:t>
            </a:r>
            <a:r>
              <a:rPr lang="it-IT" sz="1600" dirty="0" err="1"/>
              <a:t>DataNode</a:t>
            </a:r>
            <a:endParaRPr lang="it-IT" sz="1600" dirty="0"/>
          </a:p>
        </p:txBody>
      </p:sp>
      <p:sp>
        <p:nvSpPr>
          <p:cNvPr id="23" name="Rettangolo 22"/>
          <p:cNvSpPr/>
          <p:nvPr/>
        </p:nvSpPr>
        <p:spPr>
          <a:xfrm>
            <a:off x="1368425" y="1377950"/>
            <a:ext cx="1655763" cy="2587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10 GB Switch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392113" y="2589213"/>
            <a:ext cx="18002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/>
              <a:t>WN2/</a:t>
            </a:r>
            <a:r>
              <a:rPr lang="it-IT" sz="1600" dirty="0" err="1"/>
              <a:t>DataNode</a:t>
            </a:r>
            <a:endParaRPr lang="it-IT" sz="1600" dirty="0"/>
          </a:p>
        </p:txBody>
      </p:sp>
      <p:sp>
        <p:nvSpPr>
          <p:cNvPr id="25" name="Rettangolo 24"/>
          <p:cNvSpPr/>
          <p:nvPr/>
        </p:nvSpPr>
        <p:spPr>
          <a:xfrm>
            <a:off x="395288" y="4660900"/>
            <a:ext cx="1800225" cy="60483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err="1"/>
              <a:t>Shared</a:t>
            </a:r>
            <a:r>
              <a:rPr lang="it-IT" sz="1600" dirty="0"/>
              <a:t>/</a:t>
            </a:r>
            <a:r>
              <a:rPr lang="it-IT" sz="1600" dirty="0" err="1"/>
              <a:t>Redundant</a:t>
            </a:r>
            <a:r>
              <a:rPr lang="it-IT" sz="1600" dirty="0"/>
              <a:t> data Server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6335713" y="2009775"/>
            <a:ext cx="1800225" cy="430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/>
              <a:t>WN1/</a:t>
            </a:r>
            <a:r>
              <a:rPr lang="it-IT" sz="1600" dirty="0" err="1"/>
              <a:t>DataNode</a:t>
            </a:r>
            <a:endParaRPr lang="it-IT" sz="1600" dirty="0"/>
          </a:p>
        </p:txBody>
      </p:sp>
      <p:sp>
        <p:nvSpPr>
          <p:cNvPr id="27" name="Rettangolo 26"/>
          <p:cNvSpPr/>
          <p:nvPr/>
        </p:nvSpPr>
        <p:spPr>
          <a:xfrm>
            <a:off x="5508625" y="1379538"/>
            <a:ext cx="1655763" cy="25876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10 GB Switch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6335713" y="2589213"/>
            <a:ext cx="1800225" cy="430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/>
              <a:t>WN2/</a:t>
            </a:r>
            <a:r>
              <a:rPr lang="it-IT" sz="1600" dirty="0" err="1"/>
              <a:t>DataNode</a:t>
            </a:r>
            <a:endParaRPr lang="it-IT" sz="1600" dirty="0"/>
          </a:p>
        </p:txBody>
      </p:sp>
      <p:cxnSp>
        <p:nvCxnSpPr>
          <p:cNvPr id="35" name="Connettore 4 34"/>
          <p:cNvCxnSpPr>
            <a:endCxn id="6" idx="3"/>
          </p:cNvCxnSpPr>
          <p:nvPr/>
        </p:nvCxnSpPr>
        <p:spPr>
          <a:xfrm rot="5400000">
            <a:off x="2001838" y="1831975"/>
            <a:ext cx="603250" cy="2159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4 38"/>
          <p:cNvCxnSpPr/>
          <p:nvPr/>
        </p:nvCxnSpPr>
        <p:spPr>
          <a:xfrm rot="5400000">
            <a:off x="1720850" y="2047875"/>
            <a:ext cx="1165225" cy="34607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 flipV="1">
            <a:off x="2555875" y="1638300"/>
            <a:ext cx="0" cy="161925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 flipV="1">
            <a:off x="2627313" y="1665288"/>
            <a:ext cx="0" cy="180022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 flipV="1">
            <a:off x="2700338" y="1638300"/>
            <a:ext cx="0" cy="204470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>
            <a:stCxn id="69" idx="0"/>
          </p:cNvCxnSpPr>
          <p:nvPr/>
        </p:nvCxnSpPr>
        <p:spPr>
          <a:xfrm flipH="1" flipV="1">
            <a:off x="1292225" y="3017838"/>
            <a:ext cx="3175" cy="109696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4 52"/>
          <p:cNvCxnSpPr>
            <a:endCxn id="69" idx="3"/>
          </p:cNvCxnSpPr>
          <p:nvPr/>
        </p:nvCxnSpPr>
        <p:spPr>
          <a:xfrm rot="5400000">
            <a:off x="1140619" y="2696369"/>
            <a:ext cx="2687638" cy="57785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4 56"/>
          <p:cNvCxnSpPr>
            <a:endCxn id="26" idx="1"/>
          </p:cNvCxnSpPr>
          <p:nvPr/>
        </p:nvCxnSpPr>
        <p:spPr>
          <a:xfrm rot="16200000" flipH="1">
            <a:off x="5944394" y="1832769"/>
            <a:ext cx="603250" cy="17938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4 58"/>
          <p:cNvCxnSpPr>
            <a:endCxn id="28" idx="1"/>
          </p:cNvCxnSpPr>
          <p:nvPr/>
        </p:nvCxnSpPr>
        <p:spPr>
          <a:xfrm rot="16200000" flipH="1">
            <a:off x="5629275" y="2098676"/>
            <a:ext cx="1146175" cy="2667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/>
          <p:nvPr/>
        </p:nvCxnSpPr>
        <p:spPr>
          <a:xfrm flipH="1" flipV="1">
            <a:off x="6003925" y="1620838"/>
            <a:ext cx="7938" cy="1636712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/>
          <p:nvPr/>
        </p:nvCxnSpPr>
        <p:spPr>
          <a:xfrm flipV="1">
            <a:off x="5940425" y="1665288"/>
            <a:ext cx="0" cy="180022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 flipV="1">
            <a:off x="5867400" y="1665288"/>
            <a:ext cx="0" cy="2017712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4 63"/>
          <p:cNvCxnSpPr>
            <a:endCxn id="71" idx="1"/>
          </p:cNvCxnSpPr>
          <p:nvPr/>
        </p:nvCxnSpPr>
        <p:spPr>
          <a:xfrm rot="16200000" flipH="1">
            <a:off x="4772025" y="2762251"/>
            <a:ext cx="2593975" cy="53975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tangolo 65"/>
          <p:cNvSpPr/>
          <p:nvPr/>
        </p:nvSpPr>
        <p:spPr>
          <a:xfrm>
            <a:off x="6335713" y="4660900"/>
            <a:ext cx="1800225" cy="60483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err="1"/>
              <a:t>Shared</a:t>
            </a:r>
            <a:r>
              <a:rPr lang="it-IT" sz="1600" dirty="0"/>
              <a:t>/</a:t>
            </a:r>
            <a:r>
              <a:rPr lang="it-IT" sz="1600" dirty="0" err="1"/>
              <a:t>Redundant</a:t>
            </a:r>
            <a:r>
              <a:rPr lang="it-IT" sz="1600" dirty="0"/>
              <a:t> data Server</a:t>
            </a:r>
          </a:p>
        </p:txBody>
      </p:sp>
      <p:cxnSp>
        <p:nvCxnSpPr>
          <p:cNvPr id="67" name="Connettore 1 66"/>
          <p:cNvCxnSpPr>
            <a:stCxn id="71" idx="0"/>
            <a:endCxn id="28" idx="2"/>
          </p:cNvCxnSpPr>
          <p:nvPr/>
        </p:nvCxnSpPr>
        <p:spPr>
          <a:xfrm flipH="1" flipV="1">
            <a:off x="7235825" y="3019425"/>
            <a:ext cx="3175" cy="109537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ttangolo 68"/>
          <p:cNvSpPr/>
          <p:nvPr/>
        </p:nvSpPr>
        <p:spPr>
          <a:xfrm>
            <a:off x="395288" y="4114800"/>
            <a:ext cx="1800225" cy="430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/>
              <a:t>WN12/</a:t>
            </a:r>
            <a:r>
              <a:rPr lang="it-IT" sz="1600" dirty="0" err="1"/>
              <a:t>DataNode</a:t>
            </a:r>
            <a:endParaRPr lang="it-IT" sz="1600" dirty="0"/>
          </a:p>
        </p:txBody>
      </p:sp>
      <p:sp>
        <p:nvSpPr>
          <p:cNvPr id="71" name="Rettangolo 70"/>
          <p:cNvSpPr/>
          <p:nvPr/>
        </p:nvSpPr>
        <p:spPr>
          <a:xfrm>
            <a:off x="6338888" y="4114800"/>
            <a:ext cx="1800225" cy="430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/>
              <a:t>WN12/</a:t>
            </a:r>
            <a:r>
              <a:rPr lang="it-IT" sz="1600" dirty="0" err="1"/>
              <a:t>DataNode</a:t>
            </a:r>
            <a:endParaRPr lang="it-IT" sz="1600" dirty="0"/>
          </a:p>
        </p:txBody>
      </p:sp>
      <p:cxnSp>
        <p:nvCxnSpPr>
          <p:cNvPr id="73" name="Connettore 4 72"/>
          <p:cNvCxnSpPr>
            <a:endCxn id="25" idx="3"/>
          </p:cNvCxnSpPr>
          <p:nvPr/>
        </p:nvCxnSpPr>
        <p:spPr>
          <a:xfrm rot="5400000">
            <a:off x="892176" y="2940050"/>
            <a:ext cx="3327400" cy="720725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4" name="CasellaDiTesto 95"/>
          <p:cNvSpPr txBox="1">
            <a:spLocks noChangeArrowheads="1"/>
          </p:cNvSpPr>
          <p:nvPr/>
        </p:nvSpPr>
        <p:spPr bwMode="auto">
          <a:xfrm>
            <a:off x="1874838" y="1069975"/>
            <a:ext cx="668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>
                <a:latin typeface="Calibri" pitchFamily="34" charset="0"/>
              </a:rPr>
              <a:t>Rack 1</a:t>
            </a:r>
          </a:p>
        </p:txBody>
      </p:sp>
      <p:sp>
        <p:nvSpPr>
          <p:cNvPr id="32795" name="CasellaDiTesto 96"/>
          <p:cNvSpPr txBox="1">
            <a:spLocks noChangeArrowheads="1"/>
          </p:cNvSpPr>
          <p:nvPr/>
        </p:nvSpPr>
        <p:spPr bwMode="auto">
          <a:xfrm>
            <a:off x="6011863" y="1066800"/>
            <a:ext cx="6715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>
                <a:latin typeface="Calibri" pitchFamily="34" charset="0"/>
              </a:rPr>
              <a:t>Rack n</a:t>
            </a:r>
          </a:p>
        </p:txBody>
      </p:sp>
      <p:cxnSp>
        <p:nvCxnSpPr>
          <p:cNvPr id="99" name="Connettore 1 98"/>
          <p:cNvCxnSpPr>
            <a:stCxn id="32794" idx="3"/>
            <a:endCxn id="32795" idx="1"/>
          </p:cNvCxnSpPr>
          <p:nvPr/>
        </p:nvCxnSpPr>
        <p:spPr>
          <a:xfrm flipV="1">
            <a:off x="2543175" y="1220788"/>
            <a:ext cx="3468688" cy="31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7" name="CasellaDiTesto 101"/>
          <p:cNvSpPr txBox="1">
            <a:spLocks noChangeArrowheads="1"/>
          </p:cNvSpPr>
          <p:nvPr/>
        </p:nvSpPr>
        <p:spPr bwMode="auto">
          <a:xfrm>
            <a:off x="1792288" y="3105150"/>
            <a:ext cx="835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>
                <a:latin typeface="Calibri" pitchFamily="34" charset="0"/>
              </a:rPr>
              <a:t>2x 10 GB</a:t>
            </a:r>
          </a:p>
        </p:txBody>
      </p:sp>
      <p:sp>
        <p:nvSpPr>
          <p:cNvPr id="32798" name="CasellaDiTesto 102"/>
          <p:cNvSpPr txBox="1">
            <a:spLocks noChangeArrowheads="1"/>
          </p:cNvSpPr>
          <p:nvPr/>
        </p:nvSpPr>
        <p:spPr bwMode="auto">
          <a:xfrm>
            <a:off x="2627313" y="4573588"/>
            <a:ext cx="836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>
                <a:latin typeface="Calibri" pitchFamily="34" charset="0"/>
              </a:rPr>
              <a:t>4x 10 GB</a:t>
            </a:r>
          </a:p>
        </p:txBody>
      </p:sp>
      <p:cxnSp>
        <p:nvCxnSpPr>
          <p:cNvPr id="107" name="Connettore 4 106"/>
          <p:cNvCxnSpPr>
            <a:endCxn id="66" idx="1"/>
          </p:cNvCxnSpPr>
          <p:nvPr/>
        </p:nvCxnSpPr>
        <p:spPr>
          <a:xfrm rot="16200000" flipH="1">
            <a:off x="4387850" y="3016250"/>
            <a:ext cx="3211513" cy="684213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0" name="CasellaDiTesto 109"/>
          <p:cNvSpPr txBox="1">
            <a:spLocks noChangeArrowheads="1"/>
          </p:cNvSpPr>
          <p:nvPr/>
        </p:nvSpPr>
        <p:spPr bwMode="auto">
          <a:xfrm>
            <a:off x="5364163" y="4545013"/>
            <a:ext cx="8350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>
                <a:latin typeface="Calibri" pitchFamily="34" charset="0"/>
              </a:rPr>
              <a:t>4x 10 GB</a:t>
            </a:r>
          </a:p>
        </p:txBody>
      </p:sp>
      <p:sp>
        <p:nvSpPr>
          <p:cNvPr id="32801" name="CasellaDiTesto 110"/>
          <p:cNvSpPr txBox="1">
            <a:spLocks noChangeArrowheads="1"/>
          </p:cNvSpPr>
          <p:nvPr/>
        </p:nvSpPr>
        <p:spPr bwMode="auto">
          <a:xfrm>
            <a:off x="5969000" y="3106738"/>
            <a:ext cx="835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 b="1">
                <a:latin typeface="Calibri" pitchFamily="34" charset="0"/>
              </a:rPr>
              <a:t>2x 10 GB</a:t>
            </a:r>
          </a:p>
        </p:txBody>
      </p:sp>
      <p:pic>
        <p:nvPicPr>
          <p:cNvPr id="32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1413" y="908050"/>
            <a:ext cx="12541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03" name="Titolo 1"/>
          <p:cNvSpPr txBox="1">
            <a:spLocks/>
          </p:cNvSpPr>
          <p:nvPr/>
        </p:nvSpPr>
        <p:spPr bwMode="auto">
          <a:xfrm>
            <a:off x="827088" y="115888"/>
            <a:ext cx="69135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000">
                <a:latin typeface="Calibri" pitchFamily="34" charset="0"/>
              </a:rPr>
              <a:t>Computing Model</a:t>
            </a:r>
          </a:p>
        </p:txBody>
      </p:sp>
      <p:sp>
        <p:nvSpPr>
          <p:cNvPr id="32804" name="Segnaposto numero diapositiva 6"/>
          <p:cNvSpPr txBox="1">
            <a:spLocks/>
          </p:cNvSpPr>
          <p:nvPr/>
        </p:nvSpPr>
        <p:spPr bwMode="auto">
          <a:xfrm>
            <a:off x="8783638" y="5805488"/>
            <a:ext cx="360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4941ACBF-76CE-43B2-8AAC-866410D40B90}" type="slidenum">
              <a:rPr lang="it-IT">
                <a:latin typeface="Calibri" pitchFamily="34" charset="0"/>
              </a:rPr>
              <a:pPr/>
              <a:t>6</a:t>
            </a:fld>
            <a:endParaRPr lang="it-IT">
              <a:latin typeface="Calibri" pitchFamily="34" charset="0"/>
            </a:endParaRPr>
          </a:p>
        </p:txBody>
      </p:sp>
      <p:sp>
        <p:nvSpPr>
          <p:cNvPr id="116" name="CasellaDiTesto 115"/>
          <p:cNvSpPr txBox="1"/>
          <p:nvPr/>
        </p:nvSpPr>
        <p:spPr>
          <a:xfrm>
            <a:off x="392113" y="5589588"/>
            <a:ext cx="8283575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  <p:sp>
        <p:nvSpPr>
          <p:cNvPr id="32806" name="CasellaDiTesto 119"/>
          <p:cNvSpPr txBox="1">
            <a:spLocks noChangeArrowheads="1"/>
          </p:cNvSpPr>
          <p:nvPr/>
        </p:nvSpPr>
        <p:spPr bwMode="auto">
          <a:xfrm>
            <a:off x="8101013" y="4670425"/>
            <a:ext cx="1150937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 b="1">
                <a:latin typeface="Calibri" pitchFamily="34" charset="0"/>
              </a:rPr>
              <a:t>4x CPU 12 Core</a:t>
            </a:r>
          </a:p>
          <a:p>
            <a:r>
              <a:rPr lang="it-IT" sz="1100" b="1">
                <a:latin typeface="Calibri" pitchFamily="34" charset="0"/>
              </a:rPr>
              <a:t>8x 8GB di RAM</a:t>
            </a:r>
          </a:p>
          <a:p>
            <a:r>
              <a:rPr lang="it-IT" sz="1100" b="1">
                <a:latin typeface="Calibri" pitchFamily="34" charset="0"/>
              </a:rPr>
              <a:t>Storage 6x 3TB</a:t>
            </a:r>
          </a:p>
          <a:p>
            <a:endParaRPr lang="it-IT" sz="1600" b="1">
              <a:latin typeface="Calibri" pitchFamily="34" charset="0"/>
            </a:endParaRPr>
          </a:p>
        </p:txBody>
      </p:sp>
      <p:sp>
        <p:nvSpPr>
          <p:cNvPr id="32807" name="CasellaDiTesto 121"/>
          <p:cNvSpPr txBox="1">
            <a:spLocks noChangeArrowheads="1"/>
          </p:cNvSpPr>
          <p:nvPr/>
        </p:nvSpPr>
        <p:spPr bwMode="auto">
          <a:xfrm>
            <a:off x="8101013" y="2138363"/>
            <a:ext cx="11509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 b="1">
                <a:latin typeface="Calibri" pitchFamily="34" charset="0"/>
              </a:rPr>
              <a:t>2x CPU 2,13GHz 4Core</a:t>
            </a:r>
          </a:p>
          <a:p>
            <a:r>
              <a:rPr lang="it-IT" sz="1100" b="1">
                <a:latin typeface="Calibri" pitchFamily="34" charset="0"/>
              </a:rPr>
              <a:t>8x 4GB </a:t>
            </a:r>
          </a:p>
          <a:p>
            <a:r>
              <a:rPr lang="it-IT" sz="1100" b="1">
                <a:latin typeface="Calibri" pitchFamily="34" charset="0"/>
              </a:rPr>
              <a:t>8x HDD 500GB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5292725" y="1341438"/>
            <a:ext cx="3167063" cy="172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4818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8783638" y="5805488"/>
            <a:ext cx="360362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812A3A-CF26-41FF-B48E-56F861DB7C8F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>
              <a:cs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850" y="1350963"/>
            <a:ext cx="4727575" cy="452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Network </a:t>
            </a:r>
            <a:r>
              <a:rPr lang="it-IT" dirty="0" err="1">
                <a:latin typeface="+mn-lt"/>
                <a:cs typeface="+mn-cs"/>
              </a:rPr>
              <a:t>Optimization</a:t>
            </a:r>
            <a:r>
              <a:rPr lang="it-IT" dirty="0">
                <a:latin typeface="+mn-lt"/>
                <a:cs typeface="+mn-cs"/>
              </a:rPr>
              <a:t> </a:t>
            </a:r>
            <a:r>
              <a:rPr lang="it-IT" dirty="0" err="1">
                <a:latin typeface="+mn-lt"/>
                <a:cs typeface="+mn-cs"/>
              </a:rPr>
              <a:t>Parameters</a:t>
            </a:r>
            <a:r>
              <a:rPr lang="it-IT" dirty="0"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MTU 9000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# TCP buffer </a:t>
            </a:r>
            <a:r>
              <a:rPr lang="it-IT" dirty="0" err="1">
                <a:latin typeface="+mn-lt"/>
                <a:cs typeface="+mn-cs"/>
              </a:rPr>
              <a:t>sizes</a:t>
            </a: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net.ipv4.tcp_rmem = 131072 1048576 2097152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net.ipv4.tcp_wmem = 131072 1048576 2097152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net.ipv4.tcp_mem = 131072 1048576 2097152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net.core.rmem_default = 1048576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net.core.wmem_default = 1048576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net.core.rmem_max = 2097152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net.core.wmem_max = 2097152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# SACK and </a:t>
            </a:r>
            <a:r>
              <a:rPr lang="it-IT" dirty="0" err="1">
                <a:latin typeface="+mn-lt"/>
                <a:cs typeface="+mn-cs"/>
              </a:rPr>
              <a:t>timestamps</a:t>
            </a:r>
            <a:r>
              <a:rPr lang="it-IT" dirty="0">
                <a:latin typeface="+mn-lt"/>
                <a:cs typeface="+mn-cs"/>
              </a:rPr>
              <a:t> - turn off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net.ipv4.tcp_dsack =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net.ipv4.tcp_sack =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net.ipv4.tcp_timestamps =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# Network </a:t>
            </a:r>
            <a:r>
              <a:rPr lang="it-IT" dirty="0" err="1">
                <a:latin typeface="+mn-lt"/>
                <a:cs typeface="+mn-cs"/>
              </a:rPr>
              <a:t>backlog</a:t>
            </a: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net.core.netdev_max_backlog = 10000</a:t>
            </a:r>
          </a:p>
        </p:txBody>
      </p:sp>
      <p:sp>
        <p:nvSpPr>
          <p:cNvPr id="34820" name="CasellaDiTesto 7"/>
          <p:cNvSpPr txBox="1">
            <a:spLocks noChangeArrowheads="1"/>
          </p:cNvSpPr>
          <p:nvPr/>
        </p:nvSpPr>
        <p:spPr bwMode="auto">
          <a:xfrm>
            <a:off x="5364163" y="1303338"/>
            <a:ext cx="30241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Basic: perfomance tests</a:t>
            </a:r>
          </a:p>
          <a:p>
            <a:endParaRPr lang="it-IT" b="1">
              <a:latin typeface="Calibri" pitchFamily="34" charset="0"/>
            </a:endParaRPr>
          </a:p>
          <a:p>
            <a:r>
              <a:rPr lang="it-IT" b="1">
                <a:latin typeface="Calibri" pitchFamily="34" charset="0"/>
              </a:rPr>
              <a:t>Test Latency :   0.025 ms</a:t>
            </a:r>
          </a:p>
          <a:p>
            <a:endParaRPr lang="it-IT" b="1">
              <a:latin typeface="Calibri" pitchFamily="34" charset="0"/>
            </a:endParaRPr>
          </a:p>
          <a:p>
            <a:r>
              <a:rPr lang="it-IT" b="1">
                <a:latin typeface="Calibri" pitchFamily="34" charset="0"/>
              </a:rPr>
              <a:t>Test Iperf : 5.6 Gbits/s</a:t>
            </a: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  <a:p>
            <a:endParaRPr lang="it-IT">
              <a:latin typeface="Calibri" pitchFamily="34" charset="0"/>
            </a:endParaRPr>
          </a:p>
        </p:txBody>
      </p:sp>
      <p:sp>
        <p:nvSpPr>
          <p:cNvPr id="34821" name="Titolo 1"/>
          <p:cNvSpPr txBox="1">
            <a:spLocks/>
          </p:cNvSpPr>
          <p:nvPr/>
        </p:nvSpPr>
        <p:spPr bwMode="auto">
          <a:xfrm>
            <a:off x="827088" y="115888"/>
            <a:ext cx="69135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000">
                <a:latin typeface="Calibri" pitchFamily="34" charset="0"/>
              </a:rPr>
              <a:t>Computing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asellaDiTesto 17"/>
          <p:cNvSpPr txBox="1">
            <a:spLocks noChangeArrowheads="1"/>
          </p:cNvSpPr>
          <p:nvPr/>
        </p:nvSpPr>
        <p:spPr bwMode="auto">
          <a:xfrm>
            <a:off x="1476375" y="260350"/>
            <a:ext cx="6119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>
                <a:latin typeface="Calibri" pitchFamily="34" charset="0"/>
              </a:rPr>
              <a:t>DOUBLE FILE SYSTEM CONFIGURATION 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323850" y="1700213"/>
            <a:ext cx="8640763" cy="2308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CURRENT SETUP: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/>
            </a:r>
            <a:br>
              <a:rPr lang="it-IT" dirty="0">
                <a:latin typeface="+mn-lt"/>
                <a:cs typeface="+mn-cs"/>
              </a:rPr>
            </a:br>
            <a:r>
              <a:rPr lang="it-IT" dirty="0">
                <a:latin typeface="+mn-lt"/>
                <a:cs typeface="+mn-cs"/>
              </a:rPr>
              <a:t>OS SL 5.5 </a:t>
            </a:r>
            <a:r>
              <a:rPr lang="it-IT" dirty="0" err="1">
                <a:latin typeface="+mn-lt"/>
                <a:cs typeface="+mn-cs"/>
              </a:rPr>
              <a:t>with</a:t>
            </a:r>
            <a:r>
              <a:rPr lang="it-IT" dirty="0">
                <a:latin typeface="+mn-lt"/>
                <a:cs typeface="+mn-cs"/>
              </a:rPr>
              <a:t> gLite 3.2 </a:t>
            </a:r>
            <a:r>
              <a:rPr lang="it-IT" dirty="0" err="1">
                <a:latin typeface="+mn-lt"/>
                <a:cs typeface="+mn-cs"/>
              </a:rPr>
              <a:t>Middleare</a:t>
            </a:r>
            <a:r>
              <a:rPr lang="it-IT" dirty="0">
                <a:latin typeface="+mn-lt"/>
                <a:cs typeface="+mn-cs"/>
              </a:rPr>
              <a:t>. The </a:t>
            </a:r>
            <a:r>
              <a:rPr lang="it-IT" dirty="0" err="1">
                <a:latin typeface="+mn-lt"/>
                <a:cs typeface="+mn-cs"/>
              </a:rPr>
              <a:t>Nodes</a:t>
            </a:r>
            <a:r>
              <a:rPr lang="it-IT" dirty="0">
                <a:latin typeface="+mn-lt"/>
                <a:cs typeface="+mn-cs"/>
              </a:rPr>
              <a:t> are ready to be include in the Atlas TIER2 and </a:t>
            </a:r>
            <a:r>
              <a:rPr lang="it-IT" dirty="0" err="1" smtClean="0">
                <a:latin typeface="+mn-lt"/>
                <a:cs typeface="+mn-cs"/>
              </a:rPr>
              <a:t>available</a:t>
            </a:r>
            <a:r>
              <a:rPr lang="it-IT" dirty="0" smtClean="0">
                <a:latin typeface="+mn-lt"/>
                <a:cs typeface="+mn-cs"/>
              </a:rPr>
              <a:t> </a:t>
            </a:r>
            <a:r>
              <a:rPr lang="it-IT" dirty="0">
                <a:latin typeface="+mn-lt"/>
                <a:cs typeface="+mn-cs"/>
              </a:rPr>
              <a:t>for SuperB </a:t>
            </a:r>
            <a:r>
              <a:rPr lang="it-IT" dirty="0" err="1">
                <a:latin typeface="+mn-lt"/>
                <a:cs typeface="+mn-cs"/>
              </a:rPr>
              <a:t>FastSim</a:t>
            </a:r>
            <a:r>
              <a:rPr lang="it-IT" dirty="0">
                <a:latin typeface="+mn-lt"/>
                <a:cs typeface="+mn-cs"/>
              </a:rPr>
              <a:t> Program (to do in the </a:t>
            </a:r>
            <a:r>
              <a:rPr lang="it-IT" dirty="0" err="1">
                <a:latin typeface="+mn-lt"/>
                <a:cs typeface="+mn-cs"/>
              </a:rPr>
              <a:t>next</a:t>
            </a:r>
            <a:r>
              <a:rPr lang="it-IT" dirty="0">
                <a:latin typeface="+mn-lt"/>
                <a:cs typeface="+mn-cs"/>
              </a:rPr>
              <a:t> </a:t>
            </a:r>
            <a:r>
              <a:rPr lang="it-IT" dirty="0" smtClean="0">
                <a:latin typeface="+mn-lt"/>
                <a:cs typeface="+mn-cs"/>
              </a:rPr>
              <a:t>weeks)</a:t>
            </a: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IMPLEMENTATION OF THE </a:t>
            </a:r>
            <a:r>
              <a:rPr lang="it-IT" b="1" dirty="0">
                <a:latin typeface="+mn-lt"/>
                <a:cs typeface="+mn-cs"/>
              </a:rPr>
              <a:t>HADOOP</a:t>
            </a:r>
            <a:r>
              <a:rPr lang="it-IT" dirty="0">
                <a:latin typeface="+mn-lt"/>
                <a:cs typeface="+mn-cs"/>
              </a:rPr>
              <a:t> DISTRIBUTED FILE SYSTEM ON 8 NODE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IMPLEMENTATION OF </a:t>
            </a:r>
            <a:r>
              <a:rPr lang="it-IT" b="1" dirty="0">
                <a:latin typeface="+mn-lt"/>
                <a:cs typeface="+mn-cs"/>
              </a:rPr>
              <a:t>GLUSTERFS</a:t>
            </a:r>
            <a:r>
              <a:rPr lang="it-IT" dirty="0">
                <a:latin typeface="+mn-lt"/>
                <a:cs typeface="+mn-cs"/>
              </a:rPr>
              <a:t> DISTRIBUTED FILE SYSTEM ON 9 NODE</a:t>
            </a:r>
          </a:p>
        </p:txBody>
      </p:sp>
      <p:sp>
        <p:nvSpPr>
          <p:cNvPr id="35843" name="Segnaposto numero diapositiva 6"/>
          <p:cNvSpPr txBox="1">
            <a:spLocks/>
          </p:cNvSpPr>
          <p:nvPr/>
        </p:nvSpPr>
        <p:spPr bwMode="auto">
          <a:xfrm>
            <a:off x="8783638" y="5805488"/>
            <a:ext cx="360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1D5464D8-B879-44A8-A055-A1872AD6FB35}" type="slidenum">
              <a:rPr lang="it-IT">
                <a:latin typeface="Calibri" pitchFamily="34" charset="0"/>
              </a:rPr>
              <a:pPr/>
              <a:t>8</a:t>
            </a:fld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asellaDiTesto 17"/>
          <p:cNvSpPr txBox="1">
            <a:spLocks noChangeArrowheads="1"/>
          </p:cNvSpPr>
          <p:nvPr/>
        </p:nvSpPr>
        <p:spPr bwMode="auto">
          <a:xfrm>
            <a:off x="1692275" y="260350"/>
            <a:ext cx="6119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>
                <a:latin typeface="Calibri" pitchFamily="34" charset="0"/>
              </a:rPr>
              <a:t>HDSF-HADOOP IMPLEMENTATION</a:t>
            </a:r>
          </a:p>
        </p:txBody>
      </p:sp>
      <p:sp>
        <p:nvSpPr>
          <p:cNvPr id="9" name="Rettangolo 8"/>
          <p:cNvSpPr/>
          <p:nvPr/>
        </p:nvSpPr>
        <p:spPr>
          <a:xfrm>
            <a:off x="2771775" y="1196975"/>
            <a:ext cx="3384550" cy="5762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HDSF </a:t>
            </a:r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Node</a:t>
            </a:r>
            <a:endParaRPr lang="it-IT" dirty="0"/>
          </a:p>
        </p:txBody>
      </p:sp>
      <p:grpSp>
        <p:nvGrpSpPr>
          <p:cNvPr id="36867" name="Gruppo 20"/>
          <p:cNvGrpSpPr>
            <a:grpSpLocks/>
          </p:cNvGrpSpPr>
          <p:nvPr/>
        </p:nvGrpSpPr>
        <p:grpSpPr bwMode="auto">
          <a:xfrm>
            <a:off x="2771775" y="1989138"/>
            <a:ext cx="3384550" cy="719137"/>
            <a:chOff x="683568" y="2708920"/>
            <a:chExt cx="3384376" cy="720080"/>
          </a:xfrm>
        </p:grpSpPr>
        <p:sp>
          <p:nvSpPr>
            <p:cNvPr id="14" name="Rettangolo 13"/>
            <p:cNvSpPr/>
            <p:nvPr/>
          </p:nvSpPr>
          <p:spPr>
            <a:xfrm>
              <a:off x="683568" y="2708920"/>
              <a:ext cx="3384376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WN1/</a:t>
              </a:r>
              <a:r>
                <a:rPr lang="it-IT" dirty="0" err="1"/>
                <a:t>DataNode</a:t>
              </a:r>
              <a:endParaRPr lang="it-IT" dirty="0"/>
            </a:p>
          </p:txBody>
        </p:sp>
        <p:sp>
          <p:nvSpPr>
            <p:cNvPr id="20" name="Cilindro 19"/>
            <p:cNvSpPr/>
            <p:nvPr/>
          </p:nvSpPr>
          <p:spPr>
            <a:xfrm>
              <a:off x="3275823" y="2780451"/>
              <a:ext cx="720688" cy="577019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grpSp>
        <p:nvGrpSpPr>
          <p:cNvPr id="36868" name="Gruppo 21"/>
          <p:cNvGrpSpPr>
            <a:grpSpLocks/>
          </p:cNvGrpSpPr>
          <p:nvPr/>
        </p:nvGrpSpPr>
        <p:grpSpPr bwMode="auto">
          <a:xfrm>
            <a:off x="2771775" y="2781300"/>
            <a:ext cx="3384550" cy="719138"/>
            <a:chOff x="683568" y="2708920"/>
            <a:chExt cx="3384376" cy="720080"/>
          </a:xfrm>
        </p:grpSpPr>
        <p:sp>
          <p:nvSpPr>
            <p:cNvPr id="23" name="Rettangolo 22"/>
            <p:cNvSpPr/>
            <p:nvPr/>
          </p:nvSpPr>
          <p:spPr>
            <a:xfrm>
              <a:off x="683568" y="2708920"/>
              <a:ext cx="3384376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WN2/</a:t>
              </a:r>
              <a:r>
                <a:rPr lang="it-IT" dirty="0" err="1"/>
                <a:t>DataNode</a:t>
              </a:r>
              <a:endParaRPr lang="it-IT" dirty="0"/>
            </a:p>
          </p:txBody>
        </p:sp>
        <p:sp>
          <p:nvSpPr>
            <p:cNvPr id="24" name="Cilindro 23"/>
            <p:cNvSpPr/>
            <p:nvPr/>
          </p:nvSpPr>
          <p:spPr>
            <a:xfrm>
              <a:off x="3275823" y="2780452"/>
              <a:ext cx="720688" cy="577017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grpSp>
        <p:nvGrpSpPr>
          <p:cNvPr id="36869" name="Gruppo 24"/>
          <p:cNvGrpSpPr>
            <a:grpSpLocks/>
          </p:cNvGrpSpPr>
          <p:nvPr/>
        </p:nvGrpSpPr>
        <p:grpSpPr bwMode="auto">
          <a:xfrm>
            <a:off x="2771775" y="3573463"/>
            <a:ext cx="3384550" cy="719137"/>
            <a:chOff x="683568" y="2708920"/>
            <a:chExt cx="3384376" cy="720080"/>
          </a:xfrm>
        </p:grpSpPr>
        <p:sp>
          <p:nvSpPr>
            <p:cNvPr id="26" name="Rettangolo 25"/>
            <p:cNvSpPr/>
            <p:nvPr/>
          </p:nvSpPr>
          <p:spPr>
            <a:xfrm>
              <a:off x="683568" y="2708920"/>
              <a:ext cx="3384376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WN../</a:t>
              </a:r>
              <a:r>
                <a:rPr lang="it-IT" dirty="0" err="1"/>
                <a:t>DataNode</a:t>
              </a:r>
              <a:endParaRPr lang="it-IT" dirty="0"/>
            </a:p>
          </p:txBody>
        </p:sp>
        <p:sp>
          <p:nvSpPr>
            <p:cNvPr id="27" name="Cilindro 26"/>
            <p:cNvSpPr/>
            <p:nvPr/>
          </p:nvSpPr>
          <p:spPr>
            <a:xfrm>
              <a:off x="3275823" y="2780451"/>
              <a:ext cx="720688" cy="577019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grpSp>
        <p:nvGrpSpPr>
          <p:cNvPr id="36870" name="Gruppo 27"/>
          <p:cNvGrpSpPr>
            <a:grpSpLocks/>
          </p:cNvGrpSpPr>
          <p:nvPr/>
        </p:nvGrpSpPr>
        <p:grpSpPr bwMode="auto">
          <a:xfrm>
            <a:off x="2771775" y="4365625"/>
            <a:ext cx="3384550" cy="719138"/>
            <a:chOff x="683568" y="2708920"/>
            <a:chExt cx="3384376" cy="720080"/>
          </a:xfrm>
        </p:grpSpPr>
        <p:sp>
          <p:nvSpPr>
            <p:cNvPr id="29" name="Rettangolo 28"/>
            <p:cNvSpPr/>
            <p:nvPr/>
          </p:nvSpPr>
          <p:spPr>
            <a:xfrm>
              <a:off x="683568" y="2708920"/>
              <a:ext cx="3384376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dirty="0"/>
                <a:t>WN8/</a:t>
              </a:r>
              <a:r>
                <a:rPr lang="it-IT" dirty="0" err="1"/>
                <a:t>DataNode</a:t>
              </a:r>
              <a:endParaRPr lang="it-IT" dirty="0"/>
            </a:p>
          </p:txBody>
        </p:sp>
        <p:sp>
          <p:nvSpPr>
            <p:cNvPr id="30" name="Cilindro 29"/>
            <p:cNvSpPr/>
            <p:nvPr/>
          </p:nvSpPr>
          <p:spPr>
            <a:xfrm>
              <a:off x="3275823" y="2780452"/>
              <a:ext cx="720688" cy="577017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31" name="Elaborazione 30"/>
          <p:cNvSpPr/>
          <p:nvPr/>
        </p:nvSpPr>
        <p:spPr>
          <a:xfrm>
            <a:off x="7524750" y="1196975"/>
            <a:ext cx="647700" cy="38877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10 GIGABIT SW</a:t>
            </a:r>
          </a:p>
        </p:txBody>
      </p:sp>
      <p:cxnSp>
        <p:nvCxnSpPr>
          <p:cNvPr id="33" name="Connettore 1 32"/>
          <p:cNvCxnSpPr>
            <a:stCxn id="9" idx="3"/>
          </p:cNvCxnSpPr>
          <p:nvPr/>
        </p:nvCxnSpPr>
        <p:spPr>
          <a:xfrm>
            <a:off x="6156325" y="1484313"/>
            <a:ext cx="1439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6156325" y="2349500"/>
            <a:ext cx="1439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6156325" y="3141663"/>
            <a:ext cx="1439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156325" y="3933825"/>
            <a:ext cx="14398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6227763" y="4724400"/>
            <a:ext cx="1439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ilindro 38"/>
          <p:cNvSpPr/>
          <p:nvPr/>
        </p:nvSpPr>
        <p:spPr>
          <a:xfrm>
            <a:off x="5219700" y="1916113"/>
            <a:ext cx="1008063" cy="3313112"/>
          </a:xfrm>
          <a:prstGeom prst="can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1"/>
                </a:solidFill>
              </a:rPr>
              <a:t>HDFS FILE SYSTEM</a:t>
            </a:r>
          </a:p>
        </p:txBody>
      </p:sp>
      <p:sp>
        <p:nvSpPr>
          <p:cNvPr id="36878" name="CasellaDiTesto 31"/>
          <p:cNvSpPr txBox="1">
            <a:spLocks noChangeArrowheads="1"/>
          </p:cNvSpPr>
          <p:nvPr/>
        </p:nvSpPr>
        <p:spPr bwMode="auto">
          <a:xfrm>
            <a:off x="34925" y="1700213"/>
            <a:ext cx="25923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1 NAME NODE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8 WORKER NODE / DATANODES that share</a:t>
            </a:r>
          </a:p>
          <a:p>
            <a:r>
              <a:rPr lang="it-IT">
                <a:latin typeface="Calibri" pitchFamily="34" charset="0"/>
              </a:rPr>
              <a:t>the local disk</a:t>
            </a:r>
          </a:p>
          <a:p>
            <a:endParaRPr lang="it-IT">
              <a:latin typeface="Calibri" pitchFamily="34" charset="0"/>
            </a:endParaRPr>
          </a:p>
          <a:p>
            <a:r>
              <a:rPr lang="it-IT">
                <a:latin typeface="Calibri" pitchFamily="34" charset="0"/>
              </a:rPr>
              <a:t>All the DataNode mount</a:t>
            </a:r>
          </a:p>
          <a:p>
            <a:r>
              <a:rPr lang="it-IT">
                <a:latin typeface="Calibri" pitchFamily="34" charset="0"/>
              </a:rPr>
              <a:t>HDSF Posix Inferface through</a:t>
            </a:r>
          </a:p>
          <a:p>
            <a:r>
              <a:rPr lang="it-IT">
                <a:latin typeface="Calibri" pitchFamily="34" charset="0"/>
              </a:rPr>
              <a:t>Fuse module</a:t>
            </a:r>
          </a:p>
          <a:p>
            <a:endParaRPr lang="it-IT">
              <a:latin typeface="Calibri" pitchFamily="34" charset="0"/>
            </a:endParaRPr>
          </a:p>
        </p:txBody>
      </p:sp>
      <p:sp>
        <p:nvSpPr>
          <p:cNvPr id="36879" name="Segnaposto numero diapositiva 6"/>
          <p:cNvSpPr txBox="1">
            <a:spLocks/>
          </p:cNvSpPr>
          <p:nvPr/>
        </p:nvSpPr>
        <p:spPr bwMode="auto">
          <a:xfrm>
            <a:off x="8783638" y="5805488"/>
            <a:ext cx="360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6D4E7681-F9C9-4DCE-AE43-DDDB8626EBAF}" type="slidenum">
              <a:rPr lang="it-IT">
                <a:latin typeface="Calibri" pitchFamily="34" charset="0"/>
              </a:rPr>
              <a:pPr/>
              <a:t>9</a:t>
            </a:fld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per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</Words>
  <Application>Microsoft Office PowerPoint</Application>
  <PresentationFormat>Presentazione su schermo (4:3)</PresentationFormat>
  <Paragraphs>187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SuperB</vt:lpstr>
      <vt:lpstr>Personalizza struttura</vt:lpstr>
      <vt:lpstr>Presentazione standard di PowerPoint</vt:lpstr>
      <vt:lpstr>The rationale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First Benchmark </vt:lpstr>
      <vt:lpstr>Network Occupation  in a Single Node</vt:lpstr>
      <vt:lpstr>Network Occupation  in a Single Node</vt:lpstr>
      <vt:lpstr>Network Occupation  in a Single Node</vt:lpstr>
      <vt:lpstr>Network Occupation   over the box core size</vt:lpstr>
      <vt:lpstr>Network Occupation   8 job in each node</vt:lpstr>
      <vt:lpstr>Analysis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2011-04-03T15:53:13Z</dcterms:created>
  <dcterms:modified xsi:type="dcterms:W3CDTF">2011-04-04T12:37:25Z</dcterms:modified>
</cp:coreProperties>
</file>