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69" r:id="rId4"/>
    <p:sldId id="258" r:id="rId5"/>
    <p:sldId id="287" r:id="rId6"/>
    <p:sldId id="270" r:id="rId7"/>
    <p:sldId id="271" r:id="rId8"/>
    <p:sldId id="272" r:id="rId9"/>
    <p:sldId id="281" r:id="rId10"/>
    <p:sldId id="274" r:id="rId11"/>
    <p:sldId id="282" r:id="rId12"/>
    <p:sldId id="283" r:id="rId13"/>
    <p:sldId id="285" r:id="rId14"/>
    <p:sldId id="265" r:id="rId15"/>
    <p:sldId id="284" r:id="rId16"/>
    <p:sldId id="273" r:id="rId17"/>
    <p:sldId id="289" r:id="rId18"/>
    <p:sldId id="288" r:id="rId19"/>
    <p:sldId id="290" r:id="rId20"/>
  </p:sldIdLst>
  <p:sldSz cx="9144000" cy="6858000" type="screen4x3"/>
  <p:notesSz cx="6858000" cy="9144000"/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sz="1000" kern="1200">
        <a:solidFill>
          <a:srgbClr val="000000"/>
        </a:solidFill>
        <a:latin typeface="Comic Sans MS" pitchFamily="66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000" kern="1200">
        <a:solidFill>
          <a:srgbClr val="000000"/>
        </a:solidFill>
        <a:latin typeface="Comic Sans MS" pitchFamily="66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000" kern="1200">
        <a:solidFill>
          <a:srgbClr val="000000"/>
        </a:solidFill>
        <a:latin typeface="Comic Sans MS" pitchFamily="66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000" kern="1200">
        <a:solidFill>
          <a:srgbClr val="000000"/>
        </a:solidFill>
        <a:latin typeface="Comic Sans MS" pitchFamily="66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000" kern="1200">
        <a:solidFill>
          <a:srgbClr val="000000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rgbClr val="000000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rgbClr val="000000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rgbClr val="000000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rgbClr val="000000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FF3300"/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86" autoAdjust="0"/>
    <p:restoredTop sz="93226" autoAdjust="0"/>
  </p:normalViewPr>
  <p:slideViewPr>
    <p:cSldViewPr snapToObjects="1">
      <p:cViewPr varScale="1">
        <p:scale>
          <a:sx n="78" d="100"/>
          <a:sy n="78" d="100"/>
        </p:scale>
        <p:origin x="-100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B36C8C7-FFC3-4E24-8719-F2E116454955}" type="datetimeFigureOut">
              <a:rPr lang="fr-FR"/>
              <a:pPr>
                <a:defRPr/>
              </a:pPr>
              <a:t>06/04/2011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063CDDB-67D7-4D9E-968F-5430604C09A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90DC8E5-38BF-4DC4-BB94-223C2516E7CF}" type="datetimeFigureOut">
              <a:rPr lang="fr-FR"/>
              <a:pPr>
                <a:defRPr/>
              </a:pPr>
              <a:t>06/04/2011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556388-4325-4D70-95AB-718BF6B8868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9ABE9D3-CBBE-4092-938A-75C7881BCAB2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2"/>
          </p:nvPr>
        </p:nvSpPr>
        <p:spPr>
          <a:xfrm>
            <a:off x="457200" y="6245225"/>
            <a:ext cx="5562600" cy="476250"/>
          </a:xfrm>
        </p:spPr>
        <p:txBody>
          <a:bodyPr/>
          <a:lstStyle/>
          <a:p>
            <a:pPr>
              <a:defRPr/>
            </a:pPr>
            <a:r>
              <a:rPr lang="it-IT" smtClean="0"/>
              <a:t>H. Lebbolo – V. Tocut, SuperB Workshop, Frascati 04/2011</a:t>
            </a:r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Espace réservé du numéro de diapositive 7"/>
          <p:cNvSpPr>
            <a:spLocks noGrp="1"/>
          </p:cNvSpPr>
          <p:nvPr>
            <p:ph type="sldNum" sz="quarter" idx="10"/>
          </p:nvPr>
        </p:nvSpPr>
        <p:spPr>
          <a:xfrm>
            <a:off x="7308850" y="6245225"/>
            <a:ext cx="137795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24DA5-8630-46B5-8C24-C31867562F00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5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684213" y="6337126"/>
            <a:ext cx="60483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H. Lebbolo – V. Tocut, SuperB Workshop, Frascati 04/2011</a:t>
            </a:r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84359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0" y="6245225"/>
            <a:ext cx="55626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dirty="0" smtClean="0"/>
              <a:t>H. Lebbolo – V. Tocut, SuperB Workshop, Frascati 04/2011</a:t>
            </a:r>
            <a:endParaRPr lang="fr-F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A4F67-EAB7-4172-857B-5865174BB4E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3575" y="-26988"/>
            <a:ext cx="8229600" cy="1143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5225"/>
            <a:ext cx="5562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it-IT" dirty="0" smtClean="0"/>
              <a:t>H. Lebbolo – V. Tocut, SuperB Workshop, Frascati 04/2011</a:t>
            </a:r>
            <a:endParaRPr lang="fr-F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B9ABE9D3-CBBE-4092-938A-75C7881BCAB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2055" name="Picture 7" descr="D:\utilisateurs\rv\Super B\SuperBLogoSmall.gif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525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38" r:id="rId2"/>
    <p:sldLayoutId id="2147483819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5038"/>
            <a:ext cx="7772400" cy="1470025"/>
          </a:xfrm>
        </p:spPr>
        <p:txBody>
          <a:bodyPr/>
          <a:lstStyle/>
          <a:p>
            <a:pPr eaLnBrk="1" hangingPunct="1"/>
            <a:r>
              <a:rPr lang="fr-FR" b="1" smtClean="0">
                <a:solidFill>
                  <a:srgbClr val="FF3300"/>
                </a:solidFill>
              </a:rPr>
              <a:t>PId Front End Chip:</a:t>
            </a:r>
            <a:br>
              <a:rPr lang="fr-FR" b="1" smtClean="0">
                <a:solidFill>
                  <a:srgbClr val="FF3300"/>
                </a:solidFill>
              </a:rPr>
            </a:br>
            <a:r>
              <a:rPr lang="fr-FR" b="1" smtClean="0">
                <a:solidFill>
                  <a:srgbClr val="FF3300"/>
                </a:solidFill>
              </a:rPr>
              <a:t>PIF</a:t>
            </a:r>
          </a:p>
        </p:txBody>
      </p:sp>
      <p:pic>
        <p:nvPicPr>
          <p:cNvPr id="6147" name="Picture 7" descr="D:\utilisateurs\rv\Super B\SuperBLogoSmal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525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18" descr="l-coul-2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68755" y="0"/>
            <a:ext cx="1575245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990725"/>
          </a:xfrm>
        </p:spPr>
        <p:txBody>
          <a:bodyPr/>
          <a:lstStyle/>
          <a:p>
            <a:pPr eaLnBrk="1" hangingPunct="1"/>
            <a:endParaRPr lang="fr-FR" sz="800" smtClean="0">
              <a:latin typeface="Comic Sans MS" pitchFamily="66" charset="0"/>
            </a:endParaRPr>
          </a:p>
          <a:p>
            <a:pPr eaLnBrk="1" hangingPunct="1"/>
            <a:r>
              <a:rPr lang="fr-FR" sz="1800" b="1" smtClean="0">
                <a:latin typeface="Comic Sans MS" pitchFamily="66" charset="0"/>
              </a:rPr>
              <a:t>V. Tocut</a:t>
            </a:r>
            <a:r>
              <a:rPr lang="fr-FR" sz="1800" smtClean="0">
                <a:latin typeface="Comic Sans MS" pitchFamily="66" charset="0"/>
              </a:rPr>
              <a:t>,</a:t>
            </a:r>
          </a:p>
          <a:p>
            <a:pPr eaLnBrk="1" hangingPunct="1"/>
            <a:r>
              <a:rPr lang="fr-FR" sz="1800" smtClean="0">
                <a:latin typeface="Comic Sans MS" pitchFamily="66" charset="0"/>
              </a:rPr>
              <a:t>LAL/IN2P3 Orsay</a:t>
            </a:r>
          </a:p>
          <a:p>
            <a:pPr eaLnBrk="1" hangingPunct="1"/>
            <a:endParaRPr lang="fr-FR" sz="1800" b="1" smtClean="0">
              <a:latin typeface="Comic Sans MS" pitchFamily="66" charset="0"/>
            </a:endParaRPr>
          </a:p>
          <a:p>
            <a:pPr eaLnBrk="1" hangingPunct="1"/>
            <a:r>
              <a:rPr lang="fr-FR" sz="1800" b="1" smtClean="0">
                <a:latin typeface="Comic Sans MS" pitchFamily="66" charset="0"/>
              </a:rPr>
              <a:t>H. Lebbolo</a:t>
            </a:r>
            <a:endParaRPr lang="fr-FR" sz="1800" smtClean="0">
              <a:latin typeface="Comic Sans MS" pitchFamily="66" charset="0"/>
            </a:endParaRPr>
          </a:p>
          <a:p>
            <a:pPr eaLnBrk="1" hangingPunct="1"/>
            <a:r>
              <a:rPr lang="fr-FR" sz="1800" smtClean="0">
                <a:latin typeface="Comic Sans MS" pitchFamily="66" charset="0"/>
              </a:rPr>
              <a:t> LPNHE/IN2P3 Paris</a:t>
            </a:r>
          </a:p>
          <a:p>
            <a:pPr eaLnBrk="1" hangingPunct="1"/>
            <a:endParaRPr lang="fr-FR" sz="1800" smtClean="0">
              <a:latin typeface="Comic Sans MS" pitchFamily="66" charset="0"/>
            </a:endParaRPr>
          </a:p>
        </p:txBody>
      </p:sp>
      <p:pic>
        <p:nvPicPr>
          <p:cNvPr id="6155" name="Picture 11" descr="C:\Users\rv\000work\LPNH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98214" y="1"/>
            <a:ext cx="1058969" cy="620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06896" y="-26988"/>
            <a:ext cx="8229600" cy="1143001"/>
          </a:xfrm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Simulations </a:t>
            </a:r>
            <a:r>
              <a:rPr lang="fr-FR" b="1" dirty="0" err="1" smtClean="0">
                <a:solidFill>
                  <a:srgbClr val="FF0000"/>
                </a:solidFill>
              </a:rPr>
              <a:t>with</a:t>
            </a:r>
            <a:r>
              <a:rPr lang="fr-FR" b="1" dirty="0" smtClean="0">
                <a:solidFill>
                  <a:srgbClr val="FF0000"/>
                </a:solidFill>
              </a:rPr>
              <a:t> AMS CMOS 0.35µ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2"/>
          </p:nvPr>
        </p:nvSpPr>
        <p:spPr>
          <a:xfrm>
            <a:off x="611188" y="6381750"/>
            <a:ext cx="5408612" cy="339725"/>
          </a:xfrm>
        </p:spPr>
        <p:txBody>
          <a:bodyPr/>
          <a:lstStyle/>
          <a:p>
            <a:r>
              <a:rPr lang="it-IT" dirty="0" smtClean="0"/>
              <a:t>H. Lebbolo – V. Tocut, SuperB Workshop, Frascati 04/2011</a:t>
            </a:r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381750"/>
            <a:ext cx="2133600" cy="339725"/>
          </a:xfrm>
        </p:spPr>
        <p:txBody>
          <a:bodyPr/>
          <a:lstStyle/>
          <a:p>
            <a:pPr>
              <a:defRPr/>
            </a:pPr>
            <a:fld id="{EE7BE5C9-9DC0-4BAE-A8E7-B9ABD2B256CB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pic>
        <p:nvPicPr>
          <p:cNvPr id="43010" name="Picture 2" descr="C:\Users\rv\000work\Super B\PIF\pseudo cfd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124744"/>
            <a:ext cx="6624736" cy="50789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H. Lebbolo – V. Tocut, SuperB Workshop, Frascati 04/2011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EA4F67-EAB7-4172-857B-5865174BB4E1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  <p:pic>
        <p:nvPicPr>
          <p:cNvPr id="6" name="Picture 2" descr="C:\Users\rv\000work\Super B\PIF\ou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1097" y="983642"/>
            <a:ext cx="7765703" cy="5109654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921097" y="4161130"/>
            <a:ext cx="2123728" cy="600164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r>
              <a:rPr lang="fr-FR" sz="1100" b="1" dirty="0" err="1" smtClean="0">
                <a:solidFill>
                  <a:srgbClr val="FF0000"/>
                </a:solidFill>
              </a:rPr>
              <a:t>Difference</a:t>
            </a:r>
            <a:r>
              <a:rPr lang="fr-FR" sz="1100" b="1" dirty="0" smtClean="0">
                <a:solidFill>
                  <a:srgbClr val="FF0000"/>
                </a:solidFill>
              </a:rPr>
              <a:t> </a:t>
            </a:r>
            <a:r>
              <a:rPr lang="fr-FR" sz="1100" b="1" dirty="0" err="1" smtClean="0">
                <a:solidFill>
                  <a:srgbClr val="FF0000"/>
                </a:solidFill>
              </a:rPr>
              <a:t>between</a:t>
            </a:r>
            <a:r>
              <a:rPr lang="fr-FR" sz="1100" b="1" dirty="0" smtClean="0">
                <a:solidFill>
                  <a:srgbClr val="FF0000"/>
                </a:solidFill>
              </a:rPr>
              <a:t> </a:t>
            </a:r>
            <a:r>
              <a:rPr lang="fr-FR" sz="1100" b="1" dirty="0" err="1" smtClean="0">
                <a:solidFill>
                  <a:srgbClr val="FF0000"/>
                </a:solidFill>
              </a:rPr>
              <a:t>amplified</a:t>
            </a:r>
            <a:r>
              <a:rPr lang="fr-FR" sz="1100" b="1" dirty="0" smtClean="0">
                <a:solidFill>
                  <a:srgbClr val="FF0000"/>
                </a:solidFill>
              </a:rPr>
              <a:t> signal and </a:t>
            </a:r>
          </a:p>
          <a:p>
            <a:r>
              <a:rPr lang="fr-FR" sz="1100" b="1" dirty="0" err="1">
                <a:solidFill>
                  <a:srgbClr val="FF0000"/>
                </a:solidFill>
              </a:rPr>
              <a:t>d</a:t>
            </a:r>
            <a:r>
              <a:rPr lang="fr-FR" sz="1100" b="1" dirty="0" err="1" smtClean="0">
                <a:solidFill>
                  <a:srgbClr val="FF0000"/>
                </a:solidFill>
              </a:rPr>
              <a:t>elayed</a:t>
            </a:r>
            <a:r>
              <a:rPr lang="fr-FR" sz="1100" b="1" dirty="0" smtClean="0">
                <a:solidFill>
                  <a:srgbClr val="FF0000"/>
                </a:solidFill>
              </a:rPr>
              <a:t> </a:t>
            </a:r>
            <a:r>
              <a:rPr lang="fr-FR" sz="1100" b="1" dirty="0" err="1" smtClean="0">
                <a:solidFill>
                  <a:srgbClr val="FF0000"/>
                </a:solidFill>
              </a:rPr>
              <a:t>amplified</a:t>
            </a:r>
            <a:r>
              <a:rPr lang="fr-FR" sz="1100" b="1" dirty="0" smtClean="0">
                <a:solidFill>
                  <a:srgbClr val="FF0000"/>
                </a:solidFill>
              </a:rPr>
              <a:t> signal</a:t>
            </a: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806896" y="-26988"/>
            <a:ext cx="8229600" cy="1143001"/>
          </a:xfrm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Simulations </a:t>
            </a:r>
            <a:r>
              <a:rPr lang="fr-FR" b="1" dirty="0" err="1" smtClean="0">
                <a:solidFill>
                  <a:srgbClr val="FF0000"/>
                </a:solidFill>
              </a:rPr>
              <a:t>with</a:t>
            </a:r>
            <a:r>
              <a:rPr lang="fr-FR" b="1" dirty="0" smtClean="0">
                <a:solidFill>
                  <a:srgbClr val="FF0000"/>
                </a:solidFill>
              </a:rPr>
              <a:t> AMS CMOS 0.35µ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H. Lebbolo – V. Tocut, SuperB Workshop, Frascati 04/2011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EA4F67-EAB7-4172-857B-5865174BB4E1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  <p:pic>
        <p:nvPicPr>
          <p:cNvPr id="45058" name="Picture 2" descr="C:\Users\rv\000work\Super B\PIF\outparamcfd0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5153" y="794321"/>
            <a:ext cx="6505526" cy="4280486"/>
          </a:xfrm>
          <a:prstGeom prst="rect">
            <a:avLst/>
          </a:prstGeom>
          <a:noFill/>
        </p:spPr>
      </p:pic>
      <p:sp>
        <p:nvSpPr>
          <p:cNvPr id="7" name="ZoneTexte 6"/>
          <p:cNvSpPr txBox="1"/>
          <p:nvPr/>
        </p:nvSpPr>
        <p:spPr>
          <a:xfrm>
            <a:off x="998132" y="332656"/>
            <a:ext cx="7462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>
                <a:solidFill>
                  <a:srgbClr val="FF0000"/>
                </a:solidFill>
              </a:rPr>
              <a:t>Parametric</a:t>
            </a:r>
            <a:r>
              <a:rPr lang="fr-FR" sz="2400" b="1" dirty="0" smtClean="0">
                <a:solidFill>
                  <a:srgbClr val="FF0000"/>
                </a:solidFill>
              </a:rPr>
              <a:t> simulation : amplitude </a:t>
            </a:r>
            <a:r>
              <a:rPr lang="fr-FR" sz="2400" b="1" dirty="0" err="1" smtClean="0">
                <a:solidFill>
                  <a:srgbClr val="FF0000"/>
                </a:solidFill>
              </a:rPr>
              <a:t>from</a:t>
            </a:r>
            <a:r>
              <a:rPr lang="fr-FR" sz="2400" b="1" dirty="0" smtClean="0">
                <a:solidFill>
                  <a:srgbClr val="FF0000"/>
                </a:solidFill>
              </a:rPr>
              <a:t> 1 to 100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062472" y="3068960"/>
            <a:ext cx="1274639" cy="261610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rgbClr val="FF0000"/>
                </a:solidFill>
              </a:rPr>
              <a:t>70ps </a:t>
            </a:r>
            <a:r>
              <a:rPr lang="fr-FR" sz="1100" b="1" dirty="0" err="1" smtClean="0">
                <a:solidFill>
                  <a:srgbClr val="FF0000"/>
                </a:solidFill>
              </a:rPr>
              <a:t>walk</a:t>
            </a:r>
            <a:endParaRPr lang="fr-FR" sz="1100" b="1" dirty="0" smtClean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5229562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fr-FR" sz="2400" dirty="0" err="1" smtClean="0"/>
              <a:t>Resolution</a:t>
            </a:r>
            <a:r>
              <a:rPr lang="fr-FR" sz="2400" dirty="0" smtClean="0"/>
              <a:t>:</a:t>
            </a:r>
          </a:p>
          <a:p>
            <a:pPr lvl="1" algn="l">
              <a:buFont typeface="Wingdings" pitchFamily="2" charset="2"/>
              <a:buChar char="Ä"/>
            </a:pPr>
            <a:r>
              <a:rPr lang="fr-FR" sz="2000" dirty="0" smtClean="0"/>
              <a:t>70ps for a </a:t>
            </a:r>
            <a:r>
              <a:rPr lang="fr-FR" sz="2000" dirty="0" err="1" smtClean="0"/>
              <a:t>dynamic</a:t>
            </a:r>
            <a:r>
              <a:rPr lang="fr-FR" sz="2000" dirty="0" smtClean="0"/>
              <a:t> of 100</a:t>
            </a:r>
          </a:p>
          <a:p>
            <a:pPr lvl="2" algn="l">
              <a:buFont typeface="Wingdings" pitchFamily="2" charset="2"/>
              <a:buChar char="Ä"/>
            </a:pPr>
            <a:r>
              <a:rPr lang="fr-FR" sz="1600" dirty="0" smtClean="0"/>
              <a:t>100ps total </a:t>
            </a:r>
            <a:r>
              <a:rPr lang="fr-FR" sz="1600" dirty="0" err="1" smtClean="0"/>
              <a:t>resolution</a:t>
            </a:r>
            <a:endParaRPr lang="fr-F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outparam10cfd0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794321"/>
            <a:ext cx="6793904" cy="4024445"/>
          </a:xfrm>
          <a:prstGeom prst="rect">
            <a:avLst/>
          </a:prstGeo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H. Lebbolo – V. Tocut, SuperB Workshop, Frascati 04/2011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EA4F67-EAB7-4172-857B-5865174BB4E1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998132" y="332656"/>
            <a:ext cx="7462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err="1" smtClean="0">
                <a:solidFill>
                  <a:srgbClr val="FF0000"/>
                </a:solidFill>
              </a:rPr>
              <a:t>Parametric</a:t>
            </a:r>
            <a:r>
              <a:rPr lang="fr-FR" sz="2400" b="1" dirty="0" smtClean="0">
                <a:solidFill>
                  <a:srgbClr val="FF0000"/>
                </a:solidFill>
              </a:rPr>
              <a:t> simulation : amplitude </a:t>
            </a:r>
            <a:r>
              <a:rPr lang="fr-FR" sz="2400" b="1" dirty="0" err="1" smtClean="0">
                <a:solidFill>
                  <a:srgbClr val="FF0000"/>
                </a:solidFill>
              </a:rPr>
              <a:t>from</a:t>
            </a:r>
            <a:r>
              <a:rPr lang="fr-FR" sz="2400" b="1" dirty="0" smtClean="0">
                <a:solidFill>
                  <a:srgbClr val="FF0000"/>
                </a:solidFill>
              </a:rPr>
              <a:t> 1 to 10</a:t>
            </a:r>
            <a:endParaRPr lang="fr-FR" sz="2400" b="1" dirty="0">
              <a:solidFill>
                <a:srgbClr val="FF000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267744" y="3068960"/>
            <a:ext cx="1274639" cy="261610"/>
          </a:xfrm>
          <a:prstGeom prst="rect">
            <a:avLst/>
          </a:prstGeom>
          <a:solidFill>
            <a:srgbClr val="EAEAEA"/>
          </a:solidFill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rgbClr val="FF0000"/>
                </a:solidFill>
              </a:rPr>
              <a:t>45ps </a:t>
            </a:r>
            <a:r>
              <a:rPr lang="fr-FR" sz="1100" b="1" dirty="0" err="1" smtClean="0">
                <a:solidFill>
                  <a:srgbClr val="FF0000"/>
                </a:solidFill>
              </a:rPr>
              <a:t>walk</a:t>
            </a:r>
            <a:endParaRPr lang="fr-FR" sz="1100" b="1" dirty="0" smtClean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81200" y="5085184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fr-FR" sz="2400" dirty="0" err="1" smtClean="0"/>
              <a:t>Resolution</a:t>
            </a:r>
            <a:r>
              <a:rPr lang="fr-FR" sz="2400" dirty="0" smtClean="0"/>
              <a:t>:</a:t>
            </a:r>
          </a:p>
          <a:p>
            <a:pPr lvl="1" algn="l">
              <a:buFont typeface="Wingdings" pitchFamily="2" charset="2"/>
              <a:buChar char="Ä"/>
            </a:pPr>
            <a:r>
              <a:rPr lang="fr-FR" sz="2000" dirty="0" smtClean="0"/>
              <a:t>50ps for a </a:t>
            </a:r>
            <a:r>
              <a:rPr lang="fr-FR" sz="2000" dirty="0" err="1" smtClean="0"/>
              <a:t>dynamic</a:t>
            </a:r>
            <a:r>
              <a:rPr lang="fr-FR" sz="2000" dirty="0" smtClean="0"/>
              <a:t> of 100</a:t>
            </a:r>
          </a:p>
          <a:p>
            <a:pPr lvl="2" algn="l">
              <a:buFont typeface="Wingdings" pitchFamily="2" charset="2"/>
              <a:buChar char="Ä"/>
            </a:pPr>
            <a:r>
              <a:rPr lang="fr-FR" sz="1600" dirty="0" smtClean="0"/>
              <a:t>86ps total </a:t>
            </a:r>
            <a:r>
              <a:rPr lang="fr-FR" sz="1600" dirty="0" err="1" smtClean="0"/>
              <a:t>resolution</a:t>
            </a:r>
            <a:endParaRPr lang="fr-FR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35013" y="274638"/>
            <a:ext cx="8229600" cy="1143000"/>
          </a:xfrm>
        </p:spPr>
        <p:txBody>
          <a:bodyPr/>
          <a:lstStyle/>
          <a:p>
            <a:pPr eaLnBrk="1" hangingPunct="1"/>
            <a:r>
              <a:rPr lang="fr-FR" b="1" dirty="0" err="1" smtClean="0">
                <a:solidFill>
                  <a:srgbClr val="FF3300"/>
                </a:solidFill>
              </a:rPr>
              <a:t>Milestones</a:t>
            </a:r>
            <a:endParaRPr lang="fr-FR" b="1" dirty="0" smtClean="0">
              <a:solidFill>
                <a:srgbClr val="FF3300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eaLnBrk="1" hangingPunct="1"/>
            <a:r>
              <a:rPr lang="fr-FR" sz="2400" dirty="0" smtClean="0">
                <a:latin typeface="Comic Sans MS" pitchFamily="66" charset="0"/>
              </a:rPr>
              <a:t>PIF the Chip : </a:t>
            </a:r>
          </a:p>
          <a:p>
            <a:pPr eaLnBrk="1" hangingPunct="1"/>
            <a:endParaRPr lang="fr-FR" sz="2400" dirty="0" smtClean="0">
              <a:latin typeface="Comic Sans MS" pitchFamily="66" charset="0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fr-FR" sz="2400" dirty="0" smtClean="0">
                <a:latin typeface="Comic Sans MS" pitchFamily="66" charset="0"/>
              </a:rPr>
              <a:t>Design &amp; Simulations </a:t>
            </a:r>
            <a:r>
              <a:rPr lang="fr-FR" sz="2400" dirty="0" err="1" smtClean="0">
                <a:latin typeface="Comic Sans MS" pitchFamily="66" charset="0"/>
              </a:rPr>
              <a:t>with</a:t>
            </a:r>
            <a:r>
              <a:rPr lang="fr-FR" sz="2400" dirty="0" smtClean="0">
                <a:latin typeface="Comic Sans MS" pitchFamily="66" charset="0"/>
              </a:rPr>
              <a:t>  CMOS AMS 0.35µ</a:t>
            </a:r>
          </a:p>
          <a:p>
            <a:pPr lvl="1" eaLnBrk="1" hangingPunct="1">
              <a:buFont typeface="Wingdings" pitchFamily="2" charset="2"/>
              <a:buChar char="Ø"/>
            </a:pPr>
            <a:endParaRPr lang="fr-FR" sz="2400" dirty="0" smtClean="0">
              <a:latin typeface="Comic Sans MS" pitchFamily="66" charset="0"/>
            </a:endParaRPr>
          </a:p>
          <a:p>
            <a:pPr lvl="1" eaLnBrk="1" hangingPunct="1">
              <a:buFont typeface="Wingdings" pitchFamily="2" charset="2"/>
              <a:buChar char="Ø"/>
            </a:pPr>
            <a:r>
              <a:rPr lang="fr-FR" sz="2400" dirty="0" err="1" smtClean="0">
                <a:latin typeface="Comic Sans MS" pitchFamily="66" charset="0"/>
              </a:rPr>
              <a:t>Submission</a:t>
            </a:r>
            <a:r>
              <a:rPr lang="fr-FR" sz="2400" dirty="0" smtClean="0">
                <a:latin typeface="Comic Sans MS" pitchFamily="66" charset="0"/>
              </a:rPr>
              <a:t> by the end of 2011</a:t>
            </a:r>
          </a:p>
          <a:p>
            <a:pPr lvl="1" eaLnBrk="1" hangingPunct="1">
              <a:buFontTx/>
              <a:buNone/>
            </a:pPr>
            <a:endParaRPr lang="fr-FR" sz="2400" dirty="0" smtClean="0">
              <a:latin typeface="Comic Sans MS" pitchFamily="66" charset="0"/>
            </a:endParaRP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95288" y="6343650"/>
            <a:ext cx="5624512" cy="476250"/>
          </a:xfrm>
          <a:noFill/>
        </p:spPr>
        <p:txBody>
          <a:bodyPr/>
          <a:lstStyle/>
          <a:p>
            <a:r>
              <a:rPr lang="it-IT" dirty="0" smtClean="0"/>
              <a:t>H. Lebbolo – V. Tocut, SuperB Workshop, Frascati 04/2011</a:t>
            </a:r>
            <a:endParaRPr lang="fr-FR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6553200" y="6381750"/>
            <a:ext cx="2133600" cy="339725"/>
          </a:xfrm>
        </p:spPr>
        <p:txBody>
          <a:bodyPr/>
          <a:lstStyle/>
          <a:p>
            <a:pPr>
              <a:defRPr/>
            </a:pPr>
            <a:fld id="{08BE011C-DB0B-4AB2-919F-BB9042C10FEF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5038"/>
            <a:ext cx="7772400" cy="1470025"/>
          </a:xfrm>
        </p:spPr>
        <p:txBody>
          <a:bodyPr/>
          <a:lstStyle/>
          <a:p>
            <a:pPr eaLnBrk="1" hangingPunct="1"/>
            <a:r>
              <a:rPr lang="fr-FR" b="1" dirty="0" smtClean="0">
                <a:solidFill>
                  <a:srgbClr val="FF3300"/>
                </a:solidFill>
              </a:rPr>
              <a:t>CRT Test </a:t>
            </a:r>
            <a:r>
              <a:rPr lang="fr-FR" b="1" dirty="0" err="1" smtClean="0">
                <a:solidFill>
                  <a:srgbClr val="FF3300"/>
                </a:solidFill>
              </a:rPr>
              <a:t>Bench</a:t>
            </a:r>
            <a:r>
              <a:rPr lang="fr-FR" b="1" dirty="0" smtClean="0">
                <a:solidFill>
                  <a:srgbClr val="FF3300"/>
                </a:solidFill>
              </a:rPr>
              <a:t> FE</a:t>
            </a:r>
          </a:p>
        </p:txBody>
      </p:sp>
      <p:pic>
        <p:nvPicPr>
          <p:cNvPr id="6147" name="Picture 7" descr="D:\utilisateurs\rv\Super B\SuperBLogoSmal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525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18" descr="l-coul-2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68755" y="0"/>
            <a:ext cx="1575245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990725"/>
          </a:xfrm>
        </p:spPr>
        <p:txBody>
          <a:bodyPr/>
          <a:lstStyle/>
          <a:p>
            <a:pPr eaLnBrk="1" hangingPunct="1"/>
            <a:endParaRPr lang="fr-FR" sz="800" smtClean="0">
              <a:latin typeface="Comic Sans MS" pitchFamily="66" charset="0"/>
            </a:endParaRPr>
          </a:p>
          <a:p>
            <a:pPr eaLnBrk="1" hangingPunct="1"/>
            <a:r>
              <a:rPr lang="fr-FR" sz="1800" b="1" smtClean="0">
                <a:latin typeface="Comic Sans MS" pitchFamily="66" charset="0"/>
              </a:rPr>
              <a:t>V. Tocut</a:t>
            </a:r>
            <a:r>
              <a:rPr lang="fr-FR" sz="1800" smtClean="0">
                <a:latin typeface="Comic Sans MS" pitchFamily="66" charset="0"/>
              </a:rPr>
              <a:t>,</a:t>
            </a:r>
          </a:p>
          <a:p>
            <a:pPr eaLnBrk="1" hangingPunct="1"/>
            <a:r>
              <a:rPr lang="fr-FR" sz="1800" smtClean="0">
                <a:latin typeface="Comic Sans MS" pitchFamily="66" charset="0"/>
              </a:rPr>
              <a:t>LAL/IN2P3 Orsay</a:t>
            </a:r>
          </a:p>
          <a:p>
            <a:pPr eaLnBrk="1" hangingPunct="1"/>
            <a:endParaRPr lang="fr-FR" sz="1800" b="1" smtClean="0">
              <a:latin typeface="Comic Sans MS" pitchFamily="66" charset="0"/>
            </a:endParaRPr>
          </a:p>
          <a:p>
            <a:pPr eaLnBrk="1" hangingPunct="1"/>
            <a:r>
              <a:rPr lang="fr-FR" sz="1800" b="1" smtClean="0">
                <a:latin typeface="Comic Sans MS" pitchFamily="66" charset="0"/>
              </a:rPr>
              <a:t>H. Lebbolo</a:t>
            </a:r>
            <a:endParaRPr lang="fr-FR" sz="1800" smtClean="0">
              <a:latin typeface="Comic Sans MS" pitchFamily="66" charset="0"/>
            </a:endParaRPr>
          </a:p>
          <a:p>
            <a:pPr eaLnBrk="1" hangingPunct="1"/>
            <a:r>
              <a:rPr lang="fr-FR" sz="1800" smtClean="0">
                <a:latin typeface="Comic Sans MS" pitchFamily="66" charset="0"/>
              </a:rPr>
              <a:t> LPNHE/IN2P3 Paris</a:t>
            </a:r>
          </a:p>
          <a:p>
            <a:pPr eaLnBrk="1" hangingPunct="1"/>
            <a:endParaRPr lang="fr-FR" sz="1800" smtClean="0">
              <a:latin typeface="Comic Sans MS" pitchFamily="66" charset="0"/>
            </a:endParaRPr>
          </a:p>
        </p:txBody>
      </p:sp>
      <p:pic>
        <p:nvPicPr>
          <p:cNvPr id="6155" name="Picture 11" descr="C:\Users\rv\000work\LPNH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98214" y="1"/>
            <a:ext cx="1058969" cy="620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CRT Test </a:t>
            </a:r>
            <a:r>
              <a:rPr lang="fr-FR" b="1" dirty="0" err="1" smtClean="0">
                <a:solidFill>
                  <a:srgbClr val="FF0000"/>
                </a:solidFill>
              </a:rPr>
              <a:t>Bench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6387" name="Espace réservé du pied de page 3"/>
          <p:cNvSpPr>
            <a:spLocks noGrp="1"/>
          </p:cNvSpPr>
          <p:nvPr>
            <p:ph type="ftr" sz="quarter" idx="12"/>
          </p:nvPr>
        </p:nvSpPr>
        <p:spPr>
          <a:xfrm>
            <a:off x="611188" y="6381750"/>
            <a:ext cx="5408612" cy="339725"/>
          </a:xfrm>
          <a:noFill/>
        </p:spPr>
        <p:txBody>
          <a:bodyPr/>
          <a:lstStyle/>
          <a:p>
            <a:r>
              <a:rPr lang="it-IT" dirty="0" smtClean="0"/>
              <a:t>H. Lebbolo – V. Tocut, SuperB Workshop, Frascati 04/2011</a:t>
            </a:r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381750"/>
            <a:ext cx="2133600" cy="339725"/>
          </a:xfrm>
        </p:spPr>
        <p:txBody>
          <a:bodyPr/>
          <a:lstStyle/>
          <a:p>
            <a:pPr>
              <a:defRPr/>
            </a:pPr>
            <a:fld id="{60E9E6E9-FFD2-4D5B-8565-259E19147A3D}" type="slidenum">
              <a:rPr lang="fr-FR" smtClean="0"/>
              <a:pPr>
                <a:defRPr/>
              </a:pPr>
              <a:t>16</a:t>
            </a:fld>
            <a:endParaRPr lang="fr-FR" dirty="0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ph idx="1"/>
          </p:nvPr>
        </p:nvGraphicFramePr>
        <p:xfrm>
          <a:off x="4414838" y="1052513"/>
          <a:ext cx="4221162" cy="5121275"/>
        </p:xfrm>
        <a:graphic>
          <a:graphicData uri="http://schemas.openxmlformats.org/presentationml/2006/ole">
            <p:oleObj spid="_x0000_s1027" name="SmartDraw" r:id="rId3" imgW="7141320" imgH="7997760" progId="">
              <p:embed/>
            </p:oleObj>
          </a:graphicData>
        </a:graphic>
      </p:graphicFrame>
      <p:pic>
        <p:nvPicPr>
          <p:cNvPr id="8" name="Picture 4" descr="img_034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5963" y="1125538"/>
            <a:ext cx="2659062" cy="2160587"/>
          </a:xfrm>
          <a:prstGeom prst="rect">
            <a:avLst/>
          </a:prstGeom>
          <a:noFill/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 flipH="1" flipV="1">
            <a:off x="2112963" y="2133600"/>
            <a:ext cx="2857500" cy="431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H="1" flipV="1">
            <a:off x="2644775" y="1412875"/>
            <a:ext cx="2592388" cy="28082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0" y="3805664"/>
            <a:ext cx="4193777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fr-FR" sz="1400" b="1" dirty="0" smtClean="0"/>
              <a:t>Up to 16  </a:t>
            </a:r>
            <a:r>
              <a:rPr lang="fr-FR" sz="1400" b="1" dirty="0" err="1" smtClean="0"/>
              <a:t>channels</a:t>
            </a:r>
            <a:r>
              <a:rPr lang="fr-FR" sz="1400" b="1" dirty="0" smtClean="0"/>
              <a:t> on </a:t>
            </a:r>
            <a:r>
              <a:rPr lang="fr-FR" sz="1400" b="1" dirty="0" err="1" smtClean="0"/>
              <a:t>Discri</a:t>
            </a:r>
            <a:r>
              <a:rPr lang="fr-FR" sz="1400" b="1" dirty="0" smtClean="0"/>
              <a:t> mezzanine</a:t>
            </a:r>
          </a:p>
          <a:p>
            <a:pPr algn="l"/>
            <a:endParaRPr lang="fr-FR" sz="1200" b="1" dirty="0" smtClean="0"/>
          </a:p>
          <a:p>
            <a:pPr algn="l">
              <a:buFont typeface="Wingdings" pitchFamily="2" charset="2"/>
              <a:buChar char="Ä"/>
            </a:pPr>
            <a:r>
              <a:rPr lang="fr-FR" sz="1400" b="1" dirty="0" err="1" smtClean="0"/>
              <a:t>Several</a:t>
            </a:r>
            <a:r>
              <a:rPr lang="fr-FR" sz="1400" b="1" dirty="0" smtClean="0"/>
              <a:t> architecture </a:t>
            </a:r>
            <a:r>
              <a:rPr lang="fr-FR" sz="1400" b="1" dirty="0" err="1" smtClean="0"/>
              <a:t>could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be</a:t>
            </a:r>
            <a:r>
              <a:rPr lang="fr-FR" sz="1400" b="1" dirty="0" smtClean="0"/>
              <a:t> </a:t>
            </a:r>
            <a:r>
              <a:rPr lang="fr-FR" sz="1400" b="1" dirty="0" err="1" smtClean="0"/>
              <a:t>implemented</a:t>
            </a:r>
            <a:r>
              <a:rPr lang="fr-FR" sz="1400" b="1" dirty="0" smtClean="0"/>
              <a:t>:</a:t>
            </a:r>
          </a:p>
          <a:p>
            <a:pPr algn="l">
              <a:buFont typeface="Wingdings" pitchFamily="2" charset="2"/>
              <a:buChar char="Ä"/>
            </a:pPr>
            <a:endParaRPr lang="fr-FR" sz="1400" b="1" dirty="0" smtClean="0"/>
          </a:p>
          <a:p>
            <a:pPr lvl="1" algn="l">
              <a:buFont typeface="Wingdings" pitchFamily="2" charset="2"/>
              <a:buChar char="Ä"/>
            </a:pPr>
            <a:r>
              <a:rPr lang="en-US" sz="1400" b="1" dirty="0" smtClean="0"/>
              <a:t>Classical CFD and Charge Amp Channel</a:t>
            </a:r>
          </a:p>
          <a:p>
            <a:pPr lvl="1" algn="l">
              <a:buFont typeface="Wingdings" pitchFamily="2" charset="2"/>
              <a:buChar char="Ä"/>
            </a:pPr>
            <a:r>
              <a:rPr lang="en-US" sz="1400" b="1" dirty="0" smtClean="0"/>
              <a:t>Simple </a:t>
            </a:r>
            <a:r>
              <a:rPr lang="en-US" sz="1400" b="1" dirty="0" err="1" smtClean="0"/>
              <a:t>discri</a:t>
            </a:r>
            <a:r>
              <a:rPr lang="en-US" sz="1400" b="1" dirty="0" smtClean="0"/>
              <a:t> and Charge Amp Channel</a:t>
            </a:r>
          </a:p>
          <a:p>
            <a:pPr lvl="1" algn="l">
              <a:buFont typeface="Wingdings" pitchFamily="2" charset="2"/>
              <a:buChar char="Ä"/>
            </a:pPr>
            <a:r>
              <a:rPr lang="en-US" sz="1400" b="1" dirty="0" smtClean="0"/>
              <a:t>PIF-like CFD and Charge Amp Channel</a:t>
            </a:r>
          </a:p>
          <a:p>
            <a:pPr lvl="1" algn="l">
              <a:buFont typeface="Wingdings" pitchFamily="2" charset="2"/>
              <a:buChar char="Ä"/>
            </a:pPr>
            <a:endParaRPr lang="en-US" sz="1400" b="1" dirty="0" smtClean="0"/>
          </a:p>
          <a:p>
            <a:pPr lvl="1" algn="l">
              <a:buFont typeface="Wingdings" pitchFamily="2" charset="2"/>
              <a:buChar char="Ä"/>
            </a:pPr>
            <a:endParaRPr lang="fr-FR" sz="1400" b="1" dirty="0" smtClean="0"/>
          </a:p>
          <a:p>
            <a:pPr lvl="1" algn="l">
              <a:buFont typeface="Wingdings" pitchFamily="2" charset="2"/>
              <a:buChar char="Ä"/>
            </a:pPr>
            <a:endParaRPr lang="fr-FR" sz="1400" b="1" dirty="0" smtClean="0"/>
          </a:p>
          <a:p>
            <a:pPr algn="l"/>
            <a:endParaRPr lang="fr-F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ocut\AppData\Local\Temp\Rotation de cfd00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865988"/>
            <a:ext cx="8480425" cy="5992012"/>
          </a:xfrm>
          <a:prstGeom prst="rect">
            <a:avLst/>
          </a:prstGeom>
          <a:noFill/>
        </p:spPr>
      </p:pic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>
                <a:solidFill>
                  <a:srgbClr val="FF0000"/>
                </a:solidFill>
              </a:rPr>
              <a:t>Classical</a:t>
            </a:r>
            <a:r>
              <a:rPr lang="fr-FR" b="1" dirty="0" smtClean="0">
                <a:solidFill>
                  <a:srgbClr val="FF0000"/>
                </a:solidFill>
              </a:rPr>
              <a:t> CFD and Charge </a:t>
            </a:r>
            <a:r>
              <a:rPr lang="fr-FR" b="1" dirty="0" err="1" smtClean="0">
                <a:solidFill>
                  <a:srgbClr val="FF0000"/>
                </a:solidFill>
              </a:rPr>
              <a:t>Amp</a:t>
            </a:r>
            <a:r>
              <a:rPr lang="fr-FR" b="1" dirty="0" smtClean="0">
                <a:solidFill>
                  <a:srgbClr val="FF0000"/>
                </a:solidFill>
              </a:rPr>
              <a:t> Channel</a:t>
            </a:r>
          </a:p>
        </p:txBody>
      </p:sp>
      <p:sp>
        <p:nvSpPr>
          <p:cNvPr id="16387" name="Espace réservé du pied de page 3"/>
          <p:cNvSpPr>
            <a:spLocks noGrp="1"/>
          </p:cNvSpPr>
          <p:nvPr>
            <p:ph type="ftr" sz="quarter" idx="12"/>
          </p:nvPr>
        </p:nvSpPr>
        <p:spPr>
          <a:xfrm>
            <a:off x="611188" y="6381750"/>
            <a:ext cx="5408612" cy="339725"/>
          </a:xfrm>
          <a:noFill/>
        </p:spPr>
        <p:txBody>
          <a:bodyPr/>
          <a:lstStyle/>
          <a:p>
            <a:r>
              <a:rPr lang="it-IT" dirty="0" smtClean="0"/>
              <a:t>H. Lebbolo – V. Tocut, SuperB Workshop, Frascati 04/2011</a:t>
            </a:r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381750"/>
            <a:ext cx="2133600" cy="339725"/>
          </a:xfrm>
        </p:spPr>
        <p:txBody>
          <a:bodyPr/>
          <a:lstStyle/>
          <a:p>
            <a:pPr>
              <a:defRPr/>
            </a:pPr>
            <a:fld id="{60E9E6E9-FFD2-4D5B-8565-259E19147A3D}" type="slidenum">
              <a:rPr lang="fr-FR" smtClean="0"/>
              <a:pPr>
                <a:defRPr/>
              </a:pPr>
              <a:t>17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Rotation de cfd0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35943"/>
            <a:ext cx="9144000" cy="5723493"/>
          </a:xfrm>
          <a:prstGeom prst="rect">
            <a:avLst/>
          </a:prstGeom>
        </p:spPr>
      </p:pic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Simple </a:t>
            </a:r>
            <a:r>
              <a:rPr lang="fr-FR" b="1" dirty="0" err="1" smtClean="0">
                <a:solidFill>
                  <a:srgbClr val="FF0000"/>
                </a:solidFill>
              </a:rPr>
              <a:t>discri</a:t>
            </a:r>
            <a:r>
              <a:rPr lang="fr-FR" b="1" dirty="0" smtClean="0">
                <a:solidFill>
                  <a:srgbClr val="FF0000"/>
                </a:solidFill>
              </a:rPr>
              <a:t> and Charge </a:t>
            </a:r>
            <a:r>
              <a:rPr lang="fr-FR" b="1" dirty="0" err="1" smtClean="0">
                <a:solidFill>
                  <a:srgbClr val="FF0000"/>
                </a:solidFill>
              </a:rPr>
              <a:t>Amp</a:t>
            </a:r>
            <a:r>
              <a:rPr lang="fr-FR" b="1" dirty="0" smtClean="0">
                <a:solidFill>
                  <a:srgbClr val="FF0000"/>
                </a:solidFill>
              </a:rPr>
              <a:t> Channel</a:t>
            </a:r>
          </a:p>
        </p:txBody>
      </p:sp>
      <p:sp>
        <p:nvSpPr>
          <p:cNvPr id="16387" name="Espace réservé du pied de page 3"/>
          <p:cNvSpPr>
            <a:spLocks noGrp="1"/>
          </p:cNvSpPr>
          <p:nvPr>
            <p:ph type="ftr" sz="quarter" idx="12"/>
          </p:nvPr>
        </p:nvSpPr>
        <p:spPr>
          <a:xfrm>
            <a:off x="611188" y="6381750"/>
            <a:ext cx="5408612" cy="339725"/>
          </a:xfrm>
          <a:noFill/>
        </p:spPr>
        <p:txBody>
          <a:bodyPr/>
          <a:lstStyle/>
          <a:p>
            <a:r>
              <a:rPr lang="it-IT" dirty="0" smtClean="0"/>
              <a:t>H. Lebbolo – V. Tocut, SuperB Workshop, Frascati 04/2011</a:t>
            </a:r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381750"/>
            <a:ext cx="2133600" cy="339725"/>
          </a:xfrm>
        </p:spPr>
        <p:txBody>
          <a:bodyPr/>
          <a:lstStyle/>
          <a:p>
            <a:pPr>
              <a:defRPr/>
            </a:pPr>
            <a:fld id="{60E9E6E9-FFD2-4D5B-8565-259E19147A3D}" type="slidenum">
              <a:rPr lang="fr-FR" smtClean="0"/>
              <a:pPr>
                <a:defRPr/>
              </a:pPr>
              <a:t>18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Rotation de cfd0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885065"/>
            <a:ext cx="8172400" cy="5774371"/>
          </a:xfrm>
          <a:prstGeom prst="rect">
            <a:avLst/>
          </a:prstGeom>
        </p:spPr>
      </p:pic>
      <p:sp>
        <p:nvSpPr>
          <p:cNvPr id="1638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PIF-</a:t>
            </a:r>
            <a:r>
              <a:rPr lang="fr-FR" b="1" dirty="0" err="1" smtClean="0">
                <a:solidFill>
                  <a:srgbClr val="FF0000"/>
                </a:solidFill>
              </a:rPr>
              <a:t>like</a:t>
            </a:r>
            <a:r>
              <a:rPr lang="fr-FR" b="1" dirty="0" smtClean="0">
                <a:solidFill>
                  <a:srgbClr val="FF0000"/>
                </a:solidFill>
              </a:rPr>
              <a:t> CFD and Charge </a:t>
            </a:r>
            <a:r>
              <a:rPr lang="fr-FR" b="1" dirty="0" err="1" smtClean="0">
                <a:solidFill>
                  <a:srgbClr val="FF0000"/>
                </a:solidFill>
              </a:rPr>
              <a:t>Amp</a:t>
            </a:r>
            <a:r>
              <a:rPr lang="fr-FR" b="1" dirty="0" smtClean="0">
                <a:solidFill>
                  <a:srgbClr val="FF0000"/>
                </a:solidFill>
              </a:rPr>
              <a:t> Channel</a:t>
            </a:r>
          </a:p>
        </p:txBody>
      </p:sp>
      <p:sp>
        <p:nvSpPr>
          <p:cNvPr id="16387" name="Espace réservé du pied de page 3"/>
          <p:cNvSpPr>
            <a:spLocks noGrp="1"/>
          </p:cNvSpPr>
          <p:nvPr>
            <p:ph type="ftr" sz="quarter" idx="12"/>
          </p:nvPr>
        </p:nvSpPr>
        <p:spPr>
          <a:xfrm>
            <a:off x="611188" y="6381750"/>
            <a:ext cx="5408612" cy="339725"/>
          </a:xfrm>
          <a:noFill/>
        </p:spPr>
        <p:txBody>
          <a:bodyPr/>
          <a:lstStyle/>
          <a:p>
            <a:r>
              <a:rPr lang="it-IT" dirty="0" smtClean="0"/>
              <a:t>H. Lebbolo – V. Tocut, SuperB Workshop, Frascati 04/2011</a:t>
            </a:r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381750"/>
            <a:ext cx="2133600" cy="339725"/>
          </a:xfrm>
        </p:spPr>
        <p:txBody>
          <a:bodyPr/>
          <a:lstStyle/>
          <a:p>
            <a:pPr>
              <a:defRPr/>
            </a:pPr>
            <a:fld id="{60E9E6E9-FFD2-4D5B-8565-259E19147A3D}" type="slidenum">
              <a:rPr lang="fr-FR" smtClean="0"/>
              <a:pPr>
                <a:defRPr/>
              </a:pPr>
              <a:t>19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827088" y="6343650"/>
            <a:ext cx="5616575" cy="476250"/>
          </a:xfrm>
          <a:noFill/>
        </p:spPr>
        <p:txBody>
          <a:bodyPr/>
          <a:lstStyle/>
          <a:p>
            <a:r>
              <a:rPr lang="it-IT" dirty="0" smtClean="0"/>
              <a:t>H. Lebbolo – V. Tocut, SuperB Workshop, Frascati 04/2011</a:t>
            </a:r>
            <a:endParaRPr lang="fr-FR" dirty="0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88" y="214313"/>
            <a:ext cx="7964487" cy="1000125"/>
          </a:xfrm>
        </p:spPr>
        <p:txBody>
          <a:bodyPr/>
          <a:lstStyle/>
          <a:p>
            <a:pPr eaLnBrk="1" hangingPunct="1"/>
            <a:r>
              <a:rPr lang="fr-FR" b="1" dirty="0" err="1" smtClean="0">
                <a:solidFill>
                  <a:srgbClr val="FF3300"/>
                </a:solidFill>
              </a:rPr>
              <a:t>Requirement</a:t>
            </a:r>
            <a:r>
              <a:rPr lang="fr-FR" b="1" dirty="0" smtClean="0">
                <a:solidFill>
                  <a:srgbClr val="FF3300"/>
                </a:solidFill>
              </a:rPr>
              <a:t> </a:t>
            </a:r>
            <a:r>
              <a:rPr lang="fr-FR" b="1" dirty="0" err="1" smtClean="0">
                <a:solidFill>
                  <a:srgbClr val="FF3300"/>
                </a:solidFill>
              </a:rPr>
              <a:t>reminder</a:t>
            </a:r>
            <a:endParaRPr lang="fr-FR" b="1" dirty="0" smtClean="0">
              <a:solidFill>
                <a:srgbClr val="FF3300"/>
              </a:solidFill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98625"/>
            <a:ext cx="7859712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r-FR" sz="2400" dirty="0" smtClean="0">
                <a:latin typeface="Comic Sans MS" pitchFamily="66" charset="0"/>
              </a:rPr>
              <a:t>Time </a:t>
            </a:r>
            <a:r>
              <a:rPr lang="fr-FR" sz="2400" dirty="0" err="1" smtClean="0">
                <a:latin typeface="Comic Sans MS" pitchFamily="66" charset="0"/>
              </a:rPr>
              <a:t>measurement</a:t>
            </a:r>
            <a:r>
              <a:rPr lang="fr-FR" sz="2400" dirty="0" smtClean="0">
                <a:latin typeface="Comic Sans MS" pitchFamily="66" charset="0"/>
              </a:rPr>
              <a:t>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fr-FR" sz="14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fr-FR" sz="400" dirty="0" smtClean="0">
              <a:latin typeface="Comic Sans MS" pitchFamily="66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Ä"/>
            </a:pPr>
            <a:r>
              <a:rPr lang="fr-FR" sz="1800" dirty="0" smtClean="0">
                <a:latin typeface="Comic Sans MS" pitchFamily="66" charset="0"/>
              </a:rPr>
              <a:t> 100ps </a:t>
            </a:r>
            <a:r>
              <a:rPr lang="fr-FR" sz="1800" dirty="0" err="1" smtClean="0">
                <a:latin typeface="Comic Sans MS" pitchFamily="66" charset="0"/>
              </a:rPr>
              <a:t>resolution</a:t>
            </a:r>
            <a:r>
              <a:rPr lang="fr-FR" sz="1800" dirty="0" smtClean="0">
                <a:latin typeface="Comic Sans MS" pitchFamily="66" charset="0"/>
              </a:rPr>
              <a:t> max</a:t>
            </a:r>
          </a:p>
          <a:p>
            <a:pPr lvl="2" eaLnBrk="1" hangingPunct="1">
              <a:lnSpc>
                <a:spcPct val="80000"/>
              </a:lnSpc>
              <a:buFont typeface="Wingdings" pitchFamily="2" charset="2"/>
              <a:buChar char="Ä"/>
            </a:pPr>
            <a:r>
              <a:rPr lang="fr-FR" sz="1400" dirty="0" err="1" smtClean="0">
                <a:latin typeface="Comic Sans MS" pitchFamily="66" charset="0"/>
              </a:rPr>
              <a:t>Considering</a:t>
            </a:r>
            <a:r>
              <a:rPr lang="fr-FR" sz="1400" dirty="0" smtClean="0">
                <a:latin typeface="Comic Sans MS" pitchFamily="66" charset="0"/>
              </a:rPr>
              <a:t> 70ps TDC </a:t>
            </a:r>
            <a:r>
              <a:rPr lang="fr-FR" sz="1400" dirty="0" err="1" smtClean="0">
                <a:latin typeface="Comic Sans MS" pitchFamily="66" charset="0"/>
              </a:rPr>
              <a:t>resolution</a:t>
            </a:r>
            <a:endParaRPr lang="fr-FR" sz="1400" dirty="0" smtClean="0">
              <a:latin typeface="Comic Sans MS" pitchFamily="66" charset="0"/>
            </a:endParaRPr>
          </a:p>
          <a:p>
            <a:pPr lvl="2" eaLnBrk="1" hangingPunct="1">
              <a:lnSpc>
                <a:spcPct val="80000"/>
              </a:lnSpc>
              <a:buFont typeface="Wingdings" pitchFamily="2" charset="2"/>
              <a:buChar char="Ä"/>
            </a:pPr>
            <a:endParaRPr lang="fr-FR" sz="1200" dirty="0" smtClean="0">
              <a:latin typeface="Comic Sans MS" pitchFamily="66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Ä"/>
            </a:pPr>
            <a:r>
              <a:rPr lang="fr-FR" sz="1800" dirty="0" smtClean="0">
                <a:latin typeface="Comic Sans MS" pitchFamily="66" charset="0"/>
              </a:rPr>
              <a:t> 1MHz background rate max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Ä"/>
            </a:pPr>
            <a:endParaRPr lang="fr-FR" sz="1600" dirty="0" smtClean="0">
              <a:latin typeface="Comic Sans MS" pitchFamily="66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Ä"/>
            </a:pPr>
            <a:r>
              <a:rPr lang="fr-FR" sz="1800" dirty="0" smtClean="0">
                <a:latin typeface="Comic Sans MS" pitchFamily="66" charset="0"/>
              </a:rPr>
              <a:t> 50ns double pulse </a:t>
            </a:r>
            <a:r>
              <a:rPr lang="fr-FR" sz="1800" dirty="0" err="1" smtClean="0">
                <a:latin typeface="Comic Sans MS" pitchFamily="66" charset="0"/>
              </a:rPr>
              <a:t>resolution</a:t>
            </a:r>
            <a:r>
              <a:rPr lang="fr-FR" sz="1800" dirty="0" smtClean="0">
                <a:latin typeface="Comic Sans MS" pitchFamily="66" charset="0"/>
              </a:rPr>
              <a:t> min</a:t>
            </a:r>
            <a:r>
              <a:rPr lang="fr-FR" sz="2000" dirty="0" smtClean="0"/>
              <a:t> </a:t>
            </a:r>
            <a:endParaRPr lang="fr-FR" sz="18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None/>
            </a:pPr>
            <a:endParaRPr lang="fr-FR" sz="24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fr-FR" sz="2400" dirty="0" smtClean="0">
                <a:latin typeface="Comic Sans MS" pitchFamily="66" charset="0"/>
              </a:rPr>
              <a:t>Charge </a:t>
            </a:r>
            <a:r>
              <a:rPr lang="fr-FR" sz="2400" dirty="0" err="1" smtClean="0">
                <a:latin typeface="Comic Sans MS" pitchFamily="66" charset="0"/>
              </a:rPr>
              <a:t>measurement</a:t>
            </a:r>
            <a:r>
              <a:rPr lang="fr-FR" sz="2400" dirty="0" smtClean="0">
                <a:latin typeface="Comic Sans MS" pitchFamily="66" charset="0"/>
              </a:rPr>
              <a:t> :</a:t>
            </a:r>
            <a:endParaRPr lang="fr-FR" sz="2000" dirty="0" smtClean="0">
              <a:latin typeface="Comic Sans MS" pitchFamily="66" charset="0"/>
            </a:endParaRPr>
          </a:p>
          <a:p>
            <a:pPr lvl="1" eaLnBrk="1" hangingPunct="1">
              <a:lnSpc>
                <a:spcPct val="80000"/>
              </a:lnSpc>
              <a:buNone/>
            </a:pPr>
            <a:endParaRPr lang="fr-FR" sz="1400" dirty="0" smtClean="0">
              <a:latin typeface="Comic Sans MS" pitchFamily="66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Ä"/>
            </a:pPr>
            <a:r>
              <a:rPr lang="fr-FR" sz="1800" dirty="0" err="1" smtClean="0">
                <a:latin typeface="Comic Sans MS" pitchFamily="66" charset="0"/>
              </a:rPr>
              <a:t>dynamic</a:t>
            </a:r>
            <a:r>
              <a:rPr lang="fr-FR" sz="1800" dirty="0" smtClean="0">
                <a:latin typeface="Comic Sans MS" pitchFamily="66" charset="0"/>
              </a:rPr>
              <a:t> range of 10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Ä"/>
            </a:pPr>
            <a:endParaRPr lang="fr-FR" sz="1600" dirty="0" smtClean="0">
              <a:latin typeface="Comic Sans MS" pitchFamily="66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Ä"/>
            </a:pPr>
            <a:r>
              <a:rPr lang="fr-FR" sz="1800" dirty="0" smtClean="0">
                <a:latin typeface="Comic Sans MS" pitchFamily="66" charset="0"/>
              </a:rPr>
              <a:t>8 bits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Ä"/>
            </a:pPr>
            <a:endParaRPr lang="fr-FR" sz="1600" dirty="0" smtClean="0">
              <a:latin typeface="Comic Sans MS" pitchFamily="66" charset="0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Char char="Ä"/>
            </a:pPr>
            <a:r>
              <a:rPr lang="fr-FR" sz="1800" dirty="0" err="1" smtClean="0">
                <a:latin typeface="Comic Sans MS" pitchFamily="66" charset="0"/>
              </a:rPr>
              <a:t>run</a:t>
            </a:r>
            <a:r>
              <a:rPr lang="fr-FR" sz="1800" dirty="0" smtClean="0">
                <a:latin typeface="Comic Sans MS" pitchFamily="66" charset="0"/>
              </a:rPr>
              <a:t> </a:t>
            </a:r>
            <a:r>
              <a:rPr lang="fr-FR" sz="1800" dirty="0" err="1" smtClean="0">
                <a:latin typeface="Comic Sans MS" pitchFamily="66" charset="0"/>
              </a:rPr>
              <a:t>always</a:t>
            </a:r>
            <a:endParaRPr lang="fr-FR" sz="1800" dirty="0" smtClean="0">
              <a:latin typeface="Comic Sans MS" pitchFamily="66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6553200" y="6381750"/>
            <a:ext cx="2133600" cy="339725"/>
          </a:xfrm>
        </p:spPr>
        <p:txBody>
          <a:bodyPr/>
          <a:lstStyle/>
          <a:p>
            <a:pPr>
              <a:defRPr/>
            </a:pPr>
            <a:fld id="{7D71B66A-941D-4CCE-9C08-DFDD845C7BAE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Charge </a:t>
            </a:r>
            <a:r>
              <a:rPr lang="fr-FR" dirty="0" err="1" smtClean="0">
                <a:solidFill>
                  <a:srgbClr val="FF0000"/>
                </a:solidFill>
              </a:rPr>
              <a:t>Measurement</a:t>
            </a:r>
            <a:endParaRPr lang="fr-FR" dirty="0" smtClean="0">
              <a:solidFill>
                <a:srgbClr val="FF0000"/>
              </a:solidFill>
            </a:endParaRPr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611188" y="6343650"/>
            <a:ext cx="5408612" cy="476250"/>
          </a:xfrm>
          <a:noFill/>
        </p:spPr>
        <p:txBody>
          <a:bodyPr/>
          <a:lstStyle/>
          <a:p>
            <a:r>
              <a:rPr lang="it-IT" dirty="0" smtClean="0"/>
              <a:t>H. Lebbolo – V. Tocut, SuperB Workshop, Frascati 04/2011</a:t>
            </a:r>
            <a:endParaRPr lang="fr-FR" dirty="0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>
          <a:xfrm>
            <a:off x="6553200" y="6381750"/>
            <a:ext cx="2133600" cy="339725"/>
          </a:xfrm>
        </p:spPr>
        <p:txBody>
          <a:bodyPr/>
          <a:lstStyle/>
          <a:p>
            <a:pPr>
              <a:defRPr/>
            </a:pPr>
            <a:fld id="{317E0A54-92DA-487B-972E-6D2EA6C4CFC7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pic>
        <p:nvPicPr>
          <p:cNvPr id="8197" name="Picture 5" descr="C:\Users\rv\000work\Super B\barycentre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7504" y="1457325"/>
            <a:ext cx="8907462" cy="2912619"/>
          </a:xfrm>
          <a:noFill/>
        </p:spPr>
      </p:pic>
      <p:sp>
        <p:nvSpPr>
          <p:cNvPr id="8198" name="ZoneTexte 7"/>
          <p:cNvSpPr txBox="1">
            <a:spLocks noChangeArrowheads="1"/>
          </p:cNvSpPr>
          <p:nvPr/>
        </p:nvSpPr>
        <p:spPr bwMode="auto">
          <a:xfrm>
            <a:off x="323850" y="4868863"/>
            <a:ext cx="73009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buFont typeface="Arial" charset="0"/>
              <a:buChar char="•"/>
            </a:pPr>
            <a:r>
              <a:rPr lang="fr-FR" sz="2400"/>
              <a:t>Charge measurements will improve the resolution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8229600" cy="1143000"/>
          </a:xfrm>
        </p:spPr>
        <p:txBody>
          <a:bodyPr/>
          <a:lstStyle/>
          <a:p>
            <a:pPr eaLnBrk="1" hangingPunct="1"/>
            <a:r>
              <a:rPr lang="fr-FR" b="1" dirty="0" smtClean="0">
                <a:solidFill>
                  <a:srgbClr val="FF3300"/>
                </a:solidFill>
              </a:rPr>
              <a:t>PIF: Babar </a:t>
            </a:r>
            <a:r>
              <a:rPr lang="fr-FR" b="1" dirty="0" err="1" smtClean="0">
                <a:solidFill>
                  <a:srgbClr val="FF3300"/>
                </a:solidFill>
              </a:rPr>
              <a:t>like</a:t>
            </a:r>
            <a:r>
              <a:rPr lang="fr-FR" b="1" dirty="0" smtClean="0">
                <a:solidFill>
                  <a:srgbClr val="FF3300"/>
                </a:solidFill>
              </a:rPr>
              <a:t> FE chip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339752" y="980728"/>
            <a:ext cx="51155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 sz="2000" b="1" dirty="0">
                <a:solidFill>
                  <a:schemeClr val="tx1"/>
                </a:solidFill>
                <a:latin typeface="+mj-lt"/>
                <a:sym typeface="Wingdings" pitchFamily="2" charset="2"/>
              </a:rPr>
              <a:t> ‘</a:t>
            </a:r>
            <a:r>
              <a:rPr lang="fr-FR" sz="2000" b="1" dirty="0" smtClean="0">
                <a:solidFill>
                  <a:schemeClr val="tx1"/>
                </a:solidFill>
                <a:latin typeface="+mj-lt"/>
                <a:sym typeface="Wingdings" pitchFamily="2" charset="2"/>
              </a:rPr>
              <a:t>Constant Fraction </a:t>
            </a:r>
            <a:r>
              <a:rPr lang="fr-FR" sz="2000" b="1" dirty="0" err="1" smtClean="0">
                <a:solidFill>
                  <a:schemeClr val="tx1"/>
                </a:solidFill>
                <a:latin typeface="+mj-lt"/>
                <a:sym typeface="Wingdings" pitchFamily="2" charset="2"/>
              </a:rPr>
              <a:t>Discriminator</a:t>
            </a:r>
            <a:r>
              <a:rPr lang="fr-FR" sz="2000" b="1" dirty="0" smtClean="0">
                <a:solidFill>
                  <a:schemeClr val="tx1"/>
                </a:solidFill>
                <a:latin typeface="+mj-lt"/>
                <a:sym typeface="Wingdings" pitchFamily="2" charset="2"/>
              </a:rPr>
              <a:t>’ </a:t>
            </a:r>
            <a:r>
              <a:rPr lang="fr-FR" sz="2000" b="1" dirty="0" err="1">
                <a:solidFill>
                  <a:schemeClr val="tx1"/>
                </a:solidFill>
                <a:latin typeface="+mj-lt"/>
                <a:sym typeface="Wingdings" pitchFamily="2" charset="2"/>
              </a:rPr>
              <a:t>like</a:t>
            </a:r>
            <a:endParaRPr lang="fr-FR" sz="2000" b="1" dirty="0">
              <a:solidFill>
                <a:schemeClr val="tx1"/>
              </a:solidFill>
              <a:latin typeface="+mj-lt"/>
              <a:sym typeface="Wingdings" pitchFamily="2" charset="2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692275" y="1700213"/>
            <a:ext cx="4752975" cy="4048125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accent2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endParaRPr lang="en-US" sz="1800">
              <a:solidFill>
                <a:schemeClr val="dk1"/>
              </a:solidFill>
              <a:latin typeface="+mj-lt"/>
            </a:endParaRPr>
          </a:p>
        </p:txBody>
      </p:sp>
      <p:sp>
        <p:nvSpPr>
          <p:cNvPr id="3" name="Rectangle 1"/>
          <p:cNvSpPr/>
          <p:nvPr/>
        </p:nvSpPr>
        <p:spPr>
          <a:xfrm>
            <a:off x="1835150" y="1844675"/>
            <a:ext cx="4479925" cy="36877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endParaRPr lang="en-US" sz="1800">
              <a:latin typeface="+mj-lt"/>
            </a:endParaRPr>
          </a:p>
        </p:txBody>
      </p:sp>
      <p:sp>
        <p:nvSpPr>
          <p:cNvPr id="6151" name="TextBox 5"/>
          <p:cNvSpPr txBox="1">
            <a:spLocks noChangeArrowheads="1"/>
          </p:cNvSpPr>
          <p:nvPr/>
        </p:nvSpPr>
        <p:spPr bwMode="auto">
          <a:xfrm>
            <a:off x="1042988" y="3373438"/>
            <a:ext cx="4953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800" b="1">
                <a:solidFill>
                  <a:schemeClr val="accent2"/>
                </a:solidFill>
                <a:latin typeface="+mj-lt"/>
              </a:rPr>
              <a:t>IN</a:t>
            </a:r>
          </a:p>
        </p:txBody>
      </p:sp>
      <p:cxnSp>
        <p:nvCxnSpPr>
          <p:cNvPr id="9223" name="Straight Connector 7"/>
          <p:cNvCxnSpPr>
            <a:cxnSpLocks noChangeShapeType="1"/>
          </p:cNvCxnSpPr>
          <p:nvPr/>
        </p:nvCxnSpPr>
        <p:spPr bwMode="auto">
          <a:xfrm rot="5400000">
            <a:off x="1403350" y="3717925"/>
            <a:ext cx="255588" cy="109538"/>
          </a:xfrm>
          <a:prstGeom prst="line">
            <a:avLst/>
          </a:prstGeom>
          <a:noFill/>
          <a:ln w="9525" algn="ctr">
            <a:solidFill>
              <a:schemeClr val="accent2"/>
            </a:solidFill>
            <a:round/>
            <a:headEnd/>
            <a:tailEnd/>
          </a:ln>
        </p:spPr>
      </p:cxnSp>
      <p:sp>
        <p:nvSpPr>
          <p:cNvPr id="6153" name="TextBox 8"/>
          <p:cNvSpPr txBox="1">
            <a:spLocks noChangeArrowheads="1"/>
          </p:cNvSpPr>
          <p:nvPr/>
        </p:nvSpPr>
        <p:spPr bwMode="auto">
          <a:xfrm>
            <a:off x="1116013" y="3789363"/>
            <a:ext cx="46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en-US" sz="1800" b="1">
                <a:solidFill>
                  <a:schemeClr val="accent2"/>
                </a:solidFill>
                <a:latin typeface="+mj-lt"/>
              </a:rPr>
              <a:t>16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992438" y="4221163"/>
            <a:ext cx="2300287" cy="876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800" dirty="0">
                <a:latin typeface="+mj-lt"/>
              </a:rPr>
              <a:t>Low walk discriminator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992438" y="2408238"/>
            <a:ext cx="2300287" cy="8763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en-US" sz="1800" dirty="0">
                <a:latin typeface="+mj-lt"/>
              </a:rPr>
              <a:t>Charge </a:t>
            </a:r>
          </a:p>
          <a:p>
            <a:pPr>
              <a:defRPr/>
            </a:pPr>
            <a:r>
              <a:rPr lang="en-US" sz="1800" dirty="0">
                <a:latin typeface="+mj-lt"/>
              </a:rPr>
              <a:t>measurement</a:t>
            </a:r>
          </a:p>
        </p:txBody>
      </p:sp>
      <p:sp>
        <p:nvSpPr>
          <p:cNvPr id="6157" name="TextBox 46"/>
          <p:cNvSpPr txBox="1">
            <a:spLocks noChangeArrowheads="1"/>
          </p:cNvSpPr>
          <p:nvPr/>
        </p:nvSpPr>
        <p:spPr bwMode="auto">
          <a:xfrm>
            <a:off x="7119938" y="4437063"/>
            <a:ext cx="1268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1800" b="1">
                <a:solidFill>
                  <a:schemeClr val="accent2"/>
                </a:solidFill>
                <a:latin typeface="+mj-lt"/>
              </a:rPr>
              <a:t>To TDC</a:t>
            </a:r>
          </a:p>
        </p:txBody>
      </p:sp>
      <p:sp>
        <p:nvSpPr>
          <p:cNvPr id="6162" name="Text Box 47"/>
          <p:cNvSpPr txBox="1">
            <a:spLocks noChangeArrowheads="1"/>
          </p:cNvSpPr>
          <p:nvPr/>
        </p:nvSpPr>
        <p:spPr bwMode="auto">
          <a:xfrm>
            <a:off x="5722938" y="1941513"/>
            <a:ext cx="5476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defRPr/>
            </a:pPr>
            <a:r>
              <a:rPr lang="fr-FR" sz="1800">
                <a:solidFill>
                  <a:schemeClr val="tx1"/>
                </a:solidFill>
                <a:latin typeface="+mj-lt"/>
              </a:rPr>
              <a:t>*16</a:t>
            </a:r>
          </a:p>
        </p:txBody>
      </p:sp>
      <p:sp>
        <p:nvSpPr>
          <p:cNvPr id="6164" name="TextBox 46"/>
          <p:cNvSpPr txBox="1">
            <a:spLocks noChangeArrowheads="1"/>
          </p:cNvSpPr>
          <p:nvPr/>
        </p:nvSpPr>
        <p:spPr bwMode="auto">
          <a:xfrm>
            <a:off x="7102475" y="2630488"/>
            <a:ext cx="12684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1800" b="1" dirty="0">
                <a:solidFill>
                  <a:schemeClr val="accent2"/>
                </a:solidFill>
                <a:latin typeface="+mj-lt"/>
              </a:rPr>
              <a:t>To ADC</a:t>
            </a:r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755650" y="6343650"/>
            <a:ext cx="5264150" cy="476250"/>
          </a:xfrm>
        </p:spPr>
        <p:txBody>
          <a:bodyPr/>
          <a:lstStyle/>
          <a:p>
            <a:r>
              <a:rPr lang="it-IT" dirty="0" smtClean="0"/>
              <a:t>H. Lebbolo – V. Tocut, SuperB Workshop, Frascati 04/2011</a:t>
            </a:r>
            <a:endParaRPr lang="fr-FR" dirty="0" smtClean="0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1"/>
          </p:nvPr>
        </p:nvSpPr>
        <p:spPr>
          <a:xfrm>
            <a:off x="6553200" y="6381750"/>
            <a:ext cx="2133600" cy="339725"/>
          </a:xfrm>
        </p:spPr>
        <p:txBody>
          <a:bodyPr/>
          <a:lstStyle/>
          <a:p>
            <a:pPr>
              <a:defRPr/>
            </a:pPr>
            <a:fld id="{83AC4E91-2E09-40DF-BA88-F30F4C31E8AA}" type="slidenum">
              <a:rPr lang="fr-FR" smtClean="0">
                <a:latin typeface="+mj-lt"/>
              </a:rPr>
              <a:pPr>
                <a:defRPr/>
              </a:pPr>
              <a:t>4</a:t>
            </a:fld>
            <a:endParaRPr lang="fr-FR">
              <a:latin typeface="+mj-lt"/>
            </a:endParaRPr>
          </a:p>
        </p:txBody>
      </p:sp>
      <p:cxnSp>
        <p:nvCxnSpPr>
          <p:cNvPr id="9232" name="Connecteur en angle 38"/>
          <p:cNvCxnSpPr>
            <a:cxnSpLocks noChangeShapeType="1"/>
            <a:endCxn id="14" idx="1"/>
          </p:cNvCxnSpPr>
          <p:nvPr/>
        </p:nvCxnSpPr>
        <p:spPr bwMode="auto">
          <a:xfrm flipV="1">
            <a:off x="971550" y="2846388"/>
            <a:ext cx="2020888" cy="942975"/>
          </a:xfrm>
          <a:prstGeom prst="bentConnector3">
            <a:avLst>
              <a:gd name="adj1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233" name="Connecteur en angle 40"/>
          <p:cNvCxnSpPr>
            <a:cxnSpLocks noChangeShapeType="1"/>
            <a:endCxn id="13" idx="1"/>
          </p:cNvCxnSpPr>
          <p:nvPr/>
        </p:nvCxnSpPr>
        <p:spPr bwMode="auto">
          <a:xfrm>
            <a:off x="971550" y="3800475"/>
            <a:ext cx="2020888" cy="858838"/>
          </a:xfrm>
          <a:prstGeom prst="bentConnector3">
            <a:avLst>
              <a:gd name="adj1" fmla="val 50000"/>
            </a:avLst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234" name="Connecteur droit avec flèche 46"/>
          <p:cNvCxnSpPr>
            <a:cxnSpLocks noChangeShapeType="1"/>
            <a:stCxn id="14" idx="3"/>
          </p:cNvCxnSpPr>
          <p:nvPr/>
        </p:nvCxnSpPr>
        <p:spPr bwMode="auto">
          <a:xfrm>
            <a:off x="5292725" y="2846388"/>
            <a:ext cx="1871663" cy="635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9235" name="Connecteur droit avec flèche 48"/>
          <p:cNvCxnSpPr>
            <a:cxnSpLocks noChangeShapeType="1"/>
            <a:stCxn id="13" idx="3"/>
          </p:cNvCxnSpPr>
          <p:nvPr/>
        </p:nvCxnSpPr>
        <p:spPr bwMode="auto">
          <a:xfrm flipV="1">
            <a:off x="5292725" y="4652963"/>
            <a:ext cx="1871663" cy="6350"/>
          </a:xfrm>
          <a:prstGeom prst="straightConnector1">
            <a:avLst/>
          </a:prstGeom>
          <a:noFill/>
          <a:ln w="25400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3575" y="38100"/>
            <a:ext cx="8229600" cy="1144588"/>
          </a:xfrm>
        </p:spPr>
        <p:txBody>
          <a:bodyPr/>
          <a:lstStyle/>
          <a:p>
            <a:pPr eaLnBrk="1" hangingPunct="1"/>
            <a:r>
              <a:rPr lang="fr-FR" b="1" dirty="0" smtClean="0">
                <a:solidFill>
                  <a:srgbClr val="FF3300"/>
                </a:solidFill>
              </a:rPr>
              <a:t>PIF: Babar </a:t>
            </a:r>
            <a:r>
              <a:rPr lang="fr-FR" b="1" dirty="0" err="1" smtClean="0">
                <a:solidFill>
                  <a:srgbClr val="FF3300"/>
                </a:solidFill>
              </a:rPr>
              <a:t>like</a:t>
            </a:r>
            <a:r>
              <a:rPr lang="fr-FR" b="1" dirty="0" smtClean="0">
                <a:solidFill>
                  <a:srgbClr val="FF3300"/>
                </a:solidFill>
              </a:rPr>
              <a:t> FE chip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268413"/>
            <a:ext cx="4321175" cy="273685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fr-FR" sz="3200" b="1" smtClean="0">
                <a:latin typeface="Comic Sans MS" pitchFamily="66" charset="0"/>
              </a:rPr>
              <a:t>+++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fr-FR" sz="3200" b="1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fr-FR" sz="1800" smtClean="0">
                <a:latin typeface="Comic Sans MS" pitchFamily="66" charset="0"/>
              </a:rPr>
              <a:t>No walk correction if walk &lt; 50ps (depending on PM dynamics)</a:t>
            </a:r>
          </a:p>
          <a:p>
            <a:pPr eaLnBrk="1" hangingPunct="1">
              <a:lnSpc>
                <a:spcPct val="80000"/>
              </a:lnSpc>
            </a:pPr>
            <a:endParaRPr lang="fr-FR" sz="180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fr-FR" sz="1800" smtClean="0">
                <a:latin typeface="Comic Sans MS" pitchFamily="66" charset="0"/>
              </a:rPr>
              <a:t>Charge measurement to improve resolution</a:t>
            </a:r>
          </a:p>
          <a:p>
            <a:pPr eaLnBrk="1" hangingPunct="1">
              <a:lnSpc>
                <a:spcPct val="80000"/>
              </a:lnSpc>
            </a:pPr>
            <a:endParaRPr lang="fr-FR" sz="1800" smtClean="0">
              <a:latin typeface="Comic Sans MS" pitchFamily="66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fr-FR" sz="1800" smtClean="0">
              <a:latin typeface="Comic Sans MS" pitchFamily="66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fr-FR" sz="2000" smtClean="0">
              <a:latin typeface="Comic Sans MS" pitchFamily="66" charset="0"/>
            </a:endParaRP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0" y="1268413"/>
            <a:ext cx="4495800" cy="2736850"/>
          </a:xfrm>
          <a:noFill/>
          <a:ln>
            <a:solidFill>
              <a:schemeClr val="tx1"/>
            </a:solidFill>
          </a:ln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fr-FR" sz="3200" b="1" dirty="0" smtClean="0">
                <a:latin typeface="Comic Sans MS" pitchFamily="66" charset="0"/>
              </a:rPr>
              <a:t>---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fr-FR" sz="3200" b="1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fr-FR" sz="1800" dirty="0" err="1" smtClean="0">
                <a:latin typeface="Comic Sans MS" pitchFamily="66" charset="0"/>
              </a:rPr>
              <a:t>Need</a:t>
            </a:r>
            <a:r>
              <a:rPr lang="fr-FR" sz="1800" dirty="0" smtClean="0">
                <a:latin typeface="Comic Sans MS" pitchFamily="66" charset="0"/>
              </a:rPr>
              <a:t> « Time + charge » data </a:t>
            </a:r>
            <a:r>
              <a:rPr lang="fr-FR" sz="1800" dirty="0" err="1" smtClean="0">
                <a:latin typeface="Comic Sans MS" pitchFamily="66" charset="0"/>
              </a:rPr>
              <a:t>synchronization</a:t>
            </a:r>
            <a:endParaRPr lang="fr-FR" sz="1800" dirty="0" smtClean="0"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fr-FR" sz="1600" dirty="0" smtClean="0">
              <a:latin typeface="Comic Sans MS" pitchFamily="66" charset="0"/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23850" y="4216400"/>
            <a:ext cx="8567738" cy="1660525"/>
          </a:xfrm>
          <a:prstGeom prst="rect">
            <a:avLst/>
          </a:prstGeom>
          <a:noFill/>
          <a:ln w="57150" cmpd="thinThick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600">
                <a:solidFill>
                  <a:schemeClr val="tx1"/>
                </a:solidFill>
              </a:rPr>
              <a:t>2 different chips developed:</a:t>
            </a:r>
          </a:p>
          <a:p>
            <a:pPr algn="l"/>
            <a:endParaRPr lang="en-US" sz="160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"/>
            </a:pPr>
            <a:r>
              <a:rPr lang="en-US" sz="1600">
                <a:solidFill>
                  <a:schemeClr val="tx1"/>
                </a:solidFill>
                <a:sym typeface="Wingdings" pitchFamily="2" charset="2"/>
              </a:rPr>
              <a:t> analog front end -&gt; </a:t>
            </a:r>
            <a:r>
              <a:rPr lang="en-US" sz="1600">
                <a:solidFill>
                  <a:schemeClr val="tx1"/>
                </a:solidFill>
              </a:rPr>
              <a:t>{PIF }: </a:t>
            </a:r>
            <a:r>
              <a:rPr lang="en-US" sz="1800">
                <a:solidFill>
                  <a:schemeClr val="tx1"/>
                </a:solidFill>
                <a:sym typeface="Wingdings" pitchFamily="2" charset="2"/>
              </a:rPr>
              <a:t>CFD like and charge measurement</a:t>
            </a:r>
          </a:p>
          <a:p>
            <a:pPr algn="l"/>
            <a:endParaRPr lang="en-US" sz="1800">
              <a:solidFill>
                <a:schemeClr val="tx1"/>
              </a:solidFill>
              <a:sym typeface="Wingdings" pitchFamily="2" charset="2"/>
            </a:endParaRPr>
          </a:p>
          <a:p>
            <a:pPr algn="l"/>
            <a:r>
              <a:rPr lang="en-US" sz="1600">
                <a:solidFill>
                  <a:schemeClr val="tx1"/>
                </a:solidFill>
                <a:sym typeface="Wingdings" pitchFamily="2" charset="2"/>
              </a:rPr>
              <a:t> </a:t>
            </a:r>
            <a:r>
              <a:rPr lang="en-US" sz="1600">
                <a:solidFill>
                  <a:schemeClr val="tx1"/>
                </a:solidFill>
              </a:rPr>
              <a:t>time measurement  -&gt; </a:t>
            </a:r>
            <a:r>
              <a:rPr lang="en-US" sz="1800">
                <a:solidFill>
                  <a:schemeClr val="tx1"/>
                </a:solidFill>
              </a:rPr>
              <a:t>{SCATS}</a:t>
            </a:r>
          </a:p>
          <a:p>
            <a:pPr algn="l"/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133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188" y="6343650"/>
            <a:ext cx="5408612" cy="476250"/>
          </a:xfrm>
          <a:noFill/>
        </p:spPr>
        <p:txBody>
          <a:bodyPr/>
          <a:lstStyle/>
          <a:p>
            <a:r>
              <a:rPr lang="it-IT" dirty="0" smtClean="0"/>
              <a:t>H. Lebbolo – V. Tocut, SuperB Workshop, Frascati 04/2011</a:t>
            </a:r>
            <a:endParaRPr lang="fr-FR" dirty="0" smtClean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358929-B1A0-44D9-A1E1-EE798385B10E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663575" y="115888"/>
            <a:ext cx="8229600" cy="1000125"/>
          </a:xfrm>
        </p:spPr>
        <p:txBody>
          <a:bodyPr/>
          <a:lstStyle/>
          <a:p>
            <a:r>
              <a:rPr lang="fr-FR" b="1" dirty="0" smtClean="0">
                <a:solidFill>
                  <a:srgbClr val="FF3300"/>
                </a:solidFill>
              </a:rPr>
              <a:t>PIF </a:t>
            </a:r>
            <a:r>
              <a:rPr lang="fr-FR" b="1" dirty="0" err="1" smtClean="0">
                <a:solidFill>
                  <a:srgbClr val="FF3300"/>
                </a:solidFill>
              </a:rPr>
              <a:t>proposal</a:t>
            </a:r>
            <a:endParaRPr lang="fr-FR" dirty="0" smtClean="0"/>
          </a:p>
        </p:txBody>
      </p:sp>
      <p:sp>
        <p:nvSpPr>
          <p:cNvPr id="10243" name="Espace réservé du pied de page 3"/>
          <p:cNvSpPr>
            <a:spLocks noGrp="1"/>
          </p:cNvSpPr>
          <p:nvPr>
            <p:ph type="ftr" sz="quarter" idx="12"/>
          </p:nvPr>
        </p:nvSpPr>
        <p:spPr>
          <a:xfrm>
            <a:off x="611188" y="6381750"/>
            <a:ext cx="5408612" cy="339725"/>
          </a:xfrm>
          <a:noFill/>
        </p:spPr>
        <p:txBody>
          <a:bodyPr/>
          <a:lstStyle/>
          <a:p>
            <a:r>
              <a:rPr lang="it-IT" dirty="0" smtClean="0"/>
              <a:t>H. Lebbolo – V. Tocut, SuperB Workshop, Frascati 04/2011</a:t>
            </a:r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381750"/>
            <a:ext cx="2133600" cy="339725"/>
          </a:xfrm>
        </p:spPr>
        <p:txBody>
          <a:bodyPr/>
          <a:lstStyle/>
          <a:p>
            <a:pPr>
              <a:defRPr/>
            </a:pPr>
            <a:fld id="{66DA28ED-087A-4412-908B-658EEC80ED47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  <p:grpSp>
        <p:nvGrpSpPr>
          <p:cNvPr id="23" name="Groupe 22"/>
          <p:cNvGrpSpPr/>
          <p:nvPr/>
        </p:nvGrpSpPr>
        <p:grpSpPr>
          <a:xfrm>
            <a:off x="250825" y="1844675"/>
            <a:ext cx="8785225" cy="3744913"/>
            <a:chOff x="250825" y="1844675"/>
            <a:chExt cx="8785225" cy="3744913"/>
          </a:xfrm>
        </p:grpSpPr>
        <p:sp>
          <p:nvSpPr>
            <p:cNvPr id="10245" name="Rectangle 5"/>
            <p:cNvSpPr>
              <a:spLocks noChangeArrowheads="1"/>
            </p:cNvSpPr>
            <p:nvPr/>
          </p:nvSpPr>
          <p:spPr bwMode="auto">
            <a:xfrm>
              <a:off x="1908175" y="1844675"/>
              <a:ext cx="1368425" cy="792163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fr-FR" sz="1600"/>
                <a:t>Charge </a:t>
              </a:r>
            </a:p>
            <a:p>
              <a:r>
                <a:rPr lang="fr-FR" sz="1600"/>
                <a:t>Amplifier</a:t>
              </a:r>
            </a:p>
          </p:txBody>
        </p:sp>
        <p:sp>
          <p:nvSpPr>
            <p:cNvPr id="10246" name="Rectangle 6"/>
            <p:cNvSpPr>
              <a:spLocks noChangeArrowheads="1"/>
            </p:cNvSpPr>
            <p:nvPr/>
          </p:nvSpPr>
          <p:spPr bwMode="auto">
            <a:xfrm>
              <a:off x="5676900" y="1844675"/>
              <a:ext cx="876300" cy="792163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fr-FR" sz="1600"/>
                <a:t>Mux</a:t>
              </a:r>
            </a:p>
          </p:txBody>
        </p:sp>
        <p:cxnSp>
          <p:nvCxnSpPr>
            <p:cNvPr id="10247" name="Connecteur droit avec flèche 15"/>
            <p:cNvCxnSpPr>
              <a:cxnSpLocks noChangeShapeType="1"/>
              <a:stCxn id="10246" idx="3"/>
            </p:cNvCxnSpPr>
            <p:nvPr/>
          </p:nvCxnSpPr>
          <p:spPr bwMode="auto">
            <a:xfrm>
              <a:off x="6553200" y="2241550"/>
              <a:ext cx="606425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0248" name="Rectangle 16"/>
            <p:cNvSpPr>
              <a:spLocks noChangeArrowheads="1"/>
            </p:cNvSpPr>
            <p:nvPr/>
          </p:nvSpPr>
          <p:spPr bwMode="auto">
            <a:xfrm>
              <a:off x="5430838" y="3141663"/>
              <a:ext cx="1368425" cy="792162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fr-FR" sz="1600"/>
                <a:t>State</a:t>
              </a:r>
            </a:p>
            <a:p>
              <a:r>
                <a:rPr lang="fr-FR" sz="1600"/>
                <a:t>Machine</a:t>
              </a:r>
            </a:p>
          </p:txBody>
        </p:sp>
        <p:cxnSp>
          <p:nvCxnSpPr>
            <p:cNvPr id="10249" name="Connecteur droit avec flèche 18"/>
            <p:cNvCxnSpPr>
              <a:cxnSpLocks noChangeShapeType="1"/>
              <a:stCxn id="10248" idx="0"/>
              <a:endCxn id="10246" idx="2"/>
            </p:cNvCxnSpPr>
            <p:nvPr/>
          </p:nvCxnSpPr>
          <p:spPr bwMode="auto">
            <a:xfrm rot="5400000" flipH="1" flipV="1">
              <a:off x="5864225" y="2889250"/>
              <a:ext cx="503238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0250" name="TextBox 52"/>
            <p:cNvSpPr txBox="1">
              <a:spLocks noChangeArrowheads="1"/>
            </p:cNvSpPr>
            <p:nvPr/>
          </p:nvSpPr>
          <p:spPr bwMode="auto">
            <a:xfrm>
              <a:off x="7375525" y="1971675"/>
              <a:ext cx="1660525" cy="581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n-US" sz="1600" b="1">
                  <a:solidFill>
                    <a:schemeClr val="accent2"/>
                  </a:solidFill>
                </a:rPr>
                <a:t>Charge output</a:t>
              </a:r>
            </a:p>
            <a:p>
              <a:pPr algn="l"/>
              <a:r>
                <a:rPr lang="en-US" sz="1600" b="1">
                  <a:solidFill>
                    <a:schemeClr val="accent2"/>
                  </a:solidFill>
                </a:rPr>
                <a:t>(To ADC)</a:t>
              </a:r>
            </a:p>
          </p:txBody>
        </p:sp>
        <p:sp>
          <p:nvSpPr>
            <p:cNvPr id="10251" name="Rectangle 22"/>
            <p:cNvSpPr>
              <a:spLocks noChangeArrowheads="1"/>
            </p:cNvSpPr>
            <p:nvPr/>
          </p:nvSpPr>
          <p:spPr bwMode="auto">
            <a:xfrm>
              <a:off x="1763713" y="4076700"/>
              <a:ext cx="2663825" cy="1512888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fr-FR" sz="1600"/>
                <a:t>Pseudo</a:t>
              </a:r>
            </a:p>
            <a:p>
              <a:r>
                <a:rPr lang="fr-FR" sz="1600"/>
                <a:t>CFD</a:t>
              </a:r>
            </a:p>
          </p:txBody>
        </p:sp>
        <p:sp>
          <p:nvSpPr>
            <p:cNvPr id="10252" name="ZoneTexte 23"/>
            <p:cNvSpPr txBox="1">
              <a:spLocks noChangeArrowheads="1"/>
            </p:cNvSpPr>
            <p:nvPr/>
          </p:nvSpPr>
          <p:spPr bwMode="auto">
            <a:xfrm>
              <a:off x="7169150" y="3068638"/>
              <a:ext cx="1724025" cy="831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600"/>
                <a:t>Synchronization</a:t>
              </a:r>
            </a:p>
            <a:p>
              <a:r>
                <a:rPr lang="fr-FR" sz="1600"/>
                <a:t>with </a:t>
              </a:r>
            </a:p>
            <a:p>
              <a:r>
                <a:rPr lang="fr-FR" sz="1600"/>
                <a:t>TDC data</a:t>
              </a:r>
            </a:p>
          </p:txBody>
        </p:sp>
        <p:cxnSp>
          <p:nvCxnSpPr>
            <p:cNvPr id="10253" name="Connecteur droit avec flèche 25"/>
            <p:cNvCxnSpPr>
              <a:cxnSpLocks noChangeShapeType="1"/>
              <a:endCxn id="10248" idx="3"/>
            </p:cNvCxnSpPr>
            <p:nvPr/>
          </p:nvCxnSpPr>
          <p:spPr bwMode="auto">
            <a:xfrm rot="10800000">
              <a:off x="6799263" y="3536950"/>
              <a:ext cx="509587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0254" name="Connecteur droit avec flèche 30"/>
            <p:cNvCxnSpPr>
              <a:cxnSpLocks noChangeShapeType="1"/>
              <a:stCxn id="10251" idx="3"/>
            </p:cNvCxnSpPr>
            <p:nvPr/>
          </p:nvCxnSpPr>
          <p:spPr bwMode="auto">
            <a:xfrm>
              <a:off x="4427538" y="4833938"/>
              <a:ext cx="1592262" cy="1587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0255" name="TextBox 24"/>
            <p:cNvSpPr txBox="1">
              <a:spLocks noChangeArrowheads="1"/>
            </p:cNvSpPr>
            <p:nvPr/>
          </p:nvSpPr>
          <p:spPr bwMode="auto">
            <a:xfrm>
              <a:off x="6156325" y="4649788"/>
              <a:ext cx="93345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n-US" sz="1600" b="1">
                  <a:solidFill>
                    <a:schemeClr val="accent2"/>
                  </a:solidFill>
                </a:rPr>
                <a:t>To TDC</a:t>
              </a:r>
            </a:p>
          </p:txBody>
        </p:sp>
        <p:sp>
          <p:nvSpPr>
            <p:cNvPr id="10256" name="Rectangle 32"/>
            <p:cNvSpPr>
              <a:spLocks noChangeArrowheads="1"/>
            </p:cNvSpPr>
            <p:nvPr/>
          </p:nvSpPr>
          <p:spPr bwMode="auto">
            <a:xfrm>
              <a:off x="250825" y="1844675"/>
              <a:ext cx="792163" cy="792163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fr-FR" sz="1600"/>
                <a:t>In00</a:t>
              </a:r>
            </a:p>
          </p:txBody>
        </p:sp>
        <p:cxnSp>
          <p:nvCxnSpPr>
            <p:cNvPr id="10257" name="Connecteur droit avec flèche 37"/>
            <p:cNvCxnSpPr>
              <a:cxnSpLocks noChangeShapeType="1"/>
              <a:stCxn id="10256" idx="3"/>
              <a:endCxn id="10245" idx="1"/>
            </p:cNvCxnSpPr>
            <p:nvPr/>
          </p:nvCxnSpPr>
          <p:spPr bwMode="auto">
            <a:xfrm>
              <a:off x="1042988" y="2241550"/>
              <a:ext cx="865187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0258" name="Connecteur en angle 39"/>
            <p:cNvCxnSpPr>
              <a:cxnSpLocks noChangeShapeType="1"/>
              <a:stCxn id="10256" idx="3"/>
              <a:endCxn id="10251" idx="1"/>
            </p:cNvCxnSpPr>
            <p:nvPr/>
          </p:nvCxnSpPr>
          <p:spPr bwMode="auto">
            <a:xfrm>
              <a:off x="1042988" y="2241550"/>
              <a:ext cx="720725" cy="2592388"/>
            </a:xfrm>
            <a:prstGeom prst="bentConnector3">
              <a:avLst>
                <a:gd name="adj1" fmla="val 50000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sp>
          <p:nvSpPr>
            <p:cNvPr id="10259" name="Rectangle 43"/>
            <p:cNvSpPr>
              <a:spLocks noChangeArrowheads="1"/>
            </p:cNvSpPr>
            <p:nvPr/>
          </p:nvSpPr>
          <p:spPr bwMode="auto">
            <a:xfrm>
              <a:off x="3779838" y="1844675"/>
              <a:ext cx="1368425" cy="792163"/>
            </a:xfrm>
            <a:prstGeom prst="rect">
              <a:avLst/>
            </a:prstGeom>
            <a:solidFill>
              <a:schemeClr val="bg1"/>
            </a:solidFill>
            <a:ln w="25400" algn="ctr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r>
                <a:rPr lang="fr-FR" sz="1600"/>
                <a:t>Sample</a:t>
              </a:r>
            </a:p>
            <a:p>
              <a:r>
                <a:rPr lang="fr-FR" sz="1600"/>
                <a:t>&amp;  Hold</a:t>
              </a:r>
            </a:p>
          </p:txBody>
        </p:sp>
        <p:cxnSp>
          <p:nvCxnSpPr>
            <p:cNvPr id="10260" name="Connecteur droit avec flèche 56"/>
            <p:cNvCxnSpPr>
              <a:cxnSpLocks noChangeShapeType="1"/>
              <a:stCxn id="10245" idx="3"/>
              <a:endCxn id="10259" idx="1"/>
            </p:cNvCxnSpPr>
            <p:nvPr/>
          </p:nvCxnSpPr>
          <p:spPr bwMode="auto">
            <a:xfrm>
              <a:off x="3276600" y="2241550"/>
              <a:ext cx="503238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0261" name="Connecteur droit avec flèche 58"/>
            <p:cNvCxnSpPr>
              <a:cxnSpLocks noChangeShapeType="1"/>
              <a:stCxn id="10259" idx="3"/>
              <a:endCxn id="10246" idx="1"/>
            </p:cNvCxnSpPr>
            <p:nvPr/>
          </p:nvCxnSpPr>
          <p:spPr bwMode="auto">
            <a:xfrm>
              <a:off x="5148263" y="2241550"/>
              <a:ext cx="528637" cy="1588"/>
            </a:xfrm>
            <a:prstGeom prst="straightConnector1">
              <a:avLst/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  <p:cxnSp>
          <p:nvCxnSpPr>
            <p:cNvPr id="10262" name="Connecteur en angle 60"/>
            <p:cNvCxnSpPr>
              <a:cxnSpLocks noChangeShapeType="1"/>
              <a:stCxn id="10251" idx="0"/>
              <a:endCxn id="10259" idx="2"/>
            </p:cNvCxnSpPr>
            <p:nvPr/>
          </p:nvCxnSpPr>
          <p:spPr bwMode="auto">
            <a:xfrm rot="5400000" flipH="1" flipV="1">
              <a:off x="3059907" y="2672556"/>
              <a:ext cx="1439862" cy="1368425"/>
            </a:xfrm>
            <a:prstGeom prst="bentConnector3">
              <a:avLst>
                <a:gd name="adj1" fmla="val 50000"/>
              </a:avLst>
            </a:prstGeom>
            <a:noFill/>
            <a:ln w="2540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663575" y="188913"/>
            <a:ext cx="8229600" cy="927100"/>
          </a:xfrm>
        </p:spPr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CFD on </a:t>
            </a:r>
            <a:r>
              <a:rPr lang="fr-FR" b="1" dirty="0" err="1" smtClean="0">
                <a:solidFill>
                  <a:srgbClr val="FF0000"/>
                </a:solidFill>
              </a:rPr>
              <a:t>silicon</a:t>
            </a:r>
            <a:endParaRPr lang="fr-FR" b="1" dirty="0" smtClean="0">
              <a:solidFill>
                <a:srgbClr val="FF0000"/>
              </a:solidFill>
            </a:endParaRPr>
          </a:p>
        </p:txBody>
      </p:sp>
      <p:sp>
        <p:nvSpPr>
          <p:cNvPr id="11267" name="Espace réservé du pied de page 3"/>
          <p:cNvSpPr>
            <a:spLocks noGrp="1"/>
          </p:cNvSpPr>
          <p:nvPr>
            <p:ph type="ftr" sz="quarter" idx="12"/>
          </p:nvPr>
        </p:nvSpPr>
        <p:spPr>
          <a:xfrm>
            <a:off x="611188" y="6381750"/>
            <a:ext cx="5408612" cy="339725"/>
          </a:xfrm>
          <a:noFill/>
        </p:spPr>
        <p:txBody>
          <a:bodyPr/>
          <a:lstStyle/>
          <a:p>
            <a:r>
              <a:rPr lang="it-IT" dirty="0" smtClean="0"/>
              <a:t>H. Lebbolo – V. Tocut, SuperB Workshop, Frascati 04/2011</a:t>
            </a:r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381750"/>
            <a:ext cx="2133600" cy="339725"/>
          </a:xfrm>
        </p:spPr>
        <p:txBody>
          <a:bodyPr/>
          <a:lstStyle/>
          <a:p>
            <a:pPr>
              <a:defRPr/>
            </a:pPr>
            <a:fld id="{6B31F37C-DCFA-451B-9563-F363184DEDC2}" type="slidenum">
              <a:rPr lang="fr-FR" smtClean="0"/>
              <a:pPr>
                <a:defRPr/>
              </a:pPr>
              <a:t>7</a:t>
            </a:fld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57200" y="5084763"/>
            <a:ext cx="8229600" cy="1041400"/>
          </a:xfrm>
        </p:spPr>
        <p:txBody>
          <a:bodyPr/>
          <a:lstStyle/>
          <a:p>
            <a:pPr>
              <a:defRPr/>
            </a:pPr>
            <a:r>
              <a:rPr lang="fr-FR" sz="2800" dirty="0" smtClean="0">
                <a:latin typeface="+mj-lt"/>
              </a:rPr>
              <a:t>Delay + Fraction </a:t>
            </a:r>
            <a:r>
              <a:rPr lang="fr-FR" sz="2800" dirty="0" smtClean="0">
                <a:latin typeface="+mj-lt"/>
                <a:sym typeface="Wingdings" pitchFamily="2" charset="2"/>
              </a:rPr>
              <a:t> Gain + </a:t>
            </a:r>
            <a:r>
              <a:rPr lang="fr-FR" sz="2800" dirty="0" err="1" smtClean="0">
                <a:latin typeface="+mj-lt"/>
                <a:sym typeface="Wingdings" pitchFamily="2" charset="2"/>
              </a:rPr>
              <a:t>Integrators</a:t>
            </a:r>
            <a:endParaRPr lang="fr-FR" sz="2800" dirty="0">
              <a:latin typeface="+mj-lt"/>
            </a:endParaRPr>
          </a:p>
        </p:txBody>
      </p:sp>
      <p:pic>
        <p:nvPicPr>
          <p:cNvPr id="11270" name="Picture 6" descr="C:\Users\rv\000work\schemas\cfd\cfd new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460500"/>
            <a:ext cx="851535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ZoneTexte 8"/>
          <p:cNvSpPr txBox="1">
            <a:spLocks noChangeArrowheads="1"/>
          </p:cNvSpPr>
          <p:nvPr/>
        </p:nvSpPr>
        <p:spPr bwMode="auto">
          <a:xfrm>
            <a:off x="4454525" y="2205038"/>
            <a:ext cx="6223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3200">
                <a:sym typeface="Wingdings" pitchFamily="2" charset="2"/>
              </a:rPr>
              <a:t></a:t>
            </a:r>
            <a:endParaRPr lang="fr-FR" sz="3200"/>
          </a:p>
        </p:txBody>
      </p:sp>
      <p:sp>
        <p:nvSpPr>
          <p:cNvPr id="11272" name="ZoneTexte 9"/>
          <p:cNvSpPr txBox="1">
            <a:spLocks noChangeArrowheads="1"/>
          </p:cNvSpPr>
          <p:nvPr/>
        </p:nvSpPr>
        <p:spPr bwMode="auto">
          <a:xfrm>
            <a:off x="2259013" y="1958975"/>
            <a:ext cx="117316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Fast comparator</a:t>
            </a:r>
          </a:p>
        </p:txBody>
      </p:sp>
      <p:sp>
        <p:nvSpPr>
          <p:cNvPr id="11273" name="ZoneTexte 10"/>
          <p:cNvSpPr txBox="1">
            <a:spLocks noChangeArrowheads="1"/>
          </p:cNvSpPr>
          <p:nvPr/>
        </p:nvSpPr>
        <p:spPr bwMode="auto">
          <a:xfrm>
            <a:off x="3125788" y="3327400"/>
            <a:ext cx="11747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/>
              <a:t>Fast comparator</a:t>
            </a:r>
          </a:p>
        </p:txBody>
      </p:sp>
      <p:sp>
        <p:nvSpPr>
          <p:cNvPr id="11274" name="ZoneTexte 9"/>
          <p:cNvSpPr txBox="1">
            <a:spLocks noChangeArrowheads="1"/>
          </p:cNvSpPr>
          <p:nvPr/>
        </p:nvSpPr>
        <p:spPr bwMode="auto">
          <a:xfrm>
            <a:off x="1987550" y="4354513"/>
            <a:ext cx="12922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/>
              <a:t>Classical CFD</a:t>
            </a:r>
          </a:p>
        </p:txBody>
      </p:sp>
      <p:sp>
        <p:nvSpPr>
          <p:cNvPr id="11275" name="ZoneTexte 10"/>
          <p:cNvSpPr txBox="1">
            <a:spLocks noChangeArrowheads="1"/>
          </p:cNvSpPr>
          <p:nvPr/>
        </p:nvSpPr>
        <p:spPr bwMode="auto">
          <a:xfrm>
            <a:off x="5313363" y="4354513"/>
            <a:ext cx="1970087" cy="30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400"/>
              <a:t>Proposed pseudo CFD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663575" y="115888"/>
            <a:ext cx="8229600" cy="1000125"/>
          </a:xfrm>
        </p:spPr>
        <p:txBody>
          <a:bodyPr/>
          <a:lstStyle/>
          <a:p>
            <a:r>
              <a:rPr lang="fr-FR" b="1" dirty="0" err="1" smtClean="0">
                <a:solidFill>
                  <a:srgbClr val="FF0000"/>
                </a:solidFill>
              </a:rPr>
              <a:t>Spice</a:t>
            </a:r>
            <a:r>
              <a:rPr lang="fr-FR" b="1" dirty="0" smtClean="0">
                <a:solidFill>
                  <a:srgbClr val="FF0000"/>
                </a:solidFill>
              </a:rPr>
              <a:t> Simulations</a:t>
            </a:r>
          </a:p>
        </p:txBody>
      </p:sp>
      <p:pic>
        <p:nvPicPr>
          <p:cNvPr id="12291" name="Espace réservé du contenu 5" descr="cfd simu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9388" y="981075"/>
            <a:ext cx="7777162" cy="5040313"/>
          </a:xfrm>
        </p:spPr>
      </p:pic>
      <p:sp>
        <p:nvSpPr>
          <p:cNvPr id="12292" name="Espace réservé du pied de page 3"/>
          <p:cNvSpPr>
            <a:spLocks noGrp="1"/>
          </p:cNvSpPr>
          <p:nvPr>
            <p:ph type="ftr" sz="quarter" idx="12"/>
          </p:nvPr>
        </p:nvSpPr>
        <p:spPr>
          <a:xfrm>
            <a:off x="611188" y="6381750"/>
            <a:ext cx="5408612" cy="339725"/>
          </a:xfrm>
          <a:noFill/>
        </p:spPr>
        <p:txBody>
          <a:bodyPr/>
          <a:lstStyle/>
          <a:p>
            <a:r>
              <a:rPr lang="it-IT" dirty="0" smtClean="0"/>
              <a:t>H. Lebbolo – V. Tocut, SuperB Workshop, Frascati 04/2011</a:t>
            </a:r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6553200" y="6381750"/>
            <a:ext cx="2133600" cy="339725"/>
          </a:xfrm>
        </p:spPr>
        <p:txBody>
          <a:bodyPr/>
          <a:lstStyle/>
          <a:p>
            <a:pPr>
              <a:defRPr/>
            </a:pPr>
            <a:fld id="{3A29269C-162D-4960-8AA4-11BE311A9B37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pic>
        <p:nvPicPr>
          <p:cNvPr id="12294" name="Image 6" descr="pm pulse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206750"/>
            <a:ext cx="4500563" cy="317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CFD </a:t>
            </a:r>
            <a:r>
              <a:rPr lang="fr-FR" b="1" dirty="0" err="1" smtClean="0">
                <a:solidFill>
                  <a:srgbClr val="FF0000"/>
                </a:solidFill>
              </a:rPr>
              <a:t>Implementation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H. Lebbolo – V. Tocut, SuperB Workshop, Frascati 04/2011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EA4F67-EAB7-4172-857B-5865174BB4E1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467544" y="2852936"/>
            <a:ext cx="1944216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dirty="0" smtClean="0"/>
              <a:t>Amplifier</a:t>
            </a:r>
            <a:endParaRPr lang="fr-FR" sz="2000" dirty="0"/>
          </a:p>
        </p:txBody>
      </p:sp>
      <p:sp>
        <p:nvSpPr>
          <p:cNvPr id="8" name="ZoneTexte 7"/>
          <p:cNvSpPr txBox="1"/>
          <p:nvPr/>
        </p:nvSpPr>
        <p:spPr>
          <a:xfrm>
            <a:off x="467544" y="3933056"/>
            <a:ext cx="1944216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dirty="0" smtClean="0"/>
              <a:t>Delay / </a:t>
            </a:r>
            <a:r>
              <a:rPr lang="fr-FR" sz="2000" dirty="0" err="1" smtClean="0"/>
              <a:t>Filter</a:t>
            </a:r>
            <a:endParaRPr lang="fr-FR" sz="2000" dirty="0"/>
          </a:p>
        </p:txBody>
      </p:sp>
      <p:sp>
        <p:nvSpPr>
          <p:cNvPr id="9" name="ZoneTexte 8"/>
          <p:cNvSpPr txBox="1"/>
          <p:nvPr/>
        </p:nvSpPr>
        <p:spPr>
          <a:xfrm>
            <a:off x="467544" y="5261138"/>
            <a:ext cx="1944216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dirty="0" smtClean="0"/>
              <a:t>Amplifier</a:t>
            </a:r>
            <a:endParaRPr lang="fr-FR" sz="2000" dirty="0"/>
          </a:p>
        </p:txBody>
      </p:sp>
      <p:sp>
        <p:nvSpPr>
          <p:cNvPr id="10" name="ZoneTexte 9"/>
          <p:cNvSpPr txBox="1"/>
          <p:nvPr/>
        </p:nvSpPr>
        <p:spPr>
          <a:xfrm>
            <a:off x="3563888" y="4005064"/>
            <a:ext cx="1944216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dirty="0" err="1" smtClean="0"/>
              <a:t>Fast</a:t>
            </a:r>
            <a:endParaRPr lang="fr-FR" sz="2000" dirty="0" smtClean="0"/>
          </a:p>
          <a:p>
            <a:r>
              <a:rPr lang="fr-FR" sz="2000" dirty="0" err="1" smtClean="0"/>
              <a:t>Comparator</a:t>
            </a:r>
            <a:endParaRPr lang="fr-FR" sz="2000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3563888" y="4005064"/>
            <a:ext cx="288032" cy="36004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563888" y="4365104"/>
            <a:ext cx="288032" cy="36004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5220072" y="4005064"/>
            <a:ext cx="288032" cy="36004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220072" y="4365104"/>
            <a:ext cx="288032" cy="36004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15" name="Connecteur en angle 14"/>
          <p:cNvCxnSpPr>
            <a:stCxn id="7" idx="2"/>
            <a:endCxn id="8" idx="0"/>
          </p:cNvCxnSpPr>
          <p:nvPr/>
        </p:nvCxnSpPr>
        <p:spPr bwMode="auto">
          <a:xfrm rot="5400000">
            <a:off x="1099647" y="3593051"/>
            <a:ext cx="680010" cy="1588"/>
          </a:xfrm>
          <a:prstGeom prst="bentConnector3">
            <a:avLst>
              <a:gd name="adj1" fmla="val 50000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Connecteur en angle 15"/>
          <p:cNvCxnSpPr>
            <a:stCxn id="8" idx="2"/>
            <a:endCxn id="9" idx="0"/>
          </p:cNvCxnSpPr>
          <p:nvPr/>
        </p:nvCxnSpPr>
        <p:spPr bwMode="auto">
          <a:xfrm rot="5400000">
            <a:off x="975666" y="4797152"/>
            <a:ext cx="927972" cy="1588"/>
          </a:xfrm>
          <a:prstGeom prst="bentConnector3">
            <a:avLst>
              <a:gd name="adj1" fmla="val 50000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Connecteur en angle 16"/>
          <p:cNvCxnSpPr>
            <a:stCxn id="9" idx="3"/>
            <a:endCxn id="12" idx="1"/>
          </p:cNvCxnSpPr>
          <p:nvPr/>
        </p:nvCxnSpPr>
        <p:spPr bwMode="auto">
          <a:xfrm flipV="1">
            <a:off x="2411760" y="4545124"/>
            <a:ext cx="1152128" cy="916069"/>
          </a:xfrm>
          <a:prstGeom prst="bentConnector3">
            <a:avLst>
              <a:gd name="adj1" fmla="val 50000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Connecteur en angle 17"/>
          <p:cNvCxnSpPr>
            <a:stCxn id="7" idx="3"/>
            <a:endCxn id="11" idx="1"/>
          </p:cNvCxnSpPr>
          <p:nvPr/>
        </p:nvCxnSpPr>
        <p:spPr bwMode="auto">
          <a:xfrm>
            <a:off x="2411760" y="3052991"/>
            <a:ext cx="1152128" cy="1132093"/>
          </a:xfrm>
          <a:prstGeom prst="bentConnector3">
            <a:avLst>
              <a:gd name="adj1" fmla="val 50000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ZoneTexte 18"/>
          <p:cNvSpPr txBox="1"/>
          <p:nvPr/>
        </p:nvSpPr>
        <p:spPr>
          <a:xfrm>
            <a:off x="467544" y="1340768"/>
            <a:ext cx="1944216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dirty="0" err="1" smtClean="0"/>
              <a:t>Threshold</a:t>
            </a:r>
            <a:endParaRPr lang="fr-FR" sz="2000" dirty="0" smtClean="0"/>
          </a:p>
          <a:p>
            <a:r>
              <a:rPr lang="fr-FR" sz="2000" dirty="0" smtClean="0"/>
              <a:t>DAC</a:t>
            </a:r>
            <a:endParaRPr lang="fr-FR" sz="2000" dirty="0"/>
          </a:p>
        </p:txBody>
      </p:sp>
      <p:sp>
        <p:nvSpPr>
          <p:cNvPr id="20" name="ZoneTexte 19"/>
          <p:cNvSpPr txBox="1"/>
          <p:nvPr/>
        </p:nvSpPr>
        <p:spPr>
          <a:xfrm>
            <a:off x="3563888" y="2492896"/>
            <a:ext cx="1944216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dirty="0" err="1" smtClean="0"/>
              <a:t>Fast</a:t>
            </a:r>
            <a:endParaRPr lang="fr-FR" sz="2000" dirty="0" smtClean="0"/>
          </a:p>
          <a:p>
            <a:r>
              <a:rPr lang="fr-FR" sz="2000" dirty="0" err="1" smtClean="0"/>
              <a:t>Comparator</a:t>
            </a:r>
            <a:endParaRPr lang="fr-FR" sz="2000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3563888" y="2492896"/>
            <a:ext cx="288032" cy="36004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563888" y="2852936"/>
            <a:ext cx="288032" cy="36004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220072" y="2492896"/>
            <a:ext cx="288032" cy="36004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220072" y="2852936"/>
            <a:ext cx="288032" cy="36004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25" name="Connecteur en angle 24"/>
          <p:cNvCxnSpPr>
            <a:stCxn id="7" idx="3"/>
            <a:endCxn id="22" idx="1"/>
          </p:cNvCxnSpPr>
          <p:nvPr/>
        </p:nvCxnSpPr>
        <p:spPr bwMode="auto">
          <a:xfrm flipV="1">
            <a:off x="2411760" y="3032956"/>
            <a:ext cx="1152128" cy="20035"/>
          </a:xfrm>
          <a:prstGeom prst="bentConnector3">
            <a:avLst>
              <a:gd name="adj1" fmla="val 50000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Connecteur en angle 25"/>
          <p:cNvCxnSpPr>
            <a:stCxn id="19" idx="3"/>
            <a:endCxn id="21" idx="1"/>
          </p:cNvCxnSpPr>
          <p:nvPr/>
        </p:nvCxnSpPr>
        <p:spPr bwMode="auto">
          <a:xfrm>
            <a:off x="2411760" y="1694711"/>
            <a:ext cx="1152128" cy="978205"/>
          </a:xfrm>
          <a:prstGeom prst="bentConnector3">
            <a:avLst>
              <a:gd name="adj1" fmla="val 50000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ZoneTexte 26"/>
          <p:cNvSpPr txBox="1"/>
          <p:nvPr/>
        </p:nvSpPr>
        <p:spPr>
          <a:xfrm>
            <a:off x="6228184" y="3645024"/>
            <a:ext cx="1944216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dirty="0" smtClean="0"/>
              <a:t>LVDS</a:t>
            </a:r>
          </a:p>
          <a:p>
            <a:r>
              <a:rPr lang="fr-FR" sz="2000" dirty="0" smtClean="0"/>
              <a:t>D flip flop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6228184" y="3645024"/>
            <a:ext cx="288032" cy="36004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228184" y="4005064"/>
            <a:ext cx="288032" cy="36004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7884368" y="3645024"/>
            <a:ext cx="288032" cy="36004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7884368" y="4005064"/>
            <a:ext cx="288032" cy="36004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0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Comic Sans MS" pitchFamily="66" charset="0"/>
            </a:endParaRPr>
          </a:p>
        </p:txBody>
      </p:sp>
      <p:cxnSp>
        <p:nvCxnSpPr>
          <p:cNvPr id="32" name="Connecteur en angle 31"/>
          <p:cNvCxnSpPr>
            <a:stCxn id="23" idx="3"/>
            <a:endCxn id="28" idx="1"/>
          </p:cNvCxnSpPr>
          <p:nvPr/>
        </p:nvCxnSpPr>
        <p:spPr bwMode="auto">
          <a:xfrm>
            <a:off x="5508104" y="2672916"/>
            <a:ext cx="720080" cy="1152128"/>
          </a:xfrm>
          <a:prstGeom prst="bentConnector3">
            <a:avLst>
              <a:gd name="adj1" fmla="val 50000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Connecteur en angle 32"/>
          <p:cNvCxnSpPr>
            <a:stCxn id="13" idx="3"/>
            <a:endCxn id="29" idx="1"/>
          </p:cNvCxnSpPr>
          <p:nvPr/>
        </p:nvCxnSpPr>
        <p:spPr bwMode="auto">
          <a:xfrm>
            <a:off x="5508104" y="4185084"/>
            <a:ext cx="720080" cy="1588"/>
          </a:xfrm>
          <a:prstGeom prst="bentConnector3">
            <a:avLst>
              <a:gd name="adj1" fmla="val 50000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Connecteur en angle 33"/>
          <p:cNvCxnSpPr>
            <a:stCxn id="30" idx="3"/>
          </p:cNvCxnSpPr>
          <p:nvPr/>
        </p:nvCxnSpPr>
        <p:spPr bwMode="auto">
          <a:xfrm>
            <a:off x="8172400" y="3825044"/>
            <a:ext cx="504056" cy="1588"/>
          </a:xfrm>
          <a:prstGeom prst="bentConnector3">
            <a:avLst>
              <a:gd name="adj1" fmla="val 50000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Connecteur en angle 34"/>
          <p:cNvCxnSpPr>
            <a:stCxn id="31" idx="3"/>
          </p:cNvCxnSpPr>
          <p:nvPr/>
        </p:nvCxnSpPr>
        <p:spPr bwMode="auto">
          <a:xfrm>
            <a:off x="8172400" y="4185084"/>
            <a:ext cx="504056" cy="1588"/>
          </a:xfrm>
          <a:prstGeom prst="bentConnector3">
            <a:avLst>
              <a:gd name="adj1" fmla="val 50000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ZoneTexte 35"/>
          <p:cNvSpPr txBox="1"/>
          <p:nvPr/>
        </p:nvSpPr>
        <p:spPr>
          <a:xfrm>
            <a:off x="8321617" y="3512041"/>
            <a:ext cx="4988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outp</a:t>
            </a:r>
            <a:endParaRPr lang="fr-FR" sz="1200" dirty="0"/>
          </a:p>
        </p:txBody>
      </p:sp>
      <p:sp>
        <p:nvSpPr>
          <p:cNvPr id="37" name="ZoneTexte 36"/>
          <p:cNvSpPr txBox="1"/>
          <p:nvPr/>
        </p:nvSpPr>
        <p:spPr>
          <a:xfrm>
            <a:off x="8395122" y="4226604"/>
            <a:ext cx="4972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outn</a:t>
            </a:r>
            <a:endParaRPr lang="fr-FR" sz="1200" dirty="0"/>
          </a:p>
        </p:txBody>
      </p:sp>
      <p:sp>
        <p:nvSpPr>
          <p:cNvPr id="38" name="ZoneTexte 37"/>
          <p:cNvSpPr txBox="1"/>
          <p:nvPr/>
        </p:nvSpPr>
        <p:spPr>
          <a:xfrm>
            <a:off x="8271923" y="2060267"/>
            <a:ext cx="5982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Reset</a:t>
            </a:r>
            <a:endParaRPr lang="fr-FR" sz="1200" dirty="0"/>
          </a:p>
        </p:txBody>
      </p:sp>
      <p:cxnSp>
        <p:nvCxnSpPr>
          <p:cNvPr id="39" name="Forme 38"/>
          <p:cNvCxnSpPr>
            <a:stCxn id="38" idx="1"/>
            <a:endCxn id="27" idx="0"/>
          </p:cNvCxnSpPr>
          <p:nvPr/>
        </p:nvCxnSpPr>
        <p:spPr bwMode="auto">
          <a:xfrm rot="10800000" flipV="1">
            <a:off x="7200293" y="2198766"/>
            <a:ext cx="1071631" cy="1446257"/>
          </a:xfrm>
          <a:prstGeom prst="bentConnector2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0" name="ZoneTexte 39"/>
          <p:cNvSpPr txBox="1"/>
          <p:nvPr/>
        </p:nvSpPr>
        <p:spPr>
          <a:xfrm>
            <a:off x="6238576" y="3717032"/>
            <a:ext cx="27764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</a:t>
            </a:r>
            <a:endParaRPr lang="fr-FR" dirty="0"/>
          </a:p>
        </p:txBody>
      </p:sp>
      <p:sp>
        <p:nvSpPr>
          <p:cNvPr id="41" name="ZoneTexte 40"/>
          <p:cNvSpPr txBox="1"/>
          <p:nvPr/>
        </p:nvSpPr>
        <p:spPr>
          <a:xfrm>
            <a:off x="6228184" y="4063561"/>
            <a:ext cx="26161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</a:t>
            </a:r>
            <a:endParaRPr lang="fr-FR" dirty="0"/>
          </a:p>
        </p:txBody>
      </p:sp>
      <p:sp>
        <p:nvSpPr>
          <p:cNvPr id="42" name="ZoneTexte 41"/>
          <p:cNvSpPr txBox="1"/>
          <p:nvPr/>
        </p:nvSpPr>
        <p:spPr>
          <a:xfrm>
            <a:off x="175094" y="2276872"/>
            <a:ext cx="508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800" dirty="0" smtClean="0"/>
              <a:t>PM</a:t>
            </a:r>
            <a:endParaRPr lang="fr-FR" sz="1800" dirty="0"/>
          </a:p>
        </p:txBody>
      </p:sp>
      <p:cxnSp>
        <p:nvCxnSpPr>
          <p:cNvPr id="43" name="Forme 42"/>
          <p:cNvCxnSpPr>
            <a:stCxn id="42" idx="3"/>
            <a:endCxn id="7" idx="0"/>
          </p:cNvCxnSpPr>
          <p:nvPr/>
        </p:nvCxnSpPr>
        <p:spPr bwMode="auto">
          <a:xfrm>
            <a:off x="683568" y="2461538"/>
            <a:ext cx="756084" cy="391398"/>
          </a:xfrm>
          <a:prstGeom prst="bentConnector2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ZoneTexte 43"/>
          <p:cNvSpPr txBox="1"/>
          <p:nvPr/>
        </p:nvSpPr>
        <p:spPr>
          <a:xfrm>
            <a:off x="3851920" y="5461193"/>
            <a:ext cx="1944216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000" dirty="0" smtClean="0"/>
              <a:t>Charge</a:t>
            </a:r>
          </a:p>
          <a:p>
            <a:r>
              <a:rPr lang="fr-FR" sz="2000" dirty="0" smtClean="0"/>
              <a:t>Amplifier</a:t>
            </a:r>
            <a:endParaRPr lang="fr-FR" sz="2000" dirty="0"/>
          </a:p>
        </p:txBody>
      </p:sp>
      <p:cxnSp>
        <p:nvCxnSpPr>
          <p:cNvPr id="45" name="Connecteur en angle 44"/>
          <p:cNvCxnSpPr>
            <a:stCxn id="9" idx="3"/>
            <a:endCxn id="44" idx="1"/>
          </p:cNvCxnSpPr>
          <p:nvPr/>
        </p:nvCxnSpPr>
        <p:spPr bwMode="auto">
          <a:xfrm>
            <a:off x="2411760" y="5461193"/>
            <a:ext cx="1440160" cy="353943"/>
          </a:xfrm>
          <a:prstGeom prst="bentConnector3">
            <a:avLst>
              <a:gd name="adj1" fmla="val 50000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ZoneTexte 45"/>
          <p:cNvSpPr txBox="1"/>
          <p:nvPr/>
        </p:nvSpPr>
        <p:spPr>
          <a:xfrm>
            <a:off x="7997810" y="5661248"/>
            <a:ext cx="8226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To ADC</a:t>
            </a:r>
            <a:endParaRPr lang="fr-FR" sz="1400" dirty="0"/>
          </a:p>
        </p:txBody>
      </p:sp>
      <p:cxnSp>
        <p:nvCxnSpPr>
          <p:cNvPr id="47" name="Connecteur en angle 46"/>
          <p:cNvCxnSpPr>
            <a:stCxn id="44" idx="3"/>
            <a:endCxn id="46" idx="1"/>
          </p:cNvCxnSpPr>
          <p:nvPr/>
        </p:nvCxnSpPr>
        <p:spPr bwMode="auto">
          <a:xfrm>
            <a:off x="5796136" y="5815136"/>
            <a:ext cx="2201674" cy="1"/>
          </a:xfrm>
          <a:prstGeom prst="bentConnector3">
            <a:avLst>
              <a:gd name="adj1" fmla="val 50000"/>
            </a:avLst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nalisé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5877</TotalTime>
  <Words>597</Words>
  <Application>Microsoft Office PowerPoint</Application>
  <PresentationFormat>Affichage à l'écran (4:3)</PresentationFormat>
  <Paragraphs>172</Paragraphs>
  <Slides>19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1" baseType="lpstr">
      <vt:lpstr>Modèle par défaut</vt:lpstr>
      <vt:lpstr>SmartDraw</vt:lpstr>
      <vt:lpstr>PId Front End Chip: PIF</vt:lpstr>
      <vt:lpstr>Requirement reminder</vt:lpstr>
      <vt:lpstr>Charge Measurement</vt:lpstr>
      <vt:lpstr>PIF: Babar like FE chip</vt:lpstr>
      <vt:lpstr>PIF: Babar like FE chip</vt:lpstr>
      <vt:lpstr>PIF proposal</vt:lpstr>
      <vt:lpstr>CFD on silicon</vt:lpstr>
      <vt:lpstr>Spice Simulations</vt:lpstr>
      <vt:lpstr>CFD Implementation</vt:lpstr>
      <vt:lpstr>Simulations with AMS CMOS 0.35µ</vt:lpstr>
      <vt:lpstr>Simulations with AMS CMOS 0.35µ</vt:lpstr>
      <vt:lpstr>Diapositive 12</vt:lpstr>
      <vt:lpstr>Diapositive 13</vt:lpstr>
      <vt:lpstr>Milestones</vt:lpstr>
      <vt:lpstr>CRT Test Bench FE</vt:lpstr>
      <vt:lpstr>CRT Test Bench </vt:lpstr>
      <vt:lpstr>Classical CFD and Charge Amp Channel</vt:lpstr>
      <vt:lpstr>Simple discri and Charge Amp Channel</vt:lpstr>
      <vt:lpstr>PIF-like CFD and Charge Amp Channel</vt:lpstr>
    </vt:vector>
  </TitlesOfParts>
  <Company>LAL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PId Front end chip</dc:title>
  <dc:creator>tocut</dc:creator>
  <cp:lastModifiedBy>Vanessa TOCUT</cp:lastModifiedBy>
  <cp:revision>179</cp:revision>
  <dcterms:created xsi:type="dcterms:W3CDTF">2010-05-25T08:22:14Z</dcterms:created>
  <dcterms:modified xsi:type="dcterms:W3CDTF">2011-04-06T14:33:08Z</dcterms:modified>
</cp:coreProperties>
</file>