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76" r:id="rId2"/>
    <p:sldId id="482" r:id="rId3"/>
    <p:sldId id="483" r:id="rId4"/>
    <p:sldId id="497" r:id="rId5"/>
    <p:sldId id="477" r:id="rId6"/>
    <p:sldId id="478" r:id="rId7"/>
    <p:sldId id="479" r:id="rId8"/>
    <p:sldId id="480" r:id="rId9"/>
    <p:sldId id="481" r:id="rId10"/>
    <p:sldId id="485" r:id="rId11"/>
    <p:sldId id="498" r:id="rId12"/>
    <p:sldId id="437" r:id="rId13"/>
    <p:sldId id="486" r:id="rId14"/>
    <p:sldId id="488" r:id="rId15"/>
    <p:sldId id="493" r:id="rId16"/>
    <p:sldId id="490" r:id="rId17"/>
    <p:sldId id="489" r:id="rId18"/>
    <p:sldId id="491" r:id="rId19"/>
    <p:sldId id="492" r:id="rId20"/>
    <p:sldId id="499" r:id="rId21"/>
    <p:sldId id="494" r:id="rId22"/>
    <p:sldId id="500" r:id="rId23"/>
    <p:sldId id="495" r:id="rId24"/>
    <p:sldId id="496" r:id="rId25"/>
  </p:sldIdLst>
  <p:sldSz cx="9902825" cy="6858000"/>
  <p:notesSz cx="7315200" cy="96012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  <a:srgbClr val="CCFFFF"/>
    <a:srgbClr val="FFCC66"/>
    <a:srgbClr val="FFCC99"/>
    <a:srgbClr val="FF9933"/>
    <a:srgbClr val="66FFFF"/>
    <a:srgbClr val="FFFF99"/>
    <a:srgbClr val="33CC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9855" autoAdjust="0"/>
  </p:normalViewPr>
  <p:slideViewPr>
    <p:cSldViewPr snapToGrid="0">
      <p:cViewPr varScale="1">
        <p:scale>
          <a:sx n="77" d="100"/>
          <a:sy n="77" d="100"/>
        </p:scale>
        <p:origin x="-504" y="-102"/>
      </p:cViewPr>
      <p:guideLst>
        <p:guide orient="horz" pos="2136"/>
        <p:guide pos="30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200" y="2280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575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ctr" anchorCtr="0" compatLnSpc="1">
            <a:prstTxWarp prst="textNoShape">
              <a:avLst/>
            </a:prstTxWarp>
          </a:bodyPr>
          <a:lstStyle>
            <a:lvl1pPr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5913" y="0"/>
            <a:ext cx="31575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ctr" anchorCtr="0" compatLnSpc="1">
            <a:prstTxWarp prst="textNoShape">
              <a:avLst/>
            </a:prstTxWarp>
          </a:bodyPr>
          <a:lstStyle>
            <a:lvl1pPr algn="r"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GB"/>
              <a:t>15 giugno 2000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5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b" anchorCtr="0" compatLnSpc="1">
            <a:prstTxWarp prst="textNoShape">
              <a:avLst/>
            </a:prstTxWarp>
          </a:bodyPr>
          <a:lstStyle>
            <a:lvl1pPr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GB"/>
              <a:t>The data storage challenge for LHC-   Part I - The technology 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5913" y="9123363"/>
            <a:ext cx="315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953" tIns="47978" rIns="95953" bIns="47978" numCol="1" anchor="b" anchorCtr="0" compatLnSpc="1">
            <a:prstTxWarp prst="textNoShape">
              <a:avLst/>
            </a:prstTxWarp>
          </a:bodyPr>
          <a:lstStyle>
            <a:lvl1pPr algn="r" defTabSz="9525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fld id="{F0EE09F5-DE33-45FB-AD2B-833EA9E8690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97250" y="9123363"/>
            <a:ext cx="357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953" tIns="47978" rIns="95953" bIns="47978" anchor="ctr">
            <a:spAutoFit/>
          </a:bodyPr>
          <a:lstStyle/>
          <a:p>
            <a:pPr algn="ctr" defTabSz="952500">
              <a:spcBef>
                <a:spcPct val="50000"/>
              </a:spcBef>
            </a:pPr>
            <a:fld id="{F377A969-9BF3-4FCC-9D97-5E32E1DBD98D}" type="slidenum">
              <a:rPr lang="en-GB" sz="1000" b="0">
                <a:solidFill>
                  <a:schemeClr val="tx1"/>
                </a:solidFill>
                <a:effectLst/>
                <a:latin typeface="Times New Roman" pitchFamily="18" charset="0"/>
              </a:rPr>
              <a:pPr algn="ctr" defTabSz="952500">
                <a:spcBef>
                  <a:spcPct val="50000"/>
                </a:spcBef>
              </a:pPr>
              <a:t>‹#›</a:t>
            </a:fld>
            <a:endParaRPr lang="en-GB" sz="10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1638" y="1952625"/>
            <a:ext cx="8577262" cy="8080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89038" y="3894138"/>
            <a:ext cx="7529512" cy="1752600"/>
          </a:xfrm>
          <a:ln>
            <a:noFill/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7140575" y="6483350"/>
            <a:ext cx="2392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lnSpc>
                <a:spcPct val="100000"/>
              </a:lnSpc>
            </a:pPr>
            <a:r>
              <a:rPr lang="en-US"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Silvia Dalla Torre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9125" y="6437313"/>
            <a:ext cx="3048000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dt" sz="quarter" idx="2"/>
          </p:nvPr>
        </p:nvSpPr>
        <p:spPr>
          <a:xfrm>
            <a:off x="341313" y="6435725"/>
            <a:ext cx="1844675" cy="285750"/>
          </a:xfr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endParaRPr lang="en-US"/>
          </a:p>
        </p:txBody>
      </p:sp>
      <p:pic>
        <p:nvPicPr>
          <p:cNvPr id="4351" name="Picture 255" descr="compa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475" y="2998788"/>
            <a:ext cx="485775" cy="4667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4913" y="0"/>
            <a:ext cx="2347912" cy="6315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0"/>
            <a:ext cx="6892925" cy="6315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13" y="0"/>
            <a:ext cx="7148512" cy="984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588" y="1176338"/>
            <a:ext cx="4354512" cy="513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0" y="1176338"/>
            <a:ext cx="4356100" cy="513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6678613"/>
            <a:ext cx="8421687" cy="179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176338"/>
            <a:ext cx="4354512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0" y="1176338"/>
            <a:ext cx="4356100" cy="513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754313" y="0"/>
            <a:ext cx="7148512" cy="984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33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176338"/>
            <a:ext cx="8863012" cy="51387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6863" y="6678613"/>
            <a:ext cx="84216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                                 MAPMTs</a:t>
            </a:r>
            <a:r>
              <a:rPr lang="en-US" dirty="0"/>
              <a:t>		Silvia DALLA TORRE</a:t>
            </a:r>
          </a:p>
          <a:p>
            <a:endParaRPr lang="en-US" dirty="0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7997825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fld id="{9A115F6C-74EA-4BD9-8CC9-31AE54DB4437}" type="slidenum">
              <a:rPr lang="en-US" b="0">
                <a:solidFill>
                  <a:schemeClr val="tx1"/>
                </a:solidFill>
                <a:effectLst/>
                <a:latin typeface="Comic Sans MS" pitchFamily="66" charset="0"/>
              </a:rPr>
              <a:pPr algn="r" eaLnBrk="1" hangingPunct="1">
                <a:lnSpc>
                  <a:spcPct val="100000"/>
                </a:lnSpc>
              </a:pPr>
              <a:t>‹#›</a:t>
            </a:fld>
            <a:endParaRPr lang="en-US" b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0" y="1000125"/>
            <a:ext cx="99028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V="1">
            <a:off x="0" y="6472238"/>
            <a:ext cx="99028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pic>
        <p:nvPicPr>
          <p:cNvPr id="1094" name="Picture 70" descr="Logo_INFN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10625" y="6515100"/>
            <a:ext cx="612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DSCN1672"/>
          <p:cNvPicPr>
            <a:picLocks noChangeAspect="1" noChangeArrowheads="1"/>
          </p:cNvPicPr>
          <p:nvPr userDrawn="1"/>
        </p:nvPicPr>
        <p:blipFill>
          <a:blip r:embed="rId15" cstate="print"/>
          <a:srcRect l="10928" b="11658"/>
          <a:stretch>
            <a:fillRect/>
          </a:stretch>
        </p:blipFill>
        <p:spPr bwMode="auto">
          <a:xfrm>
            <a:off x="426719" y="158496"/>
            <a:ext cx="1269682" cy="93923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b="1">
          <a:solidFill>
            <a:srgbClr val="0000CC"/>
          </a:solidFill>
          <a:latin typeface="+mn-lt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CC"/>
        </a:buClr>
        <a:buSzPct val="40000"/>
        <a:buFont typeface="Wingdings" pitchFamily="2" charset="2"/>
        <a:buChar char="¨"/>
        <a:defRPr sz="1600" b="1">
          <a:solidFill>
            <a:srgbClr val="0000CC"/>
          </a:solidFill>
          <a:latin typeface="+mn-lt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"/>
        <a:defRPr sz="1400" b="1">
          <a:solidFill>
            <a:srgbClr val="0000CC"/>
          </a:solidFill>
          <a:latin typeface="+mn-lt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rgbClr val="0000CC"/>
          </a:solidFill>
          <a:latin typeface="+mn-lt"/>
        </a:defRPr>
      </a:lvl5pPr>
      <a:lvl6pPr marL="27432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6pPr>
      <a:lvl7pPr marL="32004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7pPr>
      <a:lvl8pPr marL="36576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8pPr>
      <a:lvl9pPr marL="41148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635000" y="1570038"/>
            <a:ext cx="8667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68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09588" y="1569308"/>
            <a:ext cx="8863012" cy="4411362"/>
          </a:xfrm>
          <a:noFill/>
          <a:ln w="28575"/>
        </p:spPr>
        <p:txBody>
          <a:bodyPr/>
          <a:lstStyle/>
          <a:p>
            <a:pPr marL="1104900" lvl="1" indent="-342900">
              <a:buFont typeface="Wingdings" pitchFamily="2" charset="2"/>
              <a:buNone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COMPASS experience with </a:t>
            </a:r>
          </a:p>
          <a:p>
            <a:pPr>
              <a:buNone/>
            </a:pPr>
            <a:r>
              <a:rPr 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HAMAMATSU MAPMTs</a:t>
            </a:r>
            <a:endParaRPr lang="en-US" sz="3600" b="0" baseline="30000" dirty="0" smtClean="0">
              <a:solidFill>
                <a:schemeClr val="tx1"/>
              </a:solidFill>
              <a:effectLst/>
            </a:endParaRPr>
          </a:p>
          <a:p>
            <a:pPr>
              <a:buNone/>
            </a:pPr>
            <a:endParaRPr lang="en-US" sz="36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Torre</a:t>
            </a:r>
          </a:p>
          <a:p>
            <a:pPr>
              <a:buNone/>
            </a:pPr>
            <a:endParaRPr lang="en-US" sz="36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04900" lvl="1" indent="-342900" algn="ctr">
              <a:buFont typeface="Wingdings" pitchFamily="2" charset="2"/>
              <a:buNone/>
            </a:pPr>
            <a:r>
              <a:rPr lang="en-GB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151" y="0"/>
            <a:ext cx="7888674" cy="98425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FF9933"/>
                </a:solidFill>
              </a:rPr>
              <a:t/>
            </a:r>
            <a:br>
              <a:rPr lang="en-US" sz="2800" dirty="0" smtClean="0">
                <a:solidFill>
                  <a:srgbClr val="FF9933"/>
                </a:solidFill>
              </a:rPr>
            </a:br>
            <a:r>
              <a:rPr lang="en-US" sz="2800" dirty="0" smtClean="0">
                <a:solidFill>
                  <a:srgbClr val="FF9933"/>
                </a:solidFill>
              </a:rPr>
              <a:t>OPTICS QC:   THE </a:t>
            </a:r>
            <a:r>
              <a:rPr lang="en-US" sz="2800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9178"/>
            <a:ext cx="9902825" cy="5325763"/>
          </a:xfrm>
          <a:solidFill>
            <a:srgbClr val="CCFFFF"/>
          </a:solid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5" name="Picture 2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427" y="1327108"/>
            <a:ext cx="4373562" cy="30368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6" name="Picture 3" descr="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1482725"/>
            <a:ext cx="3746500" cy="2522538"/>
          </a:xfrm>
          <a:prstGeom prst="rect">
            <a:avLst/>
          </a:prstGeom>
        </p:spPr>
      </p:pic>
      <p:pic>
        <p:nvPicPr>
          <p:cNvPr id="7" name="Picture 4" descr="I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5213" y="4143375"/>
            <a:ext cx="3406775" cy="227806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6413" y="4535488"/>
            <a:ext cx="3986212" cy="1625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000" b="0" i="0" u="none">
                <a:solidFill>
                  <a:schemeClr val="tx1"/>
                </a:solidFill>
                <a:latin typeface="Arial" charset="0"/>
              </a:rPr>
              <a:t>576 TELESCOPES:</a:t>
            </a:r>
          </a:p>
          <a:p>
            <a:pPr eaLnBrk="1" hangingPunct="1">
              <a:lnSpc>
                <a:spcPct val="100000"/>
              </a:lnSpc>
            </a:pPr>
            <a:endParaRPr lang="en-US" sz="2000" b="0" i="0" u="none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000" b="0" i="0" u="none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US" sz="2000" b="0" i="0" u="none">
                <a:solidFill>
                  <a:schemeClr val="tx1"/>
                </a:solidFill>
                <a:latin typeface="Arial" charset="0"/>
              </a:rPr>
              <a:t>) ~70% within 50 </a:t>
            </a:r>
            <a:r>
              <a:rPr lang="en-US" sz="2000" b="0" i="0" u="none">
                <a:solidFill>
                  <a:schemeClr val="tx1"/>
                </a:solidFill>
                <a:latin typeface="Arial" charset="0"/>
                <a:cs typeface="Arial" charset="0"/>
              </a:rPr>
              <a:t>µ</a:t>
            </a:r>
            <a:r>
              <a:rPr lang="en-US" sz="2000" b="0" i="0" u="none">
                <a:solidFill>
                  <a:schemeClr val="tx1"/>
                </a:solidFill>
                <a:latin typeface="Arial" charset="0"/>
              </a:rPr>
              <a:t>m tolerance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b="0" i="0" u="none">
                <a:solidFill>
                  <a:schemeClr val="hlink"/>
                </a:solidFill>
                <a:latin typeface="Arial" charset="0"/>
              </a:rPr>
              <a:t>B</a:t>
            </a:r>
            <a:r>
              <a:rPr lang="en-US" sz="2000" b="0" i="0" u="none">
                <a:solidFill>
                  <a:schemeClr val="tx1"/>
                </a:solidFill>
                <a:latin typeface="Arial" charset="0"/>
              </a:rPr>
              <a:t>) ~20% within 100 µm tolerance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b="0" i="0" u="none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US" sz="2000" b="0" i="0" u="none">
                <a:solidFill>
                  <a:schemeClr val="tx1"/>
                </a:solidFill>
                <a:latin typeface="Arial" charset="0"/>
              </a:rPr>
              <a:t>) ~10% within </a:t>
            </a:r>
            <a:r>
              <a:rPr lang="en-US" sz="1800" b="0" i="0" u="none">
                <a:solidFill>
                  <a:schemeClr val="tx1"/>
                </a:solidFill>
                <a:latin typeface="Arial" charset="0"/>
              </a:rPr>
              <a:t>150 µm</a:t>
            </a:r>
            <a:r>
              <a:rPr lang="en-US" sz="2000" b="0" i="0" u="none">
                <a:solidFill>
                  <a:schemeClr val="tx1"/>
                </a:solidFill>
                <a:latin typeface="Arial" charset="0"/>
              </a:rPr>
              <a:t> tolerances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70363" y="12049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800" i="0" u="none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070850" y="4292600"/>
            <a:ext cx="47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800" i="0" u="none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304213" y="1557338"/>
            <a:ext cx="477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800" i="0" u="none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1513" y="0"/>
            <a:ext cx="6691312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635000" y="1570038"/>
            <a:ext cx="8667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557" y="1519880"/>
            <a:ext cx="8983362" cy="4510217"/>
          </a:xfrm>
          <a:noFill/>
          <a:ln w="28575"/>
        </p:spPr>
        <p:txBody>
          <a:bodyPr/>
          <a:lstStyle/>
          <a:p>
            <a:pPr marL="1104900" lvl="1" indent="-342900"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ntroduction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MAPMTs 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characterization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main chapter</a:t>
            </a:r>
            <a:endParaRPr lang="en-US" sz="2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quality </a:t>
            </a:r>
            <a:r>
              <a:rPr lang="en-US" sz="2800" dirty="0" smtClean="0"/>
              <a:t>control </a:t>
            </a:r>
            <a:r>
              <a:rPr lang="en-US" sz="2800" dirty="0" smtClean="0">
                <a:solidFill>
                  <a:schemeClr val="tx1"/>
                </a:solidFill>
              </a:rPr>
              <a:t>– only a </a:t>
            </a:r>
            <a:r>
              <a:rPr lang="en-US" sz="2800" dirty="0" err="1" smtClean="0">
                <a:solidFill>
                  <a:schemeClr val="tx1"/>
                </a:solidFill>
              </a:rPr>
              <a:t>flavour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628650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</a:t>
            </a:r>
            <a:r>
              <a:rPr lang="en-US" sz="2800" dirty="0" smtClean="0"/>
              <a:t>yields and </a:t>
            </a:r>
            <a:r>
              <a:rPr lang="en-US" sz="2800" dirty="0" smtClean="0"/>
              <a:t>robustness 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Font typeface="Wingdings" pitchFamily="2" charset="2"/>
              <a:buNone/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9049" y="3768811"/>
            <a:ext cx="8192529" cy="1767016"/>
          </a:xfrm>
          <a:prstGeom prst="rect">
            <a:avLst/>
          </a:prstGeom>
          <a:solidFill>
            <a:srgbClr val="FF99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3740" y="1845276"/>
            <a:ext cx="8192529" cy="972065"/>
          </a:xfrm>
          <a:prstGeom prst="rect">
            <a:avLst/>
          </a:prstGeom>
          <a:solidFill>
            <a:srgbClr val="FF99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MAPMT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161534"/>
            <a:ext cx="9601200" cy="5290066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R7600-03-M16 by Hamamatsu</a:t>
            </a:r>
          </a:p>
          <a:p>
            <a:r>
              <a:rPr lang="en-US" dirty="0" smtClean="0"/>
              <a:t>16 anode channels</a:t>
            </a:r>
          </a:p>
          <a:p>
            <a:r>
              <a:rPr lang="en-US" dirty="0" smtClean="0"/>
              <a:t>bi-alkali photo-cathode </a:t>
            </a:r>
          </a:p>
          <a:p>
            <a:r>
              <a:rPr lang="en-US" dirty="0" smtClean="0"/>
              <a:t>UV extended glass window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		</a:t>
            </a:r>
            <a:r>
              <a:rPr lang="en-US" dirty="0" smtClean="0"/>
              <a:t>Silvia DALLA TORRE</a:t>
            </a:r>
          </a:p>
          <a:p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691" y="1198606"/>
            <a:ext cx="3664666" cy="51848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1848" y="3034881"/>
            <a:ext cx="488091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Photo-cathode surface 	18:1  18:1mm2 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Multiplicative chain 	12 dynodes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Gain 			3.5  10</a:t>
            </a:r>
            <a:r>
              <a:rPr lang="en-US" sz="1600" baseline="30000" dirty="0" smtClean="0">
                <a:solidFill>
                  <a:schemeClr val="tx1"/>
                </a:solidFill>
                <a:effectLst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(typical)</a:t>
            </a:r>
          </a:p>
          <a:p>
            <a:r>
              <a:rPr lang="en-US" sz="1600" dirty="0" smtClean="0">
                <a:solidFill>
                  <a:srgbClr val="FF9933"/>
                </a:solidFill>
                <a:effectLst/>
              </a:rPr>
              <a:t>			&gt; 1  10</a:t>
            </a:r>
            <a:r>
              <a:rPr lang="en-US" sz="1600" baseline="30000" dirty="0" smtClean="0">
                <a:solidFill>
                  <a:srgbClr val="FF9933"/>
                </a:solidFill>
                <a:effectLst/>
              </a:rPr>
              <a:t>6</a:t>
            </a:r>
            <a:r>
              <a:rPr lang="en-US" sz="1600" dirty="0" smtClean="0">
                <a:solidFill>
                  <a:srgbClr val="FF9933"/>
                </a:solidFill>
                <a:effectLst/>
              </a:rPr>
              <a:t> at 800V</a:t>
            </a:r>
          </a:p>
          <a:p>
            <a:r>
              <a:rPr lang="it-IT" sz="1600" dirty="0" err="1" smtClean="0">
                <a:solidFill>
                  <a:schemeClr val="tx1"/>
                </a:solidFill>
                <a:effectLst/>
              </a:rPr>
              <a:t>Anode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 DC per </a:t>
            </a:r>
            <a:r>
              <a:rPr lang="it-IT" sz="1600" dirty="0" err="1" smtClean="0">
                <a:solidFill>
                  <a:schemeClr val="tx1"/>
                </a:solidFill>
                <a:effectLst/>
              </a:rPr>
              <a:t>channel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 	0.8 nA (</a:t>
            </a:r>
            <a:r>
              <a:rPr lang="it-IT" sz="1600" dirty="0" err="1" smtClean="0">
                <a:solidFill>
                  <a:schemeClr val="tx1"/>
                </a:solidFill>
                <a:effectLst/>
              </a:rPr>
              <a:t>typical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en-US" sz="1600" dirty="0" smtClean="0">
                <a:solidFill>
                  <a:srgbClr val="FF9933"/>
                </a:solidFill>
                <a:effectLst/>
              </a:rPr>
              <a:t>			&lt; 2 </a:t>
            </a:r>
            <a:r>
              <a:rPr lang="en-US" sz="1600" dirty="0" err="1" smtClean="0">
                <a:solidFill>
                  <a:srgbClr val="FF9933"/>
                </a:solidFill>
                <a:effectLst/>
              </a:rPr>
              <a:t>nA</a:t>
            </a:r>
            <a:endParaRPr lang="en-US" sz="1600" dirty="0" smtClean="0">
              <a:solidFill>
                <a:srgbClr val="FF9933"/>
              </a:solidFill>
              <a:effectLst/>
            </a:endParaRPr>
          </a:p>
          <a:p>
            <a:r>
              <a:rPr lang="pt-BR" sz="1600" dirty="0" smtClean="0">
                <a:solidFill>
                  <a:schemeClr val="tx1"/>
                </a:solidFill>
                <a:effectLst/>
              </a:rPr>
              <a:t>Total DC 			12 nA (typical),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			60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nA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(maximum)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Anode signal rise time 	0.83 ns (typical)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Signal transit time 		10.9 ns (typical)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Uniformity between anodes 	1:2.5 (typical)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			</a:t>
            </a:r>
            <a:r>
              <a:rPr lang="en-US" sz="1600" dirty="0" smtClean="0">
                <a:solidFill>
                  <a:srgbClr val="FF9933"/>
                </a:solidFill>
                <a:effectLst/>
              </a:rPr>
              <a:t>1:3 (maximum)</a:t>
            </a:r>
          </a:p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QE at 420nm 		&gt;20%</a:t>
            </a:r>
          </a:p>
          <a:p>
            <a:r>
              <a:rPr lang="en-US" sz="1600" dirty="0" smtClean="0">
                <a:solidFill>
                  <a:srgbClr val="FF9933"/>
                </a:solidFill>
                <a:effectLst/>
              </a:rPr>
              <a:t>QE at 250nm 		&gt;5%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vs</a:t>
            </a:r>
            <a:r>
              <a:rPr lang="en-US" dirty="0" smtClean="0"/>
              <a:t> 11 dynodes  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139268"/>
            <a:ext cx="8863012" cy="52615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Typical mean gains (900 V)</a:t>
            </a:r>
          </a:p>
          <a:p>
            <a:endParaRPr lang="en-US" dirty="0" smtClean="0"/>
          </a:p>
          <a:p>
            <a:r>
              <a:rPr lang="en-US" dirty="0" smtClean="0"/>
              <a:t>First peak :  	8 x 10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Second peak: 	4 x 10</a:t>
            </a:r>
            <a:r>
              <a:rPr lang="en-US" baseline="30000" dirty="0" smtClean="0"/>
              <a:t>6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Population of the first peak:</a:t>
            </a:r>
          </a:p>
          <a:p>
            <a:pPr>
              <a:buNone/>
            </a:pPr>
            <a:r>
              <a:rPr lang="en-US" dirty="0" smtClean="0"/>
              <a:t>	30%-40%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contributions to the first peak: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Photoelectrons skipping the </a:t>
            </a:r>
          </a:p>
          <a:p>
            <a:pPr>
              <a:buNone/>
            </a:pPr>
            <a:r>
              <a:rPr lang="en-US" dirty="0" smtClean="0"/>
              <a:t>	first dynode</a:t>
            </a:r>
          </a:p>
          <a:p>
            <a:r>
              <a:rPr lang="en-US" dirty="0" smtClean="0"/>
              <a:t>Conversions on the first dynode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336" y="1675369"/>
            <a:ext cx="4021824" cy="388314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6260716" y="1746637"/>
            <a:ext cx="1079199" cy="3937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900 V</a:t>
            </a:r>
          </a:p>
        </p:txBody>
      </p:sp>
      <p:sp>
        <p:nvSpPr>
          <p:cNvPr id="7" name="Rectangle 48"/>
          <p:cNvSpPr txBox="1">
            <a:spLocks noChangeArrowheads="1"/>
          </p:cNvSpPr>
          <p:nvPr/>
        </p:nvSpPr>
        <p:spPr bwMode="auto">
          <a:xfrm>
            <a:off x="5239264" y="1161535"/>
            <a:ext cx="4065373" cy="439225"/>
          </a:xfrm>
          <a:prstGeom prst="rect">
            <a:avLst/>
          </a:prstGeom>
          <a:solidFill>
            <a:srgbClr val="FF9900">
              <a:alpha val="18824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Single photon mode, single anode</a:t>
            </a:r>
          </a:p>
        </p:txBody>
      </p:sp>
      <p:sp>
        <p:nvSpPr>
          <p:cNvPr id="8" name="Rectangle 48"/>
          <p:cNvSpPr txBox="1">
            <a:spLocks noChangeArrowheads="1"/>
          </p:cNvSpPr>
          <p:nvPr/>
        </p:nvSpPr>
        <p:spPr bwMode="auto">
          <a:xfrm>
            <a:off x="5301049" y="5647255"/>
            <a:ext cx="3991232" cy="629978"/>
          </a:xfrm>
          <a:prstGeom prst="rect">
            <a:avLst/>
          </a:prstGeom>
          <a:solidFill>
            <a:srgbClr val="FF9900">
              <a:alpha val="18824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  <a:effectLst/>
              </a:rPr>
              <a:t>Already observed:</a:t>
            </a:r>
          </a:p>
          <a:p>
            <a:r>
              <a:rPr lang="en-US" sz="1400" dirty="0" smtClean="0">
                <a:solidFill>
                  <a:schemeClr val="tx1"/>
                </a:solidFill>
                <a:effectLst/>
              </a:rPr>
              <a:t>I.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Chirikov-Zorin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et al., NIMA 456 (2001) 310; I.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Chirikov-Zorin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et al., NIMA 461 (2001) 587.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8"/>
          <p:cNvSpPr txBox="1">
            <a:spLocks noChangeArrowheads="1"/>
          </p:cNvSpPr>
          <p:nvPr/>
        </p:nvSpPr>
        <p:spPr bwMode="auto">
          <a:xfrm>
            <a:off x="6734433" y="2734962"/>
            <a:ext cx="2261286" cy="663145"/>
          </a:xfrm>
          <a:prstGeom prst="rect">
            <a:avLst/>
          </a:prstGeom>
          <a:solidFill>
            <a:srgbClr val="FF9900">
              <a:alpha val="18824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BOTH PEAKS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GOOD FOR US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12" y="1992012"/>
            <a:ext cx="3038774" cy="27146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1149180" y="2006130"/>
            <a:ext cx="2471351" cy="3937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Fractional integral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vs</a:t>
            </a:r>
            <a:r>
              <a:rPr lang="en-US" dirty="0" smtClean="0"/>
              <a:t> 11 dynodes   2/2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234" y="1991111"/>
            <a:ext cx="2876769" cy="261795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1" name="Rectangle 48"/>
          <p:cNvSpPr txBox="1">
            <a:spLocks noChangeArrowheads="1"/>
          </p:cNvSpPr>
          <p:nvPr/>
        </p:nvSpPr>
        <p:spPr bwMode="auto">
          <a:xfrm>
            <a:off x="6713838" y="3381849"/>
            <a:ext cx="1033848" cy="3937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zoom</a:t>
            </a:r>
          </a:p>
        </p:txBody>
      </p:sp>
      <p:sp>
        <p:nvSpPr>
          <p:cNvPr id="7" name="Rectangle 48"/>
          <p:cNvSpPr txBox="1">
            <a:spLocks noChangeArrowheads="1"/>
          </p:cNvSpPr>
          <p:nvPr/>
        </p:nvSpPr>
        <p:spPr bwMode="auto">
          <a:xfrm>
            <a:off x="593124" y="1248032"/>
            <a:ext cx="8760941" cy="704336"/>
          </a:xfrm>
          <a:prstGeom prst="rect">
            <a:avLst/>
          </a:prstGeom>
          <a:solidFill>
            <a:srgbClr val="FF9900">
              <a:alpha val="18824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Crucial: 	the possibility to</a:t>
            </a:r>
            <a:r>
              <a:rPr kumimoji="0" lang="en-US" sz="19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apply</a:t>
            </a:r>
            <a:r>
              <a:rPr lang="en-US" sz="19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electronics thresholds low</a:t>
            </a:r>
            <a:r>
              <a:rPr kumimoji="0" lang="en-US" sz="19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enough</a:t>
            </a:r>
          </a:p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guarantee good single </a:t>
            </a:r>
            <a:r>
              <a:rPr kumimoji="0" lang="en-US" sz="1900" b="1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en-US" sz="19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detection efficiency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093" y="4735496"/>
            <a:ext cx="5197603" cy="17054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1577" y="1347745"/>
            <a:ext cx="5053012" cy="4408531"/>
            <a:chOff x="601577" y="1639845"/>
            <a:chExt cx="5053012" cy="4408531"/>
          </a:xfrm>
        </p:grpSpPr>
        <p:grpSp>
          <p:nvGrpSpPr>
            <p:cNvPr id="12" name="Group 11"/>
            <p:cNvGrpSpPr/>
            <p:nvPr/>
          </p:nvGrpSpPr>
          <p:grpSpPr>
            <a:xfrm>
              <a:off x="601577" y="1639845"/>
              <a:ext cx="5053012" cy="4408531"/>
              <a:chOff x="2437928" y="1462731"/>
              <a:chExt cx="5053012" cy="4408531"/>
            </a:xfrm>
          </p:grpSpPr>
          <p:pic>
            <p:nvPicPr>
              <p:cNvPr id="5" name="Picture 13" descr="crosstalk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7928" y="1816787"/>
                <a:ext cx="5053012" cy="4054475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</p:pic>
          <p:sp>
            <p:nvSpPr>
              <p:cNvPr id="6" name="Line 15"/>
              <p:cNvSpPr>
                <a:spLocks noChangeShapeType="1"/>
              </p:cNvSpPr>
              <p:nvPr/>
            </p:nvSpPr>
            <p:spPr bwMode="auto">
              <a:xfrm>
                <a:off x="3417415" y="4137712"/>
                <a:ext cx="3724275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" name="Line 16"/>
              <p:cNvSpPr>
                <a:spLocks noChangeShapeType="1"/>
              </p:cNvSpPr>
              <p:nvPr/>
            </p:nvSpPr>
            <p:spPr bwMode="auto">
              <a:xfrm>
                <a:off x="3760315" y="2156512"/>
                <a:ext cx="0" cy="3086100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" name="Text Box 17"/>
              <p:cNvSpPr txBox="1">
                <a:spLocks noChangeArrowheads="1"/>
              </p:cNvSpPr>
              <p:nvPr/>
            </p:nvSpPr>
            <p:spPr bwMode="auto">
              <a:xfrm>
                <a:off x="3684115" y="2966137"/>
                <a:ext cx="1990725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0" u="none" dirty="0">
                    <a:solidFill>
                      <a:srgbClr val="3333CC"/>
                    </a:solidFill>
                  </a:rPr>
                  <a:t>10 </a:t>
                </a:r>
                <a:r>
                  <a:rPr lang="en-US" sz="1600" i="0" u="none" dirty="0" err="1">
                    <a:solidFill>
                      <a:srgbClr val="3333CC"/>
                    </a:solidFill>
                  </a:rPr>
                  <a:t>fC</a:t>
                </a:r>
                <a:r>
                  <a:rPr lang="en-US" sz="1600" i="0" u="none" dirty="0">
                    <a:solidFill>
                      <a:srgbClr val="3333CC"/>
                    </a:solidFill>
                  </a:rPr>
                  <a:t> threshold</a:t>
                </a:r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>
                <a:off x="4446115" y="3261412"/>
                <a:ext cx="257175" cy="47625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3919065" y="3782112"/>
                <a:ext cx="2705100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0" u="none">
                    <a:solidFill>
                      <a:schemeClr val="hlink"/>
                    </a:solidFill>
                  </a:rPr>
                  <a:t>cross-talk rate &lt; 0.1 %</a:t>
                </a: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1480665" y="3058212"/>
                <a:ext cx="2600325" cy="3397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u="none">
                    <a:solidFill>
                      <a:schemeClr val="tx1"/>
                    </a:solidFill>
                  </a:rPr>
                  <a:t>cross-talk rate</a:t>
                </a: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5455250" y="1462731"/>
                <a:ext cx="1990725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3333CC"/>
                    </a:solidFill>
                  </a:rPr>
                  <a:t>r</a:t>
                </a:r>
                <a:r>
                  <a:rPr lang="en-US" sz="1600" i="0" u="none" dirty="0" smtClean="0">
                    <a:solidFill>
                      <a:srgbClr val="3333CC"/>
                    </a:solidFill>
                  </a:rPr>
                  <a:t>eference anode</a:t>
                </a:r>
                <a:endParaRPr lang="en-US" sz="1600" i="0" u="none" dirty="0">
                  <a:solidFill>
                    <a:srgbClr val="3333CC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 rot="16200000" flipH="1">
              <a:off x="3919839" y="2460710"/>
              <a:ext cx="1149179" cy="160638"/>
            </a:xfrm>
            <a:prstGeom prst="straightConnector1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24841" y="4140200"/>
            <a:ext cx="3081060" cy="1837426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CC"/>
                </a:solidFill>
              </a:rPr>
              <a:t>WORNING:</a:t>
            </a:r>
          </a:p>
          <a:p>
            <a:pPr>
              <a:buNone/>
            </a:pPr>
            <a:endParaRPr lang="en-US" sz="18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the cross-talk rate dramatically 		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depends on the coupling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CC"/>
                </a:solidFill>
              </a:rPr>
              <a:t>between anodes and FE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PIXEL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173892"/>
            <a:ext cx="9341708" cy="523926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916" y="1211735"/>
            <a:ext cx="3906453" cy="511492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grpSp>
        <p:nvGrpSpPr>
          <p:cNvPr id="5" name="Group 13"/>
          <p:cNvGrpSpPr/>
          <p:nvPr/>
        </p:nvGrpSpPr>
        <p:grpSpPr>
          <a:xfrm>
            <a:off x="570814" y="3302987"/>
            <a:ext cx="4238625" cy="2352675"/>
            <a:chOff x="521387" y="3364771"/>
            <a:chExt cx="4238625" cy="2352675"/>
          </a:xfrm>
        </p:grpSpPr>
        <p:pic>
          <p:nvPicPr>
            <p:cNvPr id="1792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387" y="3364771"/>
              <a:ext cx="4238625" cy="2352675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642551" y="4349578"/>
              <a:ext cx="914400" cy="914400"/>
            </a:xfrm>
            <a:prstGeom prst="line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05481" y="4337222"/>
              <a:ext cx="1927654" cy="12356"/>
            </a:xfrm>
            <a:prstGeom prst="line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797011" y="4516393"/>
              <a:ext cx="2018269" cy="4119"/>
            </a:xfrm>
            <a:prstGeom prst="line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48"/>
          <p:cNvSpPr txBox="1">
            <a:spLocks noChangeArrowheads="1"/>
          </p:cNvSpPr>
          <p:nvPr/>
        </p:nvSpPr>
        <p:spPr bwMode="auto">
          <a:xfrm>
            <a:off x="531339" y="1729945"/>
            <a:ext cx="4312509" cy="716692"/>
          </a:xfrm>
          <a:prstGeom prst="rect">
            <a:avLst/>
          </a:prstGeom>
          <a:solidFill>
            <a:srgbClr val="FF9900">
              <a:alpha val="18824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2000" dirty="0" smtClean="0">
                <a:solidFill>
                  <a:srgbClr val="0000CC"/>
                </a:solidFill>
                <a:effectLst/>
              </a:rPr>
              <a:t>Scanning with a light source </a:t>
            </a:r>
          </a:p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2000" dirty="0" smtClean="0">
                <a:solidFill>
                  <a:srgbClr val="0000CC"/>
                </a:solidFill>
                <a:effectLst/>
              </a:rPr>
              <a:t>with a dimension of 0.1 mm </a:t>
            </a:r>
            <a:r>
              <a:rPr lang="en-US" sz="2000" dirty="0" err="1" smtClean="0">
                <a:solidFill>
                  <a:srgbClr val="0000CC"/>
                </a:solidFill>
                <a:effectLst/>
              </a:rPr>
              <a:t>r.m.s</a:t>
            </a:r>
            <a:r>
              <a:rPr lang="en-US" sz="2000" dirty="0" smtClean="0">
                <a:solidFill>
                  <a:srgbClr val="0000CC"/>
                </a:solidFill>
                <a:effectLst/>
              </a:rPr>
              <a:t>.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MAPMT in moderate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94" y="3980160"/>
            <a:ext cx="3669958" cy="246843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823" y="4486921"/>
            <a:ext cx="42957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8"/>
          <p:cNvSpPr txBox="1">
            <a:spLocks noChangeArrowheads="1"/>
          </p:cNvSpPr>
          <p:nvPr/>
        </p:nvSpPr>
        <p:spPr bwMode="auto">
          <a:xfrm>
            <a:off x="1478693" y="4176802"/>
            <a:ext cx="2129481" cy="345771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 each pixel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48"/>
          <p:cNvSpPr txBox="1">
            <a:spLocks noChangeArrowheads="1"/>
          </p:cNvSpPr>
          <p:nvPr/>
        </p:nvSpPr>
        <p:spPr bwMode="auto">
          <a:xfrm>
            <a:off x="4300151" y="4077730"/>
            <a:ext cx="4955059" cy="333632"/>
          </a:xfrm>
          <a:prstGeom prst="rect">
            <a:avLst/>
          </a:prstGeom>
          <a:solidFill>
            <a:srgbClr val="FF99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à"/>
              <a:tabLst/>
              <a:defRPr/>
            </a:pPr>
            <a:r>
              <a:rPr lang="en-US" sz="20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Wingdings" pitchFamily="2" charset="2"/>
              </a:rPr>
              <a:t>Shielding: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 &lt; 1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@MAPMT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32284" y="1046423"/>
            <a:ext cx="7793211" cy="2886707"/>
            <a:chOff x="1578274" y="3554844"/>
            <a:chExt cx="7793211" cy="2886707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8274" y="3669958"/>
              <a:ext cx="6486100" cy="2771593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</p:pic>
        <p:sp>
          <p:nvSpPr>
            <p:cNvPr id="11" name="Rectangle 48"/>
            <p:cNvSpPr txBox="1">
              <a:spLocks noChangeArrowheads="1"/>
            </p:cNvSpPr>
            <p:nvPr/>
          </p:nvSpPr>
          <p:spPr bwMode="auto">
            <a:xfrm>
              <a:off x="7938102" y="5263978"/>
              <a:ext cx="1403606" cy="3459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000" kern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All pixels 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48"/>
            <p:cNvSpPr txBox="1">
              <a:spLocks noChangeArrowheads="1"/>
            </p:cNvSpPr>
            <p:nvPr/>
          </p:nvSpPr>
          <p:spPr bwMode="auto">
            <a:xfrm>
              <a:off x="7938102" y="3554844"/>
              <a:ext cx="1408668" cy="708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000" kern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External</a:t>
              </a:r>
            </a:p>
            <a:p>
              <a:pPr marL="571500" marR="0" lvl="0" indent="-5715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000" kern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column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48"/>
            <p:cNvSpPr txBox="1">
              <a:spLocks noChangeArrowheads="1"/>
            </p:cNvSpPr>
            <p:nvPr/>
          </p:nvSpPr>
          <p:spPr bwMode="auto">
            <a:xfrm>
              <a:off x="7962817" y="4399221"/>
              <a:ext cx="1408668" cy="708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000" kern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Internal</a:t>
              </a:r>
            </a:p>
            <a:p>
              <a:pPr marL="571500" marR="0" lvl="0" indent="-5715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2000" kern="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column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48"/>
            <p:cNvSpPr txBox="1">
              <a:spLocks noChangeArrowheads="1"/>
            </p:cNvSpPr>
            <p:nvPr/>
          </p:nvSpPr>
          <p:spPr bwMode="auto">
            <a:xfrm>
              <a:off x="5305168" y="5531925"/>
              <a:ext cx="873210" cy="3937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zoom</a:t>
              </a:r>
            </a:p>
          </p:txBody>
        </p:sp>
        <p:cxnSp>
          <p:nvCxnSpPr>
            <p:cNvPr id="19" name="Straight Arrow Connector 18"/>
            <p:cNvCxnSpPr>
              <a:stCxn id="11" idx="1"/>
              <a:endCxn id="11" idx="1"/>
            </p:cNvCxnSpPr>
            <p:nvPr/>
          </p:nvCxnSpPr>
          <p:spPr bwMode="auto">
            <a:xfrm rot="10800000">
              <a:off x="7938102" y="5436973"/>
              <a:ext cx="1588" cy="1588"/>
            </a:xfrm>
            <a:prstGeom prst="straightConnector1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2" idx="1"/>
            </p:cNvCxnSpPr>
            <p:nvPr/>
          </p:nvCxnSpPr>
          <p:spPr bwMode="auto">
            <a:xfrm rot="10800000" flipV="1">
              <a:off x="7710616" y="3908962"/>
              <a:ext cx="227486" cy="267621"/>
            </a:xfrm>
            <a:prstGeom prst="straightConnector1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6200000" flipV="1">
              <a:off x="7655430" y="4404765"/>
              <a:ext cx="391405" cy="206892"/>
            </a:xfrm>
            <a:prstGeom prst="straightConnector1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6200000" flipV="1">
              <a:off x="7198230" y="4688970"/>
              <a:ext cx="926866" cy="544644"/>
            </a:xfrm>
            <a:prstGeom prst="straightConnector1">
              <a:avLst/>
            </a:prstGeom>
            <a:gradFill rotWithShape="0">
              <a:gsLst>
                <a:gs pos="0">
                  <a:srgbClr val="D1FFFF"/>
                </a:gs>
                <a:gs pos="50000">
                  <a:srgbClr val="D1FFFF">
                    <a:gamma/>
                    <a:shade val="46275"/>
                    <a:invGamma/>
                  </a:srgbClr>
                </a:gs>
                <a:gs pos="100000">
                  <a:srgbClr val="D1FFFF"/>
                </a:gs>
              </a:gsLst>
              <a:lin ang="0" scaled="1"/>
            </a:gra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Rectangle 48"/>
          <p:cNvSpPr txBox="1">
            <a:spLocks noChangeArrowheads="1"/>
          </p:cNvSpPr>
          <p:nvPr/>
        </p:nvSpPr>
        <p:spPr bwMode="auto">
          <a:xfrm>
            <a:off x="2759675" y="947569"/>
            <a:ext cx="4431958" cy="37460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 detection efficiency in B field</a:t>
            </a:r>
          </a:p>
        </p:txBody>
      </p:sp>
      <p:sp>
        <p:nvSpPr>
          <p:cNvPr id="32" name="Rectangle 48"/>
          <p:cNvSpPr txBox="1">
            <a:spLocks noChangeArrowheads="1"/>
          </p:cNvSpPr>
          <p:nvPr/>
        </p:nvSpPr>
        <p:spPr bwMode="auto">
          <a:xfrm>
            <a:off x="2446640" y="4897612"/>
            <a:ext cx="951470" cy="3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 = 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48"/>
          <p:cNvSpPr txBox="1">
            <a:spLocks noChangeArrowheads="1"/>
          </p:cNvSpPr>
          <p:nvPr/>
        </p:nvSpPr>
        <p:spPr bwMode="auto">
          <a:xfrm>
            <a:off x="1869993" y="5482497"/>
            <a:ext cx="1639327" cy="3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 = 18 </a:t>
            </a:r>
            <a:r>
              <a:rPr lang="en-US" sz="2000" kern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CAPABILITY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5359" y="1136822"/>
            <a:ext cx="9544693" cy="527633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 signal amplitude versus rate/pixel,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voltage divider scheme</a:t>
            </a: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pulsed light source synchronous</a:t>
            </a:r>
            <a:r>
              <a:rPr lang="en-US" sz="1600" kern="0" dirty="0" smtClean="0">
                <a:solidFill>
                  <a:srgbClr val="0000CC"/>
                </a:solidFill>
                <a:effectLst/>
                <a:latin typeface="+mn-lt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trigger +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background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lang="en-US" sz="1600" kern="0" dirty="0" smtClean="0">
                <a:solidFill>
                  <a:srgbClr val="0000CC"/>
                </a:solidFill>
                <a:effectLst/>
                <a:latin typeface="+mn-lt"/>
              </a:rPr>
              <a:t>a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lamp</a:t>
            </a:r>
          </a:p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tx1"/>
                </a:solidFill>
                <a:effectLst/>
                <a:latin typeface="+mn-lt"/>
              </a:rPr>
              <a:t>IMPORTANT: MIP flux, if non negligible, can modify this picture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14151" y="2199503"/>
            <a:ext cx="5931244" cy="3941803"/>
            <a:chOff x="178" y="1402"/>
            <a:chExt cx="3904" cy="2629"/>
          </a:xfrm>
        </p:grpSpPr>
        <p:pic>
          <p:nvPicPr>
            <p:cNvPr id="7" name="Picture 5" descr="amplitudeVSrate"/>
            <p:cNvPicPr>
              <a:picLocks noChangeAspect="1" noChangeArrowheads="1"/>
            </p:cNvPicPr>
            <p:nvPr/>
          </p:nvPicPr>
          <p:blipFill>
            <a:blip r:embed="rId2" cstate="print"/>
            <a:srcRect t="51311" r="4841"/>
            <a:stretch>
              <a:fillRect/>
            </a:stretch>
          </p:blipFill>
          <p:spPr bwMode="auto">
            <a:xfrm>
              <a:off x="208" y="1402"/>
              <a:ext cx="3874" cy="262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232" y="3869"/>
              <a:ext cx="808" cy="12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n-US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78" y="1414"/>
              <a:ext cx="2222" cy="19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measured for single photoelectron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1843" y="3497"/>
              <a:ext cx="629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500" y="3406"/>
              <a:ext cx="1192" cy="16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200" i="0" u="none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HV range in operation </a:t>
              </a:r>
              <a:endParaRPr lang="en-US" sz="1200" i="0" u="none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1743" y="3370"/>
              <a:ext cx="63" cy="250"/>
            </a:xfrm>
            <a:prstGeom prst="rightBrace">
              <a:avLst>
                <a:gd name="adj1" fmla="val 27564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44" y="1901877"/>
            <a:ext cx="3843088" cy="344859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1729945" y="1692875"/>
            <a:ext cx="2854412" cy="518984"/>
          </a:xfrm>
          <a:prstGeom prst="rect">
            <a:avLst/>
          </a:prstGeom>
          <a:solidFill>
            <a:srgbClr val="FFCC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Folded with the time resolution </a:t>
            </a:r>
          </a:p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of the  read-out chain ( 75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ps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)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8"/>
          <p:cNvSpPr txBox="1">
            <a:spLocks noChangeArrowheads="1"/>
          </p:cNvSpPr>
          <p:nvPr/>
        </p:nvSpPr>
        <p:spPr bwMode="auto">
          <a:xfrm>
            <a:off x="2339546" y="3336323"/>
            <a:ext cx="1033850" cy="234779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= 320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ps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8"/>
          <p:cNvSpPr txBox="1">
            <a:spLocks noChangeArrowheads="1"/>
          </p:cNvSpPr>
          <p:nvPr/>
        </p:nvSpPr>
        <p:spPr bwMode="auto">
          <a:xfrm>
            <a:off x="4924167" y="1245972"/>
            <a:ext cx="2772033" cy="811428"/>
          </a:xfrm>
          <a:prstGeom prst="rect">
            <a:avLst/>
          </a:prstGeom>
          <a:solidFill>
            <a:srgbClr val="FFCC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The tail in the time distribution </a:t>
            </a:r>
            <a:endParaRPr lang="en-US" sz="1400" dirty="0" smtClean="0">
              <a:solidFill>
                <a:schemeClr val="tx1"/>
              </a:solidFill>
              <a:effectLst/>
            </a:endParaRPr>
          </a:p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is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due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to photons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impinging </a:t>
            </a:r>
            <a:endParaRPr lang="en-US" sz="1400" dirty="0" smtClean="0">
              <a:solidFill>
                <a:schemeClr val="tx1"/>
              </a:solidFill>
              <a:effectLst/>
            </a:endParaRPr>
          </a:p>
          <a:p>
            <a:pPr marL="571500" lvl="0" indent="-571500">
              <a:spcBef>
                <a:spcPct val="30000"/>
              </a:spcBef>
              <a:buClr>
                <a:schemeClr val="hlink"/>
              </a:buClr>
              <a:defRPr/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at 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the edges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85925" y="5505450"/>
            <a:ext cx="60864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52600" y="5524500"/>
            <a:ext cx="6067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00113" y="5556250"/>
            <a:ext cx="5746750" cy="595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577988" y="2535238"/>
            <a:ext cx="5734411" cy="3730157"/>
            <a:chOff x="4577988" y="1354138"/>
            <a:chExt cx="5734411" cy="3730157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2061"/>
            <a:stretch>
              <a:fillRect/>
            </a:stretch>
          </p:blipFill>
          <p:spPr bwMode="auto">
            <a:xfrm>
              <a:off x="4577988" y="1354138"/>
              <a:ext cx="5126399" cy="366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965701" y="4495800"/>
              <a:ext cx="4937124" cy="5884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0" u="none" dirty="0" smtClean="0">
                  <a:solidFill>
                    <a:schemeClr val="tx1"/>
                  </a:solidFill>
                </a:rPr>
                <a:t>     0          1          </a:t>
              </a:r>
              <a:r>
                <a:rPr lang="en-US" sz="1400" i="0" u="none" dirty="0">
                  <a:solidFill>
                    <a:schemeClr val="tx1"/>
                  </a:solidFill>
                </a:rPr>
                <a:t>2       </a:t>
              </a:r>
              <a:r>
                <a:rPr lang="en-US" sz="1400" i="0" u="none" dirty="0" smtClean="0">
                  <a:solidFill>
                    <a:schemeClr val="tx1"/>
                  </a:solidFill>
                </a:rPr>
                <a:t>   </a:t>
              </a:r>
              <a:r>
                <a:rPr lang="en-US" sz="1400" i="0" u="none" dirty="0">
                  <a:solidFill>
                    <a:schemeClr val="tx1"/>
                  </a:solidFill>
                </a:rPr>
                <a:t>3         </a:t>
              </a:r>
              <a:r>
                <a:rPr lang="en-US" sz="1400" i="0" u="none" dirty="0" smtClean="0">
                  <a:solidFill>
                    <a:schemeClr val="tx1"/>
                  </a:solidFill>
                </a:rPr>
                <a:t> 4          5          </a:t>
              </a:r>
              <a:r>
                <a:rPr lang="en-US" sz="1400" i="0" u="none" dirty="0">
                  <a:solidFill>
                    <a:schemeClr val="tx1"/>
                  </a:solidFill>
                </a:rPr>
                <a:t>6     t (ns</a:t>
              </a:r>
              <a:r>
                <a:rPr lang="en-US" sz="1400" i="0" u="none" dirty="0" smtClean="0">
                  <a:solidFill>
                    <a:schemeClr val="tx1"/>
                  </a:solidFill>
                </a:rPr>
                <a:t>)</a:t>
              </a:r>
            </a:p>
            <a:p>
              <a:pPr>
                <a:spcBef>
                  <a:spcPct val="50000"/>
                </a:spcBef>
              </a:pPr>
              <a:endParaRPr lang="en-US" sz="1400" i="0" u="none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549682" y="1783363"/>
              <a:ext cx="3762717" cy="1313440"/>
              <a:chOff x="2981325" y="1804988"/>
              <a:chExt cx="4629150" cy="1376362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981325" y="1841500"/>
                <a:ext cx="3776380" cy="13255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017838" y="1804988"/>
                <a:ext cx="2230437" cy="25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 u="none" dirty="0">
                    <a:solidFill>
                      <a:schemeClr val="tx1"/>
                    </a:solidFill>
                  </a:rPr>
                  <a:t>at pixel centre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2997200" y="2025611"/>
                <a:ext cx="2869836" cy="44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 u="none" dirty="0">
                    <a:solidFill>
                      <a:schemeClr val="hlink"/>
                    </a:solidFill>
                  </a:rPr>
                  <a:t>0.5 mm from pixel centre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2981998" y="2277752"/>
                <a:ext cx="2657475" cy="27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 u="none" dirty="0">
                    <a:solidFill>
                      <a:srgbClr val="0000CC"/>
                    </a:solidFill>
                  </a:rPr>
                  <a:t>0.5 mm from pixel border</a:t>
                </a: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3032125" y="2553840"/>
                <a:ext cx="2659063" cy="25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0" u="none" dirty="0">
                    <a:solidFill>
                      <a:schemeClr val="accent2"/>
                    </a:solidFill>
                  </a:rPr>
                  <a:t>at pixel border</a:t>
                </a: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H="1" flipV="1">
                <a:off x="5514975" y="2705100"/>
                <a:ext cx="2095500" cy="47625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</p:grpSp>
      <p:pic>
        <p:nvPicPr>
          <p:cNvPr id="21" name="Picture 15" descr="PM_49_55_g"/>
          <p:cNvPicPr>
            <a:picLocks noChangeAspect="1" noChangeArrowheads="1"/>
          </p:cNvPicPr>
          <p:nvPr/>
        </p:nvPicPr>
        <p:blipFill>
          <a:blip r:embed="rId4" cstate="print"/>
          <a:srcRect l="14789" t="18842" r="64174" b="51820"/>
          <a:stretch>
            <a:fillRect/>
          </a:stretch>
        </p:blipFill>
        <p:spPr bwMode="auto">
          <a:xfrm>
            <a:off x="7838084" y="1087040"/>
            <a:ext cx="2064741" cy="19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 bwMode="auto">
          <a:xfrm>
            <a:off x="8575589" y="1717589"/>
            <a:ext cx="333633" cy="308919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7908324" y="2421924"/>
            <a:ext cx="1075038" cy="457200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285103"/>
            <a:ext cx="8863012" cy="5029972"/>
          </a:xfrm>
        </p:spPr>
        <p:txBody>
          <a:bodyPr/>
          <a:lstStyle/>
          <a:p>
            <a:r>
              <a:rPr lang="en-US" i="1" dirty="0" smtClean="0"/>
              <a:t>P</a:t>
            </a:r>
            <a:r>
              <a:rPr lang="en-US" i="1" dirty="0" smtClean="0"/>
              <a:t>. </a:t>
            </a:r>
            <a:r>
              <a:rPr lang="en-US" i="1" dirty="0" err="1" smtClean="0"/>
              <a:t>Abbon</a:t>
            </a:r>
            <a:r>
              <a:rPr lang="en-US" i="1" dirty="0" smtClean="0"/>
              <a:t> et al., NIMA 587 (2008) 371-387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P. </a:t>
            </a:r>
            <a:r>
              <a:rPr lang="en-US" i="1" dirty="0" err="1" smtClean="0"/>
              <a:t>Abbon</a:t>
            </a:r>
            <a:r>
              <a:rPr lang="en-US" i="1" dirty="0" smtClean="0"/>
              <a:t> et al., NIMA 616 (2010</a:t>
            </a:r>
            <a:r>
              <a:rPr lang="en-US" dirty="0" smtClean="0"/>
              <a:t>) </a:t>
            </a:r>
            <a:r>
              <a:rPr lang="en-US" i="1" dirty="0" smtClean="0"/>
              <a:t>21-37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[ P. </a:t>
            </a:r>
            <a:r>
              <a:rPr lang="en-US" i="1" dirty="0" err="1" smtClean="0"/>
              <a:t>Abbon</a:t>
            </a:r>
            <a:r>
              <a:rPr lang="en-US" i="1" dirty="0" smtClean="0"/>
              <a:t> et al., NIMA 631 (2011</a:t>
            </a:r>
            <a:r>
              <a:rPr lang="en-US" dirty="0" smtClean="0"/>
              <a:t>) </a:t>
            </a:r>
            <a:r>
              <a:rPr lang="en-US" i="1" dirty="0" smtClean="0"/>
              <a:t>26-39 </a:t>
            </a:r>
            <a:r>
              <a:rPr lang="en-US" i="1" dirty="0" smtClean="0"/>
              <a:t>]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Collaborators  to the COMPASS RICH upgrade project from :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dirty="0" smtClean="0"/>
              <a:t>Alessandria, Bonn, </a:t>
            </a:r>
            <a:r>
              <a:rPr lang="en-US" u="sng" dirty="0" smtClean="0"/>
              <a:t>Erlangen</a:t>
            </a:r>
            <a:r>
              <a:rPr lang="en-US" dirty="0" smtClean="0"/>
              <a:t>, Freiburg, </a:t>
            </a:r>
            <a:r>
              <a:rPr lang="en-US" u="sng" dirty="0" smtClean="0"/>
              <a:t>Liberec</a:t>
            </a:r>
            <a:r>
              <a:rPr lang="en-US" dirty="0" smtClean="0"/>
              <a:t>, LIP, Mainz, Munich,</a:t>
            </a:r>
          </a:p>
          <a:p>
            <a:pPr>
              <a:buNone/>
            </a:pPr>
            <a:r>
              <a:rPr lang="en-US" u="sng" dirty="0" smtClean="0"/>
              <a:t>P</a:t>
            </a:r>
            <a:r>
              <a:rPr lang="en-US" u="sng" dirty="0" smtClean="0"/>
              <a:t>rague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dirty="0" err="1" smtClean="0"/>
              <a:t>aclay</a:t>
            </a:r>
            <a:r>
              <a:rPr lang="en-US" dirty="0" smtClean="0"/>
              <a:t>, </a:t>
            </a:r>
            <a:r>
              <a:rPr lang="en-US" u="sng" dirty="0" smtClean="0"/>
              <a:t>Torino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9900"/>
                </a:solidFill>
              </a:rPr>
              <a:t>Trieste</a:t>
            </a:r>
          </a:p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nderlined: specific contribution to MAPMT sector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n-US" sz="1600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600" u="sng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1600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 project leaders &amp; </a:t>
            </a:r>
            <a:r>
              <a:rPr lang="en-US" sz="1600" u="sng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characterisation</a:t>
            </a:r>
            <a:endParaRPr lang="en-US" sz="1600" u="sng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1513" y="0"/>
            <a:ext cx="6691312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635000" y="1570038"/>
            <a:ext cx="8667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557" y="1519880"/>
            <a:ext cx="8983362" cy="4510217"/>
          </a:xfrm>
          <a:noFill/>
          <a:ln w="28575"/>
        </p:spPr>
        <p:txBody>
          <a:bodyPr/>
          <a:lstStyle/>
          <a:p>
            <a:pPr marL="1104900" lvl="1" indent="-342900"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ntroduction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MAPMTs 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characterization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main chapter</a:t>
            </a:r>
            <a:endParaRPr lang="en-US" sz="2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quality </a:t>
            </a:r>
            <a:r>
              <a:rPr lang="en-US" sz="2800" dirty="0" smtClean="0"/>
              <a:t>control </a:t>
            </a:r>
            <a:r>
              <a:rPr lang="en-US" sz="2800" dirty="0" smtClean="0">
                <a:solidFill>
                  <a:schemeClr val="tx1"/>
                </a:solidFill>
              </a:rPr>
              <a:t>– only a </a:t>
            </a:r>
            <a:r>
              <a:rPr lang="en-US" sz="2800" dirty="0" err="1" smtClean="0">
                <a:solidFill>
                  <a:schemeClr val="tx1"/>
                </a:solidFill>
              </a:rPr>
              <a:t>flavour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628650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</a:t>
            </a:r>
            <a:r>
              <a:rPr lang="en-US" sz="2800" dirty="0" smtClean="0"/>
              <a:t>yields and </a:t>
            </a:r>
            <a:r>
              <a:rPr lang="en-US" sz="2800" dirty="0" smtClean="0"/>
              <a:t>robustness 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Font typeface="Wingdings" pitchFamily="2" charset="2"/>
              <a:buNone/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9049" y="1927655"/>
            <a:ext cx="8192529" cy="1865870"/>
          </a:xfrm>
          <a:prstGeom prst="rect">
            <a:avLst/>
          </a:prstGeom>
          <a:solidFill>
            <a:srgbClr val="FF99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0811" y="4658496"/>
            <a:ext cx="8192529" cy="988541"/>
          </a:xfrm>
          <a:prstGeom prst="rect">
            <a:avLst/>
          </a:prstGeom>
          <a:solidFill>
            <a:srgbClr val="FF99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613275" y="3717925"/>
            <a:ext cx="4283075" cy="2773363"/>
            <a:chOff x="884" y="572"/>
            <a:chExt cx="3901" cy="2535"/>
          </a:xfrm>
        </p:grpSpPr>
        <p:graphicFrame>
          <p:nvGraphicFramePr>
            <p:cNvPr id="6" name="Object 16"/>
            <p:cNvGraphicFramePr>
              <a:graphicFrameLocks noChangeAspect="1"/>
            </p:cNvGraphicFramePr>
            <p:nvPr/>
          </p:nvGraphicFramePr>
          <p:xfrm>
            <a:off x="884" y="572"/>
            <a:ext cx="3901" cy="2535"/>
          </p:xfrm>
          <a:graphic>
            <a:graphicData uri="http://schemas.openxmlformats.org/presentationml/2006/ole">
              <p:oleObj spid="_x0000_s200706" name="Corel DESIGNER" r:id="rId3" imgW="2714923" imgH="1763137" progId="Corel DESIGNER.Graphic.10">
                <p:embed/>
              </p:oleObj>
            </a:graphicData>
          </a:graphic>
        </p:graphicFrame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1517" y="1118"/>
              <a:ext cx="241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de-DE" sz="2000" i="0" u="none">
                  <a:solidFill>
                    <a:srgbClr val="FF0066"/>
                  </a:solidFill>
                  <a:latin typeface="Arial" charset="0"/>
                </a:rPr>
                <a:t>measured @ 360 nm</a:t>
              </a: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2995" y="1297460"/>
            <a:ext cx="3348681" cy="328689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800" i="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PROTOCOL – 2 h / </a:t>
            </a:r>
            <a:r>
              <a:rPr lang="de-DE" sz="1800" i="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MAPMT</a:t>
            </a: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sz="18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800" dirty="0" smtClean="0">
                <a:solidFill>
                  <a:schemeClr val="hlink"/>
                </a:solidFill>
                <a:effectLst/>
                <a:latin typeface="Arial" charset="0"/>
              </a:rPr>
              <a:t>(</a:t>
            </a:r>
            <a:r>
              <a:rPr lang="de-DE" sz="1800" dirty="0" err="1" smtClean="0">
                <a:solidFill>
                  <a:schemeClr val="hlink"/>
                </a:solidFill>
                <a:effectLst/>
                <a:latin typeface="Arial" charset="0"/>
              </a:rPr>
              <a:t>largely</a:t>
            </a:r>
            <a:r>
              <a:rPr lang="de-DE" sz="1800" dirty="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de-DE" sz="1800" dirty="0" err="1" smtClean="0">
                <a:solidFill>
                  <a:schemeClr val="hlink"/>
                </a:solidFill>
                <a:effectLst/>
                <a:latin typeface="Arial" charset="0"/>
              </a:rPr>
              <a:t>automatized</a:t>
            </a:r>
            <a:r>
              <a:rPr lang="de-DE" sz="1800" dirty="0" smtClean="0">
                <a:solidFill>
                  <a:schemeClr val="hlink"/>
                </a:solidFill>
                <a:effectLst/>
                <a:latin typeface="Arial" charset="0"/>
              </a:rPr>
              <a:t>)</a:t>
            </a:r>
            <a:endParaRPr lang="de-DE" sz="1800" i="0" u="none" dirty="0">
              <a:solidFill>
                <a:schemeClr val="hlink"/>
              </a:solidFill>
              <a:effectLst/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sz="1800" i="0" u="none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Visual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Inspection</a:t>
            </a: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 (Pixel </a:t>
            </a:r>
            <a:r>
              <a:rPr lang="de-DE" sz="1400" i="0" u="none" dirty="0" err="1" smtClean="0">
                <a:solidFill>
                  <a:srgbClr val="0000CC"/>
                </a:solidFill>
                <a:effectLst/>
                <a:latin typeface="Arial" charset="0"/>
              </a:rPr>
              <a:t>grid</a:t>
            </a:r>
            <a:r>
              <a:rPr lang="de-DE" sz="1400" dirty="0" smtClean="0">
                <a:solidFill>
                  <a:srgbClr val="0000CC"/>
                </a:solidFill>
                <a:effectLst/>
                <a:latin typeface="Arial" charset="0"/>
              </a:rPr>
              <a:t>)</a:t>
            </a:r>
            <a:endParaRPr lang="de-DE" sz="1400" i="0" u="none" dirty="0">
              <a:solidFill>
                <a:srgbClr val="0000CC"/>
              </a:solidFill>
              <a:effectLst/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Noise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rates</a:t>
            </a: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and</a:t>
            </a: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dark</a:t>
            </a: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current</a:t>
            </a:r>
            <a:endParaRPr lang="de-DE" sz="1400" i="0" u="none" dirty="0">
              <a:solidFill>
                <a:srgbClr val="0000CC"/>
              </a:solidFill>
              <a:effectLst/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Scope</a:t>
            </a: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 Image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stored</a:t>
            </a:r>
            <a:endParaRPr lang="de-DE" sz="1400" i="0" u="none" dirty="0">
              <a:solidFill>
                <a:srgbClr val="0000CC"/>
              </a:solidFill>
              <a:effectLst/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Signal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shape</a:t>
            </a: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,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uniformity</a:t>
            </a: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,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gain</a:t>
            </a:r>
            <a:endParaRPr lang="de-DE" sz="1400" i="0" u="none" dirty="0">
              <a:solidFill>
                <a:srgbClr val="0000CC"/>
              </a:solidFill>
              <a:effectLst/>
              <a:latin typeface="Arial" charset="0"/>
            </a:endParaRPr>
          </a:p>
          <a:p>
            <a:pPr marL="1047750" lvl="1" indent="-285750">
              <a:lnSpc>
                <a:spcPct val="80000"/>
              </a:lnSpc>
              <a:spcBef>
                <a:spcPct val="30000"/>
              </a:spcBef>
              <a:buClr>
                <a:srgbClr val="0000CC"/>
              </a:buClr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  <a:effectLst/>
                <a:latin typeface="Arial" charset="0"/>
              </a:rPr>
              <a:t>Amplitude </a:t>
            </a:r>
            <a:r>
              <a:rPr lang="de-DE" sz="1400" i="0" u="none" dirty="0" err="1" smtClean="0">
                <a:solidFill>
                  <a:schemeClr val="tx1"/>
                </a:solidFill>
                <a:effectLst/>
                <a:latin typeface="Arial" charset="0"/>
              </a:rPr>
              <a:t>distribution</a:t>
            </a:r>
            <a:r>
              <a:rPr lang="de-DE" sz="1400" i="0" u="none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de-DE" sz="1400" i="0" u="none" dirty="0">
                <a:solidFill>
                  <a:schemeClr val="tx1"/>
                </a:solidFill>
                <a:effectLst/>
                <a:latin typeface="Arial" charset="0"/>
              </a:rPr>
              <a:t>@ </a:t>
            </a:r>
            <a:r>
              <a:rPr lang="de-DE" sz="1400" i="0" u="none" dirty="0" err="1">
                <a:solidFill>
                  <a:schemeClr val="tx1"/>
                </a:solidFill>
                <a:effectLst/>
                <a:latin typeface="Arial" charset="0"/>
              </a:rPr>
              <a:t>several</a:t>
            </a:r>
            <a:r>
              <a:rPr lang="de-DE" sz="1400" i="0" u="none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de-DE" sz="1400" i="0" u="none" dirty="0" err="1">
                <a:solidFill>
                  <a:schemeClr val="tx1"/>
                </a:solidFill>
                <a:effectLst/>
                <a:latin typeface="Arial" charset="0"/>
              </a:rPr>
              <a:t>Voltages</a:t>
            </a:r>
            <a:endParaRPr lang="de-DE" sz="1400" i="0" u="none" dirty="0">
              <a:solidFill>
                <a:srgbClr val="0000CC"/>
              </a:solidFill>
              <a:effectLst/>
              <a:latin typeface="Arial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400" i="0" u="none" dirty="0">
                <a:solidFill>
                  <a:srgbClr val="0000CC"/>
                </a:solidFill>
                <a:effectLst/>
                <a:latin typeface="Arial" charset="0"/>
              </a:rPr>
              <a:t>Quantum </a:t>
            </a:r>
            <a:r>
              <a:rPr lang="de-DE" sz="1400" i="0" u="none" dirty="0" err="1">
                <a:solidFill>
                  <a:srgbClr val="0000CC"/>
                </a:solidFill>
                <a:effectLst/>
                <a:latin typeface="Arial" charset="0"/>
              </a:rPr>
              <a:t>efficiency</a:t>
            </a:r>
            <a:endParaRPr lang="de-DE" sz="1400" i="0" u="none" dirty="0">
              <a:solidFill>
                <a:srgbClr val="0000CC"/>
              </a:solidFill>
              <a:effectLst/>
              <a:latin typeface="Arial" charset="0"/>
            </a:endParaRPr>
          </a:p>
          <a:p>
            <a:pPr marL="1047750" lvl="1" indent="-285750">
              <a:lnSpc>
                <a:spcPct val="80000"/>
              </a:lnSpc>
              <a:spcBef>
                <a:spcPct val="30000"/>
              </a:spcBef>
              <a:buClr>
                <a:srgbClr val="0000CC"/>
              </a:buClr>
              <a:buFont typeface="Wingdings" pitchFamily="2" charset="2"/>
              <a:buChar char="§"/>
            </a:pPr>
            <a:r>
              <a:rPr lang="de-DE" sz="1400" i="0" u="none" dirty="0" err="1">
                <a:solidFill>
                  <a:schemeClr val="tx1"/>
                </a:solidFill>
                <a:effectLst/>
                <a:latin typeface="Arial" charset="0"/>
              </a:rPr>
              <a:t>measurement</a:t>
            </a:r>
            <a:r>
              <a:rPr lang="de-DE" sz="1400" i="0" u="none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de-DE" sz="1400" i="0" u="none" dirty="0" err="1">
                <a:solidFill>
                  <a:schemeClr val="tx1"/>
                </a:solidFill>
                <a:effectLst/>
                <a:latin typeface="Arial" charset="0"/>
              </a:rPr>
              <a:t>with</a:t>
            </a:r>
            <a:r>
              <a:rPr lang="de-DE" sz="1400" i="0" u="none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de-DE" sz="1400" i="0" u="none" dirty="0" err="1">
                <a:solidFill>
                  <a:schemeClr val="tx1"/>
                </a:solidFill>
                <a:effectLst/>
                <a:latin typeface="Arial" charset="0"/>
              </a:rPr>
              <a:t>blue</a:t>
            </a:r>
            <a:r>
              <a:rPr lang="de-DE" sz="1400" i="0" u="none" dirty="0">
                <a:solidFill>
                  <a:schemeClr val="tx1"/>
                </a:solidFill>
                <a:effectLst/>
                <a:latin typeface="Arial" charset="0"/>
              </a:rPr>
              <a:t> LED </a:t>
            </a:r>
            <a:r>
              <a:rPr lang="de-DE" sz="1400" i="0" u="none" dirty="0" err="1"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lang="de-DE" sz="1400" i="0" u="none" dirty="0">
                <a:solidFill>
                  <a:schemeClr val="tx1"/>
                </a:solidFill>
                <a:effectLst/>
                <a:latin typeface="Arial" charset="0"/>
              </a:rPr>
              <a:t> UV LED</a:t>
            </a:r>
            <a:endParaRPr lang="en-US" sz="1600" i="0" u="none" dirty="0">
              <a:solidFill>
                <a:srgbClr val="0000CC"/>
              </a:solidFill>
              <a:effectLst/>
              <a:latin typeface="Arial" charset="0"/>
            </a:endParaRPr>
          </a:p>
        </p:txBody>
      </p:sp>
      <p:pic>
        <p:nvPicPr>
          <p:cNvPr id="9" name="Picture 8" descr="H6568-950V-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2513" y="939800"/>
            <a:ext cx="208438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624513" y="681038"/>
          <a:ext cx="4162425" cy="3122612"/>
        </p:xfrm>
        <a:graphic>
          <a:graphicData uri="http://schemas.openxmlformats.org/presentationml/2006/ole">
            <p:oleObj spid="_x0000_s200707" name="CorelDRAW" r:id="rId5" imgW="11700212" imgH="8781931" progId="CorelDRAW.Graphic.10">
              <p:embed/>
            </p:oleObj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94125" y="2482850"/>
            <a:ext cx="1920875" cy="11398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600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Individual ADC</a:t>
            </a: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600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spectra for each</a:t>
            </a: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600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channel, voltage,</a:t>
            </a: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600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wavelenght</a:t>
            </a: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sz="1600" i="0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026275" y="5434013"/>
            <a:ext cx="24701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1500" indent="-571500" algn="ctr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800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gain vs HV for each</a:t>
            </a:r>
          </a:p>
          <a:p>
            <a:pPr marL="571500" indent="-571500" algn="ctr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1800" i="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MAPMT anode</a:t>
            </a:r>
          </a:p>
        </p:txBody>
      </p:sp>
      <p:pic>
        <p:nvPicPr>
          <p:cNvPr id="13" name="Picture 18" descr="PM_49_55_g"/>
          <p:cNvPicPr>
            <a:picLocks noChangeAspect="1" noChangeArrowheads="1"/>
          </p:cNvPicPr>
          <p:nvPr/>
        </p:nvPicPr>
        <p:blipFill>
          <a:blip r:embed="rId6" cstate="print"/>
          <a:srcRect l="11958" t="7031" r="15576" b="44992"/>
          <a:stretch>
            <a:fillRect/>
          </a:stretch>
        </p:blipFill>
        <p:spPr bwMode="auto">
          <a:xfrm>
            <a:off x="599044" y="4844536"/>
            <a:ext cx="3551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200650" y="3438525"/>
            <a:ext cx="5715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1513" y="0"/>
            <a:ext cx="6691312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635000" y="1570038"/>
            <a:ext cx="8667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557" y="1519880"/>
            <a:ext cx="8983362" cy="4510217"/>
          </a:xfrm>
          <a:noFill/>
          <a:ln w="28575"/>
        </p:spPr>
        <p:txBody>
          <a:bodyPr/>
          <a:lstStyle/>
          <a:p>
            <a:pPr marL="1104900" lvl="1" indent="-342900"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ntroduction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MAPMTs 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characterization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main chapter</a:t>
            </a:r>
            <a:endParaRPr lang="en-US" sz="2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quality </a:t>
            </a:r>
            <a:r>
              <a:rPr lang="en-US" sz="2800" dirty="0" smtClean="0"/>
              <a:t>control </a:t>
            </a:r>
            <a:r>
              <a:rPr lang="en-US" sz="2800" dirty="0" smtClean="0">
                <a:solidFill>
                  <a:schemeClr val="tx1"/>
                </a:solidFill>
              </a:rPr>
              <a:t>– only a </a:t>
            </a:r>
            <a:r>
              <a:rPr lang="en-US" sz="2800" dirty="0" err="1" smtClean="0">
                <a:solidFill>
                  <a:schemeClr val="tx1"/>
                </a:solidFill>
              </a:rPr>
              <a:t>flavour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628650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</a:t>
            </a:r>
            <a:r>
              <a:rPr lang="en-US" sz="2800" dirty="0" smtClean="0"/>
              <a:t>yields and </a:t>
            </a:r>
            <a:r>
              <a:rPr lang="en-US" sz="2800" dirty="0" smtClean="0"/>
              <a:t>robustness 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Font typeface="Wingdings" pitchFamily="2" charset="2"/>
              <a:buNone/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9049" y="2001795"/>
            <a:ext cx="8192529" cy="2693773"/>
          </a:xfrm>
          <a:prstGeom prst="rect">
            <a:avLst/>
          </a:prstGeom>
          <a:solidFill>
            <a:srgbClr val="FF99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YIELDS &amp;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FF0000"/>
                </a:solidFill>
                <a:effectLst/>
              </a:rPr>
              <a:t>tested: 642 MAPMTs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i.e</a:t>
            </a:r>
            <a:r>
              <a:rPr lang="en-US" dirty="0" smtClean="0">
                <a:effectLst/>
              </a:rPr>
              <a:t> &gt; 10 k anode channels</a:t>
            </a:r>
            <a:endParaRPr lang="en-US" dirty="0" smtClean="0">
              <a:effectLst/>
            </a:endParaRPr>
          </a:p>
          <a:p>
            <a:r>
              <a:rPr lang="en-US" dirty="0" smtClean="0"/>
              <a:t>r</a:t>
            </a:r>
            <a:r>
              <a:rPr lang="en-US" dirty="0" smtClean="0"/>
              <a:t>ejected: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MAPMT </a:t>
            </a:r>
            <a:r>
              <a:rPr lang="en-US" dirty="0" smtClean="0"/>
              <a:t>dead 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MAPMT </a:t>
            </a:r>
            <a:r>
              <a:rPr lang="en-US" dirty="0" smtClean="0"/>
              <a:t>a </a:t>
            </a:r>
            <a:r>
              <a:rPr lang="en-US" dirty="0" smtClean="0"/>
              <a:t>few degree misalignment of the metallic dynode </a:t>
            </a:r>
            <a:r>
              <a:rPr lang="en-US" dirty="0" smtClean="0"/>
              <a:t>set</a:t>
            </a:r>
          </a:p>
          <a:p>
            <a:pPr lvl="1"/>
            <a:r>
              <a:rPr lang="en-US" dirty="0" smtClean="0"/>
              <a:t>20 </a:t>
            </a:r>
            <a:r>
              <a:rPr lang="en-US" dirty="0" smtClean="0"/>
              <a:t>MAPMTs </a:t>
            </a:r>
            <a:r>
              <a:rPr lang="en-US" dirty="0" smtClean="0"/>
              <a:t>too </a:t>
            </a:r>
            <a:r>
              <a:rPr lang="en-US" dirty="0" smtClean="0"/>
              <a:t>high dark current </a:t>
            </a:r>
            <a:r>
              <a:rPr lang="en-US" dirty="0" smtClean="0"/>
              <a:t>for 1 </a:t>
            </a:r>
            <a:r>
              <a:rPr lang="en-US" dirty="0" smtClean="0"/>
              <a:t>or </a:t>
            </a:r>
            <a:r>
              <a:rPr lang="en-US" dirty="0" smtClean="0"/>
              <a:t>2 anodes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0" dirty="0" smtClean="0">
                <a:solidFill>
                  <a:srgbClr val="FF0000"/>
                </a:solidFill>
              </a:rPr>
              <a:t>(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dark I 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&lt; 2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nA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/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ch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after ½ h in 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dark environment)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ejection rate:  ~ 2.5 %</a:t>
            </a:r>
            <a:endParaRPr lang="en-US" dirty="0" smtClean="0">
              <a:effectLst/>
            </a:endParaRPr>
          </a:p>
          <a:p>
            <a:pPr lvl="1">
              <a:buNone/>
            </a:pPr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  <a:effectLst/>
              </a:rPr>
              <a:t>a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fter 5 years, running ~ 6 months/year</a:t>
            </a:r>
          </a:p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  <a:effectLst/>
              </a:rPr>
              <a:t>	1 MAPMT dead over 576 in operation </a:t>
            </a:r>
            <a:r>
              <a:rPr lang="en-US" b="0" dirty="0" smtClean="0">
                <a:solidFill>
                  <a:srgbClr val="FF0000"/>
                </a:solidFill>
                <a:effectLst/>
                <a:sym typeface="Wingdings" pitchFamily="2" charset="2"/>
              </a:rPr>
              <a:t> less than 1‰ / y</a:t>
            </a:r>
          </a:p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  <a:effectLst/>
                <a:sym typeface="Wingdings" pitchFamily="2" charset="2"/>
              </a:rPr>
              <a:t>	</a:t>
            </a:r>
            <a:endParaRPr lang="en-US" b="0" dirty="0" smtClean="0">
              <a:solidFill>
                <a:srgbClr val="FF0000"/>
              </a:solidFill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286" y="2224216"/>
            <a:ext cx="7148512" cy="2471352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1513" y="0"/>
            <a:ext cx="6691312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635000" y="1570038"/>
            <a:ext cx="8667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557" y="1519880"/>
            <a:ext cx="8983362" cy="4510217"/>
          </a:xfrm>
          <a:noFill/>
          <a:ln w="28575"/>
        </p:spPr>
        <p:txBody>
          <a:bodyPr/>
          <a:lstStyle/>
          <a:p>
            <a:pPr marL="1104900" lvl="1" indent="-342900"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ntroduction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MAPMTs 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characterization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main chapter</a:t>
            </a:r>
            <a:endParaRPr lang="en-US" sz="2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quality </a:t>
            </a:r>
            <a:r>
              <a:rPr lang="en-US" sz="2800" dirty="0" smtClean="0"/>
              <a:t>control </a:t>
            </a:r>
            <a:r>
              <a:rPr lang="en-US" sz="2800" dirty="0" smtClean="0">
                <a:solidFill>
                  <a:schemeClr val="tx1"/>
                </a:solidFill>
              </a:rPr>
              <a:t>– only a </a:t>
            </a:r>
            <a:r>
              <a:rPr lang="en-US" sz="2800" dirty="0" err="1" smtClean="0">
                <a:solidFill>
                  <a:schemeClr val="tx1"/>
                </a:solidFill>
              </a:rPr>
              <a:t>flavour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628650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</a:t>
            </a:r>
            <a:r>
              <a:rPr lang="en-US" sz="2800" dirty="0" smtClean="0"/>
              <a:t>yields and </a:t>
            </a:r>
            <a:r>
              <a:rPr lang="en-US" sz="2800" dirty="0" smtClean="0"/>
              <a:t>robustness 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Font typeface="Wingdings" pitchFamily="2" charset="2"/>
              <a:buNone/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</a:t>
            </a:r>
            <a:r>
              <a:rPr lang="en-US" b="1" dirty="0"/>
              <a:t>		</a:t>
            </a:r>
            <a:r>
              <a:rPr lang="en-US" dirty="0"/>
              <a:t>Silvia DALLA TORRE</a:t>
            </a:r>
          </a:p>
          <a:p>
            <a:endParaRPr lang="en-US" dirty="0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1513" y="0"/>
            <a:ext cx="6691312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635000" y="1570038"/>
            <a:ext cx="8667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557" y="1519880"/>
            <a:ext cx="8983362" cy="4510217"/>
          </a:xfrm>
          <a:noFill/>
          <a:ln w="28575"/>
        </p:spPr>
        <p:txBody>
          <a:bodyPr/>
          <a:lstStyle/>
          <a:p>
            <a:pPr marL="1104900" lvl="1" indent="-342900"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None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ntroduction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MAPMTs 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characterization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main chapter</a:t>
            </a:r>
            <a:endParaRPr lang="en-US" sz="2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quality </a:t>
            </a:r>
            <a:r>
              <a:rPr lang="en-US" sz="2800" dirty="0" smtClean="0"/>
              <a:t>control </a:t>
            </a:r>
            <a:r>
              <a:rPr lang="en-US" sz="2800" dirty="0" smtClean="0">
                <a:solidFill>
                  <a:schemeClr val="tx1"/>
                </a:solidFill>
              </a:rPr>
              <a:t>– only a </a:t>
            </a:r>
            <a:r>
              <a:rPr lang="en-US" sz="2800" dirty="0" err="1" smtClean="0">
                <a:solidFill>
                  <a:schemeClr val="tx1"/>
                </a:solidFill>
              </a:rPr>
              <a:t>flavour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628650" indent="-342900">
              <a:lnSpc>
                <a:spcPct val="80000"/>
              </a:lnSpc>
            </a:pP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r>
              <a:rPr lang="en-US" sz="2800" dirty="0" smtClean="0"/>
              <a:t>MAPMTs : </a:t>
            </a:r>
            <a:r>
              <a:rPr lang="en-US" sz="2800" dirty="0" smtClean="0"/>
              <a:t>yields and </a:t>
            </a:r>
            <a:r>
              <a:rPr lang="en-US" sz="2800" dirty="0" smtClean="0"/>
              <a:t>robustness 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342900">
              <a:lnSpc>
                <a:spcPct val="80000"/>
              </a:lnSpc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04900" lvl="1" indent="-342900">
              <a:lnSpc>
                <a:spcPct val="80000"/>
              </a:lnSpc>
              <a:buFont typeface="Wingdings" pitchFamily="2" charset="2"/>
              <a:buNone/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9049" y="2842054"/>
            <a:ext cx="8192529" cy="2693773"/>
          </a:xfrm>
          <a:prstGeom prst="rect">
            <a:avLst/>
          </a:prstGeom>
          <a:solidFill>
            <a:srgbClr val="FF99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RICH-1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 smtClean="0"/>
              <a:t>SuperB</a:t>
            </a:r>
            <a:r>
              <a:rPr lang="en-GB" dirty="0" smtClean="0"/>
              <a:t>-PID, LNF  4/4/2011</a:t>
            </a:r>
            <a:r>
              <a:rPr lang="en-US" dirty="0" smtClean="0"/>
              <a:t>                            </a:t>
            </a:r>
            <a:r>
              <a:rPr lang="en-US" b="1" dirty="0" smtClean="0"/>
              <a:t>                                 MAPMTs		</a:t>
            </a:r>
            <a:r>
              <a:rPr lang="en-US" dirty="0" smtClean="0"/>
              <a:t>Silvia DALLA TORRE</a:t>
            </a:r>
          </a:p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823325" y="6489700"/>
            <a:ext cx="1079500" cy="203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669060"/>
            <a:ext cx="5263978" cy="112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hadron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PID from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 to 60 </a:t>
            </a:r>
            <a:r>
              <a:rPr kumimoji="0" lang="en-US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GeV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/c</a:t>
            </a:r>
            <a:endParaRPr lang="en-US" sz="1600" u="sng" kern="0" noProof="0" dirty="0" smtClean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acceptance: H: 500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mrad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V: 400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mrad</a:t>
            </a:r>
            <a:endParaRPr lang="en-US" sz="1600" kern="0" dirty="0" smtClean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trigger rates up to </a:t>
            </a:r>
            <a:r>
              <a:rPr lang="en-US" sz="1600" u="sng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20 KHz</a:t>
            </a:r>
            <a:r>
              <a:rPr lang="en-US" sz="16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, beam rates up to </a:t>
            </a:r>
            <a:r>
              <a:rPr lang="en-US" sz="1600" u="sng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4∙10</a:t>
            </a:r>
            <a:r>
              <a:rPr lang="en-US" sz="1600" u="sng" baseline="300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r>
              <a:rPr lang="en-US" sz="1600" u="sng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Hz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040905" y="4856163"/>
            <a:ext cx="1098336" cy="5429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u="none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radiator:</a:t>
            </a:r>
          </a:p>
          <a:p>
            <a:r>
              <a:rPr lang="en-US" sz="1600" u="none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000" u="none" baseline="-25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600" u="none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000" u="none" baseline="-25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543069" y="909638"/>
            <a:ext cx="5359756" cy="5410199"/>
            <a:chOff x="2864" y="1016"/>
            <a:chExt cx="2629" cy="2816"/>
          </a:xfrm>
        </p:grpSpPr>
        <p:pic>
          <p:nvPicPr>
            <p:cNvPr id="11" name="Picture 6" descr="rich1_artistic_tran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74"/>
              <a:ext cx="2265" cy="2658"/>
            </a:xfrm>
            <a:prstGeom prst="rect">
              <a:avLst/>
            </a:prstGeom>
            <a:noFill/>
          </p:spPr>
        </p:pic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2864" y="1072"/>
              <a:ext cx="704" cy="4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648" y="1016"/>
              <a:ext cx="160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5232" y="2000"/>
              <a:ext cx="8" cy="15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 rot="5400000">
              <a:off x="5182" y="2575"/>
              <a:ext cx="3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i="0" u="none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 m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 rot="1749544">
              <a:off x="4326" y="1215"/>
              <a:ext cx="3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i="0" u="none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 m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 rot="-1887096">
              <a:off x="2958" y="1055"/>
              <a:ext cx="3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i="0" u="none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 m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367" y="1700"/>
              <a:ext cx="780" cy="164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600" i="0" u="none" dirty="0" smtClean="0">
                  <a:solidFill>
                    <a:srgbClr val="0000CC"/>
                  </a:solidFill>
                </a:rPr>
                <a:t>MWPC’s + </a:t>
              </a:r>
              <a:r>
                <a:rPr lang="en-US" sz="1600" i="0" u="none" dirty="0" err="1" smtClean="0">
                  <a:solidFill>
                    <a:srgbClr val="0000CC"/>
                  </a:solidFill>
                </a:rPr>
                <a:t>CsI</a:t>
              </a:r>
              <a:endParaRPr lang="en-US" sz="1600" i="0" u="none" dirty="0">
                <a:solidFill>
                  <a:srgbClr val="0000CC"/>
                </a:solidFill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42" y="1917"/>
              <a:ext cx="571" cy="27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600" i="0" u="none" dirty="0" smtClean="0">
                  <a:solidFill>
                    <a:srgbClr val="0000CC"/>
                  </a:solidFill>
                </a:rPr>
                <a:t>UV mirror</a:t>
              </a:r>
              <a:endParaRPr lang="en-US" sz="1600" i="0" u="none" dirty="0">
                <a:solidFill>
                  <a:srgbClr val="0000CC"/>
                </a:solidFill>
              </a:endParaRPr>
            </a:p>
            <a:p>
              <a:r>
                <a:rPr lang="en-US" sz="1600" i="0" u="none" dirty="0">
                  <a:solidFill>
                    <a:srgbClr val="0000CC"/>
                  </a:solidFill>
                </a:rPr>
                <a:t>wall</a:t>
              </a: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3297" y="1864"/>
              <a:ext cx="112" cy="1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3764" y="1864"/>
              <a:ext cx="47" cy="5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361" y="1429"/>
              <a:ext cx="543" cy="16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600" i="0" u="none" dirty="0" smtClean="0">
                  <a:solidFill>
                    <a:srgbClr val="0000CC"/>
                  </a:solidFill>
                </a:rPr>
                <a:t>Al vessel</a:t>
              </a:r>
              <a:endParaRPr lang="en-US" sz="1600" i="0" u="none" dirty="0">
                <a:solidFill>
                  <a:srgbClr val="0000CC"/>
                </a:solidFill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470" y="3183"/>
              <a:ext cx="607" cy="27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600" i="0" u="none" dirty="0" smtClean="0">
                  <a:solidFill>
                    <a:srgbClr val="0033CC"/>
                  </a:solidFill>
                </a:rPr>
                <a:t>radiator gas: C</a:t>
              </a:r>
              <a:r>
                <a:rPr lang="en-US" sz="2000" i="0" u="none" baseline="-25000" dirty="0" smtClean="0">
                  <a:solidFill>
                    <a:srgbClr val="0033CC"/>
                  </a:solidFill>
                </a:rPr>
                <a:t>4</a:t>
              </a:r>
              <a:r>
                <a:rPr lang="en-US" sz="1600" i="0" u="none" dirty="0" smtClean="0">
                  <a:solidFill>
                    <a:srgbClr val="0033CC"/>
                  </a:solidFill>
                </a:rPr>
                <a:t>F</a:t>
              </a:r>
              <a:r>
                <a:rPr lang="en-US" sz="2000" i="0" u="none" baseline="-25000" dirty="0" smtClean="0">
                  <a:solidFill>
                    <a:srgbClr val="0033CC"/>
                  </a:solidFill>
                </a:rPr>
                <a:t>10</a:t>
              </a:r>
              <a:endParaRPr lang="en-US" sz="2000" i="0" u="none" baseline="-25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11750" y="1185990"/>
            <a:ext cx="3889548" cy="169341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i="0" u="none" dirty="0" smtClean="0">
                <a:solidFill>
                  <a:schemeClr val="tx1"/>
                </a:solidFill>
              </a:rPr>
              <a:t>    large gaseous  RICH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i="0" u="none" dirty="0" smtClean="0">
                <a:solidFill>
                  <a:schemeClr val="tx1"/>
                </a:solidFill>
              </a:rPr>
              <a:t>    two kind of photon detectors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effectLst/>
              </a:rPr>
              <a:t>    </a:t>
            </a:r>
            <a:r>
              <a:rPr lang="en-US" sz="1600" kern="0" dirty="0" smtClean="0">
                <a:solidFill>
                  <a:schemeClr val="tx1"/>
                </a:solidFill>
              </a:rPr>
              <a:t>detector designed in 1996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</a:rPr>
              <a:t>    in operation since 2002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</a:rPr>
              <a:t>    upgraded in </a:t>
            </a:r>
            <a:r>
              <a:rPr lang="en-US" sz="1600" kern="0" dirty="0" smtClean="0">
                <a:solidFill>
                  <a:schemeClr val="tx1"/>
                </a:solidFill>
              </a:rPr>
              <a:t>2006 (MAPMTs)</a:t>
            </a:r>
            <a:endParaRPr lang="en-US" sz="1600" kern="0" dirty="0" smtClean="0">
              <a:solidFill>
                <a:schemeClr val="tx1"/>
              </a:solidFill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6454778" y="2576513"/>
            <a:ext cx="9524" cy="3143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5402262" y="2524126"/>
            <a:ext cx="247652" cy="255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583240" y="4276861"/>
            <a:ext cx="819150" cy="314574"/>
          </a:xfrm>
          <a:prstGeom prst="rect">
            <a:avLst/>
          </a:prstGeom>
          <a:solidFill>
            <a:srgbClr val="66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i="0" u="none" dirty="0" smtClean="0">
                <a:solidFill>
                  <a:srgbClr val="0000CC"/>
                </a:solidFill>
              </a:rPr>
              <a:t>PMT’s</a:t>
            </a:r>
            <a:endParaRPr lang="en-US" sz="1600" i="0" u="none" dirty="0">
              <a:solidFill>
                <a:srgbClr val="0000CC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5849529" y="3529489"/>
            <a:ext cx="8469" cy="55988"/>
          </a:xfrm>
          <a:prstGeom prst="line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5528473" y="3224216"/>
            <a:ext cx="809624" cy="711993"/>
            <a:chOff x="5386388" y="3285889"/>
            <a:chExt cx="787623" cy="676512"/>
          </a:xfrm>
        </p:grpSpPr>
        <p:sp>
          <p:nvSpPr>
            <p:cNvPr id="30" name="Parallelogram 29"/>
            <p:cNvSpPr/>
            <p:nvPr/>
          </p:nvSpPr>
          <p:spPr bwMode="auto">
            <a:xfrm rot="16716101">
              <a:off x="5643734" y="3565092"/>
              <a:ext cx="433817" cy="305677"/>
            </a:xfrm>
            <a:prstGeom prst="parallelogram">
              <a:avLst>
                <a:gd name="adj" fmla="val 36042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sng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1" name="Parallelogram 30"/>
            <p:cNvSpPr/>
            <p:nvPr/>
          </p:nvSpPr>
          <p:spPr bwMode="auto">
            <a:xfrm rot="20269823">
              <a:off x="5915679" y="3643235"/>
              <a:ext cx="258332" cy="282517"/>
            </a:xfrm>
            <a:prstGeom prst="parallelogram">
              <a:avLst>
                <a:gd name="adj" fmla="val 6535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sng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32" name="Group 73"/>
            <p:cNvGrpSpPr/>
            <p:nvPr/>
          </p:nvGrpSpPr>
          <p:grpSpPr>
            <a:xfrm>
              <a:off x="5386388" y="3285889"/>
              <a:ext cx="758536" cy="676512"/>
              <a:chOff x="5386388" y="3285889"/>
              <a:chExt cx="758536" cy="676512"/>
            </a:xfrm>
          </p:grpSpPr>
          <p:sp>
            <p:nvSpPr>
              <p:cNvPr id="33" name="Parallelogram 32"/>
              <p:cNvSpPr/>
              <p:nvPr/>
            </p:nvSpPr>
            <p:spPr bwMode="auto">
              <a:xfrm rot="16716101">
                <a:off x="5338931" y="3400785"/>
                <a:ext cx="433817" cy="305677"/>
              </a:xfrm>
              <a:prstGeom prst="parallelogram">
                <a:avLst>
                  <a:gd name="adj" fmla="val 36042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1" u="sng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34" name="Parallelogram 33"/>
              <p:cNvSpPr/>
              <p:nvPr/>
            </p:nvSpPr>
            <p:spPr bwMode="auto">
              <a:xfrm rot="1704537">
                <a:off x="5410265" y="3427577"/>
                <a:ext cx="734659" cy="72783"/>
              </a:xfrm>
              <a:prstGeom prst="parallelogram">
                <a:avLst>
                  <a:gd name="adj" fmla="val 85566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1" u="sng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 rot="5400000" flipH="1" flipV="1">
                <a:off x="5547124" y="3613549"/>
                <a:ext cx="321469" cy="47622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 flipH="1" flipV="1">
                <a:off x="5842400" y="3775474"/>
                <a:ext cx="321469" cy="47622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5428085" y="3317564"/>
                <a:ext cx="601244" cy="323369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 flipV="1">
                <a:off x="6031711" y="3598068"/>
                <a:ext cx="80958" cy="3810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 flipV="1">
                <a:off x="5722341" y="3433522"/>
                <a:ext cx="80958" cy="3810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rot="10800000" flipV="1">
                <a:off x="5731802" y="3442930"/>
                <a:ext cx="80958" cy="3810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5386388" y="3636172"/>
                <a:ext cx="597694" cy="326229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 flipV="1">
                <a:off x="5984086" y="3924300"/>
                <a:ext cx="80958" cy="3810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auto">
              <a:xfrm rot="10800000" flipV="1">
                <a:off x="5436659" y="3285889"/>
                <a:ext cx="80957" cy="33338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 rot="5400000" flipH="1" flipV="1">
                <a:off x="5251851" y="3456386"/>
                <a:ext cx="321469" cy="47622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5510319" y="4985678"/>
            <a:ext cx="853351" cy="754360"/>
            <a:chOff x="5405796" y="3271685"/>
            <a:chExt cx="830162" cy="716768"/>
          </a:xfrm>
        </p:grpSpPr>
        <p:sp>
          <p:nvSpPr>
            <p:cNvPr id="46" name="Parallelogram 45"/>
            <p:cNvSpPr/>
            <p:nvPr/>
          </p:nvSpPr>
          <p:spPr bwMode="auto">
            <a:xfrm rot="15727919">
              <a:off x="5385083" y="3346018"/>
              <a:ext cx="716768" cy="568102"/>
            </a:xfrm>
            <a:prstGeom prst="parallelogram">
              <a:avLst>
                <a:gd name="adj" fmla="val 75381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sng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 rot="19490982">
              <a:off x="5981458" y="3617141"/>
              <a:ext cx="254500" cy="269423"/>
            </a:xfrm>
            <a:prstGeom prst="parallelogram">
              <a:avLst>
                <a:gd name="adj" fmla="val 5264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1" u="sng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34" charset="0"/>
              </a:endParaRPr>
            </a:p>
          </p:txBody>
        </p:sp>
        <p:grpSp>
          <p:nvGrpSpPr>
            <p:cNvPr id="48" name="Group 73"/>
            <p:cNvGrpSpPr/>
            <p:nvPr/>
          </p:nvGrpSpPr>
          <p:grpSpPr>
            <a:xfrm>
              <a:off x="5405796" y="3296484"/>
              <a:ext cx="826949" cy="643291"/>
              <a:chOff x="5405796" y="3296484"/>
              <a:chExt cx="826949" cy="643291"/>
            </a:xfrm>
          </p:grpSpPr>
          <p:sp>
            <p:nvSpPr>
              <p:cNvPr id="49" name="Parallelogram 48"/>
              <p:cNvSpPr/>
              <p:nvPr/>
            </p:nvSpPr>
            <p:spPr bwMode="auto">
              <a:xfrm rot="1713590">
                <a:off x="5405796" y="3296484"/>
                <a:ext cx="826949" cy="214071"/>
              </a:xfrm>
              <a:prstGeom prst="parallelogram">
                <a:avLst>
                  <a:gd name="adj" fmla="val 49212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1" u="sng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endParaRPr>
              </a:p>
            </p:txBody>
          </p:sp>
          <p:cxnSp>
            <p:nvCxnSpPr>
              <p:cNvPr id="50" name="Straight Connector 49"/>
              <p:cNvCxnSpPr>
                <a:stCxn id="46" idx="5"/>
              </p:cNvCxnSpPr>
              <p:nvPr/>
            </p:nvCxnSpPr>
            <p:spPr bwMode="auto">
              <a:xfrm rot="5400000" flipH="1">
                <a:off x="5597388" y="3610912"/>
                <a:ext cx="301288" cy="32716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auto">
              <a:xfrm rot="16200000" flipV="1">
                <a:off x="5901214" y="3764277"/>
                <a:ext cx="301222" cy="49769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auto">
              <a:xfrm rot="10800000">
                <a:off x="5409545" y="3310776"/>
                <a:ext cx="624416" cy="334688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 rot="10800000" flipV="1">
                <a:off x="6076744" y="3885470"/>
                <a:ext cx="90308" cy="54305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4" name="Straight Connector 53"/>
          <p:cNvCxnSpPr/>
          <p:nvPr/>
        </p:nvCxnSpPr>
        <p:spPr bwMode="auto">
          <a:xfrm rot="10800000" flipV="1">
            <a:off x="6154785" y="5226844"/>
            <a:ext cx="207125" cy="152398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rot="10800000">
            <a:off x="5559427" y="5341144"/>
            <a:ext cx="641859" cy="35224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rot="16200000" flipV="1">
            <a:off x="5380102" y="5161815"/>
            <a:ext cx="317020" cy="511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10800000" flipV="1">
            <a:off x="5835700" y="5041106"/>
            <a:ext cx="204741" cy="16192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Line 15"/>
          <p:cNvSpPr>
            <a:spLocks noChangeShapeType="1"/>
          </p:cNvSpPr>
          <p:nvPr/>
        </p:nvSpPr>
        <p:spPr bwMode="auto">
          <a:xfrm flipH="1">
            <a:off x="5678488" y="4579143"/>
            <a:ext cx="233364" cy="6691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5926141" y="4581525"/>
            <a:ext cx="104774" cy="6691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cxnSp>
        <p:nvCxnSpPr>
          <p:cNvPr id="60" name="Straight Connector 59"/>
          <p:cNvCxnSpPr/>
          <p:nvPr/>
        </p:nvCxnSpPr>
        <p:spPr bwMode="auto">
          <a:xfrm rot="10800000" flipV="1">
            <a:off x="5523752" y="4872038"/>
            <a:ext cx="197600" cy="140493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Line 15"/>
          <p:cNvSpPr>
            <a:spLocks noChangeShapeType="1"/>
          </p:cNvSpPr>
          <p:nvPr/>
        </p:nvSpPr>
        <p:spPr bwMode="auto">
          <a:xfrm flipH="1" flipV="1">
            <a:off x="5690395" y="3593306"/>
            <a:ext cx="202407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5892801" y="3721894"/>
            <a:ext cx="121444" cy="557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cxnSp>
        <p:nvCxnSpPr>
          <p:cNvPr id="63" name="Straight Connector 62"/>
          <p:cNvCxnSpPr/>
          <p:nvPr/>
        </p:nvCxnSpPr>
        <p:spPr bwMode="auto">
          <a:xfrm rot="10800000">
            <a:off x="5616577" y="4948237"/>
            <a:ext cx="641859" cy="35224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rot="10800000" flipV="1">
            <a:off x="7364416" y="3933821"/>
            <a:ext cx="619137" cy="152403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rot="10800000" flipV="1">
            <a:off x="7383466" y="3962396"/>
            <a:ext cx="619137" cy="152403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7080025" y="5660096"/>
            <a:ext cx="1341665" cy="314574"/>
          </a:xfrm>
          <a:prstGeom prst="rect">
            <a:avLst/>
          </a:prstGeom>
          <a:solidFill>
            <a:srgbClr val="66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i="0" u="none" dirty="0" smtClean="0">
                <a:solidFill>
                  <a:srgbClr val="0000CC"/>
                </a:solidFill>
              </a:rPr>
              <a:t>beam pipe</a:t>
            </a:r>
            <a:endParaRPr lang="en-US" sz="1600" i="0" u="none" dirty="0">
              <a:solidFill>
                <a:srgbClr val="0000CC"/>
              </a:solidFill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flipV="1">
            <a:off x="7521575" y="4057650"/>
            <a:ext cx="280989" cy="16406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630195" y="1841157"/>
            <a:ext cx="3039762" cy="1000898"/>
          </a:xfrm>
          <a:prstGeom prst="rect">
            <a:avLst/>
          </a:prstGeom>
          <a:solidFill>
            <a:srgbClr val="66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8" y="3917092"/>
            <a:ext cx="4955059" cy="2483708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WITH MAPMT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12661" y="1173786"/>
            <a:ext cx="6209751" cy="4699573"/>
            <a:chOff x="2989" y="1202"/>
            <a:chExt cx="3311" cy="2229"/>
          </a:xfrm>
        </p:grpSpPr>
        <p:pic>
          <p:nvPicPr>
            <p:cNvPr id="6" name="Picture 6" descr="4PM-lenti0305"/>
            <p:cNvPicPr>
              <a:picLocks noChangeAspect="1" noChangeArrowheads="1"/>
            </p:cNvPicPr>
            <p:nvPr/>
          </p:nvPicPr>
          <p:blipFill>
            <a:blip r:embed="rId2" cstate="print"/>
            <a:srcRect l="12439" t="34576" r="12439" b="35959"/>
            <a:stretch>
              <a:fillRect/>
            </a:stretch>
          </p:blipFill>
          <p:spPr bwMode="auto">
            <a:xfrm>
              <a:off x="3497" y="1857"/>
              <a:ext cx="2561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 rot="2705297" flipV="1">
              <a:off x="2873" y="2057"/>
              <a:ext cx="592" cy="3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3516292">
              <a:off x="2800" y="2186"/>
              <a:ext cx="602" cy="2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400" i="0" u="none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photons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915262">
              <a:off x="5359" y="3230"/>
              <a:ext cx="712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i="0" u="none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MAPMT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2705297" flipH="1" flipV="1">
              <a:off x="5445" y="2922"/>
              <a:ext cx="202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 rot="994576">
              <a:off x="5205" y="1634"/>
              <a:ext cx="1095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i="0" u="none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concentrator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 rot="2705297">
              <a:off x="4573" y="1454"/>
              <a:ext cx="729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i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field lens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2705297">
              <a:off x="4443" y="1367"/>
              <a:ext cx="69" cy="94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2705297">
              <a:off x="5264" y="1667"/>
              <a:ext cx="212" cy="8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18984" y="1226236"/>
            <a:ext cx="380588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PRINCIPLE</a:t>
            </a:r>
            <a:endParaRPr lang="en-US" sz="2000" i="0" u="none" dirty="0">
              <a:solidFill>
                <a:srgbClr val="3333CC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89538" y="5805551"/>
            <a:ext cx="1956603" cy="314574"/>
          </a:xfrm>
          <a:prstGeom prst="rect">
            <a:avLst/>
          </a:prstGeom>
          <a:solidFill>
            <a:srgbClr val="66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i="0" u="none" dirty="0" smtClean="0">
                <a:solidFill>
                  <a:srgbClr val="0000CC"/>
                </a:solidFill>
              </a:rPr>
              <a:t>Surface ratio: ~ 7</a:t>
            </a:r>
            <a:endParaRPr lang="en-US" sz="1600" i="0" u="none" dirty="0">
              <a:solidFill>
                <a:srgbClr val="0000CC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2551670" y="4899454"/>
            <a:ext cx="1458098" cy="358346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612292" y="4522573"/>
            <a:ext cx="2578443" cy="1289222"/>
          </a:xfrm>
          <a:prstGeom prst="straightConnector1">
            <a:avLst/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DSCN1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65635">
            <a:off x="222071" y="1794692"/>
            <a:ext cx="2738428" cy="20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WITH MAPMT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18" name="Picture 7" descr="IMAG0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4017963"/>
            <a:ext cx="4429125" cy="28400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9" name="Picture 2" descr="CIMG44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3470" y="923582"/>
            <a:ext cx="2304150" cy="158050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2" name="Picture 6" descr="CIMG44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9" y="939801"/>
            <a:ext cx="2253200" cy="15452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3" name="Picture 8" descr="P101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3500" y="947738"/>
            <a:ext cx="2219325" cy="15368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4" name="Picture 9" descr="P10100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1200" y="2541030"/>
            <a:ext cx="2292350" cy="158812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134" y="3963473"/>
            <a:ext cx="2965965" cy="24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893331" y="5522313"/>
            <a:ext cx="1337961" cy="757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i="0" u="none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shielding </a:t>
            </a:r>
            <a:r>
              <a:rPr lang="en-US" sz="1600" i="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against </a:t>
            </a:r>
          </a:p>
          <a:p>
            <a:r>
              <a:rPr lang="en-US" sz="1600" i="0" u="none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 ≤ 200 </a:t>
            </a:r>
            <a:r>
              <a:rPr lang="en-US" sz="1600" i="0" u="none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endParaRPr lang="en-US" sz="1600" i="0" u="none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951814" y="1098207"/>
            <a:ext cx="1247775" cy="66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 u="none" dirty="0">
                <a:solidFill>
                  <a:srgbClr val="3333CC"/>
                </a:solidFill>
              </a:rPr>
              <a:t>home made voltage divider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2286000" y="768693"/>
            <a:ext cx="4361934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 smtClean="0">
                <a:solidFill>
                  <a:srgbClr val="3333CC"/>
                </a:solidFill>
              </a:rPr>
              <a:t>IMPLEMENTATION</a:t>
            </a:r>
            <a:endParaRPr lang="en-US" sz="2000" i="0" u="none" dirty="0">
              <a:solidFill>
                <a:srgbClr val="3333CC"/>
              </a:solidFill>
            </a:endParaRPr>
          </a:p>
        </p:txBody>
      </p:sp>
      <p:pic>
        <p:nvPicPr>
          <p:cNvPr id="17" name="Picture 4" descr="IMAG00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2599" y="2578573"/>
            <a:ext cx="2360936" cy="177100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WITH MAPMT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573795" y="1683093"/>
            <a:ext cx="2397211" cy="80086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 smtClean="0">
                <a:solidFill>
                  <a:srgbClr val="3333CC"/>
                </a:solidFill>
              </a:rPr>
              <a:t>DETECTOR  </a:t>
            </a:r>
          </a:p>
          <a:p>
            <a:pPr algn="ctr">
              <a:spcBef>
                <a:spcPct val="50000"/>
              </a:spcBef>
            </a:pPr>
            <a:r>
              <a:rPr lang="en-US" sz="2000" i="0" u="none" dirty="0" smtClean="0">
                <a:solidFill>
                  <a:srgbClr val="3333CC"/>
                </a:solidFill>
              </a:rPr>
              <a:t>ASSEMBLED</a:t>
            </a:r>
            <a:endParaRPr lang="en-US" sz="2000" i="0" u="none" dirty="0">
              <a:solidFill>
                <a:srgbClr val="3333CC"/>
              </a:solidFill>
            </a:endParaRPr>
          </a:p>
        </p:txBody>
      </p:sp>
      <p:pic>
        <p:nvPicPr>
          <p:cNvPr id="15" name="Picture 4" descr="RIMG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95" y="1145016"/>
            <a:ext cx="5667451" cy="396666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16" name="Picture 3" descr="2006-07 cern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46968" y="3517900"/>
            <a:ext cx="5661965" cy="293796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560679" y="1321915"/>
            <a:ext cx="3197569" cy="369974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outside the RICH vessel</a:t>
            </a:r>
            <a:endParaRPr lang="en-US" sz="2000" kern="0" dirty="0" smtClean="0">
              <a:solidFill>
                <a:schemeClr val="bg1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319457" y="5972174"/>
            <a:ext cx="2971029" cy="369974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inside the RICH vessel</a:t>
            </a:r>
            <a:endParaRPr lang="en-US" sz="200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ASPECT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SuperB-PID, LNF  4/4/2011</a:t>
            </a:r>
            <a:r>
              <a:rPr lang="en-US" smtClean="0"/>
              <a:t>                            </a:t>
            </a:r>
            <a:r>
              <a:rPr lang="en-US" b="1" smtClean="0"/>
              <a:t>                                 MAPMTs		</a:t>
            </a:r>
            <a:r>
              <a:rPr lang="en-US" smtClean="0"/>
              <a:t>Silvia DALLA TORRE</a:t>
            </a:r>
          </a:p>
          <a:p>
            <a:endParaRPr lang="en-US" dirty="0"/>
          </a:p>
        </p:txBody>
      </p:sp>
      <p:pic>
        <p:nvPicPr>
          <p:cNvPr id="9" name="Picture 3" descr="Lens - goodI"/>
          <p:cNvPicPr>
            <a:picLocks noChangeAspect="1" noChangeArrowheads="1"/>
          </p:cNvPicPr>
          <p:nvPr/>
        </p:nvPicPr>
        <p:blipFill>
          <a:blip r:embed="rId3" cstate="print"/>
          <a:srcRect r="28255" b="28177"/>
          <a:stretch>
            <a:fillRect/>
          </a:stretch>
        </p:blipFill>
        <p:spPr bwMode="auto">
          <a:xfrm>
            <a:off x="6581775" y="1547813"/>
            <a:ext cx="3060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7693025" y="1728788"/>
            <a:ext cx="881063" cy="587375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051675" y="1527175"/>
            <a:ext cx="525463" cy="703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78513" y="1203325"/>
            <a:ext cx="19097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000" i="0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image centroide</a:t>
            </a:r>
            <a:endParaRPr lang="cs-CZ" sz="2000" i="0" u="none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7539038" y="2493963"/>
            <a:ext cx="242887" cy="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415338" y="1133475"/>
            <a:ext cx="14874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000" i="0" u="none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Theoretical 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i="0" u="none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endParaRPr lang="cs-CZ" sz="2000" i="0" u="none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7262813" y="2536825"/>
            <a:ext cx="385762" cy="1190625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647950" y="2914650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343275" y="2279650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400425" y="256698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054350" y="3255963"/>
            <a:ext cx="58738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400425" y="2911475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3378200" y="3255963"/>
            <a:ext cx="58738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149725" y="32559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746500" y="32559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3746500" y="2911475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4033838" y="2566988"/>
            <a:ext cx="58737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689350" y="256698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4033838" y="2279650"/>
            <a:ext cx="58737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3713163" y="2279650"/>
            <a:ext cx="58737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4149725" y="2968625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4495800" y="331311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4899025" y="325596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2593975" y="3313113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3054350" y="2911475"/>
            <a:ext cx="58738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2997200" y="256698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3054350" y="2276475"/>
            <a:ext cx="58738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0"/>
          <p:cNvSpPr>
            <a:spLocks noChangeArrowheads="1"/>
          </p:cNvSpPr>
          <p:nvPr/>
        </p:nvSpPr>
        <p:spPr bwMode="auto">
          <a:xfrm>
            <a:off x="4437063" y="2911475"/>
            <a:ext cx="58737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2651125" y="256698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4841875" y="2911475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2651125" y="2279650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4379913" y="2624138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5"/>
          <p:cNvSpPr>
            <a:spLocks noChangeArrowheads="1"/>
          </p:cNvSpPr>
          <p:nvPr/>
        </p:nvSpPr>
        <p:spPr bwMode="auto">
          <a:xfrm>
            <a:off x="4783138" y="2624138"/>
            <a:ext cx="58737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36"/>
          <p:cNvSpPr>
            <a:spLocks noChangeArrowheads="1"/>
          </p:cNvSpPr>
          <p:nvPr/>
        </p:nvSpPr>
        <p:spPr bwMode="auto">
          <a:xfrm>
            <a:off x="4783138" y="2279650"/>
            <a:ext cx="58737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37"/>
          <p:cNvSpPr>
            <a:spLocks noChangeArrowheads="1"/>
          </p:cNvSpPr>
          <p:nvPr/>
        </p:nvSpPr>
        <p:spPr bwMode="auto">
          <a:xfrm>
            <a:off x="4379913" y="2279650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57288"/>
            <a:ext cx="5013325" cy="309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115888" y="1485900"/>
            <a:ext cx="922337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He-Na laser</a:t>
            </a:r>
            <a:r>
              <a:rPr lang="cs-CZ" sz="1400" b="0" i="0" u="none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632</a:t>
            </a:r>
            <a:r>
              <a:rPr lang="cs-CZ" sz="1400" b="0" i="0" u="none">
                <a:solidFill>
                  <a:schemeClr val="tx1"/>
                </a:solidFill>
                <a:latin typeface="Comic Sans MS" pitchFamily="66" charset="0"/>
              </a:rPr>
              <a:t> nm</a:t>
            </a:r>
            <a:endParaRPr lang="en-US" sz="1400" b="0" i="0" u="none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AutoShape 40"/>
          <p:cNvSpPr>
            <a:spLocks noChangeArrowheads="1"/>
          </p:cNvSpPr>
          <p:nvPr/>
        </p:nvSpPr>
        <p:spPr bwMode="auto">
          <a:xfrm rot="5400000">
            <a:off x="86519" y="2566194"/>
            <a:ext cx="115887" cy="288925"/>
          </a:xfrm>
          <a:prstGeom prst="can">
            <a:avLst>
              <a:gd name="adj" fmla="val 623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1"/>
          <p:cNvSpPr>
            <a:spLocks noChangeArrowheads="1"/>
          </p:cNvSpPr>
          <p:nvPr/>
        </p:nvSpPr>
        <p:spPr bwMode="auto">
          <a:xfrm flipV="1">
            <a:off x="231775" y="2681288"/>
            <a:ext cx="57150" cy="58737"/>
          </a:xfrm>
          <a:prstGeom prst="ellipse">
            <a:avLst/>
          </a:prstGeom>
          <a:solidFill>
            <a:srgbClr val="BC20B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460750" y="1169988"/>
            <a:ext cx="87630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optical system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under test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4437063" y="2165350"/>
            <a:ext cx="865187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sz="1400" b="0" i="0" u="none">
                <a:solidFill>
                  <a:schemeClr val="tx1"/>
                </a:solidFill>
                <a:latin typeface="Comic Sans MS" pitchFamily="66" charset="0"/>
              </a:rPr>
              <a:t>Lens focus</a:t>
            </a:r>
            <a:endParaRPr lang="en-US" sz="1400" b="0" i="0" u="none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178300" y="3479800"/>
            <a:ext cx="1404938" cy="730250"/>
          </a:xfrm>
          <a:prstGeom prst="rect">
            <a:avLst/>
          </a:prstGeom>
          <a:solidFill>
            <a:srgbClr val="FDF5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sz="1400" b="0" i="0" u="none">
                <a:solidFill>
                  <a:schemeClr val="tx1"/>
                </a:solidFill>
                <a:latin typeface="Comic Sans MS" pitchFamily="66" charset="0"/>
              </a:rPr>
              <a:t>Detected </a:t>
            </a:r>
            <a:endParaRPr lang="en-US" sz="1400" b="0" i="0" u="none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Image 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(CCD camera)</a:t>
            </a: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2298700" y="1612900"/>
            <a:ext cx="576263" cy="573088"/>
          </a:xfrm>
          <a:prstGeom prst="rect">
            <a:avLst/>
          </a:prstGeom>
          <a:solidFill>
            <a:srgbClr val="FEE6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1866900" y="3790950"/>
            <a:ext cx="100647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Hartmann plate</a:t>
            </a: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1109663" y="1277938"/>
            <a:ext cx="1404937" cy="517525"/>
          </a:xfrm>
          <a:prstGeom prst="rect">
            <a:avLst/>
          </a:prstGeom>
          <a:solidFill>
            <a:srgbClr val="FDF5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b="0" i="0" u="none">
                <a:solidFill>
                  <a:schemeClr val="tx1"/>
                </a:solidFill>
                <a:latin typeface="Comic Sans MS" pitchFamily="66" charset="0"/>
              </a:rPr>
              <a:t>for parallel light</a:t>
            </a:r>
          </a:p>
        </p:txBody>
      </p:sp>
      <p:sp>
        <p:nvSpPr>
          <p:cNvPr id="54" name="Rectangle 48"/>
          <p:cNvSpPr txBox="1">
            <a:spLocks noChangeArrowheads="1"/>
          </p:cNvSpPr>
          <p:nvPr/>
        </p:nvSpPr>
        <p:spPr bwMode="auto">
          <a:xfrm>
            <a:off x="131763" y="3303588"/>
            <a:ext cx="2154237" cy="3937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the principle</a:t>
            </a: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5678488" y="2438400"/>
            <a:ext cx="1849437" cy="3937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1500" indent="-571500"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i="0" u="none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the images</a:t>
            </a:r>
          </a:p>
        </p:txBody>
      </p:sp>
      <p:pic>
        <p:nvPicPr>
          <p:cNvPr id="56" name="Picture 50" descr="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338" y="4567238"/>
            <a:ext cx="2160587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1"/>
          <p:cNvGrpSpPr>
            <a:grpSpLocks/>
          </p:cNvGrpSpPr>
          <p:nvPr/>
        </p:nvGrpSpPr>
        <p:grpSpPr bwMode="auto">
          <a:xfrm>
            <a:off x="3017838" y="4919663"/>
            <a:ext cx="1277937" cy="1538287"/>
            <a:chOff x="864" y="624"/>
            <a:chExt cx="3182" cy="2786"/>
          </a:xfrm>
        </p:grpSpPr>
        <p:pic>
          <p:nvPicPr>
            <p:cNvPr id="58" name="Picture 52" descr="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4" y="624"/>
              <a:ext cx="3182" cy="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9" name="Object 53"/>
            <p:cNvGraphicFramePr>
              <a:graphicFrameLocks noChangeAspect="1"/>
            </p:cNvGraphicFramePr>
            <p:nvPr/>
          </p:nvGraphicFramePr>
          <p:xfrm>
            <a:off x="2496" y="2496"/>
            <a:ext cx="480" cy="395"/>
          </p:xfrm>
          <a:graphic>
            <a:graphicData uri="http://schemas.openxmlformats.org/presentationml/2006/ole">
              <p:oleObj spid="_x0000_s177154" name="Equation" r:id="rId7" imgW="215640" imgH="177480" progId="">
                <p:embed/>
              </p:oleObj>
            </a:graphicData>
          </a:graphic>
        </p:graphicFrame>
        <p:graphicFrame>
          <p:nvGraphicFramePr>
            <p:cNvPr id="60" name="Object 54"/>
            <p:cNvGraphicFramePr>
              <a:graphicFrameLocks noChangeAspect="1"/>
            </p:cNvGraphicFramePr>
            <p:nvPr/>
          </p:nvGraphicFramePr>
          <p:xfrm>
            <a:off x="3216" y="1920"/>
            <a:ext cx="480" cy="463"/>
          </p:xfrm>
          <a:graphic>
            <a:graphicData uri="http://schemas.openxmlformats.org/presentationml/2006/ole">
              <p:oleObj spid="_x0000_s177155" name="Equation" r:id="rId8" imgW="215640" imgH="203040" progId="">
                <p:embed/>
              </p:oleObj>
            </a:graphicData>
          </a:graphic>
        </p:graphicFrame>
      </p:grp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571625" y="5499100"/>
            <a:ext cx="261938" cy="254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835150" y="5651500"/>
            <a:ext cx="1527175" cy="96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3435350" y="4421188"/>
            <a:ext cx="1379538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800" b="0" i="0" u="none">
                <a:solidFill>
                  <a:schemeClr val="tx1"/>
                </a:solidFill>
                <a:latin typeface="Comic Sans MS" pitchFamily="66" charset="0"/>
              </a:rPr>
              <a:t>Zernike 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b="0" i="0" u="none">
                <a:solidFill>
                  <a:schemeClr val="tx1"/>
                </a:solidFill>
                <a:latin typeface="Comic Sans MS" pitchFamily="66" charset="0"/>
              </a:rPr>
              <a:t>polynomials</a:t>
            </a:r>
            <a:endParaRPr lang="cs-CZ" sz="1800" b="0" i="0" u="none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153988" y="4513263"/>
            <a:ext cx="2286000" cy="39370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1500" indent="-571500"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i="0" u="none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the analysis</a:t>
            </a: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6923088" y="3471863"/>
            <a:ext cx="2752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000" i="0" u="none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tolerance 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i="0" u="none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(=  center points  +/- 0.1 mm)</a:t>
            </a:r>
            <a:r>
              <a:rPr lang="en-US" sz="1600" b="0" i="0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0" i="0" u="none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61" descr="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1425" y="4740275"/>
            <a:ext cx="2168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62"/>
          <p:cNvSpPr txBox="1">
            <a:spLocks noChangeArrowheads="1"/>
          </p:cNvSpPr>
          <p:nvPr/>
        </p:nvSpPr>
        <p:spPr bwMode="auto">
          <a:xfrm>
            <a:off x="7031038" y="4252913"/>
            <a:ext cx="2146300" cy="7016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000" b="0" i="0" u="none">
                <a:solidFill>
                  <a:schemeClr val="tx1"/>
                </a:solidFill>
                <a:latin typeface="Comic Sans MS" pitchFamily="66" charset="0"/>
              </a:rPr>
              <a:t>Deviations from 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b="0" i="0" u="none">
                <a:solidFill>
                  <a:schemeClr val="tx1"/>
                </a:solidFill>
                <a:latin typeface="Comic Sans MS" pitchFamily="66" charset="0"/>
              </a:rPr>
              <a:t>ideal surface</a:t>
            </a:r>
            <a:endParaRPr lang="cs-CZ" sz="2000" b="0" i="0" u="none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 flipV="1">
            <a:off x="-244475" y="4278313"/>
            <a:ext cx="5883275" cy="2063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>
            <a:off x="5607050" y="1384300"/>
            <a:ext cx="22225" cy="2944813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>
            <a:off x="5618163" y="4097338"/>
            <a:ext cx="4284662" cy="396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pic>
        <p:nvPicPr>
          <p:cNvPr id="71" name="Picture 57" descr="base func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8561" y="4315512"/>
            <a:ext cx="2095243" cy="213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52368" y="-1"/>
            <a:ext cx="7950457" cy="98854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33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OPTICS QC: 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HARTMANN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 Presentation 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1FFFF"/>
            </a:gs>
            <a:gs pos="50000">
              <a:srgbClr val="D1FFFF">
                <a:gamma/>
                <a:shade val="46275"/>
                <a:invGamma/>
              </a:srgbClr>
            </a:gs>
            <a:gs pos="100000">
              <a:srgbClr val="D1FF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1FFFF"/>
            </a:gs>
            <a:gs pos="50000">
              <a:srgbClr val="D1FFFF">
                <a:gamma/>
                <a:shade val="46275"/>
                <a:invGamma/>
              </a:srgbClr>
            </a:gs>
            <a:gs pos="100000">
              <a:srgbClr val="D1FF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lnDef>
  </a:objectDefaults>
  <a:extraClrSchemeLst>
    <a:extraClrScheme>
      <a:clrScheme name="Paper Presentation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Z:\P32\MSO97PRO\Template\CERN\Paper Presentation 2.pot</Template>
  <TotalTime>82673</TotalTime>
  <Words>907</Words>
  <Application>Microsoft Office PowerPoint</Application>
  <PresentationFormat>Custom</PresentationFormat>
  <Paragraphs>311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Paper Presentation 2</vt:lpstr>
      <vt:lpstr>Equation</vt:lpstr>
      <vt:lpstr>Corel DESIGNER 10.0 Grafik</vt:lpstr>
      <vt:lpstr>CorelDRAW 10.0-Grafik</vt:lpstr>
      <vt:lpstr>Slide 1</vt:lpstr>
      <vt:lpstr>references</vt:lpstr>
      <vt:lpstr>OUTLINE</vt:lpstr>
      <vt:lpstr>OUTLINE</vt:lpstr>
      <vt:lpstr>COMPASS RICH-1</vt:lpstr>
      <vt:lpstr>UPGRADE WITH MAPMT</vt:lpstr>
      <vt:lpstr>UPGRADE WITH MAPMT</vt:lpstr>
      <vt:lpstr>UPGRADE WITH MAPMT</vt:lpstr>
      <vt:lpstr>AN INTERESTING ASPECT</vt:lpstr>
      <vt:lpstr> OPTICS QC:   THE RESULTS </vt:lpstr>
      <vt:lpstr>OUTLINE</vt:lpstr>
      <vt:lpstr>WHICH MAPMT ?</vt:lpstr>
      <vt:lpstr>12 vs 11 dynodes   1/2</vt:lpstr>
      <vt:lpstr>12 vs 11 dynodes   2/2</vt:lpstr>
      <vt:lpstr>CROSS-TALK</vt:lpstr>
      <vt:lpstr>EFFECTIVE PIXEL SIZE</vt:lpstr>
      <vt:lpstr>MAPMT in moderate B</vt:lpstr>
      <vt:lpstr>RATE CAPABILITY</vt:lpstr>
      <vt:lpstr>TIME RESPONSE</vt:lpstr>
      <vt:lpstr>OUTLINE</vt:lpstr>
      <vt:lpstr>QUALITY CONTROL</vt:lpstr>
      <vt:lpstr>OUTLINE</vt:lpstr>
      <vt:lpstr>YIELDS &amp; ROBUSTNESS</vt:lpstr>
      <vt:lpstr>THANK YOU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Robertson</dc:creator>
  <cp:lastModifiedBy>dallator</cp:lastModifiedBy>
  <cp:revision>1588</cp:revision>
  <cp:lastPrinted>2000-06-14T12:59:46Z</cp:lastPrinted>
  <dcterms:created xsi:type="dcterms:W3CDTF">1999-01-09T07:35:23Z</dcterms:created>
  <dcterms:modified xsi:type="dcterms:W3CDTF">2011-04-01T16:16:38Z</dcterms:modified>
</cp:coreProperties>
</file>