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56" r:id="rId2"/>
    <p:sldId id="301" r:id="rId3"/>
    <p:sldId id="303" r:id="rId4"/>
    <p:sldId id="308" r:id="rId5"/>
    <p:sldId id="302" r:id="rId6"/>
    <p:sldId id="270" r:id="rId7"/>
    <p:sldId id="300" r:id="rId8"/>
    <p:sldId id="259" r:id="rId9"/>
    <p:sldId id="260" r:id="rId10"/>
    <p:sldId id="261" r:id="rId11"/>
    <p:sldId id="262" r:id="rId12"/>
    <p:sldId id="271" r:id="rId13"/>
    <p:sldId id="263" r:id="rId14"/>
    <p:sldId id="264" r:id="rId15"/>
    <p:sldId id="265" r:id="rId16"/>
    <p:sldId id="266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86" r:id="rId30"/>
    <p:sldId id="287" r:id="rId31"/>
    <p:sldId id="288" r:id="rId32"/>
    <p:sldId id="289" r:id="rId33"/>
    <p:sldId id="291" r:id="rId34"/>
    <p:sldId id="292" r:id="rId35"/>
    <p:sldId id="293" r:id="rId36"/>
    <p:sldId id="294" r:id="rId37"/>
    <p:sldId id="296" r:id="rId38"/>
    <p:sldId id="297" r:id="rId39"/>
    <p:sldId id="298" r:id="rId40"/>
    <p:sldId id="306" r:id="rId41"/>
    <p:sldId id="304" r:id="rId42"/>
    <p:sldId id="305" r:id="rId43"/>
    <p:sldId id="307" r:id="rId44"/>
    <p:sldId id="267" r:id="rId45"/>
    <p:sldId id="269" r:id="rId4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5" autoAdjust="0"/>
    <p:restoredTop sz="94574" autoAdjust="0"/>
  </p:normalViewPr>
  <p:slideViewPr>
    <p:cSldViewPr snapToGrid="0" snapToObjects="1">
      <p:cViewPr varScale="1">
        <p:scale>
          <a:sx n="87" d="100"/>
          <a:sy n="87" d="100"/>
        </p:scale>
        <p:origin x="-172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BC9EC-2DE2-6748-BE02-CFEFC3B2D3AE}" type="datetimeFigureOut">
              <a:t>4/5/11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CBE63-2F12-2343-A966-82F410F0C4E0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99677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ED283-8600-F54F-AC62-BAD5E4185C61}" type="datetimeFigureOut">
              <a:t>4/5/11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F7E76-607A-B14A-A7FD-F760CAF6A589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95265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BD5F9-8F13-9A4C-9724-4DD3AF5A1E8F}" type="slidenum">
              <a:rPr lang="it-IT" smtClean="0"/>
              <a:pPr/>
              <a:t>22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pPr>
              <a:defRPr/>
            </a:pPr>
            <a:fld id="{95948E19-A6E1-884C-AAF5-17A9716A28F0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‹n.›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634646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71E2D-C8F9-5540-BF1D-464223D4E442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‹n.›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15442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6158A1-CDBC-384C-BC67-9B823875D00C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‹n.›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66027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DF9B3-51F0-3643-A66F-441CB67963D5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‹n.›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64911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96CA79-EF66-4A4F-9EC1-FEDE10C20143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‹n.›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124875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C0A47-544A-BB41-85D3-881DAAEE0E70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‹n.›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063751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5344C-66FA-E345-8AAC-58931B3073BB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‹n.›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36572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464653"/>
                </a:solidFill>
                <a:latin typeface="Arial" charset="0"/>
              </a:rPr>
              <a:t>April 5, 2011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464653"/>
                </a:solidFill>
                <a:latin typeface="Arial" charset="0"/>
              </a:rPr>
              <a:t>F.Forti - Detector Status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E6D2308-F526-D742-9C14-3A9E9B1D17A0}" type="slidenum">
              <a:rPr lang="en-US">
                <a:solidFill>
                  <a:srgbClr val="464653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‹n.›</a:t>
            </a:fld>
            <a:endParaRPr lang="en-US">
              <a:solidFill>
                <a:srgbClr val="464653"/>
              </a:solidFill>
              <a:latin typeface="Arial" charset="0"/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11" name="Picture 8" descr="logo"/>
          <p:cNvPicPr>
            <a:picLocks noChangeAspect="1" noChangeArrowheads="1"/>
          </p:cNvPicPr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487" y="-1"/>
            <a:ext cx="738513" cy="78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396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xiv.org/abs/1007.424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Relationship Id="rId3" Type="http://schemas.openxmlformats.org/officeDocument/2006/relationships/image" Target="../media/image3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o_di_Microsoft_Word_97_-_20041.doc"/><Relationship Id="rId4" Type="http://schemas.openxmlformats.org/officeDocument/2006/relationships/image" Target="../media/image3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Detector Status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/>
              <a:t>F.Forti, INFN and University, Pisa</a:t>
            </a:r>
          </a:p>
        </p:txBody>
      </p:sp>
      <p:pic>
        <p:nvPicPr>
          <p:cNvPr id="4" name="Picture 6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48" y="707231"/>
            <a:ext cx="2165350" cy="229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492" y="439700"/>
            <a:ext cx="444500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98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DCH Background studies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71E2D-C8F9-5540-BF1D-464223D4E442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10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265310" y="132432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/>
              <a:t>The default Geant4 setting overestimate the moultiple Coulomb scattering (Riccardo)</a:t>
            </a:r>
          </a:p>
        </p:txBody>
      </p:sp>
      <p:sp>
        <p:nvSpPr>
          <p:cNvPr id="9" name="Rettangolo 8"/>
          <p:cNvSpPr/>
          <p:nvPr/>
        </p:nvSpPr>
        <p:spPr>
          <a:xfrm>
            <a:off x="0" y="128252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/>
              <a:t>The source of DCH backgrounds are mainly </a:t>
            </a:r>
          </a:p>
          <a:p>
            <a:r>
              <a:rPr lang="it-IT"/>
              <a:t>concentrated in +/- 20 cm from IP (Dana)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3" y="1945351"/>
            <a:ext cx="3886200" cy="21844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8" y="4163120"/>
            <a:ext cx="3873500" cy="2628900"/>
          </a:xfrm>
          <a:prstGeom prst="rect">
            <a:avLst/>
          </a:prstGeom>
        </p:spPr>
      </p:pic>
      <p:grpSp>
        <p:nvGrpSpPr>
          <p:cNvPr id="17" name="Gruppo 16"/>
          <p:cNvGrpSpPr/>
          <p:nvPr/>
        </p:nvGrpSpPr>
        <p:grpSpPr>
          <a:xfrm>
            <a:off x="1767807" y="3774389"/>
            <a:ext cx="845628" cy="2311400"/>
            <a:chOff x="4145472" y="2273300"/>
            <a:chExt cx="845628" cy="2311400"/>
          </a:xfrm>
        </p:grpSpPr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2900" y="2273300"/>
              <a:ext cx="838200" cy="2311400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5472" y="2286000"/>
              <a:ext cx="444500" cy="2286000"/>
            </a:xfrm>
            <a:prstGeom prst="rect">
              <a:avLst/>
            </a:prstGeom>
          </p:spPr>
        </p:pic>
      </p:grpSp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1610" y="1968457"/>
            <a:ext cx="4844475" cy="432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2353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Bookman Old Style" charset="0"/>
              </a:rPr>
              <a:t>Focus of the meeting </a:t>
            </a:r>
          </a:p>
        </p:txBody>
      </p:sp>
      <p:sp>
        <p:nvSpPr>
          <p:cNvPr id="1229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r>
              <a:rPr lang="en-US" sz="2400">
                <a:latin typeface="Gill Sans MT" charset="0"/>
              </a:rPr>
              <a:t>Definition a Quality Assurance policy for the next productions</a:t>
            </a:r>
          </a:p>
          <a:p>
            <a:pPr lvl="1" eaLnBrk="1" hangingPunct="1"/>
            <a:r>
              <a:rPr lang="en-US" sz="2400">
                <a:latin typeface="Gill Sans MT" charset="0"/>
              </a:rPr>
              <a:t>Subsystem + machine reference plots </a:t>
            </a:r>
          </a:p>
          <a:p>
            <a:pPr lvl="1" eaLnBrk="1" hangingPunct="1"/>
            <a:r>
              <a:rPr lang="en-US" sz="2400">
                <a:latin typeface="Gill Sans MT" charset="0"/>
              </a:rPr>
              <a:t>Definition of a before production </a:t>
            </a:r>
            <a:r>
              <a:rPr lang="ja-JP" altLang="en-US" sz="2400">
                <a:latin typeface="Arial" charset="0"/>
              </a:rPr>
              <a:t>“</a:t>
            </a:r>
            <a:r>
              <a:rPr lang="en-US" altLang="ja-JP" sz="2400">
                <a:latin typeface="Gill Sans MT" charset="0"/>
              </a:rPr>
              <a:t>takeoff</a:t>
            </a:r>
            <a:r>
              <a:rPr lang="ja-JP" altLang="en-US" sz="2400">
                <a:latin typeface="Arial" charset="0"/>
              </a:rPr>
              <a:t>”</a:t>
            </a:r>
            <a:r>
              <a:rPr lang="en-US" altLang="ja-JP" sz="2400">
                <a:latin typeface="Gill Sans MT" charset="0"/>
              </a:rPr>
              <a:t> checklist &amp; sign off procedure</a:t>
            </a:r>
          </a:p>
          <a:p>
            <a:pPr eaLnBrk="1" hangingPunct="1"/>
            <a:r>
              <a:rPr lang="en-US" sz="2400">
                <a:latin typeface="Gill Sans MT" charset="0"/>
              </a:rPr>
              <a:t>Definition of a set of reference plot for background studies</a:t>
            </a:r>
          </a:p>
          <a:p>
            <a:pPr lvl="1" eaLnBrk="1" hangingPunct="1"/>
            <a:r>
              <a:rPr lang="en-US" sz="2400">
                <a:latin typeface="Gill Sans MT" charset="0"/>
              </a:rPr>
              <a:t>Definition of a right after production </a:t>
            </a:r>
            <a:r>
              <a:rPr lang="ja-JP" altLang="en-US" sz="2400">
                <a:latin typeface="Arial" charset="0"/>
              </a:rPr>
              <a:t>“</a:t>
            </a:r>
            <a:r>
              <a:rPr lang="en-US" altLang="ja-JP" sz="2400">
                <a:latin typeface="Gill Sans MT" charset="0"/>
              </a:rPr>
              <a:t>landing</a:t>
            </a:r>
            <a:r>
              <a:rPr lang="ja-JP" altLang="en-US" sz="2400">
                <a:latin typeface="Arial" charset="0"/>
              </a:rPr>
              <a:t>”</a:t>
            </a:r>
            <a:r>
              <a:rPr lang="en-US" altLang="ja-JP" sz="2400">
                <a:latin typeface="Gill Sans MT" charset="0"/>
              </a:rPr>
              <a:t> checklist to validate the production output </a:t>
            </a:r>
          </a:p>
          <a:p>
            <a:pPr eaLnBrk="1" hangingPunct="1"/>
            <a:r>
              <a:rPr lang="en-US" sz="2400">
                <a:latin typeface="Gill Sans MT" charset="0"/>
              </a:rPr>
              <a:t>Write down the shopping list for the simulation of the poorly simulated/still not simulated background sources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71E2D-C8F9-5540-BF1D-464223D4E442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11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96760463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SVT</a:t>
            </a:r>
          </a:p>
        </p:txBody>
      </p:sp>
      <p:sp>
        <p:nvSpPr>
          <p:cNvPr id="8" name="Sottotitolo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/>
              <a:t>Giuliana Rizzo</a:t>
            </a:r>
          </a:p>
        </p:txBody>
      </p:sp>
    </p:spTree>
    <p:extLst>
      <p:ext uri="{BB962C8B-B14F-4D97-AF65-F5344CB8AC3E}">
        <p14:creationId xmlns:p14="http://schemas.microsoft.com/office/powerpoint/2010/main" val="2243546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/>
          </p:cNvSpPr>
          <p:nvPr>
            <p:ph type="title" idx="4294967295"/>
          </p:nvPr>
        </p:nvSpPr>
        <p:spPr>
          <a:xfrm>
            <a:off x="609600" y="381000"/>
            <a:ext cx="3048000" cy="9144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rgbClr val="FF0000"/>
                </a:solidFill>
                <a:latin typeface="Bookman Old Style" charset="0"/>
              </a:rPr>
              <a:t>SVT </a:t>
            </a:r>
          </a:p>
        </p:txBody>
      </p:sp>
      <p:sp>
        <p:nvSpPr>
          <p:cNvPr id="13314" name="Rectangle 3"/>
          <p:cNvSpPr>
            <a:spLocks noGrp="1"/>
          </p:cNvSpPr>
          <p:nvPr>
            <p:ph type="body" idx="4294967295"/>
          </p:nvPr>
        </p:nvSpPr>
        <p:spPr>
          <a:xfrm>
            <a:off x="504825" y="1524000"/>
            <a:ext cx="8413750" cy="4687888"/>
          </a:xfrm>
        </p:spPr>
        <p:txBody>
          <a:bodyPr/>
          <a:lstStyle/>
          <a:p>
            <a:pPr eaLnBrk="1" hangingPunct="1"/>
            <a:r>
              <a:rPr lang="en-US" sz="2000">
                <a:solidFill>
                  <a:srgbClr val="0033CC"/>
                </a:solidFill>
                <a:latin typeface="Gill Sans MT" charset="0"/>
              </a:rPr>
              <a:t>SVT Baseline for TDR</a:t>
            </a:r>
          </a:p>
          <a:p>
            <a:pPr lvl="1" eaLnBrk="1" hangingPunct="1"/>
            <a:r>
              <a:rPr lang="en-US" sz="1800">
                <a:solidFill>
                  <a:srgbClr val="0033CC"/>
                </a:solidFill>
                <a:latin typeface="Gill Sans MT" charset="0"/>
              </a:rPr>
              <a:t>Striplets in Layer0 @ R~1.5 cm  </a:t>
            </a:r>
          </a:p>
          <a:p>
            <a:pPr lvl="1" eaLnBrk="1" hangingPunct="1"/>
            <a:r>
              <a:rPr lang="en-US" sz="1800">
                <a:solidFill>
                  <a:srgbClr val="0033CC"/>
                </a:solidFill>
                <a:latin typeface="Gill Sans MT" charset="0"/>
              </a:rPr>
              <a:t>5 layers of silicon strip modules (extended coverage w.r.t BaBar) </a:t>
            </a:r>
          </a:p>
          <a:p>
            <a:pPr eaLnBrk="1" hangingPunct="1"/>
            <a:r>
              <a:rPr lang="en-US" sz="2000">
                <a:solidFill>
                  <a:srgbClr val="0033CC"/>
                </a:solidFill>
                <a:latin typeface="Gill Sans MT" charset="0"/>
              </a:rPr>
              <a:t>Upgrade Layer0 to thin pixel for full luminosity run</a:t>
            </a:r>
          </a:p>
          <a:p>
            <a:pPr lvl="1" eaLnBrk="1" hangingPunct="1"/>
            <a:r>
              <a:rPr lang="en-US" sz="1800">
                <a:solidFill>
                  <a:srgbClr val="0033CC"/>
                </a:solidFill>
                <a:latin typeface="Gill Sans MT" charset="0"/>
              </a:rPr>
              <a:t>more robust against background occupancy</a:t>
            </a:r>
          </a:p>
          <a:p>
            <a:pPr eaLnBrk="1" hangingPunct="1"/>
            <a:r>
              <a:rPr lang="en-US" sz="2000">
                <a:solidFill>
                  <a:srgbClr val="0033CC"/>
                </a:solidFill>
                <a:latin typeface="Gill Sans MT" charset="0"/>
              </a:rPr>
              <a:t>Since Caltech (approval!) more focused activities on the design of the SVT baseline option with regular biweekly SVT-TDR meetings</a:t>
            </a:r>
          </a:p>
          <a:p>
            <a:pPr eaLnBrk="1" hangingPunct="1"/>
            <a:r>
              <a:rPr lang="en-US" sz="2000">
                <a:solidFill>
                  <a:srgbClr val="0033CC"/>
                </a:solidFill>
                <a:latin typeface="Gill Sans MT" charset="0"/>
              </a:rPr>
              <a:t>Some progress also on pixel R&amp;D </a:t>
            </a:r>
          </a:p>
          <a:p>
            <a:pPr lvl="1" eaLnBrk="1" hangingPunct="1"/>
            <a:r>
              <a:rPr lang="en-US" sz="1900">
                <a:solidFill>
                  <a:srgbClr val="0033CC"/>
                </a:solidFill>
                <a:latin typeface="Gill Sans MT" charset="0"/>
              </a:rPr>
              <a:t>Slower than expected due to very long delays in delivery of first Vertical Integration (3D) MAPS </a:t>
            </a:r>
            <a:r>
              <a:rPr lang="en-US" sz="1900">
                <a:solidFill>
                  <a:srgbClr val="0033CC"/>
                </a:solidFill>
                <a:latin typeface="Gill Sans MT" charset="0"/>
                <a:sym typeface="Wingdings" charset="0"/>
              </a:rPr>
              <a:t> </a:t>
            </a:r>
            <a:r>
              <a:rPr lang="en-US" sz="1900">
                <a:solidFill>
                  <a:srgbClr val="0033CC"/>
                </a:solidFill>
                <a:latin typeface="Gill Sans MT" charset="0"/>
              </a:rPr>
              <a:t>some results available from 2D wafers.</a:t>
            </a:r>
          </a:p>
          <a:p>
            <a:pPr lvl="1" eaLnBrk="1" hangingPunct="1"/>
            <a:r>
              <a:rPr lang="en-US" sz="1900">
                <a:solidFill>
                  <a:srgbClr val="0033CC"/>
                </a:solidFill>
                <a:latin typeface="Gill Sans MT" charset="0"/>
              </a:rPr>
              <a:t>Preparation of new submissions for 3D pixels and INMAPS process.  </a:t>
            </a:r>
          </a:p>
          <a:p>
            <a:pPr eaLnBrk="1" hangingPunct="1"/>
            <a:r>
              <a:rPr lang="en-US" sz="2000">
                <a:solidFill>
                  <a:srgbClr val="0033CC"/>
                </a:solidFill>
                <a:latin typeface="Gill Sans MT" charset="0"/>
              </a:rPr>
              <a:t>Testbeam  in preparation for Sept. 2011</a:t>
            </a:r>
          </a:p>
        </p:txBody>
      </p:sp>
      <p:grpSp>
        <p:nvGrpSpPr>
          <p:cNvPr id="13315" name="Group 4"/>
          <p:cNvGrpSpPr>
            <a:grpSpLocks/>
          </p:cNvGrpSpPr>
          <p:nvPr/>
        </p:nvGrpSpPr>
        <p:grpSpPr bwMode="auto">
          <a:xfrm>
            <a:off x="3657600" y="228600"/>
            <a:ext cx="4846638" cy="1558925"/>
            <a:chOff x="2208" y="3072"/>
            <a:chExt cx="3659" cy="1345"/>
          </a:xfrm>
        </p:grpSpPr>
        <p:grpSp>
          <p:nvGrpSpPr>
            <p:cNvPr id="13316" name="Group 5"/>
            <p:cNvGrpSpPr>
              <a:grpSpLocks/>
            </p:cNvGrpSpPr>
            <p:nvPr/>
          </p:nvGrpSpPr>
          <p:grpSpPr bwMode="auto">
            <a:xfrm>
              <a:off x="2208" y="3072"/>
              <a:ext cx="3659" cy="1345"/>
              <a:chOff x="560" y="2381"/>
              <a:chExt cx="5486" cy="1933"/>
            </a:xfrm>
          </p:grpSpPr>
          <p:pic>
            <p:nvPicPr>
              <p:cNvPr id="13325" name="Picture 6" descr="rich_fig1-preview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224"/>
              <a:stretch>
                <a:fillRect/>
              </a:stretch>
            </p:blipFill>
            <p:spPr bwMode="auto">
              <a:xfrm>
                <a:off x="560" y="2381"/>
                <a:ext cx="4944" cy="15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991" name="Text Box 7"/>
              <p:cNvSpPr txBox="1">
                <a:spLocks noChangeArrowheads="1"/>
              </p:cNvSpPr>
              <p:nvPr/>
            </p:nvSpPr>
            <p:spPr bwMode="auto">
              <a:xfrm>
                <a:off x="3776" y="3936"/>
                <a:ext cx="834" cy="3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400">
                    <a:solidFill>
                      <a:schemeClr val="accent2"/>
                    </a:solidFill>
                    <a:latin typeface="Verdana" charset="0"/>
                    <a:cs typeface="+mn-cs"/>
                  </a:rPr>
                  <a:t>40 cm</a:t>
                </a:r>
                <a:endParaRPr lang="en-US" sz="1400">
                  <a:latin typeface="Verdana" charset="0"/>
                  <a:cs typeface="+mn-cs"/>
                </a:endParaRPr>
              </a:p>
            </p:txBody>
          </p:sp>
          <p:sp>
            <p:nvSpPr>
              <p:cNvPr id="41992" name="Line 8"/>
              <p:cNvSpPr>
                <a:spLocks noChangeShapeType="1"/>
              </p:cNvSpPr>
              <p:nvPr/>
            </p:nvSpPr>
            <p:spPr bwMode="auto">
              <a:xfrm flipH="1">
                <a:off x="2720" y="4013"/>
                <a:ext cx="10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41993" name="Line 9"/>
              <p:cNvSpPr>
                <a:spLocks noChangeShapeType="1"/>
              </p:cNvSpPr>
              <p:nvPr/>
            </p:nvSpPr>
            <p:spPr bwMode="auto">
              <a:xfrm flipV="1">
                <a:off x="1999" y="4013"/>
                <a:ext cx="721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41994" name="Line 10"/>
              <p:cNvSpPr>
                <a:spLocks noChangeShapeType="1"/>
              </p:cNvSpPr>
              <p:nvPr/>
            </p:nvSpPr>
            <p:spPr bwMode="auto">
              <a:xfrm flipH="1" flipV="1">
                <a:off x="848" y="4013"/>
                <a:ext cx="672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41995" name="Text Box 11"/>
              <p:cNvSpPr txBox="1">
                <a:spLocks noChangeArrowheads="1"/>
              </p:cNvSpPr>
              <p:nvPr/>
            </p:nvSpPr>
            <p:spPr bwMode="auto">
              <a:xfrm>
                <a:off x="1509" y="3924"/>
                <a:ext cx="834" cy="3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400">
                    <a:solidFill>
                      <a:schemeClr val="accent2"/>
                    </a:solidFill>
                    <a:latin typeface="Verdana" charset="0"/>
                    <a:cs typeface="+mn-cs"/>
                  </a:rPr>
                  <a:t>30 cm</a:t>
                </a:r>
                <a:endParaRPr lang="en-US" sz="1400">
                  <a:latin typeface="Verdana" charset="0"/>
                  <a:cs typeface="+mn-cs"/>
                </a:endParaRPr>
              </a:p>
            </p:txBody>
          </p:sp>
          <p:sp>
            <p:nvSpPr>
              <p:cNvPr id="41996" name="Line 12"/>
              <p:cNvSpPr>
                <a:spLocks noChangeShapeType="1"/>
              </p:cNvSpPr>
              <p:nvPr/>
            </p:nvSpPr>
            <p:spPr bwMode="auto">
              <a:xfrm flipH="1">
                <a:off x="848" y="3822"/>
                <a:ext cx="0" cy="287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41997" name="Line 13"/>
              <p:cNvSpPr>
                <a:spLocks noChangeShapeType="1"/>
              </p:cNvSpPr>
              <p:nvPr/>
            </p:nvSpPr>
            <p:spPr bwMode="auto">
              <a:xfrm>
                <a:off x="4256" y="4013"/>
                <a:ext cx="1008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41998" name="Line 14"/>
              <p:cNvSpPr>
                <a:spLocks noChangeShapeType="1"/>
              </p:cNvSpPr>
              <p:nvPr/>
            </p:nvSpPr>
            <p:spPr bwMode="auto">
              <a:xfrm flipH="1">
                <a:off x="5503" y="3245"/>
                <a:ext cx="0" cy="577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41999" name="Line 15"/>
              <p:cNvSpPr>
                <a:spLocks noChangeShapeType="1"/>
              </p:cNvSpPr>
              <p:nvPr/>
            </p:nvSpPr>
            <p:spPr bwMode="auto">
              <a:xfrm flipH="1" flipV="1">
                <a:off x="5503" y="2621"/>
                <a:ext cx="0" cy="431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42000" name="Text Box 16"/>
              <p:cNvSpPr txBox="1">
                <a:spLocks noChangeArrowheads="1"/>
              </p:cNvSpPr>
              <p:nvPr/>
            </p:nvSpPr>
            <p:spPr bwMode="auto">
              <a:xfrm>
                <a:off x="5300" y="3099"/>
                <a:ext cx="746" cy="3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200">
                    <a:solidFill>
                      <a:schemeClr val="accent2"/>
                    </a:solidFill>
                    <a:latin typeface="Verdana" charset="0"/>
                    <a:cs typeface="+mn-cs"/>
                  </a:rPr>
                  <a:t>20 cm</a:t>
                </a:r>
                <a:endParaRPr lang="en-US" sz="1200">
                  <a:latin typeface="Verdana" charset="0"/>
                  <a:cs typeface="+mn-cs"/>
                </a:endParaRPr>
              </a:p>
            </p:txBody>
          </p:sp>
          <p:sp>
            <p:nvSpPr>
              <p:cNvPr id="42001" name="Line 17"/>
              <p:cNvSpPr>
                <a:spLocks noChangeShapeType="1"/>
              </p:cNvSpPr>
              <p:nvPr/>
            </p:nvSpPr>
            <p:spPr bwMode="auto">
              <a:xfrm flipH="1">
                <a:off x="5264" y="3822"/>
                <a:ext cx="0" cy="287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42002" name="Line 18"/>
              <p:cNvSpPr>
                <a:spLocks noChangeShapeType="1"/>
              </p:cNvSpPr>
              <p:nvPr/>
            </p:nvSpPr>
            <p:spPr bwMode="auto">
              <a:xfrm>
                <a:off x="5264" y="3822"/>
                <a:ext cx="431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07763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</p:grpSp>
        <p:sp>
          <p:nvSpPr>
            <p:cNvPr id="42003" name="Line 19"/>
            <p:cNvSpPr>
              <a:spLocks noChangeShapeType="1"/>
            </p:cNvSpPr>
            <p:nvPr/>
          </p:nvSpPr>
          <p:spPr bwMode="auto">
            <a:xfrm flipV="1">
              <a:off x="3514" y="3888"/>
              <a:ext cx="33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42004" name="Text Box 20"/>
            <p:cNvSpPr txBox="1">
              <a:spLocks noChangeArrowheads="1"/>
            </p:cNvSpPr>
            <p:nvPr/>
          </p:nvSpPr>
          <p:spPr bwMode="auto">
            <a:xfrm>
              <a:off x="3967" y="3970"/>
              <a:ext cx="653" cy="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it-IT" sz="1400" b="1">
                  <a:solidFill>
                    <a:srgbClr val="FF0000"/>
                  </a:solidFill>
                  <a:latin typeface="Verdana" charset="0"/>
                  <a:cs typeface="+mn-cs"/>
                </a:rPr>
                <a:t>Layer0</a:t>
              </a:r>
              <a:endParaRPr lang="en-US" sz="1400" b="1">
                <a:solidFill>
                  <a:srgbClr val="FF000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42005" name="Line 21"/>
            <p:cNvSpPr>
              <a:spLocks noChangeShapeType="1"/>
            </p:cNvSpPr>
            <p:nvPr/>
          </p:nvSpPr>
          <p:spPr bwMode="auto">
            <a:xfrm flipH="1" flipV="1">
              <a:off x="3850" y="3888"/>
              <a:ext cx="249" cy="119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42006" name="Text Box 22"/>
            <p:cNvSpPr txBox="1">
              <a:spLocks noChangeArrowheads="1"/>
            </p:cNvSpPr>
            <p:nvPr/>
          </p:nvSpPr>
          <p:spPr bwMode="auto">
            <a:xfrm>
              <a:off x="2304" y="3840"/>
              <a:ext cx="720" cy="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it-IT" sz="900" b="1">
                  <a:latin typeface="Verdana" charset="0"/>
                  <a:cs typeface="+mn-cs"/>
                </a:rPr>
                <a:t>old beam pipe</a:t>
              </a:r>
              <a:endParaRPr lang="en-US" sz="900" b="1">
                <a:latin typeface="Verdana" charset="0"/>
                <a:cs typeface="+mn-cs"/>
              </a:endParaRPr>
            </a:p>
          </p:txBody>
        </p:sp>
        <p:sp>
          <p:nvSpPr>
            <p:cNvPr id="42007" name="Text Box 23"/>
            <p:cNvSpPr txBox="1">
              <a:spLocks noChangeArrowheads="1"/>
            </p:cNvSpPr>
            <p:nvPr/>
          </p:nvSpPr>
          <p:spPr bwMode="auto">
            <a:xfrm>
              <a:off x="4944" y="3840"/>
              <a:ext cx="767" cy="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it-IT" sz="900" b="1">
                  <a:solidFill>
                    <a:srgbClr val="FF3300"/>
                  </a:solidFill>
                  <a:latin typeface="Verdana" charset="0"/>
                  <a:cs typeface="+mn-cs"/>
                </a:rPr>
                <a:t>new beam pipe</a:t>
              </a:r>
              <a:endParaRPr lang="en-US" sz="900" b="1">
                <a:solidFill>
                  <a:srgbClr val="FF3300"/>
                </a:solidFill>
                <a:latin typeface="Verdana" charset="0"/>
                <a:cs typeface="+mn-cs"/>
              </a:endParaRPr>
            </a:p>
          </p:txBody>
        </p:sp>
        <p:sp>
          <p:nvSpPr>
            <p:cNvPr id="42008" name="Line 24"/>
            <p:cNvSpPr>
              <a:spLocks noChangeShapeType="1"/>
            </p:cNvSpPr>
            <p:nvPr/>
          </p:nvSpPr>
          <p:spPr bwMode="auto">
            <a:xfrm>
              <a:off x="3120" y="3888"/>
              <a:ext cx="1536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42009" name="Line 25"/>
            <p:cNvSpPr>
              <a:spLocks noChangeShapeType="1"/>
            </p:cNvSpPr>
            <p:nvPr/>
          </p:nvSpPr>
          <p:spPr bwMode="auto">
            <a:xfrm flipV="1">
              <a:off x="2928" y="3840"/>
              <a:ext cx="144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42010" name="Line 26"/>
            <p:cNvSpPr>
              <a:spLocks noChangeShapeType="1"/>
            </p:cNvSpPr>
            <p:nvPr/>
          </p:nvSpPr>
          <p:spPr bwMode="auto">
            <a:xfrm flipH="1">
              <a:off x="4657" y="3888"/>
              <a:ext cx="24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</p:grp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71E2D-C8F9-5540-BF1D-464223D4E442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13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890964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FF0000"/>
                </a:solidFill>
                <a:latin typeface="Bookman Old Style" charset="0"/>
              </a:rPr>
              <a:t>Main progress on SVT baseline (I)</a:t>
            </a:r>
          </a:p>
        </p:txBody>
      </p:sp>
      <p:sp>
        <p:nvSpPr>
          <p:cNvPr id="14338" name="Rectangle 4"/>
          <p:cNvSpPr>
            <a:spLocks/>
          </p:cNvSpPr>
          <p:nvPr/>
        </p:nvSpPr>
        <p:spPr bwMode="auto">
          <a:xfrm>
            <a:off x="461963" y="1300163"/>
            <a:ext cx="8113712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0"/>
              <a:buChar char=""/>
            </a:pPr>
            <a:r>
              <a:rPr lang="en-US" sz="2400">
                <a:solidFill>
                  <a:srgbClr val="0033CC"/>
                </a:solidFill>
                <a:latin typeface="Gill Sans MT" charset="0"/>
              </a:rPr>
              <a:t>Requirement definitions for strip/striplets FE readout chips: </a:t>
            </a:r>
          </a:p>
          <a:p>
            <a:pPr marL="547688" lvl="1" indent="-273050" defTabSz="91440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0"/>
              <a:buChar char=""/>
            </a:pPr>
            <a:r>
              <a:rPr lang="en-US" sz="2000">
                <a:solidFill>
                  <a:srgbClr val="0033CC"/>
                </a:solidFill>
                <a:latin typeface="Gill Sans MT" charset="0"/>
              </a:rPr>
              <a:t>Very different among layers: striplets: ~2 MHit/strip </a:t>
            </a:r>
            <a:r>
              <a:rPr lang="en-US" sz="2000">
                <a:solidFill>
                  <a:srgbClr val="0033CC"/>
                </a:solidFill>
                <a:latin typeface="Gill Sans MT" charset="0"/>
                <a:sym typeface="Wingdings" charset="0"/>
              </a:rPr>
              <a:t></a:t>
            </a:r>
            <a:r>
              <a:rPr lang="en-US" sz="2000">
                <a:solidFill>
                  <a:srgbClr val="0033CC"/>
                </a:solidFill>
                <a:latin typeface="Gill Sans MT" charset="0"/>
              </a:rPr>
              <a:t>  25 ns shaping time &amp; fast readout , </a:t>
            </a:r>
            <a:r>
              <a:rPr lang="en-US" sz="2000">
                <a:solidFill>
                  <a:srgbClr val="0033CC"/>
                </a:solidFill>
                <a:latin typeface="Gill Sans MT" charset="0"/>
                <a:sym typeface="Wingdings" charset="0"/>
              </a:rPr>
              <a:t>Layer4-5 strip: long modules  1 </a:t>
            </a:r>
            <a:r>
              <a:rPr lang="en-US" sz="2000">
                <a:solidFill>
                  <a:srgbClr val="0033CC"/>
                </a:solidFill>
                <a:latin typeface="Symbol" charset="0"/>
                <a:sym typeface="Wingdings" charset="0"/>
              </a:rPr>
              <a:t>m</a:t>
            </a:r>
            <a:r>
              <a:rPr lang="en-US" sz="2000">
                <a:solidFill>
                  <a:srgbClr val="0033CC"/>
                </a:solidFill>
                <a:latin typeface="Gill Sans MT" charset="0"/>
                <a:sym typeface="Wingdings" charset="0"/>
              </a:rPr>
              <a:t>s shaping</a:t>
            </a:r>
            <a:endParaRPr lang="en-US" sz="2000">
              <a:solidFill>
                <a:srgbClr val="0033CC"/>
              </a:solidFill>
              <a:latin typeface="Gill Sans MT" charset="0"/>
            </a:endParaRPr>
          </a:p>
          <a:p>
            <a:pPr marL="547688" lvl="1" indent="-273050" defTabSz="91440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0"/>
              <a:buChar char=""/>
            </a:pPr>
            <a:r>
              <a:rPr lang="en-US" sz="2000">
                <a:solidFill>
                  <a:srgbClr val="0033CC"/>
                </a:solidFill>
                <a:latin typeface="Gill Sans MT" charset="0"/>
              </a:rPr>
              <a:t>Existent FE chips do not match and we need to develop new chip(s)</a:t>
            </a:r>
          </a:p>
          <a:p>
            <a:pPr marL="547688" lvl="1" indent="-273050" defTabSz="91440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0"/>
              <a:buChar char=""/>
            </a:pPr>
            <a:r>
              <a:rPr lang="en-US" sz="2000">
                <a:solidFill>
                  <a:srgbClr val="0033CC"/>
                </a:solidFill>
                <a:latin typeface="Gill Sans MT" charset="0"/>
              </a:rPr>
              <a:t>Analog channels could be designed by Pavia group</a:t>
            </a:r>
          </a:p>
          <a:p>
            <a:pPr marL="547688" lvl="1" indent="-273050" defTabSz="91440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0"/>
              <a:buChar char=""/>
            </a:pPr>
            <a:r>
              <a:rPr lang="en-US" sz="2000">
                <a:solidFill>
                  <a:srgbClr val="008000"/>
                </a:solidFill>
                <a:latin typeface="Gill Sans MT" charset="0"/>
              </a:rPr>
              <a:t>Just started to evaluate if readout architecture we developed for pixel could be used for strip and striplets FE chips. Probably yes but need more thinking/simulation. Manpower is an issue.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571500" y="4737100"/>
            <a:ext cx="3563938" cy="1311275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000">
                <a:solidFill>
                  <a:srgbClr val="0033CC"/>
                </a:solidFill>
                <a:latin typeface="Gill Sans MT" charset="0"/>
                <a:cs typeface="+mn-cs"/>
              </a:rPr>
              <a:t>The readout sees the </a:t>
            </a:r>
            <a:r>
              <a:rPr lang="it-IT" sz="2000">
                <a:solidFill>
                  <a:srgbClr val="FF0000"/>
                </a:solidFill>
                <a:latin typeface="Gill Sans MT" charset="0"/>
                <a:cs typeface="+mn-cs"/>
              </a:rPr>
              <a:t>128 strips</a:t>
            </a:r>
            <a:r>
              <a:rPr lang="it-IT" sz="2000">
                <a:solidFill>
                  <a:srgbClr val="0033CC"/>
                </a:solidFill>
                <a:latin typeface="Gill Sans MT" charset="0"/>
                <a:cs typeface="+mn-cs"/>
              </a:rPr>
              <a:t> with </a:t>
            </a:r>
            <a:r>
              <a:rPr lang="it-IT" sz="2000">
                <a:solidFill>
                  <a:srgbClr val="FF0000"/>
                </a:solidFill>
                <a:latin typeface="Gill Sans MT" charset="0"/>
                <a:cs typeface="+mn-cs"/>
              </a:rPr>
              <a:t>N buffers</a:t>
            </a:r>
            <a:r>
              <a:rPr lang="it-IT" sz="2000">
                <a:solidFill>
                  <a:srgbClr val="0033CC"/>
                </a:solidFill>
                <a:latin typeface="Gill Sans MT" charset="0"/>
                <a:cs typeface="+mn-cs"/>
              </a:rPr>
              <a:t> each (to store hits during trigger latency) as a </a:t>
            </a:r>
            <a:r>
              <a:rPr lang="it-IT" sz="2000">
                <a:solidFill>
                  <a:srgbClr val="FF0000"/>
                </a:solidFill>
                <a:latin typeface="Gill Sans MT" charset="0"/>
                <a:cs typeface="+mn-cs"/>
              </a:rPr>
              <a:t>pixel matrix</a:t>
            </a:r>
            <a:r>
              <a:rPr lang="it-IT" sz="2000">
                <a:solidFill>
                  <a:srgbClr val="0033CC"/>
                </a:solidFill>
                <a:latin typeface="Gill Sans MT" charset="0"/>
                <a:cs typeface="+mn-cs"/>
              </a:rPr>
              <a:t> with </a:t>
            </a:r>
            <a:r>
              <a:rPr lang="it-IT" sz="2000">
                <a:solidFill>
                  <a:srgbClr val="FF0000"/>
                </a:solidFill>
                <a:latin typeface="Gill Sans MT" charset="0"/>
                <a:cs typeface="+mn-cs"/>
              </a:rPr>
              <a:t>128xN </a:t>
            </a:r>
            <a:r>
              <a:rPr lang="it-IT" sz="2000">
                <a:solidFill>
                  <a:srgbClr val="0033CC"/>
                </a:solidFill>
                <a:latin typeface="Gill Sans MT" charset="0"/>
                <a:cs typeface="+mn-cs"/>
              </a:rPr>
              <a:t>pixels</a:t>
            </a:r>
          </a:p>
        </p:txBody>
      </p:sp>
      <p:pic>
        <p:nvPicPr>
          <p:cNvPr id="14340" name="Picture 8" descr="fe_strip_id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4167188"/>
            <a:ext cx="4391025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71E2D-C8F9-5540-BF1D-464223D4E442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14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058808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FF0000"/>
                </a:solidFill>
                <a:latin typeface="Bookman Old Style" charset="0"/>
              </a:rPr>
              <a:t>Main progress on SVT baseline (II)</a:t>
            </a:r>
          </a:p>
        </p:txBody>
      </p:sp>
      <p:sp>
        <p:nvSpPr>
          <p:cNvPr id="15362" name="Rectangle 4"/>
          <p:cNvSpPr>
            <a:spLocks/>
          </p:cNvSpPr>
          <p:nvPr/>
        </p:nvSpPr>
        <p:spPr bwMode="auto">
          <a:xfrm>
            <a:off x="204788" y="1300163"/>
            <a:ext cx="4730750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6FF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FF33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0"/>
              <a:buChar char=""/>
            </a:pPr>
            <a:r>
              <a:rPr lang="en-US" sz="2200">
                <a:solidFill>
                  <a:srgbClr val="0033CC"/>
                </a:solidFill>
                <a:latin typeface="Gill Sans MT" charset="0"/>
              </a:rPr>
              <a:t>First estimate of noise performance for strip readout channel</a:t>
            </a:r>
          </a:p>
          <a:p>
            <a:pPr marL="822325" lvl="2" indent="-228600" defTabSz="9144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0"/>
              <a:buChar char=""/>
            </a:pPr>
            <a:r>
              <a:rPr lang="en-US">
                <a:solidFill>
                  <a:srgbClr val="0033CC"/>
                </a:solidFill>
                <a:latin typeface="Gill Sans MT" charset="0"/>
              </a:rPr>
              <a:t>realistic inputs for C, Rs, shaping time have been evaluated</a:t>
            </a:r>
          </a:p>
        </p:txBody>
      </p:sp>
      <p:pic>
        <p:nvPicPr>
          <p:cNvPr id="15363" name="Picture 8" descr="bosi_striplets_module_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3913188"/>
            <a:ext cx="4429125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6"/>
          <p:cNvSpPr>
            <a:spLocks/>
          </p:cNvSpPr>
          <p:nvPr/>
        </p:nvSpPr>
        <p:spPr bwMode="auto">
          <a:xfrm>
            <a:off x="166688" y="2917825"/>
            <a:ext cx="505777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0"/>
              <a:buChar char=""/>
            </a:pPr>
            <a:r>
              <a:rPr lang="en-US" sz="2200">
                <a:solidFill>
                  <a:srgbClr val="0033CC"/>
                </a:solidFill>
                <a:latin typeface="Gill Sans MT" charset="0"/>
              </a:rPr>
              <a:t>More realistic design of Layer0 </a:t>
            </a:r>
            <a:br>
              <a:rPr lang="en-US" sz="2200">
                <a:solidFill>
                  <a:srgbClr val="0033CC"/>
                </a:solidFill>
                <a:latin typeface="Gill Sans MT" charset="0"/>
              </a:rPr>
            </a:br>
            <a:r>
              <a:rPr lang="en-US" sz="2200">
                <a:solidFill>
                  <a:srgbClr val="0033CC"/>
                </a:solidFill>
                <a:latin typeface="Gill Sans MT" charset="0"/>
              </a:rPr>
              <a:t>striplets module:</a:t>
            </a:r>
          </a:p>
          <a:p>
            <a:pPr marL="547688" lvl="1" indent="-273050" defTabSz="91440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0"/>
              <a:buChar char=""/>
            </a:pPr>
            <a:r>
              <a:rPr lang="en-US" sz="2100">
                <a:solidFill>
                  <a:srgbClr val="0033CC"/>
                </a:solidFill>
                <a:latin typeface="Gill Sans MT" charset="0"/>
              </a:rPr>
              <a:t>Mechanical constraints quite tough </a:t>
            </a:r>
          </a:p>
          <a:p>
            <a:pPr marL="547688" lvl="1" indent="-273050" defTabSz="91440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0"/>
              <a:buChar char=""/>
            </a:pPr>
            <a:r>
              <a:rPr lang="en-US" sz="2100">
                <a:solidFill>
                  <a:srgbClr val="0033CC"/>
                </a:solidFill>
                <a:latin typeface="Gill Sans MT" charset="0"/>
              </a:rPr>
              <a:t>HDI design challenging </a:t>
            </a:r>
          </a:p>
          <a:p>
            <a:pPr marL="822325" lvl="2" indent="-228600" defTabSz="9144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0"/>
              <a:buChar char=""/>
            </a:pPr>
            <a:r>
              <a:rPr lang="en-US">
                <a:solidFill>
                  <a:srgbClr val="0033CC"/>
                </a:solidFill>
                <a:latin typeface="Gill Sans MT" charset="0"/>
              </a:rPr>
              <a:t>small, 6 chips, many output lines/chip </a:t>
            </a:r>
          </a:p>
          <a:p>
            <a:pPr marL="547688" lvl="1" indent="-273050" defTabSz="91440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0"/>
              <a:buChar char=""/>
            </a:pPr>
            <a:r>
              <a:rPr lang="en-US" sz="2100">
                <a:solidFill>
                  <a:srgbClr val="0033CC"/>
                </a:solidFill>
                <a:latin typeface="Gill Sans MT" charset="0"/>
              </a:rPr>
              <a:t>FE chip development needed</a:t>
            </a:r>
          </a:p>
        </p:txBody>
      </p:sp>
      <p:sp>
        <p:nvSpPr>
          <p:cNvPr id="15365" name="Rectangle 9"/>
          <p:cNvSpPr>
            <a:spLocks/>
          </p:cNvSpPr>
          <p:nvPr/>
        </p:nvSpPr>
        <p:spPr bwMode="auto">
          <a:xfrm>
            <a:off x="311150" y="5334000"/>
            <a:ext cx="4173538" cy="116205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0"/>
              <a:buChar char=""/>
            </a:pPr>
            <a:r>
              <a:rPr lang="en-US" sz="2200">
                <a:solidFill>
                  <a:srgbClr val="0033CC"/>
                </a:solidFill>
                <a:latin typeface="Gill Sans MT" charset="0"/>
              </a:rPr>
              <a:t>Important to (re-)evaluate real cost/benefit of having striplets vs hybrid pixel installed at T</a:t>
            </a:r>
            <a:r>
              <a:rPr lang="en-US" sz="2200" baseline="-25000">
                <a:solidFill>
                  <a:srgbClr val="0033CC"/>
                </a:solidFill>
                <a:latin typeface="Gill Sans MT" charset="0"/>
              </a:rPr>
              <a:t>0</a:t>
            </a:r>
            <a:r>
              <a:rPr lang="en-US" sz="2200">
                <a:solidFill>
                  <a:srgbClr val="0033CC"/>
                </a:solidFill>
                <a:latin typeface="Gill Sans MT" charset="0"/>
              </a:rPr>
              <a:t>. </a:t>
            </a:r>
          </a:p>
        </p:txBody>
      </p:sp>
      <p:pic>
        <p:nvPicPr>
          <p:cNvPr id="15366" name="Picture 13" descr="noise_est_updated_ratti_march2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38" y="1222375"/>
            <a:ext cx="41656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71E2D-C8F9-5540-BF1D-464223D4E442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15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163705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 idx="4294967295"/>
          </p:nvPr>
        </p:nvSpPr>
        <p:spPr>
          <a:xfrm>
            <a:off x="238125" y="328613"/>
            <a:ext cx="5554663" cy="9286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>
                <a:solidFill>
                  <a:srgbClr val="FF0000"/>
                </a:solidFill>
                <a:latin typeface="Bookman Old Style" charset="0"/>
              </a:rPr>
              <a:t>First results on MAPS from Chartered/Tezzaron process</a:t>
            </a:r>
          </a:p>
        </p:txBody>
      </p:sp>
      <p:sp>
        <p:nvSpPr>
          <p:cNvPr id="16386" name="Rectangle 3"/>
          <p:cNvSpPr>
            <a:spLocks noGrp="1"/>
          </p:cNvSpPr>
          <p:nvPr>
            <p:ph type="body" idx="4294967295"/>
          </p:nvPr>
        </p:nvSpPr>
        <p:spPr>
          <a:xfrm>
            <a:off x="381000" y="1666875"/>
            <a:ext cx="4584700" cy="21415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200">
                <a:solidFill>
                  <a:srgbClr val="0033CC"/>
                </a:solidFill>
                <a:latin typeface="Gill Sans MT" charset="0"/>
              </a:rPr>
              <a:t>2D MAPS now available with the same CMOS process used for vertical integration of 3D MAPS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>
                <a:solidFill>
                  <a:srgbClr val="0033CC"/>
                </a:solidFill>
                <a:latin typeface="Gill Sans MT" charset="0"/>
              </a:rPr>
              <a:t>Now in test sensor+analog tier only!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>
                <a:solidFill>
                  <a:srgbClr val="0033CC"/>
                </a:solidFill>
                <a:latin typeface="Gill Sans MT" charset="0"/>
              </a:rPr>
              <a:t>First important results for the characterization of the process</a:t>
            </a:r>
          </a:p>
          <a:p>
            <a:pPr eaLnBrk="1" hangingPunct="1">
              <a:lnSpc>
                <a:spcPct val="80000"/>
              </a:lnSpc>
            </a:pPr>
            <a:r>
              <a:rPr lang="en-US" sz="2200">
                <a:solidFill>
                  <a:srgbClr val="008000"/>
                </a:solidFill>
                <a:latin typeface="Gill Sans MT" charset="0"/>
              </a:rPr>
              <a:t>Still waiting for 3D wafers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3727450"/>
            <a:ext cx="3759200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93725" y="4256088"/>
            <a:ext cx="3746500" cy="198913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73050" indent="-273050" defTabSz="91440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0"/>
              <a:buChar char=""/>
              <a:defRPr/>
            </a:pPr>
            <a:r>
              <a:rPr lang="en-US" sz="1900">
                <a:solidFill>
                  <a:srgbClr val="0033CC"/>
                </a:solidFill>
                <a:latin typeface="Gill Sans MT" charset="0"/>
                <a:cs typeface="+mn-cs"/>
              </a:rPr>
              <a:t>Noise ~ 4mV 	</a:t>
            </a:r>
          </a:p>
          <a:p>
            <a:pPr marL="547688" lvl="1" indent="-273050" defTabSz="914400">
              <a:lnSpc>
                <a:spcPct val="80000"/>
              </a:lnSpc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0"/>
              <a:buNone/>
              <a:defRPr/>
            </a:pPr>
            <a:r>
              <a:rPr lang="en-US">
                <a:solidFill>
                  <a:srgbClr val="0033CC"/>
                </a:solidFill>
                <a:latin typeface="Gill Sans MT" charset="0"/>
                <a:cs typeface="+mn-cs"/>
                <a:sym typeface="Wingdings" charset="0"/>
              </a:rPr>
              <a:t> ENC ~ 50 e-</a:t>
            </a:r>
            <a:endParaRPr lang="en-US">
              <a:solidFill>
                <a:srgbClr val="0033CC"/>
              </a:solidFill>
              <a:latin typeface="Gill Sans MT" charset="0"/>
              <a:cs typeface="+mn-cs"/>
            </a:endParaRPr>
          </a:p>
          <a:p>
            <a:pPr marL="273050" indent="-273050" defTabSz="91440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0"/>
              <a:buChar char=""/>
              <a:defRPr/>
            </a:pPr>
            <a:r>
              <a:rPr lang="en-US" sz="1900">
                <a:solidFill>
                  <a:srgbClr val="0033CC"/>
                </a:solidFill>
                <a:latin typeface="Gill Sans MT" charset="0"/>
                <a:cs typeface="+mn-cs"/>
              </a:rPr>
              <a:t>Calibration with Fe55 </a:t>
            </a:r>
          </a:p>
          <a:p>
            <a:pPr marL="547688" lvl="1" indent="-273050" defTabSz="914400">
              <a:lnSpc>
                <a:spcPct val="80000"/>
              </a:lnSpc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0"/>
              <a:buChar char=""/>
              <a:defRPr/>
            </a:pPr>
            <a:r>
              <a:rPr lang="en-US">
                <a:solidFill>
                  <a:srgbClr val="0033CC"/>
                </a:solidFill>
                <a:latin typeface="Gill Sans MT" charset="0"/>
                <a:cs typeface="+mn-cs"/>
              </a:rPr>
              <a:t>Gain ~ 500 mV/fC from 5.9 keV peek.</a:t>
            </a:r>
          </a:p>
          <a:p>
            <a:pPr marL="273050" indent="-273050" defTabSz="91440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0"/>
              <a:buChar char=""/>
              <a:defRPr/>
            </a:pPr>
            <a:r>
              <a:rPr lang="en-US" sz="1900">
                <a:solidFill>
                  <a:srgbClr val="0033CC"/>
                </a:solidFill>
                <a:latin typeface="Gill Sans MT" charset="0"/>
                <a:cs typeface="+mn-cs"/>
              </a:rPr>
              <a:t>First estimate of MIP signal from test with Sr90 ~ 800 e-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3160713" y="4003675"/>
            <a:ext cx="1447800" cy="352425"/>
          </a:xfrm>
          <a:prstGeom prst="rect">
            <a:avLst/>
          </a:prstGeom>
          <a:solidFill>
            <a:srgbClr val="FFCCFF"/>
          </a:solidFill>
          <a:ln w="15875">
            <a:solidFill>
              <a:srgbClr val="FF3300"/>
            </a:solidFill>
            <a:miter lim="800000"/>
            <a:headEnd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1600" b="1">
                <a:solidFill>
                  <a:srgbClr val="FF3300"/>
                </a:solidFill>
                <a:cs typeface="+mn-cs"/>
              </a:rPr>
              <a:t>Preliminary</a:t>
            </a:r>
          </a:p>
        </p:txBody>
      </p:sp>
      <p:grpSp>
        <p:nvGrpSpPr>
          <p:cNvPr id="16390" name="Group 7"/>
          <p:cNvGrpSpPr>
            <a:grpSpLocks/>
          </p:cNvGrpSpPr>
          <p:nvPr/>
        </p:nvGrpSpPr>
        <p:grpSpPr bwMode="auto">
          <a:xfrm>
            <a:off x="5842000" y="152400"/>
            <a:ext cx="1625600" cy="1219200"/>
            <a:chOff x="224" y="830"/>
            <a:chExt cx="2808" cy="2186"/>
          </a:xfrm>
        </p:grpSpPr>
        <p:pic>
          <p:nvPicPr>
            <p:cNvPr id="16396" name="Picture 8" descr="E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830"/>
              <a:ext cx="2549" cy="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7" name="Rectangle 9"/>
            <p:cNvSpPr>
              <a:spLocks noChangeArrowheads="1"/>
            </p:cNvSpPr>
            <p:nvPr/>
          </p:nvSpPr>
          <p:spPr bwMode="auto">
            <a:xfrm>
              <a:off x="224" y="2959"/>
              <a:ext cx="2808" cy="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</p:grpSp>
      <p:pic>
        <p:nvPicPr>
          <p:cNvPr id="16391" name="Picture 10" descr="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5" y="152400"/>
            <a:ext cx="137477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5857875" y="1385888"/>
            <a:ext cx="1682750" cy="290512"/>
          </a:xfrm>
          <a:prstGeom prst="rect">
            <a:avLst/>
          </a:prstGeom>
          <a:solidFill>
            <a:srgbClr val="FFFF66"/>
          </a:solidFill>
          <a:ln w="15875">
            <a:solidFill>
              <a:srgbClr val="FF3300"/>
            </a:solidFill>
            <a:miter lim="800000"/>
            <a:headEnd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1200" b="1">
                <a:solidFill>
                  <a:srgbClr val="FF3300"/>
                </a:solidFill>
                <a:cs typeface="+mn-cs"/>
              </a:rPr>
              <a:t>Sensor + analog tier</a:t>
            </a: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7781925" y="1371600"/>
            <a:ext cx="990600" cy="290513"/>
          </a:xfrm>
          <a:prstGeom prst="rect">
            <a:avLst/>
          </a:prstGeom>
          <a:solidFill>
            <a:srgbClr val="FFFF66"/>
          </a:solidFill>
          <a:ln w="15875">
            <a:solidFill>
              <a:srgbClr val="FF3300"/>
            </a:solidFill>
            <a:miter lim="800000"/>
            <a:headEnd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1200" b="1">
                <a:solidFill>
                  <a:srgbClr val="FF3300"/>
                </a:solidFill>
                <a:cs typeface="+mn-cs"/>
              </a:rPr>
              <a:t>Digital tier</a:t>
            </a:r>
          </a:p>
        </p:txBody>
      </p:sp>
      <p:pic>
        <p:nvPicPr>
          <p:cNvPr id="16394" name="Picture 14" descr="roundc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773238"/>
            <a:ext cx="2576513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4" name="AutoShape 16"/>
          <p:cNvSpPr>
            <a:spLocks noChangeArrowheads="1"/>
          </p:cNvSpPr>
          <p:nvPr/>
        </p:nvSpPr>
        <p:spPr bwMode="auto">
          <a:xfrm>
            <a:off x="5224463" y="987425"/>
            <a:ext cx="568325" cy="1552575"/>
          </a:xfrm>
          <a:prstGeom prst="curvedRightArrow">
            <a:avLst>
              <a:gd name="adj1" fmla="val 54637"/>
              <a:gd name="adj2" fmla="val 109274"/>
              <a:gd name="adj3" fmla="val 33333"/>
            </a:avLst>
          </a:prstGeom>
          <a:solidFill>
            <a:srgbClr val="66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71E2D-C8F9-5540-BF1D-464223D4E442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16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42606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DCH</a:t>
            </a:r>
          </a:p>
        </p:txBody>
      </p:sp>
      <p:sp>
        <p:nvSpPr>
          <p:cNvPr id="8" name="Sottotitolo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/>
              <a:t>Giuseppe Finocchiaro and Mike Roney</a:t>
            </a:r>
          </a:p>
        </p:txBody>
      </p:sp>
    </p:spTree>
    <p:extLst>
      <p:ext uri="{BB962C8B-B14F-4D97-AF65-F5344CB8AC3E}">
        <p14:creationId xmlns:p14="http://schemas.microsoft.com/office/powerpoint/2010/main" val="1134637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4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Problem of very high DCH background rates in recent Bruno productions </a:t>
            </a:r>
            <a:br>
              <a:rPr lang="en-US" sz="2800" dirty="0" smtClean="0"/>
            </a:br>
            <a:r>
              <a:rPr lang="en-US" sz="2800" dirty="0" smtClean="0"/>
              <a:t>now solved!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 lvl="1"/>
            <a:r>
              <a:rPr lang="en-US" sz="2400" dirty="0" smtClean="0"/>
              <a:t>End plug +“horseshoe” included in the simulation, </a:t>
            </a:r>
            <a:r>
              <a:rPr lang="en-US" sz="2400" dirty="0"/>
              <a:t>e</a:t>
            </a:r>
            <a:r>
              <a:rPr lang="en-US" sz="2400" dirty="0" smtClean="0"/>
              <a:t>xtended Tungsten shield</a:t>
            </a:r>
          </a:p>
          <a:p>
            <a:r>
              <a:rPr lang="en-US" sz="2800" dirty="0" smtClean="0"/>
              <a:t>Issues which still need to be addressed</a:t>
            </a:r>
          </a:p>
          <a:p>
            <a:pPr lvl="1"/>
            <a:r>
              <a:rPr lang="en-US" sz="2400" i="1" dirty="0" smtClean="0"/>
              <a:t>Safety factor? </a:t>
            </a:r>
            <a:r>
              <a:rPr lang="en-US" sz="2400" dirty="0" smtClean="0"/>
              <a:t>Validation e.g. with KLOE background data?</a:t>
            </a:r>
          </a:p>
          <a:p>
            <a:pPr lvl="1"/>
            <a:r>
              <a:rPr lang="en-US" sz="2400" dirty="0" smtClean="0"/>
              <a:t>Touschek contribution to be inserted in Bruno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3024406" y="1771966"/>
            <a:ext cx="4989123" cy="2176018"/>
            <a:chOff x="1535380" y="1728109"/>
            <a:chExt cx="4989123" cy="217601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10235" y="1728109"/>
              <a:ext cx="3414268" cy="2176018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2623946" y="2577876"/>
              <a:ext cx="1221619" cy="1588"/>
            </a:xfrm>
            <a:prstGeom prst="straightConnector1">
              <a:avLst/>
            </a:prstGeom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2599756" y="3590706"/>
              <a:ext cx="1221619" cy="1588"/>
            </a:xfrm>
            <a:prstGeom prst="straightConnector1">
              <a:avLst/>
            </a:prstGeom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535380" y="2373849"/>
              <a:ext cx="11542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From here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89375" y="3369755"/>
              <a:ext cx="8789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 here</a:t>
              </a:r>
              <a:endParaRPr lang="en-US" dirty="0"/>
            </a:p>
          </p:txBody>
        </p:sp>
      </p:grp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5, 2011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34CA-72BC-504F-BEA7-D741BF12CF8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F.Forti - Detector Status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98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2992"/>
            <a:ext cx="8229600" cy="5404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Aging studies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5, 2011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34CA-72BC-504F-BEA7-D741BF12CF8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F.Forti - Detector Status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 r="67233"/>
          <a:stretch>
            <a:fillRect/>
          </a:stretch>
        </p:blipFill>
        <p:spPr>
          <a:xfrm>
            <a:off x="490220" y="1361865"/>
            <a:ext cx="1726130" cy="16916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361865"/>
            <a:ext cx="4836160" cy="16408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21" y="3103313"/>
            <a:ext cx="4791710" cy="29914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987" y="3090336"/>
            <a:ext cx="4209415" cy="297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79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Overview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71E2D-C8F9-5540-BF1D-464223D4E442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2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/>
              <a:t>Detector design is fairly advanced</a:t>
            </a:r>
          </a:p>
          <a:p>
            <a:pPr lvl="1"/>
            <a:r>
              <a:rPr lang="it-IT"/>
              <a:t>Progress report: </a:t>
            </a:r>
            <a:r>
              <a:rPr lang="it-IT">
                <a:hlinkClick r:id="rId2"/>
              </a:rPr>
              <a:t>arxiv.org/abs/1007.4241</a:t>
            </a:r>
            <a:r>
              <a:rPr lang="it-IT"/>
              <a:t> </a:t>
            </a:r>
            <a:endParaRPr lang="it-IT"/>
          </a:p>
          <a:p>
            <a:r>
              <a:rPr lang="it-IT"/>
              <a:t>R&amp;D continuing in several areas</a:t>
            </a:r>
          </a:p>
          <a:p>
            <a:r>
              <a:rPr lang="it-IT"/>
              <a:t>Organization is in place and working well</a:t>
            </a:r>
          </a:p>
          <a:p>
            <a:r>
              <a:rPr lang="it-IT"/>
              <a:t>We are moving towards the Technical Design Report</a:t>
            </a:r>
          </a:p>
          <a:p>
            <a:endParaRPr lang="it-IT"/>
          </a:p>
          <a:p>
            <a:pPr marL="0" indent="0" algn="ctr">
              <a:buNone/>
            </a:pPr>
            <a:r>
              <a:rPr lang="it-IT"/>
              <a:t>… but … </a:t>
            </a:r>
          </a:p>
          <a:p>
            <a:pPr marL="0" indent="0" algn="ctr">
              <a:buNone/>
            </a:pPr>
            <a:endParaRPr lang="it-IT"/>
          </a:p>
          <a:p>
            <a:r>
              <a:rPr lang="it-IT"/>
              <a:t>Significantly more physicists and engineers are needed </a:t>
            </a:r>
          </a:p>
          <a:p>
            <a:pPr lvl="1"/>
            <a:r>
              <a:rPr lang="it-IT"/>
              <a:t>to finalize the design</a:t>
            </a:r>
          </a:p>
          <a:p>
            <a:pPr lvl="1"/>
            <a:r>
              <a:rPr lang="it-IT"/>
              <a:t>to build and operate the detector </a:t>
            </a:r>
          </a:p>
          <a:p>
            <a:pPr lvl="1"/>
            <a:r>
              <a:rPr lang="it-IT"/>
              <a:t>to do physics</a:t>
            </a:r>
          </a:p>
        </p:txBody>
      </p:sp>
    </p:spTree>
    <p:extLst>
      <p:ext uri="{BB962C8B-B14F-4D97-AF65-F5344CB8AC3E}">
        <p14:creationId xmlns:p14="http://schemas.microsoft.com/office/powerpoint/2010/main" val="1411326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Prototype 2</a:t>
            </a:r>
          </a:p>
        </p:txBody>
      </p:sp>
      <p:sp>
        <p:nvSpPr>
          <p:cNvPr id="15363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Gill Sans MT" pitchFamily="-112" charset="-18"/>
                <a:ea typeface="ＭＳ Ｐゴシック" pitchFamily="-112" charset="-128"/>
                <a:cs typeface="ＭＳ Ｐゴシック" pitchFamily="-112" charset="-128"/>
              </a:rPr>
              <a:t>April 5, 2011</a:t>
            </a:r>
          </a:p>
        </p:txBody>
      </p:sp>
      <p:sp>
        <p:nvSpPr>
          <p:cNvPr id="15364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Gill Sans MT" pitchFamily="-112" charset="-18"/>
                <a:ea typeface="ＭＳ Ｐゴシック" pitchFamily="-112" charset="-128"/>
                <a:cs typeface="ＭＳ Ｐゴシック" pitchFamily="-112" charset="-128"/>
              </a:rPr>
              <a:t>F.Forti - Detector Status</a:t>
            </a:r>
          </a:p>
        </p:txBody>
      </p:sp>
      <p:sp>
        <p:nvSpPr>
          <p:cNvPr id="1536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D6257DC-8440-E744-99F3-7E429EF86C3F}" type="slidenum">
              <a:rPr lang="en-US" smtClean="0">
                <a:latin typeface="Gill Sans MT" pitchFamily="-112" charset="-18"/>
                <a:ea typeface="ＭＳ Ｐゴシック" pitchFamily="-112" charset="-128"/>
                <a:cs typeface="ＭＳ Ｐゴシック" pitchFamily="-11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mtClean="0">
              <a:latin typeface="Gill Sans MT" pitchFamily="-112" charset="-18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366" name="Content Placeholder 5"/>
          <p:cNvSpPr>
            <a:spLocks noGrp="1"/>
          </p:cNvSpPr>
          <p:nvPr>
            <p:ph sz="quarter" idx="1"/>
          </p:nvPr>
        </p:nvSpPr>
        <p:spPr>
          <a:xfrm>
            <a:off x="217711" y="1088648"/>
            <a:ext cx="8686800" cy="5137150"/>
          </a:xfrm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-112" charset="-128"/>
                <a:cs typeface="ＭＳ Ｐゴシック" pitchFamily="-112" charset="-128"/>
              </a:rPr>
              <a:t>Building 2.5m long prototype with 28 sense wires arranged in 8 layers</a:t>
            </a:r>
          </a:p>
          <a:p>
            <a:pPr lvl="1" eaLnBrk="1" hangingPunct="1"/>
            <a:r>
              <a:rPr lang="en-US" sz="2500" dirty="0" smtClean="0">
                <a:ea typeface="ＭＳ Ｐゴシック" pitchFamily="-112" charset="-128"/>
                <a:cs typeface="ＭＳ Ｐゴシック" pitchFamily="-112" charset="-128"/>
              </a:rPr>
              <a:t>study DCH response from single clusters in a realistic environment, and serve as a test bench for the final FEE </a:t>
            </a:r>
            <a:endParaRPr lang="en-US" sz="2500" dirty="0" smtClean="0"/>
          </a:p>
          <a:p>
            <a:pPr eaLnBrk="1" hangingPunct="1"/>
            <a:endParaRPr lang="en-US" sz="2800" dirty="0" smtClean="0">
              <a:ea typeface="ＭＳ Ｐゴシック" pitchFamily="-112" charset="-128"/>
              <a:cs typeface="ＭＳ Ｐゴシック" pitchFamily="-112" charset="-128"/>
            </a:endParaRPr>
          </a:p>
          <a:p>
            <a:pPr eaLnBrk="1" hangingPunct="1"/>
            <a:endParaRPr lang="en-US" sz="2400" dirty="0" smtClean="0">
              <a:ea typeface="ＭＳ Ｐゴシック" pitchFamily="-112" charset="-128"/>
              <a:cs typeface="ＭＳ Ｐゴシック" pitchFamily="-112" charset="-128"/>
            </a:endParaRPr>
          </a:p>
          <a:p>
            <a:pPr eaLnBrk="1" hangingPunct="1"/>
            <a:endParaRPr lang="en-US" sz="2700" dirty="0" smtClean="0"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5369" name="Picture 9" descr="2esploso.jpg"/>
          <p:cNvPicPr>
            <a:picLocks noChangeAspect="1"/>
          </p:cNvPicPr>
          <p:nvPr/>
        </p:nvPicPr>
        <p:blipFill>
          <a:blip r:embed="rId2"/>
          <a:srcRect l="10287" t="-12872" r="-9804" b="14929"/>
          <a:stretch>
            <a:fillRect/>
          </a:stretch>
        </p:blipFill>
        <p:spPr bwMode="auto">
          <a:xfrm>
            <a:off x="2243489" y="3984758"/>
            <a:ext cx="3309229" cy="22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696" y="2858267"/>
            <a:ext cx="2767864" cy="1349506"/>
          </a:xfrm>
          <a:prstGeom prst="rect">
            <a:avLst/>
          </a:prstGeom>
        </p:spPr>
      </p:pic>
      <p:pic>
        <p:nvPicPr>
          <p:cNvPr id="15368" name="Picture 8" descr="Picture 100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1944" y="3416225"/>
            <a:ext cx="2096752" cy="280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/>
          <a:srcRect t="13083" r="9388"/>
          <a:stretch/>
        </p:blipFill>
        <p:spPr>
          <a:xfrm>
            <a:off x="5202325" y="3001081"/>
            <a:ext cx="3986290" cy="286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4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199" y="1091595"/>
            <a:ext cx="8444895" cy="527685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ea typeface="ＭＳ Ｐゴシック" pitchFamily="-112" charset="-128"/>
                <a:cs typeface="ＭＳ Ｐゴシック" pitchFamily="-112" charset="-128"/>
              </a:rPr>
              <a:t>Continuing studies of cluster counting in 30mm square drift tubes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Time of clusters from full waveform analysis</a:t>
            </a:r>
          </a:p>
          <a:p>
            <a:pPr>
              <a:buClr>
                <a:srgbClr val="FF00FF"/>
              </a:buClr>
              <a:buSzPct val="90000"/>
              <a:buFont typeface="Wingdings" charset="2"/>
              <a:buChar char="§"/>
            </a:pPr>
            <a:r>
              <a:rPr lang="en-US" sz="2400" dirty="0" smtClean="0"/>
              <a:t>Time of clusters from “analog derivative” method (delayed by ~50ns)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Cluster Counting in square drift tube</a:t>
            </a:r>
            <a:endParaRPr lang="en-US" dirty="0"/>
          </a:p>
        </p:txBody>
      </p:sp>
      <p:pic>
        <p:nvPicPr>
          <p:cNvPr id="5" name="Content Placeholder 3" descr="event_187_12.gif"/>
          <p:cNvPicPr>
            <a:picLocks noChangeAspect="1"/>
          </p:cNvPicPr>
          <p:nvPr/>
        </p:nvPicPr>
        <p:blipFill>
          <a:blip r:embed="rId2"/>
          <a:srcRect t="7278" r="6220" b="4475"/>
          <a:stretch>
            <a:fillRect/>
          </a:stretch>
        </p:blipFill>
        <p:spPr>
          <a:xfrm>
            <a:off x="4605318" y="1933728"/>
            <a:ext cx="3573018" cy="3362211"/>
          </a:xfrm>
          <a:prstGeom prst="rect">
            <a:avLst/>
          </a:prstGeom>
        </p:spPr>
      </p:pic>
      <p:pic>
        <p:nvPicPr>
          <p:cNvPr id="10" name="Picture 9" descr="event_187_12.gif"/>
          <p:cNvPicPr>
            <a:picLocks noChangeAspect="1"/>
          </p:cNvPicPr>
          <p:nvPr/>
        </p:nvPicPr>
        <p:blipFill>
          <a:blip r:embed="rId3"/>
          <a:srcRect t="7118" r="6520" b="4635"/>
          <a:stretch>
            <a:fillRect/>
          </a:stretch>
        </p:blipFill>
        <p:spPr>
          <a:xfrm>
            <a:off x="609478" y="1921633"/>
            <a:ext cx="3561588" cy="3362211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5, 2011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34CA-72BC-504F-BEA7-D741BF12CF8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F.Forti - Detector Status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0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mp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9" y="1911987"/>
            <a:ext cx="6192563" cy="3639733"/>
          </a:xfrm>
          <a:prstGeom prst="rect">
            <a:avLst/>
          </a:prstGeom>
        </p:spPr>
      </p:pic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Gill Sans MT" pitchFamily="-112" charset="-18"/>
                <a:ea typeface="ＭＳ Ｐゴシック" pitchFamily="-112" charset="-128"/>
                <a:cs typeface="ＭＳ Ｐゴシック" pitchFamily="-112" charset="-128"/>
              </a:rPr>
              <a:t>April 5, 2011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Gill Sans MT" pitchFamily="-112" charset="-18"/>
                <a:ea typeface="ＭＳ Ｐゴシック" pitchFamily="-112" charset="-128"/>
                <a:cs typeface="ＭＳ Ｐゴシック" pitchFamily="-112" charset="-128"/>
              </a:rPr>
              <a:t>F.Forti - Detector Status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D6257DC-8440-E744-99F3-7E429EF86C3F}" type="slidenum">
              <a:rPr lang="en-US" smtClean="0">
                <a:latin typeface="Gill Sans MT" pitchFamily="-112" charset="-18"/>
                <a:ea typeface="ＭＳ Ｐゴシック" pitchFamily="-112" charset="-128"/>
                <a:cs typeface="ＭＳ Ｐゴシック" pitchFamily="-11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mtClean="0">
              <a:latin typeface="Gill Sans MT" pitchFamily="-112" charset="-18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Titolo 11"/>
          <p:cNvSpPr>
            <a:spLocks noGrp="1"/>
          </p:cNvSpPr>
          <p:nvPr>
            <p:ph type="ctrTitle" idx="4294967295"/>
          </p:nvPr>
        </p:nvSpPr>
        <p:spPr>
          <a:xfrm>
            <a:off x="860425" y="187325"/>
            <a:ext cx="8283575" cy="450850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3200" dirty="0">
                <a:latin typeface="Verdana" charset="0"/>
              </a:rPr>
              <a:t>Improved Cluster Counting circuit </a:t>
            </a:r>
            <a:endParaRPr lang="en-GB" sz="3200" i="1" dirty="0">
              <a:latin typeface="Verdana" charset="0"/>
            </a:endParaRPr>
          </a:p>
        </p:txBody>
      </p:sp>
      <p:pic>
        <p:nvPicPr>
          <p:cNvPr id="8" name="Picture 7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800409"/>
            <a:ext cx="6238031" cy="13440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3806" y="5353677"/>
            <a:ext cx="82126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Font typeface="Arial"/>
              <a:buChar char="•"/>
            </a:pPr>
            <a:r>
              <a:rPr lang="en-GB" sz="2000" dirty="0" smtClean="0">
                <a:ea typeface="Times New Roman"/>
              </a:rPr>
              <a:t> Studies to verify Cluster Counting capability with </a:t>
            </a:r>
            <a:r>
              <a:rPr lang="en-GB" sz="2000" dirty="0" err="1" smtClean="0">
                <a:ea typeface="Times New Roman"/>
              </a:rPr>
              <a:t>analogic</a:t>
            </a:r>
            <a:r>
              <a:rPr lang="en-GB" sz="2000" dirty="0" smtClean="0">
                <a:ea typeface="Times New Roman"/>
              </a:rPr>
              <a:t> derivative circuit are going on.</a:t>
            </a:r>
          </a:p>
          <a:p>
            <a:pPr>
              <a:buClr>
                <a:srgbClr val="FF0000"/>
              </a:buClr>
              <a:buFont typeface="Arial"/>
              <a:buChar char="•"/>
            </a:pPr>
            <a:r>
              <a:rPr lang="en-GB" sz="2000" dirty="0" smtClean="0">
                <a:ea typeface="Times New Roman"/>
              </a:rPr>
              <a:t> The method  will be extensively tested</a:t>
            </a:r>
            <a:r>
              <a:rPr lang="en-GB" sz="2000" dirty="0">
                <a:ea typeface="Times New Roman"/>
              </a:rPr>
              <a:t> </a:t>
            </a:r>
            <a:r>
              <a:rPr lang="en-GB" sz="2000" dirty="0" smtClean="0">
                <a:ea typeface="Times New Roman"/>
              </a:rPr>
              <a:t>on the 28 channel DCH prototype.</a:t>
            </a:r>
            <a:endParaRPr lang="en-GB" sz="2000" dirty="0"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91964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PID</a:t>
            </a:r>
          </a:p>
        </p:txBody>
      </p:sp>
      <p:sp>
        <p:nvSpPr>
          <p:cNvPr id="8" name="Sottotitolo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/>
              <a:t>Nicolas Arnaud and Jerry Va’vra</a:t>
            </a:r>
          </a:p>
        </p:txBody>
      </p:sp>
    </p:spTree>
    <p:extLst>
      <p:ext uri="{BB962C8B-B14F-4D97-AF65-F5344CB8AC3E}">
        <p14:creationId xmlns:p14="http://schemas.microsoft.com/office/powerpoint/2010/main" val="2855088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0"/>
            <a:ext cx="8229600" cy="6858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en-US" sz="4400" ker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Barrel PID</a:t>
            </a:r>
          </a:p>
        </p:txBody>
      </p:sp>
      <p:sp>
        <p:nvSpPr>
          <p:cNvPr id="2051" name="ZoneTexte 5"/>
          <p:cNvSpPr txBox="1">
            <a:spLocks noChangeArrowheads="1"/>
          </p:cNvSpPr>
          <p:nvPr/>
        </p:nvSpPr>
        <p:spPr bwMode="auto">
          <a:xfrm>
            <a:off x="381000" y="685800"/>
            <a:ext cx="8534400" cy="612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 </a:t>
            </a:r>
            <a:r>
              <a:rPr lang="fr-FR" sz="1800" b="1">
                <a:latin typeface="Times New Roman" charset="0"/>
                <a:cs typeface="Times New Roman" charset="0"/>
                <a:sym typeface="Wingdings" charset="0"/>
              </a:rPr>
              <a:t>FBLOCK &amp; New Wedge</a:t>
            </a:r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[SLAC]</a:t>
            </a: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   Cosmo Co. has started to process of machining &amp; polishing of the optical pieces.</a:t>
            </a: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   New Wedge is expected to be finished by May.</a:t>
            </a: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   FBLOCK is expected to be finished by June.</a:t>
            </a: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   We are ~2 months late compared to original plans. More clear picture by Elba.</a:t>
            </a:r>
          </a:p>
          <a:p>
            <a:endParaRPr lang="fr-FR" sz="800">
              <a:latin typeface="Times New Roman" charset="0"/>
              <a:cs typeface="Times New Roman" charset="0"/>
              <a:sym typeface="Wingdings" charset="0"/>
            </a:endParaRPr>
          </a:p>
          <a:p>
            <a:endParaRPr lang="fr-FR" sz="800">
              <a:latin typeface="Times New Roman" charset="0"/>
              <a:cs typeface="Times New Roman" charset="0"/>
              <a:sym typeface="Wingdings" charset="0"/>
            </a:endParaRP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 </a:t>
            </a:r>
            <a:r>
              <a:rPr lang="fr-FR" sz="1800" b="1">
                <a:latin typeface="Times New Roman" charset="0"/>
                <a:cs typeface="Times New Roman" charset="0"/>
                <a:sym typeface="Wingdings" charset="0"/>
              </a:rPr>
              <a:t>FDIRC optical coupling studies </a:t>
            </a:r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[SLAC]</a:t>
            </a: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   Developed a procedure to make a large optical couplings.</a:t>
            </a: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   Measured transmission of all glue candidates.</a:t>
            </a: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   Measuring yelowing under a large dose of photons and </a:t>
            </a: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     radiation damage effects.</a:t>
            </a: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   This part seems to be under control and within the </a:t>
            </a: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     original schedule.</a:t>
            </a:r>
          </a:p>
          <a:p>
            <a:endParaRPr lang="fr-FR" sz="1800">
              <a:latin typeface="Times New Roman" charset="0"/>
              <a:cs typeface="Times New Roman" charset="0"/>
              <a:sym typeface="Wingdings" charset="0"/>
            </a:endParaRP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 </a:t>
            </a:r>
            <a:r>
              <a:rPr lang="fr-FR" sz="1800" b="1">
                <a:latin typeface="Times New Roman" charset="0"/>
                <a:cs typeface="Times New Roman" charset="0"/>
                <a:sym typeface="Wingdings" charset="0"/>
              </a:rPr>
              <a:t>FDIRC</a:t>
            </a:r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</a:t>
            </a:r>
            <a:r>
              <a:rPr lang="fr-FR" sz="1800" b="1">
                <a:latin typeface="Times New Roman" charset="0"/>
                <a:cs typeface="Times New Roman" charset="0"/>
                <a:sym typeface="Wingdings" charset="0"/>
              </a:rPr>
              <a:t>Mechanics </a:t>
            </a:r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[Padova + Bari + SLAC]</a:t>
            </a: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   Dummy FBLOCK &amp; New Wedge is being produced (Bari).</a:t>
            </a:r>
            <a:endParaRPr lang="fr-FR" sz="800">
              <a:latin typeface="Times New Roman" charset="0"/>
              <a:cs typeface="Times New Roman" charset="0"/>
              <a:sym typeface="Wingdings" charset="0"/>
            </a:endParaRP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   Detailed mechanical drawings almost ready to start cutting metal (Padova, Bari).</a:t>
            </a: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   Detector holder concept defined. It will be produced at SLAC.</a:t>
            </a: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   Method to generate the laser calibration defined (SLAC, Maryland, Padova).</a:t>
            </a: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   We hope to freeze mechanical drawings by the end of this meeting and start cutting.</a:t>
            </a: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   We are ~2 months late compared to original plans. </a:t>
            </a:r>
          </a:p>
          <a:p>
            <a:endParaRPr lang="fr-FR" sz="800">
              <a:latin typeface="Times New Roman" charset="0"/>
              <a:cs typeface="Times New Roman" charset="0"/>
              <a:sym typeface="Wingdings" charset="0"/>
            </a:endParaRPr>
          </a:p>
          <a:p>
            <a:endParaRPr lang="fr-FR" sz="800">
              <a:latin typeface="Times New Roman" charset="0"/>
              <a:cs typeface="Times New Roman" charset="0"/>
              <a:sym typeface="Wingdings" charset="0"/>
            </a:endParaRPr>
          </a:p>
        </p:txBody>
      </p:sp>
      <p:pic>
        <p:nvPicPr>
          <p:cNvPr id="2056" name="Picture 8" descr="Doug_model_of_new_FDIRC.gif                                    00A4A199Macintosh HD                   C5A3465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040" y="2238703"/>
            <a:ext cx="2387358" cy="256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C0A47-544A-BB41-85D3-881DAAEE0E70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24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690261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0"/>
            <a:ext cx="8229600" cy="6858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en-US" sz="4400" ker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Barrel PID</a:t>
            </a:r>
          </a:p>
        </p:txBody>
      </p:sp>
      <p:sp>
        <p:nvSpPr>
          <p:cNvPr id="3075" name="ZoneTexte 5"/>
          <p:cNvSpPr txBox="1">
            <a:spLocks noChangeArrowheads="1"/>
          </p:cNvSpPr>
          <p:nvPr/>
        </p:nvSpPr>
        <p:spPr bwMode="auto">
          <a:xfrm>
            <a:off x="228600" y="762000"/>
            <a:ext cx="84709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 </a:t>
            </a:r>
            <a:r>
              <a:rPr lang="fr-FR" sz="1800" b="1">
                <a:latin typeface="Times New Roman" charset="0"/>
                <a:cs typeface="Times New Roman" charset="0"/>
                <a:sym typeface="Wingdings" charset="0"/>
              </a:rPr>
              <a:t>H-8500 Detectors </a:t>
            </a:r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[SLAC + Hawaii + Maryland + Bari]</a:t>
            </a: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   SLAC scanning setup re-started. It uses old LeCroy Disc/TDC electronics presently.</a:t>
            </a: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   It is going to be used to qualify 14 H-8500 detectors for CRT tests.</a:t>
            </a: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   The scanning setup will be upgraded later on for the BLAB3 electronics.</a:t>
            </a:r>
            <a:endParaRPr lang="fr-FR" sz="800">
              <a:latin typeface="Times New Roman" charset="0"/>
              <a:cs typeface="Times New Roman" charset="0"/>
              <a:sym typeface="Wingdings" charset="0"/>
            </a:endParaRP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   Similar scanning setups are being prepared in Maryland and Bari.</a:t>
            </a: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   Should be able to finish the detector qualification by summer.</a:t>
            </a:r>
          </a:p>
          <a:p>
            <a:endParaRPr lang="fr-FR" sz="1800">
              <a:latin typeface="Times New Roman" charset="0"/>
              <a:cs typeface="Times New Roman" charset="0"/>
            </a:endParaRPr>
          </a:p>
          <a:p>
            <a:pPr>
              <a:buFont typeface="Wingdings" charset="0"/>
              <a:buChar char=""/>
            </a:pPr>
            <a:r>
              <a:rPr lang="fr-FR" sz="1800" b="1">
                <a:latin typeface="Times New Roman" charset="0"/>
                <a:cs typeface="Times New Roman" charset="0"/>
                <a:sym typeface="Wingdings" charset="0"/>
              </a:rPr>
              <a:t>Electronics </a:t>
            </a:r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[Hawaii + LAL-Orsay + LPNHE-Paris]</a:t>
            </a:r>
          </a:p>
          <a:p>
            <a:pPr>
              <a:buFont typeface="Wingdings" charset="0"/>
              <a:buNone/>
            </a:pPr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   Will start the prototype with BLAB3 electronics. Gary has promissed 7 double-units.</a:t>
            </a:r>
          </a:p>
          <a:p>
            <a:r>
              <a:rPr lang="fr-FR" sz="1800">
                <a:cs typeface="Times New Roman" charset="0"/>
                <a:sym typeface="Wingdings" charset="0"/>
              </a:rPr>
              <a:t>    LAL-Orsay electronics will be available in 2012:</a:t>
            </a:r>
          </a:p>
          <a:p>
            <a:r>
              <a:rPr lang="fr-FR" sz="1800">
                <a:cs typeface="Times New Roman" charset="0"/>
                <a:sym typeface="Wingdings" charset="0"/>
              </a:rPr>
              <a:t>     - Front-end chip and SCAT (100 ps TDC) status: w</a:t>
            </a:r>
            <a:r>
              <a:rPr lang="en-US" sz="1800"/>
              <a:t>ork has started and they applied for </a:t>
            </a:r>
          </a:p>
          <a:p>
            <a:r>
              <a:rPr lang="en-US" sz="1800"/>
              <a:t>        a 450 kEuros grant to fund the development of the boards -- decision to be known by </a:t>
            </a:r>
          </a:p>
          <a:p>
            <a:r>
              <a:rPr lang="en-US" sz="1800"/>
              <a:t>        the Elba meeting probably</a:t>
            </a:r>
            <a:endParaRPr lang="fr-FR" sz="800">
              <a:latin typeface="Times New Roman" charset="0"/>
              <a:cs typeface="Times New Roman" charset="0"/>
              <a:sym typeface="Wingdings" charset="0"/>
            </a:endParaRPr>
          </a:p>
          <a:p>
            <a:endParaRPr lang="fr-FR" sz="1800">
              <a:latin typeface="Times New Roman" charset="0"/>
              <a:cs typeface="Times New Roman" charset="0"/>
            </a:endParaRP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</a:t>
            </a:r>
            <a:r>
              <a:rPr lang="fr-FR" sz="1800">
                <a:latin typeface="Times New Roman" charset="0"/>
                <a:cs typeface="Times New Roman" charset="0"/>
              </a:rPr>
              <a:t> </a:t>
            </a:r>
            <a:r>
              <a:rPr lang="fr-FR" sz="1800" b="1">
                <a:latin typeface="Times New Roman" charset="0"/>
                <a:cs typeface="Times New Roman" charset="0"/>
              </a:rPr>
              <a:t>Definition of tasks/schedule</a:t>
            </a:r>
            <a:endParaRPr lang="fr-FR" sz="1800">
              <a:latin typeface="Times New Roman" charset="0"/>
              <a:cs typeface="Times New Roman" charset="0"/>
            </a:endParaRPr>
          </a:p>
          <a:p>
            <a:r>
              <a:rPr lang="fr-FR" sz="1800">
                <a:latin typeface="Times New Roman" charset="0"/>
                <a:cs typeface="Times New Roman" charset="0"/>
              </a:rPr>
              <a:t>   </a:t>
            </a:r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</a:t>
            </a:r>
            <a:r>
              <a:rPr lang="fr-FR" sz="1800">
                <a:latin typeface="Times New Roman" charset="0"/>
                <a:cs typeface="Times New Roman" charset="0"/>
              </a:rPr>
              <a:t> Detailed schedule for building of the FDIRC prototype exists.</a:t>
            </a:r>
          </a:p>
          <a:p>
            <a:r>
              <a:rPr lang="fr-FR" sz="1800">
                <a:latin typeface="Times New Roman" charset="0"/>
                <a:cs typeface="Times New Roman" charset="0"/>
              </a:rPr>
              <a:t>   </a:t>
            </a:r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</a:t>
            </a:r>
            <a:r>
              <a:rPr lang="fr-FR" sz="1800">
                <a:latin typeface="Times New Roman" charset="0"/>
                <a:cs typeface="Times New Roman" charset="0"/>
              </a:rPr>
              <a:t> Search for participating institutions to take full responsibility continues.</a:t>
            </a:r>
            <a:endParaRPr lang="fr-FR">
              <a:latin typeface="Times New Roman" charset="0"/>
              <a:cs typeface="Times New Roman" charset="0"/>
            </a:endParaRPr>
          </a:p>
          <a:p>
            <a:endParaRPr lang="fr-FR" sz="1800">
              <a:latin typeface="Times New Roman" charset="0"/>
              <a:cs typeface="Times New Roman" charset="0"/>
            </a:endParaRP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</a:t>
            </a:r>
            <a:r>
              <a:rPr lang="fr-FR" sz="1800">
                <a:latin typeface="Times New Roman" charset="0"/>
                <a:cs typeface="Times New Roman" charset="0"/>
              </a:rPr>
              <a:t> </a:t>
            </a:r>
            <a:r>
              <a:rPr lang="fr-FR" sz="1800" b="1">
                <a:latin typeface="Times New Roman" charset="0"/>
                <a:cs typeface="Times New Roman" charset="0"/>
              </a:rPr>
              <a:t>New collaborators</a:t>
            </a:r>
            <a:endParaRPr lang="fr-FR" sz="1800">
              <a:latin typeface="Times New Roman" charset="0"/>
              <a:cs typeface="Times New Roman" charset="0"/>
            </a:endParaRPr>
          </a:p>
          <a:p>
            <a:r>
              <a:rPr lang="fr-FR" sz="1800">
                <a:latin typeface="Times New Roman" charset="0"/>
                <a:cs typeface="Times New Roman" charset="0"/>
              </a:rPr>
              <a:t>   </a:t>
            </a:r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</a:t>
            </a:r>
            <a:r>
              <a:rPr lang="fr-FR" sz="1800">
                <a:latin typeface="Times New Roman" charset="0"/>
                <a:cs typeface="Times New Roman" charset="0"/>
              </a:rPr>
              <a:t> Continue to work on this issue.</a:t>
            </a:r>
          </a:p>
          <a:p>
            <a:endParaRPr lang="fr-FR" sz="800">
              <a:latin typeface="Times New Roman" charset="0"/>
              <a:cs typeface="Times New Roman" charset="0"/>
              <a:sym typeface="Wingdings" charset="0"/>
            </a:endParaRPr>
          </a:p>
          <a:p>
            <a:endParaRPr lang="fr-FR" sz="800">
              <a:latin typeface="Times New Roman" charset="0"/>
              <a:cs typeface="Times New Roman" charset="0"/>
              <a:sym typeface="Wingdings" charset="0"/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C0A47-544A-BB41-85D3-881DAAEE0E70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25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54755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0"/>
            <a:ext cx="8229600" cy="6858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en-US" sz="4400" ker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Forward PID</a:t>
            </a:r>
          </a:p>
        </p:txBody>
      </p:sp>
      <p:sp>
        <p:nvSpPr>
          <p:cNvPr id="4099" name="ZoneTexte 5"/>
          <p:cNvSpPr txBox="1">
            <a:spLocks noChangeArrowheads="1"/>
          </p:cNvSpPr>
          <p:nvPr/>
        </p:nvSpPr>
        <p:spPr bwMode="auto">
          <a:xfrm>
            <a:off x="304800" y="685800"/>
            <a:ext cx="8277225" cy="513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 </a:t>
            </a:r>
            <a:r>
              <a:rPr lang="fr-FR" sz="1800" b="1">
                <a:latin typeface="Times New Roman" charset="0"/>
                <a:cs typeface="Times New Roman" charset="0"/>
                <a:sym typeface="Wingdings" charset="0"/>
              </a:rPr>
              <a:t>FARICH</a:t>
            </a:r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[Novosibirsk]</a:t>
            </a: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   Test beam in progress.</a:t>
            </a:r>
          </a:p>
          <a:p>
            <a:endParaRPr lang="fr-FR" sz="800">
              <a:latin typeface="Times New Roman" charset="0"/>
              <a:cs typeface="Times New Roman" charset="0"/>
              <a:sym typeface="Symbol" charset="0"/>
            </a:endParaRPr>
          </a:p>
          <a:p>
            <a:endParaRPr lang="fr-FR" sz="800">
              <a:latin typeface="Times New Roman" charset="0"/>
              <a:cs typeface="Times New Roman" charset="0"/>
              <a:sym typeface="Symbol" charset="0"/>
            </a:endParaRPr>
          </a:p>
          <a:p>
            <a:endParaRPr lang="fr-FR" sz="800">
              <a:latin typeface="Times New Roman" charset="0"/>
              <a:cs typeface="Times New Roman" charset="0"/>
              <a:sym typeface="Symbol" charset="0"/>
            </a:endParaRPr>
          </a:p>
          <a:p>
            <a:endParaRPr lang="fr-FR" sz="800">
              <a:latin typeface="Times New Roman" charset="0"/>
              <a:cs typeface="Times New Roman" charset="0"/>
              <a:sym typeface="Symbol" charset="0"/>
            </a:endParaRPr>
          </a:p>
          <a:p>
            <a:endParaRPr lang="fr-FR" sz="800">
              <a:latin typeface="Times New Roman" charset="0"/>
              <a:cs typeface="Times New Roman" charset="0"/>
              <a:sym typeface="Wingdings" charset="0"/>
            </a:endParaRP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 </a:t>
            </a:r>
            <a:r>
              <a:rPr lang="fr-FR" sz="1800" b="1">
                <a:latin typeface="Times New Roman" charset="0"/>
                <a:cs typeface="Times New Roman" charset="0"/>
                <a:sym typeface="Wingdings" charset="0"/>
              </a:rPr>
              <a:t>DIRC-like TOF (FTOF) </a:t>
            </a:r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[LAL-Orsay + SLAC]</a:t>
            </a: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   Large data sample collected in CRT telescope. </a:t>
            </a: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    </a:t>
            </a:r>
            <a:r>
              <a:rPr lang="en-US" sz="1800"/>
              <a:t>Leonid will present results of his analysis in this meeting</a:t>
            </a:r>
          </a:p>
          <a:p>
            <a:r>
              <a:rPr lang="en-US" sz="1800"/>
              <a:t>   </a:t>
            </a:r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 </a:t>
            </a:r>
            <a:r>
              <a:rPr lang="en-US" sz="1800"/>
              <a:t>Detailed MC simulation has been developed to </a:t>
            </a:r>
          </a:p>
          <a:p>
            <a:r>
              <a:rPr lang="en-US" sz="1800"/>
              <a:t>      understand the CRT data</a:t>
            </a:r>
            <a:endParaRPr lang="fr-FR" sz="1800">
              <a:cs typeface="Times New Roman" charset="0"/>
              <a:sym typeface="Wingdings" charset="0"/>
            </a:endParaRPr>
          </a:p>
          <a:p>
            <a:endParaRPr lang="fr-FR" sz="800">
              <a:latin typeface="Times New Roman" charset="0"/>
              <a:cs typeface="Times New Roman" charset="0"/>
              <a:sym typeface="Wingdings" charset="0"/>
            </a:endParaRPr>
          </a:p>
          <a:p>
            <a:endParaRPr lang="fr-FR" sz="800">
              <a:latin typeface="Times New Roman" charset="0"/>
              <a:cs typeface="Times New Roman" charset="0"/>
              <a:sym typeface="Wingdings" charset="0"/>
            </a:endParaRPr>
          </a:p>
          <a:p>
            <a:endParaRPr lang="fr-FR" sz="800">
              <a:latin typeface="Times New Roman" charset="0"/>
              <a:cs typeface="Times New Roman" charset="0"/>
              <a:sym typeface="Wingdings" charset="0"/>
            </a:endParaRPr>
          </a:p>
          <a:p>
            <a:endParaRPr lang="fr-FR" sz="800">
              <a:latin typeface="Times New Roman" charset="0"/>
              <a:cs typeface="Times New Roman" charset="0"/>
              <a:sym typeface="Wingdings" charset="0"/>
            </a:endParaRPr>
          </a:p>
          <a:p>
            <a:endParaRPr lang="fr-FR" sz="800">
              <a:latin typeface="Times New Roman" charset="0"/>
              <a:cs typeface="Times New Roman" charset="0"/>
              <a:sym typeface="Wingdings" charset="0"/>
            </a:endParaRPr>
          </a:p>
          <a:p>
            <a:endParaRPr lang="fr-FR" sz="800">
              <a:latin typeface="Times New Roman" charset="0"/>
              <a:cs typeface="Times New Roman" charset="0"/>
              <a:sym typeface="Wingdings" charset="0"/>
            </a:endParaRPr>
          </a:p>
          <a:p>
            <a:endParaRPr lang="fr-FR" sz="800">
              <a:latin typeface="Times New Roman" charset="0"/>
              <a:cs typeface="Times New Roman" charset="0"/>
              <a:sym typeface="Wingdings" charset="0"/>
            </a:endParaRPr>
          </a:p>
          <a:p>
            <a:endParaRPr lang="fr-FR" sz="800">
              <a:latin typeface="Times New Roman" charset="0"/>
              <a:cs typeface="Times New Roman" charset="0"/>
              <a:sym typeface="Wingdings" charset="0"/>
            </a:endParaRPr>
          </a:p>
          <a:p>
            <a:endParaRPr lang="fr-FR" sz="800">
              <a:latin typeface="Times New Roman" charset="0"/>
              <a:cs typeface="Times New Roman" charset="0"/>
              <a:sym typeface="Wingdings" charset="0"/>
            </a:endParaRPr>
          </a:p>
          <a:p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</a:t>
            </a:r>
            <a:r>
              <a:rPr lang="fr-FR" sz="1800">
                <a:latin typeface="Times New Roman" charset="0"/>
                <a:cs typeface="Times New Roman" charset="0"/>
              </a:rPr>
              <a:t> </a:t>
            </a:r>
            <a:r>
              <a:rPr lang="fr-FR" sz="1800" b="1">
                <a:latin typeface="Times New Roman" charset="0"/>
                <a:cs typeface="Times New Roman" charset="0"/>
              </a:rPr>
              <a:t>A simple pixilated TOF using a LYSO crystal + G-APD </a:t>
            </a:r>
            <a:r>
              <a:rPr lang="fr-FR" sz="1800">
                <a:latin typeface="Times New Roman" charset="0"/>
                <a:cs typeface="Times New Roman" charset="0"/>
              </a:rPr>
              <a:t>[SLAC]</a:t>
            </a:r>
          </a:p>
          <a:p>
            <a:r>
              <a:rPr lang="fr-FR" sz="1800">
                <a:latin typeface="Times New Roman" charset="0"/>
                <a:cs typeface="Times New Roman" charset="0"/>
              </a:rPr>
              <a:t>   </a:t>
            </a:r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</a:t>
            </a:r>
            <a:r>
              <a:rPr lang="fr-FR" sz="1800">
                <a:latin typeface="Times New Roman" charset="0"/>
                <a:cs typeface="Times New Roman" charset="0"/>
              </a:rPr>
              <a:t> CRT tests yielded a poor timing resolution with a full size LYSO crystal (</a:t>
            </a:r>
            <a:r>
              <a:rPr lang="fr-FR" sz="1800">
                <a:latin typeface="Symbol" charset="0"/>
                <a:cs typeface="Times New Roman" charset="0"/>
              </a:rPr>
              <a:t>s</a:t>
            </a:r>
            <a:r>
              <a:rPr lang="fr-FR" sz="1800">
                <a:latin typeface="Times New Roman" charset="0"/>
                <a:cs typeface="Times New Roman" charset="0"/>
              </a:rPr>
              <a:t>~220ps). </a:t>
            </a:r>
          </a:p>
          <a:p>
            <a:r>
              <a:rPr lang="fr-FR" sz="1800">
                <a:latin typeface="Times New Roman" charset="0"/>
                <a:cs typeface="Times New Roman" charset="0"/>
              </a:rPr>
              <a:t>   </a:t>
            </a:r>
            <a:r>
              <a:rPr lang="fr-FR" sz="1800">
                <a:latin typeface="Times New Roman" charset="0"/>
                <a:cs typeface="Times New Roman" charset="0"/>
                <a:sym typeface="Wingdings" charset="0"/>
              </a:rPr>
              <a:t></a:t>
            </a:r>
            <a:r>
              <a:rPr lang="fr-FR" sz="1800">
                <a:latin typeface="Times New Roman" charset="0"/>
                <a:cs typeface="Times New Roman" charset="0"/>
              </a:rPr>
              <a:t> There will be one more CRT test at SLAC, but it seem unlikely that one can </a:t>
            </a:r>
          </a:p>
          <a:p>
            <a:r>
              <a:rPr lang="fr-FR" sz="1800">
                <a:latin typeface="Times New Roman" charset="0"/>
                <a:cs typeface="Times New Roman" charset="0"/>
              </a:rPr>
              <a:t>       achieve </a:t>
            </a:r>
            <a:r>
              <a:rPr lang="fr-FR" sz="1800">
                <a:latin typeface="Symbol" charset="0"/>
                <a:cs typeface="Times New Roman" charset="0"/>
              </a:rPr>
              <a:t>s</a:t>
            </a:r>
            <a:r>
              <a:rPr lang="fr-FR" sz="1800">
                <a:latin typeface="Times New Roman" charset="0"/>
                <a:cs typeface="Times New Roman" charset="0"/>
              </a:rPr>
              <a:t>~100ps.</a:t>
            </a:r>
            <a:endParaRPr lang="fr-FR">
              <a:latin typeface="Times New Roman" charset="0"/>
              <a:cs typeface="Times New Roman" charset="0"/>
            </a:endParaRPr>
          </a:p>
          <a:p>
            <a:endParaRPr lang="fr-FR" sz="1800">
              <a:latin typeface="Times New Roman" charset="0"/>
              <a:cs typeface="Times New Roman" charset="0"/>
              <a:sym typeface="Symbol" charset="0"/>
            </a:endParaRPr>
          </a:p>
        </p:txBody>
      </p:sp>
      <p:graphicFrame>
        <p:nvGraphicFramePr>
          <p:cNvPr id="410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2255306"/>
              </p:ext>
            </p:extLst>
          </p:nvPr>
        </p:nvGraphicFramePr>
        <p:xfrm>
          <a:off x="6058288" y="609599"/>
          <a:ext cx="2634862" cy="3512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2" name="Documento" r:id="rId3" imgW="3264408" imgH="4349496" progId="Word.Document.8">
                  <p:embed/>
                </p:oleObj>
              </mc:Choice>
              <mc:Fallback>
                <p:oleObj name="Documento" r:id="rId3" imgW="3264408" imgH="434949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8288" y="609599"/>
                        <a:ext cx="2634862" cy="35125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C0A47-544A-BB41-85D3-881DAAEE0E70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26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405941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EMC</a:t>
            </a:r>
          </a:p>
        </p:txBody>
      </p:sp>
      <p:sp>
        <p:nvSpPr>
          <p:cNvPr id="6" name="Sottotitolo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/>
              <a:t>Claudia Cecchi and Frank Porter</a:t>
            </a:r>
          </a:p>
        </p:txBody>
      </p:sp>
    </p:spTree>
    <p:extLst>
      <p:ext uri="{BB962C8B-B14F-4D97-AF65-F5344CB8AC3E}">
        <p14:creationId xmlns:p14="http://schemas.microsoft.com/office/powerpoint/2010/main" val="1609032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62000"/>
            <a:ext cx="8463489" cy="5348640"/>
          </a:xfrm>
        </p:spPr>
      </p:pic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71E2D-C8F9-5540-BF1D-464223D4E442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28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647821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91" y="364982"/>
            <a:ext cx="8129133" cy="5748140"/>
          </a:xfrm>
        </p:spPr>
      </p:pic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71E2D-C8F9-5540-BF1D-464223D4E442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29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294859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Detector Organization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71E2D-C8F9-5540-BF1D-464223D4E442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3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800"/>
              <a:t>Detector Coordinators – B.Ratcliff, F. Forti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/>
              <a:t>Technical Coordinator – W.Wisnieswki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1800"/>
              <a:t>SVT – G. Rizzo </a:t>
            </a:r>
          </a:p>
          <a:p>
            <a:pPr>
              <a:lnSpc>
                <a:spcPct val="80000"/>
              </a:lnSpc>
            </a:pPr>
            <a:r>
              <a:rPr lang="en-US" sz="1800"/>
              <a:t>DCH – G. Finocchiaro, M.Roney</a:t>
            </a:r>
          </a:p>
          <a:p>
            <a:pPr>
              <a:lnSpc>
                <a:spcPct val="80000"/>
              </a:lnSpc>
            </a:pPr>
            <a:r>
              <a:rPr lang="en-US" sz="1800"/>
              <a:t>PID – N.Arnaud, J.Va’vra</a:t>
            </a:r>
          </a:p>
          <a:p>
            <a:pPr>
              <a:lnSpc>
                <a:spcPct val="80000"/>
              </a:lnSpc>
            </a:pPr>
            <a:r>
              <a:rPr lang="en-US" sz="1800"/>
              <a:t>EMC – </a:t>
            </a:r>
            <a:r>
              <a:rPr lang="en-US" sz="1800">
                <a:sym typeface="Wingdings" charset="2"/>
              </a:rPr>
              <a:t>F.Porter, C.Cecchi</a:t>
            </a:r>
            <a:endParaRPr lang="en-US" sz="1800"/>
          </a:p>
          <a:p>
            <a:pPr>
              <a:lnSpc>
                <a:spcPct val="80000"/>
              </a:lnSpc>
            </a:pPr>
            <a:r>
              <a:rPr lang="en-US" sz="1800"/>
              <a:t>IFR – R.Calabrese</a:t>
            </a:r>
          </a:p>
          <a:p>
            <a:pPr>
              <a:lnSpc>
                <a:spcPct val="80000"/>
              </a:lnSpc>
            </a:pPr>
            <a:r>
              <a:rPr lang="en-US" sz="1800"/>
              <a:t>Magnet – W.Wisniewski</a:t>
            </a:r>
          </a:p>
          <a:p>
            <a:pPr>
              <a:lnSpc>
                <a:spcPct val="80000"/>
              </a:lnSpc>
            </a:pPr>
            <a:r>
              <a:rPr lang="en-US" sz="1800"/>
              <a:t>Electronics, Trigger, DAQ – D. Breton, U. Marconi</a:t>
            </a:r>
          </a:p>
          <a:p>
            <a:pPr>
              <a:lnSpc>
                <a:spcPct val="80000"/>
              </a:lnSpc>
            </a:pPr>
            <a:r>
              <a:rPr lang="en-US" sz="1800"/>
              <a:t>Online/DAQ – S.Luitz </a:t>
            </a:r>
          </a:p>
          <a:p>
            <a:pPr>
              <a:lnSpc>
                <a:spcPct val="80000"/>
              </a:lnSpc>
            </a:pPr>
            <a:r>
              <a:rPr lang="en-US" sz="1800"/>
              <a:t>Offline SW – 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Simulation coordinator – D.Brown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Fast simulation – M. Rama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Full Simulation – F. Bianchi </a:t>
            </a:r>
          </a:p>
          <a:p>
            <a:pPr>
              <a:lnSpc>
                <a:spcPct val="80000"/>
              </a:lnSpc>
            </a:pPr>
            <a:r>
              <a:rPr lang="en-US" sz="1800"/>
              <a:t>Rad monitor – </a:t>
            </a:r>
          </a:p>
          <a:p>
            <a:pPr>
              <a:lnSpc>
                <a:spcPct val="80000"/>
              </a:lnSpc>
            </a:pPr>
            <a:r>
              <a:rPr lang="en-US" sz="1800"/>
              <a:t>Lumi monitor – </a:t>
            </a:r>
          </a:p>
          <a:p>
            <a:pPr>
              <a:lnSpc>
                <a:spcPct val="80000"/>
              </a:lnSpc>
            </a:pPr>
            <a:r>
              <a:rPr lang="en-US" sz="1800"/>
              <a:t>Polarimeter – </a:t>
            </a:r>
          </a:p>
          <a:p>
            <a:pPr>
              <a:lnSpc>
                <a:spcPct val="80000"/>
              </a:lnSpc>
            </a:pPr>
            <a:r>
              <a:rPr lang="en-US" sz="1800"/>
              <a:t>Background simulation – M.Boscolo, E.Paoloni</a:t>
            </a:r>
          </a:p>
          <a:p>
            <a:pPr>
              <a:lnSpc>
                <a:spcPct val="80000"/>
              </a:lnSpc>
            </a:pPr>
            <a:r>
              <a:rPr lang="en-US" sz="1800"/>
              <a:t>Machine Detector Interface – 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177137" y="1386554"/>
            <a:ext cx="361807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Detector Geometry Working Group</a:t>
            </a:r>
          </a:p>
          <a:p>
            <a:r>
              <a:rPr lang="en-US"/>
              <a:t>Chairs M.Rama, A.Stocchi</a:t>
            </a:r>
          </a:p>
          <a:p>
            <a:endParaRPr lang="en-US"/>
          </a:p>
          <a:p>
            <a:r>
              <a:rPr lang="en-US"/>
              <a:t>Forward Task Force</a:t>
            </a:r>
          </a:p>
          <a:p>
            <a:r>
              <a:rPr lang="en-US"/>
              <a:t>Chair H.Jawahery</a:t>
            </a:r>
          </a:p>
          <a:p>
            <a:endParaRPr lang="en-US"/>
          </a:p>
          <a:p>
            <a:r>
              <a:rPr lang="en-US"/>
              <a:t>Backward Task Force</a:t>
            </a:r>
          </a:p>
          <a:p>
            <a:r>
              <a:rPr lang="en-US"/>
              <a:t>Chair W. Wisniewski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430561" y="4581856"/>
            <a:ext cx="28110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To be created:</a:t>
            </a:r>
          </a:p>
          <a:p>
            <a:r>
              <a:rPr lang="it-IT"/>
              <a:t>Mechanical integration team</a:t>
            </a:r>
          </a:p>
          <a:p>
            <a:r>
              <a:rPr lang="it-IT"/>
              <a:t>Central electronics team</a:t>
            </a:r>
          </a:p>
        </p:txBody>
      </p:sp>
    </p:spTree>
    <p:extLst>
      <p:ext uri="{BB962C8B-B14F-4D97-AF65-F5344CB8AC3E}">
        <p14:creationId xmlns:p14="http://schemas.microsoft.com/office/powerpoint/2010/main" val="908054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94225"/>
            <a:ext cx="8617341" cy="5029200"/>
          </a:xfrm>
        </p:spPr>
      </p:pic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71E2D-C8F9-5540-BF1D-464223D4E442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30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16714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7565179" cy="5494624"/>
          </a:xfrm>
        </p:spPr>
      </p:pic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71E2D-C8F9-5540-BF1D-464223D4E442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31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206908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092414" cy="5181600"/>
          </a:xfrm>
        </p:spPr>
      </p:pic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71E2D-C8F9-5540-BF1D-464223D4E442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32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014938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IFR</a:t>
            </a:r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/>
              <a:t>Roberto Calabrese</a:t>
            </a:r>
          </a:p>
        </p:txBody>
      </p:sp>
    </p:spTree>
    <p:extLst>
      <p:ext uri="{BB962C8B-B14F-4D97-AF65-F5344CB8AC3E}">
        <p14:creationId xmlns:p14="http://schemas.microsoft.com/office/powerpoint/2010/main" val="3087167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olo 1"/>
          <p:cNvSpPr>
            <a:spLocks noGrp="1"/>
          </p:cNvSpPr>
          <p:nvPr>
            <p:ph type="title"/>
          </p:nvPr>
        </p:nvSpPr>
        <p:spPr>
          <a:xfrm>
            <a:off x="328613" y="242888"/>
            <a:ext cx="8229600" cy="657225"/>
          </a:xfrm>
        </p:spPr>
        <p:txBody>
          <a:bodyPr/>
          <a:lstStyle/>
          <a:p>
            <a:pPr eaLnBrk="1" hangingPunct="1"/>
            <a:r>
              <a:rPr lang="it-IT" smtClean="0"/>
              <a:t>Advancements since Caltech:  </a:t>
            </a:r>
          </a:p>
        </p:txBody>
      </p:sp>
      <p:sp>
        <p:nvSpPr>
          <p:cNvPr id="12290" name="Segnaposto data 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April 5, 2011</a:t>
            </a:r>
          </a:p>
        </p:txBody>
      </p:sp>
      <p:sp>
        <p:nvSpPr>
          <p:cNvPr id="12292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956FD7-8F2C-4E31-9DDF-423FDA055F4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dirty="0" smtClean="0"/>
          </a:p>
        </p:txBody>
      </p:sp>
      <p:sp>
        <p:nvSpPr>
          <p:cNvPr id="12293" name="Segnaposto contenuto 5"/>
          <p:cNvSpPr>
            <a:spLocks noGrp="1"/>
          </p:cNvSpPr>
          <p:nvPr>
            <p:ph sz="quarter" idx="1"/>
          </p:nvPr>
        </p:nvSpPr>
        <p:spPr>
          <a:xfrm>
            <a:off x="457200" y="942975"/>
            <a:ext cx="5564052" cy="5013325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endParaRPr lang="it-IT" dirty="0" smtClean="0"/>
          </a:p>
          <a:p>
            <a:pPr marL="0" indent="0" eaLnBrk="1" hangingPunct="1">
              <a:lnSpc>
                <a:spcPct val="130000"/>
              </a:lnSpc>
            </a:pP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Prototype tested (1-7 Dec 2010)</a:t>
            </a:r>
            <a:r>
              <a:rPr lang="en-US" sz="2000" dirty="0" smtClean="0"/>
              <a:t> at  the </a:t>
            </a:r>
            <a:r>
              <a:rPr lang="en-US" sz="2000" dirty="0" err="1" smtClean="0"/>
              <a:t>Fermilab</a:t>
            </a:r>
            <a:r>
              <a:rPr lang="en-US" sz="2000" dirty="0" smtClean="0"/>
              <a:t> Test Beam Facility (Meson Area)</a:t>
            </a:r>
            <a:endParaRPr lang="it-IT" dirty="0" smtClean="0"/>
          </a:p>
          <a:p>
            <a:pPr marL="0" indent="0" eaLnBrk="1" hangingPunct="1">
              <a:lnSpc>
                <a:spcPct val="130000"/>
              </a:lnSpc>
            </a:pPr>
            <a:r>
              <a:rPr lang="en-US" dirty="0" smtClean="0"/>
              <a:t> </a:t>
            </a:r>
            <a:r>
              <a:rPr lang="en-US" sz="1800" b="1" dirty="0" smtClean="0">
                <a:solidFill>
                  <a:srgbClr val="0000FF"/>
                </a:solidFill>
              </a:rPr>
              <a:t>9 layer configuration</a:t>
            </a:r>
            <a:r>
              <a:rPr lang="en-US" sz="1800" b="1" dirty="0" smtClean="0"/>
              <a:t> tested with different    readout schemes (5 </a:t>
            </a:r>
            <a:r>
              <a:rPr lang="en-US" sz="1800" b="1" dirty="0" err="1" smtClean="0"/>
              <a:t>BiRO</a:t>
            </a:r>
            <a:r>
              <a:rPr lang="en-US" sz="1800" b="1" dirty="0" smtClean="0"/>
              <a:t> layers and 4 TDC layers</a:t>
            </a:r>
            <a:r>
              <a:rPr lang="en-US" sz="2000" b="1" dirty="0" smtClean="0"/>
              <a:t>)</a:t>
            </a:r>
          </a:p>
          <a:p>
            <a:pPr marL="0" indent="0" eaLnBrk="1" hangingPunct="1">
              <a:lnSpc>
                <a:spcPct val="130000"/>
              </a:lnSpc>
            </a:pP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Beam Test Data analysis ongoing</a:t>
            </a:r>
            <a:endParaRPr lang="en-US" sz="2000" dirty="0" smtClean="0"/>
          </a:p>
          <a:p>
            <a:pPr marL="0" indent="0" eaLnBrk="1" hangingPunct="1">
              <a:lnSpc>
                <a:spcPct val="130000"/>
              </a:lnSpc>
            </a:pP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Prototype shipped back</a:t>
            </a:r>
            <a:r>
              <a:rPr lang="en-US" sz="2000" dirty="0" smtClean="0"/>
              <a:t> and reassembled in Ferrara (no Iron) to continue the test with </a:t>
            </a:r>
            <a:r>
              <a:rPr lang="en-US" sz="2000" dirty="0" err="1" smtClean="0"/>
              <a:t>cosmics</a:t>
            </a:r>
            <a:endParaRPr lang="en-US" sz="2000" dirty="0" smtClean="0"/>
          </a:p>
          <a:p>
            <a:pPr marL="0" indent="0" eaLnBrk="1" hangingPunct="1">
              <a:lnSpc>
                <a:spcPct val="130000"/>
              </a:lnSpc>
            </a:pP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New Beam Test</a:t>
            </a:r>
            <a:r>
              <a:rPr lang="en-US" sz="2000" dirty="0" smtClean="0"/>
              <a:t> foreseen next summer </a:t>
            </a:r>
          </a:p>
          <a:p>
            <a:pPr marL="0" indent="0" eaLnBrk="1" hangingPunct="1">
              <a:lnSpc>
                <a:spcPct val="130000"/>
              </a:lnSpc>
            </a:pPr>
            <a:endParaRPr lang="it-IT" sz="2000" dirty="0" smtClean="0"/>
          </a:p>
        </p:txBody>
      </p:sp>
      <p:pic>
        <p:nvPicPr>
          <p:cNvPr id="12296" name="Picture 9" descr="P325539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7350" y="3990662"/>
            <a:ext cx="2201863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0" name="Line 13"/>
          <p:cNvSpPr>
            <a:spLocks noChangeShapeType="1"/>
          </p:cNvSpPr>
          <p:nvPr/>
        </p:nvSpPr>
        <p:spPr bwMode="auto">
          <a:xfrm>
            <a:off x="5268913" y="4782584"/>
            <a:ext cx="13938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V="1">
            <a:off x="4745267" y="3371445"/>
            <a:ext cx="739783" cy="53024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pic>
        <p:nvPicPr>
          <p:cNvPr id="11" name="Picture 10" descr="screenshot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050" y="968060"/>
            <a:ext cx="3577888" cy="2668508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</p:spTree>
    <p:extLst>
      <p:ext uri="{BB962C8B-B14F-4D97-AF65-F5344CB8AC3E}">
        <p14:creationId xmlns:p14="http://schemas.microsoft.com/office/powerpoint/2010/main" val="3671038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2900" smtClean="0"/>
              <a:t/>
            </a:r>
            <a:br>
              <a:rPr lang="it-IT" sz="2900" smtClean="0"/>
            </a:br>
            <a:r>
              <a:rPr lang="it-IT" sz="2900" smtClean="0"/>
              <a:t>Goals for this meeting:</a:t>
            </a:r>
          </a:p>
        </p:txBody>
      </p:sp>
      <p:sp>
        <p:nvSpPr>
          <p:cNvPr id="13314" name="Segnaposto data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April 5, 2011</a:t>
            </a:r>
            <a:endParaRPr lang="it-IT" smtClean="0"/>
          </a:p>
        </p:txBody>
      </p:sp>
      <p:sp>
        <p:nvSpPr>
          <p:cNvPr id="13315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mtClean="0"/>
              <a:t>F.Forti - Detector Status</a:t>
            </a:r>
          </a:p>
        </p:txBody>
      </p:sp>
      <p:sp>
        <p:nvSpPr>
          <p:cNvPr id="13316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2107D-CCD5-4939-ACFB-D18C82BCB6DC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it-IT" smtClean="0"/>
          </a:p>
        </p:txBody>
      </p:sp>
      <p:sp>
        <p:nvSpPr>
          <p:cNvPr id="13317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340225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endParaRPr lang="it-IT" sz="2400" dirty="0" smtClean="0"/>
          </a:p>
          <a:p>
            <a:pPr marL="0" indent="0" eaLnBrk="1" hangingPunct="1"/>
            <a:r>
              <a:rPr lang="en-US" sz="2400" dirty="0" smtClean="0"/>
              <a:t> </a:t>
            </a:r>
            <a:r>
              <a:rPr lang="en-US" sz="2400" b="1" i="1" dirty="0" smtClean="0">
                <a:solidFill>
                  <a:srgbClr val="0000FF"/>
                </a:solidFill>
              </a:rPr>
              <a:t>Review advancements and achievements</a:t>
            </a:r>
            <a:r>
              <a:rPr lang="en-US" sz="2400" dirty="0" smtClean="0"/>
              <a:t> in all the development areas</a:t>
            </a:r>
          </a:p>
          <a:p>
            <a:pPr marL="0" indent="0" eaLnBrk="1" hangingPunct="1">
              <a:buFont typeface="Wingdings 3" pitchFamily="18" charset="2"/>
              <a:buNone/>
            </a:pPr>
            <a:endParaRPr lang="it-IT" sz="2400" dirty="0" smtClean="0"/>
          </a:p>
          <a:p>
            <a:pPr marL="0" indent="0" eaLnBrk="1" hangingPunct="1"/>
            <a:r>
              <a:rPr lang="en-US" sz="2400" dirty="0" smtClean="0"/>
              <a:t> </a:t>
            </a:r>
            <a:r>
              <a:rPr lang="en-US" sz="2400" b="1" i="1" dirty="0" smtClean="0">
                <a:solidFill>
                  <a:srgbClr val="0000FF"/>
                </a:solidFill>
              </a:rPr>
              <a:t>Particular focus on beam tests:</a:t>
            </a:r>
            <a:r>
              <a:rPr lang="en-US" sz="2400" dirty="0" smtClean="0"/>
              <a:t> analysis of the December data and preparation for the new summer beam test</a:t>
            </a:r>
          </a:p>
          <a:p>
            <a:pPr marL="0" indent="0" eaLnBrk="1" hangingPunct="1"/>
            <a:endParaRPr lang="it-IT" sz="2400" dirty="0" smtClean="0"/>
          </a:p>
          <a:p>
            <a:pPr marL="0" indent="0" eaLnBrk="1" hangingPunct="1"/>
            <a:r>
              <a:rPr lang="en-US" sz="2400" dirty="0" smtClean="0"/>
              <a:t> </a:t>
            </a:r>
            <a:r>
              <a:rPr lang="en-US" sz="2400" b="1" i="1" dirty="0" smtClean="0">
                <a:solidFill>
                  <a:srgbClr val="0000FF"/>
                </a:solidFill>
              </a:rPr>
              <a:t>Analyze the TDR preparation</a:t>
            </a:r>
            <a:r>
              <a:rPr lang="en-US" sz="2400" dirty="0" smtClean="0"/>
              <a:t> process and prioritize the short and medium term activities</a:t>
            </a:r>
            <a:endParaRPr lang="it-IT" sz="2400" dirty="0" smtClean="0"/>
          </a:p>
        </p:txBody>
      </p:sp>
    </p:spTree>
    <p:extLst>
      <p:ext uri="{BB962C8B-B14F-4D97-AF65-F5344CB8AC3E}">
        <p14:creationId xmlns:p14="http://schemas.microsoft.com/office/powerpoint/2010/main" val="239037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ol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it-IT" sz="2900" smtClean="0"/>
              <a:t/>
            </a:r>
            <a:br>
              <a:rPr lang="it-IT" sz="2900" smtClean="0"/>
            </a:br>
            <a:r>
              <a:rPr lang="it-IT" sz="2900" smtClean="0"/>
              <a:t>Toward the TDR</a:t>
            </a:r>
          </a:p>
        </p:txBody>
      </p:sp>
      <p:sp>
        <p:nvSpPr>
          <p:cNvPr id="14341" name="Segnaposto contenuto 2"/>
          <p:cNvSpPr>
            <a:spLocks noGrp="1"/>
          </p:cNvSpPr>
          <p:nvPr>
            <p:ph sz="quarter" idx="4294967295"/>
          </p:nvPr>
        </p:nvSpPr>
        <p:spPr>
          <a:xfrm>
            <a:off x="2906713" y="834097"/>
            <a:ext cx="5408612" cy="4762500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endParaRPr lang="it-IT" sz="2400" dirty="0" smtClean="0"/>
          </a:p>
          <a:p>
            <a:pPr marL="0" indent="0" eaLnBrk="1" hangingPunct="1">
              <a:lnSpc>
                <a:spcPct val="140000"/>
              </a:lnSpc>
            </a:pPr>
            <a:r>
              <a:rPr lang="en-US" sz="2400" dirty="0" smtClean="0"/>
              <a:t> </a:t>
            </a:r>
            <a:r>
              <a:rPr lang="en-US" b="1" i="1" dirty="0" smtClean="0">
                <a:solidFill>
                  <a:srgbClr val="0000FF"/>
                </a:solidFill>
              </a:rPr>
              <a:t>test prototype with </a:t>
            </a:r>
            <a:r>
              <a:rPr lang="en-US" b="1" i="1" dirty="0" err="1" smtClean="0">
                <a:solidFill>
                  <a:srgbClr val="0000FF"/>
                </a:solidFill>
              </a:rPr>
              <a:t>cosmics</a:t>
            </a:r>
            <a:endParaRPr lang="it-IT" b="1" i="1" dirty="0" smtClean="0">
              <a:solidFill>
                <a:srgbClr val="0000FF"/>
              </a:solidFill>
            </a:endParaRPr>
          </a:p>
          <a:p>
            <a:pPr marL="0" indent="0" eaLnBrk="1" hangingPunct="1">
              <a:lnSpc>
                <a:spcPct val="140000"/>
              </a:lnSpc>
            </a:pPr>
            <a:r>
              <a:rPr lang="en-US" b="1" i="1" dirty="0" smtClean="0">
                <a:solidFill>
                  <a:srgbClr val="0000FF"/>
                </a:solidFill>
              </a:rPr>
              <a:t> first beam test @ FNAL</a:t>
            </a:r>
          </a:p>
          <a:p>
            <a:pPr marL="0" indent="0" eaLnBrk="1" hangingPunct="1">
              <a:lnSpc>
                <a:spcPct val="140000"/>
              </a:lnSpc>
            </a:pPr>
            <a:r>
              <a:rPr lang="en-US" b="1" i="1" dirty="0" smtClean="0">
                <a:solidFill>
                  <a:srgbClr val="0000FF"/>
                </a:solidFill>
              </a:rPr>
              <a:t> analyze/review test results</a:t>
            </a:r>
          </a:p>
          <a:p>
            <a:pPr marL="0" indent="0" eaLnBrk="1" hangingPunct="1">
              <a:lnSpc>
                <a:spcPct val="140000"/>
              </a:lnSpc>
            </a:pPr>
            <a:r>
              <a:rPr lang="en-US" b="1" i="1" dirty="0" smtClean="0">
                <a:solidFill>
                  <a:srgbClr val="0000FF"/>
                </a:solidFill>
              </a:rPr>
              <a:t> new beam test @ FNAL</a:t>
            </a:r>
          </a:p>
          <a:p>
            <a:pPr marL="0" indent="0" eaLnBrk="1" hangingPunct="1">
              <a:lnSpc>
                <a:spcPct val="140000"/>
              </a:lnSpc>
            </a:pPr>
            <a:r>
              <a:rPr lang="en-US" b="1" i="1" dirty="0" smtClean="0">
                <a:solidFill>
                  <a:srgbClr val="0000FF"/>
                </a:solidFill>
              </a:rPr>
              <a:t>analyze/review new test results</a:t>
            </a:r>
          </a:p>
          <a:p>
            <a:pPr marL="0" indent="0" eaLnBrk="1" hangingPunct="1">
              <a:lnSpc>
                <a:spcPct val="140000"/>
              </a:lnSpc>
            </a:pPr>
            <a:r>
              <a:rPr lang="en-US" b="1" i="1" dirty="0" smtClean="0">
                <a:solidFill>
                  <a:srgbClr val="0000FF"/>
                </a:solidFill>
              </a:rPr>
              <a:t>write TDR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19353" y="3453685"/>
            <a:ext cx="2147672" cy="461665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ea typeface="ＭＳ Ｐゴシック" pitchFamily="80" charset="-128"/>
              </a:rPr>
              <a:t>Summer 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  <a:ea typeface="ＭＳ Ｐゴシック" pitchFamily="80" charset="-128"/>
              </a:rPr>
              <a:t>2011</a:t>
            </a:r>
            <a:endParaRPr lang="en-US" dirty="0">
              <a:solidFill>
                <a:srgbClr val="000000"/>
              </a:solidFill>
              <a:latin typeface="Calibri" pitchFamily="34" charset="0"/>
              <a:ea typeface="ＭＳ Ｐゴシック" pitchFamily="80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57200" y="2764559"/>
            <a:ext cx="2441575" cy="466725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0000"/>
                </a:solidFill>
                <a:latin typeface="Calibri" pitchFamily="34" charset="0"/>
                <a:ea typeface="ＭＳ Ｐゴシック" pitchFamily="80" charset="-128"/>
              </a:rPr>
              <a:t>Spring 2011</a:t>
            </a:r>
            <a:endParaRPr lang="en-US">
              <a:solidFill>
                <a:srgbClr val="000000"/>
              </a:solidFill>
              <a:latin typeface="Calibri" pitchFamily="34" charset="0"/>
              <a:ea typeface="ＭＳ Ｐゴシック" pitchFamily="80" charset="-128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57200" y="1459917"/>
            <a:ext cx="2409825" cy="466725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Calibri" pitchFamily="34" charset="0"/>
                <a:ea typeface="ＭＳ Ｐゴシック" pitchFamily="80" charset="-128"/>
              </a:rPr>
              <a:t>October 2010</a:t>
            </a:r>
            <a:endParaRPr lang="en-US" dirty="0">
              <a:solidFill>
                <a:srgbClr val="000000"/>
              </a:solidFill>
              <a:latin typeface="Calibri" pitchFamily="34" charset="0"/>
              <a:ea typeface="ＭＳ Ｐゴシック" pitchFamily="80" charset="-128"/>
            </a:endParaRPr>
          </a:p>
        </p:txBody>
      </p:sp>
      <p:sp>
        <p:nvSpPr>
          <p:cNvPr id="14345" name="WordArt 9"/>
          <p:cNvSpPr>
            <a:spLocks noChangeArrowheads="1" noChangeShapeType="1" noTextEdit="1"/>
          </p:cNvSpPr>
          <p:nvPr/>
        </p:nvSpPr>
        <p:spPr bwMode="auto">
          <a:xfrm>
            <a:off x="962025" y="1254125"/>
            <a:ext cx="1447800" cy="57943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5837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it-IT" sz="28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done</a:t>
            </a:r>
          </a:p>
        </p:txBody>
      </p:sp>
      <p:sp>
        <p:nvSpPr>
          <p:cNvPr id="14346" name="WordArt 9"/>
          <p:cNvSpPr>
            <a:spLocks noChangeArrowheads="1" noChangeShapeType="1" noTextEdit="1"/>
          </p:cNvSpPr>
          <p:nvPr/>
        </p:nvSpPr>
        <p:spPr bwMode="auto">
          <a:xfrm>
            <a:off x="874713" y="2831338"/>
            <a:ext cx="1839912" cy="99853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5837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it-IT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Ongoing</a:t>
            </a:r>
            <a:endParaRPr lang="it-IT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  <a:p>
            <a:endParaRPr lang="it-IT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57200" y="2113009"/>
            <a:ext cx="2416175" cy="466725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0000"/>
                </a:solidFill>
                <a:latin typeface="Calibri" pitchFamily="34" charset="0"/>
                <a:ea typeface="ＭＳ Ｐゴシック" pitchFamily="80" charset="-128"/>
              </a:rPr>
              <a:t>December 2010</a:t>
            </a:r>
            <a:endParaRPr lang="en-US">
              <a:solidFill>
                <a:srgbClr val="000000"/>
              </a:solidFill>
              <a:latin typeface="Calibri" pitchFamily="34" charset="0"/>
              <a:ea typeface="ＭＳ Ｐゴシック" pitchFamily="80" charset="-128"/>
            </a:endParaRPr>
          </a:p>
        </p:txBody>
      </p:sp>
      <p:sp>
        <p:nvSpPr>
          <p:cNvPr id="14348" name="WordArt 9"/>
          <p:cNvSpPr>
            <a:spLocks noChangeArrowheads="1" noChangeShapeType="1" noTextEdit="1"/>
          </p:cNvSpPr>
          <p:nvPr/>
        </p:nvSpPr>
        <p:spPr bwMode="auto">
          <a:xfrm>
            <a:off x="968375" y="2027179"/>
            <a:ext cx="1447800" cy="5794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5837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it-IT" sz="2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done</a:t>
            </a:r>
            <a:endParaRPr lang="it-IT" sz="28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14749" y="4005730"/>
            <a:ext cx="2158626" cy="466725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ea typeface="ＭＳ Ｐゴシック" pitchFamily="80" charset="-128"/>
              </a:rPr>
              <a:t>Fall 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  <a:ea typeface="ＭＳ Ｐゴシック" pitchFamily="80" charset="-128"/>
              </a:rPr>
              <a:t>2011</a:t>
            </a:r>
            <a:endParaRPr lang="en-US" dirty="0">
              <a:solidFill>
                <a:srgbClr val="000000"/>
              </a:solidFill>
              <a:latin typeface="Calibri" pitchFamily="34" charset="0"/>
              <a:ea typeface="ＭＳ Ｐゴシック" pitchFamily="80" charset="-128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19353" y="4531132"/>
            <a:ext cx="2147672" cy="466725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ea typeface="ＭＳ Ｐゴシック" pitchFamily="80" charset="-128"/>
              </a:rPr>
              <a:t>Winter 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  <a:ea typeface="ＭＳ Ｐゴシック" pitchFamily="80" charset="-128"/>
              </a:rPr>
              <a:t>2011</a:t>
            </a:r>
            <a:endParaRPr lang="en-US" dirty="0">
              <a:solidFill>
                <a:srgbClr val="000000"/>
              </a:solidFill>
              <a:latin typeface="Calibri" pitchFamily="34" charset="0"/>
              <a:ea typeface="ＭＳ Ｐゴシック" pitchFamily="80" charset="-128"/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71E2D-C8F9-5540-BF1D-464223D4E442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36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9303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2900">
                <a:latin typeface="Calibri" charset="0"/>
                <a:ea typeface="ＭＳ Ｐゴシック" charset="0"/>
              </a:rPr>
              <a:t/>
            </a:r>
            <a:br>
              <a:rPr lang="en-US" sz="2900">
                <a:latin typeface="Calibri" charset="0"/>
                <a:ea typeface="ＭＳ Ｐゴシック" charset="0"/>
              </a:rPr>
            </a:br>
            <a:r>
              <a:rPr lang="en-US" sz="2900">
                <a:latin typeface="Calibri" charset="0"/>
                <a:ea typeface="ＭＳ Ｐゴシック" charset="0"/>
              </a:rPr>
              <a:t>ETD/Online</a:t>
            </a:r>
            <a:br>
              <a:rPr lang="en-US" sz="2900">
                <a:latin typeface="Calibri" charset="0"/>
                <a:ea typeface="ＭＳ Ｐゴシック" charset="0"/>
              </a:rPr>
            </a:br>
            <a:endParaRPr lang="en-US" sz="2900">
              <a:latin typeface="Calibri" charset="0"/>
              <a:ea typeface="ＭＳ Ｐゴシック" charset="0"/>
            </a:endParaRP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 vert="horz">
            <a:normAutofit/>
          </a:bodyPr>
          <a:lstStyle/>
          <a:p>
            <a:r>
              <a:rPr lang="en-US"/>
              <a:t>Dominique Breton, Umberto Marconi, Steffen Luitz</a:t>
            </a:r>
          </a:p>
        </p:txBody>
      </p:sp>
    </p:spTree>
    <p:extLst>
      <p:ext uri="{BB962C8B-B14F-4D97-AF65-F5344CB8AC3E}">
        <p14:creationId xmlns:p14="http://schemas.microsoft.com/office/powerpoint/2010/main" val="1164027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oneTexte 4"/>
          <p:cNvSpPr txBox="1">
            <a:spLocks noChangeArrowheads="1"/>
          </p:cNvSpPr>
          <p:nvPr/>
        </p:nvSpPr>
        <p:spPr bwMode="auto">
          <a:xfrm>
            <a:off x="250825" y="857250"/>
            <a:ext cx="8642350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fr-FR">
                <a:latin typeface="Calibri" charset="0"/>
              </a:rPr>
              <a:t> Since Caltech, we had a two-day </a:t>
            </a:r>
            <a:r>
              <a:rPr lang="fr-FR">
                <a:solidFill>
                  <a:schemeClr val="hlink"/>
                </a:solidFill>
              </a:rPr>
              <a:t>ETD workshop</a:t>
            </a:r>
            <a:r>
              <a:rPr lang="fr-FR">
                <a:latin typeface="Calibri" charset="0"/>
              </a:rPr>
              <a:t> at CERN end of February</a:t>
            </a:r>
          </a:p>
          <a:p>
            <a:pPr lvl="1" eaLnBrk="1" hangingPunct="1">
              <a:buFont typeface="Arial" charset="0"/>
              <a:buChar char="•"/>
            </a:pPr>
            <a:r>
              <a:rPr lang="fr-FR">
                <a:latin typeface="Calibri" charset="0"/>
              </a:rPr>
              <a:t> All groups were represented =&gt; discussions were very effective</a:t>
            </a:r>
          </a:p>
          <a:p>
            <a:pPr lvl="1" eaLnBrk="1" hangingPunct="1">
              <a:buFont typeface="Arial" charset="0"/>
              <a:buChar char="•"/>
            </a:pPr>
            <a:r>
              <a:rPr lang="fr-FR">
                <a:latin typeface="Calibri" charset="0"/>
              </a:rPr>
              <a:t> Good progress was done on putting numbers in dataflow and refining the trigger strategy on the front-end</a:t>
            </a:r>
          </a:p>
          <a:p>
            <a:pPr lvl="1" eaLnBrk="1" hangingPunct="1">
              <a:buFont typeface="Symbol" charset="0"/>
              <a:buChar char="Þ"/>
            </a:pPr>
            <a:r>
              <a:rPr lang="fr-FR">
                <a:latin typeface="Calibri" charset="0"/>
              </a:rPr>
              <a:t> Guidelines for next milestones were defined</a:t>
            </a:r>
          </a:p>
          <a:p>
            <a:pPr lvl="1" eaLnBrk="1" hangingPunct="1">
              <a:buFont typeface="Symbol" charset="0"/>
              <a:buChar char="Þ"/>
            </a:pPr>
            <a:r>
              <a:rPr lang="fr-FR">
                <a:latin typeface="Calibri" charset="0"/>
              </a:rPr>
              <a:t> </a:t>
            </a:r>
            <a:r>
              <a:rPr lang="fr-FR"/>
              <a:t>Trigger studies really got started</a:t>
            </a:r>
            <a:endParaRPr lang="fr-FR"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endParaRPr lang="fr-FR"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r-FR">
                <a:latin typeface="Calibri" charset="0"/>
              </a:rPr>
              <a:t> We will have 3 sessions during this workshop: </a:t>
            </a:r>
          </a:p>
          <a:p>
            <a:pPr lvl="1" eaLnBrk="1" hangingPunct="1">
              <a:buFont typeface="Arial" charset="0"/>
              <a:buChar char="•"/>
            </a:pPr>
            <a:r>
              <a:rPr lang="fr-FR">
                <a:latin typeface="Calibri" charset="0"/>
              </a:rPr>
              <a:t> one concerning </a:t>
            </a:r>
            <a:r>
              <a:rPr lang="fr-FR">
                <a:solidFill>
                  <a:schemeClr val="hlink"/>
                </a:solidFill>
                <a:latin typeface="Calibri" charset="0"/>
              </a:rPr>
              <a:t>front-end electronics</a:t>
            </a:r>
          </a:p>
          <a:p>
            <a:pPr lvl="1" eaLnBrk="1" hangingPunct="1">
              <a:buFont typeface="Arial" charset="0"/>
              <a:buChar char="•"/>
            </a:pPr>
            <a:r>
              <a:rPr lang="fr-FR">
                <a:latin typeface="Calibri" charset="0"/>
              </a:rPr>
              <a:t> one concerning </a:t>
            </a:r>
            <a:r>
              <a:rPr lang="fr-FR">
                <a:solidFill>
                  <a:schemeClr val="hlink"/>
                </a:solidFill>
                <a:latin typeface="Calibri" charset="0"/>
              </a:rPr>
              <a:t>common items</a:t>
            </a:r>
            <a:endParaRPr lang="fr-FR">
              <a:latin typeface="Calibri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fr-FR">
                <a:latin typeface="Calibri" charset="0"/>
              </a:rPr>
              <a:t> one dedicated to </a:t>
            </a:r>
            <a:r>
              <a:rPr lang="fr-FR">
                <a:solidFill>
                  <a:schemeClr val="hlink"/>
                </a:solidFill>
                <a:latin typeface="Calibri" charset="0"/>
              </a:rPr>
              <a:t>hardware trigger</a:t>
            </a:r>
            <a:endParaRPr lang="fr-FR">
              <a:latin typeface="Calibri" charset="0"/>
            </a:endParaRPr>
          </a:p>
          <a:p>
            <a:pPr lvl="1" eaLnBrk="1" hangingPunct="1">
              <a:buFont typeface="Arial" charset="0"/>
              <a:buChar char="•"/>
            </a:pPr>
            <a:endParaRPr lang="fr-FR"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r-FR"/>
              <a:t> During the two last sessions, we would like to discuss the following points:</a:t>
            </a:r>
          </a:p>
          <a:p>
            <a:pPr lvl="1" eaLnBrk="1" hangingPunct="1">
              <a:buFont typeface="Arial" charset="0"/>
              <a:buChar char="•"/>
            </a:pPr>
            <a:endParaRPr lang="fr-FR"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r-FR">
                <a:solidFill>
                  <a:schemeClr val="hlink"/>
                </a:solidFill>
              </a:rPr>
              <a:t> Clock and control links:</a:t>
            </a:r>
            <a:r>
              <a:rPr lang="fr-FR"/>
              <a:t> </a:t>
            </a:r>
          </a:p>
          <a:p>
            <a:pPr lvl="1" eaLnBrk="1" hangingPunct="1">
              <a:buFont typeface="Arial" charset="0"/>
              <a:buChar char="•"/>
            </a:pPr>
            <a:r>
              <a:rPr lang="fr-FR"/>
              <a:t> </a:t>
            </a:r>
            <a:r>
              <a:rPr lang="fr-FR">
                <a:solidFill>
                  <a:schemeClr val="hlink"/>
                </a:solidFill>
                <a:latin typeface="Calibri" charset="0"/>
              </a:rPr>
              <a:t>Irradiation of the event data SERDES chipset</a:t>
            </a:r>
            <a:r>
              <a:rPr lang="fr-FR">
                <a:latin typeface="Calibri" charset="0"/>
              </a:rPr>
              <a:t> was performed =&gt; results will be presented by Raffaele</a:t>
            </a:r>
            <a:endParaRPr lang="en-US">
              <a:latin typeface="Calibri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>
                <a:latin typeface="Calibri" charset="0"/>
              </a:rPr>
              <a:t> We have to define plans to start qualifying components of the optical layer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>
                <a:latin typeface="Calibri" charset="0"/>
              </a:rPr>
              <a:t> The use of mezzanines vs firmware blocks has to be discussed again for the FCTS and ROM sides</a:t>
            </a:r>
          </a:p>
          <a:p>
            <a:pPr lvl="1" eaLnBrk="1" hangingPunct="1">
              <a:buFont typeface="Arial" charset="0"/>
              <a:buNone/>
            </a:pPr>
            <a:endParaRPr lang="fr-FR"/>
          </a:p>
        </p:txBody>
      </p:sp>
      <p:sp>
        <p:nvSpPr>
          <p:cNvPr id="3075" name="ZoneTexte 5"/>
          <p:cNvSpPr txBox="1">
            <a:spLocks noChangeArrowheads="1"/>
          </p:cNvSpPr>
          <p:nvPr/>
        </p:nvSpPr>
        <p:spPr bwMode="auto">
          <a:xfrm flipH="1">
            <a:off x="1547813" y="285750"/>
            <a:ext cx="612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400">
                <a:solidFill>
                  <a:srgbClr val="0070C0"/>
                </a:solidFill>
                <a:latin typeface="Calibri" charset="0"/>
              </a:rPr>
              <a:t>ETD (1)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C0A47-544A-BB41-85D3-881DAAEE0E70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38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922273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oneTexte 4"/>
          <p:cNvSpPr txBox="1">
            <a:spLocks noChangeArrowheads="1"/>
          </p:cNvSpPr>
          <p:nvPr/>
        </p:nvSpPr>
        <p:spPr bwMode="auto">
          <a:xfrm>
            <a:off x="77202" y="823913"/>
            <a:ext cx="8964612" cy="507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fr-FR">
                <a:latin typeface="Calibri" charset="0"/>
              </a:rPr>
              <a:t> </a:t>
            </a:r>
            <a:r>
              <a:rPr lang="fr-FR">
                <a:solidFill>
                  <a:schemeClr val="hlink"/>
                </a:solidFill>
                <a:latin typeface="Calibri" charset="0"/>
              </a:rPr>
              <a:t>ROM</a:t>
            </a:r>
            <a:r>
              <a:rPr lang="fr-FR">
                <a:latin typeface="Calibri" charset="0"/>
              </a:rPr>
              <a:t>: </a:t>
            </a:r>
            <a:r>
              <a:rPr lang="fr-FR"/>
              <a:t>new steps were made in understanding the solution to be described in the TDR. </a:t>
            </a:r>
          </a:p>
          <a:p>
            <a:pPr lvl="1" eaLnBrk="1" hangingPunct="1">
              <a:buFontTx/>
              <a:buChar char="•"/>
            </a:pPr>
            <a:r>
              <a:rPr lang="fr-FR"/>
              <a:t> We have to refine the ratio price/performance/flexibility of the different solutions.</a:t>
            </a:r>
          </a:p>
          <a:p>
            <a:pPr lvl="1" eaLnBrk="1" hangingPunct="1">
              <a:buFontTx/>
              <a:buChar char="•"/>
            </a:pPr>
            <a:r>
              <a:rPr lang="fr-FR"/>
              <a:t> A few presentations on these subjects will take place this week.</a:t>
            </a:r>
          </a:p>
          <a:p>
            <a:pPr lvl="1" eaLnBrk="1" hangingPunct="1"/>
            <a:endParaRPr lang="fr-FR"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>
                <a:latin typeface="Calibri" charset="0"/>
              </a:rPr>
              <a:t> </a:t>
            </a:r>
            <a:r>
              <a:rPr lang="en-US">
                <a:solidFill>
                  <a:schemeClr val="hlink"/>
                </a:solidFill>
                <a:latin typeface="Calibri" charset="0"/>
              </a:rPr>
              <a:t>Common Front-End Electronics</a:t>
            </a:r>
            <a:r>
              <a:rPr lang="en-US">
                <a:latin typeface="Calibri" charset="0"/>
              </a:rPr>
              <a:t>: first simulations of the front-end derandomizer in order to be able to estimate its adequate depth will be presented</a:t>
            </a:r>
          </a:p>
          <a:p>
            <a:pPr eaLnBrk="1" hangingPunct="1">
              <a:buFont typeface="Arial" charset="0"/>
              <a:buChar char="•"/>
            </a:pPr>
            <a:endParaRPr lang="en-US"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>
                <a:latin typeface="Calibri" charset="0"/>
              </a:rPr>
              <a:t> </a:t>
            </a:r>
            <a:r>
              <a:rPr lang="en-US">
                <a:solidFill>
                  <a:schemeClr val="hlink"/>
                </a:solidFill>
                <a:latin typeface="Calibri" charset="0"/>
              </a:rPr>
              <a:t>Trigger</a:t>
            </a:r>
            <a:r>
              <a:rPr lang="en-US">
                <a:latin typeface="Calibri" charset="0"/>
              </a:rPr>
              <a:t>: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>
                <a:solidFill>
                  <a:schemeClr val="hlink"/>
                </a:solidFill>
              </a:rPr>
              <a:t> Separate front-end parameters for trigger and event readout </a:t>
            </a:r>
            <a:r>
              <a:rPr lang="en-US"/>
              <a:t>(e.g. in the EMC, different shaping times for trigger and event readout) were studied</a:t>
            </a:r>
          </a:p>
          <a:p>
            <a:pPr lvl="2" eaLnBrk="1" hangingPunct="1">
              <a:buFont typeface="Arial" charset="0"/>
              <a:buNone/>
            </a:pPr>
            <a:r>
              <a:rPr lang="en-US">
                <a:latin typeface="Calibri" charset="0"/>
              </a:rPr>
              <a:t>=&gt; What is the achievable </a:t>
            </a:r>
            <a:r>
              <a:rPr lang="en-US">
                <a:solidFill>
                  <a:schemeClr val="hlink"/>
                </a:solidFill>
                <a:latin typeface="Calibri" charset="0"/>
              </a:rPr>
              <a:t>time precision for the trigger primitives</a:t>
            </a:r>
            <a:r>
              <a:rPr lang="en-US">
                <a:latin typeface="Calibri" charset="0"/>
              </a:rPr>
              <a:t>?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/>
              <a:t> New solutions were presented to extract the trigger primitives from the front-end</a:t>
            </a:r>
          </a:p>
          <a:p>
            <a:pPr lvl="2" eaLnBrk="1" hangingPunct="1">
              <a:buFontTx/>
              <a:buChar char="•"/>
            </a:pPr>
            <a:r>
              <a:rPr lang="en-US"/>
              <a:t> We would like to standardize the philosophy of the primitives between DCH and EMC</a:t>
            </a:r>
          </a:p>
          <a:p>
            <a:pPr lvl="2" eaLnBrk="1" hangingPunct="1">
              <a:buFontTx/>
              <a:buChar char="•"/>
            </a:pPr>
            <a:r>
              <a:rPr lang="en-US"/>
              <a:t> EMC primitives could be transmitted on LVDS copper pairs (DCH?)</a:t>
            </a:r>
          </a:p>
          <a:p>
            <a:pPr lvl="1" eaLnBrk="1" hangingPunct="1">
              <a:buFont typeface="Arial" charset="0"/>
              <a:buChar char="•"/>
            </a:pPr>
            <a:endParaRPr lang="en-US"/>
          </a:p>
          <a:p>
            <a:pPr lvl="1" eaLnBrk="1" hangingPunct="1"/>
            <a:r>
              <a:rPr lang="en-US"/>
              <a:t> </a:t>
            </a:r>
            <a:r>
              <a:rPr lang="fr-FR"/>
              <a:t> 	All these subjects will be analysed in view of the TDR writing.</a:t>
            </a:r>
          </a:p>
          <a:p>
            <a:pPr lvl="1" eaLnBrk="1" hangingPunct="1">
              <a:buFont typeface="Arial" charset="0"/>
              <a:buChar char="•"/>
            </a:pPr>
            <a:endParaRPr lang="en-US">
              <a:latin typeface="Calibri" charset="0"/>
            </a:endParaRPr>
          </a:p>
        </p:txBody>
      </p:sp>
      <p:sp>
        <p:nvSpPr>
          <p:cNvPr id="4099" name="ZoneTexte 5"/>
          <p:cNvSpPr txBox="1">
            <a:spLocks noChangeArrowheads="1"/>
          </p:cNvSpPr>
          <p:nvPr/>
        </p:nvSpPr>
        <p:spPr bwMode="auto">
          <a:xfrm flipH="1">
            <a:off x="2052638" y="285750"/>
            <a:ext cx="5259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400">
                <a:solidFill>
                  <a:srgbClr val="0070C0"/>
                </a:solidFill>
                <a:latin typeface="Calibri" charset="0"/>
              </a:rPr>
              <a:t>ETD (2)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C0A47-544A-BB41-85D3-881DAAEE0E70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39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339165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Institutions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71E2D-C8F9-5540-BF1D-464223D4E442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4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48996806"/>
              </p:ext>
            </p:extLst>
          </p:nvPr>
        </p:nvGraphicFramePr>
        <p:xfrm>
          <a:off x="612648" y="1386927"/>
          <a:ext cx="8074152" cy="4177546"/>
        </p:xfrm>
        <a:graphic>
          <a:graphicData uri="http://schemas.openxmlformats.org/drawingml/2006/table">
            <a:tbl>
              <a:tblPr firstRow="1" firstCol="1">
                <a:tableStyleId>{69012ECD-51FC-41F1-AA8D-1B2483CD663E}</a:tableStyleId>
              </a:tblPr>
              <a:tblGrid>
                <a:gridCol w="2175624"/>
                <a:gridCol w="5898528"/>
              </a:tblGrid>
              <a:tr h="29266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System</a:t>
                      </a:r>
                      <a:endParaRPr lang="it-IT" sz="16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Institutions</a:t>
                      </a:r>
                      <a:endParaRPr lang="it-IT" sz="16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84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SVT </a:t>
                      </a:r>
                      <a:endParaRPr lang="it-IT" sz="16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Bologna, Milano, Pavia, Pisa, Rome3, Torino, Trieste, Trento, LBNL, Queen Mary, RAL</a:t>
                      </a:r>
                      <a:endParaRPr lang="it-IT" sz="16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6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DCH </a:t>
                      </a:r>
                      <a:endParaRPr lang="it-IT" sz="16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LNF, McGill, Montreal, TRIUMF, UBC, Victoria</a:t>
                      </a:r>
                      <a:endParaRPr lang="it-IT" sz="16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741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PID </a:t>
                      </a:r>
                      <a:endParaRPr lang="it-IT" sz="16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SLAC, BINP , Hawaii, Cincinnati, Bari</a:t>
                      </a:r>
                      <a:r>
                        <a:rPr lang="it-IT" sz="1600" u="none" strike="sngStrike">
                          <a:effectLst/>
                        </a:rPr>
                        <a:t>,</a:t>
                      </a:r>
                      <a:r>
                        <a:rPr lang="it-IT" sz="1600" u="none" strike="noStrike">
                          <a:effectLst/>
                        </a:rPr>
                        <a:t> Padova, Maryland, LAL, LPNHE</a:t>
                      </a:r>
                      <a:endParaRPr lang="it-IT" sz="16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6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EMC </a:t>
                      </a:r>
                      <a:endParaRPr lang="it-IT" sz="16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Bergen, Caltech, Edinburgh, McGill, Perugia, Rome1</a:t>
                      </a:r>
                      <a:endParaRPr lang="it-IT" sz="16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6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IFR </a:t>
                      </a:r>
                      <a:endParaRPr lang="it-IT" sz="16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Ferrara, Padova</a:t>
                      </a:r>
                      <a:endParaRPr lang="it-IT" sz="16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82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ETD </a:t>
                      </a:r>
                      <a:endParaRPr lang="it-IT" sz="16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SLAC, Caltech, Napoli, Bologna, LAL, Padova, Roma3</a:t>
                      </a:r>
                      <a:endParaRPr lang="it-IT" sz="16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84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Computing</a:t>
                      </a:r>
                      <a:endParaRPr lang="it-IT" sz="16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Padova, Ferrara, Torino, Bologna, Rome2, Pisa, Perugia, LNF, LBNL, Napoli, SLAC</a:t>
                      </a:r>
                      <a:endParaRPr lang="it-IT" sz="16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387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Magnet/ Integration</a:t>
                      </a:r>
                      <a:endParaRPr lang="it-IT" sz="16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SLAC, LNF, Pisa</a:t>
                      </a:r>
                      <a:endParaRPr lang="it-IT" sz="16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68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Backgrounds</a:t>
                      </a:r>
                      <a:endParaRPr lang="it-IT" sz="16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Pisa, LNF</a:t>
                      </a:r>
                      <a:endParaRPr lang="it-IT" sz="16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84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TBD</a:t>
                      </a:r>
                      <a:endParaRPr lang="it-IT" sz="16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(Valencia, Barcelona, Annecy, Strasbourg, Tel Aviv, Ohio State, Liverpool, Kiev, Krakow,...)</a:t>
                      </a:r>
                      <a:endParaRPr lang="it-IT" sz="16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31234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Agenda</a:t>
            </a:r>
          </a:p>
        </p:txBody>
      </p:sp>
      <p:sp>
        <p:nvSpPr>
          <p:cNvPr id="6" name="Sottotitolo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C0A47-544A-BB41-85D3-881DAAEE0E70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40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786015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C0A47-544A-BB41-85D3-881DAAEE0E70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41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8934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74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Workshop focus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C0A47-544A-BB41-85D3-881DAAEE0E70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42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/>
              <a:t>Review ongoing R&amp;D and detector design</a:t>
            </a:r>
          </a:p>
          <a:p>
            <a:pPr lvl="1"/>
            <a:r>
              <a:rPr lang="it-IT"/>
              <a:t>Increase mechanical integration effort</a:t>
            </a:r>
          </a:p>
          <a:p>
            <a:endParaRPr lang="it-IT"/>
          </a:p>
          <a:p>
            <a:r>
              <a:rPr lang="it-IT"/>
              <a:t>Focus on issues to be resolved for TDR</a:t>
            </a:r>
          </a:p>
          <a:p>
            <a:pPr lvl="1"/>
            <a:r>
              <a:rPr lang="it-IT"/>
              <a:t>Forward and backward geometry – tentative plan to take a decision in Elba.</a:t>
            </a:r>
          </a:p>
          <a:p>
            <a:pPr lvl="1"/>
            <a:r>
              <a:rPr lang="it-IT"/>
              <a:t>Many more issues in the subsystems</a:t>
            </a:r>
          </a:p>
          <a:p>
            <a:pPr lvl="1"/>
            <a:endParaRPr lang="it-IT"/>
          </a:p>
          <a:p>
            <a:r>
              <a:rPr lang="it-IT"/>
              <a:t>Advance understanding of backgrounds</a:t>
            </a:r>
          </a:p>
          <a:p>
            <a:pPr lvl="1"/>
            <a:r>
              <a:rPr lang="it-IT"/>
              <a:t>Dominate detector design in many areas</a:t>
            </a:r>
          </a:p>
          <a:p>
            <a:pPr lvl="1"/>
            <a:endParaRPr lang="it-IT"/>
          </a:p>
          <a:p>
            <a:r>
              <a:rPr lang="it-IT"/>
              <a:t>Recruit new collaborators</a:t>
            </a:r>
          </a:p>
          <a:p>
            <a:pPr lvl="1"/>
            <a:r>
              <a:rPr lang="it-IT"/>
              <a:t>Prepare for the First SuperB Collaboration Meeting in Elba</a:t>
            </a:r>
          </a:p>
        </p:txBody>
      </p:sp>
    </p:spTree>
    <p:extLst>
      <p:ext uri="{BB962C8B-B14F-4D97-AF65-F5344CB8AC3E}">
        <p14:creationId xmlns:p14="http://schemas.microsoft.com/office/powerpoint/2010/main" val="519376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71E2D-C8F9-5540-BF1D-464223D4E442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43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5422" r="-5422"/>
          <a:stretch>
            <a:fillRect/>
          </a:stretch>
        </p:blipFill>
        <p:spPr>
          <a:xfrm>
            <a:off x="-28696" y="211851"/>
            <a:ext cx="9172696" cy="5502910"/>
          </a:xfrm>
        </p:spPr>
      </p:pic>
      <p:sp>
        <p:nvSpPr>
          <p:cNvPr id="8" name="CasellaDiTesto 7"/>
          <p:cNvSpPr txBox="1"/>
          <p:nvPr/>
        </p:nvSpPr>
        <p:spPr>
          <a:xfrm>
            <a:off x="1853981" y="5859426"/>
            <a:ext cx="521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http://agenda.infn.it/conferenceDisplay.py?confId=3352</a:t>
            </a:r>
          </a:p>
        </p:txBody>
      </p:sp>
    </p:spTree>
    <p:extLst>
      <p:ext uri="{BB962C8B-B14F-4D97-AF65-F5344CB8AC3E}">
        <p14:creationId xmlns:p14="http://schemas.microsoft.com/office/powerpoint/2010/main" val="4051726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olo 1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it-IT">
                <a:latin typeface="Bookman Old Style" charset="0"/>
              </a:rPr>
              <a:t>Backup</a:t>
            </a:r>
          </a:p>
        </p:txBody>
      </p:sp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0231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FF0000"/>
                </a:solidFill>
                <a:latin typeface="Bookman Old Style" charset="0"/>
              </a:rPr>
              <a:t>SVT - Next R&amp;D on pixel for Layer0 </a:t>
            </a:r>
          </a:p>
        </p:txBody>
      </p:sp>
      <p:sp>
        <p:nvSpPr>
          <p:cNvPr id="18434" name="Rectangle 4"/>
          <p:cNvSpPr>
            <a:spLocks noGrp="1"/>
          </p:cNvSpPr>
          <p:nvPr>
            <p:ph type="body" idx="4294967295"/>
          </p:nvPr>
        </p:nvSpPr>
        <p:spPr>
          <a:xfrm>
            <a:off x="185738" y="1333500"/>
            <a:ext cx="8696325" cy="16573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>
                <a:solidFill>
                  <a:srgbClr val="0033CC"/>
                </a:solidFill>
                <a:latin typeface="Gill Sans MT" charset="0"/>
              </a:rPr>
              <a:t>Improvements in MAPS performance being pursued with: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b="1">
                <a:solidFill>
                  <a:srgbClr val="008000"/>
                </a:solidFill>
                <a:latin typeface="Gill Sans MT" charset="0"/>
              </a:rPr>
              <a:t>INMAPS CMOS process</a:t>
            </a:r>
            <a:r>
              <a:rPr lang="en-US" sz="1800">
                <a:solidFill>
                  <a:srgbClr val="0033CC"/>
                </a:solidFill>
                <a:latin typeface="Gill Sans MT" charset="0"/>
              </a:rPr>
              <a:t> with quadruple well + high resistivity substrate: higher charge collection efficiency &amp; rad hardness </a:t>
            </a:r>
            <a:r>
              <a:rPr lang="en-US" sz="1800">
                <a:solidFill>
                  <a:srgbClr val="0033CC"/>
                </a:solidFill>
                <a:latin typeface="Gill Sans MT" charset="0"/>
                <a:sym typeface="Wingdings" charset="0"/>
              </a:rPr>
              <a:t> </a:t>
            </a:r>
            <a:r>
              <a:rPr lang="en-US" sz="1800" b="1">
                <a:solidFill>
                  <a:srgbClr val="008000"/>
                </a:solidFill>
                <a:latin typeface="Gill Sans MT" charset="0"/>
              </a:rPr>
              <a:t>design of first prototypes ongoing</a:t>
            </a:r>
            <a:r>
              <a:rPr lang="en-US" sz="1800">
                <a:solidFill>
                  <a:srgbClr val="0033CC"/>
                </a:solidFill>
                <a:latin typeface="Gill Sans MT" charset="0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b="1">
                <a:solidFill>
                  <a:srgbClr val="008000"/>
                </a:solidFill>
                <a:latin typeface="Gill Sans MT" charset="0"/>
              </a:rPr>
              <a:t>3D MAPS</a:t>
            </a:r>
            <a:r>
              <a:rPr lang="en-US" sz="1800">
                <a:solidFill>
                  <a:srgbClr val="0033CC"/>
                </a:solidFill>
                <a:latin typeface="Gill Sans MT" charset="0"/>
              </a:rPr>
              <a:t> with 2 CMOS tiers interconnected:: higher cce efficiency, more complex in-pixel logic, reduce cross-talk </a:t>
            </a:r>
            <a:r>
              <a:rPr lang="en-US" sz="1800">
                <a:solidFill>
                  <a:srgbClr val="0033CC"/>
                </a:solidFill>
                <a:latin typeface="Gill Sans MT" charset="0"/>
                <a:sym typeface="Wingdings" charset="0"/>
              </a:rPr>
              <a:t> </a:t>
            </a:r>
            <a:r>
              <a:rPr lang="en-US" sz="1800" b="1">
                <a:solidFill>
                  <a:srgbClr val="008000"/>
                </a:solidFill>
                <a:latin typeface="Gill Sans MT" charset="0"/>
              </a:rPr>
              <a:t>first chips under test, testbeam in Sep. 2011</a:t>
            </a:r>
            <a:r>
              <a:rPr lang="en-US" sz="1800">
                <a:solidFill>
                  <a:srgbClr val="008000"/>
                </a:solidFill>
                <a:latin typeface="Gill Sans MT" charset="0"/>
              </a:rPr>
              <a:t> </a:t>
            </a:r>
          </a:p>
        </p:txBody>
      </p:sp>
      <p:sp>
        <p:nvSpPr>
          <p:cNvPr id="18435" name="Rectangle 9"/>
          <p:cNvSpPr>
            <a:spLocks/>
          </p:cNvSpPr>
          <p:nvPr/>
        </p:nvSpPr>
        <p:spPr bwMode="auto">
          <a:xfrm>
            <a:off x="228600" y="4616450"/>
            <a:ext cx="516413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defTabSz="91440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0"/>
              <a:buChar char=""/>
            </a:pPr>
            <a:endParaRPr lang="en-US" sz="2000">
              <a:solidFill>
                <a:srgbClr val="0033CC"/>
              </a:solidFill>
              <a:latin typeface="Gill Sans MT" charset="0"/>
            </a:endParaRPr>
          </a:p>
        </p:txBody>
      </p:sp>
      <p:sp>
        <p:nvSpPr>
          <p:cNvPr id="18436" name="Rectangle 12"/>
          <p:cNvSpPr>
            <a:spLocks/>
          </p:cNvSpPr>
          <p:nvPr/>
        </p:nvSpPr>
        <p:spPr bwMode="auto">
          <a:xfrm>
            <a:off x="230188" y="2963863"/>
            <a:ext cx="8651875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0"/>
              <a:buChar char=""/>
            </a:pPr>
            <a:r>
              <a:rPr lang="en-US" sz="2000">
                <a:solidFill>
                  <a:srgbClr val="0033CC"/>
                </a:solidFill>
                <a:latin typeface="Gill Sans MT" charset="0"/>
              </a:rPr>
              <a:t>Improved readout architecture developed for pixel with Vertical Integration</a:t>
            </a:r>
          </a:p>
          <a:p>
            <a:pPr marL="547688" lvl="1" indent="-273050" defTabSz="91440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0"/>
              <a:buChar char=""/>
            </a:pPr>
            <a:r>
              <a:rPr lang="en-US">
                <a:solidFill>
                  <a:srgbClr val="0033CC"/>
                </a:solidFill>
                <a:latin typeface="Gill Sans MT" charset="0"/>
              </a:rPr>
              <a:t>TimeStamp is latched in each pixel when fired &amp; readout is time ordered. </a:t>
            </a:r>
          </a:p>
          <a:p>
            <a:pPr marL="822325" lvl="2" indent="-228600" defTabSz="9144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0"/>
              <a:buChar char=""/>
            </a:pPr>
            <a:r>
              <a:rPr lang="en-US" sz="1600">
                <a:solidFill>
                  <a:srgbClr val="0033CC"/>
                </a:solidFill>
                <a:latin typeface="Gill Sans MT" charset="0"/>
              </a:rPr>
              <a:t>Timestamp granularity 100 ns</a:t>
            </a:r>
          </a:p>
          <a:p>
            <a:pPr marL="547688" lvl="1" indent="-273050" defTabSz="91440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0"/>
              <a:buChar char=""/>
            </a:pPr>
            <a:r>
              <a:rPr lang="en-US">
                <a:solidFill>
                  <a:srgbClr val="0033CC"/>
                </a:solidFill>
                <a:latin typeface="Gill Sans MT" charset="0"/>
              </a:rPr>
              <a:t>Readout could work in data push mode &amp; triggered  mode </a:t>
            </a:r>
          </a:p>
          <a:p>
            <a:pPr marL="822325" lvl="2" indent="-228600" defTabSz="9144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0"/>
              <a:buChar char=""/>
            </a:pPr>
            <a:r>
              <a:rPr lang="en-US" sz="1600">
                <a:solidFill>
                  <a:srgbClr val="0033CC"/>
                </a:solidFill>
                <a:latin typeface="Gill Sans MT" charset="0"/>
              </a:rPr>
              <a:t>VHDL results for 100MHz/cm2 hit rate: Effi_triggered=98.2%, Effi_data_push=99.9%</a:t>
            </a:r>
          </a:p>
          <a:p>
            <a:pPr marL="547688" lvl="1" indent="-273050" defTabSz="91440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0"/>
              <a:buChar char=""/>
            </a:pPr>
            <a:r>
              <a:rPr lang="en-US" b="1">
                <a:solidFill>
                  <a:srgbClr val="008000"/>
                </a:solidFill>
                <a:latin typeface="Gill Sans MT" charset="0"/>
              </a:rPr>
              <a:t>New submission of  large 3D MAPS and FE chip for Hybrid pixel (2-tiers), with the improved readout architecture, in preparation for mid 2011</a:t>
            </a:r>
          </a:p>
        </p:txBody>
      </p:sp>
      <p:sp>
        <p:nvSpPr>
          <p:cNvPr id="18437" name="Rectangle 13"/>
          <p:cNvSpPr>
            <a:spLocks/>
          </p:cNvSpPr>
          <p:nvPr/>
        </p:nvSpPr>
        <p:spPr bwMode="auto">
          <a:xfrm>
            <a:off x="315913" y="5359400"/>
            <a:ext cx="8523287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0"/>
              <a:buChar char=""/>
            </a:pPr>
            <a:r>
              <a:rPr lang="en-US" sz="2000">
                <a:solidFill>
                  <a:srgbClr val="0033CC"/>
                </a:solidFill>
                <a:latin typeface="Gill Sans MT" charset="0"/>
              </a:rPr>
              <a:t>Vertical interconnection of FE chip (2-tiers) with high resistivity pixel matrix (best technology under investigation) will give the best performance: high S/N and radiation hardness, low power and material budget 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71E2D-C8F9-5540-BF1D-464223D4E442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45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855703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71E2D-C8F9-5540-BF1D-464223D4E442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5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8208963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3429000" y="3657600"/>
            <a:ext cx="762000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7" tIns="35717" rIns="35717" bIns="35717"/>
          <a:lstStyle/>
          <a:p>
            <a:pPr marL="742950" indent="-285750"/>
            <a:endParaRPr lang="it-IT"/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5486400" y="3886200"/>
            <a:ext cx="762000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5717" tIns="35717" rIns="35717" bIns="35717"/>
          <a:lstStyle/>
          <a:p>
            <a:pPr marL="742950" indent="-285750"/>
            <a:endParaRPr lang="it-IT"/>
          </a:p>
        </p:txBody>
      </p:sp>
      <p:cxnSp>
        <p:nvCxnSpPr>
          <p:cNvPr id="10" name="Straight Arrow Connector 6"/>
          <p:cNvCxnSpPr>
            <a:cxnSpLocks noChangeShapeType="1"/>
          </p:cNvCxnSpPr>
          <p:nvPr/>
        </p:nvCxnSpPr>
        <p:spPr bwMode="auto">
          <a:xfrm rot="10800000" flipV="1">
            <a:off x="6324600" y="3505200"/>
            <a:ext cx="838200" cy="381000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8"/>
          <p:cNvCxnSpPr>
            <a:cxnSpLocks noChangeShapeType="1"/>
          </p:cNvCxnSpPr>
          <p:nvPr/>
        </p:nvCxnSpPr>
        <p:spPr bwMode="auto">
          <a:xfrm>
            <a:off x="990600" y="2971800"/>
            <a:ext cx="2438400" cy="838200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0" y="2743200"/>
            <a:ext cx="1371600" cy="523875"/>
          </a:xfrm>
          <a:prstGeom prst="rect">
            <a:avLst/>
          </a:prstGeom>
          <a:noFill/>
          <a:ln w="2540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l"/>
              <a:defRPr sz="2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l"/>
              <a:defRPr sz="2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l"/>
              <a:defRPr sz="2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l"/>
              <a:defRPr sz="2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400"/>
              <a:t>Backward Task Force</a:t>
            </a: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7162800" y="3048000"/>
            <a:ext cx="1371600" cy="523875"/>
          </a:xfrm>
          <a:prstGeom prst="rect">
            <a:avLst/>
          </a:prstGeom>
          <a:noFill/>
          <a:ln w="2540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l"/>
              <a:defRPr sz="2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l"/>
              <a:defRPr sz="2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l"/>
              <a:defRPr sz="2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l"/>
              <a:defRPr sz="2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400"/>
              <a:t>Forward Task Force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673920"/>
          </a:xfrm>
        </p:spPr>
        <p:txBody>
          <a:bodyPr/>
          <a:lstStyle/>
          <a:p>
            <a:r>
              <a:rPr lang="it-IT"/>
              <a:t>Detector Design (with options)</a:t>
            </a:r>
          </a:p>
        </p:txBody>
      </p:sp>
    </p:spTree>
    <p:extLst>
      <p:ext uri="{BB962C8B-B14F-4D97-AF65-F5344CB8AC3E}">
        <p14:creationId xmlns:p14="http://schemas.microsoft.com/office/powerpoint/2010/main" val="3034980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2602" y="312992"/>
            <a:ext cx="8229600" cy="635960"/>
          </a:xfrm>
        </p:spPr>
        <p:txBody>
          <a:bodyPr>
            <a:noAutofit/>
          </a:bodyPr>
          <a:lstStyle/>
          <a:p>
            <a:r>
              <a:rPr lang="it-IT" sz="2400"/>
              <a:t>Detector Design Issues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71E2D-C8F9-5540-BF1D-464223D4E442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6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graphicFrame>
        <p:nvGraphicFramePr>
          <p:cNvPr id="7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375462"/>
              </p:ext>
            </p:extLst>
          </p:nvPr>
        </p:nvGraphicFramePr>
        <p:xfrm>
          <a:off x="335761" y="1191219"/>
          <a:ext cx="8354088" cy="5062161"/>
        </p:xfrm>
        <a:graphic>
          <a:graphicData uri="http://schemas.openxmlformats.org/drawingml/2006/table">
            <a:tbl>
              <a:tblPr firstRow="1">
                <a:tableStyleId>{72833802-FEF1-4C79-8D5D-14CF1EAF98D9}</a:tableStyleId>
              </a:tblPr>
              <a:tblGrid>
                <a:gridCol w="1240854"/>
                <a:gridCol w="1386837"/>
                <a:gridCol w="5726397"/>
              </a:tblGrid>
              <a:tr h="3119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System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/>
                        <a:ea typeface="ＭＳ Ｐゴシック" charset="0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Baseline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/>
                        <a:ea typeface="ＭＳ Ｐゴシック" charset="0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Issues (technical OR manpower; R&amp;D)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/>
                        <a:ea typeface="ＭＳ Ｐゴシック" charset="0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90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MDI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/>
                        <a:ea typeface="ＭＳ Ｐゴシック" charset="0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/>
                          <a:cs typeface="Gill Sans"/>
                        </a:rPr>
                        <a:t>Initial IR designed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Magnetic elements and radiation masks.  Design of tungsten shields.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Background simulations</a:t>
                      </a: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: global map, detector occupancy</a:t>
                      </a:r>
                      <a:endParaRPr kumimoji="0" lang="en-US" sz="160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09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SVT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/>
                        <a:ea typeface="ＭＳ Ｐゴシック" charset="0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6-layer silicon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Technology for Layer </a:t>
                      </a: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0: striplets or pixels.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Thin pixels R&amp;D. 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Readout chip for strips.  Mechanical design.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/>
                        <a:ea typeface="ＭＳ Ｐゴシック" charset="0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DCH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/>
                        <a:ea typeface="ＭＳ Ｐゴシック" charset="0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/>
                          <a:ea typeface="ＭＳ Ｐゴシック" charset="0"/>
                          <a:cs typeface="Gill Sans"/>
                        </a:rPr>
                        <a:t>Stereo-axial He-based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Dimensions (inner radius, length).  Mechanical structure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/>
                          <a:ea typeface="ＭＳ Ｐゴシック" charset="0"/>
                          <a:cs typeface="Gill Sans"/>
                        </a:rPr>
                        <a:t>Cluster counting option.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1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EMC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/>
                        <a:ea typeface="ＭＳ Ｐゴシック" charset="0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/>
                          <a:ea typeface="ＭＳ Ｐゴシック" charset="0"/>
                          <a:cs typeface="Gill Sans"/>
                        </a:rPr>
                        <a:t>Barrel: CsI(Tl)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/>
                          <a:ea typeface="ＭＳ Ｐゴシック" charset="0"/>
                          <a:cs typeface="Gill Sans"/>
                        </a:rPr>
                        <a:t>Forw: LYSO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/>
                          <a:ea typeface="ＭＳ Ｐゴシック" charset="0"/>
                          <a:cs typeface="Gill Sans"/>
                        </a:rPr>
                        <a:t>Electronics and trigger.  Mechanical structure</a:t>
                      </a:r>
                      <a:b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/>
                          <a:ea typeface="ＭＳ Ｐゴシック" charset="0"/>
                          <a:cs typeface="Gill Sans"/>
                        </a:rPr>
                      </a:b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"/>
                          <a:ea typeface="ＭＳ Ｐゴシック" charset="0"/>
                          <a:cs typeface="Gill Sans"/>
                        </a:rPr>
                        <a:t>Forward EMC technology: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/>
                          <a:ea typeface="ＭＳ Ｐゴシック" charset="0"/>
                          <a:cs typeface="Gill Sans"/>
                        </a:rPr>
                        <a:t> LYSO / LYSO+CsI(Tl); Pure CsI.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"/>
                          <a:ea typeface="ＭＳ Ｐゴシック" charset="0"/>
                          <a:cs typeface="Gill Sans"/>
                        </a:rPr>
                        <a:t>Backward EMC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/>
                          <a:ea typeface="ＭＳ Ｐゴシック" charset="0"/>
                          <a:cs typeface="Gill Sans"/>
                        </a:rPr>
                        <a:t>: cost/benefit analysis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48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PID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/>
                        <a:ea typeface="ＭＳ Ｐゴシック" charset="0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/>
                          <a:ea typeface="ＭＳ Ｐゴシック" charset="0"/>
                          <a:cs typeface="Gill Sans"/>
                        </a:rPr>
                        <a:t>DIRC w/ FBLOCK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FBLOCK design.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Photon detection. Mechanical structure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Forward PID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cost/benefit analysis. Different technologies.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/>
                        <a:ea typeface="ＭＳ Ｐゴシック" charset="0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7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IFR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/>
                        <a:ea typeface="ＭＳ Ｐゴシック" charset="0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/>
                          <a:ea typeface="ＭＳ Ｐゴシック" charset="0"/>
                          <a:cs typeface="Gill Sans"/>
                        </a:rPr>
                        <a:t>Scintillator+ fibers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 vs 9 layers. </a:t>
                      </a: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SiPM radiation damage and location</a:t>
                      </a: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. Extra 10cm iron. Mechanical design and yoke reuse.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/>
                        <a:ea typeface="ＭＳ Ｐゴシック" charset="0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7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/>
                          <a:ea typeface="ＭＳ Ｐゴシック" charset="0"/>
                          <a:cs typeface="Gill Sans"/>
                        </a:rPr>
                        <a:t>ETD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/>
                          <a:ea typeface="ＭＳ Ｐゴシック" charset="0"/>
                          <a:cs typeface="Gill Sans"/>
                        </a:rPr>
                        <a:t>Synchronous const. latency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/>
                          <a:ea typeface="ＭＳ Ｐゴシック" charset="0"/>
                          <a:cs typeface="Gill Sans"/>
                        </a:rPr>
                        <a:t>Fast link rad hardness.  L1Trigger (jitter and rate). ROM design. Link to computing for HLT.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E9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43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TDR process and timeline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71E2D-C8F9-5540-BF1D-464223D4E442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7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it-IT"/>
              <a:t>The Technical Design Report is an essential step to get funding and get the detector built. </a:t>
            </a:r>
          </a:p>
          <a:p>
            <a:r>
              <a:rPr lang="it-IT"/>
              <a:t>Conflicting requirements</a:t>
            </a:r>
          </a:p>
          <a:p>
            <a:pPr lvl="1">
              <a:defRPr/>
            </a:pPr>
            <a:r>
              <a:rPr lang="it-IT" dirty="0"/>
              <a:t>Essential to enlarge the collaboration, define institutional responsibilites and find resources for designing and building the detector</a:t>
            </a:r>
          </a:p>
          <a:p>
            <a:pPr lvl="1">
              <a:defRPr/>
            </a:pPr>
            <a:r>
              <a:rPr lang="it-IT" dirty="0"/>
              <a:t>Essential that collaboration members, institutions and countries take ownership of the design and fabrication</a:t>
            </a:r>
          </a:p>
          <a:p>
            <a:pPr lvl="1">
              <a:defRPr/>
            </a:pPr>
            <a:r>
              <a:rPr lang="it-IT" dirty="0"/>
              <a:t>Essential to move forward rapidly to finalizing the design and writing the TDR</a:t>
            </a:r>
          </a:p>
          <a:p>
            <a:pPr>
              <a:defRPr/>
            </a:pPr>
            <a:r>
              <a:rPr lang="it-IT" dirty="0"/>
              <a:t>Timeline has to be adjusted to these requirements</a:t>
            </a:r>
          </a:p>
          <a:p>
            <a:pPr lvl="1">
              <a:defRPr/>
            </a:pPr>
            <a:r>
              <a:rPr lang="it-IT" dirty="0"/>
              <a:t>Can be different for different systems</a:t>
            </a: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8386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/>
          </p:cNvSpPr>
          <p:nvPr/>
        </p:nvSpPr>
        <p:spPr bwMode="auto">
          <a:xfrm>
            <a:off x="904875" y="3648075"/>
            <a:ext cx="7327900" cy="1279525"/>
          </a:xfrm>
          <a:prstGeom prst="rect">
            <a:avLst/>
          </a:prstGeom>
          <a:noFill/>
          <a:ln w="6350" cap="rnd">
            <a:solidFill>
              <a:srgbClr val="727CA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0242" name="Rectangle 2"/>
          <p:cNvSpPr>
            <a:spLocks/>
          </p:cNvSpPr>
          <p:nvPr/>
        </p:nvSpPr>
        <p:spPr bwMode="auto">
          <a:xfrm>
            <a:off x="914400" y="5048250"/>
            <a:ext cx="7327900" cy="685800"/>
          </a:xfrm>
          <a:prstGeom prst="rect">
            <a:avLst/>
          </a:prstGeom>
          <a:noFill/>
          <a:ln w="6350" cap="rnd">
            <a:solidFill>
              <a:srgbClr val="9FB8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0243" name="Rectangle 3"/>
          <p:cNvSpPr>
            <a:spLocks/>
          </p:cNvSpPr>
          <p:nvPr/>
        </p:nvSpPr>
        <p:spPr bwMode="auto">
          <a:xfrm>
            <a:off x="904875" y="3648075"/>
            <a:ext cx="241300" cy="12795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0244" name="Rectangle 4"/>
          <p:cNvSpPr>
            <a:spLocks/>
          </p:cNvSpPr>
          <p:nvPr/>
        </p:nvSpPr>
        <p:spPr bwMode="auto">
          <a:xfrm>
            <a:off x="914400" y="5048250"/>
            <a:ext cx="241300" cy="685800"/>
          </a:xfrm>
          <a:prstGeom prst="rect">
            <a:avLst/>
          </a:prstGeom>
          <a:solidFill>
            <a:srgbClr val="9FB8CD"/>
          </a:solidFill>
          <a:ln>
            <a:noFill/>
          </a:ln>
          <a:extLst>
            <a:ext uri="{91240B29-F687-4f45-9708-019B960494DF}">
              <a14:hiddenLine xmlns:a14="http://schemas.microsoft.com/office/drawing/2010/main" w="635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Bookman Old Style" charset="0"/>
              </a:rPr>
              <a:t>MDI	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Gill Sans MT" charset="0"/>
              </a:rPr>
              <a:t>Eugenio Paoloni</a:t>
            </a:r>
          </a:p>
        </p:txBody>
      </p:sp>
    </p:spTree>
    <p:extLst>
      <p:ext uri="{BB962C8B-B14F-4D97-AF65-F5344CB8AC3E}">
        <p14:creationId xmlns:p14="http://schemas.microsoft.com/office/powerpoint/2010/main" val="259454137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225" y="0"/>
            <a:ext cx="73977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100">
                <a:latin typeface="Bookman Old Style" charset="0"/>
              </a:rPr>
              <a:t>Bkg simulation: progresses since Caltech</a:t>
            </a:r>
          </a:p>
        </p:txBody>
      </p:sp>
      <p:sp>
        <p:nvSpPr>
          <p:cNvPr id="11267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305860"/>
            <a:ext cx="8229600" cy="512034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100">
                <a:latin typeface="Gill Sans MT" charset="0"/>
              </a:rPr>
              <a:t>DCH bkg. rate dependence on max G4 step length		</a:t>
            </a:r>
          </a:p>
          <a:p>
            <a:pPr lvl="1" eaLnBrk="1" hangingPunct="1"/>
            <a:r>
              <a:rPr lang="en-US" sz="1700">
                <a:latin typeface="Gill Sans MT" charset="0"/>
              </a:rPr>
              <a:t>The Geant4 default approximation made for slow particles traveling in low density material overestimates the multiple Coulomb scattering effect</a:t>
            </a:r>
          </a:p>
          <a:p>
            <a:pPr lvl="1" eaLnBrk="1" hangingPunct="1"/>
            <a:r>
              <a:rPr lang="en-US" sz="1700">
                <a:latin typeface="Gill Sans MT" charset="0"/>
              </a:rPr>
              <a:t>Low p</a:t>
            </a:r>
            <a:r>
              <a:rPr lang="en-US" sz="1700" baseline="-6000">
                <a:latin typeface="Gill Sans MT" charset="0"/>
              </a:rPr>
              <a:t>t</a:t>
            </a:r>
            <a:r>
              <a:rPr lang="en-US" sz="1700">
                <a:latin typeface="Gill Sans MT" charset="0"/>
              </a:rPr>
              <a:t> electrons caged in a single DCH cell by the magnetic field erroneously scattered over several cells giving rise to severe overestimates of the bkg. rate (R.Cenci).</a:t>
            </a:r>
          </a:p>
          <a:p>
            <a:pPr eaLnBrk="1" hangingPunct="1"/>
            <a:r>
              <a:rPr lang="en-US" sz="1900">
                <a:latin typeface="Gill Sans MT" charset="0"/>
              </a:rPr>
              <a:t>Correlation studies of loss position at the beam pipe and rate observed in the DCH, very useful for shield optimizations </a:t>
            </a:r>
            <a:br>
              <a:rPr lang="en-US" sz="1900">
                <a:latin typeface="Gill Sans MT" charset="0"/>
              </a:rPr>
            </a:br>
            <a:r>
              <a:rPr lang="en-US" sz="1900">
                <a:latin typeface="Gill Sans MT" charset="0"/>
              </a:rPr>
              <a:t>(D. Lindemann)</a:t>
            </a:r>
          </a:p>
          <a:p>
            <a:pPr eaLnBrk="1" hangingPunct="1"/>
            <a:r>
              <a:rPr lang="en-US" sz="1900">
                <a:latin typeface="Gill Sans MT" charset="0"/>
              </a:rPr>
              <a:t>Beam line + detector hall model (A.Perez)</a:t>
            </a:r>
          </a:p>
          <a:p>
            <a:pPr eaLnBrk="1" hangingPunct="1"/>
            <a:r>
              <a:rPr lang="en-US" sz="1900">
                <a:latin typeface="Gill Sans MT" charset="0"/>
              </a:rPr>
              <a:t>First look at the radiation map of the detector hall (R.Cenci)</a:t>
            </a:r>
          </a:p>
          <a:p>
            <a:pPr eaLnBrk="1" hangingPunct="1"/>
            <a:r>
              <a:rPr lang="en-US" sz="1900">
                <a:latin typeface="Gill Sans MT" charset="0"/>
              </a:rPr>
              <a:t>First look at the pair production rate on L0 in the 2 machine options (high/low boost @ charm threshold)</a:t>
            </a:r>
          </a:p>
          <a:p>
            <a:pPr eaLnBrk="1" hangingPunct="1"/>
            <a:r>
              <a:rPr lang="en-US" sz="1900">
                <a:latin typeface="Gill Sans MT" charset="0"/>
              </a:rPr>
              <a:t>Backward EMC scoring (S.Germani), fTOF (L.Burmistrov + R.Cenci)</a:t>
            </a:r>
          </a:p>
          <a:p>
            <a:pPr eaLnBrk="1" hangingPunct="1"/>
            <a:r>
              <a:rPr lang="en-US" sz="1900">
                <a:latin typeface="Gill Sans MT" charset="0"/>
              </a:rPr>
              <a:t>Bruno Optical photon simulation (A. Di Simone + D. Roberts)</a:t>
            </a:r>
          </a:p>
          <a:p>
            <a:pPr eaLnBrk="1" hangingPunct="1"/>
            <a:r>
              <a:rPr lang="en-US" sz="1700">
                <a:latin typeface="Gill Sans MT" charset="0"/>
              </a:rPr>
              <a:t>Please join the tomorrow afternoon Bkg parallel for further </a:t>
            </a:r>
            <a:r>
              <a:rPr lang="en-US" sz="1900">
                <a:latin typeface="Gill Sans MT" charset="0"/>
              </a:rPr>
              <a:t>details 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April 5, 2011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464653"/>
                </a:solidFill>
                <a:latin typeface="Gill Sans MT"/>
              </a:rPr>
              <a:t>F.Forti - Detector Status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71E2D-C8F9-5540-BF1D-464223D4E442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9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85657778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</TotalTime>
  <Words>2965</Words>
  <Application>Microsoft Macintosh PowerPoint</Application>
  <PresentationFormat>Presentazione su schermo (4:3)</PresentationFormat>
  <Paragraphs>503</Paragraphs>
  <Slides>45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47" baseType="lpstr">
      <vt:lpstr>Origin</vt:lpstr>
      <vt:lpstr>Documento</vt:lpstr>
      <vt:lpstr>Detector Status</vt:lpstr>
      <vt:lpstr>Overview</vt:lpstr>
      <vt:lpstr>Detector Organization</vt:lpstr>
      <vt:lpstr>Institutions</vt:lpstr>
      <vt:lpstr>Detector Design (with options)</vt:lpstr>
      <vt:lpstr>Detector Design Issues</vt:lpstr>
      <vt:lpstr>TDR process and timeline</vt:lpstr>
      <vt:lpstr>MDI </vt:lpstr>
      <vt:lpstr>Bkg simulation: progresses since Caltech</vt:lpstr>
      <vt:lpstr>DCH Background studies</vt:lpstr>
      <vt:lpstr>Focus of the meeting </vt:lpstr>
      <vt:lpstr>SVT</vt:lpstr>
      <vt:lpstr>SVT </vt:lpstr>
      <vt:lpstr>Main progress on SVT baseline (I)</vt:lpstr>
      <vt:lpstr>Main progress on SVT baseline (II)</vt:lpstr>
      <vt:lpstr>First results on MAPS from Chartered/Tezzaron process</vt:lpstr>
      <vt:lpstr>DCH</vt:lpstr>
      <vt:lpstr>Backgrounds</vt:lpstr>
      <vt:lpstr>Aging studies</vt:lpstr>
      <vt:lpstr>Prototype 2</vt:lpstr>
      <vt:lpstr>Cluster Counting in square drift tube</vt:lpstr>
      <vt:lpstr>Improved Cluster Counting circuit </vt:lpstr>
      <vt:lpstr>PID</vt:lpstr>
      <vt:lpstr>Presentazione di PowerPoint</vt:lpstr>
      <vt:lpstr>Presentazione di PowerPoint</vt:lpstr>
      <vt:lpstr>Presentazione di PowerPoint</vt:lpstr>
      <vt:lpstr>EMC</vt:lpstr>
      <vt:lpstr> </vt:lpstr>
      <vt:lpstr> </vt:lpstr>
      <vt:lpstr> </vt:lpstr>
      <vt:lpstr> </vt:lpstr>
      <vt:lpstr> </vt:lpstr>
      <vt:lpstr>IFR</vt:lpstr>
      <vt:lpstr>Advancements since Caltech:  </vt:lpstr>
      <vt:lpstr> Goals for this meeting:</vt:lpstr>
      <vt:lpstr> Toward the TDR</vt:lpstr>
      <vt:lpstr> ETD/Online </vt:lpstr>
      <vt:lpstr>Presentazione di PowerPoint</vt:lpstr>
      <vt:lpstr>Presentazione di PowerPoint</vt:lpstr>
      <vt:lpstr>Agenda</vt:lpstr>
      <vt:lpstr>Presentazione di PowerPoint</vt:lpstr>
      <vt:lpstr>Workshop focus</vt:lpstr>
      <vt:lpstr>Presentazione di PowerPoint</vt:lpstr>
      <vt:lpstr>Backup</vt:lpstr>
      <vt:lpstr>SVT - Next R&amp;D on pixel for Layer0 </vt:lpstr>
    </vt:vector>
  </TitlesOfParts>
  <Company>INFN e Universita' di Pisa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Francesco Forti</dc:creator>
  <cp:lastModifiedBy>Francesco Forti</cp:lastModifiedBy>
  <cp:revision>75</cp:revision>
  <dcterms:created xsi:type="dcterms:W3CDTF">2011-01-28T13:02:19Z</dcterms:created>
  <dcterms:modified xsi:type="dcterms:W3CDTF">2011-04-05T09:45:11Z</dcterms:modified>
</cp:coreProperties>
</file>