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567" r:id="rId3"/>
    <p:sldId id="616" r:id="rId4"/>
    <p:sldId id="594" r:id="rId5"/>
    <p:sldId id="597" r:id="rId6"/>
    <p:sldId id="598" r:id="rId7"/>
    <p:sldId id="599" r:id="rId8"/>
    <p:sldId id="600" r:id="rId9"/>
    <p:sldId id="601" r:id="rId10"/>
    <p:sldId id="604" r:id="rId11"/>
    <p:sldId id="607" r:id="rId12"/>
    <p:sldId id="608" r:id="rId13"/>
    <p:sldId id="609" r:id="rId14"/>
    <p:sldId id="610" r:id="rId15"/>
    <p:sldId id="612" r:id="rId16"/>
    <p:sldId id="596" r:id="rId17"/>
    <p:sldId id="642" r:id="rId18"/>
    <p:sldId id="643" r:id="rId19"/>
    <p:sldId id="569" r:id="rId20"/>
    <p:sldId id="617" r:id="rId21"/>
    <p:sldId id="633" r:id="rId22"/>
    <p:sldId id="626" r:id="rId23"/>
    <p:sldId id="627" r:id="rId24"/>
    <p:sldId id="634" r:id="rId25"/>
    <p:sldId id="645" r:id="rId26"/>
    <p:sldId id="646" r:id="rId27"/>
    <p:sldId id="647" r:id="rId28"/>
    <p:sldId id="571" r:id="rId29"/>
    <p:sldId id="648" r:id="rId30"/>
    <p:sldId id="635" r:id="rId31"/>
    <p:sldId id="579" r:id="rId32"/>
    <p:sldId id="574" r:id="rId33"/>
    <p:sldId id="576" r:id="rId34"/>
    <p:sldId id="636" r:id="rId35"/>
    <p:sldId id="581" r:id="rId36"/>
    <p:sldId id="631" r:id="rId37"/>
    <p:sldId id="632" r:id="rId38"/>
    <p:sldId id="613" r:id="rId39"/>
    <p:sldId id="63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EE6"/>
    <a:srgbClr val="0861F2"/>
    <a:srgbClr val="196EF7"/>
    <a:srgbClr val="8A1882"/>
    <a:srgbClr val="C822B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8" autoAdjust="0"/>
    <p:restoredTop sz="94660"/>
  </p:normalViewPr>
  <p:slideViewPr>
    <p:cSldViewPr>
      <p:cViewPr varScale="1">
        <p:scale>
          <a:sx n="78" d="100"/>
          <a:sy n="78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4280999-2E3C-4352-9059-A0355D17ADD6}" type="datetimeFigureOut">
              <a:rPr lang="en-US" smtClean="0"/>
              <a:pPr/>
              <a:t>4/5/11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2A248BF-C203-4F8F-B390-383FE09549D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6B241-6621-44C4-80B4-803EE0A2FE7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4142936" y="9120698"/>
            <a:ext cx="3171092" cy="4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08" tIns="50704" rIns="101408" bIns="50704" anchor="b"/>
          <a:lstStyle/>
          <a:p>
            <a:pPr algn="r" defTabSz="959900"/>
            <a:fld id="{BA7D1B0A-ABCA-47ED-ADA0-28D174E9DFED}" type="slidenum">
              <a:rPr lang="en-US" sz="1400"/>
              <a:pPr algn="r" defTabSz="959900"/>
              <a:t>1</a:t>
            </a:fld>
            <a:endParaRPr lang="en-US" sz="1400" dirty="0"/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4142936" y="9120698"/>
            <a:ext cx="3171092" cy="4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397" tIns="53199" rIns="106397" bIns="53199" anchor="b"/>
          <a:lstStyle/>
          <a:p>
            <a:pPr algn="r" defTabSz="1062267"/>
            <a:fld id="{47079FBD-4AA2-4D83-80C1-47C5D4CCB2F4}" type="slidenum">
              <a:rPr lang="en-US" sz="1500"/>
              <a:pPr algn="r" defTabSz="1062267"/>
              <a:t>1</a:t>
            </a:fld>
            <a:endParaRPr lang="en-US" sz="1500" dirty="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6397" tIns="53199" rIns="106397" bIns="5319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AB3D-4819-47A3-9916-63982A7936CF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9FE4B-DEDD-494C-8D7A-1B7ABAFB49AB}" type="slidenum">
              <a:rPr lang="en-US">
                <a:ea typeface="ＭＳ Ｐゴシック" pitchFamily="1" charset="-128"/>
              </a:rPr>
              <a:pPr/>
              <a:t>21</a:t>
            </a:fld>
            <a:endParaRPr lang="en-US">
              <a:ea typeface="ＭＳ Ｐゴシック" pitchFamily="1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DDF63-6ECB-4A46-BF66-F81577E1F39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5,2011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EBD0-19EB-41E8-92E3-E70AEADB721E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unipi.it/princ.html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wmf"/><Relationship Id="rId10" Type="http://schemas.openxmlformats.org/officeDocument/2006/relationships/image" Target="../media/image48.wmf"/><Relationship Id="rId11" Type="http://schemas.openxmlformats.org/officeDocument/2006/relationships/image" Target="../media/image49.w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008.1541v1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://arxiv.org/abs/1009.6178v1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0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2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>
              <a:solidFill>
                <a:srgbClr val="F55F0B"/>
              </a:solidFill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584200" y="4040188"/>
            <a:ext cx="2667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solidFill>
                  <a:srgbClr val="0066FF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US" sz="1400" b="1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6153" name="Footer Placeholder 4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>
              <a:solidFill>
                <a:srgbClr val="F55F0B"/>
              </a:solidFill>
            </a:endParaRPr>
          </a:p>
        </p:txBody>
      </p:sp>
      <p:pic>
        <p:nvPicPr>
          <p:cNvPr id="6154" name="Picture 6" descr="in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1008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7" descr="Universita' di Pis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017962"/>
            <a:ext cx="13303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1427163" y="3581400"/>
            <a:ext cx="6154737" cy="2667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  <a:t>Marcello A. </a:t>
            </a:r>
            <a:r>
              <a:rPr lang="en-GB" sz="2800" b="1" dirty="0" err="1">
                <a:solidFill>
                  <a:srgbClr val="FF3300"/>
                </a:solidFill>
                <a:latin typeface="Bradley Hand ITC" pitchFamily="66" charset="0"/>
              </a:rPr>
              <a:t>Giorgi</a:t>
            </a:r>
            <a: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  <a:t/>
            </a:r>
            <a:b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</a:br>
            <a:r>
              <a:rPr lang="en-GB" sz="2400" b="1" dirty="0" err="1">
                <a:solidFill>
                  <a:srgbClr val="FF3300"/>
                </a:solidFill>
                <a:latin typeface="Bradley Hand ITC" pitchFamily="66" charset="0"/>
              </a:rPr>
              <a:t>Università</a:t>
            </a:r>
            <a:r>
              <a:rPr lang="en-GB" sz="2400" b="1" dirty="0">
                <a:solidFill>
                  <a:srgbClr val="FF3300"/>
                </a:solidFill>
                <a:latin typeface="Bradley Hand ITC" pitchFamily="66" charset="0"/>
              </a:rPr>
              <a:t> </a:t>
            </a:r>
            <a:r>
              <a:rPr lang="en-GB" sz="2400" b="1" dirty="0" err="1">
                <a:solidFill>
                  <a:srgbClr val="FF3300"/>
                </a:solidFill>
                <a:latin typeface="Bradley Hand ITC" pitchFamily="66" charset="0"/>
              </a:rPr>
              <a:t>di</a:t>
            </a:r>
            <a:r>
              <a:rPr lang="en-GB" sz="2400" b="1" dirty="0">
                <a:solidFill>
                  <a:srgbClr val="FF3300"/>
                </a:solidFill>
                <a:latin typeface="Bradley Hand ITC" pitchFamily="66" charset="0"/>
              </a:rPr>
              <a:t> Pisa &amp; INFN </a:t>
            </a:r>
            <a:r>
              <a:rPr lang="en-GB" sz="2400" b="1" dirty="0" smtClean="0">
                <a:solidFill>
                  <a:srgbClr val="FF3300"/>
                </a:solidFill>
                <a:latin typeface="Bradley Hand ITC" pitchFamily="66" charset="0"/>
              </a:rPr>
              <a:t>Pisa</a:t>
            </a:r>
          </a:p>
          <a:p>
            <a:pPr marL="342900" indent="-342900" algn="ctr">
              <a:spcBef>
                <a:spcPct val="20000"/>
              </a:spcBef>
            </a:pPr>
            <a:endParaRPr lang="en-GB" sz="2400" b="1" dirty="0">
              <a:solidFill>
                <a:srgbClr val="FF3300"/>
              </a:solidFill>
              <a:latin typeface="Bradley Hand ITC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i="1" dirty="0" smtClean="0">
              <a:solidFill>
                <a:srgbClr val="006BD6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006BD6"/>
                </a:solidFill>
              </a:rPr>
              <a:t>   </a:t>
            </a:r>
            <a:endParaRPr lang="en-US" sz="2400" i="1" dirty="0">
              <a:solidFill>
                <a:srgbClr val="006BD6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006BD6"/>
                </a:solidFill>
              </a:rPr>
              <a:t>April  5, 2011</a:t>
            </a:r>
            <a:endParaRPr lang="en-US" sz="3600" i="1" dirty="0">
              <a:solidFill>
                <a:srgbClr val="006BD6"/>
              </a:solidFill>
            </a:endParaRPr>
          </a:p>
        </p:txBody>
      </p:sp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2712" y="990600"/>
            <a:ext cx="10810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762000" y="99060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The          Project Update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0"/>
            <a:ext cx="9144000" cy="1098352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g-2 Reach </a:t>
            </a: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(Valencia Report 2008)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258961" y="1524000"/>
            <a:ext cx="8840391" cy="4838348"/>
            <a:chOff x="258961" y="1524000"/>
            <a:chExt cx="8840391" cy="4838348"/>
          </a:xfrm>
        </p:grpSpPr>
        <p:sp>
          <p:nvSpPr>
            <p:cNvPr id="27" name="AutoShape 7"/>
            <p:cNvSpPr>
              <a:spLocks/>
            </p:cNvSpPr>
            <p:nvPr/>
          </p:nvSpPr>
          <p:spPr bwMode="auto">
            <a:xfrm>
              <a:off x="4697016" y="1821656"/>
              <a:ext cx="4402336" cy="1928813"/>
            </a:xfrm>
            <a:prstGeom prst="roundRect">
              <a:avLst>
                <a:gd name="adj" fmla="val 6944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03609" y="1524000"/>
              <a:ext cx="4170164" cy="1437680"/>
              <a:chOff x="0" y="0"/>
              <a:chExt cx="3736" cy="1288"/>
            </a:xfrm>
          </p:grpSpPr>
          <p:sp>
            <p:nvSpPr>
              <p:cNvPr id="25" name="Rectangle 10"/>
              <p:cNvSpPr>
                <a:spLocks/>
              </p:cNvSpPr>
              <p:nvPr/>
            </p:nvSpPr>
            <p:spPr bwMode="auto">
              <a:xfrm>
                <a:off x="24" y="24"/>
                <a:ext cx="3688" cy="12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700" dirty="0" err="1">
                    <a:ea typeface="Lucida Grande" charset="0"/>
                    <a:cs typeface="Lucida Grande" charset="0"/>
                  </a:rPr>
                  <a:t>Δa</a:t>
                </a:r>
                <a:r>
                  <a:rPr lang="en-US" sz="1700" baseline="-6000" dirty="0" err="1">
                    <a:ea typeface="Lucida Grande" charset="0"/>
                    <a:cs typeface="Lucida Grande" charset="0"/>
                  </a:rPr>
                  <a:t>μ</a:t>
                </a:r>
                <a:r>
                  <a:rPr lang="en-US" sz="1700" baseline="32000" dirty="0">
                    <a:ea typeface="Gill Sans" charset="0"/>
                    <a:cs typeface="Gill Sans" charset="0"/>
                  </a:rPr>
                  <a:t> </a:t>
                </a:r>
                <a:r>
                  <a:rPr lang="en-US" sz="1700" dirty="0">
                    <a:ea typeface="Gill Sans" charset="0"/>
                    <a:cs typeface="Gill Sans" charset="0"/>
                  </a:rPr>
                  <a:t>is not in good agreement with SM</a:t>
                </a:r>
              </a:p>
              <a:p>
                <a:endParaRPr lang="en-US" sz="1700" dirty="0">
                  <a:ea typeface="Gill Sans" charset="0"/>
                  <a:cs typeface="Gill Sans" charset="0"/>
                </a:endParaRPr>
              </a:p>
              <a:p>
                <a:r>
                  <a:rPr lang="en-US" sz="1700" dirty="0">
                    <a:ea typeface="Gill Sans" charset="0"/>
                    <a:cs typeface="Gill Sans" charset="0"/>
                  </a:rPr>
                  <a:t>Measuring differential cross section of tau production would lead to measurement of the real part of tau form factor.</a:t>
                </a:r>
              </a:p>
            </p:txBody>
          </p:sp>
          <p:pic>
            <p:nvPicPr>
              <p:cNvPr id="26" name="Picture 11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736" cy="1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3336" y="2895600"/>
              <a:ext cx="2840757" cy="9018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" name="Rectangle 13"/>
            <p:cNvSpPr>
              <a:spLocks/>
            </p:cNvSpPr>
            <p:nvPr/>
          </p:nvSpPr>
          <p:spPr bwMode="auto">
            <a:xfrm>
              <a:off x="258961" y="3710340"/>
              <a:ext cx="4183772" cy="2652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28573" bIns="0" anchor="ctr">
              <a:spAutoFit/>
            </a:bodyPr>
            <a:lstStyle/>
            <a:p>
              <a:pPr>
                <a:spcBef>
                  <a:spcPts val="475"/>
                </a:spcBef>
              </a:pP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We began considering 1-3 prong </a:t>
              </a:r>
            </a:p>
            <a:p>
              <a:pPr>
                <a:spcBef>
                  <a:spcPts val="475"/>
                </a:spcBef>
              </a:pP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whose experimental selection is cleaner </a:t>
              </a:r>
            </a:p>
            <a:p>
              <a:pPr>
                <a:spcBef>
                  <a:spcPts val="475"/>
                </a:spcBef>
              </a:pPr>
              <a:r>
                <a:rPr lang="en-US" sz="17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Need to tag the sample:</a:t>
              </a:r>
            </a:p>
            <a:p>
              <a:pPr>
                <a:spcBef>
                  <a:spcPts val="431"/>
                </a:spcBef>
              </a:pP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Lepton tag: higher purity &amp; higher </a:t>
              </a:r>
              <a:r>
                <a:rPr lang="en-US" sz="14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diluition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(at least </a:t>
              </a:r>
              <a:r>
                <a:rPr lang="en-US" sz="1400" dirty="0" smtClean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3</a:t>
              </a:r>
            </a:p>
            <a:p>
              <a:pPr>
                <a:spcBef>
                  <a:spcPts val="431"/>
                </a:spcBef>
              </a:pPr>
              <a:r>
                <a:rPr lang="en-US" sz="1400" dirty="0" smtClean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neutrinos)</a:t>
              </a:r>
            </a:p>
            <a:p>
              <a:pPr>
                <a:spcBef>
                  <a:spcPts val="431"/>
                </a:spcBef>
              </a:pPr>
              <a:r>
                <a:rPr lang="en-US" sz="14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Hadronic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tag: lower purity &amp; lower </a:t>
              </a:r>
              <a:r>
                <a:rPr lang="en-US" sz="14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diluition</a:t>
              </a:r>
              <a:r>
                <a:rPr lang="en-US" sz="14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(2 neutrinos)</a:t>
              </a:r>
            </a:p>
            <a:p>
              <a:pPr>
                <a:spcBef>
                  <a:spcPts val="431"/>
                </a:spcBef>
              </a:pPr>
              <a:r>
                <a:rPr lang="en-US" sz="1700" dirty="0" err="1">
                  <a:solidFill>
                    <a:srgbClr val="2B4714"/>
                  </a:solidFill>
                  <a:ea typeface="Gill Sans" charset="0"/>
                  <a:cs typeface="Gill Sans" charset="0"/>
                </a:rPr>
                <a:t>Systematics</a:t>
              </a:r>
              <a:r>
                <a:rPr lang="en-US" sz="1700" dirty="0">
                  <a:solidFill>
                    <a:srgbClr val="2B4714"/>
                  </a:solidFill>
                  <a:ea typeface="Gill Sans" charset="0"/>
                  <a:cs typeface="Gill Sans" charset="0"/>
                </a:rPr>
                <a:t> come mainly from tracking</a:t>
              </a:r>
            </a:p>
            <a:p>
              <a:pPr>
                <a:spcBef>
                  <a:spcPts val="431"/>
                </a:spcBef>
              </a:pP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Should be able to measure the </a:t>
              </a:r>
              <a:endParaRPr lang="en-US" sz="1700" dirty="0" smtClean="0">
                <a:solidFill>
                  <a:srgbClr val="D90B00"/>
                </a:solidFill>
                <a:ea typeface="Gill Sans" charset="0"/>
                <a:cs typeface="Gill Sans" charset="0"/>
              </a:endParaRPr>
            </a:p>
            <a:p>
              <a:pPr>
                <a:spcBef>
                  <a:spcPts val="431"/>
                </a:spcBef>
              </a:pPr>
              <a:r>
                <a:rPr lang="en-US" sz="1700" dirty="0" smtClean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real </a:t>
              </a:r>
              <a:r>
                <a:rPr lang="en-US" sz="17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part (0.75-1.7)x10</a:t>
              </a:r>
              <a:r>
                <a:rPr lang="en-US" sz="1700" baseline="320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-6</a:t>
              </a:r>
            </a:p>
          </p:txBody>
        </p:sp>
      </p:grpSp>
      <p:pic>
        <p:nvPicPr>
          <p:cNvPr id="29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0409"/>
            <a:ext cx="4464844" cy="1982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" name="Group 29"/>
          <p:cNvGrpSpPr/>
          <p:nvPr/>
        </p:nvGrpSpPr>
        <p:grpSpPr>
          <a:xfrm>
            <a:off x="4947047" y="1524000"/>
            <a:ext cx="4027289" cy="1732360"/>
            <a:chOff x="4947047" y="1875234"/>
            <a:chExt cx="4027289" cy="173236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1727" y="1875234"/>
              <a:ext cx="3446859" cy="750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79344" y="2696766"/>
              <a:ext cx="1571625" cy="366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47047" y="3241477"/>
              <a:ext cx="4027289" cy="3661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8" name="Group 35"/>
          <p:cNvGrpSpPr/>
          <p:nvPr/>
        </p:nvGrpSpPr>
        <p:grpSpPr>
          <a:xfrm>
            <a:off x="4876800" y="3429000"/>
            <a:ext cx="4038600" cy="3124200"/>
            <a:chOff x="973336" y="0"/>
            <a:chExt cx="6418064" cy="4992291"/>
          </a:xfrm>
        </p:grpSpPr>
        <p:pic>
          <p:nvPicPr>
            <p:cNvPr id="37" name="Picture 1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3336" y="0"/>
              <a:ext cx="6418064" cy="499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1980091" y="4405201"/>
              <a:ext cx="1510131" cy="4653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Bodoni MT" pitchFamily="18" charset="0"/>
                  <a:cs typeface="Times New Roman" pitchFamily="18" charset="0"/>
                </a:rPr>
                <a:t>75</a:t>
              </a:r>
              <a:r>
                <a:rPr lang="en-US" sz="1200" i="1" dirty="0" smtClean="0">
                  <a:latin typeface="Bodoni MT" pitchFamily="18" charset="0"/>
                  <a:cs typeface="Times New Roman" pitchFamily="18" charset="0"/>
                </a:rPr>
                <a:t>ab</a:t>
              </a:r>
              <a:r>
                <a:rPr lang="en-US" sz="1200" baseline="30000" dirty="0" smtClean="0">
                  <a:latin typeface="Bodoni MT" pitchFamily="18" charset="0"/>
                  <a:cs typeface="Times New Roman" pitchFamily="18" charset="0"/>
                </a:rPr>
                <a:t>-1</a:t>
              </a:r>
              <a:endParaRPr lang="en-US" sz="1200" baseline="30000" dirty="0">
                <a:latin typeface="Bodoni MT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-76200"/>
            <a:ext cx="9143999" cy="106680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Lucida Grande" charset="0"/>
                <a:cs typeface="Times New Roman" pitchFamily="18" charset="0"/>
              </a:rPr>
              <a:t>τ→μγ :</a:t>
            </a: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Bkg extrapolation                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(using BaBar analysis)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33944" y="1219200"/>
            <a:ext cx="7409856" cy="1839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err="1">
                <a:latin typeface="Times New Roman" pitchFamily="18" charset="0"/>
                <a:ea typeface="Lucida Grande" charset="0"/>
                <a:cs typeface="Times New Roman" pitchFamily="18" charset="0"/>
              </a:rPr>
              <a:t>BaBar</a:t>
            </a:r>
            <a:r>
              <a:rPr lang="en-US" dirty="0">
                <a:latin typeface="Times New Roman" pitchFamily="18" charset="0"/>
                <a:ea typeface="Lucida Grande" charset="0"/>
                <a:cs typeface="Times New Roman" pitchFamily="18" charset="0"/>
              </a:rPr>
              <a:t> expects 5.1 events in the 2σ signal region</a:t>
            </a:r>
          </a:p>
          <a:p>
            <a:endParaRPr lang="en-US" dirty="0">
              <a:latin typeface="Times New Roman" pitchFamily="18" charset="0"/>
              <a:ea typeface="Lucida Grande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1.7 from lepton tags</a:t>
            </a:r>
          </a:p>
          <a:p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1.4 from 3 </a:t>
            </a:r>
            <a:r>
              <a:rPr lang="en-US" sz="2000" dirty="0" err="1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hadron</a:t>
            </a:r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 tags</a:t>
            </a:r>
          </a:p>
          <a:p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2.0 from </a:t>
            </a:r>
            <a:r>
              <a:rPr lang="en-US" sz="2000" dirty="0" err="1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π+ρ</a:t>
            </a:r>
            <a:r>
              <a:rPr lang="en-US" sz="2000" dirty="0">
                <a:solidFill>
                  <a:srgbClr val="3F691E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 tags</a:t>
            </a:r>
          </a:p>
          <a:p>
            <a:endParaRPr lang="en-US" sz="17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96% comes from real τ decays (86% from </a:t>
            </a:r>
            <a:r>
              <a:rPr lang="en-US" sz="2000" dirty="0" err="1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μννγ</a:t>
            </a:r>
            <a:r>
              <a:rPr lang="en-US" sz="2000" dirty="0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133671"/>
            <a:ext cx="2895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Background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considered irreducible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4152305" y="3200400"/>
            <a:ext cx="4750594" cy="22681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Bkg</a:t>
            </a:r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extrapolated to </a:t>
            </a:r>
            <a:r>
              <a:rPr lang="en-US" sz="25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SuperB</a:t>
            </a:r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gives</a:t>
            </a:r>
            <a:endParaRPr lang="en-US" sz="25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r>
              <a:rPr lang="en-US" sz="2500" dirty="0">
                <a:solidFill>
                  <a:srgbClr val="558E28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300 events in the signal </a:t>
            </a:r>
            <a:r>
              <a:rPr lang="en-US" sz="2500" dirty="0" smtClean="0">
                <a:solidFill>
                  <a:srgbClr val="558E28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box.</a:t>
            </a:r>
            <a:endParaRPr lang="en-US" sz="2500" dirty="0">
              <a:solidFill>
                <a:srgbClr val="558E28"/>
              </a:solidFill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It can  </a:t>
            </a:r>
            <a:r>
              <a:rPr lang="en-US" sz="2500" dirty="0">
                <a:latin typeface="Times New Roman" pitchFamily="18" charset="0"/>
                <a:ea typeface="Gill Sans" charset="0"/>
                <a:cs typeface="Times New Roman" pitchFamily="18" charset="0"/>
              </a:rPr>
              <a:t>be reduced thanks to:</a:t>
            </a:r>
          </a:p>
          <a:p>
            <a:r>
              <a:rPr lang="en-US" sz="2500" dirty="0">
                <a:solidFill>
                  <a:srgbClr val="FF2712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Improved resolutions</a:t>
            </a:r>
          </a:p>
          <a:p>
            <a:r>
              <a:rPr lang="en-US" sz="2500" dirty="0">
                <a:solidFill>
                  <a:srgbClr val="FF2712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Improved EMC coverage</a:t>
            </a:r>
          </a:p>
          <a:p>
            <a:r>
              <a:rPr lang="en-US" sz="2500" dirty="0">
                <a:latin typeface="Times New Roman" pitchFamily="18" charset="0"/>
                <a:ea typeface="Gill Sans" charset="0"/>
                <a:cs typeface="Times New Roman" pitchFamily="18" charset="0"/>
              </a:rPr>
              <a:t>~250 events expected</a:t>
            </a: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1143001" y="5486400"/>
            <a:ext cx="7772399" cy="838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500" dirty="0" smtClean="0">
                <a:solidFill>
                  <a:srgbClr val="FF2712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Need to reduce backgrounds to an acceptable level to scale better than</a:t>
            </a:r>
            <a:r>
              <a:rPr lang="en-US" sz="25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/>
                <a:ea typeface="Gill Sans" charset="0"/>
                <a:cs typeface="Times New Roman"/>
              </a:rPr>
              <a:t>√</a:t>
            </a:r>
            <a:r>
              <a:rPr lang="en-US" sz="2500" i="1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L</a:t>
            </a:r>
            <a:endParaRPr lang="en-US" sz="2500" i="1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285A0A-092E-4ABC-B21B-6C03F0569A0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1098352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5800" dirty="0" err="1" smtClean="0">
                <a:solidFill>
                  <a:schemeClr val="bg1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τ→μγ</a:t>
            </a:r>
            <a:r>
              <a:rPr lang="en-US" sz="5800" dirty="0" smtClean="0">
                <a:solidFill>
                  <a:schemeClr val="bg1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 with Polarization</a:t>
            </a:r>
            <a:endParaRPr lang="en-US" sz="5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13" y="4190256"/>
            <a:ext cx="2786063" cy="176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146" y="1974577"/>
            <a:ext cx="2724671" cy="18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797" y="3839766"/>
            <a:ext cx="2713509" cy="18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5"/>
          <p:cNvSpPr>
            <a:spLocks/>
          </p:cNvSpPr>
          <p:nvPr/>
        </p:nvSpPr>
        <p:spPr bwMode="auto">
          <a:xfrm>
            <a:off x="243334" y="1701106"/>
            <a:ext cx="5179219" cy="2187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1700" dirty="0">
              <a:ea typeface="Gill Sans" charset="0"/>
              <a:cs typeface="Gill Sans" charset="0"/>
            </a:endParaRPr>
          </a:p>
          <a:p>
            <a:pPr algn="l"/>
            <a:r>
              <a:rPr lang="en-US" sz="1700" dirty="0">
                <a:solidFill>
                  <a:srgbClr val="2B4714"/>
                </a:solidFill>
                <a:ea typeface="Lucida Grande" charset="0"/>
                <a:cs typeface="Lucida Grande" charset="0"/>
              </a:rPr>
              <a:t>Using Polarization a more viable option is exploit </a:t>
            </a:r>
            <a:r>
              <a:rPr lang="en-US" sz="1700" dirty="0" err="1">
                <a:solidFill>
                  <a:srgbClr val="2B4714"/>
                </a:solidFill>
                <a:ea typeface="Lucida Grande" charset="0"/>
                <a:cs typeface="Lucida Grande" charset="0"/>
              </a:rPr>
              <a:t>hadron</a:t>
            </a:r>
            <a:r>
              <a:rPr lang="en-US" sz="1700" dirty="0">
                <a:solidFill>
                  <a:srgbClr val="2B4714"/>
                </a:solidFill>
                <a:ea typeface="Lucida Grande" charset="0"/>
                <a:cs typeface="Lucida Grande" charset="0"/>
              </a:rPr>
              <a:t> tags: only one ν in the event ⇒ fixed </a:t>
            </a:r>
            <a:r>
              <a:rPr lang="en-US" sz="1700" dirty="0" err="1">
                <a:solidFill>
                  <a:srgbClr val="2B4714"/>
                </a:solidFill>
                <a:ea typeface="Lucida Grande" charset="0"/>
                <a:cs typeface="Lucida Grande" charset="0"/>
              </a:rPr>
              <a:t>helicity</a:t>
            </a:r>
            <a:endParaRPr lang="en-US" sz="1700" dirty="0">
              <a:solidFill>
                <a:srgbClr val="2B4714"/>
              </a:solidFill>
              <a:ea typeface="Lucida Grande" charset="0"/>
              <a:cs typeface="Lucida Grande" charset="0"/>
            </a:endParaRPr>
          </a:p>
          <a:p>
            <a:pPr algn="l"/>
            <a:endParaRPr lang="en-US" sz="1700" dirty="0">
              <a:ea typeface="Gill Sans" charset="0"/>
              <a:cs typeface="Gill Sans" charset="0"/>
            </a:endParaRPr>
          </a:p>
          <a:p>
            <a:pPr algn="l"/>
            <a:r>
              <a:rPr lang="en-US" sz="1700" dirty="0">
                <a:ea typeface="Gill Sans" charset="0"/>
                <a:cs typeface="Gill Sans" charset="0"/>
              </a:rPr>
              <a:t>Signal </a:t>
            </a:r>
            <a:r>
              <a:rPr lang="en-US" sz="1700" dirty="0" err="1">
                <a:ea typeface="Gill Sans" charset="0"/>
                <a:cs typeface="Gill Sans" charset="0"/>
              </a:rPr>
              <a:t>helicity</a:t>
            </a:r>
            <a:r>
              <a:rPr lang="en-US" sz="1700" dirty="0">
                <a:ea typeface="Gill Sans" charset="0"/>
                <a:cs typeface="Gill Sans" charset="0"/>
              </a:rPr>
              <a:t> angle was studied for signal (both </a:t>
            </a:r>
            <a:r>
              <a:rPr lang="en-US" sz="1700" dirty="0">
                <a:solidFill>
                  <a:srgbClr val="D90B00"/>
                </a:solidFill>
                <a:ea typeface="Gill Sans" charset="0"/>
                <a:cs typeface="Gill Sans" charset="0"/>
              </a:rPr>
              <a:t>Polarized </a:t>
            </a:r>
            <a:r>
              <a:rPr lang="en-US" sz="1700" dirty="0">
                <a:ea typeface="Gill Sans" charset="0"/>
                <a:cs typeface="Gill Sans" charset="0"/>
              </a:rPr>
              <a:t>and </a:t>
            </a:r>
            <a:r>
              <a:rPr lang="en-US" sz="1700" dirty="0" err="1">
                <a:solidFill>
                  <a:srgbClr val="003DCC"/>
                </a:solidFill>
                <a:ea typeface="Gill Sans" charset="0"/>
                <a:cs typeface="Gill Sans" charset="0"/>
              </a:rPr>
              <a:t>Unpolarized</a:t>
            </a:r>
            <a:r>
              <a:rPr lang="en-US" sz="1700" dirty="0">
                <a:ea typeface="Gill Sans" charset="0"/>
                <a:cs typeface="Gill Sans" charset="0"/>
              </a:rPr>
              <a:t>) and </a:t>
            </a:r>
            <a:r>
              <a:rPr lang="en-US" sz="1700" dirty="0">
                <a:solidFill>
                  <a:srgbClr val="3F691E"/>
                </a:solidFill>
                <a:ea typeface="Gill Sans" charset="0"/>
                <a:cs typeface="Gill Sans" charset="0"/>
              </a:rPr>
              <a:t>backgrounds</a:t>
            </a:r>
            <a:r>
              <a:rPr lang="en-US" sz="1700" dirty="0">
                <a:ea typeface="Gill Sans" charset="0"/>
                <a:cs typeface="Gill Sans" charset="0"/>
              </a:rPr>
              <a:t>.</a:t>
            </a:r>
          </a:p>
          <a:p>
            <a:pPr algn="l"/>
            <a:endParaRPr lang="en-US" sz="1700" dirty="0">
              <a:ea typeface="Gill Sans" charset="0"/>
              <a:cs typeface="Gill Sans" charset="0"/>
            </a:endParaRPr>
          </a:p>
          <a:p>
            <a:pPr algn="l"/>
            <a:endParaRPr lang="en-US" sz="1700" dirty="0">
              <a:ea typeface="Gill Sans" charset="0"/>
              <a:cs typeface="Gill Sans" charset="0"/>
            </a:endParaRPr>
          </a:p>
        </p:txBody>
      </p:sp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3399" y="3670101"/>
            <a:ext cx="2705695" cy="437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5" name="AutoShape 7"/>
          <p:cNvSpPr>
            <a:spLocks/>
          </p:cNvSpPr>
          <p:nvPr/>
        </p:nvSpPr>
        <p:spPr bwMode="auto">
          <a:xfrm>
            <a:off x="1268015" y="3652242"/>
            <a:ext cx="3125391" cy="446484"/>
          </a:xfrm>
          <a:prstGeom prst="roundRect">
            <a:avLst>
              <a:gd name="adj" fmla="val 30000"/>
            </a:avLst>
          </a:prstGeom>
          <a:solidFill>
            <a:srgbClr val="DD2067">
              <a:alpha val="29803"/>
            </a:srgbClr>
          </a:solidFill>
          <a:ln w="25400">
            <a:solidFill>
              <a:srgbClr val="DD2067">
                <a:alpha val="29803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5066" name="Rectangle 8"/>
          <p:cNvSpPr>
            <a:spLocks/>
          </p:cNvSpPr>
          <p:nvPr/>
        </p:nvSpPr>
        <p:spPr bwMode="auto">
          <a:xfrm>
            <a:off x="3220269" y="4396547"/>
            <a:ext cx="46538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rgbClr val="D90B00"/>
                </a:solidFill>
                <a:ea typeface="Lucida Grande" charset="0"/>
                <a:cs typeface="Lucida Grande" charset="0"/>
              </a:rPr>
              <a:t>μ-tag</a:t>
            </a:r>
          </a:p>
        </p:txBody>
      </p:sp>
      <p:sp>
        <p:nvSpPr>
          <p:cNvPr id="45067" name="Rectangle 9"/>
          <p:cNvSpPr>
            <a:spLocks/>
          </p:cNvSpPr>
          <p:nvPr/>
        </p:nvSpPr>
        <p:spPr bwMode="auto">
          <a:xfrm>
            <a:off x="7055570" y="2222168"/>
            <a:ext cx="46538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rgbClr val="D90B00"/>
                </a:solidFill>
                <a:ea typeface="Lucida Grande" charset="0"/>
                <a:cs typeface="Lucida Grande" charset="0"/>
              </a:rPr>
              <a:t>π-tag</a:t>
            </a:r>
          </a:p>
        </p:txBody>
      </p:sp>
      <p:sp>
        <p:nvSpPr>
          <p:cNvPr id="45068" name="Rectangle 10"/>
          <p:cNvSpPr>
            <a:spLocks/>
          </p:cNvSpPr>
          <p:nvPr/>
        </p:nvSpPr>
        <p:spPr bwMode="auto">
          <a:xfrm>
            <a:off x="7091288" y="4070613"/>
            <a:ext cx="45576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rgbClr val="D90B00"/>
                </a:solidFill>
                <a:ea typeface="Lucida Grande" charset="0"/>
                <a:cs typeface="Lucida Grande" charset="0"/>
              </a:rPr>
              <a:t>ρ-tag</a:t>
            </a:r>
          </a:p>
        </p:txBody>
      </p:sp>
      <p:sp>
        <p:nvSpPr>
          <p:cNvPr id="45069" name="Line 11"/>
          <p:cNvSpPr>
            <a:spLocks noChangeShapeType="1"/>
          </p:cNvSpPr>
          <p:nvPr/>
        </p:nvSpPr>
        <p:spPr bwMode="auto">
          <a:xfrm flipH="1">
            <a:off x="4068589" y="3018235"/>
            <a:ext cx="2307208" cy="2047131"/>
          </a:xfrm>
          <a:prstGeom prst="line">
            <a:avLst/>
          </a:prstGeom>
          <a:noFill/>
          <a:ln w="50800">
            <a:solidFill>
              <a:srgbClr val="3F691E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 flipH="1">
            <a:off x="4068589" y="4800823"/>
            <a:ext cx="2307208" cy="263426"/>
          </a:xfrm>
          <a:prstGeom prst="line">
            <a:avLst/>
          </a:prstGeom>
          <a:noFill/>
          <a:ln w="50800">
            <a:solidFill>
              <a:srgbClr val="3F691E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1" y="0"/>
            <a:ext cx="9144000" cy="1098352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simple analysis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609" y="1669851"/>
            <a:ext cx="7947422" cy="4398989"/>
            <a:chOff x="303609" y="1669851"/>
            <a:chExt cx="7947422" cy="439898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2765" y="1669852"/>
              <a:ext cx="3268266" cy="2198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8" name="Group 17"/>
            <p:cNvGrpSpPr/>
            <p:nvPr/>
          </p:nvGrpSpPr>
          <p:grpSpPr>
            <a:xfrm>
              <a:off x="303609" y="1669851"/>
              <a:ext cx="3270499" cy="4398989"/>
              <a:chOff x="303609" y="1669851"/>
              <a:chExt cx="3270499" cy="4398989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3609" y="1669851"/>
                <a:ext cx="3268266" cy="21978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5842" y="3868788"/>
                <a:ext cx="3268266" cy="22000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982766" y="3978176"/>
            <a:ext cx="4027289" cy="2098477"/>
            <a:chOff x="0" y="0"/>
            <a:chExt cx="3608" cy="1880"/>
          </a:xfrm>
        </p:grpSpPr>
        <p:sp>
          <p:nvSpPr>
            <p:cNvPr id="12" name="Rectangle 10"/>
            <p:cNvSpPr>
              <a:spLocks/>
            </p:cNvSpPr>
            <p:nvPr/>
          </p:nvSpPr>
          <p:spPr bwMode="auto">
            <a:xfrm>
              <a:off x="32" y="32"/>
              <a:ext cx="3544" cy="1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Trapezoidal Cuts</a:t>
              </a:r>
            </a:p>
            <a:p>
              <a:r>
                <a:rPr lang="en-US" sz="25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eff. on signal:</a:t>
              </a:r>
            </a:p>
            <a:p>
              <a:r>
                <a:rPr lang="en-US" sz="25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 41.6%π             49.4%ρ</a:t>
              </a:r>
            </a:p>
            <a:p>
              <a:r>
                <a:rPr lang="en-US" sz="2500" dirty="0" err="1">
                  <a:solidFill>
                    <a:srgbClr val="D90B00"/>
                  </a:solidFill>
                  <a:ea typeface="Gill Sans" charset="0"/>
                  <a:cs typeface="Gill Sans" charset="0"/>
                </a:rPr>
                <a:t>bkg</a:t>
              </a:r>
              <a:r>
                <a:rPr lang="en-US" sz="25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 retained </a:t>
              </a:r>
            </a:p>
            <a:p>
              <a:r>
                <a:rPr lang="en-US" sz="2500" dirty="0">
                  <a:solidFill>
                    <a:srgbClr val="D90B00"/>
                  </a:solidFill>
                  <a:ea typeface="Gill Sans" charset="0"/>
                  <a:cs typeface="Gill Sans" charset="0"/>
                </a:rPr>
                <a:t>11.5%π               9.8%ρ  </a:t>
              </a:r>
            </a:p>
          </p:txBody>
        </p:sp>
        <p:pic>
          <p:nvPicPr>
            <p:cNvPr id="13" name="Pictur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608" cy="1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16149" y="1902024"/>
            <a:ext cx="4365501" cy="2916659"/>
            <a:chOff x="616149" y="1902024"/>
            <a:chExt cx="4365501" cy="2916659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634008" y="4786313"/>
              <a:ext cx="1338337" cy="17859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rot="10800000" flipH="1">
              <a:off x="1964531" y="4098727"/>
              <a:ext cx="1268016" cy="714375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616149" y="2598539"/>
              <a:ext cx="1339453" cy="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rot="10800000" flipH="1">
              <a:off x="1955601" y="1902024"/>
              <a:ext cx="1294805" cy="68647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937742" y="2607469"/>
              <a:ext cx="3039443" cy="1992437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rot="10800000" flipH="1">
              <a:off x="1937742" y="4615533"/>
              <a:ext cx="3043908" cy="203150"/>
            </a:xfrm>
            <a:prstGeom prst="line">
              <a:avLst/>
            </a:prstGeom>
            <a:noFill/>
            <a:ln w="25400">
              <a:solidFill>
                <a:srgbClr val="D90B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1" name="Rectangle 9"/>
          <p:cNvSpPr>
            <a:spLocks/>
          </p:cNvSpPr>
          <p:nvPr/>
        </p:nvSpPr>
        <p:spPr bwMode="auto">
          <a:xfrm>
            <a:off x="108273" y="6150769"/>
            <a:ext cx="8883327" cy="631031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Using polarization we obtain an improvement equivalent to a  2.6 increase in integrated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Luminosity albeit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using only 25% BF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9144000" cy="1098352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Polarization Effects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7156" y="1754684"/>
            <a:ext cx="3357563" cy="973336"/>
            <a:chOff x="0" y="0"/>
            <a:chExt cx="3008" cy="872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32" y="32"/>
              <a:ext cx="2944" cy="8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 err="1">
                  <a:ea typeface="Gill Sans" charset="0"/>
                  <a:cs typeface="Gill Sans" charset="0"/>
                </a:rPr>
                <a:t>BaBar</a:t>
              </a:r>
              <a:r>
                <a:rPr lang="en-US" sz="1700" dirty="0">
                  <a:ea typeface="Gill Sans" charset="0"/>
                  <a:cs typeface="Gill Sans" charset="0"/>
                </a:rPr>
                <a:t> Expected UL 8x10</a:t>
              </a:r>
              <a:r>
                <a:rPr lang="en-US" sz="1700" baseline="32000" dirty="0">
                  <a:ea typeface="Gill Sans" charset="0"/>
                  <a:cs typeface="Gill Sans" charset="0"/>
                </a:rPr>
                <a:t>-8</a:t>
              </a:r>
              <a:endParaRPr lang="en-US" sz="1700" dirty="0">
                <a:ea typeface="Gill Sans" charset="0"/>
                <a:cs typeface="Gill Sans" charset="0"/>
              </a:endParaRPr>
            </a:p>
            <a:p>
              <a:r>
                <a:rPr lang="en-US" sz="1700" dirty="0">
                  <a:ea typeface="Gill Sans" charset="0"/>
                  <a:cs typeface="Gill Sans" charset="0"/>
                </a:rPr>
                <a:t>scaling with √L (factor 12)</a:t>
              </a:r>
            </a:p>
            <a:p>
              <a:r>
                <a:rPr lang="en-US" sz="1700" dirty="0" err="1">
                  <a:ea typeface="Gill Sans" charset="0"/>
                  <a:cs typeface="Gill Sans" charset="0"/>
                </a:rPr>
                <a:t>BaBar</a:t>
              </a:r>
              <a:r>
                <a:rPr lang="en-US" sz="1700" dirty="0">
                  <a:ea typeface="Gill Sans" charset="0"/>
                  <a:cs typeface="Gill Sans" charset="0"/>
                </a:rPr>
                <a:t> scaled Expected UL 6.4x10</a:t>
              </a:r>
              <a:r>
                <a:rPr lang="en-US" sz="1700" baseline="32000" dirty="0">
                  <a:ea typeface="Gill Sans" charset="0"/>
                  <a:cs typeface="Gill Sans" charset="0"/>
                </a:rPr>
                <a:t>-9</a:t>
              </a:r>
            </a:p>
          </p:txBody>
        </p:sp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008" cy="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" name="Rectangle 6"/>
          <p:cNvSpPr>
            <a:spLocks/>
          </p:cNvSpPr>
          <p:nvPr/>
        </p:nvSpPr>
        <p:spPr bwMode="auto">
          <a:xfrm>
            <a:off x="3998267" y="1638598"/>
            <a:ext cx="3732610" cy="188416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ea typeface="Lucida Grande" charset="0"/>
                <a:cs typeface="Lucida Grande" charset="0"/>
              </a:rPr>
              <a:t>Using Polarization background drops to O(15) events: UL scaling better than √L</a:t>
            </a:r>
          </a:p>
          <a:p>
            <a:endParaRPr lang="en-US" sz="1700" dirty="0">
              <a:ea typeface="Lucida Grande" charset="0"/>
              <a:cs typeface="Lucida Grande" charset="0"/>
            </a:endParaRPr>
          </a:p>
          <a:p>
            <a:r>
              <a:rPr lang="en-US" sz="1700" dirty="0">
                <a:ea typeface="Lucida Grande" charset="0"/>
                <a:cs typeface="Lucida Grande" charset="0"/>
              </a:rPr>
              <a:t>Using a </a:t>
            </a:r>
            <a:r>
              <a:rPr lang="en-US" sz="1700" dirty="0" err="1" smtClean="0">
                <a:ea typeface="Lucida Grande" charset="0"/>
                <a:cs typeface="Lucida Grande" charset="0"/>
              </a:rPr>
              <a:t>bayesian</a:t>
            </a:r>
            <a:r>
              <a:rPr lang="en-US" sz="1700" dirty="0" smtClean="0">
                <a:ea typeface="Lucida Grande" charset="0"/>
                <a:cs typeface="Lucida Grande" charset="0"/>
              </a:rPr>
              <a:t> </a:t>
            </a:r>
            <a:r>
              <a:rPr lang="en-US" sz="1700" dirty="0">
                <a:ea typeface="Lucida Grande" charset="0"/>
                <a:cs typeface="Lucida Grande" charset="0"/>
              </a:rPr>
              <a:t>approach we may estimate an UL given the expected </a:t>
            </a:r>
            <a:r>
              <a:rPr lang="en-US" sz="1700" dirty="0" err="1">
                <a:ea typeface="Lucida Grande" charset="0"/>
                <a:cs typeface="Lucida Grande" charset="0"/>
              </a:rPr>
              <a:t>bkg</a:t>
            </a:r>
            <a:endParaRPr lang="en-US" sz="1700" dirty="0">
              <a:ea typeface="Lucida Grande" charset="0"/>
              <a:cs typeface="Lucida Grande" charset="0"/>
            </a:endParaRPr>
          </a:p>
          <a:p>
            <a:endParaRPr lang="en-US" sz="1700" dirty="0">
              <a:ea typeface="Lucida Grande" charset="0"/>
              <a:cs typeface="Lucida Grande" charset="0"/>
            </a:endParaRPr>
          </a:p>
          <a:p>
            <a:r>
              <a:rPr lang="en-US" sz="1700" dirty="0">
                <a:ea typeface="Lucida Grande" charset="0"/>
                <a:cs typeface="Lucida Grande" charset="0"/>
              </a:rPr>
              <a:t>UL 3.9x10</a:t>
            </a:r>
            <a:r>
              <a:rPr lang="en-US" sz="1700" baseline="32000" dirty="0">
                <a:ea typeface="Gill Sans" charset="0"/>
                <a:cs typeface="Gill Sans" charset="0"/>
              </a:rPr>
              <a:t>-9 </a:t>
            </a:r>
            <a:r>
              <a:rPr lang="en-US" sz="1700" dirty="0">
                <a:ea typeface="Lucida Grande" charset="0"/>
                <a:cs typeface="Lucida Grande" charset="0"/>
              </a:rPr>
              <a:t>using only ρ tag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108273" y="4321969"/>
            <a:ext cx="4545211" cy="1071563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Using polarization we obtain an improvement equivalent to a  2.6 increase in integrated Luminosity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albeit using only 25% BF</a:t>
            </a:r>
          </a:p>
        </p:txBody>
      </p:sp>
      <p:pic>
        <p:nvPicPr>
          <p:cNvPr id="17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758" y="3526111"/>
            <a:ext cx="1553766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Rectangle 10"/>
          <p:cNvSpPr>
            <a:spLocks/>
          </p:cNvSpPr>
          <p:nvPr/>
        </p:nvSpPr>
        <p:spPr bwMode="auto">
          <a:xfrm>
            <a:off x="4980533" y="4446985"/>
            <a:ext cx="3934867" cy="15728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 dirty="0">
                <a:latin typeface="Times New Roman" pitchFamily="18" charset="0"/>
                <a:ea typeface="Gill Sans" charset="0"/>
                <a:cs typeface="Times New Roman" pitchFamily="18" charset="0"/>
              </a:rPr>
              <a:t>Further improvement </a:t>
            </a:r>
            <a:r>
              <a:rPr lang="en-US" sz="28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adding all tags</a:t>
            </a:r>
            <a:r>
              <a:rPr lang="en-US" sz="2800" dirty="0">
                <a:latin typeface="Times New Roman" pitchFamily="18" charset="0"/>
                <a:ea typeface="Gill Sans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but with some dilution.</a:t>
            </a:r>
            <a:endParaRPr lang="en-US" sz="28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513" y="3035300"/>
            <a:ext cx="255746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63" y="3024188"/>
            <a:ext cx="255746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7125" y="3035300"/>
            <a:ext cx="25574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20713" y="5561013"/>
            <a:ext cx="2460625" cy="763587"/>
            <a:chOff x="378" y="3313"/>
            <a:chExt cx="1550" cy="481"/>
          </a:xfrm>
        </p:grpSpPr>
        <p:pic>
          <p:nvPicPr>
            <p:cNvPr id="23561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" y="3313"/>
              <a:ext cx="1550" cy="20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562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" y="3502"/>
              <a:ext cx="1547" cy="29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462338" y="5561013"/>
            <a:ext cx="2462212" cy="790575"/>
            <a:chOff x="2168" y="3313"/>
            <a:chExt cx="1551" cy="498"/>
          </a:xfrm>
        </p:grpSpPr>
        <p:pic>
          <p:nvPicPr>
            <p:cNvPr id="23564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70" y="3313"/>
              <a:ext cx="1549" cy="20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565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68" y="3512"/>
              <a:ext cx="1547" cy="29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402388" y="5561013"/>
            <a:ext cx="2424112" cy="779462"/>
            <a:chOff x="4020" y="3313"/>
            <a:chExt cx="1527" cy="491"/>
          </a:xfrm>
        </p:grpSpPr>
        <p:pic>
          <p:nvPicPr>
            <p:cNvPr id="23567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20" y="3313"/>
              <a:ext cx="1527" cy="20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568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20" y="3512"/>
              <a:ext cx="1527" cy="29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993775" y="2109788"/>
            <a:ext cx="6570663" cy="2667000"/>
            <a:chOff x="613" y="1139"/>
            <a:chExt cx="4139" cy="1680"/>
          </a:xfrm>
        </p:grpSpPr>
        <p:sp>
          <p:nvSpPr>
            <p:cNvPr id="23570" name="Rectangle 12"/>
            <p:cNvSpPr>
              <a:spLocks noChangeArrowheads="1"/>
            </p:cNvSpPr>
            <p:nvPr/>
          </p:nvSpPr>
          <p:spPr bwMode="auto">
            <a:xfrm>
              <a:off x="613" y="1139"/>
              <a:ext cx="1947" cy="43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</a:pPr>
              <a:r>
                <a:rPr lang="en-US" sz="2000">
                  <a:solidFill>
                    <a:schemeClr val="hlink"/>
                  </a:solidFill>
                  <a:latin typeface="Helvetica" pitchFamily="34" charset="0"/>
                </a:rPr>
                <a:t>Dalitz plot model uncertainty shrinks</a:t>
              </a:r>
            </a:p>
          </p:txBody>
        </p:sp>
        <p:sp>
          <p:nvSpPr>
            <p:cNvPr id="23571" name="Line 13"/>
            <p:cNvSpPr>
              <a:spLocks noChangeShapeType="1"/>
            </p:cNvSpPr>
            <p:nvPr/>
          </p:nvSpPr>
          <p:spPr bwMode="auto">
            <a:xfrm flipH="1">
              <a:off x="1061" y="1588"/>
              <a:ext cx="705" cy="123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4"/>
            <p:cNvSpPr>
              <a:spLocks noChangeShapeType="1"/>
            </p:cNvSpPr>
            <p:nvPr/>
          </p:nvSpPr>
          <p:spPr bwMode="auto">
            <a:xfrm>
              <a:off x="2090" y="1588"/>
              <a:ext cx="858" cy="123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>
              <a:off x="2448" y="1588"/>
              <a:ext cx="2304" cy="123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Oval 26"/>
            <p:cNvSpPr>
              <a:spLocks noChangeArrowheads="1"/>
            </p:cNvSpPr>
            <p:nvPr/>
          </p:nvSpPr>
          <p:spPr bwMode="auto">
            <a:xfrm rot="-466897">
              <a:off x="2180" y="1207"/>
              <a:ext cx="329" cy="235"/>
            </a:xfrm>
            <a:prstGeom prst="ellipse">
              <a:avLst/>
            </a:prstGeom>
            <a:solidFill>
              <a:srgbClr val="478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i="1">
                <a:latin typeface="Tahoma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706938" y="2132013"/>
            <a:ext cx="3778250" cy="2416175"/>
            <a:chOff x="2952" y="1153"/>
            <a:chExt cx="2380" cy="1522"/>
          </a:xfrm>
        </p:grpSpPr>
        <p:sp>
          <p:nvSpPr>
            <p:cNvPr id="23576" name="Rectangle 17"/>
            <p:cNvSpPr>
              <a:spLocks noChangeArrowheads="1"/>
            </p:cNvSpPr>
            <p:nvPr/>
          </p:nvSpPr>
          <p:spPr bwMode="auto">
            <a:xfrm>
              <a:off x="2952" y="1153"/>
              <a:ext cx="2380" cy="43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</a:pPr>
              <a:r>
                <a:rPr lang="en-US" sz="2000">
                  <a:solidFill>
                    <a:srgbClr val="000066"/>
                  </a:solidFill>
                  <a:latin typeface="Helvetica" pitchFamily="34" charset="0"/>
                </a:rPr>
                <a:t>Information on overall strong phase is added</a:t>
              </a:r>
            </a:p>
          </p:txBody>
        </p:sp>
        <p:sp>
          <p:nvSpPr>
            <p:cNvPr id="23577" name="Line 18"/>
            <p:cNvSpPr>
              <a:spLocks noChangeShapeType="1"/>
            </p:cNvSpPr>
            <p:nvPr/>
          </p:nvSpPr>
          <p:spPr bwMode="auto">
            <a:xfrm flipH="1">
              <a:off x="3128" y="1588"/>
              <a:ext cx="769" cy="9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19"/>
            <p:cNvSpPr>
              <a:spLocks noChangeShapeType="1"/>
            </p:cNvSpPr>
            <p:nvPr/>
          </p:nvSpPr>
          <p:spPr bwMode="auto">
            <a:xfrm>
              <a:off x="4206" y="1588"/>
              <a:ext cx="826" cy="10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 rot="-466092">
              <a:off x="4760" y="1370"/>
              <a:ext cx="424" cy="164"/>
            </a:xfrm>
            <a:prstGeom prst="ellipse">
              <a:avLst/>
            </a:prstGeom>
            <a:solidFill>
              <a:srgbClr val="0AC6DA"/>
            </a:solidFill>
            <a:ln w="9525">
              <a:solidFill>
                <a:srgbClr val="0AC6D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i="1">
                <a:latin typeface="Tahoma" pitchFamily="34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96963" y="5786438"/>
            <a:ext cx="6732587" cy="1027112"/>
            <a:chOff x="678" y="3475"/>
            <a:chExt cx="4241" cy="647"/>
          </a:xfrm>
        </p:grpSpPr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1385" y="3891"/>
              <a:ext cx="3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i="1">
                  <a:solidFill>
                    <a:schemeClr val="tx2"/>
                  </a:solidFill>
                  <a:latin typeface="Tahoma" pitchFamily="34" charset="0"/>
                </a:rPr>
                <a:t>Uncertainty in</a:t>
              </a:r>
              <a:r>
                <a:rPr lang="en-US" i="1">
                  <a:latin typeface="Tahoma" pitchFamily="34" charset="0"/>
                </a:rPr>
                <a:t> </a:t>
              </a:r>
              <a:r>
                <a:rPr lang="en-US" i="1">
                  <a:solidFill>
                    <a:srgbClr val="FF3300"/>
                  </a:solidFill>
                  <a:latin typeface="Tahoma" pitchFamily="34" charset="0"/>
                </a:rPr>
                <a:t>x</a:t>
              </a:r>
              <a:r>
                <a:rPr lang="en-US" i="1" baseline="-25000">
                  <a:solidFill>
                    <a:srgbClr val="FF3300"/>
                  </a:solidFill>
                  <a:latin typeface="Tahoma" pitchFamily="34" charset="0"/>
                </a:rPr>
                <a:t>D</a:t>
              </a:r>
              <a:r>
                <a:rPr lang="en-US" i="1">
                  <a:latin typeface="Tahoma" pitchFamily="34" charset="0"/>
                </a:rPr>
                <a:t> </a:t>
              </a:r>
              <a:r>
                <a:rPr lang="en-US" i="1">
                  <a:solidFill>
                    <a:schemeClr val="tx2"/>
                  </a:solidFill>
                  <a:latin typeface="Tahoma" pitchFamily="34" charset="0"/>
                </a:rPr>
                <a:t>improves more than that of </a:t>
              </a:r>
              <a:r>
                <a:rPr lang="en-US" i="1">
                  <a:solidFill>
                    <a:schemeClr val="hlink"/>
                  </a:solidFill>
                  <a:latin typeface="Tahoma" pitchFamily="34" charset="0"/>
                </a:rPr>
                <a:t>y</a:t>
              </a:r>
              <a:r>
                <a:rPr lang="en-US" i="1" baseline="-25000">
                  <a:solidFill>
                    <a:schemeClr val="hlink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678" y="3475"/>
              <a:ext cx="218" cy="23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1055" y="3484"/>
              <a:ext cx="218" cy="234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2501" y="3492"/>
              <a:ext cx="218" cy="23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Oval 33"/>
            <p:cNvSpPr>
              <a:spLocks noChangeArrowheads="1"/>
            </p:cNvSpPr>
            <p:nvPr/>
          </p:nvSpPr>
          <p:spPr bwMode="auto">
            <a:xfrm>
              <a:off x="2854" y="3501"/>
              <a:ext cx="218" cy="234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4356" y="3493"/>
              <a:ext cx="218" cy="23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4701" y="3502"/>
              <a:ext cx="218" cy="234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8" name="Oval 36"/>
          <p:cNvSpPr>
            <a:spLocks noChangeArrowheads="1"/>
          </p:cNvSpPr>
          <p:nvPr/>
        </p:nvSpPr>
        <p:spPr bwMode="auto">
          <a:xfrm rot="2404373">
            <a:off x="7732713" y="2471738"/>
            <a:ext cx="438150" cy="260350"/>
          </a:xfrm>
          <a:prstGeom prst="ellipse">
            <a:avLst/>
          </a:prstGeom>
          <a:gradFill rotWithShape="1">
            <a:gsLst>
              <a:gs pos="0">
                <a:srgbClr val="FF9933">
                  <a:alpha val="66000"/>
                </a:srgbClr>
              </a:gs>
              <a:gs pos="100000">
                <a:srgbClr val="FF9933">
                  <a:gamma/>
                  <a:shade val="46275"/>
                  <a:invGamma/>
                  <a:alpha val="6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Interest of running @ threshold</a:t>
            </a:r>
            <a:endParaRPr lang="fr-F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1258888" y="623888"/>
            <a:ext cx="2157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500 fb-1</a:t>
            </a:r>
            <a:r>
              <a:rPr lang="en-US" dirty="0">
                <a:solidFill>
                  <a:srgbClr val="000066"/>
                </a:solidFill>
              </a:rPr>
              <a:t> at </a:t>
            </a:r>
            <a:r>
              <a:rPr lang="en-US" i="1" dirty="0">
                <a:solidFill>
                  <a:schemeClr val="hlink"/>
                </a:solidFill>
                <a:sym typeface="Symbol" pitchFamily="18" charset="2"/>
              </a:rPr>
              <a:t></a:t>
            </a:r>
            <a:r>
              <a:rPr lang="en-US" i="1" dirty="0">
                <a:solidFill>
                  <a:schemeClr val="hlink"/>
                </a:solidFill>
              </a:rPr>
              <a:t>(3770)</a:t>
            </a:r>
            <a:endParaRPr lang="fr-FR" i="1" dirty="0">
              <a:solidFill>
                <a:schemeClr val="hlink"/>
              </a:solidFill>
            </a:endParaRP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7258050" y="-76200"/>
            <a:ext cx="18859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B. Meadow et al.</a:t>
            </a:r>
            <a:endParaRPr lang="fr-FR" i="1" dirty="0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971550" y="1052513"/>
            <a:ext cx="73263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rgbClr val="000066"/>
                </a:solidFill>
                <a:latin typeface="Helvetica" pitchFamily="34" charset="0"/>
              </a:rPr>
              <a:t>Decays of </a:t>
            </a:r>
            <a:r>
              <a:rPr lang="en-US" sz="1600" i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</a:rPr>
              <a:t>(3770)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 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0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0</a:t>
            </a: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 produce coherent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(C=-1)</a:t>
            </a: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 pairs of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0</a:t>
            </a: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’s. Quantum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correlations in their subsequent decays allow measurements of strong phases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Required for improved measurement of CKM 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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Also required for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</a:rPr>
              <a:t>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</a:rPr>
              <a:t>0</a:t>
            </a: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 mixing studies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333375"/>
          <a:ext cx="7992889" cy="660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720080"/>
                <a:gridCol w="792088"/>
                <a:gridCol w="792088"/>
                <a:gridCol w="792088"/>
                <a:gridCol w="2952328"/>
                <a:gridCol w="64807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Babar/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Belle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(10fb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SLHCb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(100fb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SuperB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 (75ab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Some Comment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Theo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0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g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57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ub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cb</a:t>
                      </a:r>
                      <a:endParaRPr lang="fr-FR" sz="1200" baseline="-250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Excl. needs Lattice</a:t>
                      </a:r>
                      <a:r>
                        <a:rPr lang="en-US" sz="1100" baseline="0" dirty="0" smtClean="0"/>
                        <a:t> &amp; </a:t>
                      </a:r>
                      <a:r>
                        <a:rPr lang="en-US" sz="1100" dirty="0" smtClean="0"/>
                        <a:t>Inclusive @ 2% ?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b</a:t>
                      </a:r>
                      <a:endParaRPr lang="fr-FR" sz="1200" baseline="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Theo. error</a:t>
                      </a:r>
                      <a:r>
                        <a:rPr lang="en-US" sz="1000" baseline="0" dirty="0" smtClean="0"/>
                        <a:t> to </a:t>
                      </a:r>
                      <a:r>
                        <a:rPr lang="en-US" sz="1000" dirty="0" smtClean="0"/>
                        <a:t>be controlled on data (ex: J/</a:t>
                      </a:r>
                      <a:r>
                        <a:rPr lang="en-US" sz="1000" dirty="0" smtClean="0">
                          <a:latin typeface="Symbol" pitchFamily="18" charset="2"/>
                        </a:rPr>
                        <a:t>yp</a:t>
                      </a:r>
                      <a:r>
                        <a:rPr lang="en-US" sz="1000" baseline="30000" dirty="0" smtClean="0"/>
                        <a:t>0</a:t>
                      </a:r>
                      <a:r>
                        <a:rPr lang="en-US" sz="1000" dirty="0" smtClean="0"/>
                        <a:t>)</a:t>
                      </a:r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347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S(J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/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yf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)</a:t>
                      </a:r>
                      <a:endParaRPr lang="fr-FR" sz="1200" baseline="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</a:t>
                      </a:r>
                      <a:r>
                        <a:rPr lang="en-US" sz="1100" baseline="0" dirty="0" smtClean="0"/>
                        <a:t> 1</a:t>
                      </a:r>
                      <a:r>
                        <a:rPr lang="en-US" sz="1100" baseline="30000" dirty="0" smtClean="0"/>
                        <a:t>o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theo</a:t>
                      </a:r>
                      <a:r>
                        <a:rPr lang="en-US" sz="1100" baseline="0" dirty="0" smtClean="0"/>
                        <a:t> error controlled with data ?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370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t n,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pitchFamily="18" charset="2"/>
                          <a:sym typeface="Wingdings" pitchFamily="2" charset="2"/>
                        </a:rPr>
                        <a:t>mn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Very</a:t>
                      </a:r>
                      <a:r>
                        <a:rPr lang="en-US" sz="1100" baseline="0" dirty="0" smtClean="0"/>
                        <a:t> precise if detector is improved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3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S-Penguins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SLHCb</a:t>
                      </a:r>
                      <a:r>
                        <a:rPr lang="en-US" sz="1100" dirty="0" smtClean="0"/>
                        <a:t> (very)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precise for  </a:t>
                      </a:r>
                      <a:r>
                        <a:rPr lang="en-US" sz="1100" dirty="0" err="1" smtClean="0"/>
                        <a:t>B</a:t>
                      </a:r>
                      <a:r>
                        <a:rPr lang="en-US" sz="1100" dirty="0" err="1" smtClean="0">
                          <a:sym typeface="Wingdings" pitchFamily="2" charset="2"/>
                        </a:rPr>
                        <a:t></a:t>
                      </a:r>
                      <a:r>
                        <a:rPr lang="en-US" sz="1100" dirty="0" err="1" smtClean="0">
                          <a:latin typeface="Symbol" pitchFamily="18" charset="2"/>
                        </a:rPr>
                        <a:t>f</a:t>
                      </a:r>
                      <a:r>
                        <a:rPr lang="en-US" sz="1100" dirty="0" err="1" smtClean="0"/>
                        <a:t>K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err="1" smtClean="0"/>
                        <a:t>Bs</a:t>
                      </a:r>
                      <a:r>
                        <a:rPr lang="en-US" sz="1100" dirty="0" err="1" smtClean="0">
                          <a:sym typeface="Wingdings" pitchFamily="2" charset="2"/>
                        </a:rPr>
                        <a:t></a:t>
                      </a:r>
                      <a:r>
                        <a:rPr lang="en-US" sz="1100" dirty="0" err="1" smtClean="0">
                          <a:latin typeface="Symbol" pitchFamily="18" charset="2"/>
                          <a:sym typeface="Wingdings" pitchFamily="2" charset="2"/>
                        </a:rPr>
                        <a:t>ff</a:t>
                      </a:r>
                      <a:endParaRPr lang="en-US" sz="1100" dirty="0" smtClean="0">
                        <a:latin typeface="Symbol" pitchFamily="18" charset="2"/>
                        <a:sym typeface="Wingdings" pitchFamily="2" charset="2"/>
                      </a:endParaRPr>
                    </a:p>
                    <a:p>
                      <a:r>
                        <a:rPr lang="en-US" sz="1100" dirty="0" smtClean="0">
                          <a:latin typeface="+mj-lt"/>
                          <a:sym typeface="Wingdings" pitchFamily="2" charset="2"/>
                        </a:rPr>
                        <a:t>Not possible for Ks</a:t>
                      </a:r>
                      <a:r>
                        <a:rPr lang="en-US" sz="1100" dirty="0" smtClean="0">
                          <a:latin typeface="Symbol" pitchFamily="18" charset="2"/>
                          <a:sym typeface="Wingdings" pitchFamily="2" charset="2"/>
                        </a:rPr>
                        <a:t>p</a:t>
                      </a:r>
                      <a:r>
                        <a:rPr lang="en-US" sz="1100" baseline="30000" dirty="0" smtClean="0">
                          <a:latin typeface="+mj-lt"/>
                          <a:sym typeface="Wingdings" pitchFamily="2" charset="2"/>
                        </a:rPr>
                        <a:t>0,</a:t>
                      </a:r>
                      <a:r>
                        <a:rPr lang="en-US" sz="1100" dirty="0" smtClean="0">
                          <a:latin typeface="+mj-lt"/>
                          <a:sym typeface="Wingdings" pitchFamily="2" charset="2"/>
                        </a:rPr>
                        <a:t>ksksks,</a:t>
                      </a:r>
                      <a:r>
                        <a:rPr lang="en-US" sz="1100" dirty="0" smtClean="0">
                          <a:latin typeface="Symbol" pitchFamily="18" charset="2"/>
                          <a:sym typeface="Wingdings" pitchFamily="2" charset="2"/>
                        </a:rPr>
                        <a:t>h</a:t>
                      </a:r>
                      <a:r>
                        <a:rPr lang="en-US" sz="1100" dirty="0" smtClean="0">
                          <a:latin typeface="+mj-lt"/>
                          <a:sym typeface="Wingdings" pitchFamily="2" charset="2"/>
                        </a:rPr>
                        <a:t>ks,</a:t>
                      </a:r>
                      <a:r>
                        <a:rPr lang="en-US" sz="1100" dirty="0" smtClean="0">
                          <a:latin typeface="Symbol" pitchFamily="18" charset="2"/>
                          <a:sym typeface="Wingdings" pitchFamily="2" charset="2"/>
                        </a:rPr>
                        <a:t> </a:t>
                      </a:r>
                      <a:r>
                        <a:rPr lang="en-US" sz="1100" dirty="0" err="1" smtClean="0">
                          <a:latin typeface="Symbol" pitchFamily="18" charset="2"/>
                          <a:sym typeface="Wingdings" pitchFamily="2" charset="2"/>
                        </a:rPr>
                        <a:t>w</a:t>
                      </a:r>
                      <a:r>
                        <a:rPr lang="en-US" sz="1100" dirty="0" err="1" smtClean="0">
                          <a:latin typeface="+mj-lt"/>
                          <a:sym typeface="Wingdings" pitchFamily="2" charset="2"/>
                        </a:rPr>
                        <a:t>Ks</a:t>
                      </a:r>
                      <a:r>
                        <a:rPr lang="en-US" sz="1100" smtClean="0">
                          <a:latin typeface="+mj-lt"/>
                          <a:sym typeface="Wingdings" pitchFamily="2" charset="2"/>
                        </a:rPr>
                        <a:t>..</a:t>
                      </a:r>
                      <a:endParaRPr lang="fr-FR" sz="11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6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-25000" dirty="0" smtClean="0"/>
                        <a:t>CP</a:t>
                      </a:r>
                      <a:r>
                        <a:rPr lang="en-US" sz="1200" dirty="0" smtClean="0"/>
                        <a:t>(B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200" dirty="0" err="1" smtClean="0">
                          <a:sym typeface="Wingdings" pitchFamily="2" charset="2"/>
                        </a:rPr>
                        <a:t>X</a:t>
                      </a:r>
                      <a:r>
                        <a:rPr lang="en-US" sz="1200" baseline="-25000" dirty="0" err="1" smtClean="0"/>
                        <a:t>s</a:t>
                      </a:r>
                      <a:r>
                        <a:rPr lang="en-US" sz="1200" dirty="0" err="1" smtClean="0">
                          <a:latin typeface="Symbol" pitchFamily="18" charset="2"/>
                        </a:rPr>
                        <a:t>g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Control syst. Is an issue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587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Br (B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1200" dirty="0" err="1" smtClean="0">
                          <a:sym typeface="Wingdings" pitchFamily="2" charset="2"/>
                        </a:rPr>
                        <a:t>X</a:t>
                      </a:r>
                      <a:r>
                        <a:rPr lang="en-US" sz="1200" baseline="-25000" dirty="0" err="1" smtClean="0"/>
                        <a:t>s</a:t>
                      </a:r>
                      <a:r>
                        <a:rPr lang="en-US" sz="1200" dirty="0" err="1" smtClean="0">
                          <a:latin typeface="Symbol" pitchFamily="18" charset="2"/>
                        </a:rPr>
                        <a:t>g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Syst. Controlled with data ?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53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Br (B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 X</a:t>
                      </a:r>
                      <a:r>
                        <a:rPr lang="en-US" sz="1200" baseline="-25000" dirty="0" smtClean="0"/>
                        <a:t>s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200" baseline="0" dirty="0" smtClean="0">
                          <a:latin typeface="+mj-lt"/>
                        </a:rPr>
                        <a:t>l </a:t>
                      </a:r>
                      <a:r>
                        <a:rPr lang="en-US" sz="1200" baseline="0" dirty="0" err="1" smtClean="0">
                          <a:latin typeface="+mj-lt"/>
                        </a:rPr>
                        <a:t>l</a:t>
                      </a:r>
                      <a:r>
                        <a:rPr lang="en-US" sz="1200" baseline="0" dirty="0" smtClean="0">
                          <a:latin typeface="+mj-lt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>
                          <a:latin typeface="+mn-lt"/>
                          <a:sym typeface="Wingdings" pitchFamily="2" charset="2"/>
                        </a:rPr>
                        <a:t>Angular var.</a:t>
                      </a:r>
                      <a:endParaRPr lang="en-US" sz="1200" baseline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55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Br(B</a:t>
                      </a:r>
                      <a:r>
                        <a:rPr lang="en-US" sz="1200" i="1" dirty="0" smtClean="0">
                          <a:sym typeface="Wingdings" pitchFamily="2" charset="2"/>
                        </a:rPr>
                        <a:t>K*l </a:t>
                      </a:r>
                      <a:r>
                        <a:rPr lang="en-US" sz="1200" i="1" dirty="0" err="1" smtClean="0">
                          <a:sym typeface="Wingdings" pitchFamily="2" charset="2"/>
                        </a:rPr>
                        <a:t>l</a:t>
                      </a:r>
                      <a:r>
                        <a:rPr lang="en-US" sz="1200" i="1" dirty="0" smtClean="0">
                          <a:sym typeface="Wingdings" pitchFamily="2" charset="2"/>
                        </a:rPr>
                        <a:t> ),</a:t>
                      </a:r>
                      <a:r>
                        <a:rPr lang="en-US" sz="1200" i="1" baseline="0" dirty="0" smtClean="0">
                          <a:latin typeface="+mn-lt"/>
                          <a:sym typeface="Wingdings" pitchFamily="2" charset="2"/>
                        </a:rPr>
                        <a:t> Angular var.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Could theory</a:t>
                      </a:r>
                      <a:r>
                        <a:rPr lang="en-US" sz="1100" baseline="0" dirty="0" smtClean="0"/>
                        <a:t> control @20%? Angular analysis are clean  ?                                   </a:t>
                      </a:r>
                      <a:r>
                        <a:rPr lang="en-US" sz="1100" baseline="0" dirty="0" smtClean="0">
                          <a:sym typeface="Wingdings" pitchFamily="2" charset="2"/>
                        </a:rPr>
                        <a:t>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(B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 K</a:t>
                      </a:r>
                      <a:r>
                        <a:rPr lang="en-US" sz="1200" baseline="30000" dirty="0" smtClean="0">
                          <a:sym typeface="Wingdings" pitchFamily="2" charset="2"/>
                        </a:rPr>
                        <a:t>(*)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n </a:t>
                      </a:r>
                      <a:r>
                        <a:rPr lang="en-US" sz="1200" baseline="0" dirty="0" err="1" smtClean="0">
                          <a:latin typeface="Symbol" pitchFamily="18" charset="2"/>
                        </a:rPr>
                        <a:t>n</a:t>
                      </a:r>
                      <a:r>
                        <a:rPr lang="en-US" sz="1200" baseline="0" dirty="0" smtClean="0">
                          <a:latin typeface="Symbol" pitchFamily="18" charset="2"/>
                        </a:rPr>
                        <a:t>) 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Stat.</a:t>
                      </a:r>
                      <a:r>
                        <a:rPr lang="en-US" sz="1100" baseline="0" dirty="0" smtClean="0"/>
                        <a:t> limited. With  more stat. angular analyses also possible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77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Br (B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200" dirty="0" smtClean="0"/>
                        <a:t>K</a:t>
                      </a:r>
                      <a:r>
                        <a:rPr lang="en-US" sz="1200" baseline="-25000" dirty="0" smtClean="0"/>
                        <a:t>s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sz="12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en-US" sz="120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58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Br(</a:t>
                      </a:r>
                      <a:r>
                        <a:rPr lang="en-US" sz="1200" dirty="0" err="1" smtClean="0"/>
                        <a:t>B</a:t>
                      </a:r>
                      <a:r>
                        <a:rPr lang="en-US" sz="1200" baseline="-25000" dirty="0" err="1" smtClean="0"/>
                        <a:t>s</a:t>
                      </a:r>
                      <a:r>
                        <a:rPr lang="en-US" sz="1200" dirty="0" err="1" smtClean="0">
                          <a:sym typeface="Wingdings" pitchFamily="2" charset="2"/>
                        </a:rPr>
                        <a:t></a:t>
                      </a:r>
                      <a:r>
                        <a:rPr lang="en-US" sz="1200" dirty="0" err="1" smtClean="0">
                          <a:latin typeface="Symbol" pitchFamily="18" charset="2"/>
                          <a:sym typeface="Wingdings" pitchFamily="2" charset="2"/>
                        </a:rPr>
                        <a:t>fg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)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As precise as Br </a:t>
                      </a:r>
                      <a:r>
                        <a:rPr lang="en-US" sz="11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100" dirty="0" smtClean="0"/>
                        <a:t>K</a:t>
                      </a:r>
                      <a:r>
                        <a:rPr lang="en-US" sz="1100" baseline="-25000" dirty="0" smtClean="0"/>
                        <a:t>s</a:t>
                      </a:r>
                      <a:r>
                        <a:rPr lang="en-US" sz="1100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sz="1100" baseline="30000" dirty="0" smtClean="0">
                          <a:latin typeface="Symbol" pitchFamily="18" charset="2"/>
                        </a:rPr>
                        <a:t>0</a:t>
                      </a:r>
                      <a:r>
                        <a:rPr lang="en-US" sz="110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100" dirty="0" smtClean="0"/>
                        <a:t>) 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3701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Br (</a:t>
                      </a:r>
                      <a:r>
                        <a:rPr lang="en-US" sz="1200" dirty="0" err="1" smtClean="0"/>
                        <a:t>B</a:t>
                      </a:r>
                      <a:r>
                        <a:rPr lang="en-US" sz="1200" baseline="-25000" dirty="0" err="1" smtClean="0"/>
                        <a:t>s</a:t>
                      </a:r>
                      <a:r>
                        <a:rPr lang="en-US" sz="1200" dirty="0" err="1" smtClean="0">
                          <a:sym typeface="Wingdings" pitchFamily="2" charset="2"/>
                        </a:rPr>
                        <a:t></a:t>
                      </a:r>
                      <a:r>
                        <a:rPr lang="en-US" sz="1200" dirty="0" err="1" smtClean="0">
                          <a:latin typeface="Symbol" pitchFamily="18" charset="2"/>
                          <a:sym typeface="Wingdings" pitchFamily="2" charset="2"/>
                        </a:rPr>
                        <a:t>mm</a:t>
                      </a:r>
                      <a:r>
                        <a:rPr lang="en-US" sz="1200" dirty="0" smtClean="0">
                          <a:sym typeface="Wingdings" pitchFamily="2" charset="2"/>
                        </a:rPr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58483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Symbol" pitchFamily="18" charset="2"/>
                          <a:sym typeface="Wingdings" pitchFamily="2" charset="2"/>
                        </a:rPr>
                        <a:t>tmg</a:t>
                      </a:r>
                      <a:endParaRPr lang="fr-FR" sz="12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profit of polarized</a:t>
                      </a:r>
                      <a:r>
                        <a:rPr lang="en-US" sz="1100" baseline="0" dirty="0" smtClean="0"/>
                        <a:t>  beams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3701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CPV</a:t>
                      </a:r>
                      <a:r>
                        <a:rPr lang="en-US" sz="1200" baseline="0" dirty="0" smtClean="0">
                          <a:latin typeface="+mj-lt"/>
                        </a:rPr>
                        <a:t> charm</a:t>
                      </a:r>
                      <a:endParaRPr lang="fr-F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CPV</a:t>
                      </a:r>
                      <a:r>
                        <a:rPr lang="en-US" sz="1100" baseline="0" dirty="0" smtClean="0"/>
                        <a:t> in SM negligible. So clean NP probe </a:t>
                      </a:r>
                      <a:endParaRPr lang="fr-FR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59113" y="-25400"/>
            <a:ext cx="519112" cy="287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578225" y="-26988"/>
            <a:ext cx="9017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No result</a:t>
            </a:r>
            <a:endParaRPr lang="fr-FR" sz="1400"/>
          </a:p>
        </p:txBody>
      </p:sp>
      <p:sp>
        <p:nvSpPr>
          <p:cNvPr id="8" name="Rectangle 7"/>
          <p:cNvSpPr/>
          <p:nvPr/>
        </p:nvSpPr>
        <p:spPr>
          <a:xfrm>
            <a:off x="4514850" y="-26988"/>
            <a:ext cx="473075" cy="287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018088" y="-26988"/>
            <a:ext cx="9398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Moderate</a:t>
            </a:r>
            <a:endParaRPr lang="fr-FR" sz="1400"/>
          </a:p>
        </p:txBody>
      </p:sp>
      <p:sp>
        <p:nvSpPr>
          <p:cNvPr id="10" name="Rectangle 9"/>
          <p:cNvSpPr/>
          <p:nvPr/>
        </p:nvSpPr>
        <p:spPr>
          <a:xfrm>
            <a:off x="6026150" y="-26988"/>
            <a:ext cx="382588" cy="304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386513" y="-26988"/>
            <a:ext cx="782637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Precise</a:t>
            </a:r>
            <a:endParaRPr lang="fr-FR" sz="1400"/>
          </a:p>
        </p:txBody>
      </p:sp>
      <p:sp>
        <p:nvSpPr>
          <p:cNvPr id="12" name="Rectangle 11"/>
          <p:cNvSpPr/>
          <p:nvPr/>
        </p:nvSpPr>
        <p:spPr>
          <a:xfrm>
            <a:off x="7250113" y="-26988"/>
            <a:ext cx="431800" cy="323851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7681913" y="-26988"/>
            <a:ext cx="1192212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Very Precise</a:t>
            </a:r>
            <a:endParaRPr lang="fr-FR" sz="1400"/>
          </a:p>
        </p:txBody>
      </p:sp>
      <p:sp>
        <p:nvSpPr>
          <p:cNvPr id="14" name="Rectangle 13"/>
          <p:cNvSpPr/>
          <p:nvPr/>
        </p:nvSpPr>
        <p:spPr>
          <a:xfrm>
            <a:off x="8383588" y="2051050"/>
            <a:ext cx="404812" cy="287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078788" y="2338388"/>
            <a:ext cx="10699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Moderately</a:t>
            </a:r>
          </a:p>
          <a:p>
            <a:pPr algn="ctr"/>
            <a:r>
              <a:rPr lang="en-US" sz="1400"/>
              <a:t>   Clean</a:t>
            </a:r>
            <a:endParaRPr lang="fr-FR" sz="1400"/>
          </a:p>
        </p:txBody>
      </p:sp>
      <p:sp>
        <p:nvSpPr>
          <p:cNvPr id="16" name="Rectangle 15"/>
          <p:cNvSpPr/>
          <p:nvPr/>
        </p:nvSpPr>
        <p:spPr>
          <a:xfrm>
            <a:off x="8356600" y="2987675"/>
            <a:ext cx="431800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069263" y="3286125"/>
            <a:ext cx="11890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Clean</a:t>
            </a:r>
          </a:p>
          <a:p>
            <a:r>
              <a:rPr lang="en-US" sz="1400"/>
              <a:t>Need Lattice</a:t>
            </a:r>
            <a:endParaRPr lang="fr-FR" sz="1400"/>
          </a:p>
        </p:txBody>
      </p:sp>
      <p:sp>
        <p:nvSpPr>
          <p:cNvPr id="18" name="Rectangle 17"/>
          <p:cNvSpPr/>
          <p:nvPr/>
        </p:nvSpPr>
        <p:spPr>
          <a:xfrm>
            <a:off x="8305800" y="3933825"/>
            <a:ext cx="431800" cy="28733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218488" y="4284663"/>
            <a:ext cx="652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Clean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113713" y="14859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THEORY</a:t>
            </a:r>
            <a:endParaRPr lang="fr-FR" sz="1400"/>
          </a:p>
        </p:txBody>
      </p:sp>
      <p:sp>
        <p:nvSpPr>
          <p:cNvPr id="21" name="Rectangle 20"/>
          <p:cNvSpPr/>
          <p:nvPr/>
        </p:nvSpPr>
        <p:spPr>
          <a:xfrm>
            <a:off x="8101013" y="1341438"/>
            <a:ext cx="1042987" cy="3384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-36513" y="-66675"/>
            <a:ext cx="2592388" cy="4000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Some Golden Modes</a:t>
            </a:r>
            <a:endParaRPr lang="fr-FR" sz="2000"/>
          </a:p>
        </p:txBody>
      </p:sp>
      <p:sp>
        <p:nvSpPr>
          <p:cNvPr id="23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D2B67C8E-27DF-49CD-84D9-8C95CC892FF4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title"/>
          </p:nvPr>
        </p:nvSpPr>
        <p:spPr>
          <a:xfrm>
            <a:off x="8153400" y="5410200"/>
            <a:ext cx="990600" cy="609600"/>
          </a:xfrm>
          <a:solidFill>
            <a:srgbClr val="FFFF00"/>
          </a:solidFill>
        </p:spPr>
        <p:txBody>
          <a:bodyPr lIns="0" tIns="0" rIns="0" bIns="0">
            <a:normAutofit/>
          </a:bodyPr>
          <a:lstStyle/>
          <a:p>
            <a:pPr algn="l" defTabSz="484188" eaLnBrk="1" hangingPunct="1">
              <a:lnSpc>
                <a:spcPct val="94000"/>
              </a:lnSpc>
              <a:tabLst>
                <a:tab pos="765175" algn="l"/>
                <a:tab pos="1531938" algn="l"/>
                <a:tab pos="2297113" algn="l"/>
                <a:tab pos="3063875" algn="l"/>
                <a:tab pos="3829050" algn="l"/>
                <a:tab pos="45958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</a:t>
            </a:r>
            <a:r>
              <a:rPr lang="en-GB" sz="1600" dirty="0" smtClean="0">
                <a:solidFill>
                  <a:srgbClr val="000000"/>
                </a:solidFill>
              </a:rPr>
              <a:t>From </a:t>
            </a:r>
            <a:r>
              <a:rPr lang="en-GB" sz="1600" dirty="0" err="1" smtClean="0">
                <a:solidFill>
                  <a:srgbClr val="000000"/>
                </a:solidFill>
              </a:rPr>
              <a:t>A.Stocchi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-76200"/>
            <a:ext cx="9143999" cy="1066800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Lucida Grande" charset="0"/>
                <a:cs typeface="Times New Roman" pitchFamily="18" charset="0"/>
              </a:rPr>
              <a:t>Comparison Physics task Force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33944" y="1219200"/>
            <a:ext cx="7409856" cy="1839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000" dirty="0">
              <a:solidFill>
                <a:srgbClr val="D90B00"/>
              </a:solidFill>
              <a:latin typeface="Times New Roman" pitchFamily="18" charset="0"/>
              <a:ea typeface="Lucida Grande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41016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task force has been set up to compare the physics reach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the other Flavor Experiments: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SuperBelle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Na62, MEG, Mu2e.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 B is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SuperFlavor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Factory and it is complementary to the other Flavor Experiments, all together they can prove New Physics beyond Standard Model.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leaded by :</a:t>
            </a:r>
          </a:p>
          <a:p>
            <a:pPr marL="342900" indent="-3429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Bevan,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M.Ciuchini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A 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Stocchi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B.Meadows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J.Walsh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U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REPORT is expected by end May in the meeting of Elba.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1102448"/>
          <a:ext cx="8715437" cy="5069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087192"/>
                <a:gridCol w="3723099"/>
              </a:tblGrid>
              <a:tr h="4977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Requirement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Comment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16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Luminosity (top-up mode)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r>
                        <a:rPr lang="en-US" sz="1800" baseline="0" dirty="0" smtClean="0">
                          <a:latin typeface="+mn-lt"/>
                        </a:rPr>
                        <a:t>@ </a:t>
                      </a: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baseline="0" dirty="0" smtClean="0">
                          <a:latin typeface="+mn-lt"/>
                        </a:rPr>
                        <a:t>(4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+mn-lt"/>
                        </a:rPr>
                        <a:t>Baseline/Flexibility with headroom at  4. </a:t>
                      </a:r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endParaRPr lang="en-US" sz="1800" baseline="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Integrated luminosity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75 ab</a:t>
                      </a:r>
                      <a:r>
                        <a:rPr lang="en-US" sz="1800" baseline="30000" dirty="0" smtClean="0">
                          <a:latin typeface="+mn-lt"/>
                        </a:rPr>
                        <a:t>-1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Based on a “New Snowmass Year” of 1.5 x 10</a:t>
                      </a:r>
                      <a:r>
                        <a:rPr lang="en-US" sz="1800" baseline="30000" dirty="0" smtClean="0">
                          <a:latin typeface="+mn-lt"/>
                        </a:rPr>
                        <a:t>7</a:t>
                      </a:r>
                      <a:r>
                        <a:rPr lang="en-US" sz="1800" dirty="0" smtClean="0">
                          <a:latin typeface="+mn-lt"/>
                        </a:rPr>
                        <a:t> seconds</a:t>
                      </a:r>
                      <a:br>
                        <a:rPr lang="en-US" sz="1800" dirty="0" smtClean="0">
                          <a:latin typeface="+mn-lt"/>
                        </a:rPr>
                      </a:br>
                      <a:r>
                        <a:rPr lang="en-US" sz="1800" dirty="0" smtClean="0">
                          <a:latin typeface="+mn-lt"/>
                        </a:rPr>
                        <a:t>(PEP-II &amp; KEKB experience-based)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CM</a:t>
                      </a:r>
                      <a:r>
                        <a:rPr lang="en-US" sz="1800" baseline="0" dirty="0" smtClean="0">
                          <a:latin typeface="+mn-lt"/>
                        </a:rPr>
                        <a:t> e</a:t>
                      </a:r>
                      <a:r>
                        <a:rPr lang="en-US" sz="1800" dirty="0" smtClean="0">
                          <a:latin typeface="+mn-lt"/>
                        </a:rPr>
                        <a:t>nergy range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t"/>
                      </a:pPr>
                      <a:r>
                        <a:rPr lang="en-US" sz="1800" dirty="0" smtClean="0">
                          <a:latin typeface="+mn-lt"/>
                        </a:rPr>
                        <a:t> threshold</a:t>
                      </a:r>
                      <a:r>
                        <a:rPr lang="en-US" sz="1800" baseline="0" dirty="0" smtClean="0">
                          <a:latin typeface="+mn-lt"/>
                        </a:rPr>
                        <a:t> to </a:t>
                      </a:r>
                    </a:p>
                    <a:p>
                      <a:pPr>
                        <a:buFont typeface="Symbol"/>
                        <a:buNone/>
                      </a:pP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i="1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</a:rPr>
                        <a:t>(5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For Charm special runs (still asymmetric……)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Minimum</a:t>
                      </a:r>
                      <a:r>
                        <a:rPr lang="en-US" sz="1800" baseline="0" dirty="0" smtClean="0">
                          <a:latin typeface="+mn-lt"/>
                        </a:rPr>
                        <a:t> boost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Symbol" pitchFamily="18" charset="2"/>
                        </a:rPr>
                        <a:t>bg</a:t>
                      </a:r>
                      <a:r>
                        <a:rPr lang="en-US" sz="1800" i="1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 ≈0.237</a:t>
                      </a:r>
                    </a:p>
                    <a:p>
                      <a:r>
                        <a:rPr lang="en-US" sz="1800" dirty="0" smtClean="0">
                          <a:latin typeface="+mn-lt"/>
                        </a:rPr>
                        <a:t>~(4.18x6.7GeV)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 cm</a:t>
                      </a:r>
                      <a:r>
                        <a:rPr lang="en-US" sz="1800" baseline="0" dirty="0" smtClean="0">
                          <a:latin typeface="+mn-lt"/>
                        </a:rPr>
                        <a:t> beam pipe radius. First measured point at 1.5 cm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e</a:t>
                      </a:r>
                      <a:r>
                        <a:rPr lang="en-US" sz="1800" i="1" baseline="30000" dirty="0" smtClean="0"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latin typeface="+mn-lt"/>
                        </a:rPr>
                        <a:t> Polarization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≥80%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Enables 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1800" i="1" dirty="0" smtClean="0">
                          <a:latin typeface="+mn-lt"/>
                        </a:rPr>
                        <a:t> CP </a:t>
                      </a:r>
                      <a:r>
                        <a:rPr lang="en-US" sz="1800" dirty="0" smtClean="0">
                          <a:latin typeface="+mn-lt"/>
                        </a:rPr>
                        <a:t>and </a:t>
                      </a:r>
                      <a:r>
                        <a:rPr lang="en-US" sz="1800" i="1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violation studies, measurement of 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</a:rPr>
                        <a:t>g</a:t>
                      </a:r>
                      <a:r>
                        <a:rPr lang="en-US" sz="1800" dirty="0" smtClean="0">
                          <a:latin typeface="+mn-lt"/>
                        </a:rPr>
                        <a:t>-2 and improves</a:t>
                      </a:r>
                      <a:r>
                        <a:rPr lang="en-US" sz="1800" baseline="0" dirty="0" smtClean="0">
                          <a:latin typeface="+mn-lt"/>
                        </a:rPr>
                        <a:t> sensitivity to lepton flavor-violating decays. Detailed simulation, needed to ascertain a more precise requirement, are in progress.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176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REQUIREMENTS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</a:p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14375" cy="74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648200" y="762000"/>
            <a:ext cx="4419600" cy="5943600"/>
          </a:xfrm>
          <a:prstGeom prst="rect">
            <a:avLst/>
          </a:prstGeom>
          <a:solidFill>
            <a:srgbClr val="F4FEBA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1911C4-2650-40FD-8A47-9BF937830022}" type="slidenum">
              <a:rPr lang="en-US"/>
              <a:pPr/>
              <a:t>19</a:t>
            </a:fld>
            <a:endParaRPr lang="en-US"/>
          </a:p>
        </p:txBody>
      </p:sp>
      <p:sp>
        <p:nvSpPr>
          <p:cNvPr id="21509" name="Rectangle 3"/>
          <p:cNvSpPr>
            <a:spLocks/>
          </p:cNvSpPr>
          <p:nvPr/>
        </p:nvSpPr>
        <p:spPr bwMode="auto">
          <a:xfrm>
            <a:off x="8665146" y="3865439"/>
            <a:ext cx="285654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I.P.</a:t>
            </a:r>
          </a:p>
        </p:txBody>
      </p:sp>
      <p:sp>
        <p:nvSpPr>
          <p:cNvPr id="21510" name="Rectangle 4"/>
          <p:cNvSpPr>
            <a:spLocks/>
          </p:cNvSpPr>
          <p:nvPr/>
        </p:nvSpPr>
        <p:spPr bwMode="auto">
          <a:xfrm>
            <a:off x="7382619" y="6268640"/>
            <a:ext cx="4203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HER</a:t>
            </a:r>
          </a:p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6712893" y="5880199"/>
            <a:ext cx="4026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LER</a:t>
            </a:r>
          </a:p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5581055" y="5208240"/>
            <a:ext cx="1701105" cy="111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4" name="Freeform 8"/>
          <p:cNvSpPr>
            <a:spLocks/>
          </p:cNvSpPr>
          <p:nvPr/>
        </p:nvSpPr>
        <p:spPr bwMode="auto">
          <a:xfrm rot="5400000">
            <a:off x="5161359" y="5140152"/>
            <a:ext cx="352723" cy="486668"/>
          </a:xfrm>
          <a:custGeom>
            <a:avLst/>
            <a:gdLst>
              <a:gd name="T0" fmla="*/ 1220 w 21381"/>
              <a:gd name="T1" fmla="*/ 0 h 21600"/>
              <a:gd name="T2" fmla="*/ 79068 w 21381"/>
              <a:gd name="T3" fmla="*/ 538147 h 21600"/>
              <a:gd name="T4" fmla="*/ 501650 w 21381"/>
              <a:gd name="T5" fmla="*/ 692150 h 21600"/>
              <a:gd name="T6" fmla="*/ 0 60000 65536"/>
              <a:gd name="T7" fmla="*/ 0 60000 65536"/>
              <a:gd name="T8" fmla="*/ 0 60000 65536"/>
              <a:gd name="T9" fmla="*/ 0 w 21381"/>
              <a:gd name="T10" fmla="*/ 0 h 21600"/>
              <a:gd name="T11" fmla="*/ 21381 w 213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1" h="21600">
                <a:moveTo>
                  <a:pt x="52" y="0"/>
                </a:moveTo>
                <a:cubicBezTo>
                  <a:pt x="-84" y="6589"/>
                  <a:pt x="-219" y="13178"/>
                  <a:pt x="3370" y="16794"/>
                </a:cubicBezTo>
                <a:cubicBezTo>
                  <a:pt x="6958" y="20411"/>
                  <a:pt x="14136" y="21006"/>
                  <a:pt x="21381" y="2160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5" name="Rectangle 9"/>
          <p:cNvSpPr>
            <a:spLocks/>
          </p:cNvSpPr>
          <p:nvPr/>
        </p:nvSpPr>
        <p:spPr bwMode="auto">
          <a:xfrm>
            <a:off x="5168057" y="5236146"/>
            <a:ext cx="206145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e-</a:t>
            </a:r>
          </a:p>
        </p:txBody>
      </p:sp>
      <p:sp>
        <p:nvSpPr>
          <p:cNvPr id="21516" name="Rectangle 10"/>
          <p:cNvSpPr>
            <a:spLocks/>
          </p:cNvSpPr>
          <p:nvPr/>
        </p:nvSpPr>
        <p:spPr bwMode="auto">
          <a:xfrm>
            <a:off x="5093271" y="4905748"/>
            <a:ext cx="247823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e+</a:t>
            </a:r>
          </a:p>
        </p:txBody>
      </p:sp>
      <p:sp>
        <p:nvSpPr>
          <p:cNvPr id="21517" name="Freeform 11"/>
          <p:cNvSpPr>
            <a:spLocks/>
          </p:cNvSpPr>
          <p:nvPr/>
        </p:nvSpPr>
        <p:spPr bwMode="auto">
          <a:xfrm rot="5400000">
            <a:off x="4905189" y="4533491"/>
            <a:ext cx="647402" cy="702097"/>
          </a:xfrm>
          <a:custGeom>
            <a:avLst/>
            <a:gdLst>
              <a:gd name="T0" fmla="*/ 920750 w 21600"/>
              <a:gd name="T1" fmla="*/ 0 h 21600"/>
              <a:gd name="T2" fmla="*/ 766780 w 21600"/>
              <a:gd name="T3" fmla="*/ 768366 h 21600"/>
              <a:gd name="T4" fmla="*/ 0 w 21600"/>
              <a:gd name="T5" fmla="*/ 998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0"/>
                </a:moveTo>
                <a:cubicBezTo>
                  <a:pt x="21600" y="6490"/>
                  <a:pt x="21600" y="13015"/>
                  <a:pt x="17988" y="16621"/>
                </a:cubicBezTo>
                <a:cubicBezTo>
                  <a:pt x="14375" y="20226"/>
                  <a:pt x="3017" y="20776"/>
                  <a:pt x="0" y="2160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8" name="Rectangle 12"/>
          <p:cNvSpPr>
            <a:spLocks/>
          </p:cNvSpPr>
          <p:nvPr/>
        </p:nvSpPr>
        <p:spPr bwMode="auto">
          <a:xfrm>
            <a:off x="5059785" y="2762623"/>
            <a:ext cx="279883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RF</a:t>
            </a:r>
          </a:p>
        </p:txBody>
      </p:sp>
      <p:sp>
        <p:nvSpPr>
          <p:cNvPr id="21519" name="Freeform 13"/>
          <p:cNvSpPr>
            <a:spLocks/>
          </p:cNvSpPr>
          <p:nvPr/>
        </p:nvSpPr>
        <p:spPr bwMode="auto">
          <a:xfrm rot="16200000" flipH="1">
            <a:off x="4751710" y="3187898"/>
            <a:ext cx="428625" cy="294680"/>
          </a:xfrm>
          <a:custGeom>
            <a:avLst/>
            <a:gdLst>
              <a:gd name="T0" fmla="*/ 0 w 21600"/>
              <a:gd name="T1" fmla="*/ 419100 h 21600"/>
              <a:gd name="T2" fmla="*/ 381000 w 21600"/>
              <a:gd name="T3" fmla="*/ 314325 h 21600"/>
              <a:gd name="T4" fmla="*/ 6096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4950" y="20700"/>
                  <a:pt x="9900" y="19800"/>
                  <a:pt x="13500" y="16200"/>
                </a:cubicBezTo>
                <a:cubicBezTo>
                  <a:pt x="17100" y="12600"/>
                  <a:pt x="19350" y="6300"/>
                  <a:pt x="2160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526" name="Picture 2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9898" y="3277195"/>
            <a:ext cx="812602" cy="830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27" name="Picture 2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898" y="3268266"/>
            <a:ext cx="812602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29" name="Picture 3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7758" y="3920133"/>
            <a:ext cx="803672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30" name="Rectangle 32"/>
          <p:cNvSpPr>
            <a:spLocks/>
          </p:cNvSpPr>
          <p:nvPr/>
        </p:nvSpPr>
        <p:spPr bwMode="auto">
          <a:xfrm>
            <a:off x="8590359" y="2750344"/>
            <a:ext cx="262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FF</a:t>
            </a:r>
          </a:p>
        </p:txBody>
      </p:sp>
      <p:sp>
        <p:nvSpPr>
          <p:cNvPr id="21531" name="Rectangle 33"/>
          <p:cNvSpPr>
            <a:spLocks/>
          </p:cNvSpPr>
          <p:nvPr/>
        </p:nvSpPr>
        <p:spPr bwMode="auto">
          <a:xfrm>
            <a:off x="8590359" y="5080992"/>
            <a:ext cx="262249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FF</a:t>
            </a:r>
          </a:p>
        </p:txBody>
      </p:sp>
      <p:sp>
        <p:nvSpPr>
          <p:cNvPr id="21532" name="Rectangle 34"/>
          <p:cNvSpPr>
            <a:spLocks/>
          </p:cNvSpPr>
          <p:nvPr/>
        </p:nvSpPr>
        <p:spPr bwMode="auto">
          <a:xfrm>
            <a:off x="6668244" y="3545384"/>
            <a:ext cx="1154162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latin typeface="Zapfino" charset="0"/>
                <a:ea typeface="Zapfino" charset="0"/>
                <a:cs typeface="Zapfino" charset="0"/>
                <a:sym typeface="Zapfino" charset="0"/>
              </a:rPr>
              <a:t>l</a:t>
            </a:r>
            <a:r>
              <a:rPr lang="en-US" sz="3200" dirty="0">
                <a:latin typeface="Savoye LET" charset="0"/>
                <a:ea typeface="Savoye LET" charset="0"/>
                <a:cs typeface="Savoye LET" charset="0"/>
                <a:sym typeface="Savoye LET" charset="0"/>
              </a:rPr>
              <a:t>  </a:t>
            </a:r>
            <a:r>
              <a:rPr lang="en-US" sz="4000" dirty="0">
                <a:latin typeface="Savoye LET" charset="0"/>
                <a:ea typeface="Savoye LET" charset="0"/>
                <a:cs typeface="Savoye LET" charset="0"/>
                <a:sym typeface="Savoye LET" charset="0"/>
              </a:rPr>
              <a:t>*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~ 0.5m</a:t>
            </a:r>
          </a:p>
        </p:txBody>
      </p:sp>
      <p:sp>
        <p:nvSpPr>
          <p:cNvPr id="21521" name="AutoShape 15"/>
          <p:cNvSpPr>
            <a:spLocks/>
          </p:cNvSpPr>
          <p:nvPr/>
        </p:nvSpPr>
        <p:spPr bwMode="auto">
          <a:xfrm>
            <a:off x="8065513" y="3327739"/>
            <a:ext cx="892969" cy="892969"/>
          </a:xfrm>
          <a:custGeom>
            <a:avLst/>
            <a:gdLst>
              <a:gd name="T0" fmla="*/ 37129389 w 21719"/>
              <a:gd name="T1" fmla="*/ 36522954 h 21839"/>
              <a:gd name="T2" fmla="*/ 0 60000 65536"/>
              <a:gd name="T3" fmla="*/ 0 w 21719"/>
              <a:gd name="T4" fmla="*/ 0 h 21839"/>
              <a:gd name="T5" fmla="*/ 21719 w 21719"/>
              <a:gd name="T6" fmla="*/ 21839 h 2183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719" h="21839">
                <a:moveTo>
                  <a:pt x="10859" y="0"/>
                </a:moveTo>
                <a:lnTo>
                  <a:pt x="11265" y="8997"/>
                </a:lnTo>
                <a:lnTo>
                  <a:pt x="15276" y="944"/>
                </a:lnTo>
                <a:lnTo>
                  <a:pt x="12008" y="9329"/>
                </a:lnTo>
                <a:lnTo>
                  <a:pt x="18929" y="3613"/>
                </a:lnTo>
                <a:lnTo>
                  <a:pt x="12552" y="9937"/>
                </a:lnTo>
                <a:lnTo>
                  <a:pt x="21187" y="7545"/>
                </a:lnTo>
                <a:lnTo>
                  <a:pt x="12803" y="10714"/>
                </a:lnTo>
                <a:lnTo>
                  <a:pt x="21659" y="12061"/>
                </a:lnTo>
                <a:lnTo>
                  <a:pt x="12718" y="11527"/>
                </a:lnTo>
                <a:lnTo>
                  <a:pt x="20264" y="16379"/>
                </a:lnTo>
                <a:lnTo>
                  <a:pt x="12312" y="12234"/>
                </a:lnTo>
                <a:lnTo>
                  <a:pt x="17242" y="19753"/>
                </a:lnTo>
                <a:lnTo>
                  <a:pt x="11654" y="12715"/>
                </a:lnTo>
                <a:lnTo>
                  <a:pt x="13117" y="21600"/>
                </a:lnTo>
                <a:lnTo>
                  <a:pt x="10859" y="12885"/>
                </a:lnTo>
                <a:lnTo>
                  <a:pt x="8601" y="21600"/>
                </a:lnTo>
                <a:lnTo>
                  <a:pt x="10064" y="12715"/>
                </a:lnTo>
                <a:lnTo>
                  <a:pt x="4476" y="19753"/>
                </a:lnTo>
                <a:lnTo>
                  <a:pt x="9406" y="12234"/>
                </a:lnTo>
                <a:lnTo>
                  <a:pt x="1454" y="16379"/>
                </a:lnTo>
                <a:lnTo>
                  <a:pt x="9000" y="11527"/>
                </a:lnTo>
                <a:lnTo>
                  <a:pt x="59" y="12061"/>
                </a:lnTo>
                <a:lnTo>
                  <a:pt x="8915" y="10714"/>
                </a:lnTo>
                <a:lnTo>
                  <a:pt x="531" y="7545"/>
                </a:lnTo>
                <a:lnTo>
                  <a:pt x="9166" y="9937"/>
                </a:lnTo>
                <a:lnTo>
                  <a:pt x="2789" y="3613"/>
                </a:lnTo>
                <a:lnTo>
                  <a:pt x="9710" y="9329"/>
                </a:lnTo>
                <a:lnTo>
                  <a:pt x="6442" y="944"/>
                </a:lnTo>
                <a:lnTo>
                  <a:pt x="10453" y="8997"/>
                </a:lnTo>
                <a:lnTo>
                  <a:pt x="10859" y="0"/>
                </a:lnTo>
                <a:close/>
                <a:moveTo>
                  <a:pt x="10859" y="0"/>
                </a:moveTo>
              </a:path>
            </a:pathLst>
          </a:custGeom>
          <a:solidFill>
            <a:srgbClr val="6796EB">
              <a:alpha val="49803"/>
            </a:srgbClr>
          </a:solidFill>
          <a:ln w="25400">
            <a:solidFill>
              <a:srgbClr val="5F7BAE">
                <a:alpha val="50195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12360" y="1813843"/>
            <a:ext cx="1074911" cy="1615157"/>
            <a:chOff x="0" y="0"/>
            <a:chExt cx="963" cy="1446"/>
          </a:xfrm>
        </p:grpSpPr>
        <p:sp>
          <p:nvSpPr>
            <p:cNvPr id="21755" name="Freeform 17"/>
            <p:cNvSpPr>
              <a:spLocks/>
            </p:cNvSpPr>
            <p:nvPr/>
          </p:nvSpPr>
          <p:spPr bwMode="auto">
            <a:xfrm rot="361447">
              <a:off x="154" y="128"/>
              <a:ext cx="664" cy="1248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368 h 21600"/>
                <a:gd name="T4" fmla="*/ 512 w 21600"/>
                <a:gd name="T5" fmla="*/ 816 h 21600"/>
                <a:gd name="T6" fmla="*/ 664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5725" y="3046"/>
                    <a:pt x="6766" y="4569"/>
                    <a:pt x="8848" y="6369"/>
                  </a:cubicBezTo>
                  <a:cubicBezTo>
                    <a:pt x="10930" y="8169"/>
                    <a:pt x="14834" y="12046"/>
                    <a:pt x="16655" y="14123"/>
                  </a:cubicBezTo>
                  <a:cubicBezTo>
                    <a:pt x="19215" y="17041"/>
                    <a:pt x="20299" y="18969"/>
                    <a:pt x="21600" y="21600"/>
                  </a:cubicBezTo>
                </a:path>
              </a:pathLst>
            </a:cu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756" name="Picture 1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61447">
              <a:off x="69" y="39"/>
              <a:ext cx="824" cy="1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1508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202160"/>
            <a:ext cx="3696891" cy="5223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/>
          </p:cNvSpPr>
          <p:nvPr/>
        </p:nvSpPr>
        <p:spPr bwMode="auto">
          <a:xfrm>
            <a:off x="7385706" y="995067"/>
            <a:ext cx="4026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LER</a:t>
            </a:r>
          </a:p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sp>
        <p:nvSpPr>
          <p:cNvPr id="21520" name="Rectangle 14"/>
          <p:cNvSpPr>
            <a:spLocks/>
          </p:cNvSpPr>
          <p:nvPr/>
        </p:nvSpPr>
        <p:spPr bwMode="auto">
          <a:xfrm>
            <a:off x="6732984" y="1463353"/>
            <a:ext cx="4203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HER</a:t>
            </a:r>
          </a:p>
          <a:p>
            <a:pPr marL="27905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769944" y="4336480"/>
            <a:ext cx="1057051" cy="1573857"/>
            <a:chOff x="0" y="0"/>
            <a:chExt cx="947" cy="1410"/>
          </a:xfrm>
        </p:grpSpPr>
        <p:sp>
          <p:nvSpPr>
            <p:cNvPr id="21753" name="Freeform 20"/>
            <p:cNvSpPr>
              <a:spLocks/>
            </p:cNvSpPr>
            <p:nvPr/>
          </p:nvSpPr>
          <p:spPr bwMode="auto">
            <a:xfrm rot="10628561" flipH="1">
              <a:off x="128" y="52"/>
              <a:ext cx="696" cy="1248"/>
            </a:xfrm>
            <a:custGeom>
              <a:avLst/>
              <a:gdLst>
                <a:gd name="T0" fmla="*/ 0 w 21600"/>
                <a:gd name="T1" fmla="*/ 0 h 21600"/>
                <a:gd name="T2" fmla="*/ 285 w 21600"/>
                <a:gd name="T3" fmla="*/ 368 h 21600"/>
                <a:gd name="T4" fmla="*/ 537 w 21600"/>
                <a:gd name="T5" fmla="*/ 816 h 21600"/>
                <a:gd name="T6" fmla="*/ 696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5725" y="3046"/>
                    <a:pt x="6766" y="4569"/>
                    <a:pt x="8848" y="6369"/>
                  </a:cubicBezTo>
                  <a:cubicBezTo>
                    <a:pt x="10930" y="8169"/>
                    <a:pt x="14834" y="12046"/>
                    <a:pt x="16655" y="14123"/>
                  </a:cubicBezTo>
                  <a:cubicBezTo>
                    <a:pt x="19215" y="17041"/>
                    <a:pt x="20299" y="18969"/>
                    <a:pt x="21600" y="21600"/>
                  </a:cubicBezTo>
                </a:path>
              </a:pathLst>
            </a:cu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754" name="Picture 2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71439">
              <a:off x="33" y="21"/>
              <a:ext cx="880" cy="1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513091" y="2453432"/>
            <a:ext cx="1455539" cy="750094"/>
            <a:chOff x="0" y="0"/>
            <a:chExt cx="1304" cy="672"/>
          </a:xfrm>
        </p:grpSpPr>
        <p:sp>
          <p:nvSpPr>
            <p:cNvPr id="21751" name="Rectangle 23"/>
            <p:cNvSpPr>
              <a:spLocks/>
            </p:cNvSpPr>
            <p:nvPr/>
          </p:nvSpPr>
          <p:spPr bwMode="auto">
            <a:xfrm>
              <a:off x="24" y="102"/>
              <a:ext cx="1150" cy="4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HER Energy:</a:t>
              </a:r>
            </a:p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6.7 </a:t>
              </a:r>
              <a:r>
                <a:rPr lang="en-US" sz="1700" b="1" dirty="0" err="1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GeV</a:t>
              </a:r>
              <a:endParaRPr lang="en-US" sz="1700" b="1" dirty="0">
                <a:latin typeface="Palatino" charset="0"/>
                <a:ea typeface="Palatino" charset="0"/>
                <a:cs typeface="Palatino" charset="0"/>
                <a:sym typeface="Palatino" charset="0"/>
              </a:endParaRPr>
            </a:p>
          </p:txBody>
        </p:sp>
        <p:pic>
          <p:nvPicPr>
            <p:cNvPr id="21752" name="Picture 2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304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537647" y="4270623"/>
            <a:ext cx="1410891" cy="750094"/>
            <a:chOff x="0" y="0"/>
            <a:chExt cx="1264" cy="672"/>
          </a:xfrm>
        </p:grpSpPr>
        <p:sp>
          <p:nvSpPr>
            <p:cNvPr id="21749" name="Rectangle 26"/>
            <p:cNvSpPr>
              <a:spLocks/>
            </p:cNvSpPr>
            <p:nvPr/>
          </p:nvSpPr>
          <p:spPr bwMode="auto">
            <a:xfrm>
              <a:off x="24" y="102"/>
              <a:ext cx="1107" cy="4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LER Energy:</a:t>
              </a:r>
            </a:p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4.2 </a:t>
              </a:r>
              <a:r>
                <a:rPr lang="en-US" sz="1700" b="1" dirty="0" err="1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GeV</a:t>
              </a:r>
              <a:endParaRPr lang="en-US" sz="1700" b="1" dirty="0">
                <a:latin typeface="Palatino" charset="0"/>
                <a:ea typeface="Palatino" charset="0"/>
                <a:cs typeface="Palatino" charset="0"/>
                <a:sym typeface="Palatino" charset="0"/>
              </a:endParaRPr>
            </a:p>
          </p:txBody>
        </p:sp>
        <p:pic>
          <p:nvPicPr>
            <p:cNvPr id="21750" name="Picture 2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264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1528" name="Picture 3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9989" y="3718308"/>
            <a:ext cx="803672" cy="723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" name="Group 44"/>
          <p:cNvGrpSpPr/>
          <p:nvPr/>
        </p:nvGrpSpPr>
        <p:grpSpPr>
          <a:xfrm>
            <a:off x="5105400" y="3429000"/>
            <a:ext cx="1384102" cy="750094"/>
            <a:chOff x="5105400" y="3429000"/>
            <a:chExt cx="1384102" cy="750094"/>
          </a:xfrm>
        </p:grpSpPr>
        <p:sp>
          <p:nvSpPr>
            <p:cNvPr id="21747" name="Rectangle 586"/>
            <p:cNvSpPr>
              <a:spLocks/>
            </p:cNvSpPr>
            <p:nvPr/>
          </p:nvSpPr>
          <p:spPr bwMode="auto">
            <a:xfrm>
              <a:off x="5147964" y="3554016"/>
              <a:ext cx="1209973" cy="5235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Polarization</a:t>
              </a:r>
            </a:p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80% for e</a:t>
              </a:r>
              <a:r>
                <a:rPr lang="en-US" sz="1700" b="1" baseline="32000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-</a:t>
              </a:r>
            </a:p>
          </p:txBody>
        </p:sp>
        <p:pic>
          <p:nvPicPr>
            <p:cNvPr id="21748" name="Picture 587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5400" y="3429000"/>
              <a:ext cx="1384102" cy="750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7318" y="838200"/>
            <a:ext cx="461356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le 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Collider Parameters are “stable”        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workshop devoted to Physics Detector Computing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Where we are with the approval process.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Detector  requirements for  full exploitation of the collider potential.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Site  requirements and evaluation process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PDG table for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5052"/>
            <a:ext cx="5257800" cy="62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2209800" cy="476250"/>
          </a:xfrm>
          <a:noFill/>
        </p:spPr>
        <p:txBody>
          <a:bodyPr/>
          <a:lstStyle/>
          <a:p>
            <a:pPr algn="ctr"/>
            <a:fld id="{27C556F9-638D-48E9-84CC-80A1D681CFF4}" type="slidenum">
              <a:rPr lang="en-US">
                <a:ea typeface="ＭＳ Ｐゴシック" pitchFamily="1" charset="-128"/>
              </a:rPr>
              <a:pPr algn="ctr"/>
              <a:t>21</a:t>
            </a:fld>
            <a:endParaRPr lang="en-US" dirty="0">
              <a:ea typeface="ＭＳ Ｐゴシック" pitchFamily="1" charset="-128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SuperB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IR Layout</a:t>
            </a:r>
          </a:p>
        </p:txBody>
      </p:sp>
      <p:pic>
        <p:nvPicPr>
          <p:cNvPr id="34820" name="Picture 3" descr="SB_IT_ILC_R3_SR_3M_L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6096000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76200" y="1427163"/>
            <a:ext cx="1371600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Arial" charset="0"/>
                <a:ea typeface="+mn-ea"/>
              </a:rPr>
              <a:t>M. Sullivan</a:t>
            </a:r>
            <a:endParaRPr lang="en-US" dirty="0">
              <a:latin typeface="Arial" charset="0"/>
              <a:ea typeface="+mn-e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dirty="0" err="1" smtClean="0"/>
              <a:t>M.A.Giorgi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Detector (with options)</a:t>
            </a:r>
            <a:endParaRPr lang="it-IT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609600"/>
            <a:ext cx="8208962" cy="582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Issues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SVT Layer0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Forward EMC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Forward  PID (if any)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Backward Calorimeter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addition to what discussed so far there are several open issues: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vertical size of bunches is O(40 nm)                  peak luminosity is strongly dependent on alignment and feedback a precise  control of luminosity is needed in almost real time.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luminosity monitor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hard , fast and precise is needed.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 precision determination of beam polarization is required for measuring asymmetries  to extract SM parameters better than  at LEP and SLD.  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detector giving the polarization with a precision better than 0.5%   is needed.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issues in detector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57800" y="25908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 from TDR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TDR has to be the document before construction.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should contain the engineering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subdetectors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should contain institutional responsibilities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should contain human resources description and financial coverage.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Freezing on all systems within 2011 and forcing on a premature closing to new entries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contibutions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new institutions and regions would be a sort of suicide.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However……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 from TDR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TDR has to be the document before construction.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should contain the engineering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subdetectors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should contain institutional responsibilities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should contain human resources description and financial coverage.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Freezing on all systems within 2011 and forcing on a premature closing to new entries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contibutions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new institutions and regions would be a sort of suicide.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However……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 be Flexible an Wise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Systems “mature”, funded and supported by strong teams should move soon to construction Phase.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systems can wait just the minimum needed….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premature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descoping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review system internal to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place soon for continuous monitoring.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external Review Committee also needed by the end of this year.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Toward fixing the site requirements.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524000"/>
            <a:ext cx="3886200" cy="3810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ad hoc committee has been set up to prepare the document on requirements for the site choice , preliminary to the infrastructure design.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Requirements and design will be reviewed by an International Review Committee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497941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 identification is in Progress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International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Site Committee led by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J.Osborne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will be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Frascati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 and 19 April 2011 to discuss the site requirements and possibly to visit  one site candidate in Tor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Vergata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52401" y="152400"/>
            <a:ext cx="3124200" cy="1857210"/>
            <a:chOff x="152400" y="762000"/>
            <a:chExt cx="3195637" cy="20119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762000"/>
              <a:ext cx="3195637" cy="147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33400" y="2373868"/>
              <a:ext cx="19744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hlinkClick r:id="rId3" action="ppaction://hlinkfile"/>
                </a:rPr>
                <a:t>arXiv:1008.1541v1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" y="2133600"/>
            <a:ext cx="2238375" cy="1885950"/>
            <a:chOff x="3452813" y="2486025"/>
            <a:chExt cx="2238375" cy="18859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2813" y="2486025"/>
              <a:ext cx="2238375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810000" y="3821668"/>
              <a:ext cx="1762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u="sng" dirty="0" smtClean="0">
                  <a:solidFill>
                    <a:srgbClr val="0070C0"/>
                  </a:solidFill>
                </a:rPr>
                <a:t>arXiv:1007.4241</a:t>
              </a:r>
              <a:endParaRPr lang="en-US" u="sng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533400" y="4003149"/>
            <a:ext cx="2053767" cy="2092851"/>
            <a:chOff x="533400" y="4003149"/>
            <a:chExt cx="2053767" cy="209285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4003149"/>
              <a:ext cx="1828800" cy="209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33400" y="5486400"/>
              <a:ext cx="2053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hlinkClick r:id="rId6" action="ppaction://hlinkfile"/>
                </a:rPr>
                <a:t>arXiv:1009.6178v1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4600" y="0"/>
            <a:ext cx="6629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  Preparation of TDR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12954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September 2010 the three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Progress Reports have been published, it was an important step forward to the completion of the TDR , in time during 2011.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parameters are fixed including the tunnel length , a Physics update after the 2008 Valencia document, the Detector is almost frozen.</a:t>
            </a:r>
            <a:endParaRPr lang="en-US" sz="2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025914"/>
            <a:ext cx="6477000" cy="707886"/>
          </a:xfrm>
          <a:prstGeom prst="rect">
            <a:avLst/>
          </a:prstGeom>
          <a:solidFill>
            <a:srgbClr val="0A3EE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 the approval of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1858"/>
            <a:ext cx="2512133" cy="241965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Progetti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Bandiera</a:t>
            </a:r>
            <a:b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Flagship Projects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175" r="-1784"/>
          <a:stretch/>
        </p:blipFill>
        <p:spPr>
          <a:xfrm>
            <a:off x="2677548" y="0"/>
            <a:ext cx="6555951" cy="6332442"/>
          </a:xfrm>
        </p:spPr>
      </p:pic>
      <p:sp>
        <p:nvSpPr>
          <p:cNvPr id="5" name="Rettangolo arrotondato 4"/>
          <p:cNvSpPr/>
          <p:nvPr/>
        </p:nvSpPr>
        <p:spPr>
          <a:xfrm>
            <a:off x="2763368" y="2059331"/>
            <a:ext cx="3724539" cy="29173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63368" y="1542449"/>
            <a:ext cx="3724539" cy="29173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780532" y="5920577"/>
            <a:ext cx="3724539" cy="29173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812784" y="4116611"/>
            <a:ext cx="3724539" cy="29173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2812784" y="2846692"/>
            <a:ext cx="3724539" cy="29173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780532" y="4908071"/>
            <a:ext cx="3724539" cy="44413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7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Extracts from official documents of Italian Government and Italian Parliament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1"/>
            <a:ext cx="3871912" cy="28431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444943" cy="2514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105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Ministerial act sent to parliament on DEC 3 , 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448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4572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685800"/>
            <a:ext cx="350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 of the original 12 Flagship Projects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Progetto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Bandiera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as presented by Minister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Gelmini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the end of M and reported on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media, now only 6 are funded.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act says that 8% of the Full Budget of the Research agencies will be used from now on to ensure the full funding of the multiyear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Progetti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Bandiera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only one quoted as multiyear..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Minister Act was  finally approved by the Senate and Chamber on  Dec 14 and 15, 2010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Last week the CIPE (Inter Ministry Committee) has decided the approval of the National Research Plan, containing the funding of </a:t>
            </a:r>
            <a:r>
              <a:rPr lang="en-US" sz="3600" dirty="0" err="1" smtClean="0"/>
              <a:t>SuperB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now ….. Plan for future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1146" y="1463388"/>
            <a:ext cx="1141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INFN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Choose the site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 (the preferred site is Tor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Vergata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close to LNF)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Organize for the completion of TDR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 the transition from TDR Phase to Construction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 the recruitment for the  construction mainly Accelerator   Physicists and Engineers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Prepare  for  spending  a reasonable fraction of the initial contribution  in 2011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Move forward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Meanwhile  progress with IIT (as user of the photon lines) for its co-funding 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to submit to EU set up of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ERIC. A draft of governance is ready and under examination.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Cover Page of the Governance Draft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Times New Roman"/>
                <a:ea typeface="Times New Roman"/>
              </a:rPr>
              <a:t>                                               </a:t>
            </a:r>
            <a:r>
              <a:rPr lang="en-US" sz="2200" u="sng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SuperB</a:t>
            </a:r>
            <a:r>
              <a:rPr lang="en-US" sz="2200" u="sng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ERIC Statute</a:t>
            </a:r>
            <a:endParaRPr lang="en-US" sz="2200" i="1" u="sng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            </a:t>
            </a:r>
            <a:r>
              <a:rPr lang="en-US" sz="19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12 October 2010-</a:t>
            </a:r>
            <a:r>
              <a:rPr lang="en-US" sz="1900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Draft</a:t>
            </a:r>
          </a:p>
          <a:p>
            <a:pPr marL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DRAFT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Times New Roman"/>
                <a:ea typeface="Times New Roman"/>
              </a:rPr>
              <a:t>Statute of the European Research Infrastructure Consortium </a:t>
            </a:r>
            <a:r>
              <a:rPr lang="en-US" b="1" dirty="0" err="1" smtClean="0">
                <a:latin typeface="Times New Roman"/>
                <a:ea typeface="Times New Roman"/>
              </a:rPr>
              <a:t>SuperB</a:t>
            </a:r>
            <a:r>
              <a:rPr lang="en-US" b="1" dirty="0" smtClean="0">
                <a:latin typeface="Times New Roman"/>
                <a:ea typeface="Times New Roman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Times New Roman"/>
                <a:ea typeface="Times New Roman"/>
              </a:rPr>
              <a:t>(</a:t>
            </a:r>
            <a:r>
              <a:rPr lang="en-US" b="1" dirty="0" err="1" smtClean="0">
                <a:latin typeface="Times New Roman"/>
                <a:ea typeface="Times New Roman"/>
              </a:rPr>
              <a:t>SuperB</a:t>
            </a:r>
            <a:r>
              <a:rPr lang="en-US" b="1" dirty="0" smtClean="0">
                <a:latin typeface="Times New Roman"/>
                <a:ea typeface="Times New Roman"/>
              </a:rPr>
              <a:t> “N. </a:t>
            </a:r>
            <a:r>
              <a:rPr lang="en-US" b="1" dirty="0" err="1" smtClean="0">
                <a:latin typeface="Times New Roman"/>
                <a:ea typeface="Times New Roman"/>
              </a:rPr>
              <a:t>Cabibbo</a:t>
            </a:r>
            <a:r>
              <a:rPr lang="en-US" b="1" dirty="0" smtClean="0">
                <a:latin typeface="Times New Roman"/>
                <a:ea typeface="Times New Roman"/>
              </a:rPr>
              <a:t>” ERIC)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latin typeface="Times New Roman"/>
                <a:ea typeface="Times New Roman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00250"/>
            <a:ext cx="787944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"/>
            <a:ext cx="7772400" cy="1470025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Moving to next phase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General Meeting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Site decision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 structure and team for  Machine construction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Initiate the collaboration for Detector  Construction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Physics  document on comparison?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Validation of  Machine Footprint by a possible MAC/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MiniMAC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next July 2011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Biodola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Isola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d’Elba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28-June 1  + Appendix June 2 and 3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41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2819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8382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Fit on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Unitarity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Triangle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1" y="838200"/>
            <a:ext cx="8000999" cy="5532683"/>
            <a:chOff x="0" y="278207"/>
            <a:chExt cx="9109075" cy="6560539"/>
          </a:xfrm>
        </p:grpSpPr>
        <p:pic>
          <p:nvPicPr>
            <p:cNvPr id="9" name="Picture 75" descr="rhoeta-fullfit-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3225" y="1112838"/>
              <a:ext cx="5494338" cy="526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6"/>
            <p:cNvSpPr txBox="1">
              <a:spLocks noChangeArrowheads="1"/>
            </p:cNvSpPr>
            <p:nvPr/>
          </p:nvSpPr>
          <p:spPr bwMode="auto">
            <a:xfrm>
              <a:off x="5148263" y="549275"/>
              <a:ext cx="2700337" cy="9239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Consistence on an</a:t>
              </a:r>
            </a:p>
            <a:p>
              <a:pPr algn="ctr"/>
              <a:r>
                <a:rPr lang="en-US" dirty="0"/>
                <a:t>over constrained fit</a:t>
              </a:r>
            </a:p>
            <a:p>
              <a:pPr algn="ctr"/>
              <a:r>
                <a:rPr lang="en-US" dirty="0"/>
                <a:t>of the CKM parameters</a:t>
              </a:r>
              <a:endParaRPr lang="fr-FR" dirty="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6588125" y="3803650"/>
              <a:ext cx="2406650" cy="334963"/>
            </a:xfrm>
            <a:prstGeom prst="rect">
              <a:avLst/>
            </a:prstGeom>
            <a:solidFill>
              <a:srgbClr val="FFFF99"/>
            </a:solidFill>
            <a:ln w="54737">
              <a:solidFill>
                <a:srgbClr val="0000FF"/>
              </a:solidFill>
              <a:miter lim="800000"/>
              <a:headEnd/>
              <a:tailEnd/>
            </a:ln>
            <a:effectLst>
              <a:outerShdw dist="51930" dir="2700000" algn="ctr" rotWithShape="0">
                <a:srgbClr val="000080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9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GB" sz="2000">
                  <a:solidFill>
                    <a:srgbClr val="000000"/>
                  </a:solidFill>
                  <a:latin typeface="Symbol" pitchFamily="18" charset="2"/>
                </a:rPr>
                <a:t> h</a:t>
              </a:r>
              <a:r>
                <a:rPr lang="en-GB" sz="2000">
                  <a:solidFill>
                    <a:srgbClr val="000000"/>
                  </a:solidFill>
                </a:rPr>
                <a:t> = </a:t>
              </a:r>
              <a:r>
                <a:rPr lang="en-GB" sz="2000"/>
                <a:t>0.358 ± 0.012 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6588125" y="3357563"/>
              <a:ext cx="2389188" cy="334962"/>
            </a:xfrm>
            <a:prstGeom prst="rect">
              <a:avLst/>
            </a:prstGeom>
            <a:solidFill>
              <a:srgbClr val="FFFF99"/>
            </a:solidFill>
            <a:ln w="54737">
              <a:solidFill>
                <a:srgbClr val="FF0000"/>
              </a:solidFill>
              <a:miter lim="800000"/>
              <a:headEnd/>
              <a:tailEnd/>
            </a:ln>
            <a:effectLst>
              <a:outerShdw dist="51930" dir="2700000" algn="ctr" rotWithShape="0">
                <a:srgbClr val="800000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09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r>
                <a:rPr lang="en-GB" sz="2000" dirty="0">
                  <a:solidFill>
                    <a:srgbClr val="000000"/>
                  </a:solidFill>
                  <a:latin typeface="Symbol" pitchFamily="18" charset="2"/>
                </a:rPr>
                <a:t> r</a:t>
              </a:r>
              <a:r>
                <a:rPr lang="en-GB" sz="2000" dirty="0">
                  <a:solidFill>
                    <a:srgbClr val="000000"/>
                  </a:solidFill>
                </a:rPr>
                <a:t> = </a:t>
              </a:r>
              <a:r>
                <a:rPr lang="en-GB" sz="2000" dirty="0"/>
                <a:t>0.132 ± 0.020 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6257925" y="4308475"/>
              <a:ext cx="2851150" cy="6461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With a precision of </a:t>
              </a:r>
            </a:p>
            <a:p>
              <a:pPr algn="ctr"/>
              <a:r>
                <a:rPr lang="en-GB">
                  <a:solidFill>
                    <a:srgbClr val="000000"/>
                  </a:solidFill>
                  <a:latin typeface="Symbol" pitchFamily="18" charset="2"/>
                </a:rPr>
                <a:t>s(r) ~</a:t>
              </a:r>
              <a:r>
                <a:rPr lang="en-US"/>
                <a:t>15% and </a:t>
              </a:r>
              <a:r>
                <a:rPr lang="en-GB">
                  <a:solidFill>
                    <a:srgbClr val="000000"/>
                  </a:solidFill>
                  <a:latin typeface="Symbol" pitchFamily="18" charset="2"/>
                </a:rPr>
                <a:t>s(h) </a:t>
              </a:r>
              <a:r>
                <a:rPr lang="en-US"/>
                <a:t>~4% !</a:t>
              </a:r>
              <a:endParaRPr lang="fr-FR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127789" y="278207"/>
              <a:ext cx="2558386" cy="1215552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square" lIns="100794" tIns="50397" rIns="100794" bIns="50397">
              <a:spAutoFit/>
            </a:bodyPr>
            <a:lstStyle/>
            <a:p>
              <a:pPr algn="ctr" defTabSz="1008063"/>
              <a:r>
                <a:rPr lang="en-US" sz="2000" b="1" i="1" dirty="0">
                  <a:latin typeface="Times New Roman" pitchFamily="18" charset="0"/>
                </a:rPr>
                <a:t>Coherent picture of FCNC and CPV processes in SM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0" y="3213100"/>
              <a:ext cx="2335213" cy="87589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dirty="0"/>
                <a:t>Discovery : absence of </a:t>
              </a:r>
            </a:p>
            <a:p>
              <a:pPr algn="ctr"/>
              <a:r>
                <a:rPr lang="en-US" sz="1400" dirty="0"/>
                <a:t>New Particles up to the </a:t>
              </a:r>
            </a:p>
            <a:p>
              <a:pPr algn="ctr"/>
              <a:r>
                <a:rPr lang="en-US" sz="1400" dirty="0"/>
                <a:t>~2</a:t>
              </a:r>
              <a:r>
                <a:rPr lang="en-US" sz="1400" dirty="0">
                  <a:cs typeface="Arial" charset="0"/>
                </a:rPr>
                <a:t>×</a:t>
              </a:r>
              <a:r>
                <a:rPr lang="en-US" sz="1400" dirty="0"/>
                <a:t>Electroweak Scale !</a:t>
              </a: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935038" y="6400800"/>
              <a:ext cx="8000531" cy="43794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CKM matrix is the dominant source of </a:t>
              </a:r>
              <a:r>
                <a:rPr lang="en-US" dirty="0" err="1"/>
                <a:t>flavour</a:t>
              </a:r>
              <a:r>
                <a:rPr lang="en-US" dirty="0"/>
                <a:t> mixing and </a:t>
              </a:r>
              <a:r>
                <a:rPr lang="en-US" dirty="0" smtClean="0"/>
                <a:t>CP violation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8FB97-1701-493A-B5A7-BF5F0271FB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275" y="836613"/>
            <a:ext cx="3806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Future (SuperB) + Lattice improvements</a:t>
            </a:r>
            <a:endParaRPr lang="fr-FR" sz="16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1" y="106363"/>
            <a:ext cx="7848600" cy="523220"/>
          </a:xfrm>
          <a:prstGeom prst="rect">
            <a:avLst/>
          </a:prstGeom>
          <a:solidFill>
            <a:srgbClr val="0A3EE6">
              <a:alpha val="47451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Determination of CKM parameters and New Ph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ysics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4344" t="40660" r="11314" b="-284"/>
          <a:stretch>
            <a:fillRect/>
          </a:stretch>
        </p:blipFill>
        <p:spPr bwMode="auto">
          <a:xfrm>
            <a:off x="468313" y="1268413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4861" t="39557" r="11855"/>
          <a:stretch>
            <a:fillRect/>
          </a:stretch>
        </p:blipFill>
        <p:spPr bwMode="auto">
          <a:xfrm>
            <a:off x="3940175" y="1173163"/>
            <a:ext cx="3295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08163" y="869950"/>
            <a:ext cx="7477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Today</a:t>
            </a:r>
            <a:endParaRPr lang="fr-FR" sz="160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3052" t="38574" r="11855" b="-1299"/>
          <a:stretch>
            <a:fillRect/>
          </a:stretch>
        </p:blipFill>
        <p:spPr bwMode="auto">
          <a:xfrm>
            <a:off x="3851275" y="1173163"/>
            <a:ext cx="33845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87900" y="4508500"/>
            <a:ext cx="1806575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Symbol" pitchFamily="18" charset="2"/>
              </a:rPr>
              <a:t>r</a:t>
            </a:r>
            <a:r>
              <a:rPr lang="en-GB" sz="2000"/>
              <a:t> =   </a:t>
            </a:r>
            <a:r>
              <a:rPr lang="en-US" sz="2000">
                <a:cs typeface="Arial" pitchFamily="34" charset="0"/>
              </a:rPr>
              <a:t>± </a:t>
            </a:r>
            <a:r>
              <a:rPr lang="en-GB" sz="2000"/>
              <a:t>0.0028</a:t>
            </a:r>
          </a:p>
          <a:p>
            <a:r>
              <a:rPr lang="en-GB" sz="2000">
                <a:latin typeface="Symbol" pitchFamily="18" charset="2"/>
              </a:rPr>
              <a:t>h</a:t>
            </a:r>
            <a:r>
              <a:rPr lang="en-GB" sz="2000"/>
              <a:t>  =  </a:t>
            </a:r>
            <a:r>
              <a:rPr lang="en-US" sz="2000">
                <a:cs typeface="Arial" pitchFamily="34" charset="0"/>
              </a:rPr>
              <a:t>± </a:t>
            </a:r>
            <a:r>
              <a:rPr lang="en-GB" sz="2000"/>
              <a:t>0.0024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14425" y="4508500"/>
            <a:ext cx="2233613" cy="758825"/>
          </a:xfrm>
          <a:prstGeom prst="rect">
            <a:avLst/>
          </a:prstGeom>
          <a:solidFill>
            <a:schemeClr val="bg1"/>
          </a:solidFill>
          <a:ln w="57150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latin typeface="Symbol" pitchFamily="18" charset="2"/>
              </a:rPr>
              <a:t>r</a:t>
            </a:r>
            <a:r>
              <a:rPr lang="en-GB" sz="2000"/>
              <a:t> = 0.163 </a:t>
            </a:r>
            <a:r>
              <a:rPr lang="en-US" sz="2000">
                <a:cs typeface="Arial" pitchFamily="34" charset="0"/>
              </a:rPr>
              <a:t>± </a:t>
            </a:r>
            <a:r>
              <a:rPr lang="en-GB" sz="2000"/>
              <a:t>0.028</a:t>
            </a:r>
          </a:p>
          <a:p>
            <a:r>
              <a:rPr lang="en-GB" sz="2000">
                <a:latin typeface="Symbol" pitchFamily="18" charset="2"/>
              </a:rPr>
              <a:t>h</a:t>
            </a:r>
            <a:r>
              <a:rPr lang="en-GB" sz="2000"/>
              <a:t>  = 0.344</a:t>
            </a:r>
            <a:r>
              <a:rPr lang="en-US" sz="2000">
                <a:cs typeface="Arial" pitchFamily="34" charset="0"/>
              </a:rPr>
              <a:t>± </a:t>
            </a:r>
            <a:r>
              <a:rPr lang="en-GB" sz="2000"/>
              <a:t>0.016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flipV="1">
            <a:off x="3779838" y="4762500"/>
            <a:ext cx="792162" cy="179388"/>
          </a:xfrm>
          <a:prstGeom prst="rightArrow">
            <a:avLst>
              <a:gd name="adj1" fmla="val 50000"/>
              <a:gd name="adj2" fmla="val 11039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35150" y="5373688"/>
            <a:ext cx="3549650" cy="8223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Improving CKM is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crucial to look for NP</a:t>
            </a:r>
            <a:endParaRPr lang="fr-FR" sz="2400" b="1">
              <a:latin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16200000">
            <a:off x="-1015206" y="2737644"/>
            <a:ext cx="2592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400" b="1" i="1">
                <a:latin typeface="Times New Roman" pitchFamily="18" charset="0"/>
              </a:rPr>
              <a:t>This situation  will be different @2015 thanks to LHCb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308850" y="3429000"/>
            <a:ext cx="1673225" cy="739775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Symbol" pitchFamily="18" charset="2"/>
                <a:sym typeface="Symbol" pitchFamily="18" charset="2"/>
              </a:rPr>
              <a:t>g,a,b</a:t>
            </a:r>
            <a:r>
              <a:rPr lang="en-GB" sz="2000">
                <a:sym typeface="Symbol" pitchFamily="18" charset="2"/>
              </a:rPr>
              <a:t>..,V</a:t>
            </a:r>
            <a:r>
              <a:rPr lang="en-GB" sz="2000" baseline="-25000">
                <a:sym typeface="Symbol" pitchFamily="18" charset="2"/>
              </a:rPr>
              <a:t>ub</a:t>
            </a:r>
          </a:p>
          <a:p>
            <a:pPr eaLnBrk="0" hangingPunct="0"/>
            <a:r>
              <a:rPr lang="en-GB" sz="2000">
                <a:sym typeface="Symbol" pitchFamily="18" charset="2"/>
              </a:rPr>
              <a:t>and Lattice ! </a:t>
            </a:r>
            <a:endParaRPr lang="en-US" sz="2000">
              <a:sym typeface="Symbol" pitchFamily="18" charset="2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451725" y="2924175"/>
            <a:ext cx="1479550" cy="4048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players are :</a:t>
            </a:r>
            <a:endParaRPr lang="fr-FR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08625" y="5876925"/>
            <a:ext cx="3584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Important also in K physics :</a:t>
            </a:r>
          </a:p>
          <a:p>
            <a:pPr algn="ctr"/>
            <a:r>
              <a:rPr lang="en-US" i="1"/>
              <a:t>K</a:t>
            </a:r>
            <a:r>
              <a:rPr lang="en-US" i="1">
                <a:sym typeface="Wingdings" pitchFamily="2" charset="2"/>
              </a:rPr>
              <a:t> </a:t>
            </a:r>
            <a:r>
              <a:rPr lang="en-US" i="1">
                <a:latin typeface="Symbol" pitchFamily="18" charset="2"/>
                <a:sym typeface="Wingdings" pitchFamily="2" charset="2"/>
              </a:rPr>
              <a:t>p n n </a:t>
            </a:r>
            <a:r>
              <a:rPr lang="en-US" i="1">
                <a:sym typeface="Wingdings" pitchFamily="2" charset="2"/>
              </a:rPr>
              <a:t>, CKM errors dominated</a:t>
            </a:r>
          </a:p>
          <a:p>
            <a:pPr algn="ctr"/>
            <a:r>
              <a:rPr lang="en-US" i="1">
                <a:sym typeface="Wingdings" pitchFamily="2" charset="2"/>
              </a:rPr>
              <a:t>the error budget</a:t>
            </a:r>
            <a:endParaRPr lang="fr-FR" i="1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714375" cy="742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Rectangle 13"/>
          <p:cNvSpPr>
            <a:spLocks noGrp="1" noChangeArrowheads="1"/>
          </p:cNvSpPr>
          <p:nvPr>
            <p:ph type="title"/>
          </p:nvPr>
        </p:nvSpPr>
        <p:spPr>
          <a:xfrm>
            <a:off x="8153400" y="5410200"/>
            <a:ext cx="990600" cy="609600"/>
          </a:xfrm>
          <a:solidFill>
            <a:srgbClr val="FFFF00"/>
          </a:solidFill>
        </p:spPr>
        <p:txBody>
          <a:bodyPr lIns="0" tIns="0" rIns="0" bIns="0">
            <a:normAutofit/>
          </a:bodyPr>
          <a:lstStyle/>
          <a:p>
            <a:pPr algn="l" defTabSz="484188" eaLnBrk="1" hangingPunct="1">
              <a:lnSpc>
                <a:spcPct val="94000"/>
              </a:lnSpc>
              <a:tabLst>
                <a:tab pos="765175" algn="l"/>
                <a:tab pos="1531938" algn="l"/>
                <a:tab pos="2297113" algn="l"/>
                <a:tab pos="3063875" algn="l"/>
                <a:tab pos="3829050" algn="l"/>
                <a:tab pos="45958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</a:t>
            </a:r>
            <a:r>
              <a:rPr lang="en-GB" sz="1600" dirty="0" smtClean="0">
                <a:solidFill>
                  <a:srgbClr val="000000"/>
                </a:solidFill>
              </a:rPr>
              <a:t>From </a:t>
            </a:r>
            <a:r>
              <a:rPr lang="en-GB" sz="1600" dirty="0" err="1" smtClean="0">
                <a:solidFill>
                  <a:srgbClr val="000000"/>
                </a:solidFill>
              </a:rPr>
              <a:t>A.Stocchi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8FB97-1701-493A-B5A7-BF5F0271FB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42988" y="188913"/>
            <a:ext cx="3887787" cy="453088"/>
          </a:xfrm>
          <a:prstGeom prst="rect">
            <a:avLst/>
          </a:prstGeom>
          <a:solidFill>
            <a:srgbClr val="0A3EE6">
              <a:alpha val="39999"/>
            </a:srgbClr>
          </a:solidFill>
          <a:ln w="57150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 defTabSz="828675" eaLnBrk="0" hangingPunct="0"/>
            <a:r>
              <a:rPr lang="en-GB" sz="2400" dirty="0" err="1">
                <a:solidFill>
                  <a:schemeClr val="bg1"/>
                </a:solidFill>
                <a:latin typeface="Times New Roman" pitchFamily="18" charset="0"/>
              </a:rPr>
              <a:t>Leptonic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</a:rPr>
              <a:t> decay B 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 l </a:t>
            </a:r>
            <a:r>
              <a:rPr lang="en-GB" sz="2400" dirty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n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836613"/>
            <a:ext cx="237648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 l="11699" t="12750" r="11757" b="67241"/>
          <a:stretch>
            <a:fillRect/>
          </a:stretch>
        </p:blipFill>
        <p:spPr bwMode="auto">
          <a:xfrm>
            <a:off x="684213" y="2276475"/>
            <a:ext cx="370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795338" y="4130675"/>
            <a:ext cx="2235200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41375" y="4065588"/>
            <a:ext cx="1138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>
                <a:solidFill>
                  <a:srgbClr val="0000FF"/>
                </a:solidFill>
                <a:ea typeface="ＭＳ Ｐゴシック" charset="-128"/>
              </a:rPr>
              <a:t>SuperB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429000"/>
            <a:ext cx="77993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17575" y="6432550"/>
            <a:ext cx="3103563" cy="52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35050" y="354647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ea typeface="ＭＳ Ｐゴシック" charset="-128"/>
              </a:rPr>
              <a:t>2HDM-II</a:t>
            </a:r>
            <a:endParaRPr lang="en-US" b="1">
              <a:ea typeface="ＭＳ Ｐゴシック" charset="-12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21275" y="35306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ea typeface="ＭＳ Ｐゴシック" charset="-128"/>
              </a:rPr>
              <a:t>MSSM</a:t>
            </a:r>
            <a:endParaRPr lang="en-US" b="1">
              <a:ea typeface="ＭＳ Ｐゴシック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90613" y="3983038"/>
            <a:ext cx="147637" cy="127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00138" y="4167188"/>
            <a:ext cx="147637" cy="127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098550" y="4338638"/>
            <a:ext cx="146050" cy="1285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46188" y="3908425"/>
            <a:ext cx="15192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>
                <a:ea typeface="ＭＳ Ｐゴシック" charset="-128"/>
              </a:rPr>
              <a:t>75ab</a:t>
            </a:r>
            <a:r>
              <a:rPr lang="en-GB" sz="1400" b="1" baseline="30000">
                <a:ea typeface="ＭＳ Ｐゴシック" charset="-128"/>
              </a:rPr>
              <a:t>-1</a:t>
            </a:r>
          </a:p>
          <a:p>
            <a:pPr eaLnBrk="0" hangingPunct="0"/>
            <a:r>
              <a:rPr lang="en-GB" sz="1400" b="1">
                <a:ea typeface="ＭＳ Ｐゴシック" charset="-128"/>
              </a:rPr>
              <a:t>2ab</a:t>
            </a:r>
            <a:r>
              <a:rPr lang="en-GB" sz="1400" b="1" baseline="30000">
                <a:ea typeface="ＭＳ Ｐゴシック" charset="-128"/>
              </a:rPr>
              <a:t>-1</a:t>
            </a:r>
          </a:p>
          <a:p>
            <a:pPr eaLnBrk="0" hangingPunct="0"/>
            <a:r>
              <a:rPr lang="en-GB" sz="1400" b="1">
                <a:ea typeface="ＭＳ Ｐゴシック" charset="-128"/>
              </a:rPr>
              <a:t>LEP </a:t>
            </a:r>
            <a:r>
              <a:rPr lang="en-GB" sz="1200" b="1">
                <a:ea typeface="ＭＳ Ｐゴシック" charset="-128"/>
              </a:rPr>
              <a:t>m</a:t>
            </a:r>
            <a:r>
              <a:rPr lang="en-GB" sz="1200" b="1" baseline="-25000">
                <a:ea typeface="ＭＳ Ｐゴシック" charset="-128"/>
              </a:rPr>
              <a:t>H</a:t>
            </a:r>
            <a:r>
              <a:rPr lang="en-GB" sz="1200" b="1">
                <a:ea typeface="ＭＳ Ｐゴシック" charset="-128"/>
              </a:rPr>
              <a:t>&gt;79.3 GeV</a:t>
            </a:r>
            <a:endParaRPr lang="en-US" sz="1200" b="1">
              <a:ea typeface="ＭＳ Ｐゴシック" charset="-128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283200" y="3814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>
              <a:ea typeface="ＭＳ Ｐゴシック" charset="-128"/>
              <a:sym typeface="Symbol" pitchFamily="18" charset="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059363" y="6429375"/>
            <a:ext cx="3103562" cy="52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 rot="19148592">
            <a:off x="2411413" y="4868863"/>
            <a:ext cx="171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ea typeface="ＭＳ Ｐゴシック" charset="-128"/>
              </a:rPr>
              <a:t>SuperB excludes</a:t>
            </a:r>
            <a:endParaRPr lang="en-US" sz="1600">
              <a:ea typeface="ＭＳ Ｐゴシック" charset="-128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 rot="19148592">
            <a:off x="6588125" y="4797425"/>
            <a:ext cx="171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ea typeface="ＭＳ Ｐゴシック" charset="-128"/>
              </a:rPr>
              <a:t>SuperB excludes</a:t>
            </a:r>
            <a:endParaRPr lang="en-US" sz="1600">
              <a:ea typeface="ＭＳ Ｐゴシック" charset="-128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 rot="20577956">
            <a:off x="2809875" y="5861050"/>
            <a:ext cx="169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ea typeface="ＭＳ Ｐゴシック" charset="-128"/>
              </a:rPr>
              <a:t>B-factories exclude</a:t>
            </a:r>
            <a:endParaRPr lang="en-US" sz="1400">
              <a:ea typeface="ＭＳ Ｐゴシック" charset="-128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 rot="20577956">
            <a:off x="7019925" y="5805488"/>
            <a:ext cx="159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ea typeface="ＭＳ Ｐゴシック" charset="-128"/>
              </a:rPr>
              <a:t>B-factories</a:t>
            </a:r>
            <a:r>
              <a:rPr lang="en-GB" sz="1200">
                <a:ea typeface="ＭＳ Ｐゴシック" charset="-128"/>
              </a:rPr>
              <a:t> exclude</a:t>
            </a:r>
            <a:endParaRPr lang="en-US" sz="1200">
              <a:ea typeface="ＭＳ Ｐゴシック" charset="-128"/>
            </a:endParaRPr>
          </a:p>
        </p:txBody>
      </p:sp>
      <p:graphicFrame>
        <p:nvGraphicFramePr>
          <p:cNvPr id="24" name="Object 46"/>
          <p:cNvGraphicFramePr>
            <a:graphicFrameLocks noChangeAspect="1"/>
          </p:cNvGraphicFramePr>
          <p:nvPr/>
        </p:nvGraphicFramePr>
        <p:xfrm>
          <a:off x="2339975" y="3432175"/>
          <a:ext cx="15446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1346040" imgH="507960" progId="">
                  <p:embed/>
                </p:oleObj>
              </mc:Choice>
              <mc:Fallback>
                <p:oleObj name="Equation" r:id="rId6" imgW="134604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432175"/>
                        <a:ext cx="1544638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7"/>
          <p:cNvGraphicFramePr>
            <a:graphicFrameLocks noChangeAspect="1"/>
          </p:cNvGraphicFramePr>
          <p:nvPr/>
        </p:nvGraphicFramePr>
        <p:xfrm>
          <a:off x="6264275" y="3433763"/>
          <a:ext cx="17573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8" imgW="1650960" imgH="736560" progId="">
                  <p:embed/>
                </p:oleObj>
              </mc:Choice>
              <mc:Fallback>
                <p:oleObj name="Equation" r:id="rId8" imgW="1650960" imgH="736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3433763"/>
                        <a:ext cx="175736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8"/>
          <p:cNvSpPr>
            <a:spLocks noChangeArrowheads="1"/>
          </p:cNvSpPr>
          <p:nvPr/>
        </p:nvSpPr>
        <p:spPr bwMode="auto">
          <a:xfrm>
            <a:off x="977900" y="5719763"/>
            <a:ext cx="2660650" cy="590550"/>
          </a:xfrm>
          <a:custGeom>
            <a:avLst/>
            <a:gdLst>
              <a:gd name="T0" fmla="*/ 0 w 3092450"/>
              <a:gd name="T1" fmla="*/ 4071 h 795867"/>
              <a:gd name="T2" fmla="*/ 52132 w 3092450"/>
              <a:gd name="T3" fmla="*/ 4319 h 795867"/>
              <a:gd name="T4" fmla="*/ 221113 w 3092450"/>
              <a:gd name="T5" fmla="*/ 3363 h 795867"/>
              <a:gd name="T6" fmla="*/ 437732 w 3092450"/>
              <a:gd name="T7" fmla="*/ 0 h 795867"/>
              <a:gd name="T8" fmla="*/ 0 60000 65536"/>
              <a:gd name="T9" fmla="*/ 0 60000 65536"/>
              <a:gd name="T10" fmla="*/ 0 60000 65536"/>
              <a:gd name="T11" fmla="*/ 0 60000 65536"/>
              <a:gd name="T12" fmla="*/ 0 w 3092450"/>
              <a:gd name="T13" fmla="*/ 0 h 795867"/>
              <a:gd name="T14" fmla="*/ 3092450 w 3092450"/>
              <a:gd name="T15" fmla="*/ 795867 h 7958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92450" h="795867">
                <a:moveTo>
                  <a:pt x="0" y="730250"/>
                </a:moveTo>
                <a:cubicBezTo>
                  <a:pt x="53975" y="763058"/>
                  <a:pt x="107950" y="795867"/>
                  <a:pt x="368300" y="774700"/>
                </a:cubicBezTo>
                <a:cubicBezTo>
                  <a:pt x="628650" y="753533"/>
                  <a:pt x="1108075" y="732367"/>
                  <a:pt x="1562100" y="603250"/>
                </a:cubicBezTo>
                <a:cubicBezTo>
                  <a:pt x="2016125" y="474133"/>
                  <a:pt x="2837392" y="99483"/>
                  <a:pt x="3092450" y="0"/>
                </a:cubicBezTo>
              </a:path>
            </a:pathLst>
          </a:cu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cxnSp>
        <p:nvCxnSpPr>
          <p:cNvPr id="27" name="Straight Connector 31"/>
          <p:cNvCxnSpPr>
            <a:cxnSpLocks noChangeShapeType="1"/>
          </p:cNvCxnSpPr>
          <p:nvPr/>
        </p:nvCxnSpPr>
        <p:spPr bwMode="auto">
          <a:xfrm>
            <a:off x="1179513" y="4676775"/>
            <a:ext cx="168275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1314450" y="4508500"/>
            <a:ext cx="1319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>
                <a:ea typeface="ＭＳ Ｐゴシック" charset="-128"/>
              </a:rPr>
              <a:t>ATLAS 30fb</a:t>
            </a:r>
            <a:r>
              <a:rPr lang="en-GB" sz="1400" b="1" baseline="30000">
                <a:ea typeface="ＭＳ Ｐゴシック" charset="-128"/>
              </a:rPr>
              <a:t>−1</a:t>
            </a: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1619250" y="5876925"/>
            <a:ext cx="103981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100">
                <a:ea typeface="ＭＳ Ｐゴシック" charset="-128"/>
              </a:rPr>
              <a:t>ATLAS 30fb</a:t>
            </a:r>
            <a:r>
              <a:rPr lang="en-GB" sz="1100" baseline="30000">
                <a:ea typeface="ＭＳ Ｐゴシック" charset="-128"/>
              </a:rPr>
              <a:t>−1</a:t>
            </a:r>
          </a:p>
        </p:txBody>
      </p:sp>
      <p:sp>
        <p:nvSpPr>
          <p:cNvPr id="30" name="Freeform 49"/>
          <p:cNvSpPr>
            <a:spLocks noChangeArrowheads="1"/>
          </p:cNvSpPr>
          <p:nvPr/>
        </p:nvSpPr>
        <p:spPr bwMode="auto">
          <a:xfrm>
            <a:off x="5132388" y="5753100"/>
            <a:ext cx="1930400" cy="527050"/>
          </a:xfrm>
          <a:custGeom>
            <a:avLst/>
            <a:gdLst>
              <a:gd name="T0" fmla="*/ 0 w 1930400"/>
              <a:gd name="T1" fmla="*/ 497693 h 526344"/>
              <a:gd name="T2" fmla="*/ 355600 w 1930400"/>
              <a:gd name="T3" fmla="*/ 514855 h 526344"/>
              <a:gd name="T4" fmla="*/ 762000 w 1930400"/>
              <a:gd name="T5" fmla="*/ 386141 h 526344"/>
              <a:gd name="T6" fmla="*/ 1151466 w 1930400"/>
              <a:gd name="T7" fmla="*/ 223103 h 526344"/>
              <a:gd name="T8" fmla="*/ 1532466 w 1930400"/>
              <a:gd name="T9" fmla="*/ 85809 h 526344"/>
              <a:gd name="T10" fmla="*/ 1930400 w 1930400"/>
              <a:gd name="T11" fmla="*/ 0 h 526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0400"/>
              <a:gd name="T19" fmla="*/ 0 h 526344"/>
              <a:gd name="T20" fmla="*/ 1930400 w 1930400"/>
              <a:gd name="T21" fmla="*/ 526344 h 526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0400" h="526344">
                <a:moveTo>
                  <a:pt x="0" y="491066"/>
                </a:moveTo>
                <a:cubicBezTo>
                  <a:pt x="114300" y="508705"/>
                  <a:pt x="228600" y="526344"/>
                  <a:pt x="355600" y="508000"/>
                </a:cubicBezTo>
                <a:cubicBezTo>
                  <a:pt x="482600" y="489656"/>
                  <a:pt x="629356" y="428978"/>
                  <a:pt x="762000" y="381000"/>
                </a:cubicBezTo>
                <a:cubicBezTo>
                  <a:pt x="894644" y="333022"/>
                  <a:pt x="1023055" y="269522"/>
                  <a:pt x="1151466" y="220133"/>
                </a:cubicBezTo>
                <a:cubicBezTo>
                  <a:pt x="1279877" y="170744"/>
                  <a:pt x="1402644" y="121355"/>
                  <a:pt x="1532466" y="84666"/>
                </a:cubicBezTo>
                <a:cubicBezTo>
                  <a:pt x="1662288" y="47977"/>
                  <a:pt x="1930400" y="0"/>
                  <a:pt x="1930400" y="0"/>
                </a:cubicBezTo>
              </a:path>
            </a:pathLst>
          </a:custGeom>
          <a:noFill/>
          <a:ln w="76200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ea typeface="ＭＳ Ｐゴシック" charset="-128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651500" y="6021388"/>
            <a:ext cx="103981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100">
                <a:ea typeface="ＭＳ Ｐゴシック" charset="-128"/>
              </a:rPr>
              <a:t>ATLAS 30fb</a:t>
            </a:r>
            <a:r>
              <a:rPr lang="en-GB" sz="1100" baseline="30000">
                <a:ea typeface="ＭＳ Ｐゴシック" charset="-128"/>
              </a:rPr>
              <a:t>−1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356100" y="906463"/>
            <a:ext cx="4537075" cy="1152525"/>
            <a:chOff x="2200" y="1154"/>
            <a:chExt cx="2676" cy="643"/>
          </a:xfrm>
        </p:grpSpPr>
        <p:pic>
          <p:nvPicPr>
            <p:cNvPr id="34" name="Picture 56"/>
            <p:cNvPicPr>
              <a:picLocks noChangeAspect="1" noChangeArrowheads="1"/>
            </p:cNvPicPr>
            <p:nvPr/>
          </p:nvPicPr>
          <p:blipFill>
            <a:blip r:embed="rId10" cstate="print"/>
            <a:srcRect l="23141" t="34277" r="26166" b="63104"/>
            <a:stretch>
              <a:fillRect/>
            </a:stretch>
          </p:blipFill>
          <p:spPr bwMode="auto">
            <a:xfrm>
              <a:off x="2200" y="1154"/>
              <a:ext cx="267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7"/>
            <p:cNvPicPr>
              <a:picLocks noChangeAspect="1" noChangeArrowheads="1"/>
            </p:cNvPicPr>
            <p:nvPr/>
          </p:nvPicPr>
          <p:blipFill>
            <a:blip r:embed="rId10" cstate="print"/>
            <a:srcRect l="23141" t="47324" r="26166" b="46449"/>
            <a:stretch>
              <a:fillRect/>
            </a:stretch>
          </p:blipFill>
          <p:spPr bwMode="auto">
            <a:xfrm>
              <a:off x="2245" y="1344"/>
              <a:ext cx="262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4284663" y="836613"/>
            <a:ext cx="4859337" cy="12954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7669213" y="971550"/>
            <a:ext cx="12969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7958138" y="930275"/>
            <a:ext cx="725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SuperB</a:t>
            </a:r>
            <a:endParaRPr lang="fr-FR" sz="1200" b="1"/>
          </a:p>
        </p:txBody>
      </p:sp>
      <p:sp>
        <p:nvSpPr>
          <p:cNvPr id="39" name="Rectangle 63"/>
          <p:cNvSpPr>
            <a:spLocks noChangeArrowheads="1"/>
          </p:cNvSpPr>
          <p:nvPr/>
        </p:nvSpPr>
        <p:spPr bwMode="auto">
          <a:xfrm>
            <a:off x="8488363" y="1268413"/>
            <a:ext cx="21748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Text Box 64"/>
          <p:cNvSpPr txBox="1">
            <a:spLocks noChangeArrowheads="1"/>
          </p:cNvSpPr>
          <p:nvPr/>
        </p:nvSpPr>
        <p:spPr bwMode="auto">
          <a:xfrm>
            <a:off x="7308850" y="2333625"/>
            <a:ext cx="1636713" cy="10239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SuperB -</a:t>
            </a:r>
            <a:r>
              <a:rPr lang="en-US"/>
              <a:t>75ab</a:t>
            </a:r>
            <a:r>
              <a:rPr lang="en-US" baseline="30000"/>
              <a:t>-1</a:t>
            </a:r>
            <a:endParaRPr lang="fr-FR" baseline="30000"/>
          </a:p>
          <a:p>
            <a:pPr algn="ctr"/>
            <a:endParaRPr lang="en-US" sz="1600" baseline="30000"/>
          </a:p>
          <a:p>
            <a:pPr algn="ctr"/>
            <a:r>
              <a:rPr lang="en-US" sz="1600"/>
              <a:t>M</a:t>
            </a:r>
            <a:r>
              <a:rPr lang="en-US" sz="1600" baseline="-25000"/>
              <a:t>H</a:t>
            </a:r>
            <a:r>
              <a:rPr lang="en-US" sz="1600"/>
              <a:t>~1.2-2.5 TeV</a:t>
            </a:r>
          </a:p>
          <a:p>
            <a:pPr algn="ctr"/>
            <a:r>
              <a:rPr lang="en-US" sz="1600"/>
              <a:t>for tan</a:t>
            </a:r>
            <a:r>
              <a:rPr lang="en-US" sz="1600">
                <a:latin typeface="Symbol" pitchFamily="18" charset="2"/>
              </a:rPr>
              <a:t>b</a:t>
            </a:r>
            <a:r>
              <a:rPr lang="en-US" sz="1600"/>
              <a:t>~30-60</a:t>
            </a:r>
            <a:endParaRPr lang="fr-FR" sz="160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title"/>
          </p:nvPr>
        </p:nvSpPr>
        <p:spPr>
          <a:xfrm>
            <a:off x="6400800" y="152400"/>
            <a:ext cx="1600200" cy="457200"/>
          </a:xfrm>
          <a:solidFill>
            <a:srgbClr val="FFFF00"/>
          </a:solidFill>
        </p:spPr>
        <p:txBody>
          <a:bodyPr lIns="0" tIns="0" rIns="0" bIns="0">
            <a:normAutofit/>
          </a:bodyPr>
          <a:lstStyle/>
          <a:p>
            <a:pPr algn="l" defTabSz="484188" eaLnBrk="1" hangingPunct="1">
              <a:lnSpc>
                <a:spcPct val="94000"/>
              </a:lnSpc>
              <a:tabLst>
                <a:tab pos="765175" algn="l"/>
                <a:tab pos="1531938" algn="l"/>
                <a:tab pos="2297113" algn="l"/>
                <a:tab pos="3063875" algn="l"/>
                <a:tab pos="3829050" algn="l"/>
                <a:tab pos="45958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</a:t>
            </a:r>
            <a:r>
              <a:rPr lang="en-GB" sz="1600" dirty="0" smtClean="0">
                <a:solidFill>
                  <a:srgbClr val="000000"/>
                </a:solidFill>
              </a:rPr>
              <a:t>From </a:t>
            </a:r>
            <a:r>
              <a:rPr lang="en-GB" sz="1600" dirty="0" err="1" smtClean="0">
                <a:solidFill>
                  <a:srgbClr val="000000"/>
                </a:solidFill>
              </a:rPr>
              <a:t>A.Stocchi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6" grpId="0" animBg="1"/>
      <p:bldP spid="28" grpId="0"/>
      <p:bldP spid="29" grpId="0" animBg="1"/>
      <p:bldP spid="30" grpId="0" animBg="1"/>
      <p:bldP spid="31" grpId="0" animBg="1"/>
      <p:bldP spid="36" grpId="0" animBg="1"/>
      <p:bldP spid="37" grpId="0" animBg="1"/>
      <p:bldP spid="38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M.A.Giorgi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Gill Sans" charset="0"/>
                <a:cs typeface="Times New Roman" pitchFamily="18" charset="0"/>
              </a:rPr>
              <a:t>SuperB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Gill Sans" charset="0"/>
                <a:cs typeface="Times New Roman" pitchFamily="18" charset="0"/>
              </a:rPr>
              <a:t> is designed with 80% longitudinal polarization for e</a:t>
            </a:r>
            <a:r>
              <a:rPr kumimoji="0" lang="en-US" sz="3200" b="0" i="0" u="none" strike="noStrike" kern="1200" cap="none" spc="0" normalizeH="0" baseline="3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Gill Sans" charset="0"/>
                <a:cs typeface="Times New Roman" pitchFamily="18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Gill Sans" charset="0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ill Sans" charset="0"/>
                <a:cs typeface="Gill Sans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Gill Sans" charset="0"/>
                <a:cs typeface="Gill Sans" charset="0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685800" y="1524000"/>
            <a:ext cx="7412832" cy="4693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082256" lvl="1" indent="-401822">
              <a:spcBef>
                <a:spcPts val="1687"/>
              </a:spcBef>
              <a:buSzPct val="171000"/>
              <a:tabLst>
                <a:tab pos="1963346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Polarization allows:</a:t>
            </a:r>
          </a:p>
          <a:p>
            <a:pPr marL="1082256" lvl="1" indent="-401822">
              <a:spcBef>
                <a:spcPts val="1687"/>
              </a:spcBef>
              <a:buSzPct val="171000"/>
              <a:buFont typeface="Arial" pitchFamily="34" charset="0"/>
              <a:buChar char="•"/>
              <a:tabLst>
                <a:tab pos="1963346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Precision Measurement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ElectroWeak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sector</a:t>
            </a:r>
          </a:p>
          <a:p>
            <a:pPr marL="1082256" lvl="1" indent="-401822">
              <a:spcBef>
                <a:spcPts val="1687"/>
              </a:spcBef>
              <a:buSzPct val="171000"/>
              <a:buFont typeface="Arial" pitchFamily="34" charset="0"/>
              <a:buChar char="•"/>
              <a:tabLst>
                <a:tab pos="1963346" algn="l"/>
              </a:tabLst>
            </a:pPr>
            <a:r>
              <a:rPr lang="en-US" sz="2400" dirty="0" smtClean="0">
                <a:latin typeface="Times New Roman" pitchFamily="18" charset="0"/>
                <a:ea typeface="Lucida Grande" charset="0"/>
                <a:cs typeface="Times New Roman" pitchFamily="18" charset="0"/>
              </a:rPr>
              <a:t>EDM and g-2 in τ .</a:t>
            </a:r>
          </a:p>
          <a:p>
            <a:pPr marL="1082256" lvl="1" indent="-401822">
              <a:spcBef>
                <a:spcPts val="1687"/>
              </a:spcBef>
              <a:buSzPct val="171000"/>
              <a:buFont typeface="Arial" pitchFamily="34" charset="0"/>
              <a:buChar char="•"/>
              <a:tabLst>
                <a:tab pos="1963346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BKG reduction for  LFV in </a:t>
            </a:r>
            <a:r>
              <a:rPr lang="en-US" sz="2400" dirty="0" smtClean="0">
                <a:latin typeface="Times New Roman" pitchFamily="18" charset="0"/>
                <a:ea typeface="Lucida Grande" charset="0"/>
                <a:cs typeface="Times New Roman" pitchFamily="18" charset="0"/>
              </a:rPr>
              <a:t> τ 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rgbClr val="FF0000"/>
              </a:solidFill>
              <a:ea typeface="Gill Sans" charset="0"/>
              <a:cs typeface="Gill Sans" charset="0"/>
            </a:endParaRP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tabLst>
                <a:tab pos="1963346" algn="l"/>
              </a:tabLst>
            </a:pPr>
            <a:r>
              <a:rPr lang="en-US" sz="22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Polarized </a:t>
            </a:r>
            <a:r>
              <a:rPr lang="en-US" sz="2200" dirty="0">
                <a:latin typeface="Times New Roman" pitchFamily="18" charset="0"/>
                <a:ea typeface="Gill Sans" charset="0"/>
                <a:cs typeface="Times New Roman" pitchFamily="18" charset="0"/>
              </a:rPr>
              <a:t>beams provide measurements of</a:t>
            </a:r>
            <a:r>
              <a:rPr lang="en-US" sz="2200" dirty="0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 sin</a:t>
            </a:r>
            <a:r>
              <a:rPr lang="en-US" sz="2200" baseline="32000" dirty="0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D90B00"/>
                </a:solidFill>
                <a:latin typeface="Times New Roman" pitchFamily="18" charset="0"/>
                <a:ea typeface="Lucida Grande" charset="0"/>
                <a:cs typeface="Times New Roman" pitchFamily="18" charset="0"/>
              </a:rPr>
              <a:t>θ</a:t>
            </a:r>
            <a:r>
              <a:rPr lang="en-US" sz="2200" baseline="-6000" dirty="0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w</a:t>
            </a:r>
            <a:r>
              <a:rPr lang="en-US" sz="2200" dirty="0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eff</a:t>
            </a:r>
            <a:r>
              <a:rPr lang="en-US" sz="2200" dirty="0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)</a:t>
            </a:r>
            <a:r>
              <a:rPr lang="en-US" sz="2200" dirty="0">
                <a:latin typeface="Times New Roman" pitchFamily="18" charset="0"/>
                <a:ea typeface="Gill Sans" charset="0"/>
                <a:cs typeface="Times New Roman" pitchFamily="18" charset="0"/>
              </a:rPr>
              <a:t> with comparable precision to SLD but at much lower energies</a:t>
            </a:r>
            <a:r>
              <a:rPr lang="en-US" sz="22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  <a:p>
            <a:pPr marL="625056" indent="-401822">
              <a:spcBef>
                <a:spcPts val="1687"/>
              </a:spcBef>
              <a:buSzPct val="171000"/>
              <a:buFont typeface="Gill Sans" charset="0"/>
              <a:buChar char="•"/>
              <a:tabLst>
                <a:tab pos="1963346" algn="l"/>
              </a:tabLst>
            </a:pPr>
            <a:r>
              <a:rPr lang="en-US" sz="22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Polarization allows </a:t>
            </a:r>
            <a:r>
              <a:rPr lang="en-US" sz="2200" dirty="0">
                <a:latin typeface="Times New Roman" pitchFamily="18" charset="0"/>
                <a:ea typeface="Gill Sans" charset="0"/>
                <a:cs typeface="Times New Roman" pitchFamily="18" charset="0"/>
              </a:rPr>
              <a:t>for</a:t>
            </a:r>
            <a:r>
              <a:rPr lang="en-US" sz="2200" dirty="0">
                <a:solidFill>
                  <a:srgbClr val="D90B00"/>
                </a:solidFill>
                <a:latin typeface="Times New Roman" pitchFamily="18" charset="0"/>
                <a:ea typeface="Gill Sans" charset="0"/>
                <a:cs typeface="Times New Roman" pitchFamily="18" charset="0"/>
              </a:rPr>
              <a:t> NC Z-bb coupling</a:t>
            </a:r>
            <a:r>
              <a:rPr lang="en-US" sz="2200" dirty="0">
                <a:latin typeface="Times New Roman" pitchFamily="18" charset="0"/>
                <a:ea typeface="Gill Sans" charset="0"/>
                <a:cs typeface="Times New Roman" pitchFamily="18" charset="0"/>
              </a:rPr>
              <a:t> measurement with better precision and different </a:t>
            </a:r>
            <a:r>
              <a:rPr lang="en-US" sz="22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systematic </a:t>
            </a:r>
            <a:r>
              <a:rPr lang="en-US" sz="2200" dirty="0" err="1">
                <a:latin typeface="Times New Roman" pitchFamily="18" charset="0"/>
                <a:ea typeface="Gill Sans" charset="0"/>
                <a:cs typeface="Times New Roman" pitchFamily="18" charset="0"/>
              </a:rPr>
              <a:t>w.r.t</a:t>
            </a:r>
            <a:r>
              <a:rPr lang="en-US" sz="2200" dirty="0">
                <a:latin typeface="Times New Roman" pitchFamily="18" charset="0"/>
                <a:ea typeface="Gill Sans" charset="0"/>
                <a:cs typeface="Times New Roman" pitchFamily="18" charset="0"/>
              </a:rPr>
              <a:t>. LEP measurement of </a:t>
            </a:r>
            <a:r>
              <a:rPr lang="en-US" sz="22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A</a:t>
            </a:r>
            <a:r>
              <a:rPr lang="en-US" sz="2200" baseline="-250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FB</a:t>
            </a:r>
            <a:r>
              <a:rPr lang="en-US" sz="2200" baseline="32000" dirty="0" err="1" smtClean="0">
                <a:latin typeface="Times New Roman" pitchFamily="18" charset="0"/>
                <a:ea typeface="Gill Sans" charset="0"/>
                <a:cs typeface="Times New Roman" pitchFamily="18" charset="0"/>
              </a:rPr>
              <a:t>b</a:t>
            </a:r>
            <a:r>
              <a:rPr lang="en-US" sz="2200" baseline="320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ea typeface="Gill Sans" charset="0"/>
                <a:cs typeface="Times New Roman" pitchFamily="18" charset="0"/>
              </a:rPr>
              <a:t>.</a:t>
            </a:r>
            <a:endParaRPr lang="en-US" sz="2200" baseline="32000" dirty="0">
              <a:latin typeface="Times New Roman" pitchFamily="18" charset="0"/>
              <a:ea typeface="Gill San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Differential Cross sections in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3600" b="0" i="0" u="none" strike="noStrike" kern="1200" cap="none" spc="0" normalizeH="0" baseline="32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3600" b="0" i="0" u="none" strike="noStrike" kern="1200" cap="none" spc="0" normalizeH="0" baseline="3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Lucida Grande" charset="0"/>
                <a:cs typeface="Times New Roman" pitchFamily="18" charset="0"/>
              </a:rPr>
              <a:t>→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Lucida Grande" charset="0"/>
                <a:cs typeface="Times New Roman" pitchFamily="18" charset="0"/>
              </a:rPr>
              <a:t>f</a:t>
            </a:r>
            <a:r>
              <a:rPr kumimoji="0" lang="en-US" sz="3600" b="0" i="0" u="none" strike="noStrike" kern="1200" cap="none" spc="0" normalizeH="0" baseline="32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kumimoji="0" lang="en-US" sz="3600" b="0" i="0" u="none" strike="noStrike" kern="1200" cap="none" spc="0" normalizeH="0" baseline="3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</a:p>
        </p:txBody>
      </p:sp>
      <p:graphicFrame>
        <p:nvGraphicFramePr>
          <p:cNvPr id="7" name="Group 12"/>
          <p:cNvGraphicFramePr>
            <a:graphicFrameLocks noGrp="1"/>
          </p:cNvGraphicFramePr>
          <p:nvPr/>
        </p:nvGraphicFramePr>
        <p:xfrm>
          <a:off x="0" y="1795984"/>
          <a:ext cx="4848820" cy="1749103"/>
        </p:xfrm>
        <a:graphic>
          <a:graphicData uri="http://schemas.openxmlformats.org/drawingml/2006/table">
            <a:tbl>
              <a:tblPr/>
              <a:tblGrid>
                <a:gridCol w="1063749"/>
                <a:gridCol w="1063749"/>
                <a:gridCol w="1063749"/>
                <a:gridCol w="1657573"/>
              </a:tblGrid>
              <a:tr h="6619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Diagrams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    σ (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nb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)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-28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FB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A</a:t>
                      </a:r>
                      <a:r>
                        <a:rPr kumimoji="0" lang="en-US" sz="2000" b="1" i="0" u="none" strike="noStrike" cap="none" normalizeH="0" baseline="-28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LR 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(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Pol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 = 100%)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12F"/>
                    </a:solidFill>
                  </a:tcPr>
                </a:tc>
              </a:tr>
              <a:tr h="459879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|Z+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  <a:sym typeface="Symbol" charset="2"/>
                        </a:rPr>
                        <a:t>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|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2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1.01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0.0028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-0.00051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</a:tr>
              <a:tr h="627311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|Z|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+|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Symbol" charset="2"/>
                          <a:cs typeface="Symbol" charset="2"/>
                          <a:sym typeface="Symbol" charset="2"/>
                        </a:rPr>
                        <a:t>g|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2</a:t>
                      </a: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No interference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1.01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0.0088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cs typeface="Times" charset="0"/>
                          <a:sym typeface="Times" charset="0"/>
                        </a:rPr>
                        <a:t>-0.00002</a:t>
                      </a:r>
                    </a:p>
                  </a:txBody>
                  <a:tcPr marL="35719" marR="35719" marT="35719" marB="35719" horzOverflow="overflow">
                    <a:lnL>
                      <a:noFill/>
                    </a:lnL>
                    <a:lnR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81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2391"/>
            <a:ext cx="4191000" cy="1446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3"/>
          <p:cNvSpPr>
            <a:spLocks/>
          </p:cNvSpPr>
          <p:nvPr/>
        </p:nvSpPr>
        <p:spPr bwMode="auto">
          <a:xfrm>
            <a:off x="5256141" y="1600200"/>
            <a:ext cx="3579085" cy="3303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ea typeface="Lucida Grande" charset="0"/>
                <a:cs typeface="Lucida Grande" charset="0"/>
              </a:rPr>
              <a:t>Asymmetries at Z-pole for measured σ</a:t>
            </a:r>
          </a:p>
        </p:txBody>
      </p:sp>
      <p:sp>
        <p:nvSpPr>
          <p:cNvPr id="14" name="Rectangle 56"/>
          <p:cNvSpPr>
            <a:spLocks/>
          </p:cNvSpPr>
          <p:nvPr/>
        </p:nvSpPr>
        <p:spPr bwMode="auto">
          <a:xfrm>
            <a:off x="151805" y="3625453"/>
            <a:ext cx="485775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700" dirty="0">
                <a:ea typeface="Gill Sans" charset="0"/>
                <a:cs typeface="Gill Sans" charset="0"/>
              </a:rPr>
              <a:t>Interference term is </a:t>
            </a:r>
            <a:r>
              <a:rPr lang="en-US" sz="2000" dirty="0">
                <a:solidFill>
                  <a:srgbClr val="D90B00"/>
                </a:solidFill>
                <a:ea typeface="Gill Sans" charset="0"/>
                <a:cs typeface="Gill Sans" charset="0"/>
              </a:rPr>
              <a:t>~</a:t>
            </a:r>
            <a:r>
              <a:rPr lang="en-US" sz="2000" dirty="0" err="1">
                <a:solidFill>
                  <a:srgbClr val="D90B00"/>
                </a:solidFill>
                <a:ea typeface="Gill Sans" charset="0"/>
                <a:cs typeface="Gill Sans" charset="0"/>
              </a:rPr>
              <a:t>g</a:t>
            </a:r>
            <a:r>
              <a:rPr lang="en-US" sz="2000" baseline="-6000" dirty="0" err="1">
                <a:solidFill>
                  <a:srgbClr val="D90B00"/>
                </a:solidFill>
                <a:ea typeface="Gill Sans" charset="0"/>
                <a:cs typeface="Gill Sans" charset="0"/>
              </a:rPr>
              <a:t>A</a:t>
            </a:r>
            <a:r>
              <a:rPr lang="en-US" sz="2000" baseline="32000" dirty="0" err="1">
                <a:solidFill>
                  <a:srgbClr val="D90B00"/>
                </a:solidFill>
                <a:ea typeface="Gill Sans" charset="0"/>
                <a:cs typeface="Gill Sans" charset="0"/>
              </a:rPr>
              <a:t>e</a:t>
            </a:r>
            <a:r>
              <a:rPr lang="en-US" sz="2000" dirty="0" err="1">
                <a:solidFill>
                  <a:srgbClr val="D90B00"/>
                </a:solidFill>
                <a:ea typeface="Gill Sans" charset="0"/>
                <a:cs typeface="Gill Sans" charset="0"/>
              </a:rPr>
              <a:t>g</a:t>
            </a:r>
            <a:r>
              <a:rPr lang="en-US" sz="2000" baseline="-6000" dirty="0" err="1">
                <a:solidFill>
                  <a:srgbClr val="D90B00"/>
                </a:solidFill>
                <a:ea typeface="Gill Sans" charset="0"/>
                <a:cs typeface="Gill Sans" charset="0"/>
              </a:rPr>
              <a:t>V</a:t>
            </a:r>
            <a:r>
              <a:rPr lang="en-US" sz="2000" baseline="32000" dirty="0" err="1">
                <a:solidFill>
                  <a:srgbClr val="D90B00"/>
                </a:solidFill>
                <a:ea typeface="Gill Sans" charset="0"/>
                <a:cs typeface="Gill Sans" charset="0"/>
              </a:rPr>
              <a:t>f</a:t>
            </a:r>
            <a:endParaRPr lang="en-US" sz="2000" baseline="32000" dirty="0">
              <a:solidFill>
                <a:srgbClr val="D90B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5" name="Rectangle 64"/>
          <p:cNvSpPr>
            <a:spLocks/>
          </p:cNvSpPr>
          <p:nvPr/>
        </p:nvSpPr>
        <p:spPr bwMode="auto">
          <a:xfrm>
            <a:off x="4974431" y="3505200"/>
            <a:ext cx="4169569" cy="937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3" bIns="0"/>
          <a:lstStyle/>
          <a:p>
            <a:pPr marL="27905"/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at LEP: 15M </a:t>
            </a:r>
            <a:r>
              <a:rPr lang="en-US" dirty="0" err="1">
                <a:solidFill>
                  <a:srgbClr val="2B4714"/>
                </a:solidFill>
                <a:ea typeface="Gill Sans" charset="0"/>
                <a:cs typeface="Gill Sans" charset="0"/>
              </a:rPr>
              <a:t>hadronic</a:t>
            </a:r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 Z decays, </a:t>
            </a:r>
            <a:r>
              <a:rPr lang="en-US" dirty="0" err="1" smtClean="0">
                <a:solidFill>
                  <a:srgbClr val="2B4714"/>
                </a:solidFill>
                <a:ea typeface="Gill Sans" charset="0"/>
                <a:cs typeface="Gill Sans" charset="0"/>
              </a:rPr>
              <a:t>unpolarized</a:t>
            </a:r>
            <a:endParaRPr lang="en-US" dirty="0">
              <a:solidFill>
                <a:srgbClr val="2B4714"/>
              </a:solidFill>
              <a:ea typeface="Gill Sans" charset="0"/>
              <a:cs typeface="Gill Sans" charset="0"/>
            </a:endParaRPr>
          </a:p>
          <a:p>
            <a:pPr marL="27905"/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at SLC: 0.5M </a:t>
            </a:r>
            <a:r>
              <a:rPr lang="en-US" dirty="0" err="1">
                <a:solidFill>
                  <a:srgbClr val="2B4714"/>
                </a:solidFill>
                <a:ea typeface="Gill Sans" charset="0"/>
                <a:cs typeface="Gill Sans" charset="0"/>
              </a:rPr>
              <a:t>hadronic</a:t>
            </a:r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 Z decays, </a:t>
            </a:r>
            <a:r>
              <a:rPr lang="en-US" dirty="0" smtClean="0">
                <a:solidFill>
                  <a:srgbClr val="2B4714"/>
                </a:solidFill>
                <a:ea typeface="Gill Sans" charset="0"/>
                <a:cs typeface="Gill Sans" charset="0"/>
              </a:rPr>
              <a:t>polarized </a:t>
            </a:r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e</a:t>
            </a:r>
            <a:r>
              <a:rPr lang="en-US" baseline="32000" dirty="0">
                <a:solidFill>
                  <a:srgbClr val="2B4714"/>
                </a:solidFill>
                <a:ea typeface="Gill Sans" charset="0"/>
                <a:cs typeface="Gill Sans" charset="0"/>
              </a:rPr>
              <a:t>-</a:t>
            </a:r>
            <a:endParaRPr lang="en-US" dirty="0">
              <a:solidFill>
                <a:srgbClr val="2B4714"/>
              </a:solidFill>
              <a:ea typeface="Gill Sans" charset="0"/>
              <a:cs typeface="Gill Sans" charset="0"/>
            </a:endParaRPr>
          </a:p>
          <a:p>
            <a:pPr marL="27905"/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at </a:t>
            </a:r>
            <a:r>
              <a:rPr lang="en-US" dirty="0" err="1">
                <a:solidFill>
                  <a:srgbClr val="2B4714"/>
                </a:solidFill>
                <a:ea typeface="Gill Sans" charset="0"/>
                <a:cs typeface="Gill Sans" charset="0"/>
              </a:rPr>
              <a:t>SuperB</a:t>
            </a:r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: Z-term ~</a:t>
            </a:r>
            <a:r>
              <a:rPr lang="en-US" dirty="0" smtClean="0">
                <a:solidFill>
                  <a:srgbClr val="2B4714"/>
                </a:solidFill>
                <a:ea typeface="Gill Sans" charset="0"/>
                <a:cs typeface="Gill Sans" charset="0"/>
              </a:rPr>
              <a:t>30M, polarized </a:t>
            </a:r>
            <a:r>
              <a:rPr lang="en-US" dirty="0">
                <a:solidFill>
                  <a:srgbClr val="2B4714"/>
                </a:solidFill>
                <a:ea typeface="Gill Sans" charset="0"/>
                <a:cs typeface="Gill Sans" charset="0"/>
              </a:rPr>
              <a:t>e</a:t>
            </a:r>
            <a:r>
              <a:rPr lang="en-US" baseline="32000" dirty="0">
                <a:solidFill>
                  <a:srgbClr val="2B4714"/>
                </a:solidFill>
                <a:ea typeface="Gill Sans" charset="0"/>
                <a:cs typeface="Gill Sans" charset="0"/>
              </a:rPr>
              <a:t>-</a:t>
            </a:r>
            <a:endParaRPr lang="en-US" dirty="0">
              <a:solidFill>
                <a:srgbClr val="2B4714"/>
              </a:solidFill>
              <a:ea typeface="Gill Sans" charset="0"/>
              <a:cs typeface="Gill Sans" charset="0"/>
            </a:endParaRPr>
          </a:p>
          <a:p>
            <a:pPr marL="27905"/>
            <a:r>
              <a:rPr lang="en-US" b="1" dirty="0">
                <a:solidFill>
                  <a:srgbClr val="CC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            </a:t>
            </a:r>
          </a:p>
        </p:txBody>
      </p:sp>
      <p:grpSp>
        <p:nvGrpSpPr>
          <p:cNvPr id="6" name="Group 15"/>
          <p:cNvGrpSpPr/>
          <p:nvPr/>
        </p:nvGrpSpPr>
        <p:grpSpPr>
          <a:xfrm>
            <a:off x="142875" y="4358878"/>
            <a:ext cx="4929188" cy="1660922"/>
            <a:chOff x="142875" y="4358878"/>
            <a:chExt cx="4929188" cy="1660922"/>
          </a:xfrm>
        </p:grpSpPr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42875" y="4358878"/>
              <a:ext cx="4929188" cy="1660921"/>
              <a:chOff x="0" y="0"/>
              <a:chExt cx="4416" cy="1488"/>
            </a:xfrm>
          </p:grpSpPr>
          <p:sp>
            <p:nvSpPr>
              <p:cNvPr id="19" name="Rectangle 58"/>
              <p:cNvSpPr>
                <a:spLocks/>
              </p:cNvSpPr>
              <p:nvPr/>
            </p:nvSpPr>
            <p:spPr bwMode="auto">
              <a:xfrm>
                <a:off x="32" y="32"/>
                <a:ext cx="4352" cy="14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3F691E"/>
                    </a:solidFill>
                    <a:ea typeface="Lucida Grande" charset="0"/>
                    <a:cs typeface="Lucida Grande" charset="0"/>
                  </a:rPr>
                  <a:t>Expected stat. error: σ(A</a:t>
                </a:r>
                <a:r>
                  <a:rPr lang="en-US" sz="2000" baseline="-6000" dirty="0">
                    <a:solidFill>
                      <a:srgbClr val="3F691E"/>
                    </a:solidFill>
                    <a:ea typeface="Gill Sans" charset="0"/>
                    <a:cs typeface="Gill Sans" charset="0"/>
                  </a:rPr>
                  <a:t>LR</a:t>
                </a:r>
                <a:r>
                  <a:rPr lang="en-US" sz="2000" dirty="0">
                    <a:solidFill>
                      <a:srgbClr val="3F691E"/>
                    </a:solidFill>
                    <a:ea typeface="Gill Sans" charset="0"/>
                    <a:cs typeface="Gill Sans" charset="0"/>
                  </a:rPr>
                  <a:t>) = 4.6 x 10</a:t>
                </a:r>
                <a:r>
                  <a:rPr lang="en-US" sz="2000" baseline="32000" dirty="0">
                    <a:solidFill>
                      <a:srgbClr val="3F691E"/>
                    </a:solidFill>
                    <a:ea typeface="Gill Sans" charset="0"/>
                    <a:cs typeface="Gill Sans" charset="0"/>
                  </a:rPr>
                  <a:t>-6</a:t>
                </a:r>
              </a:p>
              <a:p>
                <a:r>
                  <a:rPr lang="en-US" sz="2000" dirty="0">
                    <a:solidFill>
                      <a:srgbClr val="3F691E"/>
                    </a:solidFill>
                    <a:ea typeface="Gill Sans" charset="0"/>
                    <a:cs typeface="Gill Sans" charset="0"/>
                  </a:rPr>
                  <a:t>relative stat. error 1.1% (80% polarization).</a:t>
                </a:r>
              </a:p>
              <a:p>
                <a:r>
                  <a:rPr lang="en-US" sz="2000" dirty="0" err="1">
                    <a:solidFill>
                      <a:srgbClr val="A40800"/>
                    </a:solidFill>
                    <a:ea typeface="Gill Sans" charset="0"/>
                    <a:cs typeface="Gill Sans" charset="0"/>
                  </a:rPr>
                  <a:t>Systematics</a:t>
                </a:r>
                <a:r>
                  <a:rPr lang="en-US" sz="2000" dirty="0">
                    <a:solidFill>
                      <a:srgbClr val="A40800"/>
                    </a:solidFill>
                    <a:ea typeface="Gill Sans" charset="0"/>
                    <a:cs typeface="Gill Sans" charset="0"/>
                  </a:rPr>
                  <a:t> &lt;0.5% on polarization needed</a:t>
                </a:r>
              </a:p>
              <a:p>
                <a:endParaRPr lang="en-US" sz="2000" dirty="0">
                  <a:solidFill>
                    <a:srgbClr val="A40800"/>
                  </a:solidFill>
                  <a:ea typeface="Gill Sans" charset="0"/>
                  <a:cs typeface="Gill Sans" charset="0"/>
                </a:endParaRPr>
              </a:p>
              <a:p>
                <a:endParaRPr lang="en-US" sz="2000" dirty="0">
                  <a:solidFill>
                    <a:srgbClr val="A40800"/>
                  </a:solidFill>
                  <a:ea typeface="Gill Sans" charset="0"/>
                  <a:cs typeface="Gill Sans" charset="0"/>
                </a:endParaRPr>
              </a:p>
            </p:txBody>
          </p:sp>
          <p:pic>
            <p:nvPicPr>
              <p:cNvPr id="20" name="Picture 5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4416" cy="1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50" y="5429250"/>
              <a:ext cx="4670227" cy="464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21" name="Picture 6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484" y="5080992"/>
            <a:ext cx="767953" cy="267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5768578" y="4839295"/>
            <a:ext cx="2928938" cy="723305"/>
            <a:chOff x="0" y="0"/>
            <a:chExt cx="2624" cy="648"/>
          </a:xfrm>
        </p:grpSpPr>
        <p:sp>
          <p:nvSpPr>
            <p:cNvPr id="23" name="Rectangle 62"/>
            <p:cNvSpPr>
              <a:spLocks/>
            </p:cNvSpPr>
            <p:nvPr/>
          </p:nvSpPr>
          <p:spPr bwMode="auto">
            <a:xfrm>
              <a:off x="32" y="32"/>
              <a:ext cx="2560" cy="5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A40800"/>
                  </a:solidFill>
                  <a:ea typeface="Lucida Grande" charset="0"/>
                  <a:cs typeface="Lucida Grande" charset="0"/>
                </a:rPr>
                <a:t>σ(sin</a:t>
              </a:r>
              <a:r>
                <a:rPr lang="en-US" sz="1700" baseline="32000" dirty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2</a:t>
              </a:r>
              <a:r>
                <a:rPr lang="en-US" sz="1700" dirty="0">
                  <a:solidFill>
                    <a:srgbClr val="A40800"/>
                  </a:solidFill>
                  <a:ea typeface="Lucida Grande" charset="0"/>
                  <a:cs typeface="Lucida Grande" charset="0"/>
                </a:rPr>
                <a:t>θ</a:t>
              </a:r>
              <a:r>
                <a:rPr lang="en-US" sz="1700" baseline="-6000" dirty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eff</a:t>
              </a:r>
              <a:r>
                <a:rPr lang="en-US" sz="1700" dirty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)=1.8 x 10</a:t>
              </a:r>
              <a:r>
                <a:rPr lang="en-US" sz="1700" baseline="32000" dirty="0">
                  <a:solidFill>
                    <a:srgbClr val="A40800"/>
                  </a:solidFill>
                  <a:ea typeface="Gill Sans" charset="0"/>
                  <a:cs typeface="Gill Sans" charset="0"/>
                </a:rPr>
                <a:t>-4</a:t>
              </a:r>
            </a:p>
            <a:p>
              <a:r>
                <a:rPr lang="en-US" sz="1700" dirty="0" err="1">
                  <a:ea typeface="Lucida Grande" charset="0"/>
                  <a:cs typeface="Lucida Grande" charset="0"/>
                </a:rPr>
                <a:t>cfr</a:t>
              </a:r>
              <a:r>
                <a:rPr lang="en-US" sz="1700" dirty="0">
                  <a:ea typeface="Lucida Grande" charset="0"/>
                  <a:cs typeface="Lucida Grande" charset="0"/>
                </a:rPr>
                <a:t> SLC σ(sin</a:t>
              </a:r>
              <a:r>
                <a:rPr lang="en-US" sz="1700" baseline="32000" dirty="0">
                  <a:ea typeface="Gill Sans" charset="0"/>
                  <a:cs typeface="Gill Sans" charset="0"/>
                </a:rPr>
                <a:t>2</a:t>
              </a:r>
              <a:r>
                <a:rPr lang="en-US" sz="1700" dirty="0">
                  <a:ea typeface="Lucida Grande" charset="0"/>
                  <a:cs typeface="Lucida Grande" charset="0"/>
                </a:rPr>
                <a:t>θ</a:t>
              </a:r>
              <a:r>
                <a:rPr lang="en-US" sz="1700" baseline="-6000" dirty="0">
                  <a:ea typeface="Gill Sans" charset="0"/>
                  <a:cs typeface="Gill Sans" charset="0"/>
                </a:rPr>
                <a:t>eff</a:t>
              </a:r>
              <a:r>
                <a:rPr lang="en-US" sz="1700" dirty="0">
                  <a:ea typeface="Gill Sans" charset="0"/>
                  <a:cs typeface="Gill Sans" charset="0"/>
                </a:rPr>
                <a:t>)=2.6 x 10</a:t>
              </a:r>
              <a:r>
                <a:rPr lang="en-US" sz="1700" baseline="32000" dirty="0">
                  <a:ea typeface="Gill Sans" charset="0"/>
                  <a:cs typeface="Gill Sans" charset="0"/>
                </a:rPr>
                <a:t>-4</a:t>
              </a:r>
            </a:p>
          </p:txBody>
        </p:sp>
        <p:pic>
          <p:nvPicPr>
            <p:cNvPr id="24" name="Picture 6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624" cy="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081088"/>
            <a:ext cx="38750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1152525"/>
            <a:ext cx="48434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893888"/>
            <a:ext cx="45227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75100"/>
            <a:ext cx="2879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4450" y="4824413"/>
            <a:ext cx="2470150" cy="92333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0.5% </a:t>
            </a:r>
            <a:r>
              <a:rPr lang="en-US" dirty="0" smtClean="0"/>
              <a:t>polarization </a:t>
            </a:r>
            <a:r>
              <a:rPr lang="en-US" dirty="0"/>
              <a:t>syst.</a:t>
            </a:r>
          </a:p>
          <a:p>
            <a:pPr algn="ctr"/>
            <a:r>
              <a:rPr lang="en-US" dirty="0"/>
              <a:t>0.3% stat. error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 0.0021</a:t>
            </a:r>
            <a:endParaRPr lang="fr-FR" dirty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Electroweak measurement @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POLARIZATION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8172450" y="1196975"/>
            <a:ext cx="360363" cy="503238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0"/>
            <a:ext cx="16764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M.Roney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267200"/>
            <a:ext cx="37338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L-R luminosity asymmetry has to be very well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controlled.Possibly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done using monitoring 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Bhabhas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Polarization should be measured better than .05%</a:t>
            </a:r>
          </a:p>
          <a:p>
            <a:pPr marL="0" lvl="1"/>
            <a:r>
              <a:rPr lang="en-US" sz="1600" b="1" i="1" dirty="0" smtClean="0">
                <a:solidFill>
                  <a:srgbClr val="D90B00"/>
                </a:solidFill>
                <a:latin typeface="Times New Roman" pitchFamily="18" charset="0"/>
                <a:cs typeface="Times New Roman" pitchFamily="18" charset="0"/>
              </a:rPr>
              <a:t>luminosity dependent polarization affects systematic uncertainties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5,2011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1D41-1CD1-4F29-8B0C-DF70B7781F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M.A.Giorgi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mysem}&#10;\RequirePackage{xspace}&#10;\usepackage{graphicx}&#10;\usepackage{epsf}&#10;\usepackage{epsfig}&#10;\usepackage{colordvi}&#10;\pagestyle{empty}&#10;\fboxrule0.05in&#10;\fboxsep0.1in&#10;\begin{document}&#10;\input mytex.tex&#10;\input dk.tex&#10;%&#10;  \begin{figure}[h]&#10;  \centerline{\epsffile{Figures/superb_bes3.eps}}&#10;  \epsfysize=3.0in&#10;  \label{fig-bmix}&#10;  \end{figure}&#10;&#10;\end{document}&#10;&#10;"/>
  <p:tag name="EXTERNALNAME" val="TP_tmp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0"/>
  <p:tag name="PICTUREFILESIZE" val="2376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mysem}&#10;\RequirePackage{xspace}&#10;\usepackage{graphicx}&#10;\usepackage{epsf}&#10;\usepackage{epsfig}&#10;\usepackage{colordvi}&#10;\pagestyle{empty}&#10;\fboxrule0.05in&#10;\fboxsep0.1in&#10;\begin{document}&#10;\input mytex.tex&#10;\input dk.tex&#10;%&#10;  \begin{figure}[h]&#10;  \centerline{\epsffile{Figures/superb_enlarge.eps}}&#10;  \epsfysize=3.0in&#10;  \label{fig-bmix}&#10;  \end{figure}&#10;&#10;\end{document}&#10;&#10;"/>
  <p:tag name="EXTERNALNAME" val="TP_tmp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0"/>
  <p:tag name="PICTUREFILESIZE" val="1740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mysem}&#10;\RequirePackage{xspace}&#10;\usepackage{graphicx}&#10;\usepackage{epsf}&#10;\usepackage{epsfig}&#10;\usepackage{colordvi}&#10;\pagestyle{empty}&#10;\fboxrule0.05in&#10;\fboxsep0.1in&#10;\begin{document}&#10;\input mytex.tex&#10;\input dk.tex&#10;%&#10;  \begin{figure}[h]&#10;  \centerline{\epsffile{Figures/superb_thresh.eps}}&#10;  \epsfysize=3.0in&#10;  \label{fig-bmix}&#10;  \end{figure}&#10;&#10;\end{document}&#10;&#10;"/>
  <p:tag name="EXTERNALNAME" val="TP_tmp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0"/>
  <p:tag name="PICTUREFILESIZE" val="1927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2507</Words>
  <Application>Microsoft Macintosh PowerPoint</Application>
  <PresentationFormat>Presentazione su schermo (4:3)</PresentationFormat>
  <Paragraphs>495</Paragraphs>
  <Slides>39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Presentazione di PowerPoint</vt:lpstr>
      <vt:lpstr>Outline</vt:lpstr>
      <vt:lpstr>Presentazione di PowerPoint</vt:lpstr>
      <vt:lpstr>Fit on Unitarity Triangle </vt:lpstr>
      <vt:lpstr>  From A.Stocchi</vt:lpstr>
      <vt:lpstr>  From A.Stocchi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τ→μγ with Polarization</vt:lpstr>
      <vt:lpstr>Presentazione di PowerPoint</vt:lpstr>
      <vt:lpstr>Presentazione di PowerPoint</vt:lpstr>
      <vt:lpstr>Presentazione di PowerPoint</vt:lpstr>
      <vt:lpstr>  From A.Stocchi</vt:lpstr>
      <vt:lpstr>Presentazione di PowerPoint</vt:lpstr>
      <vt:lpstr>Presentazione di PowerPoint</vt:lpstr>
      <vt:lpstr>Collider Parameters are “stable”        </vt:lpstr>
      <vt:lpstr>New PDG table for SuperB</vt:lpstr>
      <vt:lpstr>SuperB IR Layout</vt:lpstr>
      <vt:lpstr>SuperB Detector (with options)</vt:lpstr>
      <vt:lpstr>Open Issues</vt:lpstr>
      <vt:lpstr>Open issues in detector</vt:lpstr>
      <vt:lpstr>Expect from TDR</vt:lpstr>
      <vt:lpstr>Expect from TDR</vt:lpstr>
      <vt:lpstr>Must be Flexible an Wise</vt:lpstr>
      <vt:lpstr>Toward fixing the site requirements. </vt:lpstr>
      <vt:lpstr>Site identification is in Progress</vt:lpstr>
      <vt:lpstr>Presentazione di PowerPoint</vt:lpstr>
      <vt:lpstr>Progetti Bandiera Flagship Projects</vt:lpstr>
      <vt:lpstr>Presentazione di PowerPoint</vt:lpstr>
      <vt:lpstr>Presentazione di PowerPoint</vt:lpstr>
      <vt:lpstr>Presentazione di PowerPoint</vt:lpstr>
      <vt:lpstr>From now ….. Plan for future</vt:lpstr>
      <vt:lpstr>Move forward</vt:lpstr>
      <vt:lpstr>Cover Page of the Governance Draft</vt:lpstr>
      <vt:lpstr>Moving to next phase</vt:lpstr>
      <vt:lpstr>Presentazione di PowerPoint</vt:lpstr>
    </vt:vector>
  </TitlesOfParts>
  <Company>INFN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Francesco Forti</cp:lastModifiedBy>
  <cp:revision>173</cp:revision>
  <dcterms:created xsi:type="dcterms:W3CDTF">2009-03-20T07:52:55Z</dcterms:created>
  <dcterms:modified xsi:type="dcterms:W3CDTF">2011-04-05T07:12:05Z</dcterms:modified>
</cp:coreProperties>
</file>