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0" r:id="rId4"/>
    <p:sldId id="270" r:id="rId5"/>
    <p:sldId id="266" r:id="rId6"/>
    <p:sldId id="268" r:id="rId7"/>
    <p:sldId id="269" r:id="rId8"/>
    <p:sldId id="265" r:id="rId9"/>
    <p:sldId id="264" r:id="rId10"/>
    <p:sldId id="271" r:id="rId11"/>
    <p:sldId id="272" r:id="rId12"/>
    <p:sldId id="273" r:id="rId13"/>
    <p:sldId id="288" r:id="rId14"/>
    <p:sldId id="289" r:id="rId15"/>
    <p:sldId id="287" r:id="rId16"/>
    <p:sldId id="286" r:id="rId17"/>
    <p:sldId id="290" r:id="rId18"/>
    <p:sldId id="274" r:id="rId19"/>
    <p:sldId id="279" r:id="rId20"/>
    <p:sldId id="280" r:id="rId21"/>
    <p:sldId id="281" r:id="rId22"/>
    <p:sldId id="282" r:id="rId23"/>
    <p:sldId id="283" r:id="rId24"/>
    <p:sldId id="275" r:id="rId25"/>
    <p:sldId id="276" r:id="rId26"/>
    <p:sldId id="284" r:id="rId27"/>
    <p:sldId id="277" r:id="rId28"/>
    <p:sldId id="278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A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6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0CE91-1DA3-B14F-A6FF-B2EBA4ECA46F}" type="datetimeFigureOut">
              <a:rPr lang="en-US" smtClean="0"/>
              <a:pPr/>
              <a:t>4/6/11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5B50-B258-CC42-B2F1-81020620E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268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3ACF-4CD4-5043-9E31-AB3D9AC3510E}" type="datetimeFigureOut">
              <a:rPr lang="en-US" smtClean="0"/>
              <a:pPr/>
              <a:t>4/6/11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4D10A-2A4B-B94A-8144-140016B48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2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este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1525" y="21862"/>
            <a:ext cx="9105666" cy="6829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Update on Trieste Activities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892" dirty="0" smtClean="0"/>
              <a:t>Lorenzo Vitale </a:t>
            </a:r>
          </a:p>
          <a:p>
            <a:r>
              <a:rPr lang="en-US" sz="1600" dirty="0" smtClean="0"/>
              <a:t>University &amp; INFN Trieste </a:t>
            </a:r>
          </a:p>
          <a:p>
            <a:r>
              <a:rPr lang="en-US" sz="1600" dirty="0" smtClean="0"/>
              <a:t>on behalf of Trieste SuperB Group</a:t>
            </a:r>
          </a:p>
          <a:p>
            <a:r>
              <a:rPr lang="en-US" sz="2000" dirty="0" smtClean="0"/>
              <a:t>Luciano </a:t>
            </a:r>
            <a:r>
              <a:rPr lang="en-US" sz="2000" dirty="0" err="1"/>
              <a:t>Bosisio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Pietro</a:t>
            </a:r>
            <a:r>
              <a:rPr lang="en-US" sz="2000" dirty="0"/>
              <a:t> </a:t>
            </a:r>
            <a:r>
              <a:rPr lang="en-US" sz="2000" dirty="0" err="1"/>
              <a:t>Cristaudo</a:t>
            </a:r>
            <a:r>
              <a:rPr lang="en-US" sz="2000" dirty="0"/>
              <a:t>, </a:t>
            </a:r>
            <a:r>
              <a:rPr lang="en-US" sz="2000" dirty="0" err="1"/>
              <a:t>Livio</a:t>
            </a:r>
            <a:r>
              <a:rPr lang="en-US" sz="2000" dirty="0"/>
              <a:t> </a:t>
            </a:r>
            <a:r>
              <a:rPr lang="en-US" sz="2000" dirty="0" err="1"/>
              <a:t>Lanceri</a:t>
            </a:r>
            <a:r>
              <a:rPr lang="en-US" sz="2000" dirty="0"/>
              <a:t>, Irina </a:t>
            </a:r>
            <a:r>
              <a:rPr lang="en-US" sz="2000" dirty="0" err="1"/>
              <a:t>Rashevskaya</a:t>
            </a:r>
            <a:r>
              <a:rPr lang="en-US" sz="2000" dirty="0"/>
              <a:t>, Carlo Stella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pic>
        <p:nvPicPr>
          <p:cNvPr id="7" name="Picture 6" descr="intestazi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9723"/>
            <a:ext cx="787348" cy="781050"/>
          </a:xfrm>
          <a:prstGeom prst="rect">
            <a:avLst/>
          </a:prstGeom>
        </p:spPr>
      </p:pic>
      <p:pic>
        <p:nvPicPr>
          <p:cNvPr id="9" name="Picture 8" descr="logo_con_scrit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0" y="379723"/>
            <a:ext cx="1778000" cy="11762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Strip multiplicity e± from pairs </a:t>
            </a:r>
            <a:br>
              <a:rPr lang="en-US" dirty="0" smtClean="0"/>
            </a:br>
            <a:r>
              <a:rPr lang="en-US" dirty="0" smtClean="0"/>
              <a:t>after a 1</a:t>
            </a:r>
            <a:r>
              <a:rPr lang="en-US" baseline="30000" dirty="0" smtClean="0"/>
              <a:t>st</a:t>
            </a:r>
            <a:r>
              <a:rPr lang="en-US" dirty="0" smtClean="0"/>
              <a:t> threshold cut on </a:t>
            </a:r>
            <a:r>
              <a:rPr lang="en-US" dirty="0"/>
              <a:t>20% </a:t>
            </a:r>
            <a:r>
              <a:rPr lang="en-US" dirty="0" err="1" smtClean="0"/>
              <a:t>Mip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 descr="stripLayer0-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1" t="3527" r="1670" b="1737"/>
          <a:stretch/>
        </p:blipFill>
        <p:spPr>
          <a:xfrm rot="5400000">
            <a:off x="2188652" y="-272770"/>
            <a:ext cx="4994433" cy="84573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2819224" y="1760478"/>
            <a:ext cx="1364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L0 +45∘</a:t>
            </a:r>
          </a:p>
          <a:p>
            <a:r>
              <a:rPr lang="it-IT" sz="2800" dirty="0" smtClean="0"/>
              <a:t>&lt;n&gt;=5.2</a:t>
            </a:r>
            <a:endParaRPr lang="it-IT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228024" y="1760478"/>
            <a:ext cx="1364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L0 </a:t>
            </a:r>
            <a:r>
              <a:rPr lang="it-IT" sz="2800" dirty="0" smtClean="0"/>
              <a:t>-45∘</a:t>
            </a:r>
          </a:p>
          <a:p>
            <a:r>
              <a:rPr lang="it-IT" sz="2800" dirty="0"/>
              <a:t>&lt;n&gt;=5.3</a:t>
            </a:r>
            <a:endParaRPr lang="it-IT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69934" y="3390142"/>
            <a:ext cx="1364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L1 Z</a:t>
            </a:r>
          </a:p>
          <a:p>
            <a:r>
              <a:rPr lang="it-IT" sz="2800" dirty="0"/>
              <a:t>&lt;n&gt;=</a:t>
            </a:r>
            <a:r>
              <a:rPr lang="it-IT" sz="2800" dirty="0" smtClean="0"/>
              <a:t>3.8 </a:t>
            </a:r>
            <a:endParaRPr lang="it-IT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334922" y="3401214"/>
            <a:ext cx="1364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L1 </a:t>
            </a:r>
            <a:r>
              <a:rPr lang="it-IT" sz="2800" dirty="0" err="1" smtClean="0"/>
              <a:t>Phi</a:t>
            </a:r>
            <a:endParaRPr lang="it-IT" sz="2800" dirty="0"/>
          </a:p>
          <a:p>
            <a:r>
              <a:rPr lang="it-IT" sz="2800" dirty="0"/>
              <a:t>&lt;n&gt;=</a:t>
            </a:r>
            <a:r>
              <a:rPr lang="it-IT" sz="2800" dirty="0" smtClean="0"/>
              <a:t>7.3</a:t>
            </a:r>
            <a:endParaRPr lang="it-IT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869934" y="5075189"/>
            <a:ext cx="1364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L2 </a:t>
            </a:r>
            <a:r>
              <a:rPr lang="it-IT" sz="2800" dirty="0"/>
              <a:t>Z</a:t>
            </a:r>
          </a:p>
          <a:p>
            <a:r>
              <a:rPr lang="it-IT" sz="2800" dirty="0"/>
              <a:t>&lt;n&gt;=</a:t>
            </a:r>
            <a:r>
              <a:rPr lang="it-IT" sz="2800" dirty="0" smtClean="0"/>
              <a:t>3.7</a:t>
            </a:r>
            <a:endParaRPr lang="it-IT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349019" y="5075189"/>
            <a:ext cx="1364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L2 </a:t>
            </a:r>
            <a:r>
              <a:rPr lang="it-IT" sz="2800" dirty="0" err="1" smtClean="0"/>
              <a:t>Phi</a:t>
            </a:r>
            <a:endParaRPr lang="it-IT" sz="2800" dirty="0"/>
          </a:p>
          <a:p>
            <a:r>
              <a:rPr lang="it-IT" sz="2800" dirty="0"/>
              <a:t>&lt;n&gt;=</a:t>
            </a:r>
            <a:r>
              <a:rPr lang="it-IT" sz="2800" dirty="0" smtClean="0"/>
              <a:t>7.1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7424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strip multiplicity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e</a:t>
            </a:r>
            <a:r>
              <a:rPr lang="it-IT" dirty="0"/>
              <a:t>±</a:t>
            </a:r>
            <a:r>
              <a:rPr lang="en-US" dirty="0" smtClean="0"/>
              <a:t> from pairs </a:t>
            </a:r>
            <a:r>
              <a:rPr lang="en-US" dirty="0" smtClean="0"/>
              <a:t>(</a:t>
            </a:r>
            <a:r>
              <a:rPr lang="en-US" i="1" dirty="0"/>
              <a:t>soft π’s 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060934"/>
              </p:ext>
            </p:extLst>
          </p:nvPr>
        </p:nvGraphicFramePr>
        <p:xfrm>
          <a:off x="1549147" y="1711371"/>
          <a:ext cx="5881728" cy="4311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00"/>
                <a:gridCol w="1312448"/>
                <a:gridCol w="963755"/>
                <a:gridCol w="1408220"/>
                <a:gridCol w="1131605"/>
              </a:tblGrid>
              <a:tr h="963313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Layer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RO </a:t>
                      </a:r>
                      <a:r>
                        <a:rPr lang="it-IT" dirty="0" err="1" smtClean="0"/>
                        <a:t>PitchZ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(or +45∘)</a:t>
                      </a:r>
                    </a:p>
                    <a:p>
                      <a:pPr algn="ctr"/>
                      <a:r>
                        <a:rPr lang="it-IT" dirty="0" smtClean="0"/>
                        <a:t>μm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&lt;n&gt;_Z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RO </a:t>
                      </a:r>
                      <a:r>
                        <a:rPr lang="it-IT" dirty="0" err="1" smtClean="0"/>
                        <a:t>PitchPhi</a:t>
                      </a:r>
                      <a:endParaRPr lang="it-IT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(or -45∘)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&lt;n&gt;_</a:t>
                      </a:r>
                      <a:r>
                        <a:rPr lang="it-IT" dirty="0" err="1" smtClean="0"/>
                        <a:t>Phi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5.2 (4.1)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5.3 (4.0)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3.8 (4.2)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7.3 (2.8)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3.7 (4.1)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7.1 (2.6)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3.9 (4.0)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8.2 (2.5)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1.6 (2.0)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3.9 (1.9)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1.9 (2.1)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3.1 (2.4)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675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err="1" smtClean="0"/>
              <a:t>dE</a:t>
            </a:r>
            <a:r>
              <a:rPr lang="en-US" dirty="0" smtClean="0"/>
              <a:t>/dx info from BRUNO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7" name="Picture 6" descr="dEdxMom_EePiWoutTit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4" y="1279311"/>
            <a:ext cx="8249606" cy="5080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9373" y="1886225"/>
            <a:ext cx="2779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Inclusive </a:t>
            </a:r>
            <a:r>
              <a:rPr lang="en-US" sz="2000" b="1" i="1" dirty="0" smtClean="0"/>
              <a:t>soft </a:t>
            </a:r>
            <a:r>
              <a:rPr lang="en-US" sz="2000" b="1" i="1" dirty="0"/>
              <a:t>π’s </a:t>
            </a:r>
            <a:endParaRPr lang="en-US" sz="2000" b="1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e</a:t>
            </a:r>
            <a:r>
              <a:rPr lang="en-US" sz="2000" b="1" dirty="0" err="1">
                <a:solidFill>
                  <a:srgbClr val="FF0000"/>
                </a:solidFill>
              </a:rPr>
              <a:t>+e-e+e</a:t>
            </a:r>
            <a:r>
              <a:rPr lang="en-US" sz="2000" b="1" dirty="0" smtClean="0">
                <a:solidFill>
                  <a:srgbClr val="FF0000"/>
                </a:solidFill>
              </a:rPr>
              <a:t>- (larger sample)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“</a:t>
            </a:r>
            <a:r>
              <a:rPr lang="it-IT" dirty="0" err="1"/>
              <a:t>Digitized</a:t>
            </a:r>
            <a:r>
              <a:rPr lang="it-IT" dirty="0"/>
              <a:t>” </a:t>
            </a:r>
            <a:r>
              <a:rPr lang="en-US" dirty="0" err="1"/>
              <a:t>dE</a:t>
            </a:r>
            <a:r>
              <a:rPr lang="en-US" dirty="0"/>
              <a:t>/dx for Phi strips</a:t>
            </a:r>
            <a:br>
              <a:rPr lang="en-US" dirty="0"/>
            </a:br>
            <a:r>
              <a:rPr lang="en-US" dirty="0"/>
              <a:t>8 linear Thresholds 0.2Mip-1.25Mip</a:t>
            </a:r>
            <a:r>
              <a:rPr lang="it-IT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" name="Picture 5" descr="dEdxMom_EePiMip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12" y="1482110"/>
            <a:ext cx="7197048" cy="48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“</a:t>
            </a:r>
            <a:r>
              <a:rPr lang="it-IT" dirty="0" err="1"/>
              <a:t>Digitized</a:t>
            </a:r>
            <a:r>
              <a:rPr lang="it-IT" dirty="0"/>
              <a:t>” </a:t>
            </a:r>
            <a:r>
              <a:rPr lang="en-US" dirty="0" err="1"/>
              <a:t>dE</a:t>
            </a:r>
            <a:r>
              <a:rPr lang="en-US" dirty="0"/>
              <a:t>/dx Phi strips</a:t>
            </a:r>
            <a:br>
              <a:rPr lang="en-US" dirty="0"/>
            </a:br>
            <a:r>
              <a:rPr lang="en-US" dirty="0"/>
              <a:t>8 </a:t>
            </a:r>
            <a:r>
              <a:rPr lang="en-US" dirty="0" smtClean="0"/>
              <a:t>log Thresholds </a:t>
            </a:r>
            <a:r>
              <a:rPr lang="en-US" dirty="0"/>
              <a:t>0.2Mip-10Mip</a:t>
            </a:r>
            <a:r>
              <a:rPr lang="it-IT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6" name="Picture 5" descr="dEdxMom_EePiLog10Mip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52" y="1482110"/>
            <a:ext cx="7197048" cy="48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14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e-</a:t>
            </a:r>
            <a:r>
              <a:rPr lang="en-US" i="1" dirty="0"/>
              <a:t>π</a:t>
            </a:r>
            <a:r>
              <a:rPr lang="it-IT" dirty="0" smtClean="0"/>
              <a:t> </a:t>
            </a:r>
            <a:r>
              <a:rPr lang="it-IT" dirty="0" err="1" smtClean="0"/>
              <a:t>separation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digitized</a:t>
            </a:r>
            <a:r>
              <a:rPr lang="it-IT" dirty="0" smtClean="0"/>
              <a:t> </a:t>
            </a:r>
            <a:r>
              <a:rPr lang="it-IT" dirty="0" err="1" smtClean="0"/>
              <a:t>dE</a:t>
            </a:r>
            <a:r>
              <a:rPr lang="it-IT" dirty="0" smtClean="0"/>
              <a:t>/dx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6" name="Picture 5" descr="ePiSepa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" y="1568538"/>
            <a:ext cx="4128032" cy="4154411"/>
          </a:xfrm>
          <a:prstGeom prst="rect">
            <a:avLst/>
          </a:prstGeom>
        </p:spPr>
      </p:pic>
      <p:pic>
        <p:nvPicPr>
          <p:cNvPr id="7" name="Picture 6" descr="ePiSeparationM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56" y="1555963"/>
            <a:ext cx="4366111" cy="414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26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</a:t>
            </a:r>
            <a:r>
              <a:rPr lang="en-US" dirty="0"/>
              <a:t>/dx in SVT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9082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Landau fits in different momentum intervals are in backup slides</a:t>
            </a:r>
          </a:p>
          <a:p>
            <a:r>
              <a:rPr lang="en-US" sz="2800" dirty="0" smtClean="0"/>
              <a:t>Some technical problems for e</a:t>
            </a:r>
            <a:r>
              <a:rPr lang="it-IT" sz="2800" dirty="0" smtClean="0"/>
              <a:t>± </a:t>
            </a:r>
            <a:r>
              <a:rPr lang="it-IT" sz="2800" dirty="0" err="1" smtClean="0"/>
              <a:t>larger</a:t>
            </a:r>
            <a:r>
              <a:rPr lang="it-IT" sz="2800" dirty="0" smtClean="0"/>
              <a:t> sample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For Z strips there is a bias when 1 strip only is fired</a:t>
            </a:r>
          </a:p>
          <a:p>
            <a:r>
              <a:rPr lang="en-US" sz="2800" dirty="0" smtClean="0"/>
              <a:t>For Striplets similar results (but same results for </a:t>
            </a:r>
            <a:r>
              <a:rPr lang="it-IT" sz="2800" dirty="0" smtClean="0"/>
              <a:t>±45∘)</a:t>
            </a:r>
          </a:p>
          <a:p>
            <a:r>
              <a:rPr lang="it-IT" sz="2800" dirty="0" err="1" smtClean="0"/>
              <a:t>Need</a:t>
            </a:r>
            <a:r>
              <a:rPr lang="it-IT" sz="2800" dirty="0" smtClean="0"/>
              <a:t> to </a:t>
            </a:r>
            <a:r>
              <a:rPr lang="it-IT" sz="2800" dirty="0" err="1" smtClean="0"/>
              <a:t>make</a:t>
            </a:r>
            <a:r>
              <a:rPr lang="it-IT" sz="2800" dirty="0" smtClean="0"/>
              <a:t> more cross </a:t>
            </a:r>
            <a:r>
              <a:rPr lang="it-IT" sz="2800" dirty="0" err="1" smtClean="0"/>
              <a:t>checks</a:t>
            </a:r>
            <a:endParaRPr lang="en-US" sz="2800" dirty="0" smtClean="0"/>
          </a:p>
          <a:p>
            <a:r>
              <a:rPr lang="en-US" sz="2800" dirty="0" smtClean="0"/>
              <a:t>No room in this presentation for all details</a:t>
            </a:r>
          </a:p>
          <a:p>
            <a:pPr marL="0" indent="0">
              <a:buNone/>
            </a:pPr>
            <a:r>
              <a:rPr lang="en-US" sz="2800" dirty="0" smtClean="0"/>
              <a:t>(Carlo can make a longer presentation in SVT meeting)</a:t>
            </a:r>
            <a:endParaRPr lang="en-US" sz="28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 Vitale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578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 err="1" smtClean="0"/>
              <a:t>dE</a:t>
            </a:r>
            <a:r>
              <a:rPr lang="en-US" dirty="0"/>
              <a:t>/dx in SVT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are useful and promising.</a:t>
            </a:r>
          </a:p>
          <a:p>
            <a:r>
              <a:rPr lang="en-US" dirty="0" smtClean="0"/>
              <a:t>Work still in progress:</a:t>
            </a:r>
          </a:p>
          <a:p>
            <a:pPr lvl="1"/>
            <a:r>
              <a:rPr lang="en-US" dirty="0" smtClean="0"/>
              <a:t>Quantify the </a:t>
            </a:r>
            <a:r>
              <a:rPr lang="it-IT" dirty="0"/>
              <a:t>e-</a:t>
            </a:r>
            <a:r>
              <a:rPr lang="en-US" i="1" dirty="0" smtClean="0"/>
              <a:t>π </a:t>
            </a:r>
            <a:r>
              <a:rPr lang="en-US" dirty="0" smtClean="0"/>
              <a:t>separation</a:t>
            </a:r>
            <a:r>
              <a:rPr lang="en-US" i="1" dirty="0" smtClean="0"/>
              <a:t> </a:t>
            </a:r>
            <a:r>
              <a:rPr lang="en-US" dirty="0" smtClean="0"/>
              <a:t>within different options (tracks </a:t>
            </a:r>
            <a:r>
              <a:rPr lang="en-US" dirty="0" err="1" smtClean="0"/>
              <a:t>vs</a:t>
            </a:r>
            <a:r>
              <a:rPr lang="en-US" dirty="0" smtClean="0"/>
              <a:t> clusters </a:t>
            </a:r>
            <a:r>
              <a:rPr lang="en-US" dirty="0" smtClean="0"/>
              <a:t>only, 3-4 bits)</a:t>
            </a:r>
            <a:endParaRPr lang="en-US" dirty="0" smtClean="0"/>
          </a:p>
          <a:p>
            <a:pPr lvl="1"/>
            <a:r>
              <a:rPr lang="en-US" dirty="0" smtClean="0"/>
              <a:t>Compute rates and </a:t>
            </a:r>
            <a:r>
              <a:rPr lang="en-US" dirty="0" smtClean="0"/>
              <a:t>normalizations</a:t>
            </a:r>
          </a:p>
          <a:p>
            <a:pPr lvl="1"/>
            <a:r>
              <a:rPr lang="en-US" dirty="0" smtClean="0"/>
              <a:t>Input welcome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372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41588"/>
          </a:xfrm>
        </p:spPr>
        <p:txBody>
          <a:bodyPr>
            <a:normAutofit/>
          </a:bodyPr>
          <a:lstStyle/>
          <a:p>
            <a:r>
              <a:rPr lang="it-IT" dirty="0" smtClean="0"/>
              <a:t>Backup </a:t>
            </a:r>
            <a:r>
              <a:rPr lang="it-IT" dirty="0" err="1" smtClean="0"/>
              <a:t>Slides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2/21/11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71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 Bosisio  -  SuperB   SVT   Meeting    -    28-02-2011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343CA1-8613-244A-B771-A16EA01BA2F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1001713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solidFill>
                  <a:srgbClr val="0000FF"/>
                </a:solidFill>
                <a:cs typeface="+mj-cs"/>
              </a:rPr>
              <a:t>SuperB</a:t>
            </a:r>
            <a:r>
              <a:rPr lang="en-US" sz="2400" dirty="0" smtClean="0">
                <a:solidFill>
                  <a:srgbClr val="0000FF"/>
                </a:solidFill>
                <a:cs typeface="+mj-cs"/>
              </a:rPr>
              <a:t>  SVT  </a:t>
            </a:r>
            <a:r>
              <a:rPr lang="en-US" sz="2800" dirty="0" smtClean="0">
                <a:cs typeface="+mj-cs"/>
              </a:rPr>
              <a:t/>
            </a:r>
            <a:br>
              <a:rPr lang="en-US" sz="2800" dirty="0" smtClean="0">
                <a:cs typeface="+mj-cs"/>
              </a:rPr>
            </a:br>
            <a:r>
              <a:rPr lang="en-US" sz="2800" dirty="0" smtClean="0">
                <a:cs typeface="+mj-cs"/>
              </a:rPr>
              <a:t>Silicon Sensor Suppliers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96900" y="1450975"/>
            <a:ext cx="7924800" cy="4508500"/>
          </a:xfrm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Issue separated tenders for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Layer 0 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and for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Layers 1-5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different thickness (and wafer size?)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  <a:sym typeface="Wingdings"/>
              </a:rPr>
              <a:t>==&gt;</a:t>
            </a:r>
            <a:r>
              <a:rPr lang="en-US" dirty="0" smtClean="0">
                <a:solidFill>
                  <a:schemeClr val="tx1"/>
                </a:solidFill>
                <a:cs typeface="+mn-cs"/>
                <a:sym typeface="Wingdings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some suppliers could fabricate only one of the two</a:t>
            </a:r>
            <a:endParaRPr lang="en-US" dirty="0">
              <a:solidFill>
                <a:schemeClr val="tx1"/>
              </a:solidFill>
              <a:cs typeface="+mn-cs"/>
            </a:endParaRPr>
          </a:p>
          <a:p>
            <a:pPr marL="0" indent="0">
              <a:lnSpc>
                <a:spcPct val="140000"/>
              </a:lnSpc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Mail enquiring for interest sent to: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Micron</a:t>
            </a:r>
          </a:p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  <a:cs typeface="+mn-cs"/>
              </a:rPr>
              <a:t>Sintef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  <a:cs typeface="+mn-cs"/>
              </a:rPr>
              <a:t>CiS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 (Erfurt, D)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Hamamatsu</a:t>
            </a:r>
          </a:p>
          <a:p>
            <a:pPr marL="0" indent="0">
              <a:lnSpc>
                <a:spcPct val="140000"/>
              </a:lnSpc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Time frame for market survey: early 2012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76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965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Group is involved in strip(lets) detectors and in DAQ with FSSR2 (still used </a:t>
            </a:r>
            <a:r>
              <a:rPr lang="en-US" dirty="0"/>
              <a:t>for </a:t>
            </a:r>
            <a:r>
              <a:rPr lang="en-US" dirty="0" smtClean="0"/>
              <a:t>beam tests)</a:t>
            </a:r>
          </a:p>
          <a:p>
            <a:pPr>
              <a:buNone/>
            </a:pPr>
            <a:r>
              <a:rPr lang="en-US" dirty="0" smtClean="0"/>
              <a:t>Ongoing activities :</a:t>
            </a:r>
          </a:p>
          <a:p>
            <a:r>
              <a:rPr lang="en-US" dirty="0"/>
              <a:t>Sensors and </a:t>
            </a:r>
            <a:r>
              <a:rPr lang="en-US" dirty="0" err="1" smtClean="0"/>
              <a:t>Fanout</a:t>
            </a:r>
            <a:r>
              <a:rPr lang="en-US" dirty="0" smtClean="0"/>
              <a:t> specifications for the TDR</a:t>
            </a:r>
          </a:p>
          <a:p>
            <a:r>
              <a:rPr lang="en-US" dirty="0" smtClean="0"/>
              <a:t>Beam Test in Sept. (</a:t>
            </a:r>
            <a:r>
              <a:rPr lang="en-US" dirty="0"/>
              <a:t>Spare telescope </a:t>
            </a:r>
            <a:r>
              <a:rPr lang="en-US" dirty="0" smtClean="0"/>
              <a:t>modules construction and striplets run)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dE</a:t>
            </a:r>
            <a:r>
              <a:rPr lang="en-US" dirty="0"/>
              <a:t>/dx in </a:t>
            </a:r>
            <a:r>
              <a:rPr lang="en-US" dirty="0" smtClean="0"/>
              <a:t>SVT Studies with Bruno</a:t>
            </a:r>
          </a:p>
          <a:p>
            <a:r>
              <a:rPr lang="en-US" dirty="0"/>
              <a:t>Irradiation tests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pic>
        <p:nvPicPr>
          <p:cNvPr id="10" name="Picture 9" descr="stripl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" y="28992"/>
            <a:ext cx="2204260" cy="1653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724" y="38296"/>
            <a:ext cx="2319130" cy="17165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 Bosisio  -  SuperB   SVT   Meeting    -    28-02-2011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562D22-A9B0-174D-8FD0-D7B8FFC9E6B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482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>
                <a:cs typeface="+mj-cs"/>
              </a:rPr>
              <a:t>Silicon Sensor Suppliers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95313" y="1311275"/>
            <a:ext cx="7924800" cy="4835525"/>
          </a:xfrm>
          <a:ln>
            <a:solidFill>
              <a:srgbClr val="0000CC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sz="1400" dirty="0" smtClean="0"/>
              <a:t>Preliminary </a:t>
            </a:r>
            <a:r>
              <a:rPr lang="en-US" sz="1400" dirty="0"/>
              <a:t>description of the Silicon Microstrip Sensors for the Silicon Vertex Tracker at the Super-B-Factory </a:t>
            </a:r>
          </a:p>
          <a:p>
            <a:pPr marL="0" indent="0">
              <a:buFontTx/>
              <a:buNone/>
              <a:defRPr/>
            </a:pPr>
            <a:endParaRPr lang="en-US" sz="1400" dirty="0"/>
          </a:p>
          <a:p>
            <a:pPr marL="0" indent="0">
              <a:buFontTx/>
              <a:buNone/>
              <a:defRPr/>
            </a:pPr>
            <a:r>
              <a:rPr lang="en-US" sz="1400" dirty="0"/>
              <a:t>Inner Layer (LY0):</a:t>
            </a:r>
          </a:p>
          <a:p>
            <a:pPr marL="0" indent="0">
              <a:buFontTx/>
              <a:buNone/>
              <a:defRPr/>
            </a:pPr>
            <a:r>
              <a:rPr lang="en-US" sz="1400" dirty="0"/>
              <a:t>- Double Sided Microstrip Sensors</a:t>
            </a:r>
          </a:p>
          <a:p>
            <a:pPr marL="0" indent="0">
              <a:buFontTx/>
              <a:buNone/>
              <a:defRPr/>
            </a:pPr>
            <a:r>
              <a:rPr lang="en-US" sz="1400" dirty="0"/>
              <a:t>- 200 µm thick</a:t>
            </a:r>
          </a:p>
          <a:p>
            <a:pPr marL="0" indent="0">
              <a:buFontTx/>
              <a:buNone/>
              <a:defRPr/>
            </a:pPr>
            <a:r>
              <a:rPr lang="en-US" sz="1400" dirty="0"/>
              <a:t>- Size ~ 102 mm X 20 mm (--&gt; does not fit on a 100 mm wafer)</a:t>
            </a:r>
          </a:p>
          <a:p>
            <a:pPr marL="0" indent="0">
              <a:buFontTx/>
              <a:buNone/>
              <a:defRPr/>
            </a:pPr>
            <a:r>
              <a:rPr lang="en-US" sz="1400" dirty="0"/>
              <a:t>- AC-coupled, with polysilicon resistors (R ~ 1 </a:t>
            </a:r>
            <a:r>
              <a:rPr lang="en-US" sz="1400" dirty="0" err="1"/>
              <a:t>Mohm</a:t>
            </a:r>
            <a:r>
              <a:rPr lang="en-US" sz="1400" dirty="0"/>
              <a:t>)</a:t>
            </a:r>
          </a:p>
          <a:p>
            <a:pPr marL="0" indent="0">
              <a:buFontTx/>
              <a:buNone/>
              <a:defRPr/>
            </a:pPr>
            <a:r>
              <a:rPr lang="en-US" sz="1400" dirty="0"/>
              <a:t>- 50 µm strip pitch on both sides</a:t>
            </a:r>
          </a:p>
          <a:p>
            <a:pPr marL="0" indent="0">
              <a:buFontTx/>
              <a:buNone/>
              <a:defRPr/>
            </a:pPr>
            <a:r>
              <a:rPr lang="en-US" sz="1400" dirty="0"/>
              <a:t>- ~ 25 good sensors needed</a:t>
            </a:r>
          </a:p>
          <a:p>
            <a:pPr marL="0" indent="0">
              <a:buFontTx/>
              <a:buNone/>
              <a:defRPr/>
            </a:pPr>
            <a:endParaRPr lang="en-US" sz="1400" dirty="0"/>
          </a:p>
          <a:p>
            <a:pPr marL="0" indent="0">
              <a:buFontTx/>
              <a:buNone/>
              <a:defRPr/>
            </a:pPr>
            <a:r>
              <a:rPr lang="en-US" sz="1400" dirty="0"/>
              <a:t>Outer Layers (LY1-5):</a:t>
            </a:r>
          </a:p>
          <a:p>
            <a:pPr marL="0" indent="0">
              <a:buFontTx/>
              <a:buNone/>
              <a:defRPr/>
            </a:pPr>
            <a:r>
              <a:rPr lang="en-US" sz="1400" dirty="0"/>
              <a:t>- Double Sided Microstrip Sensors</a:t>
            </a:r>
          </a:p>
          <a:p>
            <a:pPr marL="0" indent="0">
              <a:buFontTx/>
              <a:buNone/>
              <a:defRPr/>
            </a:pPr>
            <a:r>
              <a:rPr lang="en-US" sz="1400" dirty="0"/>
              <a:t>- 300 µm thick</a:t>
            </a:r>
          </a:p>
          <a:p>
            <a:pPr marL="0" indent="0">
              <a:buFontTx/>
              <a:buNone/>
              <a:defRPr/>
            </a:pPr>
            <a:r>
              <a:rPr lang="en-US" sz="1400" dirty="0"/>
              <a:t>- 6 different models, differing in size and strip pitch (including one with trapezoidal</a:t>
            </a:r>
          </a:p>
          <a:p>
            <a:pPr marL="0" indent="0">
              <a:buFontTx/>
              <a:buNone/>
              <a:defRPr/>
            </a:pPr>
            <a:r>
              <a:rPr lang="en-US" sz="1400" dirty="0"/>
              <a:t>  shape); they all can fit on a 100 mm wafer </a:t>
            </a:r>
          </a:p>
          <a:p>
            <a:pPr marL="0" indent="0">
              <a:buFontTx/>
              <a:buNone/>
              <a:defRPr/>
            </a:pPr>
            <a:r>
              <a:rPr lang="en-US" sz="1400" dirty="0"/>
              <a:t>- AC-coupled, with polysilicon resistors (R ~ 5-10 </a:t>
            </a:r>
            <a:r>
              <a:rPr lang="en-US" sz="1400" dirty="0" err="1"/>
              <a:t>Mohm</a:t>
            </a:r>
            <a:r>
              <a:rPr lang="en-US" sz="1400" dirty="0"/>
              <a:t>, depending on model)</a:t>
            </a:r>
          </a:p>
          <a:p>
            <a:pPr marL="0" indent="0">
              <a:buFontTx/>
              <a:buNone/>
              <a:defRPr/>
            </a:pPr>
            <a:r>
              <a:rPr lang="fi-FI" sz="1400" dirty="0"/>
              <a:t>- 50-150 µm </a:t>
            </a:r>
            <a:r>
              <a:rPr lang="fi-FI" sz="1400" dirty="0" err="1"/>
              <a:t>strip</a:t>
            </a:r>
            <a:r>
              <a:rPr lang="fi-FI" sz="1400" dirty="0"/>
              <a:t> </a:t>
            </a:r>
            <a:r>
              <a:rPr lang="fi-FI" sz="1400" dirty="0" err="1"/>
              <a:t>pitch</a:t>
            </a:r>
            <a:endParaRPr lang="fi-FI" sz="1400" dirty="0"/>
          </a:p>
          <a:p>
            <a:pPr marL="0" indent="0">
              <a:buFontTx/>
              <a:buNone/>
              <a:defRPr/>
            </a:pPr>
            <a:r>
              <a:rPr lang="fi-FI" sz="1400" dirty="0"/>
              <a:t>- ~ 600 </a:t>
            </a:r>
            <a:r>
              <a:rPr lang="fi-FI" sz="1400" dirty="0" err="1"/>
              <a:t>good</a:t>
            </a:r>
            <a:r>
              <a:rPr lang="fi-FI" sz="1400" dirty="0"/>
              <a:t> </a:t>
            </a:r>
            <a:r>
              <a:rPr lang="fi-FI" sz="1400" dirty="0" err="1"/>
              <a:t>sensors</a:t>
            </a:r>
            <a:r>
              <a:rPr lang="fi-FI" sz="1400" dirty="0"/>
              <a:t> </a:t>
            </a:r>
            <a:r>
              <a:rPr lang="fi-FI" sz="1400" dirty="0" err="1"/>
              <a:t>needed</a:t>
            </a:r>
            <a:endParaRPr lang="fi-FI" sz="1400" dirty="0"/>
          </a:p>
          <a:p>
            <a:pPr marL="0" indent="0">
              <a:buFontTx/>
              <a:buNone/>
              <a:defRPr/>
            </a:pPr>
            <a:endParaRPr lang="en-US" sz="1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588" y="798513"/>
            <a:ext cx="75580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latin typeface="+mn-lt"/>
              </a:rPr>
              <a:t>Description sent to the potentially interested suppliers: </a:t>
            </a:r>
          </a:p>
        </p:txBody>
      </p:sp>
    </p:spTree>
    <p:extLst>
      <p:ext uri="{BB962C8B-B14F-4D97-AF65-F5344CB8AC3E}">
        <p14:creationId xmlns:p14="http://schemas.microsoft.com/office/powerpoint/2010/main" val="212835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 Bosisio  -  SuperB   SVT   Meeting    -    28-02-2011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0D3695-00B0-1547-8F11-0AD86D79E2A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4788"/>
            <a:ext cx="7694612" cy="4746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/>
              <a:t>Answers received </a:t>
            </a:r>
            <a:r>
              <a:rPr lang="en-US" sz="2800" dirty="0" smtClean="0"/>
              <a:t>so far</a:t>
            </a:r>
            <a:endParaRPr lang="en-US" sz="2800" dirty="0" smtClean="0">
              <a:cs typeface="+mj-cs"/>
            </a:endParaRP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19150"/>
            <a:ext cx="7924800" cy="526573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cs typeface="+mn-cs"/>
              </a:rPr>
              <a:t>Micron</a:t>
            </a:r>
          </a:p>
          <a:p>
            <a:pPr lvl="1">
              <a:spcBef>
                <a:spcPct val="30000"/>
              </a:spcBef>
              <a:defRPr/>
            </a:pPr>
            <a:r>
              <a:rPr lang="en-US" dirty="0" smtClean="0"/>
              <a:t>Very much interested, can make both types </a:t>
            </a:r>
          </a:p>
          <a:p>
            <a:pPr>
              <a:spcBef>
                <a:spcPct val="30000"/>
              </a:spcBef>
              <a:defRPr/>
            </a:pPr>
            <a:r>
              <a:rPr lang="en-US" dirty="0" err="1" smtClean="0"/>
              <a:t>CiS</a:t>
            </a:r>
            <a:endParaRPr lang="en-US" dirty="0" smtClean="0"/>
          </a:p>
          <a:p>
            <a:pPr lvl="1">
              <a:spcBef>
                <a:spcPct val="30000"/>
              </a:spcBef>
              <a:defRPr/>
            </a:pPr>
            <a:r>
              <a:rPr lang="en-US" dirty="0" smtClean="0"/>
              <a:t>LY1-5 OK,  for LY0 maybe in one year</a:t>
            </a:r>
          </a:p>
          <a:p>
            <a:pPr>
              <a:spcBef>
                <a:spcPct val="30000"/>
              </a:spcBef>
              <a:defRPr/>
            </a:pPr>
            <a:r>
              <a:rPr lang="en-US" dirty="0" smtClean="0"/>
              <a:t>Hamamatsu</a:t>
            </a:r>
          </a:p>
          <a:p>
            <a:pPr lvl="1">
              <a:spcBef>
                <a:spcPct val="30000"/>
              </a:spcBef>
              <a:defRPr/>
            </a:pPr>
            <a:r>
              <a:rPr lang="en-US" dirty="0" smtClean="0"/>
              <a:t>Answer received from Japan headquarters:</a:t>
            </a:r>
          </a:p>
          <a:p>
            <a:pPr lvl="2">
              <a:spcBef>
                <a:spcPct val="30000"/>
              </a:spcBef>
              <a:defRPr/>
            </a:pPr>
            <a:r>
              <a:rPr lang="en-US" dirty="0" smtClean="0"/>
              <a:t>They work on 150 mm wafers only</a:t>
            </a:r>
          </a:p>
          <a:p>
            <a:pPr lvl="2">
              <a:spcBef>
                <a:spcPct val="30000"/>
              </a:spcBef>
              <a:defRPr/>
            </a:pPr>
            <a:r>
              <a:rPr lang="en-US" dirty="0" smtClean="0"/>
              <a:t>Minimum thickness </a:t>
            </a:r>
            <a:r>
              <a:rPr lang="en-US" dirty="0" smtClean="0">
                <a:solidFill>
                  <a:srgbClr val="FF0000"/>
                </a:solidFill>
              </a:rPr>
              <a:t>320 µm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(acceptable for LY1-5 ?)</a:t>
            </a:r>
          </a:p>
          <a:p>
            <a:pPr>
              <a:spcBef>
                <a:spcPct val="30000"/>
              </a:spcBef>
              <a:defRPr/>
            </a:pPr>
            <a:r>
              <a:rPr lang="en-US" dirty="0" err="1" smtClean="0"/>
              <a:t>Sintef</a:t>
            </a:r>
            <a:endParaRPr lang="en-US" dirty="0" smtClean="0"/>
          </a:p>
          <a:p>
            <a:pPr lvl="1">
              <a:spcBef>
                <a:spcPct val="30000"/>
              </a:spcBef>
              <a:defRPr/>
            </a:pPr>
            <a:r>
              <a:rPr lang="en-US" dirty="0"/>
              <a:t>R</a:t>
            </a:r>
            <a:r>
              <a:rPr lang="en-US" dirty="0" smtClean="0"/>
              <a:t>esponsible person was absent; </a:t>
            </a:r>
            <a:r>
              <a:rPr lang="en-US" dirty="0"/>
              <a:t>I</a:t>
            </a:r>
            <a:r>
              <a:rPr lang="en-US" dirty="0" smtClean="0"/>
              <a:t> will meet him this week in Trento</a:t>
            </a:r>
          </a:p>
          <a:p>
            <a:pPr lvl="1">
              <a:spcBef>
                <a:spcPct val="30000"/>
              </a:spcBef>
              <a:defRPr/>
            </a:pPr>
            <a:r>
              <a:rPr lang="en-US" dirty="0" smtClean="0"/>
              <a:t>From their published realizations, I think they can make both types; we must see if they are interested</a:t>
            </a:r>
          </a:p>
          <a:p>
            <a:pPr lvl="1">
              <a:spcBef>
                <a:spcPct val="30000"/>
              </a:spcBef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242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 Bosisio  -  SuperB   SVT   Meeting    -    28-02-2011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FAF8C2-1385-AA48-B503-A7D8487E0C4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49238"/>
            <a:ext cx="7694612" cy="4746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>What about FBK-</a:t>
            </a:r>
            <a:r>
              <a:rPr lang="en-US" sz="2800" dirty="0" err="1" smtClean="0"/>
              <a:t>irst</a:t>
            </a:r>
            <a:r>
              <a:rPr lang="en-US" sz="2800" dirty="0" smtClean="0"/>
              <a:t>?</a:t>
            </a:r>
            <a:endParaRPr lang="en-US" sz="2800" dirty="0" smtClean="0">
              <a:cs typeface="+mj-cs"/>
            </a:endParaRP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36625"/>
            <a:ext cx="7924800" cy="51181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They have the technical capability for LY 1-5</a:t>
            </a:r>
          </a:p>
          <a:p>
            <a:pPr>
              <a:spcBef>
                <a:spcPct val="30000"/>
              </a:spcBef>
              <a:defRPr/>
            </a:pPr>
            <a:endParaRPr lang="en-US" dirty="0" smtClean="0"/>
          </a:p>
          <a:p>
            <a:pPr>
              <a:spcBef>
                <a:spcPct val="30000"/>
              </a:spcBef>
              <a:defRPr/>
            </a:pPr>
            <a:r>
              <a:rPr lang="en-US" dirty="0" smtClean="0"/>
              <a:t>They are not in a position to supply LY0 sensors</a:t>
            </a:r>
          </a:p>
          <a:p>
            <a:pPr lvl="1">
              <a:spcBef>
                <a:spcPct val="30000"/>
              </a:spcBef>
              <a:defRPr/>
            </a:pPr>
            <a:r>
              <a:rPr lang="en-US" dirty="0" smtClean="0"/>
              <a:t>200 µm 2-sided processing OK</a:t>
            </a:r>
          </a:p>
          <a:p>
            <a:pPr marL="457200" lvl="1" indent="0">
              <a:spcBef>
                <a:spcPct val="30000"/>
              </a:spcBef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BUT</a:t>
            </a:r>
          </a:p>
          <a:p>
            <a:pPr lvl="1">
              <a:spcBef>
                <a:spcPct val="30000"/>
              </a:spcBef>
              <a:defRPr/>
            </a:pPr>
            <a:r>
              <a:rPr lang="en-US" dirty="0" smtClean="0"/>
              <a:t>Wafer size presently limited to 100 mm</a:t>
            </a:r>
          </a:p>
          <a:p>
            <a:pPr lvl="1">
              <a:spcBef>
                <a:spcPct val="30000"/>
              </a:spcBef>
              <a:defRPr/>
            </a:pPr>
            <a:r>
              <a:rPr lang="en-US" dirty="0" smtClean="0"/>
              <a:t>Fab line upgrade to 150 mm under discussion, but not feasible soon enough to participate in this supply</a:t>
            </a:r>
          </a:p>
          <a:p>
            <a:pPr lvl="1">
              <a:spcBef>
                <a:spcPct val="30000"/>
              </a:spcBef>
              <a:defRPr/>
            </a:pPr>
            <a:endParaRPr lang="en-US" dirty="0" smtClean="0"/>
          </a:p>
          <a:p>
            <a:pPr>
              <a:spcBef>
                <a:spcPct val="3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I will be in Trento </a:t>
            </a:r>
            <a:r>
              <a:rPr lang="en-US" dirty="0" smtClean="0">
                <a:solidFill>
                  <a:srgbClr val="0000FF"/>
                </a:solidFill>
              </a:rPr>
              <a:t>this week</a:t>
            </a:r>
            <a:r>
              <a:rPr lang="en-US" dirty="0">
                <a:solidFill>
                  <a:srgbClr val="0000FF"/>
                </a:solidFill>
              </a:rPr>
              <a:t>, will talk to them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358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L. Bosisio  -  SuperB   SVT   Meeting    -    28-02-2011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AAA146-284F-CA43-A46F-ABE603F56BD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49238"/>
            <a:ext cx="7694612" cy="4746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>A second possible supplier in UK?</a:t>
            </a:r>
            <a:endParaRPr lang="en-US" sz="2800" dirty="0" smtClean="0">
              <a:cs typeface="+mj-cs"/>
            </a:endParaRP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6175"/>
            <a:ext cx="7924800" cy="51181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Mail from A. </a:t>
            </a:r>
            <a:r>
              <a:rPr lang="en-US" dirty="0">
                <a:solidFill>
                  <a:schemeClr val="tx1"/>
                </a:solidFill>
              </a:rPr>
              <a:t>Bevan: </a:t>
            </a:r>
            <a:r>
              <a:rPr lang="en-US" dirty="0">
                <a:solidFill>
                  <a:srgbClr val="0000FF"/>
                </a:solidFill>
              </a:rPr>
              <a:t>E2V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(http</a:t>
            </a:r>
            <a:r>
              <a:rPr lang="en-US" dirty="0">
                <a:solidFill>
                  <a:srgbClr val="0000FF"/>
                </a:solidFill>
              </a:rPr>
              <a:t>://</a:t>
            </a:r>
            <a:r>
              <a:rPr lang="en-US" dirty="0" smtClean="0">
                <a:solidFill>
                  <a:srgbClr val="0000FF"/>
                </a:solidFill>
              </a:rPr>
              <a:t>www.e2v.com)</a:t>
            </a:r>
            <a:r>
              <a:rPr lang="en-US" dirty="0" smtClean="0">
                <a:solidFill>
                  <a:schemeClr val="tx1"/>
                </a:solidFill>
              </a:rPr>
              <a:t>, known for CCDs and CMOS image sensors, could be interested in supplying strip detectors (??).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He will investigate….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The step does not look a simple one: strip detectors (</a:t>
            </a:r>
            <a:r>
              <a:rPr lang="en-US" dirty="0">
                <a:solidFill>
                  <a:schemeClr val="tx1"/>
                </a:solidFill>
              </a:rPr>
              <a:t>not to mention double-sided ones</a:t>
            </a:r>
            <a:r>
              <a:rPr lang="en-US" dirty="0" smtClean="0">
                <a:solidFill>
                  <a:schemeClr val="tx1"/>
                </a:solidFill>
              </a:rPr>
              <a:t>) have different processing requirements from CCDs and CMOS image sensors…</a:t>
            </a:r>
          </a:p>
        </p:txBody>
      </p:sp>
    </p:spTree>
    <p:extLst>
      <p:ext uri="{BB962C8B-B14F-4D97-AF65-F5344CB8AC3E}">
        <p14:creationId xmlns:p14="http://schemas.microsoft.com/office/powerpoint/2010/main" val="37331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Some Final </a:t>
            </a:r>
            <a:r>
              <a:rPr lang="en-US" sz="3600" dirty="0" err="1"/>
              <a:t>Fanout</a:t>
            </a:r>
            <a:r>
              <a:rPr lang="en-US" sz="3600" dirty="0"/>
              <a:t> </a:t>
            </a:r>
            <a:r>
              <a:rPr lang="en-US" sz="3600" dirty="0" smtClean="0"/>
              <a:t>parameters from BaBar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334"/>
            <a:ext cx="8229600" cy="5057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err="1" smtClean="0"/>
              <a:t>Biblio</a:t>
            </a:r>
            <a:r>
              <a:rPr lang="en-US" sz="2800" dirty="0" smtClean="0"/>
              <a:t>: TDR, BaBar Notes </a:t>
            </a:r>
            <a:r>
              <a:rPr lang="en-US" sz="2800" dirty="0"/>
              <a:t>376 (</a:t>
            </a:r>
            <a:r>
              <a:rPr lang="en-US" sz="2800" dirty="0" err="1"/>
              <a:t>Fanout</a:t>
            </a:r>
            <a:r>
              <a:rPr lang="en-US" sz="2800" dirty="0"/>
              <a:t> specs</a:t>
            </a:r>
            <a:r>
              <a:rPr lang="en-US" sz="2800" dirty="0" smtClean="0"/>
              <a:t>), </a:t>
            </a:r>
            <a:r>
              <a:rPr lang="en-US" sz="2800" dirty="0"/>
              <a:t>307 </a:t>
            </a:r>
            <a:r>
              <a:rPr lang="en-US" sz="2800" dirty="0" smtClean="0"/>
              <a:t>(Assembly), 312 (Final </a:t>
            </a:r>
            <a:r>
              <a:rPr lang="en-US" sz="2800" dirty="0" err="1" smtClean="0"/>
              <a:t>Geom</a:t>
            </a:r>
            <a:r>
              <a:rPr lang="en-US" sz="2800" dirty="0" smtClean="0"/>
              <a:t>), 273 (Numbering Conventions), 306, 392, BaBar detector.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/>
              <a:t>50 μm </a:t>
            </a:r>
            <a:r>
              <a:rPr lang="en-US" sz="2800" dirty="0" smtClean="0"/>
              <a:t>thick </a:t>
            </a:r>
            <a:r>
              <a:rPr lang="en-US" sz="2800" dirty="0" err="1" smtClean="0"/>
              <a:t>Upilex</a:t>
            </a:r>
            <a:r>
              <a:rPr lang="en-US" sz="2800" dirty="0" smtClean="0"/>
              <a:t> substrate </a:t>
            </a:r>
          </a:p>
          <a:p>
            <a:r>
              <a:rPr lang="en-US" sz="2800" dirty="0" smtClean="0"/>
              <a:t>4.5 </a:t>
            </a:r>
            <a:r>
              <a:rPr lang="en-US" sz="2800" dirty="0"/>
              <a:t>μm </a:t>
            </a:r>
            <a:r>
              <a:rPr lang="en-US" sz="2800" dirty="0" smtClean="0"/>
              <a:t>Cu layer deposited on 150 nm layer of adhesive Cr</a:t>
            </a:r>
          </a:p>
          <a:p>
            <a:r>
              <a:rPr lang="en-US" sz="2800" dirty="0" smtClean="0"/>
              <a:t>&lt;1 μm Au layer on another </a:t>
            </a:r>
            <a:r>
              <a:rPr lang="en-US" sz="2800" dirty="0"/>
              <a:t>150 nm layer of </a:t>
            </a:r>
            <a:r>
              <a:rPr lang="en-US" sz="2800" dirty="0" smtClean="0"/>
              <a:t>Cr</a:t>
            </a:r>
          </a:p>
          <a:p>
            <a:r>
              <a:rPr lang="en-US" sz="2800" dirty="0" smtClean="0"/>
              <a:t>Average rad. </a:t>
            </a:r>
            <a:r>
              <a:rPr lang="en-US" sz="2800" dirty="0"/>
              <a:t>l</a:t>
            </a:r>
            <a:r>
              <a:rPr lang="en-US" sz="2800" dirty="0" smtClean="0"/>
              <a:t>ength 0.03%</a:t>
            </a:r>
            <a:r>
              <a:rPr lang="en-US" sz="2800" dirty="0"/>
              <a:t>X</a:t>
            </a:r>
            <a:r>
              <a:rPr lang="en-US" sz="2800" baseline="-25000" dirty="0"/>
              <a:t>0</a:t>
            </a:r>
            <a:endParaRPr lang="en-US" sz="2800" dirty="0" smtClean="0"/>
          </a:p>
          <a:p>
            <a:r>
              <a:rPr lang="en-US" sz="2800" dirty="0" smtClean="0"/>
              <a:t>R=1.6 </a:t>
            </a:r>
            <a:r>
              <a:rPr lang="en-US" sz="2800" dirty="0" err="1" smtClean="0"/>
              <a:t>Ω</a:t>
            </a:r>
            <a:r>
              <a:rPr lang="en-US" sz="2800" dirty="0" smtClean="0"/>
              <a:t>/cm R</a:t>
            </a:r>
            <a:r>
              <a:rPr lang="en-US" sz="2800" baseline="-25000" dirty="0" smtClean="0"/>
              <a:t>IS</a:t>
            </a:r>
            <a:r>
              <a:rPr lang="en-US" sz="2800" dirty="0" smtClean="0"/>
              <a:t>&gt;2M</a:t>
            </a:r>
            <a:r>
              <a:rPr lang="en-US" sz="2800" dirty="0"/>
              <a:t>Ω</a:t>
            </a:r>
            <a:endParaRPr lang="en-US" sz="2800" dirty="0" smtClean="0"/>
          </a:p>
          <a:p>
            <a:r>
              <a:rPr lang="en-US" sz="2800" dirty="0" smtClean="0"/>
              <a:t>C</a:t>
            </a:r>
            <a:r>
              <a:rPr lang="en-US" sz="2800" baseline="-25000" dirty="0" smtClean="0"/>
              <a:t>IS</a:t>
            </a:r>
            <a:r>
              <a:rPr lang="en-US" sz="2800" dirty="0" smtClean="0"/>
              <a:t>=0.52pF/cm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2/21/11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3817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69" y="274638"/>
            <a:ext cx="8526219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Some </a:t>
            </a:r>
            <a:r>
              <a:rPr lang="en-US" sz="3600" dirty="0" err="1" smtClean="0"/>
              <a:t>Fanout</a:t>
            </a:r>
            <a:r>
              <a:rPr lang="en-US" sz="3600" dirty="0" smtClean="0"/>
              <a:t> parameters from BaBar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13733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28 different designs </a:t>
            </a:r>
            <a:r>
              <a:rPr lang="en-US" sz="2800" dirty="0"/>
              <a:t>to </a:t>
            </a:r>
            <a:r>
              <a:rPr lang="en-US" sz="2800" dirty="0" smtClean="0"/>
              <a:t>accommodate all layer specs: 01 02 03 4A 4B 5A 5B; </a:t>
            </a:r>
            <a:r>
              <a:rPr lang="en-US" sz="2800" dirty="0" err="1" smtClean="0"/>
              <a:t>Forw</a:t>
            </a:r>
            <a:r>
              <a:rPr lang="en-US" sz="2800" dirty="0" smtClean="0"/>
              <a:t> </a:t>
            </a:r>
            <a:r>
              <a:rPr lang="en-US" sz="2800" dirty="0" err="1" smtClean="0"/>
              <a:t>Backw</a:t>
            </a:r>
            <a:r>
              <a:rPr lang="en-US" sz="2800" dirty="0" smtClean="0"/>
              <a:t>; Z Phi.</a:t>
            </a:r>
          </a:p>
          <a:p>
            <a:r>
              <a:rPr lang="en-US" sz="2800" dirty="0" smtClean="0"/>
              <a:t>Total 208 </a:t>
            </a:r>
            <a:r>
              <a:rPr lang="en-US" sz="2800" dirty="0" err="1" smtClean="0"/>
              <a:t>fanouts</a:t>
            </a:r>
            <a:r>
              <a:rPr lang="en-US" sz="2800" dirty="0" smtClean="0"/>
              <a:t> for the </a:t>
            </a:r>
            <a:r>
              <a:rPr lang="en-US" sz="2800" dirty="0"/>
              <a:t>6 6 6 </a:t>
            </a:r>
            <a:r>
              <a:rPr lang="en-US" sz="2800" dirty="0" smtClean="0"/>
              <a:t>16 18 modules</a:t>
            </a:r>
          </a:p>
          <a:p>
            <a:r>
              <a:rPr lang="en-US" sz="2800" dirty="0" smtClean="0"/>
              <a:t>Minimum pitch 41 </a:t>
            </a:r>
            <a:r>
              <a:rPr lang="en-US" sz="2800" dirty="0"/>
              <a:t>μm </a:t>
            </a:r>
            <a:r>
              <a:rPr lang="en-US" sz="2800" dirty="0" smtClean="0"/>
              <a:t>(on wafer type VI Wedge)</a:t>
            </a:r>
          </a:p>
          <a:p>
            <a:r>
              <a:rPr lang="en-US" sz="2800" dirty="0" smtClean="0"/>
              <a:t>Line </a:t>
            </a:r>
            <a:r>
              <a:rPr lang="en-US" sz="2800" dirty="0"/>
              <a:t>width </a:t>
            </a:r>
            <a:r>
              <a:rPr lang="en-US" sz="2800" dirty="0" smtClean="0"/>
              <a:t>depends on </a:t>
            </a:r>
            <a:r>
              <a:rPr lang="en-US" sz="2800" dirty="0"/>
              <a:t>strip </a:t>
            </a:r>
            <a:r>
              <a:rPr lang="en-US" sz="2800" dirty="0" smtClean="0"/>
              <a:t>pitch, 30(70) μm on 100(210) μm strip pitch, reducing to 20 μm on electronics side (min. 8 μm)</a:t>
            </a:r>
          </a:p>
          <a:p>
            <a:r>
              <a:rPr lang="en-US" sz="2800" dirty="0" smtClean="0"/>
              <a:t>2x Ganging on Layers Z 4 &amp; 5 (from 55% to 98.9</a:t>
            </a:r>
            <a:r>
              <a:rPr lang="en-US" sz="2800" dirty="0"/>
              <a:t> </a:t>
            </a:r>
            <a:r>
              <a:rPr lang="en-US" sz="2800" dirty="0" smtClean="0"/>
              <a:t>%)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2/21/11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t>25</a:t>
            </a:fld>
            <a:endParaRPr lang="it-IT" dirty="0"/>
          </a:p>
        </p:txBody>
      </p:sp>
      <p:pic>
        <p:nvPicPr>
          <p:cNvPr id="9" name="Picture 8" descr="Gang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36" y="4674833"/>
            <a:ext cx="5911497" cy="218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63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of initial </a:t>
            </a:r>
            <a:r>
              <a:rPr lang="en-US" dirty="0" err="1" smtClean="0"/>
              <a:t>dE</a:t>
            </a:r>
            <a:r>
              <a:rPr lang="en-US" dirty="0" smtClean="0"/>
              <a:t>/dx info for </a:t>
            </a:r>
            <a:r>
              <a:rPr lang="en-US" i="1" dirty="0" smtClean="0"/>
              <a:t>π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8" name="Picture 7" descr="dEdxMom_fitP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80" y="1377934"/>
            <a:ext cx="7204992" cy="48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60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</a:t>
            </a:r>
            <a:r>
              <a:rPr lang="en-US" dirty="0"/>
              <a:t>/dx </a:t>
            </a:r>
            <a:r>
              <a:rPr lang="en-US" i="1" dirty="0" smtClean="0"/>
              <a:t>π </a:t>
            </a:r>
            <a:r>
              <a:rPr lang="en-US" dirty="0"/>
              <a:t>i</a:t>
            </a:r>
            <a:r>
              <a:rPr lang="en-US" dirty="0" smtClean="0"/>
              <a:t>n 8 p slices (60-400MeV/c)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6" name="Picture 5" descr="dataWoutT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5926" y="-194000"/>
            <a:ext cx="5031515" cy="82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49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“</a:t>
            </a:r>
            <a:r>
              <a:rPr lang="it-IT" dirty="0" err="1" smtClean="0"/>
              <a:t>Digitized</a:t>
            </a:r>
            <a:r>
              <a:rPr lang="it-IT" dirty="0" smtClean="0"/>
              <a:t>” </a:t>
            </a:r>
            <a:r>
              <a:rPr lang="en-US" dirty="0" err="1"/>
              <a:t>dE</a:t>
            </a:r>
            <a:r>
              <a:rPr lang="en-US" dirty="0"/>
              <a:t>/dx </a:t>
            </a:r>
            <a:r>
              <a:rPr lang="en-US" dirty="0" smtClean="0"/>
              <a:t>for Phi strips</a:t>
            </a:r>
            <a:br>
              <a:rPr lang="en-US" dirty="0" smtClean="0"/>
            </a:br>
            <a:r>
              <a:rPr lang="en-US" dirty="0" smtClean="0"/>
              <a:t>8 linear Thresholds 0.2Mip-1.25Mip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7" name="Picture 6" descr="stripPhiT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2087" y="-123361"/>
            <a:ext cx="4816313" cy="81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15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“</a:t>
            </a:r>
            <a:r>
              <a:rPr lang="it-IT" dirty="0" err="1" smtClean="0"/>
              <a:t>Digitized</a:t>
            </a:r>
            <a:r>
              <a:rPr lang="it-IT" dirty="0" smtClean="0"/>
              <a:t>” </a:t>
            </a:r>
            <a:r>
              <a:rPr lang="en-US" dirty="0" err="1"/>
              <a:t>dE</a:t>
            </a:r>
            <a:r>
              <a:rPr lang="en-US" dirty="0"/>
              <a:t>/dx Phi </a:t>
            </a:r>
            <a:r>
              <a:rPr lang="en-US" dirty="0" smtClean="0"/>
              <a:t>strips</a:t>
            </a:r>
            <a:br>
              <a:rPr lang="en-US" dirty="0" smtClean="0"/>
            </a:br>
            <a:r>
              <a:rPr lang="en-US" dirty="0" smtClean="0"/>
              <a:t>8 log. </a:t>
            </a:r>
            <a:r>
              <a:rPr lang="en-US" dirty="0" err="1" smtClean="0"/>
              <a:t>Thr</a:t>
            </a:r>
            <a:r>
              <a:rPr lang="en-US" dirty="0" smtClean="0"/>
              <a:t> 0.2Mip-10Mip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8" name="Picture 7" descr="stripPhiT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3358" y="-173063"/>
            <a:ext cx="4765304" cy="8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4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Sensors and </a:t>
            </a:r>
            <a:r>
              <a:rPr lang="en-US" sz="4000" dirty="0" err="1"/>
              <a:t>Fanout</a:t>
            </a:r>
            <a:r>
              <a:rPr lang="en-US" sz="4000" dirty="0"/>
              <a:t> </a:t>
            </a:r>
            <a:r>
              <a:rPr lang="en-US" sz="4000" dirty="0" smtClean="0"/>
              <a:t>for </a:t>
            </a:r>
            <a:r>
              <a:rPr lang="en-US" sz="4000" dirty="0"/>
              <a:t>TDR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L.B. has had a preliminary contact with Hamamatsu,  Micron, FBK-</a:t>
            </a:r>
            <a:r>
              <a:rPr lang="en-US" dirty="0" err="1" smtClean="0"/>
              <a:t>irst</a:t>
            </a:r>
            <a:r>
              <a:rPr lang="en-US" dirty="0" smtClean="0"/>
              <a:t>, </a:t>
            </a:r>
            <a:r>
              <a:rPr lang="en-US" dirty="0" err="1" smtClean="0"/>
              <a:t>Sintef</a:t>
            </a:r>
            <a:r>
              <a:rPr lang="en-US" dirty="0" smtClean="0"/>
              <a:t>, </a:t>
            </a:r>
            <a:r>
              <a:rPr lang="en-US" dirty="0" err="1" smtClean="0"/>
              <a:t>CiS</a:t>
            </a:r>
            <a:r>
              <a:rPr lang="en-US" dirty="0" smtClean="0"/>
              <a:t>, (E2V) for the procurement of double sided silicon strip sensors for the 6 layers of SVT. </a:t>
            </a:r>
            <a:r>
              <a:rPr lang="en-US" dirty="0" smtClean="0">
                <a:solidFill>
                  <a:srgbClr val="FF0000"/>
                </a:solidFill>
              </a:rPr>
              <a:t>News from our last meeting: it seams feasible to increase the </a:t>
            </a:r>
            <a:r>
              <a:rPr lang="en-US" dirty="0" err="1" smtClean="0">
                <a:solidFill>
                  <a:srgbClr val="FF0000"/>
                </a:solidFill>
              </a:rPr>
              <a:t>metalization</a:t>
            </a:r>
            <a:r>
              <a:rPr lang="en-US" dirty="0" smtClean="0">
                <a:solidFill>
                  <a:srgbClr val="FF0000"/>
                </a:solidFill>
              </a:rPr>
              <a:t> thickness to reduce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series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For the </a:t>
            </a:r>
            <a:r>
              <a:rPr lang="en-US" dirty="0" err="1" smtClean="0"/>
              <a:t>fanouts</a:t>
            </a:r>
            <a:r>
              <a:rPr lang="en-US" dirty="0" smtClean="0"/>
              <a:t> of layers 1-5 we are  considering CERN and also possible  alternatives (e.g. two Italian companies TVR and </a:t>
            </a:r>
            <a:r>
              <a:rPr lang="en-US" dirty="0" err="1" smtClean="0"/>
              <a:t>Cistelaier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Activities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sz="2400" dirty="0" smtClean="0">
                <a:latin typeface="Comic Sans MS" charset="0"/>
              </a:rPr>
              <a:t>Measurement of the parameters of the striplets sensor, and possibly an estimate of the radiation effects</a:t>
            </a:r>
          </a:p>
          <a:p>
            <a:pPr lvl="1">
              <a:defRPr/>
            </a:pPr>
            <a:r>
              <a:rPr lang="en-US" sz="2400" dirty="0" smtClean="0">
                <a:latin typeface="Comic Sans MS" charset="0"/>
              </a:rPr>
              <a:t>L1-5 Definition of the sensor </a:t>
            </a:r>
            <a:r>
              <a:rPr lang="en-US" sz="2400" dirty="0" err="1" smtClean="0">
                <a:latin typeface="Comic Sans MS" charset="0"/>
              </a:rPr>
              <a:t>charateristics</a:t>
            </a:r>
            <a:r>
              <a:rPr lang="en-US" sz="2400" dirty="0" smtClean="0">
                <a:latin typeface="Comic Sans MS" charset="0"/>
              </a:rPr>
              <a:t> (</a:t>
            </a:r>
            <a:r>
              <a:rPr lang="en-US" sz="2400" dirty="0" err="1" smtClean="0">
                <a:latin typeface="Comic Sans MS" charset="0"/>
              </a:rPr>
              <a:t>dimentions</a:t>
            </a:r>
            <a:r>
              <a:rPr lang="en-US" sz="2400" dirty="0" smtClean="0">
                <a:latin typeface="Comic Sans MS" charset="0"/>
              </a:rPr>
              <a:t> , strip pitch, bias resistors, …). (Layout </a:t>
            </a:r>
            <a:r>
              <a:rPr lang="en-US" sz="2400" dirty="0" smtClean="0">
                <a:latin typeface="Comic Sans MS" charset="0"/>
                <a:sym typeface="Wingdings"/>
              </a:rPr>
              <a:t> 2012)</a:t>
            </a:r>
            <a:endParaRPr lang="en-US" sz="2400" dirty="0" smtClean="0">
              <a:latin typeface="Comic Sans MS" charset="0"/>
            </a:endParaRPr>
          </a:p>
          <a:p>
            <a:pPr lvl="1">
              <a:defRPr/>
            </a:pPr>
            <a:r>
              <a:rPr lang="en-US" sz="2400" dirty="0" smtClean="0">
                <a:latin typeface="Comic Sans MS" charset="0"/>
              </a:rPr>
              <a:t>L1-5 Estimate of the modules capacity and series resistance.</a:t>
            </a:r>
          </a:p>
          <a:p>
            <a:pPr lvl="1">
              <a:defRPr/>
            </a:pPr>
            <a:r>
              <a:rPr lang="en-US" sz="2400" dirty="0" smtClean="0">
                <a:latin typeface="Comic Sans MS" charset="0"/>
              </a:rPr>
              <a:t>Beam Test …</a:t>
            </a:r>
            <a:endParaRPr lang="en-US" sz="2400" dirty="0" smtClean="0">
              <a:latin typeface="Comic Sans MS" charset="0"/>
            </a:endParaRPr>
          </a:p>
          <a:p>
            <a:pPr lvl="1">
              <a:defRPr/>
            </a:pPr>
            <a:endParaRPr lang="en-US" sz="2000" dirty="0" smtClean="0">
              <a:latin typeface="Comic Sans MS" charset="0"/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19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Spare telescope modules and beam test (Sept. 2011)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are building other 4 telescope modules with a FSSR2 in order to a have a 3+3 telescope configuration; 5 were already available and used in 2008-2009 beam tests in a 2+2 configuration.</a:t>
            </a:r>
          </a:p>
          <a:p>
            <a:endParaRPr lang="en-US" dirty="0" smtClean="0"/>
          </a:p>
          <a:p>
            <a:r>
              <a:rPr lang="en-US" dirty="0" smtClean="0"/>
              <a:t>A striplets module was also tested in 2008, and it can be tested again at higher angles and lower thresholds.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24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Striplets </a:t>
            </a:r>
            <a:r>
              <a:rPr lang="it-IT" dirty="0" err="1" smtClean="0"/>
              <a:t>results</a:t>
            </a:r>
            <a:r>
              <a:rPr lang="it-IT" smtClean="0"/>
              <a:t> in 2008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 Vitale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8" name="Picture 7" descr="Screen shot 2011-04-04 at 10.01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81446"/>
            <a:ext cx="4991100" cy="1638300"/>
          </a:xfrm>
          <a:prstGeom prst="rect">
            <a:avLst/>
          </a:prstGeom>
        </p:spPr>
      </p:pic>
      <p:pic>
        <p:nvPicPr>
          <p:cNvPr id="9" name="Picture 8" descr="clustSize-vs-angl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3" y="3395205"/>
            <a:ext cx="4180971" cy="2831557"/>
          </a:xfrm>
          <a:prstGeom prst="rect">
            <a:avLst/>
          </a:prstGeom>
        </p:spPr>
      </p:pic>
      <p:pic>
        <p:nvPicPr>
          <p:cNvPr id="13" name="Content Placeholder 12" descr="clustRes-vs-angle.eps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" b="-3734"/>
          <a:stretch/>
        </p:blipFill>
        <p:spPr>
          <a:xfrm>
            <a:off x="4371388" y="3520947"/>
            <a:ext cx="4315412" cy="2871778"/>
          </a:xfrm>
        </p:spPr>
      </p:pic>
      <p:sp>
        <p:nvSpPr>
          <p:cNvPr id="14" name="TextBox 13"/>
          <p:cNvSpPr txBox="1"/>
          <p:nvPr/>
        </p:nvSpPr>
        <p:spPr>
          <a:xfrm>
            <a:off x="5871774" y="2037123"/>
            <a:ext cx="2619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125ns shaping time.</a:t>
            </a:r>
          </a:p>
          <a:p>
            <a:r>
              <a:rPr lang="en-US" dirty="0" smtClean="0"/>
              <a:t>Expected noise 320e-</a:t>
            </a:r>
          </a:p>
          <a:p>
            <a:r>
              <a:rPr lang="en-US" dirty="0" smtClean="0"/>
              <a:t>for C=4pF Tele (≈Striplets)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7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Eff./</a:t>
            </a:r>
            <a:r>
              <a:rPr lang="en-US" dirty="0" err="1" smtClean="0">
                <a:ea typeface="+mj-ea"/>
                <a:cs typeface="+mj-cs"/>
              </a:rPr>
              <a:t>Reso</a:t>
            </a:r>
            <a:r>
              <a:rPr lang="en-US" dirty="0" smtClean="0">
                <a:ea typeface="+mj-ea"/>
                <a:cs typeface="+mj-cs"/>
              </a:rPr>
              <a:t>. for the Striplets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059715"/>
              </p:ext>
            </p:extLst>
          </p:nvPr>
        </p:nvGraphicFramePr>
        <p:xfrm>
          <a:off x="728663" y="1216440"/>
          <a:ext cx="6878637" cy="4960619"/>
        </p:xfrm>
        <a:graphic>
          <a:graphicData uri="http://schemas.openxmlformats.org/drawingml/2006/table">
            <a:tbl>
              <a:tblPr/>
              <a:tblGrid>
                <a:gridCol w="1095375"/>
                <a:gridCol w="1533058"/>
                <a:gridCol w="1395647"/>
                <a:gridCol w="1376595"/>
                <a:gridCol w="14779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Lucida Grande" charset="0"/>
                        </a:rPr>
                        <a:t>ϑ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in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degrees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p-side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Eff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within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80μm*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(80/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cos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Lucida Grande" charset="0"/>
                        </a:rPr>
                        <a:t>ϑ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n-side Eff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within 80μm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(80/cos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Lucida Grande" charset="0"/>
                        </a:rPr>
                        <a:t>ϑ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p-side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Spatial Resolution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n-side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Spatial Resolution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98.2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98.3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13.6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14.1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97.2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97.9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13.2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97.7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97.8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97.8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97.9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98.0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(98.0)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98.2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(98.2)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10.4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98.0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(98.3)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96.7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(97.1)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15.7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17.8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95.5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(98.0)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90.5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(97.2)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 be defined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 be defined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78.9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(98.9)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78.8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(98.7)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 be defined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 be defined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628" name="TextBox 4"/>
          <p:cNvSpPr txBox="1">
            <a:spLocks noChangeArrowheads="1"/>
          </p:cNvSpPr>
          <p:nvPr/>
        </p:nvSpPr>
        <p:spPr bwMode="auto">
          <a:xfrm>
            <a:off x="7737475" y="4445000"/>
            <a:ext cx="1406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At 45° start</a:t>
            </a:r>
          </a:p>
          <a:p>
            <a:r>
              <a:rPr lang="en-US"/>
              <a:t>deteriorating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mtClean="0">
                <a:solidFill>
                  <a:srgbClr val="898989"/>
                </a:solidFill>
              </a:rPr>
              <a:t>April 6, 2011</a:t>
            </a:r>
            <a:endParaRPr lang="it-IT">
              <a:solidFill>
                <a:srgbClr val="8989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462EFF4-E4F8-F542-A0C8-7CF21E5282B0}" type="slidenum">
              <a:rPr lang="it-IT">
                <a:solidFill>
                  <a:srgbClr val="898989"/>
                </a:solidFill>
              </a:rPr>
              <a:pPr/>
              <a:t>7</a:t>
            </a:fld>
            <a:endParaRPr lang="it-IT">
              <a:solidFill>
                <a:srgbClr val="8989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mtClean="0">
                <a:solidFill>
                  <a:srgbClr val="898989"/>
                </a:solidFill>
              </a:rPr>
              <a:t>L. Vitale</a:t>
            </a:r>
            <a:endParaRPr lang="it-IT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0788" y="6352143"/>
            <a:ext cx="314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*≈ </a:t>
            </a:r>
            <a:r>
              <a:rPr lang="en-US" smtClean="0"/>
              <a:t>5 </a:t>
            </a:r>
            <a:r>
              <a:rPr lang="en-US" dirty="0" err="1" smtClean="0"/>
              <a:t>s.d.</a:t>
            </a:r>
            <a:r>
              <a:rPr lang="en-US" dirty="0" smtClean="0"/>
              <a:t> of residual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9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dE/dx</a:t>
            </a:r>
            <a:r>
              <a:rPr lang="en-US" dirty="0"/>
              <a:t> in SVT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Carlo Stella (diploma student) is studying     </a:t>
            </a:r>
            <a:r>
              <a:rPr lang="en-US" dirty="0" err="1" smtClean="0"/>
              <a:t>dE</a:t>
            </a:r>
            <a:r>
              <a:rPr lang="en-US" dirty="0"/>
              <a:t>/dx </a:t>
            </a:r>
            <a:r>
              <a:rPr lang="en-US" dirty="0" smtClean="0"/>
              <a:t>in the 6 double layers of SVT</a:t>
            </a:r>
          </a:p>
          <a:p>
            <a:r>
              <a:rPr lang="en-US" dirty="0" smtClean="0"/>
              <a:t>Study was driven by FSSR2 (that provides </a:t>
            </a:r>
            <a:r>
              <a:rPr lang="en-US" dirty="0"/>
              <a:t>a 3-bit ADC information for each </a:t>
            </a:r>
            <a:r>
              <a:rPr lang="en-US" dirty="0" smtClean="0"/>
              <a:t>recorded hit)</a:t>
            </a:r>
          </a:p>
          <a:p>
            <a:r>
              <a:rPr lang="en-US" dirty="0"/>
              <a:t>We started looking at full simulated </a:t>
            </a:r>
            <a:r>
              <a:rPr lang="en-US" dirty="0" smtClean="0"/>
              <a:t>events BRUNO (with 200 </a:t>
            </a:r>
            <a:r>
              <a:rPr lang="it-IT" dirty="0" smtClean="0"/>
              <a:t>μm </a:t>
            </a:r>
            <a:r>
              <a:rPr lang="it-IT" dirty="0" err="1" smtClean="0"/>
              <a:t>cylindrical</a:t>
            </a:r>
            <a:r>
              <a:rPr lang="it-IT" dirty="0" smtClean="0"/>
              <a:t> Layer0)</a:t>
            </a:r>
            <a:endParaRPr lang="en-US" dirty="0"/>
          </a:p>
          <a:p>
            <a:pPr lvl="1"/>
            <a:r>
              <a:rPr lang="en-US" dirty="0" err="1" smtClean="0"/>
              <a:t>e+e-e+e</a:t>
            </a:r>
            <a:r>
              <a:rPr lang="en-US" dirty="0" smtClean="0"/>
              <a:t>- </a:t>
            </a:r>
            <a:r>
              <a:rPr lang="en-US" dirty="0" smtClean="0"/>
              <a:t>(pairs) </a:t>
            </a:r>
            <a:r>
              <a:rPr lang="en-US" dirty="0" smtClean="0"/>
              <a:t>160k events</a:t>
            </a:r>
            <a:endParaRPr lang="en-US" dirty="0"/>
          </a:p>
          <a:p>
            <a:pPr lvl="1"/>
            <a:r>
              <a:rPr lang="en-US" dirty="0"/>
              <a:t>Single particle (momentum distributions as inclusive </a:t>
            </a:r>
            <a:r>
              <a:rPr lang="en-US" i="1" dirty="0"/>
              <a:t> soft π’s </a:t>
            </a:r>
            <a:r>
              <a:rPr lang="en-US" dirty="0"/>
              <a:t>from </a:t>
            </a:r>
            <a:r>
              <a:rPr lang="en-US" dirty="0" err="1">
                <a:latin typeface="Lucida Grande"/>
                <a:ea typeface="Lucida Grande"/>
                <a:cs typeface="Lucida Grande"/>
              </a:rPr>
              <a:t>ϒ</a:t>
            </a:r>
            <a:r>
              <a:rPr lang="en-US" dirty="0"/>
              <a:t>(4s) and cc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50k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76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</a:t>
            </a:r>
            <a:r>
              <a:rPr lang="en-US" dirty="0"/>
              <a:t>/dx </a:t>
            </a:r>
            <a:r>
              <a:rPr lang="en-US" dirty="0" smtClean="0"/>
              <a:t>in full simulated </a:t>
            </a:r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“Digitized”</a:t>
            </a:r>
            <a:r>
              <a:rPr lang="en-US" sz="2400" dirty="0"/>
              <a:t> </a:t>
            </a:r>
            <a:r>
              <a:rPr lang="en-US" sz="2400" dirty="0" err="1" smtClean="0"/>
              <a:t>dE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r>
              <a:rPr lang="en-US" sz="2400" dirty="0"/>
              <a:t>the strips </a:t>
            </a:r>
            <a:r>
              <a:rPr lang="en-US" sz="2400" dirty="0" smtClean="0"/>
              <a:t>have </a:t>
            </a:r>
            <a:endParaRPr lang="en-US" sz="2400" dirty="0"/>
          </a:p>
          <a:p>
            <a:pPr lvl="1"/>
            <a:r>
              <a:rPr lang="en-US" sz="2000" dirty="0" smtClean="0"/>
              <a:t>Striplets </a:t>
            </a:r>
            <a:r>
              <a:rPr lang="en-US" sz="2000" dirty="0"/>
              <a:t>pitch </a:t>
            </a:r>
            <a:r>
              <a:rPr lang="en-US" sz="2000" dirty="0" smtClean="0"/>
              <a:t>in Layer0 and the BaBar pitch in </a:t>
            </a:r>
            <a:r>
              <a:rPr lang="en-US" sz="2000" dirty="0"/>
              <a:t>L1-5 </a:t>
            </a:r>
            <a:endParaRPr lang="en-US" sz="2000" dirty="0" smtClean="0"/>
          </a:p>
          <a:p>
            <a:pPr lvl="1"/>
            <a:r>
              <a:rPr lang="en-US" sz="2000" dirty="0" smtClean="0"/>
              <a:t>share released energy: a flash ADC scheme </a:t>
            </a:r>
            <a:r>
              <a:rPr lang="en-US" sz="2000" dirty="0"/>
              <a:t>a la </a:t>
            </a:r>
            <a:r>
              <a:rPr lang="en-US" sz="2000" dirty="0" smtClean="0"/>
              <a:t>FSSR2 with linear and logarithmic thresholds:</a:t>
            </a:r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We are trying </a:t>
            </a:r>
            <a:r>
              <a:rPr lang="en-US" sz="2400" dirty="0"/>
              <a:t>to understand several </a:t>
            </a:r>
            <a:r>
              <a:rPr lang="en-US" sz="2400" dirty="0" smtClean="0"/>
              <a:t>things:</a:t>
            </a:r>
          </a:p>
          <a:p>
            <a:pPr lvl="1"/>
            <a:r>
              <a:rPr lang="en-US" sz="2000" dirty="0"/>
              <a:t>What resolution can be achieved with 3 bits</a:t>
            </a:r>
          </a:p>
          <a:p>
            <a:pPr lvl="1"/>
            <a:r>
              <a:rPr lang="en-US" sz="2000" dirty="0" smtClean="0"/>
              <a:t>How FSSR2 </a:t>
            </a:r>
            <a:r>
              <a:rPr lang="en-US" sz="2000" dirty="0"/>
              <a:t>thresholds need to be </a:t>
            </a:r>
            <a:r>
              <a:rPr lang="en-US" sz="2000" dirty="0" smtClean="0"/>
              <a:t>set</a:t>
            </a:r>
          </a:p>
          <a:p>
            <a:pPr lvl="1"/>
            <a:r>
              <a:rPr lang="en-US" sz="2000" dirty="0" smtClean="0"/>
              <a:t>What </a:t>
            </a:r>
            <a:r>
              <a:rPr lang="en-US" sz="2000" dirty="0"/>
              <a:t>is the optimal number of </a:t>
            </a:r>
            <a:r>
              <a:rPr lang="en-US" sz="2000" dirty="0" err="1"/>
              <a:t>adc</a:t>
            </a:r>
            <a:r>
              <a:rPr lang="en-US" sz="2000" dirty="0"/>
              <a:t> </a:t>
            </a:r>
            <a:r>
              <a:rPr lang="en-US" sz="2000" dirty="0" smtClean="0"/>
              <a:t>bits (3-4 bits)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9</a:t>
            </a:fld>
            <a:endParaRPr lang="it-IT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841160"/>
              </p:ext>
            </p:extLst>
          </p:nvPr>
        </p:nvGraphicFramePr>
        <p:xfrm>
          <a:off x="1269925" y="3144903"/>
          <a:ext cx="6601554" cy="113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11"/>
                <a:gridCol w="674901"/>
                <a:gridCol w="733506"/>
                <a:gridCol w="733506"/>
                <a:gridCol w="733506"/>
                <a:gridCol w="733506"/>
                <a:gridCol w="733506"/>
                <a:gridCol w="733506"/>
                <a:gridCol w="733506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/>
                </a:tc>
              </a:tr>
              <a:tr h="395032">
                <a:tc>
                  <a:txBody>
                    <a:bodyPr/>
                    <a:lstStyle/>
                    <a:p>
                      <a:r>
                        <a:rPr lang="it-IT" dirty="0" smtClean="0"/>
                        <a:t>Linear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0.80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0.95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1.25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Log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1.23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1.74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2.47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3.50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4.96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7.04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10454</TotalTime>
  <Words>1934</Words>
  <Application>Microsoft Macintosh PowerPoint</Application>
  <PresentationFormat>On-screen Show (4:3)</PresentationFormat>
  <Paragraphs>370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Update on Trieste Activities</vt:lpstr>
      <vt:lpstr>Summary</vt:lpstr>
      <vt:lpstr>Sensors and Fanout for TDR</vt:lpstr>
      <vt:lpstr>Activities</vt:lpstr>
      <vt:lpstr>Spare telescope modules and beam test (Sept. 2011) </vt:lpstr>
      <vt:lpstr>Striplets results in 2008</vt:lpstr>
      <vt:lpstr>Eff./Reso. for the Striplets</vt:lpstr>
      <vt:lpstr>dE/dx in SVT</vt:lpstr>
      <vt:lpstr>dE/dx in full simulated data</vt:lpstr>
      <vt:lpstr>Strip multiplicity e± from pairs  after a 1st threshold cut on 20% Mip </vt:lpstr>
      <vt:lpstr>Average strip multiplicity  for e± from pairs (soft π’s )</vt:lpstr>
      <vt:lpstr>Initial dE/dx info from BRUNO</vt:lpstr>
      <vt:lpstr>“Digitized” dE/dx for Phi strips 8 linear Thresholds 0.2Mip-1.25Mip </vt:lpstr>
      <vt:lpstr>“Digitized” dE/dx Phi strips 8 log Thresholds 0.2Mip-10Mip </vt:lpstr>
      <vt:lpstr>e-π separation after digitized dE/dx</vt:lpstr>
      <vt:lpstr>dE/dx in SVT</vt:lpstr>
      <vt:lpstr>Summary dE/dx in SVT</vt:lpstr>
      <vt:lpstr>Backup Slides </vt:lpstr>
      <vt:lpstr>SuperB  SVT   Silicon Sensor Suppliers</vt:lpstr>
      <vt:lpstr>Silicon Sensor Suppliers</vt:lpstr>
      <vt:lpstr>Answers received so far</vt:lpstr>
      <vt:lpstr>What about FBK-irst?</vt:lpstr>
      <vt:lpstr>A second possible supplier in UK?</vt:lpstr>
      <vt:lpstr>Some Final Fanout parameters from BaBar</vt:lpstr>
      <vt:lpstr>Some Fanout parameters from BaBar (cont.)</vt:lpstr>
      <vt:lpstr>Fit of initial dE/dx info for π</vt:lpstr>
      <vt:lpstr>dE/dx π in 8 p slices (60-400MeV/c)</vt:lpstr>
      <vt:lpstr>“Digitized” dE/dx for Phi strips 8 linear Thresholds 0.2Mip-1.25Mip </vt:lpstr>
      <vt:lpstr>“Digitized” dE/dx Phi strips 8 log. Thr 0.2Mip-10Mip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Trieste Activities</dc:title>
  <dc:creator>I.N.F.N. - Sezione di Trieste</dc:creator>
  <cp:lastModifiedBy>Lorenzo Vitale</cp:lastModifiedBy>
  <cp:revision>82</cp:revision>
  <cp:lastPrinted>2011-04-06T11:22:44Z</cp:lastPrinted>
  <dcterms:created xsi:type="dcterms:W3CDTF">2010-09-30T06:50:16Z</dcterms:created>
  <dcterms:modified xsi:type="dcterms:W3CDTF">2011-04-06T13:16:16Z</dcterms:modified>
</cp:coreProperties>
</file>