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4C2F-01A9-41AF-B439-9EA2E3D2B5BD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AFC51-8682-41DD-95AE-924242E2E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6200" y="6553200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47680" y="6553200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Mauro Citterio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462200" y="6553200"/>
            <a:ext cx="1605600" cy="229624"/>
          </a:xfrm>
        </p:spPr>
        <p:txBody>
          <a:bodyPr/>
          <a:lstStyle>
            <a:lvl1pPr>
              <a:defRPr/>
            </a:lvl1pPr>
          </a:lstStyle>
          <a:p>
            <a:fld id="{2D3987E1-1984-4004-A157-5EDCC4F6C74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E35532-50E0-4C2C-8603-5444BF9ED37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63520" cy="6127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801" y="0"/>
            <a:ext cx="6055200" cy="6127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D54935-FBF8-47F4-9EB8-AA17499220D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0"/>
            <a:ext cx="8225280" cy="1303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480" y="1604330"/>
            <a:ext cx="8225280" cy="452351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62720" y="6597334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2947680" y="6597333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4882" y="6247377"/>
            <a:ext cx="1605600" cy="469489"/>
          </a:xfrm>
        </p:spPr>
        <p:txBody>
          <a:bodyPr/>
          <a:lstStyle>
            <a:lvl1pPr>
              <a:defRPr/>
            </a:lvl1pPr>
          </a:lstStyle>
          <a:p>
            <a:fld id="{A603C271-5393-4AA9-B3EA-726625D744F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0"/>
            <a:ext cx="8225280" cy="1303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162720" y="6597334"/>
            <a:ext cx="2119680" cy="257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2947680" y="6597333"/>
            <a:ext cx="2895840" cy="324034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2" y="6247377"/>
            <a:ext cx="1605600" cy="469489"/>
          </a:xfrm>
        </p:spPr>
        <p:txBody>
          <a:bodyPr/>
          <a:lstStyle>
            <a:lvl1pPr>
              <a:defRPr/>
            </a:lvl1pPr>
          </a:lstStyle>
          <a:p>
            <a:fld id="{4A74B44B-8484-47BA-802C-E09A1E13150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462200" y="6540911"/>
            <a:ext cx="1605600" cy="317089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i-FI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57B991-4CC5-4D63-A83A-BCD27369A75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0" y="1604330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BB1792-BE1C-49F4-9A81-DC305BED51B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3C5F15-1577-489B-81FE-3EB01CF4A8A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7E3602-BCC4-4F3D-A88B-7D90C7A216A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FB84A1-9CAB-4865-BB6E-E176473BB4F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B4C747-38E2-46B7-B570-748D840A8F3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004C42-0A22-4F95-A3C4-98043ED20B5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306218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531086"/>
            <a:ext cx="9144000" cy="326914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0"/>
            <a:ext cx="8225280" cy="1303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62720" y="6597333"/>
            <a:ext cx="2119680" cy="25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FFF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947680" y="6597333"/>
            <a:ext cx="2895840" cy="324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1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FFFFF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fi-FI" smtClean="0"/>
              <a:t>Mauro Citterio</a:t>
            </a:r>
            <a:endParaRPr lang="fi-FI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0000" y="5521540"/>
            <a:ext cx="864000" cy="84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89651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"/>
            <a:ext cx="9144000" cy="816566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653829"/>
          </a:xfrm>
          <a:prstGeom prst="rect">
            <a:avLst/>
          </a:prstGeom>
          <a:solidFill>
            <a:srgbClr val="280099"/>
          </a:solidFill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4881" y="6247376"/>
            <a:ext cx="160560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295FB122-BA10-4BC4-A089-5A0CEF8A27C6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Update on the </a:t>
            </a:r>
            <a:r>
              <a:rPr lang="en-US" dirty="0" smtClean="0">
                <a:solidFill>
                  <a:schemeClr val="tx1"/>
                </a:solidFill>
              </a:rPr>
              <a:t>Bus, the HDI and peripheral electronics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Citterio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behalf of INFN Milano and University of Milan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81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SuperB</a:t>
            </a:r>
            <a:r>
              <a:rPr lang="en-US" sz="2800" dirty="0" smtClean="0">
                <a:solidFill>
                  <a:srgbClr val="FFFF00"/>
                </a:solidFill>
              </a:rPr>
              <a:t> Workshop: SVT Meeting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…..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600200"/>
            <a:ext cx="90678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Ready to </a:t>
            </a:r>
            <a:r>
              <a:rPr lang="it-IT" sz="2000" b="1" kern="0" dirty="0" smtClean="0">
                <a:solidFill>
                  <a:srgbClr val="000000"/>
                </a:solidFill>
              </a:rPr>
              <a:t>delivery </a:t>
            </a:r>
            <a:r>
              <a:rPr lang="it-IT" sz="2000" b="1" kern="0" dirty="0" smtClean="0">
                <a:solidFill>
                  <a:srgbClr val="000000"/>
                </a:solidFill>
              </a:rPr>
              <a:t>the </a:t>
            </a:r>
            <a:r>
              <a:rPr lang="it-IT" sz="2000" b="1" kern="0" dirty="0" smtClean="0">
                <a:solidFill>
                  <a:srgbClr val="000000"/>
                </a:solidFill>
              </a:rPr>
              <a:t>2-layer layout </a:t>
            </a:r>
            <a:r>
              <a:rPr lang="it-IT" sz="2000" b="1" kern="0" dirty="0" smtClean="0">
                <a:solidFill>
                  <a:srgbClr val="000000"/>
                </a:solidFill>
              </a:rPr>
              <a:t>to CERN</a:t>
            </a: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  <a:latin typeface="+mn-lt"/>
              </a:rPr>
              <a:t>The latest layout is following CERN </a:t>
            </a:r>
            <a:r>
              <a:rPr lang="it-IT" sz="2000" b="1" kern="0" dirty="0" smtClean="0">
                <a:solidFill>
                  <a:srgbClr val="000000"/>
                </a:solidFill>
                <a:latin typeface="+mn-lt"/>
              </a:rPr>
              <a:t>guidelines</a:t>
            </a:r>
            <a:endParaRPr lang="it-IT" sz="2000" b="1" kern="0" dirty="0" smtClean="0">
              <a:solidFill>
                <a:srgbClr val="000000"/>
              </a:solidFill>
              <a:latin typeface="+mn-lt"/>
            </a:endParaRP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</a:rPr>
              <a:t>Some i</a:t>
            </a:r>
            <a:r>
              <a:rPr lang="it-IT" sz="2000" b="1" kern="0" dirty="0" smtClean="0">
                <a:solidFill>
                  <a:srgbClr val="000000"/>
                </a:solidFill>
              </a:rPr>
              <a:t>nformation exchange </a:t>
            </a:r>
            <a:r>
              <a:rPr lang="it-IT" sz="2000" b="1" kern="0" dirty="0" smtClean="0">
                <a:solidFill>
                  <a:srgbClr val="000000"/>
                </a:solidFill>
              </a:rPr>
              <a:t>during layout finalization</a:t>
            </a:r>
          </a:p>
          <a:p>
            <a:pPr marL="1541463" lvl="2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b="1" kern="0" dirty="0" smtClean="0">
                <a:solidFill>
                  <a:srgbClr val="000000"/>
                </a:solidFill>
                <a:latin typeface="+mn-lt"/>
              </a:rPr>
              <a:t>No negative feedback received so far</a:t>
            </a:r>
            <a:endParaRPr lang="it-IT" sz="2000" b="1" kern="0" dirty="0">
              <a:solidFill>
                <a:srgbClr val="000000"/>
              </a:solidFill>
              <a:latin typeface="+mn-lt"/>
            </a:endParaRP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</a:rPr>
              <a:t>Verification </a:t>
            </a:r>
            <a:r>
              <a:rPr lang="it-IT" sz="2000" kern="0" dirty="0">
                <a:solidFill>
                  <a:srgbClr val="000000"/>
                </a:solidFill>
                <a:latin typeface="+mn-lt"/>
              </a:rPr>
              <a:t>of properties to be done during production on the bottom signal layer (Stripline)</a:t>
            </a: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>
                <a:solidFill>
                  <a:srgbClr val="000000"/>
                </a:solidFill>
                <a:latin typeface="+mn-lt"/>
              </a:rPr>
              <a:t>If measurement not satisfactory </a:t>
            </a:r>
            <a:r>
              <a:rPr lang="it-IT" sz="2000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 Stop of the production</a:t>
            </a: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Goal is to have </a:t>
            </a:r>
            <a:r>
              <a:rPr lang="it-IT" sz="2000" kern="0" dirty="0" smtClean="0">
                <a:solidFill>
                  <a:srgbClr val="000000"/>
                </a:solidFill>
                <a:sym typeface="Wingdings" pitchFamily="2" charset="2"/>
              </a:rPr>
              <a:t>bus back my end of June</a:t>
            </a:r>
          </a:p>
          <a:p>
            <a:pPr marL="1084263" lvl="1" indent="-682625">
              <a:spcAft>
                <a:spcPts val="1138"/>
              </a:spcAft>
              <a:buFont typeface="Times New Roman" pitchFamily="18" charset="0"/>
              <a:buChar char="•"/>
              <a:tabLst>
                <a:tab pos="6842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it-IT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Bus production will give us info on the detector fanout, too</a:t>
            </a:r>
            <a:endParaRPr lang="it-IT" sz="20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Babar HDI … lesson learned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7" name="Picture 6" descr="HDI_photo_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2286000" cy="2029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5600" y="1479352"/>
            <a:ext cx="5867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HDI must allow all the functionalities of the readout chips: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Analog and digital powers.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Three different power supplies, +5V (AVDD)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+2V (AVDD2) analog and +5V (DVDD) digital.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different current return, one for the digital current (DGND) and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one for the analog current (AGND)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power line must be locally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filtered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4. Two redundant sets of differential clock and command lines must be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bussed to all the chips and terminated so as to match with the characteristic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impedance of the tail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5. Redundant differential data lines must be connected to the first and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last chips on each side of the HDI.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6. The detector bias voltage (VDET) must be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capacitively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coupled to the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AVDD2 line (representing the analog reference voltage of the readout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IC front-end)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7. The two readout section (phi and z) of the HDI must be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capacitively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coupled.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8. Each HDI must host and provide connections to one resistive temperature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monitor.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9. Each HDI must provide connections for remote sensing lines for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the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three IC voltages.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696913" y="3962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28600" y="4743271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/>
              <a:t>30 pins BERG </a:t>
            </a:r>
            <a:r>
              <a:rPr lang="en-US" dirty="0" smtClean="0">
                <a:solidFill>
                  <a:schemeClr val="tx1"/>
                </a:solidFill>
              </a:rPr>
              <a:t>high</a:t>
            </a:r>
          </a:p>
          <a:p>
            <a:pPr defTabSz="914400"/>
            <a:r>
              <a:rPr lang="en-US" dirty="0" smtClean="0">
                <a:solidFill>
                  <a:schemeClr val="tx1"/>
                </a:solidFill>
              </a:rPr>
              <a:t>density connector to </a:t>
            </a:r>
            <a:r>
              <a:rPr lang="en-US" dirty="0" err="1" smtClean="0">
                <a:solidFill>
                  <a:schemeClr val="tx1"/>
                </a:solidFill>
              </a:rPr>
              <a:t>kapton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tail (power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signals)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 Film Hybrid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7" name="Picture 6" descr="HDI_photo_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23583"/>
            <a:ext cx="2286000" cy="2029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3400" y="1495485"/>
            <a:ext cx="464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hybrid is realized with a single piece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Detector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fan-out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are soldered on the hybrid edge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chips inputs are wire bonded to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fan-out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or more layers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(depending on the 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specific electric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ayout) on each side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allow electrical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connections between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the detector and chips from one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side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the chips and the transition cards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power supplies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on the other side.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Each layer has a thickness of 65 um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(15 um conductor and 50 um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dielectric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Traces are 15 um thick, 250 um wide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Traces pitch 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um and pads dimensions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are 250 x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um'2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distance between two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400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DI_electrical_sche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4137014" cy="30510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printing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533400" y="1571685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Conductive and </a:t>
            </a:r>
            <a:r>
              <a:rPr lang="en-US" dirty="0" err="1" smtClean="0"/>
              <a:t>vias</a:t>
            </a:r>
            <a:r>
              <a:rPr lang="en-US" dirty="0" smtClean="0"/>
              <a:t> masks are realized from the design of the conductive</a:t>
            </a:r>
          </a:p>
          <a:p>
            <a:r>
              <a:rPr lang="en-US" dirty="0" smtClean="0"/>
              <a:t>layers and </a:t>
            </a:r>
            <a:r>
              <a:rPr lang="en-US" dirty="0" err="1" smtClean="0"/>
              <a:t>vias</a:t>
            </a:r>
            <a:r>
              <a:rPr lang="en-US" dirty="0" smtClean="0"/>
              <a:t> . </a:t>
            </a:r>
            <a:r>
              <a:rPr lang="en-US" dirty="0" smtClean="0"/>
              <a:t>Dielectric </a:t>
            </a:r>
            <a:r>
              <a:rPr lang="en-US" dirty="0" smtClean="0"/>
              <a:t>masks are deduced from </a:t>
            </a:r>
            <a:r>
              <a:rPr lang="en-US" dirty="0" smtClean="0"/>
              <a:t>via masks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conductive layer is 10 u</a:t>
            </a:r>
            <a:r>
              <a:rPr lang="en-US" dirty="0" smtClean="0"/>
              <a:t>m </a:t>
            </a:r>
            <a:r>
              <a:rPr lang="en-US" dirty="0" smtClean="0"/>
              <a:t>thick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a good isolation of two </a:t>
            </a:r>
            <a:r>
              <a:rPr lang="en-US" dirty="0" smtClean="0"/>
              <a:t>conductive layers </a:t>
            </a:r>
            <a:r>
              <a:rPr lang="en-US" dirty="0" smtClean="0"/>
              <a:t>the dielectric layer must have a minimum thickness of </a:t>
            </a:r>
            <a:r>
              <a:rPr lang="en-US" dirty="0" smtClean="0"/>
              <a:t>45-50 </a:t>
            </a:r>
            <a:r>
              <a:rPr lang="en-US" i="1" dirty="0" smtClean="0"/>
              <a:t>u</a:t>
            </a:r>
            <a:r>
              <a:rPr lang="en-US" i="1" dirty="0" smtClean="0"/>
              <a:t>m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is realized </a:t>
            </a:r>
            <a:r>
              <a:rPr lang="en-US" dirty="0" smtClean="0"/>
              <a:t>with three different dielectric depositions ( printing</a:t>
            </a:r>
          </a:p>
          <a:p>
            <a:r>
              <a:rPr lang="en-US" dirty="0" smtClean="0"/>
              <a:t>and thermal process ) and two </a:t>
            </a:r>
            <a:r>
              <a:rPr lang="en-US" dirty="0" smtClean="0"/>
              <a:t>via filling:</a:t>
            </a:r>
          </a:p>
          <a:p>
            <a:endParaRPr lang="en-US" dirty="0" smtClean="0"/>
          </a:p>
          <a:p>
            <a:r>
              <a:rPr lang="en-US" dirty="0" smtClean="0"/>
              <a:t>• Deposition of a conductive layer ( 10 u</a:t>
            </a:r>
            <a:r>
              <a:rPr lang="en-US" dirty="0" smtClean="0"/>
              <a:t>m </a:t>
            </a:r>
            <a:r>
              <a:rPr lang="en-US" dirty="0" smtClean="0"/>
              <a:t>thick)</a:t>
            </a:r>
          </a:p>
          <a:p>
            <a:r>
              <a:rPr lang="en-US" dirty="0" smtClean="0"/>
              <a:t>• First dielectric deposition ( 15 u</a:t>
            </a:r>
            <a:r>
              <a:rPr lang="en-US" dirty="0" smtClean="0"/>
              <a:t>m </a:t>
            </a:r>
            <a:r>
              <a:rPr lang="en-US" dirty="0" smtClean="0"/>
              <a:t>thick)</a:t>
            </a:r>
          </a:p>
          <a:p>
            <a:r>
              <a:rPr lang="en-US" dirty="0" smtClean="0"/>
              <a:t>• First </a:t>
            </a:r>
            <a:r>
              <a:rPr lang="en-US" dirty="0" smtClean="0"/>
              <a:t>via </a:t>
            </a:r>
            <a:r>
              <a:rPr lang="en-US" dirty="0" smtClean="0"/>
              <a:t>filling</a:t>
            </a:r>
          </a:p>
          <a:p>
            <a:r>
              <a:rPr lang="en-US" dirty="0" smtClean="0"/>
              <a:t>• Second dielectric deposition ( 15 u</a:t>
            </a:r>
            <a:r>
              <a:rPr lang="en-US" dirty="0" smtClean="0"/>
              <a:t>m </a:t>
            </a:r>
            <a:r>
              <a:rPr lang="en-US" dirty="0" smtClean="0"/>
              <a:t>thick)</a:t>
            </a:r>
          </a:p>
          <a:p>
            <a:r>
              <a:rPr lang="en-US" dirty="0" smtClean="0"/>
              <a:t>• Last dielectric deposition ( 15 u</a:t>
            </a:r>
            <a:r>
              <a:rPr lang="en-US" dirty="0" smtClean="0"/>
              <a:t>m </a:t>
            </a:r>
            <a:r>
              <a:rPr lang="en-US" dirty="0" smtClean="0"/>
              <a:t>thick)</a:t>
            </a:r>
          </a:p>
          <a:p>
            <a:r>
              <a:rPr lang="en-US" dirty="0" smtClean="0"/>
              <a:t>• Second </a:t>
            </a:r>
            <a:r>
              <a:rPr lang="en-US" dirty="0" smtClean="0"/>
              <a:t>via </a:t>
            </a:r>
            <a:r>
              <a:rPr lang="en-US" dirty="0" smtClean="0"/>
              <a:t>filling</a:t>
            </a:r>
          </a:p>
          <a:p>
            <a:r>
              <a:rPr lang="en-US" dirty="0" smtClean="0"/>
              <a:t>• Deposition of another conductive layer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placing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7" name="Picture 6" descr="Piano_montaggio_omponenti_su_H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3" y="1066800"/>
            <a:ext cx="3830437" cy="525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400" y="1817906"/>
            <a:ext cx="5105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Passive components (capacitor and resistors)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Separation of components conneted to the analogue and digital part: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most of the components “linked “ to the analogue part are mostly placed close to the border of the HDI.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the other components are placed in between the mechanical supports</a:t>
            </a:r>
          </a:p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Moreover the conductive layers (C1 to 5)</a:t>
            </a:r>
          </a:p>
          <a:p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</a:rPr>
              <a:t>Layer </a:t>
            </a:r>
            <a:r>
              <a:rPr lang="en-US" sz="1600" dirty="0" smtClean="0">
                <a:latin typeface="Times New Roman" pitchFamily="18" charset="0"/>
              </a:rPr>
              <a:t>C1 : clock and control lines (few lines)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Layer C2: contains all components. Most lines are for soldering components. Power sense lines are on this layer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Layer C3, C4 and C5: mostly contain the power planes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HDI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39912"/>
            <a:ext cx="8991600" cy="20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4895671"/>
            <a:ext cx="8610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Questions have been formulated: assuming </a:t>
            </a:r>
            <a:r>
              <a:rPr lang="en-US" dirty="0" smtClean="0">
                <a:latin typeface="Times New Roman" pitchFamily="18" charset="0"/>
              </a:rPr>
              <a:t>150 KHz LV1 trigger (6.7 us) 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6 lines/chip in L0 assuming 100 MHz clock!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How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many lines is reasonable to assume for a realistic HDI design?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6 </a:t>
            </a:r>
            <a:r>
              <a:rPr lang="en-US" dirty="0" smtClean="0">
                <a:latin typeface="Times New Roman" pitchFamily="18" charset="0"/>
              </a:rPr>
              <a:t>chips/HDI, small HDI (see </a:t>
            </a:r>
            <a:r>
              <a:rPr lang="en-US" dirty="0" err="1" smtClean="0">
                <a:latin typeface="Times New Roman" pitchFamily="18" charset="0"/>
              </a:rPr>
              <a:t>Bosi</a:t>
            </a:r>
            <a:r>
              <a:rPr lang="en-US" dirty="0" smtClean="0">
                <a:latin typeface="Times New Roman" pitchFamily="18" charset="0"/>
              </a:rPr>
              <a:t> design)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</a:rPr>
              <a:t>Differential lines?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052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The New HDI needs to accomodate not only the FE Ics, the passive components but also some ”additional” rad-hard ICs (data </a:t>
            </a:r>
            <a:r>
              <a:rPr lang="fi-FI" dirty="0" smtClean="0"/>
              <a:t>organizer, buffers, and </a:t>
            </a:r>
            <a:r>
              <a:rPr lang="fi-FI" dirty="0" smtClean="0"/>
              <a:t>serializer)  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.... Unfortunately we still have only a cartoon ...</a:t>
            </a:r>
            <a:endParaRPr lang="fi-FI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is slow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1" y="1341438"/>
            <a:ext cx="8839199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marL="842963" marR="0" lvl="1" indent="-280988" algn="l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0066CC"/>
              </a:buClr>
              <a:buSzPct val="45000"/>
              <a:tabLst>
                <a:tab pos="4111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/>
            </a:pP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Mainly focused on designing ASIC building blocks</a:t>
            </a:r>
          </a:p>
          <a:p>
            <a:pPr marL="1243013" marR="0" lvl="2" indent="-280988" algn="l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66CC"/>
              </a:buClr>
              <a:buSzPct val="45000"/>
              <a:buFont typeface="Wingdings" pitchFamily="2" charset="2"/>
              <a:buChar char=""/>
              <a:tabLst>
                <a:tab pos="4111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/>
            </a:pP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learn technology </a:t>
            </a: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Wingdings" pitchFamily="2" charset="2"/>
              </a:rPr>
              <a:t> Silicon on Sapphire, same technology used in the DALLAS 16:1 Serializer (LOC chip)</a:t>
            </a:r>
          </a:p>
          <a:p>
            <a:pPr marL="1243013" marR="0" lvl="2" indent="-280988" algn="l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66CC"/>
              </a:buClr>
              <a:buSzPct val="45000"/>
              <a:buFont typeface="Wingdings" pitchFamily="2" charset="2"/>
              <a:buChar char=""/>
              <a:tabLst>
                <a:tab pos="4111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/>
            </a:pP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simple builiding blocks on which we would like to start implementing radiation hardening by design</a:t>
            </a:r>
          </a:p>
          <a:p>
            <a:pPr marL="842963" marR="0" lvl="1" indent="-280988" algn="l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0066CC"/>
              </a:buClr>
              <a:buSzPct val="45000"/>
              <a:buFont typeface="Wingdings" pitchFamily="2" charset="2"/>
              <a:buChar char=""/>
              <a:tabLst>
                <a:tab pos="4111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/>
            </a:pP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Goal: ~ 20 um Buffer, data transfer can</a:t>
            </a:r>
            <a:r>
              <a:rPr kumimoji="0" lang="fi-FI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bew reduced to ~ 2 </a:t>
            </a:r>
            <a:r>
              <a:rPr kumimoji="0" lang="fi-FI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Gbps</a:t>
            </a:r>
          </a:p>
          <a:p>
            <a:pPr marL="1243013" marR="0" lvl="2" indent="-280988" algn="l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66CC"/>
              </a:buClr>
              <a:buSzPct val="45000"/>
              <a:buFont typeface="Wingdings" pitchFamily="2" charset="2"/>
              <a:buChar char=""/>
              <a:tabLst>
                <a:tab pos="4111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/>
            </a:pPr>
            <a:r>
              <a:rPr lang="fi-FI" kern="0" dirty="0" smtClean="0">
                <a:solidFill>
                  <a:srgbClr val="000000"/>
                </a:solidFill>
                <a:cs typeface="Arial" charset="0"/>
              </a:rPr>
              <a:t>Existing LOC2 could not operate error free to reduced data transfer </a:t>
            </a:r>
            <a:r>
              <a:rPr lang="fi-FI" kern="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fi-FI" kern="0" dirty="0" smtClean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c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ollaboration with SMU Dallas</a:t>
            </a:r>
            <a:r>
              <a:rPr kumimoji="0" lang="fi-FI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fo a slow and 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”low power” version of the serializer</a:t>
            </a:r>
          </a:p>
          <a:p>
            <a:pPr marL="1243013" marR="0" lvl="2" indent="-280988" algn="l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66CC"/>
              </a:buClr>
              <a:buSzPct val="45000"/>
              <a:buFont typeface="Wingdings" pitchFamily="2" charset="2"/>
              <a:buChar char=""/>
              <a:tabLst>
                <a:tab pos="4111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Implement a redundandancy scheme in the next generation LOC</a:t>
            </a:r>
          </a:p>
          <a:p>
            <a:pPr marL="1243013" marR="0" lvl="2" indent="-280988" algn="l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771"/>
              </a:spcAft>
              <a:buClr>
                <a:srgbClr val="0066CC"/>
              </a:buClr>
              <a:buSzPct val="45000"/>
              <a:buFont typeface="Wingdings" pitchFamily="2" charset="2"/>
              <a:buChar char=""/>
              <a:tabLst>
                <a:tab pos="411163" algn="l"/>
                <a:tab pos="515938" algn="l"/>
                <a:tab pos="965200" algn="l"/>
                <a:tab pos="1414463" algn="l"/>
                <a:tab pos="1863725" algn="l"/>
                <a:tab pos="2312988" algn="l"/>
                <a:tab pos="2762250" algn="l"/>
                <a:tab pos="3211513" algn="l"/>
                <a:tab pos="3660775" algn="l"/>
                <a:tab pos="4110038" algn="l"/>
                <a:tab pos="4559300" algn="l"/>
                <a:tab pos="5008563" algn="l"/>
                <a:tab pos="5457825" algn="l"/>
                <a:tab pos="5907088" algn="l"/>
                <a:tab pos="6356350" algn="l"/>
                <a:tab pos="6805613" algn="l"/>
                <a:tab pos="7254875" algn="l"/>
                <a:tab pos="7704138" algn="l"/>
                <a:tab pos="8153400" algn="l"/>
                <a:tab pos="8602663" algn="l"/>
                <a:tab pos="9051925" algn="l"/>
              </a:tabLst>
              <a:defRPr/>
            </a:pPr>
            <a:r>
              <a:rPr lang="fi-FI" kern="0" dirty="0" smtClean="0">
                <a:solidFill>
                  <a:srgbClr val="000000"/>
                </a:solidFill>
                <a:cs typeface="Arial" charset="0"/>
              </a:rPr>
              <a:t>Evaluation of other serializers: intensified contacts with the CERN GBT project ... Any suggestion is welcome !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292725"/>
            <a:ext cx="69421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533400" y="1600200"/>
            <a:ext cx="8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No activities on the designing side.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dirty="0" smtClean="0"/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We have acquired some components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dirty="0" smtClean="0"/>
          </a:p>
          <a:p>
            <a:pPr>
              <a:buFontTx/>
              <a:buChar char="-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 micro power cables, we have started a discussion with an industrial 		partner for siltem isolated quad twist multi strands AWG32 wires.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	</a:t>
            </a:r>
            <a:r>
              <a:rPr lang="fi-FI" dirty="0" smtClean="0">
                <a:sym typeface="Wingdings" pitchFamily="2" charset="2"/>
              </a:rPr>
              <a:t> </a:t>
            </a:r>
            <a:r>
              <a:rPr lang="fi-FI" dirty="0" smtClean="0"/>
              <a:t>concern is how to connect thin wires to the HDI and transition card 		(we had similar problems with tail termination)</a:t>
            </a:r>
          </a:p>
          <a:p>
            <a:pPr>
              <a:buFontTx/>
              <a:buChar char="-"/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 </a:t>
            </a:r>
            <a:r>
              <a:rPr lang="fi-FI" dirty="0" smtClean="0"/>
              <a:t>we are expecting the ”custom” set up we ordered to an outside firm.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/>
              <a:t>	</a:t>
            </a:r>
            <a:r>
              <a:rPr lang="fi-FI" dirty="0" smtClean="0"/>
              <a:t>	</a:t>
            </a:r>
            <a:r>
              <a:rPr lang="fi-FI" dirty="0" smtClean="0">
                <a:sym typeface="Wingdings" pitchFamily="2" charset="2"/>
              </a:rPr>
              <a:t> the set up will not be ready before summer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dirty="0" smtClean="0">
              <a:sym typeface="Wingdings" pitchFamily="2" charset="2"/>
            </a:endParaRP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>
                <a:sym typeface="Wingdings" pitchFamily="2" charset="2"/>
              </a:rPr>
              <a:t>Short term plans: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>
                <a:sym typeface="Wingdings" pitchFamily="2" charset="2"/>
              </a:rPr>
              <a:t>	</a:t>
            </a:r>
            <a:r>
              <a:rPr lang="fi-FI" dirty="0" smtClean="0">
                <a:sym typeface="Wingdings" pitchFamily="2" charset="2"/>
              </a:rPr>
              <a:t>	- initiate preliminary layout of the transition card and of the tail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>
                <a:sym typeface="Wingdings" pitchFamily="2" charset="2"/>
              </a:rPr>
              <a:t>	</a:t>
            </a: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r>
              <a:rPr lang="fi-FI" dirty="0" smtClean="0">
                <a:sym typeface="Wingdings" pitchFamily="2" charset="2"/>
              </a:rPr>
              <a:t>		- start to look at </a:t>
            </a:r>
            <a:r>
              <a:rPr lang="fi-FI" smtClean="0">
                <a:sym typeface="Wingdings" pitchFamily="2" charset="2"/>
              </a:rPr>
              <a:t>the fanout (multilayer design) as soon we have BUS 		samples</a:t>
            </a:r>
            <a:endParaRPr lang="fi-FI" dirty="0" smtClean="0">
              <a:sym typeface="Wingdings" pitchFamily="2" charset="2"/>
            </a:endParaRP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dirty="0" smtClean="0">
              <a:sym typeface="Wingdings" pitchFamily="2" charset="2"/>
            </a:endParaRPr>
          </a:p>
          <a:p>
            <a:pPr>
              <a:tabLst>
                <a:tab pos="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  <a:tab pos="9410700" algn="l"/>
              </a:tabLst>
            </a:pPr>
            <a:endParaRPr lang="fi-FI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4838" cy="4522788"/>
          </a:xfrm>
        </p:spPr>
        <p:txBody>
          <a:bodyPr tIns="24840"/>
          <a:lstStyle/>
          <a:p>
            <a:pPr marL="682625" indent="-681038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3-Chip Bus Design Status</a:t>
            </a:r>
          </a:p>
          <a:p>
            <a:pPr marL="1482725" lvl="1" indent="-568325" eaLnBrk="1">
              <a:lnSpc>
                <a:spcPct val="83000"/>
              </a:lnSpc>
              <a:buFont typeface="Times New Roman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Summary of the modifications suggested by CERN</a:t>
            </a:r>
          </a:p>
          <a:p>
            <a:pPr marL="2286000" lvl="2" indent="-455613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Description of the changes</a:t>
            </a:r>
          </a:p>
          <a:p>
            <a:pPr marL="2286000" lvl="2" indent="-455613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Layout and simulation results</a:t>
            </a:r>
          </a:p>
          <a:p>
            <a:pPr marL="1482725" lvl="1" indent="-568325" eaLnBrk="1">
              <a:lnSpc>
                <a:spcPct val="83000"/>
              </a:lnSpc>
              <a:buFont typeface="Times New Roman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BUS construction phases</a:t>
            </a:r>
          </a:p>
          <a:p>
            <a:pPr marL="2286000" lvl="2" indent="-455613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/>
              <a:t>Goals to be achieved in 2-nd production</a:t>
            </a:r>
          </a:p>
          <a:p>
            <a:pPr marL="682625" indent="-681038" eaLnBrk="1">
              <a:lnSpc>
                <a:spcPct val="83000"/>
              </a:lnSpc>
              <a:buFont typeface="Times New Roman" pitchFamily="18" charset="0"/>
              <a:buChar char="•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fi-FI" dirty="0" smtClean="0">
                <a:solidFill>
                  <a:schemeClr val="accent2"/>
                </a:solidFill>
              </a:rPr>
              <a:t>HDI Status</a:t>
            </a:r>
            <a:endParaRPr lang="en-US" dirty="0" smtClean="0">
              <a:solidFill>
                <a:schemeClr val="accent2"/>
              </a:solidFill>
            </a:endParaRPr>
          </a:p>
          <a:p>
            <a:pPr marL="1482725" lvl="1" indent="-568325" eaLnBrk="1">
              <a:lnSpc>
                <a:spcPct val="83000"/>
              </a:lnSpc>
              <a:buFont typeface="Times New Roman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Thick Film Babar HDI: lesson learned</a:t>
            </a:r>
          </a:p>
          <a:p>
            <a:pPr marL="1482725" lvl="1" indent="-568325" eaLnBrk="1">
              <a:lnSpc>
                <a:spcPct val="83000"/>
              </a:lnSpc>
              <a:buFont typeface="Times New Roman" pitchFamily="18" charset="0"/>
              <a:buChar char="–"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solidFill>
                  <a:schemeClr val="accent2"/>
                </a:solidFill>
              </a:rPr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5943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07526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1-st prototypes results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048000"/>
            <a:ext cx="8077200" cy="3429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1800" u="sng" dirty="0"/>
              <a:t>Pixel Bus </a:t>
            </a:r>
            <a:r>
              <a:rPr lang="en-US" sz="1800" u="sng" dirty="0" smtClean="0"/>
              <a:t>Prototype </a:t>
            </a:r>
            <a:r>
              <a:rPr lang="en-US" sz="1800" u="sng" dirty="0"/>
              <a:t>measurements: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/>
              <a:t>Thermal test on the BUS did not show problems up to 85-90 Centigrade (repetitive cycles)</a:t>
            </a:r>
            <a:endParaRPr lang="it-IT" sz="1400" dirty="0" smtClean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/>
              <a:t>A</a:t>
            </a:r>
            <a:r>
              <a:rPr lang="it-IT" sz="1400" dirty="0" smtClean="0"/>
              <a:t> </a:t>
            </a:r>
            <a:r>
              <a:rPr lang="it-IT" sz="1400" dirty="0"/>
              <a:t>typical impedance of ~ 60 </a:t>
            </a:r>
            <a:r>
              <a:rPr lang="it-IT" sz="1400" dirty="0" smtClean="0"/>
              <a:t>Ohm confirmed</a:t>
            </a:r>
            <a:r>
              <a:rPr lang="it-IT" sz="1400" dirty="0" smtClean="0"/>
              <a:t>	(extraction of info from “real layout” was </a:t>
            </a:r>
            <a:r>
              <a:rPr lang="it-IT" sz="1400" dirty="0" smtClean="0"/>
              <a:t>					important</a:t>
            </a:r>
            <a:r>
              <a:rPr lang="it-IT" sz="1400" dirty="0" smtClean="0"/>
              <a:t>)</a:t>
            </a:r>
            <a:endParaRPr lang="it-IT" sz="1400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it-IT" sz="1400" dirty="0" smtClean="0">
                <a:sym typeface="Wingdings" pitchFamily="2" charset="2"/>
              </a:rPr>
              <a:t>	Crosstalk </a:t>
            </a:r>
            <a:r>
              <a:rPr lang="it-IT" sz="1400" dirty="0">
                <a:sym typeface="Wingdings" pitchFamily="2" charset="2"/>
              </a:rPr>
              <a:t>higher than </a:t>
            </a:r>
            <a:r>
              <a:rPr lang="it-IT" sz="1400" dirty="0" smtClean="0">
                <a:sym typeface="Wingdings" pitchFamily="2" charset="2"/>
              </a:rPr>
              <a:t>simulated  ~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smtClean="0">
                <a:sym typeface="Wingdings" pitchFamily="2" charset="2"/>
              </a:rPr>
              <a:t>5 % 	(agreement better than before, but understanding of 				layout, did not resolve completely the issue !!)</a:t>
            </a:r>
            <a:endParaRPr lang="it-IT" sz="1400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it-IT" sz="1400" dirty="0">
                <a:sym typeface="Wingdings" pitchFamily="2" charset="2"/>
              </a:rPr>
              <a:t> </a:t>
            </a:r>
            <a:r>
              <a:rPr lang="it-IT" sz="1400" dirty="0" smtClean="0">
                <a:sym typeface="Wingdings" pitchFamily="2" charset="2"/>
              </a:rPr>
              <a:t>	Measurements </a:t>
            </a:r>
            <a:r>
              <a:rPr lang="it-IT" sz="1400" dirty="0">
                <a:sym typeface="Wingdings" pitchFamily="2" charset="2"/>
              </a:rPr>
              <a:t>performed on various samples with same results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frequency </a:t>
            </a:r>
            <a:r>
              <a:rPr lang="it-IT" sz="1400" dirty="0" smtClean="0">
                <a:solidFill>
                  <a:srgbClr val="FF3300"/>
                </a:solidFill>
              </a:rPr>
              <a:t>response: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</a:rPr>
              <a:t>signal transferrred with no “digital errors” up </a:t>
            </a:r>
            <a:r>
              <a:rPr lang="it-IT" sz="1400" dirty="0">
                <a:solidFill>
                  <a:srgbClr val="FF3300"/>
                </a:solidFill>
              </a:rPr>
              <a:t>to 200 MHz, on individual </a:t>
            </a:r>
            <a:r>
              <a:rPr lang="it-IT" sz="1400" dirty="0" smtClean="0">
                <a:solidFill>
                  <a:srgbClr val="FF3300"/>
                </a:solidFill>
              </a:rPr>
              <a:t>lines (pattern ex. 0000100)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>
                <a:solidFill>
                  <a:srgbClr val="FF3300"/>
                </a:solidFill>
              </a:rPr>
              <a:t>i</a:t>
            </a:r>
            <a:r>
              <a:rPr lang="it-IT" sz="1400" dirty="0" smtClean="0">
                <a:solidFill>
                  <a:srgbClr val="FF3300"/>
                </a:solidFill>
              </a:rPr>
              <a:t>f a random digital pattern is sent through 8 adjacent lines, than max frequency decreases at ~ 160 MHz (line </a:t>
            </a:r>
            <a:r>
              <a:rPr lang="it-IT" sz="1400" dirty="0">
                <a:solidFill>
                  <a:srgbClr val="FF3300"/>
                </a:solidFill>
              </a:rPr>
              <a:t>lenght ~ 10 </a:t>
            </a:r>
            <a:r>
              <a:rPr lang="it-IT" sz="1400" dirty="0" smtClean="0">
                <a:solidFill>
                  <a:srgbClr val="FF3300"/>
                </a:solidFill>
              </a:rPr>
              <a:t>cm)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>
                <a:solidFill>
                  <a:srgbClr val="FF3300"/>
                </a:solidFill>
              </a:rPr>
              <a:t>d</a:t>
            </a:r>
            <a:r>
              <a:rPr lang="it-IT" sz="1400" dirty="0" smtClean="0">
                <a:solidFill>
                  <a:srgbClr val="FF3300"/>
                </a:solidFill>
              </a:rPr>
              <a:t>river and receiver are implemented into FPGA</a:t>
            </a:r>
          </a:p>
          <a:p>
            <a:pPr marL="800100" lvl="1" indent="-342900">
              <a:spcBef>
                <a:spcPct val="20000"/>
              </a:spcBef>
            </a:pPr>
            <a:endParaRPr lang="it-IT" sz="1400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</p:txBody>
      </p:sp>
      <p:pic>
        <p:nvPicPr>
          <p:cNvPr id="9" name="Picture 5" descr="b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557" y="1447800"/>
            <a:ext cx="60604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209800" y="2438400"/>
            <a:ext cx="7620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2011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7" name="Picture 6" descr="cropped_stackup-50-oh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6576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1828800"/>
            <a:ext cx="4800600" cy="44958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sz="1800" u="sng" dirty="0"/>
              <a:t>Pixel </a:t>
            </a:r>
            <a:r>
              <a:rPr lang="en-US" sz="1800" u="sng" dirty="0" smtClean="0"/>
              <a:t>Bus second generation:</a:t>
            </a:r>
            <a:endParaRPr lang="en-US" sz="1800" u="sng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ym typeface="Wingdings" pitchFamily="2" charset="2"/>
              </a:rPr>
              <a:t>Layout details agreed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ym typeface="Wingdings" pitchFamily="2" charset="2"/>
              </a:rPr>
              <a:t>Production: it could have started week 7</a:t>
            </a:r>
            <a:endParaRPr lang="it-IT" sz="1400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it-IT" sz="1400" dirty="0">
                <a:sym typeface="Wingdings" pitchFamily="2" charset="2"/>
              </a:rPr>
              <a:t> </a:t>
            </a:r>
            <a:r>
              <a:rPr lang="it-IT" sz="1400" dirty="0" smtClean="0">
                <a:sym typeface="Wingdings" pitchFamily="2" charset="2"/>
              </a:rPr>
              <a:t>	Evaluation of process  made on first “sandwich” (mid March) to verify process parameters</a:t>
            </a:r>
            <a:endParaRPr lang="it-IT" sz="1400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it-IT" sz="1400" dirty="0">
                <a:sym typeface="Wingdings" pitchFamily="2" charset="2"/>
              </a:rPr>
              <a:t> </a:t>
            </a:r>
            <a:r>
              <a:rPr lang="it-IT" sz="1400" dirty="0" smtClean="0">
                <a:sym typeface="Wingdings" pitchFamily="2" charset="2"/>
              </a:rPr>
              <a:t>Production conclusion estimate  8-10 week later</a:t>
            </a:r>
            <a:endParaRPr lang="it-IT" sz="1400" dirty="0">
              <a:sym typeface="Wingdings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Cern suggestions: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Review the signal layers: concern about 15 um Al layer and 75 um lines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Cern will prefer a BUS with decreased thickness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Cern suggested to adopt Cu (3 um thick, 50 um wide)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endParaRPr lang="it-IT" sz="1400" dirty="0" smtClean="0">
              <a:solidFill>
                <a:srgbClr val="FF3300"/>
              </a:solidFill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We could have two signal layers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Two CHIP lines will be shared on a same layer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à"/>
            </a:pPr>
            <a:r>
              <a:rPr lang="it-IT" sz="1400" dirty="0">
                <a:solidFill>
                  <a:srgbClr val="FF3300"/>
                </a:solidFill>
                <a:sym typeface="Wingdings" pitchFamily="2" charset="2"/>
              </a:rPr>
              <a:t>S</a:t>
            </a:r>
            <a:r>
              <a:rPr lang="it-IT" sz="1400" dirty="0" smtClean="0">
                <a:solidFill>
                  <a:srgbClr val="FF3300"/>
                </a:solidFill>
                <a:sym typeface="Wingdings" pitchFamily="2" charset="2"/>
              </a:rPr>
              <a:t>imulation are indicating small attenuation BUT larger crosstalk even if we are using only STRIPLINES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à"/>
            </a:pPr>
            <a:endParaRPr lang="it-IT" sz="1400" dirty="0">
              <a:solidFill>
                <a:srgbClr val="FF33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sz="1400" dirty="0">
              <a:solidFill>
                <a:srgbClr val="FF33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648200" y="3200400"/>
            <a:ext cx="838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7596188" y="7235825"/>
            <a:ext cx="2325687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fld id="{EA1B7E19-7BE3-4267-A78C-2A2DCFA1C494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  <a:defRPr/>
              </a:pPr>
              <a:t>5</a:t>
            </a:fld>
            <a:endParaRPr kumimoji="0" lang="fi-FI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-4763"/>
            <a:ext cx="9701212" cy="1244601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Signal layers before optimization</a:t>
            </a:r>
          </a:p>
        </p:txBody>
      </p:sp>
      <p:pic>
        <p:nvPicPr>
          <p:cNvPr id="9" name="Picture 6" descr="PROT2-03TE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066800"/>
            <a:ext cx="8915400" cy="2030412"/>
          </a:xfr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0363" y="6059488"/>
            <a:ext cx="4859337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964113" y="1265238"/>
            <a:ext cx="511651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chemeClr val="tx1"/>
                </a:solidFill>
              </a:rPr>
              <a:t>Panasonics high density connectors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5116513" y="1646238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5649913" y="1646238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5649913" y="1646238"/>
            <a:ext cx="2590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Content Placehold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4967287" cy="299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6" name="Straight Arrow Connector 20"/>
          <p:cNvCxnSpPr>
            <a:cxnSpLocks noChangeShapeType="1"/>
          </p:cNvCxnSpPr>
          <p:nvPr/>
        </p:nvCxnSpPr>
        <p:spPr bwMode="auto">
          <a:xfrm rot="16200000" flipV="1">
            <a:off x="1371600" y="2590800"/>
            <a:ext cx="609600" cy="457200"/>
          </a:xfrm>
          <a:prstGeom prst="straightConnector1">
            <a:avLst/>
          </a:prstGeom>
          <a:noFill/>
          <a:ln w="25400" algn="ctr">
            <a:solidFill>
              <a:srgbClr val="CC0000"/>
            </a:solidFill>
            <a:round/>
            <a:headEnd/>
            <a:tailEnd type="arrow" w="med" len="med"/>
          </a:ln>
        </p:spPr>
      </p:cxnSp>
      <p:pic>
        <p:nvPicPr>
          <p:cNvPr id="17" name="Picture 21" descr="Panason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87" y="2743200"/>
            <a:ext cx="2144713" cy="363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28600" y="5754469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</a:rPr>
              <a:t>Layers </a:t>
            </a:r>
            <a:r>
              <a:rPr lang="en-US" dirty="0" smtClean="0">
                <a:solidFill>
                  <a:schemeClr val="tx1"/>
                </a:solidFill>
              </a:rPr>
              <a:t>were properly stacked </a:t>
            </a:r>
            <a:r>
              <a:rPr lang="en-US" dirty="0">
                <a:solidFill>
                  <a:schemeClr val="tx1"/>
                </a:solidFill>
              </a:rPr>
              <a:t>…  </a:t>
            </a:r>
            <a:r>
              <a:rPr lang="en-US" dirty="0" smtClean="0">
                <a:solidFill>
                  <a:schemeClr val="tx1"/>
                </a:solidFill>
              </a:rPr>
              <a:t>cut-outs </a:t>
            </a:r>
            <a:r>
              <a:rPr lang="en-US" dirty="0">
                <a:solidFill>
                  <a:schemeClr val="tx1"/>
                </a:solidFill>
              </a:rPr>
              <a:t>per </a:t>
            </a:r>
            <a:r>
              <a:rPr lang="en-US" dirty="0" smtClean="0">
                <a:solidFill>
                  <a:schemeClr val="tx1"/>
                </a:solidFill>
              </a:rPr>
              <a:t>each layer </a:t>
            </a:r>
            <a:r>
              <a:rPr lang="en-US" dirty="0" smtClean="0"/>
              <a:t>were </a:t>
            </a:r>
            <a:r>
              <a:rPr lang="en-US" dirty="0" smtClean="0">
                <a:solidFill>
                  <a:schemeClr val="tx1"/>
                </a:solidFill>
              </a:rPr>
              <a:t>optimized to preserve </a:t>
            </a:r>
            <a:r>
              <a:rPr lang="en-US" dirty="0">
                <a:solidFill>
                  <a:schemeClr val="tx1"/>
                </a:solidFill>
              </a:rPr>
              <a:t>“bonding topology”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596188" y="7235825"/>
            <a:ext cx="2325687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fld id="{26FF7D23-8D0D-4331-983E-BA70BA0F66FA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  <a:defRPr/>
              </a:pPr>
              <a:t>6</a:t>
            </a:fld>
            <a:endParaRPr kumimoji="0" lang="fi-FI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2863"/>
            <a:ext cx="9704387" cy="1157287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/>
              <a:t>Layers for the 3-chip assembly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5410200"/>
            <a:ext cx="4859337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Picture 6" descr="Layer_top_SuperB-b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" y="1066800"/>
            <a:ext cx="9078913" cy="14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Layer_2_SuperB-bus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" y="2438400"/>
            <a:ext cx="9078913" cy="167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Later_3_SuperB-bus-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962400"/>
            <a:ext cx="9067800" cy="187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839913" y="2209800"/>
            <a:ext cx="511651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</a:rPr>
              <a:t>Top Layer : </a:t>
            </a:r>
            <a:r>
              <a:rPr lang="en-US" dirty="0" err="1">
                <a:solidFill>
                  <a:schemeClr val="tx1"/>
                </a:solidFill>
              </a:rPr>
              <a:t>microstrip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3135313" y="5595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133600" y="6205538"/>
            <a:ext cx="51165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</a:rPr>
              <a:t>Panasonics high density connectors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3821113" y="3767138"/>
            <a:ext cx="2590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4735513" y="2166938"/>
            <a:ext cx="35052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28600" y="3581400"/>
            <a:ext cx="51165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</a:rPr>
              <a:t>Inner Layer 1: </a:t>
            </a:r>
            <a:r>
              <a:rPr lang="en-US" dirty="0" err="1">
                <a:solidFill>
                  <a:schemeClr val="tx1"/>
                </a:solidFill>
              </a:rPr>
              <a:t>stripline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7313" y="5410200"/>
            <a:ext cx="51165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</a:rPr>
              <a:t>Inner Layer 2: </a:t>
            </a:r>
            <a:r>
              <a:rPr lang="en-US" dirty="0" err="1">
                <a:solidFill>
                  <a:schemeClr val="tx1"/>
                </a:solidFill>
              </a:rPr>
              <a:t>stripline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Signal Layer BUS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" name="Picture 6" descr="stackup-31-03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428312"/>
            <a:ext cx="7772400" cy="48228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257800" y="2209800"/>
            <a:ext cx="9144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6324600" y="2057400"/>
            <a:ext cx="1676400" cy="2286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001000" y="1981200"/>
            <a:ext cx="1143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real layers inserted only for simulation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399" y="4848761"/>
            <a:ext cx="144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 ~ 70 Ohm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Signal/Power NEW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7" name="Picture 6" descr="Pages_1_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1655956"/>
          </a:xfrm>
          <a:prstGeom prst="rect">
            <a:avLst/>
          </a:prstGeom>
        </p:spPr>
      </p:pic>
      <p:pic>
        <p:nvPicPr>
          <p:cNvPr id="8" name="Picture 7" descr="Pages_2_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9144000" cy="1478889"/>
          </a:xfrm>
          <a:prstGeom prst="rect">
            <a:avLst/>
          </a:prstGeom>
        </p:spPr>
      </p:pic>
      <p:pic>
        <p:nvPicPr>
          <p:cNvPr id="9" name="Picture 8" descr="Pages_3_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2639"/>
            <a:ext cx="9144000" cy="1700561"/>
          </a:xfrm>
          <a:prstGeom prst="rect">
            <a:avLst/>
          </a:prstGeom>
        </p:spPr>
      </p:pic>
      <p:sp>
        <p:nvSpPr>
          <p:cNvPr id="10" name="Line 19"/>
          <p:cNvSpPr>
            <a:spLocks noChangeShapeType="1"/>
          </p:cNvSpPr>
          <p:nvPr/>
        </p:nvSpPr>
        <p:spPr bwMode="auto">
          <a:xfrm flipV="1">
            <a:off x="5040313" y="4114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038600" y="4648200"/>
            <a:ext cx="51165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</a:rPr>
              <a:t>Panasonics high density connectors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762000" y="25146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133600" y="2286000"/>
            <a:ext cx="5116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 smtClean="0"/>
              <a:t>Two IC signals will share the same plane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6200" y="4267200"/>
            <a:ext cx="5116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dirty="0" smtClean="0"/>
              <a:t>Simplified plane-cuts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9144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0663"/>
            <a:ext cx="5518800" cy="922337"/>
          </a:xfrm>
        </p:spPr>
        <p:txBody>
          <a:bodyPr/>
          <a:lstStyle/>
          <a:p>
            <a:r>
              <a:rPr lang="en-US" dirty="0" smtClean="0"/>
              <a:t>Crosstalk 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Apr. 2011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smtClean="0"/>
              <a:t>Mauro Citterio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1F77A3-67E7-4EB0-97E1-D24F846827AC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8" name="Picture 7" descr="Do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0"/>
            <a:ext cx="6019800" cy="475488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72200" y="1524000"/>
            <a:ext cx="2895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840" rIns="0" bIns="0"/>
          <a:lstStyle/>
          <a:p>
            <a:pPr indent="1588">
              <a:lnSpc>
                <a:spcPct val="80000"/>
              </a:lnSpc>
              <a:spcAft>
                <a:spcPts val="1000"/>
              </a:spcAft>
              <a:tabLst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Simulation performed</a:t>
            </a:r>
          </a:p>
          <a:p>
            <a:pPr marL="231775" indent="-230188">
              <a:lnSpc>
                <a:spcPct val="80000"/>
              </a:lnSpc>
              <a:spcAft>
                <a:spcPts val="1000"/>
              </a:spcAft>
              <a:buFontTx/>
              <a:buChar char="-"/>
              <a:tabLst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on a 1101 pattern (three aggressors and one victim, the “0” line)</a:t>
            </a:r>
          </a:p>
          <a:p>
            <a:pPr marL="231775" indent="-230188">
              <a:lnSpc>
                <a:spcPct val="80000"/>
              </a:lnSpc>
              <a:spcAft>
                <a:spcPts val="1000"/>
              </a:spcAft>
              <a:buFontTx/>
              <a:buChar char="-"/>
              <a:tabLst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The results refer to the longest </a:t>
            </a:r>
            <a:r>
              <a:rPr lang="en-US" sz="1600" kern="0" dirty="0" err="1" smtClean="0">
                <a:solidFill>
                  <a:srgbClr val="000000"/>
                </a:solidFill>
              </a:rPr>
              <a:t>stripline</a:t>
            </a:r>
            <a:endParaRPr lang="en-US" sz="1600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53975" indent="-52388">
              <a:lnSpc>
                <a:spcPct val="80000"/>
              </a:lnSpc>
              <a:spcAft>
                <a:spcPts val="1000"/>
              </a:spcAft>
              <a:tabLst>
                <a:tab pos="0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	</a:t>
            </a:r>
            <a:r>
              <a:rPr lang="en-US" sz="1600" kern="0" dirty="0" smtClean="0">
                <a:solidFill>
                  <a:srgbClr val="000000"/>
                </a:solidFill>
                <a:sym typeface="Wingdings" pitchFamily="2" charset="2"/>
              </a:rPr>
              <a:t>Goal was to keep the crosstalk signal below +/- 200 mV</a:t>
            </a:r>
          </a:p>
          <a:p>
            <a:pPr marL="53975" indent="-52388">
              <a:lnSpc>
                <a:spcPct val="80000"/>
              </a:lnSpc>
              <a:spcAft>
                <a:spcPts val="1000"/>
              </a:spcAft>
              <a:tabLst>
                <a:tab pos="0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The maximum frequency is ~ 130 MHz</a:t>
            </a:r>
          </a:p>
          <a:p>
            <a:pPr marL="53975" indent="-52388">
              <a:lnSpc>
                <a:spcPct val="80000"/>
              </a:lnSpc>
              <a:spcAft>
                <a:spcPts val="1000"/>
              </a:spcAft>
              <a:tabLst>
                <a:tab pos="0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sym typeface="Wingdings" pitchFamily="2" charset="2"/>
              </a:rPr>
              <a:t>There is no optimal termination at the receiving end.</a:t>
            </a:r>
          </a:p>
          <a:p>
            <a:pPr marL="53975" indent="-52388">
              <a:lnSpc>
                <a:spcPct val="80000"/>
              </a:lnSpc>
              <a:spcAft>
                <a:spcPts val="1000"/>
              </a:spcAft>
              <a:tabLst>
                <a:tab pos="0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Driver and receiver are implemented using the IBIS models provided by Xilinx</a:t>
            </a:r>
          </a:p>
          <a:p>
            <a:pPr marL="53975" indent="-52388">
              <a:lnSpc>
                <a:spcPct val="80000"/>
              </a:lnSpc>
              <a:spcAft>
                <a:spcPts val="1000"/>
              </a:spcAft>
              <a:tabLst>
                <a:tab pos="0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000000"/>
                </a:solidFill>
                <a:sym typeface="Wingdings" pitchFamily="2" charset="2"/>
              </a:rPr>
              <a:t>BUS bandwidth is decreased by ~ 15 %</a:t>
            </a:r>
          </a:p>
          <a:p>
            <a:pPr marL="53975" indent="-52388">
              <a:lnSpc>
                <a:spcPct val="80000"/>
              </a:lnSpc>
              <a:spcAft>
                <a:spcPts val="1000"/>
              </a:spcAft>
              <a:tabLst>
                <a:tab pos="0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It is </a:t>
            </a:r>
            <a:r>
              <a:rPr lang="en-US" sz="16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the worst case ?</a:t>
            </a:r>
            <a:endParaRPr lang="en-US" sz="1600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53975" indent="-52388">
              <a:lnSpc>
                <a:spcPct val="80000"/>
              </a:lnSpc>
              <a:spcAft>
                <a:spcPts val="1000"/>
              </a:spcAft>
              <a:tabLst>
                <a:tab pos="0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en-US" sz="16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1228</Words>
  <Application>Microsoft Office PowerPoint</Application>
  <PresentationFormat>On-screen Show (4:3)</PresentationFormat>
  <Paragraphs>226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Update on the Bus, the HDI and peripheral electronics</vt:lpstr>
      <vt:lpstr>Index</vt:lpstr>
      <vt:lpstr>Slide 3</vt:lpstr>
      <vt:lpstr>February 2011 Status</vt:lpstr>
      <vt:lpstr>Signal layers before optimization</vt:lpstr>
      <vt:lpstr>Layers for the 3-chip assembly</vt:lpstr>
      <vt:lpstr>2 Signal Layer BUS</vt:lpstr>
      <vt:lpstr>Signal/Power NEW layout</vt:lpstr>
      <vt:lpstr>Crosstalk issues</vt:lpstr>
      <vt:lpstr>Next Steps …..</vt:lpstr>
      <vt:lpstr>Babar HDI … lesson learned</vt:lpstr>
      <vt:lpstr>Thick Film Hybrid</vt:lpstr>
      <vt:lpstr>Screen printing process</vt:lpstr>
      <vt:lpstr>Component placing</vt:lpstr>
      <vt:lpstr>New HDI layout</vt:lpstr>
      <vt:lpstr>Progress is slow</vt:lpstr>
      <vt:lpstr>Peripheral Electronics</vt:lpstr>
    </vt:vector>
  </TitlesOfParts>
  <Company>INFN Milano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 Citterio</dc:creator>
  <cp:lastModifiedBy>Mauro Citterio</cp:lastModifiedBy>
  <cp:revision>45</cp:revision>
  <dcterms:created xsi:type="dcterms:W3CDTF">2011-04-04T07:36:19Z</dcterms:created>
  <dcterms:modified xsi:type="dcterms:W3CDTF">2011-04-04T13:48:47Z</dcterms:modified>
</cp:coreProperties>
</file>