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97" d="100"/>
          <a:sy n="97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F88F-4BA9-CD49-A917-AA72151858EF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5745A-A66A-7B46-A787-DC09BC9EE0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9446A-8E30-DA46-B552-0035B323BA4F}" type="datetimeFigureOut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83A69-F79F-BA4C-9CDF-B6ABCDAAA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BF-9953-FA49-ACCC-54273144C17B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FF39-168C-654D-ACD2-D528A0F841C0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93674-658C-3D4A-B86C-FB7B2C10E2A2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2BF78-E4EF-D54C-9F0B-7DDC59C57C0A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B5C2-B16C-9B4A-A149-3D19210F0BE0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7AC3-83F3-6C46-BD15-7E92E5ADCB96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EECA-0CBB-7546-90F6-D379D4780945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BCF3-4465-6048-BD48-8820E78D14AD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D1825-3747-014F-A7F6-863C73CDDF6A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F825-686B-7348-8857-4AA303927C83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858D-F0F3-F048-BE05-7A68615CD662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3A91E-7B5C-4343-8CC7-642A17894FE0}" type="datetime1">
              <a:rPr lang="en-US" smtClean="0"/>
              <a:pPr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F461-F32F-CF42-9665-9EEAD987B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Electronics Trigger and DAQ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CERN meeting summary.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3" name="Picture 12" descr="superb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80963"/>
            <a:ext cx="90011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etd-overview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652" r="1652"/>
              <a:stretch>
                <a:fillRect/>
              </a:stretch>
            </p:blipFill>
          </mc:Choice>
          <mc:Fallback>
            <p:blipFill>
              <a:blip r:embed="rId3"/>
              <a:srcRect l="1652" r="1652"/>
              <a:stretch>
                <a:fillRect/>
              </a:stretch>
            </p:blipFill>
          </mc:Fallback>
        </mc:AlternateContent>
        <p:spPr>
          <a:xfrm>
            <a:off x="457200" y="982391"/>
            <a:ext cx="8345979" cy="5812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1550" y="4673508"/>
            <a:ext cx="939800" cy="953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19800" y="4108450"/>
            <a:ext cx="1549400" cy="298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175421" y="4168729"/>
            <a:ext cx="10095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755527" y="4152106"/>
            <a:ext cx="10095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Architecture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80994" y="930495"/>
            <a:ext cx="200580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Synchronous, Pipelined, </a:t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Fixed-Latency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Optical Link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Studies </a:t>
            </a:r>
            <a:r>
              <a:rPr lang="en-US" dirty="0">
                <a:solidFill>
                  <a:srgbClr val="7F7F7F"/>
                </a:solidFill>
              </a:rPr>
              <a:t>of the optical data links to be used for commands and clock distribution are well advanced</a:t>
            </a:r>
            <a:r>
              <a:rPr lang="en-US" dirty="0" smtClean="0">
                <a:solidFill>
                  <a:srgbClr val="7F7F7F"/>
                </a:solidFill>
              </a:rPr>
              <a:t>. It </a:t>
            </a:r>
            <a:r>
              <a:rPr lang="en-US" dirty="0">
                <a:solidFill>
                  <a:srgbClr val="7F7F7F"/>
                </a:solidFill>
              </a:rPr>
              <a:t>has been demonstrated that these links can be</a:t>
            </a:r>
            <a:r>
              <a:rPr lang="en-US" dirty="0" smtClean="0">
                <a:solidFill>
                  <a:srgbClr val="7F7F7F"/>
                </a:solidFill>
              </a:rPr>
              <a:t> built </a:t>
            </a:r>
            <a:r>
              <a:rPr lang="en-US" dirty="0">
                <a:solidFill>
                  <a:srgbClr val="7F7F7F"/>
                </a:solidFill>
              </a:rPr>
              <a:t>using </a:t>
            </a:r>
            <a:r>
              <a:rPr lang="en-US" dirty="0" err="1">
                <a:solidFill>
                  <a:srgbClr val="7F7F7F"/>
                </a:solidFill>
              </a:rPr>
              <a:t>serializer/</a:t>
            </a:r>
            <a:r>
              <a:rPr lang="en-US" dirty="0" err="1" smtClean="0">
                <a:solidFill>
                  <a:srgbClr val="7F7F7F"/>
                </a:solidFill>
              </a:rPr>
              <a:t>deserializers</a:t>
            </a:r>
            <a:r>
              <a:rPr lang="en-US" dirty="0" smtClean="0">
                <a:solidFill>
                  <a:srgbClr val="7F7F7F"/>
                </a:solidFill>
              </a:rPr>
              <a:t>, </a:t>
            </a:r>
            <a:r>
              <a:rPr lang="en-US" dirty="0">
                <a:solidFill>
                  <a:srgbClr val="7F7F7F"/>
                </a:solidFill>
              </a:rPr>
              <a:t>which provide deterministic </a:t>
            </a:r>
            <a:r>
              <a:rPr lang="en-US" dirty="0" smtClean="0">
                <a:solidFill>
                  <a:srgbClr val="7F7F7F"/>
                </a:solidFill>
              </a:rPr>
              <a:t>link latency.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Preliminary </a:t>
            </a:r>
            <a:r>
              <a:rPr lang="en-US" dirty="0">
                <a:solidFill>
                  <a:srgbClr val="7F7F7F"/>
                </a:solidFill>
              </a:rPr>
              <a:t>results concerning irradiation effects are very encouraging</a:t>
            </a:r>
            <a:r>
              <a:rPr lang="en-US" dirty="0" smtClean="0">
                <a:solidFill>
                  <a:srgbClr val="7F7F7F"/>
                </a:solidFill>
              </a:rPr>
              <a:t>. Ser</a:t>
            </a:r>
            <a:r>
              <a:rPr lang="en-US" dirty="0">
                <a:solidFill>
                  <a:srgbClr val="7F7F7F"/>
                </a:solidFill>
              </a:rPr>
              <a:t>/des needs to be further qualified. Data link properties are still under studies as well.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4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Trigger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946"/>
            <a:ext cx="8229600" cy="526031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The </a:t>
            </a:r>
            <a:r>
              <a:rPr lang="en-US" dirty="0">
                <a:solidFill>
                  <a:srgbClr val="7F7F7F"/>
                </a:solidFill>
              </a:rPr>
              <a:t>requirement of having the dead time at 1% level at 150 kHz trigger rate implies a minimum command spacing of</a:t>
            </a:r>
            <a:r>
              <a:rPr lang="en-US" dirty="0" smtClean="0">
                <a:solidFill>
                  <a:srgbClr val="7F7F7F"/>
                </a:solidFill>
              </a:rPr>
              <a:t> about 70ns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The </a:t>
            </a:r>
            <a:r>
              <a:rPr lang="en-US" dirty="0">
                <a:solidFill>
                  <a:srgbClr val="7F7F7F"/>
                </a:solidFill>
              </a:rPr>
              <a:t>sampling rate of the detectors used for triggering is 7 MHz, with a corresponding sampling period of 140</a:t>
            </a:r>
            <a:r>
              <a:rPr lang="en-US" dirty="0" smtClean="0">
                <a:solidFill>
                  <a:srgbClr val="7F7F7F"/>
                </a:solidFill>
              </a:rPr>
              <a:t> ns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Interpolation needed.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rgbClr val="7F7F7F"/>
                </a:solidFill>
              </a:rPr>
              <a:t>It </a:t>
            </a:r>
            <a:r>
              <a:rPr lang="en-US" dirty="0">
                <a:solidFill>
                  <a:srgbClr val="7F7F7F"/>
                </a:solidFill>
              </a:rPr>
              <a:t>would significantly help to bring down the L1 accept </a:t>
            </a:r>
            <a:r>
              <a:rPr lang="en-US" dirty="0" smtClean="0">
                <a:solidFill>
                  <a:srgbClr val="7F7F7F"/>
                </a:solidFill>
              </a:rPr>
              <a:t>rate</a:t>
            </a:r>
            <a:r>
              <a:rPr lang="en-US" dirty="0" smtClean="0">
                <a:solidFill>
                  <a:srgbClr val="7F7F7F"/>
                </a:solidFill>
              </a:rPr>
              <a:t>, especially in view of the potential increase in luminosity. </a:t>
            </a:r>
            <a:endParaRPr lang="en-US" dirty="0" smtClean="0">
              <a:solidFill>
                <a:srgbClr val="7F7F7F"/>
              </a:solidFill>
            </a:endParaRPr>
          </a:p>
          <a:p>
            <a:pPr lvl="1"/>
            <a:r>
              <a:rPr lang="en-US" dirty="0" err="1" smtClean="0">
                <a:solidFill>
                  <a:srgbClr val="7F7F7F"/>
                </a:solidFill>
              </a:rPr>
              <a:t>Bhabha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scattering 50 kHz;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7F7F7F"/>
                </a:solidFill>
              </a:rPr>
              <a:t>M</a:t>
            </a:r>
            <a:r>
              <a:rPr lang="en-US" dirty="0" smtClean="0">
                <a:solidFill>
                  <a:srgbClr val="7F7F7F"/>
                </a:solidFill>
              </a:rPr>
              <a:t>achine </a:t>
            </a:r>
            <a:r>
              <a:rPr lang="en-US" dirty="0">
                <a:solidFill>
                  <a:srgbClr val="7F7F7F"/>
                </a:solidFill>
              </a:rPr>
              <a:t>related background 25 kHz</a:t>
            </a:r>
            <a:r>
              <a:rPr lang="en-US" dirty="0" smtClean="0">
                <a:solidFill>
                  <a:srgbClr val="7F7F7F"/>
                </a:solidFill>
              </a:rPr>
              <a:t>;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Physics </a:t>
            </a:r>
            <a:r>
              <a:rPr lang="en-US" dirty="0">
                <a:solidFill>
                  <a:srgbClr val="7F7F7F"/>
                </a:solidFill>
              </a:rPr>
              <a:t>and background 25 </a:t>
            </a:r>
            <a:r>
              <a:rPr lang="en-US" dirty="0" smtClean="0">
                <a:solidFill>
                  <a:srgbClr val="7F7F7F"/>
                </a:solidFill>
              </a:rPr>
              <a:t>kHz.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We </a:t>
            </a:r>
            <a:r>
              <a:rPr lang="en-US" dirty="0">
                <a:solidFill>
                  <a:srgbClr val="7F7F7F"/>
                </a:solidFill>
              </a:rPr>
              <a:t>have foreseen a 50 % contingency here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Detector </a:t>
            </a:r>
            <a:r>
              <a:rPr lang="en-US" dirty="0">
                <a:solidFill>
                  <a:srgbClr val="7F7F7F"/>
                </a:solidFill>
              </a:rPr>
              <a:t>readout windows as small as </a:t>
            </a:r>
            <a:r>
              <a:rPr lang="en-US" dirty="0" smtClean="0">
                <a:solidFill>
                  <a:srgbClr val="7F7F7F"/>
                </a:solidFill>
              </a:rPr>
              <a:t>100 ns </a:t>
            </a:r>
            <a:r>
              <a:rPr lang="en-US" dirty="0">
                <a:solidFill>
                  <a:srgbClr val="7F7F7F"/>
                </a:solidFill>
              </a:rPr>
              <a:t>(to be verified)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will be used </a:t>
            </a:r>
            <a:r>
              <a:rPr lang="en-US" dirty="0" smtClean="0">
                <a:solidFill>
                  <a:srgbClr val="7F7F7F"/>
                </a:solidFill>
              </a:rPr>
              <a:t>by </a:t>
            </a:r>
            <a:r>
              <a:rPr lang="en-US" dirty="0">
                <a:solidFill>
                  <a:srgbClr val="7F7F7F"/>
                </a:solidFill>
              </a:rPr>
              <a:t>some sub-detectors (SVT, PID, IFR)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  <a:r>
              <a:rPr lang="en-US" dirty="0" smtClean="0">
                <a:solidFill>
                  <a:srgbClr val="7F7F7F"/>
                </a:solidFill>
              </a:rPr>
              <a:t> It sets </a:t>
            </a:r>
            <a:r>
              <a:rPr lang="en-US" dirty="0">
                <a:solidFill>
                  <a:srgbClr val="7F7F7F"/>
                </a:solidFill>
              </a:rPr>
              <a:t>a limit on the maximum trigger timing resolution to be better than </a:t>
            </a:r>
            <a:r>
              <a:rPr lang="en-US" dirty="0" smtClean="0">
                <a:solidFill>
                  <a:srgbClr val="7F7F7F"/>
                </a:solidFill>
              </a:rPr>
              <a:t>50 ns (SVT).  Wider </a:t>
            </a:r>
            <a:r>
              <a:rPr lang="en-US" dirty="0">
                <a:solidFill>
                  <a:srgbClr val="7F7F7F"/>
                </a:solidFill>
              </a:rPr>
              <a:t>sub-detector readout windows may be needed in case to cope with the best achievable trigger timing </a:t>
            </a:r>
            <a:r>
              <a:rPr lang="en-US" dirty="0" smtClean="0">
                <a:solidFill>
                  <a:srgbClr val="7F7F7F"/>
                </a:solidFill>
              </a:rPr>
              <a:t>resolution.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L1 </a:t>
            </a:r>
            <a:r>
              <a:rPr lang="en-US" dirty="0">
                <a:solidFill>
                  <a:srgbClr val="7F7F7F"/>
                </a:solidFill>
              </a:rPr>
              <a:t>processing clock will be</a:t>
            </a:r>
            <a:r>
              <a:rPr lang="en-US" dirty="0" smtClean="0">
                <a:solidFill>
                  <a:srgbClr val="7F7F7F"/>
                </a:solidFill>
              </a:rPr>
              <a:t> set </a:t>
            </a:r>
            <a:r>
              <a:rPr lang="en-US" dirty="0">
                <a:solidFill>
                  <a:srgbClr val="7F7F7F"/>
                </a:solidFill>
              </a:rPr>
              <a:t>to 56MHz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Evaluate </a:t>
            </a:r>
            <a:r>
              <a:rPr lang="en-US" dirty="0">
                <a:solidFill>
                  <a:srgbClr val="7F7F7F"/>
                </a:solidFill>
              </a:rPr>
              <a:t>what's achievable as L1 time </a:t>
            </a:r>
            <a:r>
              <a:rPr lang="en-US" dirty="0" smtClean="0">
                <a:solidFill>
                  <a:srgbClr val="7F7F7F"/>
                </a:solidFill>
              </a:rPr>
              <a:t>precision.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Define </a:t>
            </a:r>
            <a:r>
              <a:rPr lang="en-US" dirty="0">
                <a:solidFill>
                  <a:srgbClr val="7F7F7F"/>
                </a:solidFill>
              </a:rPr>
              <a:t>what are the maximum affordable sub-detector readout window </a:t>
            </a:r>
            <a:r>
              <a:rPr lang="en-US" dirty="0" smtClean="0">
                <a:solidFill>
                  <a:srgbClr val="7F7F7F"/>
                </a:solidFill>
              </a:rPr>
              <a:t>sizes. How </a:t>
            </a:r>
            <a:r>
              <a:rPr lang="en-US" dirty="0">
                <a:solidFill>
                  <a:srgbClr val="7F7F7F"/>
                </a:solidFill>
              </a:rPr>
              <a:t>to reduce machine backgrounds and backgrounds from </a:t>
            </a:r>
            <a:r>
              <a:rPr lang="en-US" dirty="0" err="1">
                <a:solidFill>
                  <a:srgbClr val="7F7F7F"/>
                </a:solidFill>
              </a:rPr>
              <a:t>Bhabha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US" dirty="0" smtClean="0">
                <a:solidFill>
                  <a:srgbClr val="7F7F7F"/>
                </a:solidFill>
              </a:rPr>
              <a:t>scattering?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FEE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estimated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number of optical data links connecting the FEE to the ROM amounts to 325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 links operate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1.8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Gb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/s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rate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event size at the FEE stage is estimated to be of the order of 500 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kB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(to be checked)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be studied: optical link occupancies (%), de-randomizer and transmission output stage,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throttling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mechanisms.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5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ROM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581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solutions are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foreseen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implement the required ROM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functionalities: FPGA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GBit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-NIC and PC/CPU based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ones.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custom electronics (FPGA/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GBit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-NIC) would simply act as a bridge/interface between the FEE and the HLT farm, just performing event formatting with minimal data handling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overall data flux of 500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kB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* 150 kHz is assumed to not be an issue for a core network switch connecting the ROMs to the HLT farm; data handling would be postponed to the HLT farm (about the HLT single event processing time see below)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PC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/CPU implementation requires each PC to be equipped with an optical/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PCIe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bus interface to get data stored in the PC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RAM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approach provides max flexibility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both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 data processing and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 transmission.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FCTS and ECS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FCTS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architecture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 well understood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Clock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 commands are distributed throughout the detector components using pluggable FCTS receiver modules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requires FTCS mezzanine boards to get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packets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destination addresses and complete event information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field.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 and control of the FE boards is performed by means of SPECS boards and the available protocols at 10 MB/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Far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the detector ECS can be provided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with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Ethernet connections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1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Event Builder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Static</a:t>
            </a:r>
            <a:r>
              <a:rPr lang="en-US" dirty="0">
                <a:solidFill>
                  <a:srgbClr val="7F7F7F"/>
                </a:solidFill>
              </a:rPr>
              <a:t>, round robin, push mechanism relying on unreliable protocol (UDP) is the easiest to be implemented</a:t>
            </a:r>
            <a:r>
              <a:rPr lang="en-US" dirty="0" smtClean="0">
                <a:solidFill>
                  <a:srgbClr val="7F7F7F"/>
                </a:solidFill>
              </a:rPr>
              <a:t>. For </a:t>
            </a:r>
            <a:r>
              <a:rPr lang="en-US" dirty="0">
                <a:solidFill>
                  <a:srgbClr val="7F7F7F"/>
                </a:solidFill>
              </a:rPr>
              <a:t>such a scheme, DCB/Converged Ethernet could provide a reliable layer 2 transport, effectively turning UDP in a reliable on-the wire protocol.</a:t>
            </a:r>
            <a:r>
              <a:rPr lang="en-US" dirty="0" smtClean="0">
                <a:solidFill>
                  <a:srgbClr val="7F7F7F"/>
                </a:solidFill>
              </a:rPr>
              <a:t> 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Alternative </a:t>
            </a:r>
            <a:r>
              <a:rPr lang="en-US" dirty="0">
                <a:solidFill>
                  <a:srgbClr val="7F7F7F"/>
                </a:solidFill>
              </a:rPr>
              <a:t>protocols could include RDMA over a reliable layer 2 transport (such as DCB/Converged Ethernet)</a:t>
            </a:r>
            <a:r>
              <a:rPr lang="en-US" dirty="0" smtClean="0">
                <a:solidFill>
                  <a:srgbClr val="7F7F7F"/>
                </a:solidFill>
              </a:rPr>
              <a:t>.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Slow </a:t>
            </a:r>
            <a:r>
              <a:rPr lang="en-US" dirty="0">
                <a:solidFill>
                  <a:srgbClr val="7F7F7F"/>
                </a:solidFill>
              </a:rPr>
              <a:t>feedback mechanisms of the PC farm to the system can go through ECS</a:t>
            </a:r>
            <a:r>
              <a:rPr lang="en-US" dirty="0" smtClean="0">
                <a:solidFill>
                  <a:srgbClr val="7F7F7F"/>
                </a:solidFill>
              </a:rPr>
              <a:t>. Do </a:t>
            </a:r>
            <a:r>
              <a:rPr lang="en-US" dirty="0">
                <a:solidFill>
                  <a:srgbClr val="7F7F7F"/>
                </a:solidFill>
              </a:rPr>
              <a:t>we need FCTS feedbacks instead?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HLT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HLT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processing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time of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order of 10 ms/event at 150 kHz can be managed by means of 1500 CPU cores, which corresponds to order of 100 boxes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HLT farm shall be rather small therefore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know that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1÷ 2 ms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2.2GHZ AMD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Opteron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(~2006) was the measured latency of the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BaBar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L3 algorithm in average.6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F461-F32F-CF42-9665-9EEAD987BE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802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Electronics Trigger and DAQ CERN meeting summary.</vt:lpstr>
      <vt:lpstr>Slide 2</vt:lpstr>
      <vt:lpstr>Optical Link</vt:lpstr>
      <vt:lpstr>Trigger</vt:lpstr>
      <vt:lpstr>FEE</vt:lpstr>
      <vt:lpstr>ROM</vt:lpstr>
      <vt:lpstr>FCTS and ECS</vt:lpstr>
      <vt:lpstr>Event Builder</vt:lpstr>
      <vt:lpstr>HLT</vt:lpstr>
    </vt:vector>
  </TitlesOfParts>
  <Company>INFN Bologna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Trigger and DAQ</dc:title>
  <dc:creator>Umberto Marconi</dc:creator>
  <cp:lastModifiedBy>Umberto Marconi</cp:lastModifiedBy>
  <cp:revision>22</cp:revision>
  <dcterms:created xsi:type="dcterms:W3CDTF">2011-04-05T12:39:27Z</dcterms:created>
  <dcterms:modified xsi:type="dcterms:W3CDTF">2011-04-05T12:46:40Z</dcterms:modified>
</cp:coreProperties>
</file>