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58" r:id="rId6"/>
    <p:sldId id="261" r:id="rId7"/>
    <p:sldId id="273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6" r:id="rId21"/>
    <p:sldId id="27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01FE-9164-4E1E-980F-5B5B3DD536B2}" type="datetimeFigureOut">
              <a:rPr lang="fr-FR" smtClean="0"/>
              <a:pPr/>
              <a:t>06/04/2011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D1B1-F778-498F-9D5E-A00DADFCA24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02926" y="1139260"/>
            <a:ext cx="5749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 Forward PID </a:t>
            </a:r>
          </a:p>
          <a:p>
            <a:pPr algn="ctr"/>
            <a:r>
              <a:rPr lang="en-US" sz="4800" dirty="0" smtClean="0"/>
              <a:t>DIRC like TOF detector</a:t>
            </a:r>
            <a:endParaRPr lang="fr-FR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2" y="3021310"/>
            <a:ext cx="8382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74957" y="3667058"/>
            <a:ext cx="129614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71438"/>
            <a:ext cx="90868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32440" y="616530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32440" y="623731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2392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32440" y="623731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34"/>
            <a:ext cx="8964488" cy="64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6381328"/>
            <a:ext cx="88569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5725"/>
            <a:ext cx="55435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403163" y="720636"/>
            <a:ext cx="1124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408 </a:t>
            </a:r>
            <a:r>
              <a:rPr lang="en-US" sz="1600" dirty="0" err="1" smtClean="0"/>
              <a:t>ps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447231" y="1074222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</a:t>
            </a:r>
            <a:r>
              <a:rPr lang="en-US" sz="1600" dirty="0" err="1" smtClean="0"/>
              <a:t>ps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300192" y="1772816"/>
            <a:ext cx="238847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resolution is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100/</a:t>
            </a:r>
            <a:r>
              <a:rPr lang="en-US" dirty="0" err="1" smtClean="0"/>
              <a:t>sqrt</a:t>
            </a:r>
            <a:r>
              <a:rPr lang="en-US" dirty="0" smtClean="0"/>
              <a:t>(2) </a:t>
            </a:r>
            <a:r>
              <a:rPr lang="en-US" dirty="0" err="1" smtClean="0"/>
              <a:t>ps</a:t>
            </a:r>
            <a:r>
              <a:rPr lang="en-US" dirty="0" smtClean="0"/>
              <a:t> ~ 75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83241" y="548680"/>
            <a:ext cx="280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Example for time difference</a:t>
            </a:r>
          </a:p>
          <a:p>
            <a:r>
              <a:rPr lang="en-US" dirty="0"/>
              <a:t>e</a:t>
            </a:r>
            <a:r>
              <a:rPr lang="en-US" dirty="0" smtClean="0"/>
              <a:t>xpected In the simulation  </a:t>
            </a:r>
          </a:p>
          <a:p>
            <a:pPr algn="ctr"/>
            <a:r>
              <a:rPr lang="en-US" dirty="0" smtClean="0"/>
              <a:t>between two channels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68144" y="2780928"/>
            <a:ext cx="316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The expected resolution is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ather the same when you look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t different couple of channels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35332"/>
            <a:ext cx="62369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 considering all </a:t>
            </a:r>
            <a:r>
              <a:rPr lang="en-US" dirty="0" err="1" smtClean="0"/>
              <a:t>muons</a:t>
            </a:r>
            <a:r>
              <a:rPr lang="en-US" dirty="0" smtClean="0"/>
              <a:t> entering into the detector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995250" y="3873822"/>
            <a:ext cx="3065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The expected resolution is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ot changing significantly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hen considering </a:t>
            </a:r>
            <a:r>
              <a:rPr lang="en-US" dirty="0" err="1" smtClean="0"/>
              <a:t>muons</a:t>
            </a:r>
            <a:r>
              <a:rPr lang="en-US" dirty="0" smtClean="0"/>
              <a:t> in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 given portion of the detector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9860" y="54868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85738"/>
            <a:ext cx="89058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235173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Look at DATA</a:t>
            </a:r>
            <a:endParaRPr lang="fr-F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71538"/>
            <a:ext cx="87820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60432" y="628728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6237312"/>
            <a:ext cx="87129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214597"/>
            <a:ext cx="6833964" cy="45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886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99592" y="332656"/>
            <a:ext cx="391318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SuperB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setup for FTOF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412776"/>
            <a:ext cx="463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the DCH and with 12 sector granularity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266" y="260648"/>
            <a:ext cx="2518022" cy="312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9664" t="9424" b="10998"/>
          <a:stretch>
            <a:fillRect/>
          </a:stretch>
        </p:blipFill>
        <p:spPr bwMode="auto">
          <a:xfrm>
            <a:off x="1259632" y="260648"/>
            <a:ext cx="251797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7534"/>
            <a:ext cx="2592288" cy="32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9213" t="6473" b="7619"/>
          <a:stretch>
            <a:fillRect/>
          </a:stretch>
        </p:blipFill>
        <p:spPr bwMode="auto">
          <a:xfrm>
            <a:off x="1187624" y="3429000"/>
            <a:ext cx="26006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03648" y="44624"/>
            <a:ext cx="20401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Kinematical cuts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49966" y="55641"/>
            <a:ext cx="27903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some Kinematical cuts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35896" y="1772816"/>
            <a:ext cx="108012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635896" y="4795564"/>
            <a:ext cx="108012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76629" y="3284984"/>
            <a:ext cx="182954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 resolution</a:t>
            </a:r>
          </a:p>
          <a:p>
            <a:r>
              <a:rPr lang="en-US" dirty="0" smtClean="0"/>
              <a:t>b</a:t>
            </a:r>
            <a:r>
              <a:rPr lang="en-US" dirty="0" smtClean="0"/>
              <a:t>ut tails reduced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08304" y="1916832"/>
            <a:ext cx="1662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Fraction of first </a:t>
            </a:r>
          </a:p>
          <a:p>
            <a:r>
              <a:rPr lang="en-US" dirty="0" smtClean="0"/>
              <a:t>p</a:t>
            </a:r>
            <a:r>
              <a:rPr lang="en-US" dirty="0" smtClean="0"/>
              <a:t>hotoelectron</a:t>
            </a:r>
          </a:p>
          <a:p>
            <a:pPr algn="ctr"/>
            <a:r>
              <a:rPr lang="en-US" dirty="0" smtClean="0"/>
              <a:t>increased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131840" y="6093296"/>
            <a:ext cx="2232248" cy="1440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832" y="40466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5930" y="134076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have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TOF set up which guarantee a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time resolution of about  30-40ps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All the solid angle 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SuperB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will be covered with the same PID quality as with DIRC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97938" y="278092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background seems not to spoil the PID using TOF technique (work in progress)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9946" y="4282079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technology (detector + PM + electronic) has been tested in the SLAC CRT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convincing results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in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greement with simulation.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Total time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resolution/photoelectron :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3922" y="1196752"/>
            <a:ext cx="6048672" cy="244827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331870" y="1866559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SuperB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145703" y="4981934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CRT-TESTS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1403648" y="4210070"/>
            <a:ext cx="6120680" cy="2647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54122" y="3706015"/>
            <a:ext cx="249619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Proof of principle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309320"/>
            <a:ext cx="3057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79712" y="5373216"/>
            <a:ext cx="5040560" cy="136815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752068" y="6289011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~75ps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6909"/>
            <a:ext cx="9105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604448" y="6309320"/>
            <a:ext cx="36004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66713"/>
            <a:ext cx="90773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3" y="261968"/>
            <a:ext cx="9125397" cy="64073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2537" y="5783230"/>
            <a:ext cx="38884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88424" y="6137920"/>
            <a:ext cx="432048" cy="45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716016" y="1124744"/>
            <a:ext cx="4464496" cy="50405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011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80312" y="5661248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1663177" cy="10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369244" cy="14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16016" y="1052736"/>
            <a:ext cx="4248472" cy="50405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88424" y="6209928"/>
            <a:ext cx="432048" cy="45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rnaud\Bureau\plot1_FrascatiMeetingApril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0" y="3738959"/>
            <a:ext cx="464026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narnaud\Bureau\plot2_FrascatiMeetingApril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6402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94399" y="1674812"/>
            <a:ext cx="29940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p = 2 GeV/c</a:t>
            </a:r>
          </a:p>
          <a:p>
            <a:r>
              <a:rPr lang="fr-FR" b="1">
                <a:latin typeface="Symbol" pitchFamily="18" charset="2"/>
                <a:cs typeface="Times New Roman" pitchFamily="18" charset="0"/>
              </a:rPr>
              <a:t>q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= 20 degrees</a:t>
            </a:r>
          </a:p>
          <a:p>
            <a:r>
              <a:rPr lang="fr-FR" b="1">
                <a:latin typeface="Symbol" pitchFamily="18" charset="2"/>
                <a:cs typeface="Times New Roman" pitchFamily="18" charset="0"/>
              </a:rPr>
              <a:t>f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= 0 degrees</a:t>
            </a:r>
          </a:p>
          <a:p>
            <a:endParaRPr lang="fr-FR" b="1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Kaon map, 10 photons/track</a:t>
            </a:r>
          </a:p>
          <a:p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Pion map, 13 photons/track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090737" y="620688"/>
            <a:ext cx="339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Arrival time vs. channel number</a:t>
            </a:r>
            <a:endParaRPr lang="fr-FR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196012" y="4853384"/>
            <a:ext cx="25209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Number of bkg photons</a:t>
            </a:r>
          </a:p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 0</a:t>
            </a:r>
          </a:p>
          <a:p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 5</a:t>
            </a:r>
          </a:p>
          <a:p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 10</a:t>
            </a:r>
          </a:p>
          <a:p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 20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200" y="1989113"/>
            <a:ext cx="3743325" cy="1223962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87537" y="1412850"/>
            <a:ext cx="3217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Zone in </a:t>
            </a:r>
            <a:r>
              <a:rPr lang="fr-FR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bkg</a:t>
            </a:r>
            <a:r>
              <a:rPr lang="fr-FR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photons</a:t>
            </a:r>
          </a:p>
          <a:p>
            <a:pPr algn="ctr"/>
            <a:r>
              <a:rPr lang="fr-FR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fr-FR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randomly</a:t>
            </a:r>
            <a:r>
              <a:rPr lang="fr-FR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generated</a:t>
            </a:r>
            <a:endParaRPr lang="fr-FR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116632"/>
            <a:ext cx="734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we work with complicated configurations in presence of background 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24128" y="548680"/>
            <a:ext cx="198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Preliminary answer</a:t>
            </a:r>
            <a:endParaRPr lang="fr-FR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4365104"/>
            <a:ext cx="411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Preliminary studies (Annecy) shown that </a:t>
            </a:r>
          </a:p>
          <a:p>
            <a:pPr algn="ctr"/>
            <a:r>
              <a:rPr lang="en-US" dirty="0" smtClean="0"/>
              <a:t>w</a:t>
            </a:r>
            <a:r>
              <a:rPr lang="en-US" dirty="0" smtClean="0"/>
              <a:t>e expect </a:t>
            </a:r>
            <a:r>
              <a:rPr lang="en-US" dirty="0" smtClean="0"/>
              <a:t>~1 </a:t>
            </a:r>
            <a:r>
              <a:rPr lang="en-US" dirty="0" smtClean="0"/>
              <a:t>event of </a:t>
            </a:r>
            <a:r>
              <a:rPr lang="en-US" dirty="0" smtClean="0"/>
              <a:t>background in FPID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5230941"/>
            <a:ext cx="388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 seems that the PID starts to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eally suffer if background is ~20events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020272" y="5229200"/>
            <a:ext cx="212372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 smtClean="0"/>
              <a:t>In </a:t>
            </a:r>
            <a:r>
              <a:rPr lang="fr-FR" sz="1400" dirty="0" err="1" smtClean="0"/>
              <a:t>terms</a:t>
            </a:r>
            <a:r>
              <a:rPr lang="fr-FR" sz="1400" dirty="0" smtClean="0"/>
              <a:t> of k/</a:t>
            </a:r>
            <a:r>
              <a:rPr lang="fr-FR" sz="1400" dirty="0" smtClean="0">
                <a:latin typeface="Symbol" pitchFamily="18" charset="2"/>
              </a:rPr>
              <a:t>p</a:t>
            </a:r>
            <a:r>
              <a:rPr lang="fr-FR" sz="1400" dirty="0" smtClean="0"/>
              <a:t> </a:t>
            </a:r>
            <a:r>
              <a:rPr lang="fr-FR" sz="1400" dirty="0" err="1" smtClean="0"/>
              <a:t>separation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       *  0 </a:t>
            </a:r>
            <a:r>
              <a:rPr lang="fr-FR" sz="1400" dirty="0" err="1" smtClean="0"/>
              <a:t>bkg</a:t>
            </a:r>
            <a:r>
              <a:rPr lang="fr-FR" sz="1400" dirty="0" smtClean="0"/>
              <a:t> -&gt; 5.4 </a:t>
            </a:r>
            <a:br>
              <a:rPr lang="fr-FR" sz="1400" dirty="0" smtClean="0"/>
            </a:br>
            <a:r>
              <a:rPr lang="fr-FR" sz="1400" dirty="0" smtClean="0"/>
              <a:t> 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*  5 </a:t>
            </a:r>
            <a:r>
              <a:rPr lang="fr-F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bkg</a:t>
            </a:r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-&gt; 4.8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 </a:t>
            </a:r>
            <a:r>
              <a:rPr lang="fr-FR" sz="1400" dirty="0" smtClean="0">
                <a:solidFill>
                  <a:srgbClr val="FF0000"/>
                </a:solidFill>
              </a:rPr>
              <a:t>      * 10 </a:t>
            </a:r>
            <a:r>
              <a:rPr lang="fr-FR" sz="1400" dirty="0" err="1" smtClean="0">
                <a:solidFill>
                  <a:srgbClr val="FF0000"/>
                </a:solidFill>
              </a:rPr>
              <a:t>bkg</a:t>
            </a:r>
            <a:r>
              <a:rPr lang="fr-FR" sz="1400" dirty="0" smtClean="0">
                <a:solidFill>
                  <a:srgbClr val="FF0000"/>
                </a:solidFill>
              </a:rPr>
              <a:t> -&gt; 4.3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>
                <a:solidFill>
                  <a:srgbClr val="92D050"/>
                </a:solidFill>
              </a:rPr>
              <a:t>       * 20 </a:t>
            </a:r>
            <a:r>
              <a:rPr lang="fr-FR" sz="1400" dirty="0" err="1" smtClean="0">
                <a:solidFill>
                  <a:srgbClr val="92D050"/>
                </a:solidFill>
              </a:rPr>
              <a:t>bkg</a:t>
            </a:r>
            <a:r>
              <a:rPr lang="fr-FR" sz="1400" dirty="0" smtClean="0">
                <a:solidFill>
                  <a:srgbClr val="92D050"/>
                </a:solidFill>
              </a:rPr>
              <a:t> -&gt; 3.6 </a:t>
            </a:r>
            <a:endParaRPr lang="fr-FR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8424" y="63093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04248" y="2638637"/>
            <a:ext cx="16216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det</a:t>
            </a:r>
            <a:r>
              <a:rPr lang="en-US" dirty="0" smtClean="0"/>
              <a:t>)  ~ 50 </a:t>
            </a:r>
            <a:r>
              <a:rPr lang="en-US" dirty="0" err="1" smtClean="0"/>
              <a:t>ps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793231" y="232684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279904" y="2348880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86409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724128" y="31409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10ps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9215" y="2215881"/>
            <a:ext cx="2592288" cy="20602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508104" y="2204864"/>
            <a:ext cx="1296144" cy="6184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43808" y="33051"/>
            <a:ext cx="630019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057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3763784" y="366637"/>
            <a:ext cx="2634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T0</a:t>
            </a:r>
            <a:r>
              <a:rPr lang="en-US" sz="2400" dirty="0" smtClean="0"/>
              <a:t> O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Track</a:t>
            </a:r>
            <a:r>
              <a:rPr lang="en-US" sz="2400" dirty="0" smtClean="0"/>
              <a:t> O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dcb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791724" y="3683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499444" y="3615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451676" y="3546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fr-FR" sz="2400" dirty="0"/>
          </a:p>
        </p:txBody>
      </p:sp>
      <p:sp>
        <p:nvSpPr>
          <p:cNvPr id="25" name="Ellipse 24"/>
          <p:cNvSpPr/>
          <p:nvPr/>
        </p:nvSpPr>
        <p:spPr>
          <a:xfrm>
            <a:off x="1331640" y="260648"/>
            <a:ext cx="2448272" cy="720080"/>
          </a:xfrm>
          <a:prstGeom prst="ellipse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23528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36047" y="1052736"/>
            <a:ext cx="2895793" cy="64633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term should be divided </a:t>
            </a:r>
          </a:p>
          <a:p>
            <a:r>
              <a:rPr lang="en-US" dirty="0"/>
              <a:t>a</a:t>
            </a:r>
            <a:r>
              <a:rPr lang="en-US" dirty="0" smtClean="0"/>
              <a:t>pproximately by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Nphe</a:t>
            </a:r>
            <a:r>
              <a:rPr lang="en-US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620688"/>
            <a:ext cx="6564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Test at the SLAC Telescope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Prototype of the DIRC-like TOF detector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7002" y="1844824"/>
            <a:ext cx="678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Proof of principle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want to the test the system   :   detector + PMs + electronics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61997" y="2782669"/>
            <a:ext cx="691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want to extract the overall single photoelectron time resolution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3057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043608" y="4221088"/>
            <a:ext cx="703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Of course in this case the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s(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will be different than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SuperB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etector and depends on the geometry of the experiment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381</Words>
  <Application>Microsoft Office PowerPoint</Application>
  <PresentationFormat>Affichage à l'écran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stocchi</dc:creator>
  <cp:lastModifiedBy>stocchi</cp:lastModifiedBy>
  <cp:revision>10</cp:revision>
  <dcterms:created xsi:type="dcterms:W3CDTF">2011-04-05T13:46:18Z</dcterms:created>
  <dcterms:modified xsi:type="dcterms:W3CDTF">2011-04-06T07:02:27Z</dcterms:modified>
</cp:coreProperties>
</file>