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pdf" ContentType="application/pdf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r:id="rId1"/>
  </p:sldMasterIdLst>
  <p:notesMasterIdLst>
    <p:notesMasterId r:id="rId22"/>
  </p:notesMasterIdLst>
  <p:handoutMasterIdLst>
    <p:handoutMasterId r:id="rId23"/>
  </p:handoutMasterIdLst>
  <p:sldIdLst>
    <p:sldId id="260" r:id="rId2"/>
    <p:sldId id="263" r:id="rId3"/>
    <p:sldId id="261" r:id="rId4"/>
    <p:sldId id="264" r:id="rId5"/>
    <p:sldId id="274" r:id="rId6"/>
    <p:sldId id="273" r:id="rId7"/>
    <p:sldId id="266" r:id="rId8"/>
    <p:sldId id="262" r:id="rId9"/>
    <p:sldId id="258" r:id="rId10"/>
    <p:sldId id="267" r:id="rId11"/>
    <p:sldId id="259" r:id="rId12"/>
    <p:sldId id="257" r:id="rId13"/>
    <p:sldId id="256" r:id="rId14"/>
    <p:sldId id="268" r:id="rId15"/>
    <p:sldId id="275" r:id="rId16"/>
    <p:sldId id="271" r:id="rId17"/>
    <p:sldId id="276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403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C7AC5-A2F1-E64B-8D81-69531D9A8415}" type="datetimeFigureOut">
              <a:rPr lang="it-IT" smtClean="0"/>
              <a:pPr/>
              <a:t>4/6/11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7720-B8A6-6B46-ABF8-E21B5CEA16FF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B6DFB-0AD6-4C40-ACFA-9C6492BB1D89}" type="datetimeFigureOut">
              <a:rPr lang="it-IT" smtClean="0"/>
              <a:pPr/>
              <a:t>4/6/11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C1A9-50AB-8B4F-96D5-1BD5B45103E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00000">
              <a:srgbClr val="FFFFFF"/>
            </a:gs>
            <a:gs pos="0">
              <a:schemeClr val="accent1">
                <a:lumMod val="40000"/>
                <a:lumOff val="60000"/>
                <a:alpha val="6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8651-1B56-5F41-93CE-AC0B7CAA8BB4}" type="datetime1">
              <a:rPr lang="it-IT" smtClean="0"/>
              <a:pPr/>
              <a:t>4/6/11</a:t>
            </a:fld>
            <a:endParaRPr lang="it-I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B8565-3F3F-E94F-9037-6D3A857CEE0B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gi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gi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dmin/Desktop/Tesi/Analisi/12/allruntest/anime71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gi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gi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1.gif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gif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1.gif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62200" y="1066800"/>
            <a:ext cx="4420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i="1" dirty="0" err="1" smtClean="0"/>
              <a:t>SuperB</a:t>
            </a:r>
            <a:r>
              <a:rPr lang="it-IT" sz="4800" b="1" i="1" dirty="0" smtClean="0"/>
              <a:t> EMC TB:</a:t>
            </a:r>
          </a:p>
          <a:p>
            <a:pPr algn="ctr"/>
            <a:r>
              <a:rPr lang="it-IT" sz="4800" b="1" i="1" dirty="0" err="1" smtClean="0"/>
              <a:t>Time</a:t>
            </a:r>
            <a:r>
              <a:rPr lang="it-IT" sz="4800" b="1" i="1" dirty="0" smtClean="0"/>
              <a:t> </a:t>
            </a:r>
            <a:r>
              <a:rPr lang="it-IT" sz="4800" b="1" i="1" dirty="0" err="1" smtClean="0"/>
              <a:t>Resolution</a:t>
            </a:r>
            <a:endParaRPr lang="it-IT" sz="4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816101" y="3276600"/>
            <a:ext cx="4966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smtClean="0">
                <a:solidFill>
                  <a:schemeClr val="accent1">
                    <a:lumMod val="75000"/>
                  </a:schemeClr>
                </a:solidFill>
              </a:rPr>
              <a:t>06/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04/</a:t>
            </a:r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2011</a:t>
            </a:r>
          </a:p>
          <a:p>
            <a:pPr algn="ctr"/>
            <a:endParaRPr lang="it-IT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i="1" dirty="0" smtClean="0">
                <a:solidFill>
                  <a:schemeClr val="accent1">
                    <a:lumMod val="75000"/>
                  </a:schemeClr>
                </a:solidFill>
              </a:rPr>
              <a:t>Stefano Germani  &amp;  Matteo Cardinali  </a:t>
            </a:r>
          </a:p>
          <a:p>
            <a:pPr algn="ctr"/>
            <a:endParaRPr lang="it-IT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</a:rPr>
              <a:t>Università di Perugia</a:t>
            </a:r>
          </a:p>
          <a:p>
            <a:pPr algn="ctr"/>
            <a:r>
              <a:rPr lang="it-IT" sz="2800" i="1" dirty="0" smtClean="0">
                <a:solidFill>
                  <a:schemeClr val="accent1">
                    <a:lumMod val="75000"/>
                  </a:schemeClr>
                </a:solidFill>
              </a:rPr>
              <a:t>INFN Sez. Perugia</a:t>
            </a:r>
            <a:endParaRPr lang="it-IT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infn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989" y="4864795"/>
            <a:ext cx="1713624" cy="1092200"/>
          </a:xfrm>
          <a:prstGeom prst="rect">
            <a:avLst/>
          </a:prstGeom>
        </p:spPr>
      </p:pic>
      <p:pic>
        <p:nvPicPr>
          <p:cNvPr id="10" name="Picture 9" descr="supe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00600"/>
            <a:ext cx="1206500" cy="119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9271" y="3962400"/>
            <a:ext cx="8676129" cy="2209800"/>
          </a:xfrm>
          <a:prstGeom prst="rect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 descr="fit07_brutt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71" y="762000"/>
            <a:ext cx="4561330" cy="30933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3796" y="0"/>
            <a:ext cx="3564422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Trigger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4718" y="990600"/>
            <a:ext cx="378208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distance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dirty="0" err="1" smtClean="0"/>
              <a:t>peaks</a:t>
            </a:r>
            <a:r>
              <a:rPr lang="it-IT" sz="2000" dirty="0" smtClean="0"/>
              <a:t> </a:t>
            </a:r>
            <a:r>
              <a:rPr lang="it-IT" sz="2000" dirty="0" err="1" smtClean="0"/>
              <a:t>about</a:t>
            </a:r>
            <a:endParaRPr lang="it-IT" sz="2000" dirty="0" smtClean="0"/>
          </a:p>
          <a:p>
            <a:r>
              <a:rPr lang="it-IT" sz="2000" dirty="0" smtClean="0"/>
              <a:t> </a:t>
            </a:r>
            <a:r>
              <a:rPr lang="it-IT" sz="2000" dirty="0" err="1" smtClean="0"/>
              <a:t>4</a:t>
            </a:r>
            <a:r>
              <a:rPr lang="it-IT" sz="2000" dirty="0" smtClean="0"/>
              <a:t> </a:t>
            </a:r>
            <a:r>
              <a:rPr lang="it-IT" sz="2000" dirty="0" err="1" smtClean="0"/>
              <a:t>adc</a:t>
            </a:r>
            <a:r>
              <a:rPr lang="it-IT" sz="2000" dirty="0" smtClean="0"/>
              <a:t> sample</a:t>
            </a:r>
            <a:endParaRPr lang="it-IT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904718" y="2286000"/>
            <a:ext cx="37820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err="1" smtClean="0"/>
              <a:t>1</a:t>
            </a:r>
            <a:r>
              <a:rPr lang="it-IT" sz="2000" dirty="0" smtClean="0"/>
              <a:t> </a:t>
            </a:r>
            <a:r>
              <a:rPr lang="it-IT" sz="2000" dirty="0" err="1" smtClean="0"/>
              <a:t>adc</a:t>
            </a:r>
            <a:r>
              <a:rPr lang="it-IT" sz="2000" dirty="0" smtClean="0"/>
              <a:t> sample  = </a:t>
            </a:r>
            <a:r>
              <a:rPr lang="it-IT" sz="2000" dirty="0" err="1" smtClean="0"/>
              <a:t>4</a:t>
            </a:r>
            <a:r>
              <a:rPr lang="it-IT" sz="2000" dirty="0" smtClean="0"/>
              <a:t> </a:t>
            </a:r>
            <a:r>
              <a:rPr lang="it-IT" sz="2000" dirty="0" err="1" smtClean="0"/>
              <a:t>ns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904718" y="3257490"/>
            <a:ext cx="378208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dirty="0" smtClean="0"/>
              <a:t>4x4 = 16 </a:t>
            </a:r>
            <a:r>
              <a:rPr lang="it-IT" sz="2000" dirty="0" err="1" smtClean="0"/>
              <a:t>ns</a:t>
            </a:r>
            <a:endParaRPr lang="it-IT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4495800"/>
            <a:ext cx="13706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Master 1720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2673796" y="4495800"/>
            <a:ext cx="7525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0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6791295" y="4495800"/>
            <a:ext cx="75250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3</a:t>
            </a:r>
            <a:endParaRPr lang="it-IT" dirty="0"/>
          </a:p>
        </p:txBody>
      </p:sp>
      <p:sp>
        <p:nvSpPr>
          <p:cNvPr id="13" name="TextBox 12"/>
          <p:cNvSpPr txBox="1"/>
          <p:nvPr/>
        </p:nvSpPr>
        <p:spPr>
          <a:xfrm>
            <a:off x="4048095" y="4495800"/>
            <a:ext cx="75250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5419695" y="4495800"/>
            <a:ext cx="75250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2</a:t>
            </a:r>
            <a:endParaRPr lang="it-IT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56413" y="4722812"/>
            <a:ext cx="458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04213" y="4721224"/>
            <a:ext cx="458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75813" y="4722812"/>
            <a:ext cx="458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38218" y="4719636"/>
            <a:ext cx="45818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62000" y="40386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62.5MHz</a:t>
            </a:r>
            <a:endParaRPr lang="it-IT" dirty="0"/>
          </a:p>
        </p:txBody>
      </p:sp>
      <p:sp>
        <p:nvSpPr>
          <p:cNvPr id="21" name="TextBox 20"/>
          <p:cNvSpPr txBox="1"/>
          <p:nvPr/>
        </p:nvSpPr>
        <p:spPr>
          <a:xfrm>
            <a:off x="2627776" y="4038600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250MHz</a:t>
            </a:r>
            <a:endParaRPr lang="it-IT" dirty="0"/>
          </a:p>
        </p:txBody>
      </p:sp>
      <p:sp>
        <p:nvSpPr>
          <p:cNvPr id="22" name="TextBox 21"/>
          <p:cNvSpPr txBox="1"/>
          <p:nvPr/>
        </p:nvSpPr>
        <p:spPr>
          <a:xfrm>
            <a:off x="3907805" y="4038600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250MHz</a:t>
            </a:r>
            <a:endParaRPr lang="it-IT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0" y="4038600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250MHz</a:t>
            </a:r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6696405" y="4038600"/>
            <a:ext cx="968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250MHz</a:t>
            </a:r>
            <a:endParaRPr lang="it-IT" dirty="0"/>
          </a:p>
        </p:txBody>
      </p:sp>
      <p:sp>
        <p:nvSpPr>
          <p:cNvPr id="25" name="TextBox 24"/>
          <p:cNvSpPr txBox="1"/>
          <p:nvPr/>
        </p:nvSpPr>
        <p:spPr>
          <a:xfrm>
            <a:off x="890493" y="51932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16ns</a:t>
            </a:r>
            <a:endParaRPr lang="it-IT" dirty="0"/>
          </a:p>
        </p:txBody>
      </p:sp>
      <p:sp>
        <p:nvSpPr>
          <p:cNvPr id="26" name="TextBox 25"/>
          <p:cNvSpPr txBox="1"/>
          <p:nvPr/>
        </p:nvSpPr>
        <p:spPr>
          <a:xfrm>
            <a:off x="3907805" y="5562601"/>
            <a:ext cx="23942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err="1" smtClean="0"/>
              <a:t>4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locked</a:t>
            </a:r>
            <a:r>
              <a:rPr lang="it-IT" dirty="0" smtClean="0"/>
              <a:t> </a:t>
            </a:r>
            <a:r>
              <a:rPr lang="it-IT" dirty="0" err="1" smtClean="0"/>
              <a:t>loop</a:t>
            </a:r>
            <a:endParaRPr lang="it-IT" dirty="0"/>
          </a:p>
        </p:txBody>
      </p:sp>
      <p:sp>
        <p:nvSpPr>
          <p:cNvPr id="27" name="Left Brace 26"/>
          <p:cNvSpPr/>
          <p:nvPr/>
        </p:nvSpPr>
        <p:spPr>
          <a:xfrm rot="16200000">
            <a:off x="4797890" y="3206885"/>
            <a:ext cx="529626" cy="41818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r"/>
            <a:endParaRPr lang="it-IT" dirty="0"/>
          </a:p>
        </p:txBody>
      </p:sp>
      <p:sp>
        <p:nvSpPr>
          <p:cNvPr id="28" name="TextBox 27"/>
          <p:cNvSpPr txBox="1"/>
          <p:nvPr/>
        </p:nvSpPr>
        <p:spPr>
          <a:xfrm>
            <a:off x="6069355" y="6248400"/>
            <a:ext cx="238884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JITTER PROBLEM!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00" y="6172200"/>
            <a:ext cx="457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When</a:t>
            </a:r>
            <a:r>
              <a:rPr lang="it-IT" dirty="0" smtClean="0"/>
              <a:t> ADC </a:t>
            </a:r>
            <a:r>
              <a:rPr lang="it-IT" dirty="0" err="1" smtClean="0"/>
              <a:t>X</a:t>
            </a:r>
            <a:r>
              <a:rPr lang="it-IT" dirty="0" smtClean="0"/>
              <a:t> </a:t>
            </a:r>
            <a:r>
              <a:rPr lang="it-IT" dirty="0" err="1" smtClean="0"/>
              <a:t>lost</a:t>
            </a:r>
            <a:r>
              <a:rPr lang="it-IT" dirty="0" smtClean="0"/>
              <a:t> </a:t>
            </a:r>
            <a:r>
              <a:rPr lang="it-IT" dirty="0" err="1" smtClean="0"/>
              <a:t>phase</a:t>
            </a:r>
            <a:r>
              <a:rPr lang="it-IT" dirty="0" smtClean="0"/>
              <a:t>,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16 </a:t>
            </a:r>
            <a:r>
              <a:rPr lang="it-IT" dirty="0" err="1" smtClean="0"/>
              <a:t>ns</a:t>
            </a:r>
            <a:r>
              <a:rPr lang="it-IT" dirty="0" smtClean="0"/>
              <a:t> </a:t>
            </a:r>
            <a:r>
              <a:rPr lang="it-IT" dirty="0" err="1" smtClean="0"/>
              <a:t>shift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positive or negative</a:t>
            </a:r>
            <a:endParaRPr lang="it-IT" dirty="0"/>
          </a:p>
        </p:txBody>
      </p:sp>
      <p:sp>
        <p:nvSpPr>
          <p:cNvPr id="30" name="Right Arrow 29"/>
          <p:cNvSpPr/>
          <p:nvPr/>
        </p:nvSpPr>
        <p:spPr>
          <a:xfrm>
            <a:off x="5107103" y="6292334"/>
            <a:ext cx="625183" cy="36933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Down Arrow 30"/>
          <p:cNvSpPr/>
          <p:nvPr/>
        </p:nvSpPr>
        <p:spPr>
          <a:xfrm>
            <a:off x="6477000" y="1698486"/>
            <a:ext cx="314295" cy="5728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Down Arrow 31"/>
          <p:cNvSpPr/>
          <p:nvPr/>
        </p:nvSpPr>
        <p:spPr>
          <a:xfrm>
            <a:off x="6477000" y="2686110"/>
            <a:ext cx="314295" cy="5728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7990560" y="3962400"/>
            <a:ext cx="9248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Cern</a:t>
            </a:r>
            <a:r>
              <a:rPr lang="it-IT" b="1" dirty="0" smtClean="0">
                <a:solidFill>
                  <a:srgbClr val="FF0000"/>
                </a:solidFill>
              </a:rPr>
              <a:t> TB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5" name="Picture 34" descr="infn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36" name="Picture 35" descr="super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4600" y="822960"/>
          <a:ext cx="3657600" cy="245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</a:tblGrid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8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7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6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13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12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11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18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17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16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514040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/>
              <a:t>Investigated</a:t>
            </a:r>
            <a:r>
              <a:rPr lang="it-IT" sz="2000" dirty="0" smtClean="0"/>
              <a:t> </a:t>
            </a:r>
            <a:r>
              <a:rPr lang="it-IT" sz="2000" dirty="0" err="1" smtClean="0"/>
              <a:t>Runs</a:t>
            </a:r>
            <a:r>
              <a:rPr lang="it-IT" sz="2000" dirty="0" smtClean="0"/>
              <a:t>: 350,351,361,362,369,370,371,390,391,407,408,409,410,411,412,413,414,415,419,420,421,422,429,430,431,432,435,437,438,439,440,441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467327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Let</a:t>
            </a:r>
            <a:r>
              <a:rPr lang="it-IT" sz="2400" dirty="0" smtClean="0"/>
              <a:t>'</a:t>
            </a:r>
            <a:r>
              <a:rPr lang="it-IT" sz="2400" dirty="0" err="1" smtClean="0"/>
              <a:t>s</a:t>
            </a:r>
            <a:r>
              <a:rPr lang="it-IT" sz="2400" dirty="0" smtClean="0"/>
              <a:t> focus on </a:t>
            </a:r>
            <a:r>
              <a:rPr lang="it-IT" sz="2400" dirty="0" err="1" smtClean="0"/>
              <a:t>crystal</a:t>
            </a:r>
            <a:r>
              <a:rPr lang="it-IT" sz="2400" dirty="0" smtClean="0"/>
              <a:t> 12 </a:t>
            </a:r>
            <a:r>
              <a:rPr lang="it-IT" sz="2400" dirty="0" err="1" smtClean="0"/>
              <a:t>centred</a:t>
            </a:r>
            <a:r>
              <a:rPr lang="it-IT" sz="2400" dirty="0" smtClean="0"/>
              <a:t> </a:t>
            </a:r>
            <a:r>
              <a:rPr lang="it-IT" sz="2400" dirty="0" err="1" smtClean="0"/>
              <a:t>runs</a:t>
            </a:r>
            <a:r>
              <a:rPr lang="it-IT" sz="2400" dirty="0" smtClean="0"/>
              <a:t> ( </a:t>
            </a:r>
            <a:r>
              <a:rPr lang="it-IT" sz="2400" dirty="0" err="1" smtClean="0"/>
              <a:t>1</a:t>
            </a:r>
            <a:r>
              <a:rPr lang="it-IT" sz="2400" dirty="0" smtClean="0"/>
              <a:t>, 1.5, </a:t>
            </a:r>
            <a:r>
              <a:rPr lang="it-IT" sz="2400" dirty="0" err="1" smtClean="0"/>
              <a:t>2</a:t>
            </a:r>
            <a:r>
              <a:rPr lang="it-IT" sz="2400" dirty="0" smtClean="0"/>
              <a:t>, </a:t>
            </a:r>
            <a:r>
              <a:rPr lang="it-IT" sz="2400" dirty="0" err="1" smtClean="0"/>
              <a:t>3</a:t>
            </a:r>
            <a:r>
              <a:rPr lang="it-IT" sz="2400" dirty="0" smtClean="0"/>
              <a:t> </a:t>
            </a:r>
            <a:r>
              <a:rPr lang="it-IT" sz="2400" dirty="0" err="1" smtClean="0"/>
              <a:t>GeV</a:t>
            </a:r>
            <a:r>
              <a:rPr lang="it-IT" sz="2400" dirty="0" smtClean="0"/>
              <a:t>) and plot:</a:t>
            </a:r>
          </a:p>
          <a:p>
            <a:endParaRPr lang="it-IT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400" b="1" dirty="0" err="1" smtClean="0"/>
              <a:t>t</a:t>
            </a:r>
            <a:r>
              <a:rPr lang="it-IT" sz="2400" b="1" baseline="-25000" dirty="0" err="1" smtClean="0"/>
              <a:t>XX</a:t>
            </a:r>
            <a:r>
              <a:rPr lang="it-IT" sz="2400" b="1" dirty="0" smtClean="0"/>
              <a:t>  vs  # </a:t>
            </a:r>
            <a:r>
              <a:rPr lang="it-IT" sz="2400" b="1" dirty="0" err="1" smtClean="0"/>
              <a:t>events</a:t>
            </a:r>
            <a:endParaRPr lang="it-IT" sz="2400" b="1" dirty="0" smtClean="0"/>
          </a:p>
          <a:p>
            <a:pPr marL="342900" indent="-342900">
              <a:buFont typeface="+mj-lt"/>
              <a:buAutoNum type="arabicPeriod"/>
            </a:pPr>
            <a:endParaRPr lang="it-IT" sz="2400" b="1" baseline="-25000" dirty="0" smtClean="0"/>
          </a:p>
          <a:p>
            <a:pPr marL="342900" indent="-342900">
              <a:buFont typeface="+mj-lt"/>
              <a:buAutoNum type="arabicPeriod"/>
            </a:pPr>
            <a:r>
              <a:rPr lang="it-IT" sz="2400" b="1" dirty="0" smtClean="0"/>
              <a:t>t</a:t>
            </a:r>
            <a:r>
              <a:rPr lang="it-IT" sz="2400" b="1" baseline="-25000" dirty="0" smtClean="0"/>
              <a:t>XX</a:t>
            </a:r>
            <a:r>
              <a:rPr lang="it-IT" sz="2400" b="1" dirty="0" smtClean="0"/>
              <a:t>-t</a:t>
            </a:r>
            <a:r>
              <a:rPr lang="it-IT" sz="2400" b="1" baseline="-25000" dirty="0" smtClean="0"/>
              <a:t>12</a:t>
            </a:r>
            <a:r>
              <a:rPr lang="it-IT" sz="2400" b="1" dirty="0" smtClean="0"/>
              <a:t>  vs # </a:t>
            </a:r>
            <a:r>
              <a:rPr lang="it-IT" sz="2400" b="1" dirty="0" err="1" smtClean="0"/>
              <a:t>events</a:t>
            </a:r>
            <a:endParaRPr lang="it-IT" sz="2400" b="1" dirty="0" smtClean="0"/>
          </a:p>
          <a:p>
            <a:pPr marL="342900" indent="-342900">
              <a:buFont typeface="+mj-lt"/>
              <a:buAutoNum type="arabicPeriod"/>
            </a:pPr>
            <a:endParaRPr lang="it-IT" sz="2400" dirty="0" smtClean="0"/>
          </a:p>
          <a:p>
            <a:r>
              <a:rPr lang="it-IT" sz="2400" dirty="0" smtClean="0"/>
              <a:t>	 </a:t>
            </a:r>
          </a:p>
          <a:p>
            <a:endParaRPr lang="it-IT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73796" y="0"/>
            <a:ext cx="3369432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"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All-Runs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check</a:t>
            </a:r>
            <a:r>
              <a:rPr lang="it-IT" sz="3600" b="1" smtClean="0">
                <a:solidFill>
                  <a:schemeClr val="tx2">
                    <a:lumMod val="75000"/>
                  </a:schemeClr>
                </a:solidFill>
              </a:rPr>
              <a:t>"</a:t>
            </a: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infn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10" name="Picture 9" descr="supe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5346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0709" y="584777"/>
          <a:ext cx="9103290" cy="6237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430"/>
                <a:gridCol w="3034430"/>
                <a:gridCol w="3034430"/>
              </a:tblGrid>
              <a:tr h="2079104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79104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79104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hist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020" y="2743200"/>
            <a:ext cx="2809778" cy="1905482"/>
          </a:xfrm>
          <a:prstGeom prst="rect">
            <a:avLst/>
          </a:prstGeom>
        </p:spPr>
      </p:pic>
      <p:pic>
        <p:nvPicPr>
          <p:cNvPr id="5" name="Picture 4" descr="hist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0" y="2743200"/>
            <a:ext cx="2809778" cy="1905482"/>
          </a:xfrm>
          <a:prstGeom prst="rect">
            <a:avLst/>
          </a:prstGeom>
        </p:spPr>
      </p:pic>
      <p:pic>
        <p:nvPicPr>
          <p:cNvPr id="6" name="Picture 5" descr="hist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3" y="705946"/>
            <a:ext cx="2666996" cy="1808653"/>
          </a:xfrm>
          <a:prstGeom prst="rect">
            <a:avLst/>
          </a:prstGeom>
        </p:spPr>
      </p:pic>
      <p:pic>
        <p:nvPicPr>
          <p:cNvPr id="7" name="Picture 6" descr="hist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2" y="705946"/>
            <a:ext cx="2666996" cy="1808653"/>
          </a:xfrm>
          <a:prstGeom prst="rect">
            <a:avLst/>
          </a:prstGeom>
        </p:spPr>
      </p:pic>
      <p:pic>
        <p:nvPicPr>
          <p:cNvPr id="8" name="Picture 7" descr="hist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1" y="705948"/>
            <a:ext cx="2666995" cy="1808652"/>
          </a:xfrm>
          <a:prstGeom prst="rect">
            <a:avLst/>
          </a:prstGeom>
        </p:spPr>
      </p:pic>
      <p:pic>
        <p:nvPicPr>
          <p:cNvPr id="9" name="Picture 8" descr="hist1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4603" y="4873341"/>
            <a:ext cx="2666996" cy="1808653"/>
          </a:xfrm>
          <a:prstGeom prst="rect">
            <a:avLst/>
          </a:prstGeom>
        </p:spPr>
      </p:pic>
      <p:pic>
        <p:nvPicPr>
          <p:cNvPr id="10" name="Picture 9" descr="hist1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0143" y="4876800"/>
            <a:ext cx="2714165" cy="1840641"/>
          </a:xfrm>
          <a:prstGeom prst="rect">
            <a:avLst/>
          </a:prstGeom>
        </p:spPr>
      </p:pic>
      <p:pic>
        <p:nvPicPr>
          <p:cNvPr id="11" name="Picture 10" descr="hist1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568" y="4876800"/>
            <a:ext cx="2661896" cy="1805194"/>
          </a:xfrm>
          <a:prstGeom prst="rect">
            <a:avLst/>
          </a:prstGeom>
        </p:spPr>
      </p:pic>
      <p:pic>
        <p:nvPicPr>
          <p:cNvPr id="13" name="Picture 12" descr="hist1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4530" y="2743200"/>
            <a:ext cx="2809778" cy="1905482"/>
          </a:xfrm>
          <a:prstGeom prst="rect">
            <a:avLst/>
          </a:prstGeom>
        </p:spPr>
      </p:pic>
      <p:pic>
        <p:nvPicPr>
          <p:cNvPr id="15" name="Picture 14" descr="infn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16" name="Picture 15" descr="super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-76200"/>
            <a:ext cx="7193270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Runs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on Crystal 12: 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it-IT" sz="3600" b="1" baseline="-25000" dirty="0" err="1" smtClean="0">
                <a:solidFill>
                  <a:schemeClr val="tx2">
                    <a:lumMod val="75000"/>
                  </a:schemeClr>
                </a:solidFill>
              </a:rPr>
              <a:t>XX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vs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events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0709" y="584777"/>
          <a:ext cx="9103290" cy="6237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4430"/>
                <a:gridCol w="3034430"/>
                <a:gridCol w="3034430"/>
              </a:tblGrid>
              <a:tr h="2079104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079104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79104"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 descr="hist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722" y="2801743"/>
            <a:ext cx="2632980" cy="1785584"/>
          </a:xfrm>
          <a:prstGeom prst="rect">
            <a:avLst/>
          </a:prstGeom>
        </p:spPr>
      </p:pic>
      <p:pic>
        <p:nvPicPr>
          <p:cNvPr id="5" name="Picture 4" descr="hist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0870"/>
            <a:ext cx="2812503" cy="1907329"/>
          </a:xfrm>
          <a:prstGeom prst="rect">
            <a:avLst/>
          </a:prstGeom>
        </p:spPr>
      </p:pic>
      <p:pic>
        <p:nvPicPr>
          <p:cNvPr id="6" name="Picture 5" descr="hist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018" y="704194"/>
            <a:ext cx="2669581" cy="1810406"/>
          </a:xfrm>
          <a:prstGeom prst="rect">
            <a:avLst/>
          </a:prstGeom>
        </p:spPr>
      </p:pic>
      <p:pic>
        <p:nvPicPr>
          <p:cNvPr id="7" name="Picture 6" descr="hist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722" y="704194"/>
            <a:ext cx="2669581" cy="1810406"/>
          </a:xfrm>
          <a:prstGeom prst="rect">
            <a:avLst/>
          </a:prstGeom>
        </p:spPr>
      </p:pic>
      <p:pic>
        <p:nvPicPr>
          <p:cNvPr id="8" name="Picture 7" descr="hist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22" y="704194"/>
            <a:ext cx="2669580" cy="1810405"/>
          </a:xfrm>
          <a:prstGeom prst="rect">
            <a:avLst/>
          </a:prstGeom>
        </p:spPr>
      </p:pic>
      <p:pic>
        <p:nvPicPr>
          <p:cNvPr id="9" name="Picture 8" descr="hist1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6849" y="4895194"/>
            <a:ext cx="2669581" cy="1810406"/>
          </a:xfrm>
          <a:prstGeom prst="rect">
            <a:avLst/>
          </a:prstGeom>
        </p:spPr>
      </p:pic>
      <p:pic>
        <p:nvPicPr>
          <p:cNvPr id="10" name="Picture 9" descr="hist1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7265" y="4863175"/>
            <a:ext cx="2716796" cy="1842425"/>
          </a:xfrm>
          <a:prstGeom prst="rect">
            <a:avLst/>
          </a:prstGeom>
        </p:spPr>
      </p:pic>
      <p:pic>
        <p:nvPicPr>
          <p:cNvPr id="11" name="Picture 10" descr="hist18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688" y="4862746"/>
            <a:ext cx="2664476" cy="1806944"/>
          </a:xfrm>
          <a:prstGeom prst="rect">
            <a:avLst/>
          </a:prstGeom>
        </p:spPr>
      </p:pic>
      <p:pic>
        <p:nvPicPr>
          <p:cNvPr id="13" name="Picture 12" descr="his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264" y="2773322"/>
            <a:ext cx="2716798" cy="1842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-76200"/>
            <a:ext cx="7637127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All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Runs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on Crystal 12:  </a:t>
            </a:r>
            <a:r>
              <a:rPr lang="it-IT" sz="3600" b="1" dirty="0" smtClean="0">
                <a:solidFill>
                  <a:srgbClr val="FF0000"/>
                </a:solidFill>
              </a:rPr>
              <a:t>t</a:t>
            </a:r>
            <a:r>
              <a:rPr lang="it-IT" sz="3600" b="1" baseline="-25000" dirty="0" smtClean="0">
                <a:solidFill>
                  <a:srgbClr val="FF0000"/>
                </a:solidFill>
              </a:rPr>
              <a:t>XX</a:t>
            </a:r>
            <a:r>
              <a:rPr lang="it-IT" sz="3600" b="1" dirty="0" smtClean="0">
                <a:solidFill>
                  <a:srgbClr val="FF0000"/>
                </a:solidFill>
              </a:rPr>
              <a:t>-t</a:t>
            </a:r>
            <a:r>
              <a:rPr lang="it-IT" sz="3600" b="1" baseline="-25000" dirty="0" smtClean="0">
                <a:solidFill>
                  <a:srgbClr val="FF0000"/>
                </a:solidFill>
              </a:rPr>
              <a:t>12</a:t>
            </a: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vs </a:t>
            </a:r>
            <a:r>
              <a:rPr lang="it-IT" sz="3600" b="1" dirty="0" err="1" smtClean="0">
                <a:solidFill>
                  <a:srgbClr val="FF0000"/>
                </a:solidFill>
              </a:rPr>
              <a:t>events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Picture 14" descr="infn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5652" y="76200"/>
            <a:ext cx="738348" cy="470595"/>
          </a:xfrm>
          <a:prstGeom prst="rect">
            <a:avLst/>
          </a:prstGeom>
        </p:spPr>
      </p:pic>
      <p:pic>
        <p:nvPicPr>
          <p:cNvPr id="18" name="Picture 17" descr="super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0"/>
            <a:ext cx="462064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0"/>
            <a:ext cx="5066636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ProfileX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( </a:t>
            </a:r>
            <a:r>
              <a:rPr lang="it-IT" sz="3600" b="1" dirty="0" err="1" smtClean="0">
                <a:solidFill>
                  <a:srgbClr val="FF0000"/>
                </a:solidFill>
              </a:rPr>
              <a:t>t_XX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vs </a:t>
            </a:r>
            <a:r>
              <a:rPr lang="it-IT" sz="3600" b="1" dirty="0" err="1" smtClean="0">
                <a:solidFill>
                  <a:srgbClr val="FF0000"/>
                </a:solidFill>
              </a:rPr>
              <a:t>events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)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rofile12_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200"/>
            <a:ext cx="8574533" cy="58149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0" y="1162348"/>
            <a:ext cx="195063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00FF"/>
                </a:solidFill>
              </a:rPr>
              <a:t>xtal12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xtal13</a:t>
            </a:r>
          </a:p>
          <a:p>
            <a:r>
              <a:rPr lang="it-IT" sz="2000" b="1" dirty="0" err="1" smtClean="0">
                <a:solidFill>
                  <a:srgbClr val="000000"/>
                </a:solidFill>
              </a:rPr>
              <a:t>run</a:t>
            </a:r>
            <a:r>
              <a:rPr lang="it-IT" sz="2000" b="1" dirty="0" smtClean="0">
                <a:solidFill>
                  <a:srgbClr val="000000"/>
                </a:solidFill>
              </a:rPr>
              <a:t> </a:t>
            </a:r>
            <a:r>
              <a:rPr lang="it-IT" sz="2000" b="1" dirty="0" err="1" smtClean="0">
                <a:solidFill>
                  <a:srgbClr val="000000"/>
                </a:solidFill>
              </a:rPr>
              <a:t>limits</a:t>
            </a:r>
            <a:r>
              <a:rPr lang="it-IT" sz="2000" b="1" dirty="0" smtClean="0">
                <a:solidFill>
                  <a:srgbClr val="000000"/>
                </a:solidFill>
              </a:rPr>
              <a:t>  </a:t>
            </a:r>
            <a:endParaRPr lang="it-IT" sz="2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848600" y="2363788"/>
            <a:ext cx="65523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0"/>
            <a:ext cx="4648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"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runs</a:t>
            </a:r>
            <a:r>
              <a:rPr lang="it-IT" sz="2000" dirty="0" smtClean="0"/>
              <a:t>"  166400 </a:t>
            </a:r>
            <a:r>
              <a:rPr lang="it-IT" sz="2000" dirty="0" err="1" smtClean="0"/>
              <a:t>events</a:t>
            </a:r>
            <a:r>
              <a:rPr lang="it-IT" sz="2000" dirty="0" smtClean="0"/>
              <a:t>  (</a:t>
            </a:r>
            <a:r>
              <a:rPr lang="it-IT" sz="2000" dirty="0" err="1" smtClean="0"/>
              <a:t>step</a:t>
            </a:r>
            <a:r>
              <a:rPr lang="it-IT" sz="2000" dirty="0" smtClean="0"/>
              <a:t> =500)</a:t>
            </a:r>
            <a:endParaRPr lang="it-IT" sz="2000" dirty="0"/>
          </a:p>
        </p:txBody>
      </p:sp>
      <p:pic>
        <p:nvPicPr>
          <p:cNvPr id="10" name="anime71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685800"/>
            <a:ext cx="8391592" cy="5357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7002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smtClean="0"/>
              <a:t>t</a:t>
            </a:r>
            <a:r>
              <a:rPr lang="it-IT" sz="2400" b="1" baseline="-25000" dirty="0" smtClean="0"/>
              <a:t>12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gaussian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fit</a:t>
            </a:r>
            <a:endParaRPr lang="it-IT" sz="2400" b="1" dirty="0"/>
          </a:p>
        </p:txBody>
      </p:sp>
      <p:sp>
        <p:nvSpPr>
          <p:cNvPr id="5" name="Up Arrow 4"/>
          <p:cNvSpPr/>
          <p:nvPr/>
        </p:nvSpPr>
        <p:spPr>
          <a:xfrm>
            <a:off x="3276600" y="6042932"/>
            <a:ext cx="304800" cy="28166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0"/>
            <a:ext cx="4222655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Delta_t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vs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Amplitude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amp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1"/>
            <a:ext cx="4644327" cy="3149600"/>
          </a:xfrm>
          <a:prstGeom prst="rect">
            <a:avLst/>
          </a:prstGeom>
        </p:spPr>
      </p:pic>
      <p:pic>
        <p:nvPicPr>
          <p:cNvPr id="6" name="Picture 5" descr="amp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13" y="3505200"/>
            <a:ext cx="4330484" cy="2936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673" y="877163"/>
            <a:ext cx="568497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 smtClean="0"/>
              <a:t>Testing</a:t>
            </a:r>
            <a:r>
              <a:rPr lang="it-IT" sz="2400" dirty="0" smtClean="0"/>
              <a:t> </a:t>
            </a:r>
            <a:r>
              <a:rPr lang="it-IT" sz="2400" dirty="0" err="1" smtClean="0"/>
              <a:t>amplitude</a:t>
            </a:r>
            <a:r>
              <a:rPr lang="it-IT" sz="2400" dirty="0" smtClean="0"/>
              <a:t> </a:t>
            </a:r>
            <a:r>
              <a:rPr lang="it-IT" sz="2400" dirty="0" err="1" smtClean="0"/>
              <a:t>dependence</a:t>
            </a:r>
            <a:r>
              <a:rPr lang="it-IT" sz="2400" dirty="0" smtClean="0"/>
              <a:t> </a:t>
            </a:r>
            <a:r>
              <a:rPr lang="it-IT" sz="2400" dirty="0" err="1" smtClean="0"/>
              <a:t>from</a:t>
            </a:r>
            <a:r>
              <a:rPr lang="it-IT" sz="2400" dirty="0" smtClean="0"/>
              <a:t> </a:t>
            </a:r>
            <a:r>
              <a:rPr lang="it-IT" sz="2400" dirty="0" err="1" smtClean="0"/>
              <a:t>Delta_t</a:t>
            </a:r>
            <a:endParaRPr lang="it-IT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524000"/>
            <a:ext cx="9157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XTAL 07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7620000" y="3320534"/>
            <a:ext cx="9157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XTAL 13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4673" y="877163"/>
            <a:ext cx="31207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 err="1" smtClean="0"/>
              <a:t>Problems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 ADC n.</a:t>
            </a:r>
            <a:r>
              <a:rPr lang="it-IT" sz="2400" dirty="0" err="1" smtClean="0"/>
              <a:t>2</a:t>
            </a:r>
            <a:endParaRPr lang="it-IT" sz="2400" dirty="0"/>
          </a:p>
        </p:txBody>
      </p:sp>
      <p:pic>
        <p:nvPicPr>
          <p:cNvPr id="6" name="Picture 5" descr="scatter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46621"/>
            <a:ext cx="6858000" cy="4650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0"/>
            <a:ext cx="4222655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Delta_t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vs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Amplitude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0"/>
            <a:ext cx="3242970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List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problems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799" y="914400"/>
            <a:ext cx="8520281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dirty="0" smtClean="0"/>
              <a:t> A</a:t>
            </a:r>
            <a:r>
              <a:rPr lang="en-US" sz="2400" dirty="0" smtClean="0"/>
              <a:t>synchrony between ADC modules (Jitter-16ns)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Asynchrony between ADC channels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Degradation of signal in ADC 2</a:t>
            </a:r>
            <a:endParaRPr lang="it-IT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05481" y="5117068"/>
            <a:ext cx="7637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err="1" smtClean="0"/>
              <a:t>Pulser</a:t>
            </a:r>
            <a:endParaRPr lang="it-IT" dirty="0"/>
          </a:p>
        </p:txBody>
      </p:sp>
      <p:sp>
        <p:nvSpPr>
          <p:cNvPr id="7" name="TextBox 6"/>
          <p:cNvSpPr txBox="1"/>
          <p:nvPr/>
        </p:nvSpPr>
        <p:spPr>
          <a:xfrm>
            <a:off x="8072576" y="4126468"/>
            <a:ext cx="75250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0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8072576" y="6260068"/>
            <a:ext cx="752505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3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8072576" y="4747736"/>
            <a:ext cx="75250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1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8072576" y="5486400"/>
            <a:ext cx="752505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ADC </a:t>
            </a:r>
            <a:r>
              <a:rPr lang="it-IT" dirty="0" err="1" smtClean="0"/>
              <a:t>2</a:t>
            </a:r>
            <a:endParaRPr lang="it-IT" dirty="0"/>
          </a:p>
        </p:txBody>
      </p:sp>
      <p:cxnSp>
        <p:nvCxnSpPr>
          <p:cNvPr id="21" name="Straight Arrow Connector 20"/>
          <p:cNvCxnSpPr>
            <a:stCxn id="6" idx="3"/>
          </p:cNvCxnSpPr>
          <p:nvPr/>
        </p:nvCxnSpPr>
        <p:spPr>
          <a:xfrm>
            <a:off x="5169257" y="5301734"/>
            <a:ext cx="76022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929481" y="5117068"/>
            <a:ext cx="114834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Fan in/out</a:t>
            </a:r>
            <a:endParaRPr lang="it-IT" dirty="0"/>
          </a:p>
        </p:txBody>
      </p:sp>
      <p:cxnSp>
        <p:nvCxnSpPr>
          <p:cNvPr id="25" name="Straight Arrow Connector 24"/>
          <p:cNvCxnSpPr>
            <a:stCxn id="23" idx="3"/>
            <a:endCxn id="8" idx="1"/>
          </p:cNvCxnSpPr>
          <p:nvPr/>
        </p:nvCxnSpPr>
        <p:spPr>
          <a:xfrm>
            <a:off x="7077827" y="5301734"/>
            <a:ext cx="994749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3" idx="3"/>
            <a:endCxn id="10" idx="1"/>
          </p:cNvCxnSpPr>
          <p:nvPr/>
        </p:nvCxnSpPr>
        <p:spPr>
          <a:xfrm>
            <a:off x="7077827" y="5301734"/>
            <a:ext cx="99474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3"/>
            <a:endCxn id="9" idx="1"/>
          </p:cNvCxnSpPr>
          <p:nvPr/>
        </p:nvCxnSpPr>
        <p:spPr>
          <a:xfrm flipV="1">
            <a:off x="7077827" y="4932402"/>
            <a:ext cx="994749" cy="36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3"/>
            <a:endCxn id="7" idx="1"/>
          </p:cNvCxnSpPr>
          <p:nvPr/>
        </p:nvCxnSpPr>
        <p:spPr>
          <a:xfrm flipV="1">
            <a:off x="7077827" y="4311134"/>
            <a:ext cx="994749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04800" y="3486190"/>
            <a:ext cx="558341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dirty="0" err="1" smtClean="0"/>
              <a:t>Possible</a:t>
            </a:r>
            <a:r>
              <a:rPr lang="it-IT" b="1" dirty="0" smtClean="0"/>
              <a:t> </a:t>
            </a:r>
            <a:r>
              <a:rPr lang="it-IT" b="1" dirty="0" err="1" smtClean="0"/>
              <a:t>solution</a:t>
            </a:r>
            <a:r>
              <a:rPr lang="it-IT" b="1" dirty="0" smtClean="0"/>
              <a:t> (test </a:t>
            </a:r>
            <a:r>
              <a:rPr lang="it-IT" b="1" dirty="0" err="1" smtClean="0"/>
              <a:t>setup</a:t>
            </a:r>
            <a:r>
              <a:rPr lang="it-IT" b="1" dirty="0" smtClean="0"/>
              <a:t> at INFN  </a:t>
            </a:r>
            <a:r>
              <a:rPr lang="it-IT" b="1" dirty="0" err="1" smtClean="0"/>
              <a:t>laboratory</a:t>
            </a:r>
            <a:r>
              <a:rPr lang="it-IT" b="1" smtClean="0"/>
              <a:t>, Roma1)</a:t>
            </a:r>
            <a:endParaRPr lang="it-IT" b="1" dirty="0" smtClean="0"/>
          </a:p>
          <a:p>
            <a:endParaRPr lang="it-IT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4040188"/>
            <a:ext cx="3288080" cy="1754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Reproduce</a:t>
            </a:r>
            <a:r>
              <a:rPr lang="it-IT" b="1" dirty="0" smtClean="0"/>
              <a:t> </a:t>
            </a:r>
            <a:r>
              <a:rPr lang="it-IT" b="1" dirty="0" err="1" smtClean="0"/>
              <a:t>problems</a:t>
            </a:r>
            <a:endParaRPr lang="it-IT" b="1" dirty="0" smtClean="0"/>
          </a:p>
          <a:p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smtClean="0"/>
              <a:t>Offline </a:t>
            </a:r>
            <a:r>
              <a:rPr lang="it-IT" b="1" dirty="0" err="1" smtClean="0"/>
              <a:t>correction</a:t>
            </a:r>
            <a:r>
              <a:rPr lang="it-IT" b="1" dirty="0" smtClean="0"/>
              <a:t> </a:t>
            </a:r>
            <a:r>
              <a:rPr lang="it-IT" b="1" dirty="0" err="1" smtClean="0"/>
              <a:t>algorithm</a:t>
            </a:r>
            <a:r>
              <a:rPr lang="it-IT" b="1" dirty="0" smtClean="0"/>
              <a:t>?</a:t>
            </a:r>
          </a:p>
          <a:p>
            <a:endParaRPr lang="it-IT" b="1" dirty="0" smtClean="0"/>
          </a:p>
          <a:p>
            <a:pPr marL="342900" indent="-342900">
              <a:buFont typeface="+mj-lt"/>
              <a:buAutoNum type="arabicPeriod"/>
            </a:pPr>
            <a:r>
              <a:rPr lang="it-IT" b="1" dirty="0" err="1" smtClean="0"/>
              <a:t>Try</a:t>
            </a:r>
            <a:r>
              <a:rPr lang="it-IT" b="1" dirty="0" smtClean="0"/>
              <a:t> </a:t>
            </a:r>
            <a:r>
              <a:rPr lang="it-IT" b="1" dirty="0" err="1" smtClean="0"/>
              <a:t>to</a:t>
            </a:r>
            <a:r>
              <a:rPr lang="it-IT" b="1" dirty="0" smtClean="0"/>
              <a:t> solve </a:t>
            </a:r>
            <a:r>
              <a:rPr lang="it-IT" b="1" dirty="0" err="1" smtClean="0"/>
              <a:t>with</a:t>
            </a:r>
            <a:r>
              <a:rPr lang="it-IT" b="1" dirty="0" smtClean="0"/>
              <a:t> Fan In Out</a:t>
            </a:r>
          </a:p>
          <a:p>
            <a:endParaRPr lang="it-IT" b="1" dirty="0" smtClean="0"/>
          </a:p>
          <a:p>
            <a:endParaRPr lang="it-IT" b="1" dirty="0"/>
          </a:p>
        </p:txBody>
      </p:sp>
      <p:sp>
        <p:nvSpPr>
          <p:cNvPr id="17" name="Right Arrow 16"/>
          <p:cNvSpPr/>
          <p:nvPr/>
        </p:nvSpPr>
        <p:spPr>
          <a:xfrm>
            <a:off x="3505200" y="5105400"/>
            <a:ext cx="685800" cy="4043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9400" y="0"/>
            <a:ext cx="3284222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Time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Resolution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9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Considering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crystal</a:t>
            </a:r>
            <a:r>
              <a:rPr lang="it-IT" dirty="0" smtClean="0"/>
              <a:t> in the </a:t>
            </a:r>
            <a:r>
              <a:rPr lang="it-IT" dirty="0" err="1" smtClean="0"/>
              <a:t>same</a:t>
            </a:r>
            <a:r>
              <a:rPr lang="it-IT" dirty="0" smtClean="0"/>
              <a:t> ADC </a:t>
            </a:r>
            <a:r>
              <a:rPr lang="it-IT" dirty="0" err="1" smtClean="0"/>
              <a:t>unit</a:t>
            </a:r>
            <a:r>
              <a:rPr lang="it-IT" dirty="0" smtClean="0"/>
              <a:t>,  </a:t>
            </a:r>
            <a:r>
              <a:rPr lang="it-IT" dirty="0" err="1" smtClean="0"/>
              <a:t>however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'</a:t>
            </a:r>
            <a:r>
              <a:rPr lang="it-IT" dirty="0" err="1" smtClean="0"/>
              <a:t>s</a:t>
            </a:r>
            <a:r>
              <a:rPr lang="it-IT" dirty="0" smtClean="0"/>
              <a:t>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extimate</a:t>
            </a:r>
            <a:r>
              <a:rPr lang="it-IT" dirty="0" smtClean="0"/>
              <a:t> the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resolution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system.</a:t>
            </a:r>
            <a:endParaRPr lang="it-IT" dirty="0"/>
          </a:p>
        </p:txBody>
      </p:sp>
      <p:pic>
        <p:nvPicPr>
          <p:cNvPr id="7" name="Picture 6" descr="fit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3932695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929963"/>
            <a:ext cx="20574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σ= (1.82± 0.06 ) ns</a:t>
            </a:r>
            <a:endParaRPr lang="it-IT" b="1" dirty="0"/>
          </a:p>
        </p:txBody>
      </p:sp>
      <p:pic>
        <p:nvPicPr>
          <p:cNvPr id="9" name="Picture 8" descr="fit07_cent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06" y="4038600"/>
            <a:ext cx="3969294" cy="26918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9792" y="5257800"/>
            <a:ext cx="209420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 smtClean="0"/>
              <a:t>σ= ( 1.92 ± 0.07 ) ns</a:t>
            </a:r>
            <a:endParaRPr lang="it-IT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2035314"/>
            <a:ext cx="346631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RUN 350 </a:t>
            </a:r>
            <a:r>
              <a:rPr lang="it-IT" sz="2000" dirty="0" err="1" smtClean="0"/>
              <a:t>centered</a:t>
            </a:r>
            <a:r>
              <a:rPr lang="it-IT" sz="2000" dirty="0" smtClean="0"/>
              <a:t> on </a:t>
            </a:r>
            <a:r>
              <a:rPr lang="it-IT" sz="2000" dirty="0" err="1" smtClean="0"/>
              <a:t>crystal</a:t>
            </a:r>
            <a:r>
              <a:rPr lang="it-IT" sz="2000" dirty="0" smtClean="0"/>
              <a:t> 12</a:t>
            </a:r>
          </a:p>
          <a:p>
            <a:r>
              <a:rPr lang="it-IT" sz="2000" dirty="0" err="1" smtClean="0"/>
              <a:t>Delta_t</a:t>
            </a:r>
            <a:r>
              <a:rPr lang="it-IT" sz="2000" dirty="0" smtClean="0"/>
              <a:t> = t</a:t>
            </a:r>
            <a:r>
              <a:rPr lang="it-IT" sz="2000" baseline="-25000" dirty="0" smtClean="0"/>
              <a:t>08</a:t>
            </a:r>
            <a:r>
              <a:rPr lang="it-IT" sz="2000" dirty="0" smtClean="0"/>
              <a:t>-t</a:t>
            </a:r>
            <a:r>
              <a:rPr lang="it-IT" sz="2000" baseline="-25000" dirty="0" smtClean="0"/>
              <a:t>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4888468"/>
            <a:ext cx="3130084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000" b="1" dirty="0" smtClean="0"/>
              <a:t>RUN 357 </a:t>
            </a:r>
            <a:r>
              <a:rPr lang="it-IT" dirty="0" err="1" smtClean="0"/>
              <a:t>centered</a:t>
            </a:r>
            <a:r>
              <a:rPr lang="it-IT" dirty="0" smtClean="0"/>
              <a:t> on </a:t>
            </a:r>
            <a:r>
              <a:rPr lang="it-IT" dirty="0" err="1" smtClean="0"/>
              <a:t>crystal</a:t>
            </a:r>
            <a:r>
              <a:rPr lang="it-IT" dirty="0" smtClean="0"/>
              <a:t> </a:t>
            </a:r>
            <a:r>
              <a:rPr lang="it-IT" dirty="0" err="1" smtClean="0"/>
              <a:t>7</a:t>
            </a:r>
            <a:endParaRPr lang="it-IT" dirty="0" smtClean="0"/>
          </a:p>
          <a:p>
            <a:r>
              <a:rPr lang="it-IT" dirty="0" err="1" smtClean="0"/>
              <a:t>Delta_t</a:t>
            </a:r>
            <a:r>
              <a:rPr lang="it-IT" dirty="0" smtClean="0"/>
              <a:t> = t</a:t>
            </a:r>
            <a:r>
              <a:rPr lang="it-IT" baseline="-25000" dirty="0" smtClean="0"/>
              <a:t>07</a:t>
            </a:r>
            <a:r>
              <a:rPr lang="it-IT" dirty="0" smtClean="0"/>
              <a:t>-t</a:t>
            </a:r>
            <a:r>
              <a:rPr lang="it-IT" baseline="-25000" dirty="0" smtClean="0"/>
              <a:t>12</a:t>
            </a:r>
            <a:endParaRPr lang="it-IT" baseline="-25000" dirty="0"/>
          </a:p>
        </p:txBody>
      </p:sp>
      <p:sp>
        <p:nvSpPr>
          <p:cNvPr id="19" name="Right Arrow 18"/>
          <p:cNvSpPr/>
          <p:nvPr/>
        </p:nvSpPr>
        <p:spPr>
          <a:xfrm>
            <a:off x="3892084" y="5067300"/>
            <a:ext cx="596822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Left Arrow 19"/>
          <p:cNvSpPr/>
          <p:nvPr/>
        </p:nvSpPr>
        <p:spPr>
          <a:xfrm>
            <a:off x="4313695" y="2206080"/>
            <a:ext cx="602545" cy="38472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n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5" name="Picture 4" descr="super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0"/>
            <a:ext cx="20574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282148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b="1" dirty="0" err="1" smtClean="0"/>
              <a:t>Development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algorithm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measure</a:t>
            </a:r>
            <a:r>
              <a:rPr lang="it-IT" sz="2400" b="1" dirty="0" smtClean="0"/>
              <a:t> TIME RESOLUTION </a:t>
            </a:r>
            <a:r>
              <a:rPr lang="it-IT" sz="2400" b="1" dirty="0" err="1" smtClean="0"/>
              <a:t>from</a:t>
            </a:r>
            <a:r>
              <a:rPr lang="it-IT" sz="2400" b="1" dirty="0" smtClean="0"/>
              <a:t> EMC data</a:t>
            </a:r>
          </a:p>
          <a:p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r>
              <a:rPr lang="it-IT" sz="2400" b="1" dirty="0" smtClean="0"/>
              <a:t>Test the </a:t>
            </a:r>
            <a:r>
              <a:rPr lang="it-IT" sz="2400" b="1" dirty="0" err="1" smtClean="0"/>
              <a:t>capability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the system, </a:t>
            </a:r>
            <a:r>
              <a:rPr lang="it-IT" sz="2400" b="1" dirty="0" err="1" smtClean="0"/>
              <a:t>using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Cern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Teast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Beam</a:t>
            </a:r>
            <a:r>
              <a:rPr lang="it-IT" sz="2400" b="1" dirty="0" smtClean="0"/>
              <a:t> data</a:t>
            </a:r>
          </a:p>
          <a:p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/>
              <a:buChar char="•"/>
            </a:pPr>
            <a:r>
              <a:rPr lang="it-IT" sz="2400" b="1" dirty="0" smtClean="0"/>
              <a:t>Data  </a:t>
            </a:r>
            <a:r>
              <a:rPr lang="it-IT" sz="2400" b="1" dirty="0" err="1" smtClean="0"/>
              <a:t>Analysis</a:t>
            </a: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r>
              <a:rPr lang="it-IT" sz="2400" b="1" dirty="0" err="1" smtClean="0"/>
              <a:t>Outlooks</a:t>
            </a: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endParaRPr lang="it-IT" sz="2400" b="1" dirty="0" smtClean="0"/>
          </a:p>
          <a:p>
            <a:pPr>
              <a:buFont typeface="Arial"/>
              <a:buChar char="•"/>
            </a:pPr>
            <a:r>
              <a:rPr lang="it-IT" sz="2400" b="1" dirty="0" err="1" smtClean="0"/>
              <a:t>Conclusions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877" y="0"/>
            <a:ext cx="2456923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Conclusions</a:t>
            </a:r>
            <a:endParaRPr lang="it-IT" sz="3600" b="1" dirty="0" smtClean="0">
              <a:solidFill>
                <a:srgbClr val="FF0000"/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305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400" b="1" dirty="0" err="1" smtClean="0"/>
              <a:t>Need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experimental</a:t>
            </a:r>
            <a:r>
              <a:rPr lang="it-IT" sz="2400" b="1" dirty="0" smtClean="0"/>
              <a:t> test </a:t>
            </a:r>
            <a:r>
              <a:rPr lang="it-IT" sz="2400" b="1" dirty="0" err="1" smtClean="0"/>
              <a:t>of</a:t>
            </a:r>
            <a:r>
              <a:rPr lang="it-IT" sz="2400" b="1" dirty="0" smtClean="0"/>
              <a:t> the trigger system (fan in/out </a:t>
            </a:r>
            <a:r>
              <a:rPr lang="it-IT" sz="2400" b="1" dirty="0" err="1" smtClean="0"/>
              <a:t>configuration</a:t>
            </a:r>
            <a:r>
              <a:rPr lang="it-IT" sz="2400" b="1" dirty="0" smtClean="0"/>
              <a:t>)</a:t>
            </a:r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r>
              <a:rPr lang="it-IT" sz="2400" b="1" dirty="0" err="1" smtClean="0"/>
              <a:t>Try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 investigate a </a:t>
            </a:r>
            <a:r>
              <a:rPr lang="it-IT" sz="2400" b="1" dirty="0" err="1" smtClean="0"/>
              <a:t>possible</a:t>
            </a:r>
            <a:r>
              <a:rPr lang="it-IT" sz="2400" b="1" dirty="0" smtClean="0"/>
              <a:t> offline </a:t>
            </a:r>
            <a:r>
              <a:rPr lang="it-IT" sz="2400" b="1" dirty="0" err="1" smtClean="0"/>
              <a:t>solution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synchronize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times</a:t>
            </a: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endParaRPr lang="it-IT" sz="2400" b="1" dirty="0" smtClean="0"/>
          </a:p>
          <a:p>
            <a:pPr>
              <a:buFont typeface="Arial"/>
              <a:buChar char="•"/>
            </a:pPr>
            <a:r>
              <a:rPr lang="it-IT" sz="2400" b="1" dirty="0" err="1" smtClean="0"/>
              <a:t>Time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Resolution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about</a:t>
            </a:r>
            <a:r>
              <a:rPr lang="it-IT" sz="2400" b="1" dirty="0" smtClean="0"/>
              <a:t>  </a:t>
            </a:r>
            <a:r>
              <a:rPr lang="it-IT" sz="2400" b="1" dirty="0" err="1" smtClean="0"/>
              <a:t>2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but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needs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to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fixed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for</a:t>
            </a:r>
            <a:r>
              <a:rPr lang="it-IT" sz="2400" b="1" dirty="0" smtClean="0"/>
              <a:t> the </a:t>
            </a:r>
            <a:r>
              <a:rPr lang="it-IT" sz="2400" b="1" dirty="0" err="1" smtClean="0"/>
              <a:t>whole</a:t>
            </a:r>
            <a:r>
              <a:rPr lang="it-IT" sz="2400" b="1" dirty="0" smtClean="0"/>
              <a:t> system</a:t>
            </a:r>
          </a:p>
          <a:p>
            <a:pPr>
              <a:buFont typeface="Arial"/>
              <a:buChar char="•"/>
            </a:pPr>
            <a:endParaRPr lang="it-IT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763000" y="6488668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mpleline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2645"/>
            <a:ext cx="4318862" cy="2928883"/>
          </a:xfrm>
          <a:prstGeom prst="rect">
            <a:avLst/>
          </a:prstGeom>
        </p:spPr>
      </p:pic>
      <p:pic>
        <p:nvPicPr>
          <p:cNvPr id="6" name="Picture 5" descr="samplega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38" y="1033517"/>
            <a:ext cx="4318861" cy="2928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41128"/>
            <a:ext cx="1752600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Linear </a:t>
            </a:r>
            <a:r>
              <a:rPr lang="it-IT" sz="3200" dirty="0" err="1" smtClean="0"/>
              <a:t>Fit</a:t>
            </a:r>
            <a:endParaRPr lang="it-IT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72738" y="741128"/>
            <a:ext cx="2261462" cy="5847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Peak</a:t>
            </a:r>
            <a:r>
              <a:rPr lang="it-IT" sz="3200" dirty="0" smtClean="0"/>
              <a:t> </a:t>
            </a:r>
            <a:r>
              <a:rPr lang="it-IT" sz="3200" dirty="0" err="1" smtClean="0"/>
              <a:t>Fit</a:t>
            </a:r>
            <a:endParaRPr lang="it-IT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399" y="4540984"/>
            <a:ext cx="5943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000" b="1" dirty="0" smtClean="0"/>
              <a:t>Linear </a:t>
            </a:r>
            <a:r>
              <a:rPr lang="it-IT" sz="2000" b="1" dirty="0" err="1" smtClean="0"/>
              <a:t>Fit</a:t>
            </a:r>
            <a:r>
              <a:rPr lang="it-IT" sz="2000" dirty="0" smtClean="0"/>
              <a:t>: </a:t>
            </a:r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the </a:t>
            </a:r>
            <a:r>
              <a:rPr lang="it-IT" sz="2000" dirty="0" err="1" smtClean="0"/>
              <a:t>extrapolation</a:t>
            </a:r>
            <a:r>
              <a:rPr lang="it-IT" sz="2000" dirty="0" smtClean="0"/>
              <a:t> </a:t>
            </a:r>
            <a:r>
              <a:rPr lang="it-IT" sz="2000" dirty="0" err="1" smtClean="0"/>
              <a:t>to</a:t>
            </a:r>
            <a:r>
              <a:rPr lang="it-IT" sz="2000" dirty="0" smtClean="0"/>
              <a:t> the </a:t>
            </a:r>
            <a:r>
              <a:rPr lang="it-IT" sz="2000" dirty="0" err="1" smtClean="0"/>
              <a:t>baseline</a:t>
            </a:r>
            <a:r>
              <a:rPr lang="it-IT" sz="2000" dirty="0" smtClean="0"/>
              <a:t> </a:t>
            </a:r>
            <a:r>
              <a:rPr lang="it-IT" sz="2000" dirty="0" err="1" smtClean="0"/>
              <a:t>using</a:t>
            </a:r>
            <a:r>
              <a:rPr lang="it-IT" sz="2000" dirty="0" smtClean="0"/>
              <a:t> a </a:t>
            </a:r>
            <a:r>
              <a:rPr lang="it-IT" sz="2000" dirty="0" err="1" smtClean="0"/>
              <a:t>linear</a:t>
            </a:r>
            <a:r>
              <a:rPr lang="it-IT" sz="2000" dirty="0" smtClean="0"/>
              <a:t> </a:t>
            </a:r>
            <a:r>
              <a:rPr lang="it-IT" sz="2000" dirty="0" err="1" smtClean="0"/>
              <a:t>fit</a:t>
            </a:r>
            <a:r>
              <a:rPr lang="it-IT" sz="2000" dirty="0" smtClean="0"/>
              <a:t> (</a:t>
            </a:r>
            <a:r>
              <a:rPr lang="it-IT" sz="2000" dirty="0" err="1" smtClean="0"/>
              <a:t>pol</a:t>
            </a:r>
            <a:r>
              <a:rPr lang="it-IT" sz="2000" dirty="0" smtClean="0"/>
              <a:t> </a:t>
            </a:r>
            <a:r>
              <a:rPr lang="it-IT" sz="2000" dirty="0" err="1" smtClean="0"/>
              <a:t>1</a:t>
            </a:r>
            <a:r>
              <a:rPr lang="it-IT" sz="2000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 err="1" smtClean="0"/>
              <a:t>Peak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Fit</a:t>
            </a:r>
            <a:r>
              <a:rPr lang="it-IT" sz="2000" dirty="0" smtClean="0"/>
              <a:t>: </a:t>
            </a:r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the </a:t>
            </a:r>
            <a:r>
              <a:rPr lang="it-IT" sz="2000" dirty="0" err="1" smtClean="0"/>
              <a:t>mean</a:t>
            </a:r>
            <a:r>
              <a:rPr lang="it-IT" sz="2000" dirty="0" smtClean="0"/>
              <a:t> </a:t>
            </a:r>
            <a:r>
              <a:rPr lang="it-IT" sz="2000" dirty="0" err="1" smtClean="0"/>
              <a:t>value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signal</a:t>
            </a:r>
            <a:r>
              <a:rPr lang="it-IT" sz="2000" dirty="0" smtClean="0"/>
              <a:t> </a:t>
            </a:r>
            <a:r>
              <a:rPr lang="it-IT" sz="2000" dirty="0" err="1" smtClean="0"/>
              <a:t>gaussian</a:t>
            </a:r>
            <a:r>
              <a:rPr lang="it-IT" sz="2000" dirty="0" smtClean="0"/>
              <a:t> </a:t>
            </a:r>
            <a:r>
              <a:rPr lang="it-IT" sz="2000" dirty="0" err="1" smtClean="0"/>
              <a:t>fit</a:t>
            </a:r>
            <a:endParaRPr lang="it-IT" sz="2000" dirty="0" smtClean="0"/>
          </a:p>
          <a:p>
            <a:pPr marL="342900" indent="-342900" algn="just"/>
            <a:endParaRPr lang="it-IT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0"/>
            <a:ext cx="4894639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Arrival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time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 the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signal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infn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12" name="Picture 11" descr="super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>
            <a:off x="2362200" y="4540984"/>
            <a:ext cx="267127" cy="1569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14" name="TextBox 13"/>
          <p:cNvSpPr txBox="1"/>
          <p:nvPr/>
        </p:nvSpPr>
        <p:spPr>
          <a:xfrm>
            <a:off x="139995" y="5100935"/>
            <a:ext cx="1993605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b="1" dirty="0" err="1" smtClean="0"/>
              <a:t>Time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measure</a:t>
            </a:r>
            <a:endParaRPr lang="it-IT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685800" y="1828800"/>
            <a:ext cx="7256948" cy="3505200"/>
          </a:xfrm>
          <a:prstGeom prst="roundRect">
            <a:avLst/>
          </a:prstGeom>
          <a:solidFill>
            <a:srgbClr val="FFFF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43100" y="4550499"/>
            <a:ext cx="5638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61602" y="3370589"/>
            <a:ext cx="2361406" cy="15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2019300" y="2874099"/>
            <a:ext cx="2429035" cy="1577905"/>
          </a:xfrm>
          <a:custGeom>
            <a:avLst/>
            <a:gdLst>
              <a:gd name="connsiteX0" fmla="*/ 0 w 6921327"/>
              <a:gd name="connsiteY0" fmla="*/ 4280676 h 4323483"/>
              <a:gd name="connsiteX1" fmla="*/ 585102 w 6921327"/>
              <a:gd name="connsiteY1" fmla="*/ 4294945 h 4323483"/>
              <a:gd name="connsiteX2" fmla="*/ 699268 w 6921327"/>
              <a:gd name="connsiteY2" fmla="*/ 4323483 h 4323483"/>
              <a:gd name="connsiteX3" fmla="*/ 1070308 w 6921327"/>
              <a:gd name="connsiteY3" fmla="*/ 4309214 h 4323483"/>
              <a:gd name="connsiteX4" fmla="*/ 1170204 w 6921327"/>
              <a:gd name="connsiteY4" fmla="*/ 4280676 h 4323483"/>
              <a:gd name="connsiteX5" fmla="*/ 1227287 w 6921327"/>
              <a:gd name="connsiteY5" fmla="*/ 4266407 h 4323483"/>
              <a:gd name="connsiteX6" fmla="*/ 1270099 w 6921327"/>
              <a:gd name="connsiteY6" fmla="*/ 4252138 h 4323483"/>
              <a:gd name="connsiteX7" fmla="*/ 1555515 w 6921327"/>
              <a:gd name="connsiteY7" fmla="*/ 4237869 h 4323483"/>
              <a:gd name="connsiteX8" fmla="*/ 1626869 w 6921327"/>
              <a:gd name="connsiteY8" fmla="*/ 4209331 h 4323483"/>
              <a:gd name="connsiteX9" fmla="*/ 1712493 w 6921327"/>
              <a:gd name="connsiteY9" fmla="*/ 4152256 h 4323483"/>
              <a:gd name="connsiteX10" fmla="*/ 1741035 w 6921327"/>
              <a:gd name="connsiteY10" fmla="*/ 4109449 h 4323483"/>
              <a:gd name="connsiteX11" fmla="*/ 1783847 w 6921327"/>
              <a:gd name="connsiteY11" fmla="*/ 3981029 h 4323483"/>
              <a:gd name="connsiteX12" fmla="*/ 1840930 w 6921327"/>
              <a:gd name="connsiteY12" fmla="*/ 3809802 h 4323483"/>
              <a:gd name="connsiteX13" fmla="*/ 1855201 w 6921327"/>
              <a:gd name="connsiteY13" fmla="*/ 3766995 h 4323483"/>
              <a:gd name="connsiteX14" fmla="*/ 1869472 w 6921327"/>
              <a:gd name="connsiteY14" fmla="*/ 3724188 h 4323483"/>
              <a:gd name="connsiteX15" fmla="*/ 1898013 w 6921327"/>
              <a:gd name="connsiteY15" fmla="*/ 3681381 h 4323483"/>
              <a:gd name="connsiteX16" fmla="*/ 1912284 w 6921327"/>
              <a:gd name="connsiteY16" fmla="*/ 3624306 h 4323483"/>
              <a:gd name="connsiteX17" fmla="*/ 1955097 w 6921327"/>
              <a:gd name="connsiteY17" fmla="*/ 3495885 h 4323483"/>
              <a:gd name="connsiteX18" fmla="*/ 1969367 w 6921327"/>
              <a:gd name="connsiteY18" fmla="*/ 3453079 h 4323483"/>
              <a:gd name="connsiteX19" fmla="*/ 1983638 w 6921327"/>
              <a:gd name="connsiteY19" fmla="*/ 3410272 h 4323483"/>
              <a:gd name="connsiteX20" fmla="*/ 1997909 w 6921327"/>
              <a:gd name="connsiteY20" fmla="*/ 3353196 h 4323483"/>
              <a:gd name="connsiteX21" fmla="*/ 2012180 w 6921327"/>
              <a:gd name="connsiteY21" fmla="*/ 3096356 h 4323483"/>
              <a:gd name="connsiteX22" fmla="*/ 2026450 w 6921327"/>
              <a:gd name="connsiteY22" fmla="*/ 3025011 h 4323483"/>
              <a:gd name="connsiteX23" fmla="*/ 2054992 w 6921327"/>
              <a:gd name="connsiteY23" fmla="*/ 2939398 h 4323483"/>
              <a:gd name="connsiteX24" fmla="*/ 2097804 w 6921327"/>
              <a:gd name="connsiteY24" fmla="*/ 2611212 h 4323483"/>
              <a:gd name="connsiteX25" fmla="*/ 2126346 w 6921327"/>
              <a:gd name="connsiteY25" fmla="*/ 2525599 h 4323483"/>
              <a:gd name="connsiteX26" fmla="*/ 2140617 w 6921327"/>
              <a:gd name="connsiteY26" fmla="*/ 2482792 h 4323483"/>
              <a:gd name="connsiteX27" fmla="*/ 2154887 w 6921327"/>
              <a:gd name="connsiteY27" fmla="*/ 2397179 h 4323483"/>
              <a:gd name="connsiteX28" fmla="*/ 2183429 w 6921327"/>
              <a:gd name="connsiteY28" fmla="*/ 1997649 h 4323483"/>
              <a:gd name="connsiteX29" fmla="*/ 2211971 w 6921327"/>
              <a:gd name="connsiteY29" fmla="*/ 1883497 h 4323483"/>
              <a:gd name="connsiteX30" fmla="*/ 2226241 w 6921327"/>
              <a:gd name="connsiteY30" fmla="*/ 1826422 h 4323483"/>
              <a:gd name="connsiteX31" fmla="*/ 2240512 w 6921327"/>
              <a:gd name="connsiteY31" fmla="*/ 1555312 h 4323483"/>
              <a:gd name="connsiteX32" fmla="*/ 2269054 w 6921327"/>
              <a:gd name="connsiteY32" fmla="*/ 1498237 h 4323483"/>
              <a:gd name="connsiteX33" fmla="*/ 2283324 w 6921327"/>
              <a:gd name="connsiteY33" fmla="*/ 1455430 h 4323483"/>
              <a:gd name="connsiteX34" fmla="*/ 2297595 w 6921327"/>
              <a:gd name="connsiteY34" fmla="*/ 1141514 h 4323483"/>
              <a:gd name="connsiteX35" fmla="*/ 2340408 w 6921327"/>
              <a:gd name="connsiteY35" fmla="*/ 984555 h 4323483"/>
              <a:gd name="connsiteX36" fmla="*/ 2354678 w 6921327"/>
              <a:gd name="connsiteY36" fmla="*/ 927480 h 4323483"/>
              <a:gd name="connsiteX37" fmla="*/ 2383220 w 6921327"/>
              <a:gd name="connsiteY37" fmla="*/ 713446 h 4323483"/>
              <a:gd name="connsiteX38" fmla="*/ 2411761 w 6921327"/>
              <a:gd name="connsiteY38" fmla="*/ 613563 h 4323483"/>
              <a:gd name="connsiteX39" fmla="*/ 2440303 w 6921327"/>
              <a:gd name="connsiteY39" fmla="*/ 413799 h 4323483"/>
              <a:gd name="connsiteX40" fmla="*/ 2454574 w 6921327"/>
              <a:gd name="connsiteY40" fmla="*/ 370992 h 4323483"/>
              <a:gd name="connsiteX41" fmla="*/ 2483115 w 6921327"/>
              <a:gd name="connsiteY41" fmla="*/ 271109 h 4323483"/>
              <a:gd name="connsiteX42" fmla="*/ 2511657 w 6921327"/>
              <a:gd name="connsiteY42" fmla="*/ 228303 h 4323483"/>
              <a:gd name="connsiteX43" fmla="*/ 2611552 w 6921327"/>
              <a:gd name="connsiteY43" fmla="*/ 71344 h 4323483"/>
              <a:gd name="connsiteX44" fmla="*/ 2625823 w 6921327"/>
              <a:gd name="connsiteY44" fmla="*/ 28538 h 4323483"/>
              <a:gd name="connsiteX45" fmla="*/ 2711448 w 6921327"/>
              <a:gd name="connsiteY45" fmla="*/ 0 h 4323483"/>
              <a:gd name="connsiteX46" fmla="*/ 2811343 w 6921327"/>
              <a:gd name="connsiteY46" fmla="*/ 114151 h 4323483"/>
              <a:gd name="connsiteX47" fmla="*/ 2839885 w 6921327"/>
              <a:gd name="connsiteY47" fmla="*/ 156958 h 4323483"/>
              <a:gd name="connsiteX48" fmla="*/ 2868426 w 6921327"/>
              <a:gd name="connsiteY48" fmla="*/ 199765 h 4323483"/>
              <a:gd name="connsiteX49" fmla="*/ 2911239 w 6921327"/>
              <a:gd name="connsiteY49" fmla="*/ 228303 h 4323483"/>
              <a:gd name="connsiteX50" fmla="*/ 2925509 w 6921327"/>
              <a:gd name="connsiteY50" fmla="*/ 271109 h 4323483"/>
              <a:gd name="connsiteX51" fmla="*/ 2939780 w 6921327"/>
              <a:gd name="connsiteY51" fmla="*/ 342454 h 4323483"/>
              <a:gd name="connsiteX52" fmla="*/ 2968322 w 6921327"/>
              <a:gd name="connsiteY52" fmla="*/ 385261 h 4323483"/>
              <a:gd name="connsiteX53" fmla="*/ 2996863 w 6921327"/>
              <a:gd name="connsiteY53" fmla="*/ 485143 h 4323483"/>
              <a:gd name="connsiteX54" fmla="*/ 3011134 w 6921327"/>
              <a:gd name="connsiteY54" fmla="*/ 542219 h 4323483"/>
              <a:gd name="connsiteX55" fmla="*/ 3068217 w 6921327"/>
              <a:gd name="connsiteY55" fmla="*/ 627832 h 4323483"/>
              <a:gd name="connsiteX56" fmla="*/ 3096759 w 6921327"/>
              <a:gd name="connsiteY56" fmla="*/ 713446 h 4323483"/>
              <a:gd name="connsiteX57" fmla="*/ 3111029 w 6921327"/>
              <a:gd name="connsiteY57" fmla="*/ 884673 h 4323483"/>
              <a:gd name="connsiteX58" fmla="*/ 3139571 w 6921327"/>
              <a:gd name="connsiteY58" fmla="*/ 984555 h 4323483"/>
              <a:gd name="connsiteX59" fmla="*/ 3153842 w 6921327"/>
              <a:gd name="connsiteY59" fmla="*/ 1155782 h 4323483"/>
              <a:gd name="connsiteX60" fmla="*/ 3168113 w 6921327"/>
              <a:gd name="connsiteY60" fmla="*/ 1298472 h 4323483"/>
              <a:gd name="connsiteX61" fmla="*/ 3210925 w 6921327"/>
              <a:gd name="connsiteY61" fmla="*/ 1327009 h 4323483"/>
              <a:gd name="connsiteX62" fmla="*/ 3239466 w 6921327"/>
              <a:gd name="connsiteY62" fmla="*/ 1483968 h 4323483"/>
              <a:gd name="connsiteX63" fmla="*/ 3268008 w 6921327"/>
              <a:gd name="connsiteY63" fmla="*/ 1526774 h 4323483"/>
              <a:gd name="connsiteX64" fmla="*/ 3296550 w 6921327"/>
              <a:gd name="connsiteY64" fmla="*/ 1612388 h 4323483"/>
              <a:gd name="connsiteX65" fmla="*/ 3310820 w 6921327"/>
              <a:gd name="connsiteY65" fmla="*/ 1655195 h 4323483"/>
              <a:gd name="connsiteX66" fmla="*/ 3339362 w 6921327"/>
              <a:gd name="connsiteY66" fmla="*/ 1769346 h 4323483"/>
              <a:gd name="connsiteX67" fmla="*/ 3353633 w 6921327"/>
              <a:gd name="connsiteY67" fmla="*/ 1954842 h 4323483"/>
              <a:gd name="connsiteX68" fmla="*/ 3382174 w 6921327"/>
              <a:gd name="connsiteY68" fmla="*/ 2054724 h 4323483"/>
              <a:gd name="connsiteX69" fmla="*/ 3410716 w 6921327"/>
              <a:gd name="connsiteY69" fmla="*/ 2168876 h 4323483"/>
              <a:gd name="connsiteX70" fmla="*/ 3439257 w 6921327"/>
              <a:gd name="connsiteY70" fmla="*/ 2211683 h 4323483"/>
              <a:gd name="connsiteX71" fmla="*/ 3482070 w 6921327"/>
              <a:gd name="connsiteY71" fmla="*/ 2340103 h 4323483"/>
              <a:gd name="connsiteX72" fmla="*/ 3539153 w 6921327"/>
              <a:gd name="connsiteY72" fmla="*/ 2468523 h 4323483"/>
              <a:gd name="connsiteX73" fmla="*/ 3581965 w 6921327"/>
              <a:gd name="connsiteY73" fmla="*/ 2768170 h 4323483"/>
              <a:gd name="connsiteX74" fmla="*/ 3624777 w 6921327"/>
              <a:gd name="connsiteY74" fmla="*/ 2853784 h 4323483"/>
              <a:gd name="connsiteX75" fmla="*/ 3639048 w 6921327"/>
              <a:gd name="connsiteY75" fmla="*/ 2896591 h 4323483"/>
              <a:gd name="connsiteX76" fmla="*/ 3667590 w 6921327"/>
              <a:gd name="connsiteY76" fmla="*/ 3053549 h 4323483"/>
              <a:gd name="connsiteX77" fmla="*/ 3681861 w 6921327"/>
              <a:gd name="connsiteY77" fmla="*/ 3096356 h 4323483"/>
              <a:gd name="connsiteX78" fmla="*/ 3710402 w 6921327"/>
              <a:gd name="connsiteY78" fmla="*/ 3139162 h 4323483"/>
              <a:gd name="connsiteX79" fmla="*/ 3796027 w 6921327"/>
              <a:gd name="connsiteY79" fmla="*/ 3210507 h 4323483"/>
              <a:gd name="connsiteX80" fmla="*/ 3853110 w 6921327"/>
              <a:gd name="connsiteY80" fmla="*/ 3296121 h 4323483"/>
              <a:gd name="connsiteX81" fmla="*/ 3881651 w 6921327"/>
              <a:gd name="connsiteY81" fmla="*/ 3338927 h 4323483"/>
              <a:gd name="connsiteX82" fmla="*/ 3910193 w 6921327"/>
              <a:gd name="connsiteY82" fmla="*/ 3453079 h 4323483"/>
              <a:gd name="connsiteX83" fmla="*/ 3924464 w 6921327"/>
              <a:gd name="connsiteY83" fmla="*/ 3495885 h 4323483"/>
              <a:gd name="connsiteX84" fmla="*/ 3953005 w 6921327"/>
              <a:gd name="connsiteY84" fmla="*/ 3538692 h 4323483"/>
              <a:gd name="connsiteX85" fmla="*/ 4010088 w 6921327"/>
              <a:gd name="connsiteY85" fmla="*/ 3638575 h 4323483"/>
              <a:gd name="connsiteX86" fmla="*/ 4052901 w 6921327"/>
              <a:gd name="connsiteY86" fmla="*/ 3652844 h 4323483"/>
              <a:gd name="connsiteX87" fmla="*/ 4124255 w 6921327"/>
              <a:gd name="connsiteY87" fmla="*/ 3738457 h 4323483"/>
              <a:gd name="connsiteX88" fmla="*/ 4224150 w 6921327"/>
              <a:gd name="connsiteY88" fmla="*/ 3838340 h 4323483"/>
              <a:gd name="connsiteX89" fmla="*/ 4238421 w 6921327"/>
              <a:gd name="connsiteY89" fmla="*/ 3881146 h 4323483"/>
              <a:gd name="connsiteX90" fmla="*/ 4324045 w 6921327"/>
              <a:gd name="connsiteY90" fmla="*/ 3923953 h 4323483"/>
              <a:gd name="connsiteX91" fmla="*/ 4352587 w 6921327"/>
              <a:gd name="connsiteY91" fmla="*/ 3981029 h 4323483"/>
              <a:gd name="connsiteX92" fmla="*/ 4395399 w 6921327"/>
              <a:gd name="connsiteY92" fmla="*/ 3995298 h 4323483"/>
              <a:gd name="connsiteX93" fmla="*/ 4566649 w 6921327"/>
              <a:gd name="connsiteY93" fmla="*/ 4066642 h 4323483"/>
              <a:gd name="connsiteX94" fmla="*/ 4623732 w 6921327"/>
              <a:gd name="connsiteY94" fmla="*/ 4080911 h 4323483"/>
              <a:gd name="connsiteX95" fmla="*/ 4723627 w 6921327"/>
              <a:gd name="connsiteY95" fmla="*/ 4109449 h 4323483"/>
              <a:gd name="connsiteX96" fmla="*/ 4909147 w 6921327"/>
              <a:gd name="connsiteY96" fmla="*/ 4123718 h 4323483"/>
              <a:gd name="connsiteX97" fmla="*/ 5009043 w 6921327"/>
              <a:gd name="connsiteY97" fmla="*/ 4152256 h 4323483"/>
              <a:gd name="connsiteX98" fmla="*/ 5051855 w 6921327"/>
              <a:gd name="connsiteY98" fmla="*/ 4166525 h 4323483"/>
              <a:gd name="connsiteX99" fmla="*/ 5208834 w 6921327"/>
              <a:gd name="connsiteY99" fmla="*/ 4180794 h 4323483"/>
              <a:gd name="connsiteX100" fmla="*/ 5308729 w 6921327"/>
              <a:gd name="connsiteY100" fmla="*/ 4209331 h 4323483"/>
              <a:gd name="connsiteX101" fmla="*/ 5408625 w 6921327"/>
              <a:gd name="connsiteY101" fmla="*/ 4252138 h 4323483"/>
              <a:gd name="connsiteX102" fmla="*/ 5865289 w 6921327"/>
              <a:gd name="connsiteY102" fmla="*/ 4294945 h 4323483"/>
              <a:gd name="connsiteX103" fmla="*/ 6250600 w 6921327"/>
              <a:gd name="connsiteY103" fmla="*/ 4280676 h 4323483"/>
              <a:gd name="connsiteX104" fmla="*/ 6364767 w 6921327"/>
              <a:gd name="connsiteY104" fmla="*/ 4266407 h 4323483"/>
              <a:gd name="connsiteX105" fmla="*/ 6792890 w 6921327"/>
              <a:gd name="connsiteY105" fmla="*/ 4252138 h 4323483"/>
              <a:gd name="connsiteX106" fmla="*/ 6921327 w 6921327"/>
              <a:gd name="connsiteY106" fmla="*/ 4223600 h 43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921327" h="4323483">
                <a:moveTo>
                  <a:pt x="0" y="4280676"/>
                </a:moveTo>
                <a:cubicBezTo>
                  <a:pt x="195034" y="4285432"/>
                  <a:pt x="390375" y="4283024"/>
                  <a:pt x="585102" y="4294945"/>
                </a:cubicBezTo>
                <a:cubicBezTo>
                  <a:pt x="624255" y="4297342"/>
                  <a:pt x="660059" y="4322330"/>
                  <a:pt x="699268" y="4323483"/>
                </a:cubicBezTo>
                <a:lnTo>
                  <a:pt x="1070308" y="4309214"/>
                </a:lnTo>
                <a:lnTo>
                  <a:pt x="1170204" y="4280676"/>
                </a:lnTo>
                <a:cubicBezTo>
                  <a:pt x="1189126" y="4275516"/>
                  <a:pt x="1208428" y="4271795"/>
                  <a:pt x="1227287" y="4266407"/>
                </a:cubicBezTo>
                <a:cubicBezTo>
                  <a:pt x="1241751" y="4262275"/>
                  <a:pt x="1255113" y="4253441"/>
                  <a:pt x="1270099" y="4252138"/>
                </a:cubicBezTo>
                <a:cubicBezTo>
                  <a:pt x="1364998" y="4243887"/>
                  <a:pt x="1460376" y="4242625"/>
                  <a:pt x="1555515" y="4237869"/>
                </a:cubicBezTo>
                <a:cubicBezTo>
                  <a:pt x="1579300" y="4228356"/>
                  <a:pt x="1604380" y="4221596"/>
                  <a:pt x="1626869" y="4209331"/>
                </a:cubicBezTo>
                <a:cubicBezTo>
                  <a:pt x="1656983" y="4192908"/>
                  <a:pt x="1712493" y="4152256"/>
                  <a:pt x="1712493" y="4152256"/>
                </a:cubicBezTo>
                <a:cubicBezTo>
                  <a:pt x="1722007" y="4137987"/>
                  <a:pt x="1734069" y="4125120"/>
                  <a:pt x="1741035" y="4109449"/>
                </a:cubicBezTo>
                <a:cubicBezTo>
                  <a:pt x="1741043" y="4109432"/>
                  <a:pt x="1776709" y="4002442"/>
                  <a:pt x="1783847" y="3981029"/>
                </a:cubicBezTo>
                <a:lnTo>
                  <a:pt x="1840930" y="3809802"/>
                </a:lnTo>
                <a:lnTo>
                  <a:pt x="1855201" y="3766995"/>
                </a:lnTo>
                <a:cubicBezTo>
                  <a:pt x="1859958" y="3752726"/>
                  <a:pt x="1861128" y="3736703"/>
                  <a:pt x="1869472" y="3724188"/>
                </a:cubicBezTo>
                <a:lnTo>
                  <a:pt x="1898013" y="3681381"/>
                </a:lnTo>
                <a:cubicBezTo>
                  <a:pt x="1902770" y="3662356"/>
                  <a:pt x="1906648" y="3643089"/>
                  <a:pt x="1912284" y="3624306"/>
                </a:cubicBezTo>
                <a:cubicBezTo>
                  <a:pt x="1912287" y="3624296"/>
                  <a:pt x="1947960" y="3517294"/>
                  <a:pt x="1955097" y="3495885"/>
                </a:cubicBezTo>
                <a:lnTo>
                  <a:pt x="1969367" y="3453079"/>
                </a:lnTo>
                <a:cubicBezTo>
                  <a:pt x="1974124" y="3438810"/>
                  <a:pt x="1979990" y="3424864"/>
                  <a:pt x="1983638" y="3410272"/>
                </a:cubicBezTo>
                <a:lnTo>
                  <a:pt x="1997909" y="3353196"/>
                </a:lnTo>
                <a:cubicBezTo>
                  <a:pt x="2002666" y="3267583"/>
                  <a:pt x="2004751" y="3181779"/>
                  <a:pt x="2012180" y="3096356"/>
                </a:cubicBezTo>
                <a:cubicBezTo>
                  <a:pt x="2014281" y="3072194"/>
                  <a:pt x="2020068" y="3048409"/>
                  <a:pt x="2026450" y="3025011"/>
                </a:cubicBezTo>
                <a:cubicBezTo>
                  <a:pt x="2034366" y="2995989"/>
                  <a:pt x="2054992" y="2939398"/>
                  <a:pt x="2054992" y="2939398"/>
                </a:cubicBezTo>
                <a:cubicBezTo>
                  <a:pt x="2066941" y="2796029"/>
                  <a:pt x="2065273" y="2749450"/>
                  <a:pt x="2097804" y="2611212"/>
                </a:cubicBezTo>
                <a:cubicBezTo>
                  <a:pt x="2104695" y="2581930"/>
                  <a:pt x="2116832" y="2554137"/>
                  <a:pt x="2126346" y="2525599"/>
                </a:cubicBezTo>
                <a:lnTo>
                  <a:pt x="2140617" y="2482792"/>
                </a:lnTo>
                <a:cubicBezTo>
                  <a:pt x="2145374" y="2454254"/>
                  <a:pt x="2151858" y="2425951"/>
                  <a:pt x="2154887" y="2397179"/>
                </a:cubicBezTo>
                <a:cubicBezTo>
                  <a:pt x="2195932" y="2007295"/>
                  <a:pt x="2140486" y="2427020"/>
                  <a:pt x="2183429" y="1997649"/>
                </a:cubicBezTo>
                <a:cubicBezTo>
                  <a:pt x="2190125" y="1930699"/>
                  <a:pt x="2196557" y="1937439"/>
                  <a:pt x="2211971" y="1883497"/>
                </a:cubicBezTo>
                <a:cubicBezTo>
                  <a:pt x="2217359" y="1864641"/>
                  <a:pt x="2221484" y="1845447"/>
                  <a:pt x="2226241" y="1826422"/>
                </a:cubicBezTo>
                <a:cubicBezTo>
                  <a:pt x="2230998" y="1736052"/>
                  <a:pt x="2228806" y="1645047"/>
                  <a:pt x="2240512" y="1555312"/>
                </a:cubicBezTo>
                <a:cubicBezTo>
                  <a:pt x="2243264" y="1534219"/>
                  <a:pt x="2260674" y="1517788"/>
                  <a:pt x="2269054" y="1498237"/>
                </a:cubicBezTo>
                <a:cubicBezTo>
                  <a:pt x="2274980" y="1484412"/>
                  <a:pt x="2278567" y="1469699"/>
                  <a:pt x="2283324" y="1455430"/>
                </a:cubicBezTo>
                <a:cubicBezTo>
                  <a:pt x="2288081" y="1350791"/>
                  <a:pt x="2289856" y="1245974"/>
                  <a:pt x="2297595" y="1141514"/>
                </a:cubicBezTo>
                <a:cubicBezTo>
                  <a:pt x="2302792" y="1071367"/>
                  <a:pt x="2322769" y="1055103"/>
                  <a:pt x="2340408" y="984555"/>
                </a:cubicBezTo>
                <a:cubicBezTo>
                  <a:pt x="2345165" y="965530"/>
                  <a:pt x="2351170" y="946774"/>
                  <a:pt x="2354678" y="927480"/>
                </a:cubicBezTo>
                <a:cubicBezTo>
                  <a:pt x="2379999" y="788228"/>
                  <a:pt x="2358362" y="862575"/>
                  <a:pt x="2383220" y="713446"/>
                </a:cubicBezTo>
                <a:cubicBezTo>
                  <a:pt x="2389192" y="677617"/>
                  <a:pt x="2400452" y="647488"/>
                  <a:pt x="2411761" y="613563"/>
                </a:cubicBezTo>
                <a:cubicBezTo>
                  <a:pt x="2417933" y="564193"/>
                  <a:pt x="2428545" y="466702"/>
                  <a:pt x="2440303" y="413799"/>
                </a:cubicBezTo>
                <a:cubicBezTo>
                  <a:pt x="2443566" y="399116"/>
                  <a:pt x="2450441" y="385454"/>
                  <a:pt x="2454574" y="370992"/>
                </a:cubicBezTo>
                <a:cubicBezTo>
                  <a:pt x="2460668" y="349665"/>
                  <a:pt x="2471713" y="293911"/>
                  <a:pt x="2483115" y="271109"/>
                </a:cubicBezTo>
                <a:cubicBezTo>
                  <a:pt x="2490785" y="255770"/>
                  <a:pt x="2500677" y="241477"/>
                  <a:pt x="2511657" y="228303"/>
                </a:cubicBezTo>
                <a:cubicBezTo>
                  <a:pt x="2575232" y="152024"/>
                  <a:pt x="2565094" y="210695"/>
                  <a:pt x="2611552" y="71344"/>
                </a:cubicBezTo>
                <a:cubicBezTo>
                  <a:pt x="2616309" y="57075"/>
                  <a:pt x="2613583" y="37279"/>
                  <a:pt x="2625823" y="28538"/>
                </a:cubicBezTo>
                <a:cubicBezTo>
                  <a:pt x="2650306" y="11053"/>
                  <a:pt x="2711448" y="0"/>
                  <a:pt x="2711448" y="0"/>
                </a:cubicBezTo>
                <a:cubicBezTo>
                  <a:pt x="2782800" y="47562"/>
                  <a:pt x="2744745" y="14268"/>
                  <a:pt x="2811343" y="114151"/>
                </a:cubicBezTo>
                <a:lnTo>
                  <a:pt x="2839885" y="156958"/>
                </a:lnTo>
                <a:cubicBezTo>
                  <a:pt x="2849399" y="171227"/>
                  <a:pt x="2854156" y="190253"/>
                  <a:pt x="2868426" y="199765"/>
                </a:cubicBezTo>
                <a:lnTo>
                  <a:pt x="2911239" y="228303"/>
                </a:lnTo>
                <a:cubicBezTo>
                  <a:pt x="2915996" y="242572"/>
                  <a:pt x="2921861" y="256518"/>
                  <a:pt x="2925509" y="271109"/>
                </a:cubicBezTo>
                <a:cubicBezTo>
                  <a:pt x="2931392" y="294637"/>
                  <a:pt x="2931263" y="319746"/>
                  <a:pt x="2939780" y="342454"/>
                </a:cubicBezTo>
                <a:cubicBezTo>
                  <a:pt x="2945802" y="358512"/>
                  <a:pt x="2958808" y="370992"/>
                  <a:pt x="2968322" y="385261"/>
                </a:cubicBezTo>
                <a:cubicBezTo>
                  <a:pt x="3012939" y="563700"/>
                  <a:pt x="2955915" y="341840"/>
                  <a:pt x="2996863" y="485143"/>
                </a:cubicBezTo>
                <a:cubicBezTo>
                  <a:pt x="3002251" y="503999"/>
                  <a:pt x="3002363" y="524679"/>
                  <a:pt x="3011134" y="542219"/>
                </a:cubicBezTo>
                <a:cubicBezTo>
                  <a:pt x="3026475" y="572897"/>
                  <a:pt x="3057369" y="595293"/>
                  <a:pt x="3068217" y="627832"/>
                </a:cubicBezTo>
                <a:lnTo>
                  <a:pt x="3096759" y="713446"/>
                </a:lnTo>
                <a:cubicBezTo>
                  <a:pt x="3101516" y="770522"/>
                  <a:pt x="3103924" y="827842"/>
                  <a:pt x="3111029" y="884673"/>
                </a:cubicBezTo>
                <a:cubicBezTo>
                  <a:pt x="3114613" y="913341"/>
                  <a:pt x="3130092" y="956123"/>
                  <a:pt x="3139571" y="984555"/>
                </a:cubicBezTo>
                <a:cubicBezTo>
                  <a:pt x="3144328" y="1041631"/>
                  <a:pt x="3148656" y="1098744"/>
                  <a:pt x="3153842" y="1155782"/>
                </a:cubicBezTo>
                <a:cubicBezTo>
                  <a:pt x="3158170" y="1203386"/>
                  <a:pt x="3152995" y="1253125"/>
                  <a:pt x="3168113" y="1298472"/>
                </a:cubicBezTo>
                <a:cubicBezTo>
                  <a:pt x="3173537" y="1314742"/>
                  <a:pt x="3196654" y="1317497"/>
                  <a:pt x="3210925" y="1327009"/>
                </a:cubicBezTo>
                <a:cubicBezTo>
                  <a:pt x="3215843" y="1366349"/>
                  <a:pt x="3217469" y="1439980"/>
                  <a:pt x="3239466" y="1483968"/>
                </a:cubicBezTo>
                <a:cubicBezTo>
                  <a:pt x="3247136" y="1499307"/>
                  <a:pt x="3258494" y="1512505"/>
                  <a:pt x="3268008" y="1526774"/>
                </a:cubicBezTo>
                <a:lnTo>
                  <a:pt x="3296550" y="1612388"/>
                </a:lnTo>
                <a:cubicBezTo>
                  <a:pt x="3301307" y="1626657"/>
                  <a:pt x="3307172" y="1640603"/>
                  <a:pt x="3310820" y="1655195"/>
                </a:cubicBezTo>
                <a:lnTo>
                  <a:pt x="3339362" y="1769346"/>
                </a:lnTo>
                <a:cubicBezTo>
                  <a:pt x="3344119" y="1831178"/>
                  <a:pt x="3346386" y="1893252"/>
                  <a:pt x="3353633" y="1954842"/>
                </a:cubicBezTo>
                <a:cubicBezTo>
                  <a:pt x="3358552" y="1996647"/>
                  <a:pt x="3371670" y="2016217"/>
                  <a:pt x="3382174" y="2054724"/>
                </a:cubicBezTo>
                <a:cubicBezTo>
                  <a:pt x="3392495" y="2092564"/>
                  <a:pt x="3388958" y="2136242"/>
                  <a:pt x="3410716" y="2168876"/>
                </a:cubicBezTo>
                <a:cubicBezTo>
                  <a:pt x="3420230" y="2183145"/>
                  <a:pt x="3432291" y="2196012"/>
                  <a:pt x="3439257" y="2211683"/>
                </a:cubicBezTo>
                <a:cubicBezTo>
                  <a:pt x="3467796" y="2275887"/>
                  <a:pt x="3460665" y="2286598"/>
                  <a:pt x="3482070" y="2340103"/>
                </a:cubicBezTo>
                <a:cubicBezTo>
                  <a:pt x="3518512" y="2431197"/>
                  <a:pt x="3499155" y="2388538"/>
                  <a:pt x="3539153" y="2468523"/>
                </a:cubicBezTo>
                <a:cubicBezTo>
                  <a:pt x="3551966" y="2571009"/>
                  <a:pt x="3562633" y="2665076"/>
                  <a:pt x="3581965" y="2768170"/>
                </a:cubicBezTo>
                <a:cubicBezTo>
                  <a:pt x="3592725" y="2825552"/>
                  <a:pt x="3598079" y="2800395"/>
                  <a:pt x="3624777" y="2853784"/>
                </a:cubicBezTo>
                <a:cubicBezTo>
                  <a:pt x="3631504" y="2867237"/>
                  <a:pt x="3635785" y="2881908"/>
                  <a:pt x="3639048" y="2896591"/>
                </a:cubicBezTo>
                <a:cubicBezTo>
                  <a:pt x="3664495" y="3011086"/>
                  <a:pt x="3641618" y="2949677"/>
                  <a:pt x="3667590" y="3053549"/>
                </a:cubicBezTo>
                <a:cubicBezTo>
                  <a:pt x="3671238" y="3068141"/>
                  <a:pt x="3675134" y="3082903"/>
                  <a:pt x="3681861" y="3096356"/>
                </a:cubicBezTo>
                <a:cubicBezTo>
                  <a:pt x="3689531" y="3111695"/>
                  <a:pt x="3698275" y="3127036"/>
                  <a:pt x="3710402" y="3139162"/>
                </a:cubicBezTo>
                <a:cubicBezTo>
                  <a:pt x="3792850" y="3221600"/>
                  <a:pt x="3714205" y="3105321"/>
                  <a:pt x="3796027" y="3210507"/>
                </a:cubicBezTo>
                <a:cubicBezTo>
                  <a:pt x="3817087" y="3237580"/>
                  <a:pt x="3834082" y="3267583"/>
                  <a:pt x="3853110" y="3296121"/>
                </a:cubicBezTo>
                <a:lnTo>
                  <a:pt x="3881651" y="3338927"/>
                </a:lnTo>
                <a:cubicBezTo>
                  <a:pt x="3891165" y="3376978"/>
                  <a:pt x="3897788" y="3415870"/>
                  <a:pt x="3910193" y="3453079"/>
                </a:cubicBezTo>
                <a:cubicBezTo>
                  <a:pt x="3914950" y="3467348"/>
                  <a:pt x="3917737" y="3482432"/>
                  <a:pt x="3924464" y="3495885"/>
                </a:cubicBezTo>
                <a:cubicBezTo>
                  <a:pt x="3932134" y="3511224"/>
                  <a:pt x="3944496" y="3523802"/>
                  <a:pt x="3953005" y="3538692"/>
                </a:cubicBezTo>
                <a:cubicBezTo>
                  <a:pt x="3961875" y="3554213"/>
                  <a:pt x="3991791" y="3623939"/>
                  <a:pt x="4010088" y="3638575"/>
                </a:cubicBezTo>
                <a:cubicBezTo>
                  <a:pt x="4021835" y="3647971"/>
                  <a:pt x="4038630" y="3648088"/>
                  <a:pt x="4052901" y="3652844"/>
                </a:cubicBezTo>
                <a:cubicBezTo>
                  <a:pt x="4130807" y="3808637"/>
                  <a:pt x="4030125" y="3630894"/>
                  <a:pt x="4124255" y="3738457"/>
                </a:cubicBezTo>
                <a:cubicBezTo>
                  <a:pt x="4218549" y="3846208"/>
                  <a:pt x="4136139" y="3809006"/>
                  <a:pt x="4224150" y="3838340"/>
                </a:cubicBezTo>
                <a:cubicBezTo>
                  <a:pt x="4228907" y="3852609"/>
                  <a:pt x="4229024" y="3869402"/>
                  <a:pt x="4238421" y="3881146"/>
                </a:cubicBezTo>
                <a:cubicBezTo>
                  <a:pt x="4258541" y="3906293"/>
                  <a:pt x="4295843" y="3914553"/>
                  <a:pt x="4324045" y="3923953"/>
                </a:cubicBezTo>
                <a:cubicBezTo>
                  <a:pt x="4333559" y="3942978"/>
                  <a:pt x="4337545" y="3965989"/>
                  <a:pt x="4352587" y="3981029"/>
                </a:cubicBezTo>
                <a:cubicBezTo>
                  <a:pt x="4363224" y="3991665"/>
                  <a:pt x="4382249" y="3987994"/>
                  <a:pt x="4395399" y="3995298"/>
                </a:cubicBezTo>
                <a:cubicBezTo>
                  <a:pt x="4552658" y="4082652"/>
                  <a:pt x="4407072" y="4034731"/>
                  <a:pt x="4566649" y="4066642"/>
                </a:cubicBezTo>
                <a:cubicBezTo>
                  <a:pt x="4585881" y="4070488"/>
                  <a:pt x="4604873" y="4075523"/>
                  <a:pt x="4623732" y="4080911"/>
                </a:cubicBezTo>
                <a:cubicBezTo>
                  <a:pt x="4659262" y="4091061"/>
                  <a:pt x="4685705" y="4104988"/>
                  <a:pt x="4723627" y="4109449"/>
                </a:cubicBezTo>
                <a:cubicBezTo>
                  <a:pt x="4785225" y="4116695"/>
                  <a:pt x="4847307" y="4118962"/>
                  <a:pt x="4909147" y="4123718"/>
                </a:cubicBezTo>
                <a:cubicBezTo>
                  <a:pt x="5011804" y="4157932"/>
                  <a:pt x="4883600" y="4116420"/>
                  <a:pt x="5009043" y="4152256"/>
                </a:cubicBezTo>
                <a:cubicBezTo>
                  <a:pt x="5023507" y="4156388"/>
                  <a:pt x="5036964" y="4164398"/>
                  <a:pt x="5051855" y="4166525"/>
                </a:cubicBezTo>
                <a:cubicBezTo>
                  <a:pt x="5103869" y="4173955"/>
                  <a:pt x="5156508" y="4176038"/>
                  <a:pt x="5208834" y="4180794"/>
                </a:cubicBezTo>
                <a:cubicBezTo>
                  <a:pt x="5227116" y="4185364"/>
                  <a:pt x="5288261" y="4199098"/>
                  <a:pt x="5308729" y="4209331"/>
                </a:cubicBezTo>
                <a:cubicBezTo>
                  <a:pt x="5381314" y="4245618"/>
                  <a:pt x="5319518" y="4237289"/>
                  <a:pt x="5408625" y="4252138"/>
                </a:cubicBezTo>
                <a:cubicBezTo>
                  <a:pt x="5522548" y="4271123"/>
                  <a:pt x="5824870" y="4291577"/>
                  <a:pt x="5865289" y="4294945"/>
                </a:cubicBezTo>
                <a:cubicBezTo>
                  <a:pt x="5993726" y="4290189"/>
                  <a:pt x="6122284" y="4288007"/>
                  <a:pt x="6250600" y="4280676"/>
                </a:cubicBezTo>
                <a:cubicBezTo>
                  <a:pt x="6288889" y="4278488"/>
                  <a:pt x="6326468" y="4268422"/>
                  <a:pt x="6364767" y="4266407"/>
                </a:cubicBezTo>
                <a:cubicBezTo>
                  <a:pt x="6507357" y="4258903"/>
                  <a:pt x="6650182" y="4256894"/>
                  <a:pt x="6792890" y="4252138"/>
                </a:cubicBezTo>
                <a:cubicBezTo>
                  <a:pt x="6871247" y="4212964"/>
                  <a:pt x="6828700" y="4223600"/>
                  <a:pt x="6921327" y="4223600"/>
                </a:cubicBezTo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6" name="Freeform 25"/>
          <p:cNvSpPr/>
          <p:nvPr/>
        </p:nvSpPr>
        <p:spPr>
          <a:xfrm>
            <a:off x="3409462" y="2906809"/>
            <a:ext cx="2429035" cy="1577905"/>
          </a:xfrm>
          <a:custGeom>
            <a:avLst/>
            <a:gdLst>
              <a:gd name="connsiteX0" fmla="*/ 0 w 6921327"/>
              <a:gd name="connsiteY0" fmla="*/ 4280676 h 4323483"/>
              <a:gd name="connsiteX1" fmla="*/ 585102 w 6921327"/>
              <a:gd name="connsiteY1" fmla="*/ 4294945 h 4323483"/>
              <a:gd name="connsiteX2" fmla="*/ 699268 w 6921327"/>
              <a:gd name="connsiteY2" fmla="*/ 4323483 h 4323483"/>
              <a:gd name="connsiteX3" fmla="*/ 1070308 w 6921327"/>
              <a:gd name="connsiteY3" fmla="*/ 4309214 h 4323483"/>
              <a:gd name="connsiteX4" fmla="*/ 1170204 w 6921327"/>
              <a:gd name="connsiteY4" fmla="*/ 4280676 h 4323483"/>
              <a:gd name="connsiteX5" fmla="*/ 1227287 w 6921327"/>
              <a:gd name="connsiteY5" fmla="*/ 4266407 h 4323483"/>
              <a:gd name="connsiteX6" fmla="*/ 1270099 w 6921327"/>
              <a:gd name="connsiteY6" fmla="*/ 4252138 h 4323483"/>
              <a:gd name="connsiteX7" fmla="*/ 1555515 w 6921327"/>
              <a:gd name="connsiteY7" fmla="*/ 4237869 h 4323483"/>
              <a:gd name="connsiteX8" fmla="*/ 1626869 w 6921327"/>
              <a:gd name="connsiteY8" fmla="*/ 4209331 h 4323483"/>
              <a:gd name="connsiteX9" fmla="*/ 1712493 w 6921327"/>
              <a:gd name="connsiteY9" fmla="*/ 4152256 h 4323483"/>
              <a:gd name="connsiteX10" fmla="*/ 1741035 w 6921327"/>
              <a:gd name="connsiteY10" fmla="*/ 4109449 h 4323483"/>
              <a:gd name="connsiteX11" fmla="*/ 1783847 w 6921327"/>
              <a:gd name="connsiteY11" fmla="*/ 3981029 h 4323483"/>
              <a:gd name="connsiteX12" fmla="*/ 1840930 w 6921327"/>
              <a:gd name="connsiteY12" fmla="*/ 3809802 h 4323483"/>
              <a:gd name="connsiteX13" fmla="*/ 1855201 w 6921327"/>
              <a:gd name="connsiteY13" fmla="*/ 3766995 h 4323483"/>
              <a:gd name="connsiteX14" fmla="*/ 1869472 w 6921327"/>
              <a:gd name="connsiteY14" fmla="*/ 3724188 h 4323483"/>
              <a:gd name="connsiteX15" fmla="*/ 1898013 w 6921327"/>
              <a:gd name="connsiteY15" fmla="*/ 3681381 h 4323483"/>
              <a:gd name="connsiteX16" fmla="*/ 1912284 w 6921327"/>
              <a:gd name="connsiteY16" fmla="*/ 3624306 h 4323483"/>
              <a:gd name="connsiteX17" fmla="*/ 1955097 w 6921327"/>
              <a:gd name="connsiteY17" fmla="*/ 3495885 h 4323483"/>
              <a:gd name="connsiteX18" fmla="*/ 1969367 w 6921327"/>
              <a:gd name="connsiteY18" fmla="*/ 3453079 h 4323483"/>
              <a:gd name="connsiteX19" fmla="*/ 1983638 w 6921327"/>
              <a:gd name="connsiteY19" fmla="*/ 3410272 h 4323483"/>
              <a:gd name="connsiteX20" fmla="*/ 1997909 w 6921327"/>
              <a:gd name="connsiteY20" fmla="*/ 3353196 h 4323483"/>
              <a:gd name="connsiteX21" fmla="*/ 2012180 w 6921327"/>
              <a:gd name="connsiteY21" fmla="*/ 3096356 h 4323483"/>
              <a:gd name="connsiteX22" fmla="*/ 2026450 w 6921327"/>
              <a:gd name="connsiteY22" fmla="*/ 3025011 h 4323483"/>
              <a:gd name="connsiteX23" fmla="*/ 2054992 w 6921327"/>
              <a:gd name="connsiteY23" fmla="*/ 2939398 h 4323483"/>
              <a:gd name="connsiteX24" fmla="*/ 2097804 w 6921327"/>
              <a:gd name="connsiteY24" fmla="*/ 2611212 h 4323483"/>
              <a:gd name="connsiteX25" fmla="*/ 2126346 w 6921327"/>
              <a:gd name="connsiteY25" fmla="*/ 2525599 h 4323483"/>
              <a:gd name="connsiteX26" fmla="*/ 2140617 w 6921327"/>
              <a:gd name="connsiteY26" fmla="*/ 2482792 h 4323483"/>
              <a:gd name="connsiteX27" fmla="*/ 2154887 w 6921327"/>
              <a:gd name="connsiteY27" fmla="*/ 2397179 h 4323483"/>
              <a:gd name="connsiteX28" fmla="*/ 2183429 w 6921327"/>
              <a:gd name="connsiteY28" fmla="*/ 1997649 h 4323483"/>
              <a:gd name="connsiteX29" fmla="*/ 2211971 w 6921327"/>
              <a:gd name="connsiteY29" fmla="*/ 1883497 h 4323483"/>
              <a:gd name="connsiteX30" fmla="*/ 2226241 w 6921327"/>
              <a:gd name="connsiteY30" fmla="*/ 1826422 h 4323483"/>
              <a:gd name="connsiteX31" fmla="*/ 2240512 w 6921327"/>
              <a:gd name="connsiteY31" fmla="*/ 1555312 h 4323483"/>
              <a:gd name="connsiteX32" fmla="*/ 2269054 w 6921327"/>
              <a:gd name="connsiteY32" fmla="*/ 1498237 h 4323483"/>
              <a:gd name="connsiteX33" fmla="*/ 2283324 w 6921327"/>
              <a:gd name="connsiteY33" fmla="*/ 1455430 h 4323483"/>
              <a:gd name="connsiteX34" fmla="*/ 2297595 w 6921327"/>
              <a:gd name="connsiteY34" fmla="*/ 1141514 h 4323483"/>
              <a:gd name="connsiteX35" fmla="*/ 2340408 w 6921327"/>
              <a:gd name="connsiteY35" fmla="*/ 984555 h 4323483"/>
              <a:gd name="connsiteX36" fmla="*/ 2354678 w 6921327"/>
              <a:gd name="connsiteY36" fmla="*/ 927480 h 4323483"/>
              <a:gd name="connsiteX37" fmla="*/ 2383220 w 6921327"/>
              <a:gd name="connsiteY37" fmla="*/ 713446 h 4323483"/>
              <a:gd name="connsiteX38" fmla="*/ 2411761 w 6921327"/>
              <a:gd name="connsiteY38" fmla="*/ 613563 h 4323483"/>
              <a:gd name="connsiteX39" fmla="*/ 2440303 w 6921327"/>
              <a:gd name="connsiteY39" fmla="*/ 413799 h 4323483"/>
              <a:gd name="connsiteX40" fmla="*/ 2454574 w 6921327"/>
              <a:gd name="connsiteY40" fmla="*/ 370992 h 4323483"/>
              <a:gd name="connsiteX41" fmla="*/ 2483115 w 6921327"/>
              <a:gd name="connsiteY41" fmla="*/ 271109 h 4323483"/>
              <a:gd name="connsiteX42" fmla="*/ 2511657 w 6921327"/>
              <a:gd name="connsiteY42" fmla="*/ 228303 h 4323483"/>
              <a:gd name="connsiteX43" fmla="*/ 2611552 w 6921327"/>
              <a:gd name="connsiteY43" fmla="*/ 71344 h 4323483"/>
              <a:gd name="connsiteX44" fmla="*/ 2625823 w 6921327"/>
              <a:gd name="connsiteY44" fmla="*/ 28538 h 4323483"/>
              <a:gd name="connsiteX45" fmla="*/ 2711448 w 6921327"/>
              <a:gd name="connsiteY45" fmla="*/ 0 h 4323483"/>
              <a:gd name="connsiteX46" fmla="*/ 2811343 w 6921327"/>
              <a:gd name="connsiteY46" fmla="*/ 114151 h 4323483"/>
              <a:gd name="connsiteX47" fmla="*/ 2839885 w 6921327"/>
              <a:gd name="connsiteY47" fmla="*/ 156958 h 4323483"/>
              <a:gd name="connsiteX48" fmla="*/ 2868426 w 6921327"/>
              <a:gd name="connsiteY48" fmla="*/ 199765 h 4323483"/>
              <a:gd name="connsiteX49" fmla="*/ 2911239 w 6921327"/>
              <a:gd name="connsiteY49" fmla="*/ 228303 h 4323483"/>
              <a:gd name="connsiteX50" fmla="*/ 2925509 w 6921327"/>
              <a:gd name="connsiteY50" fmla="*/ 271109 h 4323483"/>
              <a:gd name="connsiteX51" fmla="*/ 2939780 w 6921327"/>
              <a:gd name="connsiteY51" fmla="*/ 342454 h 4323483"/>
              <a:gd name="connsiteX52" fmla="*/ 2968322 w 6921327"/>
              <a:gd name="connsiteY52" fmla="*/ 385261 h 4323483"/>
              <a:gd name="connsiteX53" fmla="*/ 2996863 w 6921327"/>
              <a:gd name="connsiteY53" fmla="*/ 485143 h 4323483"/>
              <a:gd name="connsiteX54" fmla="*/ 3011134 w 6921327"/>
              <a:gd name="connsiteY54" fmla="*/ 542219 h 4323483"/>
              <a:gd name="connsiteX55" fmla="*/ 3068217 w 6921327"/>
              <a:gd name="connsiteY55" fmla="*/ 627832 h 4323483"/>
              <a:gd name="connsiteX56" fmla="*/ 3096759 w 6921327"/>
              <a:gd name="connsiteY56" fmla="*/ 713446 h 4323483"/>
              <a:gd name="connsiteX57" fmla="*/ 3111029 w 6921327"/>
              <a:gd name="connsiteY57" fmla="*/ 884673 h 4323483"/>
              <a:gd name="connsiteX58" fmla="*/ 3139571 w 6921327"/>
              <a:gd name="connsiteY58" fmla="*/ 984555 h 4323483"/>
              <a:gd name="connsiteX59" fmla="*/ 3153842 w 6921327"/>
              <a:gd name="connsiteY59" fmla="*/ 1155782 h 4323483"/>
              <a:gd name="connsiteX60" fmla="*/ 3168113 w 6921327"/>
              <a:gd name="connsiteY60" fmla="*/ 1298472 h 4323483"/>
              <a:gd name="connsiteX61" fmla="*/ 3210925 w 6921327"/>
              <a:gd name="connsiteY61" fmla="*/ 1327009 h 4323483"/>
              <a:gd name="connsiteX62" fmla="*/ 3239466 w 6921327"/>
              <a:gd name="connsiteY62" fmla="*/ 1483968 h 4323483"/>
              <a:gd name="connsiteX63" fmla="*/ 3268008 w 6921327"/>
              <a:gd name="connsiteY63" fmla="*/ 1526774 h 4323483"/>
              <a:gd name="connsiteX64" fmla="*/ 3296550 w 6921327"/>
              <a:gd name="connsiteY64" fmla="*/ 1612388 h 4323483"/>
              <a:gd name="connsiteX65" fmla="*/ 3310820 w 6921327"/>
              <a:gd name="connsiteY65" fmla="*/ 1655195 h 4323483"/>
              <a:gd name="connsiteX66" fmla="*/ 3339362 w 6921327"/>
              <a:gd name="connsiteY66" fmla="*/ 1769346 h 4323483"/>
              <a:gd name="connsiteX67" fmla="*/ 3353633 w 6921327"/>
              <a:gd name="connsiteY67" fmla="*/ 1954842 h 4323483"/>
              <a:gd name="connsiteX68" fmla="*/ 3382174 w 6921327"/>
              <a:gd name="connsiteY68" fmla="*/ 2054724 h 4323483"/>
              <a:gd name="connsiteX69" fmla="*/ 3410716 w 6921327"/>
              <a:gd name="connsiteY69" fmla="*/ 2168876 h 4323483"/>
              <a:gd name="connsiteX70" fmla="*/ 3439257 w 6921327"/>
              <a:gd name="connsiteY70" fmla="*/ 2211683 h 4323483"/>
              <a:gd name="connsiteX71" fmla="*/ 3482070 w 6921327"/>
              <a:gd name="connsiteY71" fmla="*/ 2340103 h 4323483"/>
              <a:gd name="connsiteX72" fmla="*/ 3539153 w 6921327"/>
              <a:gd name="connsiteY72" fmla="*/ 2468523 h 4323483"/>
              <a:gd name="connsiteX73" fmla="*/ 3581965 w 6921327"/>
              <a:gd name="connsiteY73" fmla="*/ 2768170 h 4323483"/>
              <a:gd name="connsiteX74" fmla="*/ 3624777 w 6921327"/>
              <a:gd name="connsiteY74" fmla="*/ 2853784 h 4323483"/>
              <a:gd name="connsiteX75" fmla="*/ 3639048 w 6921327"/>
              <a:gd name="connsiteY75" fmla="*/ 2896591 h 4323483"/>
              <a:gd name="connsiteX76" fmla="*/ 3667590 w 6921327"/>
              <a:gd name="connsiteY76" fmla="*/ 3053549 h 4323483"/>
              <a:gd name="connsiteX77" fmla="*/ 3681861 w 6921327"/>
              <a:gd name="connsiteY77" fmla="*/ 3096356 h 4323483"/>
              <a:gd name="connsiteX78" fmla="*/ 3710402 w 6921327"/>
              <a:gd name="connsiteY78" fmla="*/ 3139162 h 4323483"/>
              <a:gd name="connsiteX79" fmla="*/ 3796027 w 6921327"/>
              <a:gd name="connsiteY79" fmla="*/ 3210507 h 4323483"/>
              <a:gd name="connsiteX80" fmla="*/ 3853110 w 6921327"/>
              <a:gd name="connsiteY80" fmla="*/ 3296121 h 4323483"/>
              <a:gd name="connsiteX81" fmla="*/ 3881651 w 6921327"/>
              <a:gd name="connsiteY81" fmla="*/ 3338927 h 4323483"/>
              <a:gd name="connsiteX82" fmla="*/ 3910193 w 6921327"/>
              <a:gd name="connsiteY82" fmla="*/ 3453079 h 4323483"/>
              <a:gd name="connsiteX83" fmla="*/ 3924464 w 6921327"/>
              <a:gd name="connsiteY83" fmla="*/ 3495885 h 4323483"/>
              <a:gd name="connsiteX84" fmla="*/ 3953005 w 6921327"/>
              <a:gd name="connsiteY84" fmla="*/ 3538692 h 4323483"/>
              <a:gd name="connsiteX85" fmla="*/ 4010088 w 6921327"/>
              <a:gd name="connsiteY85" fmla="*/ 3638575 h 4323483"/>
              <a:gd name="connsiteX86" fmla="*/ 4052901 w 6921327"/>
              <a:gd name="connsiteY86" fmla="*/ 3652844 h 4323483"/>
              <a:gd name="connsiteX87" fmla="*/ 4124255 w 6921327"/>
              <a:gd name="connsiteY87" fmla="*/ 3738457 h 4323483"/>
              <a:gd name="connsiteX88" fmla="*/ 4224150 w 6921327"/>
              <a:gd name="connsiteY88" fmla="*/ 3838340 h 4323483"/>
              <a:gd name="connsiteX89" fmla="*/ 4238421 w 6921327"/>
              <a:gd name="connsiteY89" fmla="*/ 3881146 h 4323483"/>
              <a:gd name="connsiteX90" fmla="*/ 4324045 w 6921327"/>
              <a:gd name="connsiteY90" fmla="*/ 3923953 h 4323483"/>
              <a:gd name="connsiteX91" fmla="*/ 4352587 w 6921327"/>
              <a:gd name="connsiteY91" fmla="*/ 3981029 h 4323483"/>
              <a:gd name="connsiteX92" fmla="*/ 4395399 w 6921327"/>
              <a:gd name="connsiteY92" fmla="*/ 3995298 h 4323483"/>
              <a:gd name="connsiteX93" fmla="*/ 4566649 w 6921327"/>
              <a:gd name="connsiteY93" fmla="*/ 4066642 h 4323483"/>
              <a:gd name="connsiteX94" fmla="*/ 4623732 w 6921327"/>
              <a:gd name="connsiteY94" fmla="*/ 4080911 h 4323483"/>
              <a:gd name="connsiteX95" fmla="*/ 4723627 w 6921327"/>
              <a:gd name="connsiteY95" fmla="*/ 4109449 h 4323483"/>
              <a:gd name="connsiteX96" fmla="*/ 4909147 w 6921327"/>
              <a:gd name="connsiteY96" fmla="*/ 4123718 h 4323483"/>
              <a:gd name="connsiteX97" fmla="*/ 5009043 w 6921327"/>
              <a:gd name="connsiteY97" fmla="*/ 4152256 h 4323483"/>
              <a:gd name="connsiteX98" fmla="*/ 5051855 w 6921327"/>
              <a:gd name="connsiteY98" fmla="*/ 4166525 h 4323483"/>
              <a:gd name="connsiteX99" fmla="*/ 5208834 w 6921327"/>
              <a:gd name="connsiteY99" fmla="*/ 4180794 h 4323483"/>
              <a:gd name="connsiteX100" fmla="*/ 5308729 w 6921327"/>
              <a:gd name="connsiteY100" fmla="*/ 4209331 h 4323483"/>
              <a:gd name="connsiteX101" fmla="*/ 5408625 w 6921327"/>
              <a:gd name="connsiteY101" fmla="*/ 4252138 h 4323483"/>
              <a:gd name="connsiteX102" fmla="*/ 5865289 w 6921327"/>
              <a:gd name="connsiteY102" fmla="*/ 4294945 h 4323483"/>
              <a:gd name="connsiteX103" fmla="*/ 6250600 w 6921327"/>
              <a:gd name="connsiteY103" fmla="*/ 4280676 h 4323483"/>
              <a:gd name="connsiteX104" fmla="*/ 6364767 w 6921327"/>
              <a:gd name="connsiteY104" fmla="*/ 4266407 h 4323483"/>
              <a:gd name="connsiteX105" fmla="*/ 6792890 w 6921327"/>
              <a:gd name="connsiteY105" fmla="*/ 4252138 h 4323483"/>
              <a:gd name="connsiteX106" fmla="*/ 6921327 w 6921327"/>
              <a:gd name="connsiteY106" fmla="*/ 4223600 h 432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921327" h="4323483">
                <a:moveTo>
                  <a:pt x="0" y="4280676"/>
                </a:moveTo>
                <a:cubicBezTo>
                  <a:pt x="195034" y="4285432"/>
                  <a:pt x="390375" y="4283024"/>
                  <a:pt x="585102" y="4294945"/>
                </a:cubicBezTo>
                <a:cubicBezTo>
                  <a:pt x="624255" y="4297342"/>
                  <a:pt x="660059" y="4322330"/>
                  <a:pt x="699268" y="4323483"/>
                </a:cubicBezTo>
                <a:lnTo>
                  <a:pt x="1070308" y="4309214"/>
                </a:lnTo>
                <a:lnTo>
                  <a:pt x="1170204" y="4280676"/>
                </a:lnTo>
                <a:cubicBezTo>
                  <a:pt x="1189126" y="4275516"/>
                  <a:pt x="1208428" y="4271795"/>
                  <a:pt x="1227287" y="4266407"/>
                </a:cubicBezTo>
                <a:cubicBezTo>
                  <a:pt x="1241751" y="4262275"/>
                  <a:pt x="1255113" y="4253441"/>
                  <a:pt x="1270099" y="4252138"/>
                </a:cubicBezTo>
                <a:cubicBezTo>
                  <a:pt x="1364998" y="4243887"/>
                  <a:pt x="1460376" y="4242625"/>
                  <a:pt x="1555515" y="4237869"/>
                </a:cubicBezTo>
                <a:cubicBezTo>
                  <a:pt x="1579300" y="4228356"/>
                  <a:pt x="1604380" y="4221596"/>
                  <a:pt x="1626869" y="4209331"/>
                </a:cubicBezTo>
                <a:cubicBezTo>
                  <a:pt x="1656983" y="4192908"/>
                  <a:pt x="1712493" y="4152256"/>
                  <a:pt x="1712493" y="4152256"/>
                </a:cubicBezTo>
                <a:cubicBezTo>
                  <a:pt x="1722007" y="4137987"/>
                  <a:pt x="1734069" y="4125120"/>
                  <a:pt x="1741035" y="4109449"/>
                </a:cubicBezTo>
                <a:cubicBezTo>
                  <a:pt x="1741043" y="4109432"/>
                  <a:pt x="1776709" y="4002442"/>
                  <a:pt x="1783847" y="3981029"/>
                </a:cubicBezTo>
                <a:lnTo>
                  <a:pt x="1840930" y="3809802"/>
                </a:lnTo>
                <a:lnTo>
                  <a:pt x="1855201" y="3766995"/>
                </a:lnTo>
                <a:cubicBezTo>
                  <a:pt x="1859958" y="3752726"/>
                  <a:pt x="1861128" y="3736703"/>
                  <a:pt x="1869472" y="3724188"/>
                </a:cubicBezTo>
                <a:lnTo>
                  <a:pt x="1898013" y="3681381"/>
                </a:lnTo>
                <a:cubicBezTo>
                  <a:pt x="1902770" y="3662356"/>
                  <a:pt x="1906648" y="3643089"/>
                  <a:pt x="1912284" y="3624306"/>
                </a:cubicBezTo>
                <a:cubicBezTo>
                  <a:pt x="1912287" y="3624296"/>
                  <a:pt x="1947960" y="3517294"/>
                  <a:pt x="1955097" y="3495885"/>
                </a:cubicBezTo>
                <a:lnTo>
                  <a:pt x="1969367" y="3453079"/>
                </a:lnTo>
                <a:cubicBezTo>
                  <a:pt x="1974124" y="3438810"/>
                  <a:pt x="1979990" y="3424864"/>
                  <a:pt x="1983638" y="3410272"/>
                </a:cubicBezTo>
                <a:lnTo>
                  <a:pt x="1997909" y="3353196"/>
                </a:lnTo>
                <a:cubicBezTo>
                  <a:pt x="2002666" y="3267583"/>
                  <a:pt x="2004751" y="3181779"/>
                  <a:pt x="2012180" y="3096356"/>
                </a:cubicBezTo>
                <a:cubicBezTo>
                  <a:pt x="2014281" y="3072194"/>
                  <a:pt x="2020068" y="3048409"/>
                  <a:pt x="2026450" y="3025011"/>
                </a:cubicBezTo>
                <a:cubicBezTo>
                  <a:pt x="2034366" y="2995989"/>
                  <a:pt x="2054992" y="2939398"/>
                  <a:pt x="2054992" y="2939398"/>
                </a:cubicBezTo>
                <a:cubicBezTo>
                  <a:pt x="2066941" y="2796029"/>
                  <a:pt x="2065273" y="2749450"/>
                  <a:pt x="2097804" y="2611212"/>
                </a:cubicBezTo>
                <a:cubicBezTo>
                  <a:pt x="2104695" y="2581930"/>
                  <a:pt x="2116832" y="2554137"/>
                  <a:pt x="2126346" y="2525599"/>
                </a:cubicBezTo>
                <a:lnTo>
                  <a:pt x="2140617" y="2482792"/>
                </a:lnTo>
                <a:cubicBezTo>
                  <a:pt x="2145374" y="2454254"/>
                  <a:pt x="2151858" y="2425951"/>
                  <a:pt x="2154887" y="2397179"/>
                </a:cubicBezTo>
                <a:cubicBezTo>
                  <a:pt x="2195932" y="2007295"/>
                  <a:pt x="2140486" y="2427020"/>
                  <a:pt x="2183429" y="1997649"/>
                </a:cubicBezTo>
                <a:cubicBezTo>
                  <a:pt x="2190125" y="1930699"/>
                  <a:pt x="2196557" y="1937439"/>
                  <a:pt x="2211971" y="1883497"/>
                </a:cubicBezTo>
                <a:cubicBezTo>
                  <a:pt x="2217359" y="1864641"/>
                  <a:pt x="2221484" y="1845447"/>
                  <a:pt x="2226241" y="1826422"/>
                </a:cubicBezTo>
                <a:cubicBezTo>
                  <a:pt x="2230998" y="1736052"/>
                  <a:pt x="2228806" y="1645047"/>
                  <a:pt x="2240512" y="1555312"/>
                </a:cubicBezTo>
                <a:cubicBezTo>
                  <a:pt x="2243264" y="1534219"/>
                  <a:pt x="2260674" y="1517788"/>
                  <a:pt x="2269054" y="1498237"/>
                </a:cubicBezTo>
                <a:cubicBezTo>
                  <a:pt x="2274980" y="1484412"/>
                  <a:pt x="2278567" y="1469699"/>
                  <a:pt x="2283324" y="1455430"/>
                </a:cubicBezTo>
                <a:cubicBezTo>
                  <a:pt x="2288081" y="1350791"/>
                  <a:pt x="2289856" y="1245974"/>
                  <a:pt x="2297595" y="1141514"/>
                </a:cubicBezTo>
                <a:cubicBezTo>
                  <a:pt x="2302792" y="1071367"/>
                  <a:pt x="2322769" y="1055103"/>
                  <a:pt x="2340408" y="984555"/>
                </a:cubicBezTo>
                <a:cubicBezTo>
                  <a:pt x="2345165" y="965530"/>
                  <a:pt x="2351170" y="946774"/>
                  <a:pt x="2354678" y="927480"/>
                </a:cubicBezTo>
                <a:cubicBezTo>
                  <a:pt x="2379999" y="788228"/>
                  <a:pt x="2358362" y="862575"/>
                  <a:pt x="2383220" y="713446"/>
                </a:cubicBezTo>
                <a:cubicBezTo>
                  <a:pt x="2389192" y="677617"/>
                  <a:pt x="2400452" y="647488"/>
                  <a:pt x="2411761" y="613563"/>
                </a:cubicBezTo>
                <a:cubicBezTo>
                  <a:pt x="2417933" y="564193"/>
                  <a:pt x="2428545" y="466702"/>
                  <a:pt x="2440303" y="413799"/>
                </a:cubicBezTo>
                <a:cubicBezTo>
                  <a:pt x="2443566" y="399116"/>
                  <a:pt x="2450441" y="385454"/>
                  <a:pt x="2454574" y="370992"/>
                </a:cubicBezTo>
                <a:cubicBezTo>
                  <a:pt x="2460668" y="349665"/>
                  <a:pt x="2471713" y="293911"/>
                  <a:pt x="2483115" y="271109"/>
                </a:cubicBezTo>
                <a:cubicBezTo>
                  <a:pt x="2490785" y="255770"/>
                  <a:pt x="2500677" y="241477"/>
                  <a:pt x="2511657" y="228303"/>
                </a:cubicBezTo>
                <a:cubicBezTo>
                  <a:pt x="2575232" y="152024"/>
                  <a:pt x="2565094" y="210695"/>
                  <a:pt x="2611552" y="71344"/>
                </a:cubicBezTo>
                <a:cubicBezTo>
                  <a:pt x="2616309" y="57075"/>
                  <a:pt x="2613583" y="37279"/>
                  <a:pt x="2625823" y="28538"/>
                </a:cubicBezTo>
                <a:cubicBezTo>
                  <a:pt x="2650306" y="11053"/>
                  <a:pt x="2711448" y="0"/>
                  <a:pt x="2711448" y="0"/>
                </a:cubicBezTo>
                <a:cubicBezTo>
                  <a:pt x="2782800" y="47562"/>
                  <a:pt x="2744745" y="14268"/>
                  <a:pt x="2811343" y="114151"/>
                </a:cubicBezTo>
                <a:lnTo>
                  <a:pt x="2839885" y="156958"/>
                </a:lnTo>
                <a:cubicBezTo>
                  <a:pt x="2849399" y="171227"/>
                  <a:pt x="2854156" y="190253"/>
                  <a:pt x="2868426" y="199765"/>
                </a:cubicBezTo>
                <a:lnTo>
                  <a:pt x="2911239" y="228303"/>
                </a:lnTo>
                <a:cubicBezTo>
                  <a:pt x="2915996" y="242572"/>
                  <a:pt x="2921861" y="256518"/>
                  <a:pt x="2925509" y="271109"/>
                </a:cubicBezTo>
                <a:cubicBezTo>
                  <a:pt x="2931392" y="294637"/>
                  <a:pt x="2931263" y="319746"/>
                  <a:pt x="2939780" y="342454"/>
                </a:cubicBezTo>
                <a:cubicBezTo>
                  <a:pt x="2945802" y="358512"/>
                  <a:pt x="2958808" y="370992"/>
                  <a:pt x="2968322" y="385261"/>
                </a:cubicBezTo>
                <a:cubicBezTo>
                  <a:pt x="3012939" y="563700"/>
                  <a:pt x="2955915" y="341840"/>
                  <a:pt x="2996863" y="485143"/>
                </a:cubicBezTo>
                <a:cubicBezTo>
                  <a:pt x="3002251" y="503999"/>
                  <a:pt x="3002363" y="524679"/>
                  <a:pt x="3011134" y="542219"/>
                </a:cubicBezTo>
                <a:cubicBezTo>
                  <a:pt x="3026475" y="572897"/>
                  <a:pt x="3057369" y="595293"/>
                  <a:pt x="3068217" y="627832"/>
                </a:cubicBezTo>
                <a:lnTo>
                  <a:pt x="3096759" y="713446"/>
                </a:lnTo>
                <a:cubicBezTo>
                  <a:pt x="3101516" y="770522"/>
                  <a:pt x="3103924" y="827842"/>
                  <a:pt x="3111029" y="884673"/>
                </a:cubicBezTo>
                <a:cubicBezTo>
                  <a:pt x="3114613" y="913341"/>
                  <a:pt x="3130092" y="956123"/>
                  <a:pt x="3139571" y="984555"/>
                </a:cubicBezTo>
                <a:cubicBezTo>
                  <a:pt x="3144328" y="1041631"/>
                  <a:pt x="3148656" y="1098744"/>
                  <a:pt x="3153842" y="1155782"/>
                </a:cubicBezTo>
                <a:cubicBezTo>
                  <a:pt x="3158170" y="1203386"/>
                  <a:pt x="3152995" y="1253125"/>
                  <a:pt x="3168113" y="1298472"/>
                </a:cubicBezTo>
                <a:cubicBezTo>
                  <a:pt x="3173537" y="1314742"/>
                  <a:pt x="3196654" y="1317497"/>
                  <a:pt x="3210925" y="1327009"/>
                </a:cubicBezTo>
                <a:cubicBezTo>
                  <a:pt x="3215843" y="1366349"/>
                  <a:pt x="3217469" y="1439980"/>
                  <a:pt x="3239466" y="1483968"/>
                </a:cubicBezTo>
                <a:cubicBezTo>
                  <a:pt x="3247136" y="1499307"/>
                  <a:pt x="3258494" y="1512505"/>
                  <a:pt x="3268008" y="1526774"/>
                </a:cubicBezTo>
                <a:lnTo>
                  <a:pt x="3296550" y="1612388"/>
                </a:lnTo>
                <a:cubicBezTo>
                  <a:pt x="3301307" y="1626657"/>
                  <a:pt x="3307172" y="1640603"/>
                  <a:pt x="3310820" y="1655195"/>
                </a:cubicBezTo>
                <a:lnTo>
                  <a:pt x="3339362" y="1769346"/>
                </a:lnTo>
                <a:cubicBezTo>
                  <a:pt x="3344119" y="1831178"/>
                  <a:pt x="3346386" y="1893252"/>
                  <a:pt x="3353633" y="1954842"/>
                </a:cubicBezTo>
                <a:cubicBezTo>
                  <a:pt x="3358552" y="1996647"/>
                  <a:pt x="3371670" y="2016217"/>
                  <a:pt x="3382174" y="2054724"/>
                </a:cubicBezTo>
                <a:cubicBezTo>
                  <a:pt x="3392495" y="2092564"/>
                  <a:pt x="3388958" y="2136242"/>
                  <a:pt x="3410716" y="2168876"/>
                </a:cubicBezTo>
                <a:cubicBezTo>
                  <a:pt x="3420230" y="2183145"/>
                  <a:pt x="3432291" y="2196012"/>
                  <a:pt x="3439257" y="2211683"/>
                </a:cubicBezTo>
                <a:cubicBezTo>
                  <a:pt x="3467796" y="2275887"/>
                  <a:pt x="3460665" y="2286598"/>
                  <a:pt x="3482070" y="2340103"/>
                </a:cubicBezTo>
                <a:cubicBezTo>
                  <a:pt x="3518512" y="2431197"/>
                  <a:pt x="3499155" y="2388538"/>
                  <a:pt x="3539153" y="2468523"/>
                </a:cubicBezTo>
                <a:cubicBezTo>
                  <a:pt x="3551966" y="2571009"/>
                  <a:pt x="3562633" y="2665076"/>
                  <a:pt x="3581965" y="2768170"/>
                </a:cubicBezTo>
                <a:cubicBezTo>
                  <a:pt x="3592725" y="2825552"/>
                  <a:pt x="3598079" y="2800395"/>
                  <a:pt x="3624777" y="2853784"/>
                </a:cubicBezTo>
                <a:cubicBezTo>
                  <a:pt x="3631504" y="2867237"/>
                  <a:pt x="3635785" y="2881908"/>
                  <a:pt x="3639048" y="2896591"/>
                </a:cubicBezTo>
                <a:cubicBezTo>
                  <a:pt x="3664495" y="3011086"/>
                  <a:pt x="3641618" y="2949677"/>
                  <a:pt x="3667590" y="3053549"/>
                </a:cubicBezTo>
                <a:cubicBezTo>
                  <a:pt x="3671238" y="3068141"/>
                  <a:pt x="3675134" y="3082903"/>
                  <a:pt x="3681861" y="3096356"/>
                </a:cubicBezTo>
                <a:cubicBezTo>
                  <a:pt x="3689531" y="3111695"/>
                  <a:pt x="3698275" y="3127036"/>
                  <a:pt x="3710402" y="3139162"/>
                </a:cubicBezTo>
                <a:cubicBezTo>
                  <a:pt x="3792850" y="3221600"/>
                  <a:pt x="3714205" y="3105321"/>
                  <a:pt x="3796027" y="3210507"/>
                </a:cubicBezTo>
                <a:cubicBezTo>
                  <a:pt x="3817087" y="3237580"/>
                  <a:pt x="3834082" y="3267583"/>
                  <a:pt x="3853110" y="3296121"/>
                </a:cubicBezTo>
                <a:lnTo>
                  <a:pt x="3881651" y="3338927"/>
                </a:lnTo>
                <a:cubicBezTo>
                  <a:pt x="3891165" y="3376978"/>
                  <a:pt x="3897788" y="3415870"/>
                  <a:pt x="3910193" y="3453079"/>
                </a:cubicBezTo>
                <a:cubicBezTo>
                  <a:pt x="3914950" y="3467348"/>
                  <a:pt x="3917737" y="3482432"/>
                  <a:pt x="3924464" y="3495885"/>
                </a:cubicBezTo>
                <a:cubicBezTo>
                  <a:pt x="3932134" y="3511224"/>
                  <a:pt x="3944496" y="3523802"/>
                  <a:pt x="3953005" y="3538692"/>
                </a:cubicBezTo>
                <a:cubicBezTo>
                  <a:pt x="3961875" y="3554213"/>
                  <a:pt x="3991791" y="3623939"/>
                  <a:pt x="4010088" y="3638575"/>
                </a:cubicBezTo>
                <a:cubicBezTo>
                  <a:pt x="4021835" y="3647971"/>
                  <a:pt x="4038630" y="3648088"/>
                  <a:pt x="4052901" y="3652844"/>
                </a:cubicBezTo>
                <a:cubicBezTo>
                  <a:pt x="4130807" y="3808637"/>
                  <a:pt x="4030125" y="3630894"/>
                  <a:pt x="4124255" y="3738457"/>
                </a:cubicBezTo>
                <a:cubicBezTo>
                  <a:pt x="4218549" y="3846208"/>
                  <a:pt x="4136139" y="3809006"/>
                  <a:pt x="4224150" y="3838340"/>
                </a:cubicBezTo>
                <a:cubicBezTo>
                  <a:pt x="4228907" y="3852609"/>
                  <a:pt x="4229024" y="3869402"/>
                  <a:pt x="4238421" y="3881146"/>
                </a:cubicBezTo>
                <a:cubicBezTo>
                  <a:pt x="4258541" y="3906293"/>
                  <a:pt x="4295843" y="3914553"/>
                  <a:pt x="4324045" y="3923953"/>
                </a:cubicBezTo>
                <a:cubicBezTo>
                  <a:pt x="4333559" y="3942978"/>
                  <a:pt x="4337545" y="3965989"/>
                  <a:pt x="4352587" y="3981029"/>
                </a:cubicBezTo>
                <a:cubicBezTo>
                  <a:pt x="4363224" y="3991665"/>
                  <a:pt x="4382249" y="3987994"/>
                  <a:pt x="4395399" y="3995298"/>
                </a:cubicBezTo>
                <a:cubicBezTo>
                  <a:pt x="4552658" y="4082652"/>
                  <a:pt x="4407072" y="4034731"/>
                  <a:pt x="4566649" y="4066642"/>
                </a:cubicBezTo>
                <a:cubicBezTo>
                  <a:pt x="4585881" y="4070488"/>
                  <a:pt x="4604873" y="4075523"/>
                  <a:pt x="4623732" y="4080911"/>
                </a:cubicBezTo>
                <a:cubicBezTo>
                  <a:pt x="4659262" y="4091061"/>
                  <a:pt x="4685705" y="4104988"/>
                  <a:pt x="4723627" y="4109449"/>
                </a:cubicBezTo>
                <a:cubicBezTo>
                  <a:pt x="4785225" y="4116695"/>
                  <a:pt x="4847307" y="4118962"/>
                  <a:pt x="4909147" y="4123718"/>
                </a:cubicBezTo>
                <a:cubicBezTo>
                  <a:pt x="5011804" y="4157932"/>
                  <a:pt x="4883600" y="4116420"/>
                  <a:pt x="5009043" y="4152256"/>
                </a:cubicBezTo>
                <a:cubicBezTo>
                  <a:pt x="5023507" y="4156388"/>
                  <a:pt x="5036964" y="4164398"/>
                  <a:pt x="5051855" y="4166525"/>
                </a:cubicBezTo>
                <a:cubicBezTo>
                  <a:pt x="5103869" y="4173955"/>
                  <a:pt x="5156508" y="4176038"/>
                  <a:pt x="5208834" y="4180794"/>
                </a:cubicBezTo>
                <a:cubicBezTo>
                  <a:pt x="5227116" y="4185364"/>
                  <a:pt x="5288261" y="4199098"/>
                  <a:pt x="5308729" y="4209331"/>
                </a:cubicBezTo>
                <a:cubicBezTo>
                  <a:pt x="5381314" y="4245618"/>
                  <a:pt x="5319518" y="4237289"/>
                  <a:pt x="5408625" y="4252138"/>
                </a:cubicBezTo>
                <a:cubicBezTo>
                  <a:pt x="5522548" y="4271123"/>
                  <a:pt x="5824870" y="4291577"/>
                  <a:pt x="5865289" y="4294945"/>
                </a:cubicBezTo>
                <a:cubicBezTo>
                  <a:pt x="5993726" y="4290189"/>
                  <a:pt x="6122284" y="4288007"/>
                  <a:pt x="6250600" y="4280676"/>
                </a:cubicBezTo>
                <a:cubicBezTo>
                  <a:pt x="6288889" y="4278488"/>
                  <a:pt x="6326468" y="4268422"/>
                  <a:pt x="6364767" y="4266407"/>
                </a:cubicBezTo>
                <a:cubicBezTo>
                  <a:pt x="6507357" y="4258903"/>
                  <a:pt x="6650182" y="4256894"/>
                  <a:pt x="6792890" y="4252138"/>
                </a:cubicBezTo>
                <a:cubicBezTo>
                  <a:pt x="6871247" y="4212964"/>
                  <a:pt x="6828700" y="4223600"/>
                  <a:pt x="6921327" y="4223600"/>
                </a:cubicBezTo>
              </a:path>
            </a:pathLst>
          </a:custGeom>
          <a:ln>
            <a:solidFill>
              <a:srgbClr val="0000FF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8" name="Straight Arrow Connector 27"/>
          <p:cNvCxnSpPr>
            <a:stCxn id="25" idx="46"/>
            <a:endCxn id="26" idx="45"/>
          </p:cNvCxnSpPr>
          <p:nvPr/>
        </p:nvCxnSpPr>
        <p:spPr>
          <a:xfrm flipV="1">
            <a:off x="3005939" y="2906809"/>
            <a:ext cx="1355104" cy="8951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138764" y="3713093"/>
            <a:ext cx="16779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61348" y="2874893"/>
            <a:ext cx="7131" cy="171989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05939" y="2190681"/>
            <a:ext cx="1124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noProof="1" smtClean="0">
                <a:solidFill>
                  <a:srgbClr val="FF0000"/>
                </a:solidFill>
              </a:rPr>
              <a:t>Delta_t</a:t>
            </a:r>
            <a:endParaRPr lang="en-GB" sz="2400" b="1" noProof="1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777" y="4594783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t</a:t>
            </a:r>
            <a:r>
              <a:rPr lang="it-IT" sz="2400" b="1" baseline="-25000" dirty="0" err="1" smtClean="0"/>
              <a:t>XX</a:t>
            </a:r>
            <a:endParaRPr lang="it-IT" sz="24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1043" y="4594783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t</a:t>
            </a:r>
            <a:r>
              <a:rPr lang="it-IT" sz="2400" b="1" baseline="-25000" dirty="0" smtClean="0"/>
              <a:t>0</a:t>
            </a:r>
            <a:r>
              <a:rPr lang="it-IT" sz="2400" b="1" dirty="0" smtClean="0"/>
              <a:t>(=t</a:t>
            </a:r>
            <a:r>
              <a:rPr lang="it-IT" sz="2400" b="1" baseline="-25000" dirty="0" smtClean="0"/>
              <a:t>12</a:t>
            </a:r>
            <a:r>
              <a:rPr lang="it-IT" sz="2400" b="1" dirty="0" smtClean="0"/>
              <a:t>)</a:t>
            </a:r>
            <a:endParaRPr lang="it-IT" sz="2400" b="1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008542" y="0"/>
            <a:ext cx="278265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Relative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Time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685800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it-IT" sz="2000" dirty="0" smtClean="0"/>
              <a:t> Needs </a:t>
            </a:r>
            <a:r>
              <a:rPr lang="it-IT" sz="2000" dirty="0" err="1" smtClean="0"/>
              <a:t>of</a:t>
            </a:r>
            <a:r>
              <a:rPr lang="it-IT" sz="2000" dirty="0" smtClean="0"/>
              <a:t> a </a:t>
            </a:r>
            <a:r>
              <a:rPr lang="it-IT" sz="2000" dirty="0" err="1" smtClean="0"/>
              <a:t>reference</a:t>
            </a:r>
            <a:r>
              <a:rPr lang="it-IT" sz="2000" dirty="0" smtClean="0"/>
              <a:t> </a:t>
            </a:r>
            <a:r>
              <a:rPr lang="it-IT" sz="2000" dirty="0" err="1" smtClean="0"/>
              <a:t>time</a:t>
            </a:r>
            <a:r>
              <a:rPr lang="it-IT" sz="2000" dirty="0" smtClean="0"/>
              <a:t> t</a:t>
            </a:r>
            <a:r>
              <a:rPr lang="it-IT" sz="2000" baseline="-25000" dirty="0" smtClean="0"/>
              <a:t>0</a:t>
            </a:r>
            <a:r>
              <a:rPr lang="it-IT" sz="2000" dirty="0" smtClean="0"/>
              <a:t> :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 err="1" smtClean="0"/>
              <a:t>external</a:t>
            </a:r>
            <a:r>
              <a:rPr lang="it-IT" sz="2000" dirty="0" smtClean="0"/>
              <a:t> clock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the 25 </a:t>
            </a:r>
            <a:r>
              <a:rPr lang="it-IT" sz="2000" dirty="0" err="1" smtClean="0"/>
              <a:t>crystal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0" y="5486400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it-IT" sz="2000" dirty="0" err="1" smtClean="0"/>
              <a:t>Drawing</a:t>
            </a:r>
            <a:r>
              <a:rPr lang="it-IT" sz="2000" dirty="0" smtClean="0"/>
              <a:t> </a:t>
            </a:r>
            <a:r>
              <a:rPr lang="it-IT" sz="2000" dirty="0" err="1" smtClean="0"/>
              <a:t>histograms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difference</a:t>
            </a:r>
            <a:r>
              <a:rPr lang="it-IT" sz="2000" dirty="0" smtClean="0"/>
              <a:t>  </a:t>
            </a:r>
            <a:r>
              <a:rPr lang="it-IT" sz="2000" dirty="0" err="1" smtClean="0"/>
              <a:t>Delta_t</a:t>
            </a:r>
            <a:r>
              <a:rPr lang="it-IT" sz="2000" dirty="0" smtClean="0"/>
              <a:t> = t</a:t>
            </a:r>
            <a:r>
              <a:rPr lang="it-IT" sz="2000" baseline="-25000" dirty="0" smtClean="0"/>
              <a:t>XX</a:t>
            </a:r>
            <a:r>
              <a:rPr lang="it-IT" sz="2000" dirty="0" smtClean="0"/>
              <a:t>-t</a:t>
            </a:r>
            <a:r>
              <a:rPr lang="it-IT" sz="2000" baseline="-25000" dirty="0" smtClean="0"/>
              <a:t>0  </a:t>
            </a:r>
            <a:r>
              <a:rPr lang="it-IT" sz="2000" dirty="0" smtClean="0"/>
              <a:t>(</a:t>
            </a:r>
            <a:r>
              <a:rPr lang="it-IT" sz="2000" dirty="0" err="1" smtClean="0"/>
              <a:t>with</a:t>
            </a:r>
            <a:r>
              <a:rPr lang="it-IT" sz="2000" dirty="0" smtClean="0"/>
              <a:t> data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 or a </a:t>
            </a:r>
            <a:r>
              <a:rPr lang="it-IT" sz="2000" dirty="0" err="1" smtClean="0"/>
              <a:t>lot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endParaRPr lang="it-IT" sz="2000" dirty="0" smtClean="0"/>
          </a:p>
          <a:p>
            <a:pPr algn="just">
              <a:spcAft>
                <a:spcPts val="1200"/>
              </a:spcAft>
            </a:pPr>
            <a:r>
              <a:rPr lang="it-IT" sz="2000" dirty="0" smtClean="0"/>
              <a:t> </a:t>
            </a:r>
            <a:r>
              <a:rPr lang="it-IT" sz="2000" dirty="0" err="1" smtClean="0"/>
              <a:t>runs</a:t>
            </a:r>
            <a:r>
              <a:rPr lang="it-IT" sz="2000" dirty="0" smtClean="0"/>
              <a:t>) </a:t>
            </a:r>
            <a:r>
              <a:rPr lang="it-IT" sz="2000" dirty="0" err="1" smtClean="0"/>
              <a:t>we</a:t>
            </a:r>
            <a:r>
              <a:rPr lang="it-IT" sz="2000" dirty="0" smtClean="0"/>
              <a:t> </a:t>
            </a:r>
            <a:r>
              <a:rPr lang="it-IT" sz="2000" dirty="0" err="1" smtClean="0"/>
              <a:t>should</a:t>
            </a:r>
            <a:r>
              <a:rPr lang="it-IT" sz="2000" dirty="0" smtClean="0"/>
              <a:t> </a:t>
            </a:r>
            <a:r>
              <a:rPr lang="it-IT" sz="2000" dirty="0" err="1" smtClean="0"/>
              <a:t>find</a:t>
            </a:r>
            <a:r>
              <a:rPr lang="it-IT" sz="2000" dirty="0" smtClean="0"/>
              <a:t> a </a:t>
            </a:r>
            <a:r>
              <a:rPr lang="it-IT" sz="2000" dirty="0" err="1" smtClean="0"/>
              <a:t>gaussian</a:t>
            </a:r>
            <a:r>
              <a:rPr lang="it-IT" sz="2000" dirty="0" smtClean="0"/>
              <a:t> </a:t>
            </a:r>
            <a:r>
              <a:rPr lang="it-IT" sz="2000" dirty="0" err="1" smtClean="0"/>
              <a:t>distribution</a:t>
            </a:r>
            <a:r>
              <a:rPr lang="it-IT" sz="2000" dirty="0" smtClean="0"/>
              <a:t> </a:t>
            </a:r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err="1" smtClean="0"/>
              <a:t>time</a:t>
            </a:r>
            <a:r>
              <a:rPr lang="it-IT" sz="2000" dirty="0" smtClean="0"/>
              <a:t> 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48600" y="5867400"/>
            <a:ext cx="486103" cy="744035"/>
          </a:xfrm>
          <a:prstGeom prst="rect">
            <a:avLst/>
          </a:prstGeom>
        </p:spPr>
      </p:pic>
      <p:pic>
        <p:nvPicPr>
          <p:cNvPr id="17" name="Picture 16" descr="infn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19" name="Picture 18" descr="super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71096"/>
            <a:ext cx="2290170" cy="1553103"/>
          </a:xfrm>
          <a:prstGeom prst="rect">
            <a:avLst/>
          </a:prstGeom>
        </p:spPr>
      </p:pic>
      <p:pic>
        <p:nvPicPr>
          <p:cNvPr id="6" name="Picture 5" descr="hist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629" y="1571096"/>
            <a:ext cx="2290170" cy="1553103"/>
          </a:xfrm>
          <a:prstGeom prst="rect">
            <a:avLst/>
          </a:prstGeom>
        </p:spPr>
      </p:pic>
      <p:pic>
        <p:nvPicPr>
          <p:cNvPr id="7" name="Picture 6" descr="hist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2" y="1571096"/>
            <a:ext cx="2290168" cy="1553103"/>
          </a:xfrm>
          <a:prstGeom prst="rect">
            <a:avLst/>
          </a:prstGeom>
        </p:spPr>
      </p:pic>
      <p:pic>
        <p:nvPicPr>
          <p:cNvPr id="8" name="Picture 7" descr="hist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305505"/>
            <a:ext cx="2316994" cy="1571294"/>
          </a:xfrm>
          <a:prstGeom prst="rect">
            <a:avLst/>
          </a:prstGeom>
        </p:spPr>
      </p:pic>
      <p:pic>
        <p:nvPicPr>
          <p:cNvPr id="9" name="Picture 8" descr="hist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2" y="3361845"/>
            <a:ext cx="2233916" cy="1514954"/>
          </a:xfrm>
          <a:prstGeom prst="rect">
            <a:avLst/>
          </a:prstGeom>
        </p:spPr>
      </p:pic>
      <p:pic>
        <p:nvPicPr>
          <p:cNvPr id="10" name="Picture 9" descr="hist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5181600"/>
            <a:ext cx="2316994" cy="1571295"/>
          </a:xfrm>
          <a:prstGeom prst="rect">
            <a:avLst/>
          </a:prstGeom>
        </p:spPr>
      </p:pic>
      <p:pic>
        <p:nvPicPr>
          <p:cNvPr id="11" name="Picture 10" descr="hist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1" y="5210504"/>
            <a:ext cx="2316995" cy="1571295"/>
          </a:xfrm>
          <a:prstGeom prst="rect">
            <a:avLst/>
          </a:prstGeom>
        </p:spPr>
      </p:pic>
      <p:pic>
        <p:nvPicPr>
          <p:cNvPr id="12" name="Picture 11" descr="hist1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210504"/>
            <a:ext cx="2316994" cy="1571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1207" y="2858869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12</a:t>
            </a:r>
            <a:endParaRPr lang="it-IT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31342" y="10623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7</a:t>
            </a:r>
            <a:endParaRPr lang="it-I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0623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6</a:t>
            </a:r>
            <a:endParaRPr lang="it-IT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3830" y="10623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8</a:t>
            </a:r>
            <a:endParaRPr lang="it-IT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29718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11</a:t>
            </a:r>
            <a:endParaRPr lang="it-IT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0435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13</a:t>
            </a:r>
            <a:endParaRPr lang="it-IT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47961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18</a:t>
            </a:r>
            <a:endParaRPr lang="it-IT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7961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17</a:t>
            </a:r>
            <a:endParaRPr lang="it-IT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47961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16</a:t>
            </a:r>
            <a:endParaRPr lang="it-IT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0"/>
            <a:ext cx="728269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Linear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Fit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: Run350 (20264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events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it-IT" sz="3200" b="1" dirty="0" smtClean="0">
                <a:solidFill>
                  <a:srgbClr val="FF0000"/>
                </a:solidFill>
              </a:rPr>
              <a:t>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3200" b="1" dirty="0" smtClean="0">
                <a:solidFill>
                  <a:srgbClr val="FF0000"/>
                </a:solidFill>
              </a:rPr>
              <a:t>=t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xtal12</a:t>
            </a:r>
          </a:p>
          <a:p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8600" y="0"/>
            <a:ext cx="1284667" cy="13234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7911283" y="0"/>
            <a:ext cx="1221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Threshold</a:t>
            </a:r>
            <a:r>
              <a:rPr lang="it-IT" sz="2000" dirty="0" smtClean="0"/>
              <a:t> </a:t>
            </a: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10 ADC</a:t>
            </a: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C403C4"/>
                </a:solidFill>
              </a:rPr>
              <a:t>50 ADC</a:t>
            </a: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3366FF"/>
                </a:solidFill>
              </a:rPr>
              <a:t>100 ADC</a:t>
            </a:r>
            <a:endParaRPr lang="it-IT" sz="2000" dirty="0">
              <a:solidFill>
                <a:srgbClr val="3366FF"/>
              </a:solidFill>
            </a:endParaRPr>
          </a:p>
        </p:txBody>
      </p:sp>
      <p:pic>
        <p:nvPicPr>
          <p:cNvPr id="25" name="Picture 24" descr="hist0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1806" y="3361845"/>
            <a:ext cx="2316992" cy="1571294"/>
          </a:xfrm>
          <a:prstGeom prst="rect">
            <a:avLst/>
          </a:prstGeom>
        </p:spPr>
      </p:pic>
      <p:pic>
        <p:nvPicPr>
          <p:cNvPr id="26" name="Picture 25" descr="infn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28" y="827037"/>
            <a:ext cx="738348" cy="470595"/>
          </a:xfrm>
          <a:prstGeom prst="rect">
            <a:avLst/>
          </a:prstGeom>
        </p:spPr>
      </p:pic>
      <p:pic>
        <p:nvPicPr>
          <p:cNvPr id="27" name="Picture 26" descr="super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536" y="189131"/>
            <a:ext cx="462064" cy="457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55" y="914401"/>
            <a:ext cx="2701456" cy="1832021"/>
          </a:xfrm>
          <a:prstGeom prst="rect">
            <a:avLst/>
          </a:prstGeom>
        </p:spPr>
      </p:pic>
      <p:pic>
        <p:nvPicPr>
          <p:cNvPr id="6" name="Picture 5" descr="hist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14400"/>
            <a:ext cx="2819397" cy="1912004"/>
          </a:xfrm>
          <a:prstGeom prst="rect">
            <a:avLst/>
          </a:prstGeom>
        </p:spPr>
      </p:pic>
      <p:pic>
        <p:nvPicPr>
          <p:cNvPr id="7" name="Picture 6" descr="hist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1" y="987380"/>
            <a:ext cx="2701454" cy="1832021"/>
          </a:xfrm>
          <a:prstGeom prst="rect">
            <a:avLst/>
          </a:prstGeom>
        </p:spPr>
      </p:pic>
      <p:pic>
        <p:nvPicPr>
          <p:cNvPr id="8" name="Picture 7" descr="hist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954" y="2819400"/>
            <a:ext cx="2764446" cy="1874739"/>
          </a:xfrm>
          <a:prstGeom prst="rect">
            <a:avLst/>
          </a:prstGeom>
        </p:spPr>
      </p:pic>
      <p:pic>
        <p:nvPicPr>
          <p:cNvPr id="9" name="Picture 8" descr="hist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69" y="2971800"/>
            <a:ext cx="2462518" cy="1669984"/>
          </a:xfrm>
          <a:prstGeom prst="rect">
            <a:avLst/>
          </a:prstGeom>
        </p:spPr>
      </p:pic>
      <p:pic>
        <p:nvPicPr>
          <p:cNvPr id="10" name="Picture 9" descr="hist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755" y="4779186"/>
            <a:ext cx="2840644" cy="1926413"/>
          </a:xfrm>
          <a:prstGeom prst="rect">
            <a:avLst/>
          </a:prstGeom>
        </p:spPr>
      </p:pic>
      <p:pic>
        <p:nvPicPr>
          <p:cNvPr id="11" name="Picture 10" descr="hist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1" y="4793593"/>
            <a:ext cx="2819399" cy="1912006"/>
          </a:xfrm>
          <a:prstGeom prst="rect">
            <a:avLst/>
          </a:prstGeom>
        </p:spPr>
      </p:pic>
      <p:pic>
        <p:nvPicPr>
          <p:cNvPr id="12" name="Picture 11" descr="hist1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1" y="4793592"/>
            <a:ext cx="2819401" cy="19120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7248" y="3394501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12</a:t>
            </a:r>
            <a:endParaRPr lang="it-IT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56712" y="533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7</a:t>
            </a:r>
            <a:endParaRPr lang="it-I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533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6</a:t>
            </a:r>
            <a:endParaRPr lang="it-IT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8</a:t>
            </a:r>
            <a:endParaRPr lang="it-IT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273650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11</a:t>
            </a:r>
            <a:endParaRPr lang="it-IT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28149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13</a:t>
            </a:r>
            <a:endParaRPr lang="it-IT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46482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18</a:t>
            </a:r>
            <a:endParaRPr lang="it-IT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1170" y="4572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17</a:t>
            </a:r>
            <a:endParaRPr lang="it-IT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1950" y="4572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16</a:t>
            </a:r>
            <a:endParaRPr lang="it-IT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0"/>
            <a:ext cx="7282696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Linear </a:t>
            </a:r>
            <a:r>
              <a:rPr lang="it-IT" sz="3200" b="1" dirty="0" err="1" smtClean="0"/>
              <a:t>Fit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: Run350 (20264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events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it-IT" sz="3200" b="1" dirty="0" smtClean="0">
                <a:solidFill>
                  <a:srgbClr val="FF0000"/>
                </a:solidFill>
              </a:rPr>
              <a:t>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3200" b="1" dirty="0" smtClean="0">
                <a:solidFill>
                  <a:srgbClr val="FF0000"/>
                </a:solidFill>
              </a:rPr>
              <a:t>=t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xtal12</a:t>
            </a: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 descr="infnlo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23" name="Picture 22" descr="superB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71096"/>
            <a:ext cx="2290170" cy="1553104"/>
          </a:xfrm>
          <a:prstGeom prst="rect">
            <a:avLst/>
          </a:prstGeom>
        </p:spPr>
      </p:pic>
      <p:pic>
        <p:nvPicPr>
          <p:cNvPr id="6" name="Picture 5" descr="hist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629" y="1571096"/>
            <a:ext cx="2290170" cy="1553104"/>
          </a:xfrm>
          <a:prstGeom prst="rect">
            <a:avLst/>
          </a:prstGeom>
        </p:spPr>
      </p:pic>
      <p:pic>
        <p:nvPicPr>
          <p:cNvPr id="7" name="Picture 6" descr="hist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1571096"/>
            <a:ext cx="2290170" cy="1553103"/>
          </a:xfrm>
          <a:prstGeom prst="rect">
            <a:avLst/>
          </a:prstGeom>
        </p:spPr>
      </p:pic>
      <p:pic>
        <p:nvPicPr>
          <p:cNvPr id="8" name="Picture 7" descr="hist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3305505"/>
            <a:ext cx="2316994" cy="1571295"/>
          </a:xfrm>
          <a:prstGeom prst="rect">
            <a:avLst/>
          </a:prstGeom>
        </p:spPr>
      </p:pic>
      <p:pic>
        <p:nvPicPr>
          <p:cNvPr id="9" name="Picture 8" descr="hist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2" y="3361845"/>
            <a:ext cx="2233916" cy="1514955"/>
          </a:xfrm>
          <a:prstGeom prst="rect">
            <a:avLst/>
          </a:prstGeom>
        </p:spPr>
      </p:pic>
      <p:pic>
        <p:nvPicPr>
          <p:cNvPr id="10" name="Picture 9" descr="hist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5181600"/>
            <a:ext cx="2316995" cy="1571295"/>
          </a:xfrm>
          <a:prstGeom prst="rect">
            <a:avLst/>
          </a:prstGeom>
        </p:spPr>
      </p:pic>
      <p:pic>
        <p:nvPicPr>
          <p:cNvPr id="11" name="Picture 10" descr="hist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1" y="5210504"/>
            <a:ext cx="2316995" cy="1571296"/>
          </a:xfrm>
          <a:prstGeom prst="rect">
            <a:avLst/>
          </a:prstGeom>
        </p:spPr>
      </p:pic>
      <p:pic>
        <p:nvPicPr>
          <p:cNvPr id="12" name="Picture 11" descr="hist1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5210504"/>
            <a:ext cx="2316995" cy="157129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1207" y="2858869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12</a:t>
            </a:r>
            <a:endParaRPr lang="it-IT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31342" y="10623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7</a:t>
            </a:r>
            <a:endParaRPr lang="it-I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10623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6</a:t>
            </a:r>
            <a:endParaRPr lang="it-IT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3830" y="1062335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8</a:t>
            </a:r>
            <a:endParaRPr lang="it-IT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29718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11</a:t>
            </a:r>
            <a:endParaRPr lang="it-IT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30435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13</a:t>
            </a:r>
            <a:endParaRPr lang="it-IT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47961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18</a:t>
            </a:r>
            <a:endParaRPr lang="it-IT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47961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17</a:t>
            </a:r>
            <a:endParaRPr lang="it-IT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086600" y="47961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16</a:t>
            </a:r>
            <a:endParaRPr lang="it-IT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00" y="0"/>
            <a:ext cx="7051062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Peak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Fit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: Run350 (20264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events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it-IT" sz="3200" b="1" dirty="0" smtClean="0">
                <a:solidFill>
                  <a:srgbClr val="FF0000"/>
                </a:solidFill>
              </a:rPr>
              <a:t>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3200" b="1" dirty="0" smtClean="0">
                <a:solidFill>
                  <a:srgbClr val="FF0000"/>
                </a:solidFill>
              </a:rPr>
              <a:t>=t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xtal12</a:t>
            </a:r>
          </a:p>
          <a:p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8600" y="0"/>
            <a:ext cx="1284667" cy="1323439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TextBox 23"/>
          <p:cNvSpPr txBox="1"/>
          <p:nvPr/>
        </p:nvSpPr>
        <p:spPr>
          <a:xfrm>
            <a:off x="7911283" y="0"/>
            <a:ext cx="1221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/>
              <a:t>Threshold</a:t>
            </a:r>
            <a:r>
              <a:rPr lang="it-IT" sz="2000" dirty="0" smtClean="0"/>
              <a:t> </a:t>
            </a: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FF0000"/>
                </a:solidFill>
              </a:rPr>
              <a:t>10 ADC</a:t>
            </a: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C403C4"/>
                </a:solidFill>
              </a:rPr>
              <a:t>50 ADC</a:t>
            </a:r>
          </a:p>
          <a:p>
            <a:pPr>
              <a:buFont typeface="Arial"/>
              <a:buChar char="•"/>
            </a:pPr>
            <a:r>
              <a:rPr lang="it-IT" sz="2000" dirty="0" smtClean="0">
                <a:solidFill>
                  <a:srgbClr val="3366FF"/>
                </a:solidFill>
              </a:rPr>
              <a:t>100 ADC</a:t>
            </a:r>
            <a:endParaRPr lang="it-IT" sz="2000" dirty="0">
              <a:solidFill>
                <a:srgbClr val="3366FF"/>
              </a:solidFill>
            </a:endParaRPr>
          </a:p>
        </p:txBody>
      </p:sp>
      <p:pic>
        <p:nvPicPr>
          <p:cNvPr id="25" name="Picture 24" descr="hist0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1805" y="3361845"/>
            <a:ext cx="2316994" cy="1571294"/>
          </a:xfrm>
          <a:prstGeom prst="rect">
            <a:avLst/>
          </a:prstGeom>
        </p:spPr>
      </p:pic>
      <p:pic>
        <p:nvPicPr>
          <p:cNvPr id="26" name="Picture 25" descr="infn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28" y="827037"/>
            <a:ext cx="738348" cy="470595"/>
          </a:xfrm>
          <a:prstGeom prst="rect">
            <a:avLst/>
          </a:prstGeom>
        </p:spPr>
      </p:pic>
      <p:pic>
        <p:nvPicPr>
          <p:cNvPr id="27" name="Picture 26" descr="superB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536" y="189131"/>
            <a:ext cx="462064" cy="457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4755" y="914401"/>
            <a:ext cx="2701456" cy="1832022"/>
          </a:xfrm>
          <a:prstGeom prst="rect">
            <a:avLst/>
          </a:prstGeom>
        </p:spPr>
      </p:pic>
      <p:pic>
        <p:nvPicPr>
          <p:cNvPr id="6" name="Picture 5" descr="hist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914400"/>
            <a:ext cx="2819397" cy="1912005"/>
          </a:xfrm>
          <a:prstGeom prst="rect">
            <a:avLst/>
          </a:prstGeom>
        </p:spPr>
      </p:pic>
      <p:pic>
        <p:nvPicPr>
          <p:cNvPr id="7" name="Picture 6" descr="hist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87380"/>
            <a:ext cx="2701456" cy="1832021"/>
          </a:xfrm>
          <a:prstGeom prst="rect">
            <a:avLst/>
          </a:prstGeom>
        </p:spPr>
      </p:pic>
      <p:pic>
        <p:nvPicPr>
          <p:cNvPr id="8" name="Picture 7" descr="hist0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0954" y="2819400"/>
            <a:ext cx="2764446" cy="1874740"/>
          </a:xfrm>
          <a:prstGeom prst="rect">
            <a:avLst/>
          </a:prstGeom>
        </p:spPr>
      </p:pic>
      <p:pic>
        <p:nvPicPr>
          <p:cNvPr id="9" name="Picture 8" descr="hist0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2971800"/>
            <a:ext cx="2701456" cy="1669984"/>
          </a:xfrm>
          <a:prstGeom prst="rect">
            <a:avLst/>
          </a:prstGeom>
        </p:spPr>
      </p:pic>
      <p:pic>
        <p:nvPicPr>
          <p:cNvPr id="10" name="Picture 9" descr="hist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4755" y="4779186"/>
            <a:ext cx="2840644" cy="1926414"/>
          </a:xfrm>
          <a:prstGeom prst="rect">
            <a:avLst/>
          </a:prstGeom>
        </p:spPr>
      </p:pic>
      <p:pic>
        <p:nvPicPr>
          <p:cNvPr id="11" name="Picture 10" descr="hist1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1" y="4793593"/>
            <a:ext cx="2819399" cy="1912007"/>
          </a:xfrm>
          <a:prstGeom prst="rect">
            <a:avLst/>
          </a:prstGeom>
        </p:spPr>
      </p:pic>
      <p:pic>
        <p:nvPicPr>
          <p:cNvPr id="12" name="Picture 11" descr="hist1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4793592"/>
            <a:ext cx="2819403" cy="19120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7248" y="3394501"/>
            <a:ext cx="65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/>
              <a:t>12</a:t>
            </a:r>
            <a:endParaRPr lang="it-IT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56712" y="533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7</a:t>
            </a:r>
            <a:endParaRPr lang="it-IT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533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6</a:t>
            </a:r>
            <a:endParaRPr lang="it-IT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533400"/>
            <a:ext cx="340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/>
              <a:t>8</a:t>
            </a:r>
            <a:endParaRPr lang="it-IT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15200" y="2736504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11</a:t>
            </a:r>
            <a:endParaRPr lang="it-IT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143000" y="2814935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13</a:t>
            </a:r>
            <a:endParaRPr lang="it-IT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1600" y="46482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18</a:t>
            </a:r>
            <a:endParaRPr lang="it-IT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21170" y="4572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17</a:t>
            </a:r>
            <a:endParaRPr lang="it-IT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1950" y="4572000"/>
            <a:ext cx="496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16</a:t>
            </a:r>
            <a:endParaRPr lang="it-IT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0"/>
            <a:ext cx="7051062" cy="58477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Peak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Fit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: Run350 (20264 </a:t>
            </a:r>
            <a:r>
              <a:rPr lang="it-IT" sz="3200" b="1" dirty="0" err="1" smtClean="0">
                <a:solidFill>
                  <a:schemeClr val="tx2">
                    <a:lumMod val="75000"/>
                  </a:schemeClr>
                </a:solidFill>
              </a:rPr>
              <a:t>events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it-IT" sz="3200" b="1" dirty="0" smtClean="0">
                <a:solidFill>
                  <a:srgbClr val="FF0000"/>
                </a:solidFill>
              </a:rPr>
              <a:t>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0</a:t>
            </a:r>
            <a:r>
              <a:rPr lang="it-IT" sz="3200" b="1" dirty="0" smtClean="0">
                <a:solidFill>
                  <a:srgbClr val="FF0000"/>
                </a:solidFill>
              </a:rPr>
              <a:t>=t</a:t>
            </a:r>
            <a:r>
              <a:rPr lang="it-IT" sz="3200" b="1" baseline="-25000" dirty="0" smtClean="0">
                <a:solidFill>
                  <a:srgbClr val="FF0000"/>
                </a:solidFill>
              </a:rPr>
              <a:t>xtal12</a:t>
            </a:r>
          </a:p>
          <a:p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 descr="infnlo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23" name="Picture 22" descr="superB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625600"/>
          <a:ext cx="6096000" cy="4089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t-I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it-I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t-I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t-I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it-IT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9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8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7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6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err="1" smtClean="0"/>
                        <a:t>5</a:t>
                      </a:r>
                      <a:endParaRPr lang="it-IT" sz="28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14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13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12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11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10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19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18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17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16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15</a:t>
                      </a:r>
                      <a:endParaRPr lang="it-IT" sz="28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17880"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24</a:t>
                      </a:r>
                      <a:endParaRPr lang="it-IT" sz="28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23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22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21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1" dirty="0" smtClean="0"/>
                        <a:t>20</a:t>
                      </a:r>
                      <a:endParaRPr lang="it-IT" sz="2800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835967"/>
            <a:ext cx="108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ADC </a:t>
            </a:r>
            <a:r>
              <a:rPr lang="it-IT" sz="2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0</a:t>
            </a:r>
            <a:endParaRPr lang="it-IT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9144" y="835967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ADC </a:t>
            </a:r>
            <a:r>
              <a:rPr lang="it-IT" sz="2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</a:t>
            </a:r>
            <a:endParaRPr lang="it-IT" sz="28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828" y="835967"/>
            <a:ext cx="108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ADC </a:t>
            </a:r>
            <a:r>
              <a:rPr lang="it-IT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</a:t>
            </a:r>
            <a:endParaRPr lang="it-IT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7284" y="835967"/>
            <a:ext cx="1081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ADC </a:t>
            </a:r>
            <a:r>
              <a:rPr lang="it-IT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</a:t>
            </a:r>
            <a:endParaRPr lang="it-IT" sz="28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146140" y="2590800"/>
            <a:ext cx="609600" cy="584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Left Arrow 11"/>
          <p:cNvSpPr/>
          <p:nvPr/>
        </p:nvSpPr>
        <p:spPr>
          <a:xfrm>
            <a:off x="1887684" y="4953000"/>
            <a:ext cx="609600" cy="584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Left Arrow 12"/>
          <p:cNvSpPr/>
          <p:nvPr/>
        </p:nvSpPr>
        <p:spPr>
          <a:xfrm>
            <a:off x="5599544" y="4216400"/>
            <a:ext cx="609600" cy="584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13" descr="LS0093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004772"/>
            <a:ext cx="1206090" cy="1662228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>
            <a:off x="6781800" y="1701800"/>
            <a:ext cx="609600" cy="58420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2673796" y="0"/>
            <a:ext cx="3226063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chemeClr val="tx2">
                    <a:lumMod val="75000"/>
                  </a:schemeClr>
                </a:solidFill>
              </a:rPr>
              <a:t>Trigger </a:t>
            </a:r>
            <a:r>
              <a:rPr lang="it-IT" sz="3600" b="1" dirty="0" err="1" smtClean="0">
                <a:solidFill>
                  <a:schemeClr val="tx2">
                    <a:lumMod val="75000"/>
                  </a:schemeClr>
                </a:solidFill>
              </a:rPr>
              <a:t>Problem</a:t>
            </a:r>
            <a:endParaRPr lang="it-IT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" name="Picture 16" descr="infn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39005"/>
            <a:ext cx="738348" cy="470595"/>
          </a:xfrm>
          <a:prstGeom prst="rect">
            <a:avLst/>
          </a:prstGeom>
        </p:spPr>
      </p:pic>
      <p:pic>
        <p:nvPicPr>
          <p:cNvPr id="18" name="Picture 17" descr="super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36" y="152400"/>
            <a:ext cx="462064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42340" y="6488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</TotalTime>
  <Words>645</Words>
  <Application>Microsoft Macintosh PowerPoint</Application>
  <PresentationFormat>On-screen Show (4:3)</PresentationFormat>
  <Paragraphs>222</Paragraphs>
  <Slides>20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191</cp:revision>
  <dcterms:created xsi:type="dcterms:W3CDTF">2011-04-06T08:02:46Z</dcterms:created>
  <dcterms:modified xsi:type="dcterms:W3CDTF">2011-04-06T08:10:00Z</dcterms:modified>
</cp:coreProperties>
</file>