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308" r:id="rId2"/>
    <p:sldId id="309" r:id="rId3"/>
    <p:sldId id="311" r:id="rId4"/>
    <p:sldId id="312" r:id="rId5"/>
    <p:sldId id="286" r:id="rId6"/>
    <p:sldId id="313" r:id="rId7"/>
    <p:sldId id="318" r:id="rId8"/>
    <p:sldId id="315" r:id="rId9"/>
    <p:sldId id="326" r:id="rId10"/>
    <p:sldId id="314" r:id="rId11"/>
    <p:sldId id="265" r:id="rId12"/>
    <p:sldId id="273" r:id="rId13"/>
    <p:sldId id="287" r:id="rId14"/>
    <p:sldId id="316" r:id="rId15"/>
    <p:sldId id="285" r:id="rId16"/>
    <p:sldId id="307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74" d="100"/>
          <a:sy n="74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4290307029377689"/>
                  <c:y val="-4.9026459522515609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Triggered by DC </a:t>
                    </a:r>
                    <a:r>
                      <a:rPr lang="en-US" sz="1600" dirty="0"/>
                      <a:t>
50%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3119049992168688"/>
                  <c:y val="-0.2612985875242908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Triggered by EMC</a:t>
                    </a:r>
                    <a:r>
                      <a:rPr lang="en-US" sz="1600" dirty="0"/>
                      <a:t>
10%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23238173189090125"/>
                  <c:y val="7.8774233418509143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600" dirty="0"/>
                      <a:t>Both
40%</a:t>
                    </a:r>
                  </a:p>
                </c:rich>
              </c:tx>
              <c:spPr/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Foglio1!$A$1:$C$1</c:f>
              <c:strCache>
                <c:ptCount val="3"/>
                <c:pt idx="0">
                  <c:v>DC Trigger </c:v>
                </c:pt>
                <c:pt idx="1">
                  <c:v>EMC Trigger</c:v>
                </c:pt>
                <c:pt idx="2">
                  <c:v>Both</c:v>
                </c:pt>
              </c:strCache>
            </c:strRef>
          </c:cat>
          <c:val>
            <c:numRef>
              <c:f>Foglio1!$A$2:$C$2</c:f>
              <c:numCache>
                <c:formatCode>General</c:formatCode>
                <c:ptCount val="3"/>
                <c:pt idx="0">
                  <c:v>50</c:v>
                </c:pt>
                <c:pt idx="1">
                  <c:v>10</c:v>
                </c:pt>
                <c:pt idx="2">
                  <c:v>40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19DD6-B38A-4D1F-A031-388C9D90A4D6}" type="datetimeFigureOut">
              <a:rPr lang="it-IT" smtClean="0"/>
              <a:pPr/>
              <a:t>06/04/2011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8CA2B-CA01-481F-9405-3F6691AB38F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8334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3731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13219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5423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5423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24555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53926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20120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6689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4798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54946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44011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5300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92161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6675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74216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7722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06/04/2011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06/04/2011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7467600" cy="4525963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pic>
        <p:nvPicPr>
          <p:cNvPr id="7" name="Immagine 6" descr="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28384" y="188640"/>
            <a:ext cx="952500" cy="933450"/>
          </a:xfrm>
          <a:prstGeom prst="rect">
            <a:avLst/>
          </a:prstGeom>
        </p:spPr>
      </p:pic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9" name="Segnaposto piè di pagina 16"/>
          <p:cNvSpPr txBox="1">
            <a:spLocks/>
          </p:cNvSpPr>
          <p:nvPr userDrawn="1"/>
        </p:nvSpPr>
        <p:spPr>
          <a:xfrm>
            <a:off x="35496" y="6448251"/>
            <a:ext cx="6696744" cy="365125"/>
          </a:xfrm>
          <a:prstGeom prst="rect">
            <a:avLst/>
          </a:prstGeom>
        </p:spPr>
        <p:txBody>
          <a:bodyPr vert="horz" l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</a:t>
            </a:r>
            <a:r>
              <a:rPr kumimoji="0" lang="it-IT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Budano-</a:t>
            </a: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INFN Roma3 - </a:t>
            </a:r>
            <a:r>
              <a:rPr kumimoji="0" lang="it-IT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SuperB</a:t>
            </a: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Workshop (LNF)  04-07 </a:t>
            </a:r>
            <a:r>
              <a:rPr kumimoji="0" lang="it-IT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</a:t>
            </a: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2011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egnaposto numero diapositiva 15"/>
          <p:cNvSpPr txBox="1">
            <a:spLocks/>
          </p:cNvSpPr>
          <p:nvPr userDrawn="1"/>
        </p:nvSpPr>
        <p:spPr>
          <a:xfrm>
            <a:off x="8172400" y="64482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41E1B-4F70-4964-A407-84C68BE8251C}" type="slidenum"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pic>
        <p:nvPicPr>
          <p:cNvPr id="10" name="Immagine 9" descr="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0392" y="119286"/>
            <a:ext cx="952500" cy="9334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06/04/2011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06/04/2011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06/04/2011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06/04/2011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06/04/2011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06/04/2011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06/04/2011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196752"/>
            <a:ext cx="7198568" cy="1826363"/>
          </a:xfrm>
        </p:spPr>
        <p:txBody>
          <a:bodyPr>
            <a:noAutofit/>
          </a:bodyPr>
          <a:lstStyle/>
          <a:p>
            <a:r>
              <a:rPr lang="en-US" sz="6600" dirty="0" smtClean="0"/>
              <a:t>Trigger consideration</a:t>
            </a:r>
            <a:endParaRPr lang="en-US" sz="66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>
          <a:xfrm>
            <a:off x="467544" y="2924944"/>
            <a:ext cx="8424936" cy="24482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50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r>
              <a:rPr lang="en-US" sz="12800" dirty="0" smtClean="0"/>
              <a:t>A. </a:t>
            </a:r>
            <a:r>
              <a:rPr lang="en-US" sz="12800" dirty="0" err="1" smtClean="0"/>
              <a:t>Budano</a:t>
            </a:r>
            <a:r>
              <a:rPr lang="en-US" sz="12800" dirty="0" smtClean="0"/>
              <a:t>  (INFN Roma 3)</a:t>
            </a:r>
          </a:p>
          <a:p>
            <a:pPr marL="514350" indent="-514350"/>
            <a:endParaRPr lang="en-US" sz="9600" dirty="0" smtClean="0"/>
          </a:p>
          <a:p>
            <a:pPr marL="0" indent="0">
              <a:buNone/>
            </a:pPr>
            <a:r>
              <a:rPr lang="en-US" sz="7200" dirty="0" smtClean="0"/>
              <a:t>Involved Group </a:t>
            </a:r>
            <a:r>
              <a:rPr lang="en-US" sz="7200" dirty="0" smtClean="0"/>
              <a:t>(INFN-LNF</a:t>
            </a:r>
            <a:r>
              <a:rPr lang="en-US" sz="7200" dirty="0" smtClean="0"/>
              <a:t>, INFN-NA, </a:t>
            </a:r>
            <a:r>
              <a:rPr lang="en-US" sz="7200" dirty="0" smtClean="0"/>
              <a:t>INFN-PG,INFN-Roma</a:t>
            </a:r>
            <a:r>
              <a:rPr lang="en-US" sz="7200" dirty="0" smtClean="0"/>
              <a:t>, INFN-Roma3)</a:t>
            </a:r>
          </a:p>
          <a:p>
            <a:pPr marL="0" indent="0">
              <a:buNone/>
            </a:pPr>
            <a:r>
              <a:rPr lang="en-US" sz="9600" dirty="0" smtClean="0"/>
              <a:t>    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41192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7467600" cy="1143000"/>
          </a:xfrm>
        </p:spPr>
        <p:txBody>
          <a:bodyPr/>
          <a:lstStyle/>
          <a:p>
            <a:r>
              <a:rPr lang="en-US" dirty="0" smtClean="0"/>
              <a:t>Latency in the EMC Barrel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001" y="1052736"/>
            <a:ext cx="597217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2 4"/>
          <p:cNvCxnSpPr/>
          <p:nvPr/>
        </p:nvCxnSpPr>
        <p:spPr bwMode="auto">
          <a:xfrm>
            <a:off x="4644008" y="4149080"/>
            <a:ext cx="1872208" cy="1588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CasellaDiTesto 6"/>
          <p:cNvSpPr txBox="1"/>
          <p:nvPr/>
        </p:nvSpPr>
        <p:spPr>
          <a:xfrm>
            <a:off x="6606266" y="3729806"/>
            <a:ext cx="1710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Depends on</a:t>
            </a:r>
          </a:p>
          <a:p>
            <a:r>
              <a:rPr lang="en-US" dirty="0" smtClean="0"/>
              <a:t>Shaping, can</a:t>
            </a:r>
          </a:p>
          <a:p>
            <a:r>
              <a:rPr lang="en-US" dirty="0" smtClean="0"/>
              <a:t>it be changed?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4499992" y="6207695"/>
            <a:ext cx="4346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Can we improve latency here?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758666" y="1700808"/>
            <a:ext cx="208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ADC </a:t>
            </a:r>
            <a:r>
              <a:rPr lang="en-US" smtClean="0"/>
              <a:t>conversion time.</a:t>
            </a:r>
            <a:endParaRPr lang="en-US" dirty="0" smtClean="0"/>
          </a:p>
        </p:txBody>
      </p:sp>
      <p:cxnSp>
        <p:nvCxnSpPr>
          <p:cNvPr id="11" name="Connettore 2 10"/>
          <p:cNvCxnSpPr/>
          <p:nvPr/>
        </p:nvCxnSpPr>
        <p:spPr bwMode="auto">
          <a:xfrm>
            <a:off x="4796408" y="2060848"/>
            <a:ext cx="1872208" cy="1588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ttangolo 11"/>
          <p:cNvSpPr/>
          <p:nvPr/>
        </p:nvSpPr>
        <p:spPr>
          <a:xfrm>
            <a:off x="107504" y="5877272"/>
            <a:ext cx="79928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J. C. </a:t>
            </a:r>
            <a:r>
              <a:rPr lang="en-US" sz="1100" dirty="0" err="1" smtClean="0"/>
              <a:t>Andress</a:t>
            </a:r>
            <a:r>
              <a:rPr lang="en-US" sz="1100" dirty="0" smtClean="0"/>
              <a:t> et Al., “Babar Calorimeter Level 1 Trigger Design” , </a:t>
            </a:r>
            <a:r>
              <a:rPr lang="en-US" sz="1100" dirty="0" err="1" smtClean="0"/>
              <a:t>BaBar</a:t>
            </a:r>
            <a:r>
              <a:rPr lang="en-US" sz="1100" dirty="0" smtClean="0"/>
              <a:t> Note (1998)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Throughput of the EMC System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4968552"/>
          </a:xfrm>
        </p:spPr>
        <p:txBody>
          <a:bodyPr>
            <a:normAutofit/>
          </a:bodyPr>
          <a:lstStyle/>
          <a:p>
            <a:r>
              <a:rPr lang="en-US" dirty="0" smtClean="0"/>
              <a:t> 6580             EMC barrel channel</a:t>
            </a:r>
          </a:p>
          <a:p>
            <a:r>
              <a:rPr lang="en-US" dirty="0" smtClean="0"/>
              <a:t> 4440             Forward EMC number of channels</a:t>
            </a:r>
          </a:p>
          <a:p>
            <a:r>
              <a:rPr lang="en-US" dirty="0" smtClean="0"/>
              <a:t> 3.7                MHz sampling frequency</a:t>
            </a:r>
          </a:p>
          <a:p>
            <a:r>
              <a:rPr lang="en-US" dirty="0" smtClean="0"/>
              <a:t> 16                 bit Energy deposit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b="1" dirty="0" smtClean="0"/>
              <a:t>Total 82 </a:t>
            </a:r>
            <a:r>
              <a:rPr lang="en-US" b="1" dirty="0" err="1" smtClean="0"/>
              <a:t>Gbytes</a:t>
            </a:r>
            <a:r>
              <a:rPr lang="en-US" b="1" dirty="0" smtClean="0"/>
              <a:t>/s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 smtClean="0"/>
              <a:t>Trigger gets sum in tower made of 24 crystal throughput  3.5 </a:t>
            </a:r>
            <a:r>
              <a:rPr lang="en-US" dirty="0" err="1" smtClean="0"/>
              <a:t>Gbytes</a:t>
            </a:r>
            <a:r>
              <a:rPr lang="en-US" dirty="0" smtClean="0"/>
              <a:t>/s</a:t>
            </a:r>
          </a:p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dirty="0" smtClean="0">
                <a:solidFill>
                  <a:srgbClr val="FFC000"/>
                </a:solidFill>
              </a:rPr>
              <a:t>1 </a:t>
            </a:r>
            <a:r>
              <a:rPr lang="en-US" dirty="0" err="1" smtClean="0">
                <a:solidFill>
                  <a:srgbClr val="FFC000"/>
                </a:solidFill>
              </a:rPr>
              <a:t>Gb</a:t>
            </a:r>
            <a:r>
              <a:rPr lang="en-US" dirty="0" smtClean="0">
                <a:solidFill>
                  <a:srgbClr val="FFC000"/>
                </a:solidFill>
              </a:rPr>
              <a:t> link profile    </a:t>
            </a:r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    </a:t>
            </a:r>
            <a:r>
              <a:rPr lang="en-US" dirty="0" smtClean="0">
                <a:solidFill>
                  <a:srgbClr val="FFC000"/>
                </a:solidFill>
              </a:rPr>
              <a:t>30 to 40 links.</a:t>
            </a:r>
          </a:p>
        </p:txBody>
      </p:sp>
    </p:spTree>
    <p:extLst>
      <p:ext uri="{BB962C8B-B14F-4D97-AF65-F5344CB8AC3E}">
        <p14:creationId xmlns:p14="http://schemas.microsoft.com/office/powerpoint/2010/main" xmlns="" val="42280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of the DC System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7104             wires</a:t>
            </a:r>
          </a:p>
          <a:p>
            <a:r>
              <a:rPr lang="en-US" dirty="0" smtClean="0"/>
              <a:t> 3.7                MHz sampling frequency</a:t>
            </a:r>
          </a:p>
          <a:p>
            <a:r>
              <a:rPr lang="en-US" dirty="0" smtClean="0"/>
              <a:t> 1                   bit (over threshold yes/no) 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b="1" dirty="0" smtClean="0"/>
              <a:t>Total 3.2 </a:t>
            </a:r>
            <a:r>
              <a:rPr lang="en-US" b="1" dirty="0" err="1" smtClean="0"/>
              <a:t>Gbytes</a:t>
            </a:r>
            <a:r>
              <a:rPr lang="en-US" b="1" dirty="0" smtClean="0"/>
              <a:t>/s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     1 </a:t>
            </a:r>
            <a:r>
              <a:rPr lang="en-US" dirty="0" err="1" smtClean="0">
                <a:solidFill>
                  <a:srgbClr val="FFC000"/>
                </a:solidFill>
              </a:rPr>
              <a:t>Gb</a:t>
            </a:r>
            <a:r>
              <a:rPr lang="en-US" dirty="0" smtClean="0">
                <a:solidFill>
                  <a:srgbClr val="FFC000"/>
                </a:solidFill>
              </a:rPr>
              <a:t> link profile    </a:t>
            </a:r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    </a:t>
            </a:r>
            <a:r>
              <a:rPr lang="en-US" dirty="0" smtClean="0">
                <a:solidFill>
                  <a:srgbClr val="FFC000"/>
                </a:solidFill>
              </a:rPr>
              <a:t>30 to 40 links.</a:t>
            </a:r>
          </a:p>
        </p:txBody>
      </p:sp>
    </p:spTree>
    <p:extLst>
      <p:ext uri="{BB962C8B-B14F-4D97-AF65-F5344CB8AC3E}">
        <p14:creationId xmlns:p14="http://schemas.microsoft.com/office/powerpoint/2010/main" xmlns="" val="32242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on links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507288" cy="48245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From NA Group experiments : only 1 </a:t>
            </a:r>
            <a:r>
              <a:rPr lang="en-US" dirty="0" err="1" smtClean="0"/>
              <a:t>Gbit</a:t>
            </a:r>
            <a:r>
              <a:rPr lang="en-US" dirty="0" smtClean="0"/>
              <a:t>/s has been proven to be radiation hard. </a:t>
            </a:r>
          </a:p>
          <a:p>
            <a:pPr algn="just"/>
            <a:r>
              <a:rPr lang="en-US" dirty="0" smtClean="0"/>
              <a:t>So </a:t>
            </a:r>
            <a:r>
              <a:rPr lang="en-US" dirty="0" smtClean="0">
                <a:solidFill>
                  <a:srgbClr val="FFC000"/>
                </a:solidFill>
              </a:rPr>
              <a:t>if</a:t>
            </a:r>
            <a:r>
              <a:rPr lang="en-US" dirty="0" smtClean="0"/>
              <a:t> we really need </a:t>
            </a:r>
            <a:r>
              <a:rPr lang="en-US" dirty="0" smtClean="0">
                <a:solidFill>
                  <a:srgbClr val="FFC000"/>
                </a:solidFill>
              </a:rPr>
              <a:t>a radiation hard link </a:t>
            </a:r>
            <a:r>
              <a:rPr lang="en-US" dirty="0" smtClean="0"/>
              <a:t>and we increase sampling frequency by a factor </a:t>
            </a:r>
            <a:r>
              <a:rPr lang="en-US" dirty="0" smtClean="0">
                <a:solidFill>
                  <a:srgbClr val="FFC000"/>
                </a:solidFill>
              </a:rPr>
              <a:t>say 4</a:t>
            </a:r>
            <a:r>
              <a:rPr lang="en-US" dirty="0" smtClean="0"/>
              <a:t>, then we’ll correspondingly increase the number of links from about </a:t>
            </a:r>
            <a:r>
              <a:rPr lang="en-US" dirty="0" smtClean="0">
                <a:solidFill>
                  <a:srgbClr val="FFC000"/>
                </a:solidFill>
              </a:rPr>
              <a:t>40 to 160 per detector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If we could house the radiation sensitive hardware in a shielded zone we could profit of faster links and reduce number of links thus simplifying the    problem. Does such a place exist?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86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7467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It could exist …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28" y="764704"/>
            <a:ext cx="6423088" cy="468052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79512" y="1340768"/>
            <a:ext cx="1333856" cy="616857"/>
          </a:xfrm>
          <a:prstGeom prst="straightConnector1">
            <a:avLst/>
          </a:prstGeom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-540568" y="2060848"/>
            <a:ext cx="2736306" cy="1296146"/>
          </a:xfrm>
          <a:prstGeom prst="straightConnector1">
            <a:avLst/>
          </a:prstGeom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8163" y="3598617"/>
            <a:ext cx="4288333" cy="321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6"/>
          <p:cNvCxnSpPr/>
          <p:nvPr/>
        </p:nvCxnSpPr>
        <p:spPr>
          <a:xfrm>
            <a:off x="179512" y="1340768"/>
            <a:ext cx="5904656" cy="3672408"/>
          </a:xfrm>
          <a:prstGeom prst="straightConnector1">
            <a:avLst/>
          </a:prstGeom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6"/>
          <p:cNvCxnSpPr/>
          <p:nvPr/>
        </p:nvCxnSpPr>
        <p:spPr>
          <a:xfrm rot="10800000">
            <a:off x="3491880" y="1412776"/>
            <a:ext cx="3816422" cy="80392"/>
          </a:xfrm>
          <a:prstGeom prst="straightConnector1">
            <a:avLst/>
          </a:prstGeom>
          <a:ln w="476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6"/>
          <p:cNvCxnSpPr/>
          <p:nvPr/>
        </p:nvCxnSpPr>
        <p:spPr>
          <a:xfrm rot="5400000">
            <a:off x="3743909" y="1520787"/>
            <a:ext cx="3600399" cy="3528392"/>
          </a:xfrm>
          <a:prstGeom prst="straightConnector1">
            <a:avLst/>
          </a:prstGeom>
          <a:ln w="476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7308304" y="119675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Outside the detector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5496" y="76644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Inside the detector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4800" y="188640"/>
            <a:ext cx="7467600" cy="1143000"/>
          </a:xfrm>
        </p:spPr>
        <p:txBody>
          <a:bodyPr/>
          <a:lstStyle/>
          <a:p>
            <a:r>
              <a:rPr lang="en-US" dirty="0" smtClean="0"/>
              <a:t> Further Considerations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96752"/>
            <a:ext cx="8507288" cy="518457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As far as the DC trigger is concerned we can increase the sampling frequency. As a benefit we would also improve the zed resolution (good to remove background).</a:t>
            </a:r>
          </a:p>
          <a:p>
            <a:r>
              <a:rPr lang="en-US" sz="2400" dirty="0" smtClean="0"/>
              <a:t>Signal are really fast in the EMC forward and there should not be any real problem in getting a better time resolution there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</a:t>
            </a:r>
            <a:r>
              <a:rPr lang="en-US" sz="2400" dirty="0" smtClean="0">
                <a:solidFill>
                  <a:srgbClr val="FFC000"/>
                </a:solidFill>
              </a:rPr>
              <a:t>(1-2  ns detector time resolution reached at test beam).</a:t>
            </a:r>
          </a:p>
          <a:p>
            <a:pPr marL="0" indent="0">
              <a:buNone/>
            </a:pPr>
            <a:r>
              <a:rPr lang="en-US" sz="2400" dirty="0" smtClean="0"/>
              <a:t>     </a:t>
            </a:r>
            <a:r>
              <a:rPr lang="en-US" sz="3200" dirty="0" smtClean="0"/>
              <a:t>But </a:t>
            </a:r>
            <a:r>
              <a:rPr lang="en-US" sz="3200" dirty="0"/>
              <a:t>…</a:t>
            </a:r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2400" dirty="0" smtClean="0"/>
              <a:t>Situation is much less clear in the barrel where a long shaping time is used and a FIR was necessary to do the job.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      Maybe we need several tests and some test beam data to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      really understand this problem.</a:t>
            </a:r>
          </a:p>
        </p:txBody>
      </p:sp>
    </p:spTree>
    <p:extLst>
      <p:ext uri="{BB962C8B-B14F-4D97-AF65-F5344CB8AC3E}">
        <p14:creationId xmlns:p14="http://schemas.microsoft.com/office/powerpoint/2010/main" xmlns="" val="2996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Link’s number is a rather huge number if we have to use the 1 </a:t>
            </a:r>
            <a:r>
              <a:rPr lang="en-US" dirty="0" err="1" smtClean="0"/>
              <a:t>Gbit</a:t>
            </a:r>
            <a:r>
              <a:rPr lang="en-US" dirty="0" smtClean="0"/>
              <a:t>/s profile. A faster profile seems necessary.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Trigger time jitter and latency could be turn out to be dominated by the Barrel EMC electronics.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 smtClean="0"/>
              <a:t>We have to change something in order to do better.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3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8736" y="-90264"/>
            <a:ext cx="7467600" cy="854968"/>
          </a:xfrm>
        </p:spPr>
        <p:txBody>
          <a:bodyPr/>
          <a:lstStyle/>
          <a:p>
            <a:r>
              <a:rPr lang="en-US" dirty="0" err="1" smtClean="0"/>
              <a:t>BaBar</a:t>
            </a:r>
            <a:r>
              <a:rPr lang="en-US" dirty="0" smtClean="0"/>
              <a:t>: Trigger Layout</a:t>
            </a:r>
            <a:endParaRPr lang="en-US" dirty="0"/>
          </a:p>
        </p:txBody>
      </p:sp>
      <p:pic>
        <p:nvPicPr>
          <p:cNvPr id="13" name="Immagine 12" descr="BaBar_trigge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055820"/>
            <a:ext cx="7944293" cy="3453300"/>
          </a:xfrm>
          <a:prstGeom prst="rect">
            <a:avLst/>
          </a:prstGeom>
        </p:spPr>
      </p:pic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8116" y="2780928"/>
            <a:ext cx="6788380" cy="3744416"/>
          </a:xfrm>
          <a:prstGeom prst="rect">
            <a:avLst/>
          </a:prstGeom>
          <a:noFill/>
          <a:ln w="25400">
            <a:solidFill>
              <a:schemeClr val="bg2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35496" y="692696"/>
            <a:ext cx="79928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J. C. </a:t>
            </a:r>
            <a:r>
              <a:rPr lang="en-US" sz="1100" dirty="0" err="1" smtClean="0"/>
              <a:t>Andress</a:t>
            </a:r>
            <a:r>
              <a:rPr lang="en-US" sz="1100" dirty="0" smtClean="0"/>
              <a:t> et Al., “</a:t>
            </a:r>
            <a:r>
              <a:rPr lang="en-US" sz="1100" dirty="0" err="1" smtClean="0"/>
              <a:t>BaBar</a:t>
            </a:r>
            <a:r>
              <a:rPr lang="en-US" sz="1100" dirty="0" smtClean="0"/>
              <a:t> Calorimeter Level 1 Trigger Design” , </a:t>
            </a:r>
            <a:r>
              <a:rPr lang="en-US" sz="1100" dirty="0" err="1" smtClean="0"/>
              <a:t>BaBar</a:t>
            </a:r>
            <a:r>
              <a:rPr lang="en-US" sz="1100" dirty="0" smtClean="0"/>
              <a:t> Note (1998) 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A possible sketch of trigger system in </a:t>
            </a:r>
            <a:r>
              <a:rPr lang="en-US" sz="4800" dirty="0" err="1" smtClean="0"/>
              <a:t>SuperB</a:t>
            </a:r>
            <a:endParaRPr lang="en-US" dirty="0"/>
          </a:p>
        </p:txBody>
      </p:sp>
      <p:pic>
        <p:nvPicPr>
          <p:cNvPr id="5" name="Immagine 4" descr="Crate_DC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5010"/>
            <a:ext cx="8676456" cy="4250254"/>
          </a:xfrm>
          <a:prstGeom prst="rect">
            <a:avLst/>
          </a:prstGeom>
        </p:spPr>
      </p:pic>
      <p:sp>
        <p:nvSpPr>
          <p:cNvPr id="4" name="Freccia in su 3"/>
          <p:cNvSpPr/>
          <p:nvPr/>
        </p:nvSpPr>
        <p:spPr>
          <a:xfrm>
            <a:off x="1187624" y="3203684"/>
            <a:ext cx="216024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38517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DC Electronics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Freccia in su 6"/>
          <p:cNvSpPr/>
          <p:nvPr/>
        </p:nvSpPr>
        <p:spPr>
          <a:xfrm>
            <a:off x="5724128" y="3203684"/>
            <a:ext cx="144016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5796136" y="33569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EMC Electronics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96" y="-99392"/>
            <a:ext cx="7467600" cy="854968"/>
          </a:xfrm>
        </p:spPr>
        <p:txBody>
          <a:bodyPr/>
          <a:lstStyle/>
          <a:p>
            <a:r>
              <a:rPr lang="en-US" dirty="0" smtClean="0"/>
              <a:t>Latency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68863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3200" dirty="0" smtClean="0"/>
              <a:t>Latency in </a:t>
            </a:r>
            <a:r>
              <a:rPr lang="en-US" sz="3200" dirty="0" err="1" smtClean="0"/>
              <a:t>BaBar</a:t>
            </a:r>
            <a:r>
              <a:rPr lang="en-US" sz="3200" dirty="0" smtClean="0"/>
              <a:t> :</a:t>
            </a:r>
          </a:p>
          <a:p>
            <a:pPr lvl="1"/>
            <a:r>
              <a:rPr lang="en-US" sz="2800" dirty="0" smtClean="0"/>
              <a:t>DC event processing about		6 </a:t>
            </a:r>
            <a:r>
              <a:rPr lang="en-US" sz="2800" dirty="0" smtClean="0">
                <a:latin typeface="Symbol" pitchFamily="18" charset="2"/>
              </a:rPr>
              <a:t>m</a:t>
            </a:r>
            <a:r>
              <a:rPr lang="en-US" sz="2800" dirty="0" smtClean="0"/>
              <a:t>s  + </a:t>
            </a:r>
          </a:p>
          <a:p>
            <a:pPr lvl="1"/>
            <a:r>
              <a:rPr lang="en-US" sz="2800" dirty="0" smtClean="0"/>
              <a:t>GLT event processing            	3 </a:t>
            </a:r>
            <a:r>
              <a:rPr lang="en-US" sz="2800" dirty="0" smtClean="0">
                <a:latin typeface="Symbol" pitchFamily="18" charset="2"/>
              </a:rPr>
              <a:t>m</a:t>
            </a:r>
            <a:r>
              <a:rPr lang="en-US" sz="2800" dirty="0" smtClean="0"/>
              <a:t>s  +</a:t>
            </a:r>
          </a:p>
          <a:p>
            <a:pPr lvl="1"/>
            <a:r>
              <a:rPr lang="en-US" sz="2800" dirty="0" smtClean="0"/>
              <a:t>trigger data movement        		3,8 </a:t>
            </a:r>
            <a:r>
              <a:rPr lang="en-US" sz="2800" dirty="0" smtClean="0">
                <a:latin typeface="Symbol" pitchFamily="18" charset="2"/>
              </a:rPr>
              <a:t>m</a:t>
            </a:r>
            <a:r>
              <a:rPr lang="en-US" sz="2800" dirty="0" smtClean="0"/>
              <a:t>s </a:t>
            </a:r>
          </a:p>
          <a:p>
            <a:pPr lvl="1"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					   Total: 12.8 </a:t>
            </a:r>
            <a:r>
              <a:rPr lang="en-US" sz="2800" dirty="0" smtClean="0">
                <a:solidFill>
                  <a:srgbClr val="FFC000"/>
                </a:solidFill>
                <a:latin typeface="Symbol" pitchFamily="18" charset="2"/>
              </a:rPr>
              <a:t>m</a:t>
            </a:r>
            <a:r>
              <a:rPr lang="en-US" sz="2800" dirty="0" smtClean="0">
                <a:solidFill>
                  <a:srgbClr val="FFC000"/>
                </a:solidFill>
              </a:rPr>
              <a:t>s</a:t>
            </a:r>
          </a:p>
          <a:p>
            <a:pPr lvl="1">
              <a:buNone/>
            </a:pPr>
            <a:r>
              <a:rPr lang="en-US" dirty="0" smtClean="0">
                <a:solidFill>
                  <a:srgbClr val="FFC000"/>
                </a:solidFill>
              </a:rPr>
              <a:t>  </a:t>
            </a:r>
            <a:endParaRPr lang="en-US" sz="3200" dirty="0" smtClean="0"/>
          </a:p>
          <a:p>
            <a:r>
              <a:rPr lang="en-US" sz="3200" dirty="0" smtClean="0"/>
              <a:t>How to reach about 6 </a:t>
            </a:r>
            <a:r>
              <a:rPr lang="en-US" sz="3200" dirty="0" smtClean="0">
                <a:latin typeface="Symbol" pitchFamily="18" charset="2"/>
              </a:rPr>
              <a:t>m</a:t>
            </a:r>
            <a:r>
              <a:rPr lang="en-US" sz="3200" dirty="0" smtClean="0"/>
              <a:t>s ?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Latency of the system is dominated by DC processing. It depends on how fast data processing is. </a:t>
            </a:r>
          </a:p>
          <a:p>
            <a:r>
              <a:rPr lang="en-US" sz="3200" dirty="0" smtClean="0"/>
              <a:t>We should be able to be faster with new FPGAs.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Let’s have a look at EMC.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</a:t>
            </a:r>
            <a:r>
              <a:rPr lang="en-US" dirty="0" err="1" smtClean="0"/>
              <a:t>Lyso</a:t>
            </a:r>
            <a:r>
              <a:rPr lang="en-US" dirty="0" smtClean="0"/>
              <a:t> signal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31" y="1412776"/>
            <a:ext cx="83343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7504" y="5579948"/>
            <a:ext cx="6276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Lyso</a:t>
            </a:r>
            <a:r>
              <a:rPr lang="en-US" dirty="0" smtClean="0"/>
              <a:t> has been read out by a PMT (signal lasts 150 ns) </a:t>
            </a:r>
          </a:p>
          <a:p>
            <a:r>
              <a:rPr lang="en-US" dirty="0" smtClean="0"/>
              <a:t>we should not have problems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1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The calorimeter trigger signal processing in the barrel</a:t>
            </a:r>
            <a:r>
              <a:rPr lang="it-IT" sz="4800" dirty="0" smtClean="0"/>
              <a:t/>
            </a:r>
            <a:br>
              <a:rPr lang="it-IT" sz="4800" dirty="0" smtClean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517232"/>
            <a:ext cx="7467600" cy="56552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The sum of 24 contiguous crystals defines a tower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25" y="1484784"/>
            <a:ext cx="76104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2 5"/>
          <p:cNvCxnSpPr/>
          <p:nvPr/>
        </p:nvCxnSpPr>
        <p:spPr>
          <a:xfrm rot="5400000" flipH="1" flipV="1">
            <a:off x="1295636" y="4401108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467544" y="4941168"/>
            <a:ext cx="79928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J. C. </a:t>
            </a:r>
            <a:r>
              <a:rPr lang="en-US" sz="1100" dirty="0" err="1" smtClean="0"/>
              <a:t>Andress</a:t>
            </a:r>
            <a:r>
              <a:rPr lang="en-US" sz="1100" dirty="0" smtClean="0"/>
              <a:t> et Al., “Babar Calorimeter Level 1 Trigger Design” , </a:t>
            </a:r>
            <a:r>
              <a:rPr lang="en-US" sz="1100" dirty="0" err="1" smtClean="0"/>
              <a:t>BaBar</a:t>
            </a:r>
            <a:r>
              <a:rPr lang="en-US" sz="1100" dirty="0" smtClean="0"/>
              <a:t> Note (1998)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728" y="-171400"/>
            <a:ext cx="7467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Barrel </a:t>
            </a:r>
            <a:r>
              <a:rPr lang="en-US" sz="4800" dirty="0" err="1" smtClean="0"/>
              <a:t>CsI</a:t>
            </a:r>
            <a:r>
              <a:rPr lang="en-US" sz="4800" dirty="0" smtClean="0"/>
              <a:t> (</a:t>
            </a:r>
            <a:r>
              <a:rPr lang="en-US" sz="4800" dirty="0" err="1" smtClean="0"/>
              <a:t>Tl</a:t>
            </a:r>
            <a:r>
              <a:rPr lang="en-US" sz="4800" dirty="0" smtClean="0"/>
              <a:t> doped)</a:t>
            </a:r>
            <a:endParaRPr lang="en-US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107504" y="1772816"/>
            <a:ext cx="43204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51276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51276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220072" y="921494"/>
            <a:ext cx="2275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thresholds applied to the signal of the tower.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7504" y="5589240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FIR Filter with 8 parameters was applied to the signal. Its zero crossing occurred</a:t>
            </a:r>
          </a:p>
          <a:p>
            <a:r>
              <a:rPr lang="en-US" dirty="0" smtClean="0"/>
              <a:t>at roughly a fixed time distance from the start of the signal, it was used to gate</a:t>
            </a:r>
          </a:p>
          <a:p>
            <a:r>
              <a:rPr lang="en-US" dirty="0" smtClean="0"/>
              <a:t>the threshold information. Due to this mechanism the time resolution was about </a:t>
            </a:r>
            <a:r>
              <a:rPr lang="en-US" b="1" dirty="0" smtClean="0"/>
              <a:t>100 ns</a:t>
            </a:r>
            <a:r>
              <a:rPr lang="en-US" dirty="0" smtClean="0"/>
              <a:t>. </a:t>
            </a:r>
          </a:p>
        </p:txBody>
      </p:sp>
      <p:cxnSp>
        <p:nvCxnSpPr>
          <p:cNvPr id="10" name="Connettore 2 9"/>
          <p:cNvCxnSpPr/>
          <p:nvPr/>
        </p:nvCxnSpPr>
        <p:spPr>
          <a:xfrm>
            <a:off x="107504" y="2060848"/>
            <a:ext cx="43204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107504" y="2348880"/>
            <a:ext cx="43204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07504" y="692696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P. D. </a:t>
            </a:r>
            <a:r>
              <a:rPr lang="en-US" sz="1000" dirty="0" err="1" smtClean="0"/>
              <a:t>Dauncey</a:t>
            </a:r>
            <a:r>
              <a:rPr lang="en-US" sz="1000" dirty="0" smtClean="0"/>
              <a:t> et Al., “Design and performance of the level 1 calorimeter trigger for the BABAR detector” (2001) 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4573728" cy="436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692696"/>
            <a:ext cx="382776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ttore 2 13"/>
          <p:cNvCxnSpPr/>
          <p:nvPr/>
        </p:nvCxnSpPr>
        <p:spPr>
          <a:xfrm flipV="1">
            <a:off x="2411760" y="3573016"/>
            <a:ext cx="324036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220072" y="452189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plot shows the difference between the EMC trigger time and the DC trigger time.</a:t>
            </a:r>
            <a:endParaRPr lang="en-US" dirty="0"/>
          </a:p>
        </p:txBody>
      </p:sp>
      <p:sp>
        <p:nvSpPr>
          <p:cNvPr id="19" name="Rettangolo 18"/>
          <p:cNvSpPr/>
          <p:nvPr/>
        </p:nvSpPr>
        <p:spPr>
          <a:xfrm>
            <a:off x="5220072" y="5302949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Symbol" pitchFamily="18" charset="2"/>
              </a:rPr>
              <a:t>m</a:t>
            </a:r>
            <a:r>
              <a:rPr lang="it-IT" dirty="0" smtClean="0"/>
              <a:t>+</a:t>
            </a:r>
            <a:r>
              <a:rPr lang="it-IT" dirty="0" smtClean="0">
                <a:latin typeface="Symbol" pitchFamily="18" charset="2"/>
              </a:rPr>
              <a:t>m</a:t>
            </a:r>
            <a:r>
              <a:rPr lang="it-IT" dirty="0" smtClean="0"/>
              <a:t>- </a:t>
            </a:r>
            <a:r>
              <a:rPr lang="it-IT" dirty="0" err="1" smtClean="0"/>
              <a:t>events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select</a:t>
            </a:r>
            <a:r>
              <a:rPr lang="it-IT" dirty="0" smtClean="0"/>
              <a:t>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 in </a:t>
            </a:r>
            <a:r>
              <a:rPr lang="it-IT" dirty="0" err="1" smtClean="0"/>
              <a:t>DC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467600" cy="710952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Trigger Time jitter 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35496" y="4149948"/>
            <a:ext cx="9108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/>
              <a:t>The original </a:t>
            </a:r>
            <a:r>
              <a:rPr lang="en-US" sz="2300" dirty="0" err="1" smtClean="0"/>
              <a:t>BaBar</a:t>
            </a:r>
            <a:r>
              <a:rPr lang="en-US" sz="2300" dirty="0" smtClean="0"/>
              <a:t> trigger time resolution would be about 100 ns. </a:t>
            </a:r>
          </a:p>
          <a:p>
            <a:r>
              <a:rPr lang="en-US" sz="2300" dirty="0" smtClean="0"/>
              <a:t>Can we improve it?</a:t>
            </a:r>
          </a:p>
          <a:p>
            <a:endParaRPr lang="en-US" sz="2300" dirty="0" smtClean="0"/>
          </a:p>
          <a:p>
            <a:r>
              <a:rPr lang="en-US" sz="2300" dirty="0" smtClean="0"/>
              <a:t>100 ns good for </a:t>
            </a:r>
            <a:r>
              <a:rPr lang="en-US" sz="2300" dirty="0" err="1" smtClean="0"/>
              <a:t>BaBar</a:t>
            </a:r>
            <a:r>
              <a:rPr lang="en-US" sz="2300" dirty="0" smtClean="0"/>
              <a:t> </a:t>
            </a:r>
            <a:r>
              <a:rPr lang="en-US" sz="2300" dirty="0" smtClean="0">
                <a:solidFill>
                  <a:srgbClr val="FFC000"/>
                </a:solidFill>
              </a:rPr>
              <a:t>running@2.2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smtClean="0">
                <a:latin typeface="Symbol" pitchFamily="18" charset="2"/>
              </a:rPr>
              <a:t>m</a:t>
            </a:r>
            <a:r>
              <a:rPr lang="en-US" sz="2300" dirty="0" smtClean="0"/>
              <a:t>s dead time.</a:t>
            </a:r>
          </a:p>
          <a:p>
            <a:r>
              <a:rPr lang="en-US" sz="2300" dirty="0" smtClean="0">
                <a:solidFill>
                  <a:srgbClr val="FFC000"/>
                </a:solidFill>
              </a:rPr>
              <a:t>We should aim at 30 ns since </a:t>
            </a:r>
            <a:r>
              <a:rPr lang="en-US" sz="2300" dirty="0" err="1" smtClean="0">
                <a:solidFill>
                  <a:srgbClr val="FFC000"/>
                </a:solidFill>
              </a:rPr>
              <a:t>SuperB</a:t>
            </a:r>
            <a:r>
              <a:rPr lang="en-US" sz="2300" dirty="0" smtClean="0">
                <a:solidFill>
                  <a:srgbClr val="FFC000"/>
                </a:solidFill>
              </a:rPr>
              <a:t> dead time is estimated to be 70 ns.</a:t>
            </a:r>
          </a:p>
          <a:p>
            <a:endParaRPr lang="en-US" sz="2400" dirty="0"/>
          </a:p>
        </p:txBody>
      </p:sp>
      <p:sp>
        <p:nvSpPr>
          <p:cNvPr id="7" name="Rettangolo 6"/>
          <p:cNvSpPr/>
          <p:nvPr/>
        </p:nvSpPr>
        <p:spPr>
          <a:xfrm>
            <a:off x="107504" y="6423139"/>
            <a:ext cx="79928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P. D. </a:t>
            </a:r>
            <a:r>
              <a:rPr lang="en-US" sz="1000" dirty="0" err="1" smtClean="0"/>
              <a:t>Dauncey</a:t>
            </a:r>
            <a:r>
              <a:rPr lang="en-US" sz="1000" dirty="0" smtClean="0"/>
              <a:t> et Al., “Design and performance of the level 1 calorimeter trigger for the BABAR detector” (2001) </a:t>
            </a:r>
            <a:endParaRPr lang="en-US" sz="1000" dirty="0"/>
          </a:p>
        </p:txBody>
      </p:sp>
      <p:graphicFrame>
        <p:nvGraphicFramePr>
          <p:cNvPr id="15" name="Grafico 14"/>
          <p:cNvGraphicFramePr/>
          <p:nvPr>
            <p:extLst>
              <p:ext uri="{D42A27DB-BD31-4B8C-83A1-F6EECF244321}">
                <p14:modId xmlns:p14="http://schemas.microsoft.com/office/powerpoint/2010/main" xmlns="" val="482329208"/>
              </p:ext>
            </p:extLst>
          </p:nvPr>
        </p:nvGraphicFramePr>
        <p:xfrm>
          <a:off x="1763688" y="476672"/>
          <a:ext cx="561662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1590" y="4221088"/>
            <a:ext cx="3774906" cy="2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5496" y="44624"/>
            <a:ext cx="7467600" cy="78296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Let</a:t>
            </a:r>
            <a:r>
              <a:rPr lang="it-IT" dirty="0" smtClean="0"/>
              <a:t>’s </a:t>
            </a:r>
            <a:r>
              <a:rPr lang="it-IT" dirty="0" err="1" smtClean="0"/>
              <a:t>remember</a:t>
            </a:r>
            <a:r>
              <a:rPr lang="it-IT" dirty="0" smtClean="0"/>
              <a:t> the </a:t>
            </a:r>
            <a:r>
              <a:rPr lang="it-IT" dirty="0" err="1" smtClean="0"/>
              <a:t>specs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1340768"/>
            <a:ext cx="518457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 dirty="0" smtClean="0"/>
              <a:t>Baseline: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 dirty="0" smtClean="0"/>
              <a:t>re-implement </a:t>
            </a:r>
            <a:r>
              <a:rPr lang="en-US" sz="2400" dirty="0" err="1" smtClean="0"/>
              <a:t>BaBar</a:t>
            </a:r>
            <a:r>
              <a:rPr lang="en-US" sz="2400" dirty="0" smtClean="0"/>
              <a:t> L1 trigger with some improvements</a:t>
            </a:r>
          </a:p>
          <a:p>
            <a:pPr marL="798513" lvl="1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 dirty="0" smtClean="0"/>
              <a:t>Shorter latency (~ 6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s instead of 12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s )</a:t>
            </a:r>
          </a:p>
          <a:p>
            <a:pPr marL="798513" lvl="1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 dirty="0" smtClean="0"/>
              <a:t>Higher sampling frequencies (DCH and EMC) </a:t>
            </a:r>
          </a:p>
          <a:p>
            <a:pPr marL="798513" lvl="1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 dirty="0" smtClean="0"/>
              <a:t>2-d map for calorimeter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 dirty="0" smtClean="0"/>
              <a:t>Challenge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 dirty="0" smtClean="0"/>
              <a:t>To keep the event loss due to dead time below 1% =&gt; a maximum of ~70ns “per-event dead time” is allowed in trigger and FCTS (Fast Control and Timing System)</a:t>
            </a:r>
          </a:p>
          <a:p>
            <a:pPr marL="1143000" lvl="2" indent="-228600" defTabSz="457200" eaLnBrk="0" fontAlgn="base" hangingPunct="0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400" dirty="0" smtClean="0"/>
          </a:p>
          <a:p>
            <a:pPr marL="741363" lvl="1" indent="-284163" defTabSz="457200" eaLnBrk="0" fontAlgn="base" hangingPunct="0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700" dirty="0" smtClean="0"/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700" dirty="0" smtClean="0"/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700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1763688" y="630932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Luitz</a:t>
            </a:r>
            <a:r>
              <a:rPr lang="en-US" dirty="0" smtClean="0"/>
              <a:t> presentation 2010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3903" y="1196752"/>
            <a:ext cx="379259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11913" y="2346325"/>
            <a:ext cx="2177497" cy="43306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100" b="1" dirty="0" smtClean="0">
                <a:solidFill>
                  <a:srgbClr val="000000"/>
                </a:solidFill>
                <a:latin typeface="Calibri" pitchFamily="32" charset="0"/>
              </a:rPr>
              <a:t>150kHz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100" b="1" dirty="0" smtClean="0">
                <a:solidFill>
                  <a:srgbClr val="000000"/>
                </a:solidFill>
                <a:latin typeface="Calibri" pitchFamily="32" charset="0"/>
              </a:rPr>
              <a:t>Exponential Inter-arrival time </a:t>
            </a:r>
            <a:r>
              <a:rPr lang="en-US" sz="1100" b="1" dirty="0" err="1" smtClean="0">
                <a:solidFill>
                  <a:srgbClr val="000000"/>
                </a:solidFill>
                <a:latin typeface="Calibri" pitchFamily="32" charset="0"/>
              </a:rPr>
              <a:t>pdf</a:t>
            </a:r>
            <a:r>
              <a:rPr lang="en-US" sz="1100" b="1" dirty="0" smtClean="0">
                <a:solidFill>
                  <a:srgbClr val="000000"/>
                </a:solidFill>
                <a:latin typeface="Calibri" pitchFamily="32" charset="0"/>
              </a:rPr>
              <a:t>.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528642" y="3222675"/>
            <a:ext cx="3363838" cy="998413"/>
          </a:xfrm>
          <a:prstGeom prst="line">
            <a:avLst/>
          </a:prstGeom>
          <a:noFill/>
          <a:ln w="2556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506962" y="3150667"/>
            <a:ext cx="145157" cy="1142429"/>
          </a:xfrm>
          <a:prstGeom prst="line">
            <a:avLst/>
          </a:prstGeom>
          <a:noFill/>
          <a:ln w="2556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nolog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835</Words>
  <Application>Microsoft Office PowerPoint</Application>
  <PresentationFormat>Presentazione su schermo (4:3)</PresentationFormat>
  <Paragraphs>133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Tecnologia</vt:lpstr>
      <vt:lpstr>Trigger consideration</vt:lpstr>
      <vt:lpstr>BaBar: Trigger Layout</vt:lpstr>
      <vt:lpstr>A possible sketch of trigger system in SuperB</vt:lpstr>
      <vt:lpstr>Latency</vt:lpstr>
      <vt:lpstr>Forward Lyso signal</vt:lpstr>
      <vt:lpstr>The calorimeter trigger signal processing in the barrel </vt:lpstr>
      <vt:lpstr>Barrel CsI (Tl doped)</vt:lpstr>
      <vt:lpstr>Trigger Time jitter </vt:lpstr>
      <vt:lpstr>Let’s remember the specs</vt:lpstr>
      <vt:lpstr>Latency in the EMC Barrel</vt:lpstr>
      <vt:lpstr>Throughput of the EMC System</vt:lpstr>
      <vt:lpstr>Throughput of the DC System</vt:lpstr>
      <vt:lpstr>Considerations on links</vt:lpstr>
      <vt:lpstr>It could exist …</vt:lpstr>
      <vt:lpstr> Further Considerations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</dc:creator>
  <cp:lastModifiedBy> </cp:lastModifiedBy>
  <cp:revision>148</cp:revision>
  <dcterms:created xsi:type="dcterms:W3CDTF">2011-03-29T05:15:21Z</dcterms:created>
  <dcterms:modified xsi:type="dcterms:W3CDTF">2011-04-06T13:31:36Z</dcterms:modified>
</cp:coreProperties>
</file>