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2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02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38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08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42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31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32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10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5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BEA8-388D-C542-98EE-DFDF3259FEE2}" type="datetimeFigureOut">
              <a:t>5/29/11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5D6-8B82-4846-8134-40D56BE98110}" type="slidenum"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5400"/>
            <a:ext cx="9055100" cy="6794500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-31357" y="5597727"/>
            <a:ext cx="9191035" cy="987834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-31356" y="2912064"/>
            <a:ext cx="9191035" cy="987834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50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36956"/>
            <a:ext cx="8229600" cy="5389207"/>
          </a:xfrm>
        </p:spPr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Participation in the meeting is exceptional</a:t>
            </a:r>
          </a:p>
          <a:p>
            <a:pPr lvl="1"/>
            <a:r>
              <a:rPr lang="it-IT"/>
              <a:t>213 registered participants</a:t>
            </a:r>
          </a:p>
          <a:p>
            <a:pPr lvl="1"/>
            <a:r>
              <a:rPr lang="it-IT"/>
              <a:t>T</a:t>
            </a:r>
            <a:r>
              <a:rPr lang="it-IT"/>
              <a:t>he hotels and the organization have been doing their best to fulfill the requests. </a:t>
            </a:r>
            <a:r>
              <a:rPr lang="it-IT"/>
              <a:t>Apologies if the accommodation is not what you expected.</a:t>
            </a:r>
          </a:p>
          <a:p>
            <a:r>
              <a:rPr lang="it-IT">
                <a:solidFill>
                  <a:srgbClr val="FF0000"/>
                </a:solidFill>
              </a:rPr>
              <a:t>Some organizational details</a:t>
            </a:r>
          </a:p>
          <a:p>
            <a:pPr lvl="1"/>
            <a:r>
              <a:rPr lang="it-IT"/>
              <a:t>Lunch is at the Fuoco di Bosco for all participants</a:t>
            </a:r>
          </a:p>
          <a:p>
            <a:pPr lvl="1"/>
            <a:r>
              <a:rPr lang="it-IT"/>
              <a:t>Breakfast and dinner are at one’s own hotel</a:t>
            </a:r>
          </a:p>
          <a:p>
            <a:pPr lvl="1"/>
            <a:r>
              <a:rPr lang="it-IT"/>
              <a:t>The social dinner on Tuesday is at the Fuoco di Bosco </a:t>
            </a:r>
          </a:p>
        </p:txBody>
      </p:sp>
    </p:spTree>
    <p:extLst>
      <p:ext uri="{BB962C8B-B14F-4D97-AF65-F5344CB8AC3E}">
        <p14:creationId xmlns:p14="http://schemas.microsoft.com/office/powerpoint/2010/main" val="115001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736956"/>
            <a:ext cx="8229600" cy="5389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>
                <a:solidFill>
                  <a:srgbClr val="FF0000"/>
                </a:solidFill>
              </a:rPr>
              <a:t>Transportation to Hotel Golfo.</a:t>
            </a:r>
          </a:p>
          <a:p>
            <a:pPr lvl="1"/>
            <a:r>
              <a:rPr lang="it-IT"/>
              <a:t>Two regular shuttles are foreseen</a:t>
            </a:r>
          </a:p>
          <a:p>
            <a:pPr lvl="2"/>
            <a:r>
              <a:rPr lang="it-IT"/>
              <a:t>Golfo </a:t>
            </a:r>
            <a:r>
              <a:rPr lang="it-IT">
                <a:sym typeface="Wingdings"/>
              </a:rPr>
              <a:t> </a:t>
            </a:r>
            <a:r>
              <a:rPr lang="it-IT"/>
              <a:t>Hermitage  @ 8:00</a:t>
            </a:r>
          </a:p>
          <a:p>
            <a:pPr lvl="2"/>
            <a:r>
              <a:rPr lang="it-IT"/>
              <a:t>Hermitage </a:t>
            </a:r>
            <a:r>
              <a:rPr lang="it-IT">
                <a:sym typeface="Wingdings"/>
              </a:rPr>
              <a:t></a:t>
            </a:r>
            <a:r>
              <a:rPr lang="it-IT"/>
              <a:t>Golfo  @ 19:30</a:t>
            </a:r>
          </a:p>
          <a:p>
            <a:pPr lvl="1"/>
            <a:r>
              <a:rPr lang="it-IT"/>
              <a:t>Transportation at other times is always possible upon request at the Hotel or Registration desk.</a:t>
            </a:r>
          </a:p>
          <a:p>
            <a:pPr lvl="1"/>
            <a:r>
              <a:rPr lang="it-IT"/>
              <a:t>On the day of the social dinner (Tuesday)</a:t>
            </a:r>
          </a:p>
          <a:p>
            <a:pPr lvl="2"/>
            <a:r>
              <a:rPr lang="it-IT"/>
              <a:t>Hermitage </a:t>
            </a:r>
            <a:r>
              <a:rPr lang="it-IT">
                <a:sym typeface="Wingdings"/>
              </a:rPr>
              <a:t> Golfo @ 18:00 (for those not participating in the PI or accelerator meeting)</a:t>
            </a:r>
          </a:p>
          <a:p>
            <a:pPr lvl="2"/>
            <a:r>
              <a:rPr lang="it-IT">
                <a:sym typeface="Wingdings"/>
              </a:rPr>
              <a:t>Golfo  Hermitage @ 19:30</a:t>
            </a:r>
          </a:p>
          <a:p>
            <a:pPr lvl="2"/>
            <a:r>
              <a:rPr lang="it-IT">
                <a:sym typeface="Wingdings"/>
              </a:rPr>
              <a:t>Hermitage  Golfo after the dinner at 23:30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66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89916"/>
            <a:ext cx="8229600" cy="543624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3800">
                <a:solidFill>
                  <a:srgbClr val="FF0000"/>
                </a:solidFill>
              </a:rPr>
              <a:t>Return buses</a:t>
            </a:r>
            <a:endParaRPr lang="it-IT">
              <a:solidFill>
                <a:srgbClr val="FF0000"/>
              </a:solidFill>
            </a:endParaRPr>
          </a:p>
          <a:p>
            <a:endParaRPr lang="it-IT">
              <a:solidFill>
                <a:srgbClr val="000000"/>
              </a:solidFill>
            </a:endParaRPr>
          </a:p>
          <a:p>
            <a:r>
              <a:rPr lang="it-IT">
                <a:solidFill>
                  <a:srgbClr val="000000"/>
                </a:solidFill>
              </a:rPr>
              <a:t>On Thursday, June 2: 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@ 6:00 to Rome Fiumicino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@ 6:00 to Pisa</a:t>
            </a:r>
          </a:p>
          <a:p>
            <a:r>
              <a:rPr lang="it-IT">
                <a:solidFill>
                  <a:srgbClr val="000000"/>
                </a:solidFill>
              </a:rPr>
              <a:t>On Friday, June 3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@ 6:00 to Rome Fiumicino</a:t>
            </a:r>
          </a:p>
          <a:p>
            <a:endParaRPr lang="it-IT">
              <a:solidFill>
                <a:srgbClr val="000000"/>
              </a:solidFill>
            </a:endParaRPr>
          </a:p>
          <a:p>
            <a:r>
              <a:rPr lang="it-IT">
                <a:solidFill>
                  <a:srgbClr val="000000"/>
                </a:solidFill>
              </a:rPr>
              <a:t>A list will appear tomorrow in the Hermitage Hall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It will provide the exact departure time (it should be a bit later, around 6:30)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If you have booked your return bus you need to confirm it.</a:t>
            </a:r>
          </a:p>
          <a:p>
            <a:pPr lvl="1"/>
            <a:r>
              <a:rPr lang="it-IT">
                <a:solidFill>
                  <a:srgbClr val="000000"/>
                </a:solidFill>
              </a:rPr>
              <a:t>If you haven’t booked your return bus you can sign up </a:t>
            </a:r>
            <a:r>
              <a:rPr lang="it-IT">
                <a:solidFill>
                  <a:srgbClr val="FF0000"/>
                </a:solidFill>
              </a:rPr>
              <a:t>before Tuesday night</a:t>
            </a:r>
            <a:r>
              <a:rPr lang="it-IT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4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80158"/>
            <a:ext cx="8229600" cy="5546006"/>
          </a:xfrm>
        </p:spPr>
        <p:txBody>
          <a:bodyPr/>
          <a:lstStyle/>
          <a:p>
            <a:pPr marL="0" indent="0">
              <a:buNone/>
            </a:pPr>
            <a:r>
              <a:rPr lang="it-IT">
                <a:solidFill>
                  <a:srgbClr val="FF0000"/>
                </a:solidFill>
              </a:rPr>
              <a:t>There are some gadgets you can take with you.</a:t>
            </a:r>
          </a:p>
          <a:p>
            <a:pPr lvl="1"/>
            <a:endParaRPr lang="it-IT"/>
          </a:p>
          <a:p>
            <a:pPr lvl="1"/>
            <a:r>
              <a:rPr lang="it-IT"/>
              <a:t>SuperB Mouse-scratch pads</a:t>
            </a:r>
          </a:p>
          <a:p>
            <a:pPr lvl="1"/>
            <a:r>
              <a:rPr lang="it-IT"/>
              <a:t>SuperB caps</a:t>
            </a:r>
          </a:p>
          <a:p>
            <a:pPr lvl="1"/>
            <a:r>
              <a:rPr lang="it-IT"/>
              <a:t>SuperB T-shirts (few left)</a:t>
            </a:r>
          </a:p>
          <a:p>
            <a:pPr lvl="1"/>
            <a:endParaRPr lang="it-IT"/>
          </a:p>
          <a:p>
            <a:pPr marL="457200" lvl="1" indent="0">
              <a:buNone/>
            </a:pPr>
            <a:r>
              <a:rPr lang="it-IT">
                <a:solidFill>
                  <a:schemeClr val="tx2">
                    <a:lumMod val="60000"/>
                    <a:lumOff val="40000"/>
                  </a:schemeClr>
                </a:solidFill>
              </a:rPr>
              <a:t>You can find them in the conference room and in the registration area. </a:t>
            </a:r>
          </a:p>
        </p:txBody>
      </p:sp>
      <p:pic>
        <p:nvPicPr>
          <p:cNvPr id="5" name="Immagine 4" descr="logo.cyan.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20" y="1471520"/>
            <a:ext cx="1924057" cy="204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92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281</Words>
  <Application>Microsoft Macintosh PowerPoint</Application>
  <PresentationFormat>Presentazione su schermo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 e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Francesco Forti</dc:creator>
  <cp:lastModifiedBy>Francesco Forti</cp:lastModifiedBy>
  <cp:revision>13</cp:revision>
  <dcterms:created xsi:type="dcterms:W3CDTF">2011-05-29T07:09:38Z</dcterms:created>
  <dcterms:modified xsi:type="dcterms:W3CDTF">2011-05-29T08:26:29Z</dcterms:modified>
</cp:coreProperties>
</file>