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6" r:id="rId3"/>
    <p:sldId id="268" r:id="rId4"/>
    <p:sldId id="269" r:id="rId5"/>
    <p:sldId id="267" r:id="rId6"/>
    <p:sldId id="270" r:id="rId7"/>
    <p:sldId id="262" r:id="rId8"/>
    <p:sldId id="263" r:id="rId9"/>
    <p:sldId id="257" r:id="rId10"/>
    <p:sldId id="265" r:id="rId11"/>
    <p:sldId id="259" r:id="rId12"/>
    <p:sldId id="260" r:id="rId13"/>
    <p:sldId id="261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6290" autoAdjust="0"/>
    <p:restoredTop sz="94660"/>
  </p:normalViewPr>
  <p:slideViewPr>
    <p:cSldViewPr snapToGrid="0" snapToObjects="1" showGuides="1">
      <p:cViewPr varScale="1">
        <p:scale>
          <a:sx n="97" d="100"/>
          <a:sy n="97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C1B5-D1AF-714E-9C55-4464913B62F8}" type="datetimeFigureOut">
              <a:rPr lang="en-US" smtClean="0"/>
              <a:pPr/>
              <a:t>5/29/11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427D-FD6B-1543-B9B7-24CC7E72B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ROM</a:t>
            </a:r>
            <a:r>
              <a:rPr lang="en-US" dirty="0" smtClean="0">
                <a:solidFill>
                  <a:srgbClr val="0000FF"/>
                </a:solidFill>
              </a:rPr>
              <a:t> Project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Status update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843" y="3886200"/>
            <a:ext cx="7928357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 Marconi,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INFN Bologna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with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Marco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Bellato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Damiano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Bortolatti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Ignazio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spc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885" r="-27885"/>
          <a:stretch>
            <a:fillRect/>
          </a:stretch>
        </p:blipFill>
        <p:spPr>
          <a:xfrm>
            <a:off x="-1881047" y="314258"/>
            <a:ext cx="10785475" cy="5931596"/>
          </a:xfrm>
        </p:spPr>
      </p:pic>
      <p:sp>
        <p:nvSpPr>
          <p:cNvPr id="5" name="TextBox 4"/>
          <p:cNvSpPr txBox="1"/>
          <p:nvPr/>
        </p:nvSpPr>
        <p:spPr>
          <a:xfrm>
            <a:off x="6939424" y="576138"/>
            <a:ext cx="22045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8</a:t>
            </a:r>
            <a:r>
              <a:rPr lang="en-US" b="1" dirty="0" smtClean="0">
                <a:solidFill>
                  <a:srgbClr val="0000FF"/>
                </a:solidFill>
              </a:rPr>
              <a:t> lanes  at 2.5 </a:t>
            </a:r>
            <a:r>
              <a:rPr lang="en-US" b="1" dirty="0" err="1" smtClean="0">
                <a:solidFill>
                  <a:srgbClr val="0000FF"/>
                </a:solidFill>
              </a:rPr>
              <a:t>Gb/s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in total  20 </a:t>
            </a:r>
            <a:r>
              <a:rPr lang="en-US" b="1" dirty="0" err="1" smtClean="0">
                <a:solidFill>
                  <a:srgbClr val="0000FF"/>
                </a:solidFill>
              </a:rPr>
              <a:t>Gb/s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the coding  8b/10b reduces the available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bandwidth to16 </a:t>
            </a:r>
            <a:r>
              <a:rPr lang="en-US" b="1" dirty="0" err="1" smtClean="0">
                <a:solidFill>
                  <a:srgbClr val="0000FF"/>
                </a:solidFill>
              </a:rPr>
              <a:t>Gb/s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pScop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56" r="-3856"/>
          <a:stretch>
            <a:fillRect/>
          </a:stretch>
        </p:blipFill>
        <p:spPr>
          <a:xfrm>
            <a:off x="-174063" y="353540"/>
            <a:ext cx="9452173" cy="5198331"/>
          </a:xfrm>
        </p:spPr>
      </p:pic>
      <p:sp>
        <p:nvSpPr>
          <p:cNvPr id="5" name="TextBox 4"/>
          <p:cNvSpPr txBox="1"/>
          <p:nvPr/>
        </p:nvSpPr>
        <p:spPr>
          <a:xfrm>
            <a:off x="929620" y="5551871"/>
            <a:ext cx="717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dead time: 10%, </a:t>
            </a:r>
          </a:p>
          <a:p>
            <a:r>
              <a:rPr lang="en-US" dirty="0" smtClean="0"/>
              <a:t>E</a:t>
            </a:r>
            <a:r>
              <a:rPr lang="en-US" dirty="0" smtClean="0"/>
              <a:t>ffective transmission rate: 0.9 × 16 = 14.5 </a:t>
            </a:r>
            <a:r>
              <a:rPr lang="en-US" dirty="0" err="1" smtClean="0"/>
              <a:t>Gb/s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tiPCI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1320" r="-41320"/>
          <a:stretch>
            <a:fillRect/>
          </a:stretch>
        </p:blipFill>
        <p:spPr>
          <a:xfrm>
            <a:off x="0" y="1417638"/>
            <a:ext cx="9144000" cy="5084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MA_te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CIeIS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4989" r="-54989"/>
          <a:stretch>
            <a:fillRect/>
          </a:stretch>
        </p:blipFill>
        <p:spPr>
          <a:xfrm>
            <a:off x="-2216779" y="392821"/>
            <a:ext cx="11139258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75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Parameters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48" y="1121135"/>
            <a:ext cx="8862647" cy="554372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estimated event size at the FE is </a:t>
            </a:r>
            <a:r>
              <a:rPr lang="en-US" sz="2800" b="1" dirty="0" smtClean="0">
                <a:solidFill>
                  <a:srgbClr val="FF0000"/>
                </a:solidFill>
              </a:rPr>
              <a:t>500 </a:t>
            </a:r>
            <a:r>
              <a:rPr lang="en-US" sz="2800" b="1" dirty="0" err="1" smtClean="0">
                <a:solidFill>
                  <a:srgbClr val="FF0000"/>
                </a:solidFill>
              </a:rPr>
              <a:t>kB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</a:t>
            </a:r>
            <a:r>
              <a:rPr lang="en-US" sz="2800" dirty="0" smtClean="0"/>
              <a:t> reference value for the trigger </a:t>
            </a:r>
            <a:r>
              <a:rPr lang="en-US" sz="2800" dirty="0" smtClean="0"/>
              <a:t>rate is </a:t>
            </a:r>
            <a:r>
              <a:rPr lang="en-US" sz="2800" b="1" dirty="0" smtClean="0">
                <a:solidFill>
                  <a:srgbClr val="FF0000"/>
                </a:solidFill>
              </a:rPr>
              <a:t>150 kHz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Number </a:t>
            </a:r>
            <a:r>
              <a:rPr lang="en-US" sz="2800" dirty="0" smtClean="0"/>
              <a:t>of FEE 2Gb/s data links : </a:t>
            </a:r>
            <a:r>
              <a:rPr lang="en-US" sz="2800" b="1" dirty="0" smtClean="0">
                <a:solidFill>
                  <a:srgbClr val="FF0000"/>
                </a:solidFill>
              </a:rPr>
              <a:t>325</a:t>
            </a:r>
          </a:p>
          <a:p>
            <a:r>
              <a:rPr lang="en-US" sz="2800" dirty="0" smtClean="0"/>
              <a:t>We set the aggregate ROM input rate to </a:t>
            </a:r>
            <a:r>
              <a:rPr lang="en-US" sz="2800" b="1" dirty="0" smtClean="0">
                <a:solidFill>
                  <a:srgbClr val="0000FF"/>
                </a:solidFill>
              </a:rPr>
              <a:t>10 </a:t>
            </a:r>
            <a:r>
              <a:rPr lang="en-US" sz="2800" b="1" dirty="0" err="1" smtClean="0">
                <a:solidFill>
                  <a:srgbClr val="0000FF"/>
                </a:solidFill>
              </a:rPr>
              <a:t>Gb/s</a:t>
            </a:r>
            <a:r>
              <a:rPr lang="en-US" sz="2800" dirty="0" smtClean="0"/>
              <a:t>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With these assumptions</a:t>
            </a:r>
            <a:r>
              <a:rPr lang="en-US" sz="2800" dirty="0" smtClean="0"/>
              <a:t> the </a:t>
            </a:r>
            <a:r>
              <a:rPr lang="en-US" sz="2800" dirty="0" smtClean="0"/>
              <a:t>number of ROMs needed to manage the</a:t>
            </a:r>
            <a:r>
              <a:rPr lang="en-US" sz="2800" dirty="0" smtClean="0"/>
              <a:t> data </a:t>
            </a:r>
            <a:r>
              <a:rPr lang="en-US" sz="2800" dirty="0" smtClean="0"/>
              <a:t>flux</a:t>
            </a:r>
            <a:r>
              <a:rPr lang="en-US" sz="2800" dirty="0" smtClean="0"/>
              <a:t> is of </a:t>
            </a:r>
            <a:r>
              <a:rPr lang="en-US" sz="2800" dirty="0" smtClean="0"/>
              <a:t>the order of:</a:t>
            </a:r>
            <a:br>
              <a:rPr lang="en-US" sz="2800" dirty="0" smtClean="0"/>
            </a:br>
            <a:r>
              <a:rPr lang="en-US" sz="2800" dirty="0" smtClean="0"/>
              <a:t>(8. × 500. ×10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) × (</a:t>
            </a:r>
            <a:r>
              <a:rPr lang="en-US" sz="2800" b="1" dirty="0" smtClean="0"/>
              <a:t>150. × 10</a:t>
            </a:r>
            <a:r>
              <a:rPr lang="en-US" sz="2800" b="1" baseline="30000" dirty="0" smtClean="0"/>
              <a:t>3</a:t>
            </a:r>
            <a:r>
              <a:rPr lang="en-US" sz="2800" dirty="0" smtClean="0"/>
              <a:t>)/(10. ×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) =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60 </a:t>
            </a:r>
            <a:r>
              <a:rPr lang="en-US" sz="2800" b="1" dirty="0" smtClean="0">
                <a:solidFill>
                  <a:srgbClr val="FF0000"/>
                </a:solidFill>
              </a:rPr>
              <a:t>boards</a:t>
            </a:r>
          </a:p>
          <a:p>
            <a:r>
              <a:rPr lang="en-US" sz="2800" dirty="0" smtClean="0"/>
              <a:t>Each ROM will handle ∼</a:t>
            </a:r>
            <a:r>
              <a:rPr lang="en-US" sz="2800" b="1" dirty="0" smtClean="0">
                <a:solidFill>
                  <a:srgbClr val="FF0000"/>
                </a:solidFill>
              </a:rPr>
              <a:t>10 </a:t>
            </a:r>
            <a:r>
              <a:rPr lang="en-US" sz="2800" b="1" dirty="0" err="1" smtClean="0">
                <a:solidFill>
                  <a:srgbClr val="FF0000"/>
                </a:solidFill>
              </a:rPr>
              <a:t>kB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fragment size </a:t>
            </a:r>
            <a:r>
              <a:rPr lang="en-US" sz="2800" dirty="0" smtClean="0">
                <a:solidFill>
                  <a:srgbClr val="000000"/>
                </a:solidFill>
              </a:rPr>
              <a:t>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150 kHz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To cope with higher rates? </a:t>
            </a:r>
            <a:br>
              <a:rPr lang="en-US" sz="2800" dirty="0" smtClean="0"/>
            </a:br>
            <a:r>
              <a:rPr lang="en-US" sz="2800" dirty="0" smtClean="0"/>
              <a:t>Increase the number of ROMs accordingly</a:t>
            </a:r>
            <a:r>
              <a:rPr lang="en-US" sz="2800" dirty="0" smtClean="0"/>
              <a:t>: 300 kHz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120 ROMs.</a:t>
            </a:r>
            <a:endParaRPr lang="en-US" sz="2800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386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Implementation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312"/>
            <a:ext cx="8229600" cy="5465046"/>
          </a:xfrm>
        </p:spPr>
        <p:txBody>
          <a:bodyPr>
            <a:noAutofit/>
          </a:bodyPr>
          <a:lstStyle/>
          <a:p>
            <a:r>
              <a:rPr lang="en-US" sz="2800" dirty="0" smtClean="0"/>
              <a:t>Solution based on FPGA and PC/CPUs appears to be more versatile than the one based on stand alone custom board.</a:t>
            </a:r>
          </a:p>
          <a:p>
            <a:pPr lvl="1"/>
            <a:r>
              <a:rPr lang="en-US" sz="2400" dirty="0" smtClean="0"/>
              <a:t>The required functionality implemented by means of high level languages.</a:t>
            </a:r>
          </a:p>
          <a:p>
            <a:pPr lvl="1"/>
            <a:r>
              <a:rPr lang="en-US" sz="2400" dirty="0" smtClean="0"/>
              <a:t>Transmission protocol to the HLT farm is no more a constraint.</a:t>
            </a:r>
          </a:p>
          <a:p>
            <a:r>
              <a:rPr lang="en-US" sz="2800" dirty="0" smtClean="0"/>
              <a:t>The trigger rate of </a:t>
            </a:r>
            <a:r>
              <a:rPr lang="en-US" sz="2800" b="1" dirty="0" smtClean="0"/>
              <a:t>150 kHz </a:t>
            </a:r>
            <a:r>
              <a:rPr lang="en-US" sz="2800" dirty="0" smtClean="0"/>
              <a:t>constraints the available processing time per CPU to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CPU </a:t>
            </a:r>
            <a:r>
              <a:rPr lang="en-US" sz="2800" b="1" dirty="0" smtClean="0">
                <a:solidFill>
                  <a:srgbClr val="FF0000"/>
                </a:solidFill>
              </a:rPr>
              <a:t>/ 150. 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</a:t>
            </a:r>
            <a:r>
              <a:rPr lang="en-US" sz="2800" baseline="-25000" dirty="0" smtClean="0"/>
              <a:t>CPU </a:t>
            </a:r>
            <a:r>
              <a:rPr lang="en-US" sz="2800" dirty="0" smtClean="0"/>
              <a:t>being the number of CPU cores per PC box.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 processing time of the order of 1 ms per CPU would require</a:t>
            </a:r>
            <a:r>
              <a:rPr lang="en-US" sz="2800" dirty="0" smtClean="0"/>
              <a:t> order </a:t>
            </a:r>
            <a:r>
              <a:rPr lang="en-US" sz="2800" dirty="0" smtClean="0"/>
              <a:t>of 100 </a:t>
            </a:r>
            <a:r>
              <a:rPr lang="en-US" sz="2800" dirty="0" smtClean="0"/>
              <a:t>CPU cores per </a:t>
            </a:r>
            <a:r>
              <a:rPr lang="en-US" sz="2800" dirty="0" smtClean="0"/>
              <a:t>box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6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Implementation(II) – Block Diagram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9616" y="1706880"/>
            <a:ext cx="6035040" cy="347472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952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27856" y="3733800"/>
            <a:ext cx="838200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4856" y="5181600"/>
            <a:ext cx="533400" cy="3810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98856" y="5181600"/>
            <a:ext cx="381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65456" y="5181600"/>
            <a:ext cx="457200" cy="3810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56056" y="5181600"/>
            <a:ext cx="762000" cy="533400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32988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 flipH="1">
            <a:off x="33750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 flipH="1">
            <a:off x="34512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 flipH="1">
            <a:off x="35274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 flipH="1">
            <a:off x="36036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 flipH="1">
            <a:off x="37560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 flipH="1">
            <a:off x="38322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 flipH="1">
            <a:off x="39084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 flipH="1">
            <a:off x="39846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 flipH="1">
            <a:off x="40608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 flipH="1">
            <a:off x="41370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 flipH="1">
            <a:off x="42132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 flipH="1">
            <a:off x="42894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 flipH="1">
            <a:off x="43656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 flipH="1">
            <a:off x="4441856" y="5410200"/>
            <a:ext cx="45719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241456" y="1905000"/>
            <a:ext cx="457200" cy="1588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98656" y="2057400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98656" y="5181600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51056" y="52578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5400000" flipH="1" flipV="1">
            <a:off x="-472250" y="4075906"/>
            <a:ext cx="4343400" cy="1588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54272" y="3162300"/>
            <a:ext cx="1562100" cy="1562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C:\Documents and Settings\Roberto\Desktop\xlogo_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896" y="3731452"/>
            <a:ext cx="1066800" cy="3810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6880256" y="3886200"/>
            <a:ext cx="548640" cy="5486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rot="16200000">
            <a:off x="6156356" y="2019300"/>
            <a:ext cx="914400" cy="685800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rot="16200000">
            <a:off x="6384956" y="2019300"/>
            <a:ext cx="3810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16200000">
            <a:off x="6613556" y="2552700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6384956" y="2552700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6200000">
            <a:off x="7185056" y="1981200"/>
            <a:ext cx="685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89856" y="198120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89856" y="228600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489856" y="182880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89856" y="2133600"/>
            <a:ext cx="76200" cy="76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917856" y="5791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PCIexpress</a:t>
            </a:r>
            <a:r>
              <a:rPr lang="en-US" sz="1600" dirty="0" smtClean="0">
                <a:latin typeface="Comic Sans MS" pitchFamily="66" charset="0"/>
              </a:rPr>
              <a:t> 4x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5568" y="5757204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Dual port RAM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263292" y="4343400"/>
            <a:ext cx="550164" cy="1219200"/>
          </a:xfrm>
          <a:prstGeom prst="straightConnector1">
            <a:avLst/>
          </a:prstGeom>
          <a:ln w="158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851056" y="21336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>
            <a:off x="4958492" y="2193036"/>
            <a:ext cx="685800" cy="566928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6200000">
            <a:off x="5263292" y="2269236"/>
            <a:ext cx="2286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0">
            <a:off x="5034692" y="22692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rot="16200000">
            <a:off x="5034692" y="24978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rot="16200000">
            <a:off x="4348892" y="2193036"/>
            <a:ext cx="685800" cy="566928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6200000">
            <a:off x="4653692" y="2269236"/>
            <a:ext cx="2286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16200000">
            <a:off x="4425092" y="22692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16200000">
            <a:off x="4425092" y="24978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6200000">
            <a:off x="3739292" y="2193036"/>
            <a:ext cx="685800" cy="566928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16200000">
            <a:off x="4044092" y="2269236"/>
            <a:ext cx="2286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16200000">
            <a:off x="3815492" y="22692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16200000">
            <a:off x="3815492" y="24978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16200000">
            <a:off x="3129692" y="2193036"/>
            <a:ext cx="685800" cy="566928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16200000">
            <a:off x="3434492" y="2269236"/>
            <a:ext cx="2286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16200000">
            <a:off x="3205892" y="22692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16200000">
            <a:off x="3205892" y="24978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16200000">
            <a:off x="5568092" y="2193036"/>
            <a:ext cx="685800" cy="566928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16200000">
            <a:off x="5872892" y="2269236"/>
            <a:ext cx="2286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16200000">
            <a:off x="5644292" y="22692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16200000">
            <a:off x="5644292" y="2497836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32656" y="18288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32656" y="22098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32256" y="17526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441856" y="17526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222656" y="17526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051456" y="17526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661056" y="1752600"/>
            <a:ext cx="304800" cy="304800"/>
          </a:xfrm>
          <a:prstGeom prst="ellipse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070256" y="3810000"/>
            <a:ext cx="320040" cy="320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628040" y="3886200"/>
            <a:ext cx="256032" cy="256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70256" y="4267200"/>
            <a:ext cx="3810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565556" y="4267200"/>
            <a:ext cx="3810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070256" y="3505200"/>
            <a:ext cx="280416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070256" y="3048000"/>
            <a:ext cx="3810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65556" y="3048000"/>
            <a:ext cx="3810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804056" y="3172968"/>
            <a:ext cx="256032" cy="256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185056" y="3172968"/>
            <a:ext cx="256032" cy="2560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860456" y="3733800"/>
            <a:ext cx="2667000" cy="2209800"/>
          </a:xfrm>
          <a:prstGeom prst="straightConnector1">
            <a:avLst/>
          </a:prstGeom>
          <a:ln w="158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6232556" y="4838700"/>
            <a:ext cx="1524000" cy="228600"/>
          </a:xfrm>
          <a:prstGeom prst="straightConnector1">
            <a:avLst/>
          </a:prstGeom>
          <a:ln w="158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976050" y="1676796"/>
            <a:ext cx="1485106" cy="305198"/>
          </a:xfrm>
          <a:prstGeom prst="straightConnector1">
            <a:avLst/>
          </a:prstGeom>
          <a:ln w="158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417296" y="2057400"/>
            <a:ext cx="381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569696" y="2133600"/>
            <a:ext cx="152400" cy="152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6200000">
            <a:off x="1950696" y="2057400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2255496" y="2133600"/>
            <a:ext cx="2286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200000">
            <a:off x="1950696" y="2133600"/>
            <a:ext cx="152400" cy="152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493496" y="2743200"/>
            <a:ext cx="1143000" cy="6096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493496" y="3352800"/>
            <a:ext cx="1143000" cy="6096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264896" y="2819400"/>
            <a:ext cx="2286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722096" y="2819400"/>
            <a:ext cx="838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798296" y="28194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950696" y="28194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103096" y="28194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255496" y="28194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407896" y="28194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264896" y="3429000"/>
            <a:ext cx="228600" cy="457200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1722096" y="3429000"/>
            <a:ext cx="838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798296" y="34290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950696" y="34290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103096" y="34290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2255496" y="34290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407896" y="3429000"/>
            <a:ext cx="7620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-45164" y="335866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SNAP12 RX</a:t>
            </a:r>
          </a:p>
          <a:p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Front-Ends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49440" y="275138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SFP RTX</a:t>
            </a:r>
          </a:p>
          <a:p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FCTS I/F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540312" y="557197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FPGA – </a:t>
            </a:r>
            <a:r>
              <a:rPr lang="en-US" sz="1600" dirty="0" err="1" smtClean="0">
                <a:latin typeface="Comic Sans MS" pitchFamily="66" charset="0"/>
              </a:rPr>
              <a:t>Virtex</a:t>
            </a:r>
            <a:r>
              <a:rPr lang="en-US" sz="1600" dirty="0" smtClean="0">
                <a:latin typeface="Comic Sans MS" pitchFamily="66" charset="0"/>
              </a:rPr>
              <a:t> 6/7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612835" y="133824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Power Management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58180" y="5943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Clock Management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4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4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ROM </a:t>
            </a:r>
            <a:r>
              <a:rPr lang="en-US" dirty="0" err="1" smtClean="0">
                <a:solidFill>
                  <a:srgbClr val="0000FF"/>
                </a:solidFill>
              </a:rPr>
              <a:t>PCIe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Architecture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97"/>
            <a:ext cx="8229600" cy="1972994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94" dirty="0" smtClean="0"/>
              <a:t>HLT can be performed on the same farm</a:t>
            </a:r>
            <a:r>
              <a:rPr lang="en-US" sz="3294" dirty="0" smtClean="0"/>
              <a:t> used to implement the ROMs:</a:t>
            </a:r>
            <a:endParaRPr lang="en-US" sz="3294" dirty="0" smtClean="0"/>
          </a:p>
          <a:p>
            <a:pPr lvl="1"/>
            <a:r>
              <a:rPr lang="en-US" dirty="0" smtClean="0"/>
              <a:t>The event </a:t>
            </a:r>
            <a:r>
              <a:rPr lang="en-US" dirty="0" smtClean="0"/>
              <a:t>builder farm</a:t>
            </a:r>
            <a:r>
              <a:rPr lang="en-US" dirty="0" smtClean="0"/>
              <a:t> can </a:t>
            </a:r>
            <a:r>
              <a:rPr lang="en-US" dirty="0" smtClean="0"/>
              <a:t>fit the ROMs as plug-in cards</a:t>
            </a:r>
          </a:p>
          <a:p>
            <a:pPr lvl="1"/>
            <a:r>
              <a:rPr lang="en-US" dirty="0" smtClean="0"/>
              <a:t>Exploit existing hardware and reduce </a:t>
            </a:r>
            <a:r>
              <a:rPr lang="en-US" dirty="0" smtClean="0"/>
              <a:t>costs.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3" descr="gaetano2.png"/>
          <p:cNvPicPr>
            <a:picLocks noChangeAspect="1"/>
          </p:cNvPicPr>
          <p:nvPr/>
        </p:nvPicPr>
        <p:blipFill>
          <a:blip r:embed="rId2"/>
          <a:srcRect t="-13229" b="-13229"/>
          <a:stretch>
            <a:fillRect/>
          </a:stretch>
        </p:blipFill>
        <p:spPr>
          <a:xfrm>
            <a:off x="1596708" y="3385430"/>
            <a:ext cx="5662246" cy="31140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77955" y="5627078"/>
            <a:ext cx="5753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12270" y="4120042"/>
            <a:ext cx="129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filter farm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Architecture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984" y="2356927"/>
            <a:ext cx="811782" cy="4975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9766" y="2121235"/>
            <a:ext cx="1060553" cy="108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Server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49458" y="1683948"/>
            <a:ext cx="1254299" cy="13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7984" y="1063345"/>
            <a:ext cx="40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53367" y="1341019"/>
            <a:ext cx="123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optical link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253855" y="2383115"/>
            <a:ext cx="811782" cy="4975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65637" y="2147423"/>
            <a:ext cx="1060553" cy="108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Server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065329" y="1710136"/>
            <a:ext cx="1254299" cy="13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53855" y="1089533"/>
            <a:ext cx="40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82331" y="1458865"/>
            <a:ext cx="123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optical link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666315" y="4124620"/>
            <a:ext cx="4032711" cy="1545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Switch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53119" y="3208039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97306" y="1828197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Event building</a:t>
            </a:r>
          </a:p>
          <a:p>
            <a:r>
              <a:rPr lang="en-US" b="1" dirty="0" smtClean="0"/>
              <a:t>and HLT</a:t>
            </a:r>
            <a:endParaRPr lang="en-US" b="1" dirty="0"/>
          </a:p>
        </p:txBody>
      </p:sp>
      <p:cxnSp>
        <p:nvCxnSpPr>
          <p:cNvPr id="23" name="Straight Arrow Connector 22"/>
          <p:cNvCxnSpPr>
            <a:stCxn id="11" idx="2"/>
          </p:cNvCxnSpPr>
          <p:nvPr/>
        </p:nvCxnSpPr>
        <p:spPr>
          <a:xfrm rot="5400000">
            <a:off x="6480779" y="3007304"/>
            <a:ext cx="888212" cy="13420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1659" y="5969530"/>
            <a:ext cx="894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server gets data from the FEE through the ROM interface and distribute event fragments </a:t>
            </a:r>
          </a:p>
          <a:p>
            <a:r>
              <a:rPr lang="en-US" dirty="0" smtClean="0"/>
              <a:t>to the other PC servers, to perform the event building and the HLT event selection.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Test setup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DSCF106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1417638"/>
            <a:ext cx="9341463" cy="5137445"/>
          </a:xfrm>
        </p:spPr>
      </p:pic>
      <p:sp>
        <p:nvSpPr>
          <p:cNvPr id="5" name="TextBox 4"/>
          <p:cNvSpPr txBox="1"/>
          <p:nvPr/>
        </p:nvSpPr>
        <p:spPr>
          <a:xfrm>
            <a:off x="2930133" y="5499494"/>
            <a:ext cx="1188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Evaluation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board 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F106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555007" y="654702"/>
            <a:ext cx="10210708" cy="5615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5862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FPGA logic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2292" y="793039"/>
            <a:ext cx="1733928" cy="2220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PCIe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Core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088933" y="1842559"/>
            <a:ext cx="228148" cy="6683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537" y="3127839"/>
            <a:ext cx="1972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 lanes @ 2.5 </a:t>
            </a:r>
            <a:r>
              <a:rPr lang="en-US" b="1" dirty="0" err="1" smtClean="0"/>
              <a:t>Gb/</a:t>
            </a:r>
            <a:r>
              <a:rPr lang="en-US" b="1" dirty="0" err="1" smtClean="0"/>
              <a:t>s</a:t>
            </a:r>
            <a:endParaRPr lang="en-US" b="1" dirty="0" smtClean="0"/>
          </a:p>
          <a:p>
            <a:r>
              <a:rPr lang="en-US" b="1" dirty="0" smtClean="0"/>
              <a:t>16 </a:t>
            </a:r>
            <a:r>
              <a:rPr lang="en-US" b="1" dirty="0" err="1" smtClean="0"/>
              <a:t>Gb/s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018264" y="1165696"/>
            <a:ext cx="1597039" cy="3726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Rx engine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18264" y="2339749"/>
            <a:ext cx="1597039" cy="3726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</a:t>
            </a:r>
            <a:r>
              <a:rPr lang="en-US" dirty="0" err="1" smtClean="0"/>
              <a:t>x</a:t>
            </a:r>
            <a:r>
              <a:rPr lang="en-US" dirty="0" smtClean="0"/>
              <a:t> engine</a:t>
            </a:r>
            <a:endParaRPr lang="en-US" dirty="0"/>
          </a:p>
        </p:txBody>
      </p:sp>
      <p:cxnSp>
        <p:nvCxnSpPr>
          <p:cNvPr id="10" name="Straight Connector 9"/>
          <p:cNvCxnSpPr>
            <a:endCxn id="7" idx="1"/>
          </p:cNvCxnSpPr>
          <p:nvPr/>
        </p:nvCxnSpPr>
        <p:spPr>
          <a:xfrm>
            <a:off x="3066220" y="1352024"/>
            <a:ext cx="9520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66220" y="2526077"/>
            <a:ext cx="9520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 rot="5400000">
            <a:off x="4416085" y="1939050"/>
            <a:ext cx="80139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83113" y="1660033"/>
            <a:ext cx="1733928" cy="5475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</p:txBody>
      </p:sp>
      <p:cxnSp>
        <p:nvCxnSpPr>
          <p:cNvPr id="17" name="Shape 16"/>
          <p:cNvCxnSpPr>
            <a:stCxn id="7" idx="3"/>
            <a:endCxn id="15" idx="0"/>
          </p:cNvCxnSpPr>
          <p:nvPr/>
        </p:nvCxnSpPr>
        <p:spPr>
          <a:xfrm>
            <a:off x="5615303" y="1352024"/>
            <a:ext cx="1534774" cy="30800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15" idx="2"/>
            <a:endCxn id="8" idx="3"/>
          </p:cNvCxnSpPr>
          <p:nvPr/>
        </p:nvCxnSpPr>
        <p:spPr>
          <a:xfrm rot="5400000">
            <a:off x="6223456" y="1599456"/>
            <a:ext cx="318468" cy="15347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73480" y="3234310"/>
            <a:ext cx="2091360" cy="890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DMA</a:t>
            </a:r>
          </a:p>
          <a:p>
            <a:pPr algn="ctr"/>
            <a:r>
              <a:rPr lang="en-US" b="1" dirty="0" smtClean="0"/>
              <a:t>FIFO</a:t>
            </a:r>
            <a:endParaRPr lang="en-US" b="1" dirty="0"/>
          </a:p>
        </p:txBody>
      </p:sp>
      <p:cxnSp>
        <p:nvCxnSpPr>
          <p:cNvPr id="24" name="Straight Arrow Connector 23"/>
          <p:cNvCxnSpPr>
            <a:stCxn id="22" idx="0"/>
            <a:endCxn id="8" idx="2"/>
          </p:cNvCxnSpPr>
          <p:nvPr/>
        </p:nvCxnSpPr>
        <p:spPr>
          <a:xfrm rot="16200000" flipV="1">
            <a:off x="4557019" y="2972169"/>
            <a:ext cx="521906" cy="2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63259" y="2938658"/>
            <a:ext cx="327013" cy="128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16698" y="282909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64840" y="2864977"/>
            <a:ext cx="191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FIFO: 512 × 64 bits</a:t>
            </a:r>
            <a:endParaRPr lang="en-US" dirty="0"/>
          </a:p>
        </p:txBody>
      </p:sp>
      <p:cxnSp>
        <p:nvCxnSpPr>
          <p:cNvPr id="33" name="Straight Arrow Connector 32"/>
          <p:cNvCxnSpPr>
            <a:endCxn id="22" idx="2"/>
          </p:cNvCxnSpPr>
          <p:nvPr/>
        </p:nvCxnSpPr>
        <p:spPr>
          <a:xfrm rot="16200000" flipV="1">
            <a:off x="4404452" y="4539330"/>
            <a:ext cx="829420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663259" y="4370230"/>
            <a:ext cx="327013" cy="128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eft-Right Arrow 34"/>
          <p:cNvSpPr/>
          <p:nvPr/>
        </p:nvSpPr>
        <p:spPr>
          <a:xfrm>
            <a:off x="282809" y="2038946"/>
            <a:ext cx="707260" cy="3373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11459" y="586734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MHz, 64 </a:t>
            </a:r>
            <a:r>
              <a:rPr lang="en-US" dirty="0" smtClean="0"/>
              <a:t>bits</a:t>
            </a:r>
          </a:p>
          <a:p>
            <a:r>
              <a:rPr lang="en-US" dirty="0" smtClean="0"/>
              <a:t>16 </a:t>
            </a:r>
            <a:r>
              <a:rPr lang="en-US" dirty="0" err="1" smtClean="0"/>
              <a:t>Gb/s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005171" y="5866546"/>
            <a:ext cx="1642669" cy="9126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</a:t>
            </a:r>
          </a:p>
          <a:p>
            <a:pPr algn="ctr"/>
            <a:r>
              <a:rPr lang="en-US" dirty="0" smtClean="0"/>
              <a:t>Generator</a:t>
            </a:r>
          </a:p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005171" y="4721276"/>
            <a:ext cx="1642669" cy="608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DMA Buffer</a:t>
            </a:r>
          </a:p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41945" y="5841708"/>
            <a:ext cx="49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full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48" idx="0"/>
            <a:endCxn id="49" idx="2"/>
          </p:cNvCxnSpPr>
          <p:nvPr/>
        </p:nvCxnSpPr>
        <p:spPr>
          <a:xfrm rot="5400000" flipH="1" flipV="1">
            <a:off x="4558079" y="5598119"/>
            <a:ext cx="5368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652152" y="5592873"/>
            <a:ext cx="327013" cy="1283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22" idx="3"/>
            <a:endCxn id="48" idx="3"/>
          </p:cNvCxnSpPr>
          <p:nvPr/>
        </p:nvCxnSpPr>
        <p:spPr>
          <a:xfrm flipH="1">
            <a:off x="5647840" y="3679466"/>
            <a:ext cx="217000" cy="2643392"/>
          </a:xfrm>
          <a:prstGeom prst="bentConnector3">
            <a:avLst>
              <a:gd name="adj1" fmla="val -364798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29186" y="418556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463</Words>
  <Application>Microsoft Macintosh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ROM Project Status update</vt:lpstr>
      <vt:lpstr>Parameters</vt:lpstr>
      <vt:lpstr>Implementation</vt:lpstr>
      <vt:lpstr>Implementation(II) – Block Diagram</vt:lpstr>
      <vt:lpstr>ROM PCIe Architecture</vt:lpstr>
      <vt:lpstr>Architecture</vt:lpstr>
      <vt:lpstr>Test setup</vt:lpstr>
      <vt:lpstr>Slide 8</vt:lpstr>
      <vt:lpstr>FPGA logic</vt:lpstr>
      <vt:lpstr>Slide 10</vt:lpstr>
      <vt:lpstr>Slide 11</vt:lpstr>
      <vt:lpstr>Slide 12</vt:lpstr>
      <vt:lpstr>Slide 13</vt:lpstr>
      <vt:lpstr>Slide 14</vt:lpstr>
    </vt:vector>
  </TitlesOfParts>
  <Company>INFN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  Status update</dc:title>
  <dc:creator>Umberto Marconi</dc:creator>
  <cp:lastModifiedBy>Umberto Marconi</cp:lastModifiedBy>
  <cp:revision>37</cp:revision>
  <dcterms:created xsi:type="dcterms:W3CDTF">2011-05-29T14:33:31Z</dcterms:created>
  <dcterms:modified xsi:type="dcterms:W3CDTF">2011-05-30T21:29:30Z</dcterms:modified>
</cp:coreProperties>
</file>