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7" r:id="rId2"/>
    <p:sldId id="308" r:id="rId3"/>
    <p:sldId id="265" r:id="rId4"/>
    <p:sldId id="264" r:id="rId5"/>
    <p:sldId id="321" r:id="rId6"/>
    <p:sldId id="303" r:id="rId7"/>
    <p:sldId id="313" r:id="rId8"/>
    <p:sldId id="314" r:id="rId9"/>
    <p:sldId id="315" r:id="rId10"/>
    <p:sldId id="316" r:id="rId11"/>
    <p:sldId id="317" r:id="rId12"/>
    <p:sldId id="309" r:id="rId13"/>
    <p:sldId id="323" r:id="rId14"/>
    <p:sldId id="324" r:id="rId15"/>
    <p:sldId id="322" r:id="rId16"/>
    <p:sldId id="311" r:id="rId17"/>
    <p:sldId id="312" r:id="rId18"/>
    <p:sldId id="319" r:id="rId19"/>
    <p:sldId id="320" r:id="rId20"/>
    <p:sldId id="274" r:id="rId21"/>
    <p:sldId id="30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iano:Documents:Documenti:INFN:SuperB:SVT:W5:StripletsW5_S1B_P1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Times New Roman"/>
                <a:cs typeface="Times New Roman"/>
              </a:defRPr>
            </a:pPr>
            <a:r>
              <a:rPr lang="en-US" sz="1600">
                <a:latin typeface="Arial"/>
              </a:rPr>
              <a:t>W5</a:t>
            </a:r>
            <a:r>
              <a:rPr lang="en-US" sz="1600" baseline="0">
                <a:latin typeface="Arial"/>
              </a:rPr>
              <a:t>    </a:t>
            </a:r>
            <a:r>
              <a:rPr lang="en-US" sz="1600">
                <a:latin typeface="Arial"/>
              </a:rPr>
              <a:t>S1B</a:t>
            </a:r>
            <a:r>
              <a:rPr lang="en-US" sz="1600" baseline="0">
                <a:latin typeface="Arial"/>
              </a:rPr>
              <a:t>    </a:t>
            </a:r>
            <a:r>
              <a:rPr lang="en-US" sz="1600">
                <a:latin typeface="Arial"/>
              </a:rPr>
              <a:t> P109</a:t>
            </a:r>
            <a:r>
              <a:rPr lang="en-US" sz="1600" baseline="0">
                <a:latin typeface="Arial"/>
              </a:rPr>
              <a:t>     Total Strip </a:t>
            </a:r>
            <a:r>
              <a:rPr lang="en-US" sz="1600">
                <a:latin typeface="Arial"/>
              </a:rPr>
              <a:t>Capacitance</a:t>
            </a:r>
          </a:p>
        </c:rich>
      </c:tx>
      <c:layout>
        <c:manualLayout>
          <c:xMode val="edge"/>
          <c:yMode val="edge"/>
          <c:x val="0.13770916185885"/>
          <c:y val="0.020617516809164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57175831399"/>
          <c:y val="0.128569018114527"/>
          <c:w val="0.718380902448912"/>
          <c:h val="0.690701864316777"/>
        </c:manualLayout>
      </c:layout>
      <c:scatterChart>
        <c:scatterStyle val="lineMarker"/>
        <c:varyColors val="0"/>
        <c:ser>
          <c:idx val="2"/>
          <c:order val="0"/>
          <c:tx>
            <c:v>1kHz</c:v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'C-All'!$R$3:$R$52</c:f>
              <c:numCache>
                <c:formatCode>0.00E+00</c:formatCode>
                <c:ptCount val="50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  <c:pt idx="8">
                  <c:v>18.0</c:v>
                </c:pt>
                <c:pt idx="9">
                  <c:v>20.0</c:v>
                </c:pt>
                <c:pt idx="10">
                  <c:v>22.0</c:v>
                </c:pt>
                <c:pt idx="11">
                  <c:v>24.0</c:v>
                </c:pt>
                <c:pt idx="12">
                  <c:v>26.0</c:v>
                </c:pt>
                <c:pt idx="13">
                  <c:v>28.0</c:v>
                </c:pt>
                <c:pt idx="14">
                  <c:v>30.0</c:v>
                </c:pt>
                <c:pt idx="15">
                  <c:v>32.0</c:v>
                </c:pt>
                <c:pt idx="16">
                  <c:v>34.0</c:v>
                </c:pt>
                <c:pt idx="17">
                  <c:v>36.0</c:v>
                </c:pt>
                <c:pt idx="18">
                  <c:v>38.0</c:v>
                </c:pt>
                <c:pt idx="19">
                  <c:v>40.0</c:v>
                </c:pt>
                <c:pt idx="20">
                  <c:v>42.0</c:v>
                </c:pt>
                <c:pt idx="21">
                  <c:v>44.0</c:v>
                </c:pt>
                <c:pt idx="22">
                  <c:v>46.0</c:v>
                </c:pt>
                <c:pt idx="23">
                  <c:v>48.0</c:v>
                </c:pt>
                <c:pt idx="24">
                  <c:v>50.0</c:v>
                </c:pt>
                <c:pt idx="25">
                  <c:v>52.0</c:v>
                </c:pt>
                <c:pt idx="26">
                  <c:v>54.0</c:v>
                </c:pt>
                <c:pt idx="27">
                  <c:v>56.0</c:v>
                </c:pt>
                <c:pt idx="28">
                  <c:v>58.0</c:v>
                </c:pt>
                <c:pt idx="29">
                  <c:v>60.0</c:v>
                </c:pt>
                <c:pt idx="30">
                  <c:v>62.0</c:v>
                </c:pt>
                <c:pt idx="31">
                  <c:v>64.0</c:v>
                </c:pt>
                <c:pt idx="32">
                  <c:v>66.0</c:v>
                </c:pt>
                <c:pt idx="33">
                  <c:v>68.0</c:v>
                </c:pt>
                <c:pt idx="34">
                  <c:v>70.0</c:v>
                </c:pt>
                <c:pt idx="35">
                  <c:v>72.0</c:v>
                </c:pt>
                <c:pt idx="36">
                  <c:v>74.0</c:v>
                </c:pt>
                <c:pt idx="37">
                  <c:v>76.0</c:v>
                </c:pt>
                <c:pt idx="38">
                  <c:v>78.0</c:v>
                </c:pt>
                <c:pt idx="39">
                  <c:v>80.0</c:v>
                </c:pt>
                <c:pt idx="40">
                  <c:v>82.0</c:v>
                </c:pt>
                <c:pt idx="41">
                  <c:v>84.0</c:v>
                </c:pt>
                <c:pt idx="42">
                  <c:v>86.0</c:v>
                </c:pt>
                <c:pt idx="43">
                  <c:v>88.0</c:v>
                </c:pt>
                <c:pt idx="44">
                  <c:v>90.0</c:v>
                </c:pt>
                <c:pt idx="45">
                  <c:v>92.0</c:v>
                </c:pt>
                <c:pt idx="46">
                  <c:v>94.0</c:v>
                </c:pt>
                <c:pt idx="47">
                  <c:v>96.0</c:v>
                </c:pt>
                <c:pt idx="48">
                  <c:v>98.0</c:v>
                </c:pt>
                <c:pt idx="49">
                  <c:v>100.0</c:v>
                </c:pt>
              </c:numCache>
            </c:numRef>
          </c:xVal>
          <c:yVal>
            <c:numRef>
              <c:f>'C-All'!$W$3:$W$52</c:f>
              <c:numCache>
                <c:formatCode>0.00E+00</c:formatCode>
                <c:ptCount val="50"/>
                <c:pt idx="0">
                  <c:v>1.0679816E-11</c:v>
                </c:pt>
                <c:pt idx="1">
                  <c:v>6.18046E-12</c:v>
                </c:pt>
                <c:pt idx="2">
                  <c:v>5.127866E-12</c:v>
                </c:pt>
                <c:pt idx="3">
                  <c:v>4.849155E-12</c:v>
                </c:pt>
                <c:pt idx="4">
                  <c:v>4.728402E-12</c:v>
                </c:pt>
                <c:pt idx="5">
                  <c:v>4.632027E-12</c:v>
                </c:pt>
                <c:pt idx="6">
                  <c:v>4.552836E-12</c:v>
                </c:pt>
                <c:pt idx="7">
                  <c:v>4.48549E-12</c:v>
                </c:pt>
                <c:pt idx="8">
                  <c:v>4.4055E-12</c:v>
                </c:pt>
                <c:pt idx="9">
                  <c:v>3.883488E-12</c:v>
                </c:pt>
                <c:pt idx="10">
                  <c:v>3.784003E-12</c:v>
                </c:pt>
                <c:pt idx="11">
                  <c:v>3.736982E-12</c:v>
                </c:pt>
                <c:pt idx="12">
                  <c:v>3.706191E-12</c:v>
                </c:pt>
                <c:pt idx="13">
                  <c:v>3.681685E-12</c:v>
                </c:pt>
                <c:pt idx="14">
                  <c:v>3.65705E-12</c:v>
                </c:pt>
                <c:pt idx="15">
                  <c:v>3.623217E-12</c:v>
                </c:pt>
                <c:pt idx="16">
                  <c:v>3.610926E-12</c:v>
                </c:pt>
                <c:pt idx="17">
                  <c:v>3.583448E-12</c:v>
                </c:pt>
                <c:pt idx="18">
                  <c:v>3.549454E-12</c:v>
                </c:pt>
                <c:pt idx="19">
                  <c:v>3.522472E-12</c:v>
                </c:pt>
                <c:pt idx="20">
                  <c:v>3.509777E-12</c:v>
                </c:pt>
                <c:pt idx="21">
                  <c:v>3.481531E-12</c:v>
                </c:pt>
                <c:pt idx="22">
                  <c:v>3.454076E-12</c:v>
                </c:pt>
                <c:pt idx="23">
                  <c:v>3.430933E-12</c:v>
                </c:pt>
                <c:pt idx="24">
                  <c:v>3.404922E-12</c:v>
                </c:pt>
                <c:pt idx="25">
                  <c:v>3.370631E-12</c:v>
                </c:pt>
                <c:pt idx="26">
                  <c:v>3.340076E-12</c:v>
                </c:pt>
                <c:pt idx="27">
                  <c:v>3.324224E-12</c:v>
                </c:pt>
                <c:pt idx="28">
                  <c:v>3.297256E-12</c:v>
                </c:pt>
                <c:pt idx="29">
                  <c:v>3.28701E-12</c:v>
                </c:pt>
                <c:pt idx="30">
                  <c:v>3.276407E-12</c:v>
                </c:pt>
                <c:pt idx="31">
                  <c:v>3.265746E-12</c:v>
                </c:pt>
                <c:pt idx="32">
                  <c:v>3.259923E-12</c:v>
                </c:pt>
                <c:pt idx="33">
                  <c:v>3.237823E-12</c:v>
                </c:pt>
                <c:pt idx="34">
                  <c:v>3.233014E-12</c:v>
                </c:pt>
                <c:pt idx="35">
                  <c:v>3.220302E-12</c:v>
                </c:pt>
                <c:pt idx="36">
                  <c:v>3.207754E-12</c:v>
                </c:pt>
                <c:pt idx="37">
                  <c:v>3.198198E-12</c:v>
                </c:pt>
                <c:pt idx="38">
                  <c:v>3.184774E-12</c:v>
                </c:pt>
                <c:pt idx="39">
                  <c:v>3.179948E-12</c:v>
                </c:pt>
                <c:pt idx="40">
                  <c:v>3.174207E-12</c:v>
                </c:pt>
                <c:pt idx="41">
                  <c:v>3.156584E-12</c:v>
                </c:pt>
                <c:pt idx="42">
                  <c:v>3.147062E-12</c:v>
                </c:pt>
                <c:pt idx="43">
                  <c:v>3.141492E-12</c:v>
                </c:pt>
                <c:pt idx="44">
                  <c:v>3.127341E-12</c:v>
                </c:pt>
                <c:pt idx="45">
                  <c:v>3.123866E-12</c:v>
                </c:pt>
                <c:pt idx="46">
                  <c:v>3.113193E-12</c:v>
                </c:pt>
                <c:pt idx="47">
                  <c:v>3.10842E-12</c:v>
                </c:pt>
                <c:pt idx="48">
                  <c:v>3.103612E-12</c:v>
                </c:pt>
                <c:pt idx="49">
                  <c:v>3.096895E-12</c:v>
                </c:pt>
              </c:numCache>
            </c:numRef>
          </c:yVal>
          <c:smooth val="0"/>
        </c:ser>
        <c:ser>
          <c:idx val="4"/>
          <c:order val="1"/>
          <c:tx>
            <c:v>10kHz</c:v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'C-All'!$R$54:$R$103</c:f>
              <c:numCache>
                <c:formatCode>0.00E+00</c:formatCode>
                <c:ptCount val="50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  <c:pt idx="8">
                  <c:v>18.0</c:v>
                </c:pt>
                <c:pt idx="9">
                  <c:v>20.0</c:v>
                </c:pt>
                <c:pt idx="10">
                  <c:v>22.0</c:v>
                </c:pt>
                <c:pt idx="11">
                  <c:v>24.0</c:v>
                </c:pt>
                <c:pt idx="12">
                  <c:v>26.0</c:v>
                </c:pt>
                <c:pt idx="13">
                  <c:v>28.0</c:v>
                </c:pt>
                <c:pt idx="14">
                  <c:v>30.0</c:v>
                </c:pt>
                <c:pt idx="15">
                  <c:v>32.0</c:v>
                </c:pt>
                <c:pt idx="16">
                  <c:v>34.0</c:v>
                </c:pt>
                <c:pt idx="17">
                  <c:v>36.0</c:v>
                </c:pt>
                <c:pt idx="18">
                  <c:v>38.0</c:v>
                </c:pt>
                <c:pt idx="19">
                  <c:v>40.0</c:v>
                </c:pt>
                <c:pt idx="20">
                  <c:v>42.0</c:v>
                </c:pt>
                <c:pt idx="21">
                  <c:v>44.0</c:v>
                </c:pt>
                <c:pt idx="22">
                  <c:v>46.0</c:v>
                </c:pt>
                <c:pt idx="23">
                  <c:v>48.0</c:v>
                </c:pt>
                <c:pt idx="24">
                  <c:v>50.0</c:v>
                </c:pt>
                <c:pt idx="25">
                  <c:v>52.0</c:v>
                </c:pt>
                <c:pt idx="26">
                  <c:v>54.0</c:v>
                </c:pt>
                <c:pt idx="27">
                  <c:v>56.0</c:v>
                </c:pt>
                <c:pt idx="28">
                  <c:v>58.0</c:v>
                </c:pt>
                <c:pt idx="29">
                  <c:v>60.0</c:v>
                </c:pt>
                <c:pt idx="30">
                  <c:v>62.0</c:v>
                </c:pt>
                <c:pt idx="31">
                  <c:v>64.0</c:v>
                </c:pt>
                <c:pt idx="32">
                  <c:v>66.0</c:v>
                </c:pt>
                <c:pt idx="33">
                  <c:v>68.0</c:v>
                </c:pt>
                <c:pt idx="34">
                  <c:v>70.0</c:v>
                </c:pt>
                <c:pt idx="35">
                  <c:v>72.0</c:v>
                </c:pt>
                <c:pt idx="36">
                  <c:v>74.0</c:v>
                </c:pt>
                <c:pt idx="37">
                  <c:v>76.0</c:v>
                </c:pt>
                <c:pt idx="38">
                  <c:v>78.0</c:v>
                </c:pt>
                <c:pt idx="39">
                  <c:v>80.0</c:v>
                </c:pt>
                <c:pt idx="40">
                  <c:v>82.0</c:v>
                </c:pt>
                <c:pt idx="41">
                  <c:v>84.0</c:v>
                </c:pt>
                <c:pt idx="42">
                  <c:v>86.0</c:v>
                </c:pt>
                <c:pt idx="43">
                  <c:v>88.0</c:v>
                </c:pt>
                <c:pt idx="44">
                  <c:v>90.0</c:v>
                </c:pt>
                <c:pt idx="45">
                  <c:v>92.0</c:v>
                </c:pt>
                <c:pt idx="46">
                  <c:v>94.0</c:v>
                </c:pt>
                <c:pt idx="47">
                  <c:v>96.0</c:v>
                </c:pt>
                <c:pt idx="48">
                  <c:v>98.0</c:v>
                </c:pt>
                <c:pt idx="49">
                  <c:v>100.0</c:v>
                </c:pt>
              </c:numCache>
            </c:numRef>
          </c:xVal>
          <c:yVal>
            <c:numRef>
              <c:f>'C-All'!$W$54:$W$103</c:f>
              <c:numCache>
                <c:formatCode>0.00E+00</c:formatCode>
                <c:ptCount val="50"/>
                <c:pt idx="0">
                  <c:v>7.740115E-12</c:v>
                </c:pt>
                <c:pt idx="1">
                  <c:v>4.829817E-12</c:v>
                </c:pt>
                <c:pt idx="2">
                  <c:v>4.387018E-12</c:v>
                </c:pt>
                <c:pt idx="3">
                  <c:v>4.19532E-12</c:v>
                </c:pt>
                <c:pt idx="4">
                  <c:v>4.099205E-12</c:v>
                </c:pt>
                <c:pt idx="5">
                  <c:v>4.020457E-12</c:v>
                </c:pt>
                <c:pt idx="6">
                  <c:v>3.956168E-12</c:v>
                </c:pt>
                <c:pt idx="7">
                  <c:v>3.900291E-12</c:v>
                </c:pt>
                <c:pt idx="8">
                  <c:v>3.813527E-12</c:v>
                </c:pt>
                <c:pt idx="9">
                  <c:v>3.757989E-12</c:v>
                </c:pt>
                <c:pt idx="10">
                  <c:v>3.721782E-12</c:v>
                </c:pt>
                <c:pt idx="11">
                  <c:v>3.691783E-12</c:v>
                </c:pt>
                <c:pt idx="12">
                  <c:v>3.665796E-12</c:v>
                </c:pt>
                <c:pt idx="13">
                  <c:v>3.640665E-12</c:v>
                </c:pt>
                <c:pt idx="14">
                  <c:v>3.615644E-12</c:v>
                </c:pt>
                <c:pt idx="15">
                  <c:v>3.591369E-12</c:v>
                </c:pt>
                <c:pt idx="16">
                  <c:v>3.565484E-12</c:v>
                </c:pt>
                <c:pt idx="17">
                  <c:v>3.539026E-12</c:v>
                </c:pt>
                <c:pt idx="18">
                  <c:v>3.51518E-12</c:v>
                </c:pt>
                <c:pt idx="19">
                  <c:v>3.491523E-12</c:v>
                </c:pt>
                <c:pt idx="20">
                  <c:v>3.468392E-12</c:v>
                </c:pt>
                <c:pt idx="21">
                  <c:v>3.444347E-12</c:v>
                </c:pt>
                <c:pt idx="22">
                  <c:v>3.419711E-12</c:v>
                </c:pt>
                <c:pt idx="23">
                  <c:v>3.393623E-12</c:v>
                </c:pt>
                <c:pt idx="24">
                  <c:v>3.363306E-12</c:v>
                </c:pt>
                <c:pt idx="25">
                  <c:v>3.331344E-12</c:v>
                </c:pt>
                <c:pt idx="26">
                  <c:v>3.311438E-12</c:v>
                </c:pt>
                <c:pt idx="27">
                  <c:v>3.290935E-12</c:v>
                </c:pt>
                <c:pt idx="28">
                  <c:v>3.273585E-12</c:v>
                </c:pt>
                <c:pt idx="29">
                  <c:v>3.260059E-12</c:v>
                </c:pt>
                <c:pt idx="30">
                  <c:v>3.247394E-12</c:v>
                </c:pt>
                <c:pt idx="31">
                  <c:v>3.235672E-12</c:v>
                </c:pt>
                <c:pt idx="32">
                  <c:v>3.223928E-12</c:v>
                </c:pt>
                <c:pt idx="33">
                  <c:v>3.213608E-12</c:v>
                </c:pt>
                <c:pt idx="34">
                  <c:v>3.201978E-12</c:v>
                </c:pt>
                <c:pt idx="35">
                  <c:v>3.190931E-12</c:v>
                </c:pt>
                <c:pt idx="36">
                  <c:v>3.18066E-12</c:v>
                </c:pt>
                <c:pt idx="37">
                  <c:v>3.171515E-12</c:v>
                </c:pt>
                <c:pt idx="38">
                  <c:v>3.161189E-12</c:v>
                </c:pt>
                <c:pt idx="39">
                  <c:v>3.152696E-12</c:v>
                </c:pt>
                <c:pt idx="40">
                  <c:v>3.143487E-12</c:v>
                </c:pt>
                <c:pt idx="41">
                  <c:v>3.134292E-12</c:v>
                </c:pt>
                <c:pt idx="42">
                  <c:v>3.125361E-12</c:v>
                </c:pt>
                <c:pt idx="43">
                  <c:v>3.117499E-12</c:v>
                </c:pt>
                <c:pt idx="44">
                  <c:v>3.109098E-12</c:v>
                </c:pt>
                <c:pt idx="45">
                  <c:v>3.10088E-12</c:v>
                </c:pt>
                <c:pt idx="46">
                  <c:v>3.09366E-12</c:v>
                </c:pt>
                <c:pt idx="47">
                  <c:v>3.085725E-12</c:v>
                </c:pt>
                <c:pt idx="48">
                  <c:v>3.078585E-12</c:v>
                </c:pt>
                <c:pt idx="49">
                  <c:v>3.071384E-12</c:v>
                </c:pt>
              </c:numCache>
            </c:numRef>
          </c:yVal>
          <c:smooth val="0"/>
        </c:ser>
        <c:ser>
          <c:idx val="3"/>
          <c:order val="2"/>
          <c:tx>
            <c:v>100kHz</c:v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'C-All'!$R$105:$R$154</c:f>
              <c:numCache>
                <c:formatCode>0.00E+00</c:formatCode>
                <c:ptCount val="50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  <c:pt idx="8">
                  <c:v>18.0</c:v>
                </c:pt>
                <c:pt idx="9">
                  <c:v>20.0</c:v>
                </c:pt>
                <c:pt idx="10">
                  <c:v>22.0</c:v>
                </c:pt>
                <c:pt idx="11">
                  <c:v>24.0</c:v>
                </c:pt>
                <c:pt idx="12">
                  <c:v>26.0</c:v>
                </c:pt>
                <c:pt idx="13">
                  <c:v>28.0</c:v>
                </c:pt>
                <c:pt idx="14">
                  <c:v>30.0</c:v>
                </c:pt>
                <c:pt idx="15">
                  <c:v>32.0</c:v>
                </c:pt>
                <c:pt idx="16">
                  <c:v>34.0</c:v>
                </c:pt>
                <c:pt idx="17">
                  <c:v>36.0</c:v>
                </c:pt>
                <c:pt idx="18">
                  <c:v>38.0</c:v>
                </c:pt>
                <c:pt idx="19">
                  <c:v>40.0</c:v>
                </c:pt>
                <c:pt idx="20">
                  <c:v>42.0</c:v>
                </c:pt>
                <c:pt idx="21">
                  <c:v>44.0</c:v>
                </c:pt>
                <c:pt idx="22">
                  <c:v>46.0</c:v>
                </c:pt>
                <c:pt idx="23">
                  <c:v>48.0</c:v>
                </c:pt>
                <c:pt idx="24">
                  <c:v>50.0</c:v>
                </c:pt>
                <c:pt idx="25">
                  <c:v>52.0</c:v>
                </c:pt>
                <c:pt idx="26">
                  <c:v>54.0</c:v>
                </c:pt>
                <c:pt idx="27">
                  <c:v>56.0</c:v>
                </c:pt>
                <c:pt idx="28">
                  <c:v>58.0</c:v>
                </c:pt>
                <c:pt idx="29">
                  <c:v>60.0</c:v>
                </c:pt>
                <c:pt idx="30">
                  <c:v>62.0</c:v>
                </c:pt>
                <c:pt idx="31">
                  <c:v>64.0</c:v>
                </c:pt>
                <c:pt idx="32">
                  <c:v>66.0</c:v>
                </c:pt>
                <c:pt idx="33">
                  <c:v>68.0</c:v>
                </c:pt>
                <c:pt idx="34">
                  <c:v>70.0</c:v>
                </c:pt>
                <c:pt idx="35">
                  <c:v>72.0</c:v>
                </c:pt>
                <c:pt idx="36">
                  <c:v>74.0</c:v>
                </c:pt>
                <c:pt idx="37">
                  <c:v>76.0</c:v>
                </c:pt>
                <c:pt idx="38">
                  <c:v>78.0</c:v>
                </c:pt>
                <c:pt idx="39">
                  <c:v>80.0</c:v>
                </c:pt>
                <c:pt idx="40">
                  <c:v>82.0</c:v>
                </c:pt>
                <c:pt idx="41">
                  <c:v>84.0</c:v>
                </c:pt>
                <c:pt idx="42">
                  <c:v>86.0</c:v>
                </c:pt>
                <c:pt idx="43">
                  <c:v>88.0</c:v>
                </c:pt>
                <c:pt idx="44">
                  <c:v>90.0</c:v>
                </c:pt>
                <c:pt idx="45">
                  <c:v>92.0</c:v>
                </c:pt>
                <c:pt idx="46">
                  <c:v>94.0</c:v>
                </c:pt>
                <c:pt idx="47">
                  <c:v>96.0</c:v>
                </c:pt>
                <c:pt idx="48">
                  <c:v>98.0</c:v>
                </c:pt>
                <c:pt idx="49">
                  <c:v>100.0</c:v>
                </c:pt>
              </c:numCache>
            </c:numRef>
          </c:xVal>
          <c:yVal>
            <c:numRef>
              <c:f>'C-All'!$W$105:$W$154</c:f>
              <c:numCache>
                <c:formatCode>0.00E+00</c:formatCode>
                <c:ptCount val="50"/>
                <c:pt idx="0">
                  <c:v>6.133739E-12</c:v>
                </c:pt>
                <c:pt idx="1">
                  <c:v>4.55911E-12</c:v>
                </c:pt>
                <c:pt idx="2">
                  <c:v>4.21067E-12</c:v>
                </c:pt>
                <c:pt idx="3">
                  <c:v>4.045059E-12</c:v>
                </c:pt>
                <c:pt idx="4">
                  <c:v>3.956239E-12</c:v>
                </c:pt>
                <c:pt idx="5">
                  <c:v>3.884645E-12</c:v>
                </c:pt>
                <c:pt idx="6">
                  <c:v>3.825988E-12</c:v>
                </c:pt>
                <c:pt idx="7">
                  <c:v>3.777536E-12</c:v>
                </c:pt>
                <c:pt idx="8">
                  <c:v>3.743567E-12</c:v>
                </c:pt>
                <c:pt idx="9">
                  <c:v>3.713645E-12</c:v>
                </c:pt>
                <c:pt idx="10">
                  <c:v>3.673439E-12</c:v>
                </c:pt>
                <c:pt idx="11">
                  <c:v>3.64614E-12</c:v>
                </c:pt>
                <c:pt idx="12">
                  <c:v>3.619373E-12</c:v>
                </c:pt>
                <c:pt idx="13">
                  <c:v>3.593834E-12</c:v>
                </c:pt>
                <c:pt idx="14">
                  <c:v>3.568993E-12</c:v>
                </c:pt>
                <c:pt idx="15">
                  <c:v>3.543544E-12</c:v>
                </c:pt>
                <c:pt idx="16">
                  <c:v>3.516897E-12</c:v>
                </c:pt>
                <c:pt idx="17">
                  <c:v>3.490624E-12</c:v>
                </c:pt>
                <c:pt idx="18">
                  <c:v>3.46909E-12</c:v>
                </c:pt>
                <c:pt idx="19">
                  <c:v>3.446361E-12</c:v>
                </c:pt>
                <c:pt idx="20">
                  <c:v>3.424135E-12</c:v>
                </c:pt>
                <c:pt idx="21">
                  <c:v>3.401728E-12</c:v>
                </c:pt>
                <c:pt idx="22">
                  <c:v>3.378746E-12</c:v>
                </c:pt>
                <c:pt idx="23">
                  <c:v>3.35435E-12</c:v>
                </c:pt>
                <c:pt idx="24">
                  <c:v>3.326127E-12</c:v>
                </c:pt>
                <c:pt idx="25">
                  <c:v>3.304768E-12</c:v>
                </c:pt>
                <c:pt idx="26">
                  <c:v>3.287406E-12</c:v>
                </c:pt>
                <c:pt idx="27">
                  <c:v>3.268465E-12</c:v>
                </c:pt>
                <c:pt idx="28">
                  <c:v>3.254667E-12</c:v>
                </c:pt>
                <c:pt idx="29">
                  <c:v>3.242324E-12</c:v>
                </c:pt>
                <c:pt idx="30">
                  <c:v>3.230628E-12</c:v>
                </c:pt>
                <c:pt idx="31">
                  <c:v>3.219321E-12</c:v>
                </c:pt>
                <c:pt idx="32">
                  <c:v>3.208405E-12</c:v>
                </c:pt>
                <c:pt idx="33">
                  <c:v>3.197702E-12</c:v>
                </c:pt>
                <c:pt idx="34">
                  <c:v>3.187352E-12</c:v>
                </c:pt>
                <c:pt idx="35">
                  <c:v>3.177124E-12</c:v>
                </c:pt>
                <c:pt idx="36">
                  <c:v>3.167544E-12</c:v>
                </c:pt>
                <c:pt idx="37">
                  <c:v>3.157947E-12</c:v>
                </c:pt>
                <c:pt idx="38">
                  <c:v>3.14874E-12</c:v>
                </c:pt>
                <c:pt idx="39">
                  <c:v>3.139856E-12</c:v>
                </c:pt>
                <c:pt idx="40">
                  <c:v>3.131043E-12</c:v>
                </c:pt>
                <c:pt idx="41">
                  <c:v>3.122116E-12</c:v>
                </c:pt>
                <c:pt idx="42">
                  <c:v>3.113638E-12</c:v>
                </c:pt>
                <c:pt idx="43">
                  <c:v>3.105303E-12</c:v>
                </c:pt>
                <c:pt idx="44">
                  <c:v>3.097239E-12</c:v>
                </c:pt>
                <c:pt idx="45">
                  <c:v>3.089387E-12</c:v>
                </c:pt>
                <c:pt idx="46">
                  <c:v>3.081793E-12</c:v>
                </c:pt>
                <c:pt idx="47">
                  <c:v>3.074445E-12</c:v>
                </c:pt>
                <c:pt idx="48">
                  <c:v>3.067277E-12</c:v>
                </c:pt>
                <c:pt idx="49">
                  <c:v>3.060393E-12</c:v>
                </c:pt>
              </c:numCache>
            </c:numRef>
          </c:yVal>
          <c:smooth val="0"/>
        </c:ser>
        <c:ser>
          <c:idx val="3"/>
          <c:order val="3"/>
          <c:tx>
            <c:v>1MHz</c:v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'C-All'!$R$156:$R$205</c:f>
              <c:numCache>
                <c:formatCode>0.00E+00</c:formatCode>
                <c:ptCount val="50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  <c:pt idx="8">
                  <c:v>18.0</c:v>
                </c:pt>
                <c:pt idx="9">
                  <c:v>20.0</c:v>
                </c:pt>
                <c:pt idx="10">
                  <c:v>22.0</c:v>
                </c:pt>
                <c:pt idx="11">
                  <c:v>24.0</c:v>
                </c:pt>
                <c:pt idx="12">
                  <c:v>26.0</c:v>
                </c:pt>
                <c:pt idx="13">
                  <c:v>28.0</c:v>
                </c:pt>
                <c:pt idx="14">
                  <c:v>30.0</c:v>
                </c:pt>
                <c:pt idx="15">
                  <c:v>32.0</c:v>
                </c:pt>
                <c:pt idx="16">
                  <c:v>34.0</c:v>
                </c:pt>
                <c:pt idx="17">
                  <c:v>36.0</c:v>
                </c:pt>
                <c:pt idx="18">
                  <c:v>38.0</c:v>
                </c:pt>
                <c:pt idx="19">
                  <c:v>40.0</c:v>
                </c:pt>
                <c:pt idx="20">
                  <c:v>42.0</c:v>
                </c:pt>
                <c:pt idx="21">
                  <c:v>44.0</c:v>
                </c:pt>
                <c:pt idx="22">
                  <c:v>46.0</c:v>
                </c:pt>
                <c:pt idx="23">
                  <c:v>48.0</c:v>
                </c:pt>
                <c:pt idx="24">
                  <c:v>50.0</c:v>
                </c:pt>
                <c:pt idx="25">
                  <c:v>52.0</c:v>
                </c:pt>
                <c:pt idx="26">
                  <c:v>54.0</c:v>
                </c:pt>
                <c:pt idx="27">
                  <c:v>56.0</c:v>
                </c:pt>
                <c:pt idx="28">
                  <c:v>58.0</c:v>
                </c:pt>
                <c:pt idx="29">
                  <c:v>60.0</c:v>
                </c:pt>
                <c:pt idx="30">
                  <c:v>62.0</c:v>
                </c:pt>
                <c:pt idx="31">
                  <c:v>64.0</c:v>
                </c:pt>
                <c:pt idx="32">
                  <c:v>66.0</c:v>
                </c:pt>
                <c:pt idx="33">
                  <c:v>68.0</c:v>
                </c:pt>
                <c:pt idx="34">
                  <c:v>70.0</c:v>
                </c:pt>
                <c:pt idx="35">
                  <c:v>72.0</c:v>
                </c:pt>
                <c:pt idx="36">
                  <c:v>74.0</c:v>
                </c:pt>
                <c:pt idx="37">
                  <c:v>76.0</c:v>
                </c:pt>
                <c:pt idx="38">
                  <c:v>78.0</c:v>
                </c:pt>
                <c:pt idx="39">
                  <c:v>80.0</c:v>
                </c:pt>
                <c:pt idx="40">
                  <c:v>82.0</c:v>
                </c:pt>
                <c:pt idx="41">
                  <c:v>84.0</c:v>
                </c:pt>
                <c:pt idx="42">
                  <c:v>86.0</c:v>
                </c:pt>
                <c:pt idx="43">
                  <c:v>88.0</c:v>
                </c:pt>
                <c:pt idx="44">
                  <c:v>90.0</c:v>
                </c:pt>
                <c:pt idx="45">
                  <c:v>92.0</c:v>
                </c:pt>
                <c:pt idx="46">
                  <c:v>94.0</c:v>
                </c:pt>
                <c:pt idx="47">
                  <c:v>96.0</c:v>
                </c:pt>
                <c:pt idx="48">
                  <c:v>98.0</c:v>
                </c:pt>
                <c:pt idx="49">
                  <c:v>100.0</c:v>
                </c:pt>
              </c:numCache>
            </c:numRef>
          </c:xVal>
          <c:yVal>
            <c:numRef>
              <c:f>'C-All'!$W$156:$W$205</c:f>
              <c:numCache>
                <c:formatCode>0.00E+00</c:formatCode>
                <c:ptCount val="50"/>
                <c:pt idx="0">
                  <c:v>5.764089E-12</c:v>
                </c:pt>
                <c:pt idx="1">
                  <c:v>4.463019E-12</c:v>
                </c:pt>
                <c:pt idx="2">
                  <c:v>4.164415E-12</c:v>
                </c:pt>
                <c:pt idx="3">
                  <c:v>4.004916E-12</c:v>
                </c:pt>
                <c:pt idx="4">
                  <c:v>3.919587E-12</c:v>
                </c:pt>
                <c:pt idx="5">
                  <c:v>3.850517E-12</c:v>
                </c:pt>
                <c:pt idx="6">
                  <c:v>3.793286E-12</c:v>
                </c:pt>
                <c:pt idx="7">
                  <c:v>3.745749E-12</c:v>
                </c:pt>
                <c:pt idx="8">
                  <c:v>3.706451E-12</c:v>
                </c:pt>
                <c:pt idx="9">
                  <c:v>3.671792E-12</c:v>
                </c:pt>
                <c:pt idx="10">
                  <c:v>3.630401E-12</c:v>
                </c:pt>
                <c:pt idx="11">
                  <c:v>3.606651E-12</c:v>
                </c:pt>
                <c:pt idx="12">
                  <c:v>3.581449E-12</c:v>
                </c:pt>
                <c:pt idx="13">
                  <c:v>3.557554E-12</c:v>
                </c:pt>
                <c:pt idx="14">
                  <c:v>3.534266E-12</c:v>
                </c:pt>
                <c:pt idx="15">
                  <c:v>3.510069E-12</c:v>
                </c:pt>
                <c:pt idx="16">
                  <c:v>3.485033E-12</c:v>
                </c:pt>
                <c:pt idx="17">
                  <c:v>3.460703E-12</c:v>
                </c:pt>
                <c:pt idx="18">
                  <c:v>3.440065E-12</c:v>
                </c:pt>
                <c:pt idx="19">
                  <c:v>3.419244E-12</c:v>
                </c:pt>
                <c:pt idx="20">
                  <c:v>3.399087E-12</c:v>
                </c:pt>
                <c:pt idx="21">
                  <c:v>3.378373E-12</c:v>
                </c:pt>
                <c:pt idx="22">
                  <c:v>3.357636E-12</c:v>
                </c:pt>
                <c:pt idx="23">
                  <c:v>3.33678E-12</c:v>
                </c:pt>
                <c:pt idx="24">
                  <c:v>3.317269E-12</c:v>
                </c:pt>
                <c:pt idx="25">
                  <c:v>3.299672E-12</c:v>
                </c:pt>
                <c:pt idx="26">
                  <c:v>3.28517E-12</c:v>
                </c:pt>
                <c:pt idx="27">
                  <c:v>3.271509E-12</c:v>
                </c:pt>
                <c:pt idx="28">
                  <c:v>3.258841E-12</c:v>
                </c:pt>
                <c:pt idx="29">
                  <c:v>3.246889E-12</c:v>
                </c:pt>
                <c:pt idx="30">
                  <c:v>3.235294E-12</c:v>
                </c:pt>
                <c:pt idx="31">
                  <c:v>3.224179E-12</c:v>
                </c:pt>
                <c:pt idx="32">
                  <c:v>3.213416E-12</c:v>
                </c:pt>
                <c:pt idx="33">
                  <c:v>3.202898E-12</c:v>
                </c:pt>
                <c:pt idx="34">
                  <c:v>3.192641E-12</c:v>
                </c:pt>
                <c:pt idx="35">
                  <c:v>3.182582E-12</c:v>
                </c:pt>
                <c:pt idx="36">
                  <c:v>3.173052E-12</c:v>
                </c:pt>
                <c:pt idx="37">
                  <c:v>3.163772E-12</c:v>
                </c:pt>
                <c:pt idx="38">
                  <c:v>3.154763E-12</c:v>
                </c:pt>
                <c:pt idx="39">
                  <c:v>3.145861E-12</c:v>
                </c:pt>
                <c:pt idx="40">
                  <c:v>3.137089E-12</c:v>
                </c:pt>
                <c:pt idx="41">
                  <c:v>3.12845E-12</c:v>
                </c:pt>
                <c:pt idx="42">
                  <c:v>3.11998E-12</c:v>
                </c:pt>
                <c:pt idx="43">
                  <c:v>3.111796E-12</c:v>
                </c:pt>
                <c:pt idx="44">
                  <c:v>3.103893E-12</c:v>
                </c:pt>
                <c:pt idx="45">
                  <c:v>3.096239E-12</c:v>
                </c:pt>
                <c:pt idx="46">
                  <c:v>3.088781E-12</c:v>
                </c:pt>
                <c:pt idx="47">
                  <c:v>3.08146E-12</c:v>
                </c:pt>
                <c:pt idx="48">
                  <c:v>3.07443E-12</c:v>
                </c:pt>
                <c:pt idx="49">
                  <c:v>3.067681E-12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426024"/>
        <c:axId val="698432536"/>
      </c:scatterChart>
      <c:valAx>
        <c:axId val="698426024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defRPr>
                </a:pPr>
                <a:r>
                  <a:rPr lang="en-US" sz="1400">
                    <a:latin typeface="Arial"/>
                  </a:rPr>
                  <a:t>V</a:t>
                </a:r>
                <a:r>
                  <a:rPr lang="en-US" sz="1400" baseline="0">
                    <a:latin typeface="Arial"/>
                  </a:rPr>
                  <a:t> bias (V)</a:t>
                </a:r>
                <a:endParaRPr lang="en-US" sz="14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0.480572342250322"/>
              <c:y val="0.912537393669165"/>
            </c:manualLayout>
          </c:layout>
          <c:overlay val="0"/>
          <c:spPr>
            <a:noFill/>
            <a:ln w="25400">
              <a:noFill/>
            </a:ln>
          </c:spPr>
        </c:title>
        <c:numFmt formatCode="#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Times New Roman"/>
                <a:cs typeface="Times New Roman"/>
              </a:defRPr>
            </a:pPr>
            <a:endParaRPr lang="en-US"/>
          </a:p>
        </c:txPr>
        <c:crossAx val="698432536"/>
        <c:crossesAt val="0.0"/>
        <c:crossBetween val="midCat"/>
      </c:valAx>
      <c:valAx>
        <c:axId val="698432536"/>
        <c:scaling>
          <c:orientation val="minMax"/>
          <c:max val="5.0E-12"/>
          <c:min val="0.0"/>
        </c:scaling>
        <c:delete val="0"/>
        <c:axPos val="l"/>
        <c:majorGridlines>
          <c:spPr>
            <a:ln w="3175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Times New Roman"/>
                    <a:cs typeface="Times New Roman"/>
                  </a:defRPr>
                </a:pPr>
                <a:r>
                  <a:rPr lang="en-US" sz="1400">
                    <a:latin typeface="Arial"/>
                  </a:rPr>
                  <a:t>C</a:t>
                </a:r>
                <a:r>
                  <a:rPr lang="en-US" sz="1400" baseline="0">
                    <a:latin typeface="Arial"/>
                  </a:rPr>
                  <a:t> (F)</a:t>
                </a:r>
                <a:endParaRPr lang="en-US" sz="14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0.0154231217487706"/>
              <c:y val="0.429543348231047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Times New Roman"/>
                <a:cs typeface="Times New Roman"/>
              </a:defRPr>
            </a:pPr>
            <a:endParaRPr lang="en-US"/>
          </a:p>
        </c:txPr>
        <c:crossAx val="69842602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34711217017052"/>
          <c:y val="0.461567528044761"/>
          <c:w val="0.302007002623661"/>
          <c:h val="0.250904458881283"/>
        </c:manualLayout>
      </c:layout>
      <c:overlay val="0"/>
      <c:spPr>
        <a:solidFill>
          <a:srgbClr val="FFFFFF"/>
        </a:solidFill>
        <a:ln w="3175">
          <a:solidFill>
            <a:schemeClr val="bg1">
              <a:lumMod val="85000"/>
            </a:schemeClr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0CE91-1DA3-B14F-A6FF-B2EBA4ECA46F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5B50-B258-CC42-B2F1-81020620E8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26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3ACF-4CD4-5043-9E31-AB3D9AC3510E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D10A-2A4B-B94A-8144-140016B48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2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511620-3E2A-8448-A304-1D78F2C5442A}" type="slidenum">
              <a:rPr lang="it-IT"/>
              <a:pPr/>
              <a:t>7</a:t>
            </a:fld>
            <a:endParaRPr lang="it-IT"/>
          </a:p>
        </p:txBody>
      </p:sp>
      <p:sp>
        <p:nvSpPr>
          <p:cNvPr id="890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3738"/>
            <a:ext cx="4508500" cy="3382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90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37654" cy="4065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4CFDB1-FC4A-134A-A020-4FFA1A3515BE}" type="slidenum">
              <a:rPr lang="it-IT"/>
              <a:pPr/>
              <a:t>8</a:t>
            </a:fld>
            <a:endParaRPr lang="it-IT"/>
          </a:p>
        </p:txBody>
      </p:sp>
      <p:sp>
        <p:nvSpPr>
          <p:cNvPr id="901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3738"/>
            <a:ext cx="4516437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1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37654" cy="4065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D748C1-5690-9A46-977A-862A654EAAAA}" type="slidenum">
              <a:rPr lang="it-IT"/>
              <a:pPr/>
              <a:t>9</a:t>
            </a:fld>
            <a:endParaRPr lang="it-IT"/>
          </a:p>
        </p:txBody>
      </p:sp>
      <p:sp>
        <p:nvSpPr>
          <p:cNvPr id="911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3738"/>
            <a:ext cx="4516437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37654" cy="4065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0B53C1-F3AE-EE49-AB9D-F1A24B5BC5A5}" type="slidenum">
              <a:rPr lang="it-IT"/>
              <a:pPr/>
              <a:t>12</a:t>
            </a:fld>
            <a:endParaRPr lang="it-IT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3738"/>
            <a:ext cx="4516437" cy="3387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37654" cy="4065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7926-BA66-7B41-923D-0C2A0F4E692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este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525" y="21862"/>
            <a:ext cx="9105666" cy="6829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Update on Trieste Activities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892" dirty="0" smtClean="0"/>
              <a:t>Lorenzo Vitale </a:t>
            </a:r>
          </a:p>
          <a:p>
            <a:r>
              <a:rPr lang="en-US" sz="1600" dirty="0" smtClean="0"/>
              <a:t>University &amp; INFN Trieste </a:t>
            </a:r>
          </a:p>
          <a:p>
            <a:r>
              <a:rPr lang="en-US" sz="1600" dirty="0" smtClean="0"/>
              <a:t>on behalf of Trieste SuperB Group</a:t>
            </a:r>
          </a:p>
          <a:p>
            <a:r>
              <a:rPr lang="en-US" sz="2000" dirty="0" smtClean="0"/>
              <a:t>Luciano </a:t>
            </a:r>
            <a:r>
              <a:rPr lang="en-US" sz="2000" dirty="0" err="1"/>
              <a:t>Bosisio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Pietro</a:t>
            </a:r>
            <a:r>
              <a:rPr lang="en-US" sz="2000" dirty="0"/>
              <a:t> </a:t>
            </a:r>
            <a:r>
              <a:rPr lang="en-US" sz="2000" dirty="0" err="1"/>
              <a:t>Cristaudo</a:t>
            </a:r>
            <a:r>
              <a:rPr lang="en-US" sz="2000" dirty="0"/>
              <a:t>, </a:t>
            </a:r>
            <a:r>
              <a:rPr lang="en-US" sz="2000" dirty="0" err="1"/>
              <a:t>Livio</a:t>
            </a:r>
            <a:r>
              <a:rPr lang="en-US" sz="2000" dirty="0"/>
              <a:t> </a:t>
            </a:r>
            <a:r>
              <a:rPr lang="en-US" sz="2000" dirty="0" err="1"/>
              <a:t>Lanceri</a:t>
            </a:r>
            <a:r>
              <a:rPr lang="en-US" sz="2000" dirty="0"/>
              <a:t>, Irina </a:t>
            </a:r>
            <a:r>
              <a:rPr lang="en-US" sz="2000" dirty="0" err="1"/>
              <a:t>Rashevskaya</a:t>
            </a:r>
            <a:r>
              <a:rPr lang="en-US" sz="2000" dirty="0"/>
              <a:t>, Carlo Stella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pic>
        <p:nvPicPr>
          <p:cNvPr id="7" name="Picture 6" descr="intestazi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723"/>
            <a:ext cx="787348" cy="781050"/>
          </a:xfrm>
          <a:prstGeom prst="rect">
            <a:avLst/>
          </a:prstGeom>
        </p:spPr>
      </p:pic>
      <p:pic>
        <p:nvPicPr>
          <p:cNvPr id="9" name="Picture 8" descr="logo_con_scrit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379723"/>
            <a:ext cx="1778000" cy="1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4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L0-1-2 Strip </a:t>
            </a:r>
            <a:r>
              <a:rPr lang="it-IT" dirty="0" err="1" smtClean="0"/>
              <a:t>multiplicity</a:t>
            </a:r>
            <a:r>
              <a:rPr lang="it-IT" dirty="0" smtClean="0"/>
              <a:t> vs cos(𝜗</a:t>
            </a:r>
            <a:r>
              <a:rPr lang="it-IT" baseline="-25000" dirty="0" smtClean="0"/>
              <a:t>cluster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9" name="Content Placeholder 8" descr="stripCosThetaL02Box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" b="-1283"/>
          <a:stretch/>
        </p:blipFill>
        <p:spPr>
          <a:xfrm>
            <a:off x="457200" y="1092057"/>
            <a:ext cx="8229600" cy="5629417"/>
          </a:xfrm>
        </p:spPr>
      </p:pic>
    </p:spTree>
    <p:extLst>
      <p:ext uri="{BB962C8B-B14F-4D97-AF65-F5344CB8AC3E}">
        <p14:creationId xmlns:p14="http://schemas.microsoft.com/office/powerpoint/2010/main" val="419060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4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L3-4-5 Strip </a:t>
            </a:r>
            <a:r>
              <a:rPr lang="it-IT" dirty="0" err="1" smtClean="0"/>
              <a:t>multiplicity</a:t>
            </a:r>
            <a:r>
              <a:rPr lang="it-IT" dirty="0" smtClean="0"/>
              <a:t> vs cos(𝜗</a:t>
            </a:r>
            <a:r>
              <a:rPr lang="it-IT" baseline="-25000" dirty="0" smtClean="0"/>
              <a:t>cluster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9995"/>
            <a:ext cx="8229600" cy="5573541"/>
          </a:xfrm>
        </p:spPr>
      </p:pic>
    </p:spTree>
    <p:extLst>
      <p:ext uri="{BB962C8B-B14F-4D97-AF65-F5344CB8AC3E}">
        <p14:creationId xmlns:p14="http://schemas.microsoft.com/office/powerpoint/2010/main" val="264660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D069BED-C87E-264A-9547-A8F7457D596E}" type="slidenum">
              <a:rPr lang="it-IT"/>
              <a:pPr/>
              <a:t>12</a:t>
            </a:fld>
            <a:endParaRPr lang="it-IT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6481" y="262108"/>
            <a:ext cx="8186400" cy="14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UMing HK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sz="3600" dirty="0" err="1" smtClean="0">
                <a:latin typeface="Arial"/>
                <a:cs typeface="Arial"/>
              </a:rPr>
              <a:t>As</a:t>
            </a:r>
            <a:r>
              <a:rPr lang="it-IT" sz="3600" dirty="0" smtClean="0">
                <a:latin typeface="Arial"/>
                <a:cs typeface="Arial"/>
              </a:rPr>
              <a:t> an </a:t>
            </a:r>
            <a:r>
              <a:rPr lang="it-IT" sz="3600" dirty="0" err="1" smtClean="0">
                <a:latin typeface="Arial"/>
                <a:cs typeface="Arial"/>
              </a:rPr>
              <a:t>example</a:t>
            </a:r>
            <a:r>
              <a:rPr lang="it-IT" sz="3600" dirty="0" smtClean="0">
                <a:latin typeface="Arial"/>
                <a:cs typeface="Arial"/>
              </a:rPr>
              <a:t> </a:t>
            </a:r>
            <a:r>
              <a:rPr lang="it-IT" sz="3600" dirty="0" err="1" smtClean="0">
                <a:latin typeface="Arial"/>
                <a:cs typeface="Arial"/>
              </a:rPr>
              <a:t>we</a:t>
            </a:r>
            <a:r>
              <a:rPr lang="it-IT" sz="3600" dirty="0" smtClean="0">
                <a:latin typeface="Arial"/>
                <a:cs typeface="Arial"/>
              </a:rPr>
              <a:t> </a:t>
            </a:r>
            <a:r>
              <a:rPr lang="it-IT" sz="3600" dirty="0" err="1" smtClean="0">
                <a:latin typeface="Arial"/>
                <a:cs typeface="Arial"/>
              </a:rPr>
              <a:t>computed</a:t>
            </a:r>
            <a:endParaRPr lang="it-IT" sz="3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sz="3600" dirty="0" smtClean="0">
                <a:latin typeface="Arial"/>
                <a:cs typeface="Arial"/>
              </a:rPr>
              <a:t>Strip </a:t>
            </a:r>
            <a:r>
              <a:rPr lang="it-IT" sz="3600" dirty="0">
                <a:latin typeface="Arial"/>
                <a:cs typeface="Arial"/>
              </a:rPr>
              <a:t>Rate </a:t>
            </a:r>
            <a:r>
              <a:rPr lang="it-IT" sz="3600" dirty="0" smtClean="0">
                <a:latin typeface="Arial"/>
                <a:cs typeface="Arial"/>
              </a:rPr>
              <a:t>&amp; </a:t>
            </a:r>
            <a:r>
              <a:rPr lang="it-IT" sz="3600" dirty="0" err="1" smtClean="0">
                <a:latin typeface="Arial"/>
                <a:cs typeface="Arial"/>
              </a:rPr>
              <a:t>Occupancy</a:t>
            </a:r>
            <a:r>
              <a:rPr lang="it-IT" sz="3600" dirty="0" smtClean="0">
                <a:latin typeface="Arial"/>
                <a:cs typeface="Arial"/>
              </a:rPr>
              <a:t> in </a:t>
            </a:r>
            <a:r>
              <a:rPr lang="it-IT" sz="4000" dirty="0" err="1">
                <a:latin typeface="Arial"/>
                <a:cs typeface="Arial"/>
              </a:rPr>
              <a:t>Δt</a:t>
            </a:r>
            <a:r>
              <a:rPr lang="it-IT" sz="4000" dirty="0">
                <a:latin typeface="Arial"/>
                <a:cs typeface="Arial"/>
              </a:rPr>
              <a:t> = 100 ns</a:t>
            </a:r>
            <a:r>
              <a:rPr lang="it-IT" sz="3600" dirty="0" smtClean="0">
                <a:latin typeface="Arial"/>
                <a:cs typeface="Arial"/>
              </a:rPr>
              <a:t> </a:t>
            </a:r>
            <a:r>
              <a:rPr lang="it-IT" sz="3600" dirty="0">
                <a:latin typeface="Arial"/>
                <a:cs typeface="Arial"/>
              </a:rPr>
              <a:t/>
            </a:r>
            <a:br>
              <a:rPr lang="it-IT" sz="3600" dirty="0">
                <a:latin typeface="Arial"/>
                <a:cs typeface="Arial"/>
              </a:rPr>
            </a:br>
            <a:r>
              <a:rPr lang="it-IT" sz="3200" dirty="0" smtClean="0">
                <a:solidFill>
                  <a:srgbClr val="FF0000"/>
                </a:solidFill>
                <a:latin typeface="Arial"/>
                <a:cs typeface="Arial"/>
              </a:rPr>
              <a:t>QED </a:t>
            </a:r>
            <a:r>
              <a:rPr lang="it-IT" sz="3200" dirty="0" err="1" smtClean="0">
                <a:solidFill>
                  <a:srgbClr val="FF0000"/>
                </a:solidFill>
                <a:latin typeface="Arial"/>
                <a:cs typeface="Arial"/>
              </a:rPr>
              <a:t>Pairs</a:t>
            </a:r>
            <a:r>
              <a:rPr lang="it-IT" sz="3600" dirty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(</a:t>
            </a:r>
            <a:r>
              <a:rPr lang="it-IT" sz="3200" dirty="0">
                <a:latin typeface="Arial"/>
                <a:cs typeface="Arial"/>
              </a:rPr>
              <a:t>S</a:t>
            </a:r>
            <a:r>
              <a:rPr lang="it-IT" dirty="0">
                <a:latin typeface="Arial"/>
                <a:cs typeface="Arial"/>
              </a:rPr>
              <a:t>0</a:t>
            </a:r>
            <a:r>
              <a:rPr lang="it-IT" sz="3200" dirty="0">
                <a:latin typeface="Arial"/>
                <a:cs typeface="Arial"/>
              </a:rPr>
              <a:t> = </a:t>
            </a:r>
            <a:r>
              <a:rPr lang="en-US" sz="3600" dirty="0">
                <a:latin typeface="Arial"/>
                <a:cs typeface="Arial"/>
              </a:rPr>
              <a:t>4800 e- </a:t>
            </a:r>
            <a:r>
              <a:rPr lang="it-IT" sz="3200" dirty="0" smtClean="0">
                <a:latin typeface="Arial"/>
                <a:cs typeface="Arial"/>
              </a:rPr>
              <a:t>)</a:t>
            </a:r>
            <a:endParaRPr lang="it-IT" sz="3200" dirty="0">
              <a:latin typeface="Arial"/>
              <a:cs typeface="Arial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2091100"/>
            <a:ext cx="7986240" cy="324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80" y="5391926"/>
            <a:ext cx="5425920" cy="9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9324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038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/>
              <a:t>Measurements of striplet capacitance</a:t>
            </a:r>
            <a:endParaRPr lang="it-IT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8056" r="14617" b="10710"/>
          <a:stretch/>
        </p:blipFill>
        <p:spPr>
          <a:xfrm>
            <a:off x="291358" y="970945"/>
            <a:ext cx="4306460" cy="33877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13,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4714660" y="1029735"/>
            <a:ext cx="40026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striplet</a:t>
            </a:r>
            <a:r>
              <a:rPr lang="en-US" dirty="0" smtClean="0"/>
              <a:t> test structure has been assembled and bonded to a PCB in order to measure: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strip capacitance (</a:t>
            </a:r>
            <a:r>
              <a:rPr lang="en-US" dirty="0" err="1" smtClean="0"/>
              <a:t>interstrip</a:t>
            </a:r>
            <a:r>
              <a:rPr lang="en-US" dirty="0" smtClean="0"/>
              <a:t>, backside and total)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noise contributions from the sensor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683538">
            <a:off x="762936" y="1469786"/>
            <a:ext cx="12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  <a:cs typeface="Georgia"/>
              </a:rPr>
              <a:t>P-side view</a:t>
            </a:r>
            <a:endParaRPr lang="en-US" dirty="0">
              <a:solidFill>
                <a:srgbClr val="CCFFCC"/>
              </a:solidFill>
              <a:cs typeface="Georgia"/>
            </a:endParaRPr>
          </a:p>
        </p:txBody>
      </p:sp>
      <p:pic>
        <p:nvPicPr>
          <p:cNvPr id="10" name="Picture 9" descr="DSC_0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64" y="2916042"/>
            <a:ext cx="3658899" cy="3260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85095" y="5436970"/>
            <a:ext cx="148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FFCC"/>
                </a:solidFill>
                <a:cs typeface="Georgia"/>
              </a:rPr>
              <a:t>N</a:t>
            </a:r>
            <a:r>
              <a:rPr lang="en-US" dirty="0" smtClean="0">
                <a:solidFill>
                  <a:srgbClr val="CCFFCC"/>
                </a:solidFill>
                <a:cs typeface="Georgia"/>
              </a:rPr>
              <a:t>-side view</a:t>
            </a:r>
            <a:endParaRPr lang="en-US" dirty="0">
              <a:solidFill>
                <a:srgbClr val="CCFFCC"/>
              </a:solidFill>
              <a:cs typeface="Georgia"/>
            </a:endParaRPr>
          </a:p>
          <a:p>
            <a:r>
              <a:rPr lang="en-US" dirty="0" smtClean="0">
                <a:solidFill>
                  <a:srgbClr val="CCFFCC"/>
                </a:solidFill>
                <a:cs typeface="Georgia"/>
              </a:rPr>
              <a:t>(detail)</a:t>
            </a:r>
            <a:endParaRPr lang="en-US" dirty="0">
              <a:solidFill>
                <a:srgbClr val="CCFFCC"/>
              </a:solidFill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650981"/>
            <a:ext cx="40026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 few strips individually bonded, having different layouts on p-side (with/without field plate or intermediate floating strip)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All other strips bonded together</a:t>
            </a:r>
          </a:p>
        </p:txBody>
      </p:sp>
    </p:spTree>
    <p:extLst>
      <p:ext uri="{BB962C8B-B14F-4D97-AF65-F5344CB8AC3E}">
        <p14:creationId xmlns:p14="http://schemas.microsoft.com/office/powerpoint/2010/main" val="62684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038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/>
              <a:t>Measurements of striplet capacitance</a:t>
            </a:r>
            <a:endParaRPr lang="it-IT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13,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5603818" y="1121240"/>
            <a:ext cx="325062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measurements made, vs. bias voltage and frequency.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Analysis of results is under way.</a:t>
            </a:r>
          </a:p>
          <a:p>
            <a:endParaRPr lang="en-US" dirty="0"/>
          </a:p>
          <a:p>
            <a:r>
              <a:rPr lang="en-US" dirty="0" smtClean="0"/>
              <a:t>One example for a p-side strip shown here.</a:t>
            </a:r>
          </a:p>
          <a:p>
            <a:endParaRPr lang="en-US" dirty="0"/>
          </a:p>
          <a:p>
            <a:r>
              <a:rPr lang="en-US" dirty="0" smtClean="0"/>
              <a:t>No significant differences observed between various configurations (field plate, floating strips).</a:t>
            </a:r>
          </a:p>
          <a:p>
            <a:endParaRPr lang="en-US" dirty="0" smtClean="0"/>
          </a:p>
          <a:p>
            <a:r>
              <a:rPr lang="en-US" dirty="0" smtClean="0"/>
              <a:t>Total capacitance is smaller that that conservatively estimated at the time of the 2008 beam test (4 pF)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557993"/>
              </p:ext>
            </p:extLst>
          </p:nvPr>
        </p:nvGraphicFramePr>
        <p:xfrm>
          <a:off x="221264" y="1088690"/>
          <a:ext cx="5382554" cy="378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35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elescope modules and beam test (Sept. 2011)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building 5 new telescope modules with FSSR2 readout, in order to a have a 3+3 telescope configuration; 5 were already available and used in 2008-2009 beam tests in a 2+2 configuration.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striplet</a:t>
            </a:r>
            <a:r>
              <a:rPr lang="en-US" dirty="0" smtClean="0"/>
              <a:t> module tested in 2008 will be tested again at larger incidence angles and with lower thresholds.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6,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Vitale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93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Striplets </a:t>
            </a:r>
            <a:r>
              <a:rPr lang="it-IT" dirty="0" err="1" smtClean="0"/>
              <a:t>results</a:t>
            </a:r>
            <a:r>
              <a:rPr lang="it-IT" smtClean="0"/>
              <a:t> in 2008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Vitale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8" name="Picture 7" descr="Screen shot 2011-04-04 at 10.0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81446"/>
            <a:ext cx="4991100" cy="1638300"/>
          </a:xfrm>
          <a:prstGeom prst="rect">
            <a:avLst/>
          </a:prstGeom>
        </p:spPr>
      </p:pic>
      <p:pic>
        <p:nvPicPr>
          <p:cNvPr id="9" name="Picture 8" descr="clustSize-vs-ang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" y="3395205"/>
            <a:ext cx="4180971" cy="2831557"/>
          </a:xfrm>
          <a:prstGeom prst="rect">
            <a:avLst/>
          </a:prstGeom>
        </p:spPr>
      </p:pic>
      <p:pic>
        <p:nvPicPr>
          <p:cNvPr id="13" name="Content Placeholder 12" descr="clustRes-vs-angle.eps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-3734"/>
          <a:stretch/>
        </p:blipFill>
        <p:spPr>
          <a:xfrm>
            <a:off x="4371388" y="3520947"/>
            <a:ext cx="4315412" cy="2871778"/>
          </a:xfrm>
        </p:spPr>
      </p:pic>
      <p:sp>
        <p:nvSpPr>
          <p:cNvPr id="14" name="TextBox 13"/>
          <p:cNvSpPr txBox="1"/>
          <p:nvPr/>
        </p:nvSpPr>
        <p:spPr>
          <a:xfrm>
            <a:off x="5871774" y="2037123"/>
            <a:ext cx="2619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125ns shaping time.</a:t>
            </a:r>
          </a:p>
          <a:p>
            <a:r>
              <a:rPr lang="en-US" dirty="0" smtClean="0"/>
              <a:t>Expected noise 320e-</a:t>
            </a:r>
          </a:p>
          <a:p>
            <a:r>
              <a:rPr lang="en-US" dirty="0" smtClean="0"/>
              <a:t>for C=4pF Tele (≈Striplets)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2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Eff./</a:t>
            </a:r>
            <a:r>
              <a:rPr lang="en-US" dirty="0" err="1" smtClean="0">
                <a:ea typeface="+mj-ea"/>
                <a:cs typeface="+mj-cs"/>
              </a:rPr>
              <a:t>Reso</a:t>
            </a:r>
            <a:r>
              <a:rPr lang="en-US" dirty="0" smtClean="0">
                <a:ea typeface="+mj-ea"/>
                <a:cs typeface="+mj-cs"/>
              </a:rPr>
              <a:t>. for the Striplets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246907"/>
              </p:ext>
            </p:extLst>
          </p:nvPr>
        </p:nvGraphicFramePr>
        <p:xfrm>
          <a:off x="728663" y="1216440"/>
          <a:ext cx="6878637" cy="4960619"/>
        </p:xfrm>
        <a:graphic>
          <a:graphicData uri="http://schemas.openxmlformats.org/drawingml/2006/table">
            <a:tbl>
              <a:tblPr/>
              <a:tblGrid>
                <a:gridCol w="1095375"/>
                <a:gridCol w="1533058"/>
                <a:gridCol w="1395647"/>
                <a:gridCol w="1376595"/>
                <a:gridCol w="14779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ϑ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in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degrees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p-side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Eff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within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80μm*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(80/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cos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ϑ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n-side Eff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within 80μm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(80/cos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ϑ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p-side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Spatial Resolution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n-side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Spatial Resolution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12.3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97.9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98.0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96.7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(97.1)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15.7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95.5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90.5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(97.2)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78.9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(98.9)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78.8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(98.7)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To be defined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28" name="TextBox 4"/>
          <p:cNvSpPr txBox="1">
            <a:spLocks noChangeArrowheads="1"/>
          </p:cNvSpPr>
          <p:nvPr/>
        </p:nvSpPr>
        <p:spPr bwMode="auto">
          <a:xfrm>
            <a:off x="7737475" y="4445000"/>
            <a:ext cx="1406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At 45° start</a:t>
            </a:r>
          </a:p>
          <a:p>
            <a:r>
              <a:rPr lang="en-US"/>
              <a:t>deteriorating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mtClean="0">
                <a:solidFill>
                  <a:srgbClr val="898989"/>
                </a:solidFill>
              </a:rPr>
              <a:t>May 29, 2011</a:t>
            </a:r>
            <a:endParaRPr lang="it-IT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462EFF4-E4F8-F542-A0C8-7CF21E5282B0}" type="slidenum">
              <a:rPr lang="it-IT">
                <a:solidFill>
                  <a:srgbClr val="898989"/>
                </a:solidFill>
              </a:rPr>
              <a:pPr/>
              <a:t>17</a:t>
            </a:fld>
            <a:endParaRPr lang="it-IT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mtClean="0">
                <a:solidFill>
                  <a:srgbClr val="898989"/>
                </a:solidFill>
              </a:rPr>
              <a:t>L. Vitale</a:t>
            </a:r>
            <a:endParaRPr lang="it-IT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0788" y="6352143"/>
            <a:ext cx="314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*≈ 5 </a:t>
            </a:r>
            <a:r>
              <a:rPr lang="en-US" dirty="0" err="1" smtClean="0"/>
              <a:t>s.d.</a:t>
            </a:r>
            <a:r>
              <a:rPr lang="en-US" dirty="0" smtClean="0"/>
              <a:t> of residual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6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4000" dirty="0"/>
              <a:t>Interest of </a:t>
            </a:r>
            <a:r>
              <a:rPr lang="en-US" sz="4000" dirty="0" err="1"/>
              <a:t>Insubria</a:t>
            </a:r>
            <a:r>
              <a:rPr lang="en-US" sz="4000" dirty="0"/>
              <a:t> group to </a:t>
            </a:r>
            <a:r>
              <a:rPr lang="en-US" sz="4000" dirty="0" smtClean="0"/>
              <a:t>collaborate in SVT</a:t>
            </a:r>
            <a:r>
              <a:rPr lang="en-US" sz="4000" dirty="0"/>
              <a:t/>
            </a:r>
            <a:br>
              <a:rPr lang="en-US" sz="4000" dirty="0"/>
            </a:b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group of </a:t>
            </a:r>
            <a:r>
              <a:rPr lang="en-US" dirty="0" err="1" smtClean="0"/>
              <a:t>Michela</a:t>
            </a:r>
            <a:r>
              <a:rPr lang="en-US" dirty="0" smtClean="0"/>
              <a:t> </a:t>
            </a:r>
            <a:r>
              <a:rPr lang="en-US" dirty="0" err="1" smtClean="0"/>
              <a:t>Prest</a:t>
            </a:r>
            <a:r>
              <a:rPr lang="en-US" dirty="0" smtClean="0"/>
              <a:t> has expressed interest in collaborating with us starting from 2012 with </a:t>
            </a:r>
            <a:r>
              <a:rPr lang="en-US" dirty="0" err="1" smtClean="0"/>
              <a:t>Michela</a:t>
            </a:r>
            <a:r>
              <a:rPr lang="en-US" dirty="0" smtClean="0"/>
              <a:t>, Erik </a:t>
            </a:r>
            <a:r>
              <a:rPr lang="en-US" dirty="0" err="1" smtClean="0"/>
              <a:t>Vallazza</a:t>
            </a:r>
            <a:r>
              <a:rPr lang="en-US" dirty="0" smtClean="0"/>
              <a:t>, 2 post docs and 1 PhD student.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77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965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Several activities are progressing:</a:t>
            </a:r>
            <a:endParaRPr lang="en-US" dirty="0" smtClean="0"/>
          </a:p>
          <a:p>
            <a:r>
              <a:rPr lang="en-US" dirty="0"/>
              <a:t>Strip multiplicity and </a:t>
            </a:r>
            <a:r>
              <a:rPr lang="en-US" dirty="0" err="1"/>
              <a:t>dE</a:t>
            </a:r>
            <a:r>
              <a:rPr lang="en-US" dirty="0"/>
              <a:t>/dx in SVT Studies with </a:t>
            </a:r>
            <a:r>
              <a:rPr lang="en-US" dirty="0" smtClean="0"/>
              <a:t>Bruno</a:t>
            </a:r>
          </a:p>
          <a:p>
            <a:r>
              <a:rPr lang="en-US" dirty="0" smtClean="0"/>
              <a:t>Sensors </a:t>
            </a:r>
            <a:r>
              <a:rPr lang="en-US" dirty="0"/>
              <a:t>and </a:t>
            </a:r>
            <a:r>
              <a:rPr lang="en-US" dirty="0" err="1" smtClean="0"/>
              <a:t>Fanout</a:t>
            </a:r>
            <a:r>
              <a:rPr lang="en-US" dirty="0" smtClean="0"/>
              <a:t> specifications for the TDR</a:t>
            </a:r>
          </a:p>
          <a:p>
            <a:pPr lvl="1"/>
            <a:r>
              <a:rPr lang="en-US" dirty="0" smtClean="0"/>
              <a:t>Measurements of Striplet capacitance</a:t>
            </a:r>
          </a:p>
          <a:p>
            <a:r>
              <a:rPr lang="en-US" dirty="0" smtClean="0"/>
              <a:t>Construction of 5 new telescope modules</a:t>
            </a:r>
          </a:p>
          <a:p>
            <a:r>
              <a:rPr lang="en-US" dirty="0"/>
              <a:t>S</a:t>
            </a:r>
            <a:r>
              <a:rPr lang="en-US" dirty="0" smtClean="0"/>
              <a:t>triplets run at Beam Test in Sept. (FSSR2 RO)</a:t>
            </a:r>
          </a:p>
          <a:p>
            <a:r>
              <a:rPr lang="en-US" dirty="0" smtClean="0"/>
              <a:t>Irradiation </a:t>
            </a:r>
            <a:r>
              <a:rPr lang="en-US" dirty="0"/>
              <a:t>tests </a:t>
            </a:r>
            <a:r>
              <a:rPr lang="en-US" dirty="0" smtClean="0"/>
              <a:t>on MAPS with </a:t>
            </a:r>
            <a:r>
              <a:rPr lang="en-US" dirty="0" smtClean="0"/>
              <a:t>neutrons</a:t>
            </a:r>
          </a:p>
          <a:p>
            <a:pPr marL="0" indent="0">
              <a:buNone/>
            </a:pPr>
            <a:r>
              <a:rPr lang="en-US" dirty="0" smtClean="0"/>
              <a:t>Interest of </a:t>
            </a:r>
            <a:r>
              <a:rPr lang="en-US" dirty="0" err="1" smtClean="0"/>
              <a:t>Insubria</a:t>
            </a:r>
            <a:r>
              <a:rPr lang="en-US" dirty="0" smtClean="0"/>
              <a:t> group to collaborate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pic>
        <p:nvPicPr>
          <p:cNvPr id="10" name="Picture 9" descr="stripl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" y="28992"/>
            <a:ext cx="2204260" cy="1653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24" y="38296"/>
            <a:ext cx="2319130" cy="17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965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Ongoing activities:</a:t>
            </a:r>
          </a:p>
          <a:p>
            <a:r>
              <a:rPr lang="en-US" dirty="0"/>
              <a:t>Strip multiplicity and </a:t>
            </a:r>
            <a:r>
              <a:rPr lang="en-US" dirty="0" err="1"/>
              <a:t>dE</a:t>
            </a:r>
            <a:r>
              <a:rPr lang="en-US" dirty="0"/>
              <a:t>/dx in SVT Studies with </a:t>
            </a:r>
            <a:r>
              <a:rPr lang="en-US" dirty="0" smtClean="0"/>
              <a:t>Bruno</a:t>
            </a:r>
          </a:p>
          <a:p>
            <a:r>
              <a:rPr lang="en-US" dirty="0" smtClean="0"/>
              <a:t>Sensors </a:t>
            </a:r>
            <a:r>
              <a:rPr lang="en-US" dirty="0"/>
              <a:t>and </a:t>
            </a:r>
            <a:r>
              <a:rPr lang="en-US" dirty="0" err="1" smtClean="0"/>
              <a:t>Fanout</a:t>
            </a:r>
            <a:r>
              <a:rPr lang="en-US" dirty="0" smtClean="0"/>
              <a:t> specifications for the TDR</a:t>
            </a:r>
          </a:p>
          <a:p>
            <a:pPr lvl="1"/>
            <a:r>
              <a:rPr lang="en-US" dirty="0" smtClean="0"/>
              <a:t>Measurements of Striplet capacitance</a:t>
            </a:r>
          </a:p>
          <a:p>
            <a:r>
              <a:rPr lang="en-US" dirty="0" smtClean="0"/>
              <a:t>Construction of 5 new telescope modules</a:t>
            </a:r>
          </a:p>
          <a:p>
            <a:r>
              <a:rPr lang="en-US" dirty="0"/>
              <a:t>S</a:t>
            </a:r>
            <a:r>
              <a:rPr lang="en-US" dirty="0" smtClean="0"/>
              <a:t>triplets run at Beam Test in Sept. (FSSR2 RO)</a:t>
            </a:r>
          </a:p>
          <a:p>
            <a:r>
              <a:rPr lang="en-US" dirty="0" smtClean="0"/>
              <a:t>Irradiation </a:t>
            </a:r>
            <a:r>
              <a:rPr lang="en-US" dirty="0"/>
              <a:t>tests </a:t>
            </a:r>
            <a:r>
              <a:rPr lang="en-US" dirty="0" smtClean="0"/>
              <a:t>on MAPS with </a:t>
            </a:r>
            <a:r>
              <a:rPr lang="en-US" dirty="0" smtClean="0"/>
              <a:t>neutrons</a:t>
            </a:r>
          </a:p>
          <a:p>
            <a:r>
              <a:rPr lang="en-US" dirty="0" smtClean="0"/>
              <a:t>Interest of </a:t>
            </a:r>
            <a:r>
              <a:rPr lang="en-US" dirty="0" err="1" smtClean="0"/>
              <a:t>Insubria</a:t>
            </a:r>
            <a:r>
              <a:rPr lang="en-US" dirty="0" smtClean="0"/>
              <a:t> group to collaborate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pic>
        <p:nvPicPr>
          <p:cNvPr id="10" name="Picture 9" descr="stripl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" y="28992"/>
            <a:ext cx="2204260" cy="1653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724" y="38296"/>
            <a:ext cx="2319130" cy="17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41588"/>
          </a:xfrm>
        </p:spPr>
        <p:txBody>
          <a:bodyPr>
            <a:normAutofit/>
          </a:bodyPr>
          <a:lstStyle/>
          <a:p>
            <a:r>
              <a:rPr lang="it-IT" dirty="0" smtClean="0"/>
              <a:t>Backup </a:t>
            </a:r>
            <a:r>
              <a:rPr lang="it-IT" dirty="0" err="1" smtClean="0"/>
              <a:t>Slides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1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796"/>
            <a:ext cx="8229600" cy="1711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 rates for e</a:t>
            </a:r>
            <a:r>
              <a:rPr lang="it-IT" dirty="0" smtClean="0"/>
              <a:t>±</a:t>
            </a:r>
            <a:r>
              <a:rPr lang="en-US" dirty="0" smtClean="0"/>
              <a:t> from pairs </a:t>
            </a:r>
            <a:br>
              <a:rPr lang="en-US" dirty="0" smtClean="0"/>
            </a:br>
            <a:r>
              <a:rPr lang="en-US" dirty="0" smtClean="0"/>
              <a:t>OLD files vs. (NEW) and vs. </a:t>
            </a:r>
            <a:r>
              <a:rPr lang="en-US" dirty="0" err="1" smtClean="0"/>
              <a:t>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Sorry, Work in progress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42707"/>
              </p:ext>
            </p:extLst>
          </p:nvPr>
        </p:nvGraphicFramePr>
        <p:xfrm>
          <a:off x="2035799" y="2236822"/>
          <a:ext cx="4896016" cy="411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10"/>
                <a:gridCol w="1653470"/>
                <a:gridCol w="1934736"/>
              </a:tblGrid>
              <a:tr h="688898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Layer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Cluster Rate</a:t>
                      </a:r>
                    </a:p>
                    <a:p>
                      <a:pPr algn="ctr"/>
                      <a:r>
                        <a:rPr lang="it-IT" dirty="0" smtClean="0"/>
                        <a:t>kHz/cm2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Cluster Rate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Riccardo kHz/cm2</a:t>
                      </a:r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7.5(X.X)x10</a:t>
                      </a:r>
                      <a:r>
                        <a:rPr lang="it-IT" baseline="30000" dirty="0" smtClean="0"/>
                        <a:t>3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6.4x10</a:t>
                      </a:r>
                      <a:r>
                        <a:rPr lang="it-IT" baseline="30000" dirty="0" smtClean="0"/>
                        <a:t>3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216(X.X)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220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88(X.X)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120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19(X.X)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38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2.3*(X.X)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5.8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2.1*(X.X)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3.4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72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multiplicity and </a:t>
            </a:r>
            <a:r>
              <a:rPr lang="en-US" dirty="0" err="1"/>
              <a:t>dE</a:t>
            </a:r>
            <a:r>
              <a:rPr lang="en-US" dirty="0"/>
              <a:t>/dx in SVT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Carlo Stella </a:t>
            </a:r>
            <a:r>
              <a:rPr lang="en-US" dirty="0" smtClean="0"/>
              <a:t>(graduated on Friday) </a:t>
            </a:r>
            <a:r>
              <a:rPr lang="en-US" dirty="0" smtClean="0"/>
              <a:t>has been</a:t>
            </a:r>
            <a:r>
              <a:rPr lang="en-US" dirty="0" smtClean="0"/>
              <a:t> </a:t>
            </a:r>
            <a:r>
              <a:rPr lang="en-US" dirty="0" smtClean="0"/>
              <a:t>studying </a:t>
            </a:r>
            <a:r>
              <a:rPr lang="en-US" dirty="0" smtClean="0"/>
              <a:t>strip </a:t>
            </a:r>
            <a:r>
              <a:rPr lang="en-US" dirty="0" smtClean="0"/>
              <a:t>multiplicity and </a:t>
            </a:r>
            <a:r>
              <a:rPr lang="en-US" dirty="0" err="1" smtClean="0"/>
              <a:t>dE</a:t>
            </a:r>
            <a:r>
              <a:rPr lang="en-US" dirty="0"/>
              <a:t>/dx </a:t>
            </a:r>
            <a:r>
              <a:rPr lang="en-US" dirty="0" smtClean="0"/>
              <a:t>in the 6 double layers of SVT</a:t>
            </a:r>
          </a:p>
          <a:p>
            <a:r>
              <a:rPr lang="en-US" dirty="0" smtClean="0"/>
              <a:t>Study was driven by FSSR2 (that provides </a:t>
            </a:r>
            <a:r>
              <a:rPr lang="en-US" dirty="0"/>
              <a:t>a 3-bit ADC information for each </a:t>
            </a:r>
            <a:r>
              <a:rPr lang="en-US" dirty="0" smtClean="0"/>
              <a:t>recorded hit</a:t>
            </a:r>
            <a:r>
              <a:rPr lang="en-US" dirty="0" smtClean="0"/>
              <a:t>), but then concentrated more on Strip multiplicity, rates, </a:t>
            </a:r>
            <a:r>
              <a:rPr lang="en-US" dirty="0" err="1" smtClean="0"/>
              <a:t>occup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/>
              <a:t>We </a:t>
            </a:r>
            <a:r>
              <a:rPr lang="en-US" dirty="0" smtClean="0"/>
              <a:t>are using full </a:t>
            </a:r>
            <a:r>
              <a:rPr lang="en-US" dirty="0"/>
              <a:t>simulated </a:t>
            </a:r>
            <a:r>
              <a:rPr lang="en-US" dirty="0" smtClean="0"/>
              <a:t>events </a:t>
            </a:r>
            <a:r>
              <a:rPr lang="en-US" dirty="0" smtClean="0"/>
              <a:t>BRUNO</a:t>
            </a:r>
          </a:p>
          <a:p>
            <a:pPr marL="400050" lvl="2" indent="0">
              <a:buNone/>
            </a:pPr>
            <a:r>
              <a:rPr lang="en-US" dirty="0"/>
              <a:t>with old Geometry (200 </a:t>
            </a:r>
            <a:r>
              <a:rPr lang="it-IT" dirty="0"/>
              <a:t>μm </a:t>
            </a:r>
            <a:r>
              <a:rPr lang="it-IT" dirty="0" err="1"/>
              <a:t>cylindrical</a:t>
            </a:r>
            <a:r>
              <a:rPr lang="it-IT" dirty="0"/>
              <a:t> Layer0</a:t>
            </a:r>
            <a:r>
              <a:rPr lang="it-IT" dirty="0" smtClean="0"/>
              <a:t>)</a:t>
            </a:r>
            <a:r>
              <a:rPr lang="en-US" dirty="0" smtClean="0"/>
              <a:t>	</a:t>
            </a:r>
          </a:p>
          <a:p>
            <a:pPr lvl="2"/>
            <a:r>
              <a:rPr lang="en-US" dirty="0" err="1" smtClean="0"/>
              <a:t>e+e-e+e</a:t>
            </a:r>
            <a:r>
              <a:rPr lang="en-US" dirty="0" smtClean="0"/>
              <a:t>- (pairs) 160k events</a:t>
            </a:r>
            <a:endParaRPr lang="en-US" dirty="0"/>
          </a:p>
          <a:p>
            <a:pPr lvl="2"/>
            <a:r>
              <a:rPr lang="en-US" dirty="0"/>
              <a:t>Single particle (momentum distributions as inclusive </a:t>
            </a:r>
            <a:r>
              <a:rPr lang="en-US" i="1" dirty="0"/>
              <a:t> soft π’s </a:t>
            </a:r>
            <a:r>
              <a:rPr lang="en-US" dirty="0"/>
              <a:t>from </a:t>
            </a:r>
            <a:r>
              <a:rPr lang="en-US" dirty="0" err="1">
                <a:latin typeface="Lucida Grande"/>
                <a:ea typeface="Lucida Grande"/>
                <a:cs typeface="Lucida Grande"/>
              </a:rPr>
              <a:t>ϒ</a:t>
            </a:r>
            <a:r>
              <a:rPr lang="en-US" dirty="0"/>
              <a:t>(4s) and cc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50k events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with </a:t>
            </a:r>
            <a:r>
              <a:rPr lang="en-US" dirty="0" smtClean="0"/>
              <a:t>new Geometry May 2011 production by </a:t>
            </a:r>
            <a:r>
              <a:rPr lang="en-US" dirty="0" smtClean="0"/>
              <a:t>Riccardo (consistent results </a:t>
            </a:r>
            <a:r>
              <a:rPr lang="en-US" dirty="0" err="1" smtClean="0"/>
              <a:t>wrt</a:t>
            </a:r>
            <a:r>
              <a:rPr lang="en-US" dirty="0" smtClean="0"/>
              <a:t> old, work in progress)</a:t>
            </a:r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76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49" y="3136212"/>
            <a:ext cx="4780351" cy="3585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04"/>
            <a:ext cx="8229600" cy="54230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Require </a:t>
            </a:r>
            <a:r>
              <a:rPr lang="en-US" sz="2400" dirty="0"/>
              <a:t>particle identity  </a:t>
            </a:r>
            <a:r>
              <a:rPr lang="en-US" sz="2400" dirty="0" smtClean="0"/>
              <a:t>(abs</a:t>
            </a:r>
            <a:r>
              <a:rPr lang="en-US" sz="2400" dirty="0"/>
              <a:t>(</a:t>
            </a:r>
            <a:r>
              <a:rPr lang="en-US" sz="2400" dirty="0" err="1"/>
              <a:t>SVTHits.pdg</a:t>
            </a:r>
            <a:r>
              <a:rPr lang="en-US" sz="2400" dirty="0"/>
              <a:t>)==</a:t>
            </a:r>
            <a:r>
              <a:rPr lang="en-US" sz="2400" dirty="0" smtClean="0"/>
              <a:t>11 pairs, 211 </a:t>
            </a:r>
            <a:r>
              <a:rPr lang="en-US" sz="2400" i="1" dirty="0"/>
              <a:t>π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Use entrance and exit point to define path </a:t>
            </a:r>
            <a:r>
              <a:rPr lang="en-US" sz="2400" dirty="0" err="1" smtClean="0"/>
              <a:t>Δx</a:t>
            </a:r>
            <a:r>
              <a:rPr lang="en-US" sz="2400" dirty="0" smtClean="0"/>
              <a:t> in wafer and project it onto Z and RΦ</a:t>
            </a:r>
          </a:p>
          <a:p>
            <a:r>
              <a:rPr lang="en-US" sz="2400" dirty="0"/>
              <a:t>Use released energy Δ</a:t>
            </a:r>
            <a:r>
              <a:rPr lang="en-US" sz="2400" dirty="0" smtClean="0"/>
              <a:t>E in </a:t>
            </a:r>
            <a:r>
              <a:rPr lang="en-US" sz="2400" dirty="0"/>
              <a:t>active silicon </a:t>
            </a:r>
            <a:endParaRPr lang="en-US" sz="2400" dirty="0" smtClean="0"/>
          </a:p>
          <a:p>
            <a:r>
              <a:rPr lang="en-US" sz="2400" dirty="0" smtClean="0"/>
              <a:t>Share the energy </a:t>
            </a:r>
            <a:r>
              <a:rPr lang="en-US" sz="2400" dirty="0"/>
              <a:t>among </a:t>
            </a:r>
            <a:r>
              <a:rPr lang="en-US" sz="2400" dirty="0" smtClean="0"/>
              <a:t>the “</a:t>
            </a:r>
            <a:r>
              <a:rPr lang="en-US" sz="2400" dirty="0"/>
              <a:t>Digitized” </a:t>
            </a:r>
            <a:r>
              <a:rPr lang="en-US" sz="2400" dirty="0" smtClean="0"/>
              <a:t>strips </a:t>
            </a:r>
            <a:r>
              <a:rPr lang="en-US" sz="2400" dirty="0" err="1" smtClean="0"/>
              <a:t>dE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r>
              <a:rPr lang="en-US" sz="2400" dirty="0" smtClean="0"/>
              <a:t>First &amp; last strip has random </a:t>
            </a:r>
          </a:p>
          <a:p>
            <a:pPr marL="0" indent="0">
              <a:buNone/>
            </a:pPr>
            <a:r>
              <a:rPr lang="en-US" sz="2400" dirty="0" smtClean="0"/>
              <a:t>flat </a:t>
            </a:r>
            <a:r>
              <a:rPr lang="en-US" sz="2400" dirty="0" err="1" smtClean="0"/>
              <a:t>dE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the others the same </a:t>
            </a:r>
          </a:p>
          <a:p>
            <a:r>
              <a:rPr lang="en-US" sz="2400" dirty="0"/>
              <a:t>Smear </a:t>
            </a:r>
            <a:r>
              <a:rPr lang="en-US" sz="2400" dirty="0" err="1" smtClean="0"/>
              <a:t>dE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 err="1" smtClean="0"/>
              <a:t>gaussian</a:t>
            </a:r>
            <a:endParaRPr lang="en-US" sz="2400" dirty="0" smtClean="0"/>
          </a:p>
          <a:p>
            <a:r>
              <a:rPr lang="en-US" sz="2400" dirty="0"/>
              <a:t>Apply </a:t>
            </a:r>
            <a:r>
              <a:rPr lang="en-US" sz="2400" dirty="0" smtClean="0"/>
              <a:t>two sets of thresholds</a:t>
            </a:r>
          </a:p>
          <a:p>
            <a:pPr marL="0" indent="0">
              <a:buNone/>
            </a:pPr>
            <a:r>
              <a:rPr lang="en-US" sz="2400" dirty="0" smtClean="0"/>
              <a:t>on </a:t>
            </a:r>
            <a:r>
              <a:rPr lang="en-US" sz="2400" dirty="0" err="1" smtClean="0"/>
              <a:t>dE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(=each strip):</a:t>
            </a:r>
          </a:p>
          <a:p>
            <a:pPr marL="0" indent="0">
              <a:buNone/>
            </a:pPr>
            <a:r>
              <a:rPr lang="en-US" sz="2400" dirty="0" smtClean="0"/>
              <a:t>2880 e- </a:t>
            </a:r>
            <a:r>
              <a:rPr lang="en-US" sz="2400" dirty="0">
                <a:solidFill>
                  <a:srgbClr val="FF0000"/>
                </a:solidFill>
              </a:rPr>
              <a:t>0.18(0.12)MIP-L0(L1-5)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4800 e- </a:t>
            </a:r>
            <a:r>
              <a:rPr lang="en-US" sz="2400" dirty="0" smtClean="0">
                <a:solidFill>
                  <a:srgbClr val="FF0000"/>
                </a:solidFill>
              </a:rPr>
              <a:t>0.30(0.20)</a:t>
            </a:r>
            <a:r>
              <a:rPr lang="en-US" sz="2400" dirty="0">
                <a:solidFill>
                  <a:srgbClr val="FF0000"/>
                </a:solidFill>
              </a:rPr>
              <a:t>MIP-L0(L1-5) 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796"/>
            <a:ext cx="8229600" cy="1711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strip multiplicity </a:t>
            </a:r>
            <a:r>
              <a:rPr lang="en-US" b="1" dirty="0" smtClean="0">
                <a:solidFill>
                  <a:srgbClr val="FF0000"/>
                </a:solidFill>
              </a:rPr>
              <a:t>per Cluster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</a:t>
            </a:r>
            <a:r>
              <a:rPr lang="it-IT" dirty="0"/>
              <a:t>±</a:t>
            </a:r>
            <a:r>
              <a:rPr lang="en-US" dirty="0" smtClean="0"/>
              <a:t> from pairs OLD vs. (NEW)</a:t>
            </a:r>
            <a:br>
              <a:rPr lang="en-US" dirty="0" smtClean="0"/>
            </a:br>
            <a:r>
              <a:rPr lang="en-US" dirty="0" smtClean="0"/>
              <a:t>No threshold cut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36139"/>
              </p:ext>
            </p:extLst>
          </p:nvPr>
        </p:nvGraphicFramePr>
        <p:xfrm>
          <a:off x="1549147" y="2302389"/>
          <a:ext cx="5881728" cy="431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00"/>
                <a:gridCol w="1312448"/>
                <a:gridCol w="963755"/>
                <a:gridCol w="1408220"/>
                <a:gridCol w="1131605"/>
              </a:tblGrid>
              <a:tr h="963313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Layer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RO </a:t>
                      </a:r>
                      <a:r>
                        <a:rPr lang="it-IT" dirty="0" err="1" smtClean="0"/>
                        <a:t>PitchZ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(or +45∘)</a:t>
                      </a:r>
                    </a:p>
                    <a:p>
                      <a:pPr algn="ctr"/>
                      <a:r>
                        <a:rPr lang="it-IT" dirty="0" smtClean="0"/>
                        <a:t>μm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&lt;n&gt;_Z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RO </a:t>
                      </a:r>
                      <a:r>
                        <a:rPr lang="it-IT" dirty="0" err="1" smtClean="0"/>
                        <a:t>PitchPhi</a:t>
                      </a:r>
                      <a:endParaRPr lang="it-IT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(or -45∘)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&lt;n&gt;_</a:t>
                      </a:r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5.1 (X.X)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5.2 (X.X)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4.0 (4.0)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6.7 (6.7)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3.8 (3.8)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6.6 (6.4)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3.9 (3.6)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6.5 (5.9)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1.8 (1.9)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3.7 (3.6)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2.0 (1.9)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2.6 (3.2)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6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796"/>
            <a:ext cx="8229600" cy="1711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strip multiplicity for e</a:t>
            </a:r>
            <a:r>
              <a:rPr lang="it-IT" dirty="0"/>
              <a:t>±</a:t>
            </a:r>
            <a:r>
              <a:rPr lang="en-US" dirty="0" smtClean="0"/>
              <a:t> from pairs </a:t>
            </a:r>
            <a:r>
              <a:rPr lang="en-US" b="1" dirty="0">
                <a:solidFill>
                  <a:srgbClr val="FF0000"/>
                </a:solidFill>
              </a:rPr>
              <a:t>per Cluster </a:t>
            </a:r>
            <a:r>
              <a:rPr lang="en-US" dirty="0" smtClean="0"/>
              <a:t>vs. (</a:t>
            </a:r>
            <a:r>
              <a:rPr lang="en-US" b="1" dirty="0" smtClean="0">
                <a:solidFill>
                  <a:srgbClr val="FF0000"/>
                </a:solidFill>
              </a:rPr>
              <a:t>per QED Event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OLD files - No threshold cut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7926-BA66-7B41-923D-0C2A0F4E692B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9955"/>
              </p:ext>
            </p:extLst>
          </p:nvPr>
        </p:nvGraphicFramePr>
        <p:xfrm>
          <a:off x="1549147" y="2302389"/>
          <a:ext cx="5881728" cy="431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00"/>
                <a:gridCol w="1147798"/>
                <a:gridCol w="1128405"/>
                <a:gridCol w="1328591"/>
                <a:gridCol w="1211234"/>
              </a:tblGrid>
              <a:tr h="963313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Layer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RO </a:t>
                      </a:r>
                      <a:r>
                        <a:rPr lang="it-IT" dirty="0" err="1" smtClean="0"/>
                        <a:t>PitchZ</a:t>
                      </a:r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(or +45∘)</a:t>
                      </a:r>
                    </a:p>
                    <a:p>
                      <a:pPr algn="ctr"/>
                      <a:r>
                        <a:rPr lang="it-IT" dirty="0" smtClean="0"/>
                        <a:t>μm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&lt;n&gt;_Z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RO </a:t>
                      </a:r>
                      <a:r>
                        <a:rPr lang="it-IT" dirty="0" err="1" smtClean="0"/>
                        <a:t>PitchPhi</a:t>
                      </a:r>
                      <a:endParaRPr lang="it-IT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(or -45∘)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&lt;n&gt;_</a:t>
                      </a:r>
                      <a:r>
                        <a:rPr lang="it-IT" dirty="0" err="1" smtClean="0"/>
                        <a:t>Phi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5.1 (18.7)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5.2 (19.1)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4.0 (13.3)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6.7 (19.7)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3.8 (11.5)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6.6 (16.6)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3.9 (9.4)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6.5 (13)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1.8 (4)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3.7 (8)</a:t>
                      </a:r>
                      <a:endParaRPr lang="it-IT" dirty="0"/>
                    </a:p>
                  </a:txBody>
                  <a:tcPr/>
                </a:tc>
              </a:tr>
              <a:tr h="55811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2.0 (5)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2.6 (9)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7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7CBEFF-707F-E64A-A491-AE6F88494F5A}" type="slidenum">
              <a:rPr lang="it-IT"/>
              <a:pPr/>
              <a:t>7</a:t>
            </a:fld>
            <a:endParaRPr lang="it-IT"/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182080" cy="1098836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dirty="0"/>
              <a:t>Strip </a:t>
            </a:r>
            <a:r>
              <a:rPr lang="it-IT" dirty="0" err="1"/>
              <a:t>Multiplicity</a:t>
            </a:r>
            <a:r>
              <a:rPr lang="it-IT" dirty="0"/>
              <a:t> S</a:t>
            </a:r>
            <a:r>
              <a:rPr lang="it-IT" sz="1800" dirty="0"/>
              <a:t>0</a:t>
            </a:r>
            <a:r>
              <a:rPr lang="it-IT" dirty="0"/>
              <a:t> = </a:t>
            </a:r>
            <a:r>
              <a:rPr lang="en-US" dirty="0"/>
              <a:t>0</a:t>
            </a:r>
            <a:r>
              <a:rPr lang="en-US" dirty="0" smtClean="0"/>
              <a:t> </a:t>
            </a:r>
            <a:r>
              <a:rPr lang="en-US" dirty="0"/>
              <a:t>e-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>QED </a:t>
            </a:r>
            <a:r>
              <a:rPr lang="it-IT" dirty="0" err="1" smtClean="0"/>
              <a:t>pairs</a:t>
            </a:r>
            <a:endParaRPr lang="it-I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1451672"/>
            <a:ext cx="8294400" cy="49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52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F0F97A6-C95D-0C48-909F-A011648CCAE5}" type="slidenum">
              <a:rPr lang="it-IT"/>
              <a:pPr/>
              <a:t>8</a:t>
            </a:fld>
            <a:endParaRPr lang="it-IT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186400" cy="1103156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dirty="0"/>
              <a:t>Strip </a:t>
            </a:r>
            <a:r>
              <a:rPr lang="it-IT" dirty="0" err="1"/>
              <a:t>Multiplicity</a:t>
            </a:r>
            <a:r>
              <a:rPr lang="it-IT" dirty="0"/>
              <a:t> S</a:t>
            </a:r>
            <a:r>
              <a:rPr lang="it-IT" sz="1800" dirty="0"/>
              <a:t>0</a:t>
            </a:r>
            <a:r>
              <a:rPr lang="it-IT" dirty="0"/>
              <a:t> = </a:t>
            </a:r>
            <a:r>
              <a:rPr lang="en-US" dirty="0" smtClean="0"/>
              <a:t>2880 </a:t>
            </a:r>
            <a:r>
              <a:rPr lang="en-US" dirty="0"/>
              <a:t>e-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QED </a:t>
            </a:r>
            <a:r>
              <a:rPr lang="it-IT" dirty="0" err="1"/>
              <a:t>pairs</a:t>
            </a:r>
            <a:endParaRPr lang="it-IT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1451672"/>
            <a:ext cx="8087040" cy="49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188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0203446-B83B-4641-8F7E-B06DE5AACB6D}" type="slidenum">
              <a:rPr lang="it-IT"/>
              <a:pPr/>
              <a:t>9</a:t>
            </a:fld>
            <a:endParaRPr lang="it-IT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186400" cy="1103156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it-IT" dirty="0"/>
              <a:t>Strip </a:t>
            </a:r>
            <a:r>
              <a:rPr lang="it-IT" dirty="0" err="1"/>
              <a:t>Multiplicity</a:t>
            </a:r>
            <a:r>
              <a:rPr lang="it-IT" dirty="0"/>
              <a:t> S</a:t>
            </a:r>
            <a:r>
              <a:rPr lang="it-IT" sz="1800" dirty="0"/>
              <a:t>0</a:t>
            </a:r>
            <a:r>
              <a:rPr lang="it-IT" dirty="0"/>
              <a:t> = </a:t>
            </a:r>
            <a:r>
              <a:rPr lang="en-US" dirty="0"/>
              <a:t>4800 e-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>QED </a:t>
            </a:r>
            <a:r>
              <a:rPr lang="it-IT" dirty="0" err="1"/>
              <a:t>pairs</a:t>
            </a:r>
            <a:endParaRPr lang="it-IT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1451672"/>
            <a:ext cx="8087040" cy="49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29, 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Vitale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988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19239</TotalTime>
  <Words>1251</Words>
  <Application>Microsoft Macintosh PowerPoint</Application>
  <PresentationFormat>On-screen Show (4:3)</PresentationFormat>
  <Paragraphs>318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Update on Trieste Activities</vt:lpstr>
      <vt:lpstr>Outline</vt:lpstr>
      <vt:lpstr>Strip multiplicity and dE/dx in SVT</vt:lpstr>
      <vt:lpstr>Digitization procedure</vt:lpstr>
      <vt:lpstr>Average strip multiplicity per Cluster  for e± from pairs OLD vs. (NEW) No threshold cut</vt:lpstr>
      <vt:lpstr>Average strip multiplicity for e± from pairs per Cluster vs. (per QED Event) OLD files - No threshold cut</vt:lpstr>
      <vt:lpstr>Strip Multiplicity S0 = 0 e-  QED pairs</vt:lpstr>
      <vt:lpstr>Strip Multiplicity S0 = 2880 e-  QED pairs</vt:lpstr>
      <vt:lpstr>Strip Multiplicity S0 = 4800 e-  QED pairs</vt:lpstr>
      <vt:lpstr>L0-1-2 Strip multiplicity vs cos(𝜗cluster)</vt:lpstr>
      <vt:lpstr>L3-4-5 Strip multiplicity vs cos(𝜗cluster)</vt:lpstr>
      <vt:lpstr>PowerPoint Presentation</vt:lpstr>
      <vt:lpstr>Measurements of striplet capacitance</vt:lpstr>
      <vt:lpstr>Measurements of striplet capacitance</vt:lpstr>
      <vt:lpstr>Telescope modules and beam test (Sept. 2011) </vt:lpstr>
      <vt:lpstr>Striplets results in 2008</vt:lpstr>
      <vt:lpstr>Eff./Reso. for the Striplets</vt:lpstr>
      <vt:lpstr>Interest of Insubria group to collaborate in SVT </vt:lpstr>
      <vt:lpstr>Conclusions</vt:lpstr>
      <vt:lpstr>Backup Slides </vt:lpstr>
      <vt:lpstr>Cluster rates for e± from pairs  OLD files vs. (NEW) and vs. Ric  Sorry, Work in progress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Trieste Activities</dc:title>
  <dc:creator>I.N.F.N. - Sezione di Trieste</dc:creator>
  <cp:lastModifiedBy>Lorenzo Vitale</cp:lastModifiedBy>
  <cp:revision>178</cp:revision>
  <cp:lastPrinted>2011-05-26T10:17:02Z</cp:lastPrinted>
  <dcterms:created xsi:type="dcterms:W3CDTF">2010-09-30T06:50:16Z</dcterms:created>
  <dcterms:modified xsi:type="dcterms:W3CDTF">2011-05-29T16:05:14Z</dcterms:modified>
</cp:coreProperties>
</file>