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65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4" r:id="rId15"/>
    <p:sldId id="281" r:id="rId16"/>
    <p:sldId id="282" r:id="rId17"/>
    <p:sldId id="273" r:id="rId18"/>
    <p:sldId id="278" r:id="rId19"/>
    <p:sldId id="280" r:id="rId20"/>
    <p:sldId id="295" r:id="rId21"/>
    <p:sldId id="296" r:id="rId22"/>
    <p:sldId id="285" r:id="rId23"/>
    <p:sldId id="290" r:id="rId24"/>
    <p:sldId id="291" r:id="rId25"/>
    <p:sldId id="289" r:id="rId26"/>
    <p:sldId id="277" r:id="rId27"/>
    <p:sldId id="294" r:id="rId28"/>
    <p:sldId id="297" r:id="rId29"/>
    <p:sldId id="288" r:id="rId30"/>
    <p:sldId id="298" r:id="rId31"/>
    <p:sldId id="286" r:id="rId32"/>
    <p:sldId id="287" r:id="rId33"/>
    <p:sldId id="299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7CC"/>
    <a:srgbClr val="01FF74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8352" autoAdjust="0"/>
  </p:normalViewPr>
  <p:slideViewPr>
    <p:cSldViewPr showGuides="1">
      <p:cViewPr varScale="1">
        <p:scale>
          <a:sx n="66" d="100"/>
          <a:sy n="66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orti:Documents:home:SuperB:Accelerator:SuperB%20Luminosity%20Model%2020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orti:Documents:home:SuperB:Accelerator:SuperB%20Luminosity%20Model%202011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2400"/>
              <a:t>Peak Luminosity (10^35) </a:t>
            </a:r>
          </a:p>
        </c:rich>
      </c:tx>
      <c:layout>
        <c:manualLayout>
          <c:xMode val="edge"/>
          <c:yMode val="edge"/>
          <c:x val="0.148630950028669"/>
          <c:y val="0.20133621516801201"/>
        </c:manualLayout>
      </c:layout>
      <c:spPr>
        <a:solidFill>
          <a:srgbClr val="C0C0C0">
            <a:lumMod val="20000"/>
            <a:lumOff val="80000"/>
          </a:srgbClr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566251897937604E-2"/>
          <c:y val="0.15209104297565201"/>
          <c:w val="0.85351618338702928"/>
          <c:h val="0.66159603694409008"/>
        </c:manualLayout>
      </c:layout>
      <c:lineChart>
        <c:grouping val="standard"/>
        <c:ser>
          <c:idx val="0"/>
          <c:order val="0"/>
          <c:tx>
            <c:v>Peak Luminosity(10^35)</c:v>
          </c:tx>
          <c:spPr>
            <a:ln w="762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Sheet1!$B$9:$B$105</c:f>
              <c:numCache>
                <c:formatCode>General</c:formatCode>
                <c:ptCount val="97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</c:numCache>
            </c:numRef>
          </c:cat>
          <c:val>
            <c:numRef>
              <c:f>Sheet1!$Q$9:$Q$105</c:f>
              <c:numCache>
                <c:formatCode>0.00</c:formatCode>
                <c:ptCount val="97"/>
                <c:pt idx="0">
                  <c:v>1.0000000000000019E-2</c:v>
                </c:pt>
                <c:pt idx="1">
                  <c:v>0.25</c:v>
                </c:pt>
                <c:pt idx="2">
                  <c:v>0.75000000000000133</c:v>
                </c:pt>
                <c:pt idx="3">
                  <c:v>1.5</c:v>
                </c:pt>
                <c:pt idx="4">
                  <c:v>2.25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14.5</c:v>
                </c:pt>
                <c:pt idx="43">
                  <c:v>15</c:v>
                </c:pt>
                <c:pt idx="44">
                  <c:v>15.5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16.5</c:v>
                </c:pt>
                <c:pt idx="52">
                  <c:v>17</c:v>
                </c:pt>
                <c:pt idx="53">
                  <c:v>17.5</c:v>
                </c:pt>
                <c:pt idx="54">
                  <c:v>18</c:v>
                </c:pt>
                <c:pt idx="55">
                  <c:v>18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18</c:v>
                </c:pt>
                <c:pt idx="63">
                  <c:v>18.5</c:v>
                </c:pt>
                <c:pt idx="64">
                  <c:v>19</c:v>
                </c:pt>
                <c:pt idx="65">
                  <c:v>19.5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24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25</c:v>
                </c:pt>
              </c:numCache>
            </c:numRef>
          </c:val>
          <c:smooth val="1"/>
        </c:ser>
        <c:marker val="1"/>
        <c:axId val="56404224"/>
        <c:axId val="56483840"/>
      </c:lineChart>
      <c:catAx>
        <c:axId val="56404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483840"/>
        <c:crosses val="autoZero"/>
        <c:lblAlgn val="ctr"/>
        <c:lblOffset val="100"/>
        <c:tickLblSkip val="2"/>
        <c:tickMarkSkip val="1"/>
      </c:catAx>
      <c:valAx>
        <c:axId val="56483840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45000"/>
                </a:srgbClr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40422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2400"/>
              <a:t>Integrated Luminosity(1/ab)</a:t>
            </a:r>
          </a:p>
        </c:rich>
      </c:tx>
      <c:layout>
        <c:manualLayout>
          <c:xMode val="edge"/>
          <c:yMode val="edge"/>
          <c:x val="0.18009545235714558"/>
          <c:y val="6.6163944746880032E-2"/>
        </c:manualLayout>
      </c:layout>
      <c:spPr>
        <a:solidFill>
          <a:srgbClr val="C0C0C0">
            <a:lumMod val="20000"/>
            <a:lumOff val="80000"/>
          </a:srgbClr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0173511667980119E-2"/>
          <c:y val="2.2388059701492477E-2"/>
          <c:w val="0.84914614259862264"/>
          <c:h val="0.78731284522270328"/>
        </c:manualLayout>
      </c:layout>
      <c:lineChart>
        <c:grouping val="standard"/>
        <c:ser>
          <c:idx val="0"/>
          <c:order val="0"/>
          <c:tx>
            <c:v>Integrated Luminosity</c:v>
          </c:tx>
          <c:spPr>
            <a:ln w="762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Sheet1!$B$9:$B$105</c:f>
              <c:numCache>
                <c:formatCode>General</c:formatCode>
                <c:ptCount val="97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</c:numCache>
            </c:numRef>
          </c:cat>
          <c:val>
            <c:numRef>
              <c:f>Sheet1!$K$9:$K$105</c:f>
              <c:numCache>
                <c:formatCode>0.00</c:formatCode>
                <c:ptCount val="97"/>
                <c:pt idx="0">
                  <c:v>1.0000000000000026E-4</c:v>
                </c:pt>
                <c:pt idx="1">
                  <c:v>3.4696000000000006E-3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1.0000000000000026E-4</c:v>
                </c:pt>
                <c:pt idx="9">
                  <c:v>3.4696000000000006E-3</c:v>
                </c:pt>
                <c:pt idx="10">
                  <c:v>2.9389600000000005E-2</c:v>
                </c:pt>
                <c:pt idx="11">
                  <c:v>8.7709600000000013E-2</c:v>
                </c:pt>
                <c:pt idx="12">
                  <c:v>0.2092096000000003</c:v>
                </c:pt>
                <c:pt idx="13">
                  <c:v>0.37930960000000086</c:v>
                </c:pt>
                <c:pt idx="14">
                  <c:v>0.58990960000000003</c:v>
                </c:pt>
                <c:pt idx="15">
                  <c:v>0.83290960000000158</c:v>
                </c:pt>
                <c:pt idx="16">
                  <c:v>1.1633895999999999</c:v>
                </c:pt>
                <c:pt idx="17">
                  <c:v>1.5327495999999998</c:v>
                </c:pt>
                <c:pt idx="18">
                  <c:v>1.5327495999999998</c:v>
                </c:pt>
                <c:pt idx="19">
                  <c:v>1.5327495999999998</c:v>
                </c:pt>
                <c:pt idx="20">
                  <c:v>1.7595495999999975</c:v>
                </c:pt>
                <c:pt idx="21">
                  <c:v>1.9215495999999999</c:v>
                </c:pt>
                <c:pt idx="22">
                  <c:v>2.1937096</c:v>
                </c:pt>
                <c:pt idx="23">
                  <c:v>2.6019495999999998</c:v>
                </c:pt>
                <c:pt idx="24">
                  <c:v>3.1721895999999998</c:v>
                </c:pt>
                <c:pt idx="25">
                  <c:v>3.9303495999999987</c:v>
                </c:pt>
                <c:pt idx="26">
                  <c:v>4.9023496000000097</c:v>
                </c:pt>
                <c:pt idx="27">
                  <c:v>6.0039496000000003</c:v>
                </c:pt>
                <c:pt idx="28">
                  <c:v>7.2351496000000024</c:v>
                </c:pt>
                <c:pt idx="29">
                  <c:v>8.5311496000000009</c:v>
                </c:pt>
                <c:pt idx="30">
                  <c:v>8.5311496000000009</c:v>
                </c:pt>
                <c:pt idx="31">
                  <c:v>8.5311496000000009</c:v>
                </c:pt>
                <c:pt idx="32">
                  <c:v>9.0365896000000028</c:v>
                </c:pt>
                <c:pt idx="33">
                  <c:v>9.3865096000000232</c:v>
                </c:pt>
                <c:pt idx="34">
                  <c:v>10.112269600000001</c:v>
                </c:pt>
                <c:pt idx="35">
                  <c:v>11.0453896</c:v>
                </c:pt>
                <c:pt idx="36">
                  <c:v>12.341389600000001</c:v>
                </c:pt>
                <c:pt idx="37">
                  <c:v>13.637389600000001</c:v>
                </c:pt>
                <c:pt idx="38">
                  <c:v>14.9333896</c:v>
                </c:pt>
                <c:pt idx="39">
                  <c:v>16.229389599999951</c:v>
                </c:pt>
                <c:pt idx="40">
                  <c:v>17.52538959999994</c:v>
                </c:pt>
                <c:pt idx="41">
                  <c:v>18.8213896</c:v>
                </c:pt>
                <c:pt idx="42">
                  <c:v>18.8213896</c:v>
                </c:pt>
                <c:pt idx="43">
                  <c:v>18.8213896</c:v>
                </c:pt>
                <c:pt idx="44">
                  <c:v>19.171309600000001</c:v>
                </c:pt>
                <c:pt idx="45">
                  <c:v>19.87114959999996</c:v>
                </c:pt>
                <c:pt idx="46">
                  <c:v>20.959789599999944</c:v>
                </c:pt>
                <c:pt idx="47">
                  <c:v>22.152109599999989</c:v>
                </c:pt>
                <c:pt idx="48">
                  <c:v>23.772109599999933</c:v>
                </c:pt>
                <c:pt idx="49">
                  <c:v>25.521709599999955</c:v>
                </c:pt>
                <c:pt idx="50">
                  <c:v>27.5531896</c:v>
                </c:pt>
                <c:pt idx="51">
                  <c:v>29.6559496</c:v>
                </c:pt>
                <c:pt idx="52">
                  <c:v>31.829989600000001</c:v>
                </c:pt>
                <c:pt idx="53">
                  <c:v>34.075309600000011</c:v>
                </c:pt>
                <c:pt idx="54">
                  <c:v>34.075309600000011</c:v>
                </c:pt>
                <c:pt idx="55">
                  <c:v>34.075309600000011</c:v>
                </c:pt>
                <c:pt idx="56">
                  <c:v>35.086189599999997</c:v>
                </c:pt>
                <c:pt idx="57">
                  <c:v>36.278509600000078</c:v>
                </c:pt>
                <c:pt idx="58">
                  <c:v>38.157709599999997</c:v>
                </c:pt>
                <c:pt idx="59">
                  <c:v>40.263709600000013</c:v>
                </c:pt>
                <c:pt idx="60">
                  <c:v>42.651589599999944</c:v>
                </c:pt>
                <c:pt idx="61">
                  <c:v>45.110749599999998</c:v>
                </c:pt>
                <c:pt idx="62">
                  <c:v>47.641189599999997</c:v>
                </c:pt>
                <c:pt idx="63">
                  <c:v>50.207269599999997</c:v>
                </c:pt>
                <c:pt idx="64">
                  <c:v>52.773349600000003</c:v>
                </c:pt>
                <c:pt idx="65">
                  <c:v>55.339429599999995</c:v>
                </c:pt>
                <c:pt idx="66">
                  <c:v>55.339429599999995</c:v>
                </c:pt>
                <c:pt idx="67">
                  <c:v>55.339429599999995</c:v>
                </c:pt>
                <c:pt idx="68">
                  <c:v>56.505829600000006</c:v>
                </c:pt>
                <c:pt idx="69">
                  <c:v>57.957349599999944</c:v>
                </c:pt>
                <c:pt idx="70">
                  <c:v>60.160549600000003</c:v>
                </c:pt>
                <c:pt idx="71">
                  <c:v>62.525749600000012</c:v>
                </c:pt>
                <c:pt idx="72">
                  <c:v>65.198749599999857</c:v>
                </c:pt>
                <c:pt idx="73">
                  <c:v>67.943029600000358</c:v>
                </c:pt>
                <c:pt idx="74">
                  <c:v>70.758589599999979</c:v>
                </c:pt>
                <c:pt idx="75">
                  <c:v>73.609789599999814</c:v>
                </c:pt>
                <c:pt idx="76">
                  <c:v>76.460989600000204</c:v>
                </c:pt>
                <c:pt idx="77">
                  <c:v>79.312189599999982</c:v>
                </c:pt>
                <c:pt idx="78">
                  <c:v>79.312189599999982</c:v>
                </c:pt>
                <c:pt idx="79">
                  <c:v>79.312189599999982</c:v>
                </c:pt>
                <c:pt idx="80">
                  <c:v>80.595229600000266</c:v>
                </c:pt>
                <c:pt idx="81">
                  <c:v>82.098589599999983</c:v>
                </c:pt>
                <c:pt idx="82">
                  <c:v>84.366589599999983</c:v>
                </c:pt>
                <c:pt idx="83">
                  <c:v>86.893789599999948</c:v>
                </c:pt>
                <c:pt idx="84">
                  <c:v>89.816269600000197</c:v>
                </c:pt>
                <c:pt idx="85">
                  <c:v>92.881309599999952</c:v>
                </c:pt>
                <c:pt idx="86">
                  <c:v>96.088909599999951</c:v>
                </c:pt>
                <c:pt idx="87">
                  <c:v>99.439069599999996</c:v>
                </c:pt>
                <c:pt idx="88">
                  <c:v>102.93178960000016</c:v>
                </c:pt>
                <c:pt idx="89">
                  <c:v>106.49578960000002</c:v>
                </c:pt>
                <c:pt idx="90">
                  <c:v>106.49578960000002</c:v>
                </c:pt>
                <c:pt idx="91">
                  <c:v>106.49578960000002</c:v>
                </c:pt>
                <c:pt idx="92">
                  <c:v>108.01210960000016</c:v>
                </c:pt>
                <c:pt idx="93">
                  <c:v>109.6709896</c:v>
                </c:pt>
                <c:pt idx="94">
                  <c:v>112.26298960000015</c:v>
                </c:pt>
                <c:pt idx="95">
                  <c:v>115.61314960000016</c:v>
                </c:pt>
                <c:pt idx="96">
                  <c:v>119.17714960000002</c:v>
                </c:pt>
              </c:numCache>
            </c:numRef>
          </c:val>
        </c:ser>
        <c:marker val="1"/>
        <c:axId val="56974336"/>
        <c:axId val="56996608"/>
      </c:lineChart>
      <c:catAx>
        <c:axId val="56974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996608"/>
        <c:crosses val="autoZero"/>
        <c:lblAlgn val="ctr"/>
        <c:lblOffset val="100"/>
        <c:tickLblSkip val="2"/>
        <c:tickMarkSkip val="1"/>
      </c:catAx>
      <c:valAx>
        <c:axId val="56996608"/>
        <c:scaling>
          <c:orientation val="minMax"/>
          <c:max val="100"/>
        </c:scaling>
        <c:axPos val="l"/>
        <c:majorGridlines>
          <c:spPr>
            <a:ln w="3175">
              <a:solidFill>
                <a:srgbClr val="000000">
                  <a:alpha val="45000"/>
                </a:srgbClr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974336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53AE-60B9-4110-81E4-85CE44E452DD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5E8B-409A-4720-A41D-927F36649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757C7-6E21-44B0-8F3F-648960D403FD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DA RECUPERARE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ED2C-C3F7-2742-9060-04E582CFEDD1}" type="slidenum">
              <a:rPr lang="it-IT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554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NOTA:</a:t>
            </a:r>
            <a:r>
              <a:rPr lang="it-IT" baseline="0"/>
              <a:t> DA RECUPERARE CON RISOLUZIONE MIGLIORE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ED2C-C3F7-2742-9060-04E582CFEDD1}" type="slidenum">
              <a:rPr lang="it-IT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488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78E54A-8C64-4E34-820A-354AE53A58A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AB3D-4819-47A3-9916-63982A7936CF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DDF63-6ECB-4A46-BF66-F81577E1F39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5F96-C4E0-4BD5-9B5C-C1D7F3548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           Goals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dirty="0" smtClean="0">
                <a:solidFill>
                  <a:srgbClr val="FF3300"/>
                </a:solidFill>
                <a:latin typeface="Bradley Hand ITC" pitchFamily="66" charset="0"/>
              </a:rPr>
              <a:t>Marcello A. </a:t>
            </a:r>
            <a:r>
              <a:rPr lang="en-GB" sz="3600" b="1" dirty="0" err="1" smtClean="0">
                <a:solidFill>
                  <a:srgbClr val="FF3300"/>
                </a:solidFill>
                <a:latin typeface="Bradley Hand ITC" pitchFamily="66" charset="0"/>
              </a:rPr>
              <a:t>Giorgi</a:t>
            </a:r>
            <a:r>
              <a:rPr lang="en-GB" sz="3600" b="1" dirty="0" smtClean="0">
                <a:solidFill>
                  <a:srgbClr val="FF3300"/>
                </a:solidFill>
                <a:latin typeface="Bradley Hand ITC" pitchFamily="66" charset="0"/>
              </a:rPr>
              <a:t/>
            </a:r>
            <a:br>
              <a:rPr lang="en-GB" sz="3600" b="1" dirty="0" smtClean="0">
                <a:solidFill>
                  <a:srgbClr val="FF3300"/>
                </a:solidFill>
                <a:latin typeface="Bradley Hand ITC" pitchFamily="66" charset="0"/>
              </a:rPr>
            </a:br>
            <a:r>
              <a:rPr lang="en-GB" b="1" dirty="0" err="1" smtClean="0">
                <a:solidFill>
                  <a:srgbClr val="FF3300"/>
                </a:solidFill>
                <a:latin typeface="Bradley Hand ITC" pitchFamily="66" charset="0"/>
              </a:rPr>
              <a:t>Università</a:t>
            </a:r>
            <a:r>
              <a:rPr lang="en-GB" b="1" dirty="0" smtClean="0">
                <a:solidFill>
                  <a:srgbClr val="FF3300"/>
                </a:solidFill>
                <a:latin typeface="Bradley Hand ITC" pitchFamily="66" charset="0"/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latin typeface="Bradley Hand ITC" pitchFamily="66" charset="0"/>
              </a:rPr>
              <a:t>di</a:t>
            </a:r>
            <a:r>
              <a:rPr lang="en-GB" b="1" dirty="0" smtClean="0">
                <a:solidFill>
                  <a:srgbClr val="FF3300"/>
                </a:solidFill>
                <a:latin typeface="Bradley Hand ITC" pitchFamily="66" charset="0"/>
              </a:rPr>
              <a:t> Pisa &amp; INFN Pisa</a:t>
            </a:r>
          </a:p>
          <a:p>
            <a:r>
              <a:rPr lang="en-US" i="1" dirty="0" smtClean="0">
                <a:solidFill>
                  <a:srgbClr val="006BD6"/>
                </a:solidFill>
              </a:rPr>
              <a:t>La </a:t>
            </a:r>
            <a:r>
              <a:rPr lang="en-US" i="1" dirty="0" err="1" smtClean="0">
                <a:solidFill>
                  <a:srgbClr val="006BD6"/>
                </a:solidFill>
              </a:rPr>
              <a:t>Biodola</a:t>
            </a:r>
            <a:r>
              <a:rPr lang="en-US" i="1" dirty="0" smtClean="0">
                <a:solidFill>
                  <a:srgbClr val="006BD6"/>
                </a:solidFill>
              </a:rPr>
              <a:t>  May 30, 2011</a:t>
            </a:r>
          </a:p>
          <a:p>
            <a:r>
              <a:rPr lang="en-US" sz="2600" i="1" dirty="0" smtClean="0">
                <a:solidFill>
                  <a:srgbClr val="3399FF"/>
                </a:solidFill>
                <a:latin typeface="+mj-lt"/>
              </a:rPr>
              <a:t>XVII </a:t>
            </a:r>
            <a:r>
              <a:rPr lang="en-US" sz="2600" i="1" dirty="0" err="1" smtClean="0">
                <a:solidFill>
                  <a:srgbClr val="3399FF"/>
                </a:solidFill>
                <a:latin typeface="+mj-lt"/>
              </a:rPr>
              <a:t>SuperB</a:t>
            </a:r>
            <a:r>
              <a:rPr lang="en-US" sz="2600" i="1" dirty="0" smtClean="0">
                <a:solidFill>
                  <a:srgbClr val="3399FF"/>
                </a:solidFill>
                <a:latin typeface="+mj-lt"/>
              </a:rPr>
              <a:t> Workshop and Kick off Meeting</a:t>
            </a:r>
            <a:endParaRPr lang="en-GB" sz="2600" i="1" dirty="0" smtClean="0">
              <a:solidFill>
                <a:srgbClr val="3399FF"/>
              </a:solidFill>
              <a:latin typeface="+mj-lt"/>
            </a:endParaRPr>
          </a:p>
          <a:p>
            <a:endParaRPr lang="en-US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5713" y="2000250"/>
            <a:ext cx="10810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Charm at DD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98455" y="965208"/>
            <a:ext cx="8559800" cy="4937760"/>
          </a:xfrm>
        </p:spPr>
        <p:txBody>
          <a:bodyPr/>
          <a:lstStyle/>
          <a:p>
            <a:endParaRPr lang="it-IT" sz="2000" dirty="0" smtClean="0"/>
          </a:p>
          <a:p>
            <a:r>
              <a:rPr lang="en-US" sz="2000" dirty="0" smtClean="0">
                <a:ea typeface="Times New Roman" charset="0"/>
                <a:cs typeface="Times New Roman" charset="0"/>
                <a:sym typeface="Times New Roman" charset="0"/>
              </a:rPr>
              <a:t> Almost zero background analyses: search for rare/forbidden decays, precise measurement of relative   D</a:t>
            </a:r>
            <a:r>
              <a:rPr lang="en-US" sz="2000" baseline="30000" dirty="0" smtClean="0"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en-US" sz="2000" dirty="0" smtClean="0">
                <a:ea typeface="Times New Roman" charset="0"/>
                <a:cs typeface="Times New Roman" charset="0"/>
                <a:sym typeface="Times New Roman" charset="0"/>
              </a:rPr>
              <a:t>-D</a:t>
            </a:r>
            <a:r>
              <a:rPr lang="en-US" sz="2000" baseline="30000" dirty="0" smtClean="0"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en-US" sz="2000" dirty="0" smtClean="0">
                <a:ea typeface="Times New Roman" charset="0"/>
                <a:cs typeface="Times New Roman" charset="0"/>
                <a:sym typeface="Times New Roman" charset="0"/>
              </a:rPr>
              <a:t> strong phases, search for CPV in wrong sign (WS) </a:t>
            </a:r>
            <a:r>
              <a:rPr lang="en-US" sz="2000" dirty="0" err="1" smtClean="0">
                <a:ea typeface="Times New Roman" charset="0"/>
                <a:cs typeface="Times New Roman" charset="0"/>
                <a:sym typeface="Times New Roman" charset="0"/>
              </a:rPr>
              <a:t>semileptonic</a:t>
            </a:r>
            <a:r>
              <a:rPr lang="en-US" sz="2000" dirty="0" smtClean="0">
                <a:ea typeface="Times New Roman" charset="0"/>
                <a:cs typeface="Times New Roman" charset="0"/>
                <a:sym typeface="Times New Roman" charset="0"/>
              </a:rPr>
              <a:t> (SL) D</a:t>
            </a:r>
            <a:r>
              <a:rPr lang="en-US" sz="2000" baseline="32000" dirty="0" smtClean="0">
                <a:ea typeface="Times New Roman" charset="0"/>
                <a:cs typeface="Times New Roman" charset="0"/>
                <a:sym typeface="Times New Roman" charset="0"/>
              </a:rPr>
              <a:t>0 </a:t>
            </a:r>
            <a:r>
              <a:rPr lang="en-US" sz="2000" dirty="0" smtClean="0">
                <a:ea typeface="Times New Roman" charset="0"/>
                <a:cs typeface="Times New Roman" charset="0"/>
                <a:sym typeface="Times New Roman" charset="0"/>
              </a:rPr>
              <a:t>decay modes. </a:t>
            </a:r>
            <a:endParaRPr lang="it-IT" sz="2000" dirty="0" smtClean="0"/>
          </a:p>
          <a:p>
            <a:r>
              <a:rPr lang="it-IT" sz="2000" dirty="0" err="1" smtClean="0"/>
              <a:t>Unique</a:t>
            </a:r>
            <a:r>
              <a:rPr lang="it-IT" sz="2000" dirty="0" smtClean="0"/>
              <a:t> </a:t>
            </a:r>
            <a:r>
              <a:rPr lang="it-IT" sz="2000" dirty="0" err="1" smtClean="0"/>
              <a:t>possibilities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time-dependent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 at DD </a:t>
            </a:r>
            <a:r>
              <a:rPr lang="it-IT" sz="2000" dirty="0" err="1" smtClean="0"/>
              <a:t>threshold</a:t>
            </a:r>
            <a:r>
              <a:rPr lang="it-IT" sz="2000" dirty="0" smtClean="0"/>
              <a:t> </a:t>
            </a:r>
            <a:r>
              <a:rPr lang="it-IT" sz="2000" dirty="0" err="1" smtClean="0"/>
              <a:t>currently</a:t>
            </a:r>
            <a:r>
              <a:rPr lang="it-IT" sz="2000" dirty="0" smtClean="0"/>
              <a:t> under </a:t>
            </a:r>
            <a:r>
              <a:rPr lang="it-IT" sz="2000" dirty="0" err="1" smtClean="0"/>
              <a:t>study</a:t>
            </a:r>
            <a:r>
              <a:rPr lang="it-IT" sz="2000" dirty="0" smtClean="0"/>
              <a:t>:</a:t>
            </a:r>
          </a:p>
          <a:p>
            <a:pPr lvl="1"/>
            <a:r>
              <a:rPr lang="it-IT" sz="2000" dirty="0" err="1" smtClean="0"/>
              <a:t>coherent</a:t>
            </a:r>
            <a:r>
              <a:rPr lang="it-IT" sz="2000" dirty="0" smtClean="0"/>
              <a:t> production </a:t>
            </a:r>
            <a:r>
              <a:rPr lang="it-IT" sz="2000" dirty="0" err="1" smtClean="0"/>
              <a:t>allows</a:t>
            </a:r>
            <a:r>
              <a:rPr lang="it-IT" sz="2000" dirty="0" smtClean="0"/>
              <a:t> </a:t>
            </a:r>
            <a:r>
              <a:rPr lang="it-IT" sz="2000" dirty="0" err="1" smtClean="0"/>
              <a:t>time-dependent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 </a:t>
            </a: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dirty="0" err="1" smtClean="0"/>
              <a:t>withCP-tagged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;</a:t>
            </a:r>
          </a:p>
          <a:p>
            <a:pPr lvl="1"/>
            <a:r>
              <a:rPr lang="it-IT" sz="2000" dirty="0" smtClean="0"/>
              <a:t>CP, T, CPT </a:t>
            </a:r>
            <a:r>
              <a:rPr lang="it-IT" sz="2000" dirty="0" err="1" smtClean="0"/>
              <a:t>conservation</a:t>
            </a:r>
            <a:r>
              <a:rPr lang="it-IT" sz="2000" dirty="0" smtClean="0"/>
              <a:t> </a:t>
            </a:r>
            <a:r>
              <a:rPr lang="it-IT" sz="2000" dirty="0" err="1" smtClean="0"/>
              <a:t>tests</a:t>
            </a:r>
            <a:r>
              <a:rPr lang="it-IT" sz="2000" dirty="0" smtClean="0"/>
              <a:t> </a:t>
            </a:r>
            <a:r>
              <a:rPr lang="it-IT" sz="2000" dirty="0" err="1" smtClean="0"/>
              <a:t>similar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those</a:t>
            </a:r>
            <a:r>
              <a:rPr lang="it-IT" sz="2000" dirty="0" smtClean="0"/>
              <a:t> in K</a:t>
            </a:r>
            <a:r>
              <a:rPr lang="it-IT" sz="2000" baseline="30000" dirty="0" smtClean="0"/>
              <a:t>0</a:t>
            </a:r>
            <a:r>
              <a:rPr lang="it-IT" sz="2000" dirty="0" smtClean="0"/>
              <a:t>-K</a:t>
            </a:r>
            <a:r>
              <a:rPr lang="it-IT" sz="2000" baseline="30000" dirty="0" smtClean="0"/>
              <a:t>0 </a:t>
            </a:r>
            <a:r>
              <a:rPr lang="it-IT" sz="2000" dirty="0" smtClean="0"/>
              <a:t>and B</a:t>
            </a:r>
            <a:r>
              <a:rPr lang="it-IT" sz="2000" baseline="30000" dirty="0" smtClean="0"/>
              <a:t>0</a:t>
            </a:r>
            <a:r>
              <a:rPr lang="it-IT" sz="2000" dirty="0" smtClean="0"/>
              <a:t>-B</a:t>
            </a:r>
            <a:r>
              <a:rPr lang="it-IT" sz="2000" baseline="30000" dirty="0" smtClean="0"/>
              <a:t>0 </a:t>
            </a:r>
            <a:r>
              <a:rPr lang="it-IT" sz="2000" dirty="0" err="1" smtClean="0"/>
              <a:t>systems</a:t>
            </a:r>
            <a:r>
              <a:rPr lang="it-IT" sz="2000" dirty="0" smtClean="0"/>
              <a:t>;</a:t>
            </a:r>
          </a:p>
          <a:p>
            <a:pPr lvl="1"/>
            <a:r>
              <a:rPr lang="it-IT" sz="2000" dirty="0" err="1" smtClean="0"/>
              <a:t>measure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unitarity</a:t>
            </a:r>
            <a:r>
              <a:rPr lang="it-IT" sz="2000" dirty="0" smtClean="0"/>
              <a:t> </a:t>
            </a:r>
            <a:r>
              <a:rPr lang="it-IT" sz="2000" dirty="0" err="1" smtClean="0"/>
              <a:t>triangle</a:t>
            </a:r>
            <a:r>
              <a:rPr lang="it-IT" sz="2000" dirty="0" smtClean="0"/>
              <a:t> in the Charm </a:t>
            </a:r>
            <a:r>
              <a:rPr lang="it-IT" sz="2000" dirty="0" err="1" smtClean="0"/>
              <a:t>sector</a:t>
            </a:r>
            <a:r>
              <a:rPr lang="it-IT" sz="2000" dirty="0" smtClean="0"/>
              <a:t>.</a:t>
            </a:r>
          </a:p>
          <a:p>
            <a:pPr lvl="1"/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the date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- title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19DAF-D298-4C03-8161-341DD993BAA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2891692" y="674076"/>
            <a:ext cx="30284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653858" y="1735838"/>
            <a:ext cx="30284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7034177" y="2671405"/>
            <a:ext cx="30284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689155" y="2421638"/>
            <a:ext cx="190011" cy="195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6259472" y="3759371"/>
            <a:ext cx="190011" cy="195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7300872" y="3763605"/>
            <a:ext cx="190011" cy="195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16200000" flipH="1">
            <a:off x="6418385" y="5032777"/>
            <a:ext cx="879230" cy="722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0800000" flipV="1">
            <a:off x="4933462" y="5755700"/>
            <a:ext cx="2256692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V="1">
            <a:off x="4953000" y="4954623"/>
            <a:ext cx="1553309" cy="1035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7043622" y="4974162"/>
            <a:ext cx="92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ub</a:t>
            </a:r>
            <a:r>
              <a:rPr lang="it-IT" dirty="0" err="1" smtClean="0"/>
              <a:t>*V</a:t>
            </a:r>
            <a:r>
              <a:rPr lang="it-IT" baseline="-25000" dirty="0" err="1" smtClean="0"/>
              <a:t>cb</a:t>
            </a:r>
            <a:endParaRPr lang="it-IT" baseline="-250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5818554" y="597974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us</a:t>
            </a:r>
            <a:r>
              <a:rPr lang="it-IT" dirty="0" err="1" smtClean="0"/>
              <a:t>*V</a:t>
            </a:r>
            <a:r>
              <a:rPr lang="it-IT" baseline="-25000" dirty="0" err="1" smtClean="0"/>
              <a:t>cs</a:t>
            </a:r>
            <a:endParaRPr lang="it-IT" baseline="-250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710723" y="4937039"/>
            <a:ext cx="92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ud</a:t>
            </a:r>
            <a:r>
              <a:rPr lang="it-IT" dirty="0" err="1" smtClean="0"/>
              <a:t>*V</a:t>
            </a:r>
            <a:r>
              <a:rPr lang="it-IT" baseline="-25000" dirty="0" err="1" smtClean="0"/>
              <a:t>cd</a:t>
            </a:r>
            <a:endParaRPr lang="it-IT" baseline="-25000" dirty="0"/>
          </a:p>
        </p:txBody>
      </p:sp>
      <p:cxnSp>
        <p:nvCxnSpPr>
          <p:cNvPr id="50" name="Connettore 2 49"/>
          <p:cNvCxnSpPr/>
          <p:nvPr/>
        </p:nvCxnSpPr>
        <p:spPr>
          <a:xfrm flipV="1">
            <a:off x="722924" y="4639569"/>
            <a:ext cx="2041769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e 50"/>
          <p:cNvSpPr/>
          <p:nvPr/>
        </p:nvSpPr>
        <p:spPr>
          <a:xfrm flipH="1">
            <a:off x="1621695" y="5159780"/>
            <a:ext cx="175846" cy="1953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321" y="5134845"/>
            <a:ext cx="2879422" cy="233017"/>
          </a:xfrm>
          <a:prstGeom prst="rect">
            <a:avLst/>
          </a:prstGeom>
        </p:spPr>
      </p:pic>
      <p:graphicFrame>
        <p:nvGraphicFramePr>
          <p:cNvPr id="53" name="Oggetto 52"/>
          <p:cNvGraphicFramePr>
            <a:graphicFrameLocks noChangeAspect="1"/>
          </p:cNvGraphicFramePr>
          <p:nvPr/>
        </p:nvGraphicFramePr>
        <p:xfrm>
          <a:off x="2804577" y="4487321"/>
          <a:ext cx="1231633" cy="281516"/>
        </p:xfrm>
        <a:graphic>
          <a:graphicData uri="http://schemas.openxmlformats.org/presentationml/2006/ole">
            <p:oleObj spid="_x0000_s5122" name="Equation" r:id="rId5" imgW="0" imgH="0" progId="Equation.3">
              <p:embed/>
            </p:oleObj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58258" y="5807604"/>
          <a:ext cx="1001713" cy="228600"/>
        </p:xfrm>
        <a:graphic>
          <a:graphicData uri="http://schemas.openxmlformats.org/presentationml/2006/ole">
            <p:oleObj spid="_x0000_s5123" name="Equation" r:id="rId6" imgW="0" imgH="0" progId="Equation.3">
              <p:embed/>
            </p:oleObj>
          </a:graphicData>
        </a:graphic>
      </p:graphicFrame>
      <p:sp>
        <p:nvSpPr>
          <p:cNvPr id="55" name="CasellaDiTesto 54"/>
          <p:cNvSpPr txBox="1"/>
          <p:nvPr/>
        </p:nvSpPr>
        <p:spPr>
          <a:xfrm>
            <a:off x="412753" y="5990167"/>
            <a:ext cx="926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CP-even</a:t>
            </a:r>
            <a:endParaRPr lang="it-IT" sz="1400" i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2787656" y="4671475"/>
            <a:ext cx="83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CP-odd</a:t>
            </a:r>
            <a:endParaRPr lang="it-IT" sz="1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Aug 5-7, 2002</a:t>
            </a:r>
          </a:p>
        </p:txBody>
      </p:sp>
      <p:sp>
        <p:nvSpPr>
          <p:cNvPr id="37891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D.MacFarlane at SSI 2002</a:t>
            </a:r>
          </a:p>
        </p:txBody>
      </p:sp>
      <p:sp>
        <p:nvSpPr>
          <p:cNvPr id="378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C4EE9-F83F-4FD6-9B8C-45487E4E81A6}" type="slidenum">
              <a:rPr lang="en-US"/>
              <a:pPr/>
              <a:t>11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dependent measurements at the 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(3770) (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same as for  </a:t>
            </a:r>
            <a:r>
              <a:rPr lang="en-US" sz="3200" dirty="0" smtClean="0">
                <a:solidFill>
                  <a:schemeClr val="bg1"/>
                </a:solidFill>
              </a:rPr>
              <a:t>Y(4s))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2644253" y="4671277"/>
            <a:ext cx="5017849" cy="40011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2</a:t>
            </a:r>
            <a:r>
              <a:rPr lang="en-US" sz="2000" b="0" dirty="0" smtClean="0">
                <a:solidFill>
                  <a:srgbClr val="000066"/>
                </a:solidFill>
                <a:latin typeface="Tahoma" pitchFamily="34" charset="0"/>
              </a:rPr>
              <a:t>. </a:t>
            </a:r>
            <a:r>
              <a:rPr lang="en-US" sz="2000" b="0" dirty="0">
                <a:solidFill>
                  <a:srgbClr val="000066"/>
                </a:solidFill>
                <a:latin typeface="Tahoma" pitchFamily="34" charset="0"/>
              </a:rPr>
              <a:t>Compute the proper time difference </a:t>
            </a:r>
            <a:r>
              <a:rPr lang="en-US" sz="2000" b="0" dirty="0" err="1" smtClean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US" sz="2000" b="0" dirty="0" err="1" smtClean="0">
                <a:solidFill>
                  <a:srgbClr val="000066"/>
                </a:solidFill>
                <a:latin typeface="Tahoma" pitchFamily="34" charset="0"/>
              </a:rPr>
              <a:t>t</a:t>
            </a:r>
            <a:endParaRPr lang="en-US" sz="2000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7898" name="Oval 6"/>
          <p:cNvSpPr>
            <a:spLocks noChangeArrowheads="1"/>
          </p:cNvSpPr>
          <p:nvPr/>
        </p:nvSpPr>
        <p:spPr bwMode="auto">
          <a:xfrm>
            <a:off x="6021388" y="2716145"/>
            <a:ext cx="387350" cy="20955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9" name="Oval 7"/>
          <p:cNvSpPr>
            <a:spLocks noChangeArrowheads="1"/>
          </p:cNvSpPr>
          <p:nvPr/>
        </p:nvSpPr>
        <p:spPr bwMode="auto">
          <a:xfrm>
            <a:off x="2962320" y="2196393"/>
            <a:ext cx="711200" cy="34925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Line 8"/>
          <p:cNvSpPr>
            <a:spLocks noChangeShapeType="1"/>
          </p:cNvSpPr>
          <p:nvPr/>
        </p:nvSpPr>
        <p:spPr bwMode="auto">
          <a:xfrm>
            <a:off x="6199188" y="2811395"/>
            <a:ext cx="452438" cy="628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01" name="Line 9"/>
          <p:cNvSpPr>
            <a:spLocks noChangeShapeType="1"/>
          </p:cNvSpPr>
          <p:nvPr/>
        </p:nvSpPr>
        <p:spPr bwMode="auto">
          <a:xfrm>
            <a:off x="838200" y="2531995"/>
            <a:ext cx="671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02" name="Line 10"/>
          <p:cNvSpPr>
            <a:spLocks noChangeShapeType="1"/>
          </p:cNvSpPr>
          <p:nvPr/>
        </p:nvSpPr>
        <p:spPr bwMode="auto">
          <a:xfrm flipV="1">
            <a:off x="1677988" y="2392295"/>
            <a:ext cx="1614488" cy="1397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 type="oval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3" name="Line 11"/>
          <p:cNvSpPr>
            <a:spLocks noChangeShapeType="1"/>
          </p:cNvSpPr>
          <p:nvPr/>
        </p:nvSpPr>
        <p:spPr bwMode="auto">
          <a:xfrm>
            <a:off x="1612900" y="2531995"/>
            <a:ext cx="4586288" cy="279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5" name="Line 13"/>
          <p:cNvSpPr>
            <a:spLocks noChangeShapeType="1"/>
          </p:cNvSpPr>
          <p:nvPr/>
        </p:nvSpPr>
        <p:spPr bwMode="auto">
          <a:xfrm>
            <a:off x="3292475" y="2392296"/>
            <a:ext cx="760910" cy="17348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Line 16"/>
          <p:cNvSpPr>
            <a:spLocks noChangeShapeType="1"/>
          </p:cNvSpPr>
          <p:nvPr/>
        </p:nvSpPr>
        <p:spPr bwMode="auto">
          <a:xfrm flipV="1">
            <a:off x="3319226" y="1801504"/>
            <a:ext cx="665920" cy="57553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09" name="Line 17"/>
          <p:cNvSpPr>
            <a:spLocks noChangeShapeType="1"/>
          </p:cNvSpPr>
          <p:nvPr/>
        </p:nvSpPr>
        <p:spPr bwMode="auto">
          <a:xfrm flipV="1">
            <a:off x="6199188" y="2109720"/>
            <a:ext cx="887413" cy="701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11" name="Line 19"/>
          <p:cNvSpPr>
            <a:spLocks noChangeShapeType="1"/>
          </p:cNvSpPr>
          <p:nvPr/>
        </p:nvSpPr>
        <p:spPr bwMode="auto">
          <a:xfrm>
            <a:off x="3446463" y="2531995"/>
            <a:ext cx="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2" name="Line 20"/>
          <p:cNvSpPr>
            <a:spLocks noChangeShapeType="1"/>
          </p:cNvSpPr>
          <p:nvPr/>
        </p:nvSpPr>
        <p:spPr bwMode="auto">
          <a:xfrm>
            <a:off x="6199188" y="2881245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3" name="Line 21"/>
          <p:cNvSpPr>
            <a:spLocks noChangeShapeType="1"/>
          </p:cNvSpPr>
          <p:nvPr/>
        </p:nvSpPr>
        <p:spPr bwMode="auto">
          <a:xfrm flipH="1">
            <a:off x="3438525" y="3160645"/>
            <a:ext cx="120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4" name="Line 22"/>
          <p:cNvSpPr>
            <a:spLocks noChangeShapeType="1"/>
          </p:cNvSpPr>
          <p:nvPr/>
        </p:nvSpPr>
        <p:spPr bwMode="auto">
          <a:xfrm>
            <a:off x="5100638" y="3160645"/>
            <a:ext cx="109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15" name="Text Box 23"/>
          <p:cNvSpPr txBox="1">
            <a:spLocks noChangeArrowheads="1"/>
          </p:cNvSpPr>
          <p:nvPr/>
        </p:nvSpPr>
        <p:spPr bwMode="auto">
          <a:xfrm>
            <a:off x="1096413" y="2610114"/>
            <a:ext cx="1276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 dirty="0" smtClean="0">
                <a:latin typeface="Symbol" pitchFamily="18" charset="2"/>
                <a:sym typeface="Symbol" pitchFamily="18" charset="2"/>
              </a:rPr>
              <a:t>Y</a:t>
            </a:r>
            <a:r>
              <a:rPr lang="en-US" sz="2000" b="0" dirty="0" smtClean="0">
                <a:latin typeface="Verdana" pitchFamily="34" charset="0"/>
              </a:rPr>
              <a:t>(3770)</a:t>
            </a:r>
            <a:endParaRPr lang="en-US" sz="2000" b="0" dirty="0">
              <a:latin typeface="Verdana" pitchFamily="34" charset="0"/>
            </a:endParaRPr>
          </a:p>
        </p:txBody>
      </p:sp>
      <p:sp>
        <p:nvSpPr>
          <p:cNvPr id="37916" name="Text Box 24"/>
          <p:cNvSpPr txBox="1">
            <a:spLocks noChangeArrowheads="1"/>
          </p:cNvSpPr>
          <p:nvPr/>
        </p:nvSpPr>
        <p:spPr bwMode="auto">
          <a:xfrm>
            <a:off x="1025856" y="2963840"/>
            <a:ext cx="1550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0" dirty="0" err="1">
                <a:latin typeface="Symbol" pitchFamily="18" charset="2"/>
              </a:rPr>
              <a:t>bg</a:t>
            </a:r>
            <a:r>
              <a:rPr lang="en-US" b="0" dirty="0">
                <a:latin typeface="Verdana" pitchFamily="34" charset="0"/>
              </a:rPr>
              <a:t> </a:t>
            </a:r>
            <a:r>
              <a:rPr lang="en-US" b="0" dirty="0" smtClean="0">
                <a:latin typeface="Verdana" pitchFamily="34" charset="0"/>
              </a:rPr>
              <a:t>up to 0.9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7917" name="Text Box 25"/>
          <p:cNvSpPr txBox="1">
            <a:spLocks noChangeArrowheads="1"/>
          </p:cNvSpPr>
          <p:nvPr/>
        </p:nvSpPr>
        <p:spPr bwMode="auto">
          <a:xfrm>
            <a:off x="2783192" y="1845745"/>
            <a:ext cx="817853" cy="36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</a:rPr>
              <a:t>D tag</a:t>
            </a:r>
            <a:endParaRPr lang="en-US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7919" name="Text Box 27"/>
          <p:cNvSpPr txBox="1">
            <a:spLocks noChangeArrowheads="1"/>
          </p:cNvSpPr>
          <p:nvPr/>
        </p:nvSpPr>
        <p:spPr bwMode="auto">
          <a:xfrm>
            <a:off x="6627482" y="3025023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0" baseline="30000" dirty="0">
                <a:solidFill>
                  <a:srgbClr val="FF0000"/>
                </a:solidFill>
                <a:latin typeface="Verdana" pitchFamily="34" charset="0"/>
              </a:rPr>
              <a:t>+</a:t>
            </a:r>
            <a:endParaRPr lang="en-US" sz="2400" b="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920" name="Text Box 28"/>
          <p:cNvSpPr txBox="1">
            <a:spLocks noChangeArrowheads="1"/>
          </p:cNvSpPr>
          <p:nvPr/>
        </p:nvSpPr>
        <p:spPr bwMode="auto">
          <a:xfrm>
            <a:off x="4713288" y="302094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0">
                <a:latin typeface="Symbol" pitchFamily="18" charset="2"/>
              </a:rPr>
              <a:t>D</a:t>
            </a:r>
            <a:r>
              <a:rPr lang="en-US" b="0">
                <a:latin typeface="Verdana" pitchFamily="34" charset="0"/>
              </a:rPr>
              <a:t>z</a:t>
            </a:r>
          </a:p>
        </p:txBody>
      </p:sp>
      <p:sp>
        <p:nvSpPr>
          <p:cNvPr id="37921" name="Text Box 29"/>
          <p:cNvSpPr txBox="1">
            <a:spLocks noChangeArrowheads="1"/>
          </p:cNvSpPr>
          <p:nvPr/>
        </p:nvSpPr>
        <p:spPr bwMode="auto">
          <a:xfrm>
            <a:off x="4038600" y="3328920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>
                <a:latin typeface="Verdana" pitchFamily="34" charset="0"/>
              </a:rPr>
              <a:t>t </a:t>
            </a:r>
            <a:r>
              <a:rPr lang="en-US" sz="2000" b="0">
                <a:latin typeface="Symbol" pitchFamily="18" charset="2"/>
              </a:rPr>
              <a:t>@</a:t>
            </a:r>
            <a:r>
              <a:rPr lang="en-US" sz="2000" b="0">
                <a:latin typeface="Verdana" pitchFamily="34" charset="0"/>
              </a:rPr>
              <a:t> </a:t>
            </a:r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>
                <a:latin typeface="Verdana" pitchFamily="34" charset="0"/>
              </a:rPr>
              <a:t>z/</a:t>
            </a:r>
            <a:r>
              <a:rPr lang="en-US" sz="2000" b="0">
                <a:latin typeface="Symbol" pitchFamily="18" charset="2"/>
              </a:rPr>
              <a:t>gb</a:t>
            </a:r>
            <a:r>
              <a:rPr lang="en-US" sz="2000" b="0">
                <a:latin typeface="Verdana" pitchFamily="34" charset="0"/>
              </a:rPr>
              <a:t>c</a:t>
            </a:r>
          </a:p>
        </p:txBody>
      </p:sp>
      <p:sp>
        <p:nvSpPr>
          <p:cNvPr id="37927" name="Line 35"/>
          <p:cNvSpPr>
            <a:spLocks noChangeShapeType="1"/>
          </p:cNvSpPr>
          <p:nvPr/>
        </p:nvSpPr>
        <p:spPr bwMode="auto">
          <a:xfrm flipV="1">
            <a:off x="7072952" y="1542196"/>
            <a:ext cx="433317" cy="545915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7928" name="Text Box 36"/>
          <p:cNvSpPr txBox="1">
            <a:spLocks noChangeArrowheads="1"/>
          </p:cNvSpPr>
          <p:nvPr/>
        </p:nvSpPr>
        <p:spPr bwMode="auto">
          <a:xfrm>
            <a:off x="5766179" y="2745478"/>
            <a:ext cx="34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0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endParaRPr lang="en-US" b="0" baseline="5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7929" name="Line 37"/>
          <p:cNvSpPr>
            <a:spLocks noChangeShapeType="1"/>
          </p:cNvSpPr>
          <p:nvPr/>
        </p:nvSpPr>
        <p:spPr bwMode="auto">
          <a:xfrm flipV="1">
            <a:off x="7086599" y="1965278"/>
            <a:ext cx="706273" cy="144442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7930" name="Line 38"/>
          <p:cNvSpPr>
            <a:spLocks noChangeShapeType="1"/>
          </p:cNvSpPr>
          <p:nvPr/>
        </p:nvSpPr>
        <p:spPr bwMode="auto">
          <a:xfrm>
            <a:off x="6240439" y="2805754"/>
            <a:ext cx="774510" cy="4662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7931" name="Text Box 39"/>
          <p:cNvSpPr txBox="1">
            <a:spLocks noChangeArrowheads="1"/>
          </p:cNvSpPr>
          <p:nvPr/>
        </p:nvSpPr>
        <p:spPr bwMode="auto">
          <a:xfrm>
            <a:off x="7065751" y="2584000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0" baseline="30000" dirty="0">
                <a:solidFill>
                  <a:srgbClr val="FF0000"/>
                </a:solidFill>
                <a:latin typeface="Verdana" pitchFamily="34" charset="0"/>
              </a:rPr>
              <a:t>-</a:t>
            </a:r>
            <a:endParaRPr lang="en-US" sz="2400" b="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932" name="Text Box 40"/>
          <p:cNvSpPr txBox="1">
            <a:spLocks noChangeArrowheads="1"/>
          </p:cNvSpPr>
          <p:nvPr/>
        </p:nvSpPr>
        <p:spPr bwMode="auto">
          <a:xfrm>
            <a:off x="7736006" y="1719622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0" baseline="30000" dirty="0">
                <a:solidFill>
                  <a:srgbClr val="FF0000"/>
                </a:solidFill>
                <a:latin typeface="Verdana" pitchFamily="34" charset="0"/>
              </a:rPr>
              <a:t>-</a:t>
            </a:r>
            <a:endParaRPr lang="en-US" sz="2400" b="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897" name="Rectangle 42"/>
          <p:cNvSpPr>
            <a:spLocks noChangeArrowheads="1"/>
          </p:cNvSpPr>
          <p:nvPr/>
        </p:nvSpPr>
        <p:spPr bwMode="auto">
          <a:xfrm>
            <a:off x="528852" y="3867195"/>
            <a:ext cx="4239943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</a:rPr>
              <a:t>R</a:t>
            </a:r>
            <a:r>
              <a:rPr lang="en-US" sz="2000" b="0" dirty="0" smtClean="0">
                <a:solidFill>
                  <a:srgbClr val="000099"/>
                </a:solidFill>
                <a:latin typeface="Tahoma" pitchFamily="34" charset="0"/>
              </a:rPr>
              <a:t>econstruct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</a:rPr>
              <a:t>the decay vertex of</a:t>
            </a:r>
            <a:br>
              <a:rPr lang="en-US" sz="2000" dirty="0" smtClean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</a:rPr>
              <a:t>the two</a:t>
            </a:r>
            <a:r>
              <a:rPr lang="en-US" sz="2000" b="0" dirty="0" smtClean="0">
                <a:solidFill>
                  <a:srgbClr val="000099"/>
                </a:solidFill>
                <a:latin typeface="Tahoma" pitchFamily="34" charset="0"/>
              </a:rPr>
              <a:t> D mesons</a:t>
            </a:r>
            <a:endParaRPr lang="en-US" sz="2000" b="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875963" y="14876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Symbol" pitchFamily="18" charset="2"/>
              </a:rPr>
              <a:t>p</a:t>
            </a:r>
            <a:r>
              <a:rPr lang="en-US" b="1" baseline="30000" dirty="0" smtClean="0">
                <a:solidFill>
                  <a:srgbClr val="000099"/>
                </a:solidFill>
              </a:rPr>
              <a:t>-</a:t>
            </a:r>
            <a:endParaRPr lang="it-IT" b="1" baseline="30000" dirty="0">
              <a:solidFill>
                <a:srgbClr val="000099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971498" y="22518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Symbol" pitchFamily="18" charset="2"/>
              </a:rPr>
              <a:t>p</a:t>
            </a:r>
            <a:r>
              <a:rPr lang="en-US" b="1" baseline="30000" dirty="0" smtClean="0">
                <a:solidFill>
                  <a:srgbClr val="000099"/>
                </a:solidFill>
              </a:rPr>
              <a:t>+</a:t>
            </a:r>
            <a:endParaRPr lang="it-IT" b="1" baseline="30000" dirty="0">
              <a:solidFill>
                <a:srgbClr val="000099"/>
              </a:solidFill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7434975" y="119849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0" baseline="30000" dirty="0">
                <a:solidFill>
                  <a:srgbClr val="FF0000"/>
                </a:solidFill>
                <a:latin typeface="Verdana" pitchFamily="34" charset="0"/>
              </a:rPr>
              <a:t>+</a:t>
            </a:r>
            <a:endParaRPr lang="en-US" sz="2400" b="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6505431" y="1887943"/>
            <a:ext cx="489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baseline="-25000" dirty="0" smtClean="0">
                <a:solidFill>
                  <a:srgbClr val="FF0000"/>
                </a:solidFill>
                <a:latin typeface="Tahoma" pitchFamily="34" charset="0"/>
              </a:rPr>
              <a:t>S</a:t>
            </a:r>
            <a:endParaRPr lang="en-US" b="0" baseline="-25000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50" name="Oggetto 49"/>
          <p:cNvGraphicFramePr>
            <a:graphicFrameLocks noChangeAspect="1"/>
          </p:cNvGraphicFramePr>
          <p:nvPr/>
        </p:nvGraphicFramePr>
        <p:xfrm>
          <a:off x="571500" y="5345113"/>
          <a:ext cx="1833563" cy="785812"/>
        </p:xfrm>
        <a:graphic>
          <a:graphicData uri="http://schemas.openxmlformats.org/presentationml/2006/ole">
            <p:oleObj spid="_x0000_s6146" name="Equazione" r:id="rId3" imgW="977760" imgH="419040" progId="Equation.3">
              <p:embed/>
            </p:oleObj>
          </a:graphicData>
        </a:graphic>
      </p:graphicFrame>
      <p:sp>
        <p:nvSpPr>
          <p:cNvPr id="52" name="Freccia a destra 51"/>
          <p:cNvSpPr/>
          <p:nvPr/>
        </p:nvSpPr>
        <p:spPr>
          <a:xfrm>
            <a:off x="2784145" y="5513695"/>
            <a:ext cx="668740" cy="2866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3753134" y="5390866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boost needed to achieve </a:t>
            </a:r>
          </a:p>
          <a:p>
            <a:r>
              <a:rPr lang="en-US" dirty="0" smtClean="0"/>
              <a:t>the required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resolution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519913" y="245659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</a:t>
            </a:r>
            <a:endParaRPr lang="it-IT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considerations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 DD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boost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3555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Pro:</a:t>
            </a:r>
          </a:p>
          <a:p>
            <a:pPr lvl="1"/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clean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, </a:t>
            </a:r>
            <a:r>
              <a:rPr lang="it-IT" dirty="0" err="1" smtClean="0"/>
              <a:t>backgroud</a:t>
            </a:r>
            <a:r>
              <a:rPr lang="it-IT" dirty="0" smtClean="0"/>
              <a:t> </a:t>
            </a:r>
            <a:r>
              <a:rPr lang="it-IT" dirty="0" err="1" smtClean="0"/>
              <a:t>extremely</a:t>
            </a:r>
            <a:r>
              <a:rPr lang="it-IT" dirty="0" smtClean="0"/>
              <a:t> low; </a:t>
            </a:r>
          </a:p>
          <a:p>
            <a:pPr lvl="1"/>
            <a:r>
              <a:rPr lang="it-IT" dirty="0" smtClean="0"/>
              <a:t>Quantum </a:t>
            </a:r>
            <a:r>
              <a:rPr lang="it-IT" dirty="0" err="1" smtClean="0"/>
              <a:t>coherence</a:t>
            </a:r>
            <a:r>
              <a:rPr lang="it-IT" dirty="0" smtClean="0"/>
              <a:t>: mixing and CP, </a:t>
            </a:r>
            <a:r>
              <a:rPr lang="it-IT" dirty="0" err="1" smtClean="0"/>
              <a:t>T</a:t>
            </a:r>
            <a:r>
              <a:rPr lang="it-IT" dirty="0" smtClean="0"/>
              <a:t>, CPT </a:t>
            </a:r>
            <a:r>
              <a:rPr lang="it-IT" dirty="0" err="1" smtClean="0"/>
              <a:t>analyses</a:t>
            </a:r>
            <a:r>
              <a:rPr lang="it-IT" dirty="0" smtClean="0"/>
              <a:t>;</a:t>
            </a:r>
          </a:p>
          <a:p>
            <a:pPr lvl="1"/>
            <a:r>
              <a:rPr lang="it-IT" dirty="0" smtClean="0"/>
              <a:t>Access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en-US" sz="2400" dirty="0" smtClean="0">
                <a:ea typeface="Times New Roman" charset="0"/>
                <a:cs typeface="Times New Roman" charset="0"/>
                <a:sym typeface="Times New Roman" charset="0"/>
              </a:rPr>
              <a:t>D</a:t>
            </a:r>
            <a:r>
              <a:rPr lang="en-US" sz="2400" baseline="30000" dirty="0" smtClean="0"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en-US" sz="2400" dirty="0" smtClean="0">
                <a:ea typeface="Times New Roman" charset="0"/>
                <a:cs typeface="Times New Roman" charset="0"/>
                <a:sym typeface="Times New Roman" charset="0"/>
              </a:rPr>
              <a:t>-D</a:t>
            </a:r>
            <a:r>
              <a:rPr lang="en-US" sz="2400" baseline="30000" dirty="0" smtClean="0">
                <a:ea typeface="Times New Roman" charset="0"/>
                <a:cs typeface="Times New Roman" charset="0"/>
                <a:sym typeface="Times New Roman" charset="0"/>
              </a:rPr>
              <a:t>0 </a:t>
            </a:r>
            <a:r>
              <a:rPr lang="it-IT" dirty="0" smtClean="0"/>
              <a:t>relative </a:t>
            </a:r>
            <a:r>
              <a:rPr lang="it-IT" dirty="0" err="1" smtClean="0"/>
              <a:t>phases</a:t>
            </a:r>
            <a:r>
              <a:rPr lang="it-IT" dirty="0" smtClean="0"/>
              <a:t> and </a:t>
            </a:r>
            <a:r>
              <a:rPr lang="it-IT" dirty="0" err="1" smtClean="0"/>
              <a:t>possibilities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time-dependent</a:t>
            </a:r>
            <a:r>
              <a:rPr lang="it-IT" dirty="0" smtClean="0"/>
              <a:t> </a:t>
            </a:r>
            <a:r>
              <a:rPr lang="it-IT" dirty="0" err="1" smtClean="0"/>
              <a:t>Dalitz</a:t>
            </a:r>
            <a:r>
              <a:rPr lang="it-IT" dirty="0" smtClean="0"/>
              <a:t> plot </a:t>
            </a:r>
            <a:r>
              <a:rPr lang="it-IT" dirty="0" err="1" smtClean="0"/>
              <a:t>analyses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;</a:t>
            </a:r>
          </a:p>
          <a:p>
            <a:pPr lvl="1"/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errors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 due </a:t>
            </a:r>
            <a:r>
              <a:rPr lang="it-IT" dirty="0" err="1" smtClean="0"/>
              <a:t>to</a:t>
            </a:r>
            <a:r>
              <a:rPr lang="it-IT" dirty="0" smtClean="0"/>
              <a:t> background and </a:t>
            </a:r>
            <a:r>
              <a:rPr lang="it-IT" dirty="0" err="1" smtClean="0"/>
              <a:t>Dalitz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r>
              <a:rPr lang="it-IT" dirty="0" smtClean="0"/>
              <a:t>;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Cons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Time-dependent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CM</a:t>
            </a:r>
            <a:r>
              <a:rPr lang="it-IT" dirty="0" smtClean="0"/>
              <a:t> </a:t>
            </a:r>
            <a:r>
              <a:rPr lang="it-IT" dirty="0" err="1" smtClean="0"/>
              <a:t>boost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en-US" sz="2400" dirty="0" smtClean="0">
                <a:ea typeface="Times New Roman" charset="0"/>
                <a:cs typeface="Times New Roman" charset="0"/>
                <a:sym typeface="Times New Roman" charset="0"/>
              </a:rPr>
              <a:t>B</a:t>
            </a:r>
            <a:r>
              <a:rPr lang="en-US" sz="2400" baseline="30000" dirty="0" smtClean="0"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en-US" sz="2400" dirty="0" smtClean="0">
                <a:ea typeface="Times New Roman" charset="0"/>
                <a:cs typeface="Times New Roman" charset="0"/>
                <a:sym typeface="Times New Roman" charset="0"/>
              </a:rPr>
              <a:t>-B</a:t>
            </a:r>
            <a:r>
              <a:rPr lang="en-US" sz="2400" baseline="30000" dirty="0" smtClean="0"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it-IT" dirty="0" smtClean="0"/>
              <a:t> case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achieve</a:t>
            </a:r>
            <a:r>
              <a:rPr lang="it-IT" dirty="0" smtClean="0"/>
              <a:t> </a:t>
            </a:r>
            <a:r>
              <a:rPr lang="it-IT" dirty="0" err="1" smtClean="0"/>
              <a:t>adequate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;</a:t>
            </a:r>
          </a:p>
          <a:p>
            <a:pPr lvl="1"/>
            <a:r>
              <a:rPr lang="it-IT" dirty="0" err="1" smtClean="0"/>
              <a:t>reconstruction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decreases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CM</a:t>
            </a:r>
            <a:r>
              <a:rPr lang="it-IT" dirty="0" smtClean="0"/>
              <a:t> </a:t>
            </a:r>
            <a:r>
              <a:rPr lang="it-IT" dirty="0" err="1" smtClean="0"/>
              <a:t>boost</a:t>
            </a:r>
            <a:r>
              <a:rPr lang="it-IT" dirty="0" smtClean="0"/>
              <a:t>.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optimize</a:t>
            </a:r>
            <a:r>
              <a:rPr lang="it-IT" dirty="0" smtClean="0"/>
              <a:t> the </a:t>
            </a:r>
            <a:r>
              <a:rPr lang="it-IT" dirty="0" err="1" smtClean="0"/>
              <a:t>boost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.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the date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- title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19DAF-D298-4C03-8161-341DD993BA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514600" y="609600"/>
            <a:ext cx="302846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667000" y="2286000"/>
            <a:ext cx="30284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505200" y="4800600"/>
            <a:ext cx="30284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1674"/>
            <a:ext cx="9096003" cy="273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015" y="5634633"/>
            <a:ext cx="2901032" cy="383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078" y="5660307"/>
            <a:ext cx="2812852" cy="3315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97" y="5630168"/>
            <a:ext cx="2857500" cy="38844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68" y="5312048"/>
            <a:ext cx="2945681" cy="2600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6461" y="5322094"/>
            <a:ext cx="2946797" cy="2589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1852" y="5322094"/>
            <a:ext cx="2946797" cy="2589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446984" y="6465094"/>
            <a:ext cx="241102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fld id="{B810473F-AAB5-E840-B442-3E8D2E913105}" type="slidenum">
              <a:rPr lang="en-US" sz="1300">
                <a:ea typeface="Gill Sans" charset="0"/>
                <a:cs typeface="Gill Sans" charset="0"/>
              </a:rPr>
              <a:pPr/>
              <a:t>13</a:t>
            </a:fld>
            <a:endParaRPr lang="en-US" sz="1300" dirty="0">
              <a:ea typeface="Gill Sans" charset="0"/>
              <a:cs typeface="Gill Sans" charset="0"/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51" y="276821"/>
            <a:ext cx="8867180" cy="1589484"/>
          </a:xfrm>
          <a:noFill/>
          <a:ln w="12700">
            <a:miter lim="800000"/>
            <a:headEnd/>
            <a:tailEnd/>
          </a:ln>
        </p:spPr>
        <p:txBody>
          <a:bodyPr wrap="square" lIns="64291" tIns="32146" rIns="28573" bIns="32146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 improvements in mixing precision come from threshold </a:t>
            </a:r>
            <a:r>
              <a:rPr lang="en-US" sz="2200" dirty="0" smtClean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data:</a:t>
            </a:r>
          </a:p>
        </p:txBody>
      </p:sp>
      <p:sp>
        <p:nvSpPr>
          <p:cNvPr id="64522" name="Rectangle 10"/>
          <p:cNvSpPr>
            <a:spLocks/>
          </p:cNvSpPr>
          <p:nvPr/>
        </p:nvSpPr>
        <p:spPr bwMode="auto">
          <a:xfrm>
            <a:off x="80367" y="1129606"/>
            <a:ext cx="2946797" cy="65186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188633" indent="-160729">
              <a:lnSpc>
                <a:spcPct val="90000"/>
              </a:lnSpc>
              <a:spcBef>
                <a:spcPts val="334"/>
              </a:spcBef>
              <a:buClr>
                <a:srgbClr val="3333CC"/>
              </a:buClr>
              <a:buSzPct val="60000"/>
              <a:buFont typeface="Wingdings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Dalitz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plot model uncertainty shrinks</a:t>
            </a:r>
          </a:p>
        </p:txBody>
      </p:sp>
      <p:sp>
        <p:nvSpPr>
          <p:cNvPr id="64523" name="Rectangle 11"/>
          <p:cNvSpPr>
            <a:spLocks/>
          </p:cNvSpPr>
          <p:nvPr/>
        </p:nvSpPr>
        <p:spPr bwMode="auto">
          <a:xfrm>
            <a:off x="4848820" y="1129606"/>
            <a:ext cx="2812852" cy="65186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188633" indent="-160729">
              <a:lnSpc>
                <a:spcPct val="90000"/>
              </a:lnSpc>
              <a:spcBef>
                <a:spcPts val="334"/>
              </a:spcBef>
              <a:buClr>
                <a:srgbClr val="3333CC"/>
              </a:buClr>
              <a:buSzPct val="60000"/>
              <a:buFont typeface="Wingdings" charset="2"/>
              <a:buChar char="q"/>
            </a:pPr>
            <a:r>
              <a:rPr lang="en-US" sz="20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Information on overall strong phase is added</a:t>
            </a: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 rot="2197468">
            <a:off x="2503661" y="1235646"/>
            <a:ext cx="410766" cy="46434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rot="10800000" flipH="1">
            <a:off x="1589484" y="1669852"/>
            <a:ext cx="1009055" cy="2143125"/>
          </a:xfrm>
          <a:prstGeom prst="line">
            <a:avLst/>
          </a:prstGeom>
          <a:noFill/>
          <a:ln w="38100" cap="rnd">
            <a:solidFill>
              <a:srgbClr val="558E28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rot="10800000">
            <a:off x="2784947" y="1687711"/>
            <a:ext cx="1795983" cy="2339578"/>
          </a:xfrm>
          <a:prstGeom prst="line">
            <a:avLst/>
          </a:prstGeom>
          <a:noFill/>
          <a:ln w="38100" cap="rnd">
            <a:solidFill>
              <a:srgbClr val="558E28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rot="10800000">
            <a:off x="2866430" y="1624087"/>
            <a:ext cx="4777383" cy="2519288"/>
          </a:xfrm>
          <a:prstGeom prst="line">
            <a:avLst/>
          </a:prstGeom>
          <a:noFill/>
          <a:ln w="38100" cap="rnd">
            <a:solidFill>
              <a:srgbClr val="558E28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 rot="2197468">
            <a:off x="7830220" y="1227832"/>
            <a:ext cx="410766" cy="46434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1C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rot="10800000" flipH="1">
            <a:off x="4938117" y="1659806"/>
            <a:ext cx="2794992" cy="2063874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rot="10800000">
            <a:off x="8134945" y="1768078"/>
            <a:ext cx="107156" cy="2107406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678656" y="5581055"/>
            <a:ext cx="437555" cy="303609"/>
          </a:xfrm>
          <a:prstGeom prst="roundRect">
            <a:avLst>
              <a:gd name="adj" fmla="val 44116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1312664" y="5581055"/>
            <a:ext cx="437555" cy="285750"/>
          </a:xfrm>
          <a:prstGeom prst="roundRect">
            <a:avLst>
              <a:gd name="adj" fmla="val 46875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3" name="AutoShape 21"/>
          <p:cNvSpPr>
            <a:spLocks/>
          </p:cNvSpPr>
          <p:nvPr/>
        </p:nvSpPr>
        <p:spPr bwMode="auto">
          <a:xfrm>
            <a:off x="3759398" y="5589984"/>
            <a:ext cx="437555" cy="267891"/>
          </a:xfrm>
          <a:prstGeom prst="roundRect">
            <a:avLst>
              <a:gd name="adj" fmla="val 50000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4" name="AutoShape 22"/>
          <p:cNvSpPr>
            <a:spLocks/>
          </p:cNvSpPr>
          <p:nvPr/>
        </p:nvSpPr>
        <p:spPr bwMode="auto">
          <a:xfrm>
            <a:off x="4411265" y="5589984"/>
            <a:ext cx="437555" cy="267891"/>
          </a:xfrm>
          <a:prstGeom prst="roundRect">
            <a:avLst>
              <a:gd name="adj" fmla="val 50000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5" name="AutoShape 23"/>
          <p:cNvSpPr>
            <a:spLocks/>
          </p:cNvSpPr>
          <p:nvPr/>
        </p:nvSpPr>
        <p:spPr bwMode="auto">
          <a:xfrm>
            <a:off x="6893719" y="5607844"/>
            <a:ext cx="437555" cy="267891"/>
          </a:xfrm>
          <a:prstGeom prst="roundRect">
            <a:avLst>
              <a:gd name="adj" fmla="val 50000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6" name="AutoShape 24"/>
          <p:cNvSpPr>
            <a:spLocks/>
          </p:cNvSpPr>
          <p:nvPr/>
        </p:nvSpPr>
        <p:spPr bwMode="auto">
          <a:xfrm>
            <a:off x="7527726" y="5598914"/>
            <a:ext cx="437555" cy="267891"/>
          </a:xfrm>
          <a:prstGeom prst="roundRect">
            <a:avLst>
              <a:gd name="adj" fmla="val 50000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06914" y="608170"/>
            <a:ext cx="7704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i="1" dirty="0" smtClean="0">
                <a:solidFill>
                  <a:srgbClr val="000066"/>
                </a:solidFill>
                <a:latin typeface="Times New Roman"/>
                <a:ea typeface="Helvetica" charset="0"/>
                <a:cs typeface="Helvetica" charset="0"/>
                <a:sym typeface="Helvetica" charset="0"/>
              </a:rPr>
              <a:t>CAVEAT: NO TIME-DEPENDENT STUDIES INCLUDED YET</a:t>
            </a:r>
            <a:endParaRPr lang="en-US" sz="2000" i="1" dirty="0">
              <a:solidFill>
                <a:srgbClr val="000066"/>
              </a:solidFill>
              <a:latin typeface="Times New Roman"/>
              <a:sym typeface="Helvetica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7772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Measurements with Polarization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Precision Electroweak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This is the date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Who - title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sin</a:t>
            </a:r>
            <a:r>
              <a:rPr lang="en-GB" baseline="30000" dirty="0" smtClean="0"/>
              <a:t>2</a:t>
            </a:r>
            <a:r>
              <a:rPr lang="en-GB" dirty="0" smtClean="0"/>
              <a:t>θ</a:t>
            </a:r>
            <a:r>
              <a:rPr lang="en-GB" baseline="-25000" dirty="0" smtClean="0"/>
              <a:t>W</a:t>
            </a:r>
            <a:r>
              <a:rPr lang="en-GB" dirty="0" smtClean="0"/>
              <a:t> can be measured with polarised 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beam</a:t>
            </a:r>
          </a:p>
          <a:p>
            <a:pPr lvl="1"/>
            <a:r>
              <a:rPr lang="en-GB" dirty="0" smtClean="0">
                <a:latin typeface="Lucida Grande"/>
                <a:ea typeface="Lucida Grande"/>
                <a:cs typeface="Lucida Grande"/>
              </a:rPr>
              <a:t>√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s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=ϒ</a:t>
            </a:r>
            <a:r>
              <a:rPr lang="en-GB" dirty="0" smtClean="0"/>
              <a:t>(4S) is theoretically clean, c.f. </a:t>
            </a:r>
            <a:r>
              <a:rPr lang="en-GB" dirty="0" err="1" smtClean="0"/>
              <a:t>b</a:t>
            </a:r>
            <a:r>
              <a:rPr lang="en-GB" dirty="0" smtClean="0"/>
              <a:t>-fragmentation at Z pole</a:t>
            </a:r>
            <a:endParaRPr lang="en-GB" dirty="0"/>
          </a:p>
        </p:txBody>
      </p:sp>
      <p:pic>
        <p:nvPicPr>
          <p:cNvPr id="7" name="Picture 5" descr="qweak_run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2" y="2156253"/>
            <a:ext cx="5401732" cy="404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45985" y="4650835"/>
            <a:ext cx="53975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8056289">
            <a:off x="3815573" y="4112196"/>
            <a:ext cx="778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SuperB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2451080"/>
            <a:ext cx="30734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Measure LR asymmetry in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 to same precision as LEP/SLC at the Z-pole.</a:t>
            </a:r>
          </a:p>
          <a:p>
            <a:endParaRPr lang="en-GB" dirty="0" smtClean="0"/>
          </a:p>
          <a:p>
            <a:r>
              <a:rPr lang="en-GB" dirty="0" smtClean="0"/>
              <a:t>Can also perform crosscheck at ψ(3770).</a:t>
            </a:r>
            <a:endParaRPr lang="en-GB" dirty="0"/>
          </a:p>
        </p:txBody>
      </p:sp>
      <p:pic>
        <p:nvPicPr>
          <p:cNvPr id="11" name="Picture 10" descr="Untitl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218" y="3208866"/>
            <a:ext cx="2244582" cy="1134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1A2-2F58-4F1F-8A11-CE56BA378D08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this measurement also possible with Charm?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2968" y="1887736"/>
            <a:ext cx="7358063" cy="359866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@ Y(4S) . But hadronization correction.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Operate at a ccbar vector resonance above open charm threshold 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  <a:sym typeface="Symbol"/>
              </a:rPr>
              <a:t>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(3770), use the same analysis method as  for b.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Polarization at low energies with high luminosity is needed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is included in the SuperB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47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" y="11124"/>
            <a:ext cx="8251032" cy="1098352"/>
          </a:xfrm>
          <a:solidFill>
            <a:srgbClr val="00B0F0"/>
          </a:solidFill>
          <a:ln w="12700">
            <a:miter lim="800000"/>
            <a:headEnd/>
            <a:tailEnd/>
          </a:ln>
        </p:spPr>
        <p:txBody>
          <a:bodyPr vert="horz" wrap="square" lIns="64291" tIns="32146" rIns="0" bIns="32146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Polarization: a tool to handle and reduce Background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52025"/>
            <a:ext cx="4531818" cy="25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839766"/>
            <a:ext cx="4517306" cy="24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/>
          <p:cNvSpPr>
            <a:spLocks/>
          </p:cNvSpPr>
          <p:nvPr/>
        </p:nvSpPr>
        <p:spPr bwMode="auto">
          <a:xfrm>
            <a:off x="128158" y="3369086"/>
            <a:ext cx="3125391" cy="446484"/>
          </a:xfrm>
          <a:prstGeom prst="roundRect">
            <a:avLst>
              <a:gd name="adj" fmla="val 30000"/>
            </a:avLst>
          </a:prstGeom>
          <a:solidFill>
            <a:srgbClr val="DD2067">
              <a:alpha val="29803"/>
            </a:srgbClr>
          </a:solidFill>
          <a:ln w="25400">
            <a:solidFill>
              <a:srgbClr val="DD2067">
                <a:alpha val="2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305907" y="2609564"/>
            <a:ext cx="1266093" cy="819436"/>
          </a:xfrm>
          <a:prstGeom prst="line">
            <a:avLst/>
          </a:prstGeom>
          <a:noFill/>
          <a:ln w="50800">
            <a:solidFill>
              <a:srgbClr val="3F691E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3249636" y="3742005"/>
            <a:ext cx="1322361" cy="1237960"/>
          </a:xfrm>
          <a:prstGeom prst="line">
            <a:avLst/>
          </a:prstGeom>
          <a:noFill/>
          <a:ln w="50800">
            <a:solidFill>
              <a:srgbClr val="3F691E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9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57" y="3344741"/>
            <a:ext cx="2705695" cy="437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83204-B914-4461-BE5E-DF20C403F5FB}" type="datetime1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5/30/2011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M.A.Giorgi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4D5-A1CB-47E6-AF00-CC76142ECD0E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-76200"/>
            <a:ext cx="9143999" cy="106680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Lucida Grande" charset="0"/>
                <a:cs typeface="Times New Roman" pitchFamily="18" charset="0"/>
              </a:rPr>
              <a:t>τ→μγ :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Bkg extrapolation                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(using BaBar analysis)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33944" y="1219200"/>
            <a:ext cx="7409856" cy="1839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err="1">
                <a:latin typeface="Times New Roman" pitchFamily="18" charset="0"/>
                <a:ea typeface="Lucida Grande" charset="0"/>
                <a:cs typeface="Times New Roman" pitchFamily="18" charset="0"/>
              </a:rPr>
              <a:t>BaBar</a:t>
            </a:r>
            <a:r>
              <a:rPr lang="en-US" dirty="0">
                <a:latin typeface="Times New Roman" pitchFamily="18" charset="0"/>
                <a:ea typeface="Lucida Grande" charset="0"/>
                <a:cs typeface="Times New Roman" pitchFamily="18" charset="0"/>
              </a:rPr>
              <a:t> expects 5.1 events in the 2σ signal region</a:t>
            </a:r>
          </a:p>
          <a:p>
            <a:endParaRPr lang="en-US" dirty="0">
              <a:latin typeface="Times New Roman" pitchFamily="18" charset="0"/>
              <a:ea typeface="Lucida Grande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1.7 from lepton tags</a:t>
            </a:r>
          </a:p>
          <a:p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1.4 from 3 </a:t>
            </a:r>
            <a:r>
              <a:rPr lang="en-US" sz="2000" dirty="0" err="1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hadron</a:t>
            </a:r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 tags</a:t>
            </a:r>
          </a:p>
          <a:p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2.0 from </a:t>
            </a:r>
            <a:r>
              <a:rPr lang="en-US" sz="2000" dirty="0" err="1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π+ρ</a:t>
            </a:r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 tags</a:t>
            </a:r>
          </a:p>
          <a:p>
            <a:endParaRPr lang="en-US" sz="17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96% comes from real τ decays (86% from </a:t>
            </a:r>
            <a:r>
              <a:rPr lang="en-US" sz="2000" dirty="0" err="1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μννγ</a:t>
            </a:r>
            <a:r>
              <a:rPr lang="en-US" sz="2000" dirty="0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133671"/>
            <a:ext cx="2895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Background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considered irreducible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4152305" y="3200400"/>
            <a:ext cx="4750594" cy="22681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Bkg</a:t>
            </a:r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extrapolated to </a:t>
            </a:r>
            <a:r>
              <a:rPr lang="en-US" sz="25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SuperB</a:t>
            </a:r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gives</a:t>
            </a:r>
            <a:endParaRPr lang="en-US" sz="25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r>
              <a:rPr lang="en-US" sz="2500" dirty="0">
                <a:solidFill>
                  <a:srgbClr val="558E28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300 events in the signal </a:t>
            </a:r>
            <a:r>
              <a:rPr lang="en-US" sz="2500" dirty="0" smtClean="0">
                <a:solidFill>
                  <a:srgbClr val="558E28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box.</a:t>
            </a:r>
            <a:endParaRPr lang="en-US" sz="2500" dirty="0">
              <a:solidFill>
                <a:srgbClr val="558E28"/>
              </a:solidFill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It can  </a:t>
            </a:r>
            <a:r>
              <a:rPr lang="en-US" sz="2500" dirty="0">
                <a:latin typeface="Times New Roman" pitchFamily="18" charset="0"/>
                <a:ea typeface="Gill Sans" charset="0"/>
                <a:cs typeface="Times New Roman" pitchFamily="18" charset="0"/>
              </a:rPr>
              <a:t>be reduced thanks to:</a:t>
            </a:r>
          </a:p>
          <a:p>
            <a:r>
              <a:rPr lang="en-US" sz="2500" dirty="0">
                <a:solidFill>
                  <a:srgbClr val="FF2712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Improved resolutions</a:t>
            </a:r>
          </a:p>
          <a:p>
            <a:r>
              <a:rPr lang="en-US" sz="2500" dirty="0">
                <a:solidFill>
                  <a:srgbClr val="FF2712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Improved EMC coverage</a:t>
            </a:r>
          </a:p>
          <a:p>
            <a:r>
              <a:rPr lang="en-US" sz="2500" dirty="0">
                <a:latin typeface="Times New Roman" pitchFamily="18" charset="0"/>
                <a:ea typeface="Gill Sans" charset="0"/>
                <a:cs typeface="Times New Roman" pitchFamily="18" charset="0"/>
              </a:rPr>
              <a:t>~250 events expected</a:t>
            </a: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1143001" y="5486400"/>
            <a:ext cx="7772399" cy="838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 dirty="0" smtClean="0">
                <a:solidFill>
                  <a:srgbClr val="FF2712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Need to reduce backgrounds to an acceptable level to scale better than</a:t>
            </a:r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/>
                <a:ea typeface="Gill Sans" charset="0"/>
                <a:cs typeface="Times New Roman"/>
              </a:rPr>
              <a:t>√</a:t>
            </a:r>
            <a:r>
              <a:rPr lang="en-US" sz="2500" i="1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L</a:t>
            </a:r>
            <a:endParaRPr lang="en-US" sz="2500" i="1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52A4-A703-9841-9FA5-171720F718E2}" type="slidenum">
              <a:rPr lang="en-US"/>
              <a:pPr/>
              <a:t>19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367"/>
            <a:ext cx="9144000" cy="66917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ED22-9306-41FD-AC19-162582CEF0DD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8935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is a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 Flavor Factory 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statistics  production of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,       ,        pairs.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the high intensity route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New Physics , look at signals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 high precision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measurements in  Flavor/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Immagin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6244" y="1417637"/>
            <a:ext cx="2604356" cy="4525963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" y="2241550"/>
          <a:ext cx="547437" cy="577850"/>
        </p:xfrm>
        <a:graphic>
          <a:graphicData uri="http://schemas.openxmlformats.org/presentationml/2006/ole">
            <p:oleObj spid="_x0000_s1027" name="Equation" r:id="rId4" imgW="228600" imgH="2412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95400" y="2241550"/>
          <a:ext cx="547688" cy="577850"/>
        </p:xfrm>
        <a:graphic>
          <a:graphicData uri="http://schemas.openxmlformats.org/presentationml/2006/ole">
            <p:oleObj spid="_x0000_s1028" name="Equation" r:id="rId5" imgW="228600" imgH="2412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027238" y="2224088"/>
          <a:ext cx="912812" cy="547687"/>
        </p:xfrm>
        <a:graphic>
          <a:graphicData uri="http://schemas.openxmlformats.org/presentationml/2006/ole">
            <p:oleObj spid="_x0000_s1029" name="Equation" r:id="rId6" imgW="3808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805ED-46DF-AB40-856F-F2E9C52201E4}" type="slidenum">
              <a:rPr lang="en-US"/>
              <a:pPr/>
              <a:t>20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946"/>
            <a:ext cx="9144000" cy="657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74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BB3D-332A-A744-BF20-9A8EA0979A65}" type="slidenum">
              <a:rPr lang="en-US"/>
              <a:pPr/>
              <a:t>21</a:t>
            </a:fld>
            <a:endParaRPr lang="en-US"/>
          </a:p>
        </p:txBody>
      </p:sp>
      <p:pic>
        <p:nvPicPr>
          <p:cNvPr id="28673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90" t="21423" r="20110" b="54259"/>
          <a:stretch>
            <a:fillRect/>
          </a:stretch>
        </p:blipFill>
        <p:spPr bwMode="auto">
          <a:xfrm>
            <a:off x="395139" y="3772795"/>
            <a:ext cx="388887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66" t="39816" r="28392" b="25052"/>
          <a:stretch>
            <a:fillRect/>
          </a:stretch>
        </p:blipFill>
        <p:spPr bwMode="auto">
          <a:xfrm>
            <a:off x="5326559" y="3501556"/>
            <a:ext cx="2704579" cy="316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5507"/>
            <a:ext cx="4393406" cy="17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27" t="62860" r="37778" b="19373"/>
          <a:stretch>
            <a:fillRect/>
          </a:stretch>
        </p:blipFill>
        <p:spPr bwMode="auto">
          <a:xfrm>
            <a:off x="1042541" y="475507"/>
            <a:ext cx="2252514" cy="25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400721" y="5592219"/>
            <a:ext cx="3600896" cy="187523"/>
          </a:xfrm>
          <a:prstGeom prst="rect">
            <a:avLst/>
          </a:prstGeom>
          <a:solidFill>
            <a:srgbClr val="FF3300">
              <a:alpha val="59999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408534" y="4997279"/>
            <a:ext cx="3600896" cy="187523"/>
          </a:xfrm>
          <a:prstGeom prst="rect">
            <a:avLst/>
          </a:prstGeom>
          <a:solidFill>
            <a:srgbClr val="FF3300">
              <a:alpha val="59999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408534" y="4780734"/>
            <a:ext cx="3600896" cy="187523"/>
          </a:xfrm>
          <a:prstGeom prst="rect">
            <a:avLst/>
          </a:prstGeom>
          <a:solidFill>
            <a:srgbClr val="FF3300">
              <a:alpha val="59999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395140" y="4420198"/>
            <a:ext cx="3599781" cy="187523"/>
          </a:xfrm>
          <a:prstGeom prst="rect">
            <a:avLst/>
          </a:prstGeom>
          <a:solidFill>
            <a:srgbClr val="FF3300">
              <a:alpha val="59999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389559" y="3998270"/>
            <a:ext cx="3600896" cy="187523"/>
          </a:xfrm>
          <a:prstGeom prst="rect">
            <a:avLst/>
          </a:prstGeom>
          <a:solidFill>
            <a:srgbClr val="FF3300">
              <a:alpha val="59999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385094" y="4211466"/>
            <a:ext cx="3600896" cy="187523"/>
          </a:xfrm>
          <a:prstGeom prst="rect">
            <a:avLst/>
          </a:prstGeom>
          <a:solidFill>
            <a:srgbClr val="FF3300">
              <a:alpha val="59999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4607721" y="754559"/>
            <a:ext cx="4090913" cy="213197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4598791" y="955478"/>
            <a:ext cx="4090913" cy="212080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5385720" y="3732610"/>
            <a:ext cx="2533799" cy="128365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5397998" y="4870030"/>
            <a:ext cx="2533799" cy="214313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5401347" y="5085459"/>
            <a:ext cx="2533799" cy="214313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>
            <a:off x="5404696" y="6020844"/>
            <a:ext cx="2533799" cy="214313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89" name="Rectangle 17"/>
          <p:cNvSpPr>
            <a:spLocks/>
          </p:cNvSpPr>
          <p:nvPr/>
        </p:nvSpPr>
        <p:spPr bwMode="auto">
          <a:xfrm>
            <a:off x="5408045" y="6238505"/>
            <a:ext cx="2533799" cy="214313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90" name="Rectangle 18"/>
          <p:cNvSpPr>
            <a:spLocks/>
          </p:cNvSpPr>
          <p:nvPr/>
        </p:nvSpPr>
        <p:spPr bwMode="auto">
          <a:xfrm>
            <a:off x="5397998" y="6453933"/>
            <a:ext cx="2533799" cy="214313"/>
          </a:xfrm>
          <a:prstGeom prst="rect">
            <a:avLst/>
          </a:prstGeom>
          <a:solidFill>
            <a:srgbClr val="FF3300">
              <a:alpha val="29803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91" name="Rectangle 19"/>
          <p:cNvSpPr>
            <a:spLocks/>
          </p:cNvSpPr>
          <p:nvPr/>
        </p:nvSpPr>
        <p:spPr bwMode="auto">
          <a:xfrm>
            <a:off x="754558" y="260077"/>
            <a:ext cx="2808387" cy="2808387"/>
          </a:xfrm>
          <a:prstGeom prst="rect">
            <a:avLst/>
          </a:prstGeom>
          <a:noFill/>
          <a:ln w="5715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92" name="Rectangle 20"/>
          <p:cNvSpPr>
            <a:spLocks/>
          </p:cNvSpPr>
          <p:nvPr/>
        </p:nvSpPr>
        <p:spPr bwMode="auto">
          <a:xfrm>
            <a:off x="825997" y="61392"/>
            <a:ext cx="2575379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4" bIns="0">
            <a:spAutoFit/>
          </a:bodyPr>
          <a:lstStyle/>
          <a:p>
            <a:pPr marL="40178"/>
            <a:r>
              <a:rPr lang="en-US" sz="1700" dirty="0"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17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physics </a:t>
            </a:r>
            <a:r>
              <a:rPr lang="en-US" sz="17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(polarized beams)</a:t>
            </a:r>
          </a:p>
        </p:txBody>
      </p:sp>
      <p:sp>
        <p:nvSpPr>
          <p:cNvPr id="28693" name="Rectangle 21"/>
          <p:cNvSpPr>
            <a:spLocks/>
          </p:cNvSpPr>
          <p:nvPr/>
        </p:nvSpPr>
        <p:spPr bwMode="auto">
          <a:xfrm>
            <a:off x="250034" y="3500439"/>
            <a:ext cx="4176861" cy="2520404"/>
          </a:xfrm>
          <a:prstGeom prst="rect">
            <a:avLst/>
          </a:prstGeom>
          <a:noFill/>
          <a:ln w="57150" cap="flat">
            <a:solidFill>
              <a:srgbClr val="3333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94" name="Rectangle 22"/>
          <p:cNvSpPr>
            <a:spLocks/>
          </p:cNvSpPr>
          <p:nvPr/>
        </p:nvSpPr>
        <p:spPr bwMode="auto">
          <a:xfrm>
            <a:off x="1598416" y="3286125"/>
            <a:ext cx="1090934" cy="26161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40634" bIns="0">
            <a:spAutoFit/>
          </a:bodyPr>
          <a:lstStyle/>
          <a:p>
            <a:pPr marL="40178"/>
            <a:r>
              <a:rPr lang="en-US" sz="17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B</a:t>
            </a:r>
            <a:r>
              <a:rPr lang="en-US" sz="1700" baseline="-200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s</a:t>
            </a:r>
            <a:r>
              <a:rPr lang="en-US" sz="17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at Y(5S)</a:t>
            </a:r>
          </a:p>
        </p:txBody>
      </p:sp>
      <p:sp>
        <p:nvSpPr>
          <p:cNvPr id="28695" name="Rectangle 23"/>
          <p:cNvSpPr>
            <a:spLocks/>
          </p:cNvSpPr>
          <p:nvPr/>
        </p:nvSpPr>
        <p:spPr bwMode="auto">
          <a:xfrm>
            <a:off x="4356573" y="260078"/>
            <a:ext cx="4608835" cy="3097485"/>
          </a:xfrm>
          <a:prstGeom prst="rect">
            <a:avLst/>
          </a:prstGeom>
          <a:noFill/>
          <a:ln w="571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696" name="Rectangle 24"/>
          <p:cNvSpPr>
            <a:spLocks/>
          </p:cNvSpPr>
          <p:nvPr/>
        </p:nvSpPr>
        <p:spPr bwMode="auto">
          <a:xfrm>
            <a:off x="5254005" y="3369843"/>
            <a:ext cx="2952378" cy="3456905"/>
          </a:xfrm>
          <a:prstGeom prst="rect">
            <a:avLst/>
          </a:prstGeom>
          <a:noFill/>
          <a:ln w="571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28697" name="Picture 2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22" r="48311" b="27400"/>
          <a:stretch>
            <a:fillRect/>
          </a:stretch>
        </p:blipFill>
        <p:spPr bwMode="auto">
          <a:xfrm>
            <a:off x="4426893" y="2194471"/>
            <a:ext cx="1583904" cy="115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89" t="18178" r="24796" b="27371"/>
          <a:stretch>
            <a:fillRect/>
          </a:stretch>
        </p:blipFill>
        <p:spPr bwMode="auto">
          <a:xfrm>
            <a:off x="7811245" y="2134198"/>
            <a:ext cx="721072" cy="11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5291957" y="3357564"/>
            <a:ext cx="2879824" cy="1117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700" name="Rectangle 28"/>
          <p:cNvSpPr>
            <a:spLocks/>
          </p:cNvSpPr>
          <p:nvPr/>
        </p:nvSpPr>
        <p:spPr bwMode="auto">
          <a:xfrm>
            <a:off x="5241727" y="35719"/>
            <a:ext cx="2716379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4" bIns="0">
            <a:spAutoFit/>
          </a:bodyPr>
          <a:lstStyle/>
          <a:p>
            <a:pPr marL="40178"/>
            <a:r>
              <a:rPr lang="en-US" sz="17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Charm at Y(4S) </a:t>
            </a:r>
            <a:r>
              <a:rPr lang="en-US" sz="17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and threshold</a:t>
            </a:r>
          </a:p>
        </p:txBody>
      </p:sp>
      <p:sp>
        <p:nvSpPr>
          <p:cNvPr id="28701" name="Rectangle 29"/>
          <p:cNvSpPr>
            <a:spLocks/>
          </p:cNvSpPr>
          <p:nvPr/>
        </p:nvSpPr>
        <p:spPr bwMode="auto">
          <a:xfrm>
            <a:off x="754559" y="1483446"/>
            <a:ext cx="2736949" cy="214313"/>
          </a:xfrm>
          <a:prstGeom prst="rect">
            <a:avLst/>
          </a:prstGeom>
          <a:solidFill>
            <a:srgbClr val="FF3300">
              <a:alpha val="17647"/>
            </a:srgbClr>
          </a:solidFill>
          <a:ln w="9525" cap="flat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702" name="Rectangle 30"/>
          <p:cNvSpPr>
            <a:spLocks/>
          </p:cNvSpPr>
          <p:nvPr/>
        </p:nvSpPr>
        <p:spPr bwMode="auto">
          <a:xfrm>
            <a:off x="6230690" y="2562821"/>
            <a:ext cx="1189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4" bIns="0">
            <a:spAutoFit/>
          </a:bodyPr>
          <a:lstStyle/>
          <a:p>
            <a:pPr marL="40178"/>
            <a:r>
              <a:rPr lang="en-US" sz="1300" dirty="0">
                <a:latin typeface="Times New Roman Italic" charset="0"/>
                <a:ea typeface="ＭＳ Ｐゴシック" charset="0"/>
                <a:cs typeface="Times New Roman Italic" charset="0"/>
                <a:sym typeface="Times New Roman Italic" charset="0"/>
              </a:rPr>
              <a:t>To be evaluated </a:t>
            </a:r>
          </a:p>
          <a:p>
            <a:pPr marL="40178"/>
            <a:r>
              <a:rPr lang="en-US" sz="1300" dirty="0">
                <a:latin typeface="Times New Roman Italic" charset="0"/>
                <a:ea typeface="ＭＳ Ｐゴシック" charset="0"/>
                <a:cs typeface="Times New Roman Italic" charset="0"/>
                <a:sym typeface="Times New Roman Italic" charset="0"/>
              </a:rPr>
              <a:t>    at </a:t>
            </a:r>
            <a:r>
              <a:rPr lang="en-US" sz="1300" dirty="0" err="1">
                <a:latin typeface="Times New Roman Italic" charset="0"/>
                <a:ea typeface="ＭＳ Ｐゴシック" charset="0"/>
                <a:cs typeface="Times New Roman Italic" charset="0"/>
                <a:sym typeface="Times New Roman Italic" charset="0"/>
              </a:rPr>
              <a:t>LHCb</a:t>
            </a:r>
            <a:endParaRPr lang="en-US" sz="1300" dirty="0">
              <a:latin typeface="Times New Roman Italic" charset="0"/>
              <a:ea typeface="ＭＳ Ｐゴシック" charset="0"/>
              <a:cs typeface="Times New Roman Italic" charset="0"/>
              <a:sym typeface="Times New Roman Italic" charset="0"/>
            </a:endParaRPr>
          </a:p>
        </p:txBody>
      </p:sp>
      <p:sp>
        <p:nvSpPr>
          <p:cNvPr id="28703" name="Rectangle 31"/>
          <p:cNvSpPr>
            <a:spLocks/>
          </p:cNvSpPr>
          <p:nvPr/>
        </p:nvSpPr>
        <p:spPr bwMode="auto">
          <a:xfrm>
            <a:off x="899666" y="6164833"/>
            <a:ext cx="2576981" cy="230832"/>
          </a:xfrm>
          <a:prstGeom prst="rect">
            <a:avLst/>
          </a:prstGeom>
          <a:solidFill>
            <a:srgbClr val="FCFCA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4" bIns="0">
            <a:spAutoFit/>
          </a:bodyPr>
          <a:lstStyle/>
          <a:p>
            <a:pPr marL="40178"/>
            <a:r>
              <a:rPr lang="en-US" sz="15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Bs : Definitively better at </a:t>
            </a:r>
            <a:r>
              <a:rPr lang="en-US" sz="1500" dirty="0" err="1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LHCb</a:t>
            </a:r>
            <a:endParaRPr lang="en-US" sz="1500" dirty="0"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28704" name="Rectangle 32"/>
          <p:cNvSpPr>
            <a:spLocks/>
          </p:cNvSpPr>
          <p:nvPr/>
        </p:nvSpPr>
        <p:spPr bwMode="auto">
          <a:xfrm>
            <a:off x="825996" y="836042"/>
            <a:ext cx="2665512" cy="289098"/>
          </a:xfrm>
          <a:prstGeom prst="rect">
            <a:avLst/>
          </a:prstGeom>
          <a:solidFill>
            <a:srgbClr val="99CC00">
              <a:alpha val="29803"/>
            </a:srgbClr>
          </a:solidFill>
          <a:ln w="9525" cap="flat">
            <a:solidFill>
              <a:srgbClr val="99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705" name="Rectangle 33"/>
          <p:cNvSpPr>
            <a:spLocks/>
          </p:cNvSpPr>
          <p:nvPr/>
        </p:nvSpPr>
        <p:spPr bwMode="auto">
          <a:xfrm>
            <a:off x="754558" y="2060526"/>
            <a:ext cx="2665512" cy="287982"/>
          </a:xfrm>
          <a:prstGeom prst="rect">
            <a:avLst/>
          </a:prstGeom>
          <a:solidFill>
            <a:srgbClr val="99CC00">
              <a:alpha val="29803"/>
            </a:srgbClr>
          </a:solidFill>
          <a:ln w="9525" cap="flat">
            <a:solidFill>
              <a:srgbClr val="99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706" name="Rectangle 34"/>
          <p:cNvSpPr>
            <a:spLocks/>
          </p:cNvSpPr>
          <p:nvPr/>
        </p:nvSpPr>
        <p:spPr bwMode="auto">
          <a:xfrm>
            <a:off x="753443" y="2348508"/>
            <a:ext cx="2665512" cy="287982"/>
          </a:xfrm>
          <a:prstGeom prst="rect">
            <a:avLst/>
          </a:prstGeom>
          <a:solidFill>
            <a:srgbClr val="99CC00">
              <a:alpha val="29803"/>
            </a:srgbClr>
          </a:solidFill>
          <a:ln w="9525" cap="flat">
            <a:solidFill>
              <a:srgbClr val="99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707" name="Rectangle 35"/>
          <p:cNvSpPr>
            <a:spLocks/>
          </p:cNvSpPr>
          <p:nvPr/>
        </p:nvSpPr>
        <p:spPr bwMode="auto">
          <a:xfrm>
            <a:off x="395139" y="5373441"/>
            <a:ext cx="3671218" cy="214313"/>
          </a:xfrm>
          <a:prstGeom prst="rect">
            <a:avLst/>
          </a:prstGeom>
          <a:solidFill>
            <a:srgbClr val="99CC00">
              <a:alpha val="29803"/>
            </a:srgbClr>
          </a:solidFill>
          <a:ln w="9525" cap="flat">
            <a:solidFill>
              <a:srgbClr val="99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708" name="Rectangle 36"/>
          <p:cNvSpPr>
            <a:spLocks/>
          </p:cNvSpPr>
          <p:nvPr/>
        </p:nvSpPr>
        <p:spPr bwMode="auto">
          <a:xfrm>
            <a:off x="395139" y="5805415"/>
            <a:ext cx="3671218" cy="214313"/>
          </a:xfrm>
          <a:prstGeom prst="rect">
            <a:avLst/>
          </a:prstGeom>
          <a:solidFill>
            <a:srgbClr val="99CC00">
              <a:alpha val="29803"/>
            </a:srgbClr>
          </a:solidFill>
          <a:ln w="9525" cap="flat">
            <a:solidFill>
              <a:srgbClr val="99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6405006" y="2493876"/>
            <a:ext cx="2815194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Benefit from polarised </a:t>
            </a:r>
            <a:r>
              <a:rPr lang="en-GB" sz="1100" dirty="0" err="1" smtClean="0"/>
              <a:t>e</a:t>
            </a:r>
            <a:r>
              <a:rPr lang="en-GB" sz="1100" baseline="30000" dirty="0" smtClean="0"/>
              <a:t>−</a:t>
            </a:r>
            <a:r>
              <a:rPr lang="en-GB" sz="1100" dirty="0" smtClean="0"/>
              <a:t> beam</a:t>
            </a:r>
          </a:p>
          <a:p>
            <a:endParaRPr lang="en-GB" sz="1100" dirty="0" smtClean="0"/>
          </a:p>
          <a:p>
            <a:endParaRPr lang="en-GB" sz="800" dirty="0" smtClean="0"/>
          </a:p>
          <a:p>
            <a:r>
              <a:rPr lang="en-GB" sz="1100" dirty="0" smtClean="0"/>
              <a:t>very precise with improved detector</a:t>
            </a:r>
          </a:p>
          <a:p>
            <a:endParaRPr lang="en-GB" sz="400" dirty="0" smtClean="0"/>
          </a:p>
          <a:p>
            <a:r>
              <a:rPr lang="en-GB" sz="1100" dirty="0" smtClean="0"/>
              <a:t>Statistically limited: Ang. analysis with &gt;75ab</a:t>
            </a:r>
            <a:r>
              <a:rPr lang="en-GB" sz="1100" baseline="30000" dirty="0" smtClean="0"/>
              <a:t>-1</a:t>
            </a:r>
            <a:endParaRPr lang="en-GB" sz="1100" dirty="0" smtClean="0"/>
          </a:p>
          <a:p>
            <a:endParaRPr lang="en-GB" sz="200" dirty="0" smtClean="0"/>
          </a:p>
          <a:p>
            <a:r>
              <a:rPr lang="en-GB" sz="1100" dirty="0" smtClean="0"/>
              <a:t>Right handed currents</a:t>
            </a:r>
          </a:p>
          <a:p>
            <a:endParaRPr lang="en-GB" sz="200" dirty="0" smtClean="0"/>
          </a:p>
          <a:p>
            <a:r>
              <a:rPr lang="en-GB" sz="1100" dirty="0" smtClean="0"/>
              <a:t>SuperB measures many more modes</a:t>
            </a:r>
          </a:p>
          <a:p>
            <a:endParaRPr lang="en-GB" sz="200" dirty="0" smtClean="0"/>
          </a:p>
          <a:p>
            <a:r>
              <a:rPr lang="en-GB" sz="1100" dirty="0" smtClean="0"/>
              <a:t>systematic error is main challenge</a:t>
            </a:r>
          </a:p>
          <a:p>
            <a:endParaRPr lang="en-GB" sz="200" dirty="0" smtClean="0"/>
          </a:p>
          <a:p>
            <a:r>
              <a:rPr lang="en-GB" sz="1100" dirty="0" smtClean="0"/>
              <a:t>control systematic error with data</a:t>
            </a:r>
          </a:p>
          <a:p>
            <a:endParaRPr lang="en-GB" sz="1400" dirty="0" smtClean="0"/>
          </a:p>
          <a:p>
            <a:r>
              <a:rPr lang="en-GB" sz="1100" dirty="0" smtClean="0"/>
              <a:t>SuperB measures </a:t>
            </a:r>
            <a:r>
              <a:rPr lang="en-GB" sz="1100" dirty="0" err="1" smtClean="0"/>
              <a:t>e</a:t>
            </a:r>
            <a:r>
              <a:rPr lang="en-GB" sz="1100" dirty="0" smtClean="0"/>
              <a:t> mode well, LHCb does </a:t>
            </a:r>
            <a:r>
              <a:rPr lang="en-GB" sz="1100" dirty="0" err="1" smtClean="0"/>
              <a:t>μ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600" dirty="0" smtClean="0"/>
          </a:p>
          <a:p>
            <a:r>
              <a:rPr lang="en-GB" sz="1100" dirty="0" smtClean="0"/>
              <a:t>Clean NP search</a:t>
            </a:r>
          </a:p>
          <a:p>
            <a:endParaRPr lang="en-GB" sz="1400" dirty="0" smtClean="0"/>
          </a:p>
          <a:p>
            <a:r>
              <a:rPr lang="en-GB" sz="1100" dirty="0" smtClean="0"/>
              <a:t>Theoretically clean</a:t>
            </a:r>
          </a:p>
          <a:p>
            <a:r>
              <a:rPr lang="en-GB" sz="1100" dirty="0" err="1" smtClean="0"/>
              <a:t>b</a:t>
            </a:r>
            <a:r>
              <a:rPr lang="en-GB" sz="1100" dirty="0" smtClean="0"/>
              <a:t> fragmentation limits interpretation</a:t>
            </a:r>
          </a:p>
        </p:txBody>
      </p:sp>
      <p:pic>
        <p:nvPicPr>
          <p:cNvPr id="111" name="Picture 110" descr="goldenModes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2055735"/>
            <a:ext cx="6413500" cy="48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Many unique quality measurements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0886" y="990600"/>
            <a:ext cx="6843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Experiment:            No Result           Moderate Precision          Precise            Very Precise</a:t>
            </a:r>
          </a:p>
          <a:p>
            <a:endParaRPr lang="en-GB" sz="1400" dirty="0" smtClean="0"/>
          </a:p>
          <a:p>
            <a:r>
              <a:rPr lang="en-GB" sz="1400" dirty="0" smtClean="0"/>
              <a:t>Theory:                  Moderately clean           Clean Need lattice            Clean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1675042" y="2489198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675042" y="2683931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75042" y="30733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675042" y="3259668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683509" y="3454401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83509" y="36575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33133" y="3073401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33127" y="3251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33127" y="34544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633127" y="3657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624660" y="2489203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624661" y="2683936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495376" y="307340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495377" y="3251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495377" y="34544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495377" y="3657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495377" y="2489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95377" y="2683935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460577" y="2480733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60578" y="2675466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452111" y="3064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452111" y="32427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452111" y="3445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52111" y="3649132"/>
            <a:ext cx="14406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75042" y="639233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75042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624660" y="6392335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24660" y="6587070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486910" y="6392336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452112" y="65786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452112" y="6392334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86910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899911" y="6578601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99911" y="63923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675042" y="4828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675042" y="50186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675042" y="5209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675043" y="5410199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633127" y="48260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633128" y="5020735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633127" y="5215469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633127" y="5410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3495377" y="5215469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95377" y="54123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495377" y="5018620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495377" y="4826004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452110" y="5206998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452110" y="5410197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452112" y="5020734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452111" y="48260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912611" y="24807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912611" y="26712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666577" y="5808132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666578" y="600286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624660" y="580601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624661" y="600286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486910" y="58060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452112" y="5799668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486910" y="600286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452112" y="5994401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08378" y="57996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908378" y="5994399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683510" y="385233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683510" y="4038598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1683510" y="42375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1683511" y="44280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633127" y="38481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633127" y="4038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633127" y="423545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2633127" y="44323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489027" y="38481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489027" y="4038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3489027" y="423545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489027" y="44323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452111" y="383963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452111" y="403648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452111" y="422698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445093" y="4423832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902028" y="3837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902028" y="402801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5902028" y="4218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902028" y="44153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5902028" y="3056467"/>
            <a:ext cx="4500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5902028" y="32406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902028" y="34374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902028" y="36406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902028" y="48217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902028" y="5027084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5902028" y="5221818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02028" y="5416551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3429000" y="1981200"/>
            <a:ext cx="1092200" cy="431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201410"/>
            <a:ext cx="685799" cy="71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27"/>
          <p:cNvGrpSpPr/>
          <p:nvPr/>
        </p:nvGrpSpPr>
        <p:grpSpPr>
          <a:xfrm>
            <a:off x="3440331" y="1066800"/>
            <a:ext cx="4179669" cy="596899"/>
            <a:chOff x="3364131" y="1219200"/>
            <a:chExt cx="4179669" cy="596899"/>
          </a:xfrm>
        </p:grpSpPr>
        <p:sp>
          <p:nvSpPr>
            <p:cNvPr id="17" name="Rectangle 16"/>
            <p:cNvSpPr/>
            <p:nvPr/>
          </p:nvSpPr>
          <p:spPr>
            <a:xfrm>
              <a:off x="7326531" y="1219200"/>
              <a:ext cx="217269" cy="139699"/>
            </a:xfrm>
            <a:prstGeom prst="rect">
              <a:avLst/>
            </a:prstGeom>
            <a:solidFill>
              <a:srgbClr val="01F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781800" y="1676400"/>
              <a:ext cx="217269" cy="139699"/>
            </a:xfrm>
            <a:prstGeom prst="rect">
              <a:avLst/>
            </a:prstGeom>
            <a:solidFill>
              <a:srgbClr val="01F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400800" y="1231901"/>
              <a:ext cx="217269" cy="139699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29200" y="1676400"/>
              <a:ext cx="217269" cy="139699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364131" y="1676400"/>
              <a:ext cx="217269" cy="1396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572000" y="1219200"/>
              <a:ext cx="217269" cy="1396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40331" y="1219200"/>
              <a:ext cx="217269" cy="1396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410200" y="2133601"/>
            <a:ext cx="381000" cy="152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Exotic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spectroscopy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6050"/>
            <a:ext cx="6396038" cy="114935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Hints of a new type of particles with more than 3 quarks </a:t>
            </a:r>
          </a:p>
        </p:txBody>
      </p:sp>
      <p:sp>
        <p:nvSpPr>
          <p:cNvPr id="6" name="Oval 5"/>
          <p:cNvSpPr/>
          <p:nvPr/>
        </p:nvSpPr>
        <p:spPr>
          <a:xfrm>
            <a:off x="7097713" y="2286000"/>
            <a:ext cx="10668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009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07313" y="1219200"/>
            <a:ext cx="10668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009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81863" y="2565400"/>
            <a:ext cx="263525" cy="355600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07313" y="2565400"/>
            <a:ext cx="330200" cy="35560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q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783513" y="1524000"/>
            <a:ext cx="304800" cy="228600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40713" y="1524000"/>
            <a:ext cx="381000" cy="22860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q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5113" y="1573213"/>
            <a:ext cx="152400" cy="158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67713" y="1562100"/>
            <a:ext cx="152400" cy="1588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723982" y="2040731"/>
            <a:ext cx="350838" cy="231775"/>
          </a:xfrm>
          <a:prstGeom prst="straightConnector1">
            <a:avLst/>
          </a:prstGeom>
          <a:ln w="76200" cap="flat" cmpd="sng" algn="ctr">
            <a:solidFill>
              <a:srgbClr val="009999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90863"/>
            <a:ext cx="5402263" cy="33607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5680075" y="3001963"/>
            <a:ext cx="1173163" cy="6238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Content Placeholder 4"/>
          <p:cNvSpPr txBox="1">
            <a:spLocks/>
          </p:cNvSpPr>
          <p:nvPr/>
        </p:nvSpPr>
        <p:spPr>
          <a:xfrm>
            <a:off x="6350000" y="3625850"/>
            <a:ext cx="2336800" cy="19161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3200"/>
              <a:t>B-Factories produced a lot of results but 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Exotic hadrons @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73050" y="1600200"/>
            <a:ext cx="4645025" cy="5257800"/>
          </a:xfrm>
        </p:spPr>
        <p:txBody>
          <a:bodyPr/>
          <a:lstStyle/>
          <a:p>
            <a:r>
              <a:rPr lang="en-US" b="1" smtClean="0">
                <a:solidFill>
                  <a:srgbClr val="008000"/>
                </a:solidFill>
              </a:rPr>
              <a:t>Much larger statistics </a:t>
            </a:r>
            <a:r>
              <a:rPr lang="en-US" smtClean="0"/>
              <a:t>@Y(4S) needed</a:t>
            </a:r>
          </a:p>
          <a:p>
            <a:r>
              <a:rPr lang="en-US" smtClean="0"/>
              <a:t>High luminosity </a:t>
            </a:r>
            <a:r>
              <a:rPr lang="en-US" smtClean="0">
                <a:solidFill>
                  <a:srgbClr val="F79646"/>
                </a:solidFill>
              </a:rPr>
              <a:t>energy scan </a:t>
            </a:r>
            <a:r>
              <a:rPr lang="en-US" smtClean="0"/>
              <a:t>needed:</a:t>
            </a:r>
          </a:p>
          <a:p>
            <a:pPr lvl="1"/>
            <a:r>
              <a:rPr lang="en-US" smtClean="0"/>
              <a:t>produce resonances directly (E~4-4.5 GeV)</a:t>
            </a:r>
          </a:p>
          <a:p>
            <a:pPr lvl="1"/>
            <a:r>
              <a:rPr lang="en-US" smtClean="0"/>
              <a:t> Exploit recent evidence of exotic states produced at Y(5S)</a:t>
            </a: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075" y="3779838"/>
            <a:ext cx="4225925" cy="3032125"/>
          </a:xfrm>
          <a:prstGeom prst="rect">
            <a:avLst/>
          </a:prstGeom>
          <a:noFill/>
          <a:ln w="38100">
            <a:solidFill>
              <a:srgbClr val="C0504D"/>
            </a:solidFill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815013" y="3973513"/>
            <a:ext cx="10493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Y(5S)</a:t>
            </a:r>
            <a:r>
              <a:rPr lang="en-US">
                <a:sym typeface="Wingdings" pitchFamily="2" charset="2"/>
              </a:rPr>
              <a:t>Zbp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1109663"/>
            <a:ext cx="4408488" cy="2503487"/>
          </a:xfrm>
          <a:prstGeom prst="rect">
            <a:avLst/>
          </a:prstGeom>
          <a:noFill/>
          <a:ln w="38100" cmpd="sng">
            <a:solidFill>
              <a:schemeClr val="accent6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6862763" y="2508250"/>
            <a:ext cx="322262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8149431" y="2553494"/>
            <a:ext cx="320675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6662738" y="1844675"/>
            <a:ext cx="16430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Expected tetraquarks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5256213" y="1955800"/>
            <a:ext cx="5445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U</a:t>
            </a:r>
            <a:r>
              <a:rPr lang="en-US">
                <a:solidFill>
                  <a:srgbClr val="FF0000"/>
                </a:solidFill>
              </a:rPr>
              <a:t>(4S)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6592888" y="2892425"/>
            <a:ext cx="5445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U</a:t>
            </a:r>
            <a:r>
              <a:rPr lang="en-US">
                <a:solidFill>
                  <a:srgbClr val="FF0000"/>
                </a:solidFill>
              </a:rPr>
              <a:t>(5S)</a:t>
            </a: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7537450" y="2897188"/>
            <a:ext cx="5445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U</a:t>
            </a:r>
            <a:r>
              <a:rPr lang="en-US">
                <a:solidFill>
                  <a:srgbClr val="FF0000"/>
                </a:solidFill>
              </a:rPr>
              <a:t>(6S)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413250" y="4664075"/>
            <a:ext cx="412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71420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Panda :</a:t>
            </a:r>
            <a:r>
              <a:rPr lang="en-I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Spectroscopy</a:t>
            </a:r>
            <a:b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E" baseline="30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I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E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</a:t>
            </a:r>
            <a:r>
              <a:rPr lang="en-I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432" y="2463881"/>
            <a:ext cx="282641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IE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I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collisions</a:t>
            </a:r>
          </a:p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 formation</a:t>
            </a:r>
          </a:p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two-photon production</a:t>
            </a:r>
          </a:p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initial state radiation (ISR)</a:t>
            </a:r>
          </a:p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meson decay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9813" y="2606757"/>
            <a:ext cx="40940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low hadronic background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high discovery potential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-  direct formation limited to vector states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-  limited mass and width resolution for 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   non vector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465" y="4678459"/>
            <a:ext cx="239681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pp annihiliation</a:t>
            </a:r>
            <a:endParaRPr lang="en-IE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9813" y="4392707"/>
            <a:ext cx="4258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-  high hadronic background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high discovery potential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direct formation for all (non-exotic) states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excellent mass and width resolution 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  for all states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28600"/>
            <a:ext cx="776287" cy="8070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1102448"/>
          <a:ext cx="8715437" cy="506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087192"/>
                <a:gridCol w="3723099"/>
              </a:tblGrid>
              <a:tr h="4977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Requirement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Comment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16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Luminosity (top-up mode)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r>
                        <a:rPr lang="en-US" sz="1800" baseline="0" dirty="0" smtClean="0">
                          <a:latin typeface="+mn-lt"/>
                        </a:rPr>
                        <a:t>@ </a:t>
                      </a: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baseline="0" dirty="0" smtClean="0">
                          <a:latin typeface="+mn-lt"/>
                        </a:rPr>
                        <a:t>(4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+mn-lt"/>
                        </a:rPr>
                        <a:t>Baseline/Flexibility with headroom at  4. </a:t>
                      </a:r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endParaRPr lang="en-US" sz="1800" baseline="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Integrated luminosity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75 ab</a:t>
                      </a:r>
                      <a:r>
                        <a:rPr lang="en-US" sz="1800" baseline="30000" dirty="0" smtClean="0">
                          <a:latin typeface="+mn-lt"/>
                        </a:rPr>
                        <a:t>-1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Based on a “New Snowmass Year” of 1.5 x 10</a:t>
                      </a:r>
                      <a:r>
                        <a:rPr lang="en-US" sz="1800" baseline="30000" dirty="0" smtClean="0">
                          <a:latin typeface="+mn-lt"/>
                        </a:rPr>
                        <a:t>7</a:t>
                      </a:r>
                      <a:r>
                        <a:rPr lang="en-US" sz="1800" dirty="0" smtClean="0">
                          <a:latin typeface="+mn-lt"/>
                        </a:rPr>
                        <a:t> seconds</a:t>
                      </a:r>
                      <a:br>
                        <a:rPr lang="en-US" sz="1800" dirty="0" smtClean="0">
                          <a:latin typeface="+mn-lt"/>
                        </a:rPr>
                      </a:br>
                      <a:r>
                        <a:rPr lang="en-US" sz="1800" dirty="0" smtClean="0">
                          <a:latin typeface="+mn-lt"/>
                        </a:rPr>
                        <a:t>(PEP-II &amp; KEKB experience-based)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CM</a:t>
                      </a:r>
                      <a:r>
                        <a:rPr lang="en-US" sz="1800" baseline="0" dirty="0" smtClean="0">
                          <a:latin typeface="+mn-lt"/>
                        </a:rPr>
                        <a:t> e</a:t>
                      </a:r>
                      <a:r>
                        <a:rPr lang="en-US" sz="1800" dirty="0" smtClean="0">
                          <a:latin typeface="+mn-lt"/>
                        </a:rPr>
                        <a:t>nergy range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t"/>
                      </a:pPr>
                      <a:r>
                        <a:rPr lang="en-US" sz="1800" dirty="0" smtClean="0">
                          <a:latin typeface="+mn-lt"/>
                        </a:rPr>
                        <a:t> threshold</a:t>
                      </a:r>
                      <a:r>
                        <a:rPr lang="en-US" sz="1800" baseline="0" dirty="0" smtClean="0">
                          <a:latin typeface="+mn-lt"/>
                        </a:rPr>
                        <a:t> to </a:t>
                      </a:r>
                    </a:p>
                    <a:p>
                      <a:pPr>
                        <a:buFont typeface="Symbol"/>
                        <a:buNone/>
                      </a:pP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i="1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</a:rPr>
                        <a:t>(5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For Charm special runs (still asymmetric……)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Minimum</a:t>
                      </a:r>
                      <a:r>
                        <a:rPr lang="en-US" sz="1800" baseline="0" dirty="0" smtClean="0">
                          <a:latin typeface="+mn-lt"/>
                        </a:rPr>
                        <a:t> boost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Symbol" pitchFamily="18" charset="2"/>
                        </a:rPr>
                        <a:t>bg</a:t>
                      </a:r>
                      <a:r>
                        <a:rPr lang="en-US" sz="1800" i="1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 ≈0.237</a:t>
                      </a:r>
                    </a:p>
                    <a:p>
                      <a:r>
                        <a:rPr lang="en-US" sz="1800" dirty="0" smtClean="0">
                          <a:latin typeface="+mn-lt"/>
                        </a:rPr>
                        <a:t>~(4.18x6.7GeV)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 cm</a:t>
                      </a:r>
                      <a:r>
                        <a:rPr lang="en-US" sz="1800" baseline="0" dirty="0" smtClean="0">
                          <a:latin typeface="+mn-lt"/>
                        </a:rPr>
                        <a:t> beam pipe radius. First measured point at 1.5 cm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e</a:t>
                      </a:r>
                      <a:r>
                        <a:rPr lang="en-US" sz="1800" i="1" baseline="30000" dirty="0" smtClean="0"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latin typeface="+mn-lt"/>
                        </a:rPr>
                        <a:t> Polarization</a:t>
                      </a:r>
                    </a:p>
                    <a:p>
                      <a:endParaRPr lang="en-US" sz="1800" dirty="0" smtClean="0">
                        <a:latin typeface="+mn-lt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Boost up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to 0.9 in runs at low energy under evaluation for charm physics 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≥80%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Enables 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1800" i="1" dirty="0" smtClean="0">
                          <a:latin typeface="+mn-lt"/>
                        </a:rPr>
                        <a:t> CP </a:t>
                      </a:r>
                      <a:r>
                        <a:rPr lang="en-US" sz="1800" dirty="0" smtClean="0">
                          <a:latin typeface="+mn-lt"/>
                        </a:rPr>
                        <a:t>and </a:t>
                      </a:r>
                      <a:r>
                        <a:rPr lang="en-US" sz="1800" i="1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violation studies, measurement of 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</a:rPr>
                        <a:t>g</a:t>
                      </a:r>
                      <a:r>
                        <a:rPr lang="en-US" sz="1800" dirty="0" smtClean="0">
                          <a:latin typeface="+mn-lt"/>
                        </a:rPr>
                        <a:t>-2 and improves</a:t>
                      </a:r>
                      <a:r>
                        <a:rPr lang="en-US" sz="1800" baseline="0" dirty="0" smtClean="0">
                          <a:latin typeface="+mn-lt"/>
                        </a:rPr>
                        <a:t> sensitivity to lepton flavor-violating decays. Detailed simulation, needed to ascertain a more precise requirement, are in progress.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17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REQUIREMENTS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</a:p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14375" cy="74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6314-4190-4C77-9DA3-AAACB99A5B25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Detector (with options)</a:t>
            </a:r>
            <a:endPara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609600"/>
            <a:ext cx="8208962" cy="582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06C-C459-407D-867D-2770D2289B38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895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8B10-F8D7-4147-8BE3-DE92192365ED}" type="slidenum">
              <a:rPr lang="en-US"/>
              <a:pPr/>
              <a:t>29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78594"/>
            <a:ext cx="8036719" cy="769506"/>
          </a:xfrm>
          <a:solidFill>
            <a:srgbClr val="00B0F0"/>
          </a:solidFill>
          <a:ln/>
        </p:spPr>
        <p:txBody>
          <a:bodyPr>
            <a:normAutofit fontScale="90000"/>
          </a:bodyPr>
          <a:lstStyle/>
          <a:p>
            <a:r>
              <a:rPr lang="en-US" sz="4600" dirty="0" err="1">
                <a:solidFill>
                  <a:schemeClr val="bg1"/>
                </a:solidFill>
                <a:latin typeface="Times New Roman Bold" pitchFamily="18" charset="0"/>
                <a:cs typeface="Times New Roman Bold" pitchFamily="18" charset="0"/>
              </a:rPr>
              <a:t>SuperB</a:t>
            </a:r>
            <a:r>
              <a:rPr lang="en-US" sz="4600" dirty="0">
                <a:solidFill>
                  <a:schemeClr val="bg1"/>
                </a:solidFill>
                <a:latin typeface="Times New Roman Bold" pitchFamily="18" charset="0"/>
                <a:cs typeface="Times New Roman Bold" pitchFamily="18" charset="0"/>
              </a:rPr>
              <a:t> Luminosity model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761812"/>
              </p:ext>
            </p:extLst>
          </p:nvPr>
        </p:nvGraphicFramePr>
        <p:xfrm>
          <a:off x="774703" y="1150622"/>
          <a:ext cx="7594594" cy="222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4188174"/>
              </p:ext>
            </p:extLst>
          </p:nvPr>
        </p:nvGraphicFramePr>
        <p:xfrm>
          <a:off x="774703" y="3074586"/>
          <a:ext cx="7594594" cy="318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nettore 1 12"/>
          <p:cNvCxnSpPr/>
          <p:nvPr/>
        </p:nvCxnSpPr>
        <p:spPr bwMode="auto">
          <a:xfrm flipH="1">
            <a:off x="1382271" y="3783414"/>
            <a:ext cx="6430089" cy="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1939208" y="3783415"/>
            <a:ext cx="774245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75 ab</a:t>
            </a:r>
            <a:r>
              <a:rPr lang="it-IT" baseline="300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E08-AFAE-409B-87DA-6A1515D3AF0D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oward  New Physics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6553200" cy="5257800"/>
          </a:xfrm>
          <a:ln/>
        </p:spPr>
        <p:txBody>
          <a:bodyPr>
            <a:normAutofit/>
          </a:bodyPr>
          <a:lstStyle/>
          <a:p>
            <a:pPr marL="229907" indent="-202007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sz="1900" dirty="0"/>
              <a:t>Explore the origin of CP violation</a:t>
            </a:r>
          </a:p>
          <a:p>
            <a:pPr marL="627224" lvl="1" indent="-194194">
              <a:lnSpc>
                <a:spcPct val="80000"/>
              </a:lnSpc>
              <a:spcBef>
                <a:spcPts val="1574"/>
              </a:spcBef>
              <a:buSzPct val="125000"/>
            </a:pPr>
            <a:r>
              <a:rPr lang="en-US" sz="1500" dirty="0"/>
              <a:t>Key element for understanding the matter content of our present universe </a:t>
            </a:r>
          </a:p>
          <a:p>
            <a:pPr marL="627224" lvl="1" indent="-194194">
              <a:lnSpc>
                <a:spcPct val="80000"/>
              </a:lnSpc>
              <a:spcBef>
                <a:spcPts val="1574"/>
              </a:spcBef>
              <a:buSzPct val="125000"/>
            </a:pPr>
            <a:r>
              <a:rPr lang="en-US" sz="1500" dirty="0"/>
              <a:t>Established in the B meson in 2001</a:t>
            </a:r>
          </a:p>
          <a:p>
            <a:pPr marL="627224" lvl="1" indent="-194194">
              <a:lnSpc>
                <a:spcPct val="80000"/>
              </a:lnSpc>
              <a:spcBef>
                <a:spcPts val="1574"/>
              </a:spcBef>
              <a:buSzPct val="125000"/>
            </a:pPr>
            <a:r>
              <a:rPr lang="en-US" sz="1500" dirty="0"/>
              <a:t>Direct CPV established in B mesons in 2004</a:t>
            </a:r>
          </a:p>
          <a:p>
            <a:pPr marL="229907" indent="-202007">
              <a:lnSpc>
                <a:spcPct val="80000"/>
              </a:lnSpc>
              <a:spcBef>
                <a:spcPts val="1574"/>
              </a:spcBef>
              <a:buSzPct val="99000"/>
              <a:buFontTx/>
              <a:buAutoNum type="arabicPeriod"/>
            </a:pPr>
            <a:r>
              <a:rPr lang="en-US" sz="1900" dirty="0"/>
              <a:t>Precisely measure parameters of the standard model</a:t>
            </a:r>
          </a:p>
          <a:p>
            <a:pPr marL="627224" lvl="1" indent="-194194">
              <a:lnSpc>
                <a:spcPct val="80000"/>
              </a:lnSpc>
              <a:spcBef>
                <a:spcPts val="1574"/>
              </a:spcBef>
              <a:buSzPct val="125000"/>
            </a:pPr>
            <a:r>
              <a:rPr lang="en-US" sz="1500" dirty="0"/>
              <a:t>For example the elements of the CKM quark mixing matrix</a:t>
            </a:r>
          </a:p>
          <a:p>
            <a:pPr marL="627224" lvl="1" indent="-194194">
              <a:spcBef>
                <a:spcPts val="1574"/>
              </a:spcBef>
              <a:buSzPct val="125000"/>
            </a:pPr>
            <a:r>
              <a:rPr lang="en-US" sz="1500" dirty="0"/>
              <a:t>Disentangle the complicated interplay between weak processes and strong interaction effects</a:t>
            </a:r>
          </a:p>
          <a:p>
            <a:pPr marL="229907" indent="-202007">
              <a:lnSpc>
                <a:spcPct val="80000"/>
              </a:lnSpc>
              <a:spcBef>
                <a:spcPts val="1574"/>
              </a:spcBef>
              <a:buSzPct val="99000"/>
              <a:buFontTx/>
              <a:buAutoNum type="arabicPeriod"/>
            </a:pPr>
            <a:r>
              <a:rPr lang="en-US" sz="1900" dirty="0"/>
              <a:t>Search for the effects of physics beyond the standard model in loop diagrams</a:t>
            </a:r>
          </a:p>
          <a:p>
            <a:pPr marL="627224" lvl="1" indent="-194194">
              <a:lnSpc>
                <a:spcPct val="80000"/>
              </a:lnSpc>
              <a:spcBef>
                <a:spcPts val="1574"/>
              </a:spcBef>
              <a:buSzPct val="125000"/>
            </a:pPr>
            <a:r>
              <a:rPr lang="en-US" sz="1500" dirty="0"/>
              <a:t>Potentially large effects on rates of rare decays, time dependent asymmetries, lepton </a:t>
            </a:r>
            <a:r>
              <a:rPr lang="en-US" sz="1500" dirty="0" err="1"/>
              <a:t>flavour</a:t>
            </a:r>
            <a:r>
              <a:rPr lang="en-US" sz="1500" dirty="0"/>
              <a:t> violation, …</a:t>
            </a:r>
          </a:p>
          <a:p>
            <a:pPr marL="627224" lvl="1" indent="-194194">
              <a:lnSpc>
                <a:spcPct val="80000"/>
              </a:lnSpc>
              <a:spcBef>
                <a:spcPts val="1574"/>
              </a:spcBef>
              <a:buSzPct val="125000"/>
            </a:pPr>
            <a:r>
              <a:rPr lang="en-US" sz="1500" dirty="0"/>
              <a:t>Sensitive even to large New Physics scale, as well as to phases and size of NP coupling constants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945450"/>
            <a:ext cx="625078" cy="5107781"/>
            <a:chOff x="0" y="0"/>
            <a:chExt cx="560" cy="4576"/>
          </a:xfrm>
        </p:grpSpPr>
        <p:sp>
          <p:nvSpPr>
            <p:cNvPr id="14" name="AutoShape 6"/>
            <p:cNvSpPr>
              <a:spLocks/>
            </p:cNvSpPr>
            <p:nvPr/>
          </p:nvSpPr>
          <p:spPr bwMode="auto">
            <a:xfrm rot="5400000">
              <a:off x="-2008" y="2008"/>
              <a:ext cx="4576" cy="5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960" y="0"/>
                  </a:moveTo>
                  <a:lnTo>
                    <a:pt x="1896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8960" y="16200"/>
                  </a:lnTo>
                  <a:lnTo>
                    <a:pt x="18960" y="21600"/>
                  </a:lnTo>
                  <a:lnTo>
                    <a:pt x="21600" y="10800"/>
                  </a:lnTo>
                  <a:close/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  <a:moveTo>
                    <a:pt x="0" y="5400"/>
                  </a:moveTo>
                </a:path>
              </a:pathLst>
            </a:custGeom>
            <a:gradFill rotWithShape="0">
              <a:gsLst>
                <a:gs pos="0">
                  <a:srgbClr val="3366FF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306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" name="Rectangle 7"/>
            <p:cNvSpPr>
              <a:spLocks/>
            </p:cNvSpPr>
            <p:nvPr/>
          </p:nvSpPr>
          <p:spPr bwMode="auto">
            <a:xfrm rot="5400000">
              <a:off x="-278" y="1964"/>
              <a:ext cx="1071" cy="4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8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Ctr="1"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Impact" charset="0"/>
                  <a:ea typeface="ＭＳ Ｐゴシック" charset="0"/>
                  <a:cs typeface="Impact" charset="0"/>
                  <a:sym typeface="Impact" charset="0"/>
                </a:rPr>
                <a:t>Statistic</a:t>
              </a:r>
              <a:endParaRPr lang="en-US" sz="2400" dirty="0">
                <a:solidFill>
                  <a:srgbClr val="000000"/>
                </a:solidFill>
                <a:latin typeface="Impact" charset="0"/>
                <a:ea typeface="ＭＳ Ｐゴシック" charset="0"/>
                <a:cs typeface="Impact" charset="0"/>
                <a:sym typeface="Impact" charset="0"/>
              </a:endParaRPr>
            </a:p>
          </p:txBody>
        </p:sp>
      </p:grpSp>
      <p:pic>
        <p:nvPicPr>
          <p:cNvPr id="16" name="Picture 4"/>
          <p:cNvPicPr>
            <a:picLocks noChangeArrowheads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362200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75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514600" cy="182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rrowheads="1"/>
          </p:cNvPicPr>
          <p:nvPr/>
        </p:nvPicPr>
        <p:blipFill>
          <a:blip r:embed="rId4" cstate="print">
            <a:alphaModFix amt="7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67" r="16628"/>
          <a:stretch>
            <a:fillRect/>
          </a:stretch>
        </p:blipFill>
        <p:spPr bwMode="auto">
          <a:xfrm>
            <a:off x="7089577" y="3581400"/>
            <a:ext cx="1902023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78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rrowheads="1"/>
          </p:cNvPicPr>
          <p:nvPr/>
        </p:nvPicPr>
        <p:blipFill>
          <a:blip r:embed="rId5" cstate="print">
            <a:alphaModFix amt="8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20" y="4953000"/>
            <a:ext cx="2009180" cy="11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5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85999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AF41-F58D-4808-8E7D-25F04A8014C1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0"/>
            <a:ext cx="9144000" cy="1098352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g-2 Reach </a:t>
            </a: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(Valencia Report 2008)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258961" y="1524000"/>
            <a:ext cx="8840391" cy="4838348"/>
            <a:chOff x="258961" y="1524000"/>
            <a:chExt cx="8840391" cy="4838348"/>
          </a:xfrm>
        </p:grpSpPr>
        <p:sp>
          <p:nvSpPr>
            <p:cNvPr id="27" name="AutoShape 7"/>
            <p:cNvSpPr>
              <a:spLocks/>
            </p:cNvSpPr>
            <p:nvPr/>
          </p:nvSpPr>
          <p:spPr bwMode="auto">
            <a:xfrm>
              <a:off x="4697016" y="1821656"/>
              <a:ext cx="4402336" cy="1928813"/>
            </a:xfrm>
            <a:prstGeom prst="roundRect">
              <a:avLst>
                <a:gd name="adj" fmla="val 6944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03609" y="1524000"/>
              <a:ext cx="4170164" cy="1437680"/>
              <a:chOff x="0" y="0"/>
              <a:chExt cx="3736" cy="1288"/>
            </a:xfrm>
          </p:grpSpPr>
          <p:sp>
            <p:nvSpPr>
              <p:cNvPr id="25" name="Rectangle 10"/>
              <p:cNvSpPr>
                <a:spLocks/>
              </p:cNvSpPr>
              <p:nvPr/>
            </p:nvSpPr>
            <p:spPr bwMode="auto">
              <a:xfrm>
                <a:off x="24" y="24"/>
                <a:ext cx="3688" cy="1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 dirty="0" err="1">
                    <a:ea typeface="Lucida Grande" charset="0"/>
                    <a:cs typeface="Lucida Grande" charset="0"/>
                  </a:rPr>
                  <a:t>Δa</a:t>
                </a:r>
                <a:r>
                  <a:rPr lang="en-US" sz="1700" baseline="-6000" dirty="0" err="1">
                    <a:ea typeface="Lucida Grande" charset="0"/>
                    <a:cs typeface="Lucida Grande" charset="0"/>
                  </a:rPr>
                  <a:t>μ</a:t>
                </a:r>
                <a:r>
                  <a:rPr lang="en-US" sz="1700" baseline="32000" dirty="0">
                    <a:ea typeface="Gill Sans" charset="0"/>
                    <a:cs typeface="Gill Sans" charset="0"/>
                  </a:rPr>
                  <a:t> </a:t>
                </a:r>
                <a:r>
                  <a:rPr lang="en-US" sz="1700" dirty="0">
                    <a:ea typeface="Gill Sans" charset="0"/>
                    <a:cs typeface="Gill Sans" charset="0"/>
                  </a:rPr>
                  <a:t>is not in good agreement with SM</a:t>
                </a:r>
              </a:p>
              <a:p>
                <a:endParaRPr lang="en-US" sz="1700" dirty="0">
                  <a:ea typeface="Gill Sans" charset="0"/>
                  <a:cs typeface="Gill Sans" charset="0"/>
                </a:endParaRPr>
              </a:p>
              <a:p>
                <a:r>
                  <a:rPr lang="en-US" sz="1700" dirty="0">
                    <a:ea typeface="Gill Sans" charset="0"/>
                    <a:cs typeface="Gill Sans" charset="0"/>
                  </a:rPr>
                  <a:t>Measuring differential cross section of tau production would lead to measurement of the real part of tau form factor.</a:t>
                </a:r>
              </a:p>
            </p:txBody>
          </p:sp>
          <p:pic>
            <p:nvPicPr>
              <p:cNvPr id="26" name="Picture 11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736" cy="1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3336" y="2895600"/>
              <a:ext cx="2840757" cy="9018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/>
            </p:cNvSpPr>
            <p:nvPr/>
          </p:nvSpPr>
          <p:spPr bwMode="auto">
            <a:xfrm>
              <a:off x="258961" y="3710340"/>
              <a:ext cx="4183772" cy="2652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28573" bIns="0" anchor="ctr">
              <a:spAutoFit/>
            </a:bodyPr>
            <a:lstStyle/>
            <a:p>
              <a:pPr>
                <a:spcBef>
                  <a:spcPts val="475"/>
                </a:spcBef>
              </a:pP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We began considering 1-3 prong </a:t>
              </a:r>
            </a:p>
            <a:p>
              <a:pPr>
                <a:spcBef>
                  <a:spcPts val="475"/>
                </a:spcBef>
              </a:pP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whose experimental selection is cleaner </a:t>
              </a:r>
            </a:p>
            <a:p>
              <a:pPr>
                <a:spcBef>
                  <a:spcPts val="475"/>
                </a:spcBef>
              </a:pPr>
              <a:r>
                <a:rPr lang="en-US" sz="17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Need to tag the sample:</a:t>
              </a:r>
            </a:p>
            <a:p>
              <a:pPr>
                <a:spcBef>
                  <a:spcPts val="431"/>
                </a:spcBef>
              </a:pP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Lepton tag: higher purity &amp; higher </a:t>
              </a:r>
              <a:r>
                <a:rPr lang="en-US" sz="14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diluition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(at least </a:t>
              </a:r>
              <a:r>
                <a:rPr lang="en-US" sz="1400" dirty="0" smtClean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3</a:t>
              </a:r>
            </a:p>
            <a:p>
              <a:pPr>
                <a:spcBef>
                  <a:spcPts val="431"/>
                </a:spcBef>
              </a:pPr>
              <a:r>
                <a:rPr lang="en-US" sz="1400" dirty="0" smtClean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neutrinos)</a:t>
              </a:r>
            </a:p>
            <a:p>
              <a:pPr>
                <a:spcBef>
                  <a:spcPts val="431"/>
                </a:spcBef>
              </a:pPr>
              <a:r>
                <a:rPr lang="en-US" sz="14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Hadronic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tag: lower purity &amp; lower </a:t>
              </a:r>
              <a:r>
                <a:rPr lang="en-US" sz="14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diluition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(2 neutrinos)</a:t>
              </a:r>
            </a:p>
            <a:p>
              <a:pPr>
                <a:spcBef>
                  <a:spcPts val="431"/>
                </a:spcBef>
              </a:pPr>
              <a:r>
                <a:rPr lang="en-US" sz="17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Systematics</a:t>
              </a:r>
              <a:r>
                <a:rPr lang="en-US" sz="17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come mainly from tracking</a:t>
              </a:r>
            </a:p>
            <a:p>
              <a:pPr>
                <a:spcBef>
                  <a:spcPts val="431"/>
                </a:spcBef>
              </a:pP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Should be able to measure the </a:t>
              </a:r>
              <a:endParaRPr lang="en-US" sz="1700" dirty="0" smtClean="0">
                <a:solidFill>
                  <a:srgbClr val="D90B00"/>
                </a:solidFill>
                <a:ea typeface="Gill Sans" charset="0"/>
                <a:cs typeface="Gill Sans" charset="0"/>
              </a:endParaRPr>
            </a:p>
            <a:p>
              <a:pPr>
                <a:spcBef>
                  <a:spcPts val="431"/>
                </a:spcBef>
              </a:pPr>
              <a:r>
                <a:rPr lang="en-US" sz="1700" dirty="0" smtClean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real </a:t>
              </a: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part (0.75-1.7)x10</a:t>
              </a:r>
              <a:r>
                <a:rPr lang="en-US" sz="1700" baseline="320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-6</a:t>
              </a:r>
            </a:p>
          </p:txBody>
        </p:sp>
      </p:grpSp>
      <p:pic>
        <p:nvPicPr>
          <p:cNvPr id="29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0409"/>
            <a:ext cx="4464844" cy="1982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" name="Group 29"/>
          <p:cNvGrpSpPr/>
          <p:nvPr/>
        </p:nvGrpSpPr>
        <p:grpSpPr>
          <a:xfrm>
            <a:off x="4947047" y="1524000"/>
            <a:ext cx="4027289" cy="1732360"/>
            <a:chOff x="4947047" y="1875234"/>
            <a:chExt cx="4027289" cy="173236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1727" y="1875234"/>
              <a:ext cx="3446859" cy="750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9344" y="2696766"/>
              <a:ext cx="1571625" cy="366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47047" y="3241477"/>
              <a:ext cx="4027289" cy="366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8" name="Group 35"/>
          <p:cNvGrpSpPr/>
          <p:nvPr/>
        </p:nvGrpSpPr>
        <p:grpSpPr>
          <a:xfrm>
            <a:off x="4876800" y="3429000"/>
            <a:ext cx="4038600" cy="3124200"/>
            <a:chOff x="973336" y="0"/>
            <a:chExt cx="6418064" cy="4992291"/>
          </a:xfrm>
        </p:grpSpPr>
        <p:pic>
          <p:nvPicPr>
            <p:cNvPr id="37" name="Picture 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3336" y="0"/>
              <a:ext cx="6418064" cy="499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1980091" y="4405201"/>
              <a:ext cx="1510131" cy="4653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Bodoni MT" pitchFamily="18" charset="0"/>
                  <a:cs typeface="Times New Roman" pitchFamily="18" charset="0"/>
                </a:rPr>
                <a:t>75</a:t>
              </a:r>
              <a:r>
                <a:rPr lang="en-US" sz="1200" i="1" dirty="0" smtClean="0">
                  <a:latin typeface="Bodoni MT" pitchFamily="18" charset="0"/>
                  <a:cs typeface="Times New Roman" pitchFamily="18" charset="0"/>
                </a:rPr>
                <a:t>ab</a:t>
              </a:r>
              <a:r>
                <a:rPr lang="en-US" sz="1200" baseline="30000" dirty="0" smtClean="0">
                  <a:latin typeface="Bodoni MT" pitchFamily="18" charset="0"/>
                  <a:cs typeface="Times New Roman" pitchFamily="18" charset="0"/>
                </a:rPr>
                <a:t>-1</a:t>
              </a:r>
              <a:endParaRPr lang="en-US" sz="1200" baseline="30000" dirty="0">
                <a:latin typeface="Bodoni MT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0B1F-68E1-2F47-BB21-7B0AB0BF0E3E}" type="slidenum">
              <a:rPr lang="en-US"/>
              <a:pPr/>
              <a:t>31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 Bold" pitchFamily="18" charset="0"/>
                <a:cs typeface="Times New Roman Bold" pitchFamily="18" charset="0"/>
              </a:rPr>
              <a:t>Questions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/>
              <a:t>Are </a:t>
            </a:r>
            <a:r>
              <a:rPr lang="en-US" dirty="0" err="1" smtClean="0"/>
              <a:t>SuperKEKB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SuperB</a:t>
            </a:r>
            <a:r>
              <a:rPr lang="en-US" dirty="0"/>
              <a:t>  discovery machines in the LHC era ?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/>
              <a:t>Why is a luminosity &gt; 10</a:t>
            </a:r>
            <a:r>
              <a:rPr lang="en-US" baseline="32000" dirty="0"/>
              <a:t>36</a:t>
            </a:r>
            <a:r>
              <a:rPr lang="en-US" dirty="0"/>
              <a:t> required ?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/>
              <a:t>Why </a:t>
            </a:r>
            <a:r>
              <a:rPr lang="en-US" dirty="0" err="1"/>
              <a:t>LHCb</a:t>
            </a:r>
            <a:r>
              <a:rPr lang="en-US" dirty="0"/>
              <a:t> is not enough for flavor studies ?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/>
              <a:t>Is it important </a:t>
            </a:r>
            <a:r>
              <a:rPr lang="en-US" dirty="0" smtClean="0"/>
              <a:t>running at </a:t>
            </a:r>
            <a:r>
              <a:rPr lang="en-US" dirty="0"/>
              <a:t>the charm/tau threshold ?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/>
              <a:t>How important </a:t>
            </a:r>
            <a:r>
              <a:rPr lang="en-US" dirty="0"/>
              <a:t>to have polarization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7B1E-7F9A-4F6A-B016-17C6C27325A2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627-AAFE-AA42-9316-3AF5C3322970}" type="slidenum">
              <a:rPr lang="en-US"/>
              <a:pPr/>
              <a:t>32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78594"/>
            <a:ext cx="8036719" cy="830461"/>
          </a:xfrm>
          <a:solidFill>
            <a:srgbClr val="00B0F0"/>
          </a:solidFill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 Bold" pitchFamily="18" charset="0"/>
                <a:cs typeface="Times New Roman Bold" pitchFamily="18" charset="0"/>
              </a:rPr>
              <a:t>Future Super B Factories</a:t>
            </a:r>
          </a:p>
        </p:txBody>
      </p:sp>
      <p:graphicFrame>
        <p:nvGraphicFramePr>
          <p:cNvPr id="9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0914222"/>
              </p:ext>
            </p:extLst>
          </p:nvPr>
        </p:nvGraphicFramePr>
        <p:xfrm>
          <a:off x="875965" y="1454406"/>
          <a:ext cx="7321314" cy="4613462"/>
        </p:xfrm>
        <a:graphic>
          <a:graphicData uri="http://schemas.openxmlformats.org/drawingml/2006/table">
            <a:tbl>
              <a:tblPr firstRow="1" bandRow="1"/>
              <a:tblGrid>
                <a:gridCol w="1853207"/>
                <a:gridCol w="2987207"/>
                <a:gridCol w="2480900"/>
              </a:tblGrid>
              <a:tr h="544279"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endParaRPr lang="it-IT" sz="200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752"/>
                    </a:solidFill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SuperB 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752"/>
                    </a:solidFill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Super</a:t>
                      </a:r>
                      <a:r>
                        <a:rPr lang="it-IT" sz="2000" baseline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KEKB</a:t>
                      </a:r>
                      <a:endParaRPr lang="it-IT" sz="200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752"/>
                    </a:solidFill>
                  </a:tcPr>
                </a:tc>
              </a:tr>
              <a:tr h="544279"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Peak Luminosity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&gt;10</a:t>
                      </a:r>
                      <a:r>
                        <a:rPr lang="it-IT" sz="2000" baseline="30000"/>
                        <a:t>36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0.8 x 10</a:t>
                      </a:r>
                      <a:r>
                        <a:rPr lang="it-IT" sz="2000" baseline="30000"/>
                        <a:t>36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4369"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Integrated Luminosity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75 ab</a:t>
                      </a:r>
                      <a:r>
                        <a:rPr lang="it-IT" sz="2000" baseline="30000"/>
                        <a:t>-1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50 ab</a:t>
                      </a:r>
                      <a:r>
                        <a:rPr lang="it-IT" sz="2000" baseline="30000"/>
                        <a:t>-1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279"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Site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Green Field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KEKB Laboratory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279"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Collisions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mid 2016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2015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279"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Polarization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80% electron beam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1pPr>
                      <a:lvl2pPr marL="45715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2pPr>
                      <a:lvl3pPr marL="91430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3pPr>
                      <a:lvl4pPr marL="1371460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4pPr>
                      <a:lvl5pPr marL="182861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5pPr>
                      <a:lvl6pPr marL="2285767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6pPr>
                      <a:lvl7pPr marL="2742919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7pPr>
                      <a:lvl8pPr marL="3200072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8pPr>
                      <a:lvl9pPr marL="3657226" algn="l" defTabSz="45715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oudy Old Style"/>
                        </a:defRPr>
                      </a:lvl9pPr>
                    </a:lstStyle>
                    <a:p>
                      <a:pPr algn="ctr"/>
                      <a:r>
                        <a:rPr lang="it-IT" sz="2000"/>
                        <a:t>No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4369"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Low energy running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10</a:t>
                      </a:r>
                      <a:r>
                        <a:rPr lang="it-IT" sz="2000" baseline="30000"/>
                        <a:t>35</a:t>
                      </a:r>
                      <a:r>
                        <a:rPr lang="it-IT" sz="2000"/>
                        <a:t> @</a:t>
                      </a:r>
                      <a:r>
                        <a:rPr lang="it-IT" sz="2000" baseline="0"/>
                        <a:t> charm threshold</a:t>
                      </a:r>
                      <a:endParaRPr lang="it-IT" sz="2000"/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No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279"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Approval status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Approved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Approved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775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694-37B5-4A09-987C-46A92B7A6A8F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Search for Dark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4900613" cy="336391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mtClean="0"/>
              <a:t>Results from </a:t>
            </a:r>
            <a:r>
              <a:rPr lang="en-US" smtClean="0">
                <a:solidFill>
                  <a:srgbClr val="F79646"/>
                </a:solidFill>
              </a:rPr>
              <a:t>Pamela</a:t>
            </a:r>
            <a:r>
              <a:rPr lang="en-US" smtClean="0"/>
              <a:t>/Fermi: excess of positrons of astrophysical origin </a:t>
            </a:r>
          </a:p>
          <a:p>
            <a:pPr marL="0" indent="0">
              <a:buFont typeface="Wingdings" pitchFamily="2" charset="2"/>
              <a:buChar char="è"/>
            </a:pPr>
            <a:r>
              <a:rPr lang="en-US" smtClean="0">
                <a:sym typeface="Wingdings" pitchFamily="2" charset="2"/>
              </a:rPr>
              <a:t>Due to particles decaying into e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smtClean="0">
                <a:sym typeface="Wingdings" pitchFamily="2" charset="2"/>
              </a:rPr>
              <a:t>e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smtClean="0">
                <a:sym typeface="Wingdings" pitchFamily="2" charset="2"/>
              </a:rPr>
              <a:t> with m&lt;2m</a:t>
            </a:r>
            <a:r>
              <a:rPr lang="en-US" baseline="-25000" smtClean="0">
                <a:sym typeface="Wingdings" pitchFamily="2" charset="2"/>
              </a:rPr>
              <a:t>p</a:t>
            </a:r>
            <a:r>
              <a:rPr lang="en-US" smtClean="0">
                <a:sym typeface="Wingdings" pitchFamily="2" charset="2"/>
              </a:rPr>
              <a:t>?</a:t>
            </a:r>
          </a:p>
          <a:p>
            <a:pPr marL="0" indent="0">
              <a:buFont typeface="Wingdings" pitchFamily="2" charset="2"/>
              <a:buChar char="è"/>
            </a:pPr>
            <a:r>
              <a:rPr lang="en-US" smtClean="0">
                <a:sym typeface="Wingdings" pitchFamily="2" charset="2"/>
              </a:rPr>
              <a:t>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“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Dark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”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 gauge sector</a:t>
            </a:r>
            <a:endParaRPr lang="en-US" smtClean="0">
              <a:solidFill>
                <a:srgbClr val="FF0000"/>
              </a:solidFill>
            </a:endParaRPr>
          </a:p>
          <a:p>
            <a:pPr marL="0" indent="0"/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0538" y="1231900"/>
            <a:ext cx="3116262" cy="2935288"/>
          </a:xfrm>
          <a:prstGeom prst="rect">
            <a:avLst/>
          </a:prstGeom>
          <a:ln w="38100" cmpd="sng">
            <a:solidFill>
              <a:schemeClr val="accent6"/>
            </a:solidFill>
          </a:ln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4641850"/>
            <a:ext cx="5105400" cy="1892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47863"/>
            <a:ext cx="426720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Callout 7"/>
          <p:cNvSpPr>
            <a:spLocks noChangeArrowheads="1"/>
          </p:cNvSpPr>
          <p:nvPr/>
        </p:nvSpPr>
        <p:spPr bwMode="auto">
          <a:xfrm>
            <a:off x="457200" y="1550988"/>
            <a:ext cx="4946650" cy="5307012"/>
          </a:xfrm>
          <a:prstGeom prst="rightArrowCallout">
            <a:avLst>
              <a:gd name="adj1" fmla="val 2166"/>
              <a:gd name="adj2" fmla="val 8752"/>
              <a:gd name="adj3" fmla="val 25000"/>
              <a:gd name="adj4" fmla="val 694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Sensitivity to dark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0800" cy="38496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Discovery modes: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chemeClr val="accent6"/>
                </a:solidFill>
                <a:ea typeface="+mn-ea"/>
              </a:rPr>
              <a:t>Direct production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B decays</a:t>
            </a: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800350"/>
            <a:ext cx="3097213" cy="1420813"/>
          </a:xfrm>
          <a:prstGeom prst="rect">
            <a:avLst/>
          </a:prstGeom>
          <a:noFill/>
          <a:ln w="38100">
            <a:solidFill>
              <a:srgbClr val="DC9000"/>
            </a:solidFill>
            <a:round/>
            <a:headEnd/>
            <a:tailEnd/>
          </a:ln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50" y="5070475"/>
            <a:ext cx="2387600" cy="1598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12000" y="3579813"/>
            <a:ext cx="85407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SuperB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Physics programme in a nutshell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77A59-2C1F-4D48-BCD6-307FB8EA5642}" type="datetime1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5/30/2011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Versatile flavour physics experiment</a:t>
            </a:r>
          </a:p>
          <a:p>
            <a:pPr lvl="1"/>
            <a:r>
              <a:rPr lang="en-GB" dirty="0" smtClean="0"/>
              <a:t>Probe new physics observables in wide range of decays.</a:t>
            </a:r>
          </a:p>
          <a:p>
            <a:pPr lvl="2"/>
            <a:r>
              <a:rPr lang="en-GB" dirty="0" smtClean="0"/>
              <a:t>Pattern of deviation from Standard Model can be used to identify structure of new physics.</a:t>
            </a:r>
          </a:p>
          <a:p>
            <a:pPr lvl="2"/>
            <a:r>
              <a:rPr lang="en-GB" dirty="0" smtClean="0"/>
              <a:t>Clean experimental environment means clean signals in many modes.</a:t>
            </a:r>
          </a:p>
          <a:p>
            <a:pPr lvl="2"/>
            <a:r>
              <a:rPr lang="en-GB" dirty="0" smtClean="0"/>
              <a:t>Polarized e</a:t>
            </a:r>
            <a:r>
              <a:rPr lang="en-GB" baseline="30000" dirty="0" smtClean="0"/>
              <a:t>−</a:t>
            </a:r>
            <a:r>
              <a:rPr lang="en-GB" dirty="0" smtClean="0"/>
              <a:t> beam benefit for τ LFV searches.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Best capability for precision CKM constraints of any existing/proposed experiment.</a:t>
            </a:r>
          </a:p>
          <a:p>
            <a:pPr lvl="2"/>
            <a:r>
              <a:rPr lang="en-GB" dirty="0" smtClean="0"/>
              <a:t>Measure angles and sides of the </a:t>
            </a:r>
            <a:r>
              <a:rPr lang="en-GB" dirty="0" err="1" smtClean="0"/>
              <a:t>Unitarity</a:t>
            </a:r>
            <a:r>
              <a:rPr lang="en-GB" dirty="0" smtClean="0"/>
              <a:t> triangle</a:t>
            </a:r>
          </a:p>
          <a:p>
            <a:pPr lvl="2"/>
            <a:r>
              <a:rPr lang="en-GB" dirty="0" smtClean="0"/>
              <a:t>Measure other CKM matrix elements at threshold and using </a:t>
            </a:r>
            <a:r>
              <a:rPr lang="en-GB" dirty="0" err="1" smtClean="0"/>
              <a:t>τ</a:t>
            </a:r>
            <a:r>
              <a:rPr lang="en-GB" dirty="0" smtClean="0"/>
              <a:t>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M.A.Giorgi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4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u,d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physics: Rare Processes and </a:t>
            </a:r>
            <a:b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Precision Measurements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Reveal presence of New Physics (NP) using two-pronged attack:</a:t>
            </a:r>
          </a:p>
          <a:p>
            <a:pPr lvl="1"/>
            <a:r>
              <a:rPr lang="en-US" dirty="0" smtClean="0"/>
              <a:t>Search for </a:t>
            </a:r>
            <a:r>
              <a:rPr lang="en-US" b="1" dirty="0" smtClean="0">
                <a:solidFill>
                  <a:srgbClr val="FF0000"/>
                </a:solidFill>
              </a:rPr>
              <a:t>Rare Processes</a:t>
            </a:r>
            <a:r>
              <a:rPr lang="en-US" dirty="0" smtClean="0"/>
              <a:t>: NP contributions can be as large as Standard Model ones  </a:t>
            </a:r>
          </a:p>
          <a:p>
            <a:pPr lvl="2"/>
            <a:r>
              <a:rPr lang="en-US" dirty="0" smtClean="0"/>
              <a:t>Large sensitivity to NP</a:t>
            </a:r>
          </a:p>
          <a:p>
            <a:pPr lvl="2"/>
            <a:r>
              <a:rPr lang="en-US" dirty="0" smtClean="0"/>
              <a:t>Ability to distinguish among NP models</a:t>
            </a:r>
          </a:p>
          <a:p>
            <a:pPr lvl="1"/>
            <a:r>
              <a:rPr lang="en-US" dirty="0" smtClean="0"/>
              <a:t>Make </a:t>
            </a:r>
            <a:r>
              <a:rPr lang="en-US" b="1" dirty="0" smtClean="0">
                <a:solidFill>
                  <a:srgbClr val="FF0000"/>
                </a:solidFill>
              </a:rPr>
              <a:t>Precision Measurements </a:t>
            </a:r>
            <a:r>
              <a:rPr lang="en-US" dirty="0" smtClean="0"/>
              <a:t>of many quantities: over constrain the Standard Model predictions	</a:t>
            </a:r>
          </a:p>
          <a:p>
            <a:pPr lvl="2"/>
            <a:r>
              <a:rPr lang="en-US" dirty="0" smtClean="0"/>
              <a:t>NP will often lead to discrepancies in global analyses of measured processes</a:t>
            </a:r>
          </a:p>
          <a:p>
            <a:r>
              <a:rPr lang="en-US" dirty="0">
                <a:solidFill>
                  <a:srgbClr val="0000FF"/>
                </a:solidFill>
                <a:latin typeface="Impact"/>
                <a:cs typeface="Impac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Impact"/>
                <a:cs typeface="Impact"/>
              </a:rPr>
              <a:t>         </a:t>
            </a:r>
            <a:r>
              <a:rPr lang="en-US" dirty="0" smtClean="0"/>
              <a:t>will build on experience of current B-factories.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F96-C4E0-4BD5-9B5C-C1D7F3548D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29200"/>
            <a:ext cx="5434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EEF2D-BF5D-45C3-B71B-BA2E2110989D}" type="datetime1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5/30/2011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1700" y="0"/>
            <a:ext cx="3556000" cy="3411533"/>
          </a:xfrm>
          <a:prstGeom prst="rect">
            <a:avLst/>
          </a:prstGeom>
        </p:spPr>
      </p:pic>
      <p:pic>
        <p:nvPicPr>
          <p:cNvPr id="7" name="Picture 6" descr="sm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0846" y="2961967"/>
            <a:ext cx="4060754" cy="38960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419600" cy="6858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CKM constraints</a:t>
            </a:r>
            <a:endParaRPr lang="en-GB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79400" y="1320800"/>
            <a:ext cx="3746500" cy="4937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>
                <a:solidFill>
                  <a:srgbClr val="0000FF"/>
                </a:solidFill>
                <a:latin typeface="Impact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Impact"/>
              </a:rPr>
              <a:t>            </a:t>
            </a:r>
            <a:r>
              <a:rPr lang="en-GB" dirty="0" smtClean="0"/>
              <a:t>    measures the sides and angles of the </a:t>
            </a:r>
            <a:r>
              <a:rPr lang="en-GB" dirty="0" err="1" smtClean="0"/>
              <a:t>Unitarity</a:t>
            </a:r>
            <a:r>
              <a:rPr lang="en-GB" dirty="0" smtClean="0"/>
              <a:t> Triangle (UT)</a:t>
            </a:r>
          </a:p>
          <a:p>
            <a:r>
              <a:rPr lang="en-GB" dirty="0" smtClean="0"/>
              <a:t>Many measurements constrain the sides and angles of the UT: the SM predicts that all measurements “intersect” at apex of  the triangle</a:t>
            </a:r>
          </a:p>
          <a:p>
            <a:r>
              <a:rPr lang="en-GB" dirty="0" smtClean="0"/>
              <a:t>When NP is present, the measurements do not yield a unique apex, but you need the high precision of a Super Flavour Factory.</a:t>
            </a:r>
          </a:p>
          <a:p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96844" y="3041170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  <a:latin typeface="Impact"/>
                <a:cs typeface="Impact"/>
              </a:rPr>
              <a:t>SuperB</a:t>
            </a:r>
            <a:r>
              <a:rPr lang="en-GB" sz="1600" dirty="0" smtClean="0"/>
              <a:t>: The "dream" scenario with 75ab</a:t>
            </a:r>
            <a:r>
              <a:rPr lang="en-GB" sz="1600" baseline="30000" dirty="0" smtClean="0"/>
              <a:t>-1</a:t>
            </a:r>
            <a:endParaRPr lang="en-GB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194300" y="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Today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M.A.Giorgi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599" y="1143000"/>
            <a:ext cx="5434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3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u,d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physics: Rare Decays</a:t>
            </a:r>
            <a:endParaRPr lang="en-GB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90424-91F1-4F16-BC5B-85C7BC6F17AC}" type="datetime1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5/30/2011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Rate modified by presence of 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800" y="1316714"/>
            <a:ext cx="1574800" cy="313118"/>
          </a:xfrm>
          <a:prstGeom prst="rect">
            <a:avLst/>
          </a:prstGeom>
        </p:spPr>
      </p:pic>
      <p:pic>
        <p:nvPicPr>
          <p:cNvPr id="8" name="Picture 33" descr="t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603" y="2977623"/>
            <a:ext cx="76882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341" y="1177927"/>
            <a:ext cx="2947459" cy="17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688571" y="2068511"/>
          <a:ext cx="1470025" cy="793750"/>
        </p:xfrm>
        <a:graphic>
          <a:graphicData uri="http://schemas.openxmlformats.org/presentationml/2006/ole">
            <p:oleObj spid="_x0000_s4098" name="Equation" r:id="rId6" imgW="799920" imgH="4316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67500" y="1206500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17BA6"/>
                </a:solidFill>
              </a:rPr>
              <a:t>SM particle</a:t>
            </a:r>
            <a:endParaRPr lang="en-US" dirty="0">
              <a:solidFill>
                <a:srgbClr val="717BA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743700" y="1663700"/>
            <a:ext cx="3048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84900" y="2463800"/>
            <a:ext cx="124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17BA6"/>
                </a:solidFill>
              </a:rPr>
              <a:t>NP particle</a:t>
            </a:r>
            <a:endParaRPr lang="en-US" dirty="0">
              <a:solidFill>
                <a:srgbClr val="717BA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292850" y="2292350"/>
            <a:ext cx="419100" cy="50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M.A.Giorgi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332A-89B9-D142-BB48-8CA4CDCE81CC}" type="slidenum">
              <a:rPr lang="en-US"/>
              <a:pPr/>
              <a:t>8</a:t>
            </a:fld>
            <a:endParaRPr lang="en-US"/>
          </a:p>
        </p:txBody>
      </p:sp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375707" y="137583"/>
            <a:ext cx="8463493" cy="719667"/>
          </a:xfrm>
          <a:solidFill>
            <a:srgbClr val="00B0F0"/>
          </a:solidFill>
          <a:ln/>
        </p:spPr>
        <p:txBody>
          <a:bodyPr rIns="28573">
            <a:normAutofit fontScale="90000"/>
          </a:bodyPr>
          <a:lstStyle/>
          <a:p>
            <a:pPr marL="27905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Charm@     : goals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444" y="1290593"/>
            <a:ext cx="5482828" cy="37504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238" y="4052098"/>
            <a:ext cx="4866680" cy="37504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/>
          </p:cNvSpPr>
          <p:nvPr/>
        </p:nvSpPr>
        <p:spPr bwMode="auto">
          <a:xfrm>
            <a:off x="152921" y="1244560"/>
            <a:ext cx="2218556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Lucida Grande" charset="0"/>
              <a:buChar char="‣"/>
            </a:pP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Run at ϒ(4S):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 rot="23291">
            <a:off x="205383" y="3944942"/>
            <a:ext cx="2875359" cy="482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SzPct val="100000"/>
              <a:buFont typeface="Lucida Grande" charset="0"/>
              <a:buChar char="‣"/>
            </a:pP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Run at ψ(3770):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66117" y="1884164"/>
            <a:ext cx="8617148" cy="138410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00000"/>
              <a:buFont typeface="Lucida Grande" charset="0"/>
              <a:buChar char="✓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Large improvement in D</a:t>
            </a:r>
            <a:r>
              <a:rPr lang="en-US" sz="2000" baseline="3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mixing and CPV: factor 12 improvement in statistical error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wrt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BaBar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(0.5 ab</a:t>
            </a:r>
            <a:r>
              <a:rPr lang="en-US" sz="2000" baseline="3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-1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);  </a:t>
            </a:r>
          </a:p>
          <a:p>
            <a:pPr algn="l">
              <a:buSzPct val="100000"/>
              <a:buFont typeface="Lucida Grande" charset="0"/>
              <a:buChar char="✓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time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-dependent measurements will benefit also of an improved (2x)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D</a:t>
            </a:r>
            <a:r>
              <a:rPr lang="en-US" sz="2000" baseline="3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0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proper-time resolution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.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455086" y="4531489"/>
            <a:ext cx="8593668" cy="171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00000"/>
              <a:buFont typeface="Lucida Grande" charset="0"/>
              <a:buChar char="✓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      coherent production with 100x BESIII data and CM boost up to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βγ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=0.9;</a:t>
            </a:r>
          </a:p>
          <a:p>
            <a:pPr algn="l">
              <a:buSzPct val="100000"/>
              <a:buFont typeface="Lucida Grande" charset="0"/>
              <a:buChar char="✓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almost zero background environment;</a:t>
            </a:r>
          </a:p>
          <a:p>
            <a:pPr algn="l">
              <a:buSzPct val="100000"/>
              <a:buFont typeface="Lucida Grande" charset="0"/>
              <a:buChar char="✓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possibility of time-dependent measurements exploiting quantum coherence.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59400" name="AutoShape 8"/>
          <p:cNvSpPr>
            <a:spLocks/>
          </p:cNvSpPr>
          <p:nvPr/>
        </p:nvSpPr>
        <p:spPr bwMode="auto">
          <a:xfrm>
            <a:off x="80367" y="1151930"/>
            <a:ext cx="8920758" cy="2259211"/>
          </a:xfrm>
          <a:prstGeom prst="roundRect">
            <a:avLst>
              <a:gd name="adj" fmla="val 5926"/>
            </a:avLst>
          </a:prstGeom>
          <a:noFill/>
          <a:ln w="25400" cap="flat">
            <a:solidFill>
              <a:srgbClr val="003D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01" name="AutoShape 9"/>
          <p:cNvSpPr>
            <a:spLocks/>
          </p:cNvSpPr>
          <p:nvPr/>
        </p:nvSpPr>
        <p:spPr bwMode="auto">
          <a:xfrm>
            <a:off x="107156" y="3482578"/>
            <a:ext cx="8920758" cy="3005005"/>
          </a:xfrm>
          <a:prstGeom prst="roundRect">
            <a:avLst>
              <a:gd name="adj" fmla="val 4491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174" y="4931489"/>
            <a:ext cx="616148" cy="2857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9403" name="Rectangle 11"/>
          <p:cNvSpPr>
            <a:spLocks/>
          </p:cNvSpPr>
          <p:nvPr/>
        </p:nvSpPr>
        <p:spPr bwMode="auto">
          <a:xfrm>
            <a:off x="369466" y="3607504"/>
            <a:ext cx="260498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90B00"/>
                </a:solidFill>
                <a:ea typeface="Gill Sans" charset="0"/>
                <a:cs typeface="Gill Sans" charset="0"/>
              </a:rPr>
              <a:t>Unique feature of SuperB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5910" y="1555845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itchFamily="18" charset="2"/>
              </a:rPr>
              <a:t>bg</a:t>
            </a:r>
            <a:r>
              <a:rPr lang="en-US" sz="1600" dirty="0" smtClean="0"/>
              <a:t>=0.238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1833" y="4274022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itchFamily="18" charset="2"/>
              </a:rPr>
              <a:t>bg</a:t>
            </a:r>
            <a:r>
              <a:rPr lang="en-US" sz="1600" dirty="0" smtClean="0"/>
              <a:t> up to 0.9</a:t>
            </a:r>
            <a:endParaRPr lang="it-IT" sz="16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04800"/>
            <a:ext cx="543401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505200" y="2743200"/>
          <a:ext cx="381000" cy="457200"/>
        </p:xfrm>
        <a:graphic>
          <a:graphicData uri="http://schemas.openxmlformats.org/presentationml/2006/ole">
            <p:oleObj spid="_x0000_s7170" name="Equation" r:id="rId7" imgW="253800" imgH="30456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62200" y="2831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≈1KHz of        ]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399" y="4580930"/>
            <a:ext cx="3759398" cy="3303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47" y="4561955"/>
            <a:ext cx="3759398" cy="3315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-63490" y="0"/>
            <a:ext cx="9316643" cy="762000"/>
          </a:xfrm>
          <a:solidFill>
            <a:srgbClr val="00B0F0"/>
          </a:solidFill>
          <a:ln/>
        </p:spPr>
        <p:txBody>
          <a:bodyPr rIns="116994"/>
          <a:lstStyle/>
          <a:p>
            <a:pPr marL="40182"/>
            <a:r>
              <a:rPr lang="en-US" sz="3000" dirty="0">
                <a:solidFill>
                  <a:schemeClr val="bg1"/>
                </a:solidFill>
                <a:ea typeface="Gill Sans" charset="0"/>
                <a:cs typeface="Gill Sans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Sensitivity projections with 75 ab</a:t>
            </a:r>
            <a:r>
              <a:rPr lang="en-US" sz="3000" baseline="32000" dirty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-1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at ϒ(4S)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09" y="759024"/>
            <a:ext cx="3762747" cy="373260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20" y="866180"/>
            <a:ext cx="3762747" cy="373260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937">
            <a:off x="329282" y="4954861"/>
            <a:ext cx="3866555" cy="511225"/>
          </a:xfrm>
          <a:prstGeom prst="rect">
            <a:avLst/>
          </a:prstGeom>
          <a:noFill/>
          <a:ln w="28575" cap="flat">
            <a:noFill/>
            <a:round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8958" y="4924723"/>
            <a:ext cx="3883298" cy="517922"/>
          </a:xfrm>
          <a:prstGeom prst="rect">
            <a:avLst/>
          </a:prstGeom>
          <a:noFill/>
          <a:ln w="28575" cap="flat">
            <a:noFill/>
            <a:round/>
            <a:headEnd/>
            <a:tailEnd/>
          </a:ln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715375" y="6554391"/>
            <a:ext cx="241102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fld id="{22D5F91B-0350-7A44-88D2-3B0671080762}" type="slidenum">
              <a:rPr lang="en-US" sz="1300">
                <a:ea typeface="Gill Sans" charset="0"/>
                <a:cs typeface="Gill Sans" charset="0"/>
              </a:rPr>
              <a:pPr/>
              <a:t>9</a:t>
            </a:fld>
            <a:endParaRPr lang="en-US" sz="1300" dirty="0">
              <a:ea typeface="Gill Sans" charset="0"/>
              <a:cs typeface="Gill Sans" charset="0"/>
            </a:endParaRPr>
          </a:p>
        </p:txBody>
      </p:sp>
      <p:sp>
        <p:nvSpPr>
          <p:cNvPr id="62473" name="AutoShape 9"/>
          <p:cNvSpPr>
            <a:spLocks/>
          </p:cNvSpPr>
          <p:nvPr/>
        </p:nvSpPr>
        <p:spPr bwMode="auto">
          <a:xfrm>
            <a:off x="4125516" y="1785937"/>
            <a:ext cx="892969" cy="892969"/>
          </a:xfrm>
          <a:prstGeom prst="rightArrow">
            <a:avLst>
              <a:gd name="adj1" fmla="val 32000"/>
              <a:gd name="adj2" fmla="val 44000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74" name="AutoShape 10"/>
          <p:cNvSpPr>
            <a:spLocks/>
          </p:cNvSpPr>
          <p:nvPr/>
        </p:nvSpPr>
        <p:spPr bwMode="auto">
          <a:xfrm>
            <a:off x="1160859" y="4902398"/>
            <a:ext cx="437555" cy="321469"/>
          </a:xfrm>
          <a:prstGeom prst="roundRect">
            <a:avLst>
              <a:gd name="adj" fmla="val 41667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75" name="AutoShape 11"/>
          <p:cNvSpPr>
            <a:spLocks/>
          </p:cNvSpPr>
          <p:nvPr/>
        </p:nvSpPr>
        <p:spPr bwMode="auto">
          <a:xfrm>
            <a:off x="2080617" y="4911328"/>
            <a:ext cx="437555" cy="321469"/>
          </a:xfrm>
          <a:prstGeom prst="roundRect">
            <a:avLst>
              <a:gd name="adj" fmla="val 41667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5670351" y="4920258"/>
            <a:ext cx="437555" cy="312539"/>
          </a:xfrm>
          <a:prstGeom prst="roundRect">
            <a:avLst>
              <a:gd name="adj" fmla="val 42856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77" name="AutoShape 13"/>
          <p:cNvSpPr>
            <a:spLocks/>
          </p:cNvSpPr>
          <p:nvPr/>
        </p:nvSpPr>
        <p:spPr bwMode="auto">
          <a:xfrm>
            <a:off x="6491883" y="4920258"/>
            <a:ext cx="562570" cy="312539"/>
          </a:xfrm>
          <a:prstGeom prst="roundRect">
            <a:avLst>
              <a:gd name="adj" fmla="val 42856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2391834" y="5825463"/>
            <a:ext cx="4423832" cy="10537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>
            <a:prstTxWarp prst="textNoShape">
              <a:avLst/>
            </a:prstTxWarp>
          </a:bodyPr>
          <a:lstStyle/>
          <a:p>
            <a:pPr marL="27905" indent="160729"/>
            <a:r>
              <a:rPr lang="en-US" sz="1400" dirty="0">
                <a:solidFill>
                  <a:srgbClr val="333399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Uncertainties shrink:</a:t>
            </a:r>
          </a:p>
          <a:p>
            <a:pPr marL="27905" indent="160729"/>
            <a:r>
              <a:rPr lang="en-US" sz="140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x</a:t>
            </a:r>
            <a:r>
              <a:rPr lang="en-US" sz="1400" baseline="-2500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</a:t>
            </a:r>
            <a:r>
              <a:rPr lang="en-US" sz="1400" dirty="0" err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x</a:t>
            </a:r>
            <a:r>
              <a:rPr lang="en-US" sz="1400" baseline="-25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</a:t>
            </a:r>
            <a:r>
              <a:rPr lang="en-US" sz="2100" baseline="-19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/4</a:t>
            </a:r>
            <a:r>
              <a:rPr lang="en-US" sz="1400" dirty="0">
                <a:solidFill>
                  <a:srgbClr val="333399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;   </a:t>
            </a:r>
            <a:r>
              <a:rPr lang="en-US" sz="140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y</a:t>
            </a:r>
            <a:r>
              <a:rPr lang="en-US" sz="1400" baseline="-2500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</a:t>
            </a:r>
            <a:r>
              <a:rPr lang="en-US" sz="1400" dirty="0" err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y</a:t>
            </a:r>
            <a:r>
              <a:rPr lang="en-US" sz="1400" baseline="-25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</a:t>
            </a:r>
            <a:r>
              <a:rPr lang="en-US" sz="2100" baseline="-19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/</a:t>
            </a:r>
            <a:r>
              <a:rPr lang="en-US" sz="11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10</a:t>
            </a:r>
          </a:p>
          <a:p>
            <a:pPr marL="27905" indent="160729"/>
            <a:r>
              <a:rPr lang="en-US" sz="1400" dirty="0">
                <a:solidFill>
                  <a:srgbClr val="333399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Precision in </a:t>
            </a:r>
            <a:r>
              <a:rPr lang="en-US" sz="170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x</a:t>
            </a:r>
            <a:r>
              <a:rPr lang="en-US" sz="1700" baseline="-2500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</a:t>
            </a:r>
            <a:r>
              <a:rPr lang="en-US" sz="1400" dirty="0">
                <a:solidFill>
                  <a:srgbClr val="333399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is limited by </a:t>
            </a:r>
            <a:r>
              <a:rPr lang="en-US" sz="1400" dirty="0" err="1">
                <a:solidFill>
                  <a:srgbClr val="333399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Dalitz</a:t>
            </a:r>
            <a:r>
              <a:rPr lang="en-US" sz="1400" dirty="0">
                <a:solidFill>
                  <a:srgbClr val="333399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plot model.</a:t>
            </a:r>
          </a:p>
        </p:txBody>
      </p:sp>
      <p:sp>
        <p:nvSpPr>
          <p:cNvPr id="62479" name="Rectangle 15"/>
          <p:cNvSpPr>
            <a:spLocks/>
          </p:cNvSpPr>
          <p:nvPr/>
        </p:nvSpPr>
        <p:spPr bwMode="auto">
          <a:xfrm>
            <a:off x="2455333" y="5842009"/>
            <a:ext cx="3884084" cy="719658"/>
          </a:xfrm>
          <a:prstGeom prst="rect">
            <a:avLst/>
          </a:prstGeom>
          <a:noFill/>
          <a:ln w="28575" cap="flat">
            <a:solidFill>
              <a:srgbClr val="478E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2035969" y="5536406"/>
            <a:ext cx="1535906" cy="196453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5430367" y="5438180"/>
            <a:ext cx="685354" cy="298029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build="p" autoUpdateAnimBg="0"/>
      <p:bldP spid="624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1743</Words>
  <Application>Microsoft Office PowerPoint</Application>
  <PresentationFormat>On-screen Show (4:3)</PresentationFormat>
  <Paragraphs>389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Equation</vt:lpstr>
      <vt:lpstr>Equazione</vt:lpstr>
      <vt:lpstr>The             Goals </vt:lpstr>
      <vt:lpstr>SuperB is a Super Flavor Factory  </vt:lpstr>
      <vt:lpstr>Toward  New Physics</vt:lpstr>
      <vt:lpstr>Physics programme in a nutshell</vt:lpstr>
      <vt:lpstr> Bu,d physics: Rare Processes and  Precision Measurements  </vt:lpstr>
      <vt:lpstr> CKM constraints</vt:lpstr>
      <vt:lpstr>Bu,d physics: Rare Decays</vt:lpstr>
      <vt:lpstr> Charm@     : goals</vt:lpstr>
      <vt:lpstr> Sensitivity projections with 75 ab-1 at ϒ(4S)</vt:lpstr>
      <vt:lpstr>Charm at DD threshold</vt:lpstr>
      <vt:lpstr>Time dependent measurements at the  Y(3770) (same as for  Y(4s))</vt:lpstr>
      <vt:lpstr>Experimental considerations of running at DD threshold with boost</vt:lpstr>
      <vt:lpstr>Slide 13</vt:lpstr>
      <vt:lpstr>Slide 14</vt:lpstr>
      <vt:lpstr>Precision Electroweak</vt:lpstr>
      <vt:lpstr>Slide 16</vt:lpstr>
      <vt:lpstr>Polarization: a tool to handle and reduce Background</vt:lpstr>
      <vt:lpstr>Slide 18</vt:lpstr>
      <vt:lpstr>Slide 19</vt:lpstr>
      <vt:lpstr>Slide 20</vt:lpstr>
      <vt:lpstr>Slide 21</vt:lpstr>
      <vt:lpstr>     Many unique quality measurements</vt:lpstr>
      <vt:lpstr>Exotic hadronic spectroscopy</vt:lpstr>
      <vt:lpstr>Exotic hadrons @ SuperB</vt:lpstr>
      <vt:lpstr> and Panda :Hadron Spectroscopy e+e- vs pp</vt:lpstr>
      <vt:lpstr>Slide 26</vt:lpstr>
      <vt:lpstr>SuperB Detector (with options)</vt:lpstr>
      <vt:lpstr>Slide 28</vt:lpstr>
      <vt:lpstr>SuperB Luminosity model</vt:lpstr>
      <vt:lpstr>Slide 30</vt:lpstr>
      <vt:lpstr>Questions</vt:lpstr>
      <vt:lpstr>Future Super B Factories</vt:lpstr>
      <vt:lpstr>Search for Dark Forces</vt:lpstr>
      <vt:lpstr>SuperB Sensitivity to dark forces</vt:lpstr>
    </vt:vector>
  </TitlesOfParts>
  <Company>INFN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          Goals </dc:title>
  <dc:creator>Administrator</dc:creator>
  <cp:lastModifiedBy>Administrator</cp:lastModifiedBy>
  <cp:revision>25</cp:revision>
  <dcterms:created xsi:type="dcterms:W3CDTF">2011-05-30T06:48:26Z</dcterms:created>
  <dcterms:modified xsi:type="dcterms:W3CDTF">2011-05-30T15:42:13Z</dcterms:modified>
</cp:coreProperties>
</file>