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5" r:id="rId4"/>
    <p:sldId id="265" r:id="rId5"/>
    <p:sldId id="263" r:id="rId6"/>
    <p:sldId id="262" r:id="rId7"/>
    <p:sldId id="264" r:id="rId8"/>
    <p:sldId id="260" r:id="rId9"/>
    <p:sldId id="259" r:id="rId10"/>
    <p:sldId id="266" r:id="rId11"/>
    <p:sldId id="267" r:id="rId12"/>
    <p:sldId id="268" r:id="rId13"/>
    <p:sldId id="276" r:id="rId14"/>
    <p:sldId id="274" r:id="rId15"/>
    <p:sldId id="270" r:id="rId16"/>
    <p:sldId id="269" r:id="rId17"/>
    <p:sldId id="271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B2-5430-49A4-B057-28186F121E0F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8311-40AA-45A0-92D0-7589923CE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B2-5430-49A4-B057-28186F121E0F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8311-40AA-45A0-92D0-7589923CE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B2-5430-49A4-B057-28186F121E0F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8311-40AA-45A0-92D0-7589923CE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B2-5430-49A4-B057-28186F121E0F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8311-40AA-45A0-92D0-7589923CE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B2-5430-49A4-B057-28186F121E0F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8311-40AA-45A0-92D0-7589923CE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B2-5430-49A4-B057-28186F121E0F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8311-40AA-45A0-92D0-7589923CE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B2-5430-49A4-B057-28186F121E0F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8311-40AA-45A0-92D0-7589923CE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B2-5430-49A4-B057-28186F121E0F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8311-40AA-45A0-92D0-7589923CE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 userDrawn="1"/>
        </p:nvPicPr>
        <p:blipFill>
          <a:blip r:embed="rId2" cstate="print">
            <a:lum contrast="-64000"/>
          </a:blip>
          <a:srcRect l="21282" r="4606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B2-5430-49A4-B057-28186F121E0F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8311-40AA-45A0-92D0-7589923CE13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infn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1219200" cy="92891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581400" y="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XVII </a:t>
            </a:r>
            <a:r>
              <a:rPr lang="en-US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SuperB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Workshop and Kick Off Meeting - La </a:t>
            </a:r>
            <a:r>
              <a:rPr lang="en-US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Biodola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(</a:t>
            </a:r>
            <a:r>
              <a:rPr lang="en-US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Isola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d'Elba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) Italy  May 28</a:t>
            </a:r>
            <a:r>
              <a:rPr lang="en-US" sz="1600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June 2</a:t>
            </a:r>
            <a:r>
              <a:rPr lang="en-US" sz="1600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nd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2011</a:t>
            </a:r>
            <a:endParaRPr lang="it-IT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371600" y="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P.Fabbricatore</a:t>
            </a:r>
          </a:p>
          <a:p>
            <a:r>
              <a:rPr lang="it-IT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Sezione di Genova</a:t>
            </a:r>
            <a:endParaRPr lang="it-IT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6" descr="logo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41799" y="0"/>
            <a:ext cx="702201" cy="743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 userDrawn="1"/>
        </p:nvSpPr>
        <p:spPr>
          <a:xfrm>
            <a:off x="0" y="6488668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air core magnets of IR: characteristics and </a:t>
            </a:r>
            <a:r>
              <a:rPr lang="en-US" sz="1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criticity</a:t>
            </a:r>
            <a:endParaRPr lang="en-US" sz="1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B2-5430-49A4-B057-28186F121E0F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8311-40AA-45A0-92D0-7589923CE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8FB2-5430-49A4-B057-28186F121E0F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8311-40AA-45A0-92D0-7589923CE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A8FB2-5430-49A4-B057-28186F121E0F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E8311-40AA-45A0-92D0-7589923CE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143000"/>
            <a:ext cx="5715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The air core magnets of IR: characteristics and </a:t>
            </a:r>
            <a:r>
              <a:rPr lang="en-US" sz="4000" dirty="0" err="1" smtClean="0">
                <a:solidFill>
                  <a:schemeClr val="bg1"/>
                </a:solidFill>
              </a:rPr>
              <a:t>criticity</a:t>
            </a:r>
            <a:endParaRPr lang="en-US" sz="4000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819400"/>
            <a:ext cx="7543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it-IT" sz="2800" dirty="0" smtClean="0">
                <a:solidFill>
                  <a:schemeClr val="bg1"/>
                </a:solidFill>
              </a:rPr>
              <a:t>List of the magnets</a:t>
            </a:r>
          </a:p>
          <a:p>
            <a:pPr marL="342900" indent="-342900">
              <a:buAutoNum type="arabicParenR"/>
            </a:pPr>
            <a:r>
              <a:rPr lang="it-IT" sz="2800" dirty="0" smtClean="0">
                <a:solidFill>
                  <a:schemeClr val="bg1"/>
                </a:solidFill>
              </a:rPr>
              <a:t>Structure of the quadrupoles</a:t>
            </a:r>
          </a:p>
          <a:p>
            <a:pPr marL="342900" indent="-342900">
              <a:buAutoNum type="arabicParenR"/>
            </a:pPr>
            <a:r>
              <a:rPr lang="it-IT" sz="2800" dirty="0" smtClean="0">
                <a:solidFill>
                  <a:schemeClr val="bg1"/>
                </a:solidFill>
              </a:rPr>
              <a:t>Margins</a:t>
            </a:r>
          </a:p>
          <a:p>
            <a:pPr marL="342900" indent="-342900">
              <a:buAutoNum type="arabicParenR"/>
            </a:pPr>
            <a:r>
              <a:rPr lang="it-IT" sz="2800" dirty="0" smtClean="0">
                <a:solidFill>
                  <a:schemeClr val="bg1"/>
                </a:solidFill>
              </a:rPr>
              <a:t>R&amp;D needs (the model)</a:t>
            </a:r>
          </a:p>
          <a:p>
            <a:pPr marL="342900" indent="-342900">
              <a:buAutoNum type="arabicParenR"/>
            </a:pPr>
            <a:r>
              <a:rPr lang="it-IT" sz="2800" dirty="0" smtClean="0">
                <a:solidFill>
                  <a:schemeClr val="bg1"/>
                </a:solidFill>
              </a:rPr>
              <a:t>Quench issues</a:t>
            </a:r>
          </a:p>
          <a:p>
            <a:pPr marL="342900" indent="-342900">
              <a:buAutoNum type="arabicParenR"/>
            </a:pPr>
            <a:r>
              <a:rPr lang="it-IT" sz="2800" dirty="0" smtClean="0">
                <a:solidFill>
                  <a:schemeClr val="bg1"/>
                </a:solidFill>
              </a:rPr>
              <a:t>Lay-out of the  anti solenoids</a:t>
            </a:r>
          </a:p>
          <a:p>
            <a:pPr marL="342900" indent="-342900">
              <a:buAutoNum type="arabicParenR"/>
            </a:pPr>
            <a:r>
              <a:rPr lang="it-IT" sz="2800" dirty="0" smtClean="0">
                <a:solidFill>
                  <a:schemeClr val="bg1"/>
                </a:solidFill>
              </a:rPr>
              <a:t>Open problems</a:t>
            </a:r>
          </a:p>
          <a:p>
            <a:pPr marL="342900" indent="-342900">
              <a:buAutoNum type="arabicParenR"/>
            </a:pPr>
            <a:r>
              <a:rPr lang="it-IT" sz="2800" dirty="0" smtClean="0">
                <a:solidFill>
                  <a:schemeClr val="bg1"/>
                </a:solidFill>
              </a:rPr>
              <a:t> Next steps</a:t>
            </a:r>
          </a:p>
          <a:p>
            <a:pPr marL="342900" indent="-342900">
              <a:buAutoNum type="arabicParenR"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895600"/>
            <a:ext cx="3733800" cy="354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16002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chemeClr val="bg1"/>
                </a:solidFill>
              </a:rPr>
              <a:t>With 60 turns this coil generates a gradient of 50 T/m at 2600 A</a:t>
            </a:r>
          </a:p>
          <a:p>
            <a:pPr algn="just"/>
            <a:r>
              <a:rPr lang="it-IT" sz="2400" dirty="0" smtClean="0">
                <a:solidFill>
                  <a:schemeClr val="bg1"/>
                </a:solidFill>
              </a:rPr>
              <a:t>The stored energy is 1.1 kJ (2 times QD0). The current density is the same of QD0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990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The  model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2649" r="8609" b="3281"/>
          <a:stretch>
            <a:fillRect/>
          </a:stretch>
        </p:blipFill>
        <p:spPr bwMode="auto">
          <a:xfrm>
            <a:off x="457200" y="2895600"/>
            <a:ext cx="3352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magine 06_(1024_x_76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733800"/>
            <a:ext cx="3997989" cy="2725192"/>
          </a:xfrm>
          <a:prstGeom prst="rect">
            <a:avLst/>
          </a:prstGeom>
        </p:spPr>
      </p:pic>
      <p:pic>
        <p:nvPicPr>
          <p:cNvPr id="3" name="Picture 2" descr="05_(1024_x_76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733800"/>
            <a:ext cx="3962400" cy="2700933"/>
          </a:xfrm>
          <a:prstGeom prst="rect">
            <a:avLst/>
          </a:prstGeom>
        </p:spPr>
      </p:pic>
      <p:pic>
        <p:nvPicPr>
          <p:cNvPr id="5" name="Picture 4" descr="Giunzione 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600200"/>
            <a:ext cx="8382000" cy="17333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0668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The  model is under construction at ASG Superconductors 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Fabbric\AppData\Local\Temp\_1000942a.jpg"/>
          <p:cNvPicPr>
            <a:picLocks noChangeAspect="1" noChangeArrowheads="1"/>
          </p:cNvPicPr>
          <p:nvPr/>
        </p:nvPicPr>
        <p:blipFill>
          <a:blip r:embed="rId2" cstate="print"/>
          <a:srcRect t="18399" b="13666"/>
          <a:stretch>
            <a:fillRect/>
          </a:stretch>
        </p:blipFill>
        <p:spPr bwMode="auto">
          <a:xfrm>
            <a:off x="457200" y="2590800"/>
            <a:ext cx="7945721" cy="3657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15240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Winding tests performed at ASG Superconcoductors (Ge)  with dummy cylinder (INFN Pisa)  and dummy wire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914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Winding tests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hema_trasformator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362200"/>
            <a:ext cx="2981325" cy="1257300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2209800"/>
            <a:ext cx="3855720" cy="838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381000" y="1143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We  will use a transformer system for charging the model so to limit the energy which in case of  in case of quench can be dissipated as heat (1150</a:t>
            </a:r>
            <a:r>
              <a:rPr lang="it-IT" dirty="0" smtClean="0">
                <a:solidFill>
                  <a:schemeClr val="bg1"/>
                </a:solidFill>
              </a:rPr>
              <a:t>  J)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35814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As primary we use a large magnet we have in lab L</a:t>
            </a:r>
            <a:r>
              <a:rPr lang="it-IT" sz="2400" baseline="-25000" dirty="0" smtClean="0">
                <a:solidFill>
                  <a:schemeClr val="bg1"/>
                </a:solidFill>
              </a:rPr>
              <a:t>p</a:t>
            </a:r>
            <a:r>
              <a:rPr lang="it-IT" sz="2400" dirty="0" smtClean="0">
                <a:solidFill>
                  <a:schemeClr val="bg1"/>
                </a:solidFill>
              </a:rPr>
              <a:t>=6H ; L</a:t>
            </a:r>
            <a:r>
              <a:rPr lang="it-IT" sz="2400" baseline="-25000" dirty="0" smtClean="0">
                <a:solidFill>
                  <a:schemeClr val="bg1"/>
                </a:solidFill>
              </a:rPr>
              <a:t>c</a:t>
            </a:r>
            <a:r>
              <a:rPr lang="it-IT" sz="2400" dirty="0" smtClean="0">
                <a:solidFill>
                  <a:schemeClr val="bg1"/>
                </a:solidFill>
              </a:rPr>
              <a:t>= 340 </a:t>
            </a:r>
            <a:r>
              <a:rPr lang="it-IT" sz="2400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it-IT" sz="2400" dirty="0" smtClean="0">
                <a:solidFill>
                  <a:schemeClr val="bg1"/>
                </a:solidFill>
              </a:rPr>
              <a:t>H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38600"/>
            <a:ext cx="301247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429000" y="3962400"/>
            <a:ext cx="548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chemeClr val="bg1"/>
                </a:solidFill>
              </a:rPr>
              <a:t>The ideal current transformer ratio is for  Ls=Lc, but the energy would double. Using a reduced secondary inductance L</a:t>
            </a:r>
            <a:r>
              <a:rPr lang="it-IT" sz="2400" baseline="-25000" dirty="0" smtClean="0">
                <a:solidFill>
                  <a:schemeClr val="bg1"/>
                </a:solidFill>
              </a:rPr>
              <a:t>s</a:t>
            </a:r>
            <a:r>
              <a:rPr lang="it-IT" sz="2400" dirty="0" smtClean="0">
                <a:solidFill>
                  <a:schemeClr val="bg1"/>
                </a:solidFill>
              </a:rPr>
              <a:t>=85 mH the current transformer ratio is still acceptable. In order to fast dump the current and extract energy from the coil, a heater is placed in the secondary winding.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685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Limiting quench problems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676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The same wire involved in the quadrupoles  is embedded into a copper block (wire in channel) with dimensions  3.5 mm x 2.4 mm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22" t="14815" r="22460" b="3704"/>
          <a:stretch>
            <a:fillRect/>
          </a:stretch>
        </p:blipFill>
        <p:spPr bwMode="auto">
          <a:xfrm>
            <a:off x="457200" y="2743200"/>
            <a:ext cx="2667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9144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The conductor for the antisolenoids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5530" t="13282" r="9948" b="3268"/>
          <a:stretch>
            <a:fillRect/>
          </a:stretch>
        </p:blipFill>
        <p:spPr bwMode="auto">
          <a:xfrm>
            <a:off x="4343400" y="2667000"/>
            <a:ext cx="4343400" cy="381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57200" y="48006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sz="2400" dirty="0" smtClean="0">
                <a:solidFill>
                  <a:schemeClr val="bg1"/>
                </a:solidFill>
              </a:rPr>
              <a:t>Peak Field  1.73 T 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(Tc= 8.54K; Tg=7.65 K).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The  temperature margin is 3.4 K. That’s fine!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pi totali.tif"/>
          <p:cNvPicPr>
            <a:picLocks noChangeAspect="1"/>
          </p:cNvPicPr>
          <p:nvPr/>
        </p:nvPicPr>
        <p:blipFill>
          <a:blip r:embed="rId2" cstate="print"/>
          <a:srcRect l="21995" t="21217" r="48667" b="14439"/>
          <a:stretch>
            <a:fillRect/>
          </a:stretch>
        </p:blipFill>
        <p:spPr>
          <a:xfrm rot="16200000">
            <a:off x="2247901" y="952499"/>
            <a:ext cx="4191000" cy="68580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1309" y="838200"/>
            <a:ext cx="495360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Shield of the  main solenoid field</a:t>
            </a:r>
          </a:p>
          <a:p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447800"/>
            <a:ext cx="7167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The backward and forward solenoids shall be different.  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High axial force on backward solenoids (40 kN)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88752" y="73448"/>
            <a:ext cx="4931717" cy="722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eld_profile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1436" y="1600200"/>
            <a:ext cx="6934200" cy="4937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4876800"/>
            <a:ext cx="962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Forward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4648200"/>
            <a:ext cx="109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Backward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2161309" y="838200"/>
            <a:ext cx="538179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Magnetic field profile along the axis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914400"/>
            <a:ext cx="2434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Open problems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828800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t-IT" sz="2400" dirty="0" smtClean="0">
                <a:solidFill>
                  <a:schemeClr val="bg1"/>
                </a:solidFill>
              </a:rPr>
              <a:t>Determine the maximum current density allowing safe operation of  the sc coils.  Wait for the test on the model. </a:t>
            </a:r>
          </a:p>
          <a:p>
            <a:pPr marL="342900" indent="-342900" algn="just">
              <a:buFont typeface="+mj-lt"/>
              <a:buAutoNum type="arabicPeriod"/>
            </a:pPr>
            <a:endParaRPr lang="it-IT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2400" dirty="0" smtClean="0">
                <a:solidFill>
                  <a:schemeClr val="bg1"/>
                </a:solidFill>
              </a:rPr>
              <a:t>The axial length of real coils is higher than the magnetic length. The allowed axial space  should be reviewed.</a:t>
            </a:r>
          </a:p>
          <a:p>
            <a:pPr marL="342900" indent="-342900" algn="just">
              <a:buFont typeface="+mj-lt"/>
              <a:buAutoNum type="arabicPeriod"/>
            </a:pPr>
            <a:endParaRPr lang="it-IT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2400" dirty="0" smtClean="0">
                <a:solidFill>
                  <a:schemeClr val="bg1"/>
                </a:solidFill>
              </a:rPr>
              <a:t>The allowed  radial space looks quite small.  At a first sight it is not easy to accomodate the antisolenoids with their supporting system inside the cryostat. This point needs a specific study which is also related to the cooling system of the cold mass (Bi-phasic or superfluid LHe bath, cooling tubes, conduction, ..)  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914400"/>
            <a:ext cx="1707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t-IT" sz="2400" dirty="0" smtClean="0">
                <a:solidFill>
                  <a:schemeClr val="bg1"/>
                </a:solidFill>
              </a:rPr>
              <a:t>Construction of the model (July 2011) and cryogenic tests (Sept-October 2011)</a:t>
            </a:r>
          </a:p>
          <a:p>
            <a:pPr marL="342900" indent="-342900" algn="just">
              <a:buFont typeface="+mj-lt"/>
              <a:buAutoNum type="arabicPeriod"/>
            </a:pPr>
            <a:endParaRPr lang="it-IT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2400" dirty="0" smtClean="0">
                <a:solidFill>
                  <a:schemeClr val="bg1"/>
                </a:solidFill>
              </a:rPr>
              <a:t>Design construction and test of two prototypes of real magnets (QD0 or QF1) with two different technologies (NbTi and Nb</a:t>
            </a:r>
            <a:r>
              <a:rPr lang="it-IT" sz="2400" baseline="-25000" dirty="0" smtClean="0">
                <a:solidFill>
                  <a:schemeClr val="bg1"/>
                </a:solidFill>
              </a:rPr>
              <a:t>3</a:t>
            </a:r>
            <a:r>
              <a:rPr lang="it-IT" sz="2400" dirty="0" smtClean="0">
                <a:solidFill>
                  <a:schemeClr val="bg1"/>
                </a:solidFill>
              </a:rPr>
              <a:t>Sn)</a:t>
            </a:r>
          </a:p>
          <a:p>
            <a:pPr marL="342900" indent="-342900" algn="just">
              <a:buFont typeface="+mj-lt"/>
              <a:buAutoNum type="arabicPeriod"/>
            </a:pPr>
            <a:endParaRPr lang="it-IT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2400" dirty="0" smtClean="0">
                <a:solidFill>
                  <a:schemeClr val="bg1"/>
                </a:solidFill>
              </a:rPr>
              <a:t>Preliminary design of the whole IR magnets cold mass, crostat  and proximity cryogenics and services (We will have a chimney with cooling pipes and current leads connecting the cryostat with a proximity cryogenics including the  sc transformers)  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95400" y="9144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The IR magnets (Mike Sullivan December 2010)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6002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chemeClr val="bg1"/>
                </a:solidFill>
              </a:rPr>
              <a:t>The quadrupoles are done according the double helix principle. This  lay-out allows to modulate the winding  introducing suitable multipole corrections. The overall structure is compact and the effect of coil ends on field quality is minimal (wrt more conventional designs)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Fabbric\Desktop\gantry\Helical_FFAG\quadrupo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00400"/>
            <a:ext cx="4419600" cy="33237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9144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Basic layout: double helix</a:t>
            </a:r>
            <a:endParaRPr lang="it-IT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8600" y="4191000"/>
          <a:ext cx="3594847" cy="842930"/>
        </p:xfrm>
        <a:graphic>
          <a:graphicData uri="http://schemas.openxmlformats.org/presentationml/2006/ole">
            <p:oleObj spid="_x0000_s1026" name="Equation" r:id="rId4" imgW="18414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838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Cross section of a (pure) quadrupole</a:t>
            </a:r>
            <a:endParaRPr lang="it-IT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2133600" y="1524000"/>
            <a:ext cx="5105400" cy="4876800"/>
            <a:chOff x="2057400" y="1600200"/>
            <a:chExt cx="5105400" cy="4876800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649" r="8609" b="3281"/>
            <a:stretch>
              <a:fillRect/>
            </a:stretch>
          </p:blipFill>
          <p:spPr bwMode="auto">
            <a:xfrm>
              <a:off x="2057400" y="1600200"/>
              <a:ext cx="5105400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>
            <a:xfrm>
              <a:off x="2819400" y="2286000"/>
              <a:ext cx="3505200" cy="3505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2571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19400" y="10668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The superconducting wire 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0"/>
            <a:ext cx="859339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52800" y="1981200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Preliminarly the sc wire chosen for these  coils if a NbTi  multifilamentary wire already involved in CMS conductor. The diameter is 1.28 mm; the Cu/SC ratio is 1.1 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762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Main  characteristics of all magnets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7848600" cy="519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2564" t="13282" r="9947" b="1599"/>
          <a:stretch>
            <a:fillRect/>
          </a:stretch>
        </p:blipFill>
        <p:spPr bwMode="auto">
          <a:xfrm>
            <a:off x="228600" y="2362200"/>
            <a:ext cx="4495800" cy="388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800600" y="1656576"/>
            <a:ext cx="4343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At I=2626 A   (I/Ic= 64</a:t>
            </a:r>
            <a:r>
              <a:rPr lang="it-IT" sz="2400" smtClean="0">
                <a:solidFill>
                  <a:schemeClr val="bg1"/>
                </a:solidFill>
              </a:rPr>
              <a:t>%)  Grad=95.6 T/m ) </a:t>
            </a:r>
            <a:r>
              <a:rPr lang="it-IT" sz="2400" dirty="0" smtClean="0">
                <a:solidFill>
                  <a:schemeClr val="bg1"/>
                </a:solidFill>
                <a:sym typeface="Wingdings"/>
              </a:rPr>
              <a:t></a:t>
            </a:r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DT marg=1.5 K ; Peak Field  2.2 T (Tc= 8.35 K; Tg=5.7 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(Not too much!! we will need a conductor slightly larger and currying more current)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In the wire J= 2051 A/mm</a:t>
            </a:r>
            <a:r>
              <a:rPr lang="it-IT" sz="2400" baseline="30000" dirty="0" smtClean="0">
                <a:solidFill>
                  <a:schemeClr val="bg1"/>
                </a:solidFill>
              </a:rPr>
              <a:t>2  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A value incredibly high (in LHC dipole J~400 A/mm</a:t>
            </a:r>
            <a:r>
              <a:rPr lang="it-IT" sz="2400" baseline="30000" dirty="0" smtClean="0">
                <a:solidFill>
                  <a:schemeClr val="bg1"/>
                </a:solidFill>
              </a:rPr>
              <a:t>2 </a:t>
            </a:r>
            <a:r>
              <a:rPr lang="it-IT" sz="2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Protection is critical</a:t>
            </a:r>
          </a:p>
          <a:p>
            <a:r>
              <a:rPr lang="it-IT" sz="2400" dirty="0" smtClean="0">
                <a:solidFill>
                  <a:schemeClr val="bg1"/>
                </a:solidFill>
                <a:sym typeface="Wingdings" pitchFamily="2" charset="2"/>
              </a:rPr>
              <a:t> Development of a model </a:t>
            </a:r>
            <a:endParaRPr lang="it-IT" sz="24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066800"/>
            <a:ext cx="8991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</a:rPr>
              <a:t>Temperature margin and engineering current density  for QD0</a:t>
            </a:r>
            <a:endParaRPr lang="en-US" sz="2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762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Quench issues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2954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chemeClr val="bg1"/>
                </a:solidFill>
              </a:rPr>
              <a:t>Simple quench simulations (QF1) indicate potential problems. Local temperature increase is high because the quenched zone is small (about 10 m for a bilateral propagation).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667000"/>
            <a:ext cx="4381102" cy="388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67000"/>
            <a:ext cx="4374001" cy="388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98120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chemeClr val="bg1"/>
                </a:solidFill>
              </a:rPr>
              <a:t>In facts quench scenario is better because:</a:t>
            </a:r>
          </a:p>
          <a:p>
            <a:pPr algn="just"/>
            <a:r>
              <a:rPr lang="it-IT" sz="2400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 algn="just">
              <a:buAutoNum type="arabicParenR"/>
            </a:pPr>
            <a:r>
              <a:rPr lang="it-IT" sz="2400" dirty="0" smtClean="0">
                <a:solidFill>
                  <a:schemeClr val="bg1"/>
                </a:solidFill>
              </a:rPr>
              <a:t>As current decay, the eddy current induced in the mandrel will heat up the coil (quench back) better distributing  the temperature increase;  induced currents also dissipates energy in the mandrel  reducing  the amount of energy dissipated in the winding. </a:t>
            </a:r>
          </a:p>
          <a:p>
            <a:pPr marL="457200" indent="-457200" algn="just">
              <a:buAutoNum type="arabicParenR"/>
            </a:pPr>
            <a:endParaRPr lang="it-IT" sz="2400" dirty="0" smtClean="0">
              <a:solidFill>
                <a:schemeClr val="bg1"/>
              </a:solidFill>
            </a:endParaRPr>
          </a:p>
          <a:p>
            <a:pPr marL="457200" indent="-457200" algn="just">
              <a:buAutoNum type="arabicParenR"/>
            </a:pPr>
            <a:r>
              <a:rPr lang="it-IT" sz="2400" dirty="0" smtClean="0">
                <a:solidFill>
                  <a:schemeClr val="bg1"/>
                </a:solidFill>
              </a:rPr>
              <a:t> ac losses in the sc wire help in quenching larger regions.</a:t>
            </a:r>
          </a:p>
          <a:p>
            <a:pPr marL="457200" indent="-457200" algn="just"/>
            <a:endParaRPr lang="it-IT" sz="2400" dirty="0" smtClean="0">
              <a:solidFill>
                <a:schemeClr val="bg1"/>
              </a:solidFill>
            </a:endParaRPr>
          </a:p>
          <a:p>
            <a:pPr marL="457200" indent="-457200" algn="just"/>
            <a:r>
              <a:rPr lang="it-IT" sz="2400" dirty="0" smtClean="0">
                <a:solidFill>
                  <a:schemeClr val="bg1"/>
                </a:solidFill>
                <a:sym typeface="Wingdings" pitchFamily="2" charset="2"/>
              </a:rPr>
              <a:t> A test of the model is crucial for understanding these issues. 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1143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Mitigation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5715000" cy="531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771</Words>
  <Application>Microsoft Office PowerPoint</Application>
  <PresentationFormat>On-screen Show (4:3)</PresentationFormat>
  <Paragraphs>70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fabbric</dc:creator>
  <cp:lastModifiedBy>Fabbric</cp:lastModifiedBy>
  <cp:revision>100</cp:revision>
  <dcterms:created xsi:type="dcterms:W3CDTF">2011-04-06T16:16:57Z</dcterms:created>
  <dcterms:modified xsi:type="dcterms:W3CDTF">2011-05-30T16:22:36Z</dcterms:modified>
</cp:coreProperties>
</file>