
<file path=[Content_Types].xml><?xml version="1.0" encoding="utf-8"?>
<Types xmlns="http://schemas.openxmlformats.org/package/2006/content-types">
  <Override PartName="/ppt/tableStyles.xml" ContentType="application/vnd.openxmlformats-officedocument.presentationml.tableStyles+xml"/>
  <Override PartName="/ppt/slideLayouts/slideLayout31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0.xml" ContentType="application/vnd.openxmlformats-officedocument.presentationml.slide+xml"/>
  <Override PartName="/ppt/slideLayouts/slideLayout26.xml" ContentType="application/vnd.openxmlformats-officedocument.presentationml.slideLayout+xml"/>
  <Override PartName="/ppt/slides/slide15.xml" ContentType="application/vnd.openxmlformats-officedocument.presentationml.slide+xml"/>
  <Override PartName="/ppt/slideLayouts/slideLayout45.xml" ContentType="application/vnd.openxmlformats-officedocument.presentationml.slideLayout+xml"/>
  <Override PartName="/ppt/embeddings/oleObject7.bin" ContentType="application/vnd.openxmlformats-officedocument.oleObject"/>
  <Override PartName="/ppt/embeddings/oleObject14.bin" ContentType="application/vnd.openxmlformats-officedocument.oleObject"/>
  <Override PartName="/ppt/slideLayouts/slideLayout21.xml" ContentType="application/vnd.openxmlformats-officedocument.presentationml.slideLayout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9.xml" ContentType="application/vnd.openxmlformats-officedocument.presentationml.slideLayout+xml"/>
  <Override PartName="/ppt/slides/slide10.xml" ContentType="application/vnd.openxmlformats-officedocument.presentationml.slide+xml"/>
  <Override PartName="/ppt/slideLayouts/slideLayout40.xml" ContentType="application/vnd.openxmlformats-officedocument.presentationml.slideLayout+xml"/>
  <Override PartName="/ppt/theme/theme6.xml" ContentType="application/vnd.openxmlformats-officedocument.theme+xml"/>
  <Override PartName="/ppt/slideLayouts/slideLayout38.xml" ContentType="application/vnd.openxmlformats-officedocument.presentationml.slideLayout+xml"/>
  <Override PartName="/ppt/embeddings/oleObject2.bin" ContentType="application/vnd.openxmlformats-officedocument.oleObject"/>
  <Override PartName="/ppt/embeddings/oleObject12.bin" ContentType="application/vnd.openxmlformats-officedocument.oleObject"/>
  <Override PartName="/ppt/slides/slide27.xml" ContentType="application/vnd.openxmlformats-officedocument.presentationml.slide+xml"/>
  <Override PartName="/ppt/theme/theme1.xml" ContentType="application/vnd.openxmlformats-officedocument.theme+xml"/>
  <Default Extension="wmf" ContentType="image/x-wmf"/>
  <Override PartName="/ppt/slideLayouts/slideLayout14.xml" ContentType="application/vnd.openxmlformats-officedocument.presentationml.slideLayout+xml"/>
  <Default Extension="rels" ContentType="application/vnd.openxmlformats-package.relationships+xml"/>
  <Override PartName="/ppt/slideLayouts/slideLayout33.xml" ContentType="application/vnd.openxmlformats-officedocument.presentationml.slideLayout+xml"/>
  <Override PartName="/ppt/slides/slide7.xml" ContentType="application/vnd.openxmlformats-officedocument.presentationml.slide+xml"/>
  <Default Extension="doc" ContentType="application/msword"/>
  <Override PartName="/ppt/slideLayouts/slideLayout7.xml" ContentType="application/vnd.openxmlformats-officedocument.presentationml.slideLayout+xml"/>
  <Override PartName="/ppt/slides/slide22.xml" ContentType="application/vnd.openxmlformats-officedocument.presentationml.slide+xml"/>
  <Override PartName="/ppt/slideLayouts/slideLayout28.xml" ContentType="application/vnd.openxmlformats-officedocument.presentationml.slideLayout+xml"/>
  <Override PartName="/ppt/slides/slide17.xml" ContentType="application/vnd.openxmlformats-officedocument.presentationml.slide+xml"/>
  <Override PartName="/ppt/embeddings/oleObject9.bin" ContentType="application/vnd.openxmlformats-officedocument.oleObject"/>
  <Override PartName="/ppt/slides/slide2.xml" ContentType="application/vnd.openxmlformats-officedocument.presentationml.slide+xml"/>
  <Override PartName="/ppt/embeddings/oleObject16.bin" ContentType="application/vnd.openxmlformats-officedocument.oleObject"/>
  <Override PartName="/ppt/slideLayouts/slideLayout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Masters/slideMaster3.xml" ContentType="application/vnd.openxmlformats-officedocument.presentationml.slideMaster+xml"/>
  <Default Extension="jpeg" ContentType="image/jpeg"/>
  <Override PartName="/ppt/slides/slide12.xml" ContentType="application/vnd.openxmlformats-officedocument.presentationml.slide+xml"/>
  <Override PartName="/ppt/slideLayouts/slideLayout42.xml" ContentType="application/vnd.openxmlformats-officedocument.presentationml.slideLayout+xml"/>
  <Override PartName="/ppt/embeddings/oleObject4.bin" ContentType="application/vnd.openxmlformats-officedocument.oleObject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embeddings/Microsoft_Equation2.bin" ContentType="application/vnd.openxmlformats-officedocument.oleObject"/>
  <Override PartName="/ppt/slideLayouts/slideLayout35.xml" ContentType="application/vnd.openxmlformats-officedocument.presentationml.slideLayout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2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9.xml" ContentType="application/vnd.openxmlformats-officedocument.presentationml.slide+xml"/>
  <Override PartName="/ppt/slideLayouts/slideLayout30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25.xml" ContentType="application/vnd.openxmlformats-officedocument.presentationml.slideLayout+xml"/>
  <Default Extension="xml" ContentType="application/xml"/>
  <Default Extension="emf" ContentType="image/x-emf"/>
  <Override PartName="/ppt/slides/slide14.xml" ContentType="application/vnd.openxmlformats-officedocument.presentationml.slide+xml"/>
  <Override PartName="/ppt/slideLayouts/slideLayout44.xml" ContentType="application/vnd.openxmlformats-officedocument.presentationml.slideLayout+xml"/>
  <Override PartName="/ppt/embeddings/oleObject6.bin" ContentType="application/vnd.openxmlformats-officedocument.oleObject"/>
  <Override PartName="/ppt/embeddings/oleObject13.bin" ContentType="application/vnd.openxmlformats-officedocument.oleObject"/>
  <Override PartName="/docProps/core.xml" ContentType="application/vnd.openxmlformats-package.core-properties+xml"/>
  <Override PartName="/ppt/slideLayouts/slideLayout20.xml" ContentType="application/vnd.openxmlformats-officedocument.presentationml.slideLayout+xml"/>
  <Override PartName="/ppt/theme/theme5.xml" ContentType="application/vnd.openxmlformats-officedocument.theme+xml"/>
  <Override PartName="/ppt/slideLayouts/slideLayout18.xml" ContentType="application/vnd.openxmlformats-officedocument.presentationml.slideLayout+xml"/>
  <Override PartName="/ppt/embeddings/Microsoft_Equation4.bin" ContentType="application/vnd.openxmlformats-officedocument.oleObject"/>
  <Override PartName="/ppt/slideLayouts/slideLayout37.xml" ContentType="application/vnd.openxmlformats-officedocument.presentationml.slideLayout+xml"/>
  <Override PartName="/ppt/embeddings/oleObject1.bin" ContentType="application/vnd.openxmlformats-officedocument.oleObject"/>
  <Override PartName="/ppt/embeddings/oleObject11.bin" ContentType="application/vnd.openxmlformats-officedocument.oleObject"/>
  <Override PartName="/ppt/slides/slide26.xml" ContentType="application/vnd.openxmlformats-officedocument.presentationml.slide+xml"/>
  <Override PartName="/ppt/slideLayouts/slideLayout13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slideLayouts/slideLayout32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s/slide21.xml" ContentType="application/vnd.openxmlformats-officedocument.presentationml.slide+xml"/>
  <Override PartName="/ppt/slides/slide16.xml" ContentType="application/vnd.openxmlformats-officedocument.presentationml.slide+xml"/>
  <Override PartName="/ppt/embeddings/oleObject8.bin" ContentType="application/vnd.openxmlformats-officedocument.oleObject"/>
  <Override PartName="/ppt/slides/slide1.xml" ContentType="application/vnd.openxmlformats-officedocument.presentationml.slide+xml"/>
  <Override PartName="/ppt/embeddings/oleObject15.bin" ContentType="application/vnd.openxmlformats-officedocument.oleObject"/>
  <Override PartName="/ppt/slideLayouts/slideLayout1.xml" ContentType="application/vnd.openxmlformats-officedocument.presentationml.slideLayout+xml"/>
  <Override PartName="/ppt/slideLayouts/slideLayout22.xml" ContentType="application/vnd.openxmlformats-officedocument.presentationml.slideLayout+xml"/>
  <Default Extension="bin" ContentType="application/vnd.openxmlformats-officedocument.presentationml.printerSettings"/>
  <Override PartName="/ppt/slideMasters/slideMaster2.xml" ContentType="application/vnd.openxmlformats-officedocument.presentationml.slideMaster+xml"/>
  <Override PartName="/ppt/slides/slide11.xml" ContentType="application/vnd.openxmlformats-officedocument.presentationml.slide+xml"/>
  <Override PartName="/ppt/slideLayouts/slideLayout41.xml" ContentType="application/vnd.openxmlformats-officedocument.presentationml.slideLayout+xml"/>
  <Override PartName="/ppt/slideLayouts/slideLayout39.xml" ContentType="application/vnd.openxmlformats-officedocument.presentationml.slideLayout+xml"/>
  <Override PartName="/ppt/embeddings/oleObject3.bin" ContentType="application/vnd.openxmlformats-officedocument.oleObject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slideLayouts/slideLayout15.xml" ContentType="application/vnd.openxmlformats-officedocument.presentationml.slideLayout+xml"/>
  <Override PartName="/ppt/viewProps.xml" ContentType="application/vnd.openxmlformats-officedocument.presentationml.viewProps+xml"/>
  <Override PartName="/ppt/embeddings/Microsoft_Equation1.bin" ContentType="application/vnd.openxmlformats-officedocument.oleObject"/>
  <Override PartName="/ppt/slideLayouts/slideLayout34.xml" ContentType="application/vnd.openxmlformats-officedocument.presentationml.slideLayout+xml"/>
  <Override PartName="/ppt/slides/slide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s/slide2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8.xml" ContentType="application/vnd.openxmlformats-officedocument.presentationml.slide+xml"/>
  <Override PartName="/ppt/slides/slide3.xml" ContentType="application/vnd.openxmlformats-officedocument.presentationml.slide+xml"/>
  <Default Extension="png" ContentType="image/png"/>
  <Override PartName="/ppt/slideLayouts/slideLayout3.xml" ContentType="application/vnd.openxmlformats-officedocument.presentationml.slideLayout+xml"/>
  <Override PartName="/ppt/slideLayouts/slideLayout24.xml" ContentType="application/vnd.openxmlformats-officedocument.presentationml.slideLayout+xml"/>
  <Override PartName="/ppt/embeddings/oleObject17.bin" ContentType="application/vnd.openxmlformats-officedocument.oleObject"/>
  <Override PartName="/ppt/slideMasters/slideMaster4.xml" ContentType="application/vnd.openxmlformats-officedocument.presentationml.slideMaster+xml"/>
  <Default Extension="pict" ContentType="image/pict"/>
  <Override PartName="/ppt/slides/slide13.xml" ContentType="application/vnd.openxmlformats-officedocument.presentationml.slide+xml"/>
  <Override PartName="/ppt/slideLayouts/slideLayout43.xml" ContentType="application/vnd.openxmlformats-officedocument.presentationml.slideLayout+xml"/>
  <Override PartName="/ppt/embeddings/oleObject5.bin" ContentType="application/vnd.openxmlformats-officedocument.oleObject"/>
  <Override PartName="/docProps/app.xml" ContentType="application/vnd.openxmlformats-officedocument.extended-properties+xml"/>
  <Override PartName="/ppt/theme/theme4.xml" ContentType="application/vnd.openxmlformats-officedocument.theme+xml"/>
  <Override PartName="/ppt/slideLayouts/slideLayout17.xml" ContentType="application/vnd.openxmlformats-officedocument.presentationml.slideLayout+xml"/>
  <Default Extension="vml" ContentType="application/vnd.openxmlformats-officedocument.vmlDrawing"/>
  <Override PartName="/ppt/embeddings/Microsoft_Equation3.bin" ContentType="application/vnd.openxmlformats-officedocument.oleObject"/>
  <Override PartName="/ppt/slideLayouts/slideLayout36.xml" ContentType="application/vnd.openxmlformats-officedocument.presentationml.slideLayout+xml"/>
  <Override PartName="/ppt/embeddings/oleObject10.bin" ContentType="application/vnd.openxmlformats-officedocument.oleObject"/>
  <Override PartName="/ppt/slides/slide25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  <p:sldMasterId id="2147483660" r:id="rId2"/>
    <p:sldMasterId id="2147483672" r:id="rId3"/>
    <p:sldMasterId id="2147483685" r:id="rId4"/>
  </p:sldMasterIdLst>
  <p:notesMasterIdLst>
    <p:notesMasterId r:id="rId32"/>
  </p:notesMasterIdLst>
  <p:handoutMasterIdLst>
    <p:handoutMasterId r:id="rId33"/>
  </p:handoutMasterIdLst>
  <p:sldIdLst>
    <p:sldId id="268" r:id="rId5"/>
    <p:sldId id="270" r:id="rId6"/>
    <p:sldId id="271" r:id="rId7"/>
    <p:sldId id="257" r:id="rId8"/>
    <p:sldId id="281" r:id="rId9"/>
    <p:sldId id="282" r:id="rId10"/>
    <p:sldId id="283" r:id="rId11"/>
    <p:sldId id="284" r:id="rId12"/>
    <p:sldId id="285" r:id="rId13"/>
    <p:sldId id="286" r:id="rId14"/>
    <p:sldId id="287" r:id="rId15"/>
    <p:sldId id="288" r:id="rId16"/>
    <p:sldId id="289" r:id="rId17"/>
    <p:sldId id="290" r:id="rId18"/>
    <p:sldId id="292" r:id="rId19"/>
    <p:sldId id="274" r:id="rId20"/>
    <p:sldId id="275" r:id="rId21"/>
    <p:sldId id="276" r:id="rId22"/>
    <p:sldId id="277" r:id="rId23"/>
    <p:sldId id="267" r:id="rId24"/>
    <p:sldId id="278" r:id="rId25"/>
    <p:sldId id="279" r:id="rId26"/>
    <p:sldId id="280" r:id="rId27"/>
    <p:sldId id="293" r:id="rId28"/>
    <p:sldId id="272" r:id="rId29"/>
    <p:sldId id="273" r:id="rId30"/>
    <p:sldId id="296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5447" autoAdjust="0"/>
  </p:normalViewPr>
  <p:slideViewPr>
    <p:cSldViewPr snapToGrid="0" snapToObjects="1">
      <p:cViewPr>
        <p:scale>
          <a:sx n="100" d="100"/>
          <a:sy n="100" d="100"/>
        </p:scale>
        <p:origin x="-336" y="2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8" Type="http://schemas.openxmlformats.org/officeDocument/2006/relationships/tableStyles" Target="tableStyles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19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8" Type="http://schemas.openxmlformats.org/officeDocument/2006/relationships/slide" Target="slides/slide14.xml"/><Relationship Id="rId30" Type="http://schemas.openxmlformats.org/officeDocument/2006/relationships/slide" Target="slides/slide26.xml"/><Relationship Id="rId31" Type="http://schemas.openxmlformats.org/officeDocument/2006/relationships/slide" Target="slides/slide27.xml"/><Relationship Id="rId32" Type="http://schemas.openxmlformats.org/officeDocument/2006/relationships/notesMaster" Target="notesMasters/notesMaster1.xml"/><Relationship Id="rId33" Type="http://schemas.openxmlformats.org/officeDocument/2006/relationships/handoutMaster" Target="handoutMasters/handoutMaster1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37" Type="http://schemas.openxmlformats.org/officeDocument/2006/relationships/theme" Target="theme/theme1.xml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ict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ict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Relationship Id="rId2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Relationship Id="rId2" Type="http://schemas.openxmlformats.org/officeDocument/2006/relationships/image" Target="../media/image10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Relationship Id="rId2" Type="http://schemas.openxmlformats.org/officeDocument/2006/relationships/image" Target="../media/image14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ict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ict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AE5D04-C144-A941-AFC2-BADD049D908D}" type="datetimeFigureOut">
              <a:rPr lang="en-US" smtClean="0"/>
              <a:pPr/>
              <a:t>5/29/11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37ED0F-174B-214A-A8C2-88948752C8E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08AD82-8257-D947-8FFB-9371C6FA1E68}" type="datetimeFigureOut">
              <a:rPr lang="en-US" smtClean="0"/>
              <a:pPr/>
              <a:t>5/29/11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FB5174-985B-334E-9557-F8C33316A5C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5/29/11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60778-A5BF-644D-AA59-1B644FA26A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5/29/11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60778-A5BF-644D-AA59-1B644FA26A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5/29/11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60778-A5BF-644D-AA59-1B644FA26A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66D9EB38-4865-944F-BE42-4BDA45AA258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5172170F-8805-0142-BBF5-462506978A4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1AEF2F90-078C-8C49-83BE-8EB575BCBC2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DBC46FF7-964D-4942-B39A-FEB6E7BBD61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DDB42B38-9F4A-0D41-BE61-BF42A767DD7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1B8F7D5D-F64C-EC47-BA41-160A86EF42B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E7AFD06C-37BD-F544-894C-A25CFAE843F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C896FC53-E3D1-5242-B165-06A06C69F69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5/29/11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60778-A5BF-644D-AA59-1B644FA26A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E6B683F3-652B-3C40-9AC0-ECADFD6A5DE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2ACA5BC7-C3AA-B342-A257-48E160D994A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25F0039D-FA47-184C-80E1-35926C6051A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508A17-84C9-6241-A77A-05C6A9746D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6685B1-5D7D-E44A-AEFD-5139F4F8B6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664B5E-0314-EE42-BBC7-88820C7ED8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37B4DE-0113-B24D-B827-4E233EA0ED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B44DCD-5F6B-0949-BF9B-C0D10A8844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0E312D-25DC-D346-85FE-B733BF0C63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76FE79-F5DB-2D49-AFBA-23F4743B73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5/29/11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60778-A5BF-644D-AA59-1B644FA26A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8342C2-8B7A-F940-9AFD-59FAFE9122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5E54AA-301B-0743-A934-F5381C6107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1D9560-05A9-8142-94A2-76916DED64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5B240B-A3FF-DA4D-BF46-C08207723F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E6133C52-2B6F-A343-8CB1-F6819F803824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FBA55340-B2D3-0244-AEFE-92BB2D39E0F4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2E5A4A40-238C-F240-B509-CFD103C2E417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41B4BA37-D034-8E4B-AF8C-37EB20D0838A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632FCE0F-58C9-094D-8533-F0BFEBDA05E0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B4ECFD64-D3EF-A441-9F45-70AE31FBFDCB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5/29/11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60778-A5BF-644D-AA59-1B644FA26A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560D6506-3A75-E241-9AB1-FADB9A42F04F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36E384B5-7E37-4247-9430-B848BDE8B566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85DE65DA-BBBD-F547-A6D6-3847E527AC9A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4A864652-AD0E-894D-9E89-48EF9853D988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7F94D059-C1CF-BD47-A5E5-31C4E7C354AA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fld id="{FA36FE19-4756-7042-A299-DC6AD99BB0A8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5/29/11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60778-A5BF-644D-AA59-1B644FA26A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5/29/11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60778-A5BF-644D-AA59-1B644FA26A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5/29/11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60778-A5BF-644D-AA59-1B644FA26A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5/29/11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60778-A5BF-644D-AA59-1B644FA26A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5/29/11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60778-A5BF-644D-AA59-1B644FA26A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5.xml"/><Relationship Id="rId13" Type="http://schemas.openxmlformats.org/officeDocument/2006/relationships/theme" Target="../theme/theme4.xml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895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49440"/>
            <a:ext cx="8229600" cy="47767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5/29/11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060778-A5BF-644D-AA59-1B644FA26A3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3600" kern="1200">
          <a:solidFill>
            <a:srgbClr val="FF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D4F4D6E-6668-474A-B819-A5755C28A0E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748AF378-B466-AB4C-AFB0-048415FE97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fr-F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FC25ED9-4BA2-2947-BBCA-20560CB76C62}" type="slidenum">
              <a:rPr lang="fr-FR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9.xml"/><Relationship Id="rId3" Type="http://schemas.openxmlformats.org/officeDocument/2006/relationships/image" Target="../media/image3.jpeg"/><Relationship Id="rId4" Type="http://schemas.openxmlformats.org/officeDocument/2006/relationships/oleObject" Target="../embeddings/oleObject6.bin"/><Relationship Id="rId5" Type="http://schemas.openxmlformats.org/officeDocument/2006/relationships/oleObject" Target="../embeddings/oleObject7.bin"/><Relationship Id="rId6" Type="http://schemas.openxmlformats.org/officeDocument/2006/relationships/oleObject" Target="../embeddings/oleObject8.bin"/><Relationship Id="rId7" Type="http://schemas.openxmlformats.org/officeDocument/2006/relationships/oleObject" Target="../embeddings/oleObject9.bin"/><Relationship Id="rId8" Type="http://schemas.openxmlformats.org/officeDocument/2006/relationships/oleObject" Target="../embeddings/oleObject10.bin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9.xml"/><Relationship Id="rId3" Type="http://schemas.openxmlformats.org/officeDocument/2006/relationships/image" Target="../media/image3.jpeg"/><Relationship Id="rId4" Type="http://schemas.openxmlformats.org/officeDocument/2006/relationships/oleObject" Target="../embeddings/oleObject11.bin"/><Relationship Id="rId5" Type="http://schemas.openxmlformats.org/officeDocument/2006/relationships/oleObject" Target="../embeddings/oleObject12.bin"/><Relationship Id="rId6" Type="http://schemas.openxmlformats.org/officeDocument/2006/relationships/oleObject" Target="../embeddings/oleObject13.bin"/><Relationship Id="rId7" Type="http://schemas.openxmlformats.org/officeDocument/2006/relationships/oleObject" Target="../embeddings/oleObject14.bin"/><Relationship Id="rId8" Type="http://schemas.openxmlformats.org/officeDocument/2006/relationships/oleObject" Target="../embeddings/oleObject15.bin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9.xml"/><Relationship Id="rId3" Type="http://schemas.openxmlformats.org/officeDocument/2006/relationships/oleObject" Target="../embeddings/oleObject16.bin"/><Relationship Id="rId4" Type="http://schemas.openxmlformats.org/officeDocument/2006/relationships/oleObject" Target="../embeddings/oleObject17.bin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image" Target="../media/image15.jpeg"/><Relationship Id="rId3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Microsoft_Equation2.bin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Microsoft_Equation3.bin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6.xml"/><Relationship Id="rId3" Type="http://schemas.openxmlformats.org/officeDocument/2006/relationships/oleObject" Target="../embeddings/Microsoft_Equation4.bin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7.xml"/><Relationship Id="rId3" Type="http://schemas.openxmlformats.org/officeDocument/2006/relationships/oleObject" Target="../embeddings/Microsoft_Word_97_-_2004_Document5.doc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6.xml"/><Relationship Id="rId3" Type="http://schemas.openxmlformats.org/officeDocument/2006/relationships/oleObject" Target="../embeddings/Microsoft_Equation1.bin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hyperlink" Target="http://arxiv.org/abs/1009.6178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9.xml"/><Relationship Id="rId3" Type="http://schemas.openxmlformats.org/officeDocument/2006/relationships/image" Target="../media/image3.jpeg"/><Relationship Id="rId4" Type="http://schemas.openxmlformats.org/officeDocument/2006/relationships/image" Target="../media/image6.wmf"/><Relationship Id="rId5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9.xml"/><Relationship Id="rId3" Type="http://schemas.openxmlformats.org/officeDocument/2006/relationships/image" Target="../media/image3.jpeg"/><Relationship Id="rId4" Type="http://schemas.openxmlformats.org/officeDocument/2006/relationships/oleObject" Target="../embeddings/oleObject2.bin"/><Relationship Id="rId5" Type="http://schemas.openxmlformats.org/officeDocument/2006/relationships/oleObject" Target="../embeddings/oleObject3.bin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9.xml"/><Relationship Id="rId3" Type="http://schemas.openxmlformats.org/officeDocument/2006/relationships/image" Target="../media/image3.jpeg"/><Relationship Id="rId4" Type="http://schemas.openxmlformats.org/officeDocument/2006/relationships/oleObject" Target="../embeddings/oleObject4.bin"/><Relationship Id="rId5" Type="http://schemas.openxmlformats.org/officeDocument/2006/relationships/oleObject" Target="../embeddings/oleObject5.bin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Injection System Update 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S. </a:t>
            </a:r>
            <a:r>
              <a:rPr lang="en-US" sz="2800" dirty="0" err="1" smtClean="0"/>
              <a:t>Guiducci</a:t>
            </a:r>
            <a:r>
              <a:rPr lang="en-US" sz="2800" dirty="0" smtClean="0"/>
              <a:t> (LNF)</a:t>
            </a:r>
          </a:p>
          <a:p>
            <a:r>
              <a:rPr lang="en-US" sz="2800" b="1" dirty="0" smtClean="0"/>
              <a:t>XVII </a:t>
            </a:r>
            <a:r>
              <a:rPr lang="en-US" sz="2800" b="1" dirty="0" err="1" smtClean="0"/>
              <a:t>SuperB</a:t>
            </a:r>
            <a:r>
              <a:rPr lang="en-US" sz="2800" b="1" dirty="0" smtClean="0"/>
              <a:t> Workshop </a:t>
            </a:r>
          </a:p>
          <a:p>
            <a:r>
              <a:rPr lang="en-US" sz="2800" dirty="0" smtClean="0"/>
              <a:t>La </a:t>
            </a:r>
            <a:r>
              <a:rPr lang="en-US" sz="2800" dirty="0" err="1" smtClean="0"/>
              <a:t>Biodola</a:t>
            </a:r>
            <a:r>
              <a:rPr lang="en-US" sz="2800" dirty="0" smtClean="0"/>
              <a:t>, </a:t>
            </a:r>
            <a:r>
              <a:rPr lang="en-US" sz="2800" dirty="0" err="1" smtClean="0"/>
              <a:t>Isola</a:t>
            </a:r>
            <a:r>
              <a:rPr lang="en-US" sz="2800" dirty="0" smtClean="0"/>
              <a:t> </a:t>
            </a:r>
            <a:r>
              <a:rPr lang="en-US" sz="2800" dirty="0" err="1" smtClean="0"/>
              <a:t>d'Elba</a:t>
            </a:r>
            <a:r>
              <a:rPr lang="en-US" sz="2800" dirty="0" smtClean="0"/>
              <a:t>, May 29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5/29/11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60778-A5BF-644D-AA59-1B644FA26A31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4"/>
          <p:cNvSpPr txBox="1">
            <a:spLocks noChangeArrowheads="1"/>
          </p:cNvSpPr>
          <p:nvPr/>
        </p:nvSpPr>
        <p:spPr bwMode="auto">
          <a:xfrm>
            <a:off x="250824" y="173037"/>
            <a:ext cx="1654267" cy="40011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/>
            <a:r>
              <a:rPr lang="it-IT" sz="2000" dirty="0" err="1">
                <a:solidFill>
                  <a:srgbClr val="009900"/>
                </a:solidFill>
              </a:rPr>
              <a:t>L-band</a:t>
            </a:r>
            <a:r>
              <a:rPr lang="it-IT" sz="2000" dirty="0">
                <a:solidFill>
                  <a:srgbClr val="009900"/>
                </a:solidFill>
              </a:rPr>
              <a:t> </a:t>
            </a:r>
            <a:r>
              <a:rPr lang="it-IT" sz="2000" dirty="0" err="1">
                <a:solidFill>
                  <a:srgbClr val="009900"/>
                </a:solidFill>
              </a:rPr>
              <a:t>Linac</a:t>
            </a:r>
            <a:endParaRPr lang="it-IT" sz="2000" dirty="0">
              <a:solidFill>
                <a:srgbClr val="009900"/>
              </a:solidFill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250825" y="1112977"/>
            <a:ext cx="8397875" cy="5016758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/>
            <a:r>
              <a:rPr lang="it-IT" sz="2000" dirty="0" err="1"/>
              <a:t>L-band</a:t>
            </a:r>
            <a:r>
              <a:rPr lang="it-IT" sz="2000" dirty="0"/>
              <a:t>, </a:t>
            </a:r>
            <a:r>
              <a:rPr lang="it-IT" sz="2000" dirty="0" err="1"/>
              <a:t>room</a:t>
            </a:r>
            <a:r>
              <a:rPr lang="it-IT" sz="2000" dirty="0"/>
              <a:t> temperature </a:t>
            </a:r>
            <a:r>
              <a:rPr lang="it-IT" sz="2000" dirty="0" err="1"/>
              <a:t>linacs</a:t>
            </a:r>
            <a:r>
              <a:rPr lang="it-IT" sz="2000" dirty="0"/>
              <a:t> are </a:t>
            </a:r>
            <a:r>
              <a:rPr lang="it-IT" sz="2000" dirty="0" err="1"/>
              <a:t>unusual</a:t>
            </a:r>
            <a:r>
              <a:rPr lang="it-IT" sz="2000" dirty="0"/>
              <a:t> in the </a:t>
            </a:r>
            <a:r>
              <a:rPr lang="it-IT" sz="2000" dirty="0" err="1"/>
              <a:t>field</a:t>
            </a:r>
            <a:r>
              <a:rPr lang="it-IT" sz="2000" dirty="0"/>
              <a:t> </a:t>
            </a:r>
            <a:r>
              <a:rPr lang="it-IT" sz="2000" dirty="0" err="1"/>
              <a:t>of</a:t>
            </a:r>
            <a:r>
              <a:rPr lang="it-IT" sz="2000" dirty="0"/>
              <a:t> </a:t>
            </a:r>
            <a:r>
              <a:rPr lang="it-IT" sz="2000" dirty="0" err="1"/>
              <a:t>particle</a:t>
            </a:r>
            <a:r>
              <a:rPr lang="it-IT" sz="2000" dirty="0"/>
              <a:t> </a:t>
            </a:r>
            <a:r>
              <a:rPr lang="it-IT" sz="2000" dirty="0" err="1"/>
              <a:t>accelerators</a:t>
            </a:r>
            <a:endParaRPr lang="it-IT" sz="2000" dirty="0"/>
          </a:p>
          <a:p>
            <a:pPr algn="l"/>
            <a:endParaRPr lang="it-IT" sz="2000" dirty="0"/>
          </a:p>
          <a:p>
            <a:pPr algn="l"/>
            <a:endParaRPr lang="it-IT" sz="2000" dirty="0"/>
          </a:p>
          <a:p>
            <a:pPr algn="l"/>
            <a:r>
              <a:rPr lang="it-IT" sz="2000" dirty="0" err="1"/>
              <a:t>One</a:t>
            </a:r>
            <a:r>
              <a:rPr lang="it-IT" sz="2000" dirty="0"/>
              <a:t> </a:t>
            </a:r>
            <a:r>
              <a:rPr lang="it-IT" sz="2000" dirty="0" err="1"/>
              <a:t>is</a:t>
            </a:r>
            <a:r>
              <a:rPr lang="it-IT" sz="2000" dirty="0"/>
              <a:t> in </a:t>
            </a:r>
            <a:r>
              <a:rPr lang="it-IT" sz="2000" dirty="0" err="1"/>
              <a:t>operation</a:t>
            </a:r>
            <a:r>
              <a:rPr lang="it-IT" sz="2000" dirty="0"/>
              <a:t> at the </a:t>
            </a:r>
            <a:r>
              <a:rPr lang="it-IT" sz="2000" dirty="0" err="1"/>
              <a:t>University</a:t>
            </a:r>
            <a:r>
              <a:rPr lang="it-IT" sz="2000" dirty="0"/>
              <a:t> </a:t>
            </a:r>
            <a:r>
              <a:rPr lang="it-IT" sz="2000" dirty="0" err="1"/>
              <a:t>of</a:t>
            </a:r>
            <a:r>
              <a:rPr lang="it-IT" sz="2000" dirty="0"/>
              <a:t> Osaka. </a:t>
            </a:r>
            <a:r>
              <a:rPr lang="it-IT" sz="2000" dirty="0" err="1"/>
              <a:t>Another</a:t>
            </a:r>
            <a:r>
              <a:rPr lang="it-IT" sz="2000" dirty="0"/>
              <a:t> </a:t>
            </a:r>
            <a:r>
              <a:rPr lang="it-IT" sz="2000" dirty="0" err="1"/>
              <a:t>one</a:t>
            </a:r>
            <a:r>
              <a:rPr lang="it-IT" sz="2000" dirty="0"/>
              <a:t> </a:t>
            </a:r>
            <a:r>
              <a:rPr lang="it-IT" sz="2000" dirty="0" err="1"/>
              <a:t>is</a:t>
            </a:r>
            <a:r>
              <a:rPr lang="it-IT" sz="2000" dirty="0"/>
              <a:t> </a:t>
            </a:r>
            <a:r>
              <a:rPr lang="it-IT" sz="2000" dirty="0" err="1"/>
              <a:t>foreseen</a:t>
            </a:r>
            <a:r>
              <a:rPr lang="it-IT" sz="2000" dirty="0"/>
              <a:t> </a:t>
            </a:r>
            <a:r>
              <a:rPr lang="it-IT" sz="2000" dirty="0" err="1"/>
              <a:t>for</a:t>
            </a:r>
            <a:r>
              <a:rPr lang="it-IT" sz="2000" dirty="0"/>
              <a:t> the </a:t>
            </a:r>
            <a:r>
              <a:rPr lang="it-IT" sz="2000" dirty="0" err="1"/>
              <a:t>SuperKEK-B</a:t>
            </a:r>
            <a:endParaRPr lang="it-IT" sz="2000" dirty="0"/>
          </a:p>
          <a:p>
            <a:pPr algn="l"/>
            <a:endParaRPr lang="it-IT" sz="2000" dirty="0"/>
          </a:p>
          <a:p>
            <a:pPr algn="l"/>
            <a:r>
              <a:rPr lang="it-IT" sz="2000" dirty="0" err="1"/>
              <a:t>Both</a:t>
            </a:r>
            <a:r>
              <a:rPr lang="it-IT" sz="2000" dirty="0"/>
              <a:t> are </a:t>
            </a:r>
            <a:r>
              <a:rPr lang="it-IT" sz="2000" dirty="0" err="1"/>
              <a:t>based</a:t>
            </a:r>
            <a:r>
              <a:rPr lang="it-IT" sz="2000" dirty="0"/>
              <a:t> </a:t>
            </a:r>
            <a:r>
              <a:rPr lang="it-IT" sz="2000" dirty="0" err="1"/>
              <a:t>upon</a:t>
            </a:r>
            <a:r>
              <a:rPr lang="it-IT" sz="2000" dirty="0"/>
              <a:t> the </a:t>
            </a:r>
            <a:r>
              <a:rPr lang="it-IT" sz="2000" dirty="0" err="1"/>
              <a:t>use</a:t>
            </a:r>
            <a:r>
              <a:rPr lang="it-IT" sz="2000" dirty="0"/>
              <a:t> </a:t>
            </a:r>
            <a:r>
              <a:rPr lang="it-IT" sz="2000" dirty="0" err="1"/>
              <a:t>of</a:t>
            </a:r>
            <a:r>
              <a:rPr lang="it-IT" sz="2000" dirty="0"/>
              <a:t> </a:t>
            </a:r>
          </a:p>
          <a:p>
            <a:pPr algn="l"/>
            <a:endParaRPr lang="it-IT" sz="2000" dirty="0"/>
          </a:p>
          <a:p>
            <a:pPr algn="l"/>
            <a:r>
              <a:rPr lang="it-IT" sz="2000" b="1" dirty="0">
                <a:solidFill>
                  <a:srgbClr val="009900"/>
                </a:solidFill>
              </a:rPr>
              <a:t>■</a:t>
            </a:r>
            <a:r>
              <a:rPr lang="it-IT" sz="2000" b="1" dirty="0"/>
              <a:t> 30 ÷ 40 MW Klystrons</a:t>
            </a:r>
            <a:r>
              <a:rPr lang="it-IT" sz="2000" dirty="0"/>
              <a:t> and </a:t>
            </a:r>
          </a:p>
          <a:p>
            <a:pPr algn="l"/>
            <a:endParaRPr lang="it-IT" sz="2000" b="1" dirty="0"/>
          </a:p>
          <a:p>
            <a:pPr algn="l"/>
            <a:r>
              <a:rPr lang="it-IT" sz="2000" b="1" dirty="0">
                <a:solidFill>
                  <a:srgbClr val="009900"/>
                </a:solidFill>
              </a:rPr>
              <a:t>■</a:t>
            </a:r>
            <a:r>
              <a:rPr lang="it-IT" sz="2000" b="1" dirty="0"/>
              <a:t> SW, 2 mt copper sections, with average gradient of 12÷13 MV/m.</a:t>
            </a:r>
          </a:p>
          <a:p>
            <a:pPr algn="l"/>
            <a:endParaRPr lang="it-IT" sz="2000" b="1" dirty="0"/>
          </a:p>
          <a:p>
            <a:pPr algn="l"/>
            <a:r>
              <a:rPr lang="it-IT" sz="2000" dirty="0" err="1"/>
              <a:t>This</a:t>
            </a:r>
            <a:r>
              <a:rPr lang="it-IT" sz="2000" dirty="0"/>
              <a:t> </a:t>
            </a:r>
            <a:r>
              <a:rPr lang="it-IT" sz="2000" dirty="0" err="1"/>
              <a:t>is</a:t>
            </a:r>
            <a:r>
              <a:rPr lang="it-IT" sz="2000" dirty="0"/>
              <a:t> the “</a:t>
            </a:r>
            <a:r>
              <a:rPr lang="it-IT" sz="2000" b="1" dirty="0"/>
              <a:t>state </a:t>
            </a:r>
            <a:r>
              <a:rPr lang="it-IT" sz="2000" b="1" dirty="0" err="1"/>
              <a:t>of</a:t>
            </a:r>
            <a:r>
              <a:rPr lang="it-IT" sz="2000" b="1" dirty="0"/>
              <a:t> the art</a:t>
            </a:r>
            <a:r>
              <a:rPr lang="it-IT" sz="2000" dirty="0"/>
              <a:t>” </a:t>
            </a:r>
            <a:r>
              <a:rPr lang="it-IT" sz="2000" dirty="0" err="1"/>
              <a:t>of</a:t>
            </a:r>
            <a:r>
              <a:rPr lang="it-IT" sz="2000" dirty="0"/>
              <a:t> </a:t>
            </a:r>
            <a:r>
              <a:rPr lang="it-IT" sz="2000" dirty="0" err="1"/>
              <a:t>L-band</a:t>
            </a:r>
            <a:r>
              <a:rPr lang="it-IT" sz="2000" dirty="0"/>
              <a:t> </a:t>
            </a:r>
            <a:r>
              <a:rPr lang="it-IT" sz="2000" dirty="0" err="1"/>
              <a:t>warm</a:t>
            </a:r>
            <a:r>
              <a:rPr lang="it-IT" sz="2000" dirty="0"/>
              <a:t> </a:t>
            </a:r>
            <a:r>
              <a:rPr lang="it-IT" sz="2000" dirty="0" err="1"/>
              <a:t>linacs</a:t>
            </a:r>
            <a:r>
              <a:rPr lang="it-IT" sz="2000" dirty="0"/>
              <a:t>.</a:t>
            </a:r>
          </a:p>
          <a:p>
            <a:pPr algn="l"/>
            <a:endParaRPr lang="it-IT" sz="2000" dirty="0" smtClean="0"/>
          </a:p>
          <a:p>
            <a:pPr algn="l"/>
            <a:r>
              <a:rPr lang="en-US" sz="2000" dirty="0" smtClean="0"/>
              <a:t>At present we do not have a </a:t>
            </a:r>
            <a:r>
              <a:rPr lang="en-US" sz="2000" dirty="0"/>
              <a:t>cost </a:t>
            </a:r>
            <a:r>
              <a:rPr lang="en-US" sz="2000" dirty="0" smtClean="0"/>
              <a:t>estimate</a:t>
            </a:r>
            <a:endParaRPr lang="it-IT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7408692" y="6477874"/>
            <a:ext cx="16441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R. </a:t>
            </a:r>
            <a:r>
              <a:rPr lang="en-US" i="1" dirty="0" err="1" smtClean="0"/>
              <a:t>Boni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3" name="Rectangle 70"/>
          <p:cNvSpPr>
            <a:spLocks noChangeArrowheads="1"/>
          </p:cNvSpPr>
          <p:nvPr/>
        </p:nvSpPr>
        <p:spPr bwMode="auto">
          <a:xfrm>
            <a:off x="900113" y="4076700"/>
            <a:ext cx="6119812" cy="2087563"/>
          </a:xfrm>
          <a:prstGeom prst="rect">
            <a:avLst/>
          </a:prstGeom>
          <a:solidFill>
            <a:srgbClr val="DDDDDD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24" name="Text Box 4"/>
          <p:cNvSpPr txBox="1">
            <a:spLocks noChangeArrowheads="1"/>
          </p:cNvSpPr>
          <p:nvPr/>
        </p:nvSpPr>
        <p:spPr bwMode="auto">
          <a:xfrm>
            <a:off x="22225" y="17463"/>
            <a:ext cx="1851025" cy="346075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it-IT">
                <a:solidFill>
                  <a:srgbClr val="FF0000"/>
                </a:solidFill>
              </a:rPr>
              <a:t>High Energy Linac</a:t>
            </a:r>
          </a:p>
        </p:txBody>
      </p:sp>
      <p:grpSp>
        <p:nvGrpSpPr>
          <p:cNvPr id="2" name="Group 42"/>
          <p:cNvGrpSpPr>
            <a:grpSpLocks/>
          </p:cNvGrpSpPr>
          <p:nvPr/>
        </p:nvGrpSpPr>
        <p:grpSpPr bwMode="auto">
          <a:xfrm>
            <a:off x="468313" y="1628775"/>
            <a:ext cx="7339012" cy="1811338"/>
            <a:chOff x="507" y="704"/>
            <a:chExt cx="4623" cy="1141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507" y="704"/>
              <a:ext cx="3497" cy="683"/>
              <a:chOff x="431" y="348"/>
              <a:chExt cx="3497" cy="683"/>
            </a:xfrm>
          </p:grpSpPr>
          <p:sp>
            <p:nvSpPr>
              <p:cNvPr id="34866" name="Text Box 6"/>
              <p:cNvSpPr txBox="1">
                <a:spLocks noChangeArrowheads="1"/>
              </p:cNvSpPr>
              <p:nvPr/>
            </p:nvSpPr>
            <p:spPr bwMode="auto">
              <a:xfrm>
                <a:off x="3585" y="348"/>
                <a:ext cx="343" cy="212"/>
              </a:xfrm>
              <a:prstGeom prst="rect">
                <a:avLst/>
              </a:prstGeom>
              <a:solidFill>
                <a:schemeClr val="accent1">
                  <a:alpha val="34901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b="1">
                    <a:latin typeface="Helvetica" charset="0"/>
                  </a:rPr>
                  <a:t>THERM</a:t>
                </a:r>
              </a:p>
              <a:p>
                <a:r>
                  <a:rPr lang="en-US" sz="800" b="1">
                    <a:latin typeface="Helvetica" charset="0"/>
                  </a:rPr>
                  <a:t>GUN</a:t>
                </a:r>
                <a:endParaRPr lang="en-US" sz="800" b="1">
                  <a:latin typeface="Comic Sans MS" charset="0"/>
                </a:endParaRPr>
              </a:p>
            </p:txBody>
          </p:sp>
          <p:sp>
            <p:nvSpPr>
              <p:cNvPr id="34867" name="Text Box 7"/>
              <p:cNvSpPr txBox="1">
                <a:spLocks noChangeArrowheads="1"/>
              </p:cNvSpPr>
              <p:nvPr/>
            </p:nvSpPr>
            <p:spPr bwMode="auto">
              <a:xfrm>
                <a:off x="3198" y="373"/>
                <a:ext cx="285" cy="154"/>
              </a:xfrm>
              <a:prstGeom prst="rect">
                <a:avLst/>
              </a:prstGeom>
              <a:solidFill>
                <a:srgbClr val="800080">
                  <a:alpha val="34901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l"/>
                <a:r>
                  <a:rPr lang="en-US" sz="1000" b="1">
                    <a:solidFill>
                      <a:srgbClr val="FFFF00"/>
                    </a:solidFill>
                    <a:latin typeface="Helvetica" charset="0"/>
                  </a:rPr>
                  <a:t>SHB</a:t>
                </a:r>
                <a:endParaRPr lang="en-US" sz="1000">
                  <a:latin typeface="Comic Sans MS" charset="0"/>
                </a:endParaRPr>
              </a:p>
            </p:txBody>
          </p:sp>
          <p:sp>
            <p:nvSpPr>
              <p:cNvPr id="34868" name="Text Box 8"/>
              <p:cNvSpPr txBox="1">
                <a:spLocks noChangeArrowheads="1"/>
              </p:cNvSpPr>
              <p:nvPr/>
            </p:nvSpPr>
            <p:spPr bwMode="auto">
              <a:xfrm>
                <a:off x="2336" y="373"/>
                <a:ext cx="227" cy="154"/>
              </a:xfrm>
              <a:prstGeom prst="rect">
                <a:avLst/>
              </a:prstGeom>
              <a:solidFill>
                <a:srgbClr val="FF0000">
                  <a:alpha val="34901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l"/>
                <a:r>
                  <a:rPr lang="en-US" sz="1000" b="1">
                    <a:solidFill>
                      <a:srgbClr val="FFFF00"/>
                    </a:solidFill>
                    <a:latin typeface="Helvetica" charset="0"/>
                  </a:rPr>
                  <a:t>PC</a:t>
                </a:r>
                <a:endParaRPr lang="en-US" sz="900">
                  <a:latin typeface="Comic Sans MS" charset="0"/>
                </a:endParaRPr>
              </a:p>
            </p:txBody>
          </p:sp>
          <p:pic>
            <p:nvPicPr>
              <p:cNvPr id="34869" name="Picture 9" descr="superacc_layout"/>
              <p:cNvPicPr>
                <a:picLocks noChangeAspect="1" noChangeArrowheads="1"/>
              </p:cNvPicPr>
              <p:nvPr/>
            </p:nvPicPr>
            <p:blipFill>
              <a:blip r:embed="rId3">
                <a:alphaModFix amt="35000"/>
              </a:blip>
              <a:srcRect/>
              <a:stretch>
                <a:fillRect/>
              </a:stretch>
            </p:blipFill>
            <p:spPr bwMode="auto">
              <a:xfrm rot="10781000">
                <a:off x="431" y="354"/>
                <a:ext cx="912" cy="677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</p:spPr>
          </p:pic>
          <p:sp>
            <p:nvSpPr>
              <p:cNvPr id="34870" name="Line 10"/>
              <p:cNvSpPr>
                <a:spLocks noChangeShapeType="1"/>
              </p:cNvSpPr>
              <p:nvPr/>
            </p:nvSpPr>
            <p:spPr bwMode="auto">
              <a:xfrm flipH="1">
                <a:off x="822" y="438"/>
                <a:ext cx="52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871" name="Rectangle 11"/>
              <p:cNvSpPr>
                <a:spLocks noChangeArrowheads="1"/>
              </p:cNvSpPr>
              <p:nvPr/>
            </p:nvSpPr>
            <p:spPr bwMode="auto">
              <a:xfrm>
                <a:off x="1384" y="386"/>
                <a:ext cx="907" cy="130"/>
              </a:xfrm>
              <a:prstGeom prst="rect">
                <a:avLst/>
              </a:prstGeom>
              <a:solidFill>
                <a:schemeClr val="accent1">
                  <a:alpha val="34901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872" name="Rectangle 12"/>
              <p:cNvSpPr>
                <a:spLocks noChangeArrowheads="1"/>
              </p:cNvSpPr>
              <p:nvPr/>
            </p:nvSpPr>
            <p:spPr bwMode="auto">
              <a:xfrm>
                <a:off x="2654" y="386"/>
                <a:ext cx="499" cy="130"/>
              </a:xfrm>
              <a:prstGeom prst="rect">
                <a:avLst/>
              </a:prstGeom>
              <a:solidFill>
                <a:srgbClr val="0000FF">
                  <a:alpha val="34901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873" name="Text Box 13"/>
              <p:cNvSpPr txBox="1">
                <a:spLocks noChangeArrowheads="1"/>
              </p:cNvSpPr>
              <p:nvPr/>
            </p:nvSpPr>
            <p:spPr bwMode="auto">
              <a:xfrm>
                <a:off x="2690" y="371"/>
                <a:ext cx="404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l"/>
                <a:r>
                  <a:rPr lang="it-IT" sz="900" b="1">
                    <a:solidFill>
                      <a:srgbClr val="FFFF00"/>
                    </a:solidFill>
                    <a:latin typeface="Comic Sans MS" charset="0"/>
                  </a:rPr>
                  <a:t>0.6 GeV</a:t>
                </a:r>
              </a:p>
            </p:txBody>
          </p:sp>
          <p:sp>
            <p:nvSpPr>
              <p:cNvPr id="34874" name="Text Box 14"/>
              <p:cNvSpPr txBox="1">
                <a:spLocks noChangeArrowheads="1"/>
              </p:cNvSpPr>
              <p:nvPr/>
            </p:nvSpPr>
            <p:spPr bwMode="auto">
              <a:xfrm>
                <a:off x="1656" y="378"/>
                <a:ext cx="306" cy="1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l"/>
                <a:r>
                  <a:rPr lang="it-IT" sz="800" b="1">
                    <a:solidFill>
                      <a:schemeClr val="accent2"/>
                    </a:solidFill>
                    <a:latin typeface="Comic Sans MS" charset="0"/>
                  </a:rPr>
                  <a:t>1 GeV</a:t>
                </a:r>
              </a:p>
            </p:txBody>
          </p:sp>
        </p:grpSp>
        <p:grpSp>
          <p:nvGrpSpPr>
            <p:cNvPr id="4" name="Group 15"/>
            <p:cNvGrpSpPr>
              <a:grpSpLocks/>
            </p:cNvGrpSpPr>
            <p:nvPr/>
          </p:nvGrpSpPr>
          <p:grpSpPr bwMode="auto">
            <a:xfrm>
              <a:off x="912" y="1255"/>
              <a:ext cx="4218" cy="590"/>
              <a:chOff x="836" y="899"/>
              <a:chExt cx="4218" cy="590"/>
            </a:xfrm>
          </p:grpSpPr>
          <p:sp>
            <p:nvSpPr>
              <p:cNvPr id="34852" name="Text Box 16"/>
              <p:cNvSpPr txBox="1">
                <a:spLocks noChangeArrowheads="1"/>
              </p:cNvSpPr>
              <p:nvPr/>
            </p:nvSpPr>
            <p:spPr bwMode="auto">
              <a:xfrm>
                <a:off x="1610" y="899"/>
                <a:ext cx="631" cy="154"/>
              </a:xfrm>
              <a:prstGeom prst="rect">
                <a:avLst/>
              </a:prstGeom>
              <a:solidFill>
                <a:schemeClr val="hlink">
                  <a:alpha val="23921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000" b="1">
                    <a:solidFill>
                      <a:srgbClr val="FFFF00"/>
                    </a:solidFill>
                    <a:latin typeface="Helvetica" charset="0"/>
                  </a:rPr>
                  <a:t>BC</a:t>
                </a:r>
                <a:endParaRPr lang="en-US" sz="1200">
                  <a:latin typeface="Comic Sans MS" charset="0"/>
                </a:endParaRPr>
              </a:p>
            </p:txBody>
          </p:sp>
          <p:sp>
            <p:nvSpPr>
              <p:cNvPr id="34853" name="Line 17"/>
              <p:cNvSpPr>
                <a:spLocks noChangeShapeType="1"/>
              </p:cNvSpPr>
              <p:nvPr/>
            </p:nvSpPr>
            <p:spPr bwMode="auto">
              <a:xfrm flipV="1">
                <a:off x="836" y="977"/>
                <a:ext cx="720" cy="1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854" name="AutoShape 18"/>
              <p:cNvSpPr>
                <a:spLocks noChangeArrowheads="1"/>
              </p:cNvSpPr>
              <p:nvPr/>
            </p:nvSpPr>
            <p:spPr bwMode="auto">
              <a:xfrm rot="-8201082">
                <a:off x="2420" y="1025"/>
                <a:ext cx="192" cy="192"/>
              </a:xfrm>
              <a:prstGeom prst="rtTriangle">
                <a:avLst/>
              </a:prstGeom>
              <a:solidFill>
                <a:schemeClr val="accent1">
                  <a:alpha val="23921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855" name="Line 19"/>
              <p:cNvSpPr>
                <a:spLocks noChangeShapeType="1"/>
              </p:cNvSpPr>
              <p:nvPr/>
            </p:nvSpPr>
            <p:spPr bwMode="auto">
              <a:xfrm flipV="1">
                <a:off x="2276" y="1169"/>
                <a:ext cx="24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856" name="Line 20"/>
              <p:cNvSpPr>
                <a:spLocks noChangeShapeType="1"/>
              </p:cNvSpPr>
              <p:nvPr/>
            </p:nvSpPr>
            <p:spPr bwMode="auto">
              <a:xfrm>
                <a:off x="2660" y="1121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857" name="Line 21"/>
              <p:cNvSpPr>
                <a:spLocks noChangeShapeType="1"/>
              </p:cNvSpPr>
              <p:nvPr/>
            </p:nvSpPr>
            <p:spPr bwMode="auto">
              <a:xfrm>
                <a:off x="2276" y="977"/>
                <a:ext cx="24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858" name="Rectangle 22"/>
              <p:cNvSpPr>
                <a:spLocks noChangeArrowheads="1"/>
              </p:cNvSpPr>
              <p:nvPr/>
            </p:nvSpPr>
            <p:spPr bwMode="auto">
              <a:xfrm>
                <a:off x="1761" y="1301"/>
                <a:ext cx="499" cy="131"/>
              </a:xfrm>
              <a:prstGeom prst="rect">
                <a:avLst/>
              </a:prstGeom>
              <a:solidFill>
                <a:srgbClr val="0000FF">
                  <a:alpha val="23921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859" name="Text Box 23"/>
              <p:cNvSpPr txBox="1">
                <a:spLocks noChangeArrowheads="1"/>
              </p:cNvSpPr>
              <p:nvPr/>
            </p:nvSpPr>
            <p:spPr bwMode="auto">
              <a:xfrm>
                <a:off x="1039" y="1277"/>
                <a:ext cx="258" cy="212"/>
              </a:xfrm>
              <a:prstGeom prst="rect">
                <a:avLst/>
              </a:prstGeom>
              <a:solidFill>
                <a:schemeClr val="accent1">
                  <a:alpha val="23921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b="1">
                    <a:latin typeface="Helvetica" charset="0"/>
                  </a:rPr>
                  <a:t>POL</a:t>
                </a:r>
              </a:p>
              <a:p>
                <a:r>
                  <a:rPr lang="en-US" sz="800" b="1">
                    <a:latin typeface="Helvetica" charset="0"/>
                  </a:rPr>
                  <a:t>GUN</a:t>
                </a:r>
                <a:endParaRPr lang="en-US" sz="800" b="1">
                  <a:latin typeface="Comic Sans MS" charset="0"/>
                </a:endParaRPr>
              </a:p>
            </p:txBody>
          </p:sp>
          <p:sp>
            <p:nvSpPr>
              <p:cNvPr id="34860" name="Text Box 24"/>
              <p:cNvSpPr txBox="1">
                <a:spLocks noChangeArrowheads="1"/>
              </p:cNvSpPr>
              <p:nvPr/>
            </p:nvSpPr>
            <p:spPr bwMode="auto">
              <a:xfrm>
                <a:off x="1398" y="1297"/>
                <a:ext cx="285" cy="154"/>
              </a:xfrm>
              <a:prstGeom prst="rect">
                <a:avLst/>
              </a:prstGeom>
              <a:solidFill>
                <a:srgbClr val="800080">
                  <a:alpha val="23921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l"/>
                <a:r>
                  <a:rPr lang="en-US" sz="1000" b="1">
                    <a:solidFill>
                      <a:srgbClr val="FFFF00"/>
                    </a:solidFill>
                    <a:latin typeface="Helvetica" charset="0"/>
                  </a:rPr>
                  <a:t>SHB</a:t>
                </a:r>
                <a:endParaRPr lang="en-US" sz="1000">
                  <a:latin typeface="Comic Sans MS" charset="0"/>
                </a:endParaRPr>
              </a:p>
            </p:txBody>
          </p:sp>
          <p:sp>
            <p:nvSpPr>
              <p:cNvPr id="34861" name="Rectangle 25"/>
              <p:cNvSpPr>
                <a:spLocks noChangeArrowheads="1"/>
              </p:cNvSpPr>
              <p:nvPr/>
            </p:nvSpPr>
            <p:spPr bwMode="auto">
              <a:xfrm>
                <a:off x="2816" y="1043"/>
                <a:ext cx="1950" cy="132"/>
              </a:xfrm>
              <a:prstGeom prst="rect">
                <a:avLst/>
              </a:prstGeom>
              <a:solidFill>
                <a:schemeClr val="accent2">
                  <a:alpha val="23921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it-IT" sz="1200">
                  <a:solidFill>
                    <a:schemeClr val="accent2"/>
                  </a:solidFill>
                  <a:latin typeface="Comic Sans MS" charset="0"/>
                </a:endParaRPr>
              </a:p>
            </p:txBody>
          </p:sp>
          <p:sp>
            <p:nvSpPr>
              <p:cNvPr id="34862" name="Text Box 26"/>
              <p:cNvSpPr txBox="1">
                <a:spLocks noChangeArrowheads="1"/>
              </p:cNvSpPr>
              <p:nvPr/>
            </p:nvSpPr>
            <p:spPr bwMode="auto">
              <a:xfrm>
                <a:off x="3608" y="1048"/>
                <a:ext cx="554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l"/>
                <a:r>
                  <a:rPr lang="it-IT" sz="900" b="1">
                    <a:solidFill>
                      <a:srgbClr val="FFFF00"/>
                    </a:solidFill>
                    <a:latin typeface="Comic Sans MS" charset="0"/>
                  </a:rPr>
                  <a:t>5.7 - 4 GeV</a:t>
                </a:r>
              </a:p>
            </p:txBody>
          </p:sp>
          <p:sp>
            <p:nvSpPr>
              <p:cNvPr id="34863" name="Line 27"/>
              <p:cNvSpPr>
                <a:spLocks noChangeShapeType="1"/>
              </p:cNvSpPr>
              <p:nvPr/>
            </p:nvSpPr>
            <p:spPr bwMode="auto">
              <a:xfrm flipV="1">
                <a:off x="4782" y="955"/>
                <a:ext cx="272" cy="136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864" name="Line 28"/>
              <p:cNvSpPr>
                <a:spLocks noChangeShapeType="1"/>
              </p:cNvSpPr>
              <p:nvPr/>
            </p:nvSpPr>
            <p:spPr bwMode="auto">
              <a:xfrm>
                <a:off x="4754" y="1115"/>
                <a:ext cx="272" cy="136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865" name="Text Box 29"/>
              <p:cNvSpPr txBox="1">
                <a:spLocks noChangeArrowheads="1"/>
              </p:cNvSpPr>
              <p:nvPr/>
            </p:nvSpPr>
            <p:spPr bwMode="auto">
              <a:xfrm>
                <a:off x="1837" y="1312"/>
                <a:ext cx="435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l"/>
                <a:r>
                  <a:rPr lang="it-IT" sz="900" b="1">
                    <a:solidFill>
                      <a:srgbClr val="FFFF00"/>
                    </a:solidFill>
                    <a:latin typeface="Comic Sans MS" charset="0"/>
                  </a:rPr>
                  <a:t>0.2  GeV</a:t>
                </a:r>
              </a:p>
            </p:txBody>
          </p:sp>
        </p:grpSp>
        <p:sp>
          <p:nvSpPr>
            <p:cNvPr id="34849" name="Text Box 31"/>
            <p:cNvSpPr txBox="1">
              <a:spLocks noChangeArrowheads="1"/>
            </p:cNvSpPr>
            <p:nvPr/>
          </p:nvSpPr>
          <p:spPr bwMode="auto">
            <a:xfrm>
              <a:off x="1700" y="747"/>
              <a:ext cx="353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it-IT" sz="1000" b="1">
                  <a:solidFill>
                    <a:schemeClr val="bg1"/>
                  </a:solidFill>
                  <a:latin typeface="Comic Sans MS" charset="0"/>
                </a:rPr>
                <a:t>1 GeV</a:t>
              </a:r>
            </a:p>
          </p:txBody>
        </p:sp>
        <p:sp>
          <p:nvSpPr>
            <p:cNvPr id="34850" name="Rectangle 37"/>
            <p:cNvSpPr>
              <a:spLocks noChangeArrowheads="1"/>
            </p:cNvSpPr>
            <p:nvPr/>
          </p:nvSpPr>
          <p:spPr bwMode="auto">
            <a:xfrm>
              <a:off x="2880" y="1389"/>
              <a:ext cx="1996" cy="13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it-IT" sz="1200">
                <a:solidFill>
                  <a:srgbClr val="FF0000"/>
                </a:solidFill>
                <a:latin typeface="Comic Sans MS" charset="0"/>
              </a:endParaRPr>
            </a:p>
          </p:txBody>
        </p:sp>
        <p:sp>
          <p:nvSpPr>
            <p:cNvPr id="34851" name="Text Box 38"/>
            <p:cNvSpPr txBox="1">
              <a:spLocks noChangeArrowheads="1"/>
            </p:cNvSpPr>
            <p:nvPr/>
          </p:nvSpPr>
          <p:spPr bwMode="auto">
            <a:xfrm>
              <a:off x="3239" y="1375"/>
              <a:ext cx="132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it-IT" sz="1200" b="1">
                  <a:solidFill>
                    <a:srgbClr val="FFFF00"/>
                  </a:solidFill>
                  <a:latin typeface="Comic Sans MS" charset="0"/>
                </a:rPr>
                <a:t>e+ 5.7 GeV   e- 4.2 GeV</a:t>
              </a:r>
            </a:p>
          </p:txBody>
        </p:sp>
      </p:grpSp>
      <p:grpSp>
        <p:nvGrpSpPr>
          <p:cNvPr id="5" name="Group 76"/>
          <p:cNvGrpSpPr>
            <a:grpSpLocks/>
          </p:cNvGrpSpPr>
          <p:nvPr/>
        </p:nvGrpSpPr>
        <p:grpSpPr bwMode="auto">
          <a:xfrm>
            <a:off x="6300788" y="188913"/>
            <a:ext cx="2592387" cy="1728787"/>
            <a:chOff x="3969" y="119"/>
            <a:chExt cx="1633" cy="1089"/>
          </a:xfrm>
        </p:grpSpPr>
        <p:sp>
          <p:nvSpPr>
            <p:cNvPr id="34842" name="Rectangle 33"/>
            <p:cNvSpPr>
              <a:spLocks noChangeArrowheads="1"/>
            </p:cNvSpPr>
            <p:nvPr/>
          </p:nvSpPr>
          <p:spPr bwMode="auto">
            <a:xfrm>
              <a:off x="3969" y="119"/>
              <a:ext cx="1633" cy="1089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it-IT" sz="1200"/>
            </a:p>
          </p:txBody>
        </p:sp>
        <p:sp>
          <p:nvSpPr>
            <p:cNvPr id="34843" name="Text Box 35"/>
            <p:cNvSpPr txBox="1">
              <a:spLocks noChangeArrowheads="1"/>
            </p:cNvSpPr>
            <p:nvPr/>
          </p:nvSpPr>
          <p:spPr bwMode="auto">
            <a:xfrm>
              <a:off x="4015" y="429"/>
              <a:ext cx="83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it-IT" sz="1200" b="1">
                  <a:solidFill>
                    <a:srgbClr val="FF0000"/>
                  </a:solidFill>
                </a:rPr>
                <a:t>Eacc ~ 25 MV/m</a:t>
              </a:r>
            </a:p>
          </p:txBody>
        </p:sp>
        <p:sp>
          <p:nvSpPr>
            <p:cNvPr id="34844" name="Text Box 36"/>
            <p:cNvSpPr txBox="1">
              <a:spLocks noChangeArrowheads="1"/>
            </p:cNvSpPr>
            <p:nvPr/>
          </p:nvSpPr>
          <p:spPr bwMode="auto">
            <a:xfrm>
              <a:off x="4023" y="679"/>
              <a:ext cx="96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it-IT" sz="1200" b="1">
                  <a:solidFill>
                    <a:srgbClr val="FF0000"/>
                  </a:solidFill>
                </a:rPr>
                <a:t>n. of klystrons:  40</a:t>
              </a:r>
            </a:p>
          </p:txBody>
        </p:sp>
        <p:sp>
          <p:nvSpPr>
            <p:cNvPr id="34845" name="Text Box 34"/>
            <p:cNvSpPr txBox="1">
              <a:spLocks noChangeArrowheads="1"/>
            </p:cNvSpPr>
            <p:nvPr/>
          </p:nvSpPr>
          <p:spPr bwMode="auto">
            <a:xfrm>
              <a:off x="4014" y="178"/>
              <a:ext cx="721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it-IT" sz="1200" b="1">
                  <a:solidFill>
                    <a:srgbClr val="FF0000"/>
                  </a:solidFill>
                </a:rPr>
                <a:t>F = 2856 MHz</a:t>
              </a:r>
            </a:p>
          </p:txBody>
        </p:sp>
        <p:sp>
          <p:nvSpPr>
            <p:cNvPr id="34846" name="Text Box 39"/>
            <p:cNvSpPr txBox="1">
              <a:spLocks noChangeArrowheads="1"/>
            </p:cNvSpPr>
            <p:nvPr/>
          </p:nvSpPr>
          <p:spPr bwMode="auto">
            <a:xfrm>
              <a:off x="4014" y="935"/>
              <a:ext cx="92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it-IT" sz="1200" b="1">
                  <a:solidFill>
                    <a:srgbClr val="FF0000"/>
                  </a:solidFill>
                </a:rPr>
                <a:t>n. of sections:  80</a:t>
              </a:r>
            </a:p>
          </p:txBody>
        </p:sp>
      </p:grpSp>
      <p:graphicFrame>
        <p:nvGraphicFramePr>
          <p:cNvPr id="34818" name="Object 2"/>
          <p:cNvGraphicFramePr>
            <a:graphicFrameLocks noChangeAspect="1"/>
          </p:cNvGraphicFramePr>
          <p:nvPr/>
        </p:nvGraphicFramePr>
        <p:xfrm>
          <a:off x="1331913" y="4364038"/>
          <a:ext cx="658812" cy="896937"/>
        </p:xfrm>
        <a:graphic>
          <a:graphicData uri="http://schemas.openxmlformats.org/presentationml/2006/ole">
            <p:oleObj spid="_x0000_s99330" name="Drawing" r:id="rId4" imgW="1244600" imgH="1689100" progId="">
              <p:embed/>
            </p:oleObj>
          </a:graphicData>
        </a:graphic>
      </p:graphicFrame>
      <p:sp>
        <p:nvSpPr>
          <p:cNvPr id="34827" name="Line 56"/>
          <p:cNvSpPr>
            <a:spLocks noChangeShapeType="1"/>
          </p:cNvSpPr>
          <p:nvPr/>
        </p:nvSpPr>
        <p:spPr bwMode="auto">
          <a:xfrm>
            <a:off x="1187450" y="5227638"/>
            <a:ext cx="31686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28" name="Line 57"/>
          <p:cNvSpPr>
            <a:spLocks noChangeShapeType="1"/>
          </p:cNvSpPr>
          <p:nvPr/>
        </p:nvSpPr>
        <p:spPr bwMode="auto">
          <a:xfrm>
            <a:off x="4500563" y="5227638"/>
            <a:ext cx="1150937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29" name="Line 58"/>
          <p:cNvSpPr>
            <a:spLocks noChangeShapeType="1"/>
          </p:cNvSpPr>
          <p:nvPr/>
        </p:nvSpPr>
        <p:spPr bwMode="auto">
          <a:xfrm>
            <a:off x="5795963" y="5227638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34819" name="Object 3"/>
          <p:cNvGraphicFramePr>
            <a:graphicFrameLocks noChangeAspect="1"/>
          </p:cNvGraphicFramePr>
          <p:nvPr/>
        </p:nvGraphicFramePr>
        <p:xfrm>
          <a:off x="2112963" y="4370388"/>
          <a:ext cx="658812" cy="896937"/>
        </p:xfrm>
        <a:graphic>
          <a:graphicData uri="http://schemas.openxmlformats.org/presentationml/2006/ole">
            <p:oleObj spid="_x0000_s99331" name="Drawing" r:id="rId5" imgW="1244600" imgH="1689100" progId="">
              <p:embed/>
            </p:oleObj>
          </a:graphicData>
        </a:graphic>
      </p:graphicFrame>
      <p:graphicFrame>
        <p:nvGraphicFramePr>
          <p:cNvPr id="34820" name="Object 4"/>
          <p:cNvGraphicFramePr>
            <a:graphicFrameLocks noChangeAspect="1"/>
          </p:cNvGraphicFramePr>
          <p:nvPr/>
        </p:nvGraphicFramePr>
        <p:xfrm>
          <a:off x="2894013" y="4376738"/>
          <a:ext cx="658812" cy="896937"/>
        </p:xfrm>
        <a:graphic>
          <a:graphicData uri="http://schemas.openxmlformats.org/presentationml/2006/ole">
            <p:oleObj spid="_x0000_s99332" name="Drawing" r:id="rId6" imgW="1244600" imgH="1689100" progId="">
              <p:embed/>
            </p:oleObj>
          </a:graphicData>
        </a:graphic>
      </p:graphicFrame>
      <p:graphicFrame>
        <p:nvGraphicFramePr>
          <p:cNvPr id="34821" name="Object 5"/>
          <p:cNvGraphicFramePr>
            <a:graphicFrameLocks noChangeAspect="1"/>
          </p:cNvGraphicFramePr>
          <p:nvPr/>
        </p:nvGraphicFramePr>
        <p:xfrm>
          <a:off x="3675063" y="4383088"/>
          <a:ext cx="658812" cy="896937"/>
        </p:xfrm>
        <a:graphic>
          <a:graphicData uri="http://schemas.openxmlformats.org/presentationml/2006/ole">
            <p:oleObj spid="_x0000_s99333" name="Drawing" r:id="rId7" imgW="1244600" imgH="1689100" progId="">
              <p:embed/>
            </p:oleObj>
          </a:graphicData>
        </a:graphic>
      </p:graphicFrame>
      <p:graphicFrame>
        <p:nvGraphicFramePr>
          <p:cNvPr id="34822" name="Object 6"/>
          <p:cNvGraphicFramePr>
            <a:graphicFrameLocks noChangeAspect="1"/>
          </p:cNvGraphicFramePr>
          <p:nvPr/>
        </p:nvGraphicFramePr>
        <p:xfrm>
          <a:off x="5813425" y="4364038"/>
          <a:ext cx="658813" cy="896937"/>
        </p:xfrm>
        <a:graphic>
          <a:graphicData uri="http://schemas.openxmlformats.org/presentationml/2006/ole">
            <p:oleObj spid="_x0000_s99334" name="Drawing" r:id="rId8" imgW="1244600" imgH="1689100" progId="">
              <p:embed/>
            </p:oleObj>
          </a:graphicData>
        </a:graphic>
      </p:graphicFrame>
      <p:sp>
        <p:nvSpPr>
          <p:cNvPr id="34830" name="Text Box 63"/>
          <p:cNvSpPr txBox="1">
            <a:spLocks noChangeArrowheads="1"/>
          </p:cNvSpPr>
          <p:nvPr/>
        </p:nvSpPr>
        <p:spPr bwMode="auto">
          <a:xfrm>
            <a:off x="1476375" y="4170363"/>
            <a:ext cx="3905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it-IT" sz="900" b="1">
                <a:latin typeface="Comic Sans MS" charset="0"/>
              </a:rPr>
              <a:t>KLY</a:t>
            </a:r>
          </a:p>
        </p:txBody>
      </p:sp>
      <p:sp>
        <p:nvSpPr>
          <p:cNvPr id="34831" name="Text Box 64"/>
          <p:cNvSpPr txBox="1">
            <a:spLocks noChangeArrowheads="1"/>
          </p:cNvSpPr>
          <p:nvPr/>
        </p:nvSpPr>
        <p:spPr bwMode="auto">
          <a:xfrm>
            <a:off x="1592263" y="4508500"/>
            <a:ext cx="544512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it-IT" sz="900" b="1">
                <a:latin typeface="Comic Sans MS" charset="0"/>
              </a:rPr>
              <a:t>60MW</a:t>
            </a:r>
          </a:p>
        </p:txBody>
      </p:sp>
      <p:sp>
        <p:nvSpPr>
          <p:cNvPr id="34832" name="Text Box 65"/>
          <p:cNvSpPr txBox="1">
            <a:spLocks noChangeArrowheads="1"/>
          </p:cNvSpPr>
          <p:nvPr/>
        </p:nvSpPr>
        <p:spPr bwMode="auto">
          <a:xfrm>
            <a:off x="971550" y="5011738"/>
            <a:ext cx="54451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it-IT" sz="900" b="1">
                <a:solidFill>
                  <a:srgbClr val="FF0000"/>
                </a:solidFill>
                <a:latin typeface="Comic Sans MS" charset="0"/>
              </a:rPr>
              <a:t>60MW</a:t>
            </a:r>
          </a:p>
        </p:txBody>
      </p:sp>
      <p:sp>
        <p:nvSpPr>
          <p:cNvPr id="34833" name="AutoShape 66"/>
          <p:cNvSpPr>
            <a:spLocks/>
          </p:cNvSpPr>
          <p:nvPr/>
        </p:nvSpPr>
        <p:spPr bwMode="auto">
          <a:xfrm rot="-5400000">
            <a:off x="1606550" y="5108576"/>
            <a:ext cx="71437" cy="576262"/>
          </a:xfrm>
          <a:prstGeom prst="leftBrace">
            <a:avLst>
              <a:gd name="adj1" fmla="val 6722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34" name="Text Box 67"/>
          <p:cNvSpPr txBox="1">
            <a:spLocks noChangeArrowheads="1"/>
          </p:cNvSpPr>
          <p:nvPr/>
        </p:nvSpPr>
        <p:spPr bwMode="auto">
          <a:xfrm>
            <a:off x="1187450" y="5445125"/>
            <a:ext cx="8763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it-IT" sz="1000" b="1">
                <a:latin typeface="Comic Sans MS" charset="0"/>
              </a:rPr>
              <a:t>~ 150 MeV</a:t>
            </a:r>
          </a:p>
        </p:txBody>
      </p:sp>
      <p:sp>
        <p:nvSpPr>
          <p:cNvPr id="34835" name="Line 68"/>
          <p:cNvSpPr>
            <a:spLocks noChangeShapeType="1"/>
          </p:cNvSpPr>
          <p:nvPr/>
        </p:nvSpPr>
        <p:spPr bwMode="auto">
          <a:xfrm>
            <a:off x="1260475" y="5803900"/>
            <a:ext cx="52562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36" name="Text Box 69"/>
          <p:cNvSpPr txBox="1">
            <a:spLocks noChangeArrowheads="1"/>
          </p:cNvSpPr>
          <p:nvPr/>
        </p:nvSpPr>
        <p:spPr bwMode="auto">
          <a:xfrm>
            <a:off x="3492500" y="5588000"/>
            <a:ext cx="7651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it-IT" sz="1000" b="1">
                <a:latin typeface="Comic Sans MS" charset="0"/>
              </a:rPr>
              <a:t>~ 270 mt</a:t>
            </a:r>
          </a:p>
        </p:txBody>
      </p:sp>
      <p:sp>
        <p:nvSpPr>
          <p:cNvPr id="34837" name="Line 71"/>
          <p:cNvSpPr>
            <a:spLocks noChangeShapeType="1"/>
          </p:cNvSpPr>
          <p:nvPr/>
        </p:nvSpPr>
        <p:spPr bwMode="auto">
          <a:xfrm flipH="1">
            <a:off x="4427538" y="2995613"/>
            <a:ext cx="1008062" cy="100806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38" name="Text Box 72"/>
          <p:cNvSpPr txBox="1">
            <a:spLocks noChangeArrowheads="1"/>
          </p:cNvSpPr>
          <p:nvPr/>
        </p:nvSpPr>
        <p:spPr bwMode="auto">
          <a:xfrm>
            <a:off x="539750" y="547688"/>
            <a:ext cx="1535113" cy="274637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it-IT" sz="1200" b="1">
                <a:solidFill>
                  <a:schemeClr val="bg1"/>
                </a:solidFill>
              </a:rPr>
              <a:t>… S-band solution</a:t>
            </a:r>
          </a:p>
        </p:txBody>
      </p:sp>
      <p:grpSp>
        <p:nvGrpSpPr>
          <p:cNvPr id="6" name="Group 73"/>
          <p:cNvGrpSpPr>
            <a:grpSpLocks/>
          </p:cNvGrpSpPr>
          <p:nvPr/>
        </p:nvGrpSpPr>
        <p:grpSpPr bwMode="auto">
          <a:xfrm>
            <a:off x="6443663" y="2132013"/>
            <a:ext cx="563562" cy="547687"/>
            <a:chOff x="4389" y="1434"/>
            <a:chExt cx="355" cy="345"/>
          </a:xfrm>
        </p:grpSpPr>
        <p:sp>
          <p:nvSpPr>
            <p:cNvPr id="34840" name="Line 74"/>
            <p:cNvSpPr>
              <a:spLocks noChangeShapeType="1"/>
            </p:cNvSpPr>
            <p:nvPr/>
          </p:nvSpPr>
          <p:spPr bwMode="auto">
            <a:xfrm flipV="1">
              <a:off x="4389" y="1570"/>
              <a:ext cx="215" cy="209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prstDash val="sysDot"/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841" name="Text Box 75"/>
            <p:cNvSpPr txBox="1">
              <a:spLocks noChangeArrowheads="1"/>
            </p:cNvSpPr>
            <p:nvPr/>
          </p:nvSpPr>
          <p:spPr bwMode="auto">
            <a:xfrm>
              <a:off x="4558" y="1434"/>
              <a:ext cx="18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it-IT">
                  <a:solidFill>
                    <a:srgbClr val="0000FF"/>
                  </a:solidFill>
                  <a:latin typeface="Comic Sans MS" charset="0"/>
                </a:rPr>
                <a:t>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7" name="Rectangle 63"/>
          <p:cNvSpPr>
            <a:spLocks noChangeArrowheads="1"/>
          </p:cNvSpPr>
          <p:nvPr/>
        </p:nvSpPr>
        <p:spPr bwMode="auto">
          <a:xfrm>
            <a:off x="900113" y="4005263"/>
            <a:ext cx="6048375" cy="2087562"/>
          </a:xfrm>
          <a:prstGeom prst="rect">
            <a:avLst/>
          </a:prstGeom>
          <a:solidFill>
            <a:srgbClr val="DDDDDD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48" name="Text Box 5"/>
          <p:cNvSpPr txBox="1">
            <a:spLocks noChangeArrowheads="1"/>
          </p:cNvSpPr>
          <p:nvPr/>
        </p:nvSpPr>
        <p:spPr bwMode="auto">
          <a:xfrm>
            <a:off x="22225" y="17463"/>
            <a:ext cx="1851025" cy="346075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it-IT">
                <a:solidFill>
                  <a:srgbClr val="FF0000"/>
                </a:solidFill>
              </a:rPr>
              <a:t>High Energy Linac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468313" y="1557338"/>
            <a:ext cx="5551487" cy="1084262"/>
            <a:chOff x="431" y="348"/>
            <a:chExt cx="3497" cy="683"/>
          </a:xfrm>
        </p:grpSpPr>
        <p:sp>
          <p:nvSpPr>
            <p:cNvPr id="35889" name="Text Box 12"/>
            <p:cNvSpPr txBox="1">
              <a:spLocks noChangeArrowheads="1"/>
            </p:cNvSpPr>
            <p:nvPr/>
          </p:nvSpPr>
          <p:spPr bwMode="auto">
            <a:xfrm>
              <a:off x="3585" y="348"/>
              <a:ext cx="343" cy="212"/>
            </a:xfrm>
            <a:prstGeom prst="rect">
              <a:avLst/>
            </a:prstGeom>
            <a:solidFill>
              <a:schemeClr val="accent1">
                <a:alpha val="34901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1">
                  <a:latin typeface="Helvetica" charset="0"/>
                </a:rPr>
                <a:t>THERM</a:t>
              </a:r>
            </a:p>
            <a:p>
              <a:r>
                <a:rPr lang="en-US" sz="800" b="1">
                  <a:latin typeface="Helvetica" charset="0"/>
                </a:rPr>
                <a:t>GUN</a:t>
              </a:r>
              <a:endParaRPr lang="en-US" sz="800" b="1">
                <a:latin typeface="Comic Sans MS" charset="0"/>
              </a:endParaRPr>
            </a:p>
          </p:txBody>
        </p:sp>
        <p:sp>
          <p:nvSpPr>
            <p:cNvPr id="35890" name="Text Box 13"/>
            <p:cNvSpPr txBox="1">
              <a:spLocks noChangeArrowheads="1"/>
            </p:cNvSpPr>
            <p:nvPr/>
          </p:nvSpPr>
          <p:spPr bwMode="auto">
            <a:xfrm>
              <a:off x="3198" y="373"/>
              <a:ext cx="285" cy="154"/>
            </a:xfrm>
            <a:prstGeom prst="rect">
              <a:avLst/>
            </a:prstGeom>
            <a:solidFill>
              <a:srgbClr val="800080">
                <a:alpha val="34901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1000" b="1">
                  <a:solidFill>
                    <a:srgbClr val="FFFF00"/>
                  </a:solidFill>
                  <a:latin typeface="Helvetica" charset="0"/>
                </a:rPr>
                <a:t>SHB</a:t>
              </a:r>
              <a:endParaRPr lang="en-US" sz="1000">
                <a:latin typeface="Comic Sans MS" charset="0"/>
              </a:endParaRPr>
            </a:p>
          </p:txBody>
        </p:sp>
        <p:sp>
          <p:nvSpPr>
            <p:cNvPr id="35891" name="Text Box 14"/>
            <p:cNvSpPr txBox="1">
              <a:spLocks noChangeArrowheads="1"/>
            </p:cNvSpPr>
            <p:nvPr/>
          </p:nvSpPr>
          <p:spPr bwMode="auto">
            <a:xfrm>
              <a:off x="2336" y="373"/>
              <a:ext cx="227" cy="154"/>
            </a:xfrm>
            <a:prstGeom prst="rect">
              <a:avLst/>
            </a:prstGeom>
            <a:solidFill>
              <a:srgbClr val="FF0000">
                <a:alpha val="34901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1000" b="1">
                  <a:solidFill>
                    <a:srgbClr val="FFFF00"/>
                  </a:solidFill>
                  <a:latin typeface="Helvetica" charset="0"/>
                </a:rPr>
                <a:t>PC</a:t>
              </a:r>
              <a:endParaRPr lang="en-US" sz="900">
                <a:latin typeface="Comic Sans MS" charset="0"/>
              </a:endParaRPr>
            </a:p>
          </p:txBody>
        </p:sp>
        <p:pic>
          <p:nvPicPr>
            <p:cNvPr id="35892" name="Picture 15" descr="superacc_layout"/>
            <p:cNvPicPr>
              <a:picLocks noChangeAspect="1" noChangeArrowheads="1"/>
            </p:cNvPicPr>
            <p:nvPr/>
          </p:nvPicPr>
          <p:blipFill>
            <a:blip r:embed="rId3">
              <a:alphaModFix amt="35000"/>
            </a:blip>
            <a:srcRect/>
            <a:stretch>
              <a:fillRect/>
            </a:stretch>
          </p:blipFill>
          <p:spPr bwMode="auto">
            <a:xfrm rot="10781000">
              <a:off x="431" y="354"/>
              <a:ext cx="912" cy="677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</p:pic>
        <p:sp>
          <p:nvSpPr>
            <p:cNvPr id="35893" name="Line 16"/>
            <p:cNvSpPr>
              <a:spLocks noChangeShapeType="1"/>
            </p:cNvSpPr>
            <p:nvPr/>
          </p:nvSpPr>
          <p:spPr bwMode="auto">
            <a:xfrm flipH="1">
              <a:off x="822" y="438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94" name="Rectangle 17"/>
            <p:cNvSpPr>
              <a:spLocks noChangeArrowheads="1"/>
            </p:cNvSpPr>
            <p:nvPr/>
          </p:nvSpPr>
          <p:spPr bwMode="auto">
            <a:xfrm>
              <a:off x="1384" y="386"/>
              <a:ext cx="907" cy="130"/>
            </a:xfrm>
            <a:prstGeom prst="rect">
              <a:avLst/>
            </a:prstGeom>
            <a:solidFill>
              <a:schemeClr val="accent1">
                <a:alpha val="34901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95" name="Rectangle 18"/>
            <p:cNvSpPr>
              <a:spLocks noChangeArrowheads="1"/>
            </p:cNvSpPr>
            <p:nvPr/>
          </p:nvSpPr>
          <p:spPr bwMode="auto">
            <a:xfrm>
              <a:off x="2654" y="386"/>
              <a:ext cx="499" cy="130"/>
            </a:xfrm>
            <a:prstGeom prst="rect">
              <a:avLst/>
            </a:prstGeom>
            <a:solidFill>
              <a:srgbClr val="0000FF">
                <a:alpha val="34901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96" name="Text Box 19"/>
            <p:cNvSpPr txBox="1">
              <a:spLocks noChangeArrowheads="1"/>
            </p:cNvSpPr>
            <p:nvPr/>
          </p:nvSpPr>
          <p:spPr bwMode="auto">
            <a:xfrm>
              <a:off x="2690" y="371"/>
              <a:ext cx="404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it-IT" sz="900" b="1">
                  <a:solidFill>
                    <a:srgbClr val="FFFF00"/>
                  </a:solidFill>
                  <a:latin typeface="Comic Sans MS" charset="0"/>
                </a:rPr>
                <a:t>0.6 GeV</a:t>
              </a:r>
            </a:p>
          </p:txBody>
        </p:sp>
        <p:sp>
          <p:nvSpPr>
            <p:cNvPr id="35897" name="Text Box 20"/>
            <p:cNvSpPr txBox="1">
              <a:spLocks noChangeArrowheads="1"/>
            </p:cNvSpPr>
            <p:nvPr/>
          </p:nvSpPr>
          <p:spPr bwMode="auto">
            <a:xfrm>
              <a:off x="1656" y="378"/>
              <a:ext cx="306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it-IT" sz="800" b="1">
                  <a:solidFill>
                    <a:schemeClr val="accent2"/>
                  </a:solidFill>
                  <a:latin typeface="Comic Sans MS" charset="0"/>
                </a:rPr>
                <a:t>1 GeV</a:t>
              </a:r>
            </a:p>
          </p:txBody>
        </p:sp>
      </p:grp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1111250" y="2432050"/>
            <a:ext cx="6696075" cy="936625"/>
            <a:chOff x="836" y="899"/>
            <a:chExt cx="4218" cy="590"/>
          </a:xfrm>
        </p:grpSpPr>
        <p:sp>
          <p:nvSpPr>
            <p:cNvPr id="35875" name="Text Box 22"/>
            <p:cNvSpPr txBox="1">
              <a:spLocks noChangeArrowheads="1"/>
            </p:cNvSpPr>
            <p:nvPr/>
          </p:nvSpPr>
          <p:spPr bwMode="auto">
            <a:xfrm>
              <a:off x="1610" y="899"/>
              <a:ext cx="631" cy="154"/>
            </a:xfrm>
            <a:prstGeom prst="rect">
              <a:avLst/>
            </a:prstGeom>
            <a:solidFill>
              <a:schemeClr val="hlink">
                <a:alpha val="23921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1000" b="1">
                  <a:solidFill>
                    <a:srgbClr val="FFFF00"/>
                  </a:solidFill>
                  <a:latin typeface="Helvetica" charset="0"/>
                </a:rPr>
                <a:t>BC</a:t>
              </a:r>
              <a:endParaRPr lang="en-US" sz="1200">
                <a:latin typeface="Comic Sans MS" charset="0"/>
              </a:endParaRPr>
            </a:p>
          </p:txBody>
        </p:sp>
        <p:sp>
          <p:nvSpPr>
            <p:cNvPr id="35876" name="Line 23"/>
            <p:cNvSpPr>
              <a:spLocks noChangeShapeType="1"/>
            </p:cNvSpPr>
            <p:nvPr/>
          </p:nvSpPr>
          <p:spPr bwMode="auto">
            <a:xfrm flipV="1">
              <a:off x="836" y="977"/>
              <a:ext cx="720" cy="1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77" name="AutoShape 24"/>
            <p:cNvSpPr>
              <a:spLocks noChangeArrowheads="1"/>
            </p:cNvSpPr>
            <p:nvPr/>
          </p:nvSpPr>
          <p:spPr bwMode="auto">
            <a:xfrm rot="-8201082">
              <a:off x="2420" y="1025"/>
              <a:ext cx="192" cy="192"/>
            </a:xfrm>
            <a:prstGeom prst="rtTriangle">
              <a:avLst/>
            </a:prstGeom>
            <a:solidFill>
              <a:schemeClr val="accent1">
                <a:alpha val="23921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78" name="Line 25"/>
            <p:cNvSpPr>
              <a:spLocks noChangeShapeType="1"/>
            </p:cNvSpPr>
            <p:nvPr/>
          </p:nvSpPr>
          <p:spPr bwMode="auto">
            <a:xfrm flipV="1">
              <a:off x="2276" y="1169"/>
              <a:ext cx="24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79" name="Line 26"/>
            <p:cNvSpPr>
              <a:spLocks noChangeShapeType="1"/>
            </p:cNvSpPr>
            <p:nvPr/>
          </p:nvSpPr>
          <p:spPr bwMode="auto">
            <a:xfrm>
              <a:off x="2660" y="1121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80" name="Line 27"/>
            <p:cNvSpPr>
              <a:spLocks noChangeShapeType="1"/>
            </p:cNvSpPr>
            <p:nvPr/>
          </p:nvSpPr>
          <p:spPr bwMode="auto">
            <a:xfrm>
              <a:off x="2276" y="977"/>
              <a:ext cx="24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81" name="Rectangle 28"/>
            <p:cNvSpPr>
              <a:spLocks noChangeArrowheads="1"/>
            </p:cNvSpPr>
            <p:nvPr/>
          </p:nvSpPr>
          <p:spPr bwMode="auto">
            <a:xfrm>
              <a:off x="1761" y="1301"/>
              <a:ext cx="499" cy="131"/>
            </a:xfrm>
            <a:prstGeom prst="rect">
              <a:avLst/>
            </a:prstGeom>
            <a:solidFill>
              <a:srgbClr val="0000FF">
                <a:alpha val="23921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82" name="Text Box 29"/>
            <p:cNvSpPr txBox="1">
              <a:spLocks noChangeArrowheads="1"/>
            </p:cNvSpPr>
            <p:nvPr/>
          </p:nvSpPr>
          <p:spPr bwMode="auto">
            <a:xfrm>
              <a:off x="1039" y="1277"/>
              <a:ext cx="258" cy="212"/>
            </a:xfrm>
            <a:prstGeom prst="rect">
              <a:avLst/>
            </a:prstGeom>
            <a:solidFill>
              <a:schemeClr val="accent1">
                <a:alpha val="23921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1">
                  <a:latin typeface="Helvetica" charset="0"/>
                </a:rPr>
                <a:t>POL</a:t>
              </a:r>
            </a:p>
            <a:p>
              <a:r>
                <a:rPr lang="en-US" sz="800" b="1">
                  <a:latin typeface="Helvetica" charset="0"/>
                </a:rPr>
                <a:t>GUN</a:t>
              </a:r>
              <a:endParaRPr lang="en-US" sz="800" b="1">
                <a:latin typeface="Comic Sans MS" charset="0"/>
              </a:endParaRPr>
            </a:p>
          </p:txBody>
        </p:sp>
        <p:sp>
          <p:nvSpPr>
            <p:cNvPr id="35883" name="Text Box 30"/>
            <p:cNvSpPr txBox="1">
              <a:spLocks noChangeArrowheads="1"/>
            </p:cNvSpPr>
            <p:nvPr/>
          </p:nvSpPr>
          <p:spPr bwMode="auto">
            <a:xfrm>
              <a:off x="1398" y="1297"/>
              <a:ext cx="285" cy="154"/>
            </a:xfrm>
            <a:prstGeom prst="rect">
              <a:avLst/>
            </a:prstGeom>
            <a:solidFill>
              <a:srgbClr val="800080">
                <a:alpha val="23921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1000" b="1">
                  <a:solidFill>
                    <a:srgbClr val="FFFF00"/>
                  </a:solidFill>
                  <a:latin typeface="Helvetica" charset="0"/>
                </a:rPr>
                <a:t>SHB</a:t>
              </a:r>
              <a:endParaRPr lang="en-US" sz="1000">
                <a:latin typeface="Comic Sans MS" charset="0"/>
              </a:endParaRPr>
            </a:p>
          </p:txBody>
        </p:sp>
        <p:sp>
          <p:nvSpPr>
            <p:cNvPr id="35884" name="Rectangle 31"/>
            <p:cNvSpPr>
              <a:spLocks noChangeArrowheads="1"/>
            </p:cNvSpPr>
            <p:nvPr/>
          </p:nvSpPr>
          <p:spPr bwMode="auto">
            <a:xfrm>
              <a:off x="2816" y="1043"/>
              <a:ext cx="1950" cy="132"/>
            </a:xfrm>
            <a:prstGeom prst="rect">
              <a:avLst/>
            </a:prstGeom>
            <a:solidFill>
              <a:schemeClr val="accent2">
                <a:alpha val="23921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it-IT" sz="1200">
                <a:solidFill>
                  <a:schemeClr val="accent2"/>
                </a:solidFill>
                <a:latin typeface="Comic Sans MS" charset="0"/>
              </a:endParaRPr>
            </a:p>
          </p:txBody>
        </p:sp>
        <p:sp>
          <p:nvSpPr>
            <p:cNvPr id="35885" name="Text Box 32"/>
            <p:cNvSpPr txBox="1">
              <a:spLocks noChangeArrowheads="1"/>
            </p:cNvSpPr>
            <p:nvPr/>
          </p:nvSpPr>
          <p:spPr bwMode="auto">
            <a:xfrm>
              <a:off x="3608" y="1048"/>
              <a:ext cx="554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it-IT" sz="900" b="1">
                  <a:solidFill>
                    <a:srgbClr val="FFFF00"/>
                  </a:solidFill>
                  <a:latin typeface="Comic Sans MS" charset="0"/>
                </a:rPr>
                <a:t>5.7 - 4 GeV</a:t>
              </a:r>
            </a:p>
          </p:txBody>
        </p:sp>
        <p:sp>
          <p:nvSpPr>
            <p:cNvPr id="35886" name="Line 33"/>
            <p:cNvSpPr>
              <a:spLocks noChangeShapeType="1"/>
            </p:cNvSpPr>
            <p:nvPr/>
          </p:nvSpPr>
          <p:spPr bwMode="auto">
            <a:xfrm flipV="1">
              <a:off x="4782" y="955"/>
              <a:ext cx="272" cy="13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87" name="Line 34"/>
            <p:cNvSpPr>
              <a:spLocks noChangeShapeType="1"/>
            </p:cNvSpPr>
            <p:nvPr/>
          </p:nvSpPr>
          <p:spPr bwMode="auto">
            <a:xfrm>
              <a:off x="4754" y="1115"/>
              <a:ext cx="272" cy="13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88" name="Text Box 35"/>
            <p:cNvSpPr txBox="1">
              <a:spLocks noChangeArrowheads="1"/>
            </p:cNvSpPr>
            <p:nvPr/>
          </p:nvSpPr>
          <p:spPr bwMode="auto">
            <a:xfrm>
              <a:off x="1837" y="1312"/>
              <a:ext cx="435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it-IT" sz="900" b="1">
                  <a:solidFill>
                    <a:srgbClr val="FFFF00"/>
                  </a:solidFill>
                  <a:latin typeface="Comic Sans MS" charset="0"/>
                </a:rPr>
                <a:t>0.2  GeV</a:t>
              </a:r>
            </a:p>
          </p:txBody>
        </p:sp>
      </p:grpSp>
      <p:sp>
        <p:nvSpPr>
          <p:cNvPr id="35851" name="Text Box 36"/>
          <p:cNvSpPr txBox="1">
            <a:spLocks noChangeArrowheads="1"/>
          </p:cNvSpPr>
          <p:nvPr/>
        </p:nvSpPr>
        <p:spPr bwMode="auto">
          <a:xfrm>
            <a:off x="2362200" y="1625600"/>
            <a:ext cx="5603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it-IT" sz="1000" b="1">
                <a:solidFill>
                  <a:schemeClr val="bg1"/>
                </a:solidFill>
                <a:latin typeface="Comic Sans MS" charset="0"/>
              </a:rPr>
              <a:t>1 GeV</a:t>
            </a:r>
          </a:p>
        </p:txBody>
      </p:sp>
      <p:sp>
        <p:nvSpPr>
          <p:cNvPr id="35852" name="Rectangle 37"/>
          <p:cNvSpPr>
            <a:spLocks noChangeArrowheads="1"/>
          </p:cNvSpPr>
          <p:nvPr/>
        </p:nvSpPr>
        <p:spPr bwMode="auto">
          <a:xfrm>
            <a:off x="4235450" y="2644775"/>
            <a:ext cx="3168650" cy="215900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 sz="1200">
              <a:solidFill>
                <a:srgbClr val="FF0000"/>
              </a:solidFill>
              <a:latin typeface="Comic Sans MS" charset="0"/>
            </a:endParaRPr>
          </a:p>
        </p:txBody>
      </p:sp>
      <p:sp>
        <p:nvSpPr>
          <p:cNvPr id="35853" name="Text Box 38"/>
          <p:cNvSpPr txBox="1">
            <a:spLocks noChangeArrowheads="1"/>
          </p:cNvSpPr>
          <p:nvPr/>
        </p:nvSpPr>
        <p:spPr bwMode="auto">
          <a:xfrm>
            <a:off x="4805363" y="2622550"/>
            <a:ext cx="21018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it-IT" sz="1200" b="1">
                <a:solidFill>
                  <a:srgbClr val="FFFF00"/>
                </a:solidFill>
                <a:latin typeface="Comic Sans MS" charset="0"/>
              </a:rPr>
              <a:t>e+ 5.7 GeV   e- 4.2 GeV</a:t>
            </a:r>
          </a:p>
        </p:txBody>
      </p:sp>
      <p:grpSp>
        <p:nvGrpSpPr>
          <p:cNvPr id="4" name="Group 64"/>
          <p:cNvGrpSpPr>
            <a:grpSpLocks/>
          </p:cNvGrpSpPr>
          <p:nvPr/>
        </p:nvGrpSpPr>
        <p:grpSpPr bwMode="auto">
          <a:xfrm>
            <a:off x="6300788" y="188913"/>
            <a:ext cx="2592387" cy="1728787"/>
            <a:chOff x="3969" y="119"/>
            <a:chExt cx="1633" cy="1089"/>
          </a:xfrm>
        </p:grpSpPr>
        <p:sp>
          <p:nvSpPr>
            <p:cNvPr id="35870" name="Rectangle 6"/>
            <p:cNvSpPr>
              <a:spLocks noChangeArrowheads="1"/>
            </p:cNvSpPr>
            <p:nvPr/>
          </p:nvSpPr>
          <p:spPr bwMode="auto">
            <a:xfrm>
              <a:off x="3969" y="119"/>
              <a:ext cx="1633" cy="1089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rgbClr val="FF00FF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it-IT" sz="1200">
                <a:solidFill>
                  <a:srgbClr val="FF00FF"/>
                </a:solidFill>
              </a:endParaRPr>
            </a:p>
          </p:txBody>
        </p:sp>
        <p:sp>
          <p:nvSpPr>
            <p:cNvPr id="35871" name="Text Box 7"/>
            <p:cNvSpPr txBox="1">
              <a:spLocks noChangeArrowheads="1"/>
            </p:cNvSpPr>
            <p:nvPr/>
          </p:nvSpPr>
          <p:spPr bwMode="auto">
            <a:xfrm>
              <a:off x="4015" y="429"/>
              <a:ext cx="83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it-IT" sz="1200" b="1">
                  <a:solidFill>
                    <a:srgbClr val="FF00FF"/>
                  </a:solidFill>
                </a:rPr>
                <a:t>Eacc ~ 40 MV/m</a:t>
              </a:r>
            </a:p>
          </p:txBody>
        </p:sp>
        <p:sp>
          <p:nvSpPr>
            <p:cNvPr id="35872" name="Text Box 8"/>
            <p:cNvSpPr txBox="1">
              <a:spLocks noChangeArrowheads="1"/>
            </p:cNvSpPr>
            <p:nvPr/>
          </p:nvSpPr>
          <p:spPr bwMode="auto">
            <a:xfrm>
              <a:off x="4023" y="679"/>
              <a:ext cx="96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it-IT" sz="1200" b="1">
                  <a:solidFill>
                    <a:srgbClr val="FF00FF"/>
                  </a:solidFill>
                </a:rPr>
                <a:t>n. of klystrons:  50</a:t>
              </a:r>
            </a:p>
          </p:txBody>
        </p:sp>
        <p:sp>
          <p:nvSpPr>
            <p:cNvPr id="35873" name="Text Box 9"/>
            <p:cNvSpPr txBox="1">
              <a:spLocks noChangeArrowheads="1"/>
            </p:cNvSpPr>
            <p:nvPr/>
          </p:nvSpPr>
          <p:spPr bwMode="auto">
            <a:xfrm>
              <a:off x="4014" y="178"/>
              <a:ext cx="721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it-IT" sz="1200" b="1">
                  <a:solidFill>
                    <a:srgbClr val="FF00FF"/>
                  </a:solidFill>
                </a:rPr>
                <a:t>F = 5712 MHz</a:t>
              </a:r>
            </a:p>
          </p:txBody>
        </p:sp>
        <p:sp>
          <p:nvSpPr>
            <p:cNvPr id="35874" name="Text Box 39"/>
            <p:cNvSpPr txBox="1">
              <a:spLocks noChangeArrowheads="1"/>
            </p:cNvSpPr>
            <p:nvPr/>
          </p:nvSpPr>
          <p:spPr bwMode="auto">
            <a:xfrm>
              <a:off x="4014" y="935"/>
              <a:ext cx="981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it-IT" sz="1200" b="1">
                  <a:solidFill>
                    <a:srgbClr val="FF00FF"/>
                  </a:solidFill>
                </a:rPr>
                <a:t>n. of sections:  100</a:t>
              </a:r>
            </a:p>
          </p:txBody>
        </p:sp>
      </p:grpSp>
      <p:sp>
        <p:nvSpPr>
          <p:cNvPr id="35855" name="Line 41"/>
          <p:cNvSpPr>
            <a:spLocks noChangeShapeType="1"/>
          </p:cNvSpPr>
          <p:nvPr/>
        </p:nvSpPr>
        <p:spPr bwMode="auto">
          <a:xfrm>
            <a:off x="1258888" y="5156200"/>
            <a:ext cx="31686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56" name="Line 42"/>
          <p:cNvSpPr>
            <a:spLocks noChangeShapeType="1"/>
          </p:cNvSpPr>
          <p:nvPr/>
        </p:nvSpPr>
        <p:spPr bwMode="auto">
          <a:xfrm>
            <a:off x="4572000" y="5156200"/>
            <a:ext cx="1150938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57" name="Line 43"/>
          <p:cNvSpPr>
            <a:spLocks noChangeShapeType="1"/>
          </p:cNvSpPr>
          <p:nvPr/>
        </p:nvSpPr>
        <p:spPr bwMode="auto">
          <a:xfrm>
            <a:off x="5867400" y="5156200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58" name="Text Box 48"/>
          <p:cNvSpPr txBox="1">
            <a:spLocks noChangeArrowheads="1"/>
          </p:cNvSpPr>
          <p:nvPr/>
        </p:nvSpPr>
        <p:spPr bwMode="auto">
          <a:xfrm>
            <a:off x="1392238" y="4076700"/>
            <a:ext cx="839787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it-IT" sz="900" b="1">
                <a:latin typeface="Comic Sans MS" charset="0"/>
              </a:rPr>
              <a:t>C-band KLY</a:t>
            </a:r>
          </a:p>
        </p:txBody>
      </p:sp>
      <p:sp>
        <p:nvSpPr>
          <p:cNvPr id="35859" name="Text Box 49"/>
          <p:cNvSpPr txBox="1">
            <a:spLocks noChangeArrowheads="1"/>
          </p:cNvSpPr>
          <p:nvPr/>
        </p:nvSpPr>
        <p:spPr bwMode="auto">
          <a:xfrm>
            <a:off x="1663700" y="4437063"/>
            <a:ext cx="54451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it-IT" sz="900" b="1">
                <a:latin typeface="Comic Sans MS" charset="0"/>
              </a:rPr>
              <a:t>50MW</a:t>
            </a:r>
          </a:p>
        </p:txBody>
      </p:sp>
      <p:sp>
        <p:nvSpPr>
          <p:cNvPr id="35860" name="Text Box 50"/>
          <p:cNvSpPr txBox="1">
            <a:spLocks noChangeArrowheads="1"/>
          </p:cNvSpPr>
          <p:nvPr/>
        </p:nvSpPr>
        <p:spPr bwMode="auto">
          <a:xfrm>
            <a:off x="942975" y="4940300"/>
            <a:ext cx="6635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it-IT" sz="900" b="1">
                <a:solidFill>
                  <a:srgbClr val="FF0000"/>
                </a:solidFill>
                <a:latin typeface="Comic Sans MS" charset="0"/>
              </a:rPr>
              <a:t>~ 70MW</a:t>
            </a:r>
          </a:p>
        </p:txBody>
      </p:sp>
      <p:sp>
        <p:nvSpPr>
          <p:cNvPr id="35861" name="AutoShape 51"/>
          <p:cNvSpPr>
            <a:spLocks/>
          </p:cNvSpPr>
          <p:nvPr/>
        </p:nvSpPr>
        <p:spPr bwMode="auto">
          <a:xfrm rot="-5400000">
            <a:off x="1677988" y="5037137"/>
            <a:ext cx="71438" cy="576263"/>
          </a:xfrm>
          <a:prstGeom prst="leftBrace">
            <a:avLst>
              <a:gd name="adj1" fmla="val 67222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62" name="Text Box 52"/>
          <p:cNvSpPr txBox="1">
            <a:spLocks noChangeArrowheads="1"/>
          </p:cNvSpPr>
          <p:nvPr/>
        </p:nvSpPr>
        <p:spPr bwMode="auto">
          <a:xfrm>
            <a:off x="1258888" y="5373688"/>
            <a:ext cx="8763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it-IT" sz="1000" b="1">
                <a:latin typeface="Comic Sans MS" charset="0"/>
              </a:rPr>
              <a:t>~ 120 MeV</a:t>
            </a:r>
          </a:p>
        </p:txBody>
      </p:sp>
      <p:sp>
        <p:nvSpPr>
          <p:cNvPr id="35863" name="Line 53"/>
          <p:cNvSpPr>
            <a:spLocks noChangeShapeType="1"/>
          </p:cNvSpPr>
          <p:nvPr/>
        </p:nvSpPr>
        <p:spPr bwMode="auto">
          <a:xfrm>
            <a:off x="1331913" y="5732463"/>
            <a:ext cx="52562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64" name="Text Box 54"/>
          <p:cNvSpPr txBox="1">
            <a:spLocks noChangeArrowheads="1"/>
          </p:cNvSpPr>
          <p:nvPr/>
        </p:nvSpPr>
        <p:spPr bwMode="auto">
          <a:xfrm>
            <a:off x="3563938" y="5516563"/>
            <a:ext cx="7651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it-IT" sz="1000" b="1">
                <a:latin typeface="Comic Sans MS" charset="0"/>
              </a:rPr>
              <a:t>~ 170 mt</a:t>
            </a:r>
          </a:p>
        </p:txBody>
      </p:sp>
      <p:sp>
        <p:nvSpPr>
          <p:cNvPr id="35865" name="Line 55"/>
          <p:cNvSpPr>
            <a:spLocks noChangeShapeType="1"/>
          </p:cNvSpPr>
          <p:nvPr/>
        </p:nvSpPr>
        <p:spPr bwMode="auto">
          <a:xfrm flipH="1">
            <a:off x="4427538" y="2924175"/>
            <a:ext cx="1008062" cy="1008063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66" name="Text Box 56"/>
          <p:cNvSpPr txBox="1">
            <a:spLocks noChangeArrowheads="1"/>
          </p:cNvSpPr>
          <p:nvPr/>
        </p:nvSpPr>
        <p:spPr bwMode="auto">
          <a:xfrm>
            <a:off x="539750" y="547688"/>
            <a:ext cx="1552575" cy="284162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it-IT" sz="1200" b="1">
                <a:solidFill>
                  <a:schemeClr val="bg1"/>
                </a:solidFill>
              </a:rPr>
              <a:t>… C-band solution</a:t>
            </a:r>
          </a:p>
        </p:txBody>
      </p:sp>
      <p:graphicFrame>
        <p:nvGraphicFramePr>
          <p:cNvPr id="35842" name="Object 2"/>
          <p:cNvGraphicFramePr>
            <a:graphicFrameLocks noChangeAspect="1"/>
          </p:cNvGraphicFramePr>
          <p:nvPr/>
        </p:nvGraphicFramePr>
        <p:xfrm>
          <a:off x="5940425" y="4292600"/>
          <a:ext cx="658813" cy="896938"/>
        </p:xfrm>
        <a:graphic>
          <a:graphicData uri="http://schemas.openxmlformats.org/presentationml/2006/ole">
            <p:oleObj spid="_x0000_s100354" name="Drawing" r:id="rId4" imgW="1244600" imgH="1689100" progId="">
              <p:embed/>
            </p:oleObj>
          </a:graphicData>
        </a:graphic>
      </p:graphicFrame>
      <p:graphicFrame>
        <p:nvGraphicFramePr>
          <p:cNvPr id="35843" name="Object 3"/>
          <p:cNvGraphicFramePr>
            <a:graphicFrameLocks noChangeAspect="1"/>
          </p:cNvGraphicFramePr>
          <p:nvPr/>
        </p:nvGraphicFramePr>
        <p:xfrm>
          <a:off x="3708400" y="4292600"/>
          <a:ext cx="658813" cy="896938"/>
        </p:xfrm>
        <a:graphic>
          <a:graphicData uri="http://schemas.openxmlformats.org/presentationml/2006/ole">
            <p:oleObj spid="_x0000_s100355" name="Drawing" r:id="rId5" imgW="1244600" imgH="1689100" progId="">
              <p:embed/>
            </p:oleObj>
          </a:graphicData>
        </a:graphic>
      </p:graphicFrame>
      <p:graphicFrame>
        <p:nvGraphicFramePr>
          <p:cNvPr id="35844" name="Object 4"/>
          <p:cNvGraphicFramePr>
            <a:graphicFrameLocks noChangeAspect="1"/>
          </p:cNvGraphicFramePr>
          <p:nvPr/>
        </p:nvGraphicFramePr>
        <p:xfrm>
          <a:off x="2916238" y="4292600"/>
          <a:ext cx="658812" cy="896938"/>
        </p:xfrm>
        <a:graphic>
          <a:graphicData uri="http://schemas.openxmlformats.org/presentationml/2006/ole">
            <p:oleObj spid="_x0000_s100356" name="Drawing" r:id="rId6" imgW="1244600" imgH="1689100" progId="">
              <p:embed/>
            </p:oleObj>
          </a:graphicData>
        </a:graphic>
      </p:graphicFrame>
      <p:graphicFrame>
        <p:nvGraphicFramePr>
          <p:cNvPr id="35845" name="Object 5"/>
          <p:cNvGraphicFramePr>
            <a:graphicFrameLocks noChangeAspect="1"/>
          </p:cNvGraphicFramePr>
          <p:nvPr/>
        </p:nvGraphicFramePr>
        <p:xfrm>
          <a:off x="2124075" y="4292600"/>
          <a:ext cx="658813" cy="896938"/>
        </p:xfrm>
        <a:graphic>
          <a:graphicData uri="http://schemas.openxmlformats.org/presentationml/2006/ole">
            <p:oleObj spid="_x0000_s100357" name="Drawing" r:id="rId7" imgW="1244600" imgH="1689100" progId="">
              <p:embed/>
            </p:oleObj>
          </a:graphicData>
        </a:graphic>
      </p:graphicFrame>
      <p:graphicFrame>
        <p:nvGraphicFramePr>
          <p:cNvPr id="35846" name="Object 6"/>
          <p:cNvGraphicFramePr>
            <a:graphicFrameLocks noChangeAspect="1"/>
          </p:cNvGraphicFramePr>
          <p:nvPr/>
        </p:nvGraphicFramePr>
        <p:xfrm>
          <a:off x="1403350" y="4292600"/>
          <a:ext cx="658813" cy="896938"/>
        </p:xfrm>
        <a:graphic>
          <a:graphicData uri="http://schemas.openxmlformats.org/presentationml/2006/ole">
            <p:oleObj spid="_x0000_s100358" name="Drawing" r:id="rId8" imgW="1244600" imgH="1689100" progId="">
              <p:embed/>
            </p:oleObj>
          </a:graphicData>
        </a:graphic>
      </p:graphicFrame>
      <p:grpSp>
        <p:nvGrpSpPr>
          <p:cNvPr id="5" name="Group 65"/>
          <p:cNvGrpSpPr>
            <a:grpSpLocks/>
          </p:cNvGrpSpPr>
          <p:nvPr/>
        </p:nvGrpSpPr>
        <p:grpSpPr bwMode="auto">
          <a:xfrm>
            <a:off x="6516688" y="2060575"/>
            <a:ext cx="563562" cy="547688"/>
            <a:chOff x="4389" y="1434"/>
            <a:chExt cx="355" cy="345"/>
          </a:xfrm>
        </p:grpSpPr>
        <p:sp>
          <p:nvSpPr>
            <p:cNvPr id="35868" name="Line 66"/>
            <p:cNvSpPr>
              <a:spLocks noChangeShapeType="1"/>
            </p:cNvSpPr>
            <p:nvPr/>
          </p:nvSpPr>
          <p:spPr bwMode="auto">
            <a:xfrm flipV="1">
              <a:off x="4389" y="1570"/>
              <a:ext cx="215" cy="209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prstDash val="sysDot"/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69" name="Text Box 67"/>
            <p:cNvSpPr txBox="1">
              <a:spLocks noChangeArrowheads="1"/>
            </p:cNvSpPr>
            <p:nvPr/>
          </p:nvSpPr>
          <p:spPr bwMode="auto">
            <a:xfrm>
              <a:off x="4558" y="1434"/>
              <a:ext cx="18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it-IT">
                  <a:solidFill>
                    <a:srgbClr val="0000FF"/>
                  </a:solidFill>
                  <a:latin typeface="Comic Sans MS" charset="0"/>
                </a:rPr>
                <a:t>e</a:t>
              </a: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866" name="Object 2"/>
          <p:cNvGraphicFramePr>
            <a:graphicFrameLocks noChangeAspect="1"/>
          </p:cNvGraphicFramePr>
          <p:nvPr/>
        </p:nvGraphicFramePr>
        <p:xfrm>
          <a:off x="101600" y="1773238"/>
          <a:ext cx="8856663" cy="574675"/>
        </p:xfrm>
        <a:graphic>
          <a:graphicData uri="http://schemas.openxmlformats.org/presentationml/2006/ole">
            <p:oleObj spid="_x0000_s101378" name="Drawing" r:id="rId3" imgW="10744200" imgH="711200" progId="">
              <p:embed/>
            </p:oleObj>
          </a:graphicData>
        </a:graphic>
      </p:graphicFrame>
      <p:sp>
        <p:nvSpPr>
          <p:cNvPr id="36868" name="Text Box 6"/>
          <p:cNvSpPr txBox="1">
            <a:spLocks noChangeArrowheads="1"/>
          </p:cNvSpPr>
          <p:nvPr/>
        </p:nvSpPr>
        <p:spPr bwMode="auto">
          <a:xfrm>
            <a:off x="38100" y="23813"/>
            <a:ext cx="2825750" cy="461665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/>
            <a:r>
              <a:rPr lang="it-IT" sz="2400" dirty="0" err="1"/>
              <a:t>Injector</a:t>
            </a:r>
            <a:r>
              <a:rPr lang="it-IT" sz="2400" dirty="0"/>
              <a:t> </a:t>
            </a:r>
            <a:r>
              <a:rPr lang="it-IT" sz="2400" dirty="0" err="1"/>
              <a:t>Complex</a:t>
            </a:r>
            <a:endParaRPr lang="it-IT" sz="2400" dirty="0"/>
          </a:p>
        </p:txBody>
      </p:sp>
      <p:sp>
        <p:nvSpPr>
          <p:cNvPr id="36869" name="Line 7"/>
          <p:cNvSpPr>
            <a:spLocks noChangeShapeType="1"/>
          </p:cNvSpPr>
          <p:nvPr/>
        </p:nvSpPr>
        <p:spPr bwMode="auto">
          <a:xfrm flipV="1">
            <a:off x="63500" y="1628775"/>
            <a:ext cx="88042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0" name="Text Box 8"/>
          <p:cNvSpPr txBox="1">
            <a:spLocks noChangeArrowheads="1"/>
          </p:cNvSpPr>
          <p:nvPr/>
        </p:nvSpPr>
        <p:spPr bwMode="auto">
          <a:xfrm>
            <a:off x="4330700" y="1323083"/>
            <a:ext cx="67777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 sz="1400" dirty="0">
                <a:latin typeface="Comic Sans MS" charset="0"/>
              </a:rPr>
              <a:t>315 </a:t>
            </a:r>
            <a:r>
              <a:rPr lang="it-IT" sz="1400" dirty="0" err="1">
                <a:latin typeface="Comic Sans MS" charset="0"/>
              </a:rPr>
              <a:t>m</a:t>
            </a:r>
            <a:endParaRPr lang="it-IT" sz="1400" dirty="0">
              <a:latin typeface="Comic Sans MS" charset="0"/>
            </a:endParaRPr>
          </a:p>
        </p:txBody>
      </p:sp>
      <p:sp>
        <p:nvSpPr>
          <p:cNvPr id="36871" name="Text Box 9"/>
          <p:cNvSpPr txBox="1">
            <a:spLocks noChangeArrowheads="1"/>
          </p:cNvSpPr>
          <p:nvPr/>
        </p:nvSpPr>
        <p:spPr bwMode="auto">
          <a:xfrm>
            <a:off x="4237038" y="945079"/>
            <a:ext cx="79305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 sz="1400" b="1" dirty="0" err="1">
                <a:solidFill>
                  <a:srgbClr val="FF0000"/>
                </a:solidFill>
              </a:rPr>
              <a:t>S-band</a:t>
            </a:r>
            <a:endParaRPr lang="it-IT" sz="1400" b="1" dirty="0">
              <a:solidFill>
                <a:srgbClr val="FF0000"/>
              </a:solidFill>
            </a:endParaRPr>
          </a:p>
        </p:txBody>
      </p:sp>
      <p:graphicFrame>
        <p:nvGraphicFramePr>
          <p:cNvPr id="36867" name="Object 3"/>
          <p:cNvGraphicFramePr>
            <a:graphicFrameLocks noChangeAspect="1"/>
          </p:cNvGraphicFramePr>
          <p:nvPr/>
        </p:nvGraphicFramePr>
        <p:xfrm>
          <a:off x="114300" y="3357563"/>
          <a:ext cx="6010275" cy="576262"/>
        </p:xfrm>
        <a:graphic>
          <a:graphicData uri="http://schemas.openxmlformats.org/presentationml/2006/ole">
            <p:oleObj spid="_x0000_s101379" name="Drawing" r:id="rId4" imgW="7302500" imgH="711200" progId="">
              <p:embed/>
            </p:oleObj>
          </a:graphicData>
        </a:graphic>
      </p:graphicFrame>
      <p:sp>
        <p:nvSpPr>
          <p:cNvPr id="36872" name="Line 11"/>
          <p:cNvSpPr>
            <a:spLocks noChangeShapeType="1"/>
          </p:cNvSpPr>
          <p:nvPr/>
        </p:nvSpPr>
        <p:spPr bwMode="auto">
          <a:xfrm>
            <a:off x="153988" y="4292600"/>
            <a:ext cx="60102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3" name="Text Box 12"/>
          <p:cNvSpPr txBox="1">
            <a:spLocks noChangeArrowheads="1"/>
          </p:cNvSpPr>
          <p:nvPr/>
        </p:nvSpPr>
        <p:spPr bwMode="auto">
          <a:xfrm>
            <a:off x="3000375" y="4005263"/>
            <a:ext cx="67777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 sz="1400" dirty="0">
                <a:latin typeface="Comic Sans MS" charset="0"/>
              </a:rPr>
              <a:t>215 </a:t>
            </a:r>
            <a:r>
              <a:rPr lang="it-IT" sz="1400" dirty="0" err="1">
                <a:latin typeface="Comic Sans MS" charset="0"/>
              </a:rPr>
              <a:t>m</a:t>
            </a:r>
            <a:endParaRPr lang="it-IT" sz="1400" dirty="0">
              <a:latin typeface="Comic Sans MS" charset="0"/>
            </a:endParaRPr>
          </a:p>
        </p:txBody>
      </p:sp>
      <p:sp>
        <p:nvSpPr>
          <p:cNvPr id="36874" name="Text Box 13"/>
          <p:cNvSpPr txBox="1">
            <a:spLocks noChangeArrowheads="1"/>
          </p:cNvSpPr>
          <p:nvPr/>
        </p:nvSpPr>
        <p:spPr bwMode="auto">
          <a:xfrm>
            <a:off x="2863850" y="4541321"/>
            <a:ext cx="80296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 sz="1400" b="1" dirty="0" err="1">
                <a:solidFill>
                  <a:srgbClr val="FF00FF"/>
                </a:solidFill>
              </a:rPr>
              <a:t>C-band</a:t>
            </a:r>
            <a:endParaRPr lang="it-IT" sz="1400" b="1" dirty="0">
              <a:solidFill>
                <a:srgbClr val="FF00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39800" y="5448300"/>
            <a:ext cx="40902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Bunch compressor and beam transport in a C-band </a:t>
            </a:r>
            <a:r>
              <a:rPr lang="en-US" dirty="0" err="1" smtClean="0"/>
              <a:t>linac</a:t>
            </a:r>
            <a:r>
              <a:rPr lang="en-US" dirty="0" smtClean="0"/>
              <a:t> need study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71837"/>
          </a:xfrm>
        </p:spPr>
        <p:txBody>
          <a:bodyPr>
            <a:noAutofit/>
          </a:bodyPr>
          <a:lstStyle/>
          <a:p>
            <a:r>
              <a:rPr lang="en-US" sz="2400" dirty="0" smtClean="0"/>
              <a:t>The “</a:t>
            </a:r>
            <a:r>
              <a:rPr lang="en-US" sz="2400" dirty="0" err="1" smtClean="0"/>
              <a:t>french</a:t>
            </a:r>
            <a:r>
              <a:rPr lang="en-US" sz="2400" dirty="0" smtClean="0"/>
              <a:t>” proposal for low energy positron production</a:t>
            </a:r>
            <a:br>
              <a:rPr lang="en-US" sz="2400" dirty="0" smtClean="0"/>
            </a:br>
            <a:r>
              <a:rPr lang="en-US" sz="2400" dirty="0" smtClean="0"/>
              <a:t> Freddy Poirier, R. </a:t>
            </a:r>
            <a:r>
              <a:rPr lang="en-US" sz="2400" dirty="0" err="1" smtClean="0"/>
              <a:t>Chehab</a:t>
            </a:r>
            <a:r>
              <a:rPr lang="en-US" sz="2400" dirty="0" smtClean="0"/>
              <a:t>, O. </a:t>
            </a:r>
            <a:r>
              <a:rPr lang="en-US" sz="2400" dirty="0" err="1" smtClean="0"/>
              <a:t>Dadoun</a:t>
            </a:r>
            <a:r>
              <a:rPr lang="en-US" sz="2400" dirty="0" smtClean="0"/>
              <a:t>, </a:t>
            </a:r>
            <a:r>
              <a:rPr lang="en-US" sz="2400" dirty="0" err="1" smtClean="0"/>
              <a:t>P.Lepercq</a:t>
            </a:r>
            <a:r>
              <a:rPr lang="en-US" sz="2400" dirty="0" smtClean="0"/>
              <a:t>, A. </a:t>
            </a:r>
            <a:r>
              <a:rPr lang="en-US" sz="2400" dirty="0" err="1" smtClean="0"/>
              <a:t>Variola</a:t>
            </a:r>
            <a:r>
              <a:rPr lang="en-US" sz="2400" dirty="0" smtClean="0"/>
              <a:t>  </a:t>
            </a:r>
            <a:r>
              <a:rPr lang="en-US" sz="2400" dirty="0" err="1" smtClean="0"/>
              <a:t>SuperB</a:t>
            </a:r>
            <a:r>
              <a:rPr lang="en-US" sz="2400" dirty="0" smtClean="0"/>
              <a:t> Workshop, Annecy, March 2010</a:t>
            </a:r>
            <a:endParaRPr lang="en-US" sz="24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2134580"/>
            <a:ext cx="8229600" cy="3991584"/>
          </a:xfrm>
        </p:spPr>
        <p:txBody>
          <a:bodyPr/>
          <a:lstStyle/>
          <a:p>
            <a:r>
              <a:rPr lang="en-US" dirty="0" smtClean="0"/>
              <a:t>At the </a:t>
            </a:r>
            <a:r>
              <a:rPr lang="en-US" dirty="0" err="1" smtClean="0"/>
              <a:t>SuperB</a:t>
            </a:r>
            <a:r>
              <a:rPr lang="en-US" dirty="0" smtClean="0"/>
              <a:t> Workshop in Annecy (March 2010) the LAL group proposed a high efficiency conversion system, consisting of an adiabatic capture system after the conversion target.</a:t>
            </a:r>
          </a:p>
          <a:p>
            <a:r>
              <a:rPr lang="en-US" dirty="0" smtClean="0"/>
              <a:t>In this proposal, </a:t>
            </a:r>
            <a:r>
              <a:rPr lang="en-US" dirty="0" err="1" smtClean="0"/>
              <a:t>e+/e</a:t>
            </a:r>
            <a:r>
              <a:rPr lang="en-US" dirty="0" smtClean="0"/>
              <a:t>- conversion takes place at 600 </a:t>
            </a:r>
            <a:r>
              <a:rPr lang="en-US" dirty="0" err="1" smtClean="0"/>
              <a:t>MeV</a:t>
            </a:r>
            <a:endParaRPr lang="en-US" dirty="0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5/29/11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60778-A5BF-644D-AA59-1B644FA26A31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145339" y="5609888"/>
            <a:ext cx="4304096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/>
              <a:t>Alessandro </a:t>
            </a:r>
            <a:r>
              <a:rPr lang="en-US" sz="2000" dirty="0" err="1" smtClean="0"/>
              <a:t>Variola</a:t>
            </a:r>
            <a:r>
              <a:rPr lang="en-US" sz="2000" dirty="0" smtClean="0"/>
              <a:t> will present the positron production system soon after</a:t>
            </a:r>
            <a:endParaRPr lang="en-US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90CDF-23A6-1B4C-9998-8A0B92AE3891}" type="slidenum">
              <a:rPr lang="fr-FR"/>
              <a:pPr/>
              <a:t>15</a:t>
            </a:fld>
            <a:endParaRPr lang="fr-FR"/>
          </a:p>
        </p:txBody>
      </p:sp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88913"/>
            <a:ext cx="8229600" cy="854075"/>
          </a:xfrm>
        </p:spPr>
        <p:txBody>
          <a:bodyPr/>
          <a:lstStyle/>
          <a:p>
            <a:r>
              <a:rPr lang="en-US" b="1" u="sng">
                <a:solidFill>
                  <a:schemeClr val="accent2"/>
                </a:solidFill>
              </a:rPr>
              <a:t>Recap</a:t>
            </a:r>
            <a:endParaRPr lang="fr-FR" b="1" u="sng">
              <a:solidFill>
                <a:schemeClr val="accent2"/>
              </a:solidFill>
            </a:endParaRP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836613"/>
            <a:ext cx="7138988" cy="1468437"/>
          </a:xfrm>
        </p:spPr>
        <p:txBody>
          <a:bodyPr/>
          <a:lstStyle/>
          <a:p>
            <a:r>
              <a:rPr lang="en-US" sz="2800"/>
              <a:t>4 Scenarios under investigation</a:t>
            </a:r>
            <a:endParaRPr lang="fr-FR" sz="2800"/>
          </a:p>
        </p:txBody>
      </p:sp>
      <p:pic>
        <p:nvPicPr>
          <p:cNvPr id="45061" name="Picture 5" descr="ser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59563" y="0"/>
            <a:ext cx="2484437" cy="314325"/>
          </a:xfrm>
          <a:prstGeom prst="rect">
            <a:avLst/>
          </a:prstGeom>
          <a:noFill/>
        </p:spPr>
      </p:pic>
      <p:graphicFrame>
        <p:nvGraphicFramePr>
          <p:cNvPr id="45136" name="Group 80"/>
          <p:cNvGraphicFramePr>
            <a:graphicFrameLocks noGrp="1"/>
          </p:cNvGraphicFramePr>
          <p:nvPr>
            <p:ph sz="half" idx="2"/>
          </p:nvPr>
        </p:nvGraphicFramePr>
        <p:xfrm>
          <a:off x="611188" y="1484313"/>
          <a:ext cx="7273925" cy="3809999"/>
        </p:xfrm>
        <a:graphic>
          <a:graphicData uri="http://schemas.openxmlformats.org/drawingml/2006/table">
            <a:tbl>
              <a:tblPr/>
              <a:tblGrid>
                <a:gridCol w="2447925"/>
                <a:gridCol w="1069975"/>
                <a:gridCol w="1250950"/>
                <a:gridCol w="1255712"/>
                <a:gridCol w="1249363"/>
              </a:tblGrid>
              <a:tr h="323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Scenario</a:t>
                      </a:r>
                      <a:endParaRPr kumimoji="0" lang="fr-F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fr-FR" sz="1800" b="1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fr-FR" sz="18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fr-FR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Arial" charset="0"/>
                        </a:rPr>
                        <a:t>4</a:t>
                      </a:r>
                      <a:endParaRPr kumimoji="0" lang="fr-FR" sz="1800" b="1" i="0" u="none" strike="noStrike" cap="none" normalizeH="0" baseline="0">
                        <a:ln>
                          <a:noFill/>
                        </a:ln>
                        <a:solidFill>
                          <a:srgbClr val="FF33CC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8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RF (MHz) – strategy</a:t>
                      </a:r>
                      <a:endParaRPr kumimoji="0" lang="fr-F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2856 - </a:t>
                      </a: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acc</a:t>
                      </a:r>
                      <a:endParaRPr kumimoji="0" lang="fr-FR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2856 – </a:t>
                      </a: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dec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(S-band)</a:t>
                      </a:r>
                      <a:endParaRPr kumimoji="0" lang="fr-FR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1428 – </a:t>
                      </a: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dec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(L-band)</a:t>
                      </a:r>
                      <a:endParaRPr kumimoji="0" lang="fr-FR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3000 </a:t>
                      </a: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dec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+ 1428 - </a:t>
                      </a: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acc </a:t>
                      </a:r>
                      <a:endParaRPr kumimoji="0" lang="fr-FR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Mean Energy (MeV)</a:t>
                      </a:r>
                      <a:endParaRPr kumimoji="0" lang="fr-F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302</a:t>
                      </a:r>
                      <a:endParaRPr kumimoji="0" lang="fr-F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287</a:t>
                      </a:r>
                      <a:endParaRPr kumimoji="0" lang="fr-F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295</a:t>
                      </a:r>
                      <a:endParaRPr kumimoji="0" lang="fr-F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333</a:t>
                      </a:r>
                      <a:endParaRPr kumimoji="0" lang="fr-F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</a:t>
                      </a:r>
                      <a:r>
                        <a:rPr kumimoji="0" 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rms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(MeV)</a:t>
                      </a:r>
                      <a:endParaRPr kumimoji="0" lang="fr-F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21.4</a:t>
                      </a:r>
                      <a:endParaRPr kumimoji="0" lang="fr-F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32.3 </a:t>
                      </a: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(12)</a:t>
                      </a:r>
                      <a:endParaRPr kumimoji="0" lang="fr-FR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16.83 </a:t>
                      </a: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(9.09)</a:t>
                      </a:r>
                      <a:endParaRPr kumimoji="0" lang="fr-FR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5.2 </a:t>
                      </a: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(3.2)</a:t>
                      </a:r>
                      <a:endParaRPr kumimoji="0" lang="fr-FR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Z</a:t>
                      </a:r>
                      <a:r>
                        <a:rPr kumimoji="0" 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rms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(mm)</a:t>
                      </a:r>
                      <a:endParaRPr kumimoji="0" lang="fr-F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2.7</a:t>
                      </a:r>
                      <a:endParaRPr kumimoji="0" lang="fr-FR" sz="1400" b="0" i="0" u="none" strike="noStrike" cap="none" normalizeH="0" baseline="30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6.4</a:t>
                      </a:r>
                      <a:endParaRPr kumimoji="0" lang="fr-FR" sz="1400" b="0" i="0" u="none" strike="noStrike" cap="none" normalizeH="0" baseline="30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8.89</a:t>
                      </a:r>
                      <a:endParaRPr kumimoji="0" lang="fr-FR" sz="1400" b="0" i="0" u="none" strike="noStrike" cap="none" normalizeH="0" baseline="30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3.5 </a:t>
                      </a:r>
                      <a:endParaRPr kumimoji="0" lang="fr-F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rms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(mm)</a:t>
                      </a:r>
                      <a:endParaRPr kumimoji="0" lang="fr-F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3.8</a:t>
                      </a:r>
                      <a:endParaRPr kumimoji="0" lang="fr-F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4.4</a:t>
                      </a:r>
                      <a:endParaRPr kumimoji="0" lang="fr-F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8.0</a:t>
                      </a:r>
                      <a:endParaRPr kumimoji="0" lang="fr-F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8.1</a:t>
                      </a:r>
                      <a:endParaRPr kumimoji="0" lang="fr-F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X’</a:t>
                      </a:r>
                      <a:r>
                        <a:rPr kumimoji="0" 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rms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(mrad)</a:t>
                      </a:r>
                      <a:endParaRPr kumimoji="0" lang="fr-F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1.02</a:t>
                      </a:r>
                      <a:endParaRPr kumimoji="0" lang="fr-F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1.11</a:t>
                      </a:r>
                      <a:endParaRPr kumimoji="0" lang="fr-F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1.69</a:t>
                      </a:r>
                      <a:endParaRPr kumimoji="0" lang="fr-F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1.4</a:t>
                      </a:r>
                      <a:endParaRPr kumimoji="0" lang="fr-F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</a:t>
                      </a:r>
                      <a:r>
                        <a:rPr kumimoji="0" 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=X’X (mm.mrad)</a:t>
                      </a:r>
                      <a:endParaRPr kumimoji="0" lang="fr-F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3.8</a:t>
                      </a:r>
                      <a:endParaRPr kumimoji="0" lang="fr-F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4.6</a:t>
                      </a:r>
                      <a:endParaRPr kumimoji="0" lang="fr-F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13.0</a:t>
                      </a:r>
                      <a:endParaRPr kumimoji="0" lang="fr-F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11.4</a:t>
                      </a:r>
                      <a:endParaRPr kumimoji="0" lang="fr-F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CC"/>
                    </a:solidFill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Total Yield 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(%)</a:t>
                      </a:r>
                      <a:endParaRPr kumimoji="0" lang="fr-F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2.8</a:t>
                      </a:r>
                      <a:endParaRPr kumimoji="0" lang="fr-F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7.53</a:t>
                      </a:r>
                      <a:endParaRPr kumimoji="0" lang="fr-F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32.3</a:t>
                      </a:r>
                      <a:endParaRPr kumimoji="0" lang="fr-F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31.9</a:t>
                      </a:r>
                      <a:endParaRPr kumimoji="0" lang="fr-F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Yield 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±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10MeV (%)</a:t>
                      </a:r>
                      <a:endParaRPr kumimoji="0" lang="fr-F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1.3</a:t>
                      </a:r>
                      <a:endParaRPr kumimoji="0" lang="fr-FR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3.9</a:t>
                      </a:r>
                      <a:endParaRPr kumimoji="0" lang="fr-FR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19.6</a:t>
                      </a:r>
                      <a:endParaRPr kumimoji="0" lang="fr-FR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29.3</a:t>
                      </a:r>
                      <a:endParaRPr kumimoji="0" lang="fr-FR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CC"/>
                    </a:solidFill>
                  </a:tcPr>
                </a:tc>
              </a:tr>
            </a:tbl>
          </a:graphicData>
        </a:graphic>
      </p:graphicFrame>
      <p:sp>
        <p:nvSpPr>
          <p:cNvPr id="45130" name="Text Box 74"/>
          <p:cNvSpPr txBox="1">
            <a:spLocks noChangeArrowheads="1"/>
          </p:cNvSpPr>
          <p:nvPr/>
        </p:nvSpPr>
        <p:spPr bwMode="auto">
          <a:xfrm>
            <a:off x="323850" y="5373688"/>
            <a:ext cx="7848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With a positron injection of 10 nC and a yield of 3.9%, we will have 2.43 10</a:t>
            </a:r>
            <a:r>
              <a:rPr lang="en-US" baseline="30000"/>
              <a:t>9 </a:t>
            </a:r>
            <a:r>
              <a:rPr lang="en-US"/>
              <a:t>positrons at 300 MeV </a:t>
            </a:r>
            <a:r>
              <a:rPr lang="en-US" sz="1200"/>
              <a:t>±10MeV</a:t>
            </a:r>
            <a:r>
              <a:rPr lang="en-US"/>
              <a:t> </a:t>
            </a:r>
            <a:r>
              <a:rPr lang="en-US" sz="1200"/>
              <a:t>(scenario 2 – 2.8 GHz)</a:t>
            </a:r>
            <a:endParaRPr lang="fr-FR" sz="1200"/>
          </a:p>
        </p:txBody>
      </p:sp>
      <p:sp>
        <p:nvSpPr>
          <p:cNvPr id="45131" name="Text Box 75"/>
          <p:cNvSpPr txBox="1">
            <a:spLocks noChangeArrowheads="1"/>
          </p:cNvSpPr>
          <p:nvPr/>
        </p:nvSpPr>
        <p:spPr bwMode="auto">
          <a:xfrm>
            <a:off x="179388" y="6165850"/>
            <a:ext cx="8640762" cy="5905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/>
              <a:t>These values are a good indication of how well the scenarios work but need we to bring these to 1 GeV (DR energy)</a:t>
            </a:r>
            <a:endParaRPr lang="fr-FR" sz="1600"/>
          </a:p>
        </p:txBody>
      </p:sp>
      <p:sp>
        <p:nvSpPr>
          <p:cNvPr id="45137" name="Text Box 81"/>
          <p:cNvSpPr txBox="1">
            <a:spLocks noChangeArrowheads="1"/>
          </p:cNvSpPr>
          <p:nvPr/>
        </p:nvSpPr>
        <p:spPr bwMode="auto">
          <a:xfrm>
            <a:off x="8027988" y="1196975"/>
            <a:ext cx="1116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/>
              <a:t>25MV/m for acceleration</a:t>
            </a:r>
            <a:endParaRPr lang="fr-FR" sz="1200"/>
          </a:p>
        </p:txBody>
      </p:sp>
      <p:pic>
        <p:nvPicPr>
          <p:cNvPr id="45138" name="Picture 8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71550" cy="674688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7355328" y="305356"/>
            <a:ext cx="16342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 smtClean="0"/>
              <a:t>Freddy Poirier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Damping Ring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5/29/11</a:t>
            </a:r>
            <a:endParaRPr lang="en-US"/>
          </a:p>
        </p:txBody>
      </p:sp>
      <p:pic>
        <p:nvPicPr>
          <p:cNvPr id="4" name="Picture 3" descr="superacc_layou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4360" y="1128732"/>
            <a:ext cx="6017804" cy="464868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312911" y="5536341"/>
            <a:ext cx="71639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 damping ring at 1 </a:t>
            </a:r>
            <a:r>
              <a:rPr lang="en-US" sz="2400" dirty="0" err="1" smtClean="0"/>
              <a:t>GeV</a:t>
            </a:r>
            <a:r>
              <a:rPr lang="en-US" sz="2400" dirty="0" smtClean="0"/>
              <a:t> is used to reduce the positron beam injected emittance</a:t>
            </a:r>
            <a:endParaRPr lang="en-US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60778-A5BF-644D-AA59-1B644FA26A31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967697" y="6367338"/>
            <a:ext cx="17191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M. </a:t>
            </a:r>
            <a:r>
              <a:rPr lang="en-US" dirty="0" err="1" smtClean="0"/>
              <a:t>Preger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Damping ring parameter list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1198068" y="1455221"/>
          <a:ext cx="7039689" cy="4333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25938"/>
                <a:gridCol w="2013751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-112" charset="-128"/>
                          <a:cs typeface="ＭＳ Ｐゴシック" pitchFamily="-112" charset="-128"/>
                        </a:rPr>
                        <a:t>Energy (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-112" charset="-128"/>
                          <a:cs typeface="ＭＳ Ｐゴシック" pitchFamily="-112" charset="-128"/>
                        </a:rPr>
                        <a:t>GeV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-112" charset="-128"/>
                          <a:cs typeface="ＭＳ Ｐゴシック" pitchFamily="-112" charset="-128"/>
                        </a:rPr>
                        <a:t>)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-112" charset="-128"/>
                          <a:cs typeface="ＭＳ Ｐゴシック" pitchFamily="-112" charset="-128"/>
                        </a:rPr>
                        <a:t>Circumference (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-112" charset="-128"/>
                          <a:cs typeface="ＭＳ Ｐゴシック" pitchFamily="-112" charset="-128"/>
                        </a:rPr>
                        <a:t>m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-112" charset="-128"/>
                          <a:cs typeface="ＭＳ Ｐゴシック" pitchFamily="-112" charset="-128"/>
                        </a:rPr>
                        <a:t>)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51.1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-112" charset="-128"/>
                          <a:cs typeface="ＭＳ Ｐゴシック" pitchFamily="-112" charset="-128"/>
                        </a:rPr>
                        <a:t>Equilibrium horizontal emittance (nm)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n-lt"/>
                        </a:rPr>
                        <a:t>23</a:t>
                      </a:r>
                      <a:endParaRPr lang="en-US" sz="2000" dirty="0"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-112" charset="-128"/>
                          <a:cs typeface="ＭＳ Ｐゴシック" pitchFamily="-112" charset="-128"/>
                        </a:rPr>
                        <a:t>Equilibrium vertical emittance,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-112" charset="-128"/>
                          <a:cs typeface="ＭＳ Ｐゴシック" pitchFamily="-112" charset="-128"/>
                        </a:rPr>
                        <a:t>k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-112" charset="-128"/>
                          <a:cs typeface="ＭＳ Ｐゴシック" pitchFamily="-112" charset="-128"/>
                        </a:rPr>
                        <a:t>=.01 (nm)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n-lt"/>
                        </a:rPr>
                        <a:t>0.2</a:t>
                      </a:r>
                      <a:endParaRPr lang="en-US" sz="2000" dirty="0"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-112" charset="-128"/>
                          <a:cs typeface="ＭＳ Ｐゴシック" pitchFamily="-112" charset="-128"/>
                        </a:rPr>
                        <a:t>betatron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-112" charset="-128"/>
                          <a:cs typeface="ＭＳ Ｐゴシック" pitchFamily="-112" charset="-128"/>
                        </a:rPr>
                        <a:t> damping time (ms)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n-lt"/>
                        </a:rPr>
                        <a:t>7.3</a:t>
                      </a:r>
                      <a:endParaRPr lang="en-US" sz="2000" dirty="0"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-112" charset="-128"/>
                          <a:cs typeface="ＭＳ Ｐゴシック" pitchFamily="-112" charset="-128"/>
                        </a:rPr>
                        <a:t>Equilibrium energy spread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-112" charset="-128"/>
                        <a:cs typeface="ＭＳ Ｐゴシック" pitchFamily="-112" charset="-12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n-lt"/>
                        </a:rPr>
                        <a:t>6.2 10</a:t>
                      </a:r>
                      <a:r>
                        <a:rPr lang="en-US" sz="2000" baseline="30000" dirty="0" smtClean="0">
                          <a:latin typeface="+mn-lt"/>
                        </a:rPr>
                        <a:t>-4</a:t>
                      </a:r>
                      <a:endParaRPr lang="en-US" sz="2000" baseline="30000" dirty="0"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-112" charset="-128"/>
                          <a:cs typeface="ＭＳ Ｐゴシック" pitchFamily="-112" charset="-128"/>
                        </a:rPr>
                        <a:t>Momentum compaction</a:t>
                      </a:r>
                      <a:endParaRPr lang="en-US" sz="2000" dirty="0"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+mn-lt"/>
                        </a:rPr>
                        <a:t>5.7 10</a:t>
                      </a:r>
                      <a:r>
                        <a:rPr lang="en-US" sz="2000" baseline="30000" dirty="0" smtClean="0">
                          <a:latin typeface="+mn-lt"/>
                        </a:rPr>
                        <a:t>-3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-112" charset="-128"/>
                          <a:cs typeface="ＭＳ Ｐゴシック" pitchFamily="-112" charset="-128"/>
                        </a:rPr>
                        <a:t>RF frequency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n-lt"/>
                        </a:rPr>
                        <a:t>475</a:t>
                      </a:r>
                      <a:endParaRPr lang="en-US" sz="2000" dirty="0"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-112" charset="-128"/>
                          <a:cs typeface="ＭＳ Ｐゴシック" pitchFamily="-112" charset="-128"/>
                        </a:rPr>
                        <a:t>RF voltage (MV)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n-lt"/>
                        </a:rPr>
                        <a:t>0.5</a:t>
                      </a:r>
                      <a:endParaRPr lang="en-US" sz="2000" dirty="0"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itchFamily="-112" charset="-128"/>
                          <a:cs typeface="ＭＳ Ｐゴシック" pitchFamily="-112" charset="-128"/>
                        </a:rPr>
                        <a:t>Bunch length (low current,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itchFamily="-112" charset="-128"/>
                          <a:cs typeface="ＭＳ Ｐゴシック" pitchFamily="-112" charset="-128"/>
                        </a:rPr>
                        <a:t> mm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itchFamily="-112" charset="-128"/>
                          <a:cs typeface="ＭＳ Ｐゴシック" pitchFamily="-112" charset="-128"/>
                        </a:rPr>
                        <a:t>)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n-lt"/>
                        </a:rPr>
                        <a:t>4.8</a:t>
                      </a:r>
                      <a:endParaRPr lang="en-US" sz="2000" dirty="0"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5/29/11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60778-A5BF-644D-AA59-1B644FA26A31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 Optical Functions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5/29/11</a:t>
            </a:r>
            <a:endParaRPr lang="en-US"/>
          </a:p>
        </p:txBody>
      </p:sp>
      <p:pic>
        <p:nvPicPr>
          <p:cNvPr id="6" name="Picture 4" descr="ful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480" y="1224958"/>
            <a:ext cx="8012904" cy="5400000"/>
          </a:xfrm>
          <a:prstGeom prst="rect">
            <a:avLst/>
          </a:prstGeom>
          <a:noFill/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60778-A5BF-644D-AA59-1B644FA26A31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 Dynamic Aperture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5/29/11</a:t>
            </a:r>
            <a:endParaRPr lang="en-US"/>
          </a:p>
        </p:txBody>
      </p:sp>
      <p:pic>
        <p:nvPicPr>
          <p:cNvPr id="7" name="Picture 4" descr="dynap_perug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000" y="1143001"/>
            <a:ext cx="6945850" cy="4524932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976339" y="5760266"/>
            <a:ext cx="29833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</a:rPr>
              <a:t>A</a:t>
            </a:r>
            <a:r>
              <a:rPr lang="en-US" sz="2400" b="1" baseline="-25000" dirty="0" smtClean="0">
                <a:solidFill>
                  <a:srgbClr val="0000FF"/>
                </a:solidFill>
              </a:rPr>
              <a:t>x </a:t>
            </a:r>
            <a:r>
              <a:rPr lang="en-US" sz="2400" b="1" dirty="0" smtClean="0">
                <a:solidFill>
                  <a:srgbClr val="0000FF"/>
                </a:solidFill>
              </a:rPr>
              <a:t>= x</a:t>
            </a:r>
            <a:r>
              <a:rPr lang="en-US" sz="2400" b="1" baseline="-25000" dirty="0" smtClean="0">
                <a:solidFill>
                  <a:srgbClr val="0000FF"/>
                </a:solidFill>
              </a:rPr>
              <a:t>max</a:t>
            </a:r>
            <a:r>
              <a:rPr lang="en-US" sz="2400" b="1" baseline="30000" dirty="0" smtClean="0">
                <a:solidFill>
                  <a:srgbClr val="0000FF"/>
                </a:solidFill>
              </a:rPr>
              <a:t>2</a:t>
            </a:r>
            <a:r>
              <a:rPr lang="en-US" sz="2400" b="1" dirty="0" smtClean="0">
                <a:solidFill>
                  <a:srgbClr val="0000FF"/>
                </a:solidFill>
              </a:rPr>
              <a:t>/</a:t>
            </a:r>
            <a:r>
              <a:rPr lang="en-US" sz="2400" b="1" dirty="0" smtClean="0">
                <a:solidFill>
                  <a:srgbClr val="0000FF"/>
                </a:solidFill>
                <a:latin typeface="Symbol" charset="2"/>
                <a:cs typeface="Symbol" charset="2"/>
              </a:rPr>
              <a:t>b</a:t>
            </a:r>
            <a:r>
              <a:rPr lang="en-US" sz="2400" b="1" baseline="-25000" dirty="0" smtClean="0">
                <a:solidFill>
                  <a:srgbClr val="0000FF"/>
                </a:solidFill>
              </a:rPr>
              <a:t>x</a:t>
            </a:r>
            <a:r>
              <a:rPr lang="en-US" sz="2400" b="1" dirty="0" smtClean="0">
                <a:solidFill>
                  <a:srgbClr val="0000FF"/>
                </a:solidFill>
              </a:rPr>
              <a:t>= 1 10</a:t>
            </a:r>
            <a:r>
              <a:rPr lang="en-US" sz="2400" b="1" baseline="30000" dirty="0" smtClean="0">
                <a:solidFill>
                  <a:srgbClr val="0000FF"/>
                </a:solidFill>
              </a:rPr>
              <a:t>-4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m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7302850" y="3528232"/>
            <a:ext cx="15309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 smtClean="0">
                <a:solidFill>
                  <a:srgbClr val="0000FF"/>
                </a:solidFill>
                <a:latin typeface="Symbol" charset="2"/>
                <a:cs typeface="Symbol" charset="2"/>
              </a:rPr>
              <a:t>b</a:t>
            </a:r>
            <a:r>
              <a:rPr lang="en-US" sz="2400" b="1" baseline="-25000" dirty="0" err="1" smtClean="0">
                <a:solidFill>
                  <a:srgbClr val="0000FF"/>
                </a:solidFill>
              </a:rPr>
              <a:t>x</a:t>
            </a:r>
            <a:r>
              <a:rPr lang="en-US" sz="2400" b="1" dirty="0" smtClean="0">
                <a:solidFill>
                  <a:srgbClr val="0000FF"/>
                </a:solidFill>
              </a:rPr>
              <a:t>= 3.9 </a:t>
            </a:r>
            <a:r>
              <a:rPr lang="en-US" sz="2400" b="1" dirty="0" err="1" smtClean="0">
                <a:solidFill>
                  <a:srgbClr val="0000FF"/>
                </a:solidFill>
              </a:rPr>
              <a:t>m</a:t>
            </a:r>
            <a:endParaRPr lang="en-US" sz="2400" b="1" dirty="0" smtClean="0">
              <a:solidFill>
                <a:srgbClr val="0000FF"/>
              </a:solidFill>
            </a:endParaRPr>
          </a:p>
          <a:p>
            <a:r>
              <a:rPr lang="en-US" sz="2400" b="1" dirty="0" smtClean="0">
                <a:solidFill>
                  <a:srgbClr val="0000FF"/>
                </a:solidFill>
                <a:latin typeface="Symbol" charset="2"/>
                <a:cs typeface="Symbol" charset="2"/>
              </a:rPr>
              <a:t>b</a:t>
            </a:r>
            <a:r>
              <a:rPr lang="en-US" sz="2400" b="1" baseline="-25000" dirty="0" smtClean="0">
                <a:solidFill>
                  <a:srgbClr val="0000FF"/>
                </a:solidFill>
              </a:rPr>
              <a:t>y</a:t>
            </a:r>
            <a:r>
              <a:rPr lang="en-US" sz="2400" b="1" dirty="0" smtClean="0">
                <a:solidFill>
                  <a:srgbClr val="0000FF"/>
                </a:solidFill>
              </a:rPr>
              <a:t>= 1.6 </a:t>
            </a:r>
            <a:r>
              <a:rPr lang="en-US" sz="2400" b="1" dirty="0" err="1" smtClean="0">
                <a:solidFill>
                  <a:srgbClr val="0000FF"/>
                </a:solidFill>
              </a:rPr>
              <a:t>m</a:t>
            </a:r>
            <a:r>
              <a:rPr lang="en-US" sz="2400" b="1" dirty="0" smtClean="0">
                <a:solidFill>
                  <a:srgbClr val="0000FF"/>
                </a:solidFill>
              </a:rPr>
              <a:t>  </a:t>
            </a:r>
            <a:endParaRPr lang="en-US" sz="2400" dirty="0"/>
          </a:p>
        </p:txBody>
      </p:sp>
      <p:sp>
        <p:nvSpPr>
          <p:cNvPr id="11" name="Rectangle 10"/>
          <p:cNvSpPr/>
          <p:nvPr/>
        </p:nvSpPr>
        <p:spPr>
          <a:xfrm>
            <a:off x="4935987" y="5760266"/>
            <a:ext cx="32316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</a:rPr>
              <a:t>A</a:t>
            </a:r>
            <a:r>
              <a:rPr lang="en-US" sz="2400" b="1" baseline="-25000" dirty="0" smtClean="0">
                <a:solidFill>
                  <a:srgbClr val="0000FF"/>
                </a:solidFill>
              </a:rPr>
              <a:t>y </a:t>
            </a:r>
            <a:r>
              <a:rPr lang="en-US" sz="2400" b="1" dirty="0" smtClean="0">
                <a:solidFill>
                  <a:srgbClr val="0000FF"/>
                </a:solidFill>
              </a:rPr>
              <a:t>= y</a:t>
            </a:r>
            <a:r>
              <a:rPr lang="en-US" sz="2400" b="1" baseline="-25000" dirty="0" smtClean="0">
                <a:solidFill>
                  <a:srgbClr val="0000FF"/>
                </a:solidFill>
              </a:rPr>
              <a:t>max</a:t>
            </a:r>
            <a:r>
              <a:rPr lang="en-US" sz="2400" b="1" baseline="30000" dirty="0" smtClean="0">
                <a:solidFill>
                  <a:srgbClr val="0000FF"/>
                </a:solidFill>
              </a:rPr>
              <a:t>2</a:t>
            </a:r>
            <a:r>
              <a:rPr lang="en-US" sz="2400" b="1" dirty="0" smtClean="0">
                <a:solidFill>
                  <a:srgbClr val="0000FF"/>
                </a:solidFill>
              </a:rPr>
              <a:t>/</a:t>
            </a:r>
            <a:r>
              <a:rPr lang="en-US" sz="2400" b="1" dirty="0" smtClean="0">
                <a:solidFill>
                  <a:srgbClr val="0000FF"/>
                </a:solidFill>
                <a:latin typeface="Symbol" charset="2"/>
                <a:cs typeface="Symbol" charset="2"/>
              </a:rPr>
              <a:t>b</a:t>
            </a:r>
            <a:r>
              <a:rPr lang="en-US" sz="2400" b="1" baseline="-25000" dirty="0" smtClean="0">
                <a:solidFill>
                  <a:srgbClr val="0000FF"/>
                </a:solidFill>
              </a:rPr>
              <a:t>y</a:t>
            </a:r>
            <a:r>
              <a:rPr lang="en-US" sz="2400" b="1" dirty="0" smtClean="0">
                <a:solidFill>
                  <a:srgbClr val="0000FF"/>
                </a:solidFill>
              </a:rPr>
              <a:t>= 1.6 10</a:t>
            </a:r>
            <a:r>
              <a:rPr lang="en-US" sz="2400" b="1" baseline="30000" dirty="0" smtClean="0">
                <a:solidFill>
                  <a:srgbClr val="0000FF"/>
                </a:solidFill>
              </a:rPr>
              <a:t>-4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m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endParaRPr lang="en-US" sz="240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60778-A5BF-644D-AA59-1B644FA26A31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sz="2800" dirty="0">
                <a:solidFill>
                  <a:srgbClr val="FF0000"/>
                </a:solidFill>
              </a:rPr>
              <a:t>Relevant parameters of </a:t>
            </a:r>
            <a:r>
              <a:rPr lang="en-US" sz="2800" dirty="0" err="1">
                <a:solidFill>
                  <a:srgbClr val="FF0000"/>
                </a:solidFill>
              </a:rPr>
              <a:t>SuperB</a:t>
            </a:r>
            <a:r>
              <a:rPr lang="en-US" sz="2800" dirty="0">
                <a:solidFill>
                  <a:srgbClr val="FF0000"/>
                </a:solidFill>
              </a:rPr>
              <a:t/>
            </a:r>
            <a:br>
              <a:rPr lang="en-US" sz="2800" dirty="0">
                <a:solidFill>
                  <a:srgbClr val="FF0000"/>
                </a:solidFill>
              </a:rPr>
            </a:br>
            <a:r>
              <a:rPr lang="en-US" sz="2800" dirty="0">
                <a:solidFill>
                  <a:srgbClr val="FF0000"/>
                </a:solidFill>
              </a:rPr>
              <a:t> Main Rings for injection</a:t>
            </a:r>
            <a:endParaRPr lang="en-US" dirty="0"/>
          </a:p>
        </p:txBody>
      </p:sp>
      <p:graphicFrame>
        <p:nvGraphicFramePr>
          <p:cNvPr id="4218" name="Group 122"/>
          <p:cNvGraphicFramePr>
            <a:graphicFrameLocks noGrp="1"/>
          </p:cNvGraphicFramePr>
          <p:nvPr/>
        </p:nvGraphicFramePr>
        <p:xfrm>
          <a:off x="342900" y="1143000"/>
          <a:ext cx="8458200" cy="5334000"/>
        </p:xfrm>
        <a:graphic>
          <a:graphicData uri="http://schemas.openxmlformats.org/drawingml/2006/table">
            <a:tbl>
              <a:tblPr/>
              <a:tblGrid>
                <a:gridCol w="4605338"/>
                <a:gridCol w="1973262"/>
                <a:gridCol w="1879600"/>
              </a:tblGrid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  <a:cs typeface="ＭＳ Ｐゴシック" charset="-128"/>
                        </a:rPr>
                        <a:t>e</a:t>
                      </a:r>
                      <a:r>
                        <a:rPr kumimoji="0" lang="en-US" sz="28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  <a:cs typeface="ＭＳ Ｐゴシック" charset="-128"/>
                        </a:rPr>
                        <a:t>-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  <a:cs typeface="ＭＳ Ｐゴシック" charset="-128"/>
                        </a:rPr>
                        <a:t>e</a:t>
                      </a:r>
                      <a:r>
                        <a:rPr kumimoji="0" lang="en-US" sz="28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  <a:cs typeface="ＭＳ Ｐゴシック" charset="-128"/>
                        </a:rPr>
                        <a:t>+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  <a:cs typeface="ＭＳ Ｐゴシック" charset="-128"/>
                        </a:rPr>
                        <a:t>Energy (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  <a:cs typeface="ＭＳ Ｐゴシック" charset="-128"/>
                        </a:rPr>
                        <a:t>GeV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  <a:cs typeface="ＭＳ Ｐゴシック" charset="-128"/>
                        </a:rPr>
                        <a:t>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  <a:cs typeface="ＭＳ Ｐゴシック" charset="-128"/>
                        </a:rPr>
                        <a:t>4.18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  <a:cs typeface="ＭＳ Ｐゴシック" charset="-128"/>
                        </a:rPr>
                        <a:t>6.70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  <a:cs typeface="ＭＳ Ｐゴシック" charset="-128"/>
                        </a:rPr>
                        <a:t>Number of bunches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  <a:cs typeface="ＭＳ Ｐゴシック" charset="-128"/>
                        </a:rPr>
                        <a:t>978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  <a:cs typeface="ＭＳ Ｐゴシック" charset="-128"/>
                        </a:rPr>
                        <a:t>978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  <a:cs typeface="ＭＳ Ｐゴシック" charset="-128"/>
                        </a:rPr>
                        <a:t>Particles/bunch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  <a:cs typeface="ＭＳ Ｐゴシック" charset="-128"/>
                        </a:rPr>
                        <a:t>6.6x10</a:t>
                      </a:r>
                      <a:r>
                        <a:rPr kumimoji="0" lang="en-US" sz="24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  <a:cs typeface="ＭＳ Ｐゴシック" charset="-128"/>
                        </a:rPr>
                        <a:t>10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  <a:cs typeface="ＭＳ Ｐゴシック" charset="-128"/>
                        </a:rPr>
                        <a:t>5.1x10</a:t>
                      </a:r>
                      <a:r>
                        <a:rPr kumimoji="0" lang="en-US" sz="24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  <a:cs typeface="ＭＳ Ｐゴシック" charset="-128"/>
                        </a:rPr>
                        <a:t>10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  <a:cs typeface="ＭＳ Ｐゴシック" charset="-128"/>
                        </a:rPr>
                        <a:t>Charge/bunch (nC)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  <a:cs typeface="ＭＳ Ｐゴシック" charset="-128"/>
                        </a:rPr>
                        <a:t>10.6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  <a:cs typeface="ＭＳ Ｐゴシック" charset="-128"/>
                        </a:rPr>
                        <a:t>8.2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  <a:cs typeface="ＭＳ Ｐゴシック" charset="-128"/>
                        </a:rPr>
                        <a:t>Horizontal emittance (nm)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  <a:cs typeface="ＭＳ Ｐゴシック" charset="-128"/>
                        </a:rPr>
                        <a:t>2.5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  <a:cs typeface="ＭＳ Ｐゴシック" charset="-128"/>
                        </a:rPr>
                        <a:t>2.0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  <a:cs typeface="ＭＳ Ｐゴシック" charset="-128"/>
                        </a:rPr>
                        <a:t>Vertical emittance (pm)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  <a:cs typeface="ＭＳ Ｐゴシック" charset="-128"/>
                        </a:rPr>
                        <a:t>6.2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  <a:cs typeface="ＭＳ Ｐゴシック" charset="-128"/>
                        </a:rPr>
                        <a:t>5.0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  <a:cs typeface="ＭＳ Ｐゴシック" charset="-128"/>
                        </a:rPr>
                        <a:t>Relative energy spread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  <a:cs typeface="ＭＳ Ｐゴシック" charset="-128"/>
                        </a:rPr>
                        <a:t>7.3x10</a:t>
                      </a:r>
                      <a:r>
                        <a:rPr kumimoji="0" lang="en-US" sz="2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  <a:cs typeface="ＭＳ Ｐゴシック" charset="-128"/>
                        </a:rPr>
                        <a:t>-4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  <a:cs typeface="ＭＳ Ｐゴシック" charset="-128"/>
                        </a:rPr>
                        <a:t>6.4x10</a:t>
                      </a:r>
                      <a:r>
                        <a:rPr kumimoji="0" lang="en-US" sz="2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  <a:cs typeface="ＭＳ Ｐゴシック" charset="-128"/>
                        </a:rPr>
                        <a:t>-4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  <a:cs typeface="ＭＳ Ｐゴシック" charset="-128"/>
                        </a:rPr>
                        <a:t>Lifetime (s)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  <a:cs typeface="ＭＳ Ｐゴシック" charset="-128"/>
                        </a:rPr>
                        <a:t>269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  <a:cs typeface="ＭＳ Ｐゴシック" charset="-128"/>
                        </a:rPr>
                        <a:t>254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  <a:cs typeface="ＭＳ Ｐゴシック" charset="-128"/>
                        </a:rPr>
                        <a:t>Polarization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  <a:cs typeface="ＭＳ Ｐゴシック" charset="-128"/>
                        </a:rPr>
                        <a:t>≈80%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  <a:cs typeface="ＭＳ Ｐゴシック" charset="-128"/>
                        </a:rPr>
                        <a:t>0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5/29/11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60778-A5BF-644D-AA59-1B644FA26A31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723900"/>
          </a:xfrm>
        </p:spPr>
        <p:txBody>
          <a:bodyPr>
            <a:normAutofit/>
          </a:bodyPr>
          <a:lstStyle/>
          <a:p>
            <a:r>
              <a:rPr lang="en-US" dirty="0" smtClean="0"/>
              <a:t>DR Injection Acceptance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41400"/>
            <a:ext cx="8229600" cy="516916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DR Energy 1 </a:t>
            </a:r>
            <a:r>
              <a:rPr lang="en-US" dirty="0" err="1" smtClean="0"/>
              <a:t>GeV</a:t>
            </a:r>
            <a:endParaRPr lang="en-US" dirty="0" smtClean="0"/>
          </a:p>
          <a:p>
            <a:r>
              <a:rPr lang="en-US" dirty="0" smtClean="0"/>
              <a:t>Beam stay clear </a:t>
            </a:r>
            <a:r>
              <a:rPr lang="en-US" dirty="0" smtClean="0">
                <a:solidFill>
                  <a:srgbClr val="0000FF"/>
                </a:solidFill>
              </a:rPr>
              <a:t>25 mm radius</a:t>
            </a:r>
          </a:p>
          <a:p>
            <a:r>
              <a:rPr lang="en-US" dirty="0" smtClean="0"/>
              <a:t>Injection on axis</a:t>
            </a:r>
          </a:p>
          <a:p>
            <a:r>
              <a:rPr lang="en-US" dirty="0" smtClean="0"/>
              <a:t>Max oscillation amplitude (</a:t>
            </a:r>
            <a:r>
              <a:rPr lang="en-US" dirty="0" err="1" smtClean="0"/>
              <a:t>betatron</a:t>
            </a:r>
            <a:r>
              <a:rPr lang="en-US" dirty="0" smtClean="0"/>
              <a:t> +synchrotron) of the injected beam (with safety margin for orbit and energy errors) </a:t>
            </a:r>
            <a:r>
              <a:rPr lang="en-US" b="1" dirty="0" err="1" smtClean="0">
                <a:solidFill>
                  <a:srgbClr val="0000FF"/>
                </a:solidFill>
              </a:rPr>
              <a:t>x</a:t>
            </a:r>
            <a:r>
              <a:rPr lang="en-US" b="1" baseline="-25000" dirty="0" err="1" smtClean="0">
                <a:solidFill>
                  <a:srgbClr val="0000FF"/>
                </a:solidFill>
              </a:rPr>
              <a:t>max</a:t>
            </a:r>
            <a:r>
              <a:rPr lang="en-US" b="1" dirty="0" smtClean="0">
                <a:solidFill>
                  <a:srgbClr val="0000FF"/>
                </a:solidFill>
              </a:rPr>
              <a:t> = 15 mm </a:t>
            </a:r>
          </a:p>
          <a:p>
            <a:r>
              <a:rPr lang="en-US" dirty="0" smtClean="0"/>
              <a:t>RF Energy acceptance @0.5MV is </a:t>
            </a:r>
            <a:r>
              <a:rPr lang="en-US" dirty="0" smtClean="0">
                <a:solidFill>
                  <a:srgbClr val="000000"/>
                </a:solidFill>
                <a:latin typeface="Symbol" charset="2"/>
                <a:cs typeface="Symbol" charset="2"/>
              </a:rPr>
              <a:t>D</a:t>
            </a:r>
            <a:r>
              <a:rPr lang="en-US" dirty="0" smtClean="0">
                <a:solidFill>
                  <a:srgbClr val="000000"/>
                </a:solidFill>
              </a:rPr>
              <a:t>E/E = 2.5 10</a:t>
            </a:r>
            <a:r>
              <a:rPr lang="en-US" baseline="30000" dirty="0" smtClean="0">
                <a:solidFill>
                  <a:srgbClr val="000000"/>
                </a:solidFill>
              </a:rPr>
              <a:t>-2</a:t>
            </a:r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smtClean="0"/>
              <a:t>Acceptance including 99% of the positrons</a:t>
            </a:r>
          </a:p>
          <a:p>
            <a:pPr algn="ctr">
              <a:spcAft>
                <a:spcPts val="600"/>
              </a:spcAft>
              <a:buNone/>
            </a:pPr>
            <a:r>
              <a:rPr lang="en-US" dirty="0" smtClean="0"/>
              <a:t> </a:t>
            </a:r>
            <a:r>
              <a:rPr lang="en-US" sz="3429" b="1" dirty="0" smtClean="0">
                <a:solidFill>
                  <a:srgbClr val="0000FF"/>
                </a:solidFill>
              </a:rPr>
              <a:t>A</a:t>
            </a:r>
            <a:r>
              <a:rPr lang="en-US" sz="3429" b="1" baseline="-25000" dirty="0" smtClean="0">
                <a:solidFill>
                  <a:srgbClr val="0000FF"/>
                </a:solidFill>
              </a:rPr>
              <a:t>x </a:t>
            </a:r>
            <a:r>
              <a:rPr lang="en-US" sz="3429" b="1" dirty="0" smtClean="0">
                <a:solidFill>
                  <a:srgbClr val="0000FF"/>
                </a:solidFill>
              </a:rPr>
              <a:t>= x</a:t>
            </a:r>
            <a:r>
              <a:rPr lang="en-US" sz="3429" b="1" baseline="-25000" dirty="0" smtClean="0">
                <a:solidFill>
                  <a:srgbClr val="0000FF"/>
                </a:solidFill>
              </a:rPr>
              <a:t>max</a:t>
            </a:r>
            <a:r>
              <a:rPr lang="en-US" sz="3429" b="1" baseline="30000" dirty="0" smtClean="0">
                <a:solidFill>
                  <a:srgbClr val="0000FF"/>
                </a:solidFill>
              </a:rPr>
              <a:t>2</a:t>
            </a:r>
            <a:r>
              <a:rPr lang="en-US" sz="3429" b="1" dirty="0" smtClean="0">
                <a:solidFill>
                  <a:srgbClr val="0000FF"/>
                </a:solidFill>
              </a:rPr>
              <a:t>/</a:t>
            </a:r>
            <a:r>
              <a:rPr lang="en-US" sz="3429" b="1" dirty="0" smtClean="0">
                <a:solidFill>
                  <a:srgbClr val="0000FF"/>
                </a:solidFill>
                <a:latin typeface="Symbol" charset="2"/>
                <a:cs typeface="Symbol" charset="2"/>
              </a:rPr>
              <a:t>b</a:t>
            </a:r>
            <a:r>
              <a:rPr lang="en-US" sz="3429" b="1" baseline="-25000" dirty="0" smtClean="0">
                <a:solidFill>
                  <a:srgbClr val="0000FF"/>
                </a:solidFill>
              </a:rPr>
              <a:t>x</a:t>
            </a:r>
            <a:r>
              <a:rPr lang="en-US" sz="3429" b="1" dirty="0" smtClean="0">
                <a:solidFill>
                  <a:srgbClr val="0000FF"/>
                </a:solidFill>
              </a:rPr>
              <a:t>= 1 10</a:t>
            </a:r>
            <a:r>
              <a:rPr lang="en-US" sz="3429" b="1" baseline="30000" dirty="0" smtClean="0">
                <a:solidFill>
                  <a:srgbClr val="0000FF"/>
                </a:solidFill>
              </a:rPr>
              <a:t>-5</a:t>
            </a:r>
            <a:r>
              <a:rPr lang="en-US" sz="3429" b="1" dirty="0" smtClean="0">
                <a:solidFill>
                  <a:srgbClr val="0000FF"/>
                </a:solidFill>
              </a:rPr>
              <a:t> </a:t>
            </a:r>
            <a:r>
              <a:rPr lang="en-US" sz="3429" b="1" dirty="0" err="1" smtClean="0">
                <a:solidFill>
                  <a:srgbClr val="0000FF"/>
                </a:solidFill>
              </a:rPr>
              <a:t>m</a:t>
            </a:r>
            <a:r>
              <a:rPr lang="en-US" sz="3429" b="1" dirty="0" smtClean="0">
                <a:solidFill>
                  <a:srgbClr val="0000FF"/>
                </a:solidFill>
              </a:rPr>
              <a:t> </a:t>
            </a:r>
          </a:p>
          <a:p>
            <a:pPr algn="ctr">
              <a:spcAft>
                <a:spcPts val="600"/>
              </a:spcAft>
              <a:buNone/>
            </a:pPr>
            <a:r>
              <a:rPr lang="en-US" sz="3429" b="1" dirty="0" smtClean="0">
                <a:solidFill>
                  <a:srgbClr val="0000FF"/>
                </a:solidFill>
              </a:rPr>
              <a:t> </a:t>
            </a:r>
            <a:r>
              <a:rPr lang="en-US" sz="3429" b="1" dirty="0" smtClean="0">
                <a:solidFill>
                  <a:srgbClr val="0000FF"/>
                </a:solidFill>
                <a:latin typeface="Symbol" charset="2"/>
                <a:cs typeface="Symbol" charset="2"/>
              </a:rPr>
              <a:t>D</a:t>
            </a:r>
            <a:r>
              <a:rPr lang="en-US" sz="3429" b="1" dirty="0" smtClean="0">
                <a:solidFill>
                  <a:srgbClr val="0000FF"/>
                </a:solidFill>
              </a:rPr>
              <a:t>E/E = 1.5 10</a:t>
            </a:r>
            <a:r>
              <a:rPr lang="en-US" sz="3429" b="1" baseline="30000" dirty="0" smtClean="0">
                <a:solidFill>
                  <a:srgbClr val="0000FF"/>
                </a:solidFill>
              </a:rPr>
              <a:t>-2</a:t>
            </a:r>
            <a:endParaRPr lang="en-US" b="1" baseline="30000" dirty="0" smtClean="0">
              <a:solidFill>
                <a:srgbClr val="0000FF"/>
              </a:solidFill>
            </a:endParaRPr>
          </a:p>
          <a:p>
            <a:r>
              <a:rPr lang="en-US" dirty="0" smtClean="0"/>
              <a:t>We can define an equivalent </a:t>
            </a:r>
            <a:r>
              <a:rPr lang="en-US" dirty="0" err="1" smtClean="0"/>
              <a:t>rms</a:t>
            </a:r>
            <a:r>
              <a:rPr lang="en-US" dirty="0" smtClean="0"/>
              <a:t> emittance assuming  </a:t>
            </a:r>
            <a:r>
              <a:rPr lang="en-US" dirty="0" err="1" smtClean="0"/>
              <a:t>x</a:t>
            </a:r>
            <a:r>
              <a:rPr lang="en-US" baseline="-25000" dirty="0" err="1" smtClean="0"/>
              <a:t>max</a:t>
            </a:r>
            <a:r>
              <a:rPr lang="en-US" baseline="-25000" dirty="0" smtClean="0"/>
              <a:t> </a:t>
            </a:r>
            <a:r>
              <a:rPr lang="en-US" dirty="0" smtClean="0"/>
              <a:t>= 15mm  =  3 </a:t>
            </a:r>
            <a:r>
              <a:rPr lang="en-US" dirty="0" err="1" smtClean="0">
                <a:latin typeface="Symbol" charset="2"/>
                <a:cs typeface="Symbol" charset="2"/>
              </a:rPr>
              <a:t>s</a:t>
            </a:r>
            <a:r>
              <a:rPr lang="en-US" baseline="-25000" dirty="0" err="1" smtClean="0"/>
              <a:t>x</a:t>
            </a:r>
            <a:r>
              <a:rPr lang="en-US" dirty="0" smtClean="0"/>
              <a:t> :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 </a:t>
            </a:r>
          </a:p>
          <a:p>
            <a:pPr algn="ctr">
              <a:buNone/>
            </a:pPr>
            <a:endParaRPr lang="en-US" dirty="0" smtClean="0">
              <a:latin typeface="Symbol" charset="2"/>
              <a:cs typeface="Symbol" charset="2"/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5/29/11</a:t>
            </a:r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725487" y="5092701"/>
          <a:ext cx="4320000" cy="531270"/>
        </p:xfrm>
        <a:graphic>
          <a:graphicData uri="http://schemas.openxmlformats.org/presentationml/2006/ole">
            <p:oleObj spid="_x0000_s37890" name="Equation" r:id="rId3" imgW="2273300" imgH="279400" progId="Equation.3">
              <p:embed/>
            </p:oleObj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079351" y="4712891"/>
            <a:ext cx="2607449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Symbol" charset="2"/>
                <a:cs typeface="Symbol" charset="2"/>
              </a:rPr>
              <a:t>b</a:t>
            </a:r>
            <a:r>
              <a:rPr lang="en-US" sz="2400" baseline="-25000" dirty="0" err="1" smtClean="0"/>
              <a:t>x</a:t>
            </a:r>
            <a:r>
              <a:rPr lang="en-US" sz="2400" baseline="30000" dirty="0" err="1" smtClean="0"/>
              <a:t>max</a:t>
            </a:r>
            <a:r>
              <a:rPr lang="en-US" sz="2400" baseline="-25000" dirty="0" smtClean="0"/>
              <a:t> </a:t>
            </a:r>
            <a:r>
              <a:rPr lang="en-US" sz="2400" dirty="0" smtClean="0"/>
              <a:t>= 8 </a:t>
            </a:r>
            <a:r>
              <a:rPr lang="en-US" sz="2400" dirty="0" err="1" smtClean="0"/>
              <a:t>m</a:t>
            </a:r>
            <a:r>
              <a:rPr lang="en-US" sz="2400" dirty="0" smtClean="0"/>
              <a:t>  </a:t>
            </a:r>
            <a:r>
              <a:rPr lang="en-US" sz="2400" baseline="-25000" dirty="0" smtClean="0"/>
              <a:t> </a:t>
            </a:r>
          </a:p>
          <a:p>
            <a:r>
              <a:rPr lang="en-US" sz="2400" baseline="-25000" dirty="0" smtClean="0"/>
              <a:t> </a:t>
            </a:r>
            <a:r>
              <a:rPr lang="en-US" sz="2400" dirty="0" err="1" smtClean="0">
                <a:latin typeface="Symbol" charset="2"/>
                <a:cs typeface="Symbol" charset="2"/>
              </a:rPr>
              <a:t>h</a:t>
            </a:r>
            <a:r>
              <a:rPr lang="en-US" sz="2400" baseline="-25000" dirty="0" err="1" smtClean="0"/>
              <a:t>x</a:t>
            </a:r>
            <a:r>
              <a:rPr lang="en-US" sz="2400" baseline="30000" dirty="0" err="1" smtClean="0"/>
              <a:t>max</a:t>
            </a:r>
            <a:r>
              <a:rPr lang="en-US" sz="2400" baseline="-25000" dirty="0" smtClean="0"/>
              <a:t> </a:t>
            </a:r>
            <a:r>
              <a:rPr lang="en-US" sz="2400" dirty="0" smtClean="0"/>
              <a:t>= 0.8 </a:t>
            </a:r>
            <a:r>
              <a:rPr lang="en-US" sz="2400" dirty="0" err="1" smtClean="0"/>
              <a:t>m</a:t>
            </a:r>
            <a:endParaRPr lang="en-US" sz="2400" dirty="0" smtClean="0"/>
          </a:p>
          <a:p>
            <a:r>
              <a:rPr lang="en-US" sz="2400" b="1" dirty="0" smtClean="0">
                <a:solidFill>
                  <a:srgbClr val="008000"/>
                </a:solidFill>
                <a:latin typeface="Symbol" charset="2"/>
                <a:cs typeface="Symbol" charset="2"/>
              </a:rPr>
              <a:t>e</a:t>
            </a:r>
            <a:r>
              <a:rPr lang="en-US" sz="2400" b="1" baseline="-25000" dirty="0" smtClean="0">
                <a:solidFill>
                  <a:srgbClr val="008000"/>
                </a:solidFill>
              </a:rPr>
              <a:t>x </a:t>
            </a:r>
            <a:r>
              <a:rPr lang="en-US" sz="2400" b="1" dirty="0" smtClean="0">
                <a:solidFill>
                  <a:srgbClr val="008000"/>
                </a:solidFill>
              </a:rPr>
              <a:t>= 1.1 10</a:t>
            </a:r>
            <a:r>
              <a:rPr lang="en-US" sz="2400" b="1" baseline="30000" dirty="0" smtClean="0">
                <a:solidFill>
                  <a:srgbClr val="008000"/>
                </a:solidFill>
              </a:rPr>
              <a:t>-6</a:t>
            </a:r>
            <a:r>
              <a:rPr lang="en-US" sz="2400" b="1" dirty="0" smtClean="0">
                <a:solidFill>
                  <a:srgbClr val="008000"/>
                </a:solidFill>
              </a:rPr>
              <a:t> </a:t>
            </a:r>
            <a:r>
              <a:rPr lang="en-US" sz="2400" b="1" dirty="0" err="1" smtClean="0">
                <a:solidFill>
                  <a:srgbClr val="008000"/>
                </a:solidFill>
              </a:rPr>
              <a:t>m</a:t>
            </a:r>
            <a:r>
              <a:rPr lang="en-US" sz="2400" b="1" dirty="0" smtClean="0">
                <a:solidFill>
                  <a:srgbClr val="008000"/>
                </a:solidFill>
              </a:rPr>
              <a:t> </a:t>
            </a:r>
          </a:p>
          <a:p>
            <a:r>
              <a:rPr lang="en-US" sz="2400" b="1" dirty="0" smtClean="0">
                <a:solidFill>
                  <a:srgbClr val="008000"/>
                </a:solidFill>
                <a:latin typeface="Symbol" charset="2"/>
                <a:cs typeface="Symbol" charset="2"/>
              </a:rPr>
              <a:t>s</a:t>
            </a:r>
            <a:r>
              <a:rPr lang="en-US" sz="2400" b="1" baseline="-25000" dirty="0" smtClean="0">
                <a:solidFill>
                  <a:srgbClr val="008000"/>
                </a:solidFill>
              </a:rPr>
              <a:t>p </a:t>
            </a:r>
            <a:r>
              <a:rPr lang="en-US" sz="2400" b="1" dirty="0" smtClean="0">
                <a:solidFill>
                  <a:srgbClr val="008000"/>
                </a:solidFill>
              </a:rPr>
              <a:t>= 5 10</a:t>
            </a:r>
            <a:r>
              <a:rPr lang="en-US" sz="2400" b="1" baseline="30000" dirty="0" smtClean="0">
                <a:solidFill>
                  <a:srgbClr val="008000"/>
                </a:solidFill>
              </a:rPr>
              <a:t>-3</a:t>
            </a:r>
            <a:r>
              <a:rPr lang="en-US" sz="2400" b="1" dirty="0" smtClean="0">
                <a:solidFill>
                  <a:srgbClr val="008000"/>
                </a:solidFill>
              </a:rPr>
              <a:t> </a:t>
            </a:r>
          </a:p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60778-A5BF-644D-AA59-1B644FA26A31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beam emittance at DR extraction is given by: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847516" y="2434480"/>
            <a:ext cx="7410124" cy="3503614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/>
              <a:t>With:</a:t>
            </a:r>
          </a:p>
          <a:p>
            <a:pPr>
              <a:buNone/>
            </a:pPr>
            <a:r>
              <a:rPr lang="en-US" dirty="0" smtClean="0"/>
              <a:t> </a:t>
            </a:r>
            <a:r>
              <a:rPr lang="en-US" dirty="0" err="1" smtClean="0"/>
              <a:t></a:t>
            </a:r>
            <a:r>
              <a:rPr lang="en-US" baseline="-25000" dirty="0" err="1" smtClean="0"/>
              <a:t>i</a:t>
            </a:r>
            <a:r>
              <a:rPr lang="en-US" baseline="30000" dirty="0" err="1" smtClean="0"/>
              <a:t>DR</a:t>
            </a:r>
            <a:r>
              <a:rPr lang="en-US" dirty="0" smtClean="0"/>
              <a:t> 	injected emittance in DR @ 1GeV</a:t>
            </a:r>
          </a:p>
          <a:p>
            <a:pPr>
              <a:buNone/>
            </a:pPr>
            <a:r>
              <a:rPr lang="en-US" dirty="0" smtClean="0"/>
              <a:t> </a:t>
            </a:r>
            <a:r>
              <a:rPr lang="en-US" dirty="0" err="1" smtClean="0"/>
              <a:t>t</a:t>
            </a:r>
            <a:r>
              <a:rPr lang="en-US" dirty="0" smtClean="0"/>
              <a:t> 			storage time</a:t>
            </a:r>
          </a:p>
          <a:p>
            <a:pPr>
              <a:buNone/>
            </a:pPr>
            <a:r>
              <a:rPr lang="en-US" dirty="0" smtClean="0"/>
              <a:t> </a:t>
            </a:r>
            <a:r>
              <a:rPr lang="en-US" dirty="0" err="1" smtClean="0"/>
              <a:t></a:t>
            </a:r>
            <a:r>
              <a:rPr lang="en-US" dirty="0" smtClean="0"/>
              <a:t> 			</a:t>
            </a:r>
            <a:r>
              <a:rPr lang="en-US" dirty="0" err="1" smtClean="0"/>
              <a:t>betatron</a:t>
            </a:r>
            <a:r>
              <a:rPr lang="en-US" dirty="0" smtClean="0"/>
              <a:t> damping time</a:t>
            </a:r>
          </a:p>
          <a:p>
            <a:pPr>
              <a:buNone/>
            </a:pPr>
            <a:r>
              <a:rPr lang="en-US" dirty="0" smtClean="0"/>
              <a:t> </a:t>
            </a:r>
            <a:r>
              <a:rPr lang="en-US" baseline="-25000" dirty="0" smtClean="0"/>
              <a:t>0</a:t>
            </a:r>
            <a:r>
              <a:rPr lang="en-US" dirty="0" smtClean="0"/>
              <a:t> 		equilibrium emittance</a:t>
            </a:r>
          </a:p>
          <a:p>
            <a:pPr>
              <a:buNone/>
            </a:pPr>
            <a:r>
              <a:rPr lang="en-US" dirty="0" err="1" smtClean="0"/>
              <a:t></a:t>
            </a:r>
            <a:r>
              <a:rPr lang="en-US" baseline="-25000" dirty="0" err="1" smtClean="0"/>
              <a:t>i</a:t>
            </a:r>
            <a:r>
              <a:rPr lang="en-US" baseline="30000" dirty="0" err="1" smtClean="0"/>
              <a:t>HER</a:t>
            </a:r>
            <a:r>
              <a:rPr lang="en-US" dirty="0" smtClean="0"/>
              <a:t> 	injected emittance in HER @ 6.7 </a:t>
            </a:r>
            <a:r>
              <a:rPr lang="en-US" dirty="0" err="1" smtClean="0"/>
              <a:t>GeV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		</a:t>
            </a:r>
            <a:r>
              <a:rPr lang="en-US" dirty="0" err="1" smtClean="0"/>
              <a:t></a:t>
            </a:r>
            <a:r>
              <a:rPr lang="en-US" baseline="-25000" dirty="0" err="1" smtClean="0"/>
              <a:t>i</a:t>
            </a:r>
            <a:r>
              <a:rPr lang="en-US" baseline="30000" dirty="0" err="1" smtClean="0"/>
              <a:t>HER</a:t>
            </a:r>
            <a:r>
              <a:rPr lang="en-US" dirty="0" smtClean="0"/>
              <a:t>  = </a:t>
            </a:r>
            <a:r>
              <a:rPr lang="en-US" baseline="30000" dirty="0" smtClean="0"/>
              <a:t>DR</a:t>
            </a:r>
            <a:r>
              <a:rPr lang="en-US" dirty="0" smtClean="0"/>
              <a:t> *1/6.7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5/29/11</a:t>
            </a:r>
            <a:endParaRPr lang="en-US"/>
          </a:p>
        </p:txBody>
      </p:sp>
      <p:graphicFrame>
        <p:nvGraphicFramePr>
          <p:cNvPr id="62468" name="Object 4"/>
          <p:cNvGraphicFramePr>
            <a:graphicFrameLocks noChangeAspect="1"/>
          </p:cNvGraphicFramePr>
          <p:nvPr/>
        </p:nvGraphicFramePr>
        <p:xfrm>
          <a:off x="2478088" y="1164223"/>
          <a:ext cx="3730625" cy="862013"/>
        </p:xfrm>
        <a:graphic>
          <a:graphicData uri="http://schemas.openxmlformats.org/presentationml/2006/ole">
            <p:oleObj spid="_x0000_s62468" name="Equation" r:id="rId3" imgW="1320800" imgH="304800" progId="Equation.3">
              <p:embed/>
            </p:oleObj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60778-A5BF-644D-AA59-1B644FA26A31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Positron beam emittance evolution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5/29/11</a:t>
            </a:r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270001" y="3091815"/>
          <a:ext cx="5460999" cy="320618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522050"/>
                <a:gridCol w="1312983"/>
                <a:gridCol w="1312983"/>
                <a:gridCol w="1312983"/>
              </a:tblGrid>
              <a:tr h="739880">
                <a:tc>
                  <a:txBody>
                    <a:bodyPr/>
                    <a:lstStyle/>
                    <a:p>
                      <a:endParaRPr lang="en-US" sz="2000" b="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baseline="0" dirty="0" smtClean="0"/>
                        <a:t>X-plane</a:t>
                      </a:r>
                      <a:endParaRPr lang="en-US" sz="2000" b="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baseline="0" dirty="0" smtClean="0"/>
                        <a:t>Y-plane</a:t>
                      </a:r>
                    </a:p>
                    <a:p>
                      <a:pPr algn="ctr"/>
                      <a:r>
                        <a:rPr lang="en-US" sz="2000" b="0" baseline="0" dirty="0" smtClean="0"/>
                        <a:t>K=.01</a:t>
                      </a:r>
                      <a:endParaRPr lang="en-US" sz="2000" b="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baseline="0" dirty="0" smtClean="0"/>
                        <a:t>Y-plane</a:t>
                      </a:r>
                    </a:p>
                    <a:p>
                      <a:pPr algn="ctr"/>
                      <a:r>
                        <a:rPr lang="en-US" sz="2000" b="0" baseline="0" dirty="0" smtClean="0"/>
                        <a:t>K=.01</a:t>
                      </a:r>
                    </a:p>
                  </a:txBody>
                  <a:tcPr/>
                </a:tc>
              </a:tr>
              <a:tr h="411050">
                <a:tc>
                  <a:txBody>
                    <a:bodyPr/>
                    <a:lstStyle/>
                    <a:p>
                      <a:r>
                        <a:rPr lang="en-US" sz="2000" b="0" dirty="0" smtClean="0"/>
                        <a:t></a:t>
                      </a:r>
                      <a:r>
                        <a:rPr lang="en-US" sz="2000" b="0" baseline="-25000" dirty="0" smtClean="0"/>
                        <a:t>I  </a:t>
                      </a:r>
                      <a:r>
                        <a:rPr lang="en-US" sz="2000" b="0" baseline="0" dirty="0" smtClean="0"/>
                        <a:t>(</a:t>
                      </a:r>
                      <a:r>
                        <a:rPr lang="en-US" sz="2000" b="0" baseline="0" dirty="0" err="1" smtClean="0"/>
                        <a:t>m</a:t>
                      </a:r>
                      <a:r>
                        <a:rPr lang="en-US" sz="2000" b="0" baseline="0" dirty="0" smtClean="0"/>
                        <a:t>)</a:t>
                      </a:r>
                      <a:endParaRPr lang="en-US" sz="2000" b="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/>
                        <a:t>1.1 10</a:t>
                      </a:r>
                      <a:r>
                        <a:rPr lang="en-US" sz="2000" b="0" baseline="30000" dirty="0" smtClean="0"/>
                        <a:t>-6</a:t>
                      </a:r>
                      <a:endParaRPr lang="en-US" sz="2000" b="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/>
                        <a:t>1.1 10</a:t>
                      </a:r>
                      <a:r>
                        <a:rPr lang="en-US" sz="2000" b="0" baseline="30000" dirty="0" smtClean="0"/>
                        <a:t>-6</a:t>
                      </a:r>
                      <a:endParaRPr lang="en-US" sz="2000" b="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/>
                        <a:t>1.1 10</a:t>
                      </a:r>
                      <a:r>
                        <a:rPr lang="en-US" sz="2000" b="0" baseline="30000" dirty="0" smtClean="0"/>
                        <a:t>-6</a:t>
                      </a:r>
                      <a:endParaRPr lang="en-US" sz="2000" b="0" baseline="30000" dirty="0"/>
                    </a:p>
                  </a:txBody>
                  <a:tcPr/>
                </a:tc>
              </a:tr>
              <a:tr h="411050"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t</a:t>
                      </a:r>
                      <a:r>
                        <a:rPr lang="en-US" sz="2000" baseline="0" dirty="0" smtClean="0"/>
                        <a:t> (ms)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40</a:t>
                      </a:r>
                      <a:endParaRPr lang="en-US" sz="2000" dirty="0"/>
                    </a:p>
                  </a:txBody>
                  <a:tcPr/>
                </a:tc>
              </a:tr>
              <a:tr h="41105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t</a:t>
                      </a:r>
                      <a:r>
                        <a:rPr lang="en-US" sz="2000" baseline="0" dirty="0" smtClean="0"/>
                        <a:t> (ms)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7.3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7.3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7.3</a:t>
                      </a:r>
                      <a:endParaRPr lang="en-US" sz="2000" dirty="0"/>
                    </a:p>
                  </a:txBody>
                  <a:tcPr/>
                </a:tc>
              </a:tr>
              <a:tr h="41105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</a:t>
                      </a:r>
                      <a:r>
                        <a:rPr lang="en-US" sz="2000" baseline="-25000" dirty="0" smtClean="0"/>
                        <a:t>0  </a:t>
                      </a:r>
                      <a:r>
                        <a:rPr lang="en-US" sz="2000" baseline="0" dirty="0" smtClean="0"/>
                        <a:t>(nm)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23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0.23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0.23</a:t>
                      </a:r>
                      <a:endParaRPr lang="en-US" sz="2000" dirty="0"/>
                    </a:p>
                  </a:txBody>
                  <a:tcPr/>
                </a:tc>
              </a:tr>
              <a:tr h="41105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</a:t>
                      </a:r>
                      <a:r>
                        <a:rPr lang="en-US" sz="2000" baseline="30000" dirty="0" smtClean="0"/>
                        <a:t>DR </a:t>
                      </a:r>
                      <a:r>
                        <a:rPr lang="en-US" sz="2000" baseline="-25000" dirty="0" smtClean="0"/>
                        <a:t> </a:t>
                      </a:r>
                      <a:r>
                        <a:rPr lang="en-US" sz="2000" baseline="0" dirty="0" smtClean="0"/>
                        <a:t>(nm)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27.5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4.8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0.25</a:t>
                      </a:r>
                      <a:endParaRPr lang="en-US" sz="2000" dirty="0"/>
                    </a:p>
                  </a:txBody>
                  <a:tcPr/>
                </a:tc>
              </a:tr>
              <a:tr h="41105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 smtClean="0"/>
                        <a:t></a:t>
                      </a:r>
                      <a:r>
                        <a:rPr lang="en-US" sz="2000" baseline="-25000" dirty="0" err="1" smtClean="0"/>
                        <a:t>i</a:t>
                      </a:r>
                      <a:r>
                        <a:rPr lang="en-US" sz="2000" baseline="30000" dirty="0" err="1" smtClean="0"/>
                        <a:t>HER</a:t>
                      </a:r>
                      <a:r>
                        <a:rPr lang="en-US" sz="2000" baseline="-25000" dirty="0" smtClean="0"/>
                        <a:t>  </a:t>
                      </a:r>
                      <a:r>
                        <a:rPr lang="en-US" sz="2000" baseline="0" dirty="0" smtClean="0"/>
                        <a:t>(nm)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4.1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0.72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0.04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3491" name="Object 3"/>
          <p:cNvGraphicFramePr>
            <a:graphicFrameLocks noChangeAspect="1"/>
          </p:cNvGraphicFramePr>
          <p:nvPr/>
        </p:nvGraphicFramePr>
        <p:xfrm>
          <a:off x="2722643" y="1242101"/>
          <a:ext cx="3116020" cy="720000"/>
        </p:xfrm>
        <a:graphic>
          <a:graphicData uri="http://schemas.openxmlformats.org/presentationml/2006/ole">
            <p:oleObj spid="_x0000_s63491" name="Equation" r:id="rId3" imgW="1320800" imgH="304800" progId="Equation.3">
              <p:embed/>
            </p:oleObj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60778-A5BF-644D-AA59-1B644FA26A31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116412" y="2307480"/>
            <a:ext cx="23284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 smtClean="0"/>
              <a:t></a:t>
            </a:r>
            <a:r>
              <a:rPr lang="en-US" sz="2400" baseline="-25000" dirty="0" err="1" smtClean="0"/>
              <a:t>i</a:t>
            </a:r>
            <a:r>
              <a:rPr lang="en-US" sz="2400" baseline="30000" dirty="0" err="1" smtClean="0"/>
              <a:t>HER</a:t>
            </a:r>
            <a:r>
              <a:rPr lang="en-US" sz="2400" dirty="0" smtClean="0"/>
              <a:t>  = </a:t>
            </a:r>
            <a:r>
              <a:rPr lang="en-US" sz="2400" baseline="30000" dirty="0" smtClean="0"/>
              <a:t>DR</a:t>
            </a:r>
            <a:r>
              <a:rPr lang="en-US" sz="2400" dirty="0" smtClean="0"/>
              <a:t> *1/6.7</a:t>
            </a:r>
            <a:endParaRPr lang="en-US" sz="24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5/29/11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60778-A5BF-644D-AA59-1B644FA26A31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889000"/>
          </a:xfrm>
        </p:spPr>
        <p:txBody>
          <a:bodyPr/>
          <a:lstStyle/>
          <a:p>
            <a:r>
              <a:rPr lang="en-US" dirty="0" smtClean="0"/>
              <a:t>Bunch compressor  and transfer lines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451437" y="6356350"/>
            <a:ext cx="25687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A. chance’</a:t>
            </a:r>
            <a:endParaRPr lang="en-US" dirty="0"/>
          </a:p>
        </p:txBody>
      </p:sp>
      <p:pic>
        <p:nvPicPr>
          <p:cNvPr id="6" name="Picture 5" descr="fig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0150"/>
            <a:ext cx="9144000" cy="65777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763302" y="6356350"/>
            <a:ext cx="13806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A. </a:t>
            </a:r>
            <a:r>
              <a:rPr lang="en-US" dirty="0" err="1" smtClean="0"/>
              <a:t>Chancé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876300" y="3670300"/>
            <a:ext cx="3276600" cy="330200"/>
          </a:xfrm>
          <a:prstGeom prst="roundRect">
            <a:avLst/>
          </a:pr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602" name="Object 2"/>
          <p:cNvGraphicFramePr>
            <a:graphicFrameLocks noChangeAspect="1"/>
          </p:cNvGraphicFramePr>
          <p:nvPr/>
        </p:nvGraphicFramePr>
        <p:xfrm>
          <a:off x="1219200" y="1828800"/>
          <a:ext cx="6192838" cy="4025900"/>
        </p:xfrm>
        <a:graphic>
          <a:graphicData uri="http://schemas.openxmlformats.org/presentationml/2006/ole">
            <p:oleObj spid="_x0000_s116738" name="Document" r:id="rId3" imgW="4764024" imgH="3096768" progId="Word.Document.8">
              <p:embed/>
            </p:oleObj>
          </a:graphicData>
        </a:graphic>
      </p:graphicFrame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304800" y="381000"/>
            <a:ext cx="709173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+mj-lt"/>
              </a:rPr>
              <a:t>Transfer </a:t>
            </a:r>
            <a:r>
              <a:rPr lang="en-US" sz="2800" dirty="0">
                <a:solidFill>
                  <a:srgbClr val="FF0000"/>
                </a:solidFill>
                <a:latin typeface="+mj-lt"/>
              </a:rPr>
              <a:t>lines between </a:t>
            </a:r>
            <a:r>
              <a:rPr lang="en-US" sz="2800" dirty="0" err="1">
                <a:solidFill>
                  <a:srgbClr val="FF0000"/>
                </a:solidFill>
                <a:latin typeface="+mj-lt"/>
              </a:rPr>
              <a:t>Linac</a:t>
            </a:r>
            <a:r>
              <a:rPr lang="en-US" sz="2800" dirty="0">
                <a:solidFill>
                  <a:srgbClr val="FF0000"/>
                </a:solidFill>
                <a:latin typeface="+mj-lt"/>
              </a:rPr>
              <a:t> and damping </a:t>
            </a:r>
            <a:r>
              <a:rPr lang="en-US" sz="2800" dirty="0" smtClean="0">
                <a:solidFill>
                  <a:srgbClr val="FF0000"/>
                </a:solidFill>
                <a:latin typeface="+mj-lt"/>
              </a:rPr>
              <a:t>ring</a:t>
            </a:r>
            <a:endParaRPr lang="en-US" sz="28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4876800" y="2819400"/>
            <a:ext cx="514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3600" b="1">
                <a:latin typeface="Comic Sans MS" charset="0"/>
              </a:rPr>
              <a:t>X</a:t>
            </a:r>
          </a:p>
        </p:txBody>
      </p:sp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4648200" y="3962400"/>
            <a:ext cx="514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600" b="1">
                <a:latin typeface="Comic Sans MS" charset="0"/>
              </a:rPr>
              <a:t>X</a:t>
            </a:r>
          </a:p>
        </p:txBody>
      </p:sp>
      <p:sp>
        <p:nvSpPr>
          <p:cNvPr id="25609" name="Text Box 9"/>
          <p:cNvSpPr txBox="1">
            <a:spLocks noChangeArrowheads="1"/>
          </p:cNvSpPr>
          <p:nvPr/>
        </p:nvSpPr>
        <p:spPr bwMode="auto">
          <a:xfrm>
            <a:off x="2057400" y="3048000"/>
            <a:ext cx="2454293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/>
              <a:t>No kickers and septa,</a:t>
            </a:r>
          </a:p>
          <a:p>
            <a:r>
              <a:rPr lang="en-US" sz="2000" dirty="0"/>
              <a:t>half-sine-wave kickers</a:t>
            </a:r>
          </a:p>
          <a:p>
            <a:r>
              <a:rPr lang="en-US" sz="2000" dirty="0"/>
              <a:t>in the damping ring</a:t>
            </a:r>
          </a:p>
        </p:txBody>
      </p:sp>
      <p:sp>
        <p:nvSpPr>
          <p:cNvPr id="25610" name="Line 10"/>
          <p:cNvSpPr>
            <a:spLocks noChangeShapeType="1"/>
          </p:cNvSpPr>
          <p:nvPr/>
        </p:nvSpPr>
        <p:spPr bwMode="auto">
          <a:xfrm flipV="1">
            <a:off x="3505200" y="2133600"/>
            <a:ext cx="152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11" name="Line 11"/>
          <p:cNvSpPr>
            <a:spLocks noChangeShapeType="1"/>
          </p:cNvSpPr>
          <p:nvPr/>
        </p:nvSpPr>
        <p:spPr bwMode="auto">
          <a:xfrm>
            <a:off x="3505200" y="4038600"/>
            <a:ext cx="1524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763302" y="6356350"/>
            <a:ext cx="13806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A. </a:t>
            </a:r>
            <a:r>
              <a:rPr lang="en-US" dirty="0" err="1" smtClean="0"/>
              <a:t>Chancé</a:t>
            </a: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Injection into Main rings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5/29/11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rcRect t="4649" b="16138"/>
          <a:stretch>
            <a:fillRect/>
          </a:stretch>
        </p:blipFill>
        <p:spPr>
          <a:xfrm>
            <a:off x="1498522" y="1333500"/>
            <a:ext cx="6796069" cy="37846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60778-A5BF-644D-AA59-1B644FA26A31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30200" y="4717990"/>
            <a:ext cx="452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We accept ±3</a:t>
            </a:r>
            <a:r>
              <a:rPr lang="en-US" sz="2000" dirty="0" smtClean="0">
                <a:latin typeface="Symbol" charset="2"/>
                <a:cs typeface="Symbol" charset="2"/>
              </a:rPr>
              <a:t>s</a:t>
            </a:r>
            <a:r>
              <a:rPr lang="en-US" sz="2000" baseline="-25000" dirty="0" smtClean="0"/>
              <a:t>x</a:t>
            </a:r>
            <a:r>
              <a:rPr lang="en-US" sz="2000" baseline="30000" dirty="0" smtClean="0"/>
              <a:t>i</a:t>
            </a:r>
            <a:r>
              <a:rPr lang="en-US" sz="2000" dirty="0" smtClean="0"/>
              <a:t> of the injected beam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457199" y="5118100"/>
            <a:ext cx="78373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2different configurations are considered </a:t>
            </a:r>
          </a:p>
          <a:p>
            <a:r>
              <a:rPr lang="en-US" dirty="0" smtClean="0"/>
              <a:t> zero dispersion at injection point  </a:t>
            </a:r>
            <a:r>
              <a:rPr lang="en-US" i="1" dirty="0" err="1" smtClean="0"/>
              <a:t>D</a:t>
            </a:r>
            <a:r>
              <a:rPr lang="en-US" i="1" baseline="-25000" dirty="0" err="1" smtClean="0"/>
              <a:t>x</a:t>
            </a:r>
            <a:r>
              <a:rPr lang="en-US" i="1" baseline="30000" dirty="0" err="1" smtClean="0"/>
              <a:t>st</a:t>
            </a:r>
            <a:r>
              <a:rPr lang="en-US" i="1" dirty="0" smtClean="0"/>
              <a:t> = </a:t>
            </a:r>
            <a:r>
              <a:rPr lang="en-US" i="1" dirty="0" err="1" smtClean="0"/>
              <a:t>D</a:t>
            </a:r>
            <a:r>
              <a:rPr lang="en-US" i="1" baseline="-25000" dirty="0" err="1" smtClean="0"/>
              <a:t>x</a:t>
            </a:r>
            <a:r>
              <a:rPr lang="en-US" i="1" baseline="30000" dirty="0" err="1" smtClean="0"/>
              <a:t>inj</a:t>
            </a:r>
            <a:r>
              <a:rPr lang="en-US" i="1" dirty="0" smtClean="0"/>
              <a:t> = 0</a:t>
            </a:r>
          </a:p>
          <a:p>
            <a:r>
              <a:rPr lang="en-US" dirty="0" smtClean="0"/>
              <a:t>non zero dispersion </a:t>
            </a:r>
            <a:r>
              <a:rPr lang="en-US" i="1" dirty="0" err="1" smtClean="0"/>
              <a:t>Dxst</a:t>
            </a:r>
            <a:r>
              <a:rPr lang="en-US" i="1" dirty="0" smtClean="0"/>
              <a:t> = </a:t>
            </a:r>
            <a:r>
              <a:rPr lang="en-US" i="1" dirty="0" err="1" smtClean="0"/>
              <a:t>Dxinj</a:t>
            </a:r>
            <a:r>
              <a:rPr lang="en-US" i="1" dirty="0" smtClean="0"/>
              <a:t> 1 0 and an energy offset </a:t>
            </a:r>
            <a:r>
              <a:rPr lang="en-US" i="1" dirty="0" err="1" smtClean="0"/>
              <a:t>d</a:t>
            </a:r>
            <a:r>
              <a:rPr lang="en-US" i="1" dirty="0" smtClean="0"/>
              <a:t> of the injected </a:t>
            </a:r>
            <a:r>
              <a:rPr lang="en-US" dirty="0" smtClean="0"/>
              <a:t>beam</a:t>
            </a: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8438"/>
            <a:ext cx="8229600" cy="889585"/>
          </a:xfrm>
        </p:spPr>
        <p:txBody>
          <a:bodyPr/>
          <a:lstStyle/>
          <a:p>
            <a:r>
              <a:rPr lang="en-GB" dirty="0" smtClean="0"/>
              <a:t>Parameters for injection in LER and HER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5/29/11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60778-A5BF-644D-AA59-1B644FA26A31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rcRect l="10848" r="10732"/>
          <a:stretch>
            <a:fillRect/>
          </a:stretch>
        </p:blipFill>
        <p:spPr>
          <a:xfrm>
            <a:off x="700755" y="1234896"/>
            <a:ext cx="7719345" cy="415925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460500" y="5521146"/>
            <a:ext cx="6451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The configuration with non-zero dispersion is preferred since it  allows smaller </a:t>
            </a:r>
            <a:r>
              <a:rPr lang="en-GB" dirty="0" err="1" smtClean="0"/>
              <a:t>betatron</a:t>
            </a:r>
            <a:r>
              <a:rPr lang="en-GB" dirty="0" smtClean="0"/>
              <a:t> oscillations of the injected beams (15 </a:t>
            </a:r>
            <a:r>
              <a:rPr lang="en-GB" dirty="0" err="1" smtClean="0"/>
              <a:t>σ</a:t>
            </a:r>
            <a:r>
              <a:rPr lang="en-GB" baseline="-25000" dirty="0" err="1" smtClean="0"/>
              <a:t>x</a:t>
            </a:r>
            <a:r>
              <a:rPr lang="en-GB" dirty="0" smtClean="0"/>
              <a:t> for LER and 12 </a:t>
            </a:r>
            <a:r>
              <a:rPr lang="en-GB" dirty="0" err="1" smtClean="0"/>
              <a:t>σ</a:t>
            </a:r>
            <a:r>
              <a:rPr lang="en-GB" baseline="-25000" dirty="0" err="1" smtClean="0"/>
              <a:t>x</a:t>
            </a:r>
            <a:r>
              <a:rPr lang="en-GB" dirty="0" smtClean="0"/>
              <a:t> for HER) </a:t>
            </a:r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Comments on injection in LER and HER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5/29/11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60778-A5BF-644D-AA59-1B644FA26A31}" type="slidenum">
              <a:rPr lang="en-US" smtClean="0"/>
              <a:pPr/>
              <a:t>27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524000" y="1397000"/>
          <a:ext cx="6096000" cy="111252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416300"/>
                <a:gridCol w="1295400"/>
                <a:gridCol w="13843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HER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Injected beam emittance </a:t>
                      </a:r>
                      <a:r>
                        <a:rPr lang="en-US" dirty="0" err="1" smtClean="0">
                          <a:latin typeface="Symbol" charset="2"/>
                          <a:cs typeface="Symbol" charset="2"/>
                        </a:rPr>
                        <a:t>e</a:t>
                      </a:r>
                      <a:r>
                        <a:rPr lang="en-US" baseline="-25000" dirty="0" err="1" smtClean="0">
                          <a:latin typeface="+mn-lt"/>
                          <a:cs typeface="Symbol" charset="2"/>
                        </a:rPr>
                        <a:t>x</a:t>
                      </a:r>
                      <a:r>
                        <a:rPr lang="en-US" baseline="30000" dirty="0" err="1" smtClean="0"/>
                        <a:t>i</a:t>
                      </a:r>
                      <a:endParaRPr 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latin typeface="+mn-lt"/>
                        </a:rPr>
                        <a:t>5.50E-09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latin typeface="+mn-lt"/>
                        </a:rPr>
                        <a:t>5.22E-09</a:t>
                      </a:r>
                    </a:p>
                  </a:txBody>
                  <a:tcPr marL="12700" marR="12700" marT="1270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Injected beam energy spread </a:t>
                      </a:r>
                      <a:r>
                        <a:rPr lang="en-US" dirty="0" err="1" smtClean="0">
                          <a:latin typeface="Symbol" charset="2"/>
                          <a:cs typeface="Symbol" charset="2"/>
                        </a:rPr>
                        <a:t>s</a:t>
                      </a:r>
                      <a:r>
                        <a:rPr lang="en-US" baseline="-25000" dirty="0" err="1" smtClean="0"/>
                        <a:t>p</a:t>
                      </a:r>
                      <a:r>
                        <a:rPr lang="en-US" baseline="30000" dirty="0" err="1" smtClean="0"/>
                        <a:t>i</a:t>
                      </a:r>
                      <a:endParaRPr lang="en-US" baseline="-25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latin typeface="+mn-lt"/>
                        </a:rPr>
                        <a:t>1.30E-03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latin typeface="+mn-lt"/>
                        </a:rPr>
                        <a:t>8.00E-04</a:t>
                      </a:r>
                    </a:p>
                  </a:txBody>
                  <a:tcPr marL="12700" marR="12700" marT="12700" marB="0" anchor="ctr"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079500" y="2819400"/>
            <a:ext cx="72009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The requirements on the vertical injected beam emittance have not considered yet. </a:t>
            </a:r>
          </a:p>
          <a:p>
            <a:r>
              <a:rPr lang="en-GB" dirty="0" smtClean="0"/>
              <a:t>Neglecting beam-beam effects, since the beam is injected on axis, the only request on the vertical injected beam emittance is to be smaller than the beam stay clear of the rings. </a:t>
            </a:r>
          </a:p>
          <a:p>
            <a:r>
              <a:rPr lang="en-GB" dirty="0" smtClean="0"/>
              <a:t>An issue that has to be studied is the effect that the beam aspect ratio could have on injection efficiency </a:t>
            </a:r>
            <a:r>
              <a:rPr lang="en-GB" smtClean="0"/>
              <a:t>and detector background.</a:t>
            </a:r>
          </a:p>
          <a:p>
            <a:r>
              <a:rPr lang="en-GB" dirty="0" smtClean="0"/>
              <a:t>A simulation tracking the distribution of injected particles through the ring, taking into account the effect of the beam-beam kick and the machine errors and nonlinearities, is needed to set the tolerances on the injection parameters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627914" y="998823"/>
            <a:ext cx="7991635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dirty="0"/>
              <a:t>Assuming 50 Hz continuous injection in a single bunch, </a:t>
            </a:r>
          </a:p>
          <a:p>
            <a:pPr algn="ctr"/>
            <a:r>
              <a:rPr lang="en-US" sz="2400" dirty="0"/>
              <a:t>each one of the ≈1000 bunches will be refilled after 20 </a:t>
            </a:r>
            <a:r>
              <a:rPr lang="en-US" sz="2400" dirty="0" err="1"/>
              <a:t>s</a:t>
            </a:r>
            <a:r>
              <a:rPr lang="en-US" sz="2400" dirty="0"/>
              <a:t>, </a:t>
            </a:r>
          </a:p>
          <a:p>
            <a:pPr algn="ctr"/>
            <a:r>
              <a:rPr lang="en-US" sz="2400" dirty="0"/>
              <a:t>with a current </a:t>
            </a:r>
            <a:r>
              <a:rPr lang="en-US" sz="2400" dirty="0" smtClean="0"/>
              <a:t>loss  	</a:t>
            </a:r>
            <a:r>
              <a:rPr lang="en-US" sz="2400" dirty="0" smtClean="0">
                <a:latin typeface="Symbol" charset="2"/>
                <a:cs typeface="Symbol" charset="2"/>
              </a:rPr>
              <a:t>D</a:t>
            </a:r>
            <a:r>
              <a:rPr lang="en-US" sz="2400" dirty="0" smtClean="0"/>
              <a:t>N/N ~ </a:t>
            </a:r>
            <a:r>
              <a:rPr lang="en-US" sz="2400" dirty="0" err="1" smtClean="0">
                <a:latin typeface="Symbol" charset="2"/>
                <a:cs typeface="Symbol" charset="2"/>
              </a:rPr>
              <a:t>D</a:t>
            </a:r>
            <a:r>
              <a:rPr lang="en-US" sz="2400" dirty="0" err="1" smtClean="0"/>
              <a:t>t/t</a:t>
            </a:r>
            <a:r>
              <a:rPr lang="en-US" sz="2400" dirty="0" smtClean="0"/>
              <a:t> </a:t>
            </a:r>
          </a:p>
          <a:p>
            <a:pPr algn="ctr"/>
            <a:r>
              <a:rPr lang="en-US" sz="2400" dirty="0" smtClean="0"/>
              <a:t>and a luminosity loss 	</a:t>
            </a:r>
            <a:r>
              <a:rPr lang="en-US" sz="2400" dirty="0" smtClean="0">
                <a:latin typeface="Symbol" charset="2"/>
                <a:cs typeface="Symbol" charset="2"/>
              </a:rPr>
              <a:t>D</a:t>
            </a:r>
            <a:r>
              <a:rPr lang="en-US" sz="2400" dirty="0" smtClean="0"/>
              <a:t>L/L ~ 2</a:t>
            </a:r>
            <a:r>
              <a:rPr lang="en-US" sz="2400" dirty="0" smtClean="0">
                <a:latin typeface="Symbol" charset="2"/>
                <a:cs typeface="Symbol" charset="2"/>
              </a:rPr>
              <a:t>D</a:t>
            </a:r>
            <a:r>
              <a:rPr lang="en-US" sz="2400" dirty="0" smtClean="0"/>
              <a:t>N/N</a:t>
            </a:r>
          </a:p>
          <a:p>
            <a:pPr algn="ctr"/>
            <a:r>
              <a:rPr lang="en-US" sz="2400" dirty="0" smtClean="0"/>
              <a:t>If we inject in the main ring a few bunches per pulse, for example 5, we can keep the peak luminosity nearly constant and reduce the injected charge per bunch </a:t>
            </a:r>
            <a:endParaRPr lang="en-US" sz="2400" dirty="0"/>
          </a:p>
        </p:txBody>
      </p:sp>
      <p:graphicFrame>
        <p:nvGraphicFramePr>
          <p:cNvPr id="6147" name="Rectangle 3"/>
          <p:cNvGraphicFramePr>
            <a:graphicFrameLocks/>
          </p:cNvGraphicFramePr>
          <p:nvPr/>
        </p:nvGraphicFramePr>
        <p:xfrm>
          <a:off x="1143000" y="1397000"/>
          <a:ext cx="6858000" cy="4064000"/>
        </p:xfrm>
        <a:graphic>
          <a:graphicData uri="http://schemas.openxmlformats.org/presentationml/2006/ole">
            <p:oleObj spid="_x0000_s47106" name="Equation" r:id="rId3" imgW="0" imgH="0" progId="Equation.3">
              <p:embed/>
            </p:oleObj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2616" y="3766997"/>
            <a:ext cx="5160997" cy="2668379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4185"/>
          </a:xfrm>
        </p:spPr>
        <p:txBody>
          <a:bodyPr/>
          <a:lstStyle/>
          <a:p>
            <a:r>
              <a:rPr lang="en-US" dirty="0" smtClean="0"/>
              <a:t>Charge per bunch required at injection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5/29/11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60778-A5BF-644D-AA59-1B644FA26A31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642702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Injection System – New CDR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5" name="Content Placeholder 4" descr="fig.jpg"/>
          <p:cNvPicPr>
            <a:picLocks noGrp="1" noChangeAspect="1"/>
          </p:cNvPicPr>
          <p:nvPr>
            <p:ph idx="1"/>
          </p:nvPr>
        </p:nvPicPr>
        <p:blipFill>
          <a:blip r:embed="rId2"/>
          <a:srcRect l="2433" t="-5581" r="4030" b="32163"/>
          <a:stretch>
            <a:fillRect/>
          </a:stretch>
        </p:blipFill>
        <p:spPr>
          <a:xfrm>
            <a:off x="71359" y="1170051"/>
            <a:ext cx="8943674" cy="1899510"/>
          </a:xfrm>
        </p:spPr>
      </p:pic>
      <p:sp>
        <p:nvSpPr>
          <p:cNvPr id="6" name="TextBox 5"/>
          <p:cNvSpPr txBox="1"/>
          <p:nvPr/>
        </p:nvSpPr>
        <p:spPr>
          <a:xfrm>
            <a:off x="457200" y="3069561"/>
            <a:ext cx="82296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000" dirty="0" smtClean="0"/>
              <a:t> </a:t>
            </a:r>
            <a:r>
              <a:rPr lang="en-US" sz="2400" dirty="0" smtClean="0"/>
              <a:t>S band </a:t>
            </a:r>
            <a:r>
              <a:rPr lang="en-US" sz="2400" dirty="0" err="1" smtClean="0"/>
              <a:t>linac</a:t>
            </a:r>
            <a:r>
              <a:rPr lang="en-US" sz="2400" dirty="0" smtClean="0"/>
              <a:t> at 50 Hz</a:t>
            </a:r>
          </a:p>
          <a:p>
            <a:pPr>
              <a:buFont typeface="Arial"/>
              <a:buChar char="•"/>
            </a:pPr>
            <a:r>
              <a:rPr lang="en-US" sz="2400" dirty="0" smtClean="0"/>
              <a:t> Injection in each ring at 25 Hz</a:t>
            </a:r>
          </a:p>
          <a:p>
            <a:pPr>
              <a:buFont typeface="Arial"/>
              <a:buChar char="•"/>
            </a:pPr>
            <a:r>
              <a:rPr lang="en-US" sz="2400" dirty="0" smtClean="0"/>
              <a:t> SLAC Polarized electron gun</a:t>
            </a:r>
          </a:p>
          <a:p>
            <a:pPr>
              <a:buFont typeface="Arial"/>
              <a:buChar char="•"/>
            </a:pPr>
            <a:r>
              <a:rPr lang="en-US" sz="2400" dirty="0" smtClean="0"/>
              <a:t> Spin rotator in a special section downstream of the gun</a:t>
            </a:r>
          </a:p>
          <a:p>
            <a:pPr>
              <a:buFont typeface="Arial"/>
              <a:buChar char="•"/>
            </a:pPr>
            <a:r>
              <a:rPr lang="en-US" sz="2400" dirty="0" smtClean="0"/>
              <a:t> Conversion </a:t>
            </a:r>
            <a:r>
              <a:rPr lang="en-US" sz="2400" dirty="0" err="1" smtClean="0"/>
              <a:t>e-/e</a:t>
            </a:r>
            <a:r>
              <a:rPr lang="en-US" sz="2400" dirty="0" smtClean="0"/>
              <a:t>+ at low energy 0.6 </a:t>
            </a:r>
            <a:r>
              <a:rPr lang="en-US" sz="2400" dirty="0" err="1" smtClean="0"/>
              <a:t>GeV</a:t>
            </a:r>
            <a:endParaRPr lang="en-US" sz="2400" dirty="0" smtClean="0"/>
          </a:p>
          <a:p>
            <a:pPr lvl="1">
              <a:buFont typeface="Arial"/>
              <a:buChar char="•"/>
            </a:pPr>
            <a:r>
              <a:rPr lang="en-US" sz="2400" dirty="0" smtClean="0"/>
              <a:t> a newly designed capture section (L band) to produce a yield of more than 10%</a:t>
            </a:r>
          </a:p>
          <a:p>
            <a:pPr>
              <a:buFont typeface="Arial"/>
              <a:buChar char="•"/>
            </a:pPr>
            <a:r>
              <a:rPr lang="en-US" sz="2400" dirty="0" smtClean="0"/>
              <a:t> Both beams are stored in the Damping Ring (DR) in turn</a:t>
            </a:r>
          </a:p>
          <a:p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5/29/11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60778-A5BF-644D-AA59-1B644FA26A31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572000" y="6356350"/>
            <a:ext cx="4551209" cy="5447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it-IT" dirty="0" smtClean="0">
                <a:sym typeface="Wingdings" pitchFamily="2" charset="2"/>
              </a:rPr>
              <a:t>N</a:t>
            </a:r>
            <a:r>
              <a:rPr lang="it-IT" dirty="0" smtClean="0">
                <a:sym typeface="Wingdings" pitchFamily="2" charset="2"/>
              </a:rPr>
              <a:t>ew </a:t>
            </a:r>
            <a:r>
              <a:rPr lang="it-IT" dirty="0" err="1" smtClean="0">
                <a:sym typeface="Wingdings" pitchFamily="2" charset="2"/>
              </a:rPr>
              <a:t>Conceptual</a:t>
            </a:r>
            <a:r>
              <a:rPr lang="it-IT" dirty="0" smtClean="0">
                <a:sym typeface="Wingdings" pitchFamily="2" charset="2"/>
              </a:rPr>
              <a:t> Design Report (</a:t>
            </a:r>
            <a:r>
              <a:rPr lang="it-IT" dirty="0" err="1" smtClean="0">
                <a:sym typeface="Wingdings" pitchFamily="2" charset="2"/>
              </a:rPr>
              <a:t>Dec</a:t>
            </a:r>
            <a:r>
              <a:rPr lang="it-IT" dirty="0" smtClean="0">
                <a:sym typeface="Wingdings" pitchFamily="2" charset="2"/>
              </a:rPr>
              <a:t>. 2010) on: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it-IT" dirty="0" smtClean="0">
                <a:sym typeface="Wingdings" pitchFamily="2" charset="2"/>
                <a:hlinkClick r:id="rId3"/>
              </a:rPr>
              <a:t>http://arxiv.org/abs/1009.6178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149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New Proposal for the Injection System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5/29/11</a:t>
            </a: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99370" y="3069562"/>
            <a:ext cx="791617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000" dirty="0" smtClean="0"/>
              <a:t> </a:t>
            </a:r>
            <a:r>
              <a:rPr lang="en-US" sz="2400" dirty="0" smtClean="0"/>
              <a:t>Only the </a:t>
            </a:r>
            <a:r>
              <a:rPr lang="en-US" sz="2400" b="1" dirty="0" err="1" smtClean="0">
                <a:solidFill>
                  <a:srgbClr val="FF0000"/>
                </a:solidFill>
              </a:rPr>
              <a:t>e</a:t>
            </a:r>
            <a:r>
              <a:rPr lang="en-US" sz="2400" b="1" baseline="30000" dirty="0" smtClean="0">
                <a:solidFill>
                  <a:srgbClr val="FF0000"/>
                </a:solidFill>
              </a:rPr>
              <a:t>+</a:t>
            </a:r>
            <a:r>
              <a:rPr lang="en-US" sz="2400" b="1" dirty="0" smtClean="0">
                <a:solidFill>
                  <a:srgbClr val="FF0000"/>
                </a:solidFill>
              </a:rPr>
              <a:t> beam </a:t>
            </a:r>
            <a:r>
              <a:rPr lang="en-US" sz="2400" dirty="0" smtClean="0"/>
              <a:t>is stored in the DR</a:t>
            </a:r>
          </a:p>
          <a:p>
            <a:pPr>
              <a:buFont typeface="Arial"/>
              <a:buChar char="•"/>
            </a:pPr>
            <a:r>
              <a:rPr lang="en-US" sz="2000" dirty="0" smtClean="0"/>
              <a:t> </a:t>
            </a:r>
            <a:r>
              <a:rPr lang="en-US" sz="2400" dirty="0" smtClean="0"/>
              <a:t>S band </a:t>
            </a:r>
            <a:r>
              <a:rPr lang="en-US" sz="2400" dirty="0" err="1" smtClean="0"/>
              <a:t>linac</a:t>
            </a:r>
            <a:r>
              <a:rPr lang="en-US" sz="2400" dirty="0" smtClean="0"/>
              <a:t> at 100 Hz</a:t>
            </a:r>
          </a:p>
          <a:p>
            <a:pPr>
              <a:buFont typeface="Arial"/>
              <a:buChar char="•"/>
            </a:pPr>
            <a:r>
              <a:rPr lang="en-US" sz="2400" dirty="0" smtClean="0"/>
              <a:t> Injection in each ring at 50 Hz</a:t>
            </a:r>
          </a:p>
          <a:p>
            <a:pPr>
              <a:buFont typeface="Arial"/>
              <a:buChar char="•"/>
            </a:pPr>
            <a:r>
              <a:rPr lang="en-US" sz="2400" dirty="0" smtClean="0"/>
              <a:t> 2 electron guns </a:t>
            </a:r>
          </a:p>
          <a:p>
            <a:pPr lvl="1">
              <a:buFont typeface="Arial"/>
              <a:buChar char="•"/>
            </a:pPr>
            <a:r>
              <a:rPr lang="en-US" sz="2400" dirty="0" smtClean="0"/>
              <a:t> a “high current” gun for positron production</a:t>
            </a:r>
          </a:p>
          <a:p>
            <a:pPr lvl="1">
              <a:buFont typeface="Arial"/>
              <a:buChar char="•"/>
            </a:pPr>
            <a:r>
              <a:rPr lang="en-US" sz="2400" dirty="0" smtClean="0"/>
              <a:t> a “low emittance” polarized gun for electron injection</a:t>
            </a:r>
          </a:p>
          <a:p>
            <a:pPr>
              <a:buFont typeface="Arial"/>
              <a:buChar char="•"/>
            </a:pPr>
            <a:r>
              <a:rPr lang="en-US" sz="2400" dirty="0" smtClean="0"/>
              <a:t> Additional 200 </a:t>
            </a:r>
            <a:r>
              <a:rPr lang="en-US" sz="2400" dirty="0" err="1" smtClean="0"/>
              <a:t>MeV</a:t>
            </a:r>
            <a:r>
              <a:rPr lang="en-US" sz="2400" dirty="0" smtClean="0"/>
              <a:t> </a:t>
            </a:r>
            <a:r>
              <a:rPr lang="en-US" sz="2400" dirty="0" err="1" smtClean="0"/>
              <a:t>linac</a:t>
            </a:r>
            <a:r>
              <a:rPr lang="en-US" sz="2400" dirty="0" smtClean="0"/>
              <a:t> for </a:t>
            </a:r>
            <a:r>
              <a:rPr lang="en-US" sz="2400" dirty="0" err="1" smtClean="0"/>
              <a:t>e</a:t>
            </a:r>
            <a:r>
              <a:rPr lang="en-US" sz="2400" baseline="30000" dirty="0" smtClean="0"/>
              <a:t>-</a:t>
            </a:r>
          </a:p>
          <a:p>
            <a:pPr>
              <a:buFont typeface="Arial"/>
              <a:buChar char="•"/>
            </a:pPr>
            <a:r>
              <a:rPr lang="en-US" sz="2400" dirty="0" smtClean="0"/>
              <a:t> Reduced transfer lines and kickers for DR injection/extraction</a:t>
            </a:r>
          </a:p>
          <a:p>
            <a:pPr>
              <a:buFont typeface="Arial"/>
              <a:buChar char="•"/>
            </a:pPr>
            <a:r>
              <a:rPr lang="en-US" sz="2400" dirty="0" smtClean="0"/>
              <a:t> Conversion </a:t>
            </a:r>
            <a:r>
              <a:rPr lang="en-US" sz="2400" dirty="0" err="1" smtClean="0"/>
              <a:t>e</a:t>
            </a:r>
            <a:r>
              <a:rPr lang="en-US" sz="2400" baseline="30000" dirty="0" err="1" smtClean="0"/>
              <a:t>-</a:t>
            </a:r>
            <a:r>
              <a:rPr lang="en-US" sz="2400" dirty="0" err="1" smtClean="0"/>
              <a:t>/e</a:t>
            </a:r>
            <a:r>
              <a:rPr lang="en-US" sz="2400" baseline="30000" dirty="0" smtClean="0"/>
              <a:t>+</a:t>
            </a:r>
            <a:r>
              <a:rPr lang="en-US" sz="2400" dirty="0" smtClean="0"/>
              <a:t> at low energy 0.6 </a:t>
            </a:r>
            <a:r>
              <a:rPr lang="en-US" sz="2400" dirty="0" err="1" smtClean="0"/>
              <a:t>GeV</a:t>
            </a:r>
            <a:r>
              <a:rPr lang="en-US" sz="2400" dirty="0" smtClean="0"/>
              <a:t> as in CDR2</a:t>
            </a:r>
            <a:endParaRPr lang="en-US" dirty="0"/>
          </a:p>
        </p:txBody>
      </p:sp>
      <p:grpSp>
        <p:nvGrpSpPr>
          <p:cNvPr id="8" name="Group 46"/>
          <p:cNvGrpSpPr>
            <a:grpSpLocks/>
          </p:cNvGrpSpPr>
          <p:nvPr/>
        </p:nvGrpSpPr>
        <p:grpSpPr bwMode="auto">
          <a:xfrm>
            <a:off x="887759" y="919839"/>
            <a:ext cx="7339013" cy="2073266"/>
            <a:chOff x="748" y="1768"/>
            <a:chExt cx="4623" cy="1306"/>
          </a:xfrm>
        </p:grpSpPr>
        <p:sp>
          <p:nvSpPr>
            <p:cNvPr id="9" name="Text Box 11"/>
            <p:cNvSpPr txBox="1">
              <a:spLocks noChangeArrowheads="1"/>
            </p:cNvSpPr>
            <p:nvPr/>
          </p:nvSpPr>
          <p:spPr bwMode="auto">
            <a:xfrm>
              <a:off x="3899" y="1927"/>
              <a:ext cx="349" cy="21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1">
                  <a:latin typeface="Helvetica" charset="0"/>
                </a:rPr>
                <a:t>THERM</a:t>
              </a:r>
            </a:p>
            <a:p>
              <a:r>
                <a:rPr lang="en-US" sz="800" b="1">
                  <a:latin typeface="Helvetica" charset="0"/>
                </a:rPr>
                <a:t>GUN</a:t>
              </a:r>
              <a:endParaRPr lang="en-US" sz="800" b="1">
                <a:latin typeface="Comic Sans MS" charset="0"/>
              </a:endParaRPr>
            </a:p>
          </p:txBody>
        </p:sp>
        <p:sp>
          <p:nvSpPr>
            <p:cNvPr id="10" name="Text Box 12"/>
            <p:cNvSpPr txBox="1">
              <a:spLocks noChangeArrowheads="1"/>
            </p:cNvSpPr>
            <p:nvPr/>
          </p:nvSpPr>
          <p:spPr bwMode="auto">
            <a:xfrm>
              <a:off x="3515" y="1952"/>
              <a:ext cx="285" cy="154"/>
            </a:xfrm>
            <a:prstGeom prst="rect">
              <a:avLst/>
            </a:prstGeom>
            <a:solidFill>
              <a:srgbClr val="800080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1000" b="1">
                  <a:solidFill>
                    <a:srgbClr val="FFFF00"/>
                  </a:solidFill>
                  <a:latin typeface="Helvetica" charset="0"/>
                </a:rPr>
                <a:t>SHB</a:t>
              </a:r>
              <a:endParaRPr lang="en-US" sz="1000">
                <a:latin typeface="Comic Sans MS" charset="0"/>
              </a:endParaRPr>
            </a:p>
          </p:txBody>
        </p:sp>
        <p:sp>
          <p:nvSpPr>
            <p:cNvPr id="11" name="Text Box 14"/>
            <p:cNvSpPr txBox="1">
              <a:spLocks noChangeArrowheads="1"/>
            </p:cNvSpPr>
            <p:nvPr/>
          </p:nvSpPr>
          <p:spPr bwMode="auto">
            <a:xfrm>
              <a:off x="2653" y="1952"/>
              <a:ext cx="227" cy="154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1000" b="1">
                  <a:solidFill>
                    <a:srgbClr val="FFFF00"/>
                  </a:solidFill>
                  <a:latin typeface="Helvetica" charset="0"/>
                </a:rPr>
                <a:t>PC</a:t>
              </a:r>
              <a:endParaRPr lang="en-US" sz="900">
                <a:latin typeface="Comic Sans MS" charset="0"/>
              </a:endParaRPr>
            </a:p>
          </p:txBody>
        </p:sp>
        <p:pic>
          <p:nvPicPr>
            <p:cNvPr id="12" name="Picture 16" descr="superacc_layout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10781000">
              <a:off x="748" y="1933"/>
              <a:ext cx="912" cy="677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</p:pic>
        <p:sp>
          <p:nvSpPr>
            <p:cNvPr id="13" name="Line 17"/>
            <p:cNvSpPr>
              <a:spLocks noChangeShapeType="1"/>
            </p:cNvSpPr>
            <p:nvPr/>
          </p:nvSpPr>
          <p:spPr bwMode="auto">
            <a:xfrm flipH="1">
              <a:off x="1139" y="2017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Text Box 18"/>
            <p:cNvSpPr txBox="1">
              <a:spLocks noChangeArrowheads="1"/>
            </p:cNvSpPr>
            <p:nvPr/>
          </p:nvSpPr>
          <p:spPr bwMode="auto">
            <a:xfrm>
              <a:off x="1927" y="2478"/>
              <a:ext cx="631" cy="154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1000" b="1">
                  <a:solidFill>
                    <a:srgbClr val="FFFF00"/>
                  </a:solidFill>
                  <a:latin typeface="Helvetica" charset="0"/>
                </a:rPr>
                <a:t>BC</a:t>
              </a:r>
              <a:endParaRPr lang="en-US" sz="1200">
                <a:latin typeface="Comic Sans MS" charset="0"/>
              </a:endParaRPr>
            </a:p>
          </p:txBody>
        </p:sp>
        <p:sp>
          <p:nvSpPr>
            <p:cNvPr id="15" name="Line 19"/>
            <p:cNvSpPr>
              <a:spLocks noChangeShapeType="1"/>
            </p:cNvSpPr>
            <p:nvPr/>
          </p:nvSpPr>
          <p:spPr bwMode="auto">
            <a:xfrm flipV="1">
              <a:off x="1153" y="2556"/>
              <a:ext cx="720" cy="1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AutoShape 24"/>
            <p:cNvSpPr>
              <a:spLocks noChangeArrowheads="1"/>
            </p:cNvSpPr>
            <p:nvPr/>
          </p:nvSpPr>
          <p:spPr bwMode="auto">
            <a:xfrm rot="-8201082">
              <a:off x="2737" y="2604"/>
              <a:ext cx="192" cy="192"/>
            </a:xfrm>
            <a:prstGeom prst="rtTriangl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Line 25"/>
            <p:cNvSpPr>
              <a:spLocks noChangeShapeType="1"/>
            </p:cNvSpPr>
            <p:nvPr/>
          </p:nvSpPr>
          <p:spPr bwMode="auto">
            <a:xfrm flipV="1">
              <a:off x="2593" y="2748"/>
              <a:ext cx="24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Line 26"/>
            <p:cNvSpPr>
              <a:spLocks noChangeShapeType="1"/>
            </p:cNvSpPr>
            <p:nvPr/>
          </p:nvSpPr>
          <p:spPr bwMode="auto">
            <a:xfrm>
              <a:off x="2977" y="2700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Line 30"/>
            <p:cNvSpPr>
              <a:spLocks noChangeShapeType="1"/>
            </p:cNvSpPr>
            <p:nvPr/>
          </p:nvSpPr>
          <p:spPr bwMode="auto">
            <a:xfrm>
              <a:off x="2593" y="2556"/>
              <a:ext cx="24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Rectangle 34"/>
            <p:cNvSpPr>
              <a:spLocks noChangeArrowheads="1"/>
            </p:cNvSpPr>
            <p:nvPr/>
          </p:nvSpPr>
          <p:spPr bwMode="auto">
            <a:xfrm>
              <a:off x="1701" y="1979"/>
              <a:ext cx="907" cy="9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Rectangle 35"/>
            <p:cNvSpPr>
              <a:spLocks noChangeArrowheads="1"/>
            </p:cNvSpPr>
            <p:nvPr/>
          </p:nvSpPr>
          <p:spPr bwMode="auto">
            <a:xfrm>
              <a:off x="2971" y="1979"/>
              <a:ext cx="499" cy="90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Rectangle 36"/>
            <p:cNvSpPr>
              <a:spLocks noChangeArrowheads="1"/>
            </p:cNvSpPr>
            <p:nvPr/>
          </p:nvSpPr>
          <p:spPr bwMode="auto">
            <a:xfrm>
              <a:off x="2078" y="2921"/>
              <a:ext cx="499" cy="90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Text Box 37"/>
            <p:cNvSpPr txBox="1">
              <a:spLocks noChangeArrowheads="1"/>
            </p:cNvSpPr>
            <p:nvPr/>
          </p:nvSpPr>
          <p:spPr bwMode="auto">
            <a:xfrm>
              <a:off x="1353" y="2856"/>
              <a:ext cx="264" cy="21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1">
                  <a:latin typeface="Helvetica" charset="0"/>
                </a:rPr>
                <a:t>POL</a:t>
              </a:r>
            </a:p>
            <a:p>
              <a:r>
                <a:rPr lang="en-US" sz="800" b="1">
                  <a:latin typeface="Helvetica" charset="0"/>
                </a:rPr>
                <a:t>GUN</a:t>
              </a:r>
              <a:endParaRPr lang="en-US" sz="800" b="1">
                <a:latin typeface="Comic Sans MS" charset="0"/>
              </a:endParaRPr>
            </a:p>
          </p:txBody>
        </p:sp>
        <p:sp>
          <p:nvSpPr>
            <p:cNvPr id="24" name="Text Box 38"/>
            <p:cNvSpPr txBox="1">
              <a:spLocks noChangeArrowheads="1"/>
            </p:cNvSpPr>
            <p:nvPr/>
          </p:nvSpPr>
          <p:spPr bwMode="auto">
            <a:xfrm>
              <a:off x="1715" y="2876"/>
              <a:ext cx="285" cy="154"/>
            </a:xfrm>
            <a:prstGeom prst="rect">
              <a:avLst/>
            </a:prstGeom>
            <a:solidFill>
              <a:srgbClr val="800080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1000" b="1">
                  <a:solidFill>
                    <a:srgbClr val="FFFF00"/>
                  </a:solidFill>
                  <a:latin typeface="Helvetica" charset="0"/>
                </a:rPr>
                <a:t>SHB</a:t>
              </a:r>
              <a:endParaRPr lang="en-US" sz="1000">
                <a:latin typeface="Comic Sans MS" charset="0"/>
              </a:endParaRPr>
            </a:p>
          </p:txBody>
        </p:sp>
        <p:sp>
          <p:nvSpPr>
            <p:cNvPr id="25" name="Rectangle 39"/>
            <p:cNvSpPr>
              <a:spLocks noChangeArrowheads="1"/>
            </p:cNvSpPr>
            <p:nvPr/>
          </p:nvSpPr>
          <p:spPr bwMode="auto">
            <a:xfrm>
              <a:off x="3133" y="2649"/>
              <a:ext cx="1950" cy="9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it-IT" sz="1200">
                <a:solidFill>
                  <a:schemeClr val="accent2"/>
                </a:solidFill>
                <a:latin typeface="Comic Sans MS" charset="0"/>
              </a:endParaRPr>
            </a:p>
          </p:txBody>
        </p:sp>
        <p:sp>
          <p:nvSpPr>
            <p:cNvPr id="26" name="Text Box 40"/>
            <p:cNvSpPr txBox="1">
              <a:spLocks noChangeArrowheads="1"/>
            </p:cNvSpPr>
            <p:nvPr/>
          </p:nvSpPr>
          <p:spPr bwMode="auto">
            <a:xfrm>
              <a:off x="3925" y="2634"/>
              <a:ext cx="501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it-IT" sz="800" b="1">
                  <a:solidFill>
                    <a:srgbClr val="FFFF00"/>
                  </a:solidFill>
                  <a:latin typeface="Comic Sans MS" charset="0"/>
                </a:rPr>
                <a:t>5.7 / 4 GeV</a:t>
              </a:r>
            </a:p>
          </p:txBody>
        </p:sp>
        <p:sp>
          <p:nvSpPr>
            <p:cNvPr id="27" name="Text Box 41"/>
            <p:cNvSpPr txBox="1">
              <a:spLocks noChangeArrowheads="1"/>
            </p:cNvSpPr>
            <p:nvPr/>
          </p:nvSpPr>
          <p:spPr bwMode="auto">
            <a:xfrm>
              <a:off x="3007" y="1768"/>
              <a:ext cx="373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it-IT" sz="800" b="1">
                  <a:solidFill>
                    <a:srgbClr val="FFFF00"/>
                  </a:solidFill>
                  <a:latin typeface="Comic Sans MS" charset="0"/>
                </a:rPr>
                <a:t>0.6 GeV</a:t>
              </a:r>
            </a:p>
          </p:txBody>
        </p:sp>
        <p:sp>
          <p:nvSpPr>
            <p:cNvPr id="28" name="Line 42"/>
            <p:cNvSpPr>
              <a:spLocks noChangeShapeType="1"/>
            </p:cNvSpPr>
            <p:nvPr/>
          </p:nvSpPr>
          <p:spPr bwMode="auto">
            <a:xfrm flipV="1">
              <a:off x="5099" y="2534"/>
              <a:ext cx="272" cy="13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Line 43"/>
            <p:cNvSpPr>
              <a:spLocks noChangeShapeType="1"/>
            </p:cNvSpPr>
            <p:nvPr/>
          </p:nvSpPr>
          <p:spPr bwMode="auto">
            <a:xfrm>
              <a:off x="5071" y="2694"/>
              <a:ext cx="272" cy="13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Text Box 44"/>
            <p:cNvSpPr txBox="1">
              <a:spLocks noChangeArrowheads="1"/>
            </p:cNvSpPr>
            <p:nvPr/>
          </p:nvSpPr>
          <p:spPr bwMode="auto">
            <a:xfrm>
              <a:off x="1973" y="1957"/>
              <a:ext cx="306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it-IT" sz="800" b="1">
                  <a:solidFill>
                    <a:schemeClr val="accent2"/>
                  </a:solidFill>
                  <a:latin typeface="Comic Sans MS" charset="0"/>
                </a:rPr>
                <a:t>1 GeV</a:t>
              </a:r>
            </a:p>
          </p:txBody>
        </p:sp>
        <p:sp>
          <p:nvSpPr>
            <p:cNvPr id="31" name="Text Box 45"/>
            <p:cNvSpPr txBox="1">
              <a:spLocks noChangeArrowheads="1"/>
            </p:cNvSpPr>
            <p:nvPr/>
          </p:nvSpPr>
          <p:spPr bwMode="auto">
            <a:xfrm>
              <a:off x="2154" y="2898"/>
              <a:ext cx="401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it-IT" sz="800" b="1">
                  <a:solidFill>
                    <a:srgbClr val="FFFF00"/>
                  </a:solidFill>
                  <a:latin typeface="Comic Sans MS" charset="0"/>
                </a:rPr>
                <a:t>0.2  GeV</a:t>
              </a: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9"/>
          <p:cNvGrpSpPr>
            <a:grpSpLocks/>
          </p:cNvGrpSpPr>
          <p:nvPr/>
        </p:nvGrpSpPr>
        <p:grpSpPr bwMode="auto">
          <a:xfrm>
            <a:off x="8582025" y="6286500"/>
            <a:ext cx="647700" cy="542925"/>
            <a:chOff x="5424" y="3978"/>
            <a:chExt cx="408" cy="342"/>
          </a:xfrm>
        </p:grpSpPr>
        <p:grpSp>
          <p:nvGrpSpPr>
            <p:cNvPr id="3" name="Group 60"/>
            <p:cNvGrpSpPr>
              <a:grpSpLocks noChangeAspect="1"/>
            </p:cNvGrpSpPr>
            <p:nvPr/>
          </p:nvGrpSpPr>
          <p:grpSpPr bwMode="auto">
            <a:xfrm>
              <a:off x="5459" y="3978"/>
              <a:ext cx="301" cy="342"/>
              <a:chOff x="5278" y="3807"/>
              <a:chExt cx="431" cy="489"/>
            </a:xfrm>
          </p:grpSpPr>
          <p:sp>
            <p:nvSpPr>
              <p:cNvPr id="16388" name="AutoShape 61"/>
              <p:cNvSpPr>
                <a:spLocks noChangeAspect="1" noChangeArrowheads="1"/>
              </p:cNvSpPr>
              <p:nvPr/>
            </p:nvSpPr>
            <p:spPr bwMode="auto">
              <a:xfrm>
                <a:off x="5278" y="3865"/>
                <a:ext cx="431" cy="431"/>
              </a:xfrm>
              <a:prstGeom prst="octagon">
                <a:avLst>
                  <a:gd name="adj" fmla="val 29287"/>
                </a:avLst>
              </a:prstGeom>
              <a:solidFill>
                <a:srgbClr val="DDDDDD"/>
              </a:solidFill>
              <a:ln w="76200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1" hangingPunct="1"/>
                <a:endParaRPr lang="en-US" sz="1400"/>
              </a:p>
            </p:txBody>
          </p:sp>
          <p:sp>
            <p:nvSpPr>
              <p:cNvPr id="16389" name="Oval 62"/>
              <p:cNvSpPr>
                <a:spLocks noChangeAspect="1" noChangeArrowheads="1"/>
              </p:cNvSpPr>
              <p:nvPr/>
            </p:nvSpPr>
            <p:spPr bwMode="auto">
              <a:xfrm>
                <a:off x="5439" y="3807"/>
                <a:ext cx="113" cy="113"/>
              </a:xfrm>
              <a:prstGeom prst="ellipse">
                <a:avLst/>
              </a:prstGeom>
              <a:solidFill>
                <a:srgbClr val="FF6600"/>
              </a:solidFill>
              <a:ln w="952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1" hangingPunct="1"/>
                <a:endParaRPr lang="en-US" sz="1400"/>
              </a:p>
            </p:txBody>
          </p:sp>
        </p:grpSp>
        <p:sp>
          <p:nvSpPr>
            <p:cNvPr id="16390" name="Text Box 63"/>
            <p:cNvSpPr txBox="1">
              <a:spLocks noChangeArrowheads="1"/>
            </p:cNvSpPr>
            <p:nvPr/>
          </p:nvSpPr>
          <p:spPr bwMode="auto">
            <a:xfrm>
              <a:off x="5424" y="4089"/>
              <a:ext cx="408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it-IT" sz="900" b="1">
                  <a:solidFill>
                    <a:schemeClr val="accent2"/>
                  </a:solidFill>
                </a:rPr>
                <a:t>SuperB</a:t>
              </a:r>
            </a:p>
          </p:txBody>
        </p:sp>
      </p:grpSp>
      <p:sp>
        <p:nvSpPr>
          <p:cNvPr id="16391" name="Text Box 4"/>
          <p:cNvSpPr txBox="1">
            <a:spLocks noChangeArrowheads="1"/>
          </p:cNvSpPr>
          <p:nvPr/>
        </p:nvSpPr>
        <p:spPr bwMode="auto">
          <a:xfrm>
            <a:off x="1143000" y="467206"/>
            <a:ext cx="2314568" cy="369332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it-IT" dirty="0">
                <a:solidFill>
                  <a:schemeClr val="accent2"/>
                </a:solidFill>
              </a:rPr>
              <a:t>SLAC </a:t>
            </a:r>
            <a:r>
              <a:rPr lang="it-IT" dirty="0" err="1">
                <a:solidFill>
                  <a:schemeClr val="accent2"/>
                </a:solidFill>
              </a:rPr>
              <a:t>Polarized</a:t>
            </a:r>
            <a:r>
              <a:rPr lang="it-IT" dirty="0">
                <a:solidFill>
                  <a:schemeClr val="accent2"/>
                </a:solidFill>
              </a:rPr>
              <a:t> </a:t>
            </a:r>
            <a:r>
              <a:rPr lang="it-IT" dirty="0" err="1">
                <a:solidFill>
                  <a:schemeClr val="accent2"/>
                </a:solidFill>
              </a:rPr>
              <a:t>Gun</a:t>
            </a:r>
            <a:endParaRPr lang="it-IT" dirty="0">
              <a:solidFill>
                <a:schemeClr val="accent2"/>
              </a:solidFill>
            </a:endParaRPr>
          </a:p>
        </p:txBody>
      </p:sp>
      <p:sp>
        <p:nvSpPr>
          <p:cNvPr id="16392" name="Text Box 6"/>
          <p:cNvSpPr txBox="1">
            <a:spLocks noChangeArrowheads="1"/>
          </p:cNvSpPr>
          <p:nvPr/>
        </p:nvSpPr>
        <p:spPr bwMode="auto">
          <a:xfrm>
            <a:off x="6514431" y="6545262"/>
            <a:ext cx="1778000" cy="28416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it-IT" sz="1200" i="1" dirty="0" err="1">
                <a:solidFill>
                  <a:schemeClr val="accent2"/>
                </a:solidFill>
              </a:rPr>
              <a:t>courtesy</a:t>
            </a:r>
            <a:r>
              <a:rPr lang="it-IT" sz="1200" i="1" dirty="0">
                <a:solidFill>
                  <a:schemeClr val="accent2"/>
                </a:solidFill>
              </a:rPr>
              <a:t> A. </a:t>
            </a:r>
            <a:r>
              <a:rPr lang="it-IT" sz="1200" i="1" dirty="0" err="1">
                <a:solidFill>
                  <a:schemeClr val="accent2"/>
                </a:solidFill>
              </a:rPr>
              <a:t>Brachmann</a:t>
            </a:r>
            <a:endParaRPr lang="it-IT" sz="1200" i="1" dirty="0">
              <a:solidFill>
                <a:schemeClr val="accent2"/>
              </a:solidFill>
            </a:endParaRPr>
          </a:p>
        </p:txBody>
      </p:sp>
      <p:pic>
        <p:nvPicPr>
          <p:cNvPr id="16393" name="Picture 7" descr="pes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2413" y="1229798"/>
            <a:ext cx="4319587" cy="31242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graphicFrame>
        <p:nvGraphicFramePr>
          <p:cNvPr id="16430" name="Group 46"/>
          <p:cNvGraphicFramePr>
            <a:graphicFrameLocks noGrp="1"/>
          </p:cNvGraphicFramePr>
          <p:nvPr/>
        </p:nvGraphicFramePr>
        <p:xfrm>
          <a:off x="4953000" y="1382198"/>
          <a:ext cx="3810000" cy="2590802"/>
        </p:xfrm>
        <a:graphic>
          <a:graphicData uri="http://schemas.openxmlformats.org/drawingml/2006/table">
            <a:tbl>
              <a:tblPr/>
              <a:tblGrid>
                <a:gridCol w="2466975"/>
                <a:gridCol w="1343025"/>
              </a:tblGrid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Parameter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SLC gun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99"/>
                    </a:solidFill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Electron charge per bunch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E6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16 nC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E6E8"/>
                    </a:solidFill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Bunches per pulse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E6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E6E8"/>
                    </a:solidFill>
                  </a:tcPr>
                </a:tc>
              </a:tr>
              <a:tr h="280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Pulse rep rate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E6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120 Hz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E6E8"/>
                    </a:solidFill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Cathode area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E6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3 cm</a:t>
                      </a:r>
                      <a:r>
                        <a:rPr kumimoji="0" lang="en-US" sz="12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E6E8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Cathode bias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E6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-120 kV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E6E8"/>
                    </a:solidFill>
                  </a:tcPr>
                </a:tc>
              </a:tr>
              <a:tr h="280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Bunch length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E6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2 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E6E8"/>
                    </a:solidFill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Gun to SHB1 drift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E6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150 cm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E6E8"/>
                    </a:solidFill>
                  </a:tcPr>
                </a:tc>
              </a:tr>
              <a:tr h="319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e</a:t>
                      </a:r>
                      <a:r>
                        <a:rPr kumimoji="0" lang="en-US" sz="12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n,rms,gun</a:t>
                      </a: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 (fm EGUN)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E6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15</a:t>
                      </a: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•</a:t>
                      </a: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10</a:t>
                      </a:r>
                      <a:r>
                        <a:rPr kumimoji="0" lang="en-US" sz="12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-6</a:t>
                      </a: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 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E6E8"/>
                    </a:solidFill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656456" y="4608861"/>
            <a:ext cx="792556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It’s important to define the characteristics of the 2 guns:</a:t>
            </a:r>
          </a:p>
          <a:p>
            <a:pPr lvl="1">
              <a:buFont typeface="Arial"/>
              <a:buChar char="•"/>
            </a:pPr>
            <a:r>
              <a:rPr lang="en-US" sz="2000" dirty="0" smtClean="0"/>
              <a:t> “high current” gun for positron production</a:t>
            </a:r>
          </a:p>
          <a:p>
            <a:pPr lvl="1">
              <a:buFont typeface="Arial"/>
              <a:buChar char="•"/>
            </a:pPr>
            <a:r>
              <a:rPr lang="en-US" sz="2000" dirty="0" smtClean="0"/>
              <a:t> “low emittance” polarized gun for electron injection</a:t>
            </a:r>
          </a:p>
          <a:p>
            <a:r>
              <a:rPr lang="en-US" sz="2000" dirty="0" smtClean="0"/>
              <a:t>And to study the electron injection from the gun to the LER to understand the feasibility of direct injection, without DR 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45"/>
          <p:cNvSpPr>
            <a:spLocks noChangeArrowheads="1"/>
          </p:cNvSpPr>
          <p:nvPr/>
        </p:nvSpPr>
        <p:spPr bwMode="auto">
          <a:xfrm>
            <a:off x="5003800" y="2565400"/>
            <a:ext cx="3960813" cy="3600450"/>
          </a:xfrm>
          <a:prstGeom prst="rect">
            <a:avLst/>
          </a:prstGeom>
          <a:solidFill>
            <a:srgbClr val="DDDDDD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32"/>
          <p:cNvGrpSpPr>
            <a:grpSpLocks/>
          </p:cNvGrpSpPr>
          <p:nvPr/>
        </p:nvGrpSpPr>
        <p:grpSpPr bwMode="auto">
          <a:xfrm>
            <a:off x="684213" y="552450"/>
            <a:ext cx="5551487" cy="1084263"/>
            <a:chOff x="431" y="348"/>
            <a:chExt cx="3497" cy="683"/>
          </a:xfrm>
        </p:grpSpPr>
        <p:sp>
          <p:nvSpPr>
            <p:cNvPr id="28705" name="Text Box 5"/>
            <p:cNvSpPr txBox="1">
              <a:spLocks noChangeArrowheads="1"/>
            </p:cNvSpPr>
            <p:nvPr/>
          </p:nvSpPr>
          <p:spPr bwMode="auto">
            <a:xfrm>
              <a:off x="3585" y="348"/>
              <a:ext cx="343" cy="212"/>
            </a:xfrm>
            <a:prstGeom prst="rect">
              <a:avLst/>
            </a:prstGeom>
            <a:solidFill>
              <a:schemeClr val="accent1">
                <a:alpha val="34901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1">
                  <a:latin typeface="Helvetica" charset="0"/>
                </a:rPr>
                <a:t>THERM</a:t>
              </a:r>
            </a:p>
            <a:p>
              <a:r>
                <a:rPr lang="en-US" sz="800" b="1">
                  <a:latin typeface="Helvetica" charset="0"/>
                </a:rPr>
                <a:t>GUN</a:t>
              </a:r>
              <a:endParaRPr lang="en-US" sz="800" b="1">
                <a:latin typeface="Comic Sans MS" charset="0"/>
              </a:endParaRPr>
            </a:p>
          </p:txBody>
        </p:sp>
        <p:sp>
          <p:nvSpPr>
            <p:cNvPr id="28706" name="Text Box 6"/>
            <p:cNvSpPr txBox="1">
              <a:spLocks noChangeArrowheads="1"/>
            </p:cNvSpPr>
            <p:nvPr/>
          </p:nvSpPr>
          <p:spPr bwMode="auto">
            <a:xfrm>
              <a:off x="3198" y="373"/>
              <a:ext cx="285" cy="154"/>
            </a:xfrm>
            <a:prstGeom prst="rect">
              <a:avLst/>
            </a:prstGeom>
            <a:solidFill>
              <a:srgbClr val="800080">
                <a:alpha val="34901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1000" b="1">
                  <a:solidFill>
                    <a:srgbClr val="FFFF00"/>
                  </a:solidFill>
                  <a:latin typeface="Helvetica" charset="0"/>
                </a:rPr>
                <a:t>SHB</a:t>
              </a:r>
              <a:endParaRPr lang="en-US" sz="1000">
                <a:latin typeface="Comic Sans MS" charset="0"/>
              </a:endParaRPr>
            </a:p>
          </p:txBody>
        </p:sp>
        <p:sp>
          <p:nvSpPr>
            <p:cNvPr id="28707" name="Text Box 7"/>
            <p:cNvSpPr txBox="1">
              <a:spLocks noChangeArrowheads="1"/>
            </p:cNvSpPr>
            <p:nvPr/>
          </p:nvSpPr>
          <p:spPr bwMode="auto">
            <a:xfrm>
              <a:off x="2336" y="373"/>
              <a:ext cx="227" cy="154"/>
            </a:xfrm>
            <a:prstGeom prst="rect">
              <a:avLst/>
            </a:prstGeom>
            <a:solidFill>
              <a:srgbClr val="FF0000">
                <a:alpha val="34901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1000" b="1">
                  <a:solidFill>
                    <a:srgbClr val="FFFF00"/>
                  </a:solidFill>
                  <a:latin typeface="Helvetica" charset="0"/>
                </a:rPr>
                <a:t>PC</a:t>
              </a:r>
              <a:endParaRPr lang="en-US" sz="900">
                <a:latin typeface="Comic Sans MS" charset="0"/>
              </a:endParaRPr>
            </a:p>
          </p:txBody>
        </p:sp>
        <p:pic>
          <p:nvPicPr>
            <p:cNvPr id="28708" name="Picture 8" descr="superacc_layout"/>
            <p:cNvPicPr>
              <a:picLocks noChangeAspect="1" noChangeArrowheads="1"/>
            </p:cNvPicPr>
            <p:nvPr/>
          </p:nvPicPr>
          <p:blipFill>
            <a:blip r:embed="rId3">
              <a:alphaModFix amt="35000"/>
            </a:blip>
            <a:srcRect/>
            <a:stretch>
              <a:fillRect/>
            </a:stretch>
          </p:blipFill>
          <p:spPr bwMode="auto">
            <a:xfrm rot="10781000">
              <a:off x="431" y="354"/>
              <a:ext cx="912" cy="677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</p:pic>
        <p:sp>
          <p:nvSpPr>
            <p:cNvPr id="28709" name="Line 9"/>
            <p:cNvSpPr>
              <a:spLocks noChangeShapeType="1"/>
            </p:cNvSpPr>
            <p:nvPr/>
          </p:nvSpPr>
          <p:spPr bwMode="auto">
            <a:xfrm flipH="1">
              <a:off x="822" y="438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710" name="Rectangle 16"/>
            <p:cNvSpPr>
              <a:spLocks noChangeArrowheads="1"/>
            </p:cNvSpPr>
            <p:nvPr/>
          </p:nvSpPr>
          <p:spPr bwMode="auto">
            <a:xfrm>
              <a:off x="1384" y="386"/>
              <a:ext cx="907" cy="130"/>
            </a:xfrm>
            <a:prstGeom prst="rect">
              <a:avLst/>
            </a:prstGeom>
            <a:solidFill>
              <a:schemeClr val="accent1">
                <a:alpha val="34901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711" name="Rectangle 17"/>
            <p:cNvSpPr>
              <a:spLocks noChangeArrowheads="1"/>
            </p:cNvSpPr>
            <p:nvPr/>
          </p:nvSpPr>
          <p:spPr bwMode="auto">
            <a:xfrm>
              <a:off x="2654" y="386"/>
              <a:ext cx="499" cy="130"/>
            </a:xfrm>
            <a:prstGeom prst="rect">
              <a:avLst/>
            </a:prstGeom>
            <a:solidFill>
              <a:srgbClr val="0000FF">
                <a:alpha val="34901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712" name="Text Box 23"/>
            <p:cNvSpPr txBox="1">
              <a:spLocks noChangeArrowheads="1"/>
            </p:cNvSpPr>
            <p:nvPr/>
          </p:nvSpPr>
          <p:spPr bwMode="auto">
            <a:xfrm>
              <a:off x="2690" y="371"/>
              <a:ext cx="404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it-IT" sz="900" b="1">
                  <a:solidFill>
                    <a:srgbClr val="FFFF00"/>
                  </a:solidFill>
                  <a:latin typeface="Comic Sans MS" charset="0"/>
                </a:rPr>
                <a:t>0.6 GeV</a:t>
              </a:r>
            </a:p>
          </p:txBody>
        </p:sp>
        <p:sp>
          <p:nvSpPr>
            <p:cNvPr id="28713" name="Text Box 26"/>
            <p:cNvSpPr txBox="1">
              <a:spLocks noChangeArrowheads="1"/>
            </p:cNvSpPr>
            <p:nvPr/>
          </p:nvSpPr>
          <p:spPr bwMode="auto">
            <a:xfrm>
              <a:off x="1656" y="378"/>
              <a:ext cx="306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it-IT" sz="800" b="1">
                  <a:solidFill>
                    <a:schemeClr val="accent2"/>
                  </a:solidFill>
                  <a:latin typeface="Comic Sans MS" charset="0"/>
                </a:rPr>
                <a:t>1 GeV</a:t>
              </a:r>
            </a:p>
          </p:txBody>
        </p:sp>
      </p:grpSp>
      <p:grpSp>
        <p:nvGrpSpPr>
          <p:cNvPr id="3" name="Group 29"/>
          <p:cNvGrpSpPr>
            <a:grpSpLocks/>
          </p:cNvGrpSpPr>
          <p:nvPr/>
        </p:nvGrpSpPr>
        <p:grpSpPr bwMode="auto">
          <a:xfrm>
            <a:off x="1327150" y="1427163"/>
            <a:ext cx="6696075" cy="936625"/>
            <a:chOff x="836" y="899"/>
            <a:chExt cx="4218" cy="590"/>
          </a:xfrm>
        </p:grpSpPr>
        <p:sp>
          <p:nvSpPr>
            <p:cNvPr id="28691" name="Text Box 10"/>
            <p:cNvSpPr txBox="1">
              <a:spLocks noChangeArrowheads="1"/>
            </p:cNvSpPr>
            <p:nvPr/>
          </p:nvSpPr>
          <p:spPr bwMode="auto">
            <a:xfrm>
              <a:off x="1610" y="899"/>
              <a:ext cx="631" cy="154"/>
            </a:xfrm>
            <a:prstGeom prst="rect">
              <a:avLst/>
            </a:prstGeom>
            <a:solidFill>
              <a:schemeClr val="hlink">
                <a:alpha val="23921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1000" b="1">
                  <a:solidFill>
                    <a:srgbClr val="FFFF00"/>
                  </a:solidFill>
                  <a:latin typeface="Helvetica" charset="0"/>
                </a:rPr>
                <a:t>BC</a:t>
              </a:r>
              <a:endParaRPr lang="en-US" sz="1200">
                <a:latin typeface="Comic Sans MS" charset="0"/>
              </a:endParaRPr>
            </a:p>
          </p:txBody>
        </p:sp>
        <p:sp>
          <p:nvSpPr>
            <p:cNvPr id="28692" name="Line 11"/>
            <p:cNvSpPr>
              <a:spLocks noChangeShapeType="1"/>
            </p:cNvSpPr>
            <p:nvPr/>
          </p:nvSpPr>
          <p:spPr bwMode="auto">
            <a:xfrm flipV="1">
              <a:off x="836" y="977"/>
              <a:ext cx="720" cy="1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693" name="AutoShape 12"/>
            <p:cNvSpPr>
              <a:spLocks noChangeArrowheads="1"/>
            </p:cNvSpPr>
            <p:nvPr/>
          </p:nvSpPr>
          <p:spPr bwMode="auto">
            <a:xfrm rot="-8201082">
              <a:off x="2420" y="1025"/>
              <a:ext cx="192" cy="192"/>
            </a:xfrm>
            <a:prstGeom prst="rtTriangle">
              <a:avLst/>
            </a:prstGeom>
            <a:solidFill>
              <a:schemeClr val="accent1">
                <a:alpha val="23921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694" name="Line 13"/>
            <p:cNvSpPr>
              <a:spLocks noChangeShapeType="1"/>
            </p:cNvSpPr>
            <p:nvPr/>
          </p:nvSpPr>
          <p:spPr bwMode="auto">
            <a:xfrm flipV="1">
              <a:off x="2276" y="1169"/>
              <a:ext cx="24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695" name="Line 14"/>
            <p:cNvSpPr>
              <a:spLocks noChangeShapeType="1"/>
            </p:cNvSpPr>
            <p:nvPr/>
          </p:nvSpPr>
          <p:spPr bwMode="auto">
            <a:xfrm>
              <a:off x="2660" y="1121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696" name="Line 15"/>
            <p:cNvSpPr>
              <a:spLocks noChangeShapeType="1"/>
            </p:cNvSpPr>
            <p:nvPr/>
          </p:nvSpPr>
          <p:spPr bwMode="auto">
            <a:xfrm>
              <a:off x="2276" y="977"/>
              <a:ext cx="24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697" name="Rectangle 18"/>
            <p:cNvSpPr>
              <a:spLocks noChangeArrowheads="1"/>
            </p:cNvSpPr>
            <p:nvPr/>
          </p:nvSpPr>
          <p:spPr bwMode="auto">
            <a:xfrm>
              <a:off x="1761" y="1301"/>
              <a:ext cx="499" cy="131"/>
            </a:xfrm>
            <a:prstGeom prst="rect">
              <a:avLst/>
            </a:prstGeom>
            <a:solidFill>
              <a:srgbClr val="0000FF">
                <a:alpha val="23921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698" name="Text Box 19"/>
            <p:cNvSpPr txBox="1">
              <a:spLocks noChangeArrowheads="1"/>
            </p:cNvSpPr>
            <p:nvPr/>
          </p:nvSpPr>
          <p:spPr bwMode="auto">
            <a:xfrm>
              <a:off x="1039" y="1277"/>
              <a:ext cx="258" cy="212"/>
            </a:xfrm>
            <a:prstGeom prst="rect">
              <a:avLst/>
            </a:prstGeom>
            <a:solidFill>
              <a:schemeClr val="accent1">
                <a:alpha val="23921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1">
                  <a:latin typeface="Helvetica" charset="0"/>
                </a:rPr>
                <a:t>POL</a:t>
              </a:r>
            </a:p>
            <a:p>
              <a:r>
                <a:rPr lang="en-US" sz="800" b="1">
                  <a:latin typeface="Helvetica" charset="0"/>
                </a:rPr>
                <a:t>GUN</a:t>
              </a:r>
              <a:endParaRPr lang="en-US" sz="800" b="1">
                <a:latin typeface="Comic Sans MS" charset="0"/>
              </a:endParaRPr>
            </a:p>
          </p:txBody>
        </p:sp>
        <p:sp>
          <p:nvSpPr>
            <p:cNvPr id="28699" name="Text Box 20"/>
            <p:cNvSpPr txBox="1">
              <a:spLocks noChangeArrowheads="1"/>
            </p:cNvSpPr>
            <p:nvPr/>
          </p:nvSpPr>
          <p:spPr bwMode="auto">
            <a:xfrm>
              <a:off x="1398" y="1297"/>
              <a:ext cx="285" cy="154"/>
            </a:xfrm>
            <a:prstGeom prst="rect">
              <a:avLst/>
            </a:prstGeom>
            <a:solidFill>
              <a:srgbClr val="800080">
                <a:alpha val="23921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1000" b="1">
                  <a:solidFill>
                    <a:srgbClr val="FFFF00"/>
                  </a:solidFill>
                  <a:latin typeface="Helvetica" charset="0"/>
                </a:rPr>
                <a:t>SHB</a:t>
              </a:r>
              <a:endParaRPr lang="en-US" sz="1000">
                <a:latin typeface="Comic Sans MS" charset="0"/>
              </a:endParaRPr>
            </a:p>
          </p:txBody>
        </p:sp>
        <p:sp>
          <p:nvSpPr>
            <p:cNvPr id="28700" name="Rectangle 21"/>
            <p:cNvSpPr>
              <a:spLocks noChangeArrowheads="1"/>
            </p:cNvSpPr>
            <p:nvPr/>
          </p:nvSpPr>
          <p:spPr bwMode="auto">
            <a:xfrm>
              <a:off x="2816" y="1043"/>
              <a:ext cx="1950" cy="132"/>
            </a:xfrm>
            <a:prstGeom prst="rect">
              <a:avLst/>
            </a:prstGeom>
            <a:solidFill>
              <a:schemeClr val="accent2">
                <a:alpha val="23921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it-IT" sz="1200">
                <a:solidFill>
                  <a:schemeClr val="accent2"/>
                </a:solidFill>
                <a:latin typeface="Comic Sans MS" charset="0"/>
              </a:endParaRPr>
            </a:p>
          </p:txBody>
        </p:sp>
        <p:sp>
          <p:nvSpPr>
            <p:cNvPr id="28701" name="Text Box 22"/>
            <p:cNvSpPr txBox="1">
              <a:spLocks noChangeArrowheads="1"/>
            </p:cNvSpPr>
            <p:nvPr/>
          </p:nvSpPr>
          <p:spPr bwMode="auto">
            <a:xfrm>
              <a:off x="3608" y="1048"/>
              <a:ext cx="554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it-IT" sz="900" b="1">
                  <a:solidFill>
                    <a:srgbClr val="FFFF00"/>
                  </a:solidFill>
                  <a:latin typeface="Comic Sans MS" charset="0"/>
                </a:rPr>
                <a:t>5.7 - 4 GeV</a:t>
              </a:r>
            </a:p>
          </p:txBody>
        </p:sp>
        <p:sp>
          <p:nvSpPr>
            <p:cNvPr id="28702" name="Line 24"/>
            <p:cNvSpPr>
              <a:spLocks noChangeShapeType="1"/>
            </p:cNvSpPr>
            <p:nvPr/>
          </p:nvSpPr>
          <p:spPr bwMode="auto">
            <a:xfrm flipV="1">
              <a:off x="4782" y="955"/>
              <a:ext cx="272" cy="13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703" name="Line 25"/>
            <p:cNvSpPr>
              <a:spLocks noChangeShapeType="1"/>
            </p:cNvSpPr>
            <p:nvPr/>
          </p:nvSpPr>
          <p:spPr bwMode="auto">
            <a:xfrm>
              <a:off x="4754" y="1115"/>
              <a:ext cx="272" cy="13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704" name="Text Box 27"/>
            <p:cNvSpPr txBox="1">
              <a:spLocks noChangeArrowheads="1"/>
            </p:cNvSpPr>
            <p:nvPr/>
          </p:nvSpPr>
          <p:spPr bwMode="auto">
            <a:xfrm>
              <a:off x="1837" y="1312"/>
              <a:ext cx="435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it-IT" sz="900" b="1">
                  <a:solidFill>
                    <a:srgbClr val="FFFF00"/>
                  </a:solidFill>
                  <a:latin typeface="Comic Sans MS" charset="0"/>
                </a:rPr>
                <a:t>0.2  GeV</a:t>
              </a:r>
            </a:p>
          </p:txBody>
        </p:sp>
      </p:grpSp>
      <p:sp>
        <p:nvSpPr>
          <p:cNvPr id="28678" name="Text Box 30"/>
          <p:cNvSpPr txBox="1">
            <a:spLocks noChangeArrowheads="1"/>
          </p:cNvSpPr>
          <p:nvPr/>
        </p:nvSpPr>
        <p:spPr bwMode="auto">
          <a:xfrm>
            <a:off x="5076825" y="593725"/>
            <a:ext cx="452438" cy="244475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1000" b="1">
                <a:solidFill>
                  <a:srgbClr val="FFFF00"/>
                </a:solidFill>
                <a:latin typeface="Helvetica" charset="0"/>
              </a:rPr>
              <a:t>SHB</a:t>
            </a:r>
            <a:endParaRPr lang="en-US" sz="1000">
              <a:latin typeface="Comic Sans MS" charset="0"/>
            </a:endParaRPr>
          </a:p>
        </p:txBody>
      </p:sp>
      <p:sp>
        <p:nvSpPr>
          <p:cNvPr id="28679" name="Text Box 33"/>
          <p:cNvSpPr txBox="1">
            <a:spLocks noChangeArrowheads="1"/>
          </p:cNvSpPr>
          <p:nvPr/>
        </p:nvSpPr>
        <p:spPr bwMode="auto">
          <a:xfrm>
            <a:off x="2206625" y="2044700"/>
            <a:ext cx="452438" cy="244475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1000" b="1">
                <a:solidFill>
                  <a:srgbClr val="FFFF00"/>
                </a:solidFill>
                <a:latin typeface="Helvetica" charset="0"/>
              </a:rPr>
              <a:t>SHB</a:t>
            </a:r>
            <a:endParaRPr lang="en-US" sz="1000">
              <a:latin typeface="Comic Sans MS" charset="0"/>
            </a:endParaRPr>
          </a:p>
        </p:txBody>
      </p:sp>
      <p:sp>
        <p:nvSpPr>
          <p:cNvPr id="28680" name="Line 53"/>
          <p:cNvSpPr>
            <a:spLocks noChangeShapeType="1"/>
          </p:cNvSpPr>
          <p:nvPr/>
        </p:nvSpPr>
        <p:spPr bwMode="auto">
          <a:xfrm flipH="1">
            <a:off x="1692275" y="2349500"/>
            <a:ext cx="647700" cy="863600"/>
          </a:xfrm>
          <a:prstGeom prst="line">
            <a:avLst/>
          </a:prstGeom>
          <a:noFill/>
          <a:ln w="19050">
            <a:solidFill>
              <a:srgbClr val="80008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81" name="Line 54"/>
          <p:cNvSpPr>
            <a:spLocks noChangeShapeType="1"/>
          </p:cNvSpPr>
          <p:nvPr/>
        </p:nvSpPr>
        <p:spPr bwMode="auto">
          <a:xfrm flipH="1">
            <a:off x="4067175" y="908050"/>
            <a:ext cx="1225550" cy="2376488"/>
          </a:xfrm>
          <a:prstGeom prst="line">
            <a:avLst/>
          </a:prstGeom>
          <a:noFill/>
          <a:ln w="19050">
            <a:solidFill>
              <a:srgbClr val="80008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8682" name="Picture 24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3284538"/>
            <a:ext cx="4454525" cy="186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3" name="Rectangle 246"/>
          <p:cNvSpPr>
            <a:spLocks noChangeArrowheads="1"/>
          </p:cNvSpPr>
          <p:nvPr/>
        </p:nvSpPr>
        <p:spPr bwMode="auto">
          <a:xfrm>
            <a:off x="261938" y="5084763"/>
            <a:ext cx="4392612" cy="576262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84" name="Line 247"/>
          <p:cNvSpPr>
            <a:spLocks noChangeShapeType="1"/>
          </p:cNvSpPr>
          <p:nvPr/>
        </p:nvSpPr>
        <p:spPr bwMode="auto">
          <a:xfrm>
            <a:off x="468313" y="5300663"/>
            <a:ext cx="36718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85" name="Text Box 248"/>
          <p:cNvSpPr txBox="1">
            <a:spLocks noChangeArrowheads="1"/>
          </p:cNvSpPr>
          <p:nvPr/>
        </p:nvSpPr>
        <p:spPr bwMode="auto">
          <a:xfrm>
            <a:off x="1908175" y="5300663"/>
            <a:ext cx="82073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it-IT" sz="900" b="1">
                <a:latin typeface="Comic Sans MS" charset="0"/>
              </a:rPr>
              <a:t>~ 5÷10 mt.</a:t>
            </a:r>
          </a:p>
        </p:txBody>
      </p:sp>
      <p:graphicFrame>
        <p:nvGraphicFramePr>
          <p:cNvPr id="28674" name="Object 2"/>
          <p:cNvGraphicFramePr>
            <a:graphicFrameLocks noChangeAspect="1"/>
          </p:cNvGraphicFramePr>
          <p:nvPr/>
        </p:nvGraphicFramePr>
        <p:xfrm>
          <a:off x="5148263" y="2708275"/>
          <a:ext cx="3729037" cy="3248025"/>
        </p:xfrm>
        <a:graphic>
          <a:graphicData uri="http://schemas.openxmlformats.org/presentationml/2006/ole">
            <p:oleObj spid="_x0000_s95234" name="Drawing" r:id="rId5" imgW="5016500" imgH="4368800" progId="">
              <p:embed/>
            </p:oleObj>
          </a:graphicData>
        </a:graphic>
      </p:graphicFrame>
      <p:grpSp>
        <p:nvGrpSpPr>
          <p:cNvPr id="4" name="Group 250"/>
          <p:cNvGrpSpPr>
            <a:grpSpLocks/>
          </p:cNvGrpSpPr>
          <p:nvPr/>
        </p:nvGrpSpPr>
        <p:grpSpPr bwMode="auto">
          <a:xfrm>
            <a:off x="6443663" y="1125538"/>
            <a:ext cx="563562" cy="547687"/>
            <a:chOff x="4389" y="1434"/>
            <a:chExt cx="355" cy="345"/>
          </a:xfrm>
        </p:grpSpPr>
        <p:sp>
          <p:nvSpPr>
            <p:cNvPr id="28689" name="Line 251"/>
            <p:cNvSpPr>
              <a:spLocks noChangeShapeType="1"/>
            </p:cNvSpPr>
            <p:nvPr/>
          </p:nvSpPr>
          <p:spPr bwMode="auto">
            <a:xfrm flipV="1">
              <a:off x="4389" y="1570"/>
              <a:ext cx="215" cy="209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prstDash val="sysDot"/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690" name="Text Box 252"/>
            <p:cNvSpPr txBox="1">
              <a:spLocks noChangeArrowheads="1"/>
            </p:cNvSpPr>
            <p:nvPr/>
          </p:nvSpPr>
          <p:spPr bwMode="auto">
            <a:xfrm>
              <a:off x="4558" y="1434"/>
              <a:ext cx="18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it-IT">
                  <a:solidFill>
                    <a:srgbClr val="0000FF"/>
                  </a:solidFill>
                  <a:latin typeface="Comic Sans MS" charset="0"/>
                </a:rPr>
                <a:t>e</a:t>
              </a:r>
            </a:p>
          </p:txBody>
        </p:sp>
      </p:grpSp>
      <p:sp>
        <p:nvSpPr>
          <p:cNvPr id="28687" name="Text Box 253"/>
          <p:cNvSpPr txBox="1">
            <a:spLocks noChangeArrowheads="1"/>
          </p:cNvSpPr>
          <p:nvPr/>
        </p:nvSpPr>
        <p:spPr bwMode="auto">
          <a:xfrm>
            <a:off x="22225" y="17463"/>
            <a:ext cx="2382838" cy="346075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it-IT" b="1">
                <a:solidFill>
                  <a:srgbClr val="CC0066"/>
                </a:solidFill>
              </a:rPr>
              <a:t>S</a:t>
            </a:r>
            <a:r>
              <a:rPr lang="it-IT">
                <a:solidFill>
                  <a:srgbClr val="CC0066"/>
                </a:solidFill>
              </a:rPr>
              <a:t>ub-</a:t>
            </a:r>
            <a:r>
              <a:rPr lang="it-IT" b="1">
                <a:solidFill>
                  <a:srgbClr val="CC0066"/>
                </a:solidFill>
              </a:rPr>
              <a:t>Harmonic</a:t>
            </a:r>
            <a:r>
              <a:rPr lang="it-IT">
                <a:solidFill>
                  <a:srgbClr val="CC0066"/>
                </a:solidFill>
              </a:rPr>
              <a:t> </a:t>
            </a:r>
            <a:r>
              <a:rPr lang="it-IT" b="1">
                <a:solidFill>
                  <a:srgbClr val="CC0066"/>
                </a:solidFill>
              </a:rPr>
              <a:t>B</a:t>
            </a:r>
            <a:r>
              <a:rPr lang="it-IT">
                <a:solidFill>
                  <a:srgbClr val="CC0066"/>
                </a:solidFill>
              </a:rPr>
              <a:t>uncher</a:t>
            </a:r>
          </a:p>
        </p:txBody>
      </p:sp>
      <p:sp>
        <p:nvSpPr>
          <p:cNvPr id="28688" name="Text Box 254"/>
          <p:cNvSpPr txBox="1">
            <a:spLocks noChangeArrowheads="1"/>
          </p:cNvSpPr>
          <p:nvPr/>
        </p:nvSpPr>
        <p:spPr bwMode="auto">
          <a:xfrm>
            <a:off x="395288" y="6021388"/>
            <a:ext cx="3409950" cy="52705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it-IT" sz="1400" i="1">
                <a:solidFill>
                  <a:schemeClr val="accent2"/>
                </a:solidFill>
              </a:rPr>
              <a:t>IHEP results:      bunch length = 10 psec</a:t>
            </a:r>
          </a:p>
          <a:p>
            <a:pPr algn="l"/>
            <a:r>
              <a:rPr lang="it-IT" sz="1400" i="1">
                <a:solidFill>
                  <a:schemeClr val="accent2"/>
                </a:solidFill>
              </a:rPr>
              <a:t>                           transp. efficiency </a:t>
            </a:r>
            <a:r>
              <a:rPr lang="it-IT" sz="1400" i="1">
                <a:solidFill>
                  <a:schemeClr val="accent2"/>
                </a:solidFill>
                <a:ea typeface="Arial" charset="0"/>
                <a:cs typeface="Arial" charset="0"/>
              </a:rPr>
              <a:t>≈</a:t>
            </a:r>
            <a:r>
              <a:rPr lang="it-IT" sz="1400" i="1">
                <a:solidFill>
                  <a:schemeClr val="accent2"/>
                </a:solidFill>
              </a:rPr>
              <a:t> 90%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408692" y="6477874"/>
            <a:ext cx="16441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R. </a:t>
            </a:r>
            <a:r>
              <a:rPr lang="en-US" i="1" dirty="0" err="1" smtClean="0"/>
              <a:t>Boni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49"/>
          <p:cNvSpPr>
            <a:spLocks noChangeArrowheads="1"/>
          </p:cNvSpPr>
          <p:nvPr/>
        </p:nvSpPr>
        <p:spPr bwMode="auto">
          <a:xfrm>
            <a:off x="468313" y="4465638"/>
            <a:ext cx="2160587" cy="2160587"/>
          </a:xfrm>
          <a:prstGeom prst="rect">
            <a:avLst/>
          </a:prstGeom>
          <a:solidFill>
            <a:srgbClr val="DDDDDD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01" name="Text Box 6"/>
          <p:cNvSpPr txBox="1">
            <a:spLocks noChangeArrowheads="1"/>
          </p:cNvSpPr>
          <p:nvPr/>
        </p:nvSpPr>
        <p:spPr bwMode="auto">
          <a:xfrm>
            <a:off x="5432425" y="914400"/>
            <a:ext cx="544513" cy="336550"/>
          </a:xfrm>
          <a:prstGeom prst="rect">
            <a:avLst/>
          </a:prstGeom>
          <a:solidFill>
            <a:schemeClr val="accent1">
              <a:alpha val="34901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1">
                <a:latin typeface="Helvetica" charset="0"/>
              </a:rPr>
              <a:t>THERM</a:t>
            </a:r>
          </a:p>
          <a:p>
            <a:r>
              <a:rPr lang="en-US" sz="800" b="1">
                <a:latin typeface="Helvetica" charset="0"/>
              </a:rPr>
              <a:t>GUN</a:t>
            </a:r>
            <a:endParaRPr lang="en-US" sz="800" b="1">
              <a:latin typeface="Comic Sans MS" charset="0"/>
            </a:endParaRPr>
          </a:p>
        </p:txBody>
      </p:sp>
      <p:sp>
        <p:nvSpPr>
          <p:cNvPr id="29702" name="Text Box 7"/>
          <p:cNvSpPr txBox="1">
            <a:spLocks noChangeArrowheads="1"/>
          </p:cNvSpPr>
          <p:nvPr/>
        </p:nvSpPr>
        <p:spPr bwMode="auto">
          <a:xfrm>
            <a:off x="4818063" y="954088"/>
            <a:ext cx="452437" cy="244475"/>
          </a:xfrm>
          <a:prstGeom prst="rect">
            <a:avLst/>
          </a:prstGeom>
          <a:solidFill>
            <a:srgbClr val="800080">
              <a:alpha val="34901"/>
            </a:srgbClr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1000" b="1">
                <a:solidFill>
                  <a:srgbClr val="FFFF00"/>
                </a:solidFill>
                <a:latin typeface="Helvetica" charset="0"/>
              </a:rPr>
              <a:t>SHB</a:t>
            </a:r>
            <a:endParaRPr lang="en-US" sz="1000">
              <a:latin typeface="Comic Sans MS" charset="0"/>
            </a:endParaRPr>
          </a:p>
        </p:txBody>
      </p:sp>
      <p:sp>
        <p:nvSpPr>
          <p:cNvPr id="29703" name="Text Box 8"/>
          <p:cNvSpPr txBox="1">
            <a:spLocks noChangeArrowheads="1"/>
          </p:cNvSpPr>
          <p:nvPr/>
        </p:nvSpPr>
        <p:spPr bwMode="auto">
          <a:xfrm>
            <a:off x="3449638" y="954088"/>
            <a:ext cx="360362" cy="244475"/>
          </a:xfrm>
          <a:prstGeom prst="rect">
            <a:avLst/>
          </a:prstGeom>
          <a:solidFill>
            <a:srgbClr val="FF0000">
              <a:alpha val="34901"/>
            </a:srgbClr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1000" b="1">
                <a:solidFill>
                  <a:srgbClr val="FFFF00"/>
                </a:solidFill>
                <a:latin typeface="Helvetica" charset="0"/>
              </a:rPr>
              <a:t>PC</a:t>
            </a:r>
            <a:endParaRPr lang="en-US" sz="900">
              <a:latin typeface="Comic Sans MS" charset="0"/>
            </a:endParaRPr>
          </a:p>
        </p:txBody>
      </p:sp>
      <p:pic>
        <p:nvPicPr>
          <p:cNvPr id="29704" name="Picture 9" descr="superacc_layout"/>
          <p:cNvPicPr>
            <a:picLocks noChangeAspect="1" noChangeArrowheads="1"/>
          </p:cNvPicPr>
          <p:nvPr/>
        </p:nvPicPr>
        <p:blipFill>
          <a:blip r:embed="rId3">
            <a:alphaModFix amt="35000"/>
          </a:blip>
          <a:srcRect/>
          <a:stretch>
            <a:fillRect/>
          </a:stretch>
        </p:blipFill>
        <p:spPr bwMode="auto">
          <a:xfrm rot="10781000">
            <a:off x="425450" y="923925"/>
            <a:ext cx="1447800" cy="107473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  <p:sp>
        <p:nvSpPr>
          <p:cNvPr id="29705" name="Line 10"/>
          <p:cNvSpPr>
            <a:spLocks noChangeShapeType="1"/>
          </p:cNvSpPr>
          <p:nvPr/>
        </p:nvSpPr>
        <p:spPr bwMode="auto">
          <a:xfrm flipH="1">
            <a:off x="1046163" y="1057275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06" name="Rectangle 11"/>
          <p:cNvSpPr>
            <a:spLocks noChangeArrowheads="1"/>
          </p:cNvSpPr>
          <p:nvPr/>
        </p:nvSpPr>
        <p:spPr bwMode="auto">
          <a:xfrm>
            <a:off x="1938338" y="974725"/>
            <a:ext cx="1439862" cy="206375"/>
          </a:xfrm>
          <a:prstGeom prst="rect">
            <a:avLst/>
          </a:prstGeom>
          <a:solidFill>
            <a:schemeClr val="accent1">
              <a:alpha val="34901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07" name="Rectangle 12"/>
          <p:cNvSpPr>
            <a:spLocks noChangeArrowheads="1"/>
          </p:cNvSpPr>
          <p:nvPr/>
        </p:nvSpPr>
        <p:spPr bwMode="auto">
          <a:xfrm>
            <a:off x="3954463" y="974725"/>
            <a:ext cx="792162" cy="206375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08" name="Text Box 13"/>
          <p:cNvSpPr txBox="1">
            <a:spLocks noChangeArrowheads="1"/>
          </p:cNvSpPr>
          <p:nvPr/>
        </p:nvSpPr>
        <p:spPr bwMode="auto">
          <a:xfrm>
            <a:off x="4011613" y="950913"/>
            <a:ext cx="6413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it-IT" sz="900" b="1">
                <a:solidFill>
                  <a:srgbClr val="FFFF00"/>
                </a:solidFill>
                <a:latin typeface="Comic Sans MS" charset="0"/>
              </a:rPr>
              <a:t>0.6 GeV</a:t>
            </a:r>
          </a:p>
        </p:txBody>
      </p:sp>
      <p:sp>
        <p:nvSpPr>
          <p:cNvPr id="29709" name="Text Box 14"/>
          <p:cNvSpPr txBox="1">
            <a:spLocks noChangeArrowheads="1"/>
          </p:cNvSpPr>
          <p:nvPr/>
        </p:nvSpPr>
        <p:spPr bwMode="auto">
          <a:xfrm>
            <a:off x="2370138" y="962025"/>
            <a:ext cx="485775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it-IT" sz="800" b="1">
                <a:solidFill>
                  <a:schemeClr val="accent2"/>
                </a:solidFill>
                <a:latin typeface="Comic Sans MS" charset="0"/>
              </a:rPr>
              <a:t>1 GeV</a:t>
            </a:r>
          </a:p>
        </p:txBody>
      </p:sp>
      <p:sp>
        <p:nvSpPr>
          <p:cNvPr id="29710" name="Text Box 16"/>
          <p:cNvSpPr txBox="1">
            <a:spLocks noChangeArrowheads="1"/>
          </p:cNvSpPr>
          <p:nvPr/>
        </p:nvSpPr>
        <p:spPr bwMode="auto">
          <a:xfrm>
            <a:off x="2297113" y="1789113"/>
            <a:ext cx="1001712" cy="244475"/>
          </a:xfrm>
          <a:prstGeom prst="rect">
            <a:avLst/>
          </a:prstGeom>
          <a:solidFill>
            <a:schemeClr val="hlink">
              <a:alpha val="23921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000" b="1">
                <a:solidFill>
                  <a:srgbClr val="FFFF00"/>
                </a:solidFill>
                <a:latin typeface="Helvetica" charset="0"/>
              </a:rPr>
              <a:t>BC</a:t>
            </a:r>
            <a:endParaRPr lang="en-US" sz="1200">
              <a:latin typeface="Comic Sans MS" charset="0"/>
            </a:endParaRPr>
          </a:p>
        </p:txBody>
      </p:sp>
      <p:sp>
        <p:nvSpPr>
          <p:cNvPr id="29711" name="Line 17"/>
          <p:cNvSpPr>
            <a:spLocks noChangeShapeType="1"/>
          </p:cNvSpPr>
          <p:nvPr/>
        </p:nvSpPr>
        <p:spPr bwMode="auto">
          <a:xfrm flipV="1">
            <a:off x="1068388" y="1912938"/>
            <a:ext cx="1143000" cy="15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12" name="AutoShape 18"/>
          <p:cNvSpPr>
            <a:spLocks noChangeArrowheads="1"/>
          </p:cNvSpPr>
          <p:nvPr/>
        </p:nvSpPr>
        <p:spPr bwMode="auto">
          <a:xfrm rot="-8201082">
            <a:off x="3582988" y="1989138"/>
            <a:ext cx="304800" cy="304800"/>
          </a:xfrm>
          <a:prstGeom prst="rtTriangle">
            <a:avLst/>
          </a:prstGeom>
          <a:solidFill>
            <a:schemeClr val="accent1">
              <a:alpha val="23921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13" name="Line 19"/>
          <p:cNvSpPr>
            <a:spLocks noChangeShapeType="1"/>
          </p:cNvSpPr>
          <p:nvPr/>
        </p:nvSpPr>
        <p:spPr bwMode="auto">
          <a:xfrm flipV="1">
            <a:off x="3354388" y="2217738"/>
            <a:ext cx="381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14" name="Line 20"/>
          <p:cNvSpPr>
            <a:spLocks noChangeShapeType="1"/>
          </p:cNvSpPr>
          <p:nvPr/>
        </p:nvSpPr>
        <p:spPr bwMode="auto">
          <a:xfrm>
            <a:off x="3963988" y="2141538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15" name="Line 21"/>
          <p:cNvSpPr>
            <a:spLocks noChangeShapeType="1"/>
          </p:cNvSpPr>
          <p:nvPr/>
        </p:nvSpPr>
        <p:spPr bwMode="auto">
          <a:xfrm>
            <a:off x="3354388" y="1912938"/>
            <a:ext cx="3810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16" name="Rectangle 22"/>
          <p:cNvSpPr>
            <a:spLocks noChangeArrowheads="1"/>
          </p:cNvSpPr>
          <p:nvPr/>
        </p:nvSpPr>
        <p:spPr bwMode="auto">
          <a:xfrm>
            <a:off x="2536825" y="2427288"/>
            <a:ext cx="792163" cy="207962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17" name="Text Box 23"/>
          <p:cNvSpPr txBox="1">
            <a:spLocks noChangeArrowheads="1"/>
          </p:cNvSpPr>
          <p:nvPr/>
        </p:nvSpPr>
        <p:spPr bwMode="auto">
          <a:xfrm>
            <a:off x="1390650" y="2389188"/>
            <a:ext cx="409575" cy="336550"/>
          </a:xfrm>
          <a:prstGeom prst="rect">
            <a:avLst/>
          </a:prstGeom>
          <a:solidFill>
            <a:schemeClr val="accent1">
              <a:alpha val="23921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1">
                <a:latin typeface="Helvetica" charset="0"/>
              </a:rPr>
              <a:t>POL</a:t>
            </a:r>
          </a:p>
          <a:p>
            <a:r>
              <a:rPr lang="en-US" sz="800" b="1">
                <a:latin typeface="Helvetica" charset="0"/>
              </a:rPr>
              <a:t>GUN</a:t>
            </a:r>
            <a:endParaRPr lang="en-US" sz="800" b="1">
              <a:latin typeface="Comic Sans MS" charset="0"/>
            </a:endParaRPr>
          </a:p>
        </p:txBody>
      </p:sp>
      <p:sp>
        <p:nvSpPr>
          <p:cNvPr id="29718" name="Text Box 24"/>
          <p:cNvSpPr txBox="1">
            <a:spLocks noChangeArrowheads="1"/>
          </p:cNvSpPr>
          <p:nvPr/>
        </p:nvSpPr>
        <p:spPr bwMode="auto">
          <a:xfrm>
            <a:off x="1960563" y="2420938"/>
            <a:ext cx="452437" cy="244475"/>
          </a:xfrm>
          <a:prstGeom prst="rect">
            <a:avLst/>
          </a:prstGeom>
          <a:solidFill>
            <a:srgbClr val="800080">
              <a:alpha val="23921"/>
            </a:srgbClr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1000" b="1">
                <a:solidFill>
                  <a:srgbClr val="FFFF00"/>
                </a:solidFill>
                <a:latin typeface="Helvetica" charset="0"/>
              </a:rPr>
              <a:t>SHB</a:t>
            </a:r>
            <a:endParaRPr lang="en-US" sz="1000">
              <a:latin typeface="Comic Sans MS" charset="0"/>
            </a:endParaRPr>
          </a:p>
        </p:txBody>
      </p:sp>
      <p:sp>
        <p:nvSpPr>
          <p:cNvPr id="29719" name="Rectangle 25"/>
          <p:cNvSpPr>
            <a:spLocks noChangeArrowheads="1"/>
          </p:cNvSpPr>
          <p:nvPr/>
        </p:nvSpPr>
        <p:spPr bwMode="auto">
          <a:xfrm>
            <a:off x="4211638" y="2017713"/>
            <a:ext cx="3095625" cy="209550"/>
          </a:xfrm>
          <a:prstGeom prst="rect">
            <a:avLst/>
          </a:prstGeom>
          <a:solidFill>
            <a:schemeClr val="accent2">
              <a:alpha val="23921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 sz="1200">
              <a:solidFill>
                <a:schemeClr val="accent2"/>
              </a:solidFill>
              <a:latin typeface="Comic Sans MS" charset="0"/>
            </a:endParaRPr>
          </a:p>
        </p:txBody>
      </p:sp>
      <p:sp>
        <p:nvSpPr>
          <p:cNvPr id="29720" name="Text Box 26"/>
          <p:cNvSpPr txBox="1">
            <a:spLocks noChangeArrowheads="1"/>
          </p:cNvSpPr>
          <p:nvPr/>
        </p:nvSpPr>
        <p:spPr bwMode="auto">
          <a:xfrm>
            <a:off x="5468938" y="2025650"/>
            <a:ext cx="8794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it-IT" sz="900" b="1">
                <a:solidFill>
                  <a:srgbClr val="FFFF00"/>
                </a:solidFill>
                <a:latin typeface="Comic Sans MS" charset="0"/>
              </a:rPr>
              <a:t>5.7 - 4 GeV</a:t>
            </a:r>
          </a:p>
        </p:txBody>
      </p:sp>
      <p:sp>
        <p:nvSpPr>
          <p:cNvPr id="29721" name="Line 27"/>
          <p:cNvSpPr>
            <a:spLocks noChangeShapeType="1"/>
          </p:cNvSpPr>
          <p:nvPr/>
        </p:nvSpPr>
        <p:spPr bwMode="auto">
          <a:xfrm flipV="1">
            <a:off x="7332663" y="1878013"/>
            <a:ext cx="431800" cy="2159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22" name="Line 28"/>
          <p:cNvSpPr>
            <a:spLocks noChangeShapeType="1"/>
          </p:cNvSpPr>
          <p:nvPr/>
        </p:nvSpPr>
        <p:spPr bwMode="auto">
          <a:xfrm>
            <a:off x="7288213" y="2132013"/>
            <a:ext cx="431800" cy="2159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23" name="Text Box 29"/>
          <p:cNvSpPr txBox="1">
            <a:spLocks noChangeArrowheads="1"/>
          </p:cNvSpPr>
          <p:nvPr/>
        </p:nvSpPr>
        <p:spPr bwMode="auto">
          <a:xfrm>
            <a:off x="2657475" y="2444750"/>
            <a:ext cx="6905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it-IT" sz="900" b="1">
                <a:solidFill>
                  <a:srgbClr val="FFFF00"/>
                </a:solidFill>
                <a:latin typeface="Comic Sans MS" charset="0"/>
              </a:rPr>
              <a:t>0.2  GeV</a:t>
            </a:r>
          </a:p>
        </p:txBody>
      </p:sp>
      <p:sp>
        <p:nvSpPr>
          <p:cNvPr id="29724" name="Text Box 30"/>
          <p:cNvSpPr txBox="1">
            <a:spLocks noChangeArrowheads="1"/>
          </p:cNvSpPr>
          <p:nvPr/>
        </p:nvSpPr>
        <p:spPr bwMode="auto">
          <a:xfrm>
            <a:off x="4818063" y="955675"/>
            <a:ext cx="452437" cy="244475"/>
          </a:xfrm>
          <a:prstGeom prst="rect">
            <a:avLst/>
          </a:prstGeom>
          <a:solidFill>
            <a:srgbClr val="800080">
              <a:alpha val="12941"/>
            </a:srgbClr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1000" b="1">
                <a:solidFill>
                  <a:srgbClr val="FFFF00"/>
                </a:solidFill>
                <a:latin typeface="Helvetica" charset="0"/>
              </a:rPr>
              <a:t>SHB</a:t>
            </a:r>
            <a:endParaRPr lang="en-US" sz="1000">
              <a:latin typeface="Comic Sans MS" charset="0"/>
            </a:endParaRPr>
          </a:p>
        </p:txBody>
      </p:sp>
      <p:sp>
        <p:nvSpPr>
          <p:cNvPr id="29725" name="Text Box 31"/>
          <p:cNvSpPr txBox="1">
            <a:spLocks noChangeArrowheads="1"/>
          </p:cNvSpPr>
          <p:nvPr/>
        </p:nvSpPr>
        <p:spPr bwMode="auto">
          <a:xfrm>
            <a:off x="1947863" y="2406650"/>
            <a:ext cx="452437" cy="244475"/>
          </a:xfrm>
          <a:prstGeom prst="rect">
            <a:avLst/>
          </a:prstGeom>
          <a:solidFill>
            <a:srgbClr val="800080">
              <a:alpha val="18039"/>
            </a:srgbClr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1000" b="1">
                <a:solidFill>
                  <a:srgbClr val="FFFF00"/>
                </a:solidFill>
                <a:latin typeface="Helvetica" charset="0"/>
              </a:rPr>
              <a:t>SHB</a:t>
            </a:r>
            <a:endParaRPr lang="en-US" sz="1000">
              <a:latin typeface="Comic Sans MS" charset="0"/>
            </a:endParaRPr>
          </a:p>
        </p:txBody>
      </p:sp>
      <p:sp>
        <p:nvSpPr>
          <p:cNvPr id="29726" name="Line 36"/>
          <p:cNvSpPr>
            <a:spLocks noChangeShapeType="1"/>
          </p:cNvSpPr>
          <p:nvPr/>
        </p:nvSpPr>
        <p:spPr bwMode="auto">
          <a:xfrm>
            <a:off x="4211638" y="1296988"/>
            <a:ext cx="360362" cy="2376487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27" name="Rectangle 37"/>
          <p:cNvSpPr>
            <a:spLocks noChangeArrowheads="1"/>
          </p:cNvSpPr>
          <p:nvPr/>
        </p:nvSpPr>
        <p:spPr bwMode="auto">
          <a:xfrm>
            <a:off x="3132138" y="3817938"/>
            <a:ext cx="5832475" cy="2808287"/>
          </a:xfrm>
          <a:prstGeom prst="rect">
            <a:avLst/>
          </a:prstGeom>
          <a:solidFill>
            <a:srgbClr val="DDDDDD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28" name="Text Box 39"/>
          <p:cNvSpPr txBox="1">
            <a:spLocks noChangeArrowheads="1"/>
          </p:cNvSpPr>
          <p:nvPr/>
        </p:nvSpPr>
        <p:spPr bwMode="auto">
          <a:xfrm>
            <a:off x="5046663" y="4249738"/>
            <a:ext cx="549275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it-IT" sz="800" b="1">
                <a:latin typeface="Comic Sans MS" charset="0"/>
              </a:rPr>
              <a:t>50 MW</a:t>
            </a:r>
          </a:p>
        </p:txBody>
      </p:sp>
      <p:sp>
        <p:nvSpPr>
          <p:cNvPr id="29729" name="Text Box 40"/>
          <p:cNvSpPr txBox="1">
            <a:spLocks noChangeArrowheads="1"/>
          </p:cNvSpPr>
          <p:nvPr/>
        </p:nvSpPr>
        <p:spPr bwMode="auto">
          <a:xfrm>
            <a:off x="4686300" y="3962400"/>
            <a:ext cx="5842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it-IT" sz="800" b="1">
                <a:latin typeface="Comic Sans MS" charset="0"/>
              </a:rPr>
              <a:t>Klystron</a:t>
            </a:r>
          </a:p>
        </p:txBody>
      </p:sp>
      <p:sp>
        <p:nvSpPr>
          <p:cNvPr id="29730" name="Text Box 41"/>
          <p:cNvSpPr txBox="1">
            <a:spLocks noChangeArrowheads="1"/>
          </p:cNvSpPr>
          <p:nvPr/>
        </p:nvSpPr>
        <p:spPr bwMode="auto">
          <a:xfrm>
            <a:off x="4303713" y="4610100"/>
            <a:ext cx="446087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it-IT" sz="800" b="1">
                <a:latin typeface="Comic Sans MS" charset="0"/>
              </a:rPr>
              <a:t>SLED</a:t>
            </a:r>
          </a:p>
        </p:txBody>
      </p:sp>
      <p:sp>
        <p:nvSpPr>
          <p:cNvPr id="29731" name="Text Box 42"/>
          <p:cNvSpPr txBox="1">
            <a:spLocks noChangeArrowheads="1"/>
          </p:cNvSpPr>
          <p:nvPr/>
        </p:nvSpPr>
        <p:spPr bwMode="auto">
          <a:xfrm>
            <a:off x="3444875" y="5257800"/>
            <a:ext cx="549275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it-IT" sz="800" b="1">
                <a:latin typeface="Comic Sans MS" charset="0"/>
              </a:rPr>
              <a:t>45 MW</a:t>
            </a:r>
          </a:p>
        </p:txBody>
      </p:sp>
      <p:sp>
        <p:nvSpPr>
          <p:cNvPr id="29732" name="AutoShape 43"/>
          <p:cNvSpPr>
            <a:spLocks/>
          </p:cNvSpPr>
          <p:nvPr/>
        </p:nvSpPr>
        <p:spPr bwMode="auto">
          <a:xfrm rot="-5400000">
            <a:off x="4147344" y="5004594"/>
            <a:ext cx="142875" cy="1512887"/>
          </a:xfrm>
          <a:prstGeom prst="leftBrace">
            <a:avLst>
              <a:gd name="adj1" fmla="val 88241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33" name="Text Box 44"/>
          <p:cNvSpPr txBox="1">
            <a:spLocks noChangeArrowheads="1"/>
          </p:cNvSpPr>
          <p:nvPr/>
        </p:nvSpPr>
        <p:spPr bwMode="auto">
          <a:xfrm>
            <a:off x="3749675" y="5834063"/>
            <a:ext cx="963613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it-IT" sz="800" b="1">
                <a:latin typeface="Comic Sans MS" charset="0"/>
              </a:rPr>
              <a:t>205 ÷ 210 MeV</a:t>
            </a:r>
          </a:p>
        </p:txBody>
      </p:sp>
      <p:sp>
        <p:nvSpPr>
          <p:cNvPr id="29734" name="Line 45"/>
          <p:cNvSpPr>
            <a:spLocks noChangeShapeType="1"/>
          </p:cNvSpPr>
          <p:nvPr/>
        </p:nvSpPr>
        <p:spPr bwMode="auto">
          <a:xfrm>
            <a:off x="3462338" y="6194425"/>
            <a:ext cx="48244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35" name="Text Box 46"/>
          <p:cNvSpPr txBox="1">
            <a:spLocks noChangeArrowheads="1"/>
          </p:cNvSpPr>
          <p:nvPr/>
        </p:nvSpPr>
        <p:spPr bwMode="auto">
          <a:xfrm>
            <a:off x="5549900" y="6194425"/>
            <a:ext cx="7969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it-IT" sz="900" b="1">
                <a:latin typeface="Comic Sans MS" charset="0"/>
              </a:rPr>
              <a:t>L ~ 30 mt.</a:t>
            </a:r>
          </a:p>
        </p:txBody>
      </p:sp>
      <p:sp>
        <p:nvSpPr>
          <p:cNvPr id="29736" name="Line 48"/>
          <p:cNvSpPr>
            <a:spLocks noChangeShapeType="1"/>
          </p:cNvSpPr>
          <p:nvPr/>
        </p:nvSpPr>
        <p:spPr bwMode="auto">
          <a:xfrm flipH="1">
            <a:off x="1835150" y="2738438"/>
            <a:ext cx="865188" cy="1584325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37" name="Line 51"/>
          <p:cNvSpPr>
            <a:spLocks noChangeShapeType="1"/>
          </p:cNvSpPr>
          <p:nvPr/>
        </p:nvSpPr>
        <p:spPr bwMode="auto">
          <a:xfrm>
            <a:off x="827088" y="6376988"/>
            <a:ext cx="15843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38" name="Text Box 52"/>
          <p:cNvSpPr txBox="1">
            <a:spLocks noChangeArrowheads="1"/>
          </p:cNvSpPr>
          <p:nvPr/>
        </p:nvSpPr>
        <p:spPr bwMode="auto">
          <a:xfrm>
            <a:off x="1258888" y="6350000"/>
            <a:ext cx="7969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it-IT" sz="900" b="1">
                <a:latin typeface="Comic Sans MS" charset="0"/>
              </a:rPr>
              <a:t>L ~ 10 mt.</a:t>
            </a:r>
          </a:p>
        </p:txBody>
      </p:sp>
      <p:sp>
        <p:nvSpPr>
          <p:cNvPr id="29739" name="Rectangle 54"/>
          <p:cNvSpPr>
            <a:spLocks noChangeArrowheads="1"/>
          </p:cNvSpPr>
          <p:nvPr/>
        </p:nvSpPr>
        <p:spPr bwMode="auto">
          <a:xfrm>
            <a:off x="5219700" y="2492375"/>
            <a:ext cx="2592388" cy="1008063"/>
          </a:xfrm>
          <a:prstGeom prst="rect">
            <a:avLst/>
          </a:prstGeom>
          <a:solidFill>
            <a:srgbClr val="DDDDDD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 sz="1200">
              <a:latin typeface="Comic Sans MS" charset="0"/>
            </a:endParaRPr>
          </a:p>
        </p:txBody>
      </p:sp>
      <p:sp>
        <p:nvSpPr>
          <p:cNvPr id="29740" name="Text Box 55"/>
          <p:cNvSpPr txBox="1">
            <a:spLocks noChangeArrowheads="1"/>
          </p:cNvSpPr>
          <p:nvPr/>
        </p:nvSpPr>
        <p:spPr bwMode="auto">
          <a:xfrm>
            <a:off x="5291138" y="2665413"/>
            <a:ext cx="12795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it-IT" sz="1200" b="1">
                <a:solidFill>
                  <a:srgbClr val="0000FF"/>
                </a:solidFill>
                <a:latin typeface="Comic Sans MS" charset="0"/>
              </a:rPr>
              <a:t>F = 2856 MHz</a:t>
            </a:r>
          </a:p>
        </p:txBody>
      </p:sp>
      <p:sp>
        <p:nvSpPr>
          <p:cNvPr id="29741" name="Text Box 57"/>
          <p:cNvSpPr txBox="1">
            <a:spLocks noChangeArrowheads="1"/>
          </p:cNvSpPr>
          <p:nvPr/>
        </p:nvSpPr>
        <p:spPr bwMode="auto">
          <a:xfrm>
            <a:off x="22225" y="17463"/>
            <a:ext cx="2619375" cy="346075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it-IT">
                <a:solidFill>
                  <a:srgbClr val="0000FF"/>
                </a:solidFill>
              </a:rPr>
              <a:t>S-band Low Energy Linacs</a:t>
            </a:r>
          </a:p>
        </p:txBody>
      </p:sp>
      <p:sp>
        <p:nvSpPr>
          <p:cNvPr id="29742" name="Text Box 59"/>
          <p:cNvSpPr txBox="1">
            <a:spLocks noChangeArrowheads="1"/>
          </p:cNvSpPr>
          <p:nvPr/>
        </p:nvSpPr>
        <p:spPr bwMode="auto">
          <a:xfrm>
            <a:off x="5292725" y="3097213"/>
            <a:ext cx="17113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it-IT" sz="1200" b="1">
                <a:solidFill>
                  <a:srgbClr val="0000FF"/>
                </a:solidFill>
                <a:latin typeface="Comic Sans MS" charset="0"/>
              </a:rPr>
              <a:t>Eacc ~ 22÷23 MV/m</a:t>
            </a:r>
          </a:p>
        </p:txBody>
      </p:sp>
      <p:graphicFrame>
        <p:nvGraphicFramePr>
          <p:cNvPr id="29698" name="Object 2"/>
          <p:cNvGraphicFramePr>
            <a:graphicFrameLocks noChangeAspect="1"/>
          </p:cNvGraphicFramePr>
          <p:nvPr/>
        </p:nvGraphicFramePr>
        <p:xfrm>
          <a:off x="3182938" y="4154488"/>
          <a:ext cx="5434012" cy="1425575"/>
        </p:xfrm>
        <a:graphic>
          <a:graphicData uri="http://schemas.openxmlformats.org/presentationml/2006/ole">
            <p:oleObj spid="_x0000_s96258" name="Drawing" r:id="rId4" imgW="6400800" imgH="1689100" progId="">
              <p:embed/>
            </p:oleObj>
          </a:graphicData>
        </a:graphic>
      </p:graphicFrame>
      <p:graphicFrame>
        <p:nvGraphicFramePr>
          <p:cNvPr id="29699" name="Object 3"/>
          <p:cNvGraphicFramePr>
            <a:graphicFrameLocks noChangeAspect="1"/>
          </p:cNvGraphicFramePr>
          <p:nvPr/>
        </p:nvGraphicFramePr>
        <p:xfrm>
          <a:off x="677863" y="4652963"/>
          <a:ext cx="1684337" cy="1425575"/>
        </p:xfrm>
        <a:graphic>
          <a:graphicData uri="http://schemas.openxmlformats.org/presentationml/2006/ole">
            <p:oleObj spid="_x0000_s96259" name="Drawing" r:id="rId5" imgW="1993900" imgH="1689100" progId="">
              <p:embed/>
            </p:oleObj>
          </a:graphicData>
        </a:graphic>
      </p:graphicFrame>
      <p:sp>
        <p:nvSpPr>
          <p:cNvPr id="29743" name="Line 62"/>
          <p:cNvSpPr>
            <a:spLocks noChangeShapeType="1"/>
          </p:cNvSpPr>
          <p:nvPr/>
        </p:nvSpPr>
        <p:spPr bwMode="auto">
          <a:xfrm flipH="1">
            <a:off x="3132138" y="5526088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63"/>
          <p:cNvGrpSpPr>
            <a:grpSpLocks/>
          </p:cNvGrpSpPr>
          <p:nvPr/>
        </p:nvGrpSpPr>
        <p:grpSpPr bwMode="auto">
          <a:xfrm>
            <a:off x="6516688" y="1412875"/>
            <a:ext cx="563562" cy="547688"/>
            <a:chOff x="4389" y="1434"/>
            <a:chExt cx="355" cy="345"/>
          </a:xfrm>
        </p:grpSpPr>
        <p:sp>
          <p:nvSpPr>
            <p:cNvPr id="29745" name="Line 64"/>
            <p:cNvSpPr>
              <a:spLocks noChangeShapeType="1"/>
            </p:cNvSpPr>
            <p:nvPr/>
          </p:nvSpPr>
          <p:spPr bwMode="auto">
            <a:xfrm flipV="1">
              <a:off x="4389" y="1570"/>
              <a:ext cx="215" cy="209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prstDash val="sysDot"/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46" name="Text Box 65"/>
            <p:cNvSpPr txBox="1">
              <a:spLocks noChangeArrowheads="1"/>
            </p:cNvSpPr>
            <p:nvPr/>
          </p:nvSpPr>
          <p:spPr bwMode="auto">
            <a:xfrm>
              <a:off x="4558" y="1434"/>
              <a:ext cx="18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it-IT">
                  <a:solidFill>
                    <a:srgbClr val="0000FF"/>
                  </a:solidFill>
                  <a:latin typeface="Comic Sans MS" charset="0"/>
                </a:rPr>
                <a:t>e</a:t>
              </a:r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7408692" y="6477874"/>
            <a:ext cx="16441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R. </a:t>
            </a:r>
            <a:r>
              <a:rPr lang="en-US" i="1" dirty="0" err="1" smtClean="0"/>
              <a:t>Boni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1"/>
          <p:cNvGrpSpPr>
            <a:grpSpLocks/>
          </p:cNvGrpSpPr>
          <p:nvPr/>
        </p:nvGrpSpPr>
        <p:grpSpPr bwMode="auto">
          <a:xfrm>
            <a:off x="588963" y="901700"/>
            <a:ext cx="5551487" cy="1084263"/>
            <a:chOff x="431" y="348"/>
            <a:chExt cx="3497" cy="683"/>
          </a:xfrm>
        </p:grpSpPr>
        <p:sp>
          <p:nvSpPr>
            <p:cNvPr id="30762" name="Text Box 32"/>
            <p:cNvSpPr txBox="1">
              <a:spLocks noChangeArrowheads="1"/>
            </p:cNvSpPr>
            <p:nvPr/>
          </p:nvSpPr>
          <p:spPr bwMode="auto">
            <a:xfrm>
              <a:off x="3585" y="348"/>
              <a:ext cx="343" cy="212"/>
            </a:xfrm>
            <a:prstGeom prst="rect">
              <a:avLst/>
            </a:prstGeom>
            <a:solidFill>
              <a:schemeClr val="accent1">
                <a:alpha val="34901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1">
                  <a:latin typeface="Helvetica" charset="0"/>
                </a:rPr>
                <a:t>THERM</a:t>
              </a:r>
            </a:p>
            <a:p>
              <a:r>
                <a:rPr lang="en-US" sz="800" b="1">
                  <a:latin typeface="Helvetica" charset="0"/>
                </a:rPr>
                <a:t>GUN</a:t>
              </a:r>
              <a:endParaRPr lang="en-US" sz="800" b="1">
                <a:latin typeface="Comic Sans MS" charset="0"/>
              </a:endParaRPr>
            </a:p>
          </p:txBody>
        </p:sp>
        <p:sp>
          <p:nvSpPr>
            <p:cNvPr id="30763" name="Text Box 33"/>
            <p:cNvSpPr txBox="1">
              <a:spLocks noChangeArrowheads="1"/>
            </p:cNvSpPr>
            <p:nvPr/>
          </p:nvSpPr>
          <p:spPr bwMode="auto">
            <a:xfrm>
              <a:off x="3198" y="373"/>
              <a:ext cx="285" cy="154"/>
            </a:xfrm>
            <a:prstGeom prst="rect">
              <a:avLst/>
            </a:prstGeom>
            <a:solidFill>
              <a:srgbClr val="800080">
                <a:alpha val="34901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1000" b="1">
                  <a:solidFill>
                    <a:srgbClr val="FFFF00"/>
                  </a:solidFill>
                  <a:latin typeface="Helvetica" charset="0"/>
                </a:rPr>
                <a:t>SHB</a:t>
              </a:r>
              <a:endParaRPr lang="en-US" sz="1000">
                <a:latin typeface="Comic Sans MS" charset="0"/>
              </a:endParaRPr>
            </a:p>
          </p:txBody>
        </p:sp>
        <p:sp>
          <p:nvSpPr>
            <p:cNvPr id="30764" name="Text Box 34"/>
            <p:cNvSpPr txBox="1">
              <a:spLocks noChangeArrowheads="1"/>
            </p:cNvSpPr>
            <p:nvPr/>
          </p:nvSpPr>
          <p:spPr bwMode="auto">
            <a:xfrm>
              <a:off x="2336" y="373"/>
              <a:ext cx="227" cy="154"/>
            </a:xfrm>
            <a:prstGeom prst="rect">
              <a:avLst/>
            </a:prstGeom>
            <a:solidFill>
              <a:srgbClr val="FF0000">
                <a:alpha val="34901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1000" b="1">
                  <a:solidFill>
                    <a:srgbClr val="FFFF00"/>
                  </a:solidFill>
                  <a:latin typeface="Helvetica" charset="0"/>
                </a:rPr>
                <a:t>PC</a:t>
              </a:r>
              <a:endParaRPr lang="en-US" sz="900">
                <a:latin typeface="Comic Sans MS" charset="0"/>
              </a:endParaRPr>
            </a:p>
          </p:txBody>
        </p:sp>
        <p:pic>
          <p:nvPicPr>
            <p:cNvPr id="30765" name="Picture 35" descr="superacc_layout"/>
            <p:cNvPicPr>
              <a:picLocks noChangeAspect="1" noChangeArrowheads="1"/>
            </p:cNvPicPr>
            <p:nvPr/>
          </p:nvPicPr>
          <p:blipFill>
            <a:blip r:embed="rId3">
              <a:alphaModFix amt="35000"/>
            </a:blip>
            <a:srcRect/>
            <a:stretch>
              <a:fillRect/>
            </a:stretch>
          </p:blipFill>
          <p:spPr bwMode="auto">
            <a:xfrm rot="10781000">
              <a:off x="431" y="354"/>
              <a:ext cx="912" cy="677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</p:pic>
        <p:sp>
          <p:nvSpPr>
            <p:cNvPr id="30766" name="Line 36"/>
            <p:cNvSpPr>
              <a:spLocks noChangeShapeType="1"/>
            </p:cNvSpPr>
            <p:nvPr/>
          </p:nvSpPr>
          <p:spPr bwMode="auto">
            <a:xfrm flipH="1">
              <a:off x="822" y="438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67" name="Rectangle 37"/>
            <p:cNvSpPr>
              <a:spLocks noChangeArrowheads="1"/>
            </p:cNvSpPr>
            <p:nvPr/>
          </p:nvSpPr>
          <p:spPr bwMode="auto">
            <a:xfrm>
              <a:off x="1384" y="386"/>
              <a:ext cx="907" cy="130"/>
            </a:xfrm>
            <a:prstGeom prst="rect">
              <a:avLst/>
            </a:prstGeom>
            <a:solidFill>
              <a:schemeClr val="accent1">
                <a:alpha val="34901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68" name="Rectangle 38"/>
            <p:cNvSpPr>
              <a:spLocks noChangeArrowheads="1"/>
            </p:cNvSpPr>
            <p:nvPr/>
          </p:nvSpPr>
          <p:spPr bwMode="auto">
            <a:xfrm>
              <a:off x="2654" y="386"/>
              <a:ext cx="499" cy="130"/>
            </a:xfrm>
            <a:prstGeom prst="rect">
              <a:avLst/>
            </a:prstGeom>
            <a:solidFill>
              <a:srgbClr val="0000FF">
                <a:alpha val="34901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69" name="Text Box 39"/>
            <p:cNvSpPr txBox="1">
              <a:spLocks noChangeArrowheads="1"/>
            </p:cNvSpPr>
            <p:nvPr/>
          </p:nvSpPr>
          <p:spPr bwMode="auto">
            <a:xfrm>
              <a:off x="2690" y="371"/>
              <a:ext cx="404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it-IT" sz="900" b="1">
                  <a:solidFill>
                    <a:srgbClr val="FFFF00"/>
                  </a:solidFill>
                  <a:latin typeface="Comic Sans MS" charset="0"/>
                </a:rPr>
                <a:t>0.6 GeV</a:t>
              </a:r>
            </a:p>
          </p:txBody>
        </p:sp>
        <p:sp>
          <p:nvSpPr>
            <p:cNvPr id="30770" name="Text Box 40"/>
            <p:cNvSpPr txBox="1">
              <a:spLocks noChangeArrowheads="1"/>
            </p:cNvSpPr>
            <p:nvPr/>
          </p:nvSpPr>
          <p:spPr bwMode="auto">
            <a:xfrm>
              <a:off x="1656" y="378"/>
              <a:ext cx="306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it-IT" sz="800" b="1">
                  <a:solidFill>
                    <a:schemeClr val="accent2"/>
                  </a:solidFill>
                  <a:latin typeface="Comic Sans MS" charset="0"/>
                </a:rPr>
                <a:t>1 GeV</a:t>
              </a:r>
            </a:p>
          </p:txBody>
        </p:sp>
      </p:grpSp>
      <p:grpSp>
        <p:nvGrpSpPr>
          <p:cNvPr id="3" name="Group 41"/>
          <p:cNvGrpSpPr>
            <a:grpSpLocks/>
          </p:cNvGrpSpPr>
          <p:nvPr/>
        </p:nvGrpSpPr>
        <p:grpSpPr bwMode="auto">
          <a:xfrm>
            <a:off x="1231900" y="1776413"/>
            <a:ext cx="6696075" cy="936625"/>
            <a:chOff x="836" y="899"/>
            <a:chExt cx="4218" cy="590"/>
          </a:xfrm>
        </p:grpSpPr>
        <p:sp>
          <p:nvSpPr>
            <p:cNvPr id="30748" name="Text Box 42"/>
            <p:cNvSpPr txBox="1">
              <a:spLocks noChangeArrowheads="1"/>
            </p:cNvSpPr>
            <p:nvPr/>
          </p:nvSpPr>
          <p:spPr bwMode="auto">
            <a:xfrm>
              <a:off x="1610" y="899"/>
              <a:ext cx="631" cy="154"/>
            </a:xfrm>
            <a:prstGeom prst="rect">
              <a:avLst/>
            </a:prstGeom>
            <a:solidFill>
              <a:schemeClr val="hlink">
                <a:alpha val="23921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1000" b="1">
                  <a:solidFill>
                    <a:srgbClr val="FFFF00"/>
                  </a:solidFill>
                  <a:latin typeface="Helvetica" charset="0"/>
                </a:rPr>
                <a:t>BC</a:t>
              </a:r>
              <a:endParaRPr lang="en-US" sz="1200">
                <a:latin typeface="Comic Sans MS" charset="0"/>
              </a:endParaRPr>
            </a:p>
          </p:txBody>
        </p:sp>
        <p:sp>
          <p:nvSpPr>
            <p:cNvPr id="30749" name="Line 43"/>
            <p:cNvSpPr>
              <a:spLocks noChangeShapeType="1"/>
            </p:cNvSpPr>
            <p:nvPr/>
          </p:nvSpPr>
          <p:spPr bwMode="auto">
            <a:xfrm flipV="1">
              <a:off x="836" y="977"/>
              <a:ext cx="720" cy="1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50" name="AutoShape 44"/>
            <p:cNvSpPr>
              <a:spLocks noChangeArrowheads="1"/>
            </p:cNvSpPr>
            <p:nvPr/>
          </p:nvSpPr>
          <p:spPr bwMode="auto">
            <a:xfrm rot="-8201082">
              <a:off x="2420" y="1025"/>
              <a:ext cx="192" cy="192"/>
            </a:xfrm>
            <a:prstGeom prst="rtTriangle">
              <a:avLst/>
            </a:prstGeom>
            <a:solidFill>
              <a:schemeClr val="accent1">
                <a:alpha val="23921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51" name="Line 45"/>
            <p:cNvSpPr>
              <a:spLocks noChangeShapeType="1"/>
            </p:cNvSpPr>
            <p:nvPr/>
          </p:nvSpPr>
          <p:spPr bwMode="auto">
            <a:xfrm flipV="1">
              <a:off x="2276" y="1169"/>
              <a:ext cx="24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52" name="Line 46"/>
            <p:cNvSpPr>
              <a:spLocks noChangeShapeType="1"/>
            </p:cNvSpPr>
            <p:nvPr/>
          </p:nvSpPr>
          <p:spPr bwMode="auto">
            <a:xfrm>
              <a:off x="2660" y="1121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53" name="Line 47"/>
            <p:cNvSpPr>
              <a:spLocks noChangeShapeType="1"/>
            </p:cNvSpPr>
            <p:nvPr/>
          </p:nvSpPr>
          <p:spPr bwMode="auto">
            <a:xfrm>
              <a:off x="2276" y="977"/>
              <a:ext cx="24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54" name="Rectangle 48"/>
            <p:cNvSpPr>
              <a:spLocks noChangeArrowheads="1"/>
            </p:cNvSpPr>
            <p:nvPr/>
          </p:nvSpPr>
          <p:spPr bwMode="auto">
            <a:xfrm>
              <a:off x="1761" y="1301"/>
              <a:ext cx="499" cy="131"/>
            </a:xfrm>
            <a:prstGeom prst="rect">
              <a:avLst/>
            </a:prstGeom>
            <a:solidFill>
              <a:srgbClr val="0000FF">
                <a:alpha val="23921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55" name="Text Box 49"/>
            <p:cNvSpPr txBox="1">
              <a:spLocks noChangeArrowheads="1"/>
            </p:cNvSpPr>
            <p:nvPr/>
          </p:nvSpPr>
          <p:spPr bwMode="auto">
            <a:xfrm>
              <a:off x="1039" y="1277"/>
              <a:ext cx="258" cy="212"/>
            </a:xfrm>
            <a:prstGeom prst="rect">
              <a:avLst/>
            </a:prstGeom>
            <a:solidFill>
              <a:schemeClr val="accent1">
                <a:alpha val="23921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1">
                  <a:latin typeface="Helvetica" charset="0"/>
                </a:rPr>
                <a:t>POL</a:t>
              </a:r>
            </a:p>
            <a:p>
              <a:r>
                <a:rPr lang="en-US" sz="800" b="1">
                  <a:latin typeface="Helvetica" charset="0"/>
                </a:rPr>
                <a:t>GUN</a:t>
              </a:r>
              <a:endParaRPr lang="en-US" sz="800" b="1">
                <a:latin typeface="Comic Sans MS" charset="0"/>
              </a:endParaRPr>
            </a:p>
          </p:txBody>
        </p:sp>
        <p:sp>
          <p:nvSpPr>
            <p:cNvPr id="30756" name="Text Box 50"/>
            <p:cNvSpPr txBox="1">
              <a:spLocks noChangeArrowheads="1"/>
            </p:cNvSpPr>
            <p:nvPr/>
          </p:nvSpPr>
          <p:spPr bwMode="auto">
            <a:xfrm>
              <a:off x="1398" y="1297"/>
              <a:ext cx="285" cy="154"/>
            </a:xfrm>
            <a:prstGeom prst="rect">
              <a:avLst/>
            </a:prstGeom>
            <a:solidFill>
              <a:srgbClr val="800080">
                <a:alpha val="23921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1000" b="1">
                  <a:solidFill>
                    <a:srgbClr val="FFFF00"/>
                  </a:solidFill>
                  <a:latin typeface="Helvetica" charset="0"/>
                </a:rPr>
                <a:t>SHB</a:t>
              </a:r>
              <a:endParaRPr lang="en-US" sz="1000">
                <a:latin typeface="Comic Sans MS" charset="0"/>
              </a:endParaRPr>
            </a:p>
          </p:txBody>
        </p:sp>
        <p:sp>
          <p:nvSpPr>
            <p:cNvPr id="30757" name="Rectangle 51"/>
            <p:cNvSpPr>
              <a:spLocks noChangeArrowheads="1"/>
            </p:cNvSpPr>
            <p:nvPr/>
          </p:nvSpPr>
          <p:spPr bwMode="auto">
            <a:xfrm>
              <a:off x="2816" y="1043"/>
              <a:ext cx="1950" cy="132"/>
            </a:xfrm>
            <a:prstGeom prst="rect">
              <a:avLst/>
            </a:prstGeom>
            <a:solidFill>
              <a:schemeClr val="accent2">
                <a:alpha val="23921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it-IT" sz="1200">
                <a:solidFill>
                  <a:schemeClr val="accent2"/>
                </a:solidFill>
                <a:latin typeface="Comic Sans MS" charset="0"/>
              </a:endParaRPr>
            </a:p>
          </p:txBody>
        </p:sp>
        <p:sp>
          <p:nvSpPr>
            <p:cNvPr id="30758" name="Text Box 52"/>
            <p:cNvSpPr txBox="1">
              <a:spLocks noChangeArrowheads="1"/>
            </p:cNvSpPr>
            <p:nvPr/>
          </p:nvSpPr>
          <p:spPr bwMode="auto">
            <a:xfrm>
              <a:off x="3608" y="1048"/>
              <a:ext cx="554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it-IT" sz="900" b="1">
                  <a:solidFill>
                    <a:srgbClr val="FFFF00"/>
                  </a:solidFill>
                  <a:latin typeface="Comic Sans MS" charset="0"/>
                </a:rPr>
                <a:t>5.7 - 4 GeV</a:t>
              </a:r>
            </a:p>
          </p:txBody>
        </p:sp>
        <p:sp>
          <p:nvSpPr>
            <p:cNvPr id="30759" name="Line 53"/>
            <p:cNvSpPr>
              <a:spLocks noChangeShapeType="1"/>
            </p:cNvSpPr>
            <p:nvPr/>
          </p:nvSpPr>
          <p:spPr bwMode="auto">
            <a:xfrm flipV="1">
              <a:off x="4782" y="955"/>
              <a:ext cx="272" cy="13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60" name="Line 54"/>
            <p:cNvSpPr>
              <a:spLocks noChangeShapeType="1"/>
            </p:cNvSpPr>
            <p:nvPr/>
          </p:nvSpPr>
          <p:spPr bwMode="auto">
            <a:xfrm>
              <a:off x="4754" y="1115"/>
              <a:ext cx="272" cy="13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61" name="Text Box 55"/>
            <p:cNvSpPr txBox="1">
              <a:spLocks noChangeArrowheads="1"/>
            </p:cNvSpPr>
            <p:nvPr/>
          </p:nvSpPr>
          <p:spPr bwMode="auto">
            <a:xfrm>
              <a:off x="1837" y="1312"/>
              <a:ext cx="435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it-IT" sz="900" b="1">
                  <a:solidFill>
                    <a:srgbClr val="FFFF00"/>
                  </a:solidFill>
                  <a:latin typeface="Comic Sans MS" charset="0"/>
                </a:rPr>
                <a:t>0.2  GeV</a:t>
              </a:r>
            </a:p>
          </p:txBody>
        </p:sp>
      </p:grpSp>
      <p:sp>
        <p:nvSpPr>
          <p:cNvPr id="30726" name="Rectangle 58"/>
          <p:cNvSpPr>
            <a:spLocks noChangeArrowheads="1"/>
          </p:cNvSpPr>
          <p:nvPr/>
        </p:nvSpPr>
        <p:spPr bwMode="auto">
          <a:xfrm>
            <a:off x="2100263" y="969963"/>
            <a:ext cx="1439862" cy="215900"/>
          </a:xfrm>
          <a:prstGeom prst="rect">
            <a:avLst/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7" name="Text Box 59"/>
          <p:cNvSpPr txBox="1">
            <a:spLocks noChangeArrowheads="1"/>
          </p:cNvSpPr>
          <p:nvPr/>
        </p:nvSpPr>
        <p:spPr bwMode="auto">
          <a:xfrm>
            <a:off x="2482850" y="969963"/>
            <a:ext cx="5603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it-IT" sz="1000" b="1">
                <a:solidFill>
                  <a:schemeClr val="bg1"/>
                </a:solidFill>
                <a:latin typeface="Comic Sans MS" charset="0"/>
              </a:rPr>
              <a:t>1 GeV</a:t>
            </a:r>
          </a:p>
        </p:txBody>
      </p:sp>
      <p:sp>
        <p:nvSpPr>
          <p:cNvPr id="30728" name="Line 60"/>
          <p:cNvSpPr>
            <a:spLocks noChangeShapeType="1"/>
          </p:cNvSpPr>
          <p:nvPr/>
        </p:nvSpPr>
        <p:spPr bwMode="auto">
          <a:xfrm>
            <a:off x="2555875" y="1268413"/>
            <a:ext cx="552450" cy="2738437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9" name="Rectangle 61"/>
          <p:cNvSpPr>
            <a:spLocks noChangeArrowheads="1"/>
          </p:cNvSpPr>
          <p:nvPr/>
        </p:nvSpPr>
        <p:spPr bwMode="auto">
          <a:xfrm>
            <a:off x="827088" y="4138613"/>
            <a:ext cx="6769100" cy="2232025"/>
          </a:xfrm>
          <a:prstGeom prst="rect">
            <a:avLst/>
          </a:prstGeom>
          <a:solidFill>
            <a:srgbClr val="DDDDDD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30722" name="Object 2"/>
          <p:cNvGraphicFramePr>
            <a:graphicFrameLocks noChangeAspect="1"/>
          </p:cNvGraphicFramePr>
          <p:nvPr/>
        </p:nvGraphicFramePr>
        <p:xfrm>
          <a:off x="1042988" y="4470400"/>
          <a:ext cx="6096000" cy="1087438"/>
        </p:xfrm>
        <a:graphic>
          <a:graphicData uri="http://schemas.openxmlformats.org/presentationml/2006/ole">
            <p:oleObj spid="_x0000_s97282" name="Drawing" r:id="rId4" imgW="9461500" imgH="1689100" progId="">
              <p:embed/>
            </p:oleObj>
          </a:graphicData>
        </a:graphic>
      </p:graphicFrame>
      <p:sp>
        <p:nvSpPr>
          <p:cNvPr id="30730" name="AutoShape 64"/>
          <p:cNvSpPr>
            <a:spLocks/>
          </p:cNvSpPr>
          <p:nvPr/>
        </p:nvSpPr>
        <p:spPr bwMode="auto">
          <a:xfrm rot="-5400000">
            <a:off x="1620838" y="5334000"/>
            <a:ext cx="142875" cy="720725"/>
          </a:xfrm>
          <a:prstGeom prst="leftBrace">
            <a:avLst>
              <a:gd name="adj1" fmla="val 4203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31" name="Text Box 65"/>
          <p:cNvSpPr txBox="1">
            <a:spLocks noChangeArrowheads="1"/>
          </p:cNvSpPr>
          <p:nvPr/>
        </p:nvSpPr>
        <p:spPr bwMode="auto">
          <a:xfrm>
            <a:off x="1403350" y="5805488"/>
            <a:ext cx="6159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it-IT" sz="900" b="1">
                <a:latin typeface="Comic Sans MS" charset="0"/>
              </a:rPr>
              <a:t>50 MeV</a:t>
            </a:r>
          </a:p>
        </p:txBody>
      </p:sp>
      <p:sp>
        <p:nvSpPr>
          <p:cNvPr id="30732" name="Text Box 66"/>
          <p:cNvSpPr txBox="1">
            <a:spLocks noChangeArrowheads="1"/>
          </p:cNvSpPr>
          <p:nvPr/>
        </p:nvSpPr>
        <p:spPr bwMode="auto">
          <a:xfrm>
            <a:off x="1365250" y="4256088"/>
            <a:ext cx="5842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it-IT" sz="800" b="1">
                <a:latin typeface="Comic Sans MS" charset="0"/>
              </a:rPr>
              <a:t>Klystron</a:t>
            </a:r>
          </a:p>
        </p:txBody>
      </p:sp>
      <p:sp>
        <p:nvSpPr>
          <p:cNvPr id="30733" name="Text Box 67"/>
          <p:cNvSpPr txBox="1">
            <a:spLocks noChangeArrowheads="1"/>
          </p:cNvSpPr>
          <p:nvPr/>
        </p:nvSpPr>
        <p:spPr bwMode="auto">
          <a:xfrm>
            <a:off x="1692275" y="4543425"/>
            <a:ext cx="549275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it-IT" sz="800" b="1">
                <a:latin typeface="Comic Sans MS" charset="0"/>
              </a:rPr>
              <a:t>40 MW</a:t>
            </a:r>
          </a:p>
        </p:txBody>
      </p:sp>
      <p:sp>
        <p:nvSpPr>
          <p:cNvPr id="30734" name="Text Box 68"/>
          <p:cNvSpPr txBox="1">
            <a:spLocks noChangeArrowheads="1"/>
          </p:cNvSpPr>
          <p:nvPr/>
        </p:nvSpPr>
        <p:spPr bwMode="auto">
          <a:xfrm>
            <a:off x="22225" y="17463"/>
            <a:ext cx="1366838" cy="346075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it-IT">
                <a:solidFill>
                  <a:srgbClr val="009900"/>
                </a:solidFill>
              </a:rPr>
              <a:t>L-band Linac</a:t>
            </a:r>
          </a:p>
        </p:txBody>
      </p:sp>
      <p:sp>
        <p:nvSpPr>
          <p:cNvPr id="30735" name="Rectangle 71"/>
          <p:cNvSpPr>
            <a:spLocks noChangeArrowheads="1"/>
          </p:cNvSpPr>
          <p:nvPr/>
        </p:nvSpPr>
        <p:spPr bwMode="auto">
          <a:xfrm>
            <a:off x="4643438" y="2492375"/>
            <a:ext cx="2592387" cy="1223963"/>
          </a:xfrm>
          <a:prstGeom prst="rect">
            <a:avLst/>
          </a:prstGeom>
          <a:solidFill>
            <a:srgbClr val="DDDDDD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 sz="1200">
              <a:latin typeface="Comic Sans MS" charset="0"/>
            </a:endParaRPr>
          </a:p>
        </p:txBody>
      </p:sp>
      <p:sp>
        <p:nvSpPr>
          <p:cNvPr id="30736" name="Text Box 73"/>
          <p:cNvSpPr txBox="1">
            <a:spLocks noChangeArrowheads="1"/>
          </p:cNvSpPr>
          <p:nvPr/>
        </p:nvSpPr>
        <p:spPr bwMode="auto">
          <a:xfrm>
            <a:off x="4716463" y="2757488"/>
            <a:ext cx="18129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it-IT" sz="1400">
                <a:solidFill>
                  <a:srgbClr val="009900"/>
                </a:solidFill>
                <a:latin typeface="Comic Sans MS" charset="0"/>
              </a:rPr>
              <a:t>Eacc ~ 12÷13 MV/m</a:t>
            </a:r>
          </a:p>
        </p:txBody>
      </p:sp>
      <p:sp>
        <p:nvSpPr>
          <p:cNvPr id="30737" name="Line 76"/>
          <p:cNvSpPr>
            <a:spLocks noChangeShapeType="1"/>
          </p:cNvSpPr>
          <p:nvPr/>
        </p:nvSpPr>
        <p:spPr bwMode="auto">
          <a:xfrm>
            <a:off x="1258888" y="6165850"/>
            <a:ext cx="61928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38" name="Text Box 77"/>
          <p:cNvSpPr txBox="1">
            <a:spLocks noChangeArrowheads="1"/>
          </p:cNvSpPr>
          <p:nvPr/>
        </p:nvSpPr>
        <p:spPr bwMode="auto">
          <a:xfrm>
            <a:off x="3851275" y="5949950"/>
            <a:ext cx="8667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it-IT" sz="900" b="1">
                <a:latin typeface="Comic Sans MS" charset="0"/>
              </a:rPr>
              <a:t>L ~ 100 mt.</a:t>
            </a:r>
          </a:p>
        </p:txBody>
      </p:sp>
      <p:sp>
        <p:nvSpPr>
          <p:cNvPr id="30739" name="Text Box 78"/>
          <p:cNvSpPr txBox="1">
            <a:spLocks noChangeArrowheads="1"/>
          </p:cNvSpPr>
          <p:nvPr/>
        </p:nvSpPr>
        <p:spPr bwMode="auto">
          <a:xfrm>
            <a:off x="4716463" y="3284538"/>
            <a:ext cx="1752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it-IT" sz="1400">
                <a:solidFill>
                  <a:srgbClr val="009900"/>
                </a:solidFill>
                <a:latin typeface="Comic Sans MS" charset="0"/>
              </a:rPr>
              <a:t>n. of klystrons:  20</a:t>
            </a:r>
          </a:p>
        </p:txBody>
      </p:sp>
      <p:sp>
        <p:nvSpPr>
          <p:cNvPr id="30740" name="Rectangle 89"/>
          <p:cNvSpPr>
            <a:spLocks noChangeArrowheads="1"/>
          </p:cNvSpPr>
          <p:nvPr/>
        </p:nvSpPr>
        <p:spPr bwMode="auto">
          <a:xfrm>
            <a:off x="7651750" y="5334000"/>
            <a:ext cx="360363" cy="36036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it-IT" sz="1000" b="1">
                <a:solidFill>
                  <a:srgbClr val="FFFF00"/>
                </a:solidFill>
              </a:rPr>
              <a:t>PC</a:t>
            </a:r>
          </a:p>
        </p:txBody>
      </p:sp>
      <p:sp>
        <p:nvSpPr>
          <p:cNvPr id="30741" name="Rectangle 90"/>
          <p:cNvSpPr>
            <a:spLocks noChangeArrowheads="1"/>
          </p:cNvSpPr>
          <p:nvPr/>
        </p:nvSpPr>
        <p:spPr bwMode="auto">
          <a:xfrm>
            <a:off x="7231063" y="5494338"/>
            <a:ext cx="287337" cy="71437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30723" name="Object 3"/>
          <p:cNvGraphicFramePr>
            <a:graphicFrameLocks noChangeAspect="1"/>
          </p:cNvGraphicFramePr>
          <p:nvPr/>
        </p:nvGraphicFramePr>
        <p:xfrm>
          <a:off x="7219950" y="4830763"/>
          <a:ext cx="280988" cy="630237"/>
        </p:xfrm>
        <a:graphic>
          <a:graphicData uri="http://schemas.openxmlformats.org/presentationml/2006/ole">
            <p:oleObj spid="_x0000_s97283" name="Drawing" r:id="rId5" imgW="444500" imgH="990600" progId="">
              <p:embed/>
            </p:oleObj>
          </a:graphicData>
        </a:graphic>
      </p:graphicFrame>
      <p:sp>
        <p:nvSpPr>
          <p:cNvPr id="30742" name="Text Box 92"/>
          <p:cNvSpPr txBox="1">
            <a:spLocks noChangeArrowheads="1"/>
          </p:cNvSpPr>
          <p:nvPr/>
        </p:nvSpPr>
        <p:spPr bwMode="auto">
          <a:xfrm>
            <a:off x="7104063" y="5545138"/>
            <a:ext cx="547687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it-IT" sz="800" b="1">
                <a:solidFill>
                  <a:srgbClr val="0000FF"/>
                </a:solidFill>
                <a:latin typeface="Comic Sans MS" charset="0"/>
              </a:rPr>
              <a:t>S-band</a:t>
            </a:r>
          </a:p>
        </p:txBody>
      </p:sp>
      <p:sp>
        <p:nvSpPr>
          <p:cNvPr id="30743" name="Line 93"/>
          <p:cNvSpPr>
            <a:spLocks noChangeShapeType="1"/>
          </p:cNvSpPr>
          <p:nvPr/>
        </p:nvSpPr>
        <p:spPr bwMode="auto">
          <a:xfrm flipH="1">
            <a:off x="971550" y="5516563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44" name="Line 94"/>
          <p:cNvSpPr>
            <a:spLocks noChangeShapeType="1"/>
          </p:cNvSpPr>
          <p:nvPr/>
        </p:nvSpPr>
        <p:spPr bwMode="auto">
          <a:xfrm flipH="1">
            <a:off x="8027988" y="5526088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" name="Group 95"/>
          <p:cNvGrpSpPr>
            <a:grpSpLocks/>
          </p:cNvGrpSpPr>
          <p:nvPr/>
        </p:nvGrpSpPr>
        <p:grpSpPr bwMode="auto">
          <a:xfrm>
            <a:off x="6516688" y="1412875"/>
            <a:ext cx="563562" cy="547688"/>
            <a:chOff x="4389" y="1434"/>
            <a:chExt cx="355" cy="345"/>
          </a:xfrm>
        </p:grpSpPr>
        <p:sp>
          <p:nvSpPr>
            <p:cNvPr id="30746" name="Line 96"/>
            <p:cNvSpPr>
              <a:spLocks noChangeShapeType="1"/>
            </p:cNvSpPr>
            <p:nvPr/>
          </p:nvSpPr>
          <p:spPr bwMode="auto">
            <a:xfrm flipV="1">
              <a:off x="4389" y="1570"/>
              <a:ext cx="215" cy="209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prstDash val="sysDot"/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47" name="Text Box 97"/>
            <p:cNvSpPr txBox="1">
              <a:spLocks noChangeArrowheads="1"/>
            </p:cNvSpPr>
            <p:nvPr/>
          </p:nvSpPr>
          <p:spPr bwMode="auto">
            <a:xfrm>
              <a:off x="4558" y="1434"/>
              <a:ext cx="18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it-IT">
                  <a:solidFill>
                    <a:srgbClr val="0000FF"/>
                  </a:solidFill>
                  <a:latin typeface="Comic Sans MS" charset="0"/>
                </a:rPr>
                <a:t>e</a:t>
              </a:r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7408692" y="6477874"/>
            <a:ext cx="16441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R. </a:t>
            </a:r>
            <a:r>
              <a:rPr lang="en-US" i="1" dirty="0" err="1" smtClean="0"/>
              <a:t>Boni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2959</TotalTime>
  <Words>1978</Words>
  <Application>Microsoft Macintosh PowerPoint</Application>
  <PresentationFormat>On-screen Show (4:3)</PresentationFormat>
  <Paragraphs>455</Paragraphs>
  <Slides>27</Slides>
  <Notes>0</Notes>
  <HiddenSlides>0</HiddenSlides>
  <MMClips>0</MMClips>
  <ScaleCrop>false</ScaleCrop>
  <HeadingPairs>
    <vt:vector size="6" baseType="variant">
      <vt:variant>
        <vt:lpstr>Design Template</vt:lpstr>
      </vt:variant>
      <vt:variant>
        <vt:i4>4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Office Theme</vt:lpstr>
      <vt:lpstr>Blank Presentation</vt:lpstr>
      <vt:lpstr>1_Blank Presentation</vt:lpstr>
      <vt:lpstr>Modèle par défaut</vt:lpstr>
      <vt:lpstr>Equation</vt:lpstr>
      <vt:lpstr>Drawing</vt:lpstr>
      <vt:lpstr>Document</vt:lpstr>
      <vt:lpstr>Injection System Update </vt:lpstr>
      <vt:lpstr>Relevant parameters of SuperB  Main Rings for injection</vt:lpstr>
      <vt:lpstr>Charge per bunch required at injection</vt:lpstr>
      <vt:lpstr>Injection System – New CDR</vt:lpstr>
      <vt:lpstr>New Proposal for the Injection System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The “french” proposal for low energy positron production  Freddy Poirier, R. Chehab, O. Dadoun, P.Lepercq, A. Variola  SuperB Workshop, Annecy, March 2010</vt:lpstr>
      <vt:lpstr>Recap</vt:lpstr>
      <vt:lpstr>Damping Ring</vt:lpstr>
      <vt:lpstr>Damping ring parameter list</vt:lpstr>
      <vt:lpstr>DR Optical Functions</vt:lpstr>
      <vt:lpstr>DR Dynamic Aperture</vt:lpstr>
      <vt:lpstr>DR Injection Acceptance</vt:lpstr>
      <vt:lpstr>The beam emittance at DR extraction is given by:</vt:lpstr>
      <vt:lpstr>Positron beam emittance evolution</vt:lpstr>
      <vt:lpstr>Bunch compressor  and transfer lines</vt:lpstr>
      <vt:lpstr>Slide 24</vt:lpstr>
      <vt:lpstr>Injection into Main rings</vt:lpstr>
      <vt:lpstr>Parameters for injection in LER and HER </vt:lpstr>
      <vt:lpstr>Comments on injection in LER and HER </vt:lpstr>
    </vt:vector>
  </TitlesOfParts>
  <Company>INFN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Office 2004 Test Drive User</dc:creator>
  <cp:lastModifiedBy>Office 2004 Test Drive User</cp:lastModifiedBy>
  <cp:revision>72</cp:revision>
  <dcterms:created xsi:type="dcterms:W3CDTF">2011-05-29T15:32:52Z</dcterms:created>
  <dcterms:modified xsi:type="dcterms:W3CDTF">2011-05-29T15:35:22Z</dcterms:modified>
</cp:coreProperties>
</file>