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6" r:id="rId4"/>
    <p:sldId id="259" r:id="rId5"/>
    <p:sldId id="267" r:id="rId6"/>
    <p:sldId id="274" r:id="rId7"/>
    <p:sldId id="264" r:id="rId8"/>
    <p:sldId id="272" r:id="rId9"/>
    <p:sldId id="271" r:id="rId10"/>
    <p:sldId id="273" r:id="rId11"/>
    <p:sldId id="270" r:id="rId12"/>
    <p:sldId id="276" r:id="rId13"/>
    <p:sldId id="275" r:id="rId14"/>
    <p:sldId id="269"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906"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5EDD95-D638-4306-A50A-7C43061997C2}" type="datetimeFigureOut">
              <a:rPr lang="fr-FR" smtClean="0"/>
              <a:pPr/>
              <a:t>29/05/2011</a:t>
            </a:fld>
            <a:endParaRPr lang="fr-F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A75423-82D4-4E7F-AD85-05B9B4CE510C}" type="slidenum">
              <a:rPr lang="fr-FR" smtClean="0"/>
              <a:pPr/>
              <a:t>‹#›</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Very well</a:t>
            </a:r>
            <a:r>
              <a:rPr lang="en-GB" baseline="0" dirty="0" smtClean="0"/>
              <a:t> prepared,comprehensive document, including the difficult task of recommending limits against the list of criteria.</a:t>
            </a:r>
            <a:endParaRPr lang="fr-FR" dirty="0"/>
          </a:p>
        </p:txBody>
      </p:sp>
      <p:sp>
        <p:nvSpPr>
          <p:cNvPr id="4" name="Slide Number Placeholder 3"/>
          <p:cNvSpPr>
            <a:spLocks noGrp="1"/>
          </p:cNvSpPr>
          <p:nvPr>
            <p:ph type="sldNum" sz="quarter" idx="10"/>
          </p:nvPr>
        </p:nvSpPr>
        <p:spPr/>
        <p:txBody>
          <a:bodyPr/>
          <a:lstStyle/>
          <a:p>
            <a:fld id="{84A75423-82D4-4E7F-AD85-05B9B4CE510C}" type="slidenum">
              <a:rPr lang="fr-FR" smtClean="0"/>
              <a:pPr/>
              <a:t>5</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Close</a:t>
            </a:r>
            <a:r>
              <a:rPr lang="en-GB" baseline="0" dirty="0" smtClean="0"/>
              <a:t> to highway</a:t>
            </a:r>
            <a:endParaRPr lang="fr-FR" dirty="0"/>
          </a:p>
        </p:txBody>
      </p:sp>
      <p:sp>
        <p:nvSpPr>
          <p:cNvPr id="4" name="Slide Number Placeholder 3"/>
          <p:cNvSpPr>
            <a:spLocks noGrp="1"/>
          </p:cNvSpPr>
          <p:nvPr>
            <p:ph type="sldNum" sz="quarter" idx="10"/>
          </p:nvPr>
        </p:nvSpPr>
        <p:spPr/>
        <p:txBody>
          <a:bodyPr/>
          <a:lstStyle/>
          <a:p>
            <a:fld id="{84A75423-82D4-4E7F-AD85-05B9B4CE510C}" type="slidenum">
              <a:rPr lang="fr-FR" smtClean="0"/>
              <a:pPr/>
              <a:t>11</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84A75423-82D4-4E7F-AD85-05B9B4CE510C}" type="slidenum">
              <a:rPr lang="fr-FR" smtClean="0"/>
              <a:pPr/>
              <a:t>14</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B9E088-98DE-4B11-9AC9-028BBB99F611}" type="datetimeFigureOut">
              <a:rPr lang="en-US" smtClean="0"/>
              <a:pPr/>
              <a:t>5/29/2011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A6AA1-CB17-4944-89F5-624D696FBD0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9E088-98DE-4B11-9AC9-028BBB99F611}" type="datetimeFigureOut">
              <a:rPr lang="en-US" smtClean="0"/>
              <a:pPr/>
              <a:t>5/29/2011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A6AA1-CB17-4944-89F5-624D696FBD0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9E088-98DE-4B11-9AC9-028BBB99F611}" type="datetimeFigureOut">
              <a:rPr lang="en-US" smtClean="0"/>
              <a:pPr/>
              <a:t>5/29/2011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A6AA1-CB17-4944-89F5-624D696FBD0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9E088-98DE-4B11-9AC9-028BBB99F611}" type="datetimeFigureOut">
              <a:rPr lang="en-US" smtClean="0"/>
              <a:pPr/>
              <a:t>5/29/2011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A6AA1-CB17-4944-89F5-624D696FBD0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B9E088-98DE-4B11-9AC9-028BBB99F611}" type="datetimeFigureOut">
              <a:rPr lang="en-US" smtClean="0"/>
              <a:pPr/>
              <a:t>5/29/2011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A6AA1-CB17-4944-89F5-624D696FBD0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B9E088-98DE-4B11-9AC9-028BBB99F611}" type="datetimeFigureOut">
              <a:rPr lang="en-US" smtClean="0"/>
              <a:pPr/>
              <a:t>5/29/2011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5A6AA1-CB17-4944-89F5-624D696FBD0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B9E088-98DE-4B11-9AC9-028BBB99F611}" type="datetimeFigureOut">
              <a:rPr lang="en-US" smtClean="0"/>
              <a:pPr/>
              <a:t>5/29/2011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5A6AA1-CB17-4944-89F5-624D696FBD0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B9E088-98DE-4B11-9AC9-028BBB99F611}" type="datetimeFigureOut">
              <a:rPr lang="en-US" smtClean="0"/>
              <a:pPr/>
              <a:t>5/29/2011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5A6AA1-CB17-4944-89F5-624D696FBD0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B9E088-98DE-4B11-9AC9-028BBB99F611}" type="datetimeFigureOut">
              <a:rPr lang="en-US" smtClean="0"/>
              <a:pPr/>
              <a:t>5/29/2011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5A6AA1-CB17-4944-89F5-624D696FBD0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9E088-98DE-4B11-9AC9-028BBB99F611}" type="datetimeFigureOut">
              <a:rPr lang="en-US" smtClean="0"/>
              <a:pPr/>
              <a:t>5/29/2011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5A6AA1-CB17-4944-89F5-624D696FBD0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9E088-98DE-4B11-9AC9-028BBB99F611}" type="datetimeFigureOut">
              <a:rPr lang="en-US" smtClean="0"/>
              <a:pPr/>
              <a:t>5/29/2011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5A6AA1-CB17-4944-89F5-624D696FBD0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B9E088-98DE-4B11-9AC9-028BBB99F611}" type="datetimeFigureOut">
              <a:rPr lang="en-US" smtClean="0"/>
              <a:pPr/>
              <a:t>5/29/2011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A6AA1-CB17-4944-89F5-624D696FBD0F}" type="slidenum">
              <a:rPr lang="en-US" smtClean="0"/>
              <a:pPr/>
              <a:t>‹#›</a:t>
            </a:fld>
            <a:endParaRPr lang="en-US" dirty="0"/>
          </a:p>
        </p:txBody>
      </p:sp>
      <p:pic>
        <p:nvPicPr>
          <p:cNvPr id="7" name="Picture 2"/>
          <p:cNvPicPr>
            <a:picLocks noChangeAspect="1" noChangeArrowheads="1"/>
          </p:cNvPicPr>
          <p:nvPr userDrawn="1"/>
        </p:nvPicPr>
        <p:blipFill>
          <a:blip r:embed="rId13" cstate="print"/>
          <a:srcRect l="30651" t="26460" r="64033" b="65395"/>
          <a:stretch>
            <a:fillRect/>
          </a:stretch>
        </p:blipFill>
        <p:spPr bwMode="auto">
          <a:xfrm>
            <a:off x="8063880" y="0"/>
            <a:ext cx="1080120" cy="620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Seeman@slac.Stanford.edu" TargetMode="External"/><Relationship Id="rId3" Type="http://schemas.openxmlformats.org/officeDocument/2006/relationships/hyperlink" Target="mailto:philippe.eymard@synchrotron-soleil.fr" TargetMode="External"/><Relationship Id="rId7" Type="http://schemas.openxmlformats.org/officeDocument/2006/relationships/hyperlink" Target="mailto:franco.gerardi@cnao.it" TargetMode="External"/><Relationship Id="rId2" Type="http://schemas.openxmlformats.org/officeDocument/2006/relationships/hyperlink" Target="mailto:john.andrew.osborne@cern.ch" TargetMode="External"/><Relationship Id="rId1" Type="http://schemas.openxmlformats.org/officeDocument/2006/relationships/slideLayout" Target="../slideLayouts/slideLayout2.xml"/><Relationship Id="rId6" Type="http://schemas.openxmlformats.org/officeDocument/2006/relationships/hyperlink" Target="mailto:schillaci@lns.infn.it" TargetMode="External"/><Relationship Id="rId5" Type="http://schemas.openxmlformats.org/officeDocument/2006/relationships/hyperlink" Target="mailto:alfredo.fulgenzi@lngs.infn.it" TargetMode="External"/><Relationship Id="rId4" Type="http://schemas.openxmlformats.org/officeDocument/2006/relationships/hyperlink" Target="mailto:wilhelm.bialowons@desy.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agenda.infn.it/categoryDisplay.py?categId=53"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628800"/>
            <a:ext cx="8280920" cy="2304256"/>
          </a:xfrm>
          <a:solidFill>
            <a:srgbClr val="FFC000"/>
          </a:solidFill>
        </p:spPr>
        <p:txBody>
          <a:bodyPr>
            <a:normAutofit fontScale="90000"/>
          </a:bodyPr>
          <a:lstStyle/>
          <a:p>
            <a:r>
              <a:rPr lang="en-US" sz="3200" dirty="0" smtClean="0"/>
              <a:t>Elba Report on</a:t>
            </a:r>
            <a:br>
              <a:rPr lang="en-US" sz="3200" dirty="0" smtClean="0"/>
            </a:br>
            <a:r>
              <a:rPr lang="en-US" sz="3200" dirty="0" smtClean="0"/>
              <a:t>SuperB Site Review Committee (SBSC) Meeting </a:t>
            </a:r>
            <a:br>
              <a:rPr lang="en-US" sz="3200" dirty="0" smtClean="0"/>
            </a:br>
            <a:r>
              <a:rPr lang="en-US" sz="3200" dirty="0" smtClean="0"/>
              <a:t/>
            </a:r>
            <a:br>
              <a:rPr lang="en-US" sz="3200" dirty="0" smtClean="0"/>
            </a:br>
            <a:r>
              <a:rPr lang="en-US" sz="3200" dirty="0" smtClean="0"/>
              <a:t>Frascati 18-19</a:t>
            </a:r>
            <a:r>
              <a:rPr lang="en-US" sz="3200" baseline="30000" dirty="0" smtClean="0"/>
              <a:t>th</a:t>
            </a:r>
            <a:r>
              <a:rPr lang="en-US" sz="3200" dirty="0" smtClean="0"/>
              <a:t> April 2011</a:t>
            </a:r>
            <a:br>
              <a:rPr lang="en-US" sz="3200" dirty="0" smtClean="0"/>
            </a:br>
            <a:endParaRPr lang="en-US" sz="3200" dirty="0"/>
          </a:p>
        </p:txBody>
      </p:sp>
      <p:sp>
        <p:nvSpPr>
          <p:cNvPr id="5" name="TextBox 4"/>
          <p:cNvSpPr txBox="1"/>
          <p:nvPr/>
        </p:nvSpPr>
        <p:spPr>
          <a:xfrm>
            <a:off x="1403648" y="4509120"/>
            <a:ext cx="6336704" cy="830997"/>
          </a:xfrm>
          <a:prstGeom prst="rect">
            <a:avLst/>
          </a:prstGeom>
          <a:noFill/>
        </p:spPr>
        <p:txBody>
          <a:bodyPr wrap="square" rtlCol="0">
            <a:spAutoFit/>
          </a:bodyPr>
          <a:lstStyle/>
          <a:p>
            <a:pPr algn="ctr"/>
            <a:r>
              <a:rPr lang="en-US" sz="2400" dirty="0" smtClean="0">
                <a:solidFill>
                  <a:srgbClr val="002060"/>
                </a:solidFill>
              </a:rPr>
              <a:t>John Seeman (SLAC)  for SBSC</a:t>
            </a:r>
          </a:p>
          <a:p>
            <a:pPr algn="ctr"/>
            <a:r>
              <a:rPr lang="en-US" sz="2400" dirty="0" smtClean="0">
                <a:solidFill>
                  <a:srgbClr val="002060"/>
                </a:solidFill>
              </a:rPr>
              <a:t>May 30, 2011</a:t>
            </a: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Electricity</a:t>
            </a:r>
          </a:p>
          <a:p>
            <a:pPr lvl="1"/>
            <a:r>
              <a:rPr lang="en-US" sz="2000" dirty="0" smtClean="0"/>
              <a:t>The committee learnt that it is believed power stability/ quality of the electrical network  is adequate for both the Frascati and TOR VERGATA sites</a:t>
            </a:r>
          </a:p>
          <a:p>
            <a:pPr lvl="1"/>
            <a:endParaRPr lang="en-US" sz="2000" dirty="0" smtClean="0"/>
          </a:p>
          <a:p>
            <a:pPr lvl="1"/>
            <a:r>
              <a:rPr lang="en-US" sz="2000" dirty="0" smtClean="0"/>
              <a:t>The only advantage of using the Frascati site would be that you could re-utilise some existing infrastructure, e.g. a primary station</a:t>
            </a:r>
          </a:p>
          <a:p>
            <a:pPr lvl="1"/>
            <a:endParaRPr lang="en-US" sz="2000" dirty="0" smtClean="0"/>
          </a:p>
          <a:p>
            <a:pPr lvl="1"/>
            <a:r>
              <a:rPr lang="en-US" sz="2000" dirty="0" smtClean="0"/>
              <a:t>The link to the grid for both sites needs to be better understood and costed (i.e. new lines/stations at TOR VERGATA v upgrade of Frascati Site)</a:t>
            </a:r>
          </a:p>
          <a:p>
            <a:pPr lvl="1"/>
            <a:r>
              <a:rPr lang="en-US" sz="2000" dirty="0" smtClean="0"/>
              <a:t>Choosing the TOR VERGATA site, it is necessary to build a new HV station and the line links. </a:t>
            </a:r>
          </a:p>
        </p:txBody>
      </p:sp>
      <p:sp>
        <p:nvSpPr>
          <p:cNvPr id="4" name="Title 1"/>
          <p:cNvSpPr txBox="1">
            <a:spLocks noGrp="1"/>
          </p:cNvSpPr>
          <p:nvPr>
            <p:ph type="title"/>
          </p:nvPr>
        </p:nvSpPr>
        <p:spPr>
          <a:xfrm>
            <a:off x="107504" y="188640"/>
            <a:ext cx="8229600" cy="1143000"/>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Initial</a:t>
            </a:r>
            <a:r>
              <a:rPr kumimoji="0" lang="en-US" sz="4400" b="0" i="0" u="none" strike="noStrike" kern="1200" cap="none" spc="0" normalizeH="0" noProof="0" dirty="0" smtClean="0">
                <a:ln>
                  <a:noFill/>
                </a:ln>
                <a:solidFill>
                  <a:schemeClr val="tx1"/>
                </a:solidFill>
                <a:effectLst/>
                <a:uLnTx/>
                <a:uFillTx/>
                <a:latin typeface="+mj-lt"/>
                <a:ea typeface="+mj-ea"/>
                <a:cs typeface="+mj-cs"/>
              </a:rPr>
              <a:t> recommendations (4)</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Ground Stability / Vibration</a:t>
            </a:r>
          </a:p>
          <a:p>
            <a:pPr lvl="1"/>
            <a:r>
              <a:rPr lang="en-US" sz="2000" dirty="0" smtClean="0"/>
              <a:t>Long term and short term settlement/vibration constraints in section 4 of the report seem severe for the TOR VERGATA and Frascati Site e.g.  0.1µm  peak to peak</a:t>
            </a:r>
          </a:p>
          <a:p>
            <a:pPr lvl="1"/>
            <a:endParaRPr lang="en-US" sz="2000" dirty="0" smtClean="0"/>
          </a:p>
          <a:p>
            <a:pPr lvl="1"/>
            <a:r>
              <a:rPr lang="en-US" sz="2000" dirty="0" smtClean="0"/>
              <a:t>The committee suggests that longer term vibration measurements should be made e.g. in the basement of a nearby building ?</a:t>
            </a:r>
          </a:p>
          <a:p>
            <a:pPr lvl="1"/>
            <a:endParaRPr lang="en-US" sz="2000" dirty="0" smtClean="0"/>
          </a:p>
          <a:p>
            <a:pPr lvl="1"/>
            <a:r>
              <a:rPr lang="en-US" sz="2000" dirty="0" smtClean="0"/>
              <a:t>Construction of new Metro link could potentially be a noise source</a:t>
            </a:r>
          </a:p>
          <a:p>
            <a:pPr lvl="1"/>
            <a:endParaRPr lang="en-US" sz="2000" dirty="0" smtClean="0"/>
          </a:p>
          <a:p>
            <a:pPr lvl="1"/>
            <a:r>
              <a:rPr lang="en-US" sz="2000" dirty="0" smtClean="0"/>
              <a:t>Ground stability / vibration is a potential ‘show stopper’ for the site and as such, these investigations should have top priority</a:t>
            </a:r>
          </a:p>
          <a:p>
            <a:pPr lvl="1"/>
            <a:endParaRPr lang="en-US" dirty="0"/>
          </a:p>
        </p:txBody>
      </p:sp>
      <p:sp>
        <p:nvSpPr>
          <p:cNvPr id="4" name="Title 1"/>
          <p:cNvSpPr txBox="1">
            <a:spLocks noGrp="1"/>
          </p:cNvSpPr>
          <p:nvPr>
            <p:ph type="title"/>
          </p:nvPr>
        </p:nvSpPr>
        <p:spPr>
          <a:xfrm>
            <a:off x="107504" y="188640"/>
            <a:ext cx="8229600" cy="1143000"/>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Initial</a:t>
            </a:r>
            <a:r>
              <a:rPr kumimoji="0" lang="en-US" sz="4400" b="0" i="0" u="none" strike="noStrike" kern="1200" cap="none" spc="0" normalizeH="0" noProof="0" dirty="0" smtClean="0">
                <a:ln>
                  <a:noFill/>
                </a:ln>
                <a:solidFill>
                  <a:schemeClr val="tx1"/>
                </a:solidFill>
                <a:effectLst/>
                <a:uLnTx/>
                <a:uFillTx/>
                <a:latin typeface="+mj-lt"/>
                <a:ea typeface="+mj-ea"/>
                <a:cs typeface="+mj-cs"/>
              </a:rPr>
              <a:t> </a:t>
            </a:r>
            <a:r>
              <a:rPr lang="en-US" dirty="0" smtClean="0"/>
              <a:t>recommendations</a:t>
            </a:r>
            <a:r>
              <a:rPr kumimoji="0" lang="en-US" sz="4400" b="0" i="0" u="none" strike="noStrike" kern="1200" cap="none" spc="0" normalizeH="0" noProof="0" dirty="0" smtClean="0">
                <a:ln>
                  <a:noFill/>
                </a:ln>
                <a:solidFill>
                  <a:schemeClr val="tx1"/>
                </a:solidFill>
                <a:effectLst/>
                <a:uLnTx/>
                <a:uFillTx/>
                <a:latin typeface="+mj-lt"/>
                <a:ea typeface="+mj-ea"/>
                <a:cs typeface="+mj-cs"/>
              </a:rPr>
              <a:t> (5)</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Vibration</a:t>
            </a:r>
            <a:endParaRPr lang="en-US" dirty="0">
              <a:solidFill>
                <a:srgbClr val="0070C0"/>
              </a:solidFill>
            </a:endParaRPr>
          </a:p>
        </p:txBody>
      </p:sp>
      <p:sp>
        <p:nvSpPr>
          <p:cNvPr id="3" name="Content Placeholder 2"/>
          <p:cNvSpPr>
            <a:spLocks noGrp="1"/>
          </p:cNvSpPr>
          <p:nvPr>
            <p:ph idx="1"/>
          </p:nvPr>
        </p:nvSpPr>
        <p:spPr/>
        <p:txBody>
          <a:bodyPr>
            <a:normAutofit fontScale="62500" lnSpcReduction="20000"/>
          </a:bodyPr>
          <a:lstStyle/>
          <a:p>
            <a:r>
              <a:rPr lang="en-US" dirty="0" smtClean="0"/>
              <a:t>SBSC recommends to the project the definition of the limits in the following way: </a:t>
            </a:r>
          </a:p>
          <a:p>
            <a:r>
              <a:rPr lang="en-US" dirty="0" smtClean="0"/>
              <a:t>The total transverse beam oscillation induced by random quadrupole oscillation should not exceed 10 % of the corresponding beam sizes. </a:t>
            </a:r>
          </a:p>
          <a:p>
            <a:r>
              <a:rPr lang="en-US" dirty="0" smtClean="0"/>
              <a:t>The ambient noise (i.e. the Root Mean Square value above 1 Hz) measured over a longer period (several weeks) with a wide band instrument (e.g. seismic sensor) should be well below the vibration limit (budget) over most of the time (less than 50 % over 90 % of the time). </a:t>
            </a:r>
          </a:p>
          <a:p>
            <a:r>
              <a:rPr lang="en-US" dirty="0" smtClean="0"/>
              <a:t>Vibration measurements have a high priority for the site selection process. For flat beams, as it is the case for SuperB, the measurement of the vertical vibration is sufficient.</a:t>
            </a:r>
          </a:p>
          <a:p>
            <a:r>
              <a:rPr lang="en-US" dirty="0" smtClean="0"/>
              <a:t> The design of magnet support and girders must avoid resonances below 50 Hz and the additional floor motion must also well bellow the machine limit as defined above.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Tunnel boring</a:t>
            </a:r>
            <a:endParaRPr lang="en-US" dirty="0">
              <a:solidFill>
                <a:srgbClr val="0070C0"/>
              </a:solidFill>
            </a:endParaRPr>
          </a:p>
        </p:txBody>
      </p:sp>
      <p:sp>
        <p:nvSpPr>
          <p:cNvPr id="3" name="Content Placeholder 2"/>
          <p:cNvSpPr>
            <a:spLocks noGrp="1"/>
          </p:cNvSpPr>
          <p:nvPr>
            <p:ph idx="1"/>
          </p:nvPr>
        </p:nvSpPr>
        <p:spPr/>
        <p:txBody>
          <a:bodyPr>
            <a:normAutofit fontScale="92500"/>
          </a:bodyPr>
          <a:lstStyle/>
          <a:p>
            <a:r>
              <a:rPr lang="en-US" dirty="0" smtClean="0"/>
              <a:t>It should be note that at CERN, in </a:t>
            </a:r>
            <a:r>
              <a:rPr lang="en-US" dirty="0" err="1" smtClean="0"/>
              <a:t>Molasse</a:t>
            </a:r>
            <a:r>
              <a:rPr lang="en-US" dirty="0" smtClean="0"/>
              <a:t> rock (fairly similar to the </a:t>
            </a:r>
            <a:r>
              <a:rPr lang="en-US" dirty="0" err="1" smtClean="0"/>
              <a:t>Pozzolane</a:t>
            </a:r>
            <a:r>
              <a:rPr lang="en-US" dirty="0" smtClean="0"/>
              <a:t> Rock), the average advancement rate for a 4.5m diameter tunnel for LHC was approximately 30 linear </a:t>
            </a:r>
            <a:r>
              <a:rPr lang="en-US" dirty="0" err="1" smtClean="0"/>
              <a:t>metres</a:t>
            </a:r>
            <a:r>
              <a:rPr lang="en-US" dirty="0" smtClean="0"/>
              <a:t> per week using a </a:t>
            </a:r>
            <a:r>
              <a:rPr lang="en-US" dirty="0" err="1" smtClean="0"/>
              <a:t>roadheader</a:t>
            </a:r>
            <a:r>
              <a:rPr lang="en-US" dirty="0" smtClean="0"/>
              <a:t>. </a:t>
            </a:r>
          </a:p>
          <a:p>
            <a:r>
              <a:rPr lang="en-US" dirty="0" smtClean="0"/>
              <a:t>The </a:t>
            </a:r>
            <a:r>
              <a:rPr lang="en-US" dirty="0" err="1" smtClean="0"/>
              <a:t>roadheader</a:t>
            </a:r>
            <a:r>
              <a:rPr lang="en-US" dirty="0" smtClean="0"/>
              <a:t> also provides much more flexibility than a </a:t>
            </a:r>
            <a:r>
              <a:rPr lang="en-US" dirty="0" smtClean="0"/>
              <a:t>TBM, </a:t>
            </a:r>
            <a:r>
              <a:rPr lang="en-US" dirty="0" err="1" smtClean="0"/>
              <a:t>ie</a:t>
            </a:r>
            <a:r>
              <a:rPr lang="en-US" dirty="0" smtClean="0"/>
              <a:t> the number of machines can be adapted to suit program needs. </a:t>
            </a:r>
          </a:p>
          <a:p>
            <a:r>
              <a:rPr lang="en-US" dirty="0" smtClean="0"/>
              <a:t>1200m/30 m/wk = 40 weeks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Report was issued in early May</a:t>
            </a:r>
          </a:p>
          <a:p>
            <a:endParaRPr lang="en-US" dirty="0" smtClean="0"/>
          </a:p>
          <a:p>
            <a:r>
              <a:rPr lang="en-US" dirty="0" smtClean="0"/>
              <a:t>The SBSC mandate could be extended to check the site evaluation made by the SuperB team for the candidate site/sites </a:t>
            </a:r>
            <a:endParaRPr lang="en-US" dirty="0"/>
          </a:p>
        </p:txBody>
      </p:sp>
      <p:sp>
        <p:nvSpPr>
          <p:cNvPr id="4" name="Title 1"/>
          <p:cNvSpPr txBox="1">
            <a:spLocks noGrp="1"/>
          </p:cNvSpPr>
          <p:nvPr>
            <p:ph type="title"/>
          </p:nvPr>
        </p:nvSpPr>
        <p:spPr>
          <a:xfrm>
            <a:off x="107504" y="188640"/>
            <a:ext cx="8229600" cy="1143000"/>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Next</a:t>
            </a:r>
            <a:r>
              <a:rPr kumimoji="0" lang="en-US" sz="4400" b="0" i="0" u="none" strike="noStrike" kern="1200" cap="none" spc="0" normalizeH="0" noProof="0" dirty="0" smtClean="0">
                <a:ln>
                  <a:noFill/>
                </a:ln>
                <a:solidFill>
                  <a:schemeClr val="tx1"/>
                </a:solidFill>
                <a:effectLst/>
                <a:uLnTx/>
                <a:uFillTx/>
                <a:latin typeface="+mj-lt"/>
                <a:ea typeface="+mj-ea"/>
                <a:cs typeface="+mj-cs"/>
              </a:rPr>
              <a:t> Steps for SBSC ?</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Pictures\Tor Verata\DSCN6366.JPG"/>
          <p:cNvPicPr>
            <a:picLocks noChangeAspect="1" noChangeArrowheads="1"/>
          </p:cNvPicPr>
          <p:nvPr/>
        </p:nvPicPr>
        <p:blipFill>
          <a:blip r:embed="rId2" cstate="print"/>
          <a:srcRect/>
          <a:stretch>
            <a:fillRect/>
          </a:stretch>
        </p:blipFill>
        <p:spPr bwMode="auto">
          <a:xfrm>
            <a:off x="46236" y="44624"/>
            <a:ext cx="8270180" cy="6201389"/>
          </a:xfrm>
          <a:prstGeom prst="rect">
            <a:avLst/>
          </a:prstGeom>
          <a:noFill/>
        </p:spPr>
      </p:pic>
      <p:sp>
        <p:nvSpPr>
          <p:cNvPr id="4" name="Title 1"/>
          <p:cNvSpPr txBox="1">
            <a:spLocks noGrp="1"/>
          </p:cNvSpPr>
          <p:nvPr>
            <p:ph type="title"/>
          </p:nvPr>
        </p:nvSpPr>
        <p:spPr>
          <a:xfrm>
            <a:off x="395536" y="6093296"/>
            <a:ext cx="7992888" cy="764704"/>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The </a:t>
            </a:r>
            <a:r>
              <a:rPr lang="en-US" sz="3200" dirty="0" smtClean="0"/>
              <a:t>SBSC t</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hanks </a:t>
            </a:r>
            <a:r>
              <a:rPr lang="en-US" sz="3200" noProof="0" dirty="0" smtClean="0"/>
              <a:t>INFN LNF for its</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 hospitality!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a:solidFill>
            <a:srgbClr val="FFC000"/>
          </a:solidFill>
        </p:spPr>
        <p:txBody>
          <a:bodyPr/>
          <a:lstStyle/>
          <a:p>
            <a:r>
              <a:rPr lang="en-US" dirty="0" smtClean="0"/>
              <a:t>SBSC members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John Osborne (Chairman)		</a:t>
            </a:r>
            <a:r>
              <a:rPr lang="en-US" dirty="0" smtClean="0">
                <a:hlinkClick r:id="rId2"/>
              </a:rPr>
              <a:t>john.andrew.osborne@cern.ch</a:t>
            </a:r>
            <a:endParaRPr lang="en-US" dirty="0" smtClean="0"/>
          </a:p>
          <a:p>
            <a:pPr lvl="1"/>
            <a:r>
              <a:rPr lang="en-US" sz="1900" i="1" dirty="0" smtClean="0"/>
              <a:t>CERN Civil Engineer, mostly underground experience, LHC, CLIC, ILC</a:t>
            </a:r>
          </a:p>
          <a:p>
            <a:endParaRPr lang="en-US" dirty="0" smtClean="0"/>
          </a:p>
          <a:p>
            <a:r>
              <a:rPr lang="en-US" dirty="0" smtClean="0"/>
              <a:t>Philippe Eymard			</a:t>
            </a:r>
            <a:r>
              <a:rPr lang="en-US" u="sng" dirty="0" smtClean="0">
                <a:hlinkClick r:id="rId3"/>
              </a:rPr>
              <a:t>philippe.eymard@synchrotron-soleil.fr</a:t>
            </a:r>
            <a:endParaRPr lang="en-US" u="sng" dirty="0" smtClean="0"/>
          </a:p>
          <a:p>
            <a:pPr lvl="1"/>
            <a:r>
              <a:rPr lang="en-US" sz="1900" i="1" dirty="0" smtClean="0"/>
              <a:t>Building group, tunnels</a:t>
            </a:r>
          </a:p>
          <a:p>
            <a:pPr lvl="1">
              <a:buNone/>
            </a:pPr>
            <a:endParaRPr lang="en-US" dirty="0" smtClean="0"/>
          </a:p>
          <a:p>
            <a:r>
              <a:rPr lang="en-US" dirty="0" smtClean="0"/>
              <a:t>Wilhelm Bialowons			</a:t>
            </a:r>
            <a:r>
              <a:rPr lang="en-US" u="sng" dirty="0" smtClean="0">
                <a:hlinkClick r:id="rId4"/>
              </a:rPr>
              <a:t>wilhelm.bialowons@desy.de</a:t>
            </a:r>
            <a:endParaRPr lang="en-US" u="sng" dirty="0" smtClean="0"/>
          </a:p>
          <a:p>
            <a:pPr lvl="1"/>
            <a:r>
              <a:rPr lang="en-US" sz="2000" i="1" dirty="0" smtClean="0"/>
              <a:t>Physicist and technical, vibration measurements, ILC</a:t>
            </a:r>
          </a:p>
          <a:p>
            <a:pPr lvl="1"/>
            <a:endParaRPr lang="en-US" u="sng" dirty="0" smtClean="0"/>
          </a:p>
          <a:p>
            <a:r>
              <a:rPr lang="en-US" dirty="0" smtClean="0"/>
              <a:t>Alfredo Fulgenzi 			</a:t>
            </a:r>
            <a:r>
              <a:rPr lang="en-US" u="sng" dirty="0" smtClean="0">
                <a:hlinkClick r:id="rId5"/>
              </a:rPr>
              <a:t>alfredo.fulgenzi@lngs.infn.it</a:t>
            </a:r>
            <a:endParaRPr lang="en-US" u="sng" dirty="0" smtClean="0"/>
          </a:p>
          <a:p>
            <a:pPr lvl="1"/>
            <a:r>
              <a:rPr lang="en-US" sz="2000" i="1" dirty="0" smtClean="0"/>
              <a:t>Electrical engineer, at LNGS since 1987, LV &amp; HV</a:t>
            </a:r>
          </a:p>
          <a:p>
            <a:pPr lvl="1"/>
            <a:endParaRPr lang="en-US" dirty="0" smtClean="0"/>
          </a:p>
          <a:p>
            <a:r>
              <a:rPr lang="en-US" dirty="0" smtClean="0"/>
              <a:t>Gaetano Schillaci			</a:t>
            </a:r>
            <a:r>
              <a:rPr lang="en-US" u="sng" dirty="0" smtClean="0">
                <a:hlinkClick r:id="rId6"/>
              </a:rPr>
              <a:t>schillaci@lns.infn.it</a:t>
            </a:r>
            <a:endParaRPr lang="en-US" u="sng" dirty="0" smtClean="0"/>
          </a:p>
          <a:p>
            <a:pPr lvl="1"/>
            <a:r>
              <a:rPr lang="en-US" sz="2200" i="1" dirty="0" smtClean="0"/>
              <a:t>Mechanical and civil construction, 15 years at INS</a:t>
            </a:r>
          </a:p>
          <a:p>
            <a:endParaRPr lang="en-US" u="sng" dirty="0" smtClean="0"/>
          </a:p>
          <a:p>
            <a:r>
              <a:rPr lang="en-US" dirty="0" smtClean="0"/>
              <a:t>Franco Gerardi			</a:t>
            </a:r>
            <a:r>
              <a:rPr lang="en-US" u="sng" dirty="0" smtClean="0">
                <a:hlinkClick r:id="rId7"/>
              </a:rPr>
              <a:t>franco.gerardi@cnao.it</a:t>
            </a:r>
            <a:endParaRPr lang="en-US" u="sng" dirty="0" smtClean="0"/>
          </a:p>
          <a:p>
            <a:pPr lvl="1"/>
            <a:r>
              <a:rPr lang="en-US" sz="2200" i="1" dirty="0" smtClean="0"/>
              <a:t>Nuclear Engineer. PM, foundations and structures</a:t>
            </a:r>
          </a:p>
          <a:p>
            <a:endParaRPr lang="en-US" dirty="0" smtClean="0"/>
          </a:p>
          <a:p>
            <a:r>
              <a:rPr lang="en-US" dirty="0" smtClean="0"/>
              <a:t>John Seeman			</a:t>
            </a:r>
            <a:r>
              <a:rPr lang="en-US" u="sng" dirty="0" smtClean="0">
                <a:hlinkClick r:id="rId8"/>
              </a:rPr>
              <a:t>Seeman@slac.Stanford.edu</a:t>
            </a:r>
            <a:endParaRPr lang="en-US" u="sng" dirty="0" smtClean="0"/>
          </a:p>
          <a:p>
            <a:pPr lvl="1"/>
            <a:r>
              <a:rPr lang="en-US" sz="2100" i="1" dirty="0" smtClean="0"/>
              <a:t>SLAC PEP2, member of Super B team</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1844824"/>
            <a:ext cx="8424936" cy="4176464"/>
          </a:xfrm>
        </p:spPr>
        <p:txBody>
          <a:bodyPr>
            <a:normAutofit fontScale="62500" lnSpcReduction="20000"/>
          </a:bodyPr>
          <a:lstStyle/>
          <a:p>
            <a:r>
              <a:rPr lang="en-US" dirty="0"/>
              <a:t>Super</a:t>
            </a:r>
            <a:r>
              <a:rPr lang="en-US" i="1" dirty="0"/>
              <a:t>B</a:t>
            </a:r>
            <a:r>
              <a:rPr lang="en-US" dirty="0"/>
              <a:t>  - Site Advisory Committee (SBSC)</a:t>
            </a:r>
          </a:p>
          <a:p>
            <a:r>
              <a:rPr lang="en-US" dirty="0"/>
              <a:t>Kick Off Meeting 17 February 2011</a:t>
            </a:r>
          </a:p>
          <a:p>
            <a:pPr algn="l"/>
            <a:r>
              <a:rPr lang="en-US" dirty="0"/>
              <a:t> </a:t>
            </a:r>
          </a:p>
          <a:p>
            <a:pPr algn="l"/>
            <a:r>
              <a:rPr lang="en-US" b="1" u="sng" dirty="0"/>
              <a:t>Mandate :</a:t>
            </a:r>
            <a:endParaRPr lang="en-US" dirty="0"/>
          </a:p>
          <a:p>
            <a:pPr algn="l"/>
            <a:r>
              <a:rPr lang="en-US" b="1" dirty="0"/>
              <a:t> </a:t>
            </a:r>
            <a:endParaRPr lang="en-US" dirty="0"/>
          </a:p>
          <a:p>
            <a:pPr algn="l"/>
            <a:r>
              <a:rPr lang="en-US" dirty="0"/>
              <a:t>The initial task of the Site Advisory Committee (SBSC) is to </a:t>
            </a:r>
            <a:r>
              <a:rPr lang="en-US" b="1" dirty="0"/>
              <a:t>review</a:t>
            </a:r>
            <a:r>
              <a:rPr lang="en-US" dirty="0"/>
              <a:t> the document </a:t>
            </a:r>
            <a:r>
              <a:rPr lang="en-US" i="1" dirty="0"/>
              <a:t>“Site Requirements Evaluation for the SuperB collider and Synchrotron Light Facility Project”</a:t>
            </a:r>
            <a:r>
              <a:rPr lang="en-US" dirty="0"/>
              <a:t> ,  dated 12 January 2011.</a:t>
            </a:r>
          </a:p>
          <a:p>
            <a:pPr algn="l"/>
            <a:r>
              <a:rPr lang="en-US" dirty="0"/>
              <a:t>Once reviewed, this committee will give recommendations on what site criteria should be analyzed to assist in the site selection process. Where possible, this committee will recommend parameters against each criterion.</a:t>
            </a:r>
          </a:p>
          <a:p>
            <a:pPr algn="l"/>
            <a:r>
              <a:rPr lang="en-US" dirty="0"/>
              <a:t>The mandate </a:t>
            </a:r>
            <a:r>
              <a:rPr lang="en-US" dirty="0" smtClean="0"/>
              <a:t>for </a:t>
            </a:r>
            <a:r>
              <a:rPr lang="en-US" dirty="0"/>
              <a:t>any subsequent phases will be defined after the completion of Phase one.</a:t>
            </a:r>
          </a:p>
          <a:p>
            <a:endParaRPr lang="en-US" dirty="0"/>
          </a:p>
        </p:txBody>
      </p:sp>
      <p:sp>
        <p:nvSpPr>
          <p:cNvPr id="5" name="Title 1"/>
          <p:cNvSpPr txBox="1">
            <a:spLocks/>
          </p:cNvSpPr>
          <p:nvPr/>
        </p:nvSpPr>
        <p:spPr>
          <a:xfrm>
            <a:off x="0" y="0"/>
            <a:ext cx="8229600" cy="1143000"/>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SBSC initial mandate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t="25155" r="62616" b="21926"/>
          <a:stretch>
            <a:fillRect/>
          </a:stretch>
        </p:blipFill>
        <p:spPr bwMode="auto">
          <a:xfrm>
            <a:off x="467544" y="1556792"/>
            <a:ext cx="7596336" cy="4032448"/>
          </a:xfrm>
          <a:prstGeom prst="rect">
            <a:avLst/>
          </a:prstGeom>
          <a:noFill/>
          <a:ln w="9525">
            <a:noFill/>
            <a:miter lim="800000"/>
            <a:headEnd/>
            <a:tailEnd/>
          </a:ln>
        </p:spPr>
      </p:pic>
      <p:sp>
        <p:nvSpPr>
          <p:cNvPr id="5" name="TextBox 4"/>
          <p:cNvSpPr txBox="1"/>
          <p:nvPr/>
        </p:nvSpPr>
        <p:spPr>
          <a:xfrm>
            <a:off x="1691680" y="6021289"/>
            <a:ext cx="6192688" cy="646331"/>
          </a:xfrm>
          <a:prstGeom prst="rect">
            <a:avLst/>
          </a:prstGeom>
          <a:noFill/>
        </p:spPr>
        <p:txBody>
          <a:bodyPr wrap="square" rtlCol="0">
            <a:spAutoFit/>
          </a:bodyPr>
          <a:lstStyle/>
          <a:p>
            <a:r>
              <a:rPr lang="en-US" dirty="0" smtClean="0">
                <a:hlinkClick r:id="rId3"/>
              </a:rPr>
              <a:t>http://agenda.infn.it/categoryDisplay.py?categId=53</a:t>
            </a:r>
            <a:endParaRPr lang="en-US" dirty="0" smtClean="0"/>
          </a:p>
          <a:p>
            <a:endParaRPr lang="en-US" dirty="0"/>
          </a:p>
        </p:txBody>
      </p:sp>
      <p:sp>
        <p:nvSpPr>
          <p:cNvPr id="6" name="Title 1"/>
          <p:cNvSpPr>
            <a:spLocks noGrp="1"/>
          </p:cNvSpPr>
          <p:nvPr>
            <p:ph type="title"/>
          </p:nvPr>
        </p:nvSpPr>
        <p:spPr>
          <a:xfrm>
            <a:off x="0" y="0"/>
            <a:ext cx="8229600" cy="1143000"/>
          </a:xfrm>
          <a:solidFill>
            <a:srgbClr val="FFC000"/>
          </a:solidFill>
        </p:spPr>
        <p:txBody>
          <a:bodyPr>
            <a:normAutofit fontScale="90000"/>
          </a:bodyPr>
          <a:lstStyle/>
          <a:p>
            <a:r>
              <a:rPr lang="en-US" dirty="0" smtClean="0"/>
              <a:t>All SBSC documents will be uploaded on Indico site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71389"/>
            <a:ext cx="8229600" cy="4525963"/>
          </a:xfrm>
        </p:spPr>
        <p:txBody>
          <a:bodyPr>
            <a:normAutofit fontScale="55000" lnSpcReduction="20000"/>
          </a:bodyPr>
          <a:lstStyle/>
          <a:p>
            <a:endParaRPr lang="en-US" dirty="0" smtClean="0"/>
          </a:p>
          <a:p>
            <a:r>
              <a:rPr lang="en-US" dirty="0" smtClean="0"/>
              <a:t>The committee was very impressed with the quality of the ‘Siting  Document’</a:t>
            </a:r>
          </a:p>
          <a:p>
            <a:endParaRPr lang="en-US" dirty="0" smtClean="0"/>
          </a:p>
          <a:p>
            <a:r>
              <a:rPr lang="en-US" dirty="0" smtClean="0"/>
              <a:t>SBSC had two EVO meetings to review the Site Requirements document</a:t>
            </a:r>
          </a:p>
          <a:p>
            <a:endParaRPr lang="en-US" dirty="0"/>
          </a:p>
          <a:p>
            <a:r>
              <a:rPr lang="en-US" dirty="0" smtClean="0"/>
              <a:t>SBSC comments formally submitted to </a:t>
            </a:r>
            <a:r>
              <a:rPr lang="en-US" dirty="0" err="1" smtClean="0"/>
              <a:t>SuperB</a:t>
            </a:r>
            <a:r>
              <a:rPr lang="en-US" dirty="0" smtClean="0"/>
              <a:t> via M. Giorgi on 9</a:t>
            </a:r>
            <a:r>
              <a:rPr lang="en-US" baseline="30000" dirty="0" smtClean="0"/>
              <a:t>th</a:t>
            </a:r>
            <a:r>
              <a:rPr lang="en-US" dirty="0" smtClean="0"/>
              <a:t> March 2011</a:t>
            </a:r>
          </a:p>
          <a:p>
            <a:endParaRPr lang="en-US" dirty="0" smtClean="0"/>
          </a:p>
          <a:p>
            <a:r>
              <a:rPr lang="en-US" dirty="0" smtClean="0"/>
              <a:t>Feedback document from SuperB received 18</a:t>
            </a:r>
            <a:r>
              <a:rPr lang="en-US" baseline="30000" dirty="0" smtClean="0"/>
              <a:t>th</a:t>
            </a:r>
            <a:r>
              <a:rPr lang="en-US" dirty="0" smtClean="0"/>
              <a:t> April.</a:t>
            </a:r>
          </a:p>
          <a:p>
            <a:endParaRPr lang="en-US" dirty="0" smtClean="0"/>
          </a:p>
          <a:p>
            <a:r>
              <a:rPr lang="en-US" dirty="0" smtClean="0"/>
              <a:t>During the visit discussions were held with the following SuperB experts : </a:t>
            </a:r>
          </a:p>
          <a:p>
            <a:r>
              <a:rPr lang="en-US" dirty="0" smtClean="0"/>
              <a:t>M. </a:t>
            </a:r>
            <a:r>
              <a:rPr lang="en-US" dirty="0" err="1" smtClean="0"/>
              <a:t>Giorgi</a:t>
            </a:r>
            <a:r>
              <a:rPr lang="en-US" dirty="0" smtClean="0"/>
              <a:t>, </a:t>
            </a:r>
            <a:r>
              <a:rPr lang="en-US" dirty="0" err="1" smtClean="0"/>
              <a:t>C.Sanelli</a:t>
            </a:r>
            <a:r>
              <a:rPr lang="en-US" dirty="0" smtClean="0"/>
              <a:t>, </a:t>
            </a:r>
            <a:r>
              <a:rPr lang="en-US" dirty="0" err="1" smtClean="0"/>
              <a:t>S.Tomassini</a:t>
            </a:r>
            <a:r>
              <a:rPr lang="en-US" dirty="0" smtClean="0"/>
              <a:t>, </a:t>
            </a:r>
            <a:r>
              <a:rPr lang="en-US" dirty="0" err="1" smtClean="0"/>
              <a:t>P.Raimondi</a:t>
            </a:r>
            <a:r>
              <a:rPr lang="en-US" dirty="0" smtClean="0"/>
              <a:t>, </a:t>
            </a:r>
            <a:endParaRPr lang="en-US" dirty="0" smtClean="0"/>
          </a:p>
          <a:p>
            <a:r>
              <a:rPr lang="en-US" dirty="0" smtClean="0"/>
              <a:t>LAPP </a:t>
            </a:r>
            <a:r>
              <a:rPr lang="en-US" dirty="0" smtClean="0"/>
              <a:t>vibration specialist (L. </a:t>
            </a:r>
            <a:r>
              <a:rPr lang="en-US" dirty="0" err="1" smtClean="0"/>
              <a:t>Brunetti</a:t>
            </a:r>
            <a:r>
              <a:rPr lang="en-US" dirty="0" smtClean="0"/>
              <a:t>). </a:t>
            </a:r>
          </a:p>
          <a:p>
            <a:endParaRPr lang="en-US" dirty="0" smtClean="0"/>
          </a:p>
          <a:p>
            <a:endParaRPr lang="en-US" dirty="0" smtClean="0"/>
          </a:p>
          <a:p>
            <a:endParaRPr lang="en-US" dirty="0"/>
          </a:p>
          <a:p>
            <a:pPr>
              <a:buNone/>
            </a:pPr>
            <a:r>
              <a:rPr lang="en-US" dirty="0" smtClean="0"/>
              <a:t> </a:t>
            </a:r>
            <a:endParaRPr lang="en-US" dirty="0"/>
          </a:p>
        </p:txBody>
      </p:sp>
      <p:sp>
        <p:nvSpPr>
          <p:cNvPr id="4" name="Title 1"/>
          <p:cNvSpPr txBox="1">
            <a:spLocks noGrp="1"/>
          </p:cNvSpPr>
          <p:nvPr>
            <p:ph type="title"/>
          </p:nvPr>
        </p:nvSpPr>
        <p:spPr>
          <a:xfrm>
            <a:off x="107504" y="188640"/>
            <a:ext cx="8229600" cy="1143000"/>
          </a:xfrm>
          <a:prstGeom prst="rect">
            <a:avLst/>
          </a:prstGeom>
          <a:solidFill>
            <a:srgbClr val="FFC000"/>
          </a:solidFill>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t>SBSC comments on “Siting Document”</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6146" name="Picture 2"/>
          <p:cNvPicPr>
            <a:picLocks noChangeAspect="1" noChangeArrowheads="1"/>
          </p:cNvPicPr>
          <p:nvPr/>
        </p:nvPicPr>
        <p:blipFill>
          <a:blip r:embed="rId3" cstate="print"/>
          <a:srcRect l="46243" t="16650" r="38519" b="27595"/>
          <a:stretch>
            <a:fillRect/>
          </a:stretch>
        </p:blipFill>
        <p:spPr bwMode="auto">
          <a:xfrm>
            <a:off x="7236296" y="4240452"/>
            <a:ext cx="1907704" cy="26175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 </a:t>
            </a:r>
            <a:r>
              <a:rPr lang="en-US" sz="2700" b="1" dirty="0" smtClean="0"/>
              <a:t>TECHNICAL REPORT ON SUPER B SITE COMMITTEE REVIEW MEETING HELD AT FRASCATI 18/19TH APRIL 2011 </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b="1" dirty="0" smtClean="0"/>
              <a:t>Report: May 10, 2011</a:t>
            </a:r>
          </a:p>
          <a:p>
            <a:r>
              <a:rPr lang="en-US" dirty="0" smtClean="0"/>
              <a:t>Meetings took place on the 18th and 19th April 2011, between the SBSC and SuperB experts at the INFN-LNF </a:t>
            </a:r>
            <a:r>
              <a:rPr lang="en-US" dirty="0" err="1" smtClean="0"/>
              <a:t>Frascati</a:t>
            </a:r>
            <a:r>
              <a:rPr lang="en-US" dirty="0" smtClean="0"/>
              <a:t> Site. The main purpose of the meeting was to review the “SuperB Site Requirements Evaluation” document and to plan future work for the SBSC. </a:t>
            </a:r>
          </a:p>
          <a:p>
            <a:r>
              <a:rPr lang="en-US" dirty="0" smtClean="0"/>
              <a:t>This report </a:t>
            </a:r>
            <a:r>
              <a:rPr lang="en-US" dirty="0" err="1" smtClean="0"/>
              <a:t>summarises</a:t>
            </a:r>
            <a:r>
              <a:rPr lang="en-US" dirty="0" smtClean="0"/>
              <a:t> the findings of the SBSC on this “Site Requirements” document and on the possibility of constructing this new facilities on either the INFN-LNF </a:t>
            </a:r>
            <a:r>
              <a:rPr lang="en-US" dirty="0" err="1" smtClean="0"/>
              <a:t>Frascati</a:t>
            </a:r>
            <a:r>
              <a:rPr lang="en-US" dirty="0" smtClean="0"/>
              <a:t> Site or nearby at the TOR VERGATA Site.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5257800"/>
          </a:xfrm>
        </p:spPr>
        <p:txBody>
          <a:bodyPr>
            <a:normAutofit fontScale="92500"/>
          </a:bodyPr>
          <a:lstStyle/>
          <a:p>
            <a:r>
              <a:rPr lang="en-US" dirty="0" smtClean="0"/>
              <a:t>General </a:t>
            </a:r>
            <a:r>
              <a:rPr lang="en-US" dirty="0"/>
              <a:t>Issues (Construction, environmental</a:t>
            </a:r>
            <a:r>
              <a:rPr lang="en-US" dirty="0" smtClean="0"/>
              <a:t>..)</a:t>
            </a:r>
          </a:p>
          <a:p>
            <a:pPr lvl="1"/>
            <a:endParaRPr lang="en-US" sz="2000" dirty="0" smtClean="0"/>
          </a:p>
          <a:p>
            <a:pPr lvl="1"/>
            <a:r>
              <a:rPr lang="en-US" sz="2000" dirty="0" smtClean="0"/>
              <a:t>The committee learnt that the focus now is to understand if the TOR VERGATA site matches the project requirements.  On the TOR VERGATA site, there exists </a:t>
            </a:r>
            <a:r>
              <a:rPr lang="en-US" sz="2000" b="1" dirty="0" smtClean="0"/>
              <a:t>a 10m thick layer of deposits</a:t>
            </a:r>
            <a:r>
              <a:rPr lang="en-US" sz="2000" dirty="0" smtClean="0"/>
              <a:t>. The opinion of the committee is that it is most likely that this layer will have to be removed to found the new machine on ‘virgin’ ground.  This will certainly have a cost impact on the project.</a:t>
            </a:r>
          </a:p>
          <a:p>
            <a:pPr lvl="1"/>
            <a:r>
              <a:rPr lang="en-US" sz="2000" dirty="0" smtClean="0"/>
              <a:t>Obviously, detailed site investigation boreholes are urgently required in order to proceed with the study.  If permission for drillings is difficult, perhaps some simple trial pits could be excavated in the virgin ground areas e.g. in the old dry river bed area  ?</a:t>
            </a:r>
          </a:p>
          <a:p>
            <a:pPr lvl="1"/>
            <a:r>
              <a:rPr lang="en-US" sz="2000" dirty="0" smtClean="0"/>
              <a:t>The committee recommends that the approval procedures  (and time) needed for  formal Project Approval by the authorities for the TOR VERGATA site is verified and compared against the Frascati site. </a:t>
            </a:r>
            <a:endParaRPr lang="en-US" sz="2000" dirty="0" smtClean="0"/>
          </a:p>
          <a:p>
            <a:pPr lvl="1"/>
            <a:r>
              <a:rPr lang="en-US" sz="2000" dirty="0" smtClean="0"/>
              <a:t>For </a:t>
            </a:r>
            <a:r>
              <a:rPr lang="en-US" sz="2000" dirty="0" smtClean="0"/>
              <a:t>example, is an environmental impact study not required (e.g. radiation levels, acceptable volume of the  surface buildings, noise during construction) ?</a:t>
            </a:r>
          </a:p>
          <a:p>
            <a:pPr lvl="1"/>
            <a:endParaRPr lang="en-US" sz="2000" dirty="0" smtClean="0"/>
          </a:p>
          <a:p>
            <a:pPr lvl="1"/>
            <a:endParaRPr lang="en-US" dirty="0"/>
          </a:p>
        </p:txBody>
      </p:sp>
      <p:sp>
        <p:nvSpPr>
          <p:cNvPr id="4" name="Title 1"/>
          <p:cNvSpPr txBox="1">
            <a:spLocks noGrp="1"/>
          </p:cNvSpPr>
          <p:nvPr>
            <p:ph type="title"/>
          </p:nvPr>
        </p:nvSpPr>
        <p:spPr>
          <a:xfrm>
            <a:off x="107504" y="188640"/>
            <a:ext cx="8229600" cy="1143000"/>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Initial</a:t>
            </a:r>
            <a:r>
              <a:rPr kumimoji="0" lang="en-US" sz="4400" b="0" i="0" u="none" strike="noStrike" kern="1200" cap="none" spc="0" normalizeH="0" noProof="0" dirty="0" smtClean="0">
                <a:ln>
                  <a:noFill/>
                </a:ln>
                <a:solidFill>
                  <a:schemeClr val="tx1"/>
                </a:solidFill>
                <a:effectLst/>
                <a:uLnTx/>
                <a:uFillTx/>
                <a:latin typeface="+mj-lt"/>
                <a:ea typeface="+mj-ea"/>
                <a:cs typeface="+mj-cs"/>
              </a:rPr>
              <a:t> recommendations (1)</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General </a:t>
            </a:r>
            <a:r>
              <a:rPr lang="en-US" dirty="0"/>
              <a:t>Issues (Construction, environmental</a:t>
            </a:r>
            <a:r>
              <a:rPr lang="en-US" dirty="0" smtClean="0"/>
              <a:t>..)</a:t>
            </a:r>
          </a:p>
          <a:p>
            <a:pPr lvl="1"/>
            <a:r>
              <a:rPr lang="en-US" sz="2000" dirty="0" smtClean="0"/>
              <a:t>As between the two foreseen sites the construction methods cannot be equivalent (tunnel boring machine for FRASCATI and cut-&amp;-cover for TOR VERGATA, a comparison in the overall time schedule should be prepared for the evaluations of the sites. 	</a:t>
            </a:r>
          </a:p>
          <a:p>
            <a:pPr lvl="1"/>
            <a:r>
              <a:rPr lang="en-US" sz="2000" dirty="0" smtClean="0"/>
              <a:t>The technical requirements for the SuperB project are severe and very specific. All the requirements (thermal and stability) are not in the common practices of engineering companies and of construction companies. Furthermore, these requirements cannot be handed over without having the SUPERB process working. </a:t>
            </a:r>
          </a:p>
          <a:p>
            <a:pPr lvl="1"/>
            <a:r>
              <a:rPr lang="en-US" sz="2000" dirty="0" smtClean="0"/>
              <a:t>The committee recommends that the design and construction phases of the project are somehow de-coupled (i.e. not the same company)</a:t>
            </a:r>
          </a:p>
          <a:p>
            <a:pPr lvl="1"/>
            <a:r>
              <a:rPr lang="en-US" sz="2000" dirty="0" smtClean="0"/>
              <a:t>A detailed schedule should be developed highlighting the critical milestones e.g. deposit removal, checking of vibration levels, compare construction methods (TBM or cut &amp; cover)</a:t>
            </a:r>
          </a:p>
          <a:p>
            <a:pPr lvl="1"/>
            <a:r>
              <a:rPr lang="en-US" sz="2000" dirty="0" smtClean="0"/>
              <a:t>Does a </a:t>
            </a:r>
            <a:r>
              <a:rPr lang="en-US" sz="2000" b="1" dirty="0" smtClean="0"/>
              <a:t>Master Plan </a:t>
            </a:r>
            <a:r>
              <a:rPr lang="en-US" sz="2000" dirty="0" smtClean="0"/>
              <a:t>exist for the region, and if so has it been checked that no future developments are in contradiction with this project proposal ?</a:t>
            </a:r>
          </a:p>
          <a:p>
            <a:pPr lvl="1"/>
            <a:r>
              <a:rPr lang="en-US" sz="2000" dirty="0" smtClean="0"/>
              <a:t>An updated seismic map should be checked for TOR VERGATA ?</a:t>
            </a:r>
          </a:p>
          <a:p>
            <a:pPr lvl="1"/>
            <a:r>
              <a:rPr lang="en-US" sz="2000" dirty="0" smtClean="0"/>
              <a:t>Existence of potential archaeological remains should be double checked ?</a:t>
            </a:r>
          </a:p>
          <a:p>
            <a:pPr lvl="1"/>
            <a:endParaRPr lang="en-US" dirty="0" smtClean="0"/>
          </a:p>
          <a:p>
            <a:pPr lvl="1"/>
            <a:endParaRPr lang="en-US" dirty="0"/>
          </a:p>
        </p:txBody>
      </p:sp>
      <p:sp>
        <p:nvSpPr>
          <p:cNvPr id="4" name="Title 1"/>
          <p:cNvSpPr txBox="1">
            <a:spLocks noGrp="1"/>
          </p:cNvSpPr>
          <p:nvPr>
            <p:ph type="title"/>
          </p:nvPr>
        </p:nvSpPr>
        <p:spPr>
          <a:xfrm>
            <a:off x="107504" y="188640"/>
            <a:ext cx="8229600" cy="1143000"/>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Initial</a:t>
            </a:r>
            <a:r>
              <a:rPr kumimoji="0" lang="en-US" sz="4400" b="0" i="0" u="none" strike="noStrike" kern="1200" cap="none" spc="0" normalizeH="0" noProof="0" dirty="0" smtClean="0">
                <a:ln>
                  <a:noFill/>
                </a:ln>
                <a:solidFill>
                  <a:schemeClr val="tx1"/>
                </a:solidFill>
                <a:effectLst/>
                <a:uLnTx/>
                <a:uFillTx/>
                <a:latin typeface="+mj-lt"/>
                <a:ea typeface="+mj-ea"/>
                <a:cs typeface="+mj-cs"/>
              </a:rPr>
              <a:t> recommendations (2)</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Cooling &amp; Ventilation</a:t>
            </a:r>
          </a:p>
          <a:p>
            <a:pPr lvl="1"/>
            <a:r>
              <a:rPr lang="en-US" sz="2000" dirty="0" smtClean="0"/>
              <a:t>The committee learnt that ground water wells are not available and only available supply is from the city drinking water. As such, wet cooling is excluded. A dry cooling scheme needs to be further investigated including discussions with local authorities for supply and discharge water.</a:t>
            </a:r>
          </a:p>
          <a:p>
            <a:pPr lvl="1"/>
            <a:endParaRPr lang="en-US" sz="2000" dirty="0" smtClean="0"/>
          </a:p>
          <a:p>
            <a:pPr lvl="1"/>
            <a:r>
              <a:rPr lang="en-US" sz="2000" dirty="0" smtClean="0"/>
              <a:t>The ventilation concept for the tunnel would be of interest to the committee e.g. temperature stability</a:t>
            </a:r>
          </a:p>
          <a:p>
            <a:pPr lvl="1">
              <a:buNone/>
            </a:pPr>
            <a:endParaRPr lang="en-US" sz="2000" dirty="0" smtClean="0"/>
          </a:p>
          <a:p>
            <a:pPr lvl="1">
              <a:buNone/>
            </a:pPr>
            <a:endParaRPr lang="en-US" sz="2000" dirty="0" smtClean="0"/>
          </a:p>
          <a:p>
            <a:pPr lvl="1"/>
            <a:r>
              <a:rPr lang="en-US" sz="2000" dirty="0" smtClean="0"/>
              <a:t>It doesn’t appear that Cooling and Ventilation issues are a ‘show stopper’ and could impact on the site selection</a:t>
            </a:r>
          </a:p>
          <a:p>
            <a:pPr lvl="1"/>
            <a:endParaRPr lang="en-US" sz="2000" dirty="0" smtClean="0"/>
          </a:p>
        </p:txBody>
      </p:sp>
      <p:sp>
        <p:nvSpPr>
          <p:cNvPr id="4" name="Title 1"/>
          <p:cNvSpPr txBox="1">
            <a:spLocks noGrp="1"/>
          </p:cNvSpPr>
          <p:nvPr>
            <p:ph type="title"/>
          </p:nvPr>
        </p:nvSpPr>
        <p:spPr>
          <a:xfrm>
            <a:off x="107504" y="188640"/>
            <a:ext cx="8229600" cy="1143000"/>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Initial</a:t>
            </a:r>
            <a:r>
              <a:rPr kumimoji="0" lang="en-US" sz="4400" b="0" i="0" u="none" strike="noStrike" kern="1200" cap="none" spc="0" normalizeH="0" noProof="0" dirty="0" smtClean="0">
                <a:ln>
                  <a:noFill/>
                </a:ln>
                <a:solidFill>
                  <a:schemeClr val="tx1"/>
                </a:solidFill>
                <a:effectLst/>
                <a:uLnTx/>
                <a:uFillTx/>
                <a:latin typeface="+mj-lt"/>
                <a:ea typeface="+mj-ea"/>
                <a:cs typeface="+mj-cs"/>
              </a:rPr>
              <a:t> recommendations (3)</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3740</TotalTime>
  <Words>1084</Words>
  <Application>Microsoft Office PowerPoint</Application>
  <PresentationFormat>On-screen Show (4:3)</PresentationFormat>
  <Paragraphs>119</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Elba Report on SuperB Site Review Committee (SBSC) Meeting   Frascati 18-19th April 2011 </vt:lpstr>
      <vt:lpstr>SBSC members</vt:lpstr>
      <vt:lpstr>Slide 3</vt:lpstr>
      <vt:lpstr>All SBSC documents will be uploaded on Indico site</vt:lpstr>
      <vt:lpstr>SBSC comments on “Siting Document”</vt:lpstr>
      <vt:lpstr> TECHNICAL REPORT ON SUPER B SITE COMMITTEE REVIEW MEETING HELD AT FRASCATI 18/19TH APRIL 2011  </vt:lpstr>
      <vt:lpstr>Initial recommendations (1)</vt:lpstr>
      <vt:lpstr>Initial recommendations (2)</vt:lpstr>
      <vt:lpstr>Initial recommendations (3)</vt:lpstr>
      <vt:lpstr>Initial recommendations (4)</vt:lpstr>
      <vt:lpstr>Initial recommendations (5)</vt:lpstr>
      <vt:lpstr>Vibration</vt:lpstr>
      <vt:lpstr>Tunnel boring</vt:lpstr>
      <vt:lpstr>Next Steps for SBSC ?</vt:lpstr>
      <vt:lpstr>The SBSC thanks INFN LNF for its hospitality!</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SuperB Site Review Committee (SBSC) Meeting   Frascati 18-19th April 2011</dc:title>
  <dc:creator>josborne</dc:creator>
  <cp:lastModifiedBy>seeman</cp:lastModifiedBy>
  <cp:revision>78</cp:revision>
  <dcterms:created xsi:type="dcterms:W3CDTF">2011-04-15T09:31:58Z</dcterms:created>
  <dcterms:modified xsi:type="dcterms:W3CDTF">2011-05-29T20:56:43Z</dcterms:modified>
</cp:coreProperties>
</file>