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3" r:id="rId2"/>
    <p:sldId id="260" r:id="rId3"/>
    <p:sldId id="264" r:id="rId4"/>
    <p:sldId id="265" r:id="rId5"/>
    <p:sldId id="266" r:id="rId6"/>
    <p:sldId id="267" r:id="rId7"/>
    <p:sldId id="294" r:id="rId8"/>
    <p:sldId id="273" r:id="rId9"/>
    <p:sldId id="275" r:id="rId10"/>
    <p:sldId id="270" r:id="rId11"/>
    <p:sldId id="272" r:id="rId12"/>
    <p:sldId id="293" r:id="rId13"/>
    <p:sldId id="274" r:id="rId14"/>
    <p:sldId id="277" r:id="rId15"/>
    <p:sldId id="278" r:id="rId16"/>
    <p:sldId id="280" r:id="rId17"/>
    <p:sldId id="284" r:id="rId18"/>
    <p:sldId id="289" r:id="rId19"/>
    <p:sldId id="285" r:id="rId20"/>
    <p:sldId id="288" r:id="rId21"/>
    <p:sldId id="287" r:id="rId22"/>
    <p:sldId id="286" r:id="rId23"/>
    <p:sldId id="290" r:id="rId24"/>
    <p:sldId id="291" r:id="rId25"/>
    <p:sldId id="292" r:id="rId26"/>
    <p:sldId id="276" r:id="rId27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7688"/>
    <a:srgbClr val="5E889D"/>
    <a:srgbClr val="94B0BE"/>
    <a:srgbClr val="4E37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368" autoAdjust="0"/>
  </p:normalViewPr>
  <p:slideViewPr>
    <p:cSldViewPr>
      <p:cViewPr varScale="1">
        <p:scale>
          <a:sx n="70" d="100"/>
          <a:sy n="70" d="100"/>
        </p:scale>
        <p:origin x="-1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0C192-F61C-B543-A052-B0242253BADE}" type="datetimeFigureOut">
              <a:rPr lang="en-US" smtClean="0"/>
              <a:t>25/05/11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80A41-052D-4647-B3EB-9412F7FB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7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4D193266-5808-9640-BEB8-35920688D07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9182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B7F67-2FF7-B84B-BEA4-62A8AB8E8683}" type="slidenum">
              <a:rPr lang="en-AU"/>
              <a:pPr>
                <a:defRPr/>
              </a:pPr>
              <a:t>2</a:t>
            </a:fld>
            <a:endParaRPr lang="en-A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298E0-F096-A54D-8ADF-6C921EB662A4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 eaLnBrk="1" hangingPunct="1">
              <a:defRPr/>
            </a:pPr>
            <a:r>
              <a:rPr lang="en-US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Noise hump around 80 Hz is due to (the analog electronics of) the PDH system.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88D200-7E2B-2B47-AEE3-4B9FDF798B13}" type="slidenum">
              <a:rPr lang="en-US"/>
              <a:pPr/>
              <a:t>12</a:t>
            </a:fld>
            <a:endParaRPr lang="en-US"/>
          </a:p>
        </p:txBody>
      </p:sp>
      <p:sp>
        <p:nvSpPr>
          <p:cNvPr id="15361" name="Rectangle 1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39688"/>
            <a:r>
              <a:rPr lang="en-US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This slide deals mainly with calibration of scale factor.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5E9713-23C1-1C45-975F-783B165CA49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Heterodyne digital interferometry setup for monitoring length changes of $L_1$,  $L_2$, and  $L_3$ by tracking reflections from $R_1$, $R_2$, $R_3$, and $R_4$. </a:t>
            </a:r>
          </a:p>
          <a:p>
            <a:pPr eaLnBrk="1" hangingPunct="1">
              <a:defRPr/>
            </a:pPr>
            <a:r>
              <a:rPr lang="en-US" smtClean="0"/>
              <a:t>to characterize our system, signals injected via PZTs into fibre</a:t>
            </a:r>
          </a:p>
          <a:p>
            <a:pPr eaLnBrk="1" hangingPunct="1">
              <a:defRPr/>
            </a:pPr>
            <a:r>
              <a:rPr lang="en-US" smtClean="0"/>
              <a:t>in L1: 1 Hz square wave</a:t>
            </a:r>
          </a:p>
          <a:p>
            <a:pPr eaLnBrk="1" hangingPunct="1">
              <a:defRPr/>
            </a:pPr>
            <a:r>
              <a:rPr lang="en-US" smtClean="0"/>
              <a:t>in L2: 3 Hz triangle wave</a:t>
            </a:r>
          </a:p>
          <a:p>
            <a:pPr eaLnBrk="1" hangingPunct="1">
              <a:defRPr/>
            </a:pPr>
            <a:r>
              <a:rPr lang="en-US" smtClean="0"/>
              <a:t>in L3: 5 Hz sine wave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FD90275B-C53A-E040-AED7-C2B2719DB987}" type="slidenum">
              <a:rPr lang="en-AU" sz="1200" smtClean="0"/>
              <a:pPr eaLnBrk="1" hangingPunct="1">
                <a:defRPr/>
              </a:pPr>
              <a:t>14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time domain</a:t>
            </a:r>
          </a:p>
          <a:p>
            <a:pPr eaLnBrk="1" hangingPunct="1">
              <a:defRPr/>
            </a:pPr>
            <a:r>
              <a:rPr lang="en-US" smtClean="0"/>
              <a:t>real-time readout of displacement of each length</a:t>
            </a:r>
          </a:p>
          <a:p>
            <a:pPr eaLnBrk="1" hangingPunct="1">
              <a:defRPr/>
            </a:pPr>
            <a:r>
              <a:rPr lang="en-US" smtClean="0"/>
              <a:t>clear recovery of injected signals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E9F1EF4D-8345-C64D-826D-0037C56F3360}" type="slidenum">
              <a:rPr lang="en-AU" sz="1200" smtClean="0"/>
              <a:pPr eaLnBrk="1" hangingPunct="1">
                <a:defRPr/>
              </a:pPr>
              <a:t>15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time domain</a:t>
            </a:r>
          </a:p>
          <a:p>
            <a:pPr eaLnBrk="1" hangingPunct="1">
              <a:defRPr/>
            </a:pPr>
            <a:r>
              <a:rPr lang="en-US" smtClean="0"/>
              <a:t>real-time readout of displacement of each length</a:t>
            </a:r>
          </a:p>
          <a:p>
            <a:pPr eaLnBrk="1" hangingPunct="1">
              <a:defRPr/>
            </a:pPr>
            <a:r>
              <a:rPr lang="en-US" smtClean="0"/>
              <a:t>clear recovery of injected signals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4A049EC2-BF34-BC41-9F15-4196F48423B9}" type="slidenum">
              <a:rPr lang="en-AU" sz="1200" smtClean="0"/>
              <a:pPr eaLnBrk="1" hangingPunct="1">
                <a:defRPr/>
              </a:pPr>
              <a:t>16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-measurement of L2 before &amp; after the subtraction of laser frequency noise (use L1 as “reference” length)</a:t>
            </a:r>
          </a:p>
          <a:p>
            <a:pPr eaLnBrk="1" hangingPunct="1">
              <a:defRPr/>
            </a:pPr>
            <a:r>
              <a:rPr lang="en-US" smtClean="0"/>
              <a:t>  -red: ∂L2 before subtraction, - black: ∂L2 - L2/L1(∂L1)</a:t>
            </a:r>
          </a:p>
          <a:p>
            <a:pPr eaLnBrk="1" hangingPunct="1">
              <a:defRPr/>
            </a:pPr>
            <a:r>
              <a:rPr lang="en-US" smtClean="0"/>
              <a:t>-modulated the laser’s frequency by 500kHz at 5 Hz to quantify the amount of frequency noise suppression achieved</a:t>
            </a:r>
          </a:p>
          <a:p>
            <a:pPr eaLnBrk="1" hangingPunct="1">
              <a:defRPr/>
            </a:pPr>
            <a:r>
              <a:rPr lang="en-US" smtClean="0"/>
              <a:t>-this frequency modulation signal is suppressed by a factor of 40 (33dB)</a:t>
            </a:r>
          </a:p>
          <a:p>
            <a:pPr eaLnBrk="1" hangingPunct="1">
              <a:defRPr/>
            </a:pPr>
            <a:r>
              <a:rPr lang="en-US" smtClean="0"/>
              <a:t> -to operate in ‘frequency free’ mode, you must sacrifice one of your lengths to act as a frequency noise reference</a:t>
            </a:r>
          </a:p>
          <a:p>
            <a:pPr eaLnBrk="1" hangingPunct="1">
              <a:defRPr/>
            </a:pPr>
            <a:r>
              <a:rPr lang="en-US" smtClean="0"/>
              <a:t>	-note any other noise affecting this reference length will couple into the subtraction-thus best to use longest length as the reference length and in a quiet environment</a:t>
            </a:r>
          </a:p>
          <a:p>
            <a:pPr eaLnBrk="1" hangingPunct="1">
              <a:defRPr/>
            </a:pPr>
            <a:r>
              <a:rPr lang="en-US" smtClean="0"/>
              <a:t>	-at low freq we’re prob limited by thermal effects that could be improved with isolation or going into vacuum </a:t>
            </a:r>
          </a:p>
          <a:p>
            <a:pPr eaLnBrk="1" hangingPunct="1">
              <a:defRPr/>
            </a:pPr>
            <a:r>
              <a:rPr lang="en-US" smtClean="0"/>
              <a:t>-so we can have a system with unequal lengths to be operated in ‘open loop’ without feedback to the laser’s frequency while maintaining immunity to frequency noise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0B3E7610-002B-B745-A3E8-3898EC1A6B89}" type="slidenum">
              <a:rPr lang="en-AU" sz="1200" smtClean="0"/>
              <a:pPr eaLnBrk="1" hangingPunct="1">
                <a:defRPr/>
              </a:pPr>
              <a:t>17</a:t>
            </a:fld>
            <a:endParaRPr lang="en-AU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70FE41-BEA7-4547-96EB-1166D3B0C26D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C67234-008C-C842-84F3-35E57497F57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E246B4-7F74-604E-8FD9-2CB2224F948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23FC6-E927-BE42-8889-63613831A7F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3E77B-FE24-7A48-8209-04F69CED442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D3E77B-FE24-7A48-8209-04F69CED442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624F4D-35DF-6447-9AA9-36588F05F48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6B63B2-1A97-B04B-9334-CE570750835F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9807EF-0067-4F41-B051-3F64B4B1A71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652963"/>
            <a:ext cx="9144000" cy="2205037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pic>
        <p:nvPicPr>
          <p:cNvPr id="6" name="Picture 9" descr="ANU_LOGO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5888"/>
            <a:ext cx="15113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280400" cy="51911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AU" noProof="0" smtClean="0"/>
              <a:t>Click to edit Master subtitle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919288"/>
            <a:ext cx="8207375" cy="6413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 smtClean="0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569195-9136-2445-A65E-57A13E7A7F7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041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6357392" cy="764704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50B1-B783-2D40-8FCE-436C3893DF6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43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765175"/>
            <a:ext cx="2058988" cy="5360988"/>
          </a:xfrm>
          <a:prstGeom prst="rect">
            <a:avLst/>
          </a:prstGeo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29325" cy="5360988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8A953-ABB5-EE40-A6DE-B9D69F99185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304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6357392" cy="764704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5D2E8-3198-2046-944E-6C6A9B2C2BE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640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0692A-CC12-AE47-B569-18C8437C057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41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6357392" cy="764704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92F4F-1997-0744-B6A4-CDF90E1D6A6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744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B9C0-DCA2-F24B-8DC6-D0C136CCF3C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29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0"/>
            <a:ext cx="6357392" cy="764704"/>
          </a:xfrm>
          <a:prstGeom prst="rect">
            <a:avLst/>
          </a:prstGeo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4EADD-4234-E549-8EFE-285203DFB0D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06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B9C5D-1C28-B944-804F-DBA75B48C2A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1105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2A6DF-08F6-ED46-9122-44910E0A574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04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3E551-A9B6-E043-B531-46B124C7C31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02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0728"/>
            <a:ext cx="822960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24525" y="65976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97650"/>
            <a:ext cx="532884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Arial" charset="0"/>
              </a:defRPr>
            </a:lvl1pPr>
          </a:lstStyle>
          <a:p>
            <a:pPr>
              <a:defRPr/>
            </a:pPr>
            <a:r>
              <a:rPr lang="sv-SE" smtClean="0"/>
              <a:t>Daniel Shaddock      GWADW2011, Elba</a:t>
            </a:r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97650"/>
            <a:ext cx="5857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CA02A4BB-C873-C349-B704-3E07959C289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Arial" charset="0"/>
            </a:endParaRPr>
          </a:p>
        </p:txBody>
      </p:sp>
      <p:pic>
        <p:nvPicPr>
          <p:cNvPr id="1033" name="Picture 9" descr="ANU_LOGO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32"/>
            <a:ext cx="1511300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6840760" cy="7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5536" y="4653136"/>
            <a:ext cx="3528392" cy="2406812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dirty="0" smtClean="0"/>
              <a:t>ANU:</a:t>
            </a:r>
          </a:p>
          <a:p>
            <a:pPr eaLnBrk="1" hangingPunct="1">
              <a:defRPr/>
            </a:pPr>
            <a:r>
              <a:rPr lang="en-US" sz="1600" dirty="0" smtClean="0"/>
              <a:t>Andrew Sutton </a:t>
            </a:r>
          </a:p>
          <a:p>
            <a:pPr eaLnBrk="1" hangingPunct="1">
              <a:defRPr/>
            </a:pPr>
            <a:r>
              <a:rPr lang="en-US" sz="1600" dirty="0" smtClean="0"/>
              <a:t>Danielle </a:t>
            </a:r>
            <a:r>
              <a:rPr lang="en-US" sz="1600" dirty="0" err="1" smtClean="0"/>
              <a:t>Wuchenich</a:t>
            </a: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Timothy </a:t>
            </a:r>
            <a:r>
              <a:rPr lang="en-US" sz="1600" dirty="0" smtClean="0"/>
              <a:t>Lam, Jong Chow</a:t>
            </a: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Malcolm King</a:t>
            </a:r>
          </a:p>
          <a:p>
            <a:pPr eaLnBrk="1" hangingPunct="1">
              <a:defRPr/>
            </a:pPr>
            <a:r>
              <a:rPr lang="en-US" sz="1600" dirty="0" err="1" smtClean="0"/>
              <a:t>Silvie</a:t>
            </a:r>
            <a:r>
              <a:rPr lang="en-US" sz="1600" dirty="0" smtClean="0"/>
              <a:t> Ngo, John </a:t>
            </a:r>
            <a:r>
              <a:rPr lang="en-US" sz="1600" dirty="0" smtClean="0"/>
              <a:t>Miller</a:t>
            </a:r>
          </a:p>
          <a:p>
            <a:pPr eaLnBrk="1" hangingPunct="1">
              <a:defRPr/>
            </a:pPr>
            <a:r>
              <a:rPr lang="en-US" sz="1600" dirty="0"/>
              <a:t>David </a:t>
            </a:r>
            <a:r>
              <a:rPr lang="en-US" sz="1600" dirty="0" err="1" smtClean="0"/>
              <a:t>Rabeling</a:t>
            </a:r>
            <a:r>
              <a:rPr lang="en-US" sz="1600" dirty="0" smtClean="0"/>
              <a:t> (now at </a:t>
            </a:r>
            <a:r>
              <a:rPr lang="en-US" sz="1600" dirty="0" err="1" smtClean="0"/>
              <a:t>Nikhef</a:t>
            </a:r>
            <a:r>
              <a:rPr lang="en-US" sz="1600" dirty="0" smtClean="0"/>
              <a:t>)</a:t>
            </a:r>
            <a:endParaRPr lang="en-US" sz="1600" dirty="0"/>
          </a:p>
          <a:p>
            <a:pPr eaLnBrk="1" hangingPunct="1">
              <a:defRPr/>
            </a:pPr>
            <a:endParaRPr lang="en-US" sz="1600" dirty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7544" y="980728"/>
            <a:ext cx="8207375" cy="6413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Digitally Enhanced Interferometry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67544" y="2204864"/>
            <a:ext cx="828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400" dirty="0" smtClean="0"/>
              <a:t>Daniel Shaddock</a:t>
            </a:r>
          </a:p>
          <a:p>
            <a:pPr algn="ctr" eaLnBrk="1" hangingPunct="1">
              <a:defRPr/>
            </a:pPr>
            <a:r>
              <a:rPr lang="en-US" sz="2000" dirty="0" smtClean="0"/>
              <a:t>Centre for Gravitational Physics</a:t>
            </a:r>
          </a:p>
          <a:p>
            <a:pPr algn="ctr" eaLnBrk="1" hangingPunct="1">
              <a:defRPr/>
            </a:pPr>
            <a:r>
              <a:rPr lang="en-US" sz="2000" dirty="0" smtClean="0"/>
              <a:t>Australian National University</a:t>
            </a:r>
          </a:p>
          <a:p>
            <a:pPr algn="ctr" eaLnBrk="1" hangingPunct="1">
              <a:defRPr/>
            </a:pPr>
            <a:r>
              <a:rPr lang="en-US" sz="2000" dirty="0" smtClean="0"/>
              <a:t>Canberra, Australia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3671900" y="4725144"/>
            <a:ext cx="2484276" cy="211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600" dirty="0" smtClean="0"/>
              <a:t>JPL:</a:t>
            </a:r>
          </a:p>
          <a:p>
            <a:pPr eaLnBrk="1" hangingPunct="1">
              <a:defRPr/>
            </a:pPr>
            <a:r>
              <a:rPr lang="en-US" sz="1600" dirty="0" smtClean="0"/>
              <a:t>Brent Ware</a:t>
            </a:r>
          </a:p>
          <a:p>
            <a:pPr eaLnBrk="1" hangingPunct="1">
              <a:defRPr/>
            </a:pPr>
            <a:r>
              <a:rPr lang="en-US" sz="1600" dirty="0" smtClean="0"/>
              <a:t>Glenn de Vine</a:t>
            </a:r>
          </a:p>
          <a:p>
            <a:pPr eaLnBrk="1" hangingPunct="1">
              <a:defRPr/>
            </a:pPr>
            <a:r>
              <a:rPr lang="en-US" sz="1600" dirty="0" smtClean="0"/>
              <a:t>Robert </a:t>
            </a:r>
            <a:r>
              <a:rPr lang="en-US" sz="1600" dirty="0" err="1" smtClean="0"/>
              <a:t>Spero</a:t>
            </a:r>
            <a:endParaRPr lang="en-US" sz="1600" dirty="0" smtClean="0"/>
          </a:p>
          <a:p>
            <a:pPr eaLnBrk="1" hangingPunct="1">
              <a:defRPr/>
            </a:pPr>
            <a:r>
              <a:rPr lang="en-US" sz="1600" dirty="0" smtClean="0"/>
              <a:t>Kirk McKenzie</a:t>
            </a:r>
          </a:p>
          <a:p>
            <a:pPr eaLnBrk="1" hangingPunct="1">
              <a:defRPr/>
            </a:pPr>
            <a:r>
              <a:rPr lang="en-US" sz="1600" dirty="0" smtClean="0"/>
              <a:t>Oliver Lay</a:t>
            </a:r>
          </a:p>
          <a:p>
            <a:pPr eaLnBrk="1" hangingPunct="1">
              <a:defRPr/>
            </a:pPr>
            <a:r>
              <a:rPr lang="en-US" sz="1600" dirty="0" smtClean="0"/>
              <a:t>Serge </a:t>
            </a:r>
            <a:r>
              <a:rPr lang="en-US" sz="1600" dirty="0" err="1" smtClean="0"/>
              <a:t>Dubovitsky</a:t>
            </a:r>
            <a:endParaRPr lang="en-US" sz="16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588224" y="4797152"/>
            <a:ext cx="2100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smtClean="0"/>
              <a:t>AEI</a:t>
            </a:r>
          </a:p>
          <a:p>
            <a:r>
              <a:rPr lang="da-DK" sz="1600" dirty="0" smtClean="0"/>
              <a:t>Oliver </a:t>
            </a:r>
            <a:r>
              <a:rPr lang="da-DK" sz="1600" dirty="0" err="1" smtClean="0"/>
              <a:t>Gerberding</a:t>
            </a:r>
            <a:endParaRPr lang="da-DK" sz="1600" dirty="0"/>
          </a:p>
          <a:p>
            <a:r>
              <a:rPr lang="da-DK" sz="1600" dirty="0" smtClean="0"/>
              <a:t>Roland </a:t>
            </a:r>
            <a:r>
              <a:rPr lang="da-DK" sz="1600" dirty="0" err="1" smtClean="0"/>
              <a:t>Fleddermann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157592" cy="76470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Experimental Test: PDH comparison</a:t>
            </a:r>
            <a:endParaRPr lang="en-US" sz="2800" dirty="0" smtClean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51521" y="980728"/>
            <a:ext cx="8496943" cy="3600400"/>
          </a:xfrm>
        </p:spPr>
        <p:txBody>
          <a:bodyPr/>
          <a:lstStyle/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r>
              <a:rPr lang="en-US" sz="2000" dirty="0">
                <a:latin typeface="Helvetica Neue"/>
                <a:cs typeface="Helvetica Neue"/>
              </a:rPr>
              <a:t>Compare concurrent </a:t>
            </a:r>
            <a:r>
              <a:rPr lang="en-US" sz="2000" dirty="0" smtClean="0">
                <a:latin typeface="Helvetica Neue"/>
                <a:cs typeface="Helvetica Neue"/>
              </a:rPr>
              <a:t>measurements </a:t>
            </a:r>
            <a:r>
              <a:rPr lang="en-US" sz="2000" dirty="0">
                <a:latin typeface="Helvetica Neue"/>
                <a:cs typeface="Helvetica Neue"/>
              </a:rPr>
              <a:t>of a cavity displacement made using </a:t>
            </a:r>
            <a:r>
              <a:rPr lang="en-US" sz="2000" dirty="0" smtClean="0">
                <a:latin typeface="Helvetica Neue"/>
                <a:cs typeface="Helvetica Neue"/>
              </a:rPr>
              <a:t>DI and PDH read outs.</a:t>
            </a: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 smtClean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 smtClean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 smtClean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endParaRPr lang="en-US" sz="2000" dirty="0">
              <a:latin typeface="Helvetica Neue"/>
              <a:cs typeface="Helvetica Neue"/>
            </a:endParaRPr>
          </a:p>
          <a:p>
            <a:pPr marL="0" indent="0">
              <a:spcBef>
                <a:spcPts val="1000"/>
              </a:spcBef>
              <a:buClr>
                <a:srgbClr val="747474"/>
              </a:buClr>
              <a:buSzPct val="100000"/>
              <a:buNone/>
            </a:pPr>
            <a:r>
              <a:rPr lang="en-US" sz="2000" dirty="0" smtClean="0">
                <a:latin typeface="Helvetica Neue"/>
                <a:cs typeface="Helvetica Neue"/>
              </a:rPr>
              <a:t>Cavity </a:t>
            </a:r>
            <a:r>
              <a:rPr lang="en-US" sz="2000" dirty="0">
                <a:latin typeface="Helvetica Neue"/>
                <a:cs typeface="Helvetica Neue"/>
              </a:rPr>
              <a:t>length </a:t>
            </a:r>
            <a:r>
              <a:rPr lang="en-US" sz="2000" dirty="0" smtClean="0">
                <a:latin typeface="Helvetica Neue"/>
                <a:cs typeface="Helvetica Neue"/>
              </a:rPr>
              <a:t>determined from </a:t>
            </a:r>
            <a:r>
              <a:rPr lang="en-US" sz="2000" dirty="0">
                <a:latin typeface="Helvetica Neue"/>
                <a:cs typeface="Helvetica Neue"/>
              </a:rPr>
              <a:t>two </a:t>
            </a:r>
            <a:r>
              <a:rPr lang="en-US" sz="2000" dirty="0" smtClean="0">
                <a:latin typeface="Helvetica Neue"/>
                <a:cs typeface="Helvetica Neue"/>
              </a:rPr>
              <a:t>DI measurements</a:t>
            </a:r>
            <a:r>
              <a:rPr lang="en-US" sz="2000" dirty="0">
                <a:latin typeface="Helvetica Neue"/>
                <a:cs typeface="Helvetica Neue"/>
              </a:rPr>
              <a:t>.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US" sz="2000" dirty="0" smtClean="0">
                <a:latin typeface="Helvetica Neue"/>
                <a:cs typeface="Helvetica Neue"/>
              </a:rPr>
              <a:t>Phase </a:t>
            </a:r>
            <a:r>
              <a:rPr lang="en-US" sz="2000" dirty="0">
                <a:latin typeface="Helvetica Neue"/>
                <a:cs typeface="Helvetica Neue"/>
              </a:rPr>
              <a:t>of single pass field.</a:t>
            </a:r>
          </a:p>
          <a:p>
            <a:pPr marL="457200" indent="-457200">
              <a:spcBef>
                <a:spcPts val="1000"/>
              </a:spcBef>
              <a:buFont typeface="+mj-lt"/>
              <a:buAutoNum type="arabicPeriod"/>
            </a:pPr>
            <a:r>
              <a:rPr lang="en-US" sz="2000" dirty="0">
                <a:latin typeface="Helvetica Neue"/>
                <a:cs typeface="Helvetica Neue"/>
              </a:rPr>
              <a:t>Phase of first round-trip field</a:t>
            </a:r>
            <a:r>
              <a:rPr lang="en-US" sz="2000" dirty="0" smtClean="0">
                <a:latin typeface="Helvetica Neue"/>
                <a:cs typeface="Helvetica Neue"/>
              </a:rPr>
              <a:t>.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10</a:t>
            </a:fld>
            <a:endParaRPr lang="en-AU"/>
          </a:p>
        </p:txBody>
      </p:sp>
      <p:sp>
        <p:nvSpPr>
          <p:cNvPr id="19461" name="Rectangle 5"/>
          <p:cNvSpPr>
            <a:spLocks/>
          </p:cNvSpPr>
          <p:nvPr/>
        </p:nvSpPr>
        <p:spPr bwMode="auto">
          <a:xfrm>
            <a:off x="315913" y="6161088"/>
            <a:ext cx="84772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3375"/>
              </a:spcBef>
            </a:pPr>
            <a:r>
              <a:rPr lang="en-US" b="1" dirty="0">
                <a:solidFill>
                  <a:srgbClr val="747474"/>
                </a:solidFill>
                <a:latin typeface="Helvetica Neue" charset="0"/>
                <a:cs typeface="Helvetica Neue" charset="0"/>
                <a:sym typeface="Helvetica Neue" charset="0"/>
              </a:rPr>
              <a:t>Fields are selected by matching the PRN decoding delay to the optical delay.</a:t>
            </a:r>
          </a:p>
        </p:txBody>
      </p:sp>
      <p:pic>
        <p:nvPicPr>
          <p:cNvPr id="4" name="Picture 3" descr="PDHPRN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5616624" cy="29867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6886575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sz="2900" dirty="0" smtClean="0"/>
              <a:t>Displacement sensitivity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11</a:t>
            </a:fld>
            <a:endParaRPr lang="en-AU"/>
          </a:p>
        </p:txBody>
      </p:sp>
      <p:grpSp>
        <p:nvGrpSpPr>
          <p:cNvPr id="4" name="Group 3"/>
          <p:cNvGrpSpPr/>
          <p:nvPr/>
        </p:nvGrpSpPr>
        <p:grpSpPr>
          <a:xfrm>
            <a:off x="1231702" y="3095576"/>
            <a:ext cx="5724525" cy="3443287"/>
            <a:chOff x="1258888" y="3414713"/>
            <a:chExt cx="5724525" cy="3443287"/>
          </a:xfrm>
        </p:grpSpPr>
        <p:sp>
          <p:nvSpPr>
            <p:cNvPr id="23555" name="Line 3"/>
            <p:cNvSpPr>
              <a:spLocks noChangeShapeType="1"/>
            </p:cNvSpPr>
            <p:nvPr/>
          </p:nvSpPr>
          <p:spPr bwMode="auto">
            <a:xfrm rot="10800000" flipH="1">
              <a:off x="1460500" y="4956175"/>
              <a:ext cx="5316538" cy="158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n-US"/>
            </a:p>
          </p:txBody>
        </p:sp>
        <p:sp>
          <p:nvSpPr>
            <p:cNvPr id="23556" name="Rectangle 4"/>
            <p:cNvSpPr>
              <a:spLocks/>
            </p:cNvSpPr>
            <p:nvPr/>
          </p:nvSpPr>
          <p:spPr bwMode="auto">
            <a:xfrm>
              <a:off x="3738563" y="4692650"/>
              <a:ext cx="1000125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Helvetica Neue Light" charset="0"/>
                  <a:cs typeface="Helvetica Neue Light" charset="0"/>
                  <a:sym typeface="Helvetica Neue Light" charset="0"/>
                </a:rPr>
                <a:t>10 pm/√Hz</a:t>
              </a:r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 rot="10800000" flipH="1">
              <a:off x="1460500" y="3678238"/>
              <a:ext cx="5316538" cy="15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291" tIns="32146" rIns="64291" bIns="32146"/>
            <a:lstStyle/>
            <a:p>
              <a:endParaRPr lang="en-US"/>
            </a:p>
          </p:txBody>
        </p:sp>
        <p:sp>
          <p:nvSpPr>
            <p:cNvPr id="23558" name="Rectangle 6"/>
            <p:cNvSpPr>
              <a:spLocks/>
            </p:cNvSpPr>
            <p:nvPr/>
          </p:nvSpPr>
          <p:spPr bwMode="auto">
            <a:xfrm>
              <a:off x="3798888" y="3414713"/>
              <a:ext cx="86836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Helvetica Neue Light" charset="0"/>
                  <a:cs typeface="Helvetica Neue Light" charset="0"/>
                  <a:sym typeface="Helvetica Neue Light" charset="0"/>
                </a:rPr>
                <a:t>1 nm/√Hz</a:t>
              </a:r>
            </a:p>
          </p:txBody>
        </p:sp>
        <p:sp>
          <p:nvSpPr>
            <p:cNvPr id="23559" name="Rectangle 7"/>
            <p:cNvSpPr>
              <a:spLocks/>
            </p:cNvSpPr>
            <p:nvPr/>
          </p:nvSpPr>
          <p:spPr bwMode="auto">
            <a:xfrm>
              <a:off x="1258888" y="6276975"/>
              <a:ext cx="5724525" cy="5810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561" name="Rectangle 9"/>
            <p:cNvSpPr>
              <a:spLocks/>
            </p:cNvSpPr>
            <p:nvPr/>
          </p:nvSpPr>
          <p:spPr bwMode="auto">
            <a:xfrm>
              <a:off x="3321050" y="6430963"/>
              <a:ext cx="1303338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500"/>
                <a:t>Frequency [Hz]</a:t>
              </a:r>
            </a:p>
          </p:txBody>
        </p:sp>
        <p:sp>
          <p:nvSpPr>
            <p:cNvPr id="23562" name="Rectangle 10"/>
            <p:cNvSpPr>
              <a:spLocks/>
            </p:cNvSpPr>
            <p:nvPr/>
          </p:nvSpPr>
          <p:spPr bwMode="auto">
            <a:xfrm>
              <a:off x="3392488" y="6257925"/>
              <a:ext cx="1000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/>
                <a:t>1</a:t>
              </a:r>
            </a:p>
          </p:txBody>
        </p:sp>
        <p:sp>
          <p:nvSpPr>
            <p:cNvPr id="23563" name="Rectangle 11"/>
            <p:cNvSpPr>
              <a:spLocks/>
            </p:cNvSpPr>
            <p:nvPr/>
          </p:nvSpPr>
          <p:spPr bwMode="auto">
            <a:xfrm>
              <a:off x="4303713" y="6257925"/>
              <a:ext cx="2000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/>
                <a:t>10</a:t>
              </a:r>
            </a:p>
          </p:txBody>
        </p:sp>
        <p:sp>
          <p:nvSpPr>
            <p:cNvPr id="23565" name="Rectangle 13"/>
            <p:cNvSpPr>
              <a:spLocks/>
            </p:cNvSpPr>
            <p:nvPr/>
          </p:nvSpPr>
          <p:spPr bwMode="auto">
            <a:xfrm>
              <a:off x="2336800" y="6257925"/>
              <a:ext cx="2508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/>
                <a:t>0.1</a:t>
              </a:r>
            </a:p>
          </p:txBody>
        </p:sp>
        <p:sp>
          <p:nvSpPr>
            <p:cNvPr id="23566" name="Rectangle 14"/>
            <p:cNvSpPr>
              <a:spLocks/>
            </p:cNvSpPr>
            <p:nvPr/>
          </p:nvSpPr>
          <p:spPr bwMode="auto">
            <a:xfrm>
              <a:off x="1303338" y="6257925"/>
              <a:ext cx="3492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/>
                <a:t>0.01</a:t>
              </a:r>
            </a:p>
          </p:txBody>
        </p:sp>
        <p:sp>
          <p:nvSpPr>
            <p:cNvPr id="23567" name="Rectangle 15"/>
            <p:cNvSpPr>
              <a:spLocks/>
            </p:cNvSpPr>
            <p:nvPr/>
          </p:nvSpPr>
          <p:spPr bwMode="auto">
            <a:xfrm>
              <a:off x="6269038" y="6257925"/>
              <a:ext cx="39846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 dirty="0"/>
                <a:t>1000</a:t>
              </a:r>
            </a:p>
          </p:txBody>
        </p:sp>
        <p:sp>
          <p:nvSpPr>
            <p:cNvPr id="23564" name="Rectangle 12"/>
            <p:cNvSpPr>
              <a:spLocks/>
            </p:cNvSpPr>
            <p:nvPr/>
          </p:nvSpPr>
          <p:spPr bwMode="auto">
            <a:xfrm>
              <a:off x="5322888" y="6257925"/>
              <a:ext cx="2984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r>
                <a:rPr lang="en-US" sz="1400" dirty="0"/>
                <a:t>100</a:t>
              </a:r>
            </a:p>
          </p:txBody>
        </p:sp>
      </p:grpSp>
      <p:sp>
        <p:nvSpPr>
          <p:cNvPr id="16400" name="Rectangle 16"/>
          <p:cNvSpPr>
            <a:spLocks noGrp="1" noChangeArrowheads="1"/>
          </p:cNvSpPr>
          <p:nvPr>
            <p:ph idx="1"/>
          </p:nvPr>
        </p:nvSpPr>
        <p:spPr>
          <a:xfrm>
            <a:off x="401638" y="1062038"/>
            <a:ext cx="8340725" cy="1849437"/>
          </a:xfrm>
        </p:spPr>
        <p:txBody>
          <a:bodyPr/>
          <a:lstStyle/>
          <a:p>
            <a:pPr marL="187517" indent="0" eaLnBrk="1" hangingPunct="1">
              <a:lnSpc>
                <a:spcPct val="80000"/>
              </a:lnSpc>
              <a:defRPr/>
            </a:pPr>
            <a:r>
              <a:rPr lang="en-US" sz="2000" dirty="0" smtClean="0"/>
              <a:t> Locked </a:t>
            </a:r>
            <a:r>
              <a:rPr lang="en-US" sz="2000" dirty="0" smtClean="0"/>
              <a:t>3.75 </a:t>
            </a:r>
            <a:r>
              <a:rPr lang="en-US" sz="2000" dirty="0" smtClean="0"/>
              <a:t>m long cavity to laser and then readout the cavity length using DI.</a:t>
            </a:r>
          </a:p>
          <a:p>
            <a:pPr marL="500045" lvl="1" indent="-187517" eaLnBrk="1" hangingPunct="1">
              <a:lnSpc>
                <a:spcPct val="80000"/>
              </a:lnSpc>
              <a:spcBef>
                <a:spcPts val="2109"/>
              </a:spcBef>
              <a:defRPr/>
            </a:pPr>
            <a:r>
              <a:rPr lang="en-US" sz="2000" dirty="0" smtClean="0"/>
              <a:t>Difference of 2 measurements gives an upper limit on the displacement sensitivity of Digital Interferometry.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title"/>
          </p:nvPr>
        </p:nvSpPr>
        <p:spPr>
          <a:xfrm>
            <a:off x="467544" y="0"/>
            <a:ext cx="8229600" cy="764704"/>
          </a:xfrm>
          <a:ln/>
        </p:spPr>
        <p:txBody>
          <a:bodyPr/>
          <a:lstStyle/>
          <a:p>
            <a:r>
              <a:rPr lang="en-US" sz="3400" dirty="0" smtClean="0"/>
              <a:t>PDH </a:t>
            </a:r>
            <a:r>
              <a:rPr lang="en-US" sz="3400" dirty="0"/>
              <a:t>comparison</a:t>
            </a:r>
            <a:endParaRPr lang="en-US" dirty="0"/>
          </a:p>
        </p:txBody>
      </p:sp>
      <p:sp>
        <p:nvSpPr>
          <p:cNvPr id="14338" name="Rectangle 2"/>
          <p:cNvSpPr>
            <a:spLocks noChangeArrowheads="1"/>
          </p:cNvSpPr>
          <p:nvPr>
            <p:ph type="body" idx="1"/>
          </p:nvPr>
        </p:nvSpPr>
        <p:spPr>
          <a:xfrm>
            <a:off x="401836" y="1634133"/>
            <a:ext cx="8340328" cy="2428875"/>
          </a:xfrm>
          <a:ln/>
        </p:spPr>
        <p:txBody>
          <a:bodyPr/>
          <a:lstStyle/>
          <a:p>
            <a:pPr marL="625056">
              <a:lnSpc>
                <a:spcPct val="90000"/>
              </a:lnSpc>
            </a:pPr>
            <a:r>
              <a:rPr lang="en-US" sz="2000" dirty="0"/>
              <a:t>Compare concurrent measurement of a cavity displacement made using Digital Interferometry with PDH locking.</a:t>
            </a:r>
          </a:p>
        </p:txBody>
      </p:sp>
      <p:pic>
        <p:nvPicPr>
          <p:cNvPr id="1433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65" y="2348508"/>
            <a:ext cx="5380137" cy="404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/>
          </p:cNvSpPr>
          <p:nvPr/>
        </p:nvSpPr>
        <p:spPr bwMode="auto">
          <a:xfrm>
            <a:off x="401836" y="2844106"/>
            <a:ext cx="2759273" cy="27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187517" indent="-187517">
              <a:spcBef>
                <a:spcPts val="3375"/>
              </a:spcBef>
              <a:buSzPct val="80000"/>
              <a:buFont typeface="Helvetica Neue Light" charset="0"/>
              <a:buChar char="•"/>
            </a:pPr>
            <a:r>
              <a:rPr lang="en-US">
                <a:solidFill>
                  <a:srgbClr val="000000"/>
                </a:solidFill>
                <a:latin typeface="Helvetica Neue Light" charset="0"/>
                <a:cs typeface="Gill Sans" charset="0"/>
              </a:rPr>
              <a:t>Scanning cavity PZT with sawtooth signal over more than 1 FSR.</a:t>
            </a:r>
          </a:p>
          <a:p>
            <a:pPr marL="187517" indent="-187517">
              <a:spcBef>
                <a:spcPts val="3375"/>
              </a:spcBef>
              <a:buSzPct val="80000"/>
              <a:buFont typeface="Helvetica Neue Light" charset="0"/>
              <a:buChar char="•"/>
            </a:pPr>
            <a:r>
              <a:rPr lang="en-US">
                <a:solidFill>
                  <a:srgbClr val="000000"/>
                </a:solidFill>
                <a:latin typeface="Helvetica Neue Light" charset="0"/>
                <a:cs typeface="Gill Sans" charset="0"/>
              </a:rPr>
              <a:t>PRN gives full range readout.</a:t>
            </a:r>
          </a:p>
          <a:p>
            <a:pPr marL="187517" indent="-187517">
              <a:spcBef>
                <a:spcPts val="3375"/>
              </a:spcBef>
              <a:buSzPct val="80000"/>
              <a:buFont typeface="Helvetica Neue Light" charset="0"/>
              <a:buChar char="•"/>
            </a:pPr>
            <a:r>
              <a:rPr lang="en-US">
                <a:solidFill>
                  <a:srgbClr val="000000"/>
                </a:solidFill>
                <a:latin typeface="Helvetica Neue Light" charset="0"/>
                <a:cs typeface="Gill Sans" charset="0"/>
              </a:rPr>
              <a:t>PRN and PDH techniques agree to 0.6%. 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5089922" y="5304234"/>
            <a:ext cx="1821656" cy="111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4113238" y="2678906"/>
            <a:ext cx="2798340" cy="3268266"/>
            <a:chOff x="36" y="0"/>
            <a:chExt cx="2506" cy="2928"/>
          </a:xfrm>
        </p:grpSpPr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915" y="0"/>
              <a:ext cx="1" cy="29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2527" y="0"/>
              <a:ext cx="1" cy="29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" name="Line 9"/>
            <p:cNvSpPr>
              <a:spLocks noChangeShapeType="1"/>
            </p:cNvSpPr>
            <p:nvPr/>
          </p:nvSpPr>
          <p:spPr bwMode="auto">
            <a:xfrm>
              <a:off x="718" y="384"/>
              <a:ext cx="1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Rectangle 10"/>
            <p:cNvSpPr>
              <a:spLocks/>
            </p:cNvSpPr>
            <p:nvPr/>
          </p:nvSpPr>
          <p:spPr bwMode="auto">
            <a:xfrm>
              <a:off x="36" y="444"/>
              <a:ext cx="715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Gill Sans" charset="0"/>
                </a:rPr>
                <a:t>1 cycle</a:t>
              </a:r>
            </a:p>
          </p:txBody>
        </p:sp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>
              <a:off x="910" y="364"/>
              <a:ext cx="163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910" y="791"/>
              <a:ext cx="163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9" name="Rectangle 13"/>
          <p:cNvSpPr>
            <a:spLocks/>
          </p:cNvSpPr>
          <p:nvPr/>
        </p:nvSpPr>
        <p:spPr bwMode="auto">
          <a:xfrm>
            <a:off x="5546452" y="4792601"/>
            <a:ext cx="718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Helvetica Neue" charset="0"/>
                <a:cs typeface="Helvetica Neue" charset="0"/>
                <a:sym typeface="Helvetica Neue" charset="0"/>
              </a:rPr>
              <a:t>1 FSR</a:t>
            </a:r>
          </a:p>
        </p:txBody>
      </p:sp>
    </p:spTree>
    <p:extLst>
      <p:ext uri="{BB962C8B-B14F-4D97-AF65-F5344CB8AC3E}">
        <p14:creationId xmlns:p14="http://schemas.microsoft.com/office/powerpoint/2010/main" val="406989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6733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Miniaturisation</a:t>
            </a:r>
            <a:endParaRPr lang="en-US" dirty="0" smtClean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xfrm>
            <a:off x="187325" y="4152900"/>
            <a:ext cx="5322888" cy="2428875"/>
          </a:xfrm>
        </p:spPr>
        <p:txBody>
          <a:bodyPr/>
          <a:lstStyle/>
          <a:p>
            <a:pPr marL="625056" eaLnBrk="1" hangingPunct="1">
              <a:defRPr/>
            </a:pPr>
            <a:r>
              <a:rPr lang="en-US" sz="2200" dirty="0" err="1" smtClean="0"/>
              <a:t>fibre</a:t>
            </a:r>
            <a:r>
              <a:rPr lang="en-US" sz="2200" dirty="0" smtClean="0"/>
              <a:t> tip is the reference surface</a:t>
            </a:r>
          </a:p>
          <a:p>
            <a:pPr marL="625056" eaLnBrk="1" hangingPunct="1">
              <a:defRPr/>
            </a:pPr>
            <a:r>
              <a:rPr lang="en-US" sz="2200" dirty="0" err="1" smtClean="0"/>
              <a:t>fibre</a:t>
            </a:r>
            <a:r>
              <a:rPr lang="en-US" sz="2200" dirty="0" smtClean="0"/>
              <a:t> coupled injection and detection</a:t>
            </a:r>
          </a:p>
          <a:p>
            <a:pPr marL="625056" eaLnBrk="1" hangingPunct="1">
              <a:defRPr/>
            </a:pPr>
            <a:r>
              <a:rPr lang="en-US" sz="2200" dirty="0" err="1" smtClean="0"/>
              <a:t>photodetection</a:t>
            </a:r>
            <a:r>
              <a:rPr lang="en-US" sz="2200" dirty="0" smtClean="0"/>
              <a:t> and electronics can be remotely situated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285875"/>
            <a:ext cx="50101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35150"/>
            <a:ext cx="145573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rot="10800000">
            <a:off x="5653088" y="2554288"/>
            <a:ext cx="793750" cy="7937"/>
          </a:xfrm>
          <a:prstGeom prst="line">
            <a:avLst/>
          </a:prstGeom>
          <a:noFill/>
          <a:ln w="139700">
            <a:solidFill>
              <a:srgbClr val="000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205288"/>
            <a:ext cx="29638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23"/>
          <p:cNvSpPr>
            <a:spLocks noGrp="1"/>
          </p:cNvSpPr>
          <p:nvPr>
            <p:ph type="title"/>
          </p:nvPr>
        </p:nvSpPr>
        <p:spPr>
          <a:xfrm>
            <a:off x="539552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Multiplexing tests</a:t>
            </a:r>
          </a:p>
        </p:txBody>
      </p:sp>
      <p:pic>
        <p:nvPicPr>
          <p:cNvPr id="53251" name="Content Placeholder 27" descr="PRNMultiplexingSetup9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-9"/>
          <a:stretch/>
        </p:blipFill>
        <p:spPr>
          <a:xfrm>
            <a:off x="971600" y="2676053"/>
            <a:ext cx="6854618" cy="3273227"/>
          </a:xfrm>
        </p:spPr>
      </p:pic>
      <p:sp>
        <p:nvSpPr>
          <p:cNvPr id="53252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v-SE" sz="1400" smtClean="0">
                <a:latin typeface="Calibri" charset="0"/>
                <a:cs typeface="Calibri" charset="0"/>
              </a:rPr>
              <a:t>Daniel Shaddock      GWADW2011, Elba</a:t>
            </a:r>
            <a:endParaRPr lang="en-AU" sz="1400" smtClean="0">
              <a:latin typeface="Calibri" charset="0"/>
              <a:cs typeface="Calibri" charset="0"/>
            </a:endParaRPr>
          </a:p>
        </p:txBody>
      </p:sp>
      <p:sp>
        <p:nvSpPr>
          <p:cNvPr id="53253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F44EFCEA-26E1-4447-BF76-3316DBFAF16C}" type="slidenum">
              <a:rPr lang="en-AU" sz="1400" smtClean="0">
                <a:latin typeface="Calibri" charset="0"/>
                <a:cs typeface="Calibri" charset="0"/>
              </a:rPr>
              <a:pPr eaLnBrk="1" hangingPunct="1">
                <a:defRPr/>
              </a:pPr>
              <a:t>14</a:t>
            </a:fld>
            <a:endParaRPr lang="en-AU" sz="1400" smtClean="0">
              <a:latin typeface="Calibri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124744"/>
            <a:ext cx="8136904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Multiplexed fiber sensor arrays used for oil and gas exploration, </a:t>
            </a:r>
            <a:r>
              <a:rPr lang="en-US" dirty="0" err="1" smtClean="0"/>
              <a:t>defence</a:t>
            </a:r>
            <a:r>
              <a:rPr lang="en-US" dirty="0" smtClean="0"/>
              <a:t>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Current approaches use Bragg-grating cavities, PDH readout,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- 1 laser per “channel” combined with WDM techniques.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With DI we can use 1 laser and simple PC fiber connectors.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Multiplexing time domain</a:t>
            </a:r>
          </a:p>
        </p:txBody>
      </p:sp>
      <p:pic>
        <p:nvPicPr>
          <p:cNvPr id="6" name="Content Placeholder 5" descr="MultiplexSignals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5" b="-1045"/>
          <a:stretch/>
        </p:blipFill>
        <p:spPr>
          <a:xfrm>
            <a:off x="3707904" y="2132856"/>
            <a:ext cx="4978400" cy="4045214"/>
          </a:xfrm>
        </p:spPr>
      </p:pic>
      <p:sp>
        <p:nvSpPr>
          <p:cNvPr id="55300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v-SE" sz="1400" smtClean="0">
                <a:latin typeface="Calibri" charset="0"/>
                <a:cs typeface="Calibri" charset="0"/>
              </a:rPr>
              <a:t>Daniel Shaddock      GWADW2011, Elba</a:t>
            </a:r>
            <a:endParaRPr lang="en-AU" sz="1400" smtClean="0">
              <a:latin typeface="Calibri" charset="0"/>
              <a:cs typeface="Calibri" charset="0"/>
            </a:endParaRPr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8C91F9BB-7293-024E-80A5-5F03D7EBE3E5}" type="slidenum">
              <a:rPr lang="en-AU" sz="1400" smtClean="0">
                <a:latin typeface="Calibri" charset="0"/>
                <a:cs typeface="Calibri" charset="0"/>
              </a:rPr>
              <a:pPr eaLnBrk="1" hangingPunct="1">
                <a:defRPr/>
              </a:pPr>
              <a:t>15</a:t>
            </a:fld>
            <a:endParaRPr lang="en-AU" sz="1400" smtClean="0">
              <a:latin typeface="Calibri" charset="0"/>
              <a:cs typeface="Calibri" charset="0"/>
            </a:endParaRPr>
          </a:p>
        </p:txBody>
      </p:sp>
      <p:pic>
        <p:nvPicPr>
          <p:cNvPr id="35845" name="Content Placeholder 9" descr="PRNMultiplexingSetup_build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93" r="-25893"/>
          <a:stretch>
            <a:fillRect/>
          </a:stretch>
        </p:blipFill>
        <p:spPr bwMode="auto">
          <a:xfrm>
            <a:off x="-324544" y="1268760"/>
            <a:ext cx="4211918" cy="187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SPCloseU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2955328" cy="299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52" y="980728"/>
            <a:ext cx="5287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ifference adjacent signals to get length changes:</a:t>
            </a:r>
          </a:p>
          <a:p>
            <a:r>
              <a:rPr lang="en-US" dirty="0"/>
              <a:t>	</a:t>
            </a:r>
            <a:r>
              <a:rPr lang="en-US" dirty="0" smtClean="0"/>
              <a:t>R2 - R1 gives L1</a:t>
            </a:r>
          </a:p>
          <a:p>
            <a:r>
              <a:rPr lang="en-US" dirty="0"/>
              <a:t>	</a:t>
            </a:r>
            <a:r>
              <a:rPr lang="en-US" dirty="0" smtClean="0"/>
              <a:t>R3 - R2 gives L2</a:t>
            </a:r>
          </a:p>
          <a:p>
            <a:r>
              <a:rPr lang="en-US" dirty="0" smtClean="0"/>
              <a:t>	R4 - R3 gives L3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 descr="TimeDomain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4"/>
          <a:stretch/>
        </p:blipFill>
        <p:spPr bwMode="auto">
          <a:xfrm>
            <a:off x="4788024" y="764704"/>
            <a:ext cx="3734099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446856" y="1270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Multiplexing: Cross-talk</a:t>
            </a:r>
          </a:p>
        </p:txBody>
      </p:sp>
      <p:pic>
        <p:nvPicPr>
          <p:cNvPr id="7" name="Content Placeholder 7" descr="FreqDomain4.pd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4644008" y="3717032"/>
            <a:ext cx="3897133" cy="2987896"/>
          </a:xfrm>
        </p:spPr>
      </p:pic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v-SE" sz="1400" smtClean="0">
                <a:latin typeface="Calibri" charset="0"/>
                <a:cs typeface="Calibri" charset="0"/>
              </a:rPr>
              <a:t>Daniel Shaddock      GWADW2011, Elba</a:t>
            </a:r>
            <a:endParaRPr lang="en-AU" sz="1400" smtClean="0">
              <a:latin typeface="Calibri" charset="0"/>
              <a:cs typeface="Calibri" charset="0"/>
            </a:endParaRP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18F81EC6-F89D-2247-BCCD-3D9E64A264D7}" type="slidenum">
              <a:rPr lang="en-AU" sz="1400" smtClean="0">
                <a:latin typeface="Calibri" charset="0"/>
                <a:cs typeface="Calibri" charset="0"/>
              </a:rPr>
              <a:pPr eaLnBrk="1" hangingPunct="1">
                <a:defRPr/>
              </a:pPr>
              <a:t>16</a:t>
            </a:fld>
            <a:endParaRPr lang="en-AU" sz="1400" smtClean="0">
              <a:latin typeface="Calibri" charset="0"/>
              <a:cs typeface="Calibri" charset="0"/>
            </a:endParaRPr>
          </a:p>
        </p:txBody>
      </p:sp>
      <p:pic>
        <p:nvPicPr>
          <p:cNvPr id="39941" name="Picture 8" descr="PRNMultiplexingSetup_build5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200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717032"/>
            <a:ext cx="3052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L2 to L1 cross-talk: &lt; 1e-4</a:t>
            </a:r>
          </a:p>
          <a:p>
            <a:r>
              <a:rPr lang="en-US" dirty="0" smtClean="0"/>
              <a:t>L2 to L3 cross-talk: ~ 2.5e-3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9" y="458112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Correlated spectra suggestive of low frequency noise.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Frequency noise immunity</a:t>
            </a:r>
          </a:p>
        </p:txBody>
      </p:sp>
      <p:pic>
        <p:nvPicPr>
          <p:cNvPr id="67589" name="Content Placeholder 9" descr="FreqDomainFreqNoiseSubt3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18" r="-13" b="-18"/>
          <a:stretch/>
        </p:blipFill>
        <p:spPr>
          <a:xfrm>
            <a:off x="3779912" y="836712"/>
            <a:ext cx="5094000" cy="3938400"/>
          </a:xfrm>
        </p:spPr>
      </p:pic>
      <p:sp>
        <p:nvSpPr>
          <p:cNvPr id="67587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sv-SE" sz="1400" smtClean="0">
                <a:latin typeface="Calibri" charset="0"/>
                <a:cs typeface="Calibri" charset="0"/>
              </a:rPr>
              <a:t>Daniel Shaddock      GWADW2011, Elba</a:t>
            </a:r>
            <a:endParaRPr lang="en-AU" sz="1400" dirty="0" smtClean="0">
              <a:latin typeface="Calibri" charset="0"/>
              <a:cs typeface="Calibri" charset="0"/>
            </a:endParaRPr>
          </a:p>
        </p:txBody>
      </p:sp>
      <p:sp>
        <p:nvSpPr>
          <p:cNvPr id="67588" name="Slide Number Placeholder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5AFD28BF-1569-6744-A503-B99E066A9B89}" type="slidenum">
              <a:rPr lang="en-AU" sz="1400" smtClean="0">
                <a:latin typeface="Calibri" charset="0"/>
                <a:cs typeface="Calibri" charset="0"/>
              </a:rPr>
              <a:pPr eaLnBrk="1" hangingPunct="1">
                <a:defRPr/>
              </a:pPr>
              <a:t>17</a:t>
            </a:fld>
            <a:endParaRPr lang="en-AU" sz="1400" smtClean="0">
              <a:latin typeface="Calibri" charset="0"/>
              <a:cs typeface="Calibri" charset="0"/>
            </a:endParaRPr>
          </a:p>
        </p:txBody>
      </p:sp>
      <p:sp>
        <p:nvSpPr>
          <p:cNvPr id="48133" name="Content Placeholder 2"/>
          <p:cNvSpPr>
            <a:spLocks/>
          </p:cNvSpPr>
          <p:nvPr/>
        </p:nvSpPr>
        <p:spPr bwMode="auto">
          <a:xfrm>
            <a:off x="323528" y="4725144"/>
            <a:ext cx="835292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Frequency modulation at 5 Hz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Displacement signal at 500 </a:t>
            </a:r>
            <a:r>
              <a:rPr lang="en-US" sz="2200" dirty="0" err="1">
                <a:latin typeface="+mn-lt"/>
              </a:rPr>
              <a:t>mHz</a:t>
            </a: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Frequency noise suppressed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latin typeface="+mn-lt"/>
              </a:rPr>
              <a:t>Displacement signal </a:t>
            </a:r>
            <a:r>
              <a:rPr lang="en-US" sz="2200" dirty="0" smtClean="0">
                <a:latin typeface="+mn-lt"/>
              </a:rPr>
              <a:t>not suppressed</a:t>
            </a:r>
            <a:endParaRPr lang="en-US" sz="2200" dirty="0">
              <a:latin typeface="+mn-lt"/>
            </a:endParaRPr>
          </a:p>
        </p:txBody>
      </p:sp>
      <p:sp>
        <p:nvSpPr>
          <p:cNvPr id="8" name="Content Placeholder 2"/>
          <p:cNvSpPr>
            <a:spLocks/>
          </p:cNvSpPr>
          <p:nvPr/>
        </p:nvSpPr>
        <p:spPr bwMode="auto">
          <a:xfrm>
            <a:off x="251520" y="908720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latin typeface="+mn-lt"/>
              </a:rPr>
              <a:t>Independent length measurements allow frequency noise subtraction.</a:t>
            </a:r>
            <a:endParaRPr lang="en-US" sz="220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200" dirty="0" smtClean="0">
                <a:latin typeface="+mn-lt"/>
              </a:rPr>
              <a:t>Works even if lengths are different.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844"/>
            <a:ext cx="6357392" cy="764704"/>
          </a:xfrm>
        </p:spPr>
        <p:txBody>
          <a:bodyPr/>
          <a:lstStyle/>
          <a:p>
            <a:r>
              <a:rPr lang="en-US" dirty="0" smtClean="0"/>
              <a:t>High-speed PRN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minimum separation of </a:t>
            </a:r>
            <a:r>
              <a:rPr lang="en-US" sz="2000" dirty="0"/>
              <a:t>resolvable </a:t>
            </a:r>
            <a:r>
              <a:rPr lang="en-US" sz="2000" dirty="0" smtClean="0"/>
              <a:t>components is related to the PRN “chipping” frequency. </a:t>
            </a:r>
            <a:endParaRPr lang="en-US" sz="2000" dirty="0"/>
          </a:p>
          <a:p>
            <a:pPr marL="0" indent="0">
              <a:buNone/>
            </a:pPr>
            <a:r>
              <a:rPr lang="en-US" sz="2000" i="1" dirty="0" smtClean="0">
                <a:latin typeface="Times"/>
                <a:cs typeface="Times"/>
              </a:rPr>
              <a:t>			</a:t>
            </a:r>
            <a:r>
              <a:rPr lang="en-US" sz="2000" i="1" dirty="0" err="1" smtClean="0">
                <a:latin typeface="Times"/>
                <a:cs typeface="Times"/>
              </a:rPr>
              <a:t>L</a:t>
            </a:r>
            <a:r>
              <a:rPr lang="en-US" sz="2000" i="1" baseline="-25000" dirty="0" err="1" smtClean="0">
                <a:latin typeface="Times"/>
                <a:cs typeface="Times"/>
              </a:rPr>
              <a:t>min</a:t>
            </a:r>
            <a:r>
              <a:rPr lang="en-US" sz="2000" i="1" dirty="0" smtClean="0">
                <a:latin typeface="Times"/>
                <a:cs typeface="Times"/>
              </a:rPr>
              <a:t> =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l</a:t>
            </a:r>
            <a:r>
              <a:rPr lang="en-US" sz="2000" i="1" baseline="-25000" dirty="0" err="1" smtClean="0">
                <a:latin typeface="Times"/>
                <a:cs typeface="Times"/>
              </a:rPr>
              <a:t>PRN</a:t>
            </a:r>
            <a:r>
              <a:rPr lang="en-US" sz="2000" i="1" dirty="0" smtClean="0">
                <a:latin typeface="Times"/>
                <a:cs typeface="Times"/>
              </a:rPr>
              <a:t>/2 = c/(2f</a:t>
            </a:r>
            <a:r>
              <a:rPr lang="en-US" sz="2000" i="1" baseline="-25000" dirty="0" smtClean="0">
                <a:latin typeface="Times"/>
                <a:cs typeface="Times"/>
              </a:rPr>
              <a:t>PRN</a:t>
            </a:r>
            <a:r>
              <a:rPr lang="en-US" sz="2000" i="1" dirty="0" smtClean="0">
                <a:latin typeface="Times"/>
                <a:cs typeface="Times"/>
              </a:rPr>
              <a:t>)</a:t>
            </a:r>
          </a:p>
          <a:p>
            <a:pPr marL="0" indent="0">
              <a:buNone/>
            </a:pPr>
            <a:endParaRPr lang="en-US" sz="2000" dirty="0">
              <a:cs typeface="Times"/>
            </a:endParaRPr>
          </a:p>
          <a:p>
            <a:pPr marL="0" indent="0">
              <a:buNone/>
            </a:pPr>
            <a:r>
              <a:rPr lang="en-US" sz="2000" dirty="0" smtClean="0">
                <a:cs typeface="Times"/>
              </a:rPr>
              <a:t>We were restricted to frequencies &lt; 80 MHz due to limitations of the FPGA technology (LISA-type breadboard hardware),  </a:t>
            </a:r>
            <a:r>
              <a:rPr lang="en-US" sz="2000" i="1" dirty="0" err="1" smtClean="0">
                <a:latin typeface="Times"/>
                <a:cs typeface="Times"/>
              </a:rPr>
              <a:t>L</a:t>
            </a:r>
            <a:r>
              <a:rPr lang="en-US" sz="2000" i="1" baseline="-25000" dirty="0" err="1" smtClean="0">
                <a:latin typeface="Times"/>
                <a:cs typeface="Times"/>
              </a:rPr>
              <a:t>min</a:t>
            </a:r>
            <a:r>
              <a:rPr lang="en-US" sz="2000" i="1" dirty="0" smtClean="0">
                <a:latin typeface="Times"/>
                <a:cs typeface="Times"/>
              </a:rPr>
              <a:t> ~ 2 </a:t>
            </a:r>
            <a:r>
              <a:rPr lang="en-US" sz="2000" dirty="0" smtClean="0">
                <a:latin typeface="Times"/>
                <a:cs typeface="Times"/>
              </a:rPr>
              <a:t>m.</a:t>
            </a:r>
            <a:endParaRPr lang="en-US" sz="2000" dirty="0">
              <a:cs typeface="Times"/>
            </a:endParaRPr>
          </a:p>
          <a:p>
            <a:pPr marL="0" indent="0">
              <a:buNone/>
            </a:pPr>
            <a:endParaRPr lang="en-US" sz="2000" dirty="0" smtClean="0">
              <a:cs typeface="Times"/>
            </a:endParaRPr>
          </a:p>
          <a:p>
            <a:pPr marL="0" indent="0">
              <a:buNone/>
            </a:pPr>
            <a:r>
              <a:rPr lang="en-US" sz="2000" dirty="0" smtClean="0">
                <a:cs typeface="Times"/>
              </a:rPr>
              <a:t>New development platform will allow </a:t>
            </a:r>
            <a:r>
              <a:rPr lang="en-US" sz="2000" i="1" dirty="0" err="1">
                <a:latin typeface="Times"/>
                <a:cs typeface="Times"/>
              </a:rPr>
              <a:t>L</a:t>
            </a:r>
            <a:r>
              <a:rPr lang="en-US" sz="2000" i="1" baseline="-25000" dirty="0" err="1">
                <a:latin typeface="Times"/>
                <a:cs typeface="Times"/>
              </a:rPr>
              <a:t>min</a:t>
            </a:r>
            <a:r>
              <a:rPr lang="en-US" sz="2000" i="1" dirty="0">
                <a:latin typeface="Times"/>
                <a:cs typeface="Times"/>
              </a:rPr>
              <a:t> ~ </a:t>
            </a:r>
            <a:r>
              <a:rPr lang="en-US" sz="2000" i="1" dirty="0" smtClean="0">
                <a:latin typeface="Times"/>
                <a:cs typeface="Times"/>
              </a:rPr>
              <a:t>0.1 </a:t>
            </a:r>
            <a:r>
              <a:rPr lang="en-US" sz="2000" dirty="0" smtClean="0">
                <a:latin typeface="Times"/>
                <a:cs typeface="Times"/>
              </a:rPr>
              <a:t>m.</a:t>
            </a:r>
            <a:endParaRPr lang="en-US" sz="2000" dirty="0">
              <a:cs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18</a:t>
            </a:fld>
            <a:endParaRPr lang="en-AU"/>
          </a:p>
        </p:txBody>
      </p:sp>
      <p:pic>
        <p:nvPicPr>
          <p:cNvPr id="6" name="Picture 5" descr="XilinxML6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61048"/>
            <a:ext cx="5284880" cy="2468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6237312"/>
            <a:ext cx="510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Xilinx </a:t>
            </a:r>
            <a:r>
              <a:rPr lang="en-US" dirty="0" err="1" smtClean="0"/>
              <a:t>Virtex</a:t>
            </a:r>
            <a:r>
              <a:rPr lang="en-US" dirty="0" smtClean="0"/>
              <a:t> 6 FPGA with &gt; 1 GHz sampling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72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357392" cy="764704"/>
          </a:xfrm>
        </p:spPr>
        <p:txBody>
          <a:bodyPr/>
          <a:lstStyle/>
          <a:p>
            <a:pPr algn="l"/>
            <a:r>
              <a:rPr lang="en-US" dirty="0" smtClean="0"/>
              <a:t>Optical Phased-Arrays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864096"/>
          </a:xfrm>
        </p:spPr>
        <p:txBody>
          <a:bodyPr/>
          <a:lstStyle/>
          <a:p>
            <a:r>
              <a:rPr lang="en-US" sz="2000" dirty="0" smtClean="0"/>
              <a:t>Beam steering, </a:t>
            </a:r>
            <a:r>
              <a:rPr lang="en-US" sz="2000" dirty="0"/>
              <a:t>beam forming, </a:t>
            </a:r>
            <a:r>
              <a:rPr lang="en-US" sz="2000" dirty="0" smtClean="0"/>
              <a:t>ultra</a:t>
            </a:r>
            <a:r>
              <a:rPr lang="en-US" sz="2000" dirty="0"/>
              <a:t>-high </a:t>
            </a:r>
            <a:r>
              <a:rPr lang="en-US" sz="2000" dirty="0" smtClean="0"/>
              <a:t>power, </a:t>
            </a:r>
            <a:r>
              <a:rPr lang="en-US" sz="2000" dirty="0"/>
              <a:t>laser redundancy</a:t>
            </a:r>
          </a:p>
          <a:p>
            <a:r>
              <a:rPr lang="en-US" sz="2000" dirty="0" smtClean="0"/>
              <a:t> e.g. defocus for LISA acquisition, adaptive optics for mode shaping.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19</a:t>
            </a:fld>
            <a:endParaRPr lang="en-AU"/>
          </a:p>
        </p:txBody>
      </p:sp>
      <p:pic>
        <p:nvPicPr>
          <p:cNvPr id="6" name="Picture 5" descr="OPAPrinci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2362"/>
            <a:ext cx="4720753" cy="25531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051720" y="429309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/>
              <a:t>Many emitters </a:t>
            </a:r>
            <a:r>
              <a:rPr lang="en-US" sz="1600" dirty="0" smtClean="0"/>
              <a:t>with variable </a:t>
            </a:r>
            <a:r>
              <a:rPr lang="en-US" sz="1600" dirty="0"/>
              <a:t>phase differences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9" name="Picture 8" descr="OPAPrincipl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44824"/>
            <a:ext cx="2689919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869160"/>
            <a:ext cx="2452092" cy="154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987824" y="5085184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Microwave/RF phased-arrays are a mature technology.</a:t>
            </a:r>
          </a:p>
          <a:p>
            <a:endParaRPr lang="en-US" dirty="0"/>
          </a:p>
          <a:p>
            <a:r>
              <a:rPr lang="en-US" dirty="0" smtClean="0"/>
              <a:t>For an optical system, shorter wavelength requires readout and feedback control of the emitter phases.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4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Overview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Introduction to Digital Interferometry (DI)</a:t>
            </a:r>
          </a:p>
          <a:p>
            <a:pPr eaLnBrk="1" hangingPunct="1">
              <a:defRPr/>
            </a:pPr>
            <a:r>
              <a:rPr lang="en-US" dirty="0" smtClean="0"/>
              <a:t>DI Measurement capabilities</a:t>
            </a:r>
          </a:p>
          <a:p>
            <a:pPr lvl="1" eaLnBrk="1" hangingPunct="1">
              <a:defRPr/>
            </a:pPr>
            <a:r>
              <a:rPr lang="en-US" dirty="0" err="1" smtClean="0">
                <a:solidFill>
                  <a:srgbClr val="008000"/>
                </a:solidFill>
              </a:rPr>
              <a:t>Picometre</a:t>
            </a:r>
            <a:r>
              <a:rPr lang="en-US" dirty="0" smtClean="0">
                <a:solidFill>
                  <a:srgbClr val="008000"/>
                </a:solidFill>
              </a:rPr>
              <a:t> cavity readout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8000"/>
                </a:solidFill>
              </a:rPr>
              <a:t>Multiplexed measurements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6600"/>
                </a:solidFill>
              </a:rPr>
              <a:t>Wave-front sensing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6600"/>
                </a:solidFill>
              </a:rPr>
              <a:t>GRACE FO testing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High-speed modulation 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Optical phased-array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Quadrature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phase-shift keying DI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9D221-43DB-DA46-9004-23E98567A276}" type="slidenum">
              <a:rPr lang="en-AU"/>
              <a:pPr>
                <a:defRPr/>
              </a:pPr>
              <a:t>2</a:t>
            </a:fld>
            <a:endParaRPr lang="en-A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OPA demo Stage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First demonstration: 3 element 1D array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20</a:t>
            </a:fld>
            <a:endParaRPr lang="en-AU"/>
          </a:p>
        </p:txBody>
      </p:sp>
      <p:pic>
        <p:nvPicPr>
          <p:cNvPr id="7" name="Picture 6" descr="OPA1DLay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333515" cy="4104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6021288"/>
            <a:ext cx="745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 Milestone: 1st  feedback control using DI. Previously only monitoring.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0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357392" cy="764704"/>
          </a:xfrm>
        </p:spPr>
        <p:txBody>
          <a:bodyPr/>
          <a:lstStyle/>
          <a:p>
            <a:pPr algn="l"/>
            <a:r>
              <a:rPr lang="en-US" dirty="0" smtClean="0"/>
              <a:t>OPA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  <p:pic>
        <p:nvPicPr>
          <p:cNvPr id="6" name="Picture 5" descr="OPABeamStee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9875"/>
            <a:ext cx="8697148" cy="3677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1191843"/>
            <a:ext cx="239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Theoretical prediction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1191843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74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6357392" cy="764704"/>
          </a:xfrm>
        </p:spPr>
        <p:txBody>
          <a:bodyPr/>
          <a:lstStyle/>
          <a:p>
            <a:r>
              <a:rPr lang="en-US" dirty="0" smtClean="0"/>
              <a:t>Optical Phased Array Stage 2</a:t>
            </a:r>
            <a:endParaRPr lang="en-US" dirty="0"/>
          </a:p>
        </p:txBody>
      </p:sp>
      <p:pic>
        <p:nvPicPr>
          <p:cNvPr id="6" name="Content Placeholder 5" descr="OpticalPhasedArray7DSv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" r="303" b="-797"/>
          <a:stretch/>
        </p:blipFill>
        <p:spPr>
          <a:xfrm>
            <a:off x="539552" y="1340768"/>
            <a:ext cx="5017452" cy="45144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5536" y="6597650"/>
            <a:ext cx="7848872" cy="260350"/>
          </a:xfrm>
        </p:spPr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22</a:t>
            </a:fld>
            <a:endParaRPr lang="en-AU"/>
          </a:p>
        </p:txBody>
      </p:sp>
      <p:pic>
        <p:nvPicPr>
          <p:cNvPr id="9" name="Picture 8" descr="OPAHe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540000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4725144"/>
            <a:ext cx="3810000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805894" y="4263924"/>
            <a:ext cx="290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phased-array head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0072" y="6093296"/>
            <a:ext cx="364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Waveguide modulator and routing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5661248"/>
            <a:ext cx="464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50 emitters possible in a single waveguide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8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naryQPSKConstel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01008"/>
            <a:ext cx="5239688" cy="2368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6357392" cy="764704"/>
          </a:xfrm>
        </p:spPr>
        <p:txBody>
          <a:bodyPr/>
          <a:lstStyle/>
          <a:p>
            <a:r>
              <a:rPr lang="en-US" dirty="0" smtClean="0"/>
              <a:t>QPSK. The future of DI?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 heterodyne interferometry, LO frequency offset gives constantly changing measurement quadrature (sweep between phase and amplitude </a:t>
            </a:r>
            <a:r>
              <a:rPr lang="en-US" sz="2000" dirty="0" err="1" smtClean="0"/>
              <a:t>quadratures</a:t>
            </a:r>
            <a:r>
              <a:rPr lang="en-US" sz="2000" dirty="0" smtClean="0"/>
              <a:t> 20 million times/per second).</a:t>
            </a:r>
          </a:p>
          <a:p>
            <a:r>
              <a:rPr lang="en-US" sz="2000" dirty="0" smtClean="0"/>
              <a:t>Alternatively, we could switch between the two </a:t>
            </a:r>
            <a:r>
              <a:rPr lang="en-US" sz="2000" dirty="0" err="1" smtClean="0"/>
              <a:t>quadratures</a:t>
            </a:r>
            <a:r>
              <a:rPr lang="en-US" sz="2000" dirty="0" smtClean="0"/>
              <a:t> by adding a π/2 phase shift with the PRN modulator.</a:t>
            </a:r>
          </a:p>
          <a:p>
            <a:r>
              <a:rPr lang="en-US" sz="2000" dirty="0" smtClean="0"/>
              <a:t>Now have 4 different PRN modulation levels rather than 2</a:t>
            </a: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45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6357392" cy="764704"/>
          </a:xfrm>
        </p:spPr>
        <p:txBody>
          <a:bodyPr/>
          <a:lstStyle/>
          <a:p>
            <a:r>
              <a:rPr lang="en-US" dirty="0" smtClean="0"/>
              <a:t>QPSK benefits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24</a:t>
            </a:fld>
            <a:endParaRPr lang="en-AU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136815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QPSK provides further hardware simplifications.</a:t>
            </a:r>
          </a:p>
          <a:p>
            <a:pPr marL="0" indent="0">
              <a:buNone/>
            </a:pPr>
            <a:r>
              <a:rPr lang="en-US" sz="2000" dirty="0" smtClean="0"/>
              <a:t>Potentially improved performance (due to lack of second harmonic in the demodulation/decoding process).</a:t>
            </a:r>
            <a:endParaRPr lang="en-US" sz="2000" dirty="0"/>
          </a:p>
        </p:txBody>
      </p:sp>
      <p:pic>
        <p:nvPicPr>
          <p:cNvPr id="11" name="Picture 10" descr="QPSK Drawing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1" y="2753487"/>
            <a:ext cx="7840457" cy="2848166"/>
          </a:xfrm>
          <a:prstGeom prst="rect">
            <a:avLst/>
          </a:prstGeom>
        </p:spPr>
      </p:pic>
      <p:pic>
        <p:nvPicPr>
          <p:cNvPr id="12" name="Picture 11" descr="QPSK Drawing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1" y="2753487"/>
            <a:ext cx="7840457" cy="2848166"/>
          </a:xfrm>
          <a:prstGeom prst="rect">
            <a:avLst/>
          </a:prstGeom>
        </p:spPr>
      </p:pic>
      <p:pic>
        <p:nvPicPr>
          <p:cNvPr id="13" name="Picture 12" descr="QPSK Drawings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1" y="2753487"/>
            <a:ext cx="7840457" cy="28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8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6357392" cy="764704"/>
          </a:xfrm>
        </p:spPr>
        <p:txBody>
          <a:bodyPr/>
          <a:lstStyle/>
          <a:p>
            <a:r>
              <a:rPr lang="en-US" dirty="0" smtClean="0"/>
              <a:t>Back to LISA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How could DI be best used in LISA?</a:t>
            </a:r>
          </a:p>
          <a:p>
            <a:r>
              <a:rPr lang="en-US" sz="2000" dirty="0" smtClean="0"/>
              <a:t>LISA philosophy: build with </a:t>
            </a:r>
            <a:r>
              <a:rPr lang="en-US" sz="2000" dirty="0" err="1" smtClean="0"/>
              <a:t>picometre</a:t>
            </a:r>
            <a:r>
              <a:rPr lang="en-US" sz="2000" dirty="0" smtClean="0"/>
              <a:t> passive stability. Impacts optical bench design, telescope design, thermal stability.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25</a:t>
            </a:fld>
            <a:endParaRPr lang="en-AU"/>
          </a:p>
        </p:txBody>
      </p:sp>
      <p:pic>
        <p:nvPicPr>
          <p:cNvPr id="10" name="Picture 9" descr="EOSpacePMSpl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34456"/>
            <a:ext cx="3810000" cy="149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60032" y="4221088"/>
            <a:ext cx="3746376" cy="200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sz="2000" dirty="0" smtClean="0"/>
              <a:t>With DI, optical bench could be implemented on a waveguide.</a:t>
            </a:r>
          </a:p>
          <a:p>
            <a:r>
              <a:rPr lang="en-US" sz="2000" dirty="0" smtClean="0"/>
              <a:t>Measure sensitive path lengths and subtract in post-processing.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32856"/>
            <a:ext cx="3683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48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3844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Summary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25056" eaLnBrk="1" hangingPunct="1">
              <a:defRPr/>
            </a:pPr>
            <a:r>
              <a:rPr lang="en-US" sz="2000" dirty="0" smtClean="0"/>
              <a:t>Digital Interferometry combines the ultra high sensitivity of optical metrology with the robustness of digital modulation and signal processing.</a:t>
            </a:r>
          </a:p>
          <a:p>
            <a:pPr marL="625056" eaLnBrk="1" hangingPunct="1">
              <a:defRPr/>
            </a:pPr>
            <a:r>
              <a:rPr lang="en-US" sz="2000" dirty="0"/>
              <a:t>T</a:t>
            </a:r>
            <a:r>
              <a:rPr lang="en-US" sz="2000" dirty="0" smtClean="0"/>
              <a:t>ransfers optical hardware complexity to digital signal processing</a:t>
            </a:r>
          </a:p>
          <a:p>
            <a:pPr marL="625056" eaLnBrk="1" hangingPunct="1">
              <a:defRPr/>
            </a:pPr>
            <a:r>
              <a:rPr lang="en-US" sz="2000" dirty="0" smtClean="0"/>
              <a:t>Presented multiplexing measurements made with a single optical head.</a:t>
            </a:r>
          </a:p>
          <a:p>
            <a:pPr marL="625056" eaLnBrk="1" hangingPunct="1">
              <a:defRPr/>
            </a:pPr>
            <a:r>
              <a:rPr lang="en-US" sz="2000" dirty="0" smtClean="0"/>
              <a:t>Demonstrated 3 pm/√Hz displacement sensitivity with 30 </a:t>
            </a:r>
            <a:r>
              <a:rPr lang="en-US" sz="2000" dirty="0" err="1" smtClean="0"/>
              <a:t>nW</a:t>
            </a:r>
            <a:r>
              <a:rPr lang="en-US" sz="2000" dirty="0" smtClean="0"/>
              <a:t> of signal power</a:t>
            </a:r>
            <a:r>
              <a:rPr lang="en-US" sz="2000" dirty="0" smtClean="0"/>
              <a:t>.</a:t>
            </a:r>
          </a:p>
          <a:p>
            <a:pPr marL="282156" indent="0" eaLnBrk="1" hangingPunct="1">
              <a:buNone/>
              <a:defRPr/>
            </a:pPr>
            <a:endParaRPr lang="en-US" sz="2000" dirty="0" smtClean="0"/>
          </a:p>
          <a:p>
            <a:pPr marL="282156" indent="0" eaLnBrk="1" hangingPunct="1">
              <a:buNone/>
              <a:defRPr/>
            </a:pPr>
            <a:r>
              <a:rPr lang="en-US" sz="2800" dirty="0" smtClean="0"/>
              <a:t>Future Prospects</a:t>
            </a:r>
            <a:endParaRPr lang="en-US" sz="2800" dirty="0" smtClean="0"/>
          </a:p>
          <a:p>
            <a:pPr marL="625056" eaLnBrk="1" hangingPunct="1">
              <a:defRPr/>
            </a:pPr>
            <a:r>
              <a:rPr lang="en-US" sz="2000" dirty="0" smtClean="0"/>
              <a:t>Lots of experiments underway. </a:t>
            </a:r>
          </a:p>
          <a:p>
            <a:pPr marL="625056" eaLnBrk="1" hangingPunct="1">
              <a:defRPr/>
            </a:pPr>
            <a:r>
              <a:rPr lang="en-US" sz="2000" dirty="0" smtClean="0"/>
              <a:t>Range gate reduced to ~0.1m.</a:t>
            </a:r>
          </a:p>
          <a:p>
            <a:pPr marL="625056" eaLnBrk="1" hangingPunct="1">
              <a:defRPr/>
            </a:pPr>
            <a:r>
              <a:rPr lang="en-US" sz="2000" dirty="0" smtClean="0"/>
              <a:t>New QPSK version looks very promising.</a:t>
            </a:r>
            <a:endParaRPr lang="en-US" sz="20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26</a:t>
            </a:fld>
            <a:endParaRPr lang="en-AU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6084168" cy="7745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Motivation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207072" y="1143000"/>
            <a:ext cx="8685408" cy="5094312"/>
          </a:xfrm>
        </p:spPr>
        <p:txBody>
          <a:bodyPr/>
          <a:lstStyle/>
          <a:p>
            <a:pPr marL="268288" indent="-268288" eaLnBrk="1" hangingPunct="1">
              <a:defRPr/>
            </a:pPr>
            <a:r>
              <a:rPr lang="en-US" sz="1800" dirty="0" smtClean="0"/>
              <a:t>Optical interferometry has the potential for incredible sensitivity</a:t>
            </a:r>
          </a:p>
          <a:p>
            <a:pPr marL="268288" indent="-268288" eaLnBrk="1" hangingPunct="1">
              <a:defRPr/>
            </a:pPr>
            <a:r>
              <a:rPr lang="en-US" sz="1800" dirty="0" smtClean="0"/>
              <a:t>Achieving this performance outside the lab is a significant challenge.</a:t>
            </a:r>
          </a:p>
          <a:p>
            <a:pPr marL="268288" lvl="1" indent="-268288" eaLnBrk="1" hangingPunct="1">
              <a:defRPr/>
            </a:pPr>
            <a:r>
              <a:rPr lang="en-US" sz="1800" dirty="0" smtClean="0"/>
              <a:t>Low frequency optical and electronic noise </a:t>
            </a:r>
          </a:p>
          <a:p>
            <a:pPr marL="725488" lvl="3" indent="-268288" eaLnBrk="1" hangingPunct="1">
              <a:buFont typeface="Zapf Dingbats" charset="0"/>
              <a:buChar char="➡"/>
              <a:defRPr/>
            </a:pPr>
            <a:r>
              <a:rPr lang="en-US" sz="1800" dirty="0" smtClean="0"/>
              <a:t> heterodyne interferometry</a:t>
            </a:r>
          </a:p>
          <a:p>
            <a:pPr marL="268288" lvl="1" indent="-268288" eaLnBrk="1" hangingPunct="1">
              <a:defRPr/>
            </a:pPr>
            <a:r>
              <a:rPr lang="en-US" sz="1800" dirty="0" smtClean="0"/>
              <a:t>Spurious interference from scattered light or electronic cross-talk e.g. M. </a:t>
            </a:r>
            <a:r>
              <a:rPr lang="en-US" sz="1800" dirty="0" err="1" smtClean="0"/>
              <a:t>Tröbs</a:t>
            </a:r>
            <a:r>
              <a:rPr lang="en-US" sz="1800" dirty="0" smtClean="0"/>
              <a:t> LISA Pathfinder talk.</a:t>
            </a:r>
            <a:endParaRPr lang="en-US" sz="1800" dirty="0"/>
          </a:p>
          <a:p>
            <a:pPr marL="725488" lvl="3" indent="-268288" eaLnBrk="1" hangingPunct="1">
              <a:buFont typeface="Zapf Dingbats" charset="0"/>
              <a:buChar char="➡"/>
              <a:defRPr/>
            </a:pPr>
            <a:r>
              <a:rPr lang="en-US" sz="1800" dirty="0"/>
              <a:t> </a:t>
            </a:r>
            <a:r>
              <a:rPr lang="en-US" sz="1800" dirty="0" smtClean="0"/>
              <a:t>hunt down scattered light and remove it</a:t>
            </a:r>
          </a:p>
          <a:p>
            <a:pPr marL="268288" lvl="1" indent="-268288" eaLnBrk="1" hangingPunct="1">
              <a:defRPr/>
            </a:pPr>
            <a:r>
              <a:rPr lang="en-US" sz="1800" dirty="0" smtClean="0"/>
              <a:t>Monitoring displacement of N components requires up to 2N measurements.</a:t>
            </a:r>
          </a:p>
          <a:p>
            <a:pPr marL="725488" lvl="3" indent="-268288" eaLnBrk="1" hangingPunct="1">
              <a:buFont typeface="Zapf Dingbats" charset="0"/>
              <a:buChar char="➡"/>
              <a:defRPr/>
            </a:pPr>
            <a:r>
              <a:rPr lang="en-US" sz="1800" dirty="0" smtClean="0"/>
              <a:t> bulky optical systems.</a:t>
            </a:r>
          </a:p>
          <a:p>
            <a:pPr marL="268288" lvl="2" indent="-268288" eaLnBrk="1" hangingPunct="1">
              <a:buFont typeface="Zapf Dingbats" charset="0"/>
              <a:buChar char="➡"/>
              <a:defRPr/>
            </a:pPr>
            <a:endParaRPr lang="en-US" sz="1800" dirty="0" smtClean="0"/>
          </a:p>
          <a:p>
            <a:pPr marL="0" indent="0" eaLnBrk="1" hangingPunct="1">
              <a:buNone/>
              <a:defRPr/>
            </a:pPr>
            <a:r>
              <a:rPr lang="en-US" sz="1800" dirty="0" smtClean="0"/>
              <a:t>Develop a metrology technique that is immune-by-design to these problems. Originally motivated by challenges in LISA.</a:t>
            </a:r>
          </a:p>
          <a:p>
            <a:pPr marL="0" indent="0" eaLnBrk="1" hangingPunct="1">
              <a:buNone/>
              <a:defRPr/>
            </a:pPr>
            <a:endParaRPr lang="en-US" sz="1800" dirty="0" smtClean="0"/>
          </a:p>
          <a:p>
            <a:pPr marL="0" indent="0" eaLnBrk="1" hangingPunct="1">
              <a:buNone/>
              <a:defRPr/>
            </a:pPr>
            <a:r>
              <a:rPr lang="en-US" sz="1800" dirty="0" smtClean="0"/>
              <a:t>Digital </a:t>
            </a:r>
            <a:r>
              <a:rPr lang="en-US" sz="1800" dirty="0"/>
              <a:t>Interferometry combines the ultra high sensitivity of optical metrology with the robustness of digital modulation and signal processing</a:t>
            </a:r>
            <a:r>
              <a:rPr lang="en-US" sz="1800" dirty="0" smtClean="0"/>
              <a:t>.</a:t>
            </a:r>
          </a:p>
          <a:p>
            <a:pPr marL="0" indent="0" eaLnBrk="1" hangingPunct="1">
              <a:buNone/>
              <a:defRPr/>
            </a:pPr>
            <a:endParaRPr lang="en-US" sz="1800" dirty="0"/>
          </a:p>
          <a:p>
            <a:pPr marL="0" indent="0" eaLnBrk="1" hangingPunct="1">
              <a:buNone/>
              <a:defRPr/>
            </a:pPr>
            <a:r>
              <a:rPr lang="en-US" sz="1400" dirty="0" smtClean="0"/>
              <a:t>D.A. Shaddock, </a:t>
            </a:r>
            <a:r>
              <a:rPr lang="en-US" sz="1400" i="1" dirty="0" smtClean="0"/>
              <a:t>Digitally Enhanced Heterodyne Interferometer, </a:t>
            </a:r>
            <a:r>
              <a:rPr lang="en-US" sz="1400" dirty="0" smtClean="0"/>
              <a:t>Optics Letters </a:t>
            </a:r>
            <a:r>
              <a:rPr lang="en-US" sz="1400" b="1" dirty="0" smtClean="0"/>
              <a:t>32</a:t>
            </a:r>
            <a:r>
              <a:rPr lang="en-US" sz="1400" dirty="0" smtClean="0"/>
              <a:t> 2007.</a:t>
            </a:r>
            <a:endParaRPr lang="en-US" sz="1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3</a:t>
            </a:fld>
            <a:endParaRPr lang="en-AU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733"/>
            <a:ext cx="6263926" cy="64760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</a:rPr>
              <a:t>Digital Interferometry</a:t>
            </a:r>
          </a:p>
        </p:txBody>
      </p:sp>
      <p:sp>
        <p:nvSpPr>
          <p:cNvPr id="8193" name="Rectangle 1"/>
          <p:cNvSpPr>
            <a:spLocks noGrp="1" noChangeArrowheads="1"/>
          </p:cNvSpPr>
          <p:nvPr>
            <p:ph idx="1"/>
          </p:nvPr>
        </p:nvSpPr>
        <p:spPr>
          <a:xfrm>
            <a:off x="893763" y="1017588"/>
            <a:ext cx="7358062" cy="18938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dirty="0" smtClean="0"/>
              <a:t>Digital Interferometry (DI) uses Pseudo Random Noise (PRN) codes phase modulated onto the light.</a:t>
            </a:r>
          </a:p>
          <a:p>
            <a:pPr marL="537534" eaLnBrk="1" hangingPunct="1">
              <a:buFont typeface="Zapf Dingbats" charset="0"/>
              <a:buChar char="➡"/>
              <a:defRPr/>
            </a:pPr>
            <a:r>
              <a:rPr lang="en-US" sz="2000" dirty="0" smtClean="0"/>
              <a:t>Allows interferometric signals to be isolated based on their delay.</a:t>
            </a:r>
            <a:endParaRPr lang="en-US" sz="24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4</a:t>
            </a:fld>
            <a:endParaRPr lang="en-AU"/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93763" y="3009900"/>
            <a:ext cx="7358062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1688"/>
              </a:spcBef>
            </a:pPr>
            <a:r>
              <a:rPr lang="en-US" sz="2000" dirty="0">
                <a:solidFill>
                  <a:srgbClr val="000000"/>
                </a:solidFill>
                <a:latin typeface="+mn-lt"/>
                <a:cs typeface="Helvetica Neue Light" charset="0"/>
                <a:sym typeface="Helvetica Neue Light" charset="0"/>
              </a:rPr>
              <a:t>Consequences:</a:t>
            </a:r>
          </a:p>
          <a:p>
            <a:pPr marL="85725" indent="-85725">
              <a:spcBef>
                <a:spcPts val="1688"/>
              </a:spcBef>
              <a:buSzPct val="80000"/>
              <a:buFont typeface="Helvetica Neue Light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 Improved 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performance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Helvetica Neue Light" charset="0"/>
                <a:sym typeface="Helvetica Neue Light" charset="0"/>
              </a:rPr>
              <a:t> - eliminates contamination by spurious interference.</a:t>
            </a:r>
          </a:p>
          <a:p>
            <a:pPr marL="85725" indent="-85725">
              <a:spcBef>
                <a:spcPts val="1688"/>
              </a:spcBef>
              <a:buSzPct val="80000"/>
              <a:buFont typeface="Helvetica Neue Light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 Multiplexing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Helvetica Neue Light" charset="0"/>
                <a:sym typeface="Helvetica Neue Light" charset="0"/>
              </a:rPr>
              <a:t>- multiple optical components to be measured with single optical head.</a:t>
            </a:r>
          </a:p>
          <a:p>
            <a:pPr marL="85725" indent="-85725">
              <a:spcBef>
                <a:spcPts val="1688"/>
              </a:spcBef>
              <a:buSzPct val="80000"/>
              <a:buFont typeface="Helvetica Neue Light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Miniaturisation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-</a:t>
            </a:r>
            <a:r>
              <a:rPr lang="en-US" sz="2000" b="1" dirty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drastic reduction in the size and complexity of optical head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Helvetica Neue" charset="0"/>
                <a:sym typeface="Helvetica Neue" charset="0"/>
              </a:rPr>
              <a:t>. </a:t>
            </a:r>
            <a:r>
              <a:rPr lang="en-US" sz="2000" dirty="0">
                <a:latin typeface="+mn-lt"/>
              </a:rPr>
              <a:t>Push complexity from optical hardware into signal </a:t>
            </a:r>
            <a:r>
              <a:rPr lang="en-US" sz="2000" dirty="0" smtClean="0">
                <a:latin typeface="+mn-lt"/>
              </a:rPr>
              <a:t>processing (scalable, deterministic).</a:t>
            </a:r>
            <a:endParaRPr lang="en-US" sz="2000" dirty="0">
              <a:solidFill>
                <a:srgbClr val="000000"/>
              </a:solidFill>
              <a:latin typeface="+mn-lt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Heterodyne Interferometry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5</a:t>
            </a:fld>
            <a:endParaRPr lang="en-AU"/>
          </a:p>
        </p:txBody>
      </p:sp>
      <p:pic>
        <p:nvPicPr>
          <p:cNvPr id="1126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5092700"/>
            <a:ext cx="6459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5070475"/>
            <a:ext cx="65087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/>
          </p:cNvSpPr>
          <p:nvPr/>
        </p:nvSpPr>
        <p:spPr bwMode="auto">
          <a:xfrm>
            <a:off x="401638" y="5230813"/>
            <a:ext cx="87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solidFill>
                  <a:srgbClr val="000000"/>
                </a:solidFill>
              </a:rPr>
              <a:t>Detected</a:t>
            </a:r>
          </a:p>
          <a:p>
            <a:r>
              <a:rPr lang="en-US" sz="1700">
                <a:solidFill>
                  <a:srgbClr val="000000"/>
                </a:solidFill>
              </a:rPr>
              <a:t>signal</a:t>
            </a:r>
          </a:p>
        </p:txBody>
      </p:sp>
      <p:pic>
        <p:nvPicPr>
          <p:cNvPr id="2" name="Picture 1" descr="DICartoo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7241565" cy="2657679"/>
          </a:xfrm>
          <a:prstGeom prst="rect">
            <a:avLst/>
          </a:prstGeom>
        </p:spPr>
      </p:pic>
      <p:pic>
        <p:nvPicPr>
          <p:cNvPr id="3" name="Picture 2" descr="DICartoon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7241565" cy="26576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4" y="1628800"/>
            <a:ext cx="1584176" cy="1008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arto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41565" cy="2657679"/>
          </a:xfrm>
          <a:prstGeom prst="rect">
            <a:avLst/>
          </a:prstGeom>
        </p:spPr>
      </p:pic>
      <p:pic>
        <p:nvPicPr>
          <p:cNvPr id="3" name="Picture 2" descr="DICartoon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41565" cy="2657679"/>
          </a:xfrm>
          <a:prstGeom prst="rect">
            <a:avLst/>
          </a:prstGeom>
        </p:spPr>
      </p:pic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9897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 Measurement Concept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6</a:t>
            </a:fld>
            <a:endParaRPr lang="en-A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4268788"/>
            <a:ext cx="63103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5429250" y="4205288"/>
            <a:ext cx="2438400" cy="211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3098800" y="4911725"/>
            <a:ext cx="2293938" cy="32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3098800" y="5249863"/>
            <a:ext cx="2293938" cy="322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7" name="Rectangle 7"/>
          <p:cNvSpPr>
            <a:spLocks/>
          </p:cNvSpPr>
          <p:nvPr/>
        </p:nvSpPr>
        <p:spPr bwMode="auto">
          <a:xfrm>
            <a:off x="3098800" y="5599113"/>
            <a:ext cx="2293938" cy="320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8" name="Rectangle 8"/>
          <p:cNvSpPr>
            <a:spLocks/>
          </p:cNvSpPr>
          <p:nvPr/>
        </p:nvSpPr>
        <p:spPr bwMode="auto">
          <a:xfrm>
            <a:off x="3098800" y="5938838"/>
            <a:ext cx="2293938" cy="303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9" name="Rectangle 9"/>
          <p:cNvSpPr>
            <a:spLocks/>
          </p:cNvSpPr>
          <p:nvPr/>
        </p:nvSpPr>
        <p:spPr bwMode="auto">
          <a:xfrm>
            <a:off x="3779912" y="1556792"/>
            <a:ext cx="1584176" cy="955675"/>
          </a:xfrm>
          <a:prstGeom prst="rect">
            <a:avLst/>
          </a:prstGeom>
          <a:solidFill>
            <a:srgbClr val="FFFFFF">
              <a:alpha val="7764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/>
      <p:bldP spid="10245" grpId="0" animBg="1"/>
      <p:bldP spid="10246" grpId="0" animBg="1"/>
      <p:bldP spid="10247" grpId="0" animBg="1"/>
      <p:bldP spid="10248" grpId="0" animBg="1"/>
      <p:bldP spid="10249" grpId="0" animBg="1"/>
      <p:bldP spid="102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arto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41565" cy="2657679"/>
          </a:xfrm>
          <a:prstGeom prst="rect">
            <a:avLst/>
          </a:prstGeom>
        </p:spPr>
      </p:pic>
      <p:pic>
        <p:nvPicPr>
          <p:cNvPr id="3" name="Picture 2" descr="DICartoon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241565" cy="2657679"/>
          </a:xfrm>
          <a:prstGeom prst="rect">
            <a:avLst/>
          </a:prstGeom>
        </p:spPr>
      </p:pic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9897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DI Measurement Concept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7</a:t>
            </a:fld>
            <a:endParaRPr lang="en-AU"/>
          </a:p>
        </p:txBody>
      </p:sp>
      <p:pic>
        <p:nvPicPr>
          <p:cNvPr id="6" name="Picture 5" descr="FreqDomainPR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8262956" cy="30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964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Common mode suppression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4941168"/>
            <a:ext cx="8219256" cy="9361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282156" indent="0" eaLnBrk="1" hangingPunct="1">
              <a:buNone/>
              <a:defRPr/>
            </a:pPr>
            <a:r>
              <a:rPr lang="en-US" sz="2000" dirty="0" smtClean="0"/>
              <a:t>With DI, common measurement chain gives large common mode suppression of other common error sources.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  <p:pic>
        <p:nvPicPr>
          <p:cNvPr id="4" name="Picture 3" descr="PMSSigProcChainDani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29514"/>
            <a:ext cx="4870804" cy="25475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946449"/>
            <a:ext cx="3240360" cy="244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513" indent="-28575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/>
              <a:t>ADC sampling time jitter</a:t>
            </a:r>
          </a:p>
          <a:p>
            <a:pPr marL="290513" indent="-28575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/>
              <a:t>Photodetector phase shift</a:t>
            </a:r>
          </a:p>
          <a:p>
            <a:pPr marL="290513" indent="-285750" eaLnBrk="1" hangingPunct="1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/>
              <a:t>Thermally driven cable phase </a:t>
            </a:r>
            <a:r>
              <a:rPr lang="en-US" sz="1600" dirty="0" smtClean="0"/>
              <a:t>delays</a:t>
            </a:r>
          </a:p>
          <a:p>
            <a:pPr marL="290513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 smtClean="0"/>
              <a:t>Requires </a:t>
            </a:r>
            <a:r>
              <a:rPr lang="en-US" sz="1600" dirty="0"/>
              <a:t>a complex calibration system to remove</a:t>
            </a:r>
            <a:r>
              <a:rPr lang="en-US" sz="1600" dirty="0" smtClean="0"/>
              <a:t>.</a:t>
            </a:r>
          </a:p>
          <a:p>
            <a:pPr marL="290513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 smtClean="0"/>
              <a:t>Doubles </a:t>
            </a:r>
            <a:r>
              <a:rPr lang="en-US" sz="1600" dirty="0"/>
              <a:t>phasemeter </a:t>
            </a:r>
            <a:r>
              <a:rPr lang="en-US" sz="1600" dirty="0" smtClean="0"/>
              <a:t>channels</a:t>
            </a:r>
          </a:p>
          <a:p>
            <a:pPr marL="290513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600" dirty="0" smtClean="0"/>
              <a:t>Calibrated </a:t>
            </a:r>
            <a:r>
              <a:rPr lang="en-US" sz="1600" dirty="0"/>
              <a:t>in post-processing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51520" y="105273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156" indent="0" eaLnBrk="1" hangingPunct="1">
              <a:buNone/>
              <a:defRPr/>
            </a:pPr>
            <a:r>
              <a:rPr lang="en-US" dirty="0"/>
              <a:t>In LISA </a:t>
            </a:r>
            <a:r>
              <a:rPr lang="en-US" dirty="0" smtClean="0"/>
              <a:t>changing </a:t>
            </a:r>
            <a:r>
              <a:rPr lang="en-US" dirty="0"/>
              <a:t>phase delays of analog measurement chain are ~10 times larger than allowed.</a:t>
            </a:r>
          </a:p>
        </p:txBody>
      </p:sp>
      <p:sp>
        <p:nvSpPr>
          <p:cNvPr id="7" name="Donut 6"/>
          <p:cNvSpPr/>
          <p:nvPr/>
        </p:nvSpPr>
        <p:spPr>
          <a:xfrm>
            <a:off x="7164288" y="1772816"/>
            <a:ext cx="1008112" cy="2232248"/>
          </a:xfrm>
          <a:prstGeom prst="donu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1689224" y="3865439"/>
            <a:ext cx="5322888" cy="1419225"/>
            <a:chOff x="0" y="0"/>
            <a:chExt cx="4768" cy="1272"/>
          </a:xfrm>
        </p:grpSpPr>
        <p:pic>
          <p:nvPicPr>
            <p:cNvPr id="29713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" y="0"/>
              <a:ext cx="4339" cy="1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4" name="Rectangle 3"/>
            <p:cNvSpPr>
              <a:spLocks/>
            </p:cNvSpPr>
            <p:nvPr/>
          </p:nvSpPr>
          <p:spPr bwMode="auto">
            <a:xfrm>
              <a:off x="0" y="335"/>
              <a:ext cx="840" cy="8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9715" name="Rectangle 4"/>
            <p:cNvSpPr>
              <a:spLocks/>
            </p:cNvSpPr>
            <p:nvPr/>
          </p:nvSpPr>
          <p:spPr bwMode="auto">
            <a:xfrm>
              <a:off x="3052" y="335"/>
              <a:ext cx="1716" cy="9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62" y="4869160"/>
            <a:ext cx="2741612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6357392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Applications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Daniel Shaddock      GWADW2011, Elba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5D2E8-3198-2046-944E-6C6A9B2C2BEF}" type="slidenum">
              <a:rPr lang="en-AU" smtClean="0"/>
              <a:pPr>
                <a:defRPr/>
              </a:pPr>
              <a:t>9</a:t>
            </a:fld>
            <a:endParaRPr lang="en-AU"/>
          </a:p>
        </p:txBody>
      </p:sp>
      <p:pic>
        <p:nvPicPr>
          <p:cNvPr id="20487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74" y="1417514"/>
            <a:ext cx="2232025" cy="2009775"/>
          </a:xfrm>
          <a:prstGeom prst="rect">
            <a:avLst/>
          </a:prstGeom>
          <a:noFill/>
          <a:ln>
            <a:noFill/>
          </a:ln>
          <a:effectLst>
            <a:outerShdw blurRad="381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8"/>
          <p:cNvSpPr>
            <a:spLocks/>
          </p:cNvSpPr>
          <p:nvPr/>
        </p:nvSpPr>
        <p:spPr bwMode="auto">
          <a:xfrm>
            <a:off x="298252" y="909240"/>
            <a:ext cx="428162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688"/>
              </a:spcBef>
            </a:pPr>
            <a:r>
              <a:rPr lang="en-US" sz="2500" dirty="0" smtClean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Interferometer </a:t>
            </a:r>
            <a:r>
              <a:rPr lang="en-US" sz="2500" dirty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Lock Acquisition</a:t>
            </a:r>
          </a:p>
        </p:txBody>
      </p:sp>
      <p:sp>
        <p:nvSpPr>
          <p:cNvPr id="29702" name="Rectangle 9"/>
          <p:cNvSpPr>
            <a:spLocks/>
          </p:cNvSpPr>
          <p:nvPr/>
        </p:nvSpPr>
        <p:spPr bwMode="auto">
          <a:xfrm>
            <a:off x="5056312" y="944439"/>
            <a:ext cx="40624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spcBef>
                <a:spcPts val="1688"/>
              </a:spcBef>
            </a:pPr>
            <a:r>
              <a:rPr lang="en-US" dirty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Giant Telescope Control</a:t>
            </a:r>
          </a:p>
        </p:txBody>
      </p:sp>
      <p:sp>
        <p:nvSpPr>
          <p:cNvPr id="29703" name="Rectangle 10"/>
          <p:cNvSpPr>
            <a:spLocks/>
          </p:cNvSpPr>
          <p:nvPr/>
        </p:nvSpPr>
        <p:spPr bwMode="auto">
          <a:xfrm>
            <a:off x="298252" y="3861048"/>
            <a:ext cx="1857376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ts val="1688"/>
              </a:spcBef>
            </a:pPr>
            <a:r>
              <a:rPr lang="en-US" sz="2500" dirty="0" err="1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Fibre</a:t>
            </a:r>
            <a:r>
              <a:rPr lang="en-US" sz="2500" dirty="0">
                <a:solidFill>
                  <a:srgbClr val="000000"/>
                </a:solidFill>
                <a:latin typeface="Helvetica Neue Light" charset="0"/>
                <a:cs typeface="Helvetica Neue Light" charset="0"/>
                <a:sym typeface="Helvetica Neue Light" charset="0"/>
              </a:rPr>
              <a:t> sensors</a:t>
            </a:r>
          </a:p>
        </p:txBody>
      </p:sp>
      <p:grpSp>
        <p:nvGrpSpPr>
          <p:cNvPr id="29704" name="Group 11"/>
          <p:cNvGrpSpPr>
            <a:grpSpLocks/>
          </p:cNvGrpSpPr>
          <p:nvPr/>
        </p:nvGrpSpPr>
        <p:grpSpPr bwMode="auto">
          <a:xfrm>
            <a:off x="5349999" y="3579689"/>
            <a:ext cx="3614291" cy="2753482"/>
            <a:chOff x="0" y="0"/>
            <a:chExt cx="3238" cy="2468"/>
          </a:xfrm>
        </p:grpSpPr>
        <p:pic>
          <p:nvPicPr>
            <p:cNvPr id="29711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00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Rectangle 13"/>
            <p:cNvSpPr>
              <a:spLocks/>
            </p:cNvSpPr>
            <p:nvPr/>
          </p:nvSpPr>
          <p:spPr bwMode="auto">
            <a:xfrm>
              <a:off x="13" y="2124"/>
              <a:ext cx="3225" cy="344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  <a:extLst/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21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Gill Sans" charset="0"/>
                </a:rPr>
                <a:t>Giant Magellan Telescope</a:t>
              </a:r>
            </a:p>
          </p:txBody>
        </p:sp>
      </p:grpSp>
      <p:sp>
        <p:nvSpPr>
          <p:cNvPr id="29705" name="Rectangle 14"/>
          <p:cNvSpPr>
            <a:spLocks/>
          </p:cNvSpPr>
          <p:nvPr/>
        </p:nvSpPr>
        <p:spPr bwMode="auto">
          <a:xfrm>
            <a:off x="179512" y="855539"/>
            <a:ext cx="5091112" cy="5525789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6" name="Rectangle 15"/>
          <p:cNvSpPr>
            <a:spLocks/>
          </p:cNvSpPr>
          <p:nvPr/>
        </p:nvSpPr>
        <p:spPr bwMode="auto">
          <a:xfrm>
            <a:off x="179512" y="3774951"/>
            <a:ext cx="5091112" cy="2606377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7" name="Rectangle 16"/>
          <p:cNvSpPr>
            <a:spLocks/>
          </p:cNvSpPr>
          <p:nvPr/>
        </p:nvSpPr>
        <p:spPr bwMode="auto">
          <a:xfrm>
            <a:off x="5270624" y="855539"/>
            <a:ext cx="3741738" cy="5525789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9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32" y="1484784"/>
            <a:ext cx="2805113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2" y="4581128"/>
            <a:ext cx="1919288" cy="1554163"/>
          </a:xfrm>
          <a:prstGeom prst="rect">
            <a:avLst/>
          </a:prstGeom>
          <a:noFill/>
          <a:ln>
            <a:noFill/>
          </a:ln>
          <a:effectLst>
            <a:outerShdw blurRad="38100" dist="635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NUPowerpointTemplate2010">
  <a:themeElements>
    <a:clrScheme name="ANUPowerpointTemplate201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UPowerpointTemplate2010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NUPowerpointTemplate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3679</TotalTime>
  <Words>1475</Words>
  <Application>Microsoft Macintosh PowerPoint</Application>
  <PresentationFormat>On-screen Show (4:3)</PresentationFormat>
  <Paragraphs>263</Paragraphs>
  <Slides>26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ANUPowerpointTemplate2010</vt:lpstr>
      <vt:lpstr>Digitally Enhanced Interferometry</vt:lpstr>
      <vt:lpstr>Overview</vt:lpstr>
      <vt:lpstr>Motivation</vt:lpstr>
      <vt:lpstr>Digital Interferometry</vt:lpstr>
      <vt:lpstr>Heterodyne Interferometry</vt:lpstr>
      <vt:lpstr>DI Measurement Concept</vt:lpstr>
      <vt:lpstr>DI Measurement Concept</vt:lpstr>
      <vt:lpstr>Common mode suppression</vt:lpstr>
      <vt:lpstr>Applications</vt:lpstr>
      <vt:lpstr>Experimental Test: PDH comparison</vt:lpstr>
      <vt:lpstr>Displacement sensitivity</vt:lpstr>
      <vt:lpstr>PDH comparison</vt:lpstr>
      <vt:lpstr>Miniaturisation</vt:lpstr>
      <vt:lpstr>Multiplexing tests</vt:lpstr>
      <vt:lpstr>Multiplexing time domain</vt:lpstr>
      <vt:lpstr>Multiplexing: Cross-talk</vt:lpstr>
      <vt:lpstr>Frequency noise immunity</vt:lpstr>
      <vt:lpstr>High-speed PRN</vt:lpstr>
      <vt:lpstr>Optical Phased-Arrays</vt:lpstr>
      <vt:lpstr>OPA demo Stage 1</vt:lpstr>
      <vt:lpstr>OPA Parameters</vt:lpstr>
      <vt:lpstr>Optical Phased Array Stage 2</vt:lpstr>
      <vt:lpstr>QPSK. The future of DI?</vt:lpstr>
      <vt:lpstr>QPSK benefits</vt:lpstr>
      <vt:lpstr>Back to LISA</vt:lpstr>
      <vt:lpstr>Summary</vt:lpstr>
    </vt:vector>
  </TitlesOfParts>
  <Company>The Australian National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u4031391</dc:creator>
  <cp:lastModifiedBy>Daniel Shaddock</cp:lastModifiedBy>
  <cp:revision>110</cp:revision>
  <dcterms:created xsi:type="dcterms:W3CDTF">2010-10-19T05:25:31Z</dcterms:created>
  <dcterms:modified xsi:type="dcterms:W3CDTF">2011-05-25T09:44:22Z</dcterms:modified>
</cp:coreProperties>
</file>