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84" r:id="rId6"/>
    <p:sldId id="320" r:id="rId7"/>
    <p:sldId id="299" r:id="rId8"/>
    <p:sldId id="297" r:id="rId9"/>
    <p:sldId id="261" r:id="rId10"/>
    <p:sldId id="262" r:id="rId11"/>
    <p:sldId id="268" r:id="rId12"/>
    <p:sldId id="290" r:id="rId13"/>
    <p:sldId id="265" r:id="rId14"/>
    <p:sldId id="264" r:id="rId15"/>
    <p:sldId id="305" r:id="rId16"/>
    <p:sldId id="318" r:id="rId17"/>
    <p:sldId id="294" r:id="rId18"/>
    <p:sldId id="319" r:id="rId19"/>
    <p:sldId id="321" r:id="rId20"/>
    <p:sldId id="322" r:id="rId21"/>
    <p:sldId id="323" r:id="rId22"/>
    <p:sldId id="324" r:id="rId23"/>
    <p:sldId id="325" r:id="rId24"/>
    <p:sldId id="304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E24FC"/>
    <a:srgbClr val="51FB59"/>
    <a:srgbClr val="FF7C80"/>
    <a:srgbClr val="0000FF"/>
    <a:srgbClr val="292D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386" autoAdjust="0"/>
    <p:restoredTop sz="89565" autoAdjust="0"/>
  </p:normalViewPr>
  <p:slideViewPr>
    <p:cSldViewPr>
      <p:cViewPr varScale="1">
        <p:scale>
          <a:sx n="81" d="100"/>
          <a:sy n="81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DC52D-03BE-4CCE-9AB1-7D3BD2C71F80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F2AA3-1661-4505-A8B7-A04D5BBEBA2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Summarize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what</a:t>
            </a:r>
            <a:r>
              <a:rPr lang="it-IT" baseline="0" dirty="0" smtClean="0"/>
              <a:t> do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know</a:t>
            </a:r>
            <a:r>
              <a:rPr lang="it-IT" baseline="0" dirty="0" smtClean="0"/>
              <a:t> so far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force</a:t>
            </a:r>
            <a:r>
              <a:rPr lang="it-IT" baseline="0" dirty="0" smtClean="0"/>
              <a:t> isol…1mHz </a:t>
            </a:r>
            <a:r>
              <a:rPr lang="it-IT" baseline="0" dirty="0" err="1" smtClean="0"/>
              <a:t>based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experimental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investigations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performed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torsion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pendulum</a:t>
            </a:r>
            <a:r>
              <a:rPr lang="it-IT" baseline="0" dirty="0" smtClean="0"/>
              <a:t> and the </a:t>
            </a:r>
            <a:r>
              <a:rPr lang="it-IT" baseline="0" dirty="0" err="1" smtClean="0"/>
              <a:t>level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testing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LPF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forseen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achieve</a:t>
            </a:r>
            <a:endParaRPr lang="it-IT" baseline="0" dirty="0" smtClean="0"/>
          </a:p>
          <a:p>
            <a:r>
              <a:rPr lang="it-IT" baseline="0" dirty="0" smtClean="0"/>
              <a:t>LPF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aimed</a:t>
            </a:r>
            <a:r>
              <a:rPr lang="it-IT" baseline="0" dirty="0" smtClean="0"/>
              <a:t> at </a:t>
            </a:r>
            <a:r>
              <a:rPr lang="it-IT" baseline="0" dirty="0" err="1" smtClean="0"/>
              <a:t>demonstrating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feasibility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free-fall</a:t>
            </a:r>
            <a:r>
              <a:rPr lang="it-IT" baseline="0" dirty="0" smtClean="0"/>
              <a:t> at </a:t>
            </a:r>
            <a:r>
              <a:rPr lang="it-IT" baseline="0" dirty="0" err="1" smtClean="0"/>
              <a:t>least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order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magnituide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LISA </a:t>
            </a:r>
            <a:r>
              <a:rPr lang="it-IT" baseline="0" dirty="0" err="1" smtClean="0"/>
              <a:t>requirement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5D3-B8A2-44DB-8E3F-269FAC2CB24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same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polarizing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electrodes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along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direction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lets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equivalent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voltage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positive </a:t>
            </a:r>
            <a:r>
              <a:rPr lang="it-IT" baseline="0" dirty="0" err="1" smtClean="0"/>
              <a:t>sign…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Parametri: distribuzione della luce,</a:t>
            </a:r>
            <a:r>
              <a:rPr lang="it-IT" baseline="0" dirty="0" smtClean="0"/>
              <a:t> configurazione elettrostatica (</a:t>
            </a:r>
            <a:r>
              <a:rPr lang="it-IT" baseline="0" dirty="0" err="1" smtClean="0"/>
              <a:t>potential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across</a:t>
            </a:r>
            <a:r>
              <a:rPr lang="it-IT" baseline="0" dirty="0" smtClean="0"/>
              <a:t> the gap </a:t>
            </a:r>
            <a:r>
              <a:rPr lang="it-IT" baseline="0" dirty="0" err="1" smtClean="0"/>
              <a:t>where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electrons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emitted</a:t>
            </a:r>
            <a:r>
              <a:rPr lang="it-IT" baseline="0" dirty="0" smtClean="0"/>
              <a:t>), quantum </a:t>
            </a:r>
            <a:r>
              <a:rPr lang="it-IT" baseline="0" dirty="0" err="1" smtClean="0"/>
              <a:t>Yield…</a:t>
            </a:r>
            <a:r>
              <a:rPr lang="it-IT" baseline="0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Among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the</a:t>
            </a:r>
            <a:r>
              <a:rPr lang="it-IT" baseline="0" dirty="0" smtClean="0"/>
              <a:t> quantum </a:t>
            </a:r>
            <a:r>
              <a:rPr lang="it-IT" baseline="0" dirty="0" err="1" smtClean="0"/>
              <a:t>Yield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surfaces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crucial</a:t>
            </a:r>
            <a:endParaRPr lang="it-IT" dirty="0" smtClean="0"/>
          </a:p>
          <a:p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bring</a:t>
            </a:r>
            <a:r>
              <a:rPr lang="it-IT" dirty="0" smtClean="0"/>
              <a:t> the VTM=0 V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implementing</a:t>
            </a:r>
            <a:r>
              <a:rPr lang="it-IT" dirty="0" smtClean="0"/>
              <a:t> a </a:t>
            </a:r>
            <a:r>
              <a:rPr lang="it-IT" dirty="0" err="1" smtClean="0"/>
              <a:t>particular</a:t>
            </a:r>
            <a:r>
              <a:rPr lang="it-IT" dirty="0" smtClean="0"/>
              <a:t> SC/</a:t>
            </a:r>
            <a:r>
              <a:rPr lang="it-IT" dirty="0" err="1" smtClean="0"/>
              <a:t>TMs</a:t>
            </a:r>
            <a:r>
              <a:rPr lang="it-IT" dirty="0" smtClean="0"/>
              <a:t> </a:t>
            </a:r>
            <a:r>
              <a:rPr lang="it-IT" dirty="0" err="1" smtClean="0"/>
              <a:t>control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 in non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sceince</a:t>
            </a:r>
            <a:r>
              <a:rPr lang="it-IT" baseline="0" dirty="0" smtClean="0"/>
              <a:t> mode</a:t>
            </a:r>
            <a:endParaRPr lang="it-IT" dirty="0" smtClean="0"/>
          </a:p>
          <a:p>
            <a:r>
              <a:rPr lang="it-IT" dirty="0" err="1" smtClean="0"/>
              <a:t>Investigation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discharging</a:t>
            </a:r>
            <a:r>
              <a:rPr lang="it-IT" dirty="0" smtClean="0"/>
              <a:t> system performance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improved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/</a:t>
            </a:r>
            <a:r>
              <a:rPr lang="it-IT" baseline="0" dirty="0" err="1" smtClean="0"/>
              <a:t>configuration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representativness</a:t>
            </a:r>
            <a:endParaRPr lang="it-IT" baseline="0" dirty="0" smtClean="0"/>
          </a:p>
          <a:p>
            <a:r>
              <a:rPr lang="it-IT" baseline="0" dirty="0" err="1" smtClean="0"/>
              <a:t>Both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pendulum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yield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show the </a:t>
            </a:r>
            <a:r>
              <a:rPr lang="it-IT" baseline="0" dirty="0" err="1" smtClean="0"/>
              <a:t>possibility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mismatch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Yield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commonly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factor</a:t>
            </a:r>
            <a:r>
              <a:rPr lang="it-IT" baseline="0" dirty="0" smtClean="0"/>
              <a:t> 10, </a:t>
            </a:r>
            <a:r>
              <a:rPr lang="it-IT" baseline="0" dirty="0" err="1" smtClean="0"/>
              <a:t>worst</a:t>
            </a:r>
            <a:r>
              <a:rPr lang="it-IT" baseline="0" dirty="0" smtClean="0"/>
              <a:t> case </a:t>
            </a:r>
            <a:r>
              <a:rPr lang="it-IT" baseline="0" dirty="0" err="1" smtClean="0"/>
              <a:t>factor</a:t>
            </a:r>
            <a:r>
              <a:rPr lang="it-IT" baseline="0" dirty="0" smtClean="0"/>
              <a:t> 100 (</a:t>
            </a:r>
            <a:r>
              <a:rPr lang="it-IT" baseline="0" dirty="0" err="1" smtClean="0"/>
              <a:t>strongly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upon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contaminations</a:t>
            </a:r>
            <a:r>
              <a:rPr lang="it-IT" baseline="0" dirty="0" smtClean="0"/>
              <a:t>) </a:t>
            </a:r>
          </a:p>
          <a:p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make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discharging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process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strongly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upon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Vinj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Vactuation</a:t>
            </a:r>
            <a:endParaRPr lang="it-IT" baseline="0" dirty="0" smtClean="0"/>
          </a:p>
          <a:p>
            <a:r>
              <a:rPr lang="it-IT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discharge</a:t>
            </a:r>
            <a:r>
              <a:rPr lang="it-IT" baseline="0" dirty="0" smtClean="0"/>
              <a:t> the TM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0 </a:t>
            </a:r>
            <a:r>
              <a:rPr lang="it-IT" baseline="0" dirty="0" err="1" smtClean="0"/>
              <a:t>even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worst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observed</a:t>
            </a:r>
            <a:r>
              <a:rPr lang="it-IT" baseline="0" dirty="0" smtClean="0"/>
              <a:t> case, </a:t>
            </a:r>
            <a:r>
              <a:rPr lang="it-IT" baseline="0" dirty="0" err="1" smtClean="0"/>
              <a:t>byreducing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Vinj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implementinga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particular</a:t>
            </a:r>
            <a:r>
              <a:rPr lang="it-IT" baseline="0" dirty="0" smtClean="0"/>
              <a:t> SC/</a:t>
            </a:r>
            <a:r>
              <a:rPr lang="it-IT" baseline="0" dirty="0" err="1" smtClean="0"/>
              <a:t>TMs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control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scheme</a:t>
            </a:r>
            <a:endParaRPr lang="it-IT" baseline="0" dirty="0" smtClean="0"/>
          </a:p>
          <a:p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non </a:t>
            </a:r>
            <a:r>
              <a:rPr lang="it-IT" baseline="0" dirty="0" err="1" smtClean="0"/>
              <a:t>compatible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science mode-</a:t>
            </a:r>
            <a:r>
              <a:rPr lang="it-IT" baseline="0" dirty="0" smtClean="0">
                <a:sym typeface="Wingdings" pitchFamily="2" charset="2"/>
              </a:rPr>
              <a:t> </a:t>
            </a:r>
            <a:r>
              <a:rPr lang="it-IT" baseline="0" dirty="0" err="1" smtClean="0">
                <a:sym typeface="Wingdings" pitchFamily="2" charset="2"/>
              </a:rPr>
              <a:t>make</a:t>
            </a:r>
            <a:r>
              <a:rPr lang="it-IT" baseline="0" dirty="0" smtClean="0">
                <a:sym typeface="Wingdings" pitchFamily="2" charset="2"/>
              </a:rPr>
              <a:t> the system more </a:t>
            </a:r>
            <a:r>
              <a:rPr lang="it-IT" baseline="0" dirty="0" err="1" smtClean="0">
                <a:sym typeface="Wingdings" pitchFamily="2" charset="2"/>
              </a:rPr>
              <a:t>roubust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with</a:t>
            </a:r>
            <a:r>
              <a:rPr lang="it-IT" baseline="0" dirty="0" smtClean="0">
                <a:sym typeface="Wingdings" pitchFamily="2" charset="2"/>
              </a:rPr>
              <a:t> high </a:t>
            </a:r>
            <a:r>
              <a:rPr lang="it-IT" baseline="0" dirty="0" err="1" smtClean="0">
                <a:sym typeface="Wingdings" pitchFamily="2" charset="2"/>
              </a:rPr>
              <a:t>yield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option</a:t>
            </a:r>
            <a:r>
              <a:rPr lang="it-IT" baseline="0" dirty="0" smtClean="0">
                <a:sym typeface="Wingdings" pitchFamily="2" charset="2"/>
              </a:rPr>
              <a:t> under </a:t>
            </a:r>
            <a:r>
              <a:rPr lang="it-IT" baseline="0" dirty="0" err="1" smtClean="0">
                <a:sym typeface="Wingdings" pitchFamily="2" charset="2"/>
              </a:rPr>
              <a:t>investigations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with</a:t>
            </a:r>
            <a:r>
              <a:rPr lang="it-IT" baseline="0" dirty="0" smtClean="0">
                <a:sym typeface="Wingdings" pitchFamily="2" charset="2"/>
              </a:rPr>
              <a:t> (</a:t>
            </a:r>
            <a:r>
              <a:rPr lang="it-IT" baseline="0" dirty="0" err="1" smtClean="0">
                <a:sym typeface="Wingdings" pitchFamily="2" charset="2"/>
              </a:rPr>
              <a:t>adjustments</a:t>
            </a:r>
            <a:r>
              <a:rPr lang="it-IT" baseline="0" dirty="0" smtClean="0">
                <a:sym typeface="Wingdings" pitchFamily="2" charset="2"/>
              </a:rPr>
              <a:t>)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voltage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drop</a:t>
            </a:r>
            <a:r>
              <a:rPr lang="it-IT" baseline="0" dirty="0" smtClean="0"/>
              <a:t> in the gap </a:t>
            </a:r>
            <a:r>
              <a:rPr lang="it-IT" baseline="0" dirty="0" err="1" smtClean="0"/>
              <a:t>where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there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photo-electrons</a:t>
            </a:r>
            <a:r>
              <a:rPr lang="it-IT" baseline="0" dirty="0" smtClean="0"/>
              <a:t> : 0.6 V the </a:t>
            </a:r>
            <a:r>
              <a:rPr lang="it-IT" baseline="0" dirty="0" err="1" smtClean="0"/>
              <a:t>Yapp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zero, </a:t>
            </a:r>
            <a:r>
              <a:rPr lang="it-IT" baseline="0" dirty="0" err="1" smtClean="0"/>
              <a:t>use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electrodes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increas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ethe</a:t>
            </a:r>
            <a:r>
              <a:rPr lang="it-IT" baseline="0" dirty="0" smtClean="0"/>
              <a:t> VTM  and </a:t>
            </a:r>
            <a:r>
              <a:rPr lang="it-IT" baseline="0" dirty="0" err="1" smtClean="0"/>
              <a:t>bring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electrodes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illuminated</a:t>
            </a:r>
            <a:r>
              <a:rPr lang="it-IT" baseline="0" dirty="0" smtClean="0"/>
              <a:t>  gap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much</a:t>
            </a:r>
            <a:r>
              <a:rPr lang="it-IT" baseline="0" dirty="0" smtClean="0"/>
              <a:t> negative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possible</a:t>
            </a:r>
            <a:endParaRPr lang="it-IT" dirty="0" smtClean="0"/>
          </a:p>
          <a:p>
            <a:r>
              <a:rPr lang="it-IT" dirty="0" err="1" smtClean="0"/>
              <a:t>improvement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Investigation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discharging</a:t>
            </a:r>
            <a:r>
              <a:rPr lang="it-IT" dirty="0" smtClean="0"/>
              <a:t> system performance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improved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/</a:t>
            </a:r>
            <a:r>
              <a:rPr lang="it-IT" baseline="0" dirty="0" err="1" smtClean="0"/>
              <a:t>configuration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representativness</a:t>
            </a:r>
            <a:endParaRPr lang="it-IT" baseline="0" dirty="0" smtClean="0"/>
          </a:p>
          <a:p>
            <a:r>
              <a:rPr lang="it-IT" baseline="0" dirty="0" err="1" smtClean="0"/>
              <a:t>Both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pendulum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yield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show the </a:t>
            </a:r>
            <a:r>
              <a:rPr lang="it-IT" baseline="0" dirty="0" err="1" smtClean="0"/>
              <a:t>possibility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mismatch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Yield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commonly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factor</a:t>
            </a:r>
            <a:r>
              <a:rPr lang="it-IT" baseline="0" dirty="0" smtClean="0"/>
              <a:t> 10, </a:t>
            </a:r>
            <a:r>
              <a:rPr lang="it-IT" baseline="0" dirty="0" err="1" smtClean="0"/>
              <a:t>worst</a:t>
            </a:r>
            <a:r>
              <a:rPr lang="it-IT" baseline="0" dirty="0" smtClean="0"/>
              <a:t> case </a:t>
            </a:r>
            <a:r>
              <a:rPr lang="it-IT" baseline="0" dirty="0" err="1" smtClean="0"/>
              <a:t>factor</a:t>
            </a:r>
            <a:r>
              <a:rPr lang="it-IT" baseline="0" dirty="0" smtClean="0"/>
              <a:t> 100 (</a:t>
            </a:r>
            <a:r>
              <a:rPr lang="it-IT" baseline="0" dirty="0" err="1" smtClean="0"/>
              <a:t>strongly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upon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contaminations</a:t>
            </a:r>
            <a:r>
              <a:rPr lang="it-IT" baseline="0" dirty="0" smtClean="0"/>
              <a:t>) </a:t>
            </a:r>
          </a:p>
          <a:p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make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discharging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process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strongly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upon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Vinj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Vactuation</a:t>
            </a:r>
            <a:endParaRPr lang="it-IT" baseline="0" dirty="0" smtClean="0"/>
          </a:p>
          <a:p>
            <a:r>
              <a:rPr lang="it-IT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discharge</a:t>
            </a:r>
            <a:r>
              <a:rPr lang="it-IT" baseline="0" dirty="0" smtClean="0"/>
              <a:t> the TM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0 </a:t>
            </a:r>
            <a:r>
              <a:rPr lang="it-IT" baseline="0" dirty="0" err="1" smtClean="0"/>
              <a:t>even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worst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observed</a:t>
            </a:r>
            <a:r>
              <a:rPr lang="it-IT" baseline="0" dirty="0" smtClean="0"/>
              <a:t> case, </a:t>
            </a:r>
            <a:r>
              <a:rPr lang="it-IT" baseline="0" dirty="0" err="1" smtClean="0"/>
              <a:t>byreducing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Vinj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implementinga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particular</a:t>
            </a:r>
            <a:r>
              <a:rPr lang="it-IT" baseline="0" dirty="0" smtClean="0"/>
              <a:t> SC/</a:t>
            </a:r>
            <a:r>
              <a:rPr lang="it-IT" baseline="0" dirty="0" err="1" smtClean="0"/>
              <a:t>TMs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control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scheme</a:t>
            </a:r>
            <a:endParaRPr lang="it-IT" baseline="0" dirty="0" smtClean="0"/>
          </a:p>
          <a:p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non </a:t>
            </a:r>
            <a:r>
              <a:rPr lang="it-IT" baseline="0" dirty="0" err="1" smtClean="0"/>
              <a:t>compatible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science mode-</a:t>
            </a:r>
            <a:r>
              <a:rPr lang="it-IT" baseline="0" dirty="0" smtClean="0">
                <a:sym typeface="Wingdings" pitchFamily="2" charset="2"/>
              </a:rPr>
              <a:t> </a:t>
            </a:r>
            <a:r>
              <a:rPr lang="it-IT" baseline="0" dirty="0" err="1" smtClean="0">
                <a:sym typeface="Wingdings" pitchFamily="2" charset="2"/>
              </a:rPr>
              <a:t>make</a:t>
            </a:r>
            <a:r>
              <a:rPr lang="it-IT" baseline="0" dirty="0" smtClean="0">
                <a:sym typeface="Wingdings" pitchFamily="2" charset="2"/>
              </a:rPr>
              <a:t> the system more </a:t>
            </a:r>
            <a:r>
              <a:rPr lang="it-IT" baseline="0" dirty="0" err="1" smtClean="0">
                <a:sym typeface="Wingdings" pitchFamily="2" charset="2"/>
              </a:rPr>
              <a:t>roubust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with</a:t>
            </a:r>
            <a:r>
              <a:rPr lang="it-IT" baseline="0" dirty="0" smtClean="0">
                <a:sym typeface="Wingdings" pitchFamily="2" charset="2"/>
              </a:rPr>
              <a:t> high </a:t>
            </a:r>
            <a:r>
              <a:rPr lang="it-IT" baseline="0" dirty="0" err="1" smtClean="0">
                <a:sym typeface="Wingdings" pitchFamily="2" charset="2"/>
              </a:rPr>
              <a:t>yield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option</a:t>
            </a:r>
            <a:r>
              <a:rPr lang="it-IT" baseline="0" dirty="0" smtClean="0">
                <a:sym typeface="Wingdings" pitchFamily="2" charset="2"/>
              </a:rPr>
              <a:t> under </a:t>
            </a:r>
            <a:r>
              <a:rPr lang="it-IT" baseline="0" dirty="0" err="1" smtClean="0">
                <a:sym typeface="Wingdings" pitchFamily="2" charset="2"/>
              </a:rPr>
              <a:t>investigations</a:t>
            </a:r>
            <a:r>
              <a:rPr lang="it-IT" baseline="0" dirty="0" smtClean="0">
                <a:sym typeface="Wingdings" pitchFamily="2" charset="2"/>
              </a:rPr>
              <a:t> </a:t>
            </a:r>
            <a:r>
              <a:rPr lang="it-IT" baseline="0" dirty="0" err="1" smtClean="0">
                <a:sym typeface="Wingdings" pitchFamily="2" charset="2"/>
              </a:rPr>
              <a:t>with</a:t>
            </a:r>
            <a:r>
              <a:rPr lang="it-IT" baseline="0" dirty="0" smtClean="0">
                <a:sym typeface="Wingdings" pitchFamily="2" charset="2"/>
              </a:rPr>
              <a:t> (</a:t>
            </a:r>
            <a:r>
              <a:rPr lang="it-IT" baseline="0" dirty="0" err="1" smtClean="0">
                <a:sym typeface="Wingdings" pitchFamily="2" charset="2"/>
              </a:rPr>
              <a:t>adjustments</a:t>
            </a:r>
            <a:r>
              <a:rPr lang="it-IT" baseline="0" dirty="0" smtClean="0">
                <a:sym typeface="Wingdings" pitchFamily="2" charset="2"/>
              </a:rPr>
              <a:t>)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voltage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drop</a:t>
            </a:r>
            <a:r>
              <a:rPr lang="it-IT" baseline="0" dirty="0" smtClean="0"/>
              <a:t> in the gap </a:t>
            </a:r>
            <a:r>
              <a:rPr lang="it-IT" baseline="0" dirty="0" err="1" smtClean="0"/>
              <a:t>where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there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photo-electrons</a:t>
            </a:r>
            <a:r>
              <a:rPr lang="it-IT" baseline="0" dirty="0" smtClean="0"/>
              <a:t> : 0.6 V the </a:t>
            </a:r>
            <a:r>
              <a:rPr lang="it-IT" baseline="0" dirty="0" err="1" smtClean="0"/>
              <a:t>Yapp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zero, </a:t>
            </a:r>
            <a:r>
              <a:rPr lang="it-IT" baseline="0" dirty="0" err="1" smtClean="0"/>
              <a:t>use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electrodes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increas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ethe</a:t>
            </a:r>
            <a:r>
              <a:rPr lang="it-IT" baseline="0" dirty="0" smtClean="0"/>
              <a:t> VTM  and </a:t>
            </a:r>
            <a:r>
              <a:rPr lang="it-IT" baseline="0" dirty="0" err="1" smtClean="0"/>
              <a:t>bring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electrodes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illuminated</a:t>
            </a:r>
            <a:r>
              <a:rPr lang="it-IT" baseline="0" dirty="0" smtClean="0"/>
              <a:t>  gap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much</a:t>
            </a:r>
            <a:r>
              <a:rPr lang="it-IT" baseline="0" dirty="0" smtClean="0"/>
              <a:t> negative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possible</a:t>
            </a:r>
            <a:endParaRPr lang="it-IT" dirty="0" smtClean="0"/>
          </a:p>
          <a:p>
            <a:r>
              <a:rPr lang="it-IT" dirty="0" err="1" smtClean="0"/>
              <a:t>improvement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induce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time-varying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strains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spacetime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can be detected by measuring changes in the separation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fiducial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masses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LISA concept for directly detecting the oscillating strain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spacetime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caused 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gravitational waves underlies all laser interferometer-based gravitational wave detectors and was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 by Bondi6: the passage of the wave is detected by measuring the time-varying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 of distances between free-falling mirrors.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science instrumentation of LISA fulfills the two main functions described in the previous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section: (1) measure changes in the separation between test masses with the requisite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displacement sensitivity and (2) limit disturbances to those test masses so that their spurious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acceleration will not be confused with the gravitational wave signal. In the subsections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follow, a functional description of the science instrumentation is given,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ith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laser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interferometry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LISA can be thought of as a “Michelson interferometer in space”, its actual implementation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quite different from a conventional Michelson interferometer. The experimental approach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closer to that of spacecraft Doppler tracking, in which the observed quantity is the frequency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 in the signal from a distant spacecraft. In LISA, each spacecraft sends a beam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laser light to each of the other two distant spacecraft, and in turn receives a beam from each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them. The received laser light is coherently combined at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light from 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reference laser, and the frequency difference is recorded as a beat signal. The beat signals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recorded at each of the three spacecraft are delayed in time and recombined in a technique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called “Time Delay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Interferometry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(Tinto 2005), which essentially creates three virtual Michelson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interferometers whose output signals represent the basic LISA science data stream.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 LISA probing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485D3-B8A2-44DB-8E3F-269FAC2CB244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82060-33D1-4B78-9437-8B9FFCA81BB5}" type="slidenum">
              <a:rPr lang="en-US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How</a:t>
            </a:r>
            <a:r>
              <a:rPr lang="it-IT" dirty="0" smtClean="0"/>
              <a:t> do </a:t>
            </a:r>
            <a:r>
              <a:rPr lang="it-IT" dirty="0" err="1" smtClean="0"/>
              <a:t>we</a:t>
            </a:r>
            <a:r>
              <a:rPr lang="it-IT" dirty="0" smtClean="0"/>
              <a:t> investigate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parasitic</a:t>
            </a:r>
            <a:r>
              <a:rPr lang="it-IT" dirty="0" smtClean="0"/>
              <a:t> </a:t>
            </a:r>
            <a:r>
              <a:rPr lang="it-IT" dirty="0" err="1" smtClean="0"/>
              <a:t>forces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LPF?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 relative position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two</a:t>
            </a:r>
            <a:r>
              <a:rPr lang="it-IT" dirty="0" smtClean="0"/>
              <a:t> test </a:t>
            </a:r>
            <a:r>
              <a:rPr lang="it-IT" dirty="0" err="1" smtClean="0"/>
              <a:t>masses</a:t>
            </a:r>
            <a:r>
              <a:rPr lang="it-IT" dirty="0" smtClean="0"/>
              <a:t> </a:t>
            </a:r>
            <a:r>
              <a:rPr lang="it-IT" dirty="0" err="1" smtClean="0"/>
              <a:t>read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a </a:t>
            </a:r>
            <a:r>
              <a:rPr lang="it-IT" dirty="0" err="1" smtClean="0"/>
              <a:t>differential</a:t>
            </a:r>
            <a:r>
              <a:rPr lang="it-IT" dirty="0" smtClean="0"/>
              <a:t> </a:t>
            </a:r>
            <a:r>
              <a:rPr lang="it-IT" dirty="0" err="1" smtClean="0"/>
              <a:t>interferometer</a:t>
            </a:r>
            <a:r>
              <a:rPr lang="it-IT" dirty="0" smtClean="0"/>
              <a:t> </a:t>
            </a:r>
            <a:r>
              <a:rPr lang="it-IT" dirty="0" err="1" smtClean="0"/>
              <a:t>bring</a:t>
            </a:r>
            <a:r>
              <a:rPr lang="it-IT" dirty="0" smtClean="0"/>
              <a:t> information </a:t>
            </a:r>
            <a:r>
              <a:rPr lang="it-IT" dirty="0" err="1" smtClean="0"/>
              <a:t>about</a:t>
            </a:r>
            <a:r>
              <a:rPr lang="it-IT" dirty="0" smtClean="0"/>
              <a:t> the </a:t>
            </a:r>
            <a:r>
              <a:rPr lang="it-IT" dirty="0" err="1" smtClean="0"/>
              <a:t>stray</a:t>
            </a:r>
            <a:r>
              <a:rPr lang="it-IT" dirty="0" smtClean="0"/>
              <a:t> </a:t>
            </a:r>
            <a:r>
              <a:rPr lang="it-IT" dirty="0" err="1" smtClean="0"/>
              <a:t>forces</a:t>
            </a:r>
            <a:r>
              <a:rPr lang="it-IT" dirty="0" smtClean="0"/>
              <a:t> </a:t>
            </a:r>
            <a:r>
              <a:rPr lang="it-IT" dirty="0" err="1" smtClean="0"/>
              <a:t>acting</a:t>
            </a:r>
            <a:r>
              <a:rPr lang="it-IT" dirty="0" smtClean="0"/>
              <a:t> on </a:t>
            </a:r>
            <a:r>
              <a:rPr lang="it-IT" dirty="0" err="1" smtClean="0"/>
              <a:t>TMs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-------------------METTI I NUMERI!!!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D6F07-C100-4A71-B059-02D41FD57EF6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ALSO  a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fraction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entries</a:t>
            </a:r>
            <a:r>
              <a:rPr lang="it-IT" dirty="0" smtClean="0"/>
              <a:t> are </a:t>
            </a:r>
            <a:r>
              <a:rPr lang="it-IT" dirty="0" err="1" smtClean="0"/>
              <a:t>supported</a:t>
            </a:r>
            <a:r>
              <a:rPr lang="it-IT" dirty="0" smtClean="0"/>
              <a:t> </a:t>
            </a:r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experimental</a:t>
            </a:r>
            <a:r>
              <a:rPr lang="it-IT" dirty="0" smtClean="0"/>
              <a:t> test, in </a:t>
            </a:r>
            <a:r>
              <a:rPr lang="it-IT" dirty="0" err="1" smtClean="0"/>
              <a:t>almost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prototype</a:t>
            </a:r>
            <a:r>
              <a:rPr lang="it-IT" baseline="0" dirty="0" smtClean="0"/>
              <a:t> hardware </a:t>
            </a:r>
            <a:r>
              <a:rPr lang="it-IT" baseline="0" dirty="0" err="1" smtClean="0"/>
              <a:t>representative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final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flifght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hardware.For</a:t>
            </a:r>
            <a:r>
              <a:rPr lang="it-IT" baseline="0" dirty="0" smtClean="0"/>
              <a:t> some </a:t>
            </a:r>
            <a:r>
              <a:rPr lang="it-IT" baseline="0" dirty="0" err="1" smtClean="0"/>
              <a:t>parametersteh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integrated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simulations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based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efinal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fligth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configuration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system</a:t>
            </a:r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rest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only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measured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orbit</a:t>
            </a:r>
            <a:r>
              <a:rPr lang="it-IT" baseline="0" dirty="0" smtClean="0"/>
              <a:t>. </a:t>
            </a:r>
          </a:p>
          <a:p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case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sorces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involve the </a:t>
            </a:r>
            <a:r>
              <a:rPr lang="it-IT" baseline="0" dirty="0" err="1" smtClean="0"/>
              <a:t>coupling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real</a:t>
            </a:r>
            <a:r>
              <a:rPr lang="it-IT" baseline="0" dirty="0" smtClean="0"/>
              <a:t> SC/TM </a:t>
            </a:r>
            <a:r>
              <a:rPr lang="it-IT" baseline="0" dirty="0" err="1" smtClean="0"/>
              <a:t>displacement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coupling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spacecraft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motion</a:t>
            </a:r>
            <a:r>
              <a:rPr lang="it-IT" baseline="0" dirty="0" smtClean="0"/>
              <a:t> via </a:t>
            </a:r>
            <a:r>
              <a:rPr lang="it-IT" baseline="0" dirty="0" err="1" smtClean="0"/>
              <a:t>force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gradients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spacecraft</a:t>
            </a:r>
            <a:r>
              <a:rPr lang="it-IT" baseline="0" dirty="0" smtClean="0"/>
              <a:t> self </a:t>
            </a:r>
            <a:r>
              <a:rPr lang="it-IT" baseline="0" dirty="0" err="1" smtClean="0"/>
              <a:t>gravity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metrology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noidse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pick</a:t>
            </a:r>
            <a:r>
              <a:rPr lang="it-IT" baseline="0" dirty="0" smtClean="0"/>
              <a:t> up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differentDOF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2AA3-1661-4505-A8B7-A04D5BBEBA29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Given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GRS and TM,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concentrate </a:t>
            </a:r>
            <a:r>
              <a:rPr lang="it-IT" baseline="0" dirty="0" err="1" smtClean="0"/>
              <a:t>largely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small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TM </a:t>
            </a:r>
            <a:r>
              <a:rPr lang="it-IT" baseline="0" dirty="0" err="1" smtClean="0"/>
              <a:t>surrounded</a:t>
            </a:r>
            <a:r>
              <a:rPr lang="it-IT" baseline="0" dirty="0" smtClean="0"/>
              <a:t> inside GRS. 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prototypes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recently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importantly</a:t>
            </a:r>
            <a:r>
              <a:rPr lang="it-IT" baseline="0" dirty="0" smtClean="0"/>
              <a:t> replica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FM. 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pendulums</a:t>
            </a:r>
            <a:r>
              <a:rPr lang="it-IT" baseline="0" dirty="0" smtClean="0"/>
              <a:t>, more sensitive 1TM and more </a:t>
            </a:r>
            <a:r>
              <a:rPr lang="it-IT" baseline="0" dirty="0" err="1" smtClean="0"/>
              <a:t>representative</a:t>
            </a:r>
            <a:r>
              <a:rPr lang="it-IT" baseline="0" dirty="0" smtClean="0"/>
              <a:t> 4TM. 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D6F07-C100-4A71-B059-02D41FD57EF6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EDB5B85-C192-4FB4-9878-BA2B4AC66AB5}" type="datetimeFigureOut">
              <a:rPr lang="it-IT" smtClean="0"/>
              <a:pPr/>
              <a:t>24/05/2011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2B2A2A5-25C4-4C1D-88A2-70F05FBC7D5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5.png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28.jpeg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2"/>
            <a:ext cx="4334375" cy="325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2937" y="2964653"/>
            <a:ext cx="4333905" cy="32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logounit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15082"/>
            <a:ext cx="246263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285720" y="142852"/>
            <a:ext cx="85411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 smtClean="0"/>
              <a:t>Force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Isolation</a:t>
            </a:r>
            <a:r>
              <a:rPr lang="it-IT" sz="3200" b="1" dirty="0" smtClean="0"/>
              <a:t> at 1 </a:t>
            </a:r>
            <a:r>
              <a:rPr lang="it-IT" sz="3200" b="1" dirty="0" err="1" smtClean="0"/>
              <a:t>mHz</a:t>
            </a:r>
            <a:r>
              <a:rPr lang="it-IT" sz="3200" b="1" dirty="0" smtClean="0"/>
              <a:t>:</a:t>
            </a:r>
          </a:p>
          <a:p>
            <a:pPr algn="ctr"/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torsion</a:t>
            </a:r>
            <a:r>
              <a:rPr lang="it-IT" sz="2400" dirty="0" smtClean="0"/>
              <a:t> </a:t>
            </a:r>
            <a:r>
              <a:rPr lang="it-IT" sz="2400" dirty="0" err="1" smtClean="0"/>
              <a:t>pendulum</a:t>
            </a:r>
            <a:r>
              <a:rPr lang="it-IT" sz="2400" dirty="0" smtClean="0"/>
              <a:t> </a:t>
            </a:r>
            <a:r>
              <a:rPr lang="it-IT" sz="2400" dirty="0" err="1" smtClean="0"/>
              <a:t>ground</a:t>
            </a:r>
            <a:r>
              <a:rPr lang="it-IT" sz="2400" dirty="0" smtClean="0"/>
              <a:t> </a:t>
            </a:r>
            <a:r>
              <a:rPr lang="it-IT" sz="2400" dirty="0" err="1" smtClean="0"/>
              <a:t>testing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LISA  </a:t>
            </a:r>
            <a:r>
              <a:rPr lang="it-IT" sz="2400" dirty="0" err="1" smtClean="0"/>
              <a:t>Pathfinder</a:t>
            </a:r>
            <a:r>
              <a:rPr lang="it-IT" sz="2400" dirty="0" smtClean="0"/>
              <a:t> </a:t>
            </a:r>
            <a:r>
              <a:rPr lang="it-IT" sz="2400" dirty="0" err="1" smtClean="0"/>
              <a:t>mission</a:t>
            </a:r>
            <a:endParaRPr lang="it-IT" sz="2400" dirty="0"/>
          </a:p>
        </p:txBody>
      </p:sp>
      <p:pic>
        <p:nvPicPr>
          <p:cNvPr id="12" name="Picture 2" descr="INFN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6050903"/>
            <a:ext cx="1071538" cy="8070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cxnSp>
        <p:nvCxnSpPr>
          <p:cNvPr id="11" name="Connettore 1 10"/>
          <p:cNvCxnSpPr/>
          <p:nvPr/>
        </p:nvCxnSpPr>
        <p:spPr>
          <a:xfrm rot="5400000" flipH="1" flipV="1">
            <a:off x="5433438" y="2853314"/>
            <a:ext cx="2707868" cy="158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Arco 13"/>
          <p:cNvSpPr/>
          <p:nvPr/>
        </p:nvSpPr>
        <p:spPr>
          <a:xfrm flipH="1" flipV="1">
            <a:off x="6429388" y="3571876"/>
            <a:ext cx="714380" cy="142876"/>
          </a:xfrm>
          <a:prstGeom prst="arc">
            <a:avLst>
              <a:gd name="adj1" fmla="val 5711443"/>
              <a:gd name="adj2" fmla="val 0"/>
            </a:avLst>
          </a:prstGeom>
          <a:ln w="2222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571736" y="1214422"/>
            <a:ext cx="4019050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Rita Dolesi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2000" dirty="0" smtClean="0"/>
              <a:t>Università di Trento/INFN</a:t>
            </a:r>
            <a:endParaRPr lang="it-IT" sz="2000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sz="2000" dirty="0" err="1" smtClean="0"/>
              <a:t>for</a:t>
            </a:r>
            <a:r>
              <a:rPr lang="it-IT" sz="2000" dirty="0" smtClean="0"/>
              <a:t> the LISA </a:t>
            </a:r>
            <a:r>
              <a:rPr lang="it-IT" sz="2000" dirty="0" err="1" smtClean="0"/>
              <a:t>Pathfinder</a:t>
            </a:r>
            <a:r>
              <a:rPr lang="it-IT" sz="2000" dirty="0" smtClean="0"/>
              <a:t> </a:t>
            </a:r>
            <a:r>
              <a:rPr lang="it-IT" sz="2000" dirty="0" err="1" smtClean="0"/>
              <a:t>collabor</a:t>
            </a:r>
            <a:r>
              <a:rPr lang="it-IT" dirty="0" err="1" smtClean="0"/>
              <a:t>ation</a:t>
            </a:r>
            <a:endParaRPr lang="it-IT" dirty="0" smtClean="0"/>
          </a:p>
          <a:p>
            <a:pPr algn="ctr" eaLnBrk="0" hangingPunct="0">
              <a:spcBef>
                <a:spcPct val="50000"/>
              </a:spcBef>
            </a:pP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14488"/>
            <a:ext cx="1500198" cy="148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112" descr="P516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357298"/>
            <a:ext cx="2389000" cy="195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14480" y="3286124"/>
            <a:ext cx="1543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smtClean="0"/>
              <a:t>Mo / Shapal EM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8992" y="3429000"/>
            <a:ext cx="22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Mo / Sapphire LPF EM</a:t>
            </a:r>
            <a:endParaRPr lang="it-IT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7286676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 GRS prototypes and LPF-like Test Masses :</a:t>
            </a:r>
          </a:p>
          <a:p>
            <a:pPr algn="ctr"/>
            <a:r>
              <a:rPr lang="en-US" sz="2800" b="1" dirty="0" smtClean="0"/>
              <a:t>increasing representativeness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LISA Symposium, Stanford, 29 June 2010</a:t>
            </a:r>
            <a:endParaRPr lang="it-IT" dirty="0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71546"/>
            <a:ext cx="1142976" cy="6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D:\ltp\ltp_IS_testing\2009-09-03 Inspecting TM with features\IMG_2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1212266" cy="1616206"/>
          </a:xfrm>
          <a:prstGeom prst="rect">
            <a:avLst/>
          </a:prstGeom>
          <a:noFill/>
        </p:spPr>
      </p:pic>
      <p:sp>
        <p:nvSpPr>
          <p:cNvPr id="25" name="TextBox 16"/>
          <p:cNvSpPr txBox="1"/>
          <p:nvPr/>
        </p:nvSpPr>
        <p:spPr>
          <a:xfrm>
            <a:off x="0" y="4500570"/>
            <a:ext cx="3929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Lightweight</a:t>
            </a:r>
            <a:r>
              <a:rPr lang="it-IT" sz="1600" dirty="0" smtClean="0"/>
              <a:t>  : </a:t>
            </a:r>
            <a:r>
              <a:rPr lang="it-IT" sz="1600" dirty="0" err="1" smtClean="0"/>
              <a:t>empty</a:t>
            </a:r>
            <a:r>
              <a:rPr lang="it-IT" sz="1600" dirty="0" smtClean="0"/>
              <a:t> TM in </a:t>
            </a:r>
            <a:r>
              <a:rPr lang="it-IT" sz="1600" dirty="0" err="1" smtClean="0"/>
              <a:t>gold</a:t>
            </a:r>
            <a:r>
              <a:rPr lang="it-IT" sz="1600" dirty="0" smtClean="0"/>
              <a:t> </a:t>
            </a:r>
            <a:r>
              <a:rPr lang="it-IT" sz="1600" dirty="0" err="1" smtClean="0"/>
              <a:t>coated</a:t>
            </a:r>
            <a:r>
              <a:rPr lang="it-IT" sz="1600" dirty="0" smtClean="0"/>
              <a:t> Al</a:t>
            </a:r>
          </a:p>
        </p:txBody>
      </p:sp>
      <p:pic>
        <p:nvPicPr>
          <p:cNvPr id="27" name="Picture 7" descr="\\quercus.science.unitn.it\E (quercus)\ltp\ltp_IS_testing\IMG_22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5214950"/>
            <a:ext cx="1863757" cy="1397946"/>
          </a:xfrm>
          <a:prstGeom prst="rect">
            <a:avLst/>
          </a:prstGeom>
          <a:noFill/>
        </p:spPr>
      </p:pic>
      <p:pic>
        <p:nvPicPr>
          <p:cNvPr id="28" name="Immagine 27" descr="Tm3_1.jpg"/>
          <p:cNvPicPr>
            <a:picLocks noChangeAspect="1"/>
          </p:cNvPicPr>
          <p:nvPr/>
        </p:nvPicPr>
        <p:blipFill>
          <a:blip r:embed="rId8" cstate="print"/>
          <a:srcRect l="21190" t="9956" r="23839" b="21902"/>
          <a:stretch>
            <a:fillRect/>
          </a:stretch>
        </p:blipFill>
        <p:spPr>
          <a:xfrm>
            <a:off x="4214810" y="4000504"/>
            <a:ext cx="1642516" cy="2714621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214282" y="2071678"/>
            <a:ext cx="85953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/>
              <a:t>GRS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-142908" y="2714620"/>
            <a:ext cx="150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4 mm </a:t>
            </a:r>
            <a:r>
              <a:rPr lang="it-IT" sz="1600" dirty="0" err="1" smtClean="0"/>
              <a:t>gaps</a:t>
            </a:r>
            <a:r>
              <a:rPr lang="it-IT" sz="1600" dirty="0" smtClean="0"/>
              <a:t>, </a:t>
            </a:r>
          </a:p>
          <a:p>
            <a:pPr algn="ctr"/>
            <a:r>
              <a:rPr lang="it-IT" sz="1600" dirty="0" smtClean="0"/>
              <a:t>LPF </a:t>
            </a:r>
            <a:r>
              <a:rPr lang="it-IT" sz="1600" dirty="0" err="1" smtClean="0"/>
              <a:t>geometry</a:t>
            </a:r>
            <a:endParaRPr lang="it-IT" sz="1600" dirty="0" smtClean="0"/>
          </a:p>
        </p:txBody>
      </p:sp>
      <p:sp>
        <p:nvSpPr>
          <p:cNvPr id="34" name="CasellaDiTesto 33"/>
          <p:cNvSpPr txBox="1"/>
          <p:nvPr/>
        </p:nvSpPr>
        <p:spPr>
          <a:xfrm>
            <a:off x="0" y="3929066"/>
            <a:ext cx="1571636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LPF-like TM</a:t>
            </a:r>
            <a:endParaRPr lang="it-IT" sz="2000" dirty="0" smtClean="0"/>
          </a:p>
        </p:txBody>
      </p:sp>
      <p:cxnSp>
        <p:nvCxnSpPr>
          <p:cNvPr id="36" name="Connettore 1 35"/>
          <p:cNvCxnSpPr/>
          <p:nvPr/>
        </p:nvCxnSpPr>
        <p:spPr>
          <a:xfrm>
            <a:off x="0" y="3857628"/>
            <a:ext cx="9144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5929322" y="0"/>
            <a:ext cx="3214678" cy="6858000"/>
            <a:chOff x="5929322" y="0"/>
            <a:chExt cx="3214678" cy="6858000"/>
          </a:xfrm>
        </p:grpSpPr>
        <p:sp>
          <p:nvSpPr>
            <p:cNvPr id="39" name="Rettangolo 38"/>
            <p:cNvSpPr/>
            <p:nvPr/>
          </p:nvSpPr>
          <p:spPr>
            <a:xfrm>
              <a:off x="5929322" y="357166"/>
              <a:ext cx="3214678" cy="650083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 t="14166" b="4047"/>
            <a:stretch>
              <a:fillRect/>
            </a:stretch>
          </p:blipFill>
          <p:spPr bwMode="auto">
            <a:xfrm>
              <a:off x="6072198" y="428604"/>
              <a:ext cx="2882480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Immagine 28" descr="Tm3_2.jpg"/>
            <p:cNvPicPr>
              <a:picLocks noChangeAspect="1"/>
            </p:cNvPicPr>
            <p:nvPr/>
          </p:nvPicPr>
          <p:blipFill>
            <a:blip r:embed="rId10" cstate="print"/>
            <a:srcRect l="18875" t="14015" r="14680" b="2803"/>
            <a:stretch>
              <a:fillRect/>
            </a:stretch>
          </p:blipFill>
          <p:spPr>
            <a:xfrm>
              <a:off x="6215074" y="4000504"/>
              <a:ext cx="2571768" cy="24146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  <p:sp>
          <p:nvSpPr>
            <p:cNvPr id="30" name="TextBox 6"/>
            <p:cNvSpPr txBox="1"/>
            <p:nvPr/>
          </p:nvSpPr>
          <p:spPr>
            <a:xfrm>
              <a:off x="7072330" y="4000504"/>
              <a:ext cx="168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 smtClean="0"/>
                <a:t>nm</a:t>
              </a:r>
              <a:r>
                <a:rPr lang="it-IT" dirty="0" smtClean="0"/>
                <a:t>  </a:t>
              </a:r>
              <a:r>
                <a:rPr lang="it-IT" dirty="0" err="1" smtClean="0"/>
                <a:t>roughness</a:t>
              </a:r>
              <a:r>
                <a:rPr lang="it-IT" dirty="0" smtClean="0"/>
                <a:t> !</a:t>
              </a:r>
              <a:endParaRPr lang="it-IT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6500826" y="3357562"/>
              <a:ext cx="2071702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2000" dirty="0" smtClean="0">
                  <a:solidFill>
                    <a:srgbClr val="FFFF00"/>
                  </a:solidFill>
                </a:rPr>
                <a:t>LPF </a:t>
              </a:r>
              <a:r>
                <a:rPr lang="it-IT" sz="2000" dirty="0" err="1" smtClean="0">
                  <a:solidFill>
                    <a:srgbClr val="FFFF00"/>
                  </a:solidFill>
                </a:rPr>
                <a:t>FM-replica</a:t>
              </a:r>
              <a:endParaRPr lang="it-IT" sz="20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6215074" y="6457890"/>
              <a:ext cx="2571768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 err="1" smtClean="0">
                  <a:solidFill>
                    <a:srgbClr val="FFFF00"/>
                  </a:solidFill>
                </a:rPr>
                <a:t>Same</a:t>
              </a:r>
              <a:r>
                <a:rPr lang="it-IT" sz="2000" dirty="0" smtClean="0">
                  <a:solidFill>
                    <a:srgbClr val="FFFF00"/>
                  </a:solidFill>
                </a:rPr>
                <a:t> FM TM </a:t>
              </a:r>
              <a:r>
                <a:rPr lang="it-IT" sz="2000" dirty="0" err="1" smtClean="0">
                  <a:solidFill>
                    <a:srgbClr val="FFFF00"/>
                  </a:solidFill>
                </a:rPr>
                <a:t>finishing</a:t>
              </a:r>
              <a:endParaRPr lang="it-IT" sz="20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7786710" y="0"/>
              <a:ext cx="1357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rgbClr val="FFFF00"/>
                  </a:solidFill>
                </a:rPr>
                <a:t>NOW !</a:t>
              </a:r>
              <a:endParaRPr lang="it-IT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Immagin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9813" y="836613"/>
            <a:ext cx="39687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PA090006.JPG"/>
          <p:cNvPicPr>
            <a:picLocks noChangeAspect="1"/>
          </p:cNvPicPr>
          <p:nvPr/>
        </p:nvPicPr>
        <p:blipFill>
          <a:blip r:embed="rId3"/>
          <a:srcRect l="21732" r="4347"/>
          <a:stretch>
            <a:fillRect/>
          </a:stretch>
        </p:blipFill>
        <p:spPr bwMode="auto">
          <a:xfrm>
            <a:off x="179388" y="1268413"/>
            <a:ext cx="4579937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ccel_noise_LISA_binarie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6548553" cy="379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5103674"/>
            <a:ext cx="814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rule out large class of TM surface disturbances at level </a:t>
            </a:r>
            <a:r>
              <a:rPr lang="it-IT" dirty="0" err="1" smtClean="0"/>
              <a:t>of</a:t>
            </a:r>
            <a:r>
              <a:rPr lang="it-IT" dirty="0" smtClean="0"/>
              <a:t> 30 fm/s</a:t>
            </a:r>
            <a:r>
              <a:rPr lang="it-IT" baseline="30000" dirty="0" smtClean="0"/>
              <a:t>2</a:t>
            </a:r>
            <a:r>
              <a:rPr lang="it-IT" dirty="0" smtClean="0"/>
              <a:t>/Hz</a:t>
            </a:r>
            <a:r>
              <a:rPr lang="it-IT" baseline="30000" dirty="0" smtClean="0"/>
              <a:t>1/2</a:t>
            </a:r>
            <a:r>
              <a:rPr lang="it-IT" dirty="0" smtClean="0"/>
              <a:t>   at 1 mHz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/>
              <a:t>  within </a:t>
            </a:r>
            <a:r>
              <a:rPr lang="it-IT" dirty="0" err="1" smtClean="0"/>
              <a:t>factor</a:t>
            </a:r>
            <a:r>
              <a:rPr lang="it-IT" dirty="0" smtClean="0"/>
              <a:t> 1.5 of LPF goal 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dirty="0" err="1" smtClean="0"/>
              <a:t>achieving</a:t>
            </a:r>
            <a:r>
              <a:rPr lang="it-IT" dirty="0" smtClean="0"/>
              <a:t>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 with LISA would allow observation of </a:t>
            </a:r>
            <a:r>
              <a:rPr lang="it-IT" dirty="0" err="1" smtClean="0"/>
              <a:t>galactic</a:t>
            </a:r>
            <a:r>
              <a:rPr lang="it-IT" dirty="0" smtClean="0"/>
              <a:t> </a:t>
            </a:r>
            <a:r>
              <a:rPr lang="it-IT" dirty="0" err="1" smtClean="0"/>
              <a:t>binaries</a:t>
            </a:r>
            <a:endParaRPr lang="it-IT" dirty="0" smtClean="0"/>
          </a:p>
          <a:p>
            <a:pPr lvl="1"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dirty="0" err="1" smtClean="0"/>
              <a:t>Not</a:t>
            </a:r>
            <a:r>
              <a:rPr lang="it-IT" dirty="0" smtClean="0"/>
              <a:t> sensitive </a:t>
            </a:r>
            <a:r>
              <a:rPr lang="it-IT" dirty="0" err="1" smtClean="0"/>
              <a:t>to</a:t>
            </a:r>
            <a:r>
              <a:rPr lang="it-IT" dirty="0" smtClean="0"/>
              <a:t> bulk </a:t>
            </a:r>
            <a:r>
              <a:rPr lang="it-IT" dirty="0" err="1" smtClean="0"/>
              <a:t>forces</a:t>
            </a:r>
            <a:r>
              <a:rPr lang="it-IT" dirty="0" smtClean="0"/>
              <a:t> (</a:t>
            </a:r>
            <a:r>
              <a:rPr lang="it-IT" dirty="0" err="1" smtClean="0"/>
              <a:t>gravity</a:t>
            </a:r>
            <a:r>
              <a:rPr lang="it-IT" dirty="0" smtClean="0"/>
              <a:t>, </a:t>
            </a:r>
            <a:r>
              <a:rPr lang="it-IT" dirty="0" err="1" smtClean="0"/>
              <a:t>magnetism</a:t>
            </a:r>
            <a:r>
              <a:rPr lang="it-IT" dirty="0" smtClean="0"/>
              <a:t>), </a:t>
            </a:r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spacecraft</a:t>
            </a:r>
            <a:r>
              <a:rPr lang="it-IT" dirty="0" smtClean="0"/>
              <a:t> </a:t>
            </a:r>
            <a:r>
              <a:rPr lang="it-IT" dirty="0" err="1" smtClean="0"/>
              <a:t>coupling</a:t>
            </a:r>
            <a:r>
              <a:rPr lang="it-IT" dirty="0" smtClean="0"/>
              <a:t> / </a:t>
            </a:r>
            <a:r>
              <a:rPr lang="it-IT" dirty="0" err="1" smtClean="0"/>
              <a:t>control</a:t>
            </a:r>
            <a:r>
              <a:rPr lang="it-IT" dirty="0" smtClean="0"/>
              <a:t>, </a:t>
            </a:r>
            <a:r>
              <a:rPr lang="it-IT" dirty="0" err="1" smtClean="0"/>
              <a:t>space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 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b="1" dirty="0" smtClean="0">
                <a:sym typeface="Wingdings" pitchFamily="2" charset="2"/>
              </a:rPr>
              <a:t>LISA </a:t>
            </a:r>
            <a:r>
              <a:rPr lang="it-IT" b="1" dirty="0" err="1" smtClean="0">
                <a:sym typeface="Wingdings" pitchFamily="2" charset="2"/>
              </a:rPr>
              <a:t>Pathfinder</a:t>
            </a:r>
            <a:r>
              <a:rPr lang="it-IT" b="1" dirty="0" smtClean="0"/>
              <a:t> </a:t>
            </a:r>
            <a:endParaRPr lang="it-IT" b="1" dirty="0"/>
          </a:p>
        </p:txBody>
      </p:sp>
      <p:pic>
        <p:nvPicPr>
          <p:cNvPr id="10" name="Picture 5" descr="P3110023"/>
          <p:cNvPicPr>
            <a:picLocks noChangeAspect="1" noChangeArrowheads="1"/>
          </p:cNvPicPr>
          <p:nvPr/>
        </p:nvPicPr>
        <p:blipFill>
          <a:blip r:embed="rId3" cstate="screen"/>
          <a:srcRect t="7407" b="10601"/>
          <a:stretch>
            <a:fillRect/>
          </a:stretch>
        </p:blipFill>
        <p:spPr bwMode="auto">
          <a:xfrm>
            <a:off x="6741813" y="3357562"/>
            <a:ext cx="2402187" cy="1477198"/>
          </a:xfrm>
          <a:prstGeom prst="rect">
            <a:avLst/>
          </a:prstGeom>
          <a:noFill/>
        </p:spPr>
      </p:pic>
      <p:pic>
        <p:nvPicPr>
          <p:cNvPr id="285698" name="Picture 2" descr="D:\ltp\sapphire_tests\photos\P709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142984"/>
            <a:ext cx="1407315" cy="18764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87624" y="170080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4TM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2276872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92D050"/>
                </a:solidFill>
              </a:rPr>
              <a:t>1TM (W)</a:t>
            </a:r>
            <a:endParaRPr lang="it-IT" b="1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299695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820BF"/>
                </a:solidFill>
              </a:rPr>
              <a:t>1TM (Si)</a:t>
            </a:r>
            <a:endParaRPr lang="it-IT" b="1" dirty="0">
              <a:solidFill>
                <a:srgbClr val="F820B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3861048"/>
            <a:ext cx="95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LISA </a:t>
            </a:r>
            <a:r>
              <a:rPr lang="it-IT" b="1" dirty="0" err="1" smtClean="0">
                <a:solidFill>
                  <a:srgbClr val="0070C0"/>
                </a:solidFill>
              </a:rPr>
              <a:t>req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32" y="3501008"/>
            <a:ext cx="88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LPF </a:t>
            </a:r>
            <a:r>
              <a:rPr lang="it-IT" b="1" dirty="0" err="1" smtClean="0">
                <a:solidFill>
                  <a:srgbClr val="0070C0"/>
                </a:solidFill>
              </a:rPr>
              <a:t>req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tx2"/>
                </a:solidFill>
              </a:rPr>
              <a:t>conversion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from</a:t>
            </a:r>
            <a:r>
              <a:rPr lang="it-IT" sz="2400" dirty="0" smtClean="0">
                <a:solidFill>
                  <a:schemeClr val="tx2"/>
                </a:solidFill>
              </a:rPr>
              <a:t>  </a:t>
            </a:r>
            <a:r>
              <a:rPr lang="it-IT" sz="2400" dirty="0" err="1" smtClean="0">
                <a:solidFill>
                  <a:schemeClr val="tx2"/>
                </a:solidFill>
              </a:rPr>
              <a:t>torque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2400" dirty="0" err="1" smtClean="0">
                <a:solidFill>
                  <a:schemeClr val="tx2"/>
                </a:solidFill>
                <a:sym typeface="Wingdings" pitchFamily="2" charset="2"/>
              </a:rPr>
              <a:t>force</a:t>
            </a:r>
            <a:r>
              <a:rPr lang="it-IT" sz="2400" dirty="0" smtClean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2400" dirty="0" err="1" smtClean="0">
                <a:solidFill>
                  <a:schemeClr val="tx2"/>
                </a:solidFill>
                <a:sym typeface="Wingdings" pitchFamily="2" charset="2"/>
              </a:rPr>
              <a:t>acceleration</a:t>
            </a:r>
            <a:r>
              <a:rPr lang="it-IT" sz="2400" dirty="0" smtClean="0">
                <a:solidFill>
                  <a:schemeClr val="tx2"/>
                </a:solidFill>
                <a:sym typeface="Wingdings" pitchFamily="2" charset="2"/>
              </a:rPr>
              <a:t>)</a:t>
            </a:r>
            <a:endParaRPr lang="it-IT" sz="2400" dirty="0" smtClean="0">
              <a:solidFill>
                <a:schemeClr val="tx2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0"/>
            <a:ext cx="510146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</a:rPr>
              <a:t>Upper </a:t>
            </a:r>
            <a:r>
              <a:rPr lang="it-IT" sz="2800" dirty="0" err="1" smtClean="0">
                <a:solidFill>
                  <a:schemeClr val="tx2"/>
                </a:solidFill>
              </a:rPr>
              <a:t>limits</a:t>
            </a:r>
            <a:r>
              <a:rPr lang="it-IT" sz="2800" dirty="0" smtClean="0">
                <a:solidFill>
                  <a:schemeClr val="tx2"/>
                </a:solidFill>
              </a:rPr>
              <a:t> on GRS </a:t>
            </a:r>
            <a:r>
              <a:rPr lang="it-IT" sz="2800" dirty="0" err="1" smtClean="0">
                <a:solidFill>
                  <a:schemeClr val="tx2"/>
                </a:solidFill>
              </a:rPr>
              <a:t>force</a:t>
            </a:r>
            <a:r>
              <a:rPr lang="it-IT" sz="2800" dirty="0" smtClean="0">
                <a:solidFill>
                  <a:schemeClr val="tx2"/>
                </a:solidFill>
              </a:rPr>
              <a:t> </a:t>
            </a:r>
            <a:r>
              <a:rPr lang="it-IT" sz="2800" dirty="0" err="1" smtClean="0">
                <a:solidFill>
                  <a:schemeClr val="tx2"/>
                </a:solidFill>
              </a:rPr>
              <a:t>noise</a:t>
            </a:r>
            <a:r>
              <a:rPr lang="it-IT" sz="2800" dirty="0" smtClean="0">
                <a:solidFill>
                  <a:schemeClr val="tx2"/>
                </a:solidFill>
              </a:rPr>
              <a:t> </a:t>
            </a:r>
            <a:r>
              <a:rPr lang="it-IT" sz="2800" b="1" dirty="0" smtClean="0"/>
              <a:t>: 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/>
          <a:srcRect b="64509"/>
          <a:stretch>
            <a:fillRect/>
          </a:stretch>
        </p:blipFill>
        <p:spPr bwMode="auto">
          <a:xfrm>
            <a:off x="214282" y="2285992"/>
            <a:ext cx="3132138" cy="210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/>
          <a:srcRect b="24081"/>
          <a:stretch>
            <a:fillRect/>
          </a:stretch>
        </p:blipFill>
        <p:spPr bwMode="auto">
          <a:xfrm>
            <a:off x="4983163" y="2071678"/>
            <a:ext cx="4160837" cy="295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/>
          <a:srcRect t="14000" b="14000"/>
          <a:stretch>
            <a:fillRect/>
          </a:stretch>
        </p:blipFill>
        <p:spPr bwMode="auto">
          <a:xfrm>
            <a:off x="928662" y="1428736"/>
            <a:ext cx="2233612" cy="68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7" name="Picture 2" descr="D:\ltp\sapphire_tests\photos\P70900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643182"/>
            <a:ext cx="124777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5" descr="P3110023"/>
          <p:cNvPicPr>
            <a:picLocks noChangeAspect="1" noChangeArrowheads="1"/>
          </p:cNvPicPr>
          <p:nvPr/>
        </p:nvPicPr>
        <p:blipFill>
          <a:blip r:embed="rId7"/>
          <a:srcRect t="7320" b="10674"/>
          <a:stretch>
            <a:fillRect/>
          </a:stretch>
        </p:blipFill>
        <p:spPr bwMode="auto">
          <a:xfrm>
            <a:off x="3286116" y="5143512"/>
            <a:ext cx="2132292" cy="131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29" name="Object 9"/>
          <p:cNvGraphicFramePr>
            <a:graphicFrameLocks noChangeAspect="1"/>
          </p:cNvGraphicFramePr>
          <p:nvPr/>
        </p:nvGraphicFramePr>
        <p:xfrm>
          <a:off x="6215074" y="1500174"/>
          <a:ext cx="1722438" cy="500063"/>
        </p:xfrm>
        <a:graphic>
          <a:graphicData uri="http://schemas.openxmlformats.org/presentationml/2006/ole">
            <p:oleObj spid="_x0000_s2050" name="Equation" r:id="rId8" imgW="787320" imgH="228600" progId="">
              <p:embed/>
            </p:oleObj>
          </a:graphicData>
        </a:graphic>
      </p:graphicFrame>
      <p:sp>
        <p:nvSpPr>
          <p:cNvPr id="86" name="Oval 85"/>
          <p:cNvSpPr/>
          <p:nvPr/>
        </p:nvSpPr>
        <p:spPr>
          <a:xfrm>
            <a:off x="7572396" y="1428736"/>
            <a:ext cx="428625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81931" name="TextBox 86"/>
          <p:cNvSpPr txBox="1">
            <a:spLocks noChangeArrowheads="1"/>
          </p:cNvSpPr>
          <p:nvPr/>
        </p:nvSpPr>
        <p:spPr bwMode="auto">
          <a:xfrm>
            <a:off x="0" y="1071546"/>
            <a:ext cx="43156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Measurements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viscous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gas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damping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coefficient</a:t>
            </a:r>
            <a:endParaRPr lang="it-IT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1932" name="Picture 12"/>
          <p:cNvPicPr>
            <a:picLocks noChangeAspect="1" noChangeArrowheads="1"/>
          </p:cNvPicPr>
          <p:nvPr/>
        </p:nvPicPr>
        <p:blipFill>
          <a:blip r:embed="rId3"/>
          <a:srcRect t="49110" b="16976"/>
          <a:stretch>
            <a:fillRect/>
          </a:stretch>
        </p:blipFill>
        <p:spPr bwMode="auto">
          <a:xfrm>
            <a:off x="214282" y="4500570"/>
            <a:ext cx="3125077" cy="200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34" name="TextBox 86"/>
          <p:cNvSpPr txBox="1">
            <a:spLocks noChangeArrowheads="1"/>
          </p:cNvSpPr>
          <p:nvPr/>
        </p:nvSpPr>
        <p:spPr bwMode="auto">
          <a:xfrm>
            <a:off x="5643570" y="1142984"/>
            <a:ext cx="27592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Measurements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torque</a:t>
            </a:r>
            <a:r>
              <a:rPr lang="it-IT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itchFamily="34" charset="0"/>
              </a:rPr>
              <a:t>noise</a:t>
            </a:r>
            <a:endParaRPr lang="it-IT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5720" y="571480"/>
            <a:ext cx="88582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Residual gas (&lt;10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Pa) damps motion, and causes Brownian noise.</a:t>
            </a:r>
          </a:p>
          <a:p>
            <a:pPr algn="ctr"/>
            <a:r>
              <a:rPr lang="en-US" sz="1600" dirty="0" smtClean="0"/>
              <a:t>In constrained geometries friction is higher than in infinite volume</a:t>
            </a:r>
            <a:endParaRPr lang="en-GB" sz="16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 Brownian noise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714876" y="5429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GB" sz="2000" b="1" dirty="0" smtClean="0"/>
              <a:t>Agreement within </a:t>
            </a:r>
            <a:r>
              <a:rPr lang="en-US" sz="2000" b="1" dirty="0" smtClean="0"/>
              <a:t>10% with new numerical simulations</a:t>
            </a:r>
          </a:p>
        </p:txBody>
      </p:sp>
      <p:sp>
        <p:nvSpPr>
          <p:cNvPr id="22" name="Oval 85"/>
          <p:cNvSpPr/>
          <p:nvPr/>
        </p:nvSpPr>
        <p:spPr>
          <a:xfrm>
            <a:off x="1071538" y="1500174"/>
            <a:ext cx="428625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grpSp>
        <p:nvGrpSpPr>
          <p:cNvPr id="2" name="Gruppo 22"/>
          <p:cNvGrpSpPr/>
          <p:nvPr/>
        </p:nvGrpSpPr>
        <p:grpSpPr>
          <a:xfrm>
            <a:off x="857224" y="1857364"/>
            <a:ext cx="7215206" cy="3477875"/>
            <a:chOff x="857224" y="1857364"/>
            <a:chExt cx="7215206" cy="3477875"/>
          </a:xfrm>
        </p:grpSpPr>
        <p:sp>
          <p:nvSpPr>
            <p:cNvPr id="18" name="Rettangolo 17"/>
            <p:cNvSpPr/>
            <p:nvPr/>
          </p:nvSpPr>
          <p:spPr>
            <a:xfrm>
              <a:off x="857224" y="1857364"/>
              <a:ext cx="7215206" cy="3477875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lvl="1" algn="ctr"/>
              <a:r>
                <a:rPr lang="en-US" sz="2000" b="1" dirty="0" smtClean="0"/>
                <a:t>Brownian was underestimated of a  factor 15</a:t>
              </a:r>
            </a:p>
            <a:p>
              <a:pPr lvl="1" algn="ctr"/>
              <a:endParaRPr lang="en-US" sz="2000" b="1" dirty="0" smtClean="0"/>
            </a:p>
            <a:p>
              <a:pPr lvl="1" algn="ctr"/>
              <a:r>
                <a:rPr lang="it-IT" sz="2000" b="1" dirty="0" err="1" smtClean="0">
                  <a:solidFill>
                    <a:schemeClr val="tx2"/>
                  </a:solidFill>
                </a:rPr>
                <a:t>Acceleration</a:t>
              </a:r>
              <a:r>
                <a:rPr lang="it-IT" sz="2000" b="1" dirty="0" smtClean="0">
                  <a:solidFill>
                    <a:schemeClr val="tx2"/>
                  </a:solidFill>
                </a:rPr>
                <a:t> </a:t>
              </a:r>
              <a:r>
                <a:rPr lang="it-IT" sz="2000" b="1" dirty="0" err="1" smtClean="0">
                  <a:solidFill>
                    <a:schemeClr val="tx2"/>
                  </a:solidFill>
                </a:rPr>
                <a:t>noise</a:t>
              </a:r>
              <a:r>
                <a:rPr lang="it-IT" sz="2000" b="1" dirty="0" smtClean="0">
                  <a:solidFill>
                    <a:schemeClr val="tx2"/>
                  </a:solidFill>
                </a:rPr>
                <a:t> </a:t>
              </a:r>
              <a:r>
                <a:rPr lang="it-IT" sz="2000" b="1" dirty="0" err="1" smtClean="0">
                  <a:solidFill>
                    <a:schemeClr val="tx2"/>
                  </a:solidFill>
                </a:rPr>
                <a:t>for</a:t>
              </a:r>
              <a:r>
                <a:rPr lang="it-IT" sz="2000" b="1" dirty="0" smtClean="0">
                  <a:solidFill>
                    <a:schemeClr val="tx2"/>
                  </a:solidFill>
                </a:rPr>
                <a:t> LISA / LPF </a:t>
              </a:r>
            </a:p>
            <a:p>
              <a:pPr lvl="1" algn="ctr"/>
              <a:endParaRPr lang="en-US" sz="2000" b="1" dirty="0" smtClean="0"/>
            </a:p>
            <a:p>
              <a:pPr lvl="1" algn="ctr"/>
              <a:endParaRPr lang="en-US" sz="2000" b="1" dirty="0" smtClean="0"/>
            </a:p>
            <a:p>
              <a:pPr lvl="1" algn="ctr"/>
              <a:endParaRPr lang="en-US" sz="2000" b="1" dirty="0" smtClean="0"/>
            </a:p>
            <a:p>
              <a:pPr lvl="1" algn="ctr"/>
              <a:endParaRPr lang="en-US" sz="2000" b="1" dirty="0" smtClean="0"/>
            </a:p>
            <a:p>
              <a:pPr lvl="1" algn="ctr"/>
              <a:r>
                <a:rPr lang="en-US" sz="2000" b="1" dirty="0" smtClean="0"/>
                <a:t>LISA PF still ok @</a:t>
              </a:r>
              <a:r>
                <a:rPr lang="it-IT" sz="2000" b="1" dirty="0" smtClean="0">
                  <a:sym typeface="Wingdings" pitchFamily="2" charset="2"/>
                </a:rPr>
                <a:t> 10-5 Pa </a:t>
              </a:r>
              <a:endParaRPr lang="en-US" sz="2000" b="1" dirty="0" smtClean="0"/>
            </a:p>
            <a:p>
              <a:pPr lvl="1" algn="ctr"/>
              <a:endParaRPr lang="en-US" sz="2000" b="1" dirty="0" smtClean="0"/>
            </a:p>
            <a:p>
              <a:pPr lvl="1" algn="ctr"/>
              <a:r>
                <a:rPr lang="it-IT" sz="2000" b="1" dirty="0" err="1" smtClean="0">
                  <a:sym typeface="Wingdings" pitchFamily="2" charset="2"/>
                </a:rPr>
                <a:t>Need</a:t>
              </a:r>
              <a:r>
                <a:rPr lang="it-IT" sz="2000" b="1" dirty="0" smtClean="0">
                  <a:sym typeface="Wingdings" pitchFamily="2" charset="2"/>
                </a:rPr>
                <a:t> </a:t>
              </a:r>
              <a:r>
                <a:rPr lang="it-IT" sz="2000" b="1" dirty="0" err="1" smtClean="0">
                  <a:sym typeface="Wingdings" pitchFamily="2" charset="2"/>
                </a:rPr>
                <a:t>to</a:t>
              </a:r>
              <a:r>
                <a:rPr lang="it-IT" sz="2000" b="1" dirty="0" smtClean="0">
                  <a:sym typeface="Wingdings" pitchFamily="2" charset="2"/>
                </a:rPr>
                <a:t> </a:t>
              </a:r>
              <a:r>
                <a:rPr lang="it-IT" sz="2000" b="1" dirty="0" err="1" smtClean="0">
                  <a:sym typeface="Wingdings" pitchFamily="2" charset="2"/>
                </a:rPr>
                <a:t>improve</a:t>
              </a:r>
              <a:r>
                <a:rPr lang="it-IT" sz="2000" b="1" dirty="0" smtClean="0">
                  <a:sym typeface="Wingdings" pitchFamily="2" charset="2"/>
                </a:rPr>
                <a:t> </a:t>
              </a:r>
              <a:r>
                <a:rPr lang="it-IT" sz="2000" b="1" dirty="0" err="1" smtClean="0">
                  <a:sym typeface="Wingdings" pitchFamily="2" charset="2"/>
                </a:rPr>
                <a:t>to</a:t>
              </a:r>
              <a:r>
                <a:rPr lang="it-IT" sz="2000" b="1" dirty="0" smtClean="0">
                  <a:sym typeface="Wingdings" pitchFamily="2" charset="2"/>
                </a:rPr>
                <a:t> 10-6 Pa </a:t>
              </a:r>
              <a:r>
                <a:rPr lang="it-IT" sz="2000" b="1" dirty="0" err="1" smtClean="0">
                  <a:sym typeface="Wingdings" pitchFamily="2" charset="2"/>
                </a:rPr>
                <a:t>pressure</a:t>
              </a:r>
              <a:r>
                <a:rPr lang="it-IT" sz="2000" b="1" dirty="0" smtClean="0">
                  <a:sym typeface="Wingdings" pitchFamily="2" charset="2"/>
                </a:rPr>
                <a:t> </a:t>
              </a:r>
              <a:r>
                <a:rPr lang="it-IT" sz="2000" b="1" dirty="0" err="1" smtClean="0">
                  <a:sym typeface="Wingdings" pitchFamily="2" charset="2"/>
                </a:rPr>
                <a:t>with</a:t>
              </a:r>
              <a:r>
                <a:rPr lang="it-IT" sz="2000" b="1" dirty="0" smtClean="0">
                  <a:sym typeface="Wingdings" pitchFamily="2" charset="2"/>
                </a:rPr>
                <a:t> LISA</a:t>
              </a:r>
              <a:endParaRPr lang="en-US" sz="2000" b="1" dirty="0" smtClean="0"/>
            </a:p>
            <a:p>
              <a:pPr lvl="1" algn="ctr"/>
              <a:endParaRPr lang="en-US" sz="2000" b="1" dirty="0" smtClean="0"/>
            </a:p>
          </p:txBody>
        </p:sp>
        <p:pic>
          <p:nvPicPr>
            <p:cNvPr id="81935" name="Picture 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43174" y="3071810"/>
              <a:ext cx="4151467" cy="642942"/>
            </a:xfrm>
            <a:prstGeom prst="rect">
              <a:avLst/>
            </a:prstGeom>
            <a:noFill/>
            <a:ln w="53975">
              <a:solidFill>
                <a:srgbClr val="FFFF99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 t="11194"/>
          <a:stretch>
            <a:fillRect/>
          </a:stretch>
        </p:blipFill>
        <p:spPr bwMode="auto">
          <a:xfrm>
            <a:off x="642910" y="4071942"/>
            <a:ext cx="18669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714884"/>
            <a:ext cx="2133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535238" y="4121150"/>
            <a:ext cx="3417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/>
              <a:t>Effetto radiometrico (verificato 10%)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2627313" y="4678363"/>
            <a:ext cx="229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/>
              <a:t>Pressione di radiazione</a:t>
            </a:r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5357826"/>
            <a:ext cx="1619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500702"/>
            <a:ext cx="495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428860" y="5572140"/>
            <a:ext cx="6035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/>
              <a:t>Dipendenza dalla temperatura dell’</a:t>
            </a:r>
            <a:r>
              <a:rPr lang="it-IT" sz="1600" dirty="0" err="1"/>
              <a:t>outgassing</a:t>
            </a:r>
            <a:r>
              <a:rPr lang="it-IT" sz="1600" dirty="0"/>
              <a:t> (dominante a P=0)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240549"/>
            <a:ext cx="9144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 smtClean="0"/>
              <a:t>   </a:t>
            </a:r>
            <a:r>
              <a:rPr lang="it-IT" sz="2400" dirty="0" err="1" smtClean="0"/>
              <a:t>Thermal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</a:t>
            </a:r>
            <a:r>
              <a:rPr lang="it-IT" sz="2400" dirty="0" err="1" smtClean="0"/>
              <a:t>related</a:t>
            </a:r>
            <a:r>
              <a:rPr lang="it-IT" sz="2400" dirty="0" smtClean="0"/>
              <a:t> </a:t>
            </a:r>
            <a:r>
              <a:rPr lang="it-IT" sz="2400" dirty="0" err="1" smtClean="0"/>
              <a:t>forces</a:t>
            </a:r>
            <a:r>
              <a:rPr lang="it-IT" sz="2400" dirty="0" smtClean="0"/>
              <a:t> </a:t>
            </a:r>
          </a:p>
          <a:p>
            <a:pPr algn="ctr"/>
            <a:r>
              <a:rPr lang="it-IT" dirty="0" smtClean="0"/>
              <a:t>(GRS </a:t>
            </a:r>
            <a:r>
              <a:rPr lang="it-IT" dirty="0" err="1" smtClean="0"/>
              <a:t>prototype</a:t>
            </a:r>
            <a:r>
              <a:rPr lang="it-IT" dirty="0" smtClean="0"/>
              <a:t>,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geometry</a:t>
            </a:r>
            <a:r>
              <a:rPr lang="it-IT" dirty="0" smtClean="0"/>
              <a:t> and </a:t>
            </a:r>
            <a:r>
              <a:rPr lang="it-IT" dirty="0" err="1" smtClean="0"/>
              <a:t>materials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GRS </a:t>
            </a:r>
            <a:r>
              <a:rPr lang="it-IT" dirty="0" err="1" smtClean="0"/>
              <a:t>filgth</a:t>
            </a:r>
            <a:r>
              <a:rPr lang="it-IT" dirty="0" smtClean="0"/>
              <a:t> </a:t>
            </a:r>
            <a:r>
              <a:rPr lang="it-IT" dirty="0" err="1" smtClean="0"/>
              <a:t>model</a:t>
            </a:r>
            <a:r>
              <a:rPr lang="it-IT" dirty="0" smtClean="0"/>
              <a:t>)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142844" y="1000108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Apply</a:t>
            </a:r>
            <a:r>
              <a:rPr lang="it-IT" sz="1400" dirty="0" smtClean="0"/>
              <a:t> </a:t>
            </a:r>
            <a:r>
              <a:rPr lang="it-IT" sz="1400" dirty="0" err="1" smtClean="0"/>
              <a:t>oscillating</a:t>
            </a:r>
            <a:r>
              <a:rPr lang="it-IT" sz="1400" dirty="0" smtClean="0"/>
              <a:t> temperature </a:t>
            </a:r>
            <a:r>
              <a:rPr lang="it-IT" sz="1400" dirty="0" err="1" smtClean="0"/>
              <a:t>gradient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err="1" smtClean="0"/>
              <a:t>-------</a:t>
            </a:r>
            <a:r>
              <a:rPr lang="it-IT" sz="1400" dirty="0" smtClean="0"/>
              <a:t>&gt; </a:t>
            </a:r>
            <a:r>
              <a:rPr lang="it-IT" sz="1400" dirty="0" err="1" smtClean="0"/>
              <a:t>measure</a:t>
            </a:r>
            <a:r>
              <a:rPr lang="it-IT" sz="1400" dirty="0" smtClean="0"/>
              <a:t> </a:t>
            </a:r>
            <a:r>
              <a:rPr lang="it-IT" sz="1400" dirty="0" err="1" smtClean="0"/>
              <a:t>coherent</a:t>
            </a:r>
            <a:r>
              <a:rPr lang="it-IT" sz="1400" dirty="0" smtClean="0"/>
              <a:t> </a:t>
            </a:r>
            <a:r>
              <a:rPr lang="it-IT" sz="1400" dirty="0" err="1" smtClean="0"/>
              <a:t>force</a:t>
            </a:r>
            <a:r>
              <a:rPr lang="it-IT" sz="1400" dirty="0" smtClean="0"/>
              <a:t> on </a:t>
            </a:r>
            <a:r>
              <a:rPr lang="it-IT" sz="1400" dirty="0" err="1" smtClean="0"/>
              <a:t>pendulum</a:t>
            </a:r>
            <a:endParaRPr lang="it-IT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500174"/>
            <a:ext cx="2214578" cy="222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1000108"/>
            <a:ext cx="3786214" cy="294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17"/>
          <p:cNvSpPr txBox="1"/>
          <p:nvPr/>
        </p:nvSpPr>
        <p:spPr>
          <a:xfrm>
            <a:off x="7000892" y="4143380"/>
            <a:ext cx="178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Numerical</a:t>
            </a:r>
            <a:r>
              <a:rPr lang="it-IT" sz="1600" dirty="0" smtClean="0"/>
              <a:t> </a:t>
            </a:r>
            <a:r>
              <a:rPr lang="it-IT" sz="1600" dirty="0" err="1" smtClean="0"/>
              <a:t>simulations</a:t>
            </a:r>
            <a:r>
              <a:rPr lang="it-IT" sz="1600" dirty="0" smtClean="0"/>
              <a:t> </a:t>
            </a:r>
            <a:r>
              <a:rPr lang="it-IT" sz="1600" dirty="0" err="1" smtClean="0"/>
              <a:t>for</a:t>
            </a:r>
            <a:r>
              <a:rPr lang="it-IT" sz="1600" dirty="0" smtClean="0"/>
              <a:t> the </a:t>
            </a:r>
            <a:r>
              <a:rPr lang="it-IT" sz="1600" dirty="0" err="1" smtClean="0"/>
              <a:t>specific</a:t>
            </a:r>
            <a:r>
              <a:rPr lang="it-IT" sz="1600" dirty="0" smtClean="0"/>
              <a:t> GRS </a:t>
            </a:r>
            <a:r>
              <a:rPr lang="it-IT" sz="1600" dirty="0" err="1" smtClean="0"/>
              <a:t>geometry</a:t>
            </a:r>
            <a:endParaRPr lang="it-IT" sz="1600" dirty="0"/>
          </a:p>
        </p:txBody>
      </p:sp>
      <p:graphicFrame>
        <p:nvGraphicFramePr>
          <p:cNvPr id="38" name="Oggetto 37"/>
          <p:cNvGraphicFramePr>
            <a:graphicFrameLocks noChangeAspect="1"/>
          </p:cNvGraphicFramePr>
          <p:nvPr/>
        </p:nvGraphicFramePr>
        <p:xfrm>
          <a:off x="5786446" y="4214818"/>
          <a:ext cx="1071570" cy="371769"/>
        </p:xfrm>
        <a:graphic>
          <a:graphicData uri="http://schemas.openxmlformats.org/presentationml/2006/ole">
            <p:oleObj spid="_x0000_s1026" name="Equazione" r:id="rId9" imgW="622080" imgH="215640" progId="Equation.3">
              <p:embed/>
            </p:oleObj>
          </a:graphicData>
        </a:graphic>
      </p:graphicFrame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5786446" y="4714884"/>
          <a:ext cx="1049337" cy="371475"/>
        </p:xfrm>
        <a:graphic>
          <a:graphicData uri="http://schemas.openxmlformats.org/presentationml/2006/ole">
            <p:oleObj spid="_x0000_s1027" name="Equazione" r:id="rId10" imgW="609480" imgH="215640" progId="Equation.3">
              <p:embed/>
            </p:oleObj>
          </a:graphicData>
        </a:graphic>
      </p:graphicFrame>
      <p:sp>
        <p:nvSpPr>
          <p:cNvPr id="18" name="Rettangolo 17"/>
          <p:cNvSpPr/>
          <p:nvPr/>
        </p:nvSpPr>
        <p:spPr>
          <a:xfrm>
            <a:off x="0" y="5929330"/>
            <a:ext cx="5214974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chemeClr val="tx2"/>
                </a:solidFill>
              </a:rPr>
              <a:t>Measured</a:t>
            </a:r>
            <a:r>
              <a:rPr lang="it-IT" sz="2000" b="1" dirty="0" smtClean="0">
                <a:solidFill>
                  <a:schemeClr val="tx2"/>
                </a:solidFill>
              </a:rPr>
              <a:t>   </a:t>
            </a:r>
            <a:r>
              <a:rPr lang="it-IT" sz="2000" b="1" dirty="0" err="1" smtClean="0">
                <a:solidFill>
                  <a:schemeClr val="tx2"/>
                </a:solidFill>
              </a:rPr>
              <a:t>dF</a:t>
            </a:r>
            <a:r>
              <a:rPr lang="it-IT" sz="2000" b="1" dirty="0" smtClean="0">
                <a:solidFill>
                  <a:schemeClr val="tx2"/>
                </a:solidFill>
              </a:rPr>
              <a:t>/</a:t>
            </a:r>
            <a:r>
              <a:rPr lang="it-IT" sz="2000" b="1" dirty="0" err="1" smtClean="0">
                <a:solidFill>
                  <a:schemeClr val="tx2"/>
                </a:solidFill>
              </a:rPr>
              <a:t>d</a:t>
            </a:r>
            <a:r>
              <a:rPr lang="it-IT" sz="2000" b="1" dirty="0" err="1" smtClean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it-IT" sz="2000" b="1" dirty="0" err="1" smtClean="0">
                <a:solidFill>
                  <a:schemeClr val="tx2"/>
                </a:solidFill>
              </a:rPr>
              <a:t>T</a:t>
            </a:r>
            <a:r>
              <a:rPr lang="it-IT" sz="2000" b="1" dirty="0" smtClean="0">
                <a:solidFill>
                  <a:schemeClr val="tx2"/>
                </a:solidFill>
              </a:rPr>
              <a:t>  ~  100 </a:t>
            </a:r>
            <a:r>
              <a:rPr lang="it-IT" sz="2000" b="1" dirty="0" err="1" smtClean="0">
                <a:solidFill>
                  <a:schemeClr val="tx2"/>
                </a:solidFill>
              </a:rPr>
              <a:t>pN</a:t>
            </a:r>
            <a:r>
              <a:rPr lang="it-IT" sz="2000" b="1" dirty="0" smtClean="0">
                <a:solidFill>
                  <a:schemeClr val="tx2"/>
                </a:solidFill>
              </a:rPr>
              <a:t> / K @ 1E-5Pa </a:t>
            </a:r>
          </a:p>
          <a:p>
            <a:r>
              <a:rPr lang="it-IT" sz="2000" b="1" dirty="0" smtClean="0">
                <a:solidFill>
                  <a:schemeClr val="tx2"/>
                </a:solidFill>
                <a:sym typeface="Wingdings" pitchFamily="2" charset="2"/>
              </a:rPr>
              <a:t>S</a:t>
            </a:r>
            <a:r>
              <a:rPr lang="it-IT" sz="2000" b="1" baseline="-25000" dirty="0" smtClean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it-IT" sz="2000" b="1" baseline="-25000" dirty="0" smtClean="0">
                <a:solidFill>
                  <a:schemeClr val="tx2"/>
                </a:solidFill>
                <a:sym typeface="Wingdings" pitchFamily="2" charset="2"/>
              </a:rPr>
              <a:t>T</a:t>
            </a:r>
            <a:r>
              <a:rPr lang="it-IT" sz="2000" b="1" baseline="30000" dirty="0" smtClean="0">
                <a:solidFill>
                  <a:schemeClr val="tx2"/>
                </a:solidFill>
                <a:sym typeface="Wingdings" pitchFamily="2" charset="2"/>
              </a:rPr>
              <a:t>1/2</a:t>
            </a:r>
            <a:r>
              <a:rPr lang="it-IT" sz="2000" b="1" dirty="0" smtClean="0">
                <a:solidFill>
                  <a:schemeClr val="tx2"/>
                </a:solidFill>
                <a:sym typeface="Wingdings" pitchFamily="2" charset="2"/>
              </a:rPr>
              <a:t> &lt; 4 </a:t>
            </a:r>
            <a:r>
              <a:rPr lang="it-IT" sz="2000" b="1" dirty="0" err="1" smtClean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it-IT" sz="2000" b="1" dirty="0" err="1" smtClean="0">
                <a:solidFill>
                  <a:schemeClr val="tx2"/>
                </a:solidFill>
                <a:sym typeface="Wingdings" pitchFamily="2" charset="2"/>
              </a:rPr>
              <a:t>K</a:t>
            </a:r>
            <a:r>
              <a:rPr lang="it-IT" sz="2000" b="1" dirty="0" smtClean="0">
                <a:solidFill>
                  <a:schemeClr val="tx2"/>
                </a:solidFill>
                <a:sym typeface="Wingdings" pitchFamily="2" charset="2"/>
              </a:rPr>
              <a:t> / Hz</a:t>
            </a:r>
            <a:r>
              <a:rPr lang="it-IT" sz="2000" b="1" baseline="30000" dirty="0" smtClean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1/2</a:t>
            </a:r>
            <a:r>
              <a:rPr lang="it-IT" sz="2000" b="1" dirty="0" smtClean="0">
                <a:solidFill>
                  <a:schemeClr val="tx2"/>
                </a:solidFill>
              </a:rPr>
              <a:t>  </a:t>
            </a:r>
          </a:p>
        </p:txBody>
      </p:sp>
      <p:graphicFrame>
        <p:nvGraphicFramePr>
          <p:cNvPr id="21" name="Oggetto 20"/>
          <p:cNvGraphicFramePr>
            <a:graphicFrameLocks noChangeAspect="1"/>
          </p:cNvGraphicFramePr>
          <p:nvPr/>
        </p:nvGraphicFramePr>
        <p:xfrm>
          <a:off x="6357950" y="5857892"/>
          <a:ext cx="1873690" cy="870870"/>
        </p:xfrm>
        <a:graphic>
          <a:graphicData uri="http://schemas.openxmlformats.org/presentationml/2006/ole">
            <p:oleObj spid="_x0000_s1028" name="Equazione" r:id="rId11" imgW="90144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rmal_gra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285860"/>
            <a:ext cx="5643602" cy="34275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14744" y="3786190"/>
            <a:ext cx="231724" cy="236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2500306"/>
            <a:ext cx="1668522" cy="501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T = 303 K, p = 10</a:t>
            </a:r>
            <a:r>
              <a:rPr lang="it-IT" b="1" baseline="30000" dirty="0" smtClean="0">
                <a:solidFill>
                  <a:srgbClr val="FF0000"/>
                </a:solidFill>
              </a:rPr>
              <a:t>-5</a:t>
            </a:r>
            <a:r>
              <a:rPr lang="it-IT" b="1" dirty="0" smtClean="0">
                <a:solidFill>
                  <a:srgbClr val="FF0000"/>
                </a:solidFill>
              </a:rPr>
              <a:t> Pa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Spec 130 </a:t>
            </a:r>
            <a:r>
              <a:rPr lang="it-IT" b="1" dirty="0" err="1" smtClean="0">
                <a:solidFill>
                  <a:srgbClr val="FF0000"/>
                </a:solidFill>
              </a:rPr>
              <a:t>pN</a:t>
            </a:r>
            <a:r>
              <a:rPr lang="it-IT" b="1" dirty="0" smtClean="0">
                <a:solidFill>
                  <a:srgbClr val="FF0000"/>
                </a:solidFill>
              </a:rPr>
              <a:t>/K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3503903" y="3425527"/>
            <a:ext cx="565765" cy="1207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71736" y="4857760"/>
            <a:ext cx="69428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R</a:t>
            </a:r>
            <a:r>
              <a:rPr lang="it-IT" sz="1600" dirty="0" err="1" smtClean="0"/>
              <a:t>ough</a:t>
            </a:r>
            <a:r>
              <a:rPr lang="it-IT" sz="1600" dirty="0" smtClean="0"/>
              <a:t> </a:t>
            </a:r>
            <a:r>
              <a:rPr lang="it-IT" sz="1600" dirty="0" err="1" smtClean="0"/>
              <a:t>compatibity</a:t>
            </a:r>
            <a:r>
              <a:rPr lang="it-IT" sz="1600" dirty="0" smtClean="0"/>
              <a:t> </a:t>
            </a:r>
            <a:r>
              <a:rPr lang="it-IT" sz="1600" dirty="0" err="1" smtClean="0"/>
              <a:t>with</a:t>
            </a:r>
            <a:r>
              <a:rPr lang="it-IT" sz="1600" dirty="0" smtClean="0"/>
              <a:t> </a:t>
            </a:r>
            <a:r>
              <a:rPr lang="it-IT" sz="1600" dirty="0" err="1" smtClean="0"/>
              <a:t>force</a:t>
            </a:r>
            <a:r>
              <a:rPr lang="it-IT" sz="1600" dirty="0" smtClean="0"/>
              <a:t> </a:t>
            </a:r>
            <a:r>
              <a:rPr lang="it-IT" sz="1600" dirty="0" err="1" smtClean="0"/>
              <a:t>noise</a:t>
            </a:r>
            <a:r>
              <a:rPr lang="it-IT" sz="1600" dirty="0" smtClean="0"/>
              <a:t> budget (</a:t>
            </a:r>
            <a:r>
              <a:rPr lang="it-IT" sz="1600" dirty="0" err="1" smtClean="0"/>
              <a:t>roughly</a:t>
            </a:r>
            <a:r>
              <a:rPr lang="it-IT" sz="1600" dirty="0" smtClean="0"/>
              <a:t> 150 </a:t>
            </a:r>
            <a:r>
              <a:rPr lang="it-IT" sz="1600" dirty="0" err="1" smtClean="0"/>
              <a:t>pN</a:t>
            </a:r>
            <a:r>
              <a:rPr lang="it-IT" sz="1600" dirty="0" smtClean="0"/>
              <a:t>/K)</a:t>
            </a:r>
          </a:p>
          <a:p>
            <a:endParaRPr lang="it-IT" sz="1600" dirty="0" smtClean="0"/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</a:t>
            </a:r>
            <a:r>
              <a:rPr lang="it-IT" sz="1600" dirty="0" err="1" smtClean="0"/>
              <a:t>clear</a:t>
            </a:r>
            <a:r>
              <a:rPr lang="it-IT" sz="1600" dirty="0" smtClean="0"/>
              <a:t> </a:t>
            </a:r>
            <a:r>
              <a:rPr lang="it-IT" sz="1600" dirty="0" err="1" smtClean="0"/>
              <a:t>evidence</a:t>
            </a:r>
            <a:r>
              <a:rPr lang="it-IT" sz="1600" dirty="0" smtClean="0"/>
              <a:t> </a:t>
            </a:r>
            <a:r>
              <a:rPr lang="it-IT" sz="1600" dirty="0" err="1" smtClean="0"/>
              <a:t>of</a:t>
            </a:r>
            <a:r>
              <a:rPr lang="it-IT" sz="1600" dirty="0" smtClean="0"/>
              <a:t> </a:t>
            </a:r>
            <a:r>
              <a:rPr lang="it-IT" sz="1600" dirty="0" err="1" smtClean="0"/>
              <a:t>outgassing</a:t>
            </a:r>
            <a:r>
              <a:rPr lang="it-IT" sz="1600" dirty="0" smtClean="0"/>
              <a:t>, </a:t>
            </a:r>
            <a:r>
              <a:rPr lang="it-IT" sz="1600" dirty="0" err="1" smtClean="0"/>
              <a:t>but</a:t>
            </a:r>
            <a:r>
              <a:rPr lang="it-IT" sz="1600" dirty="0" smtClean="0"/>
              <a:t> </a:t>
            </a:r>
            <a:r>
              <a:rPr lang="it-IT" sz="1600" dirty="0" err="1" smtClean="0"/>
              <a:t>not</a:t>
            </a:r>
            <a:r>
              <a:rPr lang="it-IT" sz="1600" dirty="0" smtClean="0"/>
              <a:t> in </a:t>
            </a:r>
            <a:r>
              <a:rPr lang="it-IT" sz="1600" dirty="0" err="1" smtClean="0"/>
              <a:t>excess</a:t>
            </a:r>
            <a:r>
              <a:rPr lang="it-IT" sz="1600" dirty="0" smtClean="0"/>
              <a:t> </a:t>
            </a:r>
            <a:r>
              <a:rPr lang="it-IT" sz="1600" dirty="0" err="1" smtClean="0"/>
              <a:t>of</a:t>
            </a:r>
            <a:r>
              <a:rPr lang="it-IT" sz="1600" dirty="0" smtClean="0"/>
              <a:t> budget.</a:t>
            </a:r>
          </a:p>
          <a:p>
            <a:pPr>
              <a:buFont typeface="Arial" pitchFamily="34" charset="0"/>
              <a:buChar char="•"/>
            </a:pPr>
            <a:endParaRPr lang="it-IT" sz="1600" dirty="0" smtClean="0"/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</a:t>
            </a:r>
            <a:r>
              <a:rPr lang="it-IT" sz="1600" dirty="0" err="1" smtClean="0"/>
              <a:t>Need</a:t>
            </a:r>
            <a:r>
              <a:rPr lang="it-IT" sz="1600" dirty="0" smtClean="0"/>
              <a:t> </a:t>
            </a:r>
            <a:r>
              <a:rPr lang="it-IT" sz="1600" dirty="0" err="1" smtClean="0"/>
              <a:t>for</a:t>
            </a:r>
            <a:r>
              <a:rPr lang="it-IT" sz="1600" dirty="0" smtClean="0"/>
              <a:t> </a:t>
            </a:r>
            <a:r>
              <a:rPr lang="it-IT" sz="1600" dirty="0" err="1" smtClean="0"/>
              <a:t>better</a:t>
            </a:r>
            <a:r>
              <a:rPr lang="it-IT" sz="1600" dirty="0" smtClean="0"/>
              <a:t> </a:t>
            </a:r>
            <a:r>
              <a:rPr lang="it-IT" sz="1600" dirty="0" err="1" smtClean="0"/>
              <a:t>thermal</a:t>
            </a:r>
            <a:r>
              <a:rPr lang="it-IT" sz="1600" dirty="0" smtClean="0"/>
              <a:t> </a:t>
            </a:r>
            <a:r>
              <a:rPr lang="it-IT" sz="1600" dirty="0" err="1" smtClean="0"/>
              <a:t>analysis</a:t>
            </a:r>
            <a:r>
              <a:rPr lang="it-IT" sz="1600" dirty="0" smtClean="0"/>
              <a:t> – </a:t>
            </a:r>
            <a:r>
              <a:rPr lang="it-IT" sz="1600" dirty="0" err="1" smtClean="0"/>
              <a:t>radiometric</a:t>
            </a:r>
            <a:r>
              <a:rPr lang="it-IT" sz="1600" dirty="0" smtClean="0"/>
              <a:t> </a:t>
            </a:r>
            <a:r>
              <a:rPr lang="it-IT" sz="1600" dirty="0" err="1" smtClean="0"/>
              <a:t>effect</a:t>
            </a:r>
            <a:r>
              <a:rPr lang="it-IT" sz="1600" dirty="0" smtClean="0"/>
              <a:t> </a:t>
            </a:r>
            <a:r>
              <a:rPr lang="it-IT" sz="1600" dirty="0" err="1" smtClean="0"/>
              <a:t>nearly</a:t>
            </a:r>
            <a:r>
              <a:rPr lang="it-IT" sz="1600" dirty="0" smtClean="0"/>
              <a:t> 50% </a:t>
            </a:r>
            <a:r>
              <a:rPr lang="it-IT" sz="1600" dirty="0" err="1" smtClean="0"/>
              <a:t>larger</a:t>
            </a:r>
            <a:r>
              <a:rPr lang="it-IT" sz="1600" dirty="0" smtClean="0"/>
              <a:t> </a:t>
            </a:r>
            <a:r>
              <a:rPr lang="it-IT" sz="1600" dirty="0" err="1" smtClean="0"/>
              <a:t>than</a:t>
            </a:r>
            <a:r>
              <a:rPr lang="it-IT" sz="1600" dirty="0" smtClean="0"/>
              <a:t> </a:t>
            </a:r>
            <a:r>
              <a:rPr lang="it-IT" sz="1600" dirty="0" err="1" smtClean="0"/>
              <a:t>expected</a:t>
            </a:r>
            <a:endParaRPr lang="it-IT" sz="1600" dirty="0" smtClean="0"/>
          </a:p>
          <a:p>
            <a:pPr algn="ctr">
              <a:buFont typeface="Arial" pitchFamily="34" charset="0"/>
              <a:buChar char="•"/>
            </a:pP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going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repeat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bakeout</a:t>
            </a:r>
            <a:r>
              <a:rPr lang="it-IT" dirty="0" smtClean="0"/>
              <a:t> (110 C, 1 week)</a:t>
            </a:r>
          </a:p>
          <a:p>
            <a:endParaRPr lang="it-IT" sz="160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240549"/>
            <a:ext cx="9144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 smtClean="0"/>
              <a:t>Specific disturbances:         </a:t>
            </a:r>
            <a:r>
              <a:rPr lang="it-IT" sz="2400" dirty="0" err="1" smtClean="0">
                <a:solidFill>
                  <a:schemeClr val="tx2"/>
                </a:solidFill>
              </a:rPr>
              <a:t>Thermal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gradient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related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forces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(GRS REPLICA, a copy </a:t>
            </a:r>
            <a:r>
              <a:rPr lang="it-IT" dirty="0" err="1" smtClean="0">
                <a:solidFill>
                  <a:schemeClr val="tx2"/>
                </a:solidFill>
              </a:rPr>
              <a:t>of</a:t>
            </a:r>
            <a:r>
              <a:rPr lang="it-IT" dirty="0" smtClean="0">
                <a:solidFill>
                  <a:schemeClr val="tx2"/>
                </a:solidFill>
              </a:rPr>
              <a:t>  GRS </a:t>
            </a:r>
            <a:r>
              <a:rPr lang="it-IT" dirty="0" err="1" smtClean="0">
                <a:solidFill>
                  <a:schemeClr val="tx2"/>
                </a:solidFill>
              </a:rPr>
              <a:t>filgth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model</a:t>
            </a:r>
            <a:r>
              <a:rPr lang="it-IT" dirty="0" smtClean="0">
                <a:solidFill>
                  <a:schemeClr val="tx2"/>
                </a:solidFill>
              </a:rPr>
              <a:t>, </a:t>
            </a:r>
            <a:r>
              <a:rPr lang="it-IT" dirty="0" err="1" smtClean="0">
                <a:solidFill>
                  <a:schemeClr val="tx2"/>
                </a:solidFill>
              </a:rPr>
              <a:t>before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bakeout</a:t>
            </a:r>
            <a:r>
              <a:rPr lang="it-IT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42844" y="1008276"/>
            <a:ext cx="2428892" cy="58497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3" cstate="print"/>
          <a:srcRect t="14166" b="4047"/>
          <a:stretch>
            <a:fillRect/>
          </a:stretch>
        </p:blipFill>
        <p:spPr bwMode="auto">
          <a:xfrm>
            <a:off x="250794" y="1067064"/>
            <a:ext cx="2177867" cy="25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Tm3_2.jpg"/>
          <p:cNvPicPr>
            <a:picLocks noChangeAspect="1"/>
          </p:cNvPicPr>
          <p:nvPr/>
        </p:nvPicPr>
        <p:blipFill>
          <a:blip r:embed="rId4" cstate="print"/>
          <a:srcRect l="18875" t="14015" r="14680" b="2803"/>
          <a:stretch>
            <a:fillRect/>
          </a:stretch>
        </p:blipFill>
        <p:spPr>
          <a:xfrm>
            <a:off x="358745" y="4006460"/>
            <a:ext cx="1943107" cy="19870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20" name="TextBox 6"/>
          <p:cNvSpPr txBox="1"/>
          <p:nvPr/>
        </p:nvSpPr>
        <p:spPr>
          <a:xfrm>
            <a:off x="1006447" y="4006460"/>
            <a:ext cx="1274376" cy="30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nm</a:t>
            </a:r>
            <a:r>
              <a:rPr lang="it-IT" dirty="0" smtClean="0"/>
              <a:t>  </a:t>
            </a:r>
            <a:r>
              <a:rPr lang="it-IT" dirty="0" err="1" smtClean="0"/>
              <a:t>roughness</a:t>
            </a:r>
            <a:r>
              <a:rPr lang="it-IT" dirty="0" smtClean="0"/>
              <a:t> !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14282" y="3500438"/>
            <a:ext cx="206534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LPF FM-REPLICA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58745" y="6028699"/>
            <a:ext cx="1927239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00"/>
                </a:solidFill>
              </a:rPr>
              <a:t>Same</a:t>
            </a:r>
            <a:r>
              <a:rPr lang="it-IT" sz="2000" dirty="0" smtClean="0">
                <a:solidFill>
                  <a:srgbClr val="FFFF00"/>
                </a:solidFill>
              </a:rPr>
              <a:t> FM TM </a:t>
            </a:r>
            <a:r>
              <a:rPr lang="it-IT" sz="2000" dirty="0" err="1" smtClean="0">
                <a:solidFill>
                  <a:srgbClr val="FFFF00"/>
                </a:solidFill>
              </a:rPr>
              <a:t>finishing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57148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Au coated surfaces can present a spatially/time  varying  surface potential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stray potentials can couple with the TM charge producing a force </a:t>
            </a:r>
          </a:p>
        </p:txBody>
      </p:sp>
      <p:graphicFrame>
        <p:nvGraphicFramePr>
          <p:cNvPr id="62465" name="Object 2"/>
          <p:cNvGraphicFramePr>
            <a:graphicFrameLocks noChangeAspect="1"/>
          </p:cNvGraphicFramePr>
          <p:nvPr/>
        </p:nvGraphicFramePr>
        <p:xfrm>
          <a:off x="785813" y="1571625"/>
          <a:ext cx="3368675" cy="1022350"/>
        </p:xfrm>
        <a:graphic>
          <a:graphicData uri="http://schemas.openxmlformats.org/presentationml/2006/ole">
            <p:oleObj spid="_x0000_s139266" name="Equazione" r:id="rId4" imgW="1422360" imgH="431640" progId="Equation.3">
              <p:embed/>
            </p:oleObj>
          </a:graphicData>
        </a:graphic>
      </p:graphicFrame>
      <p:graphicFrame>
        <p:nvGraphicFramePr>
          <p:cNvPr id="65" name="Object 12"/>
          <p:cNvGraphicFramePr>
            <a:graphicFrameLocks noChangeAspect="1"/>
          </p:cNvGraphicFramePr>
          <p:nvPr/>
        </p:nvGraphicFramePr>
        <p:xfrm>
          <a:off x="1428728" y="2786058"/>
          <a:ext cx="2199636" cy="1052426"/>
        </p:xfrm>
        <a:graphic>
          <a:graphicData uri="http://schemas.openxmlformats.org/presentationml/2006/ole">
            <p:oleObj spid="_x0000_s139267" name="Equazione" r:id="rId5" imgW="901440" imgH="431640" progId="Equation.3">
              <p:embed/>
            </p:oleObj>
          </a:graphicData>
        </a:graphic>
      </p:graphicFrame>
      <p:graphicFrame>
        <p:nvGraphicFramePr>
          <p:cNvPr id="96269" name="Object 13"/>
          <p:cNvGraphicFramePr>
            <a:graphicFrameLocks noChangeAspect="1"/>
          </p:cNvGraphicFramePr>
          <p:nvPr/>
        </p:nvGraphicFramePr>
        <p:xfrm>
          <a:off x="6000760" y="5786454"/>
          <a:ext cx="1447904" cy="500066"/>
        </p:xfrm>
        <a:graphic>
          <a:graphicData uri="http://schemas.openxmlformats.org/presentationml/2006/ole">
            <p:oleObj spid="_x0000_s139268" name="Equazione" r:id="rId6" imgW="698400" imgH="241200" progId="Equation.3">
              <p:embed/>
            </p:oleObj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tx2"/>
                </a:solidFill>
              </a:rPr>
              <a:t>Interaction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between</a:t>
            </a:r>
            <a:r>
              <a:rPr lang="it-IT" sz="2400" dirty="0" smtClean="0">
                <a:solidFill>
                  <a:schemeClr val="tx2"/>
                </a:solidFill>
              </a:rPr>
              <a:t> TM </a:t>
            </a:r>
            <a:r>
              <a:rPr lang="it-IT" sz="2400" dirty="0" err="1" smtClean="0">
                <a:solidFill>
                  <a:schemeClr val="tx2"/>
                </a:solidFill>
              </a:rPr>
              <a:t>charge</a:t>
            </a:r>
            <a:r>
              <a:rPr lang="it-IT" sz="2400" dirty="0" smtClean="0">
                <a:solidFill>
                  <a:schemeClr val="tx2"/>
                </a:solidFill>
              </a:rPr>
              <a:t> and </a:t>
            </a:r>
            <a:r>
              <a:rPr lang="it-IT" sz="2400" dirty="0" err="1" smtClean="0">
                <a:solidFill>
                  <a:schemeClr val="tx2"/>
                </a:solidFill>
              </a:rPr>
              <a:t>stray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electrostatic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field</a:t>
            </a:r>
            <a:endParaRPr lang="it-IT" sz="2400" dirty="0" smtClean="0"/>
          </a:p>
        </p:txBody>
      </p:sp>
      <p:grpSp>
        <p:nvGrpSpPr>
          <p:cNvPr id="8" name="Gruppo 7"/>
          <p:cNvGrpSpPr/>
          <p:nvPr/>
        </p:nvGrpSpPr>
        <p:grpSpPr>
          <a:xfrm>
            <a:off x="4786314" y="1714488"/>
            <a:ext cx="3929090" cy="3929090"/>
            <a:chOff x="2714612" y="1071546"/>
            <a:chExt cx="3929090" cy="3929090"/>
          </a:xfrm>
        </p:grpSpPr>
        <p:grpSp>
          <p:nvGrpSpPr>
            <p:cNvPr id="9" name="Gruppo 38"/>
            <p:cNvGrpSpPr/>
            <p:nvPr/>
          </p:nvGrpSpPr>
          <p:grpSpPr>
            <a:xfrm>
              <a:off x="2714612" y="1071546"/>
              <a:ext cx="3929090" cy="3929090"/>
              <a:chOff x="3286116" y="214290"/>
              <a:chExt cx="3929090" cy="3929090"/>
            </a:xfrm>
          </p:grpSpPr>
          <p:sp>
            <p:nvSpPr>
              <p:cNvPr id="36" name="Rettangolo 2"/>
              <p:cNvSpPr/>
              <p:nvPr/>
            </p:nvSpPr>
            <p:spPr>
              <a:xfrm>
                <a:off x="3286116" y="214290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7" name="Gruppo 37"/>
              <p:cNvGrpSpPr/>
              <p:nvPr/>
            </p:nvGrpSpPr>
            <p:grpSpPr>
              <a:xfrm rot="16200000">
                <a:off x="3500430" y="432000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38" name="Rettangolo 37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38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0" name="Rettangolo 39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41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70" name="Rettangolo 7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1" name="Rettangolo 8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2" name="Rettangolo 9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42" name="Rettangolo 41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43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68" name="Rettangolo 67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9" name="Rettangolo 68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4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64" name="Rettangolo 63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6" name="Rettangolo 65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7" name="Rettangolo 66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45" name="Rettangolo 44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46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62" name="Rettangolo 61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3" name="Rettangolo 62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7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57" name="Rettangolo 56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8" name="Rettangolo 57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9" name="Rettangolo 58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0" name="Rettangolo 59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1" name="Rettangolo 60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8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52" name="Rettangolo 51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" name="Rettangolo 30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Rettangolo 53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Rettangolo 54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6" name="Rettangolo 55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49" name="Rettangolo 34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ettangolo 49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Cornice 36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0" name="Croce 9"/>
            <p:cNvSpPr/>
            <p:nvPr/>
          </p:nvSpPr>
          <p:spPr>
            <a:xfrm>
              <a:off x="3214678" y="214311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roce 10"/>
            <p:cNvSpPr/>
            <p:nvPr/>
          </p:nvSpPr>
          <p:spPr>
            <a:xfrm>
              <a:off x="3214678" y="292893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roce 11"/>
            <p:cNvSpPr/>
            <p:nvPr/>
          </p:nvSpPr>
          <p:spPr>
            <a:xfrm>
              <a:off x="3214678" y="342900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roce 12"/>
            <p:cNvSpPr/>
            <p:nvPr/>
          </p:nvSpPr>
          <p:spPr>
            <a:xfrm>
              <a:off x="3214678" y="364331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roce 13"/>
            <p:cNvSpPr/>
            <p:nvPr/>
          </p:nvSpPr>
          <p:spPr>
            <a:xfrm>
              <a:off x="5929322" y="2071678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roce 14"/>
            <p:cNvSpPr/>
            <p:nvPr/>
          </p:nvSpPr>
          <p:spPr>
            <a:xfrm>
              <a:off x="5929322" y="342900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roce 15"/>
            <p:cNvSpPr/>
            <p:nvPr/>
          </p:nvSpPr>
          <p:spPr>
            <a:xfrm>
              <a:off x="450056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Meno 16"/>
            <p:cNvSpPr/>
            <p:nvPr/>
          </p:nvSpPr>
          <p:spPr>
            <a:xfrm>
              <a:off x="3214678" y="235743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Meno 17"/>
            <p:cNvSpPr/>
            <p:nvPr/>
          </p:nvSpPr>
          <p:spPr>
            <a:xfrm>
              <a:off x="3214678" y="3857628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Meno 18"/>
            <p:cNvSpPr/>
            <p:nvPr/>
          </p:nvSpPr>
          <p:spPr>
            <a:xfrm>
              <a:off x="5929322" y="2214554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Meno 19"/>
            <p:cNvSpPr/>
            <p:nvPr/>
          </p:nvSpPr>
          <p:spPr>
            <a:xfrm>
              <a:off x="5929322" y="2428868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Meno 20"/>
            <p:cNvSpPr/>
            <p:nvPr/>
          </p:nvSpPr>
          <p:spPr>
            <a:xfrm>
              <a:off x="5929322" y="307181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Meno 21"/>
            <p:cNvSpPr/>
            <p:nvPr/>
          </p:nvSpPr>
          <p:spPr>
            <a:xfrm>
              <a:off x="5929322" y="3571876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roce 22"/>
            <p:cNvSpPr/>
            <p:nvPr/>
          </p:nvSpPr>
          <p:spPr>
            <a:xfrm>
              <a:off x="5357818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roce 23"/>
            <p:cNvSpPr/>
            <p:nvPr/>
          </p:nvSpPr>
          <p:spPr>
            <a:xfrm>
              <a:off x="378618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roce 24"/>
            <p:cNvSpPr/>
            <p:nvPr/>
          </p:nvSpPr>
          <p:spPr>
            <a:xfrm>
              <a:off x="3571868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roce 25"/>
            <p:cNvSpPr/>
            <p:nvPr/>
          </p:nvSpPr>
          <p:spPr>
            <a:xfrm>
              <a:off x="3571868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roce 26"/>
            <p:cNvSpPr/>
            <p:nvPr/>
          </p:nvSpPr>
          <p:spPr>
            <a:xfrm>
              <a:off x="3571868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roce 27"/>
            <p:cNvSpPr/>
            <p:nvPr/>
          </p:nvSpPr>
          <p:spPr>
            <a:xfrm>
              <a:off x="392905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roce 28"/>
            <p:cNvSpPr/>
            <p:nvPr/>
          </p:nvSpPr>
          <p:spPr>
            <a:xfrm>
              <a:off x="464343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roce 29"/>
            <p:cNvSpPr/>
            <p:nvPr/>
          </p:nvSpPr>
          <p:spPr>
            <a:xfrm>
              <a:off x="5286380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roce 30"/>
            <p:cNvSpPr/>
            <p:nvPr/>
          </p:nvSpPr>
          <p:spPr>
            <a:xfrm>
              <a:off x="5572132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roce 31"/>
            <p:cNvSpPr/>
            <p:nvPr/>
          </p:nvSpPr>
          <p:spPr>
            <a:xfrm>
              <a:off x="5572132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Croce 32"/>
            <p:cNvSpPr/>
            <p:nvPr/>
          </p:nvSpPr>
          <p:spPr>
            <a:xfrm>
              <a:off x="5572132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Freccia a destra 33"/>
            <p:cNvSpPr/>
            <p:nvPr/>
          </p:nvSpPr>
          <p:spPr>
            <a:xfrm>
              <a:off x="4214810" y="2643182"/>
              <a:ext cx="1000132" cy="7858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286248" y="2857496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Force</a:t>
              </a:r>
              <a:endParaRPr lang="it-IT" dirty="0"/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4500562" y="1714488"/>
            <a:ext cx="4464000" cy="3924000"/>
            <a:chOff x="2428860" y="1071546"/>
            <a:chExt cx="4485324" cy="3929090"/>
          </a:xfrm>
        </p:grpSpPr>
        <p:sp>
          <p:nvSpPr>
            <p:cNvPr id="74" name="Rettangolo 73"/>
            <p:cNvSpPr/>
            <p:nvPr/>
          </p:nvSpPr>
          <p:spPr>
            <a:xfrm>
              <a:off x="2714612" y="1071546"/>
              <a:ext cx="3929090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5" name="Gruppo 37"/>
            <p:cNvGrpSpPr/>
            <p:nvPr/>
          </p:nvGrpSpPr>
          <p:grpSpPr>
            <a:xfrm rot="16200000">
              <a:off x="2928926" y="1289256"/>
              <a:ext cx="3500462" cy="3500462"/>
              <a:chOff x="3500430" y="432000"/>
              <a:chExt cx="3500462" cy="3500462"/>
            </a:xfrm>
          </p:grpSpPr>
          <p:sp>
            <p:nvSpPr>
              <p:cNvPr id="98" name="Rettangolo 3"/>
              <p:cNvSpPr/>
              <p:nvPr/>
            </p:nvSpPr>
            <p:spPr>
              <a:xfrm>
                <a:off x="4143372" y="1071546"/>
                <a:ext cx="2232000" cy="2232000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" name="Rettangolo 98"/>
              <p:cNvSpPr/>
              <p:nvPr/>
            </p:nvSpPr>
            <p:spPr>
              <a:xfrm>
                <a:off x="6572264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" name="Rettangolo 99"/>
              <p:cNvSpPr/>
              <p:nvPr/>
            </p:nvSpPr>
            <p:spPr>
              <a:xfrm>
                <a:off x="3786182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1" name="Gruppo 62"/>
              <p:cNvGrpSpPr/>
              <p:nvPr/>
            </p:nvGrpSpPr>
            <p:grpSpPr>
              <a:xfrm>
                <a:off x="6286512" y="3241686"/>
                <a:ext cx="571504" cy="615942"/>
                <a:chOff x="6286512" y="3241686"/>
                <a:chExt cx="571504" cy="615942"/>
              </a:xfrm>
            </p:grpSpPr>
            <p:sp>
              <p:nvSpPr>
                <p:cNvPr id="129" name="Rettangolo 7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0" name="Rettangolo 8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1" name="Rettangolo 9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2" name="Rettangolo 101"/>
              <p:cNvSpPr/>
              <p:nvPr/>
            </p:nvSpPr>
            <p:spPr>
              <a:xfrm>
                <a:off x="3636000" y="3500438"/>
                <a:ext cx="598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3" name="Gruppo 68"/>
              <p:cNvGrpSpPr/>
              <p:nvPr/>
            </p:nvGrpSpPr>
            <p:grpSpPr>
              <a:xfrm>
                <a:off x="3571868" y="3241124"/>
                <a:ext cx="540000" cy="545066"/>
                <a:chOff x="3571868" y="3241124"/>
                <a:chExt cx="540000" cy="545066"/>
              </a:xfrm>
            </p:grpSpPr>
            <p:sp>
              <p:nvSpPr>
                <p:cNvPr id="127" name="Rettangolo 12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8" name="Rettangolo 13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04" name="Gruppo 62"/>
              <p:cNvGrpSpPr/>
              <p:nvPr/>
            </p:nvGrpSpPr>
            <p:grpSpPr>
              <a:xfrm flipV="1">
                <a:off x="6286512" y="486000"/>
                <a:ext cx="571504" cy="629410"/>
                <a:chOff x="6286512" y="3241686"/>
                <a:chExt cx="571504" cy="615942"/>
              </a:xfrm>
            </p:grpSpPr>
            <p:sp>
              <p:nvSpPr>
                <p:cNvPr id="124" name="Rettangolo 123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5" name="Rettangolo 124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6" name="Rettangolo 125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5" name="Rettangolo 104"/>
              <p:cNvSpPr/>
              <p:nvPr/>
            </p:nvSpPr>
            <p:spPr>
              <a:xfrm flipV="1">
                <a:off x="3636000" y="705000"/>
                <a:ext cx="598504" cy="146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6" name="Gruppo 68"/>
              <p:cNvGrpSpPr/>
              <p:nvPr/>
            </p:nvGrpSpPr>
            <p:grpSpPr>
              <a:xfrm flipV="1">
                <a:off x="3571868" y="559000"/>
                <a:ext cx="540000" cy="556984"/>
                <a:chOff x="3571868" y="3241124"/>
                <a:chExt cx="540000" cy="545066"/>
              </a:xfrm>
            </p:grpSpPr>
            <p:sp>
              <p:nvSpPr>
                <p:cNvPr id="122" name="Rettangolo 121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3" name="Rettangolo 122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07" name="Gruppo 94"/>
              <p:cNvGrpSpPr/>
              <p:nvPr/>
            </p:nvGrpSpPr>
            <p:grpSpPr>
              <a:xfrm>
                <a:off x="4302000" y="3492000"/>
                <a:ext cx="1881570" cy="188438"/>
                <a:chOff x="4302000" y="3492000"/>
                <a:chExt cx="1881570" cy="188438"/>
              </a:xfrm>
            </p:grpSpPr>
            <p:sp>
              <p:nvSpPr>
                <p:cNvPr id="117" name="Rettangolo 116"/>
                <p:cNvSpPr/>
                <p:nvPr/>
              </p:nvSpPr>
              <p:spPr>
                <a:xfrm>
                  <a:off x="430200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8" name="Rettangolo 117"/>
                <p:cNvSpPr/>
                <p:nvPr/>
              </p:nvSpPr>
              <p:spPr>
                <a:xfrm>
                  <a:off x="564357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9" name="Rettangolo 118"/>
                <p:cNvSpPr/>
                <p:nvPr/>
              </p:nvSpPr>
              <p:spPr>
                <a:xfrm>
                  <a:off x="4914000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0" name="Rettangolo 119"/>
                <p:cNvSpPr/>
                <p:nvPr/>
              </p:nvSpPr>
              <p:spPr>
                <a:xfrm>
                  <a:off x="5500694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1" name="Rettangolo 120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08" name="Gruppo 95"/>
              <p:cNvGrpSpPr/>
              <p:nvPr/>
            </p:nvGrpSpPr>
            <p:grpSpPr>
              <a:xfrm flipV="1">
                <a:off x="4301997" y="642915"/>
                <a:ext cx="1890000" cy="215398"/>
                <a:chOff x="4301994" y="3492000"/>
                <a:chExt cx="1881568" cy="188436"/>
              </a:xfrm>
            </p:grpSpPr>
            <p:sp>
              <p:nvSpPr>
                <p:cNvPr id="112" name="Rettangolo 29"/>
                <p:cNvSpPr/>
                <p:nvPr/>
              </p:nvSpPr>
              <p:spPr>
                <a:xfrm>
                  <a:off x="4301994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3" name="Rettangolo 112"/>
                <p:cNvSpPr/>
                <p:nvPr/>
              </p:nvSpPr>
              <p:spPr>
                <a:xfrm>
                  <a:off x="5643563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4" name="Rettangolo 31"/>
                <p:cNvSpPr/>
                <p:nvPr/>
              </p:nvSpPr>
              <p:spPr>
                <a:xfrm>
                  <a:off x="4913990" y="3500433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5" name="Rettangolo 32"/>
                <p:cNvSpPr/>
                <p:nvPr/>
              </p:nvSpPr>
              <p:spPr>
                <a:xfrm>
                  <a:off x="5500688" y="3500436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" name="Rettangolo 115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9" name="Rettangolo 34"/>
              <p:cNvSpPr/>
              <p:nvPr/>
            </p:nvSpPr>
            <p:spPr>
              <a:xfrm>
                <a:off x="5068800" y="3500438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" name="Rettangolo 35"/>
              <p:cNvSpPr/>
              <p:nvPr/>
            </p:nvSpPr>
            <p:spPr>
              <a:xfrm>
                <a:off x="5076000" y="702000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1" name="Cornice 36"/>
              <p:cNvSpPr/>
              <p:nvPr/>
            </p:nvSpPr>
            <p:spPr>
              <a:xfrm>
                <a:off x="3500430" y="432000"/>
                <a:ext cx="3500462" cy="3500462"/>
              </a:xfrm>
              <a:prstGeom prst="frame">
                <a:avLst>
                  <a:gd name="adj1" fmla="val 9234"/>
                </a:avLst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Croce 75"/>
            <p:cNvSpPr/>
            <p:nvPr/>
          </p:nvSpPr>
          <p:spPr>
            <a:xfrm>
              <a:off x="3214678" y="2228848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Croce 76"/>
            <p:cNvSpPr/>
            <p:nvPr/>
          </p:nvSpPr>
          <p:spPr>
            <a:xfrm>
              <a:off x="3214678" y="364331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Croce 77"/>
            <p:cNvSpPr/>
            <p:nvPr/>
          </p:nvSpPr>
          <p:spPr>
            <a:xfrm>
              <a:off x="450056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Meno 78"/>
            <p:cNvSpPr/>
            <p:nvPr/>
          </p:nvSpPr>
          <p:spPr>
            <a:xfrm>
              <a:off x="5929322" y="2214554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Meno 79"/>
            <p:cNvSpPr/>
            <p:nvPr/>
          </p:nvSpPr>
          <p:spPr>
            <a:xfrm>
              <a:off x="5929322" y="3571876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Croce 80"/>
            <p:cNvSpPr/>
            <p:nvPr/>
          </p:nvSpPr>
          <p:spPr>
            <a:xfrm>
              <a:off x="5357818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Croce 81"/>
            <p:cNvSpPr/>
            <p:nvPr/>
          </p:nvSpPr>
          <p:spPr>
            <a:xfrm>
              <a:off x="378618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roce 82"/>
            <p:cNvSpPr/>
            <p:nvPr/>
          </p:nvSpPr>
          <p:spPr>
            <a:xfrm>
              <a:off x="3571868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roce 83"/>
            <p:cNvSpPr/>
            <p:nvPr/>
          </p:nvSpPr>
          <p:spPr>
            <a:xfrm>
              <a:off x="3571868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Croce 84"/>
            <p:cNvSpPr/>
            <p:nvPr/>
          </p:nvSpPr>
          <p:spPr>
            <a:xfrm>
              <a:off x="3571868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Croce 85"/>
            <p:cNvSpPr/>
            <p:nvPr/>
          </p:nvSpPr>
          <p:spPr>
            <a:xfrm>
              <a:off x="392905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Croce 86"/>
            <p:cNvSpPr/>
            <p:nvPr/>
          </p:nvSpPr>
          <p:spPr>
            <a:xfrm>
              <a:off x="464343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Croce 87"/>
            <p:cNvSpPr/>
            <p:nvPr/>
          </p:nvSpPr>
          <p:spPr>
            <a:xfrm>
              <a:off x="5286380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Croce 88"/>
            <p:cNvSpPr/>
            <p:nvPr/>
          </p:nvSpPr>
          <p:spPr>
            <a:xfrm>
              <a:off x="5572132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Croce 89"/>
            <p:cNvSpPr/>
            <p:nvPr/>
          </p:nvSpPr>
          <p:spPr>
            <a:xfrm>
              <a:off x="5572132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Croce 90"/>
            <p:cNvSpPr/>
            <p:nvPr/>
          </p:nvSpPr>
          <p:spPr>
            <a:xfrm>
              <a:off x="5572132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reccia a destra 91"/>
            <p:cNvSpPr/>
            <p:nvPr/>
          </p:nvSpPr>
          <p:spPr>
            <a:xfrm>
              <a:off x="4214810" y="2643182"/>
              <a:ext cx="1000132" cy="7858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4286248" y="2857496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Force</a:t>
              </a:r>
              <a:endParaRPr lang="it-IT" dirty="0"/>
            </a:p>
          </p:txBody>
        </p:sp>
        <p:sp>
          <p:nvSpPr>
            <p:cNvPr id="94" name="CasellaDiTesto 93"/>
            <p:cNvSpPr txBox="1"/>
            <p:nvPr/>
          </p:nvSpPr>
          <p:spPr>
            <a:xfrm>
              <a:off x="2428860" y="2143116"/>
              <a:ext cx="66935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+Veq</a:t>
              </a:r>
              <a:endParaRPr lang="it-IT" dirty="0"/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2428860" y="3500438"/>
              <a:ext cx="66935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+Veq</a:t>
              </a:r>
              <a:endParaRPr lang="it-IT" dirty="0"/>
            </a:p>
          </p:txBody>
        </p:sp>
        <p:sp>
          <p:nvSpPr>
            <p:cNvPr id="96" name="CasellaDiTesto 95"/>
            <p:cNvSpPr txBox="1"/>
            <p:nvPr/>
          </p:nvSpPr>
          <p:spPr>
            <a:xfrm>
              <a:off x="6286512" y="2143116"/>
              <a:ext cx="627672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-Veq</a:t>
              </a:r>
              <a:endParaRPr lang="it-IT" dirty="0"/>
            </a:p>
          </p:txBody>
        </p:sp>
        <p:sp>
          <p:nvSpPr>
            <p:cNvPr id="97" name="CasellaDiTesto 96"/>
            <p:cNvSpPr txBox="1"/>
            <p:nvPr/>
          </p:nvSpPr>
          <p:spPr>
            <a:xfrm>
              <a:off x="6286512" y="3500438"/>
              <a:ext cx="627672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-Veq</a:t>
              </a:r>
              <a:endParaRPr lang="it-IT" dirty="0"/>
            </a:p>
          </p:txBody>
        </p:sp>
      </p:grpSp>
      <p:sp>
        <p:nvSpPr>
          <p:cNvPr id="132" name="Rettangolo 131"/>
          <p:cNvSpPr/>
          <p:nvPr/>
        </p:nvSpPr>
        <p:spPr>
          <a:xfrm>
            <a:off x="-285784" y="4214818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fontAlgn="auto">
              <a:spcAft>
                <a:spcPts val="0"/>
              </a:spcAft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Random TM charging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ttangolo 132"/>
          <p:cNvSpPr/>
          <p:nvPr/>
        </p:nvSpPr>
        <p:spPr>
          <a:xfrm>
            <a:off x="500034" y="4714884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0"/>
              </a:spcAft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stray potentials time fluctuations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Ovale 133"/>
          <p:cNvSpPr/>
          <p:nvPr/>
        </p:nvSpPr>
        <p:spPr>
          <a:xfrm>
            <a:off x="1714480" y="2643182"/>
            <a:ext cx="785818" cy="785818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Ovale 134"/>
          <p:cNvSpPr/>
          <p:nvPr/>
        </p:nvSpPr>
        <p:spPr>
          <a:xfrm>
            <a:off x="2857488" y="2857496"/>
            <a:ext cx="785818" cy="785818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7" name="Connettore 2 136"/>
          <p:cNvCxnSpPr/>
          <p:nvPr/>
        </p:nvCxnSpPr>
        <p:spPr>
          <a:xfrm rot="5400000">
            <a:off x="1049717" y="3379383"/>
            <a:ext cx="829460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141"/>
          <p:cNvCxnSpPr>
            <a:stCxn id="135" idx="4"/>
          </p:cNvCxnSpPr>
          <p:nvPr/>
        </p:nvCxnSpPr>
        <p:spPr>
          <a:xfrm rot="16200000" flipH="1">
            <a:off x="2768190" y="4125520"/>
            <a:ext cx="1000132" cy="35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3" name="Freccia in giù 142"/>
          <p:cNvSpPr/>
          <p:nvPr/>
        </p:nvSpPr>
        <p:spPr>
          <a:xfrm>
            <a:off x="1785918" y="5357826"/>
            <a:ext cx="642942" cy="428628"/>
          </a:xfrm>
          <a:prstGeom prst="downArrow">
            <a:avLst/>
          </a:prstGeom>
          <a:solidFill>
            <a:schemeClr val="tx1">
              <a:lumMod val="65000"/>
            </a:scheme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4" name="Rettangolo 143"/>
          <p:cNvSpPr/>
          <p:nvPr/>
        </p:nvSpPr>
        <p:spPr>
          <a:xfrm>
            <a:off x="857224" y="5929330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Noisy force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34" grpId="0" animBg="1"/>
      <p:bldP spid="135" grpId="0" animBg="1"/>
      <p:bldP spid="143" grpId="0" animBg="1"/>
      <p:bldP spid="1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28992" y="571480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Compensazione </a:t>
            </a:r>
            <a:r>
              <a:rPr lang="it-IT" dirty="0" err="1" smtClean="0"/>
              <a:t>dc</a:t>
            </a:r>
            <a:r>
              <a:rPr lang="it-IT" dirty="0" smtClean="0"/>
              <a:t> </a:t>
            </a:r>
            <a:r>
              <a:rPr lang="it-IT" dirty="0" err="1" smtClean="0"/>
              <a:t>bias</a:t>
            </a:r>
            <a:endParaRPr lang="it-IT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tx2"/>
                </a:solidFill>
              </a:rPr>
              <a:t>Random</a:t>
            </a:r>
            <a:r>
              <a:rPr lang="it-IT" sz="2400" dirty="0" smtClean="0">
                <a:solidFill>
                  <a:schemeClr val="tx2"/>
                </a:solidFill>
              </a:rPr>
              <a:t> TM </a:t>
            </a:r>
            <a:r>
              <a:rPr lang="it-IT" sz="2400" dirty="0" err="1" smtClean="0">
                <a:solidFill>
                  <a:schemeClr val="tx2"/>
                </a:solidFill>
              </a:rPr>
              <a:t>charging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andDC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stray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potential</a:t>
            </a:r>
            <a:endParaRPr lang="it-IT" sz="2400" dirty="0" smtClean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57224" y="571480"/>
          <a:ext cx="7781925" cy="842962"/>
        </p:xfrm>
        <a:graphic>
          <a:graphicData uri="http://schemas.openxmlformats.org/presentationml/2006/ole">
            <p:oleObj spid="_x0000_s128001" name="Equazione" r:id="rId3" imgW="4572000" imgH="495000" progId="Equation.3">
              <p:embed/>
            </p:oleObj>
          </a:graphicData>
        </a:graphic>
      </p:graphicFrame>
      <p:grpSp>
        <p:nvGrpSpPr>
          <p:cNvPr id="837" name="Gruppo 836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838" name="Rettangolo 837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39" name="Gruppo 71"/>
            <p:cNvGrpSpPr/>
            <p:nvPr/>
          </p:nvGrpSpPr>
          <p:grpSpPr>
            <a:xfrm>
              <a:off x="2714612" y="1071546"/>
              <a:ext cx="3929090" cy="3929090"/>
              <a:chOff x="2714612" y="1071546"/>
              <a:chExt cx="3929090" cy="3929090"/>
            </a:xfrm>
          </p:grpSpPr>
          <p:grpSp>
            <p:nvGrpSpPr>
              <p:cNvPr id="840" name="Gruppo 38"/>
              <p:cNvGrpSpPr/>
              <p:nvPr/>
            </p:nvGrpSpPr>
            <p:grpSpPr>
              <a:xfrm>
                <a:off x="2714612" y="1071546"/>
                <a:ext cx="3929090" cy="3929090"/>
                <a:chOff x="3286116" y="214290"/>
                <a:chExt cx="3929090" cy="3929090"/>
              </a:xfrm>
            </p:grpSpPr>
            <p:sp>
              <p:nvSpPr>
                <p:cNvPr id="867" name="Rettangolo 866"/>
                <p:cNvSpPr/>
                <p:nvPr/>
              </p:nvSpPr>
              <p:spPr>
                <a:xfrm>
                  <a:off x="3286116" y="214290"/>
                  <a:ext cx="3929090" cy="392909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868" name="Gruppo 37"/>
                <p:cNvGrpSpPr/>
                <p:nvPr/>
              </p:nvGrpSpPr>
              <p:grpSpPr>
                <a:xfrm rot="16200000">
                  <a:off x="3500430" y="432000"/>
                  <a:ext cx="3500462" cy="3500462"/>
                  <a:chOff x="3500430" y="432000"/>
                  <a:chExt cx="3500462" cy="3500462"/>
                </a:xfrm>
              </p:grpSpPr>
              <p:sp>
                <p:nvSpPr>
                  <p:cNvPr id="869" name="Rettangolo 3"/>
                  <p:cNvSpPr/>
                  <p:nvPr/>
                </p:nvSpPr>
                <p:spPr>
                  <a:xfrm>
                    <a:off x="4143372" y="1071546"/>
                    <a:ext cx="2232000" cy="223200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70" name="Rettangolo 4"/>
                  <p:cNvSpPr/>
                  <p:nvPr/>
                </p:nvSpPr>
                <p:spPr>
                  <a:xfrm>
                    <a:off x="6572264" y="1188000"/>
                    <a:ext cx="142876" cy="1980000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71" name="Rettangolo 5"/>
                  <p:cNvSpPr/>
                  <p:nvPr/>
                </p:nvSpPr>
                <p:spPr>
                  <a:xfrm>
                    <a:off x="3786182" y="1188000"/>
                    <a:ext cx="142876" cy="1980000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872" name="Gruppo 62"/>
                  <p:cNvGrpSpPr/>
                  <p:nvPr/>
                </p:nvGrpSpPr>
                <p:grpSpPr>
                  <a:xfrm>
                    <a:off x="6286512" y="3241686"/>
                    <a:ext cx="571504" cy="615942"/>
                    <a:chOff x="6286512" y="3241686"/>
                    <a:chExt cx="571504" cy="615942"/>
                  </a:xfrm>
                </p:grpSpPr>
                <p:sp>
                  <p:nvSpPr>
                    <p:cNvPr id="900" name="Rettangolo 7"/>
                    <p:cNvSpPr/>
                    <p:nvPr/>
                  </p:nvSpPr>
                  <p:spPr>
                    <a:xfrm rot="16200000">
                      <a:off x="6357950" y="3456000"/>
                      <a:ext cx="571504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901" name="Rettangolo 8"/>
                    <p:cNvSpPr/>
                    <p:nvPr/>
                  </p:nvSpPr>
                  <p:spPr>
                    <a:xfrm>
                      <a:off x="6286512" y="3500438"/>
                      <a:ext cx="500066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902" name="Rettangolo 9"/>
                    <p:cNvSpPr/>
                    <p:nvPr/>
                  </p:nvSpPr>
                  <p:spPr>
                    <a:xfrm rot="16200000">
                      <a:off x="6454808" y="3454420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73" name="Rettangolo 872"/>
                  <p:cNvSpPr/>
                  <p:nvPr/>
                </p:nvSpPr>
                <p:spPr>
                  <a:xfrm>
                    <a:off x="3636000" y="3500438"/>
                    <a:ext cx="598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874" name="Gruppo 68"/>
                  <p:cNvGrpSpPr/>
                  <p:nvPr/>
                </p:nvGrpSpPr>
                <p:grpSpPr>
                  <a:xfrm>
                    <a:off x="3571868" y="3241124"/>
                    <a:ext cx="540000" cy="545066"/>
                    <a:chOff x="3571868" y="3241124"/>
                    <a:chExt cx="540000" cy="545066"/>
                  </a:xfrm>
                </p:grpSpPr>
                <p:sp>
                  <p:nvSpPr>
                    <p:cNvPr id="898" name="Rettangolo 897"/>
                    <p:cNvSpPr/>
                    <p:nvPr/>
                  </p:nvSpPr>
                  <p:spPr>
                    <a:xfrm rot="5400000">
                      <a:off x="3571868" y="3384000"/>
                      <a:ext cx="500066" cy="214314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9" name="Rettangolo 898"/>
                    <p:cNvSpPr/>
                    <p:nvPr/>
                  </p:nvSpPr>
                  <p:spPr>
                    <a:xfrm>
                      <a:off x="3571868" y="3519774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875" name="Gruppo 62"/>
                  <p:cNvGrpSpPr/>
                  <p:nvPr/>
                </p:nvGrpSpPr>
                <p:grpSpPr>
                  <a:xfrm flipV="1">
                    <a:off x="6286512" y="486000"/>
                    <a:ext cx="571504" cy="629410"/>
                    <a:chOff x="6286512" y="3241686"/>
                    <a:chExt cx="571504" cy="615942"/>
                  </a:xfrm>
                </p:grpSpPr>
                <p:sp>
                  <p:nvSpPr>
                    <p:cNvPr id="895" name="Rettangolo 894"/>
                    <p:cNvSpPr/>
                    <p:nvPr/>
                  </p:nvSpPr>
                  <p:spPr>
                    <a:xfrm rot="16200000">
                      <a:off x="6357950" y="3456000"/>
                      <a:ext cx="571504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6" name="Rettangolo 895"/>
                    <p:cNvSpPr/>
                    <p:nvPr/>
                  </p:nvSpPr>
                  <p:spPr>
                    <a:xfrm>
                      <a:off x="6286512" y="3500438"/>
                      <a:ext cx="500066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7" name="Rettangolo 896"/>
                    <p:cNvSpPr/>
                    <p:nvPr/>
                  </p:nvSpPr>
                  <p:spPr>
                    <a:xfrm rot="16200000">
                      <a:off x="6454808" y="3454420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76" name="Rettangolo 875"/>
                  <p:cNvSpPr/>
                  <p:nvPr/>
                </p:nvSpPr>
                <p:spPr>
                  <a:xfrm flipV="1">
                    <a:off x="3636000" y="705000"/>
                    <a:ext cx="598504" cy="146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877" name="Gruppo 68"/>
                  <p:cNvGrpSpPr/>
                  <p:nvPr/>
                </p:nvGrpSpPr>
                <p:grpSpPr>
                  <a:xfrm flipV="1">
                    <a:off x="3571868" y="559000"/>
                    <a:ext cx="540000" cy="556984"/>
                    <a:chOff x="3571868" y="3241124"/>
                    <a:chExt cx="540000" cy="545066"/>
                  </a:xfrm>
                </p:grpSpPr>
                <p:sp>
                  <p:nvSpPr>
                    <p:cNvPr id="893" name="Rettangolo 892"/>
                    <p:cNvSpPr/>
                    <p:nvPr/>
                  </p:nvSpPr>
                  <p:spPr>
                    <a:xfrm rot="5400000">
                      <a:off x="3571868" y="3384000"/>
                      <a:ext cx="500066" cy="214314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4" name="Rettangolo 893"/>
                    <p:cNvSpPr/>
                    <p:nvPr/>
                  </p:nvSpPr>
                  <p:spPr>
                    <a:xfrm>
                      <a:off x="3571868" y="3519774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878" name="Gruppo 94"/>
                  <p:cNvGrpSpPr/>
                  <p:nvPr/>
                </p:nvGrpSpPr>
                <p:grpSpPr>
                  <a:xfrm>
                    <a:off x="4302000" y="3492000"/>
                    <a:ext cx="1881570" cy="188438"/>
                    <a:chOff x="4302000" y="3492000"/>
                    <a:chExt cx="1881570" cy="188438"/>
                  </a:xfrm>
                </p:grpSpPr>
                <p:sp>
                  <p:nvSpPr>
                    <p:cNvPr id="888" name="Rettangolo 887"/>
                    <p:cNvSpPr/>
                    <p:nvPr/>
                  </p:nvSpPr>
                  <p:spPr>
                    <a:xfrm>
                      <a:off x="4302000" y="3500438"/>
                      <a:ext cx="540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9" name="Rettangolo 888"/>
                    <p:cNvSpPr/>
                    <p:nvPr/>
                  </p:nvSpPr>
                  <p:spPr>
                    <a:xfrm>
                      <a:off x="5643570" y="3500438"/>
                      <a:ext cx="540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0" name="Rettangolo 889"/>
                    <p:cNvSpPr/>
                    <p:nvPr/>
                  </p:nvSpPr>
                  <p:spPr>
                    <a:xfrm>
                      <a:off x="4914000" y="3500438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1" name="Rettangolo 890"/>
                    <p:cNvSpPr/>
                    <p:nvPr/>
                  </p:nvSpPr>
                  <p:spPr>
                    <a:xfrm>
                      <a:off x="5500694" y="3500438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2" name="Rettangolo 891"/>
                    <p:cNvSpPr/>
                    <p:nvPr/>
                  </p:nvSpPr>
                  <p:spPr>
                    <a:xfrm>
                      <a:off x="5058000" y="3492000"/>
                      <a:ext cx="378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879" name="Gruppo 95"/>
                  <p:cNvGrpSpPr/>
                  <p:nvPr/>
                </p:nvGrpSpPr>
                <p:grpSpPr>
                  <a:xfrm flipV="1">
                    <a:off x="4301997" y="642915"/>
                    <a:ext cx="1890000" cy="215398"/>
                    <a:chOff x="4301994" y="3492000"/>
                    <a:chExt cx="1881568" cy="188436"/>
                  </a:xfrm>
                </p:grpSpPr>
                <p:sp>
                  <p:nvSpPr>
                    <p:cNvPr id="883" name="Rettangolo 882"/>
                    <p:cNvSpPr/>
                    <p:nvPr/>
                  </p:nvSpPr>
                  <p:spPr>
                    <a:xfrm>
                      <a:off x="4301994" y="3500433"/>
                      <a:ext cx="539999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4" name="Rettangolo 883"/>
                    <p:cNvSpPr/>
                    <p:nvPr/>
                  </p:nvSpPr>
                  <p:spPr>
                    <a:xfrm>
                      <a:off x="5643563" y="3500433"/>
                      <a:ext cx="539999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5" name="Rettangolo 884"/>
                    <p:cNvSpPr/>
                    <p:nvPr/>
                  </p:nvSpPr>
                  <p:spPr>
                    <a:xfrm>
                      <a:off x="4913990" y="3500433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6" name="Rettangolo 32"/>
                    <p:cNvSpPr/>
                    <p:nvPr/>
                  </p:nvSpPr>
                  <p:spPr>
                    <a:xfrm>
                      <a:off x="5500688" y="3500436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7" name="Rettangolo 886"/>
                    <p:cNvSpPr/>
                    <p:nvPr/>
                  </p:nvSpPr>
                  <p:spPr>
                    <a:xfrm>
                      <a:off x="5058000" y="3492000"/>
                      <a:ext cx="378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80" name="Rettangolo 879"/>
                  <p:cNvSpPr/>
                  <p:nvPr/>
                </p:nvSpPr>
                <p:spPr>
                  <a:xfrm>
                    <a:off x="5068800" y="3500438"/>
                    <a:ext cx="342000" cy="142876"/>
                  </a:xfrm>
                  <a:prstGeom prst="rect">
                    <a:avLst/>
                  </a:prstGeom>
                  <a:solidFill>
                    <a:srgbClr val="FF7C80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81" name="Rettangolo 880"/>
                  <p:cNvSpPr/>
                  <p:nvPr/>
                </p:nvSpPr>
                <p:spPr>
                  <a:xfrm>
                    <a:off x="5076000" y="702000"/>
                    <a:ext cx="342000" cy="142876"/>
                  </a:xfrm>
                  <a:prstGeom prst="rect">
                    <a:avLst/>
                  </a:prstGeom>
                  <a:solidFill>
                    <a:srgbClr val="FF7C80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82" name="Cornice 36"/>
                  <p:cNvSpPr/>
                  <p:nvPr/>
                </p:nvSpPr>
                <p:spPr>
                  <a:xfrm>
                    <a:off x="3500430" y="432000"/>
                    <a:ext cx="3500462" cy="3500462"/>
                  </a:xfrm>
                  <a:prstGeom prst="frame">
                    <a:avLst>
                      <a:gd name="adj1" fmla="val 9234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841" name="Croce 840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2" name="Croce 841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3" name="Croce 842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4" name="Croce 843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5" name="Croce 844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6" name="Croce 845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7" name="Croce 846"/>
              <p:cNvSpPr/>
              <p:nvPr/>
            </p:nvSpPr>
            <p:spPr>
              <a:xfrm>
                <a:off x="4500562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8" name="Meno 847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9" name="Meno 848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0" name="Meno 849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1" name="Meno 850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2" name="Meno 851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3" name="Meno 852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4" name="Croce 853"/>
              <p:cNvSpPr/>
              <p:nvPr/>
            </p:nvSpPr>
            <p:spPr>
              <a:xfrm>
                <a:off x="5357818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5" name="Croce 854"/>
              <p:cNvSpPr/>
              <p:nvPr/>
            </p:nvSpPr>
            <p:spPr>
              <a:xfrm>
                <a:off x="3786182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6" name="Croce 855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7" name="Croce 856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8" name="Croce 857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9" name="Croce 858"/>
              <p:cNvSpPr/>
              <p:nvPr/>
            </p:nvSpPr>
            <p:spPr>
              <a:xfrm>
                <a:off x="392905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0" name="Croce 859"/>
              <p:cNvSpPr/>
              <p:nvPr/>
            </p:nvSpPr>
            <p:spPr>
              <a:xfrm>
                <a:off x="464343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1" name="Croce 860"/>
              <p:cNvSpPr/>
              <p:nvPr/>
            </p:nvSpPr>
            <p:spPr>
              <a:xfrm>
                <a:off x="5286380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2" name="Croce 861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3" name="Croce 862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4" name="Croce 863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5" name="Freccia a destra 864"/>
              <p:cNvSpPr/>
              <p:nvPr/>
            </p:nvSpPr>
            <p:spPr>
              <a:xfrm>
                <a:off x="4214810" y="2643182"/>
                <a:ext cx="1000132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6" name="CasellaDiTesto 865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</p:grpSp>
      </p:grpSp>
      <p:grpSp>
        <p:nvGrpSpPr>
          <p:cNvPr id="903" name="Gruppo 902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904" name="Rettangolo 903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05" name="Gruppo 89"/>
            <p:cNvGrpSpPr/>
            <p:nvPr/>
          </p:nvGrpSpPr>
          <p:grpSpPr>
            <a:xfrm>
              <a:off x="2714612" y="1071546"/>
              <a:ext cx="3929090" cy="3929090"/>
              <a:chOff x="2714612" y="1071546"/>
              <a:chExt cx="3929090" cy="3929090"/>
            </a:xfrm>
          </p:grpSpPr>
          <p:sp>
            <p:nvSpPr>
              <p:cNvPr id="906" name="Rettangolo 905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907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948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49" name="Rettangolo 948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50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951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979" name="Rettangolo 978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80" name="Rettangolo 979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81" name="Rettangolo 980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952" name="Rettangolo 951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953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977" name="Rettangolo 976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8" name="Rettangolo 977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954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974" name="Rettangolo 973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5" name="Rettangolo 974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6" name="Rettangolo 975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955" name="Rettangolo 954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956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972" name="Rettangolo 971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3" name="Rettangolo 972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957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967" name="Rettangolo 966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8" name="Rettangolo 967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9" name="Rettangolo 968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0" name="Rettangolo 969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71" name="Rettangolo 970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958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962" name="Rettangolo 961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3" name="Rettangolo 962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4" name="Rettangolo 963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5" name="Rettangolo 964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66" name="Rettangolo 965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959" name="Rettangolo 958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0" name="Rettangolo 959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1" name="Cornice 960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08" name="Croce 907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09" name="Croce 908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0" name="Croce 909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1" name="Croce 910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2" name="Croce 911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3" name="Croce 912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4" name="Meno 913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5" name="Meno 914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6" name="Meno 915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7" name="Meno 916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8" name="Meno 917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9" name="Meno 918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0" name="Croce 919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1" name="Croce 920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2" name="Croce 921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3" name="Croce 922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4" name="Croce 923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5" name="Croce 924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6" name="Freccia a destra 925"/>
              <p:cNvSpPr/>
              <p:nvPr/>
            </p:nvSpPr>
            <p:spPr>
              <a:xfrm>
                <a:off x="4214810" y="2643182"/>
                <a:ext cx="1000132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7" name="CasellaDiTesto 926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sp>
            <p:nvSpPr>
              <p:cNvPr id="928" name="Croce 927"/>
              <p:cNvSpPr/>
              <p:nvPr/>
            </p:nvSpPr>
            <p:spPr>
              <a:xfrm>
                <a:off x="400049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9" name="Croce 928"/>
              <p:cNvSpPr/>
              <p:nvPr/>
            </p:nvSpPr>
            <p:spPr>
              <a:xfrm>
                <a:off x="4286248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0" name="Croce 929"/>
              <p:cNvSpPr/>
              <p:nvPr/>
            </p:nvSpPr>
            <p:spPr>
              <a:xfrm>
                <a:off x="371474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1" name="Croce 930"/>
              <p:cNvSpPr/>
              <p:nvPr/>
            </p:nvSpPr>
            <p:spPr>
              <a:xfrm>
                <a:off x="4572000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2" name="Croce 931"/>
              <p:cNvSpPr/>
              <p:nvPr/>
            </p:nvSpPr>
            <p:spPr>
              <a:xfrm>
                <a:off x="4857752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3" name="Croce 932"/>
              <p:cNvSpPr/>
              <p:nvPr/>
            </p:nvSpPr>
            <p:spPr>
              <a:xfrm>
                <a:off x="514350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4" name="Croce 933"/>
              <p:cNvSpPr/>
              <p:nvPr/>
            </p:nvSpPr>
            <p:spPr>
              <a:xfrm>
                <a:off x="542925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5" name="Croce 934"/>
              <p:cNvSpPr/>
              <p:nvPr/>
            </p:nvSpPr>
            <p:spPr>
              <a:xfrm>
                <a:off x="392905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6" name="Croce 935"/>
              <p:cNvSpPr/>
              <p:nvPr/>
            </p:nvSpPr>
            <p:spPr>
              <a:xfrm>
                <a:off x="4214810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7" name="Croce 936"/>
              <p:cNvSpPr/>
              <p:nvPr/>
            </p:nvSpPr>
            <p:spPr>
              <a:xfrm>
                <a:off x="364330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8" name="Croce 937"/>
              <p:cNvSpPr/>
              <p:nvPr/>
            </p:nvSpPr>
            <p:spPr>
              <a:xfrm>
                <a:off x="4500562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9" name="Croce 938"/>
              <p:cNvSpPr/>
              <p:nvPr/>
            </p:nvSpPr>
            <p:spPr>
              <a:xfrm>
                <a:off x="4786314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0" name="Croce 939"/>
              <p:cNvSpPr/>
              <p:nvPr/>
            </p:nvSpPr>
            <p:spPr>
              <a:xfrm>
                <a:off x="507206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1" name="Croce 940"/>
              <p:cNvSpPr/>
              <p:nvPr/>
            </p:nvSpPr>
            <p:spPr>
              <a:xfrm>
                <a:off x="535781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2" name="Meno 941"/>
              <p:cNvSpPr/>
              <p:nvPr/>
            </p:nvSpPr>
            <p:spPr>
              <a:xfrm>
                <a:off x="3929058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3" name="Meno 942"/>
              <p:cNvSpPr/>
              <p:nvPr/>
            </p:nvSpPr>
            <p:spPr>
              <a:xfrm>
                <a:off x="4572000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4" name="Meno 943"/>
              <p:cNvSpPr/>
              <p:nvPr/>
            </p:nvSpPr>
            <p:spPr>
              <a:xfrm>
                <a:off x="5143504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5" name="Meno 944"/>
              <p:cNvSpPr/>
              <p:nvPr/>
            </p:nvSpPr>
            <p:spPr>
              <a:xfrm>
                <a:off x="4000496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6" name="Meno 945"/>
              <p:cNvSpPr/>
              <p:nvPr/>
            </p:nvSpPr>
            <p:spPr>
              <a:xfrm>
                <a:off x="4643438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7" name="Meno 946"/>
              <p:cNvSpPr/>
              <p:nvPr/>
            </p:nvSpPr>
            <p:spPr>
              <a:xfrm>
                <a:off x="5214942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982" name="Gruppo 981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983" name="Rettangolo 982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84" name="Gruppo 100"/>
            <p:cNvGrpSpPr/>
            <p:nvPr/>
          </p:nvGrpSpPr>
          <p:grpSpPr>
            <a:xfrm>
              <a:off x="2714612" y="1071546"/>
              <a:ext cx="3929090" cy="3929090"/>
              <a:chOff x="2714612" y="1071546"/>
              <a:chExt cx="3929090" cy="3929090"/>
            </a:xfrm>
          </p:grpSpPr>
          <p:sp>
            <p:nvSpPr>
              <p:cNvPr id="985" name="Rettangolo 984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986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027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8" name="Rettangolo 1027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9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30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058" name="Rettangolo 7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9" name="Rettangolo 8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60" name="Rettangolo 9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31" name="Rettangolo 1030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32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056" name="Rettangolo 1055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7" name="Rettangolo 1056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033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053" name="Rettangolo 1052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4" name="Rettangolo 1053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5" name="Rettangolo 1054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34" name="Rettangolo 1033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35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051" name="Rettangolo 1050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2" name="Rettangolo 1051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036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046" name="Rettangolo 23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7" name="Rettangolo 24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8" name="Rettangolo 1047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9" name="Rettangolo 1048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50" name="Rettangolo 1049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037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041" name="Rettangolo 1040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2" name="Rettangolo 1041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3" name="Rettangolo 1042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4" name="Rettangolo 1043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45" name="Rettangolo 1044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38" name="Rettangolo 1037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39" name="Rettangolo 1038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40" name="Cornice 1039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87" name="Croce 986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88" name="Croce 987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89" name="Croce 988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0" name="Croce 989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1" name="Croce 990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2" name="Croce 991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3" name="Meno 992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4" name="Meno 993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5" name="Meno 994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6" name="Meno 995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7" name="Meno 996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8" name="Meno 997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9" name="Croce 998"/>
              <p:cNvSpPr/>
              <p:nvPr/>
            </p:nvSpPr>
            <p:spPr>
              <a:xfrm>
                <a:off x="3929058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0" name="Croce 999"/>
              <p:cNvSpPr/>
              <p:nvPr/>
            </p:nvSpPr>
            <p:spPr>
              <a:xfrm>
                <a:off x="4572000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1" name="Croce 1000"/>
              <p:cNvSpPr/>
              <p:nvPr/>
            </p:nvSpPr>
            <p:spPr>
              <a:xfrm>
                <a:off x="5214942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2" name="Freccia a destra 1001"/>
              <p:cNvSpPr/>
              <p:nvPr/>
            </p:nvSpPr>
            <p:spPr>
              <a:xfrm flipH="1">
                <a:off x="4143372" y="2643182"/>
                <a:ext cx="928694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3" name="CasellaDiTesto 1002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grpSp>
            <p:nvGrpSpPr>
              <p:cNvPr id="1004" name="Gruppo 80"/>
              <p:cNvGrpSpPr/>
              <p:nvPr/>
            </p:nvGrpSpPr>
            <p:grpSpPr>
              <a:xfrm>
                <a:off x="3786182" y="1571612"/>
                <a:ext cx="1843094" cy="271458"/>
                <a:chOff x="3786182" y="1571612"/>
                <a:chExt cx="1843094" cy="271458"/>
              </a:xfrm>
            </p:grpSpPr>
            <p:sp>
              <p:nvSpPr>
                <p:cNvPr id="1021" name="Meno 1020"/>
                <p:cNvSpPr/>
                <p:nvPr/>
              </p:nvSpPr>
              <p:spPr>
                <a:xfrm>
                  <a:off x="3786182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2" name="Meno 1021"/>
                <p:cNvSpPr/>
                <p:nvPr/>
              </p:nvSpPr>
              <p:spPr>
                <a:xfrm>
                  <a:off x="407193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3" name="Meno 1022"/>
                <p:cNvSpPr/>
                <p:nvPr/>
              </p:nvSpPr>
              <p:spPr>
                <a:xfrm>
                  <a:off x="442912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4" name="Meno 1023"/>
                <p:cNvSpPr/>
                <p:nvPr/>
              </p:nvSpPr>
              <p:spPr>
                <a:xfrm>
                  <a:off x="478631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5" name="Meno 1024"/>
                <p:cNvSpPr/>
                <p:nvPr/>
              </p:nvSpPr>
              <p:spPr>
                <a:xfrm>
                  <a:off x="514350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6" name="Meno 1025"/>
                <p:cNvSpPr/>
                <p:nvPr/>
              </p:nvSpPr>
              <p:spPr>
                <a:xfrm>
                  <a:off x="5429256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005" name="Gruppo 81"/>
              <p:cNvGrpSpPr/>
              <p:nvPr/>
            </p:nvGrpSpPr>
            <p:grpSpPr>
              <a:xfrm>
                <a:off x="3714744" y="4214818"/>
                <a:ext cx="1843094" cy="271458"/>
                <a:chOff x="3786182" y="1571612"/>
                <a:chExt cx="1843094" cy="271458"/>
              </a:xfrm>
            </p:grpSpPr>
            <p:sp>
              <p:nvSpPr>
                <p:cNvPr id="1015" name="Meno 1014"/>
                <p:cNvSpPr/>
                <p:nvPr/>
              </p:nvSpPr>
              <p:spPr>
                <a:xfrm>
                  <a:off x="3786182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6" name="Meno 1015"/>
                <p:cNvSpPr/>
                <p:nvPr/>
              </p:nvSpPr>
              <p:spPr>
                <a:xfrm>
                  <a:off x="407193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7" name="Meno 1016"/>
                <p:cNvSpPr/>
                <p:nvPr/>
              </p:nvSpPr>
              <p:spPr>
                <a:xfrm>
                  <a:off x="442912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8" name="Meno 1017"/>
                <p:cNvSpPr/>
                <p:nvPr/>
              </p:nvSpPr>
              <p:spPr>
                <a:xfrm>
                  <a:off x="478631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9" name="Meno 1018"/>
                <p:cNvSpPr/>
                <p:nvPr/>
              </p:nvSpPr>
              <p:spPr>
                <a:xfrm>
                  <a:off x="514350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0" name="Meno 1019"/>
                <p:cNvSpPr/>
                <p:nvPr/>
              </p:nvSpPr>
              <p:spPr>
                <a:xfrm>
                  <a:off x="5429256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06" name="Croce 1005"/>
              <p:cNvSpPr/>
              <p:nvPr/>
            </p:nvSpPr>
            <p:spPr>
              <a:xfrm>
                <a:off x="392905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7" name="Croce 1006"/>
              <p:cNvSpPr/>
              <p:nvPr/>
            </p:nvSpPr>
            <p:spPr>
              <a:xfrm>
                <a:off x="4572000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8" name="Croce 1007"/>
              <p:cNvSpPr/>
              <p:nvPr/>
            </p:nvSpPr>
            <p:spPr>
              <a:xfrm>
                <a:off x="5214942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9" name="Meno 1008"/>
              <p:cNvSpPr/>
              <p:nvPr/>
            </p:nvSpPr>
            <p:spPr>
              <a:xfrm>
                <a:off x="3643306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0" name="Meno 1009"/>
              <p:cNvSpPr/>
              <p:nvPr/>
            </p:nvSpPr>
            <p:spPr>
              <a:xfrm>
                <a:off x="3657600" y="292893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1" name="Meno 1010"/>
              <p:cNvSpPr/>
              <p:nvPr/>
            </p:nvSpPr>
            <p:spPr>
              <a:xfrm>
                <a:off x="3643306" y="351473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2" name="Meno 1011"/>
              <p:cNvSpPr/>
              <p:nvPr/>
            </p:nvSpPr>
            <p:spPr>
              <a:xfrm>
                <a:off x="5500694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3" name="Meno 1012"/>
              <p:cNvSpPr/>
              <p:nvPr/>
            </p:nvSpPr>
            <p:spPr>
              <a:xfrm>
                <a:off x="5514988" y="292893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4" name="Meno 1013"/>
              <p:cNvSpPr/>
              <p:nvPr/>
            </p:nvSpPr>
            <p:spPr>
              <a:xfrm>
                <a:off x="5500694" y="351473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061" name="Gruppo 1060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062" name="Rettangolo 1061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63" name="Gruppo 98"/>
            <p:cNvGrpSpPr/>
            <p:nvPr/>
          </p:nvGrpSpPr>
          <p:grpSpPr>
            <a:xfrm>
              <a:off x="2428860" y="1071546"/>
              <a:ext cx="4485324" cy="3929090"/>
              <a:chOff x="2428860" y="1071546"/>
              <a:chExt cx="4485324" cy="3929090"/>
            </a:xfrm>
          </p:grpSpPr>
          <p:sp>
            <p:nvSpPr>
              <p:cNvPr id="1064" name="Rettangolo 1063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65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102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03" name="Rettangolo 1102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04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05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133" name="Rettangolo 1132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34" name="Rettangolo 1133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35" name="Rettangolo 1134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06" name="Rettangolo 1105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07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131" name="Rettangolo 1130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32" name="Rettangolo 1131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08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128" name="Rettangolo 1127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9" name="Rettangolo 1128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30" name="Rettangolo 1129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09" name="Rettangolo 1108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10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126" name="Rettangolo 1125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7" name="Rettangolo 1126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11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121" name="Rettangolo 1120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2" name="Rettangolo 1121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3" name="Rettangolo 1122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4" name="Rettangolo 1123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5" name="Rettangolo 1124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12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116" name="Rettangolo 1115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17" name="Rettangolo 1116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18" name="Rettangolo 1117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19" name="Rettangolo 1118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20" name="Rettangolo 1119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13" name="Rettangolo 1112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14" name="Rettangolo 1113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15" name="Cornice 1114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66" name="Croce 1065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67" name="Croce 1066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68" name="Croce 1067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69" name="Croce 1068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0" name="Croce 1069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1" name="Croce 1070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2" name="Freccia a destra 1071"/>
              <p:cNvSpPr/>
              <p:nvPr/>
            </p:nvSpPr>
            <p:spPr>
              <a:xfrm>
                <a:off x="4214810" y="2643182"/>
                <a:ext cx="1000132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3" name="CasellaDiTesto 1072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sp>
            <p:nvSpPr>
              <p:cNvPr id="1074" name="Croce 1073"/>
              <p:cNvSpPr/>
              <p:nvPr/>
            </p:nvSpPr>
            <p:spPr>
              <a:xfrm>
                <a:off x="400049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5" name="Croce 1074"/>
              <p:cNvSpPr/>
              <p:nvPr/>
            </p:nvSpPr>
            <p:spPr>
              <a:xfrm>
                <a:off x="4286248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6" name="Croce 1075"/>
              <p:cNvSpPr/>
              <p:nvPr/>
            </p:nvSpPr>
            <p:spPr>
              <a:xfrm>
                <a:off x="371474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7" name="Croce 1076"/>
              <p:cNvSpPr/>
              <p:nvPr/>
            </p:nvSpPr>
            <p:spPr>
              <a:xfrm>
                <a:off x="4572000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8" name="Croce 1077"/>
              <p:cNvSpPr/>
              <p:nvPr/>
            </p:nvSpPr>
            <p:spPr>
              <a:xfrm>
                <a:off x="4857752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9" name="Croce 1078"/>
              <p:cNvSpPr/>
              <p:nvPr/>
            </p:nvSpPr>
            <p:spPr>
              <a:xfrm>
                <a:off x="514350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0" name="Croce 1079"/>
              <p:cNvSpPr/>
              <p:nvPr/>
            </p:nvSpPr>
            <p:spPr>
              <a:xfrm>
                <a:off x="542925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1" name="Croce 1080"/>
              <p:cNvSpPr/>
              <p:nvPr/>
            </p:nvSpPr>
            <p:spPr>
              <a:xfrm>
                <a:off x="392905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2" name="Croce 1081"/>
              <p:cNvSpPr/>
              <p:nvPr/>
            </p:nvSpPr>
            <p:spPr>
              <a:xfrm>
                <a:off x="4214810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3" name="Croce 1082"/>
              <p:cNvSpPr/>
              <p:nvPr/>
            </p:nvSpPr>
            <p:spPr>
              <a:xfrm>
                <a:off x="364330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4" name="Croce 1083"/>
              <p:cNvSpPr/>
              <p:nvPr/>
            </p:nvSpPr>
            <p:spPr>
              <a:xfrm>
                <a:off x="4500562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5" name="Croce 1084"/>
              <p:cNvSpPr/>
              <p:nvPr/>
            </p:nvSpPr>
            <p:spPr>
              <a:xfrm>
                <a:off x="4786314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6" name="Croce 1085"/>
              <p:cNvSpPr/>
              <p:nvPr/>
            </p:nvSpPr>
            <p:spPr>
              <a:xfrm>
                <a:off x="507206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7" name="Croce 1086"/>
              <p:cNvSpPr/>
              <p:nvPr/>
            </p:nvSpPr>
            <p:spPr>
              <a:xfrm>
                <a:off x="535781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8" name="Meno 1087"/>
              <p:cNvSpPr/>
              <p:nvPr/>
            </p:nvSpPr>
            <p:spPr>
              <a:xfrm>
                <a:off x="3929058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9" name="Meno 1088"/>
              <p:cNvSpPr/>
              <p:nvPr/>
            </p:nvSpPr>
            <p:spPr>
              <a:xfrm>
                <a:off x="4572000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0" name="Meno 1089"/>
              <p:cNvSpPr/>
              <p:nvPr/>
            </p:nvSpPr>
            <p:spPr>
              <a:xfrm>
                <a:off x="5143504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1" name="Meno 1090"/>
              <p:cNvSpPr/>
              <p:nvPr/>
            </p:nvSpPr>
            <p:spPr>
              <a:xfrm>
                <a:off x="4000496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2" name="Meno 1091"/>
              <p:cNvSpPr/>
              <p:nvPr/>
            </p:nvSpPr>
            <p:spPr>
              <a:xfrm>
                <a:off x="4643438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3" name="Meno 1092"/>
              <p:cNvSpPr/>
              <p:nvPr/>
            </p:nvSpPr>
            <p:spPr>
              <a:xfrm>
                <a:off x="5214942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4" name="CasellaDiTesto 1093"/>
              <p:cNvSpPr txBox="1"/>
              <p:nvPr/>
            </p:nvSpPr>
            <p:spPr>
              <a:xfrm>
                <a:off x="2428860" y="2143116"/>
                <a:ext cx="669350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+Veq</a:t>
                </a:r>
                <a:endParaRPr lang="it-IT" dirty="0"/>
              </a:p>
            </p:txBody>
          </p:sp>
          <p:sp>
            <p:nvSpPr>
              <p:cNvPr id="1095" name="CasellaDiTesto 1094"/>
              <p:cNvSpPr txBox="1"/>
              <p:nvPr/>
            </p:nvSpPr>
            <p:spPr>
              <a:xfrm>
                <a:off x="2428860" y="3500438"/>
                <a:ext cx="669350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+Veq</a:t>
                </a:r>
                <a:endParaRPr lang="it-IT" dirty="0"/>
              </a:p>
            </p:txBody>
          </p:sp>
          <p:sp>
            <p:nvSpPr>
              <p:cNvPr id="1096" name="CasellaDiTesto 1095"/>
              <p:cNvSpPr txBox="1"/>
              <p:nvPr/>
            </p:nvSpPr>
            <p:spPr>
              <a:xfrm>
                <a:off x="6286512" y="2143116"/>
                <a:ext cx="627672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-Veq</a:t>
                </a:r>
                <a:endParaRPr lang="it-IT" dirty="0"/>
              </a:p>
            </p:txBody>
          </p:sp>
          <p:sp>
            <p:nvSpPr>
              <p:cNvPr id="1097" name="CasellaDiTesto 1096"/>
              <p:cNvSpPr txBox="1"/>
              <p:nvPr/>
            </p:nvSpPr>
            <p:spPr>
              <a:xfrm>
                <a:off x="6286512" y="3500438"/>
                <a:ext cx="627672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-Veq</a:t>
                </a:r>
                <a:endParaRPr lang="it-IT" dirty="0"/>
              </a:p>
            </p:txBody>
          </p:sp>
          <p:sp>
            <p:nvSpPr>
              <p:cNvPr id="1098" name="Croce 1097"/>
              <p:cNvSpPr/>
              <p:nvPr/>
            </p:nvSpPr>
            <p:spPr>
              <a:xfrm>
                <a:off x="3214678" y="222884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9" name="Croce 1098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0" name="Meno 1099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1" name="Meno 1100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136" name="Gruppo 1135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137" name="Rettangolo 1136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38" name="Gruppo 117"/>
            <p:cNvGrpSpPr/>
            <p:nvPr/>
          </p:nvGrpSpPr>
          <p:grpSpPr>
            <a:xfrm>
              <a:off x="2428860" y="1071546"/>
              <a:ext cx="4485324" cy="3929090"/>
              <a:chOff x="2428860" y="1071546"/>
              <a:chExt cx="4485324" cy="3929090"/>
            </a:xfrm>
          </p:grpSpPr>
          <p:sp>
            <p:nvSpPr>
              <p:cNvPr id="1139" name="Rettangolo 1138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140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177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8" name="Rettangolo 1177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9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80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208" name="Rettangolo 7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9" name="Rettangolo 8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0" name="Rettangolo 9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81" name="Rettangolo 1180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82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206" name="Rettangolo 12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7" name="Rettangolo 1206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83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203" name="Rettangolo 1202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4" name="Rettangolo 1203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5" name="Rettangolo 1204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84" name="Rettangolo 1183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85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201" name="Rettangolo 1200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2" name="Rettangolo 1201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86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196" name="Rettangolo 1195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7" name="Rettangolo 1196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8" name="Rettangolo 1197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9" name="Rettangolo 1198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0" name="Rettangolo 1199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87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191" name="Rettangolo 1190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2" name="Rettangolo 1191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3" name="Rettangolo 1192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4" name="Rettangolo 1193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5" name="Rettangolo 1194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88" name="Rettangolo 1187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89" name="Rettangolo 1188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90" name="Cornice 1189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41" name="Croce 1140"/>
              <p:cNvSpPr/>
              <p:nvPr/>
            </p:nvSpPr>
            <p:spPr>
              <a:xfrm>
                <a:off x="3929058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2" name="Croce 1141"/>
              <p:cNvSpPr/>
              <p:nvPr/>
            </p:nvSpPr>
            <p:spPr>
              <a:xfrm>
                <a:off x="4572000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3" name="Croce 1142"/>
              <p:cNvSpPr/>
              <p:nvPr/>
            </p:nvSpPr>
            <p:spPr>
              <a:xfrm>
                <a:off x="5214942" y="192880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4" name="Freccia a destra 1143"/>
              <p:cNvSpPr/>
              <p:nvPr/>
            </p:nvSpPr>
            <p:spPr>
              <a:xfrm flipH="1">
                <a:off x="4143372" y="2643182"/>
                <a:ext cx="928694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5" name="CasellaDiTesto 1144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grpSp>
            <p:nvGrpSpPr>
              <p:cNvPr id="1146" name="Gruppo 80"/>
              <p:cNvGrpSpPr/>
              <p:nvPr/>
            </p:nvGrpSpPr>
            <p:grpSpPr>
              <a:xfrm>
                <a:off x="3786182" y="1571612"/>
                <a:ext cx="1843094" cy="271458"/>
                <a:chOff x="3786182" y="1571612"/>
                <a:chExt cx="1843094" cy="271458"/>
              </a:xfrm>
            </p:grpSpPr>
            <p:sp>
              <p:nvSpPr>
                <p:cNvPr id="1171" name="Meno 1170"/>
                <p:cNvSpPr/>
                <p:nvPr/>
              </p:nvSpPr>
              <p:spPr>
                <a:xfrm>
                  <a:off x="3786182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2" name="Meno 1171"/>
                <p:cNvSpPr/>
                <p:nvPr/>
              </p:nvSpPr>
              <p:spPr>
                <a:xfrm>
                  <a:off x="407193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3" name="Meno 1172"/>
                <p:cNvSpPr/>
                <p:nvPr/>
              </p:nvSpPr>
              <p:spPr>
                <a:xfrm>
                  <a:off x="442912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4" name="Meno 1173"/>
                <p:cNvSpPr/>
                <p:nvPr/>
              </p:nvSpPr>
              <p:spPr>
                <a:xfrm>
                  <a:off x="478631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5" name="Meno 1174"/>
                <p:cNvSpPr/>
                <p:nvPr/>
              </p:nvSpPr>
              <p:spPr>
                <a:xfrm>
                  <a:off x="514350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6" name="Meno 1175"/>
                <p:cNvSpPr/>
                <p:nvPr/>
              </p:nvSpPr>
              <p:spPr>
                <a:xfrm>
                  <a:off x="5429256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147" name="Gruppo 81"/>
              <p:cNvGrpSpPr/>
              <p:nvPr/>
            </p:nvGrpSpPr>
            <p:grpSpPr>
              <a:xfrm>
                <a:off x="3714744" y="4214818"/>
                <a:ext cx="1843094" cy="271458"/>
                <a:chOff x="3786182" y="1571612"/>
                <a:chExt cx="1843094" cy="271458"/>
              </a:xfrm>
            </p:grpSpPr>
            <p:sp>
              <p:nvSpPr>
                <p:cNvPr id="1165" name="Meno 1164"/>
                <p:cNvSpPr/>
                <p:nvPr/>
              </p:nvSpPr>
              <p:spPr>
                <a:xfrm>
                  <a:off x="3786182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6" name="Meno 1165"/>
                <p:cNvSpPr/>
                <p:nvPr/>
              </p:nvSpPr>
              <p:spPr>
                <a:xfrm>
                  <a:off x="407193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7" name="Meno 1166"/>
                <p:cNvSpPr/>
                <p:nvPr/>
              </p:nvSpPr>
              <p:spPr>
                <a:xfrm>
                  <a:off x="442912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8" name="Meno 1167"/>
                <p:cNvSpPr/>
                <p:nvPr/>
              </p:nvSpPr>
              <p:spPr>
                <a:xfrm>
                  <a:off x="478631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9" name="Meno 1168"/>
                <p:cNvSpPr/>
                <p:nvPr/>
              </p:nvSpPr>
              <p:spPr>
                <a:xfrm>
                  <a:off x="5143504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70" name="Meno 1169"/>
                <p:cNvSpPr/>
                <p:nvPr/>
              </p:nvSpPr>
              <p:spPr>
                <a:xfrm>
                  <a:off x="5429256" y="157161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148" name="Croce 1147"/>
              <p:cNvSpPr/>
              <p:nvPr/>
            </p:nvSpPr>
            <p:spPr>
              <a:xfrm>
                <a:off x="392905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9" name="Croce 1148"/>
              <p:cNvSpPr/>
              <p:nvPr/>
            </p:nvSpPr>
            <p:spPr>
              <a:xfrm>
                <a:off x="4572000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0" name="Croce 1149"/>
              <p:cNvSpPr/>
              <p:nvPr/>
            </p:nvSpPr>
            <p:spPr>
              <a:xfrm>
                <a:off x="5214942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1" name="Meno 1150"/>
              <p:cNvSpPr/>
              <p:nvPr/>
            </p:nvSpPr>
            <p:spPr>
              <a:xfrm>
                <a:off x="3643306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2" name="Meno 1151"/>
              <p:cNvSpPr/>
              <p:nvPr/>
            </p:nvSpPr>
            <p:spPr>
              <a:xfrm>
                <a:off x="3657600" y="292893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3" name="Meno 1152"/>
              <p:cNvSpPr/>
              <p:nvPr/>
            </p:nvSpPr>
            <p:spPr>
              <a:xfrm>
                <a:off x="3643306" y="351473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4" name="Meno 1153"/>
              <p:cNvSpPr/>
              <p:nvPr/>
            </p:nvSpPr>
            <p:spPr>
              <a:xfrm>
                <a:off x="5500694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5" name="Meno 1154"/>
              <p:cNvSpPr/>
              <p:nvPr/>
            </p:nvSpPr>
            <p:spPr>
              <a:xfrm>
                <a:off x="5514988" y="292893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6" name="Meno 1155"/>
              <p:cNvSpPr/>
              <p:nvPr/>
            </p:nvSpPr>
            <p:spPr>
              <a:xfrm>
                <a:off x="5500694" y="351473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7" name="CasellaDiTesto 1156"/>
              <p:cNvSpPr txBox="1"/>
              <p:nvPr/>
            </p:nvSpPr>
            <p:spPr>
              <a:xfrm>
                <a:off x="2428860" y="2143116"/>
                <a:ext cx="669350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+Veq</a:t>
                </a:r>
                <a:endParaRPr lang="it-IT" dirty="0"/>
              </a:p>
            </p:txBody>
          </p:sp>
          <p:sp>
            <p:nvSpPr>
              <p:cNvPr id="1158" name="CasellaDiTesto 1157"/>
              <p:cNvSpPr txBox="1"/>
              <p:nvPr/>
            </p:nvSpPr>
            <p:spPr>
              <a:xfrm>
                <a:off x="2428860" y="3500438"/>
                <a:ext cx="669350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+Veq</a:t>
                </a:r>
                <a:endParaRPr lang="it-IT" dirty="0"/>
              </a:p>
            </p:txBody>
          </p:sp>
          <p:sp>
            <p:nvSpPr>
              <p:cNvPr id="1159" name="CasellaDiTesto 1158"/>
              <p:cNvSpPr txBox="1"/>
              <p:nvPr/>
            </p:nvSpPr>
            <p:spPr>
              <a:xfrm>
                <a:off x="6286512" y="2143116"/>
                <a:ext cx="627672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-Veq</a:t>
                </a:r>
                <a:endParaRPr lang="it-IT" dirty="0"/>
              </a:p>
            </p:txBody>
          </p:sp>
          <p:sp>
            <p:nvSpPr>
              <p:cNvPr id="1160" name="CasellaDiTesto 1159"/>
              <p:cNvSpPr txBox="1"/>
              <p:nvPr/>
            </p:nvSpPr>
            <p:spPr>
              <a:xfrm>
                <a:off x="6286512" y="3500438"/>
                <a:ext cx="627672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-Veq</a:t>
                </a:r>
                <a:endParaRPr lang="it-IT" dirty="0"/>
              </a:p>
            </p:txBody>
          </p:sp>
          <p:sp>
            <p:nvSpPr>
              <p:cNvPr id="1161" name="Croce 1160"/>
              <p:cNvSpPr/>
              <p:nvPr/>
            </p:nvSpPr>
            <p:spPr>
              <a:xfrm>
                <a:off x="3214678" y="222884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2" name="Croce 1161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3" name="Meno 1162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4" name="Meno 1163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211" name="Gruppo 1210"/>
          <p:cNvGrpSpPr/>
          <p:nvPr/>
        </p:nvGrpSpPr>
        <p:grpSpPr>
          <a:xfrm>
            <a:off x="1214414" y="1571588"/>
            <a:ext cx="6572296" cy="3929090"/>
            <a:chOff x="1428728" y="1071546"/>
            <a:chExt cx="6572296" cy="3929090"/>
          </a:xfrm>
        </p:grpSpPr>
        <p:sp>
          <p:nvSpPr>
            <p:cNvPr id="1212" name="Rettangolo 1211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13" name="Gruppo 87"/>
            <p:cNvGrpSpPr/>
            <p:nvPr/>
          </p:nvGrpSpPr>
          <p:grpSpPr>
            <a:xfrm>
              <a:off x="1522035" y="1071546"/>
              <a:ext cx="6272566" cy="3929090"/>
              <a:chOff x="1522035" y="1071546"/>
              <a:chExt cx="6272566" cy="3929090"/>
            </a:xfrm>
          </p:grpSpPr>
          <p:sp>
            <p:nvSpPr>
              <p:cNvPr id="1214" name="Rettangolo 1213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215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246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47" name="Rettangolo 1246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48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249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277" name="Rettangolo 1276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8" name="Rettangolo 1277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9" name="Rettangolo 1278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50" name="Rettangolo 1249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251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275" name="Rettangolo 1274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6" name="Rettangolo 1275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252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272" name="Rettangolo 1271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3" name="Rettangolo 1272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4" name="Rettangolo 1273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53" name="Rettangolo 1252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254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270" name="Rettangolo 1269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1" name="Rettangolo 1270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255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265" name="Rettangolo 1264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6" name="Rettangolo 1265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7" name="Rettangolo 1266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8" name="Rettangolo 1267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9" name="Rettangolo 1268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256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260" name="Rettangolo 1259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1" name="Rettangolo 1260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2" name="Rettangolo 1261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3" name="Rettangolo 1262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4" name="Rettangolo 1263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57" name="Rettangolo 1256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58" name="Rettangolo 1257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59" name="Cornice 1258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16" name="Croce 1215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7" name="Croce 1216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8" name="Croce 1217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9" name="Croce 1218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0" name="Croce 1219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1" name="Croce 1220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2" name="Croce 1221"/>
              <p:cNvSpPr/>
              <p:nvPr/>
            </p:nvSpPr>
            <p:spPr>
              <a:xfrm>
                <a:off x="400049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3" name="Croce 1222"/>
              <p:cNvSpPr/>
              <p:nvPr/>
            </p:nvSpPr>
            <p:spPr>
              <a:xfrm>
                <a:off x="4286248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4" name="Croce 1223"/>
              <p:cNvSpPr/>
              <p:nvPr/>
            </p:nvSpPr>
            <p:spPr>
              <a:xfrm>
                <a:off x="371474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5" name="Croce 1224"/>
              <p:cNvSpPr/>
              <p:nvPr/>
            </p:nvSpPr>
            <p:spPr>
              <a:xfrm>
                <a:off x="4572000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6" name="Croce 1225"/>
              <p:cNvSpPr/>
              <p:nvPr/>
            </p:nvSpPr>
            <p:spPr>
              <a:xfrm>
                <a:off x="4857752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7" name="Croce 1226"/>
              <p:cNvSpPr/>
              <p:nvPr/>
            </p:nvSpPr>
            <p:spPr>
              <a:xfrm>
                <a:off x="514350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8" name="Croce 1227"/>
              <p:cNvSpPr/>
              <p:nvPr/>
            </p:nvSpPr>
            <p:spPr>
              <a:xfrm>
                <a:off x="542925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9" name="Croce 1228"/>
              <p:cNvSpPr/>
              <p:nvPr/>
            </p:nvSpPr>
            <p:spPr>
              <a:xfrm>
                <a:off x="392905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0" name="Croce 1229"/>
              <p:cNvSpPr/>
              <p:nvPr/>
            </p:nvSpPr>
            <p:spPr>
              <a:xfrm>
                <a:off x="4214810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1" name="Croce 1230"/>
              <p:cNvSpPr/>
              <p:nvPr/>
            </p:nvSpPr>
            <p:spPr>
              <a:xfrm>
                <a:off x="364330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2" name="Croce 1231"/>
              <p:cNvSpPr/>
              <p:nvPr/>
            </p:nvSpPr>
            <p:spPr>
              <a:xfrm>
                <a:off x="4500562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3" name="Croce 1232"/>
              <p:cNvSpPr/>
              <p:nvPr/>
            </p:nvSpPr>
            <p:spPr>
              <a:xfrm>
                <a:off x="4786314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4" name="Croce 1233"/>
              <p:cNvSpPr/>
              <p:nvPr/>
            </p:nvSpPr>
            <p:spPr>
              <a:xfrm>
                <a:off x="507206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5" name="Croce 1234"/>
              <p:cNvSpPr/>
              <p:nvPr/>
            </p:nvSpPr>
            <p:spPr>
              <a:xfrm>
                <a:off x="535781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6" name="Meno 1235"/>
              <p:cNvSpPr/>
              <p:nvPr/>
            </p:nvSpPr>
            <p:spPr>
              <a:xfrm>
                <a:off x="3929058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7" name="Meno 1236"/>
              <p:cNvSpPr/>
              <p:nvPr/>
            </p:nvSpPr>
            <p:spPr>
              <a:xfrm>
                <a:off x="4572000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8" name="Meno 1237"/>
              <p:cNvSpPr/>
              <p:nvPr/>
            </p:nvSpPr>
            <p:spPr>
              <a:xfrm>
                <a:off x="5143504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9" name="Meno 1238"/>
              <p:cNvSpPr/>
              <p:nvPr/>
            </p:nvSpPr>
            <p:spPr>
              <a:xfrm>
                <a:off x="4000496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0" name="Meno 1239"/>
              <p:cNvSpPr/>
              <p:nvPr/>
            </p:nvSpPr>
            <p:spPr>
              <a:xfrm>
                <a:off x="4643438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1" name="Meno 1240"/>
              <p:cNvSpPr/>
              <p:nvPr/>
            </p:nvSpPr>
            <p:spPr>
              <a:xfrm>
                <a:off x="5214942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2" name="CasellaDiTesto 1241"/>
              <p:cNvSpPr txBox="1"/>
              <p:nvPr/>
            </p:nvSpPr>
            <p:spPr>
              <a:xfrm>
                <a:off x="1571604" y="2214554"/>
                <a:ext cx="165096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+Veq-Vcomp=0</a:t>
                </a:r>
                <a:endParaRPr lang="it-IT" dirty="0"/>
              </a:p>
            </p:txBody>
          </p:sp>
          <p:sp>
            <p:nvSpPr>
              <p:cNvPr id="1243" name="CasellaDiTesto 1242"/>
              <p:cNvSpPr txBox="1"/>
              <p:nvPr/>
            </p:nvSpPr>
            <p:spPr>
              <a:xfrm>
                <a:off x="1522035" y="3488296"/>
                <a:ext cx="165096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+Veq-Vcomp=0</a:t>
                </a:r>
                <a:endParaRPr lang="it-IT" dirty="0"/>
              </a:p>
            </p:txBody>
          </p:sp>
          <p:sp>
            <p:nvSpPr>
              <p:cNvPr id="1244" name="CasellaDiTesto 1243"/>
              <p:cNvSpPr txBox="1"/>
              <p:nvPr/>
            </p:nvSpPr>
            <p:spPr>
              <a:xfrm>
                <a:off x="6143636" y="2214554"/>
                <a:ext cx="165096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-Veq+Vcomp=0</a:t>
                </a:r>
                <a:endParaRPr lang="it-IT" dirty="0"/>
              </a:p>
            </p:txBody>
          </p:sp>
          <p:sp>
            <p:nvSpPr>
              <p:cNvPr id="1245" name="CasellaDiTesto 1244"/>
              <p:cNvSpPr txBox="1"/>
              <p:nvPr/>
            </p:nvSpPr>
            <p:spPr>
              <a:xfrm>
                <a:off x="6143636" y="3500438"/>
                <a:ext cx="165096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-Veq+Vcomp=0</a:t>
                </a:r>
                <a:endParaRPr lang="it-IT" dirty="0"/>
              </a:p>
            </p:txBody>
          </p:sp>
        </p:grpSp>
      </p:grpSp>
      <p:grpSp>
        <p:nvGrpSpPr>
          <p:cNvPr id="1280" name="Gruppo 1279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281" name="Rettangolo 1280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2" name="Rettangolo 1281"/>
            <p:cNvSpPr/>
            <p:nvPr/>
          </p:nvSpPr>
          <p:spPr>
            <a:xfrm>
              <a:off x="2714612" y="1071546"/>
              <a:ext cx="3929090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83" name="Gruppo 37"/>
            <p:cNvGrpSpPr/>
            <p:nvPr/>
          </p:nvGrpSpPr>
          <p:grpSpPr>
            <a:xfrm rot="16200000">
              <a:off x="2928926" y="1289256"/>
              <a:ext cx="3500462" cy="3500462"/>
              <a:chOff x="3500430" y="432000"/>
              <a:chExt cx="3500462" cy="3500462"/>
            </a:xfrm>
          </p:grpSpPr>
          <p:sp>
            <p:nvSpPr>
              <p:cNvPr id="1314" name="Rettangolo 1313"/>
              <p:cNvSpPr/>
              <p:nvPr/>
            </p:nvSpPr>
            <p:spPr>
              <a:xfrm>
                <a:off x="4143372" y="1071546"/>
                <a:ext cx="2232000" cy="2232000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5" name="Rettangolo 4"/>
              <p:cNvSpPr/>
              <p:nvPr/>
            </p:nvSpPr>
            <p:spPr>
              <a:xfrm>
                <a:off x="6572264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6" name="Rettangolo 1315"/>
              <p:cNvSpPr/>
              <p:nvPr/>
            </p:nvSpPr>
            <p:spPr>
              <a:xfrm>
                <a:off x="3786182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17" name="Gruppo 62"/>
              <p:cNvGrpSpPr/>
              <p:nvPr/>
            </p:nvGrpSpPr>
            <p:grpSpPr>
              <a:xfrm>
                <a:off x="6286512" y="3241686"/>
                <a:ext cx="571504" cy="615942"/>
                <a:chOff x="6286512" y="3241686"/>
                <a:chExt cx="571504" cy="615942"/>
              </a:xfrm>
            </p:grpSpPr>
            <p:sp>
              <p:nvSpPr>
                <p:cNvPr id="1345" name="Rettangolo 1344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6" name="Rettangolo 8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7" name="Rettangolo 9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18" name="Rettangolo 1317"/>
              <p:cNvSpPr/>
              <p:nvPr/>
            </p:nvSpPr>
            <p:spPr>
              <a:xfrm>
                <a:off x="3636000" y="3500438"/>
                <a:ext cx="598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19" name="Gruppo 68"/>
              <p:cNvGrpSpPr/>
              <p:nvPr/>
            </p:nvGrpSpPr>
            <p:grpSpPr>
              <a:xfrm>
                <a:off x="3571868" y="3241124"/>
                <a:ext cx="540000" cy="545066"/>
                <a:chOff x="3571868" y="3241124"/>
                <a:chExt cx="540000" cy="545066"/>
              </a:xfrm>
            </p:grpSpPr>
            <p:sp>
              <p:nvSpPr>
                <p:cNvPr id="1343" name="Rettangolo 1342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4" name="Rettangolo 1343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20" name="Gruppo 62"/>
              <p:cNvGrpSpPr/>
              <p:nvPr/>
            </p:nvGrpSpPr>
            <p:grpSpPr>
              <a:xfrm flipV="1">
                <a:off x="6286512" y="486000"/>
                <a:ext cx="571504" cy="629410"/>
                <a:chOff x="6286512" y="3241686"/>
                <a:chExt cx="571504" cy="615942"/>
              </a:xfrm>
            </p:grpSpPr>
            <p:sp>
              <p:nvSpPr>
                <p:cNvPr id="1340" name="Rettangolo 1339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1" name="Rettangolo 1340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2" name="Rettangolo 1341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21" name="Rettangolo 1320"/>
              <p:cNvSpPr/>
              <p:nvPr/>
            </p:nvSpPr>
            <p:spPr>
              <a:xfrm flipV="1">
                <a:off x="3636000" y="705000"/>
                <a:ext cx="598504" cy="146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22" name="Gruppo 68"/>
              <p:cNvGrpSpPr/>
              <p:nvPr/>
            </p:nvGrpSpPr>
            <p:grpSpPr>
              <a:xfrm flipV="1">
                <a:off x="3571868" y="559000"/>
                <a:ext cx="540000" cy="556984"/>
                <a:chOff x="3571868" y="3241124"/>
                <a:chExt cx="540000" cy="545066"/>
              </a:xfrm>
            </p:grpSpPr>
            <p:sp>
              <p:nvSpPr>
                <p:cNvPr id="1338" name="Rettangolo 1337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9" name="Rettangolo 1338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23" name="Gruppo 94"/>
              <p:cNvGrpSpPr/>
              <p:nvPr/>
            </p:nvGrpSpPr>
            <p:grpSpPr>
              <a:xfrm>
                <a:off x="4302000" y="3492000"/>
                <a:ext cx="1881570" cy="188438"/>
                <a:chOff x="4302000" y="3492000"/>
                <a:chExt cx="1881570" cy="188438"/>
              </a:xfrm>
            </p:grpSpPr>
            <p:sp>
              <p:nvSpPr>
                <p:cNvPr id="1333" name="Rettangolo 1332"/>
                <p:cNvSpPr/>
                <p:nvPr/>
              </p:nvSpPr>
              <p:spPr>
                <a:xfrm>
                  <a:off x="430200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4" name="Rettangolo 1333"/>
                <p:cNvSpPr/>
                <p:nvPr/>
              </p:nvSpPr>
              <p:spPr>
                <a:xfrm>
                  <a:off x="564357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5" name="Rettangolo 1334"/>
                <p:cNvSpPr/>
                <p:nvPr/>
              </p:nvSpPr>
              <p:spPr>
                <a:xfrm>
                  <a:off x="4914000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6" name="Rettangolo 1335"/>
                <p:cNvSpPr/>
                <p:nvPr/>
              </p:nvSpPr>
              <p:spPr>
                <a:xfrm>
                  <a:off x="5500694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7" name="Rettangolo 1336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24" name="Gruppo 95"/>
              <p:cNvGrpSpPr/>
              <p:nvPr/>
            </p:nvGrpSpPr>
            <p:grpSpPr>
              <a:xfrm flipV="1">
                <a:off x="4301997" y="642915"/>
                <a:ext cx="1890000" cy="215398"/>
                <a:chOff x="4301994" y="3492000"/>
                <a:chExt cx="1881568" cy="188436"/>
              </a:xfrm>
            </p:grpSpPr>
            <p:sp>
              <p:nvSpPr>
                <p:cNvPr id="1328" name="Rettangolo 1327"/>
                <p:cNvSpPr/>
                <p:nvPr/>
              </p:nvSpPr>
              <p:spPr>
                <a:xfrm>
                  <a:off x="4301994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29" name="Rettangolo 1328"/>
                <p:cNvSpPr/>
                <p:nvPr/>
              </p:nvSpPr>
              <p:spPr>
                <a:xfrm>
                  <a:off x="5643563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0" name="Rettangolo 1329"/>
                <p:cNvSpPr/>
                <p:nvPr/>
              </p:nvSpPr>
              <p:spPr>
                <a:xfrm>
                  <a:off x="4913990" y="3500433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1" name="Rettangolo 1330"/>
                <p:cNvSpPr/>
                <p:nvPr/>
              </p:nvSpPr>
              <p:spPr>
                <a:xfrm>
                  <a:off x="5500688" y="3500436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2" name="Rettangolo 1331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25" name="Rettangolo 1324"/>
              <p:cNvSpPr/>
              <p:nvPr/>
            </p:nvSpPr>
            <p:spPr>
              <a:xfrm>
                <a:off x="5068800" y="3500438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26" name="Rettangolo 1325"/>
              <p:cNvSpPr/>
              <p:nvPr/>
            </p:nvSpPr>
            <p:spPr>
              <a:xfrm>
                <a:off x="5076000" y="702000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27" name="Cornice 1326"/>
              <p:cNvSpPr/>
              <p:nvPr/>
            </p:nvSpPr>
            <p:spPr>
              <a:xfrm>
                <a:off x="3500430" y="432000"/>
                <a:ext cx="3500462" cy="3500462"/>
              </a:xfrm>
              <a:prstGeom prst="frame">
                <a:avLst>
                  <a:gd name="adj1" fmla="val 9234"/>
                </a:avLst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84" name="Croce 1283"/>
            <p:cNvSpPr/>
            <p:nvPr/>
          </p:nvSpPr>
          <p:spPr>
            <a:xfrm>
              <a:off x="3929058" y="192880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5" name="Croce 1284"/>
            <p:cNvSpPr/>
            <p:nvPr/>
          </p:nvSpPr>
          <p:spPr>
            <a:xfrm>
              <a:off x="4572000" y="192880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6" name="Croce 1285"/>
            <p:cNvSpPr/>
            <p:nvPr/>
          </p:nvSpPr>
          <p:spPr>
            <a:xfrm>
              <a:off x="5214942" y="192880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87" name="Gruppo 80"/>
            <p:cNvGrpSpPr/>
            <p:nvPr/>
          </p:nvGrpSpPr>
          <p:grpSpPr>
            <a:xfrm>
              <a:off x="3786182" y="1571612"/>
              <a:ext cx="1843094" cy="271458"/>
              <a:chOff x="3786182" y="1571612"/>
              <a:chExt cx="1843094" cy="271458"/>
            </a:xfrm>
          </p:grpSpPr>
          <p:sp>
            <p:nvSpPr>
              <p:cNvPr id="1308" name="Meno 1307"/>
              <p:cNvSpPr/>
              <p:nvPr/>
            </p:nvSpPr>
            <p:spPr>
              <a:xfrm>
                <a:off x="3786182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9" name="Meno 1308"/>
              <p:cNvSpPr/>
              <p:nvPr/>
            </p:nvSpPr>
            <p:spPr>
              <a:xfrm>
                <a:off x="407193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0" name="Meno 1309"/>
              <p:cNvSpPr/>
              <p:nvPr/>
            </p:nvSpPr>
            <p:spPr>
              <a:xfrm>
                <a:off x="442912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1" name="Meno 1310"/>
              <p:cNvSpPr/>
              <p:nvPr/>
            </p:nvSpPr>
            <p:spPr>
              <a:xfrm>
                <a:off x="478631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2" name="Meno 1311"/>
              <p:cNvSpPr/>
              <p:nvPr/>
            </p:nvSpPr>
            <p:spPr>
              <a:xfrm>
                <a:off x="514350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3" name="Meno 1312"/>
              <p:cNvSpPr/>
              <p:nvPr/>
            </p:nvSpPr>
            <p:spPr>
              <a:xfrm>
                <a:off x="5429256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88" name="Gruppo 81"/>
            <p:cNvGrpSpPr/>
            <p:nvPr/>
          </p:nvGrpSpPr>
          <p:grpSpPr>
            <a:xfrm>
              <a:off x="3714744" y="4214818"/>
              <a:ext cx="1843094" cy="271458"/>
              <a:chOff x="3786182" y="1571612"/>
              <a:chExt cx="1843094" cy="271458"/>
            </a:xfrm>
          </p:grpSpPr>
          <p:sp>
            <p:nvSpPr>
              <p:cNvPr id="1302" name="Meno 1301"/>
              <p:cNvSpPr/>
              <p:nvPr/>
            </p:nvSpPr>
            <p:spPr>
              <a:xfrm>
                <a:off x="3786182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3" name="Meno 1302"/>
              <p:cNvSpPr/>
              <p:nvPr/>
            </p:nvSpPr>
            <p:spPr>
              <a:xfrm>
                <a:off x="407193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4" name="Meno 1303"/>
              <p:cNvSpPr/>
              <p:nvPr/>
            </p:nvSpPr>
            <p:spPr>
              <a:xfrm>
                <a:off x="442912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5" name="Meno 1304"/>
              <p:cNvSpPr/>
              <p:nvPr/>
            </p:nvSpPr>
            <p:spPr>
              <a:xfrm>
                <a:off x="478631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6" name="Meno 1305"/>
              <p:cNvSpPr/>
              <p:nvPr/>
            </p:nvSpPr>
            <p:spPr>
              <a:xfrm>
                <a:off x="5143504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7" name="Meno 1306"/>
              <p:cNvSpPr/>
              <p:nvPr/>
            </p:nvSpPr>
            <p:spPr>
              <a:xfrm>
                <a:off x="5429256" y="1571612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89" name="Croce 1288"/>
            <p:cNvSpPr/>
            <p:nvPr/>
          </p:nvSpPr>
          <p:spPr>
            <a:xfrm>
              <a:off x="392905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0" name="Croce 1289"/>
            <p:cNvSpPr/>
            <p:nvPr/>
          </p:nvSpPr>
          <p:spPr>
            <a:xfrm>
              <a:off x="4572000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1" name="Croce 1290"/>
            <p:cNvSpPr/>
            <p:nvPr/>
          </p:nvSpPr>
          <p:spPr>
            <a:xfrm>
              <a:off x="5214942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2" name="Meno 1291"/>
            <p:cNvSpPr/>
            <p:nvPr/>
          </p:nvSpPr>
          <p:spPr>
            <a:xfrm>
              <a:off x="3643306" y="235743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3" name="Meno 1292"/>
            <p:cNvSpPr/>
            <p:nvPr/>
          </p:nvSpPr>
          <p:spPr>
            <a:xfrm>
              <a:off x="3657600" y="2928934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4" name="Meno 1293"/>
            <p:cNvSpPr/>
            <p:nvPr/>
          </p:nvSpPr>
          <p:spPr>
            <a:xfrm>
              <a:off x="3643306" y="3514732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5" name="Meno 1294"/>
            <p:cNvSpPr/>
            <p:nvPr/>
          </p:nvSpPr>
          <p:spPr>
            <a:xfrm>
              <a:off x="5500694" y="235743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6" name="Meno 1295"/>
            <p:cNvSpPr/>
            <p:nvPr/>
          </p:nvSpPr>
          <p:spPr>
            <a:xfrm>
              <a:off x="5514988" y="2928934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7" name="Meno 1296"/>
            <p:cNvSpPr/>
            <p:nvPr/>
          </p:nvSpPr>
          <p:spPr>
            <a:xfrm>
              <a:off x="5500694" y="3514732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8" name="CasellaDiTesto 1297"/>
            <p:cNvSpPr txBox="1"/>
            <p:nvPr/>
          </p:nvSpPr>
          <p:spPr>
            <a:xfrm>
              <a:off x="1571604" y="2214554"/>
              <a:ext cx="165096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+Veq-Vcomp=0</a:t>
              </a:r>
              <a:endParaRPr lang="it-IT" dirty="0"/>
            </a:p>
          </p:txBody>
        </p:sp>
        <p:sp>
          <p:nvSpPr>
            <p:cNvPr id="1299" name="CasellaDiTesto 1298"/>
            <p:cNvSpPr txBox="1"/>
            <p:nvPr/>
          </p:nvSpPr>
          <p:spPr>
            <a:xfrm>
              <a:off x="1522035" y="3488296"/>
              <a:ext cx="165096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+Veq-Vcomp=0</a:t>
              </a:r>
              <a:endParaRPr lang="it-IT" dirty="0"/>
            </a:p>
          </p:txBody>
        </p:sp>
        <p:sp>
          <p:nvSpPr>
            <p:cNvPr id="1300" name="CasellaDiTesto 1299"/>
            <p:cNvSpPr txBox="1"/>
            <p:nvPr/>
          </p:nvSpPr>
          <p:spPr>
            <a:xfrm>
              <a:off x="6143636" y="2214554"/>
              <a:ext cx="165096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-Veq+Vcomp=0</a:t>
              </a:r>
              <a:endParaRPr lang="it-IT" dirty="0"/>
            </a:p>
          </p:txBody>
        </p:sp>
        <p:sp>
          <p:nvSpPr>
            <p:cNvPr id="1301" name="CasellaDiTesto 1300"/>
            <p:cNvSpPr txBox="1"/>
            <p:nvPr/>
          </p:nvSpPr>
          <p:spPr>
            <a:xfrm>
              <a:off x="6143636" y="3500438"/>
              <a:ext cx="165096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-Veq+Vcomp=0</a:t>
              </a:r>
              <a:endParaRPr lang="it-IT" dirty="0"/>
            </a:p>
          </p:txBody>
        </p:sp>
      </p:grpSp>
      <p:grpSp>
        <p:nvGrpSpPr>
          <p:cNvPr id="1348" name="Gruppo 1347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349" name="Rettangolo 1348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50" name="Gruppo 37"/>
            <p:cNvGrpSpPr/>
            <p:nvPr/>
          </p:nvGrpSpPr>
          <p:grpSpPr>
            <a:xfrm rot="16200000">
              <a:off x="2928926" y="1289256"/>
              <a:ext cx="3500462" cy="3500462"/>
              <a:chOff x="3500430" y="432000"/>
              <a:chExt cx="3500462" cy="3500462"/>
            </a:xfrm>
          </p:grpSpPr>
          <p:sp>
            <p:nvSpPr>
              <p:cNvPr id="1379" name="Rettangolo 3"/>
              <p:cNvSpPr/>
              <p:nvPr/>
            </p:nvSpPr>
            <p:spPr>
              <a:xfrm>
                <a:off x="4143372" y="1071546"/>
                <a:ext cx="2232000" cy="2232000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80" name="Rettangolo 1379"/>
              <p:cNvSpPr/>
              <p:nvPr/>
            </p:nvSpPr>
            <p:spPr>
              <a:xfrm>
                <a:off x="6572264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81" name="Rettangolo 1380"/>
              <p:cNvSpPr/>
              <p:nvPr/>
            </p:nvSpPr>
            <p:spPr>
              <a:xfrm>
                <a:off x="3786182" y="1188000"/>
                <a:ext cx="142876" cy="19800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82" name="Gruppo 62"/>
              <p:cNvGrpSpPr/>
              <p:nvPr/>
            </p:nvGrpSpPr>
            <p:grpSpPr>
              <a:xfrm>
                <a:off x="6286512" y="3241686"/>
                <a:ext cx="571504" cy="615942"/>
                <a:chOff x="6286512" y="3241686"/>
                <a:chExt cx="571504" cy="615942"/>
              </a:xfrm>
            </p:grpSpPr>
            <p:sp>
              <p:nvSpPr>
                <p:cNvPr id="1410" name="Rettangolo 1409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11" name="Rettangolo 1410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12" name="Rettangolo 1411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83" name="Rettangolo 1382"/>
              <p:cNvSpPr/>
              <p:nvPr/>
            </p:nvSpPr>
            <p:spPr>
              <a:xfrm>
                <a:off x="3636000" y="3500438"/>
                <a:ext cx="598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84" name="Gruppo 68"/>
              <p:cNvGrpSpPr/>
              <p:nvPr/>
            </p:nvGrpSpPr>
            <p:grpSpPr>
              <a:xfrm>
                <a:off x="3571868" y="3241124"/>
                <a:ext cx="540000" cy="545066"/>
                <a:chOff x="3571868" y="3241124"/>
                <a:chExt cx="540000" cy="545066"/>
              </a:xfrm>
            </p:grpSpPr>
            <p:sp>
              <p:nvSpPr>
                <p:cNvPr id="1408" name="Rettangolo 1407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9" name="Rettangolo 1408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85" name="Gruppo 62"/>
              <p:cNvGrpSpPr/>
              <p:nvPr/>
            </p:nvGrpSpPr>
            <p:grpSpPr>
              <a:xfrm flipV="1">
                <a:off x="6286512" y="486000"/>
                <a:ext cx="571504" cy="629410"/>
                <a:chOff x="6286512" y="3241686"/>
                <a:chExt cx="571504" cy="615942"/>
              </a:xfrm>
            </p:grpSpPr>
            <p:sp>
              <p:nvSpPr>
                <p:cNvPr id="1405" name="Rettangolo 1404"/>
                <p:cNvSpPr/>
                <p:nvPr/>
              </p:nvSpPr>
              <p:spPr>
                <a:xfrm rot="16200000">
                  <a:off x="6357950" y="3456000"/>
                  <a:ext cx="571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6" name="Rettangolo 1405"/>
                <p:cNvSpPr/>
                <p:nvPr/>
              </p:nvSpPr>
              <p:spPr>
                <a:xfrm>
                  <a:off x="6286512" y="3500438"/>
                  <a:ext cx="500066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7" name="Rettangolo 1406"/>
                <p:cNvSpPr/>
                <p:nvPr/>
              </p:nvSpPr>
              <p:spPr>
                <a:xfrm rot="16200000">
                  <a:off x="6454808" y="3454420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86" name="Rettangolo 1385"/>
              <p:cNvSpPr/>
              <p:nvPr/>
            </p:nvSpPr>
            <p:spPr>
              <a:xfrm flipV="1">
                <a:off x="3636000" y="705000"/>
                <a:ext cx="598504" cy="146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87" name="Gruppo 68"/>
              <p:cNvGrpSpPr/>
              <p:nvPr/>
            </p:nvGrpSpPr>
            <p:grpSpPr>
              <a:xfrm flipV="1">
                <a:off x="3571868" y="559000"/>
                <a:ext cx="540000" cy="556984"/>
                <a:chOff x="3571868" y="3241124"/>
                <a:chExt cx="540000" cy="545066"/>
              </a:xfrm>
            </p:grpSpPr>
            <p:sp>
              <p:nvSpPr>
                <p:cNvPr id="1403" name="Rettangolo 1402"/>
                <p:cNvSpPr/>
                <p:nvPr/>
              </p:nvSpPr>
              <p:spPr>
                <a:xfrm rot="5400000">
                  <a:off x="3571868" y="3384000"/>
                  <a:ext cx="500066" cy="214314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4" name="Rettangolo 1403"/>
                <p:cNvSpPr/>
                <p:nvPr/>
              </p:nvSpPr>
              <p:spPr>
                <a:xfrm>
                  <a:off x="3571868" y="3519774"/>
                  <a:ext cx="540000" cy="26641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88" name="Gruppo 94"/>
              <p:cNvGrpSpPr/>
              <p:nvPr/>
            </p:nvGrpSpPr>
            <p:grpSpPr>
              <a:xfrm>
                <a:off x="4302000" y="3492000"/>
                <a:ext cx="1881570" cy="188438"/>
                <a:chOff x="4302000" y="3492000"/>
                <a:chExt cx="1881570" cy="188438"/>
              </a:xfrm>
            </p:grpSpPr>
            <p:sp>
              <p:nvSpPr>
                <p:cNvPr id="1398" name="Rettangolo 1397"/>
                <p:cNvSpPr/>
                <p:nvPr/>
              </p:nvSpPr>
              <p:spPr>
                <a:xfrm>
                  <a:off x="430200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9" name="Rettangolo 1398"/>
                <p:cNvSpPr/>
                <p:nvPr/>
              </p:nvSpPr>
              <p:spPr>
                <a:xfrm>
                  <a:off x="5643570" y="3500438"/>
                  <a:ext cx="540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0" name="Rettangolo 1399"/>
                <p:cNvSpPr/>
                <p:nvPr/>
              </p:nvSpPr>
              <p:spPr>
                <a:xfrm>
                  <a:off x="4914000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1" name="Rettangolo 1400"/>
                <p:cNvSpPr/>
                <p:nvPr/>
              </p:nvSpPr>
              <p:spPr>
                <a:xfrm>
                  <a:off x="5500694" y="3500438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2" name="Rettangolo 1401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389" name="Gruppo 95"/>
              <p:cNvGrpSpPr/>
              <p:nvPr/>
            </p:nvGrpSpPr>
            <p:grpSpPr>
              <a:xfrm flipV="1">
                <a:off x="4301997" y="642915"/>
                <a:ext cx="1890000" cy="215398"/>
                <a:chOff x="4301994" y="3492000"/>
                <a:chExt cx="1881568" cy="188436"/>
              </a:xfrm>
            </p:grpSpPr>
            <p:sp>
              <p:nvSpPr>
                <p:cNvPr id="1393" name="Rettangolo 1392"/>
                <p:cNvSpPr/>
                <p:nvPr/>
              </p:nvSpPr>
              <p:spPr>
                <a:xfrm>
                  <a:off x="4301994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4" name="Rettangolo 1393"/>
                <p:cNvSpPr/>
                <p:nvPr/>
              </p:nvSpPr>
              <p:spPr>
                <a:xfrm>
                  <a:off x="5643563" y="3500433"/>
                  <a:ext cx="539999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5" name="Rettangolo 1394"/>
                <p:cNvSpPr/>
                <p:nvPr/>
              </p:nvSpPr>
              <p:spPr>
                <a:xfrm>
                  <a:off x="4913990" y="3500433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6" name="Rettangolo 1395"/>
                <p:cNvSpPr/>
                <p:nvPr/>
              </p:nvSpPr>
              <p:spPr>
                <a:xfrm>
                  <a:off x="5500688" y="3500436"/>
                  <a:ext cx="72000" cy="180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7" name="Rettangolo 1396"/>
                <p:cNvSpPr/>
                <p:nvPr/>
              </p:nvSpPr>
              <p:spPr>
                <a:xfrm>
                  <a:off x="5058000" y="3492000"/>
                  <a:ext cx="378000" cy="142876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90" name="Rettangolo 1389"/>
              <p:cNvSpPr/>
              <p:nvPr/>
            </p:nvSpPr>
            <p:spPr>
              <a:xfrm>
                <a:off x="5068800" y="3500438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1" name="Rettangolo 35"/>
              <p:cNvSpPr/>
              <p:nvPr/>
            </p:nvSpPr>
            <p:spPr>
              <a:xfrm>
                <a:off x="5076000" y="702000"/>
                <a:ext cx="342000" cy="142876"/>
              </a:xfrm>
              <a:prstGeom prst="rect">
                <a:avLst/>
              </a:prstGeom>
              <a:solidFill>
                <a:srgbClr val="FF7C80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2" name="Cornice 1391"/>
              <p:cNvSpPr/>
              <p:nvPr/>
            </p:nvSpPr>
            <p:spPr>
              <a:xfrm>
                <a:off x="3500430" y="432000"/>
                <a:ext cx="3500462" cy="3500462"/>
              </a:xfrm>
              <a:prstGeom prst="frame">
                <a:avLst>
                  <a:gd name="adj1" fmla="val 9234"/>
                </a:avLst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51" name="Croce 1350"/>
            <p:cNvSpPr/>
            <p:nvPr/>
          </p:nvSpPr>
          <p:spPr>
            <a:xfrm>
              <a:off x="3214678" y="214311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2" name="Croce 1351"/>
            <p:cNvSpPr/>
            <p:nvPr/>
          </p:nvSpPr>
          <p:spPr>
            <a:xfrm>
              <a:off x="3214678" y="292893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3" name="Croce 1352"/>
            <p:cNvSpPr/>
            <p:nvPr/>
          </p:nvSpPr>
          <p:spPr>
            <a:xfrm>
              <a:off x="3214678" y="342900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4" name="Croce 1353"/>
            <p:cNvSpPr/>
            <p:nvPr/>
          </p:nvSpPr>
          <p:spPr>
            <a:xfrm>
              <a:off x="3214678" y="364331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5" name="Croce 1354"/>
            <p:cNvSpPr/>
            <p:nvPr/>
          </p:nvSpPr>
          <p:spPr>
            <a:xfrm>
              <a:off x="5929322" y="2071678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6" name="Croce 1355"/>
            <p:cNvSpPr/>
            <p:nvPr/>
          </p:nvSpPr>
          <p:spPr>
            <a:xfrm>
              <a:off x="5929322" y="342900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7" name="Croce 1356"/>
            <p:cNvSpPr/>
            <p:nvPr/>
          </p:nvSpPr>
          <p:spPr>
            <a:xfrm>
              <a:off x="450056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8" name="Meno 1357"/>
            <p:cNvSpPr/>
            <p:nvPr/>
          </p:nvSpPr>
          <p:spPr>
            <a:xfrm>
              <a:off x="3214678" y="235743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9" name="Meno 1358"/>
            <p:cNvSpPr/>
            <p:nvPr/>
          </p:nvSpPr>
          <p:spPr>
            <a:xfrm>
              <a:off x="3214678" y="3857628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0" name="Meno 1359"/>
            <p:cNvSpPr/>
            <p:nvPr/>
          </p:nvSpPr>
          <p:spPr>
            <a:xfrm>
              <a:off x="5929322" y="2214554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1" name="Meno 1360"/>
            <p:cNvSpPr/>
            <p:nvPr/>
          </p:nvSpPr>
          <p:spPr>
            <a:xfrm>
              <a:off x="5929322" y="2428868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2" name="Meno 1361"/>
            <p:cNvSpPr/>
            <p:nvPr/>
          </p:nvSpPr>
          <p:spPr>
            <a:xfrm>
              <a:off x="5929322" y="3071810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3" name="Meno 1362"/>
            <p:cNvSpPr/>
            <p:nvPr/>
          </p:nvSpPr>
          <p:spPr>
            <a:xfrm>
              <a:off x="5929322" y="3571876"/>
              <a:ext cx="200020" cy="27145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4" name="Croce 1363"/>
            <p:cNvSpPr/>
            <p:nvPr/>
          </p:nvSpPr>
          <p:spPr>
            <a:xfrm>
              <a:off x="5357818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5" name="Croce 1364"/>
            <p:cNvSpPr/>
            <p:nvPr/>
          </p:nvSpPr>
          <p:spPr>
            <a:xfrm>
              <a:off x="3786182" y="1857364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6" name="Croce 1365"/>
            <p:cNvSpPr/>
            <p:nvPr/>
          </p:nvSpPr>
          <p:spPr>
            <a:xfrm>
              <a:off x="3571868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7" name="Croce 1366"/>
            <p:cNvSpPr/>
            <p:nvPr/>
          </p:nvSpPr>
          <p:spPr>
            <a:xfrm>
              <a:off x="3571868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8" name="Croce 1367"/>
            <p:cNvSpPr/>
            <p:nvPr/>
          </p:nvSpPr>
          <p:spPr>
            <a:xfrm>
              <a:off x="3571868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9" name="Croce 1368"/>
            <p:cNvSpPr/>
            <p:nvPr/>
          </p:nvSpPr>
          <p:spPr>
            <a:xfrm>
              <a:off x="392905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0" name="Croce 1369"/>
            <p:cNvSpPr/>
            <p:nvPr/>
          </p:nvSpPr>
          <p:spPr>
            <a:xfrm>
              <a:off x="4643438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1" name="Croce 1370"/>
            <p:cNvSpPr/>
            <p:nvPr/>
          </p:nvSpPr>
          <p:spPr>
            <a:xfrm>
              <a:off x="5286380" y="3929066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2" name="Croce 1371"/>
            <p:cNvSpPr/>
            <p:nvPr/>
          </p:nvSpPr>
          <p:spPr>
            <a:xfrm>
              <a:off x="5572132" y="2357430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3" name="Croce 1372"/>
            <p:cNvSpPr/>
            <p:nvPr/>
          </p:nvSpPr>
          <p:spPr>
            <a:xfrm>
              <a:off x="5572132" y="300037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4" name="Croce 1373"/>
            <p:cNvSpPr/>
            <p:nvPr/>
          </p:nvSpPr>
          <p:spPr>
            <a:xfrm>
              <a:off x="5572132" y="3714752"/>
              <a:ext cx="200020" cy="2000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5" name="CasellaDiTesto 1374"/>
            <p:cNvSpPr txBox="1"/>
            <p:nvPr/>
          </p:nvSpPr>
          <p:spPr>
            <a:xfrm>
              <a:off x="2285641" y="2143116"/>
              <a:ext cx="929037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-Vcomp</a:t>
              </a:r>
              <a:endParaRPr lang="it-IT" dirty="0"/>
            </a:p>
          </p:txBody>
        </p:sp>
        <p:sp>
          <p:nvSpPr>
            <p:cNvPr id="1376" name="CasellaDiTesto 1375"/>
            <p:cNvSpPr txBox="1"/>
            <p:nvPr/>
          </p:nvSpPr>
          <p:spPr>
            <a:xfrm>
              <a:off x="2285641" y="3488296"/>
              <a:ext cx="929037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-Vcomp</a:t>
              </a:r>
              <a:endParaRPr lang="it-IT" dirty="0"/>
            </a:p>
          </p:txBody>
        </p:sp>
        <p:sp>
          <p:nvSpPr>
            <p:cNvPr id="1377" name="CasellaDiTesto 1376"/>
            <p:cNvSpPr txBox="1"/>
            <p:nvPr/>
          </p:nvSpPr>
          <p:spPr>
            <a:xfrm>
              <a:off x="6143636" y="2214554"/>
              <a:ext cx="97071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+Vcomp</a:t>
              </a:r>
              <a:endParaRPr lang="it-IT" dirty="0"/>
            </a:p>
          </p:txBody>
        </p:sp>
        <p:sp>
          <p:nvSpPr>
            <p:cNvPr id="1378" name="CasellaDiTesto 1377"/>
            <p:cNvSpPr txBox="1"/>
            <p:nvPr/>
          </p:nvSpPr>
          <p:spPr>
            <a:xfrm>
              <a:off x="6143636" y="3500438"/>
              <a:ext cx="970715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+Vcomp</a:t>
              </a:r>
              <a:endParaRPr lang="it-IT" dirty="0"/>
            </a:p>
          </p:txBody>
        </p:sp>
      </p:grpSp>
      <p:grpSp>
        <p:nvGrpSpPr>
          <p:cNvPr id="1413" name="Gruppo 1412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414" name="Rettangolo 1413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415" name="Gruppo 89"/>
            <p:cNvGrpSpPr/>
            <p:nvPr/>
          </p:nvGrpSpPr>
          <p:grpSpPr>
            <a:xfrm>
              <a:off x="2714612" y="1071546"/>
              <a:ext cx="3929090" cy="3929090"/>
              <a:chOff x="2714612" y="1071546"/>
              <a:chExt cx="3929090" cy="3929090"/>
            </a:xfrm>
          </p:grpSpPr>
          <p:sp>
            <p:nvSpPr>
              <p:cNvPr id="1416" name="Rettangolo 1415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417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458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59" name="Rettangolo 1458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60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461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489" name="Rettangolo 1488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90" name="Rettangolo 1489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91" name="Rettangolo 1490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62" name="Rettangolo 1461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463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487" name="Rettangolo 1486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8" name="Rettangolo 1487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464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484" name="Rettangolo 1483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5" name="Rettangolo 1484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6" name="Rettangolo 1485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65" name="Rettangolo 1464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466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482" name="Rettangolo 1481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3" name="Rettangolo 1482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467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477" name="Rettangolo 1476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8" name="Rettangolo 1477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9" name="Rettangolo 1478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0" name="Rettangolo 1479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1" name="Rettangolo 1480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468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472" name="Rettangolo 1471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3" name="Rettangolo 1472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4" name="Rettangolo 1473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5" name="Rettangolo 1474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6" name="Rettangolo 1475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69" name="Rettangolo 1468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70" name="Rettangolo 1469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71" name="Cornice 1470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18" name="Croce 1417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9" name="Croce 1418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0" name="Croce 1419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1" name="Croce 1420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2" name="Croce 1421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3" name="Croce 1422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4" name="Meno 1423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5" name="Meno 1424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6" name="Meno 1425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7" name="Meno 1426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8" name="Meno 1427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9" name="Meno 1428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0" name="Croce 1429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1" name="Croce 1430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2" name="Croce 1431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3" name="Croce 1432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4" name="Croce 1433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5" name="Croce 1434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6" name="Freccia a destra 1435"/>
              <p:cNvSpPr/>
              <p:nvPr/>
            </p:nvSpPr>
            <p:spPr>
              <a:xfrm>
                <a:off x="4214810" y="2643182"/>
                <a:ext cx="1000132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7" name="CasellaDiTesto 1436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sp>
            <p:nvSpPr>
              <p:cNvPr id="1438" name="Croce 1437"/>
              <p:cNvSpPr/>
              <p:nvPr/>
            </p:nvSpPr>
            <p:spPr>
              <a:xfrm>
                <a:off x="400049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9" name="Croce 1438"/>
              <p:cNvSpPr/>
              <p:nvPr/>
            </p:nvSpPr>
            <p:spPr>
              <a:xfrm>
                <a:off x="4286248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0" name="Croce 1439"/>
              <p:cNvSpPr/>
              <p:nvPr/>
            </p:nvSpPr>
            <p:spPr>
              <a:xfrm>
                <a:off x="371474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1" name="Croce 1440"/>
              <p:cNvSpPr/>
              <p:nvPr/>
            </p:nvSpPr>
            <p:spPr>
              <a:xfrm>
                <a:off x="4572000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2" name="Croce 1441"/>
              <p:cNvSpPr/>
              <p:nvPr/>
            </p:nvSpPr>
            <p:spPr>
              <a:xfrm>
                <a:off x="4857752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3" name="Croce 1442"/>
              <p:cNvSpPr/>
              <p:nvPr/>
            </p:nvSpPr>
            <p:spPr>
              <a:xfrm>
                <a:off x="514350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4" name="Croce 1443"/>
              <p:cNvSpPr/>
              <p:nvPr/>
            </p:nvSpPr>
            <p:spPr>
              <a:xfrm>
                <a:off x="542925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5" name="Croce 1444"/>
              <p:cNvSpPr/>
              <p:nvPr/>
            </p:nvSpPr>
            <p:spPr>
              <a:xfrm>
                <a:off x="392905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6" name="Croce 1445"/>
              <p:cNvSpPr/>
              <p:nvPr/>
            </p:nvSpPr>
            <p:spPr>
              <a:xfrm>
                <a:off x="4214810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7" name="Croce 1446"/>
              <p:cNvSpPr/>
              <p:nvPr/>
            </p:nvSpPr>
            <p:spPr>
              <a:xfrm>
                <a:off x="364330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8" name="Croce 1447"/>
              <p:cNvSpPr/>
              <p:nvPr/>
            </p:nvSpPr>
            <p:spPr>
              <a:xfrm>
                <a:off x="4500562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9" name="Croce 1448"/>
              <p:cNvSpPr/>
              <p:nvPr/>
            </p:nvSpPr>
            <p:spPr>
              <a:xfrm>
                <a:off x="4786314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0" name="Croce 1449"/>
              <p:cNvSpPr/>
              <p:nvPr/>
            </p:nvSpPr>
            <p:spPr>
              <a:xfrm>
                <a:off x="507206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1" name="Croce 1450"/>
              <p:cNvSpPr/>
              <p:nvPr/>
            </p:nvSpPr>
            <p:spPr>
              <a:xfrm>
                <a:off x="535781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2" name="Meno 1451"/>
              <p:cNvSpPr/>
              <p:nvPr/>
            </p:nvSpPr>
            <p:spPr>
              <a:xfrm>
                <a:off x="3929058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3" name="Meno 1452"/>
              <p:cNvSpPr/>
              <p:nvPr/>
            </p:nvSpPr>
            <p:spPr>
              <a:xfrm>
                <a:off x="4572000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4" name="Meno 1453"/>
              <p:cNvSpPr/>
              <p:nvPr/>
            </p:nvSpPr>
            <p:spPr>
              <a:xfrm>
                <a:off x="5143504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5" name="Meno 1454"/>
              <p:cNvSpPr/>
              <p:nvPr/>
            </p:nvSpPr>
            <p:spPr>
              <a:xfrm>
                <a:off x="4000496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6" name="Meno 1455"/>
              <p:cNvSpPr/>
              <p:nvPr/>
            </p:nvSpPr>
            <p:spPr>
              <a:xfrm>
                <a:off x="4643438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7" name="Meno 1456"/>
              <p:cNvSpPr/>
              <p:nvPr/>
            </p:nvSpPr>
            <p:spPr>
              <a:xfrm>
                <a:off x="5214942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492" name="Gruppo 1491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493" name="Rettangolo 1492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494" name="Gruppo 110"/>
            <p:cNvGrpSpPr/>
            <p:nvPr/>
          </p:nvGrpSpPr>
          <p:grpSpPr>
            <a:xfrm>
              <a:off x="2714612" y="1071546"/>
              <a:ext cx="3929090" cy="3929090"/>
              <a:chOff x="2714612" y="1071546"/>
              <a:chExt cx="3929090" cy="3929090"/>
            </a:xfrm>
          </p:grpSpPr>
          <p:sp>
            <p:nvSpPr>
              <p:cNvPr id="1495" name="Rettangolo 1494"/>
              <p:cNvSpPr/>
              <p:nvPr/>
            </p:nvSpPr>
            <p:spPr>
              <a:xfrm>
                <a:off x="2714612" y="1071546"/>
                <a:ext cx="3929090" cy="39290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496" name="Gruppo 37"/>
              <p:cNvGrpSpPr/>
              <p:nvPr/>
            </p:nvGrpSpPr>
            <p:grpSpPr>
              <a:xfrm rot="16200000">
                <a:off x="2928926" y="1289256"/>
                <a:ext cx="3500462" cy="3500462"/>
                <a:chOff x="3500430" y="432000"/>
                <a:chExt cx="3500462" cy="3500462"/>
              </a:xfrm>
            </p:grpSpPr>
            <p:sp>
              <p:nvSpPr>
                <p:cNvPr id="1563" name="Rettangolo 3"/>
                <p:cNvSpPr/>
                <p:nvPr/>
              </p:nvSpPr>
              <p:spPr>
                <a:xfrm>
                  <a:off x="4143372" y="1071546"/>
                  <a:ext cx="2232000" cy="2232000"/>
                </a:xfrm>
                <a:prstGeom prst="rect">
                  <a:avLst/>
                </a:prstGeom>
                <a:solidFill>
                  <a:srgbClr val="FFFF00"/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64" name="Rettangolo 1563"/>
                <p:cNvSpPr/>
                <p:nvPr/>
              </p:nvSpPr>
              <p:spPr>
                <a:xfrm>
                  <a:off x="6572264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65" name="Rettangolo 5"/>
                <p:cNvSpPr/>
                <p:nvPr/>
              </p:nvSpPr>
              <p:spPr>
                <a:xfrm>
                  <a:off x="3786182" y="1188000"/>
                  <a:ext cx="142876" cy="19800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566" name="Gruppo 62"/>
                <p:cNvGrpSpPr/>
                <p:nvPr/>
              </p:nvGrpSpPr>
              <p:grpSpPr>
                <a:xfrm>
                  <a:off x="6286512" y="3241686"/>
                  <a:ext cx="571504" cy="615942"/>
                  <a:chOff x="6286512" y="3241686"/>
                  <a:chExt cx="571504" cy="615942"/>
                </a:xfrm>
              </p:grpSpPr>
              <p:sp>
                <p:nvSpPr>
                  <p:cNvPr id="1594" name="Rettangolo 1593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95" name="Rettangolo 1594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96" name="Rettangolo 1595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567" name="Rettangolo 1566"/>
                <p:cNvSpPr/>
                <p:nvPr/>
              </p:nvSpPr>
              <p:spPr>
                <a:xfrm>
                  <a:off x="3636000" y="3500438"/>
                  <a:ext cx="598504" cy="142876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568" name="Gruppo 68"/>
                <p:cNvGrpSpPr/>
                <p:nvPr/>
              </p:nvGrpSpPr>
              <p:grpSpPr>
                <a:xfrm>
                  <a:off x="3571868" y="3241124"/>
                  <a:ext cx="540000" cy="545066"/>
                  <a:chOff x="3571868" y="3241124"/>
                  <a:chExt cx="540000" cy="545066"/>
                </a:xfrm>
              </p:grpSpPr>
              <p:sp>
                <p:nvSpPr>
                  <p:cNvPr id="1592" name="Rettangolo 1591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93" name="Rettangolo 1592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569" name="Gruppo 62"/>
                <p:cNvGrpSpPr/>
                <p:nvPr/>
              </p:nvGrpSpPr>
              <p:grpSpPr>
                <a:xfrm flipV="1">
                  <a:off x="6286512" y="486000"/>
                  <a:ext cx="571504" cy="629410"/>
                  <a:chOff x="6286512" y="3241686"/>
                  <a:chExt cx="571504" cy="615942"/>
                </a:xfrm>
              </p:grpSpPr>
              <p:sp>
                <p:nvSpPr>
                  <p:cNvPr id="1589" name="Rettangolo 1588"/>
                  <p:cNvSpPr/>
                  <p:nvPr/>
                </p:nvSpPr>
                <p:spPr>
                  <a:xfrm rot="16200000">
                    <a:off x="6357950" y="3456000"/>
                    <a:ext cx="571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90" name="Rettangolo 1589"/>
                  <p:cNvSpPr/>
                  <p:nvPr/>
                </p:nvSpPr>
                <p:spPr>
                  <a:xfrm>
                    <a:off x="6286512" y="3500438"/>
                    <a:ext cx="500066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91" name="Rettangolo 1590"/>
                  <p:cNvSpPr/>
                  <p:nvPr/>
                </p:nvSpPr>
                <p:spPr>
                  <a:xfrm rot="16200000">
                    <a:off x="6454808" y="3454420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570" name="Rettangolo 1569"/>
                <p:cNvSpPr/>
                <p:nvPr/>
              </p:nvSpPr>
              <p:spPr>
                <a:xfrm flipV="1">
                  <a:off x="3636000" y="705000"/>
                  <a:ext cx="598504" cy="146000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17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571" name="Gruppo 68"/>
                <p:cNvGrpSpPr/>
                <p:nvPr/>
              </p:nvGrpSpPr>
              <p:grpSpPr>
                <a:xfrm flipV="1">
                  <a:off x="3571868" y="559000"/>
                  <a:ext cx="540000" cy="556984"/>
                  <a:chOff x="3571868" y="3241124"/>
                  <a:chExt cx="540000" cy="545066"/>
                </a:xfrm>
              </p:grpSpPr>
              <p:sp>
                <p:nvSpPr>
                  <p:cNvPr id="1587" name="Rettangolo 1586"/>
                  <p:cNvSpPr/>
                  <p:nvPr/>
                </p:nvSpPr>
                <p:spPr>
                  <a:xfrm rot="5400000">
                    <a:off x="3571868" y="3384000"/>
                    <a:ext cx="500066" cy="21431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8" name="Rettangolo 1587"/>
                  <p:cNvSpPr/>
                  <p:nvPr/>
                </p:nvSpPr>
                <p:spPr>
                  <a:xfrm>
                    <a:off x="3571868" y="3519774"/>
                    <a:ext cx="540000" cy="26641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572" name="Gruppo 94"/>
                <p:cNvGrpSpPr/>
                <p:nvPr/>
              </p:nvGrpSpPr>
              <p:grpSpPr>
                <a:xfrm>
                  <a:off x="4302000" y="3492000"/>
                  <a:ext cx="1881570" cy="188438"/>
                  <a:chOff x="4302000" y="3492000"/>
                  <a:chExt cx="1881570" cy="188438"/>
                </a:xfrm>
              </p:grpSpPr>
              <p:sp>
                <p:nvSpPr>
                  <p:cNvPr id="1582" name="Rettangolo 1581"/>
                  <p:cNvSpPr/>
                  <p:nvPr/>
                </p:nvSpPr>
                <p:spPr>
                  <a:xfrm>
                    <a:off x="430200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3" name="Rettangolo 1582"/>
                  <p:cNvSpPr/>
                  <p:nvPr/>
                </p:nvSpPr>
                <p:spPr>
                  <a:xfrm>
                    <a:off x="5643570" y="3500438"/>
                    <a:ext cx="540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4" name="Rettangolo 1583"/>
                  <p:cNvSpPr/>
                  <p:nvPr/>
                </p:nvSpPr>
                <p:spPr>
                  <a:xfrm>
                    <a:off x="4914000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5" name="Rettangolo 1584"/>
                  <p:cNvSpPr/>
                  <p:nvPr/>
                </p:nvSpPr>
                <p:spPr>
                  <a:xfrm>
                    <a:off x="5500694" y="3500438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6" name="Rettangolo 1585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573" name="Gruppo 95"/>
                <p:cNvGrpSpPr/>
                <p:nvPr/>
              </p:nvGrpSpPr>
              <p:grpSpPr>
                <a:xfrm flipV="1">
                  <a:off x="4301997" y="642915"/>
                  <a:ext cx="1890000" cy="215398"/>
                  <a:chOff x="4301994" y="3492000"/>
                  <a:chExt cx="1881568" cy="188436"/>
                </a:xfrm>
              </p:grpSpPr>
              <p:sp>
                <p:nvSpPr>
                  <p:cNvPr id="1577" name="Rettangolo 1576"/>
                  <p:cNvSpPr/>
                  <p:nvPr/>
                </p:nvSpPr>
                <p:spPr>
                  <a:xfrm>
                    <a:off x="4301994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78" name="Rettangolo 1577"/>
                  <p:cNvSpPr/>
                  <p:nvPr/>
                </p:nvSpPr>
                <p:spPr>
                  <a:xfrm>
                    <a:off x="5643563" y="3500433"/>
                    <a:ext cx="539999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79" name="Rettangolo 1578"/>
                  <p:cNvSpPr/>
                  <p:nvPr/>
                </p:nvSpPr>
                <p:spPr>
                  <a:xfrm>
                    <a:off x="4913990" y="3500433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0" name="Rettangolo 1579"/>
                  <p:cNvSpPr/>
                  <p:nvPr/>
                </p:nvSpPr>
                <p:spPr>
                  <a:xfrm>
                    <a:off x="5500688" y="3500436"/>
                    <a:ext cx="72000" cy="180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81" name="Rettangolo 1580"/>
                  <p:cNvSpPr/>
                  <p:nvPr/>
                </p:nvSpPr>
                <p:spPr>
                  <a:xfrm>
                    <a:off x="5058000" y="3492000"/>
                    <a:ext cx="378000" cy="142876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574" name="Rettangolo 1573"/>
                <p:cNvSpPr/>
                <p:nvPr/>
              </p:nvSpPr>
              <p:spPr>
                <a:xfrm>
                  <a:off x="5068800" y="3500438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75" name="Rettangolo 1574"/>
                <p:cNvSpPr/>
                <p:nvPr/>
              </p:nvSpPr>
              <p:spPr>
                <a:xfrm>
                  <a:off x="5076000" y="702000"/>
                  <a:ext cx="342000" cy="142876"/>
                </a:xfrm>
                <a:prstGeom prst="rect">
                  <a:avLst/>
                </a:prstGeom>
                <a:solidFill>
                  <a:srgbClr val="FF7C80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76" name="Cornice 1575"/>
                <p:cNvSpPr/>
                <p:nvPr/>
              </p:nvSpPr>
              <p:spPr>
                <a:xfrm>
                  <a:off x="3500430" y="432000"/>
                  <a:ext cx="3500462" cy="3500462"/>
                </a:xfrm>
                <a:prstGeom prst="frame">
                  <a:avLst>
                    <a:gd name="adj1" fmla="val 9234"/>
                  </a:avLst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97" name="Croce 1496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8" name="Croce 1497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9" name="Croce 1498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0" name="Croce 1499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1" name="Croce 1500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2" name="Croce 1501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3" name="Meno 1502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4" name="Meno 1503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5" name="Meno 1504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6" name="Meno 1505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7" name="Meno 1506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8" name="Meno 1507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9" name="Croce 1508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0" name="Croce 1509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1" name="Croce 1510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2" name="Croce 1511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3" name="Croce 1512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4" name="Croce 1513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5" name="Freccia a destra 1514"/>
              <p:cNvSpPr/>
              <p:nvPr/>
            </p:nvSpPr>
            <p:spPr>
              <a:xfrm>
                <a:off x="4214810" y="2643182"/>
                <a:ext cx="1000132" cy="785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6" name="CasellaDiTesto 1515"/>
              <p:cNvSpPr txBox="1"/>
              <p:nvPr/>
            </p:nvSpPr>
            <p:spPr>
              <a:xfrm>
                <a:off x="4286248" y="285749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Force</a:t>
                </a:r>
                <a:endParaRPr lang="it-IT" dirty="0"/>
              </a:p>
            </p:txBody>
          </p:sp>
          <p:sp>
            <p:nvSpPr>
              <p:cNvPr id="1517" name="Croce 1516"/>
              <p:cNvSpPr/>
              <p:nvPr/>
            </p:nvSpPr>
            <p:spPr>
              <a:xfrm>
                <a:off x="400049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8" name="Croce 1517"/>
              <p:cNvSpPr/>
              <p:nvPr/>
            </p:nvSpPr>
            <p:spPr>
              <a:xfrm>
                <a:off x="4286248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9" name="Croce 1518"/>
              <p:cNvSpPr/>
              <p:nvPr/>
            </p:nvSpPr>
            <p:spPr>
              <a:xfrm>
                <a:off x="371474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0" name="Croce 1519"/>
              <p:cNvSpPr/>
              <p:nvPr/>
            </p:nvSpPr>
            <p:spPr>
              <a:xfrm>
                <a:off x="4572000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1" name="Croce 1520"/>
              <p:cNvSpPr/>
              <p:nvPr/>
            </p:nvSpPr>
            <p:spPr>
              <a:xfrm>
                <a:off x="4857752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2" name="Croce 1521"/>
              <p:cNvSpPr/>
              <p:nvPr/>
            </p:nvSpPr>
            <p:spPr>
              <a:xfrm>
                <a:off x="5143504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3" name="Croce 1522"/>
              <p:cNvSpPr/>
              <p:nvPr/>
            </p:nvSpPr>
            <p:spPr>
              <a:xfrm>
                <a:off x="5429256" y="157161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4" name="Croce 1523"/>
              <p:cNvSpPr/>
              <p:nvPr/>
            </p:nvSpPr>
            <p:spPr>
              <a:xfrm>
                <a:off x="392905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5" name="Croce 1524"/>
              <p:cNvSpPr/>
              <p:nvPr/>
            </p:nvSpPr>
            <p:spPr>
              <a:xfrm>
                <a:off x="4214810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6" name="Croce 1525"/>
              <p:cNvSpPr/>
              <p:nvPr/>
            </p:nvSpPr>
            <p:spPr>
              <a:xfrm>
                <a:off x="364330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7" name="Croce 1526"/>
              <p:cNvSpPr/>
              <p:nvPr/>
            </p:nvSpPr>
            <p:spPr>
              <a:xfrm>
                <a:off x="4500562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8" name="Croce 1527"/>
              <p:cNvSpPr/>
              <p:nvPr/>
            </p:nvSpPr>
            <p:spPr>
              <a:xfrm>
                <a:off x="4786314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9" name="Croce 1528"/>
              <p:cNvSpPr/>
              <p:nvPr/>
            </p:nvSpPr>
            <p:spPr>
              <a:xfrm>
                <a:off x="5072066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0" name="Croce 1529"/>
              <p:cNvSpPr/>
              <p:nvPr/>
            </p:nvSpPr>
            <p:spPr>
              <a:xfrm>
                <a:off x="5357818" y="428625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1" name="Meno 1530"/>
              <p:cNvSpPr/>
              <p:nvPr/>
            </p:nvSpPr>
            <p:spPr>
              <a:xfrm>
                <a:off x="3929058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2" name="Meno 1531"/>
              <p:cNvSpPr/>
              <p:nvPr/>
            </p:nvSpPr>
            <p:spPr>
              <a:xfrm>
                <a:off x="4572000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3" name="Meno 1532"/>
              <p:cNvSpPr/>
              <p:nvPr/>
            </p:nvSpPr>
            <p:spPr>
              <a:xfrm>
                <a:off x="5143504" y="185736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4" name="Meno 1533"/>
              <p:cNvSpPr/>
              <p:nvPr/>
            </p:nvSpPr>
            <p:spPr>
              <a:xfrm>
                <a:off x="4000496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5" name="Meno 1534"/>
              <p:cNvSpPr/>
              <p:nvPr/>
            </p:nvSpPr>
            <p:spPr>
              <a:xfrm>
                <a:off x="4643438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6" name="Meno 1535"/>
              <p:cNvSpPr/>
              <p:nvPr/>
            </p:nvSpPr>
            <p:spPr>
              <a:xfrm>
                <a:off x="5214942" y="392906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7" name="Freccia a destra 1536"/>
              <p:cNvSpPr/>
              <p:nvPr/>
            </p:nvSpPr>
            <p:spPr>
              <a:xfrm>
                <a:off x="4572000" y="2214554"/>
                <a:ext cx="204790" cy="13335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8" name="Freccia a destra 1537"/>
              <p:cNvSpPr/>
              <p:nvPr/>
            </p:nvSpPr>
            <p:spPr>
              <a:xfrm>
                <a:off x="4572000" y="3786190"/>
                <a:ext cx="204790" cy="13335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539" name="Gruppo 96"/>
              <p:cNvGrpSpPr/>
              <p:nvPr/>
            </p:nvGrpSpPr>
            <p:grpSpPr>
              <a:xfrm rot="5400000">
                <a:off x="4543418" y="1100120"/>
                <a:ext cx="200019" cy="1571639"/>
                <a:chOff x="964381" y="2285992"/>
                <a:chExt cx="271458" cy="1950251"/>
              </a:xfrm>
            </p:grpSpPr>
            <p:sp>
              <p:nvSpPr>
                <p:cNvPr id="1553" name="Croce 1552"/>
                <p:cNvSpPr/>
                <p:nvPr/>
              </p:nvSpPr>
              <p:spPr>
                <a:xfrm rot="5400000">
                  <a:off x="1000100" y="2285992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4" name="Croce 1553"/>
                <p:cNvSpPr/>
                <p:nvPr/>
              </p:nvSpPr>
              <p:spPr>
                <a:xfrm rot="5400000">
                  <a:off x="1000100" y="3071810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5" name="Croce 1554"/>
                <p:cNvSpPr/>
                <p:nvPr/>
              </p:nvSpPr>
              <p:spPr>
                <a:xfrm rot="5400000">
                  <a:off x="1000100" y="3571876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6" name="Croce 1555"/>
                <p:cNvSpPr/>
                <p:nvPr/>
              </p:nvSpPr>
              <p:spPr>
                <a:xfrm rot="5400000">
                  <a:off x="1000100" y="3786190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7" name="Meno 1556"/>
                <p:cNvSpPr/>
                <p:nvPr/>
              </p:nvSpPr>
              <p:spPr>
                <a:xfrm rot="5400000">
                  <a:off x="1000100" y="2500306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8" name="Meno 1557"/>
                <p:cNvSpPr/>
                <p:nvPr/>
              </p:nvSpPr>
              <p:spPr>
                <a:xfrm rot="5400000">
                  <a:off x="1000100" y="4000504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9" name="Meno 1558"/>
                <p:cNvSpPr/>
                <p:nvPr/>
              </p:nvSpPr>
              <p:spPr>
                <a:xfrm rot="5400000">
                  <a:off x="1000100" y="335756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60" name="Meno 1559"/>
                <p:cNvSpPr/>
                <p:nvPr/>
              </p:nvSpPr>
              <p:spPr>
                <a:xfrm rot="5400000">
                  <a:off x="1000100" y="3228980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61" name="Meno 1560"/>
                <p:cNvSpPr/>
                <p:nvPr/>
              </p:nvSpPr>
              <p:spPr>
                <a:xfrm rot="5400000">
                  <a:off x="1000100" y="280035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62" name="Croce 1561"/>
                <p:cNvSpPr/>
                <p:nvPr/>
              </p:nvSpPr>
              <p:spPr>
                <a:xfrm rot="5400000">
                  <a:off x="1000100" y="2657476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540" name="Gruppo 97"/>
              <p:cNvGrpSpPr/>
              <p:nvPr/>
            </p:nvGrpSpPr>
            <p:grpSpPr>
              <a:xfrm rot="5400000">
                <a:off x="4543418" y="3386136"/>
                <a:ext cx="200019" cy="1571639"/>
                <a:chOff x="964381" y="2285992"/>
                <a:chExt cx="271458" cy="1950251"/>
              </a:xfrm>
            </p:grpSpPr>
            <p:sp>
              <p:nvSpPr>
                <p:cNvPr id="1543" name="Croce 1542"/>
                <p:cNvSpPr/>
                <p:nvPr/>
              </p:nvSpPr>
              <p:spPr>
                <a:xfrm rot="5400000">
                  <a:off x="1000100" y="2285992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4" name="Croce 1543"/>
                <p:cNvSpPr/>
                <p:nvPr/>
              </p:nvSpPr>
              <p:spPr>
                <a:xfrm rot="5400000">
                  <a:off x="1000100" y="3071810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5" name="Croce 1544"/>
                <p:cNvSpPr/>
                <p:nvPr/>
              </p:nvSpPr>
              <p:spPr>
                <a:xfrm rot="5400000">
                  <a:off x="1000100" y="3571876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6" name="Croce 1545"/>
                <p:cNvSpPr/>
                <p:nvPr/>
              </p:nvSpPr>
              <p:spPr>
                <a:xfrm rot="5400000">
                  <a:off x="1000100" y="3786190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7" name="Meno 1546"/>
                <p:cNvSpPr/>
                <p:nvPr/>
              </p:nvSpPr>
              <p:spPr>
                <a:xfrm rot="5400000">
                  <a:off x="1000100" y="2500306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8" name="Meno 1547"/>
                <p:cNvSpPr/>
                <p:nvPr/>
              </p:nvSpPr>
              <p:spPr>
                <a:xfrm rot="5400000">
                  <a:off x="1000100" y="4000504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49" name="Meno 1548"/>
                <p:cNvSpPr/>
                <p:nvPr/>
              </p:nvSpPr>
              <p:spPr>
                <a:xfrm rot="5400000">
                  <a:off x="1000100" y="335756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0" name="Meno 1549"/>
                <p:cNvSpPr/>
                <p:nvPr/>
              </p:nvSpPr>
              <p:spPr>
                <a:xfrm rot="5400000">
                  <a:off x="1000100" y="3228980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1" name="Meno 1550"/>
                <p:cNvSpPr/>
                <p:nvPr/>
              </p:nvSpPr>
              <p:spPr>
                <a:xfrm rot="5400000">
                  <a:off x="1000100" y="2800352"/>
                  <a:ext cx="200020" cy="271458"/>
                </a:xfrm>
                <a:prstGeom prst="mathMinus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52" name="Croce 1551"/>
                <p:cNvSpPr/>
                <p:nvPr/>
              </p:nvSpPr>
              <p:spPr>
                <a:xfrm rot="5400000">
                  <a:off x="1000100" y="2657476"/>
                  <a:ext cx="200020" cy="20002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541" name="Rettangolo arrotondato 1540"/>
              <p:cNvSpPr/>
              <p:nvPr/>
            </p:nvSpPr>
            <p:spPr>
              <a:xfrm>
                <a:off x="3643306" y="1500174"/>
                <a:ext cx="2071702" cy="500066"/>
              </a:xfrm>
              <a:prstGeom prst="roundRect">
                <a:avLst/>
              </a:prstGeom>
              <a:solidFill>
                <a:schemeClr val="accent1">
                  <a:alpha val="5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42" name="Rettangolo arrotondato 1541"/>
              <p:cNvSpPr/>
              <p:nvPr/>
            </p:nvSpPr>
            <p:spPr>
              <a:xfrm>
                <a:off x="3643306" y="4071942"/>
                <a:ext cx="2071702" cy="500066"/>
              </a:xfrm>
              <a:prstGeom prst="roundRect">
                <a:avLst/>
              </a:prstGeom>
              <a:solidFill>
                <a:schemeClr val="accent1">
                  <a:alpha val="5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597" name="Gruppo 1596"/>
          <p:cNvGrpSpPr/>
          <p:nvPr/>
        </p:nvGrpSpPr>
        <p:grpSpPr>
          <a:xfrm>
            <a:off x="1214414" y="1571612"/>
            <a:ext cx="6572296" cy="3929090"/>
            <a:chOff x="1428728" y="1071546"/>
            <a:chExt cx="6572296" cy="3929090"/>
          </a:xfrm>
        </p:grpSpPr>
        <p:sp>
          <p:nvSpPr>
            <p:cNvPr id="1598" name="Rettangolo 1597"/>
            <p:cNvSpPr/>
            <p:nvPr/>
          </p:nvSpPr>
          <p:spPr>
            <a:xfrm>
              <a:off x="1428728" y="1071546"/>
              <a:ext cx="6572296" cy="39290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99" name="Gruppo 79"/>
            <p:cNvGrpSpPr/>
            <p:nvPr/>
          </p:nvGrpSpPr>
          <p:grpSpPr>
            <a:xfrm>
              <a:off x="2285641" y="1071546"/>
              <a:ext cx="4828710" cy="3929090"/>
              <a:chOff x="2285641" y="1071546"/>
              <a:chExt cx="4828710" cy="3929090"/>
            </a:xfrm>
          </p:grpSpPr>
          <p:grpSp>
            <p:nvGrpSpPr>
              <p:cNvPr id="1600" name="Gruppo 38"/>
              <p:cNvGrpSpPr/>
              <p:nvPr/>
            </p:nvGrpSpPr>
            <p:grpSpPr>
              <a:xfrm>
                <a:off x="2714612" y="1071546"/>
                <a:ext cx="3929090" cy="3929090"/>
                <a:chOff x="3286116" y="214290"/>
                <a:chExt cx="3929090" cy="3929090"/>
              </a:xfrm>
            </p:grpSpPr>
            <p:sp>
              <p:nvSpPr>
                <p:cNvPr id="1632" name="Rettangolo 1631"/>
                <p:cNvSpPr/>
                <p:nvPr/>
              </p:nvSpPr>
              <p:spPr>
                <a:xfrm>
                  <a:off x="3286116" y="214290"/>
                  <a:ext cx="3929090" cy="392909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633" name="Gruppo 863"/>
                <p:cNvGrpSpPr/>
                <p:nvPr/>
              </p:nvGrpSpPr>
              <p:grpSpPr>
                <a:xfrm rot="16200000">
                  <a:off x="3500430" y="432000"/>
                  <a:ext cx="3500462" cy="3500462"/>
                  <a:chOff x="3500430" y="432000"/>
                  <a:chExt cx="3500462" cy="3500462"/>
                </a:xfrm>
              </p:grpSpPr>
              <p:sp>
                <p:nvSpPr>
                  <p:cNvPr id="1634" name="Rettangolo 3"/>
                  <p:cNvSpPr/>
                  <p:nvPr/>
                </p:nvSpPr>
                <p:spPr>
                  <a:xfrm>
                    <a:off x="4143372" y="1071546"/>
                    <a:ext cx="2232000" cy="223200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35" name="Rettangolo 4"/>
                  <p:cNvSpPr/>
                  <p:nvPr/>
                </p:nvSpPr>
                <p:spPr>
                  <a:xfrm>
                    <a:off x="6572264" y="1188000"/>
                    <a:ext cx="142876" cy="1980000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36" name="Rettangolo 5"/>
                  <p:cNvSpPr/>
                  <p:nvPr/>
                </p:nvSpPr>
                <p:spPr>
                  <a:xfrm>
                    <a:off x="3786182" y="1188000"/>
                    <a:ext cx="142876" cy="1980000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1637" name="Gruppo 62"/>
                  <p:cNvGrpSpPr/>
                  <p:nvPr/>
                </p:nvGrpSpPr>
                <p:grpSpPr>
                  <a:xfrm>
                    <a:off x="6286512" y="3241686"/>
                    <a:ext cx="571504" cy="615942"/>
                    <a:chOff x="6286512" y="3241686"/>
                    <a:chExt cx="571504" cy="615942"/>
                  </a:xfrm>
                </p:grpSpPr>
                <p:sp>
                  <p:nvSpPr>
                    <p:cNvPr id="1665" name="Rettangolo 7"/>
                    <p:cNvSpPr/>
                    <p:nvPr/>
                  </p:nvSpPr>
                  <p:spPr>
                    <a:xfrm rot="16200000">
                      <a:off x="6357950" y="3456000"/>
                      <a:ext cx="571504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66" name="Rettangolo 8"/>
                    <p:cNvSpPr/>
                    <p:nvPr/>
                  </p:nvSpPr>
                  <p:spPr>
                    <a:xfrm>
                      <a:off x="6286512" y="3500438"/>
                      <a:ext cx="500066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67" name="Rettangolo 9"/>
                    <p:cNvSpPr/>
                    <p:nvPr/>
                  </p:nvSpPr>
                  <p:spPr>
                    <a:xfrm rot="16200000">
                      <a:off x="6454808" y="3454420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1638" name="Rettangolo 1637"/>
                  <p:cNvSpPr/>
                  <p:nvPr/>
                </p:nvSpPr>
                <p:spPr>
                  <a:xfrm>
                    <a:off x="3636000" y="3500438"/>
                    <a:ext cx="598504" cy="14287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1639" name="Gruppo 68"/>
                  <p:cNvGrpSpPr/>
                  <p:nvPr/>
                </p:nvGrpSpPr>
                <p:grpSpPr>
                  <a:xfrm>
                    <a:off x="3571868" y="3241124"/>
                    <a:ext cx="540000" cy="545066"/>
                    <a:chOff x="3571868" y="3241124"/>
                    <a:chExt cx="540000" cy="545066"/>
                  </a:xfrm>
                </p:grpSpPr>
                <p:sp>
                  <p:nvSpPr>
                    <p:cNvPr id="1663" name="Rettangolo 1662"/>
                    <p:cNvSpPr/>
                    <p:nvPr/>
                  </p:nvSpPr>
                  <p:spPr>
                    <a:xfrm rot="5400000">
                      <a:off x="3571868" y="3384000"/>
                      <a:ext cx="500066" cy="214314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64" name="Rettangolo 1663"/>
                    <p:cNvSpPr/>
                    <p:nvPr/>
                  </p:nvSpPr>
                  <p:spPr>
                    <a:xfrm>
                      <a:off x="3571868" y="3519774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640" name="Gruppo 62"/>
                  <p:cNvGrpSpPr/>
                  <p:nvPr/>
                </p:nvGrpSpPr>
                <p:grpSpPr>
                  <a:xfrm flipV="1">
                    <a:off x="6286512" y="486000"/>
                    <a:ext cx="571504" cy="629410"/>
                    <a:chOff x="6286512" y="3241686"/>
                    <a:chExt cx="571504" cy="615942"/>
                  </a:xfrm>
                </p:grpSpPr>
                <p:sp>
                  <p:nvSpPr>
                    <p:cNvPr id="1660" name="Rettangolo 1659"/>
                    <p:cNvSpPr/>
                    <p:nvPr/>
                  </p:nvSpPr>
                  <p:spPr>
                    <a:xfrm rot="16200000">
                      <a:off x="6357950" y="3456000"/>
                      <a:ext cx="571504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61" name="Rettangolo 1660"/>
                    <p:cNvSpPr/>
                    <p:nvPr/>
                  </p:nvSpPr>
                  <p:spPr>
                    <a:xfrm>
                      <a:off x="6286512" y="3500438"/>
                      <a:ext cx="500066" cy="14287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62" name="Rettangolo 1661"/>
                    <p:cNvSpPr/>
                    <p:nvPr/>
                  </p:nvSpPr>
                  <p:spPr>
                    <a:xfrm rot="16200000">
                      <a:off x="6454808" y="3454420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1641" name="Rettangolo 1640"/>
                  <p:cNvSpPr/>
                  <p:nvPr/>
                </p:nvSpPr>
                <p:spPr>
                  <a:xfrm flipV="1">
                    <a:off x="3636000" y="705000"/>
                    <a:ext cx="598504" cy="146000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  <a:ln w="317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1642" name="Gruppo 68"/>
                  <p:cNvGrpSpPr/>
                  <p:nvPr/>
                </p:nvGrpSpPr>
                <p:grpSpPr>
                  <a:xfrm flipV="1">
                    <a:off x="3571868" y="559000"/>
                    <a:ext cx="540000" cy="556984"/>
                    <a:chOff x="3571868" y="3241124"/>
                    <a:chExt cx="540000" cy="545066"/>
                  </a:xfrm>
                </p:grpSpPr>
                <p:sp>
                  <p:nvSpPr>
                    <p:cNvPr id="1658" name="Rettangolo 1657"/>
                    <p:cNvSpPr/>
                    <p:nvPr/>
                  </p:nvSpPr>
                  <p:spPr>
                    <a:xfrm rot="5400000">
                      <a:off x="3571868" y="3384000"/>
                      <a:ext cx="500066" cy="214314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9" name="Rettangolo 1658"/>
                    <p:cNvSpPr/>
                    <p:nvPr/>
                  </p:nvSpPr>
                  <p:spPr>
                    <a:xfrm>
                      <a:off x="3571868" y="3519774"/>
                      <a:ext cx="540000" cy="2664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643" name="Gruppo 94"/>
                  <p:cNvGrpSpPr/>
                  <p:nvPr/>
                </p:nvGrpSpPr>
                <p:grpSpPr>
                  <a:xfrm>
                    <a:off x="4302000" y="3492000"/>
                    <a:ext cx="1881570" cy="188438"/>
                    <a:chOff x="4302000" y="3492000"/>
                    <a:chExt cx="1881570" cy="188438"/>
                  </a:xfrm>
                </p:grpSpPr>
                <p:sp>
                  <p:nvSpPr>
                    <p:cNvPr id="1653" name="Rettangolo 1652"/>
                    <p:cNvSpPr/>
                    <p:nvPr/>
                  </p:nvSpPr>
                  <p:spPr>
                    <a:xfrm>
                      <a:off x="4302000" y="3500438"/>
                      <a:ext cx="540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4" name="Rettangolo 1653"/>
                    <p:cNvSpPr/>
                    <p:nvPr/>
                  </p:nvSpPr>
                  <p:spPr>
                    <a:xfrm>
                      <a:off x="5643570" y="3500438"/>
                      <a:ext cx="540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5" name="Rettangolo 1654"/>
                    <p:cNvSpPr/>
                    <p:nvPr/>
                  </p:nvSpPr>
                  <p:spPr>
                    <a:xfrm>
                      <a:off x="4914000" y="3500438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6" name="Rettangolo 1655"/>
                    <p:cNvSpPr/>
                    <p:nvPr/>
                  </p:nvSpPr>
                  <p:spPr>
                    <a:xfrm>
                      <a:off x="5500694" y="3500438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7" name="Rettangolo 1656"/>
                    <p:cNvSpPr/>
                    <p:nvPr/>
                  </p:nvSpPr>
                  <p:spPr>
                    <a:xfrm>
                      <a:off x="5058000" y="3492000"/>
                      <a:ext cx="378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644" name="Gruppo 95"/>
                  <p:cNvGrpSpPr/>
                  <p:nvPr/>
                </p:nvGrpSpPr>
                <p:grpSpPr>
                  <a:xfrm flipV="1">
                    <a:off x="4301997" y="642915"/>
                    <a:ext cx="1890000" cy="215398"/>
                    <a:chOff x="4301994" y="3492000"/>
                    <a:chExt cx="1881568" cy="188436"/>
                  </a:xfrm>
                </p:grpSpPr>
                <p:sp>
                  <p:nvSpPr>
                    <p:cNvPr id="1648" name="Rettangolo 1647"/>
                    <p:cNvSpPr/>
                    <p:nvPr/>
                  </p:nvSpPr>
                  <p:spPr>
                    <a:xfrm>
                      <a:off x="4301994" y="3500433"/>
                      <a:ext cx="539999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49" name="Rettangolo 1648"/>
                    <p:cNvSpPr/>
                    <p:nvPr/>
                  </p:nvSpPr>
                  <p:spPr>
                    <a:xfrm>
                      <a:off x="5643563" y="3500433"/>
                      <a:ext cx="539999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0" name="Rettangolo 1649"/>
                    <p:cNvSpPr/>
                    <p:nvPr/>
                  </p:nvSpPr>
                  <p:spPr>
                    <a:xfrm>
                      <a:off x="4913990" y="3500433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1" name="Rettangolo 1650"/>
                    <p:cNvSpPr/>
                    <p:nvPr/>
                  </p:nvSpPr>
                  <p:spPr>
                    <a:xfrm>
                      <a:off x="5500688" y="3500436"/>
                      <a:ext cx="72000" cy="180000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52" name="Rettangolo 33"/>
                    <p:cNvSpPr/>
                    <p:nvPr/>
                  </p:nvSpPr>
                  <p:spPr>
                    <a:xfrm>
                      <a:off x="5058000" y="3492000"/>
                      <a:ext cx="378000" cy="142876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 w="31750">
                      <a:solidFill>
                        <a:srgbClr val="FFC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1645" name="Rettangolo 1644"/>
                  <p:cNvSpPr/>
                  <p:nvPr/>
                </p:nvSpPr>
                <p:spPr>
                  <a:xfrm>
                    <a:off x="5068800" y="3500438"/>
                    <a:ext cx="342000" cy="142876"/>
                  </a:xfrm>
                  <a:prstGeom prst="rect">
                    <a:avLst/>
                  </a:prstGeom>
                  <a:solidFill>
                    <a:srgbClr val="FF7C80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46" name="Rettangolo 1645"/>
                  <p:cNvSpPr/>
                  <p:nvPr/>
                </p:nvSpPr>
                <p:spPr>
                  <a:xfrm>
                    <a:off x="5076000" y="702000"/>
                    <a:ext cx="342000" cy="142876"/>
                  </a:xfrm>
                  <a:prstGeom prst="rect">
                    <a:avLst/>
                  </a:prstGeom>
                  <a:solidFill>
                    <a:srgbClr val="FF7C80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47" name="Cornice 1646"/>
                  <p:cNvSpPr/>
                  <p:nvPr/>
                </p:nvSpPr>
                <p:spPr>
                  <a:xfrm>
                    <a:off x="3500430" y="432000"/>
                    <a:ext cx="3500462" cy="3500462"/>
                  </a:xfrm>
                  <a:prstGeom prst="frame">
                    <a:avLst>
                      <a:gd name="adj1" fmla="val 9234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601" name="Croce 1600"/>
              <p:cNvSpPr/>
              <p:nvPr/>
            </p:nvSpPr>
            <p:spPr>
              <a:xfrm>
                <a:off x="3214678" y="214311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2" name="Croce 1601"/>
              <p:cNvSpPr/>
              <p:nvPr/>
            </p:nvSpPr>
            <p:spPr>
              <a:xfrm>
                <a:off x="3214678" y="292893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3" name="Croce 1602"/>
              <p:cNvSpPr/>
              <p:nvPr/>
            </p:nvSpPr>
            <p:spPr>
              <a:xfrm>
                <a:off x="3214678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4" name="Croce 1603"/>
              <p:cNvSpPr/>
              <p:nvPr/>
            </p:nvSpPr>
            <p:spPr>
              <a:xfrm>
                <a:off x="3214678" y="364331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5" name="Croce 1604"/>
              <p:cNvSpPr/>
              <p:nvPr/>
            </p:nvSpPr>
            <p:spPr>
              <a:xfrm>
                <a:off x="5929322" y="2071678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6" name="Croce 1605"/>
              <p:cNvSpPr/>
              <p:nvPr/>
            </p:nvSpPr>
            <p:spPr>
              <a:xfrm>
                <a:off x="5929322" y="342900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7" name="Croce 1606"/>
              <p:cNvSpPr/>
              <p:nvPr/>
            </p:nvSpPr>
            <p:spPr>
              <a:xfrm>
                <a:off x="4500562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8" name="Meno 1607"/>
              <p:cNvSpPr/>
              <p:nvPr/>
            </p:nvSpPr>
            <p:spPr>
              <a:xfrm>
                <a:off x="3214678" y="235743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9" name="Meno 1608"/>
              <p:cNvSpPr/>
              <p:nvPr/>
            </p:nvSpPr>
            <p:spPr>
              <a:xfrm>
                <a:off x="3214678" y="385762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0" name="Meno 1609"/>
              <p:cNvSpPr/>
              <p:nvPr/>
            </p:nvSpPr>
            <p:spPr>
              <a:xfrm>
                <a:off x="5929322" y="2214554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1" name="Meno 1610"/>
              <p:cNvSpPr/>
              <p:nvPr/>
            </p:nvSpPr>
            <p:spPr>
              <a:xfrm>
                <a:off x="5929322" y="2428868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2" name="Meno 1611"/>
              <p:cNvSpPr/>
              <p:nvPr/>
            </p:nvSpPr>
            <p:spPr>
              <a:xfrm>
                <a:off x="5929322" y="3071810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3" name="Meno 1612"/>
              <p:cNvSpPr/>
              <p:nvPr/>
            </p:nvSpPr>
            <p:spPr>
              <a:xfrm>
                <a:off x="5929322" y="3571876"/>
                <a:ext cx="200020" cy="271458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4" name="Croce 1613"/>
              <p:cNvSpPr/>
              <p:nvPr/>
            </p:nvSpPr>
            <p:spPr>
              <a:xfrm>
                <a:off x="5357818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5" name="Croce 1614"/>
              <p:cNvSpPr/>
              <p:nvPr/>
            </p:nvSpPr>
            <p:spPr>
              <a:xfrm>
                <a:off x="3786182" y="1857364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6" name="Croce 1615"/>
              <p:cNvSpPr/>
              <p:nvPr/>
            </p:nvSpPr>
            <p:spPr>
              <a:xfrm>
                <a:off x="3571868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7" name="Croce 1616"/>
              <p:cNvSpPr/>
              <p:nvPr/>
            </p:nvSpPr>
            <p:spPr>
              <a:xfrm>
                <a:off x="3571868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8" name="Croce 1617"/>
              <p:cNvSpPr/>
              <p:nvPr/>
            </p:nvSpPr>
            <p:spPr>
              <a:xfrm>
                <a:off x="3571868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9" name="Croce 1618"/>
              <p:cNvSpPr/>
              <p:nvPr/>
            </p:nvSpPr>
            <p:spPr>
              <a:xfrm>
                <a:off x="392905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0" name="Croce 1619"/>
              <p:cNvSpPr/>
              <p:nvPr/>
            </p:nvSpPr>
            <p:spPr>
              <a:xfrm>
                <a:off x="4643438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1" name="Croce 1620"/>
              <p:cNvSpPr/>
              <p:nvPr/>
            </p:nvSpPr>
            <p:spPr>
              <a:xfrm>
                <a:off x="5286380" y="3929066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2" name="Croce 1621"/>
              <p:cNvSpPr/>
              <p:nvPr/>
            </p:nvSpPr>
            <p:spPr>
              <a:xfrm>
                <a:off x="5572132" y="2357430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3" name="Croce 1622"/>
              <p:cNvSpPr/>
              <p:nvPr/>
            </p:nvSpPr>
            <p:spPr>
              <a:xfrm>
                <a:off x="5572132" y="300037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4" name="Croce 1623"/>
              <p:cNvSpPr/>
              <p:nvPr/>
            </p:nvSpPr>
            <p:spPr>
              <a:xfrm>
                <a:off x="5572132" y="3714752"/>
                <a:ext cx="200020" cy="20002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5" name="CasellaDiTesto 1624"/>
              <p:cNvSpPr txBox="1"/>
              <p:nvPr/>
            </p:nvSpPr>
            <p:spPr>
              <a:xfrm>
                <a:off x="2285641" y="2143116"/>
                <a:ext cx="929037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-Vcomp</a:t>
                </a:r>
                <a:endParaRPr lang="it-IT" dirty="0"/>
              </a:p>
            </p:txBody>
          </p:sp>
          <p:sp>
            <p:nvSpPr>
              <p:cNvPr id="1626" name="CasellaDiTesto 1625"/>
              <p:cNvSpPr txBox="1"/>
              <p:nvPr/>
            </p:nvSpPr>
            <p:spPr>
              <a:xfrm>
                <a:off x="2285641" y="3488296"/>
                <a:ext cx="929037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-Vcomp</a:t>
                </a:r>
                <a:endParaRPr lang="it-IT" dirty="0"/>
              </a:p>
            </p:txBody>
          </p:sp>
          <p:sp>
            <p:nvSpPr>
              <p:cNvPr id="1627" name="CasellaDiTesto 1626"/>
              <p:cNvSpPr txBox="1"/>
              <p:nvPr/>
            </p:nvSpPr>
            <p:spPr>
              <a:xfrm>
                <a:off x="6143636" y="2214554"/>
                <a:ext cx="97071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+Vcomp</a:t>
                </a:r>
                <a:endParaRPr lang="it-IT" dirty="0"/>
              </a:p>
            </p:txBody>
          </p:sp>
          <p:sp>
            <p:nvSpPr>
              <p:cNvPr id="1628" name="CasellaDiTesto 1627"/>
              <p:cNvSpPr txBox="1"/>
              <p:nvPr/>
            </p:nvSpPr>
            <p:spPr>
              <a:xfrm>
                <a:off x="6143636" y="3500438"/>
                <a:ext cx="970715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+Vcomp</a:t>
                </a:r>
                <a:endParaRPr lang="it-IT" dirty="0"/>
              </a:p>
            </p:txBody>
          </p:sp>
          <p:grpSp>
            <p:nvGrpSpPr>
              <p:cNvPr id="1629" name="Gruppo 78"/>
              <p:cNvGrpSpPr/>
              <p:nvPr/>
            </p:nvGrpSpPr>
            <p:grpSpPr>
              <a:xfrm rot="10800000">
                <a:off x="4572000" y="2160000"/>
                <a:ext cx="204790" cy="1704988"/>
                <a:chOff x="4572000" y="2214554"/>
                <a:chExt cx="204790" cy="1704988"/>
              </a:xfrm>
            </p:grpSpPr>
            <p:sp>
              <p:nvSpPr>
                <p:cNvPr id="1630" name="Freccia a destra 1629"/>
                <p:cNvSpPr/>
                <p:nvPr/>
              </p:nvSpPr>
              <p:spPr>
                <a:xfrm>
                  <a:off x="4572000" y="2214554"/>
                  <a:ext cx="204790" cy="13335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31" name="Freccia a destra 1630"/>
                <p:cNvSpPr/>
                <p:nvPr/>
              </p:nvSpPr>
              <p:spPr>
                <a:xfrm>
                  <a:off x="4572000" y="3786190"/>
                  <a:ext cx="204790" cy="13335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</p:grpSp>
      <p:pic>
        <p:nvPicPr>
          <p:cNvPr id="3" name="Immagine 2" descr="Vcomp_4ma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1571612"/>
            <a:ext cx="5572164" cy="3929090"/>
          </a:xfrm>
          <a:prstGeom prst="rect">
            <a:avLst/>
          </a:prstGeom>
        </p:spPr>
      </p:pic>
      <p:sp>
        <p:nvSpPr>
          <p:cNvPr id="1668" name="Rettangolo 1667"/>
          <p:cNvSpPr/>
          <p:nvPr/>
        </p:nvSpPr>
        <p:spPr>
          <a:xfrm>
            <a:off x="785786" y="5715016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compensation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&lt;1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mV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demonstrated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Error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due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shear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compensation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present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TM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order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mV</a:t>
            </a:r>
            <a:r>
              <a:rPr lang="it-IT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it-IT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control</a:t>
            </a:r>
            <a:r>
              <a:rPr lang="it-IT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with</a:t>
            </a:r>
            <a:r>
              <a:rPr lang="it-IT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real</a:t>
            </a:r>
            <a:r>
              <a:rPr lang="it-IT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TM </a:t>
            </a:r>
            <a:r>
              <a:rPr lang="it-IT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charge</a:t>
            </a:r>
            <a:r>
              <a:rPr lang="it-IT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variation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70" name="Immagine 1669" descr="Vcomp_4mass_detai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2786058"/>
            <a:ext cx="3312089" cy="2441363"/>
          </a:xfrm>
          <a:prstGeom prst="rect">
            <a:avLst/>
          </a:prstGeom>
        </p:spPr>
      </p:pic>
      <p:sp>
        <p:nvSpPr>
          <p:cNvPr id="1671" name="Rettangolo 1670"/>
          <p:cNvSpPr/>
          <p:nvPr/>
        </p:nvSpPr>
        <p:spPr>
          <a:xfrm>
            <a:off x="4286248" y="3286124"/>
            <a:ext cx="357190" cy="357190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2" name="Rettangolo 1671"/>
          <p:cNvSpPr/>
          <p:nvPr/>
        </p:nvSpPr>
        <p:spPr>
          <a:xfrm>
            <a:off x="5643570" y="2786058"/>
            <a:ext cx="3286148" cy="2428892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5" name="Ovale 1674"/>
          <p:cNvSpPr/>
          <p:nvPr/>
        </p:nvSpPr>
        <p:spPr>
          <a:xfrm>
            <a:off x="7429520" y="3571876"/>
            <a:ext cx="285752" cy="642942"/>
          </a:xfrm>
          <a:prstGeom prst="ellipse">
            <a:avLst/>
          </a:prstGeom>
          <a:solidFill>
            <a:srgbClr val="FF0000">
              <a:alpha val="32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8" grpId="0"/>
      <p:bldP spid="1671" grpId="0" animBg="1"/>
      <p:bldP spid="1672" grpId="0" animBg="1"/>
      <p:bldP spid="1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e_Delta_phi_no_limits_LISA_sym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056" y="1285860"/>
            <a:ext cx="7886700" cy="4552950"/>
          </a:xfrm>
          <a:prstGeom prst="rect">
            <a:avLst/>
          </a:prstGeom>
        </p:spPr>
      </p:pic>
      <p:grpSp>
        <p:nvGrpSpPr>
          <p:cNvPr id="9" name="Group 13"/>
          <p:cNvGrpSpPr/>
          <p:nvPr/>
        </p:nvGrpSpPr>
        <p:grpSpPr>
          <a:xfrm>
            <a:off x="579308" y="1285860"/>
            <a:ext cx="8564692" cy="5175567"/>
            <a:chOff x="579308" y="1498036"/>
            <a:chExt cx="8564692" cy="5175567"/>
          </a:xfrm>
        </p:grpSpPr>
        <p:sp>
          <p:nvSpPr>
            <p:cNvPr id="2" name="TextBox 1"/>
            <p:cNvSpPr txBox="1"/>
            <p:nvPr/>
          </p:nvSpPr>
          <p:spPr>
            <a:xfrm>
              <a:off x="1428728" y="6027272"/>
              <a:ext cx="6877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 Upper </a:t>
              </a:r>
              <a:r>
                <a:rPr lang="it-IT" dirty="0" err="1" smtClean="0"/>
                <a:t>limit</a:t>
              </a:r>
              <a:r>
                <a:rPr lang="it-IT" dirty="0" smtClean="0"/>
                <a:t> </a:t>
              </a:r>
              <a:r>
                <a:rPr lang="it-IT" dirty="0" err="1" smtClean="0"/>
                <a:t>roughly</a:t>
              </a:r>
              <a:r>
                <a:rPr lang="it-IT" dirty="0" smtClean="0"/>
                <a:t> 100 </a:t>
              </a:r>
              <a:r>
                <a:rPr lang="it-IT" dirty="0" err="1" smtClean="0">
                  <a:latin typeface="Symbol" pitchFamily="18" charset="2"/>
                </a:rPr>
                <a:t>m</a:t>
              </a:r>
              <a:r>
                <a:rPr lang="it-IT" dirty="0" err="1" smtClean="0"/>
                <a:t>V</a:t>
              </a:r>
              <a:r>
                <a:rPr lang="it-IT" dirty="0" smtClean="0"/>
                <a:t>/Hz</a:t>
              </a:r>
              <a:r>
                <a:rPr lang="it-IT" baseline="30000" dirty="0" smtClean="0"/>
                <a:t>1/2</a:t>
              </a:r>
              <a:r>
                <a:rPr lang="it-IT" dirty="0" smtClean="0"/>
                <a:t> at 1 </a:t>
              </a:r>
              <a:r>
                <a:rPr lang="it-IT" dirty="0" err="1" smtClean="0"/>
                <a:t>mHz</a:t>
              </a:r>
              <a:r>
                <a:rPr lang="it-IT" dirty="0" smtClean="0"/>
                <a:t> (OK </a:t>
              </a:r>
              <a:r>
                <a:rPr lang="it-IT" dirty="0" err="1" smtClean="0"/>
                <a:t>for</a:t>
              </a:r>
              <a:r>
                <a:rPr lang="it-IT" dirty="0" smtClean="0"/>
                <a:t> LISA!)</a:t>
              </a:r>
            </a:p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 </a:t>
              </a:r>
              <a:r>
                <a:rPr lang="it-IT" dirty="0" err="1" smtClean="0"/>
                <a:t>Consistent</a:t>
              </a:r>
              <a:r>
                <a:rPr lang="it-IT" dirty="0" smtClean="0"/>
                <a:t> </a:t>
              </a:r>
              <a:r>
                <a:rPr lang="it-IT" dirty="0" err="1" smtClean="0"/>
                <a:t>with</a:t>
              </a:r>
              <a:r>
                <a:rPr lang="it-IT" dirty="0" smtClean="0"/>
                <a:t> a non-detection at 0.1 </a:t>
              </a:r>
              <a:r>
                <a:rPr lang="it-IT" dirty="0" err="1" smtClean="0"/>
                <a:t>mHz</a:t>
              </a:r>
              <a:r>
                <a:rPr lang="it-IT" dirty="0" smtClean="0"/>
                <a:t>, upper </a:t>
              </a:r>
              <a:r>
                <a:rPr lang="it-IT" dirty="0" err="1" smtClean="0"/>
                <a:t>limit</a:t>
              </a:r>
              <a:r>
                <a:rPr lang="it-IT" dirty="0" smtClean="0"/>
                <a:t> 350 </a:t>
              </a:r>
              <a:r>
                <a:rPr lang="it-IT" dirty="0" err="1" smtClean="0">
                  <a:latin typeface="Symbol" pitchFamily="18" charset="2"/>
                </a:rPr>
                <a:t>m</a:t>
              </a:r>
              <a:r>
                <a:rPr lang="it-IT" dirty="0" err="1" smtClean="0"/>
                <a:t>V</a:t>
              </a:r>
              <a:r>
                <a:rPr lang="it-IT" dirty="0" smtClean="0"/>
                <a:t>/Hz</a:t>
              </a:r>
              <a:r>
                <a:rPr lang="it-IT" baseline="30000" dirty="0" smtClean="0"/>
                <a:t>1/2</a:t>
              </a:r>
              <a:r>
                <a:rPr lang="it-IT" dirty="0" smtClean="0"/>
                <a:t> 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579308" y="1498036"/>
              <a:ext cx="8564692" cy="4552950"/>
              <a:chOff x="611560" y="908720"/>
              <a:chExt cx="8564692" cy="4552950"/>
            </a:xfrm>
          </p:grpSpPr>
          <p:pic>
            <p:nvPicPr>
              <p:cNvPr id="3" name="Picture 2" descr="noise_Delta_phi_w_limits_LISA_symp.bmp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11560" y="908720"/>
                <a:ext cx="7886700" cy="4552950"/>
              </a:xfrm>
              <a:prstGeom prst="rect">
                <a:avLst/>
              </a:prstGeom>
            </p:spPr>
          </p:pic>
          <p:grpSp>
            <p:nvGrpSpPr>
              <p:cNvPr id="11" name="Group 8"/>
              <p:cNvGrpSpPr/>
              <p:nvPr/>
            </p:nvGrpSpPr>
            <p:grpSpPr>
              <a:xfrm>
                <a:off x="2444012" y="1365990"/>
                <a:ext cx="6732240" cy="1539005"/>
                <a:chOff x="2411760" y="1212714"/>
                <a:chExt cx="6732240" cy="153900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7847912" y="1511288"/>
                  <a:ext cx="129608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b="1" dirty="0" smtClean="0">
                      <a:solidFill>
                        <a:srgbClr val="00B050"/>
                      </a:solidFill>
                    </a:rPr>
                    <a:t>LISA </a:t>
                  </a:r>
                  <a:r>
                    <a:rPr lang="it-IT" sz="2000" b="1" dirty="0" err="1" smtClean="0">
                      <a:solidFill>
                        <a:srgbClr val="00B050"/>
                      </a:solidFill>
                    </a:rPr>
                    <a:t>limit</a:t>
                  </a:r>
                  <a:r>
                    <a:rPr lang="it-IT" b="1" dirty="0" smtClean="0">
                      <a:solidFill>
                        <a:srgbClr val="00B050"/>
                      </a:solidFill>
                    </a:rPr>
                    <a:t> </a:t>
                  </a:r>
                </a:p>
                <a:p>
                  <a:r>
                    <a:rPr lang="it-IT" dirty="0" smtClean="0">
                      <a:solidFill>
                        <a:srgbClr val="00B050"/>
                      </a:solidFill>
                    </a:rPr>
                    <a:t>2 </a:t>
                  </a:r>
                  <a:r>
                    <a:rPr lang="it-IT" dirty="0" err="1" smtClean="0">
                      <a:solidFill>
                        <a:srgbClr val="00B050"/>
                      </a:solidFill>
                    </a:rPr>
                    <a:t>fN</a:t>
                  </a:r>
                  <a:r>
                    <a:rPr lang="it-IT" dirty="0" smtClean="0">
                      <a:solidFill>
                        <a:srgbClr val="00B050"/>
                      </a:solidFill>
                    </a:rPr>
                    <a:t>/Hz</a:t>
                  </a:r>
                  <a:r>
                    <a:rPr lang="it-IT" baseline="30000" dirty="0" smtClean="0">
                      <a:solidFill>
                        <a:srgbClr val="00B050"/>
                      </a:solidFill>
                    </a:rPr>
                    <a:t>1/2</a:t>
                  </a:r>
                  <a:r>
                    <a:rPr lang="it-IT" dirty="0" smtClean="0">
                      <a:solidFill>
                        <a:srgbClr val="00B050"/>
                      </a:solidFill>
                    </a:rPr>
                    <a:t> </a:t>
                  </a:r>
                </a:p>
                <a:p>
                  <a:r>
                    <a:rPr lang="it-IT" dirty="0" smtClean="0">
                      <a:solidFill>
                        <a:srgbClr val="00B050"/>
                      </a:solidFill>
                    </a:rPr>
                    <a:t>Q</a:t>
                  </a:r>
                  <a:r>
                    <a:rPr lang="it-IT" baseline="-25000" dirty="0" smtClean="0">
                      <a:solidFill>
                        <a:srgbClr val="00B050"/>
                      </a:solidFill>
                    </a:rPr>
                    <a:t>TM</a:t>
                  </a:r>
                  <a:r>
                    <a:rPr lang="it-IT" dirty="0" smtClean="0">
                      <a:solidFill>
                        <a:srgbClr val="00B050"/>
                      </a:solidFill>
                    </a:rPr>
                    <a:t> = 10</a:t>
                  </a:r>
                  <a:r>
                    <a:rPr lang="it-IT" baseline="30000" dirty="0" smtClean="0">
                      <a:solidFill>
                        <a:srgbClr val="00B050"/>
                      </a:solidFill>
                    </a:rPr>
                    <a:t>7</a:t>
                  </a:r>
                  <a:r>
                    <a:rPr lang="it-IT" dirty="0" smtClean="0">
                      <a:solidFill>
                        <a:srgbClr val="00B050"/>
                      </a:solidFill>
                    </a:rPr>
                    <a:t> e</a:t>
                  </a:r>
                  <a:endParaRPr lang="it-IT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2411760" y="1484784"/>
                  <a:ext cx="1351722" cy="808383"/>
                </a:xfrm>
                <a:custGeom>
                  <a:avLst/>
                  <a:gdLst>
                    <a:gd name="connsiteX0" fmla="*/ 1351722 w 1351722"/>
                    <a:gd name="connsiteY0" fmla="*/ 0 h 808383"/>
                    <a:gd name="connsiteX1" fmla="*/ 424070 w 1351722"/>
                    <a:gd name="connsiteY1" fmla="*/ 278296 h 808383"/>
                    <a:gd name="connsiteX2" fmla="*/ 0 w 1351722"/>
                    <a:gd name="connsiteY2" fmla="*/ 808383 h 80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1722" h="808383">
                      <a:moveTo>
                        <a:pt x="1351722" y="0"/>
                      </a:moveTo>
                      <a:cubicBezTo>
                        <a:pt x="1000539" y="71783"/>
                        <a:pt x="649357" y="143566"/>
                        <a:pt x="424070" y="278296"/>
                      </a:cubicBezTo>
                      <a:cubicBezTo>
                        <a:pt x="198783" y="413026"/>
                        <a:pt x="99391" y="610704"/>
                        <a:pt x="0" y="808383"/>
                      </a:cubicBezTo>
                    </a:path>
                  </a:pathLst>
                </a:custGeom>
                <a:ln w="34925">
                  <a:solidFill>
                    <a:schemeClr val="bg1">
                      <a:lumMod val="65000"/>
                    </a:schemeClr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" name="Freeform 6"/>
                <p:cNvSpPr/>
                <p:nvPr/>
              </p:nvSpPr>
              <p:spPr>
                <a:xfrm>
                  <a:off x="6443728" y="1727312"/>
                  <a:ext cx="1368152" cy="1024407"/>
                </a:xfrm>
                <a:custGeom>
                  <a:avLst/>
                  <a:gdLst>
                    <a:gd name="connsiteX0" fmla="*/ 1351722 w 1351722"/>
                    <a:gd name="connsiteY0" fmla="*/ 0 h 808383"/>
                    <a:gd name="connsiteX1" fmla="*/ 424070 w 1351722"/>
                    <a:gd name="connsiteY1" fmla="*/ 278296 h 808383"/>
                    <a:gd name="connsiteX2" fmla="*/ 0 w 1351722"/>
                    <a:gd name="connsiteY2" fmla="*/ 808383 h 80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1722" h="808383">
                      <a:moveTo>
                        <a:pt x="1351722" y="0"/>
                      </a:moveTo>
                      <a:cubicBezTo>
                        <a:pt x="1000539" y="71783"/>
                        <a:pt x="649357" y="143566"/>
                        <a:pt x="424070" y="278296"/>
                      </a:cubicBezTo>
                      <a:cubicBezTo>
                        <a:pt x="198783" y="413026"/>
                        <a:pt x="99391" y="610704"/>
                        <a:pt x="0" y="808383"/>
                      </a:cubicBezTo>
                    </a:path>
                  </a:pathLst>
                </a:custGeom>
                <a:ln w="34925">
                  <a:solidFill>
                    <a:srgbClr val="00B05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714744" y="1212714"/>
                  <a:ext cx="1944216" cy="1015663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Conservative </a:t>
                  </a:r>
                  <a:r>
                    <a:rPr lang="it-IT" sz="2000" b="1" dirty="0" err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experimental</a:t>
                  </a:r>
                  <a:r>
                    <a:rPr lang="it-IT" sz="20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upper </a:t>
                  </a:r>
                  <a:r>
                    <a:rPr lang="it-IT" sz="2000" b="1" dirty="0" err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limit</a:t>
                  </a:r>
                  <a:r>
                    <a:rPr lang="it-IT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</a:t>
                  </a:r>
                </a:p>
              </p:txBody>
            </p:sp>
          </p:grpSp>
        </p:grpSp>
      </p:grpSp>
      <p:grpSp>
        <p:nvGrpSpPr>
          <p:cNvPr id="18" name="Gruppo 17"/>
          <p:cNvGrpSpPr/>
          <p:nvPr/>
        </p:nvGrpSpPr>
        <p:grpSpPr>
          <a:xfrm>
            <a:off x="179512" y="450984"/>
            <a:ext cx="8964488" cy="1200329"/>
            <a:chOff x="179512" y="633462"/>
            <a:chExt cx="8964488" cy="1200329"/>
          </a:xfrm>
        </p:grpSpPr>
        <p:sp>
          <p:nvSpPr>
            <p:cNvPr id="12" name="TextBox 11"/>
            <p:cNvSpPr txBox="1"/>
            <p:nvPr/>
          </p:nvSpPr>
          <p:spPr>
            <a:xfrm>
              <a:off x="179512" y="692696"/>
              <a:ext cx="2160240" cy="64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 err="1" smtClean="0"/>
                <a:t>Two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measurement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techniques</a:t>
              </a:r>
              <a:r>
                <a:rPr lang="it-IT" b="1" dirty="0" smtClean="0"/>
                <a:t>:</a:t>
              </a:r>
              <a:endParaRPr lang="it-IT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55776" y="633462"/>
              <a:ext cx="6588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(</a:t>
              </a:r>
              <a:r>
                <a:rPr lang="it-IT" b="1" dirty="0" err="1" smtClean="0">
                  <a:solidFill>
                    <a:srgbClr val="FF0000"/>
                  </a:solidFill>
                </a:rPr>
                <a:t>red</a:t>
              </a:r>
              <a:r>
                <a:rPr lang="it-IT" b="1" dirty="0" smtClean="0">
                  <a:solidFill>
                    <a:srgbClr val="FF0000"/>
                  </a:solidFill>
                </a:rPr>
                <a:t> data)</a:t>
              </a:r>
              <a:r>
                <a:rPr lang="it-IT" dirty="0" smtClean="0"/>
                <a:t> </a:t>
              </a:r>
              <a:r>
                <a:rPr lang="it-IT" dirty="0" err="1" smtClean="0"/>
                <a:t>excess</a:t>
              </a:r>
              <a:r>
                <a:rPr lang="it-IT" dirty="0" smtClean="0"/>
                <a:t> </a:t>
              </a:r>
              <a:r>
                <a:rPr lang="it-IT" dirty="0" err="1" smtClean="0"/>
                <a:t>force</a:t>
              </a:r>
              <a:r>
                <a:rPr lang="it-IT" dirty="0" smtClean="0"/>
                <a:t> </a:t>
              </a:r>
              <a:r>
                <a:rPr lang="it-IT" dirty="0" err="1" smtClean="0"/>
                <a:t>noise</a:t>
              </a:r>
              <a:r>
                <a:rPr lang="it-IT" dirty="0" smtClean="0"/>
                <a:t> </a:t>
              </a:r>
              <a:r>
                <a:rPr lang="it-IT" dirty="0" err="1" smtClean="0"/>
                <a:t>with</a:t>
              </a:r>
              <a:r>
                <a:rPr lang="it-IT" dirty="0" smtClean="0"/>
                <a:t> TM </a:t>
              </a:r>
              <a:r>
                <a:rPr lang="it-IT" dirty="0" err="1" smtClean="0"/>
                <a:t>charged</a:t>
              </a:r>
              <a:r>
                <a:rPr lang="it-IT" dirty="0" smtClean="0"/>
                <a:t> (4 10</a:t>
              </a:r>
              <a:r>
                <a:rPr lang="it-IT" baseline="30000" dirty="0" smtClean="0"/>
                <a:t>8</a:t>
              </a:r>
              <a:r>
                <a:rPr lang="it-IT" dirty="0" smtClean="0"/>
                <a:t> e or 2 V)</a:t>
              </a:r>
              <a:endParaRPr lang="it-IT" b="1" dirty="0" smtClean="0">
                <a:solidFill>
                  <a:schemeClr val="tx2"/>
                </a:solidFill>
              </a:endParaRPr>
            </a:p>
            <a:p>
              <a:r>
                <a:rPr lang="it-IT" b="1" dirty="0" smtClean="0">
                  <a:solidFill>
                    <a:schemeClr val="tx2"/>
                  </a:solidFill>
                </a:rPr>
                <a:t>(</a:t>
              </a:r>
              <a:r>
                <a:rPr lang="it-IT" b="1" dirty="0" err="1" smtClean="0">
                  <a:solidFill>
                    <a:schemeClr val="tx2"/>
                  </a:solidFill>
                </a:rPr>
                <a:t>blue</a:t>
              </a:r>
              <a:r>
                <a:rPr lang="it-IT" b="1" dirty="0" smtClean="0">
                  <a:solidFill>
                    <a:schemeClr val="tx2"/>
                  </a:solidFill>
                </a:rPr>
                <a:t> data)</a:t>
              </a:r>
              <a:r>
                <a:rPr lang="it-IT" dirty="0" smtClean="0"/>
                <a:t> </a:t>
              </a:r>
              <a:r>
                <a:rPr lang="it-IT" dirty="0" err="1" smtClean="0"/>
                <a:t>coherent</a:t>
              </a:r>
              <a:r>
                <a:rPr lang="it-IT" dirty="0" smtClean="0"/>
                <a:t> </a:t>
              </a:r>
              <a:r>
                <a:rPr lang="it-IT" dirty="0" err="1" smtClean="0"/>
                <a:t>force</a:t>
              </a:r>
              <a:r>
                <a:rPr lang="it-IT" dirty="0" smtClean="0"/>
                <a:t> detection </a:t>
              </a:r>
              <a:r>
                <a:rPr lang="it-IT" dirty="0" err="1" smtClean="0"/>
                <a:t>with</a:t>
              </a:r>
              <a:r>
                <a:rPr lang="it-IT" dirty="0" smtClean="0"/>
                <a:t> </a:t>
              </a:r>
              <a:r>
                <a:rPr lang="it-IT" dirty="0" err="1" smtClean="0"/>
                <a:t>modulated</a:t>
              </a:r>
              <a:r>
                <a:rPr lang="it-IT" dirty="0" smtClean="0"/>
                <a:t> TM </a:t>
              </a:r>
              <a:r>
                <a:rPr lang="it-IT" dirty="0" err="1" smtClean="0"/>
                <a:t>potential</a:t>
              </a:r>
              <a:endParaRPr lang="it-IT" dirty="0" smtClean="0"/>
            </a:p>
            <a:p>
              <a:endParaRPr lang="it-IT" dirty="0" smtClean="0"/>
            </a:p>
            <a:p>
              <a:endParaRPr lang="it-IT" dirty="0"/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142852"/>
            <a:ext cx="914400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 smtClean="0"/>
              <a:t>Upper </a:t>
            </a:r>
            <a:r>
              <a:rPr lang="it-IT" sz="2000" dirty="0" err="1" smtClean="0"/>
              <a:t>limits</a:t>
            </a:r>
            <a:r>
              <a:rPr lang="it-IT" sz="2000" dirty="0" smtClean="0"/>
              <a:t> on </a:t>
            </a:r>
            <a:r>
              <a:rPr lang="it-IT" sz="2000" dirty="0" err="1" smtClean="0"/>
              <a:t>stray</a:t>
            </a:r>
            <a:r>
              <a:rPr lang="it-IT" sz="2000" dirty="0" smtClean="0"/>
              <a:t> </a:t>
            </a:r>
            <a:r>
              <a:rPr lang="it-IT" sz="2000" dirty="0" err="1" smtClean="0"/>
              <a:t>potential</a:t>
            </a:r>
            <a:r>
              <a:rPr lang="it-IT" sz="2000" dirty="0" smtClean="0"/>
              <a:t> </a:t>
            </a:r>
            <a:r>
              <a:rPr lang="it-IT" sz="2000" dirty="0" err="1" smtClean="0"/>
              <a:t>fluctuations</a:t>
            </a:r>
            <a:endParaRPr lang="it-IT" sz="2000" dirty="0" smtClean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1643042" y="571480"/>
          <a:ext cx="6003925" cy="868362"/>
        </p:xfrm>
        <a:graphic>
          <a:graphicData uri="http://schemas.openxmlformats.org/presentationml/2006/ole">
            <p:oleObj spid="_x0000_s161794" name="Equazione" r:id="rId5" imgW="368280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13"/>
          <p:cNvGrpSpPr/>
          <p:nvPr/>
        </p:nvGrpSpPr>
        <p:grpSpPr>
          <a:xfrm>
            <a:off x="6929454" y="214290"/>
            <a:ext cx="1928826" cy="2571768"/>
            <a:chOff x="642910" y="4000504"/>
            <a:chExt cx="2571768" cy="3448742"/>
          </a:xfrm>
        </p:grpSpPr>
        <p:pic>
          <p:nvPicPr>
            <p:cNvPr id="211" name="Immagine 210" descr="Tm3_2.jpg"/>
            <p:cNvPicPr>
              <a:picLocks noChangeAspect="1"/>
            </p:cNvPicPr>
            <p:nvPr/>
          </p:nvPicPr>
          <p:blipFill>
            <a:blip r:embed="rId3" cstate="print"/>
            <a:srcRect l="18875" t="14015" r="14680" b="2803"/>
            <a:stretch>
              <a:fillRect/>
            </a:stretch>
          </p:blipFill>
          <p:spPr>
            <a:xfrm>
              <a:off x="642910" y="4000504"/>
              <a:ext cx="2571768" cy="24146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  <p:sp>
          <p:nvSpPr>
            <p:cNvPr id="212" name="TextBox 6"/>
            <p:cNvSpPr txBox="1"/>
            <p:nvPr/>
          </p:nvSpPr>
          <p:spPr>
            <a:xfrm>
              <a:off x="1500166" y="4000504"/>
              <a:ext cx="168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 smtClean="0"/>
                <a:t>nm</a:t>
              </a:r>
              <a:r>
                <a:rPr lang="it-IT" dirty="0" smtClean="0"/>
                <a:t>  </a:t>
              </a:r>
              <a:r>
                <a:rPr lang="it-IT" dirty="0" err="1" smtClean="0"/>
                <a:t>roughness</a:t>
              </a:r>
              <a:r>
                <a:rPr lang="it-IT" dirty="0" smtClean="0"/>
                <a:t> !</a:t>
              </a:r>
              <a:endParaRPr lang="it-IT" dirty="0"/>
            </a:p>
          </p:txBody>
        </p:sp>
        <p:sp>
          <p:nvSpPr>
            <p:cNvPr id="213" name="CasellaDiTesto 212"/>
            <p:cNvSpPr txBox="1"/>
            <p:nvPr/>
          </p:nvSpPr>
          <p:spPr>
            <a:xfrm>
              <a:off x="642910" y="6457890"/>
              <a:ext cx="2468897" cy="99135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 err="1" smtClean="0">
                  <a:solidFill>
                    <a:srgbClr val="FFFF00"/>
                  </a:solidFill>
                </a:rPr>
                <a:t>Same</a:t>
              </a:r>
              <a:r>
                <a:rPr lang="it-IT" sz="2000" dirty="0" smtClean="0">
                  <a:solidFill>
                    <a:srgbClr val="FFFF00"/>
                  </a:solidFill>
                </a:rPr>
                <a:t> FM TM </a:t>
              </a:r>
              <a:r>
                <a:rPr lang="it-IT" sz="2000" dirty="0" err="1" smtClean="0">
                  <a:solidFill>
                    <a:srgbClr val="FFFF00"/>
                  </a:solidFill>
                </a:rPr>
                <a:t>finishing</a:t>
              </a:r>
              <a:endParaRPr lang="it-IT" sz="2000" dirty="0" smtClean="0">
                <a:solidFill>
                  <a:srgbClr val="FFFF00"/>
                </a:solidFill>
              </a:endParaRPr>
            </a:p>
          </p:txBody>
        </p:sp>
      </p:grpSp>
      <p:pic>
        <p:nvPicPr>
          <p:cNvPr id="215" name="Picture 16"/>
          <p:cNvPicPr>
            <a:picLocks noChangeAspect="1" noChangeArrowheads="1"/>
          </p:cNvPicPr>
          <p:nvPr/>
        </p:nvPicPr>
        <p:blipFill>
          <a:blip r:embed="rId4" cstate="print"/>
          <a:srcRect t="14166" b="4047"/>
          <a:stretch>
            <a:fillRect/>
          </a:stretch>
        </p:blipFill>
        <p:spPr bwMode="auto">
          <a:xfrm>
            <a:off x="4429156" y="181608"/>
            <a:ext cx="2453852" cy="267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CasellaDiTesto 215"/>
          <p:cNvSpPr txBox="1"/>
          <p:nvPr/>
        </p:nvSpPr>
        <p:spPr>
          <a:xfrm>
            <a:off x="4572000" y="2500306"/>
            <a:ext cx="2071702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LPF </a:t>
            </a:r>
            <a:r>
              <a:rPr lang="it-IT" sz="2000" dirty="0" err="1" smtClean="0">
                <a:solidFill>
                  <a:srgbClr val="FFFF00"/>
                </a:solidFill>
              </a:rPr>
              <a:t>FM-replica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  <p:grpSp>
        <p:nvGrpSpPr>
          <p:cNvPr id="5" name="Gruppo 347"/>
          <p:cNvGrpSpPr/>
          <p:nvPr/>
        </p:nvGrpSpPr>
        <p:grpSpPr>
          <a:xfrm>
            <a:off x="4786314" y="3000348"/>
            <a:ext cx="3786214" cy="3857652"/>
            <a:chOff x="2428860" y="1000108"/>
            <a:chExt cx="4357718" cy="4429156"/>
          </a:xfrm>
        </p:grpSpPr>
        <p:sp>
          <p:nvSpPr>
            <p:cNvPr id="349" name="Rettangolo 348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50" name="Rettangolo 349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1" name="Rettangolo 350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385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6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7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3" name="Rettangolo 352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383" name="Rettangolo 382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4" name="Rettangolo 15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378" name="Rettangolo 17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9" name="Rettangolo 378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0" name="Rettangolo 379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1" name="Rettangolo 380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2" name="Rettangolo 381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6" name="Rettangolo 355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7" name="Rettangolo 356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8" name="Rettangolo 357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9" name="Rettangolo 358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0" name="Rettangolo 359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1" name="Rettangolo 360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376" name="Rettangolo 375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7" name="Rettangolo 376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371" name="Rettangolo 370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2" name="Rettangolo 371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3" name="Rettangolo 372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4" name="Rettangolo 373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5" name="Rettangolo 374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368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9" name="Rettangolo 368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0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65" name="Rettangolo 364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6" name="Rettangolo 365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7" name="Cornice 366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o 59"/>
          <p:cNvGrpSpPr/>
          <p:nvPr/>
        </p:nvGrpSpPr>
        <p:grpSpPr>
          <a:xfrm>
            <a:off x="4786314" y="3000372"/>
            <a:ext cx="3786214" cy="3857628"/>
            <a:chOff x="2428860" y="1000108"/>
            <a:chExt cx="4357718" cy="4429156"/>
          </a:xfrm>
        </p:grpSpPr>
        <p:sp>
          <p:nvSpPr>
            <p:cNvPr id="61" name="Rettangolo 60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99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5" name="Rettangolo 64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4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97" name="Rettangolo 96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8" name="Rettangolo 97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92" name="Rettangolo 17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18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" name="Rettangolo 19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Rettangolo 94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8" name="Rettangolo 67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Trapezio 69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Trapezio 70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Rettangolo 74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6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90" name="Rettangolo 89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" name="Rettangolo 90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85" name="Rettangolo 84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Rettangolo 85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7" name="Rettangolo 86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Rettangolo 87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9" name="Rettangolo 88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8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82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9" name="Rettangolo 78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Rettangolo 79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Cornice 80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o 102"/>
          <p:cNvGrpSpPr/>
          <p:nvPr/>
        </p:nvGrpSpPr>
        <p:grpSpPr>
          <a:xfrm>
            <a:off x="4786314" y="3000348"/>
            <a:ext cx="3786214" cy="3857652"/>
            <a:chOff x="2428860" y="1000108"/>
            <a:chExt cx="4357718" cy="4429156"/>
          </a:xfrm>
        </p:grpSpPr>
        <p:sp>
          <p:nvSpPr>
            <p:cNvPr id="104" name="Rettangolo 103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5" name="Rettangolo 104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Rettangolo 105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147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8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8" name="Rettangolo 107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1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145" name="Rettangolo 144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6" name="Rettangolo 145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140" name="Rettangolo 139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Rettangolo 140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Rettangolo 141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Rettangolo 142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" name="Rettangolo 143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1" name="Rettangolo 110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Rettangolo 111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Trapezio 112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Trapezio 113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Rettangolo 114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Rettangolo 115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Rettangolo 116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8" name="Connettore 2 117"/>
            <p:cNvCxnSpPr/>
            <p:nvPr/>
          </p:nvCxnSpPr>
          <p:spPr>
            <a:xfrm rot="3780000" flipH="1" flipV="1">
              <a:off x="3490616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2 118"/>
            <p:cNvCxnSpPr/>
            <p:nvPr/>
          </p:nvCxnSpPr>
          <p:spPr>
            <a:xfrm rot="3780000" flipH="1" flipV="1">
              <a:off x="3540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2 119"/>
            <p:cNvCxnSpPr/>
            <p:nvPr/>
          </p:nvCxnSpPr>
          <p:spPr>
            <a:xfrm rot="3780000" flipH="1" flipV="1">
              <a:off x="34435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2 120"/>
            <p:cNvCxnSpPr/>
            <p:nvPr/>
          </p:nvCxnSpPr>
          <p:spPr>
            <a:xfrm rot="3780000" flipH="1" flipV="1">
              <a:off x="3635044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/>
            <p:cNvCxnSpPr/>
            <p:nvPr/>
          </p:nvCxnSpPr>
          <p:spPr>
            <a:xfrm rot="3780000" flipH="1" flipV="1">
              <a:off x="3684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ttangolo 122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138" name="Rettangolo 137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" name="Rettangolo 138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4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133" name="Rettangolo 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4" name="Rettangolo 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5" name="Rettangolo 134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6" name="Rettangolo 135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7" name="Rettangolo 136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5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130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1" name="Rettangolo 13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2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7" name="Rettangolo 126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" name="Rettangolo 127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Cornice 128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uppo 158"/>
          <p:cNvGrpSpPr/>
          <p:nvPr/>
        </p:nvGrpSpPr>
        <p:grpSpPr>
          <a:xfrm>
            <a:off x="4786314" y="3000348"/>
            <a:ext cx="3786214" cy="3857652"/>
            <a:chOff x="2428860" y="1000108"/>
            <a:chExt cx="4357718" cy="4429156"/>
          </a:xfrm>
        </p:grpSpPr>
        <p:sp>
          <p:nvSpPr>
            <p:cNvPr id="160" name="Rettangolo 159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1" name="Rettangolo 160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Rettangolo 161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206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7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8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4" name="Rettangolo 163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8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204" name="Rettangolo 203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5" name="Rettangolo 204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9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199" name="Rettangolo 198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0" name="Rettangolo 199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1" name="Rettangolo 200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2" name="Rettangolo 201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3" name="Rettangolo 202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7" name="Rettangolo 166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8" name="Rettangolo 167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9" name="Trapezio 168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Trapezio 169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1" name="Rettangolo 170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2" name="Rettangolo 171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3" name="Rettangolo 172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4" name="Connettore 2 173"/>
            <p:cNvCxnSpPr/>
            <p:nvPr/>
          </p:nvCxnSpPr>
          <p:spPr>
            <a:xfrm rot="3780000" flipH="1" flipV="1">
              <a:off x="3490616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2 174"/>
            <p:cNvCxnSpPr/>
            <p:nvPr/>
          </p:nvCxnSpPr>
          <p:spPr>
            <a:xfrm rot="3780000" flipH="1" flipV="1">
              <a:off x="3540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2 175"/>
            <p:cNvCxnSpPr/>
            <p:nvPr/>
          </p:nvCxnSpPr>
          <p:spPr>
            <a:xfrm rot="3780000" flipH="1" flipV="1">
              <a:off x="34435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2 176"/>
            <p:cNvCxnSpPr/>
            <p:nvPr/>
          </p:nvCxnSpPr>
          <p:spPr>
            <a:xfrm rot="3780000" flipH="1" flipV="1">
              <a:off x="3635044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2 177"/>
            <p:cNvCxnSpPr/>
            <p:nvPr/>
          </p:nvCxnSpPr>
          <p:spPr>
            <a:xfrm rot="3780000" flipH="1" flipV="1">
              <a:off x="3684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2 178"/>
            <p:cNvCxnSpPr/>
            <p:nvPr/>
          </p:nvCxnSpPr>
          <p:spPr>
            <a:xfrm rot="14640000" flipH="1" flipV="1">
              <a:off x="3960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2 179"/>
            <p:cNvCxnSpPr/>
            <p:nvPr/>
          </p:nvCxnSpPr>
          <p:spPr>
            <a:xfrm rot="14640000" flipH="1" flipV="1">
              <a:off x="3816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2 180"/>
            <p:cNvCxnSpPr/>
            <p:nvPr/>
          </p:nvCxnSpPr>
          <p:spPr>
            <a:xfrm rot="14640000" flipH="1" flipV="1">
              <a:off x="3672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ttangolo 181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0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197" name="Rettangolo 196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8" name="Rettangolo 197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1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192" name="Rettangolo 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3" name="Rettangolo 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4" name="Rettangolo 193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5" name="Rettangolo 194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6" name="Rettangolo 195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189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0" name="Rettangolo 189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1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6" name="Rettangolo 185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7" name="Rettangolo 186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8" name="Cornice 187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po 149"/>
          <p:cNvGrpSpPr/>
          <p:nvPr/>
        </p:nvGrpSpPr>
        <p:grpSpPr>
          <a:xfrm>
            <a:off x="4786314" y="3000348"/>
            <a:ext cx="3786214" cy="3857652"/>
            <a:chOff x="2428860" y="1000108"/>
            <a:chExt cx="4357718" cy="4429156"/>
          </a:xfrm>
        </p:grpSpPr>
        <p:sp>
          <p:nvSpPr>
            <p:cNvPr id="151" name="Rettangolo 150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2" name="Rettangolo 151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Rettangolo 152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4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247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8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9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5" name="Rettangolo 154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5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245" name="Rettangolo 244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6" name="Rettangolo 245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240" name="Rettangolo 17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1" name="Rettangolo 18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2" name="Rettangolo 241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3" name="Rettangolo 242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4" name="Rettangolo 21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8" name="Rettangolo 157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9" name="Rettangolo 208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0" name="Rettangolo 209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7" name="Rettangolo 216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8" name="Rettangolo 217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9" name="Trapezio 218"/>
            <p:cNvSpPr/>
            <p:nvPr/>
          </p:nvSpPr>
          <p:spPr>
            <a:xfrm rot="6747941">
              <a:off x="5781843" y="4141127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0" name="Trapezio 219"/>
            <p:cNvSpPr/>
            <p:nvPr/>
          </p:nvSpPr>
          <p:spPr>
            <a:xfrm rot="3092055">
              <a:off x="5199020" y="4238111"/>
              <a:ext cx="936000" cy="952327"/>
            </a:xfrm>
            <a:prstGeom prst="trapezoid">
              <a:avLst>
                <a:gd name="adj" fmla="val 35900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1" name="Rettangolo 220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7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238" name="Rettangolo 237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9" name="Rettangolo 238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233" name="Rettangolo 232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4" name="Rettangolo 233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5" name="Rettangolo 234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6" name="Rettangolo 235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7" name="Rettangolo 236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4" name="Rettangolo 223"/>
            <p:cNvSpPr/>
            <p:nvPr/>
          </p:nvSpPr>
          <p:spPr>
            <a:xfrm rot="1440000" flipH="1">
              <a:off x="5580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5" name="Rettangolo 224"/>
            <p:cNvSpPr/>
            <p:nvPr/>
          </p:nvSpPr>
          <p:spPr>
            <a:xfrm rot="3900000" flipH="1">
              <a:off x="5958000" y="4302000"/>
              <a:ext cx="142876" cy="183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9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230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1" name="Rettangolo 23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2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7" name="Rettangolo 226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8" name="Rettangolo 227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Cornice 228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0" y="0"/>
            <a:ext cx="3929090" cy="33855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Investigation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discharging</a:t>
            </a:r>
            <a:r>
              <a:rPr lang="it-IT" sz="2400" dirty="0" smtClean="0"/>
              <a:t> system performance </a:t>
            </a:r>
            <a:r>
              <a:rPr lang="it-IT" sz="2400" dirty="0" err="1" smtClean="0"/>
              <a:t>with</a:t>
            </a:r>
            <a:r>
              <a:rPr lang="it-IT" sz="2400" dirty="0" smtClean="0"/>
              <a:t> </a:t>
            </a:r>
            <a:r>
              <a:rPr lang="it-IT" sz="2400" dirty="0" err="1" smtClean="0"/>
              <a:t>improved</a:t>
            </a:r>
            <a:r>
              <a:rPr lang="it-IT" sz="2400" dirty="0" smtClean="0"/>
              <a:t> </a:t>
            </a:r>
            <a:r>
              <a:rPr lang="it-IT" sz="2400" dirty="0" err="1" smtClean="0"/>
              <a:t>surface</a:t>
            </a:r>
            <a:r>
              <a:rPr lang="it-IT" sz="2400" dirty="0" smtClean="0"/>
              <a:t>/</a:t>
            </a:r>
            <a:r>
              <a:rPr lang="it-IT" sz="2400" dirty="0" err="1" smtClean="0"/>
              <a:t>configuration</a:t>
            </a:r>
            <a:r>
              <a:rPr lang="it-IT" sz="2400" dirty="0" smtClean="0"/>
              <a:t> </a:t>
            </a:r>
            <a:r>
              <a:rPr lang="it-IT" sz="2400" dirty="0" err="1" smtClean="0"/>
              <a:t>representativness</a:t>
            </a:r>
            <a:endParaRPr lang="it-IT" sz="2400" dirty="0" smtClean="0"/>
          </a:p>
          <a:p>
            <a:pPr algn="ctr"/>
            <a:endParaRPr lang="it-IT" sz="2400" dirty="0" smtClean="0"/>
          </a:p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It is possible to discharge the TM with polarizing voltages and reduced injection voltage</a:t>
            </a:r>
          </a:p>
          <a:p>
            <a:pPr algn="ctr"/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dirty="0" smtClean="0"/>
          </a:p>
        </p:txBody>
      </p:sp>
      <p:grpSp>
        <p:nvGrpSpPr>
          <p:cNvPr id="40" name="Gruppo 496"/>
          <p:cNvGrpSpPr/>
          <p:nvPr/>
        </p:nvGrpSpPr>
        <p:grpSpPr>
          <a:xfrm>
            <a:off x="4786314" y="3000348"/>
            <a:ext cx="3786182" cy="3857652"/>
            <a:chOff x="2428860" y="1000108"/>
            <a:chExt cx="4357718" cy="4429156"/>
          </a:xfrm>
        </p:grpSpPr>
        <p:sp>
          <p:nvSpPr>
            <p:cNvPr id="498" name="Rettangolo 497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99" name="Rettangolo 498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0" name="Rettangolo 499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1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543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4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5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02" name="Rettangolo 501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2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541" name="Rettangolo 540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2" name="Rettangolo 541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3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536" name="Rettangolo 17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7" name="Rettangolo 18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8" name="Rettangolo 537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9" name="Rettangolo 538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0" name="Rettangolo 21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05" name="Rettangolo 504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6" name="Rettangolo 505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7" name="Rettangolo 506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8" name="Rettangolo 507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9" name="Rettangolo 508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0" name="Trapezio 509"/>
            <p:cNvSpPr/>
            <p:nvPr/>
          </p:nvSpPr>
          <p:spPr>
            <a:xfrm rot="6747941">
              <a:off x="5781843" y="4141127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1" name="Trapezio 510"/>
            <p:cNvSpPr/>
            <p:nvPr/>
          </p:nvSpPr>
          <p:spPr>
            <a:xfrm rot="3092055">
              <a:off x="5199020" y="4238111"/>
              <a:ext cx="936000" cy="952327"/>
            </a:xfrm>
            <a:prstGeom prst="trapezoid">
              <a:avLst>
                <a:gd name="adj" fmla="val 35900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2" name="Rettangolo 511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4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534" name="Rettangolo 533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5" name="Rettangolo 534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5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529" name="Rettangolo 5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0" name="Rettangolo 5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1" name="Rettangolo 530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2" name="Rettangolo 531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3" name="Rettangolo 532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15" name="Rettangolo 514"/>
            <p:cNvSpPr/>
            <p:nvPr/>
          </p:nvSpPr>
          <p:spPr>
            <a:xfrm rot="1440000" flipH="1">
              <a:off x="5580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6" name="Rettangolo 515"/>
            <p:cNvSpPr/>
            <p:nvPr/>
          </p:nvSpPr>
          <p:spPr>
            <a:xfrm rot="3900000" flipH="1">
              <a:off x="5958000" y="4302000"/>
              <a:ext cx="142876" cy="183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6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526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7" name="Rettangolo 526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8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18" name="Rettangolo 517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19" name="Connettore 2 518"/>
            <p:cNvCxnSpPr/>
            <p:nvPr/>
          </p:nvCxnSpPr>
          <p:spPr>
            <a:xfrm rot="3720000">
              <a:off x="5556094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Connettore 2 519"/>
            <p:cNvCxnSpPr/>
            <p:nvPr/>
          </p:nvCxnSpPr>
          <p:spPr>
            <a:xfrm rot="3720000">
              <a:off x="5616000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Connettore 2 520"/>
            <p:cNvCxnSpPr/>
            <p:nvPr/>
          </p:nvCxnSpPr>
          <p:spPr>
            <a:xfrm rot="3720000">
              <a:off x="5670000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Connettore 2 521"/>
            <p:cNvCxnSpPr/>
            <p:nvPr/>
          </p:nvCxnSpPr>
          <p:spPr>
            <a:xfrm rot="-1740000">
              <a:off x="5760000" y="4428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Connettore 2 522"/>
            <p:cNvCxnSpPr/>
            <p:nvPr/>
          </p:nvCxnSpPr>
          <p:spPr>
            <a:xfrm rot="-1740000">
              <a:off x="5760000" y="4372544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Rettangolo 523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5" name="Cornice 524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uppo 440"/>
          <p:cNvGrpSpPr/>
          <p:nvPr/>
        </p:nvGrpSpPr>
        <p:grpSpPr>
          <a:xfrm>
            <a:off x="4786314" y="3000348"/>
            <a:ext cx="3786214" cy="3857652"/>
            <a:chOff x="2428860" y="1000108"/>
            <a:chExt cx="4357718" cy="4429156"/>
          </a:xfrm>
        </p:grpSpPr>
        <p:sp>
          <p:nvSpPr>
            <p:cNvPr id="442" name="Rettangolo 441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43" name="Rettangolo 442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4" name="Rettangolo 443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8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490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1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2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46" name="Rettangolo 445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9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488" name="Rettangolo 487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9" name="Rettangolo 488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483" name="Rettangolo 17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4" name="Rettangolo 18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5" name="Rettangolo 484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6" name="Rettangolo 485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7" name="Rettangolo 21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49" name="Rettangolo 448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0" name="Rettangolo 449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1" name="Rettangolo 450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2" name="Rettangolo 451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3" name="Rettangolo 452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4" name="Trapezio 453"/>
            <p:cNvSpPr/>
            <p:nvPr/>
          </p:nvSpPr>
          <p:spPr>
            <a:xfrm rot="6747941">
              <a:off x="5781843" y="4141127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5" name="Trapezio 454"/>
            <p:cNvSpPr/>
            <p:nvPr/>
          </p:nvSpPr>
          <p:spPr>
            <a:xfrm rot="3092055">
              <a:off x="5199020" y="4238111"/>
              <a:ext cx="936000" cy="952327"/>
            </a:xfrm>
            <a:prstGeom prst="trapezoid">
              <a:avLst>
                <a:gd name="adj" fmla="val 35900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6" name="Rettangolo 455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1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481" name="Rettangolo 480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2" name="Rettangolo 481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2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476" name="Rettangolo 475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7" name="Rettangolo 476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8" name="Rettangolo 477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9" name="Rettangolo 478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0" name="Rettangolo 479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59" name="Rettangolo 458"/>
            <p:cNvSpPr/>
            <p:nvPr/>
          </p:nvSpPr>
          <p:spPr>
            <a:xfrm rot="1440000" flipH="1">
              <a:off x="5580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0" name="Rettangolo 459"/>
            <p:cNvSpPr/>
            <p:nvPr/>
          </p:nvSpPr>
          <p:spPr>
            <a:xfrm rot="3900000" flipH="1">
              <a:off x="5958000" y="4302000"/>
              <a:ext cx="142876" cy="183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3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473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4" name="Rettangolo 473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5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62" name="Rettangolo 461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63" name="Connettore 2 462"/>
            <p:cNvCxnSpPr/>
            <p:nvPr/>
          </p:nvCxnSpPr>
          <p:spPr>
            <a:xfrm rot="3720000">
              <a:off x="5556094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Connettore 2 463"/>
            <p:cNvCxnSpPr/>
            <p:nvPr/>
          </p:nvCxnSpPr>
          <p:spPr>
            <a:xfrm rot="3720000">
              <a:off x="5616000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Connettore 2 464"/>
            <p:cNvCxnSpPr/>
            <p:nvPr/>
          </p:nvCxnSpPr>
          <p:spPr>
            <a:xfrm rot="3720000">
              <a:off x="5670000" y="4482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Connettore 2 465"/>
            <p:cNvCxnSpPr/>
            <p:nvPr/>
          </p:nvCxnSpPr>
          <p:spPr>
            <a:xfrm rot="-1740000">
              <a:off x="5760000" y="4428000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Connettore 2 466"/>
            <p:cNvCxnSpPr/>
            <p:nvPr/>
          </p:nvCxnSpPr>
          <p:spPr>
            <a:xfrm rot="-1740000">
              <a:off x="5760000" y="4372544"/>
              <a:ext cx="71438" cy="39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Connettore 2 467"/>
            <p:cNvCxnSpPr/>
            <p:nvPr/>
          </p:nvCxnSpPr>
          <p:spPr>
            <a:xfrm rot="3780000" flipH="1" flipV="1">
              <a:off x="5354200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ttore 2 468"/>
            <p:cNvCxnSpPr/>
            <p:nvPr/>
          </p:nvCxnSpPr>
          <p:spPr>
            <a:xfrm rot="3780000" flipH="1" flipV="1">
              <a:off x="5711389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onnettore 2 469"/>
            <p:cNvCxnSpPr/>
            <p:nvPr/>
          </p:nvCxnSpPr>
          <p:spPr>
            <a:xfrm rot="-1380000" flipH="1" flipV="1">
              <a:off x="5832000" y="4410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Rettangolo 470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2" name="Cornice 471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pic>
        <p:nvPicPr>
          <p:cNvPr id="3" name="Immagine 2" descr="P913002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357538"/>
            <a:ext cx="4458811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28662" y="285728"/>
            <a:ext cx="7385355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dirty="0" smtClean="0"/>
              <a:t>LISA  </a:t>
            </a:r>
            <a:r>
              <a:rPr lang="it-IT" sz="2800" dirty="0" err="1" smtClean="0"/>
              <a:t>gravitational</a:t>
            </a:r>
            <a:r>
              <a:rPr lang="it-IT" sz="2800" dirty="0" smtClean="0"/>
              <a:t> </a:t>
            </a:r>
            <a:r>
              <a:rPr lang="it-IT" sz="2800" dirty="0" err="1" smtClean="0"/>
              <a:t>waves</a:t>
            </a:r>
            <a:r>
              <a:rPr lang="it-IT" sz="2800" dirty="0" smtClean="0"/>
              <a:t> </a:t>
            </a:r>
            <a:r>
              <a:rPr lang="it-IT" sz="2800" dirty="0" err="1" smtClean="0"/>
              <a:t>measurement</a:t>
            </a:r>
            <a:r>
              <a:rPr lang="it-IT" sz="2800" dirty="0" smtClean="0"/>
              <a:t>  </a:t>
            </a:r>
            <a:r>
              <a:rPr lang="it-IT" sz="2800" dirty="0" err="1" smtClean="0"/>
              <a:t>concept</a:t>
            </a:r>
            <a:endParaRPr lang="it-IT" sz="2800" dirty="0"/>
          </a:p>
        </p:txBody>
      </p:sp>
      <p:sp>
        <p:nvSpPr>
          <p:cNvPr id="6" name="Rettangolo 5"/>
          <p:cNvSpPr/>
          <p:nvPr/>
        </p:nvSpPr>
        <p:spPr>
          <a:xfrm>
            <a:off x="0" y="100010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the wave is detected by measuring the time-varying</a:t>
            </a:r>
          </a:p>
          <a:p>
            <a:pPr algn="ctr"/>
            <a:r>
              <a:rPr lang="en-US" sz="2400" dirty="0" smtClean="0"/>
              <a:t>changes of distances between free-falling mirrors.</a:t>
            </a:r>
            <a:endParaRPr lang="it-IT" sz="2400" dirty="0" smtClean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928802"/>
            <a:ext cx="31507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0" y="4429132"/>
            <a:ext cx="90749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main</a:t>
            </a:r>
            <a:r>
              <a:rPr lang="it-IT" sz="2000" dirty="0" smtClean="0"/>
              <a:t> </a:t>
            </a:r>
            <a:r>
              <a:rPr lang="it-IT" sz="2000" dirty="0" err="1" smtClean="0"/>
              <a:t>elements</a:t>
            </a:r>
            <a:r>
              <a:rPr lang="it-IT" sz="2000" dirty="0" smtClean="0"/>
              <a:t> are </a:t>
            </a:r>
            <a:r>
              <a:rPr lang="it-IT" sz="2000" dirty="0" err="1" smtClean="0"/>
              <a:t>required</a:t>
            </a:r>
            <a:r>
              <a:rPr lang="it-IT" sz="2000" dirty="0" smtClean="0"/>
              <a:t>: </a:t>
            </a:r>
          </a:p>
          <a:p>
            <a:pPr algn="ctr"/>
            <a:endParaRPr lang="it-IT" sz="2000" dirty="0" smtClean="0"/>
          </a:p>
          <a:p>
            <a:pPr algn="ctr"/>
            <a:r>
              <a:rPr lang="en-US" sz="2000" dirty="0" smtClean="0"/>
              <a:t>- free-falling test-masses with very low  acceleration of non-gravitational origin</a:t>
            </a:r>
          </a:p>
          <a:p>
            <a:pPr algn="ctr"/>
            <a:r>
              <a:rPr lang="en-US" sz="2000" dirty="0" smtClean="0"/>
              <a:t> - ability of tracking these test-masses with light-beams with very small instrumental</a:t>
            </a:r>
          </a:p>
          <a:p>
            <a:pPr algn="ctr"/>
            <a:r>
              <a:rPr lang="it-IT" sz="2000" dirty="0" err="1" smtClean="0"/>
              <a:t>fluctuations</a:t>
            </a:r>
            <a:r>
              <a:rPr lang="it-IT" sz="2000" dirty="0" smtClean="0"/>
              <a:t>.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861" y="2714620"/>
            <a:ext cx="6085582" cy="3208934"/>
          </a:xfrm>
          <a:prstGeom prst="rect">
            <a:avLst/>
          </a:prstGeom>
          <a:noFill/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785918" y="5857892"/>
            <a:ext cx="6072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mbria" pitchFamily="18" charset="0"/>
                <a:cs typeface="Times New Roman" pitchFamily="18" charset="0"/>
              </a:rPr>
              <a:t>Fig 2 Quantum yield and photocurrent of Au coated Al plate under illumination with Hg UV photons (L. Pasquali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mbria" pitchFamily="18" charset="0"/>
                <a:cs typeface="Times New Roman" pitchFamily="18" charset="0"/>
              </a:rPr>
              <a:t> and </a:t>
            </a:r>
            <a:r>
              <a:rPr kumimoji="0" lang="en-GB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mbria" pitchFamily="18" charset="0"/>
                <a:cs typeface="Times New Roman" pitchFamily="18" charset="0"/>
              </a:rPr>
              <a:t>M.Montecchi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mbria" pitchFamily="18" charset="0"/>
                <a:cs typeface="Times New Roman" pitchFamily="18" charset="0"/>
              </a:rPr>
              <a:t> Modena Univ</a:t>
            </a:r>
            <a:r>
              <a:rPr lang="en-GB" sz="1200" dirty="0" smtClean="0">
                <a:latin typeface="Arial" pitchFamily="34" charset="0"/>
                <a:ea typeface="Cambria" pitchFamily="18" charset="0"/>
                <a:cs typeface="Times New Roman" pitchFamily="18" charset="0"/>
              </a:rPr>
              <a:t>ersity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mbria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" y="21429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Measuments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: </a:t>
            </a:r>
          </a:p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emitted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elementary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per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adsorbed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photon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torsion</a:t>
            </a:r>
            <a:r>
              <a:rPr lang="it-IT" dirty="0" smtClean="0"/>
              <a:t> </a:t>
            </a:r>
            <a:r>
              <a:rPr lang="it-IT" dirty="0" err="1" smtClean="0"/>
              <a:t>pendulum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</a:t>
            </a:r>
            <a:r>
              <a:rPr lang="it-IT" dirty="0" err="1" smtClean="0"/>
              <a:t>wrt</a:t>
            </a:r>
            <a:r>
              <a:rPr lang="it-IT" dirty="0" smtClean="0"/>
              <a:t> TM </a:t>
            </a:r>
            <a:r>
              <a:rPr lang="it-IT" dirty="0" err="1" smtClean="0"/>
              <a:t>voltage</a:t>
            </a:r>
            <a:endParaRPr lang="it-IT" dirty="0" smtClean="0"/>
          </a:p>
          <a:p>
            <a:pPr algn="ctr">
              <a:buFontTx/>
              <a:buChar char="-"/>
            </a:pPr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measurements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 in  </a:t>
            </a:r>
            <a:r>
              <a:rPr lang="en-GB" dirty="0" smtClean="0"/>
              <a:t>UHV chamber equipped with a hemispherical electron analyser and ultraviolet (21.2 </a:t>
            </a:r>
            <a:r>
              <a:rPr lang="en-GB" dirty="0" err="1" smtClean="0"/>
              <a:t>eV</a:t>
            </a:r>
            <a:r>
              <a:rPr lang="en-GB" dirty="0" smtClean="0"/>
              <a:t>) photon ( several gold coated samples characterized by L. Pasquali and </a:t>
            </a:r>
            <a:r>
              <a:rPr lang="en-GB" dirty="0" err="1" smtClean="0"/>
              <a:t>M.Montecchi</a:t>
            </a:r>
            <a:r>
              <a:rPr lang="en-GB" dirty="0" smtClean="0"/>
              <a:t>, Modena University )</a:t>
            </a: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21429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Measuments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: </a:t>
            </a:r>
          </a:p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emitted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elementary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per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adsorbed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photon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torsion</a:t>
            </a:r>
            <a:r>
              <a:rPr lang="it-IT" dirty="0" smtClean="0"/>
              <a:t> </a:t>
            </a:r>
            <a:r>
              <a:rPr lang="it-IT" dirty="0" err="1" smtClean="0"/>
              <a:t>pendulum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</a:t>
            </a:r>
            <a:r>
              <a:rPr lang="it-IT" dirty="0" err="1" smtClean="0"/>
              <a:t>wrt</a:t>
            </a:r>
            <a:r>
              <a:rPr lang="it-IT" dirty="0" smtClean="0"/>
              <a:t> TM </a:t>
            </a:r>
            <a:r>
              <a:rPr lang="it-IT" dirty="0" err="1" smtClean="0"/>
              <a:t>voltage</a:t>
            </a:r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: </a:t>
            </a:r>
            <a:r>
              <a:rPr lang="it-IT" dirty="0" err="1" smtClean="0"/>
              <a:t>number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elementary</a:t>
            </a:r>
            <a:r>
              <a:rPr lang="it-IT" dirty="0" smtClean="0"/>
              <a:t> </a:t>
            </a:r>
            <a:r>
              <a:rPr lang="it-IT" dirty="0" err="1" smtClean="0"/>
              <a:t>charges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 </a:t>
            </a:r>
            <a:r>
              <a:rPr lang="it-IT" dirty="0" err="1" smtClean="0"/>
              <a:t>achieve</a:t>
            </a:r>
            <a:r>
              <a:rPr lang="it-IT" dirty="0" smtClean="0"/>
              <a:t> the TM per  </a:t>
            </a:r>
            <a:r>
              <a:rPr lang="it-IT" dirty="0" err="1" smtClean="0"/>
              <a:t>entering</a:t>
            </a:r>
            <a:r>
              <a:rPr lang="it-IT" dirty="0" smtClean="0"/>
              <a:t> </a:t>
            </a:r>
            <a:r>
              <a:rPr lang="it-IT" dirty="0" err="1" smtClean="0"/>
              <a:t>photon</a:t>
            </a:r>
            <a:r>
              <a:rPr lang="it-IT" dirty="0" smtClean="0"/>
              <a:t> </a:t>
            </a:r>
          </a:p>
          <a:p>
            <a:pPr algn="ctr">
              <a:buFontTx/>
              <a:buChar char="-"/>
            </a:pPr>
            <a:endParaRPr lang="it-IT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515" t="56260" r="12906" b="2885"/>
          <a:stretch>
            <a:fillRect/>
          </a:stretch>
        </p:blipFill>
        <p:spPr bwMode="auto">
          <a:xfrm>
            <a:off x="2571736" y="1857364"/>
            <a:ext cx="3992148" cy="74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4460526" cy="34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928934"/>
            <a:ext cx="4052188" cy="34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21429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Measuments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: </a:t>
            </a:r>
          </a:p>
          <a:p>
            <a:pPr algn="ctr"/>
            <a:r>
              <a:rPr lang="it-IT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emitted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elementary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per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adsorbed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photon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torsion</a:t>
            </a:r>
            <a:r>
              <a:rPr lang="it-IT" dirty="0" smtClean="0"/>
              <a:t> </a:t>
            </a:r>
            <a:r>
              <a:rPr lang="it-IT" dirty="0" err="1" smtClean="0"/>
              <a:t>pendulum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</a:t>
            </a:r>
            <a:r>
              <a:rPr lang="it-IT" dirty="0" err="1" smtClean="0"/>
              <a:t>wrt</a:t>
            </a:r>
            <a:r>
              <a:rPr lang="it-IT" dirty="0" smtClean="0"/>
              <a:t> TM </a:t>
            </a:r>
            <a:r>
              <a:rPr lang="it-IT" dirty="0" err="1" smtClean="0"/>
              <a:t>voltage</a:t>
            </a:r>
            <a:endParaRPr lang="it-IT" dirty="0" smtClean="0"/>
          </a:p>
          <a:p>
            <a:pPr algn="ctr">
              <a:buFontTx/>
              <a:buChar char="-"/>
            </a:pP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: </a:t>
            </a:r>
            <a:r>
              <a:rPr lang="it-IT" dirty="0" err="1" smtClean="0"/>
              <a:t>number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elementary</a:t>
            </a:r>
            <a:r>
              <a:rPr lang="it-IT" dirty="0" smtClean="0"/>
              <a:t> </a:t>
            </a:r>
            <a:r>
              <a:rPr lang="it-IT" dirty="0" err="1" smtClean="0"/>
              <a:t>charges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 </a:t>
            </a:r>
            <a:r>
              <a:rPr lang="it-IT" dirty="0" err="1" smtClean="0"/>
              <a:t>achiev</a:t>
            </a:r>
            <a:r>
              <a:rPr lang="it-IT" dirty="0" smtClean="0"/>
              <a:t> the TM per  </a:t>
            </a:r>
            <a:r>
              <a:rPr lang="it-IT" dirty="0" err="1" smtClean="0"/>
              <a:t>entering</a:t>
            </a:r>
            <a:r>
              <a:rPr lang="it-IT" dirty="0" smtClean="0"/>
              <a:t> </a:t>
            </a:r>
            <a:r>
              <a:rPr lang="it-IT" dirty="0" err="1" smtClean="0"/>
              <a:t>photon</a:t>
            </a:r>
            <a:r>
              <a:rPr lang="it-IT" dirty="0" smtClean="0"/>
              <a:t> </a:t>
            </a:r>
          </a:p>
          <a:p>
            <a:pPr algn="ctr">
              <a:buFontTx/>
              <a:buChar char="-"/>
            </a:pPr>
            <a:endParaRPr lang="it-IT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515" t="56260" r="12906" b="2885"/>
          <a:stretch>
            <a:fillRect/>
          </a:stretch>
        </p:blipFill>
        <p:spPr bwMode="auto">
          <a:xfrm>
            <a:off x="2571736" y="1857364"/>
            <a:ext cx="3992148" cy="74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4460526" cy="34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8"/>
          <p:cNvGrpSpPr/>
          <p:nvPr/>
        </p:nvGrpSpPr>
        <p:grpSpPr>
          <a:xfrm>
            <a:off x="5072066" y="2786058"/>
            <a:ext cx="3786214" cy="3857652"/>
            <a:chOff x="2428860" y="1000108"/>
            <a:chExt cx="4357718" cy="4429156"/>
          </a:xfrm>
        </p:grpSpPr>
        <p:sp>
          <p:nvSpPr>
            <p:cNvPr id="10" name="Rettangolo 9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56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4" name="Rettangolo 13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54" name="Rettangolo 53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49" name="Rettangolo 48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ttangolo 52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Rettangolo 16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rapezio 18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Trapezio 19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Connettore 2 23"/>
            <p:cNvCxnSpPr/>
            <p:nvPr/>
          </p:nvCxnSpPr>
          <p:spPr>
            <a:xfrm rot="3780000" flipH="1" flipV="1">
              <a:off x="3490616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 rot="3780000" flipH="1" flipV="1">
              <a:off x="3540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rot="3780000" flipH="1" flipV="1">
              <a:off x="34435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 rot="3780000" flipH="1" flipV="1">
              <a:off x="3635044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rot="3780000" flipH="1" flipV="1">
              <a:off x="3684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rot="14640000" flipH="1" flipV="1">
              <a:off x="3960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 rot="14640000" flipH="1" flipV="1">
              <a:off x="3816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rot="14640000" flipH="1" flipV="1">
              <a:off x="3672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47" name="Rettangolo 46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42" name="Rettangolo 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ttangolo 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ttangolo 45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39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ttangolo 39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6" name="Rettangolo 35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ornice 37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58"/>
          <p:cNvGrpSpPr/>
          <p:nvPr/>
        </p:nvGrpSpPr>
        <p:grpSpPr>
          <a:xfrm>
            <a:off x="5072066" y="2786058"/>
            <a:ext cx="3786182" cy="3857652"/>
            <a:chOff x="2428860" y="1000108"/>
            <a:chExt cx="4357718" cy="4429156"/>
          </a:xfrm>
        </p:grpSpPr>
        <p:sp>
          <p:nvSpPr>
            <p:cNvPr id="60" name="Rettangolo 59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3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101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2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4" name="Rettangolo 63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4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99" name="Rettangolo 98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" name="Rettangolo 99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5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94" name="Rettangolo 93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Rettangolo 94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Rettangolo 95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20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8" name="Rettangolo 21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7" name="Rettangolo 66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Trapezio 68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Trapezio 69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4" name="Connettore 2 73"/>
            <p:cNvCxnSpPr/>
            <p:nvPr/>
          </p:nvCxnSpPr>
          <p:spPr>
            <a:xfrm rot="14640000" flipH="1" flipV="1">
              <a:off x="3960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/>
            <p:cNvCxnSpPr/>
            <p:nvPr/>
          </p:nvCxnSpPr>
          <p:spPr>
            <a:xfrm rot="14640000" flipH="1" flipV="1">
              <a:off x="3816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/>
            <p:cNvCxnSpPr/>
            <p:nvPr/>
          </p:nvCxnSpPr>
          <p:spPr>
            <a:xfrm rot="14640000" flipH="1" flipV="1">
              <a:off x="3672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ttangolo 76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it-IT" b="1" baseline="-25000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TM</a:t>
              </a:r>
              <a:r>
                <a:rPr lang="it-IT" b="1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&lt;&lt;0</a:t>
              </a:r>
              <a:endParaRPr lang="it-IT" b="1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9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92" name="Rettangolo 91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92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3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87" name="Rettangolo 86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Rettangolo 87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9" name="Rettangolo 88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0" name="Rettangolo 89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" name="Rettangolo 90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5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84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" name="Rettangolo 84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1" name="Rettangolo 80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ornice 82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uppo 103"/>
          <p:cNvGrpSpPr/>
          <p:nvPr/>
        </p:nvGrpSpPr>
        <p:grpSpPr>
          <a:xfrm>
            <a:off x="5072066" y="2786058"/>
            <a:ext cx="3786214" cy="3857652"/>
            <a:chOff x="2428860" y="1000108"/>
            <a:chExt cx="4357718" cy="4429156"/>
          </a:xfrm>
        </p:grpSpPr>
        <p:sp>
          <p:nvSpPr>
            <p:cNvPr id="105" name="Rettangolo 104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6" name="Rettangolo 105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Rettangolo 106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8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148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9" name="Rettangolo 108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9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146" name="Rettangolo 145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7" name="Rettangolo 146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0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141" name="Rettangolo 140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Rettangolo 141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Rettangolo 142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" name="Rettangolo 143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Rettangolo 144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2" name="Rettangolo 111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Rettangolo 112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Trapezio 113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Trapezio 114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Rettangolo 115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Rettangolo 116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Rettangolo 117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9" name="Connettore 2 118"/>
            <p:cNvCxnSpPr/>
            <p:nvPr/>
          </p:nvCxnSpPr>
          <p:spPr>
            <a:xfrm rot="3780000" flipH="1" flipV="1">
              <a:off x="3490616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2 119"/>
            <p:cNvCxnSpPr/>
            <p:nvPr/>
          </p:nvCxnSpPr>
          <p:spPr>
            <a:xfrm rot="3780000" flipH="1" flipV="1">
              <a:off x="3540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2 120"/>
            <p:cNvCxnSpPr/>
            <p:nvPr/>
          </p:nvCxnSpPr>
          <p:spPr>
            <a:xfrm rot="3780000" flipH="1" flipV="1">
              <a:off x="34435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/>
            <p:cNvCxnSpPr/>
            <p:nvPr/>
          </p:nvCxnSpPr>
          <p:spPr>
            <a:xfrm rot="3780000" flipH="1" flipV="1">
              <a:off x="3635044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2 122"/>
            <p:cNvCxnSpPr/>
            <p:nvPr/>
          </p:nvCxnSpPr>
          <p:spPr>
            <a:xfrm rot="3780000" flipH="1" flipV="1">
              <a:off x="3684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ttangolo 123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it-IT" b="1" baseline="-25000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TM</a:t>
              </a:r>
              <a:r>
                <a:rPr lang="it-IT" b="1" dirty="0" smtClean="0">
                  <a:solidFill>
                    <a:schemeClr val="tx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&gt;&gt;0</a:t>
              </a:r>
              <a:endParaRPr lang="it-IT" b="1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4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139" name="Rettangolo 138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0" name="Rettangolo 139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8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134" name="Rettangolo 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5" name="Rettangolo 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6" name="Rettangolo 135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7" name="Rettangolo 136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8" name="Rettangolo 137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0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131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2" name="Rettangolo 131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3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8" name="Rettangolo 127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Rettangolo 128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Cornice 129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Gruppo 150"/>
          <p:cNvGrpSpPr/>
          <p:nvPr/>
        </p:nvGrpSpPr>
        <p:grpSpPr>
          <a:xfrm>
            <a:off x="5072066" y="2786058"/>
            <a:ext cx="3786214" cy="3857652"/>
            <a:chOff x="2428860" y="1000108"/>
            <a:chExt cx="4357718" cy="4429156"/>
          </a:xfrm>
        </p:grpSpPr>
        <p:sp>
          <p:nvSpPr>
            <p:cNvPr id="152" name="Rettangolo 151"/>
            <p:cNvSpPr/>
            <p:nvPr/>
          </p:nvSpPr>
          <p:spPr>
            <a:xfrm>
              <a:off x="2428860" y="1000108"/>
              <a:ext cx="4357718" cy="44291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3" name="Rettangolo 152"/>
            <p:cNvSpPr/>
            <p:nvPr/>
          </p:nvSpPr>
          <p:spPr>
            <a:xfrm>
              <a:off x="5929322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Rettangolo 153"/>
            <p:cNvSpPr/>
            <p:nvPr/>
          </p:nvSpPr>
          <p:spPr>
            <a:xfrm>
              <a:off x="3143240" y="2330984"/>
              <a:ext cx="142876" cy="1980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5" name="Gruppo 62"/>
            <p:cNvGrpSpPr/>
            <p:nvPr/>
          </p:nvGrpSpPr>
          <p:grpSpPr>
            <a:xfrm flipV="1">
              <a:off x="5643570" y="1628984"/>
              <a:ext cx="571504" cy="629410"/>
              <a:chOff x="6286512" y="3241686"/>
              <a:chExt cx="571504" cy="615942"/>
            </a:xfrm>
          </p:grpSpPr>
          <p:sp>
            <p:nvSpPr>
              <p:cNvPr id="198" name="Rettangolo 9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9" name="Rettangolo 10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0" name="Rettangolo 11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6" name="Rettangolo 155"/>
            <p:cNvSpPr/>
            <p:nvPr/>
          </p:nvSpPr>
          <p:spPr>
            <a:xfrm flipV="1">
              <a:off x="2993058" y="1847984"/>
              <a:ext cx="598504" cy="1460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6" name="Gruppo 68"/>
            <p:cNvGrpSpPr/>
            <p:nvPr/>
          </p:nvGrpSpPr>
          <p:grpSpPr>
            <a:xfrm flipV="1">
              <a:off x="2928926" y="1701984"/>
              <a:ext cx="540000" cy="556984"/>
              <a:chOff x="3571868" y="3241124"/>
              <a:chExt cx="540000" cy="545066"/>
            </a:xfrm>
          </p:grpSpPr>
          <p:sp>
            <p:nvSpPr>
              <p:cNvPr id="196" name="Rettangolo 195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7" name="Rettangolo 196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7" name="Gruppo 16"/>
            <p:cNvGrpSpPr/>
            <p:nvPr/>
          </p:nvGrpSpPr>
          <p:grpSpPr>
            <a:xfrm flipV="1">
              <a:off x="3659055" y="1785899"/>
              <a:ext cx="1890000" cy="215398"/>
              <a:chOff x="4301994" y="3492000"/>
              <a:chExt cx="1881568" cy="188436"/>
            </a:xfrm>
          </p:grpSpPr>
          <p:sp>
            <p:nvSpPr>
              <p:cNvPr id="191" name="Rettangolo 190"/>
              <p:cNvSpPr/>
              <p:nvPr/>
            </p:nvSpPr>
            <p:spPr>
              <a:xfrm>
                <a:off x="4301994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2" name="Rettangolo 191"/>
              <p:cNvSpPr/>
              <p:nvPr/>
            </p:nvSpPr>
            <p:spPr>
              <a:xfrm>
                <a:off x="5643563" y="3500433"/>
                <a:ext cx="539999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3" name="Rettangolo 192"/>
              <p:cNvSpPr/>
              <p:nvPr/>
            </p:nvSpPr>
            <p:spPr>
              <a:xfrm>
                <a:off x="4913990" y="3500433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4" name="Rettangolo 193"/>
              <p:cNvSpPr/>
              <p:nvPr/>
            </p:nvSpPr>
            <p:spPr>
              <a:xfrm>
                <a:off x="5500688" y="3500436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5" name="Rettangolo 194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9" name="Rettangolo 158"/>
            <p:cNvSpPr/>
            <p:nvPr/>
          </p:nvSpPr>
          <p:spPr>
            <a:xfrm>
              <a:off x="4425858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0" name="Rettangolo 159"/>
            <p:cNvSpPr/>
            <p:nvPr/>
          </p:nvSpPr>
          <p:spPr>
            <a:xfrm>
              <a:off x="4433058" y="1844984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1" name="Trapezio 160"/>
            <p:cNvSpPr/>
            <p:nvPr/>
          </p:nvSpPr>
          <p:spPr>
            <a:xfrm rot="14243699">
              <a:off x="3608301" y="4155515"/>
              <a:ext cx="396000" cy="624022"/>
            </a:xfrm>
            <a:prstGeom prst="trapezoid">
              <a:avLst>
                <a:gd name="adj" fmla="val 37143"/>
              </a:avLst>
            </a:prstGeom>
            <a:solidFill>
              <a:srgbClr val="51FB59">
                <a:alpha val="4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Trapezio 161"/>
            <p:cNvSpPr/>
            <p:nvPr/>
          </p:nvSpPr>
          <p:spPr>
            <a:xfrm rot="17880000">
              <a:off x="3374450" y="4203754"/>
              <a:ext cx="167712" cy="720610"/>
            </a:xfrm>
            <a:prstGeom prst="trapezoid">
              <a:avLst>
                <a:gd name="adj" fmla="val 44413"/>
              </a:avLst>
            </a:prstGeom>
            <a:solidFill>
              <a:srgbClr val="51FB5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3" name="Rettangolo 162"/>
            <p:cNvSpPr/>
            <p:nvPr/>
          </p:nvSpPr>
          <p:spPr>
            <a:xfrm>
              <a:off x="4429124" y="4643422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4" name="Rettangolo 163"/>
            <p:cNvSpPr/>
            <p:nvPr/>
          </p:nvSpPr>
          <p:spPr>
            <a:xfrm rot="1440000" flipH="1">
              <a:off x="3564000" y="4644000"/>
              <a:ext cx="142876" cy="142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5" name="Rettangolo 164"/>
            <p:cNvSpPr/>
            <p:nvPr/>
          </p:nvSpPr>
          <p:spPr>
            <a:xfrm>
              <a:off x="2993058" y="4643422"/>
              <a:ext cx="598504" cy="14287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6" name="Connettore 2 165"/>
            <p:cNvCxnSpPr/>
            <p:nvPr/>
          </p:nvCxnSpPr>
          <p:spPr>
            <a:xfrm rot="3780000" flipH="1" flipV="1">
              <a:off x="3490616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2 166"/>
            <p:cNvCxnSpPr/>
            <p:nvPr/>
          </p:nvCxnSpPr>
          <p:spPr>
            <a:xfrm rot="3780000" flipH="1" flipV="1">
              <a:off x="3540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2 167"/>
            <p:cNvCxnSpPr/>
            <p:nvPr/>
          </p:nvCxnSpPr>
          <p:spPr>
            <a:xfrm rot="3780000" flipH="1" flipV="1">
              <a:off x="34435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2 168"/>
            <p:cNvCxnSpPr/>
            <p:nvPr/>
          </p:nvCxnSpPr>
          <p:spPr>
            <a:xfrm rot="3780000" flipH="1" flipV="1">
              <a:off x="3635044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2 169"/>
            <p:cNvCxnSpPr/>
            <p:nvPr/>
          </p:nvCxnSpPr>
          <p:spPr>
            <a:xfrm rot="3780000" flipH="1" flipV="1">
              <a:off x="3684737" y="4572000"/>
              <a:ext cx="72000" cy="3600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2 170"/>
            <p:cNvCxnSpPr/>
            <p:nvPr/>
          </p:nvCxnSpPr>
          <p:spPr>
            <a:xfrm rot="14640000" flipH="1" flipV="1">
              <a:off x="3960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2 171"/>
            <p:cNvCxnSpPr/>
            <p:nvPr/>
          </p:nvCxnSpPr>
          <p:spPr>
            <a:xfrm rot="14640000" flipH="1" flipV="1">
              <a:off x="3816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2 172"/>
            <p:cNvCxnSpPr/>
            <p:nvPr/>
          </p:nvCxnSpPr>
          <p:spPr>
            <a:xfrm rot="14640000" flipH="1" flipV="1">
              <a:off x="3672000" y="4482000"/>
              <a:ext cx="72000" cy="3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ttangolo 173"/>
            <p:cNvSpPr/>
            <p:nvPr/>
          </p:nvSpPr>
          <p:spPr>
            <a:xfrm>
              <a:off x="3500430" y="2214554"/>
              <a:ext cx="2232000" cy="2232000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1" name="Gruppo 34"/>
            <p:cNvGrpSpPr/>
            <p:nvPr/>
          </p:nvGrpSpPr>
          <p:grpSpPr>
            <a:xfrm>
              <a:off x="2928926" y="4384108"/>
              <a:ext cx="540000" cy="545066"/>
              <a:chOff x="3571868" y="3241124"/>
              <a:chExt cx="540000" cy="545066"/>
            </a:xfrm>
          </p:grpSpPr>
          <p:sp>
            <p:nvSpPr>
              <p:cNvPr id="189" name="Rettangolo 188"/>
              <p:cNvSpPr/>
              <p:nvPr/>
            </p:nvSpPr>
            <p:spPr>
              <a:xfrm rot="5400000">
                <a:off x="3571868" y="3384000"/>
                <a:ext cx="500066" cy="214314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0" name="Rettangolo 189"/>
              <p:cNvSpPr/>
              <p:nvPr/>
            </p:nvSpPr>
            <p:spPr>
              <a:xfrm>
                <a:off x="3571868" y="3519774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5" name="Gruppo 27"/>
            <p:cNvGrpSpPr/>
            <p:nvPr/>
          </p:nvGrpSpPr>
          <p:grpSpPr>
            <a:xfrm>
              <a:off x="3659058" y="4634984"/>
              <a:ext cx="1881570" cy="188438"/>
              <a:chOff x="4302000" y="3492000"/>
              <a:chExt cx="1881570" cy="188438"/>
            </a:xfrm>
          </p:grpSpPr>
          <p:sp>
            <p:nvSpPr>
              <p:cNvPr id="184" name="Rettangolo 28"/>
              <p:cNvSpPr/>
              <p:nvPr/>
            </p:nvSpPr>
            <p:spPr>
              <a:xfrm>
                <a:off x="430200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Rettangolo 29"/>
              <p:cNvSpPr/>
              <p:nvPr/>
            </p:nvSpPr>
            <p:spPr>
              <a:xfrm>
                <a:off x="5643570" y="3500438"/>
                <a:ext cx="540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6" name="Rettangolo 185"/>
              <p:cNvSpPr/>
              <p:nvPr/>
            </p:nvSpPr>
            <p:spPr>
              <a:xfrm>
                <a:off x="4914000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Rettangolo 186"/>
              <p:cNvSpPr/>
              <p:nvPr/>
            </p:nvSpPr>
            <p:spPr>
              <a:xfrm>
                <a:off x="5500694" y="3500438"/>
                <a:ext cx="72000" cy="18000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Rettangolo 187"/>
              <p:cNvSpPr/>
              <p:nvPr/>
            </p:nvSpPr>
            <p:spPr>
              <a:xfrm>
                <a:off x="5058000" y="3492000"/>
                <a:ext cx="378000" cy="14287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7" name="Gruppo 4"/>
            <p:cNvGrpSpPr/>
            <p:nvPr/>
          </p:nvGrpSpPr>
          <p:grpSpPr>
            <a:xfrm>
              <a:off x="5643570" y="4384670"/>
              <a:ext cx="571504" cy="615942"/>
              <a:chOff x="6286512" y="3241686"/>
              <a:chExt cx="571504" cy="615942"/>
            </a:xfrm>
          </p:grpSpPr>
          <p:sp>
            <p:nvSpPr>
              <p:cNvPr id="181" name="Rettangolo 5"/>
              <p:cNvSpPr/>
              <p:nvPr/>
            </p:nvSpPr>
            <p:spPr>
              <a:xfrm rot="16200000">
                <a:off x="6357950" y="3456000"/>
                <a:ext cx="571504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2" name="Rettangolo 181"/>
              <p:cNvSpPr/>
              <p:nvPr/>
            </p:nvSpPr>
            <p:spPr>
              <a:xfrm>
                <a:off x="6286512" y="3500438"/>
                <a:ext cx="500066" cy="14287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Rettangolo 7"/>
              <p:cNvSpPr/>
              <p:nvPr/>
            </p:nvSpPr>
            <p:spPr>
              <a:xfrm rot="16200000">
                <a:off x="6454808" y="3454420"/>
                <a:ext cx="540000" cy="26641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1750"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8" name="Rettangolo 177"/>
            <p:cNvSpPr/>
            <p:nvPr/>
          </p:nvSpPr>
          <p:spPr>
            <a:xfrm rot="5400000" flipH="1">
              <a:off x="5412651" y="4874364"/>
              <a:ext cx="285752" cy="6811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9" name="Rettangolo 178"/>
            <p:cNvSpPr/>
            <p:nvPr/>
          </p:nvSpPr>
          <p:spPr>
            <a:xfrm>
              <a:off x="4429124" y="4643446"/>
              <a:ext cx="342000" cy="142876"/>
            </a:xfrm>
            <a:prstGeom prst="rect">
              <a:avLst/>
            </a:prstGeom>
            <a:solidFill>
              <a:srgbClr val="FF7C8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0" name="Cornice 179"/>
            <p:cNvSpPr/>
            <p:nvPr/>
          </p:nvSpPr>
          <p:spPr>
            <a:xfrm>
              <a:off x="2857488" y="1574984"/>
              <a:ext cx="3500462" cy="3500462"/>
            </a:xfrm>
            <a:prstGeom prst="frame">
              <a:avLst>
                <a:gd name="adj1" fmla="val 9234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845" y="785794"/>
            <a:ext cx="4357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apparent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</a:t>
            </a:r>
            <a:r>
              <a:rPr lang="it-IT" dirty="0" err="1" smtClean="0"/>
              <a:t>normalized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the </a:t>
            </a:r>
          </a:p>
          <a:p>
            <a:pPr algn="ctr"/>
            <a:r>
              <a:rPr lang="it-IT" dirty="0" err="1" smtClean="0"/>
              <a:t>fraction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light </a:t>
            </a:r>
            <a:r>
              <a:rPr lang="it-IT" dirty="0" err="1" smtClean="0"/>
              <a:t>adsorbed</a:t>
            </a:r>
            <a:r>
              <a:rPr lang="it-IT" dirty="0" smtClean="0"/>
              <a:t>  </a:t>
            </a:r>
            <a:r>
              <a:rPr lang="it-IT" dirty="0" err="1" smtClean="0"/>
              <a:t>by</a:t>
            </a:r>
            <a:r>
              <a:rPr lang="it-IT" dirty="0" smtClean="0"/>
              <a:t> TM/EH</a:t>
            </a:r>
          </a:p>
          <a:p>
            <a:pPr algn="ctr"/>
            <a:r>
              <a:rPr lang="it-IT" dirty="0" smtClean="0"/>
              <a:t> (</a:t>
            </a:r>
            <a:r>
              <a:rPr lang="it-IT" dirty="0" err="1" smtClean="0"/>
              <a:t>calc</a:t>
            </a:r>
            <a:r>
              <a:rPr lang="it-IT" dirty="0" smtClean="0"/>
              <a:t>. </a:t>
            </a:r>
            <a:r>
              <a:rPr lang="it-IT" dirty="0" err="1" smtClean="0"/>
              <a:t>byASTRIUM</a:t>
            </a:r>
            <a:r>
              <a:rPr lang="it-IT" dirty="0" smtClean="0"/>
              <a:t> </a:t>
            </a:r>
            <a:r>
              <a:rPr lang="it-IT" dirty="0" err="1" smtClean="0"/>
              <a:t>Ger</a:t>
            </a:r>
            <a:r>
              <a:rPr lang="it-IT" dirty="0" smtClean="0"/>
              <a:t> )</a:t>
            </a:r>
          </a:p>
          <a:p>
            <a:pPr algn="ctr"/>
            <a:endParaRPr lang="it-IT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4491034" cy="109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000108"/>
            <a:ext cx="4143373" cy="294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0" name="Rettangolo 289"/>
          <p:cNvSpPr/>
          <p:nvPr/>
        </p:nvSpPr>
        <p:spPr>
          <a:xfrm>
            <a:off x="0" y="4429132"/>
            <a:ext cx="8786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---Both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pendulum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measurements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show the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possibility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find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a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mismatch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the in the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gold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coated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surfaces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factor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10,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worst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case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factor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100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strongly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depends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upon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contaminations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unavoidable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because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procedure) </a:t>
            </a:r>
          </a:p>
          <a:p>
            <a:pPr algn="ctr"/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---It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has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demostrated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the TM can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discharged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0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even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in the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worst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observed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case,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reducing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Vinj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implementing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particular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SC/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TMs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control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scheme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---For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making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the system more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robust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high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Yield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spot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surface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options</a:t>
            </a:r>
            <a:r>
              <a:rPr lang="it-IT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are </a:t>
            </a:r>
            <a:r>
              <a:rPr lang="it-IT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considered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57158" y="142852"/>
            <a:ext cx="857256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/>
              <a:t>Measuments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Yield</a:t>
            </a:r>
            <a:r>
              <a:rPr lang="it-IT" sz="2000" dirty="0" smtClean="0"/>
              <a:t> :</a:t>
            </a:r>
          </a:p>
          <a:p>
            <a:pPr algn="ctr"/>
            <a:r>
              <a:rPr lang="it-IT" sz="2000" dirty="0" smtClean="0"/>
              <a:t> </a:t>
            </a:r>
            <a:r>
              <a:rPr lang="it-IT" sz="2000" dirty="0" err="1" smtClean="0"/>
              <a:t>number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emitted</a:t>
            </a:r>
            <a:r>
              <a:rPr lang="it-IT" sz="2000" dirty="0" smtClean="0"/>
              <a:t> </a:t>
            </a:r>
            <a:r>
              <a:rPr lang="it-IT" sz="2000" dirty="0" err="1" smtClean="0"/>
              <a:t>elementary</a:t>
            </a:r>
            <a:r>
              <a:rPr lang="it-IT" sz="2000" dirty="0" smtClean="0"/>
              <a:t> </a:t>
            </a:r>
            <a:r>
              <a:rPr lang="it-IT" sz="2000" dirty="0" err="1" smtClean="0"/>
              <a:t>charge</a:t>
            </a:r>
            <a:r>
              <a:rPr lang="it-IT" sz="2000" dirty="0" smtClean="0"/>
              <a:t>  per </a:t>
            </a:r>
            <a:r>
              <a:rPr lang="it-IT" sz="2000" dirty="0" err="1" smtClean="0"/>
              <a:t>adsorbed</a:t>
            </a:r>
            <a:r>
              <a:rPr lang="it-IT" sz="2000" dirty="0" smtClean="0"/>
              <a:t> </a:t>
            </a:r>
            <a:r>
              <a:rPr lang="it-IT" sz="2000" dirty="0" err="1" smtClean="0"/>
              <a:t>photon</a:t>
            </a:r>
            <a:endParaRPr lang="it-IT" sz="2000" dirty="0" smtClean="0"/>
          </a:p>
        </p:txBody>
      </p:sp>
      <p:pic>
        <p:nvPicPr>
          <p:cNvPr id="8" name="Immagine 7" descr="Tm3_2.jpg"/>
          <p:cNvPicPr>
            <a:picLocks noChangeAspect="1"/>
          </p:cNvPicPr>
          <p:nvPr/>
        </p:nvPicPr>
        <p:blipFill>
          <a:blip r:embed="rId5" cstate="print"/>
          <a:srcRect l="18875" t="14015" r="14680" b="2803"/>
          <a:stretch>
            <a:fillRect/>
          </a:stretch>
        </p:blipFill>
        <p:spPr>
          <a:xfrm>
            <a:off x="1785917" y="3214686"/>
            <a:ext cx="1297213" cy="12858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rcRect t="14166" b="4047"/>
          <a:stretch>
            <a:fillRect/>
          </a:stretch>
        </p:blipFill>
        <p:spPr bwMode="auto">
          <a:xfrm>
            <a:off x="571472" y="3208905"/>
            <a:ext cx="1214446" cy="132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0" y="571480"/>
            <a:ext cx="5167266" cy="4071966"/>
            <a:chOff x="1115616" y="620688"/>
            <a:chExt cx="7239000" cy="4762500"/>
          </a:xfrm>
        </p:grpSpPr>
        <p:pic>
          <p:nvPicPr>
            <p:cNvPr id="14" name="Picture 13" descr="ES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620688"/>
              <a:ext cx="7239000" cy="4762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35896" y="3717032"/>
              <a:ext cx="1849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00B050"/>
                  </a:solidFill>
                </a:rPr>
                <a:t>Random</a:t>
              </a:r>
              <a:r>
                <a:rPr lang="it-IT" b="1" dirty="0" smtClean="0">
                  <a:solidFill>
                    <a:srgbClr val="00B050"/>
                  </a:solidFill>
                </a:rPr>
                <a:t> </a:t>
              </a:r>
              <a:r>
                <a:rPr lang="it-IT" b="1" dirty="0" err="1" smtClean="0">
                  <a:solidFill>
                    <a:srgbClr val="00B050"/>
                  </a:solidFill>
                </a:rPr>
                <a:t>charging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87358" y="2852936"/>
              <a:ext cx="1892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chemeClr val="tx2">
                      <a:lumMod val="75000"/>
                    </a:schemeClr>
                  </a:solidFill>
                </a:rPr>
                <a:t>Fluctuations</a:t>
              </a:r>
              <a:r>
                <a:rPr lang="it-IT" b="1" dirty="0" smtClean="0">
                  <a:solidFill>
                    <a:schemeClr val="tx2">
                      <a:lumMod val="75000"/>
                    </a:schemeClr>
                  </a:solidFill>
                </a:rPr>
                <a:t> in </a:t>
              </a:r>
              <a:r>
                <a:rPr lang="it-IT" b="1" dirty="0" err="1" smtClean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</a:rPr>
                <a:t>D</a:t>
              </a:r>
              <a:r>
                <a:rPr lang="it-IT" b="1" baseline="-25000" dirty="0" err="1" smtClean="0">
                  <a:solidFill>
                    <a:schemeClr val="tx2">
                      <a:lumMod val="75000"/>
                    </a:schemeClr>
                  </a:solidFill>
                </a:rPr>
                <a:t>x</a:t>
              </a:r>
              <a:endParaRPr lang="it-IT" b="1" baseline="-25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57488" y="2285992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LISA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7379" y="1071546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LPF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6742" y="1331476"/>
              <a:ext cx="1247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</a:rPr>
                <a:t>Instrument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Connettore 1 14"/>
            <p:cNvCxnSpPr/>
            <p:nvPr/>
          </p:nvCxnSpPr>
          <p:spPr>
            <a:xfrm>
              <a:off x="2214546" y="2214554"/>
              <a:ext cx="5715040" cy="1588"/>
            </a:xfrm>
            <a:prstGeom prst="line">
              <a:avLst/>
            </a:prstGeom>
            <a:ln w="539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6572264" y="1857364"/>
              <a:ext cx="1487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Gas </a:t>
              </a:r>
              <a:r>
                <a:rPr lang="it-IT" b="1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damping</a:t>
              </a:r>
              <a:endPara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Oval 5"/>
            <p:cNvSpPr/>
            <p:nvPr/>
          </p:nvSpPr>
          <p:spPr>
            <a:xfrm>
              <a:off x="4211960" y="3291137"/>
              <a:ext cx="285752" cy="285752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4572000" y="3286124"/>
              <a:ext cx="1912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Thermal</a:t>
              </a:r>
              <a:r>
                <a:rPr lang="it-IT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it-IT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gradient</a:t>
              </a:r>
              <a:endParaRPr lang="it-IT" b="1" baseline="-25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0" y="0"/>
            <a:ext cx="5214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/>
              <a:t> </a:t>
            </a:r>
            <a:r>
              <a:rPr lang="it-IT" sz="1600" b="1" dirty="0" err="1" smtClean="0"/>
              <a:t>Force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sources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investigation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performed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with</a:t>
            </a:r>
            <a:r>
              <a:rPr lang="it-IT" sz="1600" b="1" dirty="0" smtClean="0"/>
              <a:t> </a:t>
            </a:r>
          </a:p>
          <a:p>
            <a:pPr algn="ctr"/>
            <a:r>
              <a:rPr lang="it-IT" sz="1600" b="1" dirty="0" err="1" smtClean="0"/>
              <a:t>torsion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pendulum+GRS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prototypes</a:t>
            </a:r>
            <a:r>
              <a:rPr lang="it-IT" sz="1600" b="1" dirty="0" smtClean="0"/>
              <a:t>/FM Replica GRS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643570" y="214290"/>
            <a:ext cx="3000396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 smtClean="0"/>
              <a:t>Summary</a:t>
            </a:r>
            <a:r>
              <a:rPr lang="it-IT" sz="2800" b="1" dirty="0" smtClean="0"/>
              <a:t> !!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286380" y="1785926"/>
            <a:ext cx="38576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 smtClean="0"/>
              <a:t>Limit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of</a:t>
            </a:r>
            <a:r>
              <a:rPr lang="it-IT" sz="1600" b="1" dirty="0" smtClean="0"/>
              <a:t> LPF </a:t>
            </a:r>
            <a:r>
              <a:rPr lang="it-IT" sz="1600" b="1" dirty="0" err="1" smtClean="0"/>
              <a:t>ability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to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measure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acceleration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r>
              <a:rPr lang="it-IT" sz="1600" b="1" dirty="0" smtClean="0"/>
              <a:t>:</a:t>
            </a:r>
          </a:p>
          <a:p>
            <a:pPr algn="ctr"/>
            <a:r>
              <a:rPr lang="it-IT" sz="1600" b="1" dirty="0" err="1" smtClean="0"/>
              <a:t>projected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differential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acc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r>
              <a:rPr lang="it-IT" sz="1600" b="1" dirty="0" smtClean="0"/>
              <a:t> in </a:t>
            </a:r>
            <a:r>
              <a:rPr lang="it-IT" sz="1600" b="1" dirty="0" err="1" smtClean="0"/>
              <a:t>free-flight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mode+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optical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metrology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diplacement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converted</a:t>
            </a:r>
            <a:r>
              <a:rPr lang="it-IT" sz="1600" b="1" dirty="0" smtClean="0"/>
              <a:t> in </a:t>
            </a:r>
            <a:r>
              <a:rPr lang="it-IT" sz="1600" b="1" dirty="0" err="1" smtClean="0"/>
              <a:t>acceleration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noise</a:t>
            </a:r>
            <a:endParaRPr lang="it-IT" sz="1600" b="1" dirty="0" smtClean="0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429000"/>
            <a:ext cx="2878429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ttangolo 27"/>
          <p:cNvSpPr/>
          <p:nvPr/>
        </p:nvSpPr>
        <p:spPr>
          <a:xfrm>
            <a:off x="0" y="4786322"/>
            <a:ext cx="4572000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it-IT" sz="2800" b="1" u="sng" dirty="0" err="1" smtClean="0"/>
              <a:t>Thanks</a:t>
            </a:r>
            <a:r>
              <a:rPr lang="it-IT" sz="2800" b="1" u="sng" dirty="0" smtClean="0"/>
              <a:t> </a:t>
            </a:r>
            <a:r>
              <a:rPr lang="it-IT" sz="2800" b="1" u="sng" dirty="0" err="1" smtClean="0"/>
              <a:t>to</a:t>
            </a:r>
            <a:endParaRPr lang="it-IT" sz="2800" b="1" u="sng" dirty="0" smtClean="0"/>
          </a:p>
          <a:p>
            <a:r>
              <a:rPr lang="it-IT" b="1" dirty="0" smtClean="0"/>
              <a:t>LPF </a:t>
            </a:r>
            <a:r>
              <a:rPr lang="it-IT" b="1" dirty="0" err="1" smtClean="0"/>
              <a:t>collaboration</a:t>
            </a:r>
            <a:endParaRPr lang="it-IT" b="1" dirty="0" smtClean="0"/>
          </a:p>
          <a:p>
            <a:r>
              <a:rPr lang="it-IT" b="1" dirty="0" smtClean="0"/>
              <a:t>Trento team</a:t>
            </a:r>
          </a:p>
          <a:p>
            <a:r>
              <a:rPr lang="it-IT" sz="1400" dirty="0" smtClean="0"/>
              <a:t>Stefano Vitale ,Federica </a:t>
            </a:r>
            <a:r>
              <a:rPr lang="it-IT" sz="1400" dirty="0" err="1" smtClean="0"/>
              <a:t>Antonucci</a:t>
            </a:r>
            <a:r>
              <a:rPr lang="it-IT" sz="1400" dirty="0" smtClean="0"/>
              <a:t>, Matteo Benedetti, Daniele Bortoluzzi, Antonella Cavalleri, Rita Dolesi, Luigi Ferraioli, Tu </a:t>
            </a:r>
            <a:r>
              <a:rPr lang="it-IT" sz="1400" dirty="0" err="1" smtClean="0"/>
              <a:t>Hai-Bo</a:t>
            </a:r>
            <a:r>
              <a:rPr lang="it-IT" sz="1400" dirty="0" smtClean="0"/>
              <a:t>,Mauro Hueller, Daniele Nicolodi, Antonio Perreca, Peter Wass, Bill Weber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357562"/>
            <a:ext cx="491733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CasellaDiTesto 28"/>
          <p:cNvSpPr txBox="1"/>
          <p:nvPr/>
        </p:nvSpPr>
        <p:spPr>
          <a:xfrm>
            <a:off x="1000100" y="4357694"/>
            <a:ext cx="418890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We</a:t>
            </a:r>
            <a:r>
              <a:rPr lang="it-IT" sz="2400" b="1" dirty="0" smtClean="0">
                <a:solidFill>
                  <a:srgbClr val="FF0000"/>
                </a:solidFill>
              </a:rPr>
              <a:t> are </a:t>
            </a:r>
            <a:r>
              <a:rPr lang="it-IT" sz="2400" b="1" dirty="0" err="1" smtClean="0">
                <a:solidFill>
                  <a:srgbClr val="FF0000"/>
                </a:solidFill>
              </a:rPr>
              <a:t>loocking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for</a:t>
            </a:r>
            <a:r>
              <a:rPr lang="it-IT" sz="2400" b="1" dirty="0" smtClean="0">
                <a:solidFill>
                  <a:srgbClr val="FF0000"/>
                </a:solidFill>
              </a:rPr>
              <a:t> a </a:t>
            </a:r>
            <a:r>
              <a:rPr lang="it-IT" sz="2400" b="1" dirty="0" err="1" smtClean="0">
                <a:solidFill>
                  <a:srgbClr val="FF0000"/>
                </a:solidFill>
              </a:rPr>
              <a:t>post-doc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2"/>
          <p:cNvGrpSpPr/>
          <p:nvPr/>
        </p:nvGrpSpPr>
        <p:grpSpPr>
          <a:xfrm>
            <a:off x="142844" y="857232"/>
            <a:ext cx="9001156" cy="5760219"/>
            <a:chOff x="214282" y="0"/>
            <a:chExt cx="9001156" cy="5760219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4"/>
            <a:srcRect t="4751" b="9503"/>
            <a:stretch>
              <a:fillRect/>
            </a:stretch>
          </p:blipFill>
          <p:spPr bwMode="auto">
            <a:xfrm>
              <a:off x="214282" y="0"/>
              <a:ext cx="8715436" cy="5408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ttangolo 7"/>
            <p:cNvSpPr/>
            <p:nvPr/>
          </p:nvSpPr>
          <p:spPr>
            <a:xfrm>
              <a:off x="285720" y="4929222"/>
              <a:ext cx="4984378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LISA </a:t>
              </a:r>
              <a:r>
                <a:rPr lang="fr-FR" sz="2400" b="1" dirty="0" err="1" smtClean="0">
                  <a:solidFill>
                    <a:srgbClr val="FF0000"/>
                  </a:solidFill>
                </a:rPr>
                <a:t>acceleration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noise </a:t>
              </a:r>
              <a:r>
                <a:rPr lang="fr-FR" sz="2400" b="1" dirty="0" err="1" smtClean="0">
                  <a:solidFill>
                    <a:srgbClr val="FF0000"/>
                  </a:solidFill>
                </a:rPr>
                <a:t>requirement</a:t>
              </a:r>
              <a:endParaRPr lang="fr-FR" sz="2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~ 3×10-15 m/(√Hz s2)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Ovale 8"/>
            <p:cNvSpPr/>
            <p:nvPr/>
          </p:nvSpPr>
          <p:spPr>
            <a:xfrm rot="19557378">
              <a:off x="2372544" y="275112"/>
              <a:ext cx="447747" cy="3253686"/>
            </a:xfrm>
            <a:prstGeom prst="ellipse">
              <a:avLst/>
            </a:prstGeom>
            <a:solidFill>
              <a:srgbClr val="FF0000">
                <a:alpha val="1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2 10"/>
            <p:cNvCxnSpPr/>
            <p:nvPr/>
          </p:nvCxnSpPr>
          <p:spPr>
            <a:xfrm rot="5400000" flipH="1" flipV="1">
              <a:off x="535753" y="3178967"/>
              <a:ext cx="2928958" cy="5715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11"/>
            <p:cNvSpPr/>
            <p:nvPr/>
          </p:nvSpPr>
          <p:spPr>
            <a:xfrm>
              <a:off x="5461589" y="4929222"/>
              <a:ext cx="3753849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Position noise </a:t>
              </a:r>
              <a:r>
                <a:rPr lang="fr-FR" sz="2400" b="1" dirty="0" err="1" smtClean="0">
                  <a:solidFill>
                    <a:srgbClr val="FF0000"/>
                  </a:solidFill>
                </a:rPr>
                <a:t>requirement</a:t>
              </a:r>
              <a:endParaRPr lang="fr-FR" sz="2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~</a:t>
              </a:r>
              <a:r>
                <a:rPr lang="it-IT" sz="2400" b="1" dirty="0" smtClean="0"/>
                <a:t> </a:t>
              </a:r>
              <a:r>
                <a:rPr lang="it-IT" sz="2400" b="1" dirty="0" smtClean="0">
                  <a:solidFill>
                    <a:srgbClr val="FF0000"/>
                  </a:solidFill>
                </a:rPr>
                <a:t>20pm/</a:t>
              </a:r>
              <a:r>
                <a:rPr lang="it-IT" sz="2400" b="1" dirty="0" err="1" smtClean="0">
                  <a:solidFill>
                    <a:srgbClr val="FF0000"/>
                  </a:solidFill>
                </a:rPr>
                <a:t>√Hz</a:t>
              </a:r>
              <a:endParaRPr lang="it-IT" sz="24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4" name="Ovale 13"/>
            <p:cNvSpPr/>
            <p:nvPr/>
          </p:nvSpPr>
          <p:spPr>
            <a:xfrm rot="16200000">
              <a:off x="3500430" y="2643182"/>
              <a:ext cx="357190" cy="1071570"/>
            </a:xfrm>
            <a:prstGeom prst="ellipse">
              <a:avLst/>
            </a:prstGeom>
            <a:solidFill>
              <a:srgbClr val="FF0000">
                <a:alpha val="1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 rot="10800000">
              <a:off x="4071934" y="3357562"/>
              <a:ext cx="2071702" cy="16430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ttangolo 15"/>
          <p:cNvSpPr/>
          <p:nvPr/>
        </p:nvSpPr>
        <p:spPr>
          <a:xfrm>
            <a:off x="3357554" y="214290"/>
            <a:ext cx="2884123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dirty="0" err="1" smtClean="0"/>
              <a:t>Sensitivity</a:t>
            </a:r>
            <a:r>
              <a:rPr lang="it-IT" sz="2800" dirty="0" smtClean="0"/>
              <a:t> </a:t>
            </a:r>
            <a:r>
              <a:rPr lang="it-IT" sz="2800" dirty="0" err="1" smtClean="0"/>
              <a:t>of</a:t>
            </a:r>
            <a:r>
              <a:rPr lang="it-IT" sz="2800" dirty="0" smtClean="0"/>
              <a:t> LISA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58750" y="1000108"/>
            <a:ext cx="8985250" cy="835025"/>
          </a:xfrm>
        </p:spPr>
        <p:txBody>
          <a:bodyPr/>
          <a:lstStyle/>
          <a:p>
            <a:r>
              <a:rPr lang="en-US" sz="2000" dirty="0" smtClean="0"/>
              <a:t>Position of spacecraft relative to test-mass is measured by  local  interferometer</a:t>
            </a:r>
          </a:p>
          <a:p>
            <a:r>
              <a:rPr lang="en-US" sz="2000" dirty="0" smtClean="0"/>
              <a:t>Spacecraft is kept centered on test-mass by acting on micro-Newton thrusters.</a:t>
            </a:r>
          </a:p>
        </p:txBody>
      </p:sp>
      <p:pic>
        <p:nvPicPr>
          <p:cNvPr id="7" name="Immagine 6" descr="dragfree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071678"/>
            <a:ext cx="4348464" cy="32613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7224" y="357166"/>
            <a:ext cx="7821885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dirty="0" smtClean="0"/>
              <a:t>“Drag free” </a:t>
            </a:r>
            <a:r>
              <a:rPr lang="it-IT" sz="2800" dirty="0" err="1" smtClean="0"/>
              <a:t>strategy</a:t>
            </a:r>
            <a:r>
              <a:rPr lang="it-IT" sz="2800" dirty="0" smtClean="0"/>
              <a:t> </a:t>
            </a:r>
            <a:r>
              <a:rPr lang="it-IT" sz="2800" dirty="0" err="1" smtClean="0"/>
              <a:t>for</a:t>
            </a:r>
            <a:r>
              <a:rPr lang="it-IT" sz="2800" dirty="0" smtClean="0"/>
              <a:t> </a:t>
            </a:r>
            <a:r>
              <a:rPr lang="it-IT" sz="2800" dirty="0" err="1" smtClean="0"/>
              <a:t>keeping</a:t>
            </a:r>
            <a:r>
              <a:rPr lang="it-IT" sz="2800" dirty="0" smtClean="0"/>
              <a:t> the TM in “free </a:t>
            </a:r>
            <a:r>
              <a:rPr lang="it-IT" sz="2800" dirty="0" err="1" smtClean="0"/>
              <a:t>fall</a:t>
            </a:r>
            <a:r>
              <a:rPr lang="it-IT" sz="2800" dirty="0" smtClean="0"/>
              <a:t>”</a:t>
            </a:r>
            <a:endParaRPr lang="it-IT" sz="2800" dirty="0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/>
        </p:nvGraphicFramePr>
        <p:xfrm>
          <a:off x="1785918" y="5500702"/>
          <a:ext cx="5957019" cy="1071570"/>
        </p:xfrm>
        <a:graphic>
          <a:graphicData uri="http://schemas.openxmlformats.org/presentationml/2006/ole">
            <p:oleObj spid="_x0000_s36865" name="Equation" r:id="rId5" imgW="2908080" imgH="482400" progId="Equation.3">
              <p:embed/>
            </p:oleObj>
          </a:graphicData>
        </a:graphic>
      </p:graphicFrame>
      <p:sp>
        <p:nvSpPr>
          <p:cNvPr id="29" name="Rettangolo 28"/>
          <p:cNvSpPr/>
          <p:nvPr/>
        </p:nvSpPr>
        <p:spPr>
          <a:xfrm>
            <a:off x="4429124" y="2071678"/>
            <a:ext cx="4643438" cy="32532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5143504" y="2500306"/>
            <a:ext cx="3643338" cy="19288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extrusionH="76200">
            <a:extrusionClr>
              <a:srgbClr val="FFF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>
            <a:off x="5784760" y="2928934"/>
            <a:ext cx="2359140" cy="1428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6356264" y="3143248"/>
            <a:ext cx="428628" cy="428628"/>
          </a:xfrm>
          <a:prstGeom prst="rect">
            <a:avLst/>
          </a:prstGeom>
          <a:gradFill flip="none" rotWithShape="1">
            <a:gsLst>
              <a:gs pos="19000">
                <a:srgbClr val="FFFF00">
                  <a:alpha val="86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882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7" name="Gruppo 56"/>
          <p:cNvGrpSpPr/>
          <p:nvPr/>
        </p:nvGrpSpPr>
        <p:grpSpPr>
          <a:xfrm>
            <a:off x="5784760" y="3357562"/>
            <a:ext cx="570710" cy="143670"/>
            <a:chOff x="5857884" y="1928008"/>
            <a:chExt cx="570710" cy="143670"/>
          </a:xfrm>
        </p:grpSpPr>
        <p:cxnSp>
          <p:nvCxnSpPr>
            <p:cNvPr id="40" name="Connettore 1 39"/>
            <p:cNvCxnSpPr/>
            <p:nvPr/>
          </p:nvCxnSpPr>
          <p:spPr>
            <a:xfrm rot="5400000" flipH="1" flipV="1">
              <a:off x="5822165" y="1964521"/>
              <a:ext cx="142876" cy="714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 rot="16200000" flipV="1">
              <a:off x="5894397" y="1965315"/>
              <a:ext cx="142082" cy="70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 rot="5400000" flipH="1" flipV="1">
              <a:off x="5964247" y="1963727"/>
              <a:ext cx="142876" cy="714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 rot="16200000" flipV="1">
              <a:off x="6036479" y="1964521"/>
              <a:ext cx="142082" cy="70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 rot="5400000" flipH="1" flipV="1">
              <a:off x="6107917" y="1964521"/>
              <a:ext cx="142876" cy="714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 rot="16200000" flipV="1">
              <a:off x="6180149" y="1965315"/>
              <a:ext cx="142082" cy="70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 rot="5400000" flipH="1" flipV="1">
              <a:off x="6249999" y="1963727"/>
              <a:ext cx="142876" cy="714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rot="16200000" flipV="1">
              <a:off x="6322231" y="1964521"/>
              <a:ext cx="142082" cy="70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ccia in giù 60"/>
          <p:cNvSpPr/>
          <p:nvPr/>
        </p:nvSpPr>
        <p:spPr>
          <a:xfrm rot="16260000">
            <a:off x="5999691" y="3002238"/>
            <a:ext cx="141587" cy="431110"/>
          </a:xfrm>
          <a:prstGeom prst="downArrow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in giù 61"/>
          <p:cNvSpPr/>
          <p:nvPr/>
        </p:nvSpPr>
        <p:spPr>
          <a:xfrm rot="16260000">
            <a:off x="5288480" y="3146918"/>
            <a:ext cx="430992" cy="431110"/>
          </a:xfrm>
          <a:prstGeom prst="downArrow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4" name="Connettore 2 63"/>
          <p:cNvCxnSpPr>
            <a:stCxn id="32" idx="3"/>
          </p:cNvCxnSpPr>
          <p:nvPr/>
        </p:nvCxnSpPr>
        <p:spPr>
          <a:xfrm>
            <a:off x="6784892" y="3357562"/>
            <a:ext cx="1359008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riangolo isoscele 64"/>
          <p:cNvSpPr/>
          <p:nvPr/>
        </p:nvSpPr>
        <p:spPr>
          <a:xfrm rot="10800000">
            <a:off x="7286644" y="3643314"/>
            <a:ext cx="285752" cy="21431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Connettore 1 66"/>
          <p:cNvCxnSpPr/>
          <p:nvPr/>
        </p:nvCxnSpPr>
        <p:spPr>
          <a:xfrm rot="16200000" flipH="1">
            <a:off x="7277690" y="3498412"/>
            <a:ext cx="28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rot="10800000" flipH="1">
            <a:off x="7429520" y="3500438"/>
            <a:ext cx="242088" cy="6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tangolo 73"/>
          <p:cNvSpPr/>
          <p:nvPr/>
        </p:nvSpPr>
        <p:spPr>
          <a:xfrm>
            <a:off x="5715008" y="3786190"/>
            <a:ext cx="7143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Trapezio 76"/>
          <p:cNvSpPr/>
          <p:nvPr/>
        </p:nvSpPr>
        <p:spPr>
          <a:xfrm rot="5400000">
            <a:off x="5572132" y="3786190"/>
            <a:ext cx="142876" cy="142876"/>
          </a:xfrm>
          <a:prstGeom prst="trapezoi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77"/>
          <p:cNvSpPr txBox="1"/>
          <p:nvPr/>
        </p:nvSpPr>
        <p:spPr>
          <a:xfrm>
            <a:off x="7572396" y="3286124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it-IT" sz="105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noise</a:t>
            </a:r>
            <a:endParaRPr lang="it-IT" sz="105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Connettore 1 79"/>
          <p:cNvCxnSpPr/>
          <p:nvPr/>
        </p:nvCxnSpPr>
        <p:spPr>
          <a:xfrm>
            <a:off x="5786446" y="3857628"/>
            <a:ext cx="2357454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asellaDiTesto 87"/>
          <p:cNvSpPr txBox="1"/>
          <p:nvPr/>
        </p:nvSpPr>
        <p:spPr>
          <a:xfrm>
            <a:off x="7143768" y="3786190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sz="105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S/C</a:t>
            </a:r>
            <a:r>
              <a:rPr lang="it-IT" sz="1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it-IT" sz="1050" baseline="30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2</a:t>
            </a:r>
            <a:r>
              <a:rPr lang="it-IT" sz="105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fb</a:t>
            </a:r>
            <a:endParaRPr lang="it-IT" sz="105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5784760" y="2928934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it-IT" sz="105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parasitic</a:t>
            </a:r>
            <a:endParaRPr lang="it-IT" sz="14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5715008" y="34290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sz="105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TM</a:t>
            </a:r>
            <a:r>
              <a:rPr lang="it-IT" sz="1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it-IT" sz="1050" baseline="30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2</a:t>
            </a:r>
            <a:r>
              <a:rPr lang="it-IT" sz="105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parasitic</a:t>
            </a:r>
            <a:endParaRPr lang="it-IT" sz="105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CasellaDiTesto 91"/>
          <p:cNvSpPr txBox="1"/>
          <p:nvPr/>
        </p:nvSpPr>
        <p:spPr>
          <a:xfrm>
            <a:off x="6784892" y="3143248"/>
            <a:ext cx="1244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it-IT" sz="10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05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interferometer</a:t>
            </a:r>
            <a:endParaRPr lang="it-IT" sz="10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5213256" y="2928934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it-IT" sz="105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</a:t>
            </a:r>
            <a:endParaRPr lang="it-IT" sz="14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" name="Gruppo 111"/>
          <p:cNvGrpSpPr/>
          <p:nvPr/>
        </p:nvGrpSpPr>
        <p:grpSpPr>
          <a:xfrm>
            <a:off x="8215338" y="3786190"/>
            <a:ext cx="339834" cy="154176"/>
            <a:chOff x="8314742" y="3808341"/>
            <a:chExt cx="339834" cy="154176"/>
          </a:xfrm>
        </p:grpSpPr>
        <p:sp>
          <p:nvSpPr>
            <p:cNvPr id="94" name="Esplosione 2 93"/>
            <p:cNvSpPr/>
            <p:nvPr/>
          </p:nvSpPr>
          <p:spPr>
            <a:xfrm rot="560003">
              <a:off x="8368824" y="3808341"/>
              <a:ext cx="285752" cy="154176"/>
            </a:xfrm>
            <a:prstGeom prst="irregularSeal2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Trapezio 74"/>
            <p:cNvSpPr/>
            <p:nvPr/>
          </p:nvSpPr>
          <p:spPr>
            <a:xfrm rot="16200000">
              <a:off x="8314742" y="3816160"/>
              <a:ext cx="142876" cy="142876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5" name="Ovale 94"/>
          <p:cNvSpPr/>
          <p:nvPr/>
        </p:nvSpPr>
        <p:spPr>
          <a:xfrm>
            <a:off x="7380000" y="3456000"/>
            <a:ext cx="71438" cy="71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/>
          <p:cNvSpPr/>
          <p:nvPr/>
        </p:nvSpPr>
        <p:spPr>
          <a:xfrm>
            <a:off x="8143900" y="3786190"/>
            <a:ext cx="7143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oup 94"/>
          <p:cNvGrpSpPr>
            <a:grpSpLocks/>
          </p:cNvGrpSpPr>
          <p:nvPr/>
        </p:nvGrpSpPr>
        <p:grpSpPr bwMode="auto">
          <a:xfrm>
            <a:off x="6429388" y="5072074"/>
            <a:ext cx="1643074" cy="1500198"/>
            <a:chOff x="2643175" y="2416893"/>
            <a:chExt cx="1285884" cy="1226421"/>
          </a:xfrm>
        </p:grpSpPr>
        <p:sp>
          <p:nvSpPr>
            <p:cNvPr id="41" name="Oval 76"/>
            <p:cNvSpPr>
              <a:spLocks noChangeArrowheads="1"/>
            </p:cNvSpPr>
            <p:nvPr/>
          </p:nvSpPr>
          <p:spPr bwMode="auto">
            <a:xfrm>
              <a:off x="2857488" y="2714620"/>
              <a:ext cx="792163" cy="928694"/>
            </a:xfrm>
            <a:prstGeom prst="ellipse">
              <a:avLst/>
            </a:prstGeom>
            <a:noFill/>
            <a:ln w="254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42" name="TextBox 93"/>
            <p:cNvSpPr txBox="1">
              <a:spLocks noChangeArrowheads="1"/>
            </p:cNvSpPr>
            <p:nvPr/>
          </p:nvSpPr>
          <p:spPr bwMode="auto">
            <a:xfrm>
              <a:off x="2643175" y="2416893"/>
              <a:ext cx="1285884" cy="338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600" b="1" i="1" dirty="0" err="1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Force</a:t>
              </a:r>
              <a:r>
                <a:rPr lang="it-IT" sz="1600" b="1" i="1" dirty="0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 </a:t>
              </a:r>
              <a:r>
                <a:rPr lang="it-IT" sz="1600" b="1" i="1" dirty="0" err="1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noise</a:t>
              </a:r>
              <a:endParaRPr lang="it-IT" sz="16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500562" y="1357298"/>
            <a:ext cx="4786314" cy="32147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 descr="dragfree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4526806" cy="321470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85786" y="285729"/>
            <a:ext cx="7933582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Investigating parasitic forces with LISA Pathfinder</a:t>
            </a:r>
          </a:p>
        </p:txBody>
      </p:sp>
      <p:grpSp>
        <p:nvGrpSpPr>
          <p:cNvPr id="68" name="Gruppo 67"/>
          <p:cNvGrpSpPr/>
          <p:nvPr/>
        </p:nvGrpSpPr>
        <p:grpSpPr>
          <a:xfrm>
            <a:off x="4500562" y="1857364"/>
            <a:ext cx="4429156" cy="1928826"/>
            <a:chOff x="4500562" y="1857364"/>
            <a:chExt cx="4429156" cy="1928826"/>
          </a:xfrm>
        </p:grpSpPr>
        <p:sp>
          <p:nvSpPr>
            <p:cNvPr id="9" name="Rettangolo 8"/>
            <p:cNvSpPr/>
            <p:nvPr/>
          </p:nvSpPr>
          <p:spPr>
            <a:xfrm>
              <a:off x="4500562" y="1857364"/>
              <a:ext cx="4429156" cy="1928826"/>
            </a:xfrm>
            <a:prstGeom prst="rect">
              <a:avLst/>
            </a:prstGeom>
            <a:solidFill>
              <a:schemeClr val="tx1"/>
            </a:solidFill>
            <a:scene3d>
              <a:camera prst="orthographicFront"/>
              <a:lightRig rig="threePt" dir="t"/>
            </a:scene3d>
            <a:sp3d extrusionH="762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8" name="Rettangolo 87"/>
            <p:cNvSpPr/>
            <p:nvPr/>
          </p:nvSpPr>
          <p:spPr>
            <a:xfrm>
              <a:off x="7524000" y="2571744"/>
              <a:ext cx="648000" cy="428628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4929190" y="2071678"/>
              <a:ext cx="3355900" cy="15716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643834" y="2571744"/>
              <a:ext cx="428628" cy="428628"/>
            </a:xfrm>
            <a:prstGeom prst="rect">
              <a:avLst/>
            </a:prstGeom>
            <a:gradFill flip="none" rotWithShape="1">
              <a:gsLst>
                <a:gs pos="19000">
                  <a:srgbClr val="FFFF00">
                    <a:alpha val="86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882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4929190" y="2786058"/>
              <a:ext cx="1214446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/>
            <p:cNvSpPr txBox="1"/>
            <p:nvPr/>
          </p:nvSpPr>
          <p:spPr>
            <a:xfrm>
              <a:off x="6572264" y="2714620"/>
              <a:ext cx="10001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differential</a:t>
              </a:r>
              <a:endParaRPr lang="it-IT" sz="10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interferometer</a:t>
              </a:r>
              <a:endParaRPr lang="it-IT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143636" y="2571744"/>
              <a:ext cx="428628" cy="428628"/>
            </a:xfrm>
            <a:prstGeom prst="rect">
              <a:avLst/>
            </a:prstGeom>
            <a:gradFill flip="none" rotWithShape="1">
              <a:gsLst>
                <a:gs pos="19000">
                  <a:srgbClr val="FFFF00">
                    <a:alpha val="86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882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2" name="Connettore 2 41"/>
            <p:cNvCxnSpPr>
              <a:stCxn id="41" idx="3"/>
              <a:endCxn id="11" idx="1"/>
            </p:cNvCxnSpPr>
            <p:nvPr/>
          </p:nvCxnSpPr>
          <p:spPr>
            <a:xfrm>
              <a:off x="6572264" y="2786058"/>
              <a:ext cx="107157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4929191" y="2428868"/>
              <a:ext cx="1143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local</a:t>
              </a:r>
              <a:endParaRPr lang="it-IT" sz="10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interferometer</a:t>
              </a:r>
              <a:endParaRPr lang="it-IT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4857752" y="3143248"/>
              <a:ext cx="71438" cy="1428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Trapezio 50"/>
            <p:cNvSpPr/>
            <p:nvPr/>
          </p:nvSpPr>
          <p:spPr>
            <a:xfrm rot="5400000">
              <a:off x="4714876" y="3143248"/>
              <a:ext cx="142876" cy="142876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2" name="Connettore 1 51"/>
            <p:cNvCxnSpPr>
              <a:stCxn id="50" idx="3"/>
            </p:cNvCxnSpPr>
            <p:nvPr/>
          </p:nvCxnSpPr>
          <p:spPr>
            <a:xfrm>
              <a:off x="4929190" y="3214686"/>
              <a:ext cx="3429024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uppo 53"/>
            <p:cNvGrpSpPr/>
            <p:nvPr/>
          </p:nvGrpSpPr>
          <p:grpSpPr>
            <a:xfrm>
              <a:off x="8429652" y="3143248"/>
              <a:ext cx="339834" cy="154176"/>
              <a:chOff x="8314742" y="3808341"/>
              <a:chExt cx="339834" cy="154176"/>
            </a:xfrm>
          </p:grpSpPr>
          <p:sp>
            <p:nvSpPr>
              <p:cNvPr id="55" name="Esplosione 2 54"/>
              <p:cNvSpPr/>
              <p:nvPr/>
            </p:nvSpPr>
            <p:spPr>
              <a:xfrm rot="560003">
                <a:off x="8368824" y="3808341"/>
                <a:ext cx="285752" cy="154176"/>
              </a:xfrm>
              <a:prstGeom prst="irregularSeal2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Trapezio 55"/>
              <p:cNvSpPr/>
              <p:nvPr/>
            </p:nvSpPr>
            <p:spPr>
              <a:xfrm rot="16200000">
                <a:off x="8314742" y="3816160"/>
                <a:ext cx="142876" cy="142876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7" name="Rettangolo 56"/>
            <p:cNvSpPr/>
            <p:nvPr/>
          </p:nvSpPr>
          <p:spPr>
            <a:xfrm>
              <a:off x="8358214" y="3143248"/>
              <a:ext cx="71438" cy="1428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Triangolo isoscele 65"/>
            <p:cNvSpPr/>
            <p:nvPr/>
          </p:nvSpPr>
          <p:spPr>
            <a:xfrm rot="10800000">
              <a:off x="5429256" y="3000372"/>
              <a:ext cx="285752" cy="21431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7" name="Connettore 1 66"/>
            <p:cNvCxnSpPr/>
            <p:nvPr/>
          </p:nvCxnSpPr>
          <p:spPr>
            <a:xfrm rot="16980000" flipH="1">
              <a:off x="5489035" y="2905804"/>
              <a:ext cx="155368" cy="3249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uppo 76"/>
            <p:cNvGrpSpPr/>
            <p:nvPr/>
          </p:nvGrpSpPr>
          <p:grpSpPr>
            <a:xfrm>
              <a:off x="6000760" y="2592000"/>
              <a:ext cx="45719" cy="394884"/>
              <a:chOff x="5429256" y="2143116"/>
              <a:chExt cx="45719" cy="357190"/>
            </a:xfrm>
          </p:grpSpPr>
          <p:sp>
            <p:nvSpPr>
              <p:cNvPr id="72" name="Rettangolo 71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Rettangolo 75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8" name="Gruppo 77"/>
            <p:cNvGrpSpPr/>
            <p:nvPr/>
          </p:nvGrpSpPr>
          <p:grpSpPr>
            <a:xfrm>
              <a:off x="6660000" y="2592000"/>
              <a:ext cx="45719" cy="394884"/>
              <a:chOff x="5429256" y="2143116"/>
              <a:chExt cx="45719" cy="357190"/>
            </a:xfrm>
          </p:grpSpPr>
          <p:sp>
            <p:nvSpPr>
              <p:cNvPr id="79" name="Rettangolo 78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ettangolo 79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1" name="Gruppo 80"/>
            <p:cNvGrpSpPr/>
            <p:nvPr/>
          </p:nvGrpSpPr>
          <p:grpSpPr>
            <a:xfrm>
              <a:off x="7500958" y="2592000"/>
              <a:ext cx="45719" cy="394884"/>
              <a:chOff x="5429256" y="2143116"/>
              <a:chExt cx="45719" cy="357190"/>
            </a:xfrm>
          </p:grpSpPr>
          <p:sp>
            <p:nvSpPr>
              <p:cNvPr id="82" name="Rettangolo 81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4" name="Gruppo 83"/>
            <p:cNvGrpSpPr/>
            <p:nvPr/>
          </p:nvGrpSpPr>
          <p:grpSpPr>
            <a:xfrm>
              <a:off x="8143900" y="2592000"/>
              <a:ext cx="45719" cy="394884"/>
              <a:chOff x="5429256" y="2143116"/>
              <a:chExt cx="45719" cy="357190"/>
            </a:xfrm>
          </p:grpSpPr>
          <p:sp>
            <p:nvSpPr>
              <p:cNvPr id="85" name="Rettangolo 84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Rettangolo 85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0" name="Triangolo isoscele 89"/>
            <p:cNvSpPr/>
            <p:nvPr/>
          </p:nvSpPr>
          <p:spPr>
            <a:xfrm>
              <a:off x="6929454" y="2357430"/>
              <a:ext cx="285752" cy="21431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1" name="Connettore 1 90"/>
            <p:cNvCxnSpPr/>
            <p:nvPr/>
          </p:nvCxnSpPr>
          <p:spPr>
            <a:xfrm flipV="1">
              <a:off x="7065272" y="2357430"/>
              <a:ext cx="1116000" cy="1026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 rot="16620000" flipH="1">
              <a:off x="8044664" y="2456666"/>
              <a:ext cx="230132" cy="3166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>
              <a:endCxn id="27" idx="0"/>
            </p:cNvCxnSpPr>
            <p:nvPr/>
          </p:nvCxnSpPr>
          <p:spPr>
            <a:xfrm rot="16200000" flipH="1">
              <a:off x="7000892" y="2643181"/>
              <a:ext cx="142875" cy="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/>
          </p:nvCxnSpPr>
          <p:spPr>
            <a:xfrm rot="16620000" flipH="1">
              <a:off x="7415627" y="2457738"/>
              <a:ext cx="230132" cy="3166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CasellaDiTesto 105"/>
            <p:cNvSpPr txBox="1"/>
            <p:nvPr/>
          </p:nvSpPr>
          <p:spPr>
            <a:xfrm>
              <a:off x="5715008" y="2143116"/>
              <a:ext cx="1143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Drag-free</a:t>
              </a:r>
              <a:endParaRPr lang="it-IT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TM1</a:t>
              </a:r>
              <a:endParaRPr lang="it-IT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CasellaDiTesto 106"/>
            <p:cNvSpPr txBox="1"/>
            <p:nvPr/>
          </p:nvSpPr>
          <p:spPr>
            <a:xfrm>
              <a:off x="7215206" y="2143116"/>
              <a:ext cx="11430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Actuated</a:t>
              </a:r>
              <a:r>
                <a:rPr lang="it-IT" sz="105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TM2</a:t>
              </a:r>
              <a:endParaRPr lang="it-IT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9" name="Rettangolo 108"/>
          <p:cNvSpPr/>
          <p:nvPr/>
        </p:nvSpPr>
        <p:spPr>
          <a:xfrm>
            <a:off x="214282" y="4803591"/>
            <a:ext cx="8643998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Position of spacecraft relative to TM</a:t>
            </a:r>
            <a:r>
              <a:rPr lang="en-US" sz="2450" dirty="0" smtClean="0"/>
              <a:t>1</a:t>
            </a:r>
            <a:r>
              <a:rPr lang="en-US" dirty="0" smtClean="0"/>
              <a:t> is measured by  a </a:t>
            </a:r>
            <a:r>
              <a:rPr lang="en-US" dirty="0" smtClean="0">
                <a:solidFill>
                  <a:srgbClr val="FF0000"/>
                </a:solidFill>
              </a:rPr>
              <a:t>local  interferometer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Spacecraft is kept centered on test-mass by acting on micro-Newton thrusters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Position of  TM</a:t>
            </a:r>
            <a:r>
              <a:rPr lang="en-US" sz="2450" dirty="0" smtClean="0"/>
              <a:t>2 </a:t>
            </a:r>
            <a:r>
              <a:rPr lang="en-US" dirty="0" smtClean="0"/>
              <a:t>relative to TM</a:t>
            </a:r>
            <a:r>
              <a:rPr lang="en-US" sz="2450" dirty="0" smtClean="0"/>
              <a:t>1</a:t>
            </a:r>
            <a:r>
              <a:rPr lang="en-US" dirty="0" smtClean="0"/>
              <a:t> is measured by a  </a:t>
            </a:r>
            <a:r>
              <a:rPr lang="en-US" dirty="0" smtClean="0">
                <a:solidFill>
                  <a:srgbClr val="FF0000"/>
                </a:solidFill>
              </a:rPr>
              <a:t>differential  interferometer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TM</a:t>
            </a:r>
            <a:r>
              <a:rPr lang="en-US" sz="2450" dirty="0" smtClean="0"/>
              <a:t>2 </a:t>
            </a:r>
            <a:r>
              <a:rPr lang="en-US" dirty="0" smtClean="0"/>
              <a:t>is </a:t>
            </a:r>
            <a:r>
              <a:rPr lang="en-US" dirty="0" err="1" smtClean="0">
                <a:solidFill>
                  <a:srgbClr val="FF0000"/>
                </a:solidFill>
              </a:rPr>
              <a:t>electrostatically</a:t>
            </a:r>
            <a:r>
              <a:rPr lang="en-US" dirty="0" smtClean="0">
                <a:solidFill>
                  <a:srgbClr val="FF0000"/>
                </a:solidFill>
              </a:rPr>
              <a:t> actuated </a:t>
            </a:r>
            <a:r>
              <a:rPr lang="en-US" dirty="0" smtClean="0"/>
              <a:t>to follow TM</a:t>
            </a:r>
            <a:r>
              <a:rPr lang="en-US" sz="2450" dirty="0" smtClean="0"/>
              <a:t>1</a:t>
            </a: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2428860" y="857232"/>
            <a:ext cx="4429156" cy="1928826"/>
            <a:chOff x="4500562" y="1857364"/>
            <a:chExt cx="4429156" cy="1928826"/>
          </a:xfrm>
        </p:grpSpPr>
        <p:sp>
          <p:nvSpPr>
            <p:cNvPr id="20" name="Rettangolo 19"/>
            <p:cNvSpPr/>
            <p:nvPr/>
          </p:nvSpPr>
          <p:spPr>
            <a:xfrm>
              <a:off x="4500562" y="1857364"/>
              <a:ext cx="4429156" cy="1928826"/>
            </a:xfrm>
            <a:prstGeom prst="rect">
              <a:avLst/>
            </a:prstGeom>
            <a:solidFill>
              <a:schemeClr val="tx1"/>
            </a:solidFill>
            <a:scene3d>
              <a:camera prst="orthographicFront"/>
              <a:lightRig rig="threePt" dir="t"/>
            </a:scene3d>
            <a:sp3d extrusionH="762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7524000" y="2571744"/>
              <a:ext cx="648000" cy="428628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4929190" y="2071678"/>
              <a:ext cx="3355900" cy="15716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7643834" y="2571744"/>
              <a:ext cx="428628" cy="428628"/>
            </a:xfrm>
            <a:prstGeom prst="rect">
              <a:avLst/>
            </a:prstGeom>
            <a:gradFill flip="none" rotWithShape="1">
              <a:gsLst>
                <a:gs pos="19000">
                  <a:srgbClr val="FFFF00">
                    <a:alpha val="86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882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Connettore 2 23"/>
            <p:cNvCxnSpPr/>
            <p:nvPr/>
          </p:nvCxnSpPr>
          <p:spPr>
            <a:xfrm>
              <a:off x="4929190" y="2786058"/>
              <a:ext cx="1214446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6572264" y="2714620"/>
              <a:ext cx="10001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differential</a:t>
              </a:r>
              <a:endParaRPr lang="it-IT" sz="10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interferometer</a:t>
              </a:r>
              <a:endParaRPr lang="it-IT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6143636" y="2571744"/>
              <a:ext cx="428628" cy="428628"/>
            </a:xfrm>
            <a:prstGeom prst="rect">
              <a:avLst/>
            </a:prstGeom>
            <a:gradFill flip="none" rotWithShape="1">
              <a:gsLst>
                <a:gs pos="19000">
                  <a:srgbClr val="FFFF00">
                    <a:alpha val="86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882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Connettore 2 26"/>
            <p:cNvCxnSpPr>
              <a:stCxn id="26" idx="3"/>
              <a:endCxn id="23" idx="1"/>
            </p:cNvCxnSpPr>
            <p:nvPr/>
          </p:nvCxnSpPr>
          <p:spPr>
            <a:xfrm>
              <a:off x="6572264" y="2786058"/>
              <a:ext cx="107157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4929191" y="2428868"/>
              <a:ext cx="1143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local</a:t>
              </a:r>
              <a:endParaRPr lang="it-IT" sz="10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05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interferometer</a:t>
              </a:r>
              <a:endParaRPr lang="it-IT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4857752" y="3143248"/>
              <a:ext cx="71438" cy="1428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Trapezio 29"/>
            <p:cNvSpPr/>
            <p:nvPr/>
          </p:nvSpPr>
          <p:spPr>
            <a:xfrm rot="5400000">
              <a:off x="4714876" y="3143248"/>
              <a:ext cx="142876" cy="142876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Connettore 1 30"/>
            <p:cNvCxnSpPr>
              <a:stCxn id="29" idx="3"/>
            </p:cNvCxnSpPr>
            <p:nvPr/>
          </p:nvCxnSpPr>
          <p:spPr>
            <a:xfrm>
              <a:off x="4929190" y="3214686"/>
              <a:ext cx="3429024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o 53"/>
            <p:cNvGrpSpPr/>
            <p:nvPr/>
          </p:nvGrpSpPr>
          <p:grpSpPr>
            <a:xfrm>
              <a:off x="8429652" y="3143248"/>
              <a:ext cx="339834" cy="154176"/>
              <a:chOff x="8314742" y="3808341"/>
              <a:chExt cx="339834" cy="154176"/>
            </a:xfrm>
          </p:grpSpPr>
          <p:sp>
            <p:nvSpPr>
              <p:cNvPr id="55" name="Esplosione 2 54"/>
              <p:cNvSpPr/>
              <p:nvPr/>
            </p:nvSpPr>
            <p:spPr>
              <a:xfrm rot="560003">
                <a:off x="8368824" y="3808341"/>
                <a:ext cx="285752" cy="154176"/>
              </a:xfrm>
              <a:prstGeom prst="irregularSeal2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Trapezio 55"/>
              <p:cNvSpPr/>
              <p:nvPr/>
            </p:nvSpPr>
            <p:spPr>
              <a:xfrm rot="16200000">
                <a:off x="8314742" y="3816160"/>
                <a:ext cx="142876" cy="142876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3" name="Rettangolo 32"/>
            <p:cNvSpPr/>
            <p:nvPr/>
          </p:nvSpPr>
          <p:spPr>
            <a:xfrm>
              <a:off x="8358214" y="3143248"/>
              <a:ext cx="71438" cy="1428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Triangolo isoscele 33"/>
            <p:cNvSpPr/>
            <p:nvPr/>
          </p:nvSpPr>
          <p:spPr>
            <a:xfrm rot="10800000">
              <a:off x="5429256" y="3000372"/>
              <a:ext cx="285752" cy="21431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5" name="Connettore 1 34"/>
            <p:cNvCxnSpPr/>
            <p:nvPr/>
          </p:nvCxnSpPr>
          <p:spPr>
            <a:xfrm rot="16980000" flipH="1">
              <a:off x="5489035" y="2905804"/>
              <a:ext cx="155368" cy="3249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po 76"/>
            <p:cNvGrpSpPr/>
            <p:nvPr/>
          </p:nvGrpSpPr>
          <p:grpSpPr>
            <a:xfrm>
              <a:off x="6000760" y="2592006"/>
              <a:ext cx="45719" cy="394885"/>
              <a:chOff x="5429256" y="2143116"/>
              <a:chExt cx="45719" cy="357190"/>
            </a:xfrm>
          </p:grpSpPr>
          <p:sp>
            <p:nvSpPr>
              <p:cNvPr id="53" name="Rettangolo 52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Rettangolo 53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7" name="Gruppo 77"/>
            <p:cNvGrpSpPr/>
            <p:nvPr/>
          </p:nvGrpSpPr>
          <p:grpSpPr>
            <a:xfrm>
              <a:off x="6660000" y="2592006"/>
              <a:ext cx="45719" cy="394885"/>
              <a:chOff x="5429256" y="2143116"/>
              <a:chExt cx="45719" cy="357190"/>
            </a:xfrm>
          </p:grpSpPr>
          <p:sp>
            <p:nvSpPr>
              <p:cNvPr id="51" name="Rettangolo 50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" name="Gruppo 80"/>
            <p:cNvGrpSpPr/>
            <p:nvPr/>
          </p:nvGrpSpPr>
          <p:grpSpPr>
            <a:xfrm>
              <a:off x="7500958" y="2592006"/>
              <a:ext cx="45719" cy="394885"/>
              <a:chOff x="5429256" y="2143116"/>
              <a:chExt cx="45719" cy="357190"/>
            </a:xfrm>
          </p:grpSpPr>
          <p:sp>
            <p:nvSpPr>
              <p:cNvPr id="49" name="Rettangolo 48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" name="Gruppo 83"/>
            <p:cNvGrpSpPr/>
            <p:nvPr/>
          </p:nvGrpSpPr>
          <p:grpSpPr>
            <a:xfrm>
              <a:off x="8143900" y="2592006"/>
              <a:ext cx="45719" cy="394885"/>
              <a:chOff x="5429256" y="2143116"/>
              <a:chExt cx="45719" cy="357190"/>
            </a:xfrm>
          </p:grpSpPr>
          <p:sp>
            <p:nvSpPr>
              <p:cNvPr id="47" name="Rettangolo 46"/>
              <p:cNvSpPr/>
              <p:nvPr/>
            </p:nvSpPr>
            <p:spPr>
              <a:xfrm>
                <a:off x="5429256" y="2143116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5429256" y="2357430"/>
                <a:ext cx="45719" cy="142876"/>
              </a:xfrm>
              <a:prstGeom prst="rect">
                <a:avLst/>
              </a:prstGeom>
              <a:gradFill flip="none" rotWithShape="1">
                <a:gsLst>
                  <a:gs pos="19000">
                    <a:srgbClr val="FFFF00">
                      <a:alpha val="86000"/>
                    </a:srgb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50800" dist="38100" dir="882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0" name="Triangolo isoscele 39"/>
            <p:cNvSpPr/>
            <p:nvPr/>
          </p:nvSpPr>
          <p:spPr>
            <a:xfrm>
              <a:off x="6929454" y="2357430"/>
              <a:ext cx="285752" cy="214314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1" name="Connettore 1 40"/>
            <p:cNvCxnSpPr/>
            <p:nvPr/>
          </p:nvCxnSpPr>
          <p:spPr>
            <a:xfrm flipV="1">
              <a:off x="7065272" y="2357430"/>
              <a:ext cx="1116000" cy="1026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 rot="16620000" flipH="1">
              <a:off x="8044664" y="2456666"/>
              <a:ext cx="230132" cy="3166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>
              <a:endCxn id="25" idx="0"/>
            </p:cNvCxnSpPr>
            <p:nvPr/>
          </p:nvCxnSpPr>
          <p:spPr>
            <a:xfrm rot="16200000" flipH="1">
              <a:off x="7000892" y="2643181"/>
              <a:ext cx="142875" cy="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rot="16620000" flipH="1">
              <a:off x="7415627" y="2457738"/>
              <a:ext cx="230132" cy="3166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/>
            <p:cNvSpPr txBox="1"/>
            <p:nvPr/>
          </p:nvSpPr>
          <p:spPr>
            <a:xfrm>
              <a:off x="5715008" y="2143116"/>
              <a:ext cx="1143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Drag-free</a:t>
              </a:r>
              <a:endParaRPr lang="it-IT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t-IT" sz="105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TM1</a:t>
              </a:r>
              <a:endParaRPr lang="it-IT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7215206" y="2143116"/>
              <a:ext cx="11430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Actuated</a:t>
              </a:r>
              <a:r>
                <a:rPr lang="it-IT" sz="105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TM2</a:t>
              </a:r>
              <a:endParaRPr lang="it-IT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ggetto 57"/>
          <p:cNvGraphicFramePr>
            <a:graphicFrameLocks noChangeAspect="1"/>
          </p:cNvGraphicFramePr>
          <p:nvPr/>
        </p:nvGraphicFramePr>
        <p:xfrm>
          <a:off x="0" y="3714752"/>
          <a:ext cx="8895855" cy="853319"/>
        </p:xfrm>
        <a:graphic>
          <a:graphicData uri="http://schemas.openxmlformats.org/presentationml/2006/ole">
            <p:oleObj spid="_x0000_s162821" name="Equazione" r:id="rId4" imgW="5295600" imgH="507960" progId="Equation.3">
              <p:embed/>
            </p:oleObj>
          </a:graphicData>
        </a:graphic>
      </p:graphicFrame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2357422" y="2857496"/>
            <a:ext cx="1285875" cy="1726477"/>
            <a:chOff x="2571736" y="1916823"/>
            <a:chExt cx="1285884" cy="1726491"/>
          </a:xfrm>
        </p:grpSpPr>
        <p:sp>
          <p:nvSpPr>
            <p:cNvPr id="14" name="Oval 76"/>
            <p:cNvSpPr>
              <a:spLocks noChangeArrowheads="1"/>
            </p:cNvSpPr>
            <p:nvPr/>
          </p:nvSpPr>
          <p:spPr bwMode="auto">
            <a:xfrm>
              <a:off x="2857488" y="2714620"/>
              <a:ext cx="792163" cy="928694"/>
            </a:xfrm>
            <a:prstGeom prst="ellipse">
              <a:avLst/>
            </a:prstGeom>
            <a:noFill/>
            <a:ln w="254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" name="TextBox 93"/>
            <p:cNvSpPr txBox="1">
              <a:spLocks noChangeArrowheads="1"/>
            </p:cNvSpPr>
            <p:nvPr/>
          </p:nvSpPr>
          <p:spPr bwMode="auto">
            <a:xfrm>
              <a:off x="2571736" y="1916823"/>
              <a:ext cx="1285884" cy="83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600" b="1" i="1" dirty="0" err="1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Differential</a:t>
              </a:r>
              <a:r>
                <a:rPr lang="it-IT" sz="1600" b="1" i="1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 </a:t>
              </a:r>
              <a:r>
                <a:rPr lang="it-IT" sz="1600" b="1" i="1" dirty="0" err="1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force</a:t>
              </a:r>
              <a:r>
                <a:rPr lang="it-IT" sz="1600" b="1" i="1" dirty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 </a:t>
              </a:r>
              <a:r>
                <a:rPr lang="it-IT" sz="1600" b="1" i="1" dirty="0" err="1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noise</a:t>
              </a:r>
              <a:endParaRPr lang="it-IT" sz="16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endParaRPr>
            </a:p>
            <a:p>
              <a:pPr algn="ctr"/>
              <a:r>
                <a:rPr lang="it-IT" sz="1600" b="1" i="1" dirty="0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(</a:t>
              </a:r>
              <a:r>
                <a:rPr lang="it-IT" sz="1600" b="1" i="1" dirty="0" err="1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for</a:t>
              </a:r>
              <a:r>
                <a:rPr lang="it-IT" sz="1600" b="1" i="1" dirty="0" smtClean="0">
                  <a:solidFill>
                    <a:schemeClr val="tx2">
                      <a:lumMod val="50000"/>
                    </a:schemeClr>
                  </a:solidFill>
                  <a:latin typeface="Calibri" pitchFamily="34" charset="0"/>
                </a:rPr>
                <a:t> LISA)</a:t>
              </a:r>
              <a:endParaRPr lang="it-IT" sz="16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  <p:sp>
        <p:nvSpPr>
          <p:cNvPr id="12" name="TextBox 85"/>
          <p:cNvSpPr txBox="1">
            <a:spLocks noChangeArrowheads="1"/>
          </p:cNvSpPr>
          <p:nvPr/>
        </p:nvSpPr>
        <p:spPr bwMode="auto">
          <a:xfrm>
            <a:off x="3428992" y="3071810"/>
            <a:ext cx="2571751" cy="58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i="1" dirty="0">
                <a:solidFill>
                  <a:srgbClr val="00B050"/>
                </a:solidFill>
                <a:latin typeface="Calibri" pitchFamily="34" charset="0"/>
              </a:rPr>
              <a:t>Satellite </a:t>
            </a:r>
            <a:r>
              <a:rPr lang="it-IT" sz="1600" b="1" i="1" dirty="0" err="1" smtClean="0">
                <a:solidFill>
                  <a:srgbClr val="00B050"/>
                </a:solidFill>
                <a:latin typeface="Calibri" pitchFamily="34" charset="0"/>
              </a:rPr>
              <a:t>coupling</a:t>
            </a:r>
            <a:endParaRPr lang="it-IT" sz="1600" b="1" i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it-IT" sz="1600" b="1" i="1" dirty="0" smtClean="0">
                <a:solidFill>
                  <a:srgbClr val="00B050"/>
                </a:solidFill>
                <a:latin typeface="Calibri" pitchFamily="34" charset="0"/>
              </a:rPr>
              <a:t> can </a:t>
            </a:r>
            <a:r>
              <a:rPr lang="it-IT" sz="1600" b="1" i="1" dirty="0" err="1">
                <a:solidFill>
                  <a:srgbClr val="00B050"/>
                </a:solidFill>
                <a:latin typeface="Calibri" pitchFamily="34" charset="0"/>
              </a:rPr>
              <a:t>be</a:t>
            </a:r>
            <a:r>
              <a:rPr lang="it-IT" sz="1600" b="1" i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it-IT" sz="1600" b="1" i="1" dirty="0" err="1">
                <a:solidFill>
                  <a:srgbClr val="00B050"/>
                </a:solidFill>
                <a:latin typeface="Calibri" pitchFamily="34" charset="0"/>
              </a:rPr>
              <a:t>tuned</a:t>
            </a:r>
            <a:r>
              <a:rPr lang="it-IT" sz="1600" b="1" i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it-IT" sz="1600" b="1" i="1" dirty="0" err="1">
                <a:solidFill>
                  <a:srgbClr val="00B050"/>
                </a:solidFill>
                <a:latin typeface="Calibri" pitchFamily="34" charset="0"/>
              </a:rPr>
              <a:t>to</a:t>
            </a:r>
            <a:r>
              <a:rPr lang="it-IT" sz="1600" b="1" i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it-IT" sz="1600" b="1" i="1" dirty="0" smtClean="0">
                <a:solidFill>
                  <a:srgbClr val="00B050"/>
                </a:solidFill>
                <a:latin typeface="Calibri" pitchFamily="34" charset="0"/>
              </a:rPr>
              <a:t>zero</a:t>
            </a:r>
            <a:endParaRPr lang="it-IT" sz="16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7215206" y="4286256"/>
            <a:ext cx="1691617" cy="766946"/>
            <a:chOff x="7072330" y="3639925"/>
            <a:chExt cx="1691861" cy="767367"/>
          </a:xfrm>
        </p:grpSpPr>
        <p:sp>
          <p:nvSpPr>
            <p:cNvPr id="9" name="Right Brace 86"/>
            <p:cNvSpPr/>
            <p:nvPr/>
          </p:nvSpPr>
          <p:spPr>
            <a:xfrm rot="5400000">
              <a:off x="7679564" y="3032691"/>
              <a:ext cx="357383" cy="1571851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B050"/>
                </a:solidFill>
              </a:endParaRPr>
            </a:p>
          </p:txBody>
        </p:sp>
        <p:sp>
          <p:nvSpPr>
            <p:cNvPr id="10" name="TextBox 87"/>
            <p:cNvSpPr txBox="1">
              <a:spLocks noChangeArrowheads="1"/>
            </p:cNvSpPr>
            <p:nvPr/>
          </p:nvSpPr>
          <p:spPr bwMode="auto">
            <a:xfrm>
              <a:off x="7072330" y="4068553"/>
              <a:ext cx="1691861" cy="338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 i="1" dirty="0">
                  <a:solidFill>
                    <a:srgbClr val="FF0000"/>
                  </a:solidFill>
                  <a:latin typeface="Calibri" pitchFamily="34" charset="0"/>
                </a:rPr>
                <a:t>IFO </a:t>
              </a:r>
              <a:r>
                <a:rPr lang="it-IT" sz="1600" b="1" i="1" dirty="0" err="1">
                  <a:solidFill>
                    <a:srgbClr val="FF0000"/>
                  </a:solidFill>
                  <a:latin typeface="Calibri" pitchFamily="34" charset="0"/>
                </a:rPr>
                <a:t>readout</a:t>
              </a:r>
              <a:r>
                <a:rPr lang="it-IT" sz="1600" b="1" i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it-IT" sz="1600" b="1" i="1" dirty="0" err="1">
                  <a:solidFill>
                    <a:srgbClr val="FF0000"/>
                  </a:solidFill>
                  <a:latin typeface="Calibri" pitchFamily="34" charset="0"/>
                </a:rPr>
                <a:t>noise</a:t>
              </a:r>
              <a:endParaRPr lang="it-IT" sz="1600" b="1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7" name="Oval 76"/>
          <p:cNvSpPr>
            <a:spLocks noChangeArrowheads="1"/>
          </p:cNvSpPr>
          <p:nvPr/>
        </p:nvSpPr>
        <p:spPr bwMode="auto">
          <a:xfrm>
            <a:off x="6215063" y="3770303"/>
            <a:ext cx="792467" cy="693769"/>
          </a:xfrm>
          <a:prstGeom prst="ellips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8" name="TextBox 92"/>
          <p:cNvSpPr txBox="1">
            <a:spLocks noChangeArrowheads="1"/>
          </p:cNvSpPr>
          <p:nvPr/>
        </p:nvSpPr>
        <p:spPr bwMode="auto">
          <a:xfrm>
            <a:off x="5906239" y="3130539"/>
            <a:ext cx="18167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 i="1" dirty="0" err="1" smtClean="0">
                <a:solidFill>
                  <a:srgbClr val="00B050"/>
                </a:solidFill>
                <a:latin typeface="Calibri" pitchFamily="34" charset="0"/>
              </a:rPr>
              <a:t>Baseline</a:t>
            </a:r>
            <a:r>
              <a:rPr lang="it-IT" sz="1600" b="1" i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it-IT" sz="1600" b="1" i="1" dirty="0" err="1" smtClean="0">
                <a:solidFill>
                  <a:srgbClr val="00B050"/>
                </a:solidFill>
                <a:latin typeface="Calibri" pitchFamily="34" charset="0"/>
              </a:rPr>
              <a:t>distortion</a:t>
            </a:r>
            <a:r>
              <a:rPr lang="it-IT" sz="1600" b="1" i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it-IT" sz="1600" b="1" i="1" dirty="0" err="1" smtClean="0">
                <a:solidFill>
                  <a:srgbClr val="00B050"/>
                </a:solidFill>
                <a:latin typeface="Calibri" pitchFamily="34" charset="0"/>
              </a:rPr>
              <a:t>negligible</a:t>
            </a:r>
            <a:endParaRPr lang="it-IT" sz="16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59" name="Oval 76"/>
          <p:cNvSpPr>
            <a:spLocks noChangeArrowheads="1"/>
          </p:cNvSpPr>
          <p:nvPr/>
        </p:nvSpPr>
        <p:spPr bwMode="auto">
          <a:xfrm>
            <a:off x="3571868" y="3643314"/>
            <a:ext cx="2714644" cy="1000132"/>
          </a:xfrm>
          <a:prstGeom prst="ellips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b="1" dirty="0">
              <a:solidFill>
                <a:srgbClr val="00B050"/>
              </a:solidFill>
              <a:latin typeface="Calibri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1000100" y="5143512"/>
            <a:ext cx="7430302" cy="2005910"/>
            <a:chOff x="1000100" y="5143512"/>
            <a:chExt cx="7430302" cy="2005910"/>
          </a:xfrm>
        </p:grpSpPr>
        <p:graphicFrame>
          <p:nvGraphicFramePr>
            <p:cNvPr id="162823" name="Object 7"/>
            <p:cNvGraphicFramePr>
              <a:graphicFrameLocks noChangeAspect="1"/>
            </p:cNvGraphicFramePr>
            <p:nvPr/>
          </p:nvGraphicFramePr>
          <p:xfrm>
            <a:off x="1000100" y="5143512"/>
            <a:ext cx="6102350" cy="768350"/>
          </p:xfrm>
          <a:graphic>
            <a:graphicData uri="http://schemas.openxmlformats.org/presentationml/2006/ole">
              <p:oleObj spid="_x0000_s162823" name="Equazione" r:id="rId5" imgW="3632040" imgH="457200" progId="Equation.3">
                <p:embed/>
              </p:oleObj>
            </a:graphicData>
          </a:graphic>
        </p:graphicFrame>
        <p:cxnSp>
          <p:nvCxnSpPr>
            <p:cNvPr id="64" name="Connettore 7 63"/>
            <p:cNvCxnSpPr/>
            <p:nvPr/>
          </p:nvCxnSpPr>
          <p:spPr>
            <a:xfrm rot="16200000" flipH="1">
              <a:off x="4196951" y="4875620"/>
              <a:ext cx="142876" cy="821537"/>
            </a:xfrm>
            <a:prstGeom prst="curvedConnector4">
              <a:avLst>
                <a:gd name="adj1" fmla="val -159999"/>
                <a:gd name="adj2" fmla="val 65217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97"/>
            <p:cNvGrpSpPr>
              <a:grpSpLocks/>
            </p:cNvGrpSpPr>
            <p:nvPr/>
          </p:nvGrpSpPr>
          <p:grpSpPr bwMode="auto">
            <a:xfrm>
              <a:off x="3786182" y="5812687"/>
              <a:ext cx="4644220" cy="1336735"/>
              <a:chOff x="6143504" y="3568448"/>
              <a:chExt cx="4644891" cy="1337469"/>
            </a:xfrm>
          </p:grpSpPr>
          <p:sp>
            <p:nvSpPr>
              <p:cNvPr id="76" name="Right Brace 86"/>
              <p:cNvSpPr/>
              <p:nvPr/>
            </p:nvSpPr>
            <p:spPr>
              <a:xfrm rot="5400000">
                <a:off x="8001082" y="2568248"/>
                <a:ext cx="357383" cy="2357783"/>
              </a:xfrm>
              <a:prstGeom prst="righ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b="1">
                  <a:solidFill>
                    <a:srgbClr val="00B050"/>
                  </a:solidFill>
                </a:endParaRPr>
              </a:p>
            </p:txBody>
          </p:sp>
          <p:sp>
            <p:nvSpPr>
              <p:cNvPr id="77" name="TextBox 87"/>
              <p:cNvSpPr txBox="1">
                <a:spLocks noChangeArrowheads="1"/>
              </p:cNvSpPr>
              <p:nvPr/>
            </p:nvSpPr>
            <p:spPr bwMode="auto">
              <a:xfrm>
                <a:off x="6143504" y="3828108"/>
                <a:ext cx="4644891" cy="1077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0000"/>
                    </a:solidFill>
                  </a:rPr>
                  <a:t>LPF instrument noise</a:t>
                </a:r>
              </a:p>
              <a:p>
                <a:pPr algn="ctr"/>
                <a:r>
                  <a:rPr lang="en-US" sz="2400" b="1" dirty="0" smtClean="0">
                    <a:solidFill>
                      <a:srgbClr val="FF0000"/>
                    </a:solidFill>
                  </a:rPr>
                  <a:t> as force measurement test bench</a:t>
                </a:r>
              </a:p>
              <a:p>
                <a:pPr algn="ctr"/>
                <a:endParaRPr lang="it-IT" sz="1600" b="1" i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8" name="Rettangolo 77"/>
            <p:cNvSpPr/>
            <p:nvPr/>
          </p:nvSpPr>
          <p:spPr>
            <a:xfrm>
              <a:off x="4643438" y="5143512"/>
              <a:ext cx="2357454" cy="71438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9" name="Rettangolo 78"/>
          <p:cNvSpPr/>
          <p:nvPr/>
        </p:nvSpPr>
        <p:spPr>
          <a:xfrm>
            <a:off x="214282" y="142852"/>
            <a:ext cx="892971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LPF instrument noise as force measurement test bench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8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str_li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8143932" cy="53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1928802"/>
            <a:ext cx="3307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LPF </a:t>
            </a:r>
            <a:r>
              <a:rPr lang="it-IT" sz="1600" b="1" dirty="0" err="1" smtClean="0">
                <a:solidFill>
                  <a:schemeClr val="bg1"/>
                </a:solidFill>
              </a:rPr>
              <a:t>acceleration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noise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requirement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754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LPF </a:t>
            </a:r>
            <a:r>
              <a:rPr lang="it-IT" sz="2400" dirty="0" err="1" smtClean="0">
                <a:solidFill>
                  <a:schemeClr val="tx2"/>
                </a:solidFill>
              </a:rPr>
              <a:t>instrument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limit</a:t>
            </a:r>
            <a:r>
              <a:rPr lang="it-IT" sz="2400" dirty="0" smtClean="0">
                <a:solidFill>
                  <a:schemeClr val="tx2"/>
                </a:solidFill>
              </a:rPr>
              <a:t>: </a:t>
            </a:r>
            <a:r>
              <a:rPr lang="it-IT" sz="2400" dirty="0" err="1" smtClean="0">
                <a:solidFill>
                  <a:schemeClr val="tx2"/>
                </a:solidFill>
              </a:rPr>
              <a:t>fluctuations</a:t>
            </a:r>
            <a:r>
              <a:rPr lang="it-IT" sz="2400" dirty="0" smtClean="0">
                <a:solidFill>
                  <a:schemeClr val="tx2"/>
                </a:solidFill>
              </a:rPr>
              <a:t> in </a:t>
            </a:r>
            <a:r>
              <a:rPr lang="it-IT" sz="2400" dirty="0" err="1" smtClean="0">
                <a:solidFill>
                  <a:schemeClr val="tx2"/>
                </a:solidFill>
              </a:rPr>
              <a:t>actuation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force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along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i="1" dirty="0" smtClean="0">
                <a:solidFill>
                  <a:schemeClr val="tx2"/>
                </a:solidFill>
              </a:rPr>
              <a:t>x</a:t>
            </a:r>
            <a:endParaRPr lang="it-IT" sz="2400" i="1" dirty="0">
              <a:solidFill>
                <a:schemeClr val="tx2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357290" y="3571876"/>
            <a:ext cx="2924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LISA</a:t>
            </a: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</a:rPr>
              <a:t>acceleration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noise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requirement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14282" y="142852"/>
            <a:ext cx="892971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LPF instrument noise as force measurement test bench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57290" y="4143380"/>
            <a:ext cx="2949846" cy="58477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</a:rPr>
              <a:t>From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measurements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ctr"/>
            <a:r>
              <a:rPr lang="it-IT" sz="1600" b="1" dirty="0" err="1" smtClean="0">
                <a:solidFill>
                  <a:srgbClr val="FF0000"/>
                </a:solidFill>
              </a:rPr>
              <a:t>with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FM+EM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</a:rPr>
              <a:t>entire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chain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43042" y="4714884"/>
            <a:ext cx="2085827" cy="584775"/>
          </a:xfrm>
          <a:prstGeom prst="rect">
            <a:avLst/>
          </a:prstGeom>
          <a:solidFill>
            <a:schemeClr val="tx1"/>
          </a:solidFill>
          <a:ln>
            <a:solidFill>
              <a:srgbClr val="3E24FC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3E24FC"/>
                </a:solidFill>
              </a:rPr>
              <a:t>From</a:t>
            </a:r>
            <a:r>
              <a:rPr lang="it-IT" sz="1600" b="1" dirty="0" smtClean="0">
                <a:solidFill>
                  <a:srgbClr val="3E24FC"/>
                </a:solidFill>
              </a:rPr>
              <a:t> </a:t>
            </a:r>
            <a:r>
              <a:rPr lang="it-IT" sz="1600" b="1" dirty="0" err="1" smtClean="0">
                <a:solidFill>
                  <a:srgbClr val="3E24FC"/>
                </a:solidFill>
              </a:rPr>
              <a:t>measurements</a:t>
            </a:r>
            <a:endParaRPr lang="it-IT" sz="1600" b="1" dirty="0" smtClean="0">
              <a:solidFill>
                <a:srgbClr val="3E24FC"/>
              </a:solidFill>
            </a:endParaRPr>
          </a:p>
          <a:p>
            <a:r>
              <a:rPr lang="it-IT" sz="1600" b="1" dirty="0" err="1" smtClean="0">
                <a:solidFill>
                  <a:srgbClr val="3E24FC"/>
                </a:solidFill>
              </a:rPr>
              <a:t>with</a:t>
            </a:r>
            <a:r>
              <a:rPr lang="it-IT" sz="1600" b="1" dirty="0" smtClean="0">
                <a:solidFill>
                  <a:srgbClr val="3E24FC"/>
                </a:solidFill>
              </a:rPr>
              <a:t> flight </a:t>
            </a:r>
            <a:r>
              <a:rPr lang="it-IT" sz="1600" b="1" dirty="0" err="1" smtClean="0">
                <a:solidFill>
                  <a:srgbClr val="3E24FC"/>
                </a:solidFill>
              </a:rPr>
              <a:t>model</a:t>
            </a:r>
            <a:r>
              <a:rPr lang="it-IT" sz="1600" b="1" dirty="0" smtClean="0">
                <a:solidFill>
                  <a:srgbClr val="3E24FC"/>
                </a:solidFill>
              </a:rPr>
              <a:t> FEE</a:t>
            </a:r>
            <a:endParaRPr lang="it-IT" sz="1600" b="1" dirty="0">
              <a:solidFill>
                <a:srgbClr val="3E24F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58" y="0"/>
            <a:ext cx="8501122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LISA </a:t>
            </a:r>
            <a:r>
              <a:rPr lang="it-IT" sz="2400" b="1" dirty="0" err="1" smtClean="0"/>
              <a:t>Pathfinder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current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estimation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of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leading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sources</a:t>
            </a:r>
            <a:r>
              <a:rPr lang="it-IT" sz="2400" b="1" dirty="0" smtClean="0"/>
              <a:t> </a:t>
            </a:r>
          </a:p>
          <a:p>
            <a:pPr algn="ctr"/>
            <a:r>
              <a:rPr lang="it-IT" sz="2400" b="1" dirty="0" err="1" smtClean="0"/>
              <a:t>of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differential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force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disturbances</a:t>
            </a:r>
            <a:r>
              <a:rPr lang="it-IT" sz="2400" b="1" dirty="0" smtClean="0"/>
              <a:t> @ 1 </a:t>
            </a:r>
            <a:r>
              <a:rPr lang="it-IT" sz="2400" b="1" dirty="0" err="1" smtClean="0"/>
              <a:t>mHz</a:t>
            </a:r>
            <a:endParaRPr lang="it-IT" sz="2400" b="1" dirty="0" smtClean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lum bright="-14000" contrast="14000"/>
          </a:blip>
          <a:srcRect/>
          <a:stretch>
            <a:fillRect/>
          </a:stretch>
        </p:blipFill>
        <p:spPr bwMode="auto">
          <a:xfrm>
            <a:off x="428596" y="1265211"/>
            <a:ext cx="7405912" cy="559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428596" y="4643446"/>
            <a:ext cx="7358114" cy="357190"/>
          </a:xfrm>
          <a:prstGeom prst="rect">
            <a:avLst/>
          </a:prstGeom>
          <a:solidFill>
            <a:srgbClr val="FF0000">
              <a:alpha val="3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28596" y="5429264"/>
            <a:ext cx="7358114" cy="428628"/>
          </a:xfrm>
          <a:prstGeom prst="rect">
            <a:avLst/>
          </a:prstGeom>
          <a:solidFill>
            <a:srgbClr val="FF0000">
              <a:alpha val="3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28596" y="2500306"/>
            <a:ext cx="7358114" cy="428628"/>
          </a:xfrm>
          <a:prstGeom prst="rect">
            <a:avLst/>
          </a:prstGeom>
          <a:solidFill>
            <a:srgbClr val="FFFF00">
              <a:alpha val="2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428596" y="3143248"/>
            <a:ext cx="7358114" cy="214314"/>
          </a:xfrm>
          <a:prstGeom prst="rect">
            <a:avLst/>
          </a:prstGeom>
          <a:solidFill>
            <a:srgbClr val="FFFF00">
              <a:alpha val="2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28596" y="3786190"/>
            <a:ext cx="7358114" cy="214314"/>
          </a:xfrm>
          <a:prstGeom prst="rect">
            <a:avLst/>
          </a:prstGeom>
          <a:solidFill>
            <a:srgbClr val="FFFF00">
              <a:alpha val="2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28596" y="4000504"/>
            <a:ext cx="7358114" cy="642942"/>
          </a:xfrm>
          <a:prstGeom prst="rect">
            <a:avLst/>
          </a:prstGeom>
          <a:solidFill>
            <a:srgbClr val="51FB59">
              <a:alpha val="30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28596" y="3357562"/>
            <a:ext cx="7358114" cy="428628"/>
          </a:xfrm>
          <a:prstGeom prst="rect">
            <a:avLst/>
          </a:prstGeom>
          <a:solidFill>
            <a:srgbClr val="FF0000">
              <a:alpha val="3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28596" y="2928934"/>
            <a:ext cx="7358114" cy="214314"/>
          </a:xfrm>
          <a:prstGeom prst="rect">
            <a:avLst/>
          </a:prstGeom>
          <a:solidFill>
            <a:srgbClr val="FF0000">
              <a:alpha val="37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28596" y="5000636"/>
            <a:ext cx="7358114" cy="428628"/>
          </a:xfrm>
          <a:prstGeom prst="rect">
            <a:avLst/>
          </a:prstGeom>
          <a:solidFill>
            <a:srgbClr val="51FB59">
              <a:alpha val="30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28596" y="5857892"/>
            <a:ext cx="7358114" cy="428628"/>
          </a:xfrm>
          <a:prstGeom prst="rect">
            <a:avLst/>
          </a:prstGeom>
          <a:solidFill>
            <a:srgbClr val="51FB59">
              <a:alpha val="30000"/>
            </a:srgb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3357554" y="2428868"/>
            <a:ext cx="428628" cy="428628"/>
          </a:xfrm>
          <a:prstGeom prst="ellipse">
            <a:avLst/>
          </a:prstGeom>
          <a:noFill/>
          <a:ln w="31750">
            <a:solidFill>
              <a:srgbClr val="3E2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3428992" y="6143644"/>
            <a:ext cx="428628" cy="428628"/>
          </a:xfrm>
          <a:prstGeom prst="ellipse">
            <a:avLst/>
          </a:prstGeom>
          <a:noFill/>
          <a:ln w="31750">
            <a:solidFill>
              <a:srgbClr val="3E2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000232" y="241559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5">
                    <a:lumMod val="75000"/>
                  </a:schemeClr>
                </a:solidFill>
              </a:rPr>
              <a:t>Free-flight</a:t>
            </a:r>
            <a:endParaRPr lang="it-IT" sz="1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it-IT" sz="1600" b="1" dirty="0" err="1" smtClean="0">
                <a:solidFill>
                  <a:schemeClr val="accent5">
                    <a:lumMod val="75000"/>
                  </a:schemeClr>
                </a:solidFill>
              </a:rPr>
              <a:t>mode</a:t>
            </a:r>
            <a:r>
              <a:rPr lang="it-IT" sz="1600" dirty="0" err="1" smtClean="0"/>
              <a:t>r</a:t>
            </a: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000760" y="6215082"/>
            <a:ext cx="297389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30 (LPF </a:t>
            </a:r>
            <a:r>
              <a:rPr lang="it-IT" sz="2400" b="1" dirty="0" err="1" smtClean="0">
                <a:solidFill>
                  <a:srgbClr val="FF0000"/>
                </a:solidFill>
              </a:rPr>
              <a:t>requirement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8" name="Text Box 4"/>
          <p:cNvSpPr txBox="1">
            <a:spLocks noChangeArrowheads="1"/>
          </p:cNvSpPr>
          <p:nvPr/>
        </p:nvSpPr>
        <p:spPr bwMode="auto">
          <a:xfrm>
            <a:off x="1142976" y="214290"/>
            <a:ext cx="656429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b="1" dirty="0" smtClean="0"/>
              <a:t>On </a:t>
            </a:r>
            <a:r>
              <a:rPr lang="it-IT" sz="2800" b="1" dirty="0" err="1" smtClean="0"/>
              <a:t>ground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testing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with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torsion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pendulum</a:t>
            </a:r>
            <a:endParaRPr lang="it-IT" sz="2800" b="1" dirty="0"/>
          </a:p>
        </p:txBody>
      </p:sp>
      <p:pic>
        <p:nvPicPr>
          <p:cNvPr id="54375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214818"/>
            <a:ext cx="114276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000108"/>
            <a:ext cx="27479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340816"/>
            <a:ext cx="3348031" cy="251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357694"/>
            <a:ext cx="3509625" cy="264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357694"/>
            <a:ext cx="3571900" cy="266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ubo 13"/>
          <p:cNvSpPr/>
          <p:nvPr/>
        </p:nvSpPr>
        <p:spPr>
          <a:xfrm>
            <a:off x="1928794" y="3071810"/>
            <a:ext cx="1143008" cy="1143008"/>
          </a:xfrm>
          <a:prstGeom prst="cube">
            <a:avLst/>
          </a:prstGeom>
          <a:solidFill>
            <a:schemeClr val="bg2">
              <a:lumMod val="40000"/>
              <a:lumOff val="60000"/>
              <a:alpha val="66000"/>
            </a:schemeClr>
          </a:solidFill>
          <a:ln w="31750"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50800" dir="5400000" algn="ctr" rotWithShape="0">
              <a:schemeClr val="tx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571612"/>
            <a:ext cx="2500330" cy="275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0"/>
          <p:cNvSpPr txBox="1"/>
          <p:nvPr/>
        </p:nvSpPr>
        <p:spPr>
          <a:xfrm>
            <a:off x="1000100" y="85552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1-mass </a:t>
            </a:r>
            <a:r>
              <a:rPr lang="it-IT" dirty="0" err="1" smtClean="0"/>
              <a:t>torsion</a:t>
            </a:r>
            <a:r>
              <a:rPr lang="it-IT" dirty="0" smtClean="0"/>
              <a:t> </a:t>
            </a:r>
            <a:r>
              <a:rPr lang="it-IT" dirty="0" err="1" smtClean="0"/>
              <a:t>pendulum</a:t>
            </a:r>
            <a:endParaRPr lang="it-IT" dirty="0" smtClean="0"/>
          </a:p>
          <a:p>
            <a:pPr algn="ctr"/>
            <a:r>
              <a:rPr lang="it-IT" dirty="0" err="1" smtClean="0"/>
              <a:t>Torques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>
                <a:sym typeface="Wingdings" pitchFamily="2" charset="2"/>
              </a:rPr>
              <a:t>Force</a:t>
            </a:r>
            <a:endParaRPr lang="it-IT" dirty="0"/>
          </a:p>
        </p:txBody>
      </p:sp>
      <p:sp>
        <p:nvSpPr>
          <p:cNvPr id="18" name="TextBox 11"/>
          <p:cNvSpPr txBox="1"/>
          <p:nvPr/>
        </p:nvSpPr>
        <p:spPr>
          <a:xfrm>
            <a:off x="5572132" y="928670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4-mass </a:t>
            </a:r>
            <a:r>
              <a:rPr lang="it-IT" dirty="0" err="1" smtClean="0"/>
              <a:t>torsion</a:t>
            </a:r>
            <a:r>
              <a:rPr lang="it-IT" dirty="0" smtClean="0"/>
              <a:t> </a:t>
            </a:r>
            <a:r>
              <a:rPr lang="it-IT" dirty="0" err="1" smtClean="0"/>
              <a:t>pendulum</a:t>
            </a:r>
            <a:endParaRPr lang="it-IT" dirty="0" smtClean="0"/>
          </a:p>
          <a:p>
            <a:pPr algn="ctr"/>
            <a:r>
              <a:rPr lang="it-IT" dirty="0" err="1" smtClean="0"/>
              <a:t>direct</a:t>
            </a:r>
            <a:r>
              <a:rPr lang="it-IT" dirty="0" smtClean="0"/>
              <a:t> </a:t>
            </a:r>
            <a:r>
              <a:rPr lang="it-IT" dirty="0" err="1" smtClean="0"/>
              <a:t>force</a:t>
            </a:r>
            <a:r>
              <a:rPr lang="it-IT" dirty="0" smtClean="0"/>
              <a:t> </a:t>
            </a:r>
            <a:r>
              <a:rPr lang="it-IT" dirty="0" err="1" smtClean="0"/>
              <a:t>sensitivity</a:t>
            </a:r>
            <a:endParaRPr lang="it-IT" dirty="0"/>
          </a:p>
        </p:txBody>
      </p:sp>
      <p:sp>
        <p:nvSpPr>
          <p:cNvPr id="15" name="Cubo 14"/>
          <p:cNvSpPr/>
          <p:nvPr/>
        </p:nvSpPr>
        <p:spPr>
          <a:xfrm>
            <a:off x="7286644" y="3286124"/>
            <a:ext cx="928694" cy="857256"/>
          </a:xfrm>
          <a:prstGeom prst="cube">
            <a:avLst/>
          </a:prstGeom>
          <a:solidFill>
            <a:schemeClr val="bg2">
              <a:lumMod val="40000"/>
              <a:lumOff val="60000"/>
              <a:alpha val="66000"/>
            </a:schemeClr>
          </a:solidFill>
          <a:ln w="31750"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50800" dir="5400000" algn="ctr" rotWithShape="0">
              <a:schemeClr val="tx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71538" y="1357298"/>
            <a:ext cx="750099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</a:rPr>
              <a:t>Upper </a:t>
            </a:r>
            <a:r>
              <a:rPr lang="it-IT" sz="2400" dirty="0" err="1" smtClean="0">
                <a:solidFill>
                  <a:schemeClr val="tx2"/>
                </a:solidFill>
              </a:rPr>
              <a:t>limits</a:t>
            </a:r>
            <a:r>
              <a:rPr lang="it-IT" sz="2400" dirty="0" smtClean="0">
                <a:solidFill>
                  <a:schemeClr val="tx2"/>
                </a:solidFill>
              </a:rPr>
              <a:t> on GRS </a:t>
            </a:r>
            <a:r>
              <a:rPr lang="it-IT" sz="2400" dirty="0" err="1" smtClean="0">
                <a:solidFill>
                  <a:schemeClr val="tx2"/>
                </a:solidFill>
              </a:rPr>
              <a:t>force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noise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endParaRPr lang="it-IT" sz="2400" b="1" dirty="0" smtClean="0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1285852" y="2214554"/>
            <a:ext cx="684033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Characterizing </a:t>
            </a:r>
            <a:r>
              <a:rPr lang="en-US" sz="2400" dirty="0" smtClean="0">
                <a:solidFill>
                  <a:schemeClr val="tx2"/>
                </a:solidFill>
              </a:rPr>
              <a:t>GRS </a:t>
            </a:r>
            <a:r>
              <a:rPr lang="en-US" sz="2400" dirty="0">
                <a:solidFill>
                  <a:schemeClr val="tx2"/>
                </a:solidFill>
              </a:rPr>
              <a:t>related noise </a:t>
            </a:r>
            <a:r>
              <a:rPr lang="en-US" sz="2400" dirty="0" smtClean="0">
                <a:solidFill>
                  <a:schemeClr val="tx2"/>
                </a:solidFill>
              </a:rPr>
              <a:t>sources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85786" y="3214686"/>
            <a:ext cx="792961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dirty="0" err="1" smtClean="0"/>
              <a:t>Not</a:t>
            </a:r>
            <a:r>
              <a:rPr lang="it-IT" sz="2800" dirty="0" smtClean="0"/>
              <a:t> sensitive </a:t>
            </a:r>
            <a:r>
              <a:rPr lang="it-IT" sz="2800" dirty="0" err="1" smtClean="0"/>
              <a:t>to</a:t>
            </a:r>
            <a:r>
              <a:rPr lang="it-IT" sz="2800" dirty="0" smtClean="0"/>
              <a:t> bulk </a:t>
            </a:r>
            <a:r>
              <a:rPr lang="it-IT" sz="2800" dirty="0" err="1" smtClean="0"/>
              <a:t>forces</a:t>
            </a:r>
            <a:r>
              <a:rPr lang="it-IT" sz="2800" dirty="0" smtClean="0"/>
              <a:t> (</a:t>
            </a:r>
            <a:r>
              <a:rPr lang="it-IT" sz="2800" dirty="0" err="1" smtClean="0"/>
              <a:t>gravity</a:t>
            </a:r>
            <a:r>
              <a:rPr lang="it-IT" sz="2800" dirty="0" smtClean="0"/>
              <a:t>, </a:t>
            </a:r>
            <a:r>
              <a:rPr lang="it-IT" sz="2800" dirty="0" err="1" smtClean="0"/>
              <a:t>magnetism</a:t>
            </a:r>
            <a:r>
              <a:rPr lang="it-IT" sz="2400" dirty="0" smtClean="0"/>
              <a:t>)…</a:t>
            </a:r>
            <a:r>
              <a:rPr lang="it-IT" sz="2800" dirty="0" smtClean="0"/>
              <a:t>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42844" y="1785926"/>
            <a:ext cx="216758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GRS </a:t>
            </a:r>
            <a:r>
              <a:rPr lang="it-IT" dirty="0" err="1" smtClean="0">
                <a:solidFill>
                  <a:schemeClr val="tx2"/>
                </a:solidFill>
              </a:rPr>
              <a:t>related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it-IT" dirty="0" err="1" smtClean="0">
                <a:solidFill>
                  <a:schemeClr val="tx2"/>
                </a:solidFill>
              </a:rPr>
              <a:t>noise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sources</a:t>
            </a:r>
            <a:endParaRPr lang="it-IT" dirty="0" smtClean="0">
              <a:solidFill>
                <a:schemeClr val="tx2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rot="16200000" flipH="1">
            <a:off x="1000100" y="2500306"/>
            <a:ext cx="1214446" cy="121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1000100" y="2500306"/>
            <a:ext cx="6429420" cy="121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4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/>
      <p:bldP spid="18" grpId="0"/>
      <p:bldP spid="15" grpId="0" animBg="1"/>
      <p:bldP spid="15" grpId="1" animBg="1"/>
      <p:bldP spid="22" grpId="0" animBg="1"/>
      <p:bldP spid="543752" grpId="0" animBg="1"/>
      <p:bldP spid="23" grpId="0" animBg="1"/>
      <p:bldP spid="24" grpId="0" animBg="1"/>
      <p:bldP spid="2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tx1">
            <a:lumMod val="65000"/>
          </a:schemeClr>
        </a:solidFill>
        <a:ln w="317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5149</TotalTime>
  <Words>2296</Words>
  <Application>Microsoft Office PowerPoint</Application>
  <PresentationFormat>Presentazione su schermo (4:3)</PresentationFormat>
  <Paragraphs>320</Paragraphs>
  <Slides>24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7" baseType="lpstr">
      <vt:lpstr>Metro</vt:lpstr>
      <vt:lpstr>Equation</vt:lpstr>
      <vt:lpstr>Equazione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rita</dc:creator>
  <cp:lastModifiedBy>rita</cp:lastModifiedBy>
  <cp:revision>144</cp:revision>
  <dcterms:created xsi:type="dcterms:W3CDTF">2011-05-12T21:28:39Z</dcterms:created>
  <dcterms:modified xsi:type="dcterms:W3CDTF">2011-05-24T11:53:45Z</dcterms:modified>
</cp:coreProperties>
</file>