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61" r:id="rId3"/>
    <p:sldId id="263" r:id="rId4"/>
    <p:sldId id="268" r:id="rId5"/>
    <p:sldId id="270" r:id="rId6"/>
    <p:sldId id="264" r:id="rId7"/>
    <p:sldId id="292" r:id="rId8"/>
    <p:sldId id="282" r:id="rId9"/>
    <p:sldId id="293" r:id="rId10"/>
    <p:sldId id="271" r:id="rId11"/>
    <p:sldId id="265" r:id="rId12"/>
    <p:sldId id="301" r:id="rId13"/>
    <p:sldId id="302" r:id="rId14"/>
    <p:sldId id="283" r:id="rId15"/>
    <p:sldId id="266" r:id="rId16"/>
    <p:sldId id="257" r:id="rId17"/>
    <p:sldId id="299" r:id="rId18"/>
    <p:sldId id="286" r:id="rId19"/>
    <p:sldId id="298" r:id="rId20"/>
    <p:sldId id="275" r:id="rId21"/>
    <p:sldId id="277" r:id="rId22"/>
    <p:sldId id="260" r:id="rId23"/>
    <p:sldId id="281" r:id="rId24"/>
    <p:sldId id="280" r:id="rId25"/>
    <p:sldId id="288" r:id="rId26"/>
    <p:sldId id="289" r:id="rId27"/>
    <p:sldId id="300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-7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D0DB42-06EF-1142-9BF4-1B4DC835DEEF}" type="datetimeFigureOut">
              <a:rPr lang="en-US" smtClean="0"/>
              <a:t>5/23/11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113E62-CD47-734C-B894-70B31DC8F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5613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19C64-47B4-7B47-BE6C-98DB85A4A0E7}" type="datetimeFigureOut">
              <a:rPr lang="en-US" smtClean="0"/>
              <a:t>5/23/11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9DF8EE-E6ED-1945-B542-CBB782179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4523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May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Elba GWADW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48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May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Elba GWADW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095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May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Elba GWADW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951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May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Elba GWADW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696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May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Elba GWADW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972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May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Elba GWADW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824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May 2011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Elba GWADW 2011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992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May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Elba GWADW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069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May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Elba GWADW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111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May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Elba GWADW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397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May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Elba GWADW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920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23 May 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Elba GWADW 2011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B16C4-A713-AA46-8640-B27DFBF480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Macintosh HD:Users:ric:Desktop:passive SEI:a HAM mechanics:a-HAM-SAS:a-drawings for bids:a-Ham_51100:HAM_seismbuster.logo.pdf"/>
          <p:cNvPicPr/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1" y="0"/>
            <a:ext cx="1208616" cy="1148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73334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PNG"/><Relationship Id="rId5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Relationship Id="rId3" Type="http://schemas.openxmlformats.org/officeDocument/2006/relationships/image" Target="../media/image25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Relationship Id="rId3" Type="http://schemas.openxmlformats.org/officeDocument/2006/relationships/image" Target="../media/image27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Relationship Id="rId3" Type="http://schemas.openxmlformats.org/officeDocument/2006/relationships/image" Target="../media/image31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1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24.emf"/><Relationship Id="rId5" Type="http://schemas.openxmlformats.org/officeDocument/2006/relationships/image" Target="../media/image28.emf"/><Relationship Id="rId6" Type="http://schemas.openxmlformats.org/officeDocument/2006/relationships/image" Target="../media/image17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LCGT Seismic Attenuation System</a:t>
            </a:r>
            <a:br>
              <a:rPr lang="en-US" dirty="0" smtClean="0"/>
            </a:br>
            <a:r>
              <a:rPr lang="en-US" dirty="0" smtClean="0"/>
              <a:t>LCGT-SAS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 </a:t>
            </a:r>
            <a:r>
              <a:rPr lang="en-US" dirty="0"/>
              <a:t>R. </a:t>
            </a:r>
            <a:r>
              <a:rPr lang="en-US" dirty="0" smtClean="0"/>
              <a:t>DeSalvo, H</a:t>
            </a:r>
            <a:r>
              <a:rPr lang="en-US" dirty="0"/>
              <a:t>. </a:t>
            </a:r>
            <a:r>
              <a:rPr lang="en-US" dirty="0" err="1"/>
              <a:t>Ishizaki</a:t>
            </a:r>
            <a:r>
              <a:rPr lang="en-US" dirty="0"/>
              <a:t>, E. </a:t>
            </a:r>
            <a:r>
              <a:rPr lang="en-US" dirty="0" err="1"/>
              <a:t>Majorana</a:t>
            </a:r>
            <a:r>
              <a:rPr lang="en-US" dirty="0"/>
              <a:t>, </a:t>
            </a:r>
            <a:r>
              <a:rPr lang="en-US" dirty="0" err="1" smtClean="0"/>
              <a:t>T.Sekiguchi</a:t>
            </a:r>
            <a:r>
              <a:rPr lang="en-US" dirty="0" smtClean="0"/>
              <a:t>, </a:t>
            </a:r>
            <a:r>
              <a:rPr lang="en-US" dirty="0"/>
              <a:t>R. Takahashi</a:t>
            </a:r>
            <a:r>
              <a:rPr lang="en-US"/>
              <a:t>, </a:t>
            </a:r>
            <a:endParaRPr lang="en-US" smtClean="0"/>
          </a:p>
          <a:p>
            <a:r>
              <a:rPr lang="en-US" smtClean="0"/>
              <a:t>A</a:t>
            </a:r>
            <a:r>
              <a:rPr lang="en-US" dirty="0" smtClean="0"/>
              <a:t>. </a:t>
            </a:r>
            <a:r>
              <a:rPr lang="en-US" dirty="0" err="1"/>
              <a:t>Takamori</a:t>
            </a:r>
            <a:r>
              <a:rPr lang="en-US" dirty="0"/>
              <a:t>, T. Uchiyama</a:t>
            </a:r>
            <a:r>
              <a:rPr lang="en-US" dirty="0" smtClean="0"/>
              <a:t>, K. Yamamoto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May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Elba GWADW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698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 damping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166" y="1417638"/>
            <a:ext cx="5916224" cy="4991896"/>
          </a:xfrm>
        </p:spPr>
        <p:txBody>
          <a:bodyPr>
            <a:normAutofit/>
          </a:bodyPr>
          <a:lstStyle/>
          <a:p>
            <a:r>
              <a:rPr lang="en-US" dirty="0" smtClean="0"/>
              <a:t>accelerometers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TAMA accelerometers</a:t>
            </a:r>
          </a:p>
          <a:p>
            <a:pPr marL="0" indent="0">
              <a:buNone/>
            </a:pPr>
            <a:r>
              <a:rPr lang="en-US" sz="2400" dirty="0" smtClean="0"/>
              <a:t>Improved at AEI and Salerno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active seismic attenuation</a:t>
            </a:r>
            <a:endParaRPr lang="en-US" dirty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0873" y="1255909"/>
            <a:ext cx="2578100" cy="40640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6188389" y="1150993"/>
            <a:ext cx="2052786" cy="4365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611301" y="1150993"/>
            <a:ext cx="2577088" cy="8146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952431" y="1965619"/>
            <a:ext cx="244721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May 2011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Elba GWADW 2011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10</a:t>
            </a:fld>
            <a:endParaRPr lang="en-US"/>
          </a:p>
        </p:txBody>
      </p:sp>
      <p:pic>
        <p:nvPicPr>
          <p:cNvPr id="17" name="Picture 16" descr="rm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55" y="3492309"/>
            <a:ext cx="4776289" cy="3229166"/>
          </a:xfrm>
          <a:prstGeom prst="rect">
            <a:avLst/>
          </a:prstGeom>
        </p:spPr>
      </p:pic>
      <p:sp>
        <p:nvSpPr>
          <p:cNvPr id="18" name="Donut 17"/>
          <p:cNvSpPr/>
          <p:nvPr/>
        </p:nvSpPr>
        <p:spPr>
          <a:xfrm>
            <a:off x="2207563" y="3794672"/>
            <a:ext cx="916637" cy="831502"/>
          </a:xfrm>
          <a:prstGeom prst="donut">
            <a:avLst>
              <a:gd name="adj" fmla="val 681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764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re-attenuation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40959"/>
            <a:ext cx="5227249" cy="408520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LCGT SAS has an </a:t>
            </a:r>
            <a:r>
              <a:rPr lang="en-US" dirty="0" smtClean="0">
                <a:solidFill>
                  <a:srgbClr val="FF0000"/>
                </a:solidFill>
              </a:rPr>
              <a:t>Inverted pendulum</a:t>
            </a:r>
            <a:r>
              <a:rPr lang="en-US" dirty="0" smtClean="0"/>
              <a:t>-</a:t>
            </a:r>
            <a:r>
              <a:rPr lang="en-US" dirty="0" smtClean="0">
                <a:solidFill>
                  <a:srgbClr val="0000FF"/>
                </a:solidFill>
              </a:rPr>
              <a:t>top filter 			</a:t>
            </a:r>
            <a:r>
              <a:rPr lang="en-US" dirty="0" smtClean="0"/>
              <a:t>pre-attenuator stage, 				to deal with:</a:t>
            </a:r>
          </a:p>
          <a:p>
            <a:pPr lvl="1"/>
            <a:r>
              <a:rPr lang="en-US" dirty="0" err="1" smtClean="0"/>
              <a:t>Microseismic</a:t>
            </a:r>
            <a:r>
              <a:rPr lang="en-US" dirty="0" smtClean="0"/>
              <a:t> noise</a:t>
            </a:r>
          </a:p>
          <a:p>
            <a:pPr lvl="1"/>
            <a:r>
              <a:rPr lang="en-US" dirty="0" smtClean="0"/>
              <a:t>Tidal movements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Active seismic attenuation</a:t>
            </a:r>
          </a:p>
        </p:txBody>
      </p:sp>
      <p:pic>
        <p:nvPicPr>
          <p:cNvPr id="8" name="Content Placeholder 11" descr="side view.png"/>
          <p:cNvPicPr>
            <a:picLocks noChangeAspect="1"/>
          </p:cNvPicPr>
          <p:nvPr/>
        </p:nvPicPr>
        <p:blipFill>
          <a:blip r:embed="rId2"/>
          <a:srcRect l="-27026" r="-27026"/>
          <a:stretch>
            <a:fillRect/>
          </a:stretch>
        </p:blipFill>
        <p:spPr>
          <a:xfrm>
            <a:off x="4759007" y="1237576"/>
            <a:ext cx="4958918" cy="2727214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May 2011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Elba GWADW 2011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11</a:t>
            </a:fld>
            <a:endParaRPr lang="en-US"/>
          </a:p>
        </p:txBody>
      </p:sp>
      <p:pic>
        <p:nvPicPr>
          <p:cNvPr id="13" name="Picture 12" descr="2011_0522003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516" y="4108136"/>
            <a:ext cx="3666483" cy="274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7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 Filter / Inverted Pendulum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Prototyped, undergoing tests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May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Elba GWADW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 descr="2011_052200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2" y="2800226"/>
            <a:ext cx="4209662" cy="31572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9565" y="2493252"/>
            <a:ext cx="3892294" cy="346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296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Expected     </a:t>
            </a:r>
            <a:br>
              <a:rPr lang="en-US" dirty="0" smtClean="0"/>
            </a:br>
            <a:r>
              <a:rPr lang="en-US" dirty="0" smtClean="0"/>
              <a:t>reliability and </a:t>
            </a:r>
            <a:r>
              <a:rPr lang="en-US" dirty="0"/>
              <a:t>p</a:t>
            </a:r>
            <a:r>
              <a:rPr lang="en-US" dirty="0" smtClean="0"/>
              <a:t>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May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Elba GWADW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384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LCGT SAS pre-attenuation pedigree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5923673" cy="4708525"/>
          </a:xfrm>
        </p:spPr>
        <p:txBody>
          <a:bodyPr>
            <a:normAutofit/>
          </a:bodyPr>
          <a:lstStyle/>
          <a:p>
            <a:r>
              <a:rPr lang="en-US" dirty="0" smtClean="0"/>
              <a:t>The LCGT SAS </a:t>
            </a:r>
            <a:r>
              <a:rPr lang="en-US" dirty="0" smtClean="0">
                <a:solidFill>
                  <a:srgbClr val="FF0000"/>
                </a:solidFill>
              </a:rPr>
              <a:t>Inverted pendulum </a:t>
            </a:r>
            <a:r>
              <a:rPr lang="en-US" dirty="0" smtClean="0"/>
              <a:t>was successfully tested </a:t>
            </a:r>
            <a:r>
              <a:rPr lang="en-US" dirty="0"/>
              <a:t>in the </a:t>
            </a:r>
            <a:r>
              <a:rPr lang="en-US" dirty="0" smtClean="0"/>
              <a:t>a-</a:t>
            </a:r>
            <a:r>
              <a:rPr lang="en-US" dirty="0"/>
              <a:t>LIGO HAM </a:t>
            </a:r>
            <a:r>
              <a:rPr lang="en-US" dirty="0" smtClean="0"/>
              <a:t>SAS*</a:t>
            </a:r>
            <a:endParaRPr lang="en-US" dirty="0"/>
          </a:p>
          <a:p>
            <a:r>
              <a:rPr lang="en-US" dirty="0" smtClean="0"/>
              <a:t>The LCGT </a:t>
            </a:r>
            <a:r>
              <a:rPr lang="en-US" dirty="0"/>
              <a:t>SAS 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00FF"/>
                </a:solidFill>
              </a:rPr>
              <a:t>top </a:t>
            </a:r>
            <a:r>
              <a:rPr lang="en-US" smtClean="0">
                <a:solidFill>
                  <a:srgbClr val="0000FF"/>
                </a:solidFill>
              </a:rPr>
              <a:t>filter 			</a:t>
            </a:r>
            <a:r>
              <a:rPr lang="en-US" smtClean="0"/>
              <a:t>was </a:t>
            </a:r>
            <a:r>
              <a:rPr lang="en-US" dirty="0" smtClean="0"/>
              <a:t>developed for the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a-</a:t>
            </a:r>
            <a:r>
              <a:rPr lang="en-US" dirty="0"/>
              <a:t>LIGO </a:t>
            </a:r>
            <a:r>
              <a:rPr lang="en-US" dirty="0" smtClean="0"/>
              <a:t>BSC SAS</a:t>
            </a:r>
          </a:p>
          <a:p>
            <a:r>
              <a:rPr lang="en-US" dirty="0" smtClean="0"/>
              <a:t>Performs the same functions of </a:t>
            </a:r>
            <a:r>
              <a:rPr lang="en-US" dirty="0"/>
              <a:t>all three </a:t>
            </a:r>
            <a:r>
              <a:rPr lang="en-US" dirty="0" smtClean="0"/>
              <a:t>a-LIGO </a:t>
            </a:r>
            <a:r>
              <a:rPr lang="en-US" dirty="0"/>
              <a:t>active </a:t>
            </a:r>
            <a:r>
              <a:rPr lang="en-US" dirty="0" smtClean="0"/>
              <a:t>stages.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0873" y="1255909"/>
            <a:ext cx="25781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7251" y="5974980"/>
            <a:ext cx="803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* Further tested in the AEI SAS and Virgo-NIKHEF SAS</a:t>
            </a:r>
            <a:endParaRPr lang="en-US" sz="28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23 May 2011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Elba GWADW 2011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169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7338" y="274638"/>
            <a:ext cx="5341769" cy="934708"/>
          </a:xfrm>
        </p:spPr>
        <p:txBody>
          <a:bodyPr>
            <a:normAutofit/>
          </a:bodyPr>
          <a:lstStyle/>
          <a:p>
            <a:r>
              <a:rPr lang="en-US" dirty="0"/>
              <a:t>A</a:t>
            </a:r>
            <a:r>
              <a:rPr lang="en-US" dirty="0" smtClean="0"/>
              <a:t>ttenuation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1725" y="1417638"/>
            <a:ext cx="5171514" cy="4708525"/>
          </a:xfrm>
        </p:spPr>
        <p:txBody>
          <a:bodyPr>
            <a:normAutofit/>
          </a:bodyPr>
          <a:lstStyle/>
          <a:p>
            <a:r>
              <a:rPr lang="en-US" dirty="0" smtClean="0"/>
              <a:t>Topologically LCGT-SAS is a Virgo-clone with 1.5 less stages than Virgo </a:t>
            </a:r>
            <a:r>
              <a:rPr lang="en-US" sz="2000" dirty="0" smtClean="0"/>
              <a:t>(damping stage)</a:t>
            </a:r>
            <a:endParaRPr lang="en-US" dirty="0" smtClean="0"/>
          </a:p>
          <a:p>
            <a:r>
              <a:rPr lang="en-US" dirty="0" smtClean="0"/>
              <a:t>OK because better seismic weather underground</a:t>
            </a:r>
          </a:p>
          <a:p>
            <a:r>
              <a:rPr lang="en-US" dirty="0" smtClean="0"/>
              <a:t>LCGT SAS is expected to have same or better attenuation capabilities than Virgo</a:t>
            </a:r>
          </a:p>
        </p:txBody>
      </p:sp>
      <p:pic>
        <p:nvPicPr>
          <p:cNvPr id="4" name="Picture 4" descr="S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2472309" cy="6126163"/>
          </a:xfrm>
          <a:prstGeom prst="rect">
            <a:avLst/>
          </a:prstGeom>
          <a:noFill/>
          <a:ln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8852" y="0"/>
            <a:ext cx="1755148" cy="6858000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May 2011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Elba GWADW 2011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751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May 2011</a:t>
            </a:r>
            <a:endParaRPr lang="en-US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Elba GWADW 2011</a:t>
            </a:r>
            <a:endParaRPr lang="en-US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83B65-F065-734D-B21B-E7B7F9F87F32}" type="slidenum">
              <a:rPr lang="en-US"/>
              <a:pPr/>
              <a:t>16</a:t>
            </a:fld>
            <a:endParaRPr lang="en-US"/>
          </a:p>
        </p:txBody>
      </p:sp>
      <p:pic>
        <p:nvPicPr>
          <p:cNvPr id="184324" name="Picture 4" descr="S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8" y="981075"/>
            <a:ext cx="2371725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25" name="AutoShape 5"/>
          <p:cNvSpPr>
            <a:spLocks noChangeArrowheads="1"/>
          </p:cNvSpPr>
          <p:nvPr/>
        </p:nvSpPr>
        <p:spPr bwMode="auto">
          <a:xfrm>
            <a:off x="179388" y="1052513"/>
            <a:ext cx="863600" cy="287337"/>
          </a:xfrm>
          <a:prstGeom prst="rightArrow">
            <a:avLst>
              <a:gd name="adj1" fmla="val 50000"/>
              <a:gd name="adj2" fmla="val 75138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26" name="AutoShape 6"/>
          <p:cNvSpPr>
            <a:spLocks noChangeArrowheads="1"/>
          </p:cNvSpPr>
          <p:nvPr/>
        </p:nvSpPr>
        <p:spPr bwMode="auto">
          <a:xfrm>
            <a:off x="1908175" y="6524625"/>
            <a:ext cx="792163" cy="333375"/>
          </a:xfrm>
          <a:prstGeom prst="rightArrow">
            <a:avLst>
              <a:gd name="adj1" fmla="val 50000"/>
              <a:gd name="adj2" fmla="val 59405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84350" name="Group 30"/>
          <p:cNvGrpSpPr>
            <a:grpSpLocks/>
          </p:cNvGrpSpPr>
          <p:nvPr/>
        </p:nvGrpSpPr>
        <p:grpSpPr bwMode="auto">
          <a:xfrm>
            <a:off x="3889765" y="775493"/>
            <a:ext cx="4564063" cy="5545138"/>
            <a:chOff x="2608" y="618"/>
            <a:chExt cx="2875" cy="3493"/>
          </a:xfrm>
        </p:grpSpPr>
        <p:grpSp>
          <p:nvGrpSpPr>
            <p:cNvPr id="184346" name="Group 26"/>
            <p:cNvGrpSpPr>
              <a:grpSpLocks/>
            </p:cNvGrpSpPr>
            <p:nvPr/>
          </p:nvGrpSpPr>
          <p:grpSpPr bwMode="auto">
            <a:xfrm>
              <a:off x="2608" y="618"/>
              <a:ext cx="2875" cy="3493"/>
              <a:chOff x="2381" y="572"/>
              <a:chExt cx="2875" cy="3493"/>
            </a:xfrm>
          </p:grpSpPr>
          <p:pic>
            <p:nvPicPr>
              <p:cNvPr id="184341" name="Picture 21" descr="SAperformance1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381" y="572"/>
                <a:ext cx="2875" cy="349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grpSp>
            <p:nvGrpSpPr>
              <p:cNvPr id="184342" name="Group 22"/>
              <p:cNvGrpSpPr>
                <a:grpSpLocks/>
              </p:cNvGrpSpPr>
              <p:nvPr/>
            </p:nvGrpSpPr>
            <p:grpSpPr bwMode="auto">
              <a:xfrm>
                <a:off x="3379" y="1979"/>
                <a:ext cx="1330" cy="480"/>
                <a:chOff x="3552" y="1990"/>
                <a:chExt cx="1330" cy="480"/>
              </a:xfrm>
            </p:grpSpPr>
            <p:sp>
              <p:nvSpPr>
                <p:cNvPr id="184343" name="Line 23"/>
                <p:cNvSpPr>
                  <a:spLocks noChangeShapeType="1"/>
                </p:cNvSpPr>
                <p:nvPr/>
              </p:nvSpPr>
              <p:spPr bwMode="auto">
                <a:xfrm>
                  <a:off x="3922" y="1990"/>
                  <a:ext cx="960" cy="480"/>
                </a:xfrm>
                <a:prstGeom prst="line">
                  <a:avLst/>
                </a:prstGeom>
                <a:noFill/>
                <a:ln w="28575">
                  <a:solidFill>
                    <a:srgbClr val="00CC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4344" name="Text Box 24"/>
                <p:cNvSpPr txBox="1">
                  <a:spLocks noChangeArrowheads="1"/>
                </p:cNvSpPr>
                <p:nvPr/>
              </p:nvSpPr>
              <p:spPr bwMode="auto">
                <a:xfrm rot="1530792">
                  <a:off x="3552" y="2044"/>
                  <a:ext cx="882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algn="ctr" eaLnBrk="1" hangingPunct="1"/>
                  <a:r>
                    <a:rPr lang="it-IT" sz="1600">
                      <a:solidFill>
                        <a:srgbClr val="00CC00"/>
                      </a:solidFill>
                      <a:latin typeface="Times New Roman" charset="0"/>
                    </a:rPr>
                    <a:t>Thermal Noise</a:t>
                  </a:r>
                  <a:endParaRPr lang="en-GB" sz="1600">
                    <a:solidFill>
                      <a:srgbClr val="00CC00"/>
                    </a:solidFill>
                    <a:latin typeface="Times New Roman" charset="0"/>
                  </a:endParaRPr>
                </a:p>
              </p:txBody>
            </p:sp>
          </p:grpSp>
          <p:sp>
            <p:nvSpPr>
              <p:cNvPr id="184345" name="AutoShape 25"/>
              <p:cNvSpPr>
                <a:spLocks noChangeArrowheads="1"/>
              </p:cNvSpPr>
              <p:nvPr/>
            </p:nvSpPr>
            <p:spPr bwMode="auto">
              <a:xfrm>
                <a:off x="4286" y="2296"/>
                <a:ext cx="90" cy="91"/>
              </a:xfrm>
              <a:prstGeom prst="flowChartMerge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84348" name="Text Box 28"/>
            <p:cNvSpPr txBox="1">
              <a:spLocks noChangeArrowheads="1"/>
            </p:cNvSpPr>
            <p:nvPr/>
          </p:nvSpPr>
          <p:spPr bwMode="auto">
            <a:xfrm>
              <a:off x="3288" y="2568"/>
              <a:ext cx="816" cy="350"/>
            </a:xfrm>
            <a:prstGeom prst="rect">
              <a:avLst/>
            </a:prstGeom>
            <a:noFill/>
            <a:ln w="38100">
              <a:solidFill>
                <a:srgbClr val="CC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>
                  <a:solidFill>
                    <a:srgbClr val="CC0000"/>
                  </a:solidFill>
                  <a:latin typeface="Comic Sans MS" charset="0"/>
                </a:rPr>
                <a:t>Measured Upper Limit</a:t>
              </a:r>
            </a:p>
          </p:txBody>
        </p:sp>
        <p:sp>
          <p:nvSpPr>
            <p:cNvPr id="184349" name="Line 29"/>
            <p:cNvSpPr>
              <a:spLocks noChangeShapeType="1"/>
            </p:cNvSpPr>
            <p:nvPr/>
          </p:nvSpPr>
          <p:spPr bwMode="auto">
            <a:xfrm flipV="1">
              <a:off x="4105" y="2432"/>
              <a:ext cx="408" cy="318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" name="Picture 1" descr="seism2.PNG"/>
          <p:cNvPicPr>
            <a:picLocks noChangeAspect="1"/>
          </p:cNvPicPr>
          <p:nvPr/>
        </p:nvPicPr>
        <p:blipFill>
          <a:blip r:embed="rId4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629" y="1264443"/>
            <a:ext cx="3857349" cy="566896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939" y="788899"/>
            <a:ext cx="1577647" cy="616443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4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121443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Passive attenuation measurements/</a:t>
            </a:r>
            <a:r>
              <a:rPr lang="en-US" sz="3600" dirty="0" smtClean="0"/>
              <a:t>CIT</a:t>
            </a:r>
            <a:r>
              <a:rPr lang="en-US" sz="2200" dirty="0" smtClean="0"/>
              <a:t>					.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2743304" y="5908247"/>
            <a:ext cx="11821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courtesy </a:t>
            </a:r>
            <a:endParaRPr lang="en-US" dirty="0" smtClean="0"/>
          </a:p>
          <a:p>
            <a:r>
              <a:rPr lang="en-US" dirty="0" smtClean="0"/>
              <a:t>F</a:t>
            </a:r>
            <a:r>
              <a:rPr lang="en-US" dirty="0"/>
              <a:t>. </a:t>
            </a:r>
            <a:r>
              <a:rPr lang="en-US" dirty="0" err="1"/>
              <a:t>Frasconi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25490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6301575" cy="1143000"/>
          </a:xfrm>
        </p:spPr>
        <p:txBody>
          <a:bodyPr/>
          <a:lstStyle/>
          <a:p>
            <a:r>
              <a:rPr lang="en-US" dirty="0" smtClean="0"/>
              <a:t>LCGT standard filter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4501574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LCGT SAS </a:t>
            </a:r>
            <a:r>
              <a:rPr lang="en-US" dirty="0" smtClean="0">
                <a:solidFill>
                  <a:srgbClr val="FF0000"/>
                </a:solidFill>
              </a:rPr>
              <a:t>standard filter </a:t>
            </a:r>
            <a:r>
              <a:rPr lang="en-US" dirty="0"/>
              <a:t>was successfully </a:t>
            </a:r>
            <a:r>
              <a:rPr lang="en-US" dirty="0" smtClean="0"/>
              <a:t>developed and tested </a:t>
            </a:r>
            <a:r>
              <a:rPr lang="en-US" dirty="0"/>
              <a:t>in the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	a</a:t>
            </a:r>
            <a:r>
              <a:rPr lang="en-US" dirty="0" smtClean="0"/>
              <a:t>-</a:t>
            </a:r>
            <a:r>
              <a:rPr lang="en-US" dirty="0"/>
              <a:t>LIGO HAM SAS</a:t>
            </a:r>
            <a:r>
              <a:rPr lang="en-US" dirty="0" smtClean="0"/>
              <a:t>*</a:t>
            </a:r>
          </a:p>
          <a:p>
            <a:r>
              <a:rPr lang="en-US" dirty="0" smtClean="0"/>
              <a:t>Is a simpler, lower frequency, and higher attenuation evolution of the Virgo SA filter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27250" y="6198255"/>
            <a:ext cx="775955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* also tested in the AEI SAS and Virgo-NIKHEF SAS</a:t>
            </a:r>
            <a:endParaRPr lang="en-US" sz="2800" dirty="0"/>
          </a:p>
        </p:txBody>
      </p:sp>
      <p:pic>
        <p:nvPicPr>
          <p:cNvPr id="5" name="Picture 4" descr=":::Picture 1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5498769" y="2785732"/>
            <a:ext cx="3062487" cy="3618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 flipV="1">
            <a:off x="4717744" y="2779023"/>
            <a:ext cx="2604112" cy="202810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19150293">
            <a:off x="5180507" y="3143104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73 cm diameter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May 2011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Elba GWADW 2011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17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rcRect l="11880" t="22292" r="8701" b="13920"/>
          <a:stretch>
            <a:fillRect/>
          </a:stretch>
        </p:blipFill>
        <p:spPr>
          <a:xfrm>
            <a:off x="6019800" y="944365"/>
            <a:ext cx="3045668" cy="183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695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LCGT SAS external 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3608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Development of LCGT SAS in close collaboration with NIKHEF and with 			Albert </a:t>
            </a:r>
            <a:r>
              <a:rPr lang="en-US" dirty="0" err="1" smtClean="0"/>
              <a:t>Eistein</a:t>
            </a:r>
            <a:r>
              <a:rPr lang="en-US" dirty="0" smtClean="0"/>
              <a:t> Institute in Hannover</a:t>
            </a:r>
          </a:p>
          <a:p>
            <a:r>
              <a:rPr lang="en-US" dirty="0" smtClean="0"/>
              <a:t>Most parts in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common</a:t>
            </a:r>
          </a:p>
          <a:p>
            <a:r>
              <a:rPr lang="en-US" dirty="0" smtClean="0"/>
              <a:t>Some parts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interchangeable</a:t>
            </a:r>
          </a:p>
          <a:p>
            <a:r>
              <a:rPr lang="en-US" dirty="0" smtClean="0"/>
              <a:t>Shared electronics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control programs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3311" y="3386169"/>
            <a:ext cx="4333489" cy="3250117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May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Elba GWADW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68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Payload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165" y="1600200"/>
            <a:ext cx="6448007" cy="4525963"/>
          </a:xfrm>
        </p:spPr>
        <p:txBody>
          <a:bodyPr/>
          <a:lstStyle/>
          <a:p>
            <a:r>
              <a:rPr lang="en-US" dirty="0" smtClean="0"/>
              <a:t>The payload is defined to be 300 kg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Cryogenic payload is ultimate goal</a:t>
            </a:r>
          </a:p>
          <a:p>
            <a:r>
              <a:rPr lang="en-US" sz="2400" dirty="0" smtClean="0"/>
              <a:t>See </a:t>
            </a:r>
            <a:r>
              <a:rPr lang="en-US" sz="2400" dirty="0"/>
              <a:t>separate </a:t>
            </a:r>
            <a:r>
              <a:rPr lang="en-US" sz="2400" dirty="0" smtClean="0"/>
              <a:t>presentation</a:t>
            </a:r>
            <a:r>
              <a:rPr lang="en-US" sz="2400" dirty="0"/>
              <a:t> </a:t>
            </a:r>
            <a:r>
              <a:rPr lang="en-US" sz="2400" dirty="0" smtClean="0"/>
              <a:t>for Cryogenic payload development</a:t>
            </a:r>
            <a:endParaRPr lang="en-US" sz="2400" dirty="0"/>
          </a:p>
          <a:p>
            <a:r>
              <a:rPr lang="en-US" dirty="0" smtClean="0"/>
              <a:t>Warm advanced-like payload 			(if cryogenics is delayed)</a:t>
            </a:r>
          </a:p>
          <a:p>
            <a:r>
              <a:rPr lang="en-US" dirty="0" smtClean="0"/>
              <a:t>Heavier masses possible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9447" y="274638"/>
            <a:ext cx="251323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30889" y="1600200"/>
            <a:ext cx="535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</a:t>
            </a:r>
          </a:p>
          <a:p>
            <a:r>
              <a:rPr lang="en-US" dirty="0" smtClean="0"/>
              <a:t>kg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630889" y="3344906"/>
            <a:ext cx="535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</a:t>
            </a:r>
          </a:p>
          <a:p>
            <a:r>
              <a:rPr lang="en-US" dirty="0" smtClean="0"/>
              <a:t>kg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515465" y="5078301"/>
            <a:ext cx="535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</a:t>
            </a:r>
          </a:p>
          <a:p>
            <a:r>
              <a:rPr lang="en-US" dirty="0" smtClean="0"/>
              <a:t>kg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May 2011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Elba GWADW 2011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156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28" y="328023"/>
            <a:ext cx="6999111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LCGT-SAS </a:t>
            </a:r>
            <a:br>
              <a:rPr lang="en-US" dirty="0"/>
            </a:br>
            <a:r>
              <a:rPr lang="en-US" dirty="0"/>
              <a:t>	Seismic Attenuation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4234" y="2479388"/>
            <a:ext cx="5618605" cy="3646776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is </a:t>
            </a:r>
            <a:r>
              <a:rPr lang="en-US" dirty="0"/>
              <a:t>a </a:t>
            </a:r>
            <a:r>
              <a:rPr lang="en-US" dirty="0" smtClean="0"/>
              <a:t>modern, simplified </a:t>
            </a:r>
            <a:r>
              <a:rPr lang="en-US" dirty="0"/>
              <a:t>and improved version of the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Virgo </a:t>
            </a:r>
            <a:r>
              <a:rPr lang="en-US" dirty="0" err="1"/>
              <a:t>Superattenuators</a:t>
            </a:r>
            <a:endParaRPr lang="en-US" dirty="0"/>
          </a:p>
        </p:txBody>
      </p:sp>
      <p:pic>
        <p:nvPicPr>
          <p:cNvPr id="4" name="Picture 4" descr="S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2015577"/>
            <a:ext cx="1954235" cy="4842421"/>
          </a:xfrm>
          <a:prstGeom prst="rect">
            <a:avLst/>
          </a:prstGeom>
          <a:noFill/>
          <a:ln/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0776" r="30134"/>
          <a:stretch/>
        </p:blipFill>
        <p:spPr>
          <a:xfrm>
            <a:off x="7572839" y="274638"/>
            <a:ext cx="1571161" cy="658336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May 2011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Elba GWADW 2011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1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Payload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734" y="1600200"/>
            <a:ext cx="6732645" cy="4525963"/>
          </a:xfrm>
        </p:spPr>
        <p:txBody>
          <a:bodyPr/>
          <a:lstStyle/>
          <a:p>
            <a:r>
              <a:rPr lang="en-US" dirty="0" smtClean="0"/>
              <a:t>Virgo design</a:t>
            </a:r>
          </a:p>
          <a:p>
            <a:r>
              <a:rPr lang="en-US" dirty="0" smtClean="0"/>
              <a:t>Bottom filter supporting:</a:t>
            </a:r>
          </a:p>
          <a:p>
            <a:pPr lvl="1"/>
            <a:r>
              <a:rPr lang="en-US" dirty="0" smtClean="0"/>
              <a:t>Intermediate mass </a:t>
            </a:r>
          </a:p>
          <a:p>
            <a:pPr lvl="1"/>
            <a:r>
              <a:rPr lang="en-US" dirty="0" smtClean="0"/>
              <a:t>Intermediate recoil mass</a:t>
            </a:r>
          </a:p>
          <a:p>
            <a:r>
              <a:rPr lang="en-US" dirty="0" smtClean="0"/>
              <a:t>Intermediate mass supporting:</a:t>
            </a:r>
          </a:p>
          <a:p>
            <a:pPr lvl="1"/>
            <a:r>
              <a:rPr lang="en-US" dirty="0" smtClean="0"/>
              <a:t>Test mass				</a:t>
            </a:r>
          </a:p>
          <a:p>
            <a:pPr lvl="1"/>
            <a:r>
              <a:rPr lang="en-US" dirty="0" smtClean="0"/>
              <a:t>Coaxial recoil mass	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8658" y="274638"/>
            <a:ext cx="2513231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6838" y="4181332"/>
            <a:ext cx="406400" cy="16383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May 2011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Elba GWADW 2011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850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203" y="1539677"/>
            <a:ext cx="2398397" cy="4816673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Payload </a:t>
            </a:r>
            <a:r>
              <a:rPr lang="en-US" sz="3200" dirty="0" err="1" smtClean="0"/>
              <a:t>strawman</a:t>
            </a:r>
            <a:r>
              <a:rPr lang="en-US" sz="3200" dirty="0"/>
              <a:t> </a:t>
            </a:r>
            <a:r>
              <a:rPr lang="en-US" sz="3200" dirty="0" smtClean="0"/>
              <a:t>design</a:t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Plan to use BOSEM</a:t>
            </a:r>
            <a:br>
              <a:rPr lang="en-US" sz="3200" dirty="0"/>
            </a:br>
            <a:r>
              <a:rPr lang="en-US" sz="3200" dirty="0"/>
              <a:t>for sensing </a:t>
            </a:r>
            <a:r>
              <a:rPr lang="en-US" sz="3200" dirty="0" smtClean="0"/>
              <a:t>and actuating</a:t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67" b="305"/>
          <a:stretch/>
        </p:blipFill>
        <p:spPr>
          <a:xfrm>
            <a:off x="2549600" y="0"/>
            <a:ext cx="2816920" cy="6583362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6989" y="0"/>
            <a:ext cx="2822765" cy="666274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May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Elba GWADW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101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Auxiliary optics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3101188" cy="490696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LCGT designed with recycler telescopes in mind</a:t>
            </a:r>
          </a:p>
          <a:p>
            <a:endParaRPr lang="en-US" dirty="0" smtClean="0"/>
          </a:p>
          <a:p>
            <a:r>
              <a:rPr lang="en-US" dirty="0" smtClean="0"/>
              <a:t>Dedicated TAMA-like attenuation towers for individual mirrors</a:t>
            </a:r>
            <a:endParaRPr lang="en-US" dirty="0"/>
          </a:p>
        </p:txBody>
      </p:sp>
      <p:pic>
        <p:nvPicPr>
          <p:cNvPr id="6" name="Picture 5" descr="Tower-B-grap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751" y="1121144"/>
            <a:ext cx="7881629" cy="557561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May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Elba GWADW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93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3421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Auxiliary optics</a:t>
            </a:r>
            <a:br>
              <a:rPr lang="en-US" dirty="0" smtClean="0"/>
            </a:br>
            <a:r>
              <a:rPr lang="en-US" dirty="0" smtClean="0"/>
              <a:t>external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006051" cy="4525963"/>
          </a:xfrm>
        </p:spPr>
        <p:txBody>
          <a:bodyPr/>
          <a:lstStyle/>
          <a:p>
            <a:r>
              <a:rPr lang="en-US" dirty="0" smtClean="0"/>
              <a:t>Inverted pendulum table  on space frame surrounding vacuum chamber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4676" y="370434"/>
            <a:ext cx="2892181" cy="632880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May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Elba GWADW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662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Auxiliary optics payload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00200"/>
            <a:ext cx="500605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10 kg mirrors from LIGO</a:t>
            </a:r>
          </a:p>
          <a:p>
            <a:endParaRPr lang="en-US" dirty="0"/>
          </a:p>
          <a:p>
            <a:r>
              <a:rPr lang="en-US" dirty="0" smtClean="0"/>
              <a:t>Coaxial recoil mass  in tandem because</a:t>
            </a:r>
          </a:p>
          <a:p>
            <a:pPr lvl="1"/>
            <a:r>
              <a:rPr lang="en-US" dirty="0" smtClean="0"/>
              <a:t>No side occupancy for </a:t>
            </a:r>
            <a:r>
              <a:rPr lang="en-US" smtClean="0"/>
              <a:t>folded beams</a:t>
            </a:r>
            <a:endParaRPr lang="en-US" dirty="0" smtClean="0"/>
          </a:p>
          <a:p>
            <a:pPr lvl="1"/>
            <a:r>
              <a:rPr lang="en-US" dirty="0" smtClean="0"/>
              <a:t>Transmitted beam clearance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9784" y="1417638"/>
            <a:ext cx="1358900" cy="434340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2055" r="-912"/>
          <a:stretch/>
        </p:blipFill>
        <p:spPr>
          <a:xfrm>
            <a:off x="4907665" y="4371145"/>
            <a:ext cx="2367850" cy="1389893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May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Elba GWADW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854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Pre-commissioning of LCGT SAS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372575" cy="4525963"/>
          </a:xfrm>
        </p:spPr>
        <p:txBody>
          <a:bodyPr/>
          <a:lstStyle/>
          <a:p>
            <a:r>
              <a:rPr lang="en-US" dirty="0" smtClean="0"/>
              <a:t>LCGT is planning to reconfigure the TAMA facilities to pre-commission as much of LCGT SAS as possible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May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Elba GWADW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25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29775" y="1784350"/>
            <a:ext cx="48570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4943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LCGT SAS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7686478" cy="4938712"/>
          </a:xfrm>
        </p:spPr>
        <p:txBody>
          <a:bodyPr>
            <a:normAutofit/>
          </a:bodyPr>
          <a:lstStyle/>
          <a:p>
            <a:r>
              <a:rPr lang="en-US" dirty="0" smtClean="0"/>
              <a:t>LCGT SAS design and construction is well under way</a:t>
            </a:r>
          </a:p>
          <a:p>
            <a:r>
              <a:rPr lang="en-US" dirty="0" smtClean="0"/>
              <a:t>The top filter/Inverted Pendulum and the standard filter units already prototyped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May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Elba GWADW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26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rcRect l="11880" t="22292" r="8701" b="13920"/>
          <a:stretch>
            <a:fillRect/>
          </a:stretch>
        </p:blipFill>
        <p:spPr>
          <a:xfrm>
            <a:off x="137317" y="3716138"/>
            <a:ext cx="4593413" cy="2766993"/>
          </a:xfrm>
          <a:prstGeom prst="rect">
            <a:avLst/>
          </a:prstGeom>
        </p:spPr>
      </p:pic>
      <p:pic>
        <p:nvPicPr>
          <p:cNvPr id="10" name="Picture 9" descr="2011_0522003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850" y="3716138"/>
            <a:ext cx="4189149" cy="314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98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LCGT SAS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7686478" cy="4938712"/>
          </a:xfrm>
        </p:spPr>
        <p:txBody>
          <a:bodyPr>
            <a:normAutofit/>
          </a:bodyPr>
          <a:lstStyle/>
          <a:p>
            <a:r>
              <a:rPr lang="en-US" dirty="0" smtClean="0"/>
              <a:t>Simulations, installation scheme </a:t>
            </a:r>
            <a:r>
              <a:rPr lang="en-US" dirty="0"/>
              <a:t>d</a:t>
            </a:r>
            <a:r>
              <a:rPr lang="en-US" dirty="0" smtClean="0"/>
              <a:t>esign and procedures well underway</a:t>
            </a:r>
          </a:p>
          <a:p>
            <a:r>
              <a:rPr lang="en-US" dirty="0" smtClean="0"/>
              <a:t>Expected cost of seismic for entire interferometer under </a:t>
            </a:r>
            <a:r>
              <a:rPr lang="en-US" dirty="0"/>
              <a:t>2 M€ </a:t>
            </a:r>
            <a:endParaRPr lang="en-US" dirty="0" smtClean="0"/>
          </a:p>
          <a:p>
            <a:r>
              <a:rPr lang="en-US" dirty="0" smtClean="0"/>
              <a:t>Expected time of delivery March 2013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May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Elba GWADW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 descr="2011_052200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572" y="4174179"/>
            <a:ext cx="3578427" cy="26838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70" y="4174179"/>
            <a:ext cx="1695517" cy="26727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2013" y="4174179"/>
            <a:ext cx="1022187" cy="2789303"/>
          </a:xfrm>
          <a:prstGeom prst="rect">
            <a:avLst/>
          </a:prstGeom>
        </p:spPr>
      </p:pic>
      <p:pic>
        <p:nvPicPr>
          <p:cNvPr id="12" name="Picture 11" descr="Tower-B-graph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3" r="15096" b="33491"/>
          <a:stretch/>
        </p:blipFill>
        <p:spPr>
          <a:xfrm>
            <a:off x="3449087" y="4065029"/>
            <a:ext cx="1728888" cy="27818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1471" y="2351986"/>
            <a:ext cx="1784568" cy="1588302"/>
          </a:xfrm>
          <a:prstGeom prst="rect">
            <a:avLst/>
          </a:prstGeom>
        </p:spPr>
      </p:pic>
      <p:pic>
        <p:nvPicPr>
          <p:cNvPr id="14" name="Picture 13" descr="seism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532" y="0"/>
            <a:ext cx="1510507" cy="180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151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8058"/>
          </a:xfrm>
        </p:spPr>
        <p:txBody>
          <a:bodyPr/>
          <a:lstStyle/>
          <a:p>
            <a:r>
              <a:rPr lang="en-US" dirty="0" smtClean="0"/>
              <a:t>Dual tunnel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18692"/>
            <a:ext cx="5872292" cy="4117900"/>
          </a:xfrm>
        </p:spPr>
        <p:txBody>
          <a:bodyPr>
            <a:normAutofit/>
          </a:bodyPr>
          <a:lstStyle/>
          <a:p>
            <a:r>
              <a:rPr lang="en-US" dirty="0" smtClean="0"/>
              <a:t>LCGT SAS  is mounted between two tunnels 	due to the restrictions from the reserved space for the cryostat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762" y="0"/>
            <a:ext cx="4019238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May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Elba GWADW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047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8058"/>
          </a:xfrm>
        </p:spPr>
        <p:txBody>
          <a:bodyPr/>
          <a:lstStyle/>
          <a:p>
            <a:r>
              <a:rPr lang="en-US" dirty="0" smtClean="0"/>
              <a:t>Alternatives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623" y="1192696"/>
            <a:ext cx="5509455" cy="5343896"/>
          </a:xfrm>
        </p:spPr>
        <p:txBody>
          <a:bodyPr>
            <a:normAutofit/>
          </a:bodyPr>
          <a:lstStyle/>
          <a:p>
            <a:r>
              <a:rPr lang="en-US" dirty="0" smtClean="0"/>
              <a:t>The alternatives:</a:t>
            </a:r>
          </a:p>
          <a:p>
            <a:pPr lvl="1"/>
            <a:r>
              <a:rPr lang="en-US" dirty="0"/>
              <a:t>A space frame around the cryostat </a:t>
            </a:r>
            <a:r>
              <a:rPr lang="en-US" dirty="0" smtClean="0"/>
              <a:t>and larger cavern</a:t>
            </a:r>
            <a:endParaRPr lang="en-US" dirty="0"/>
          </a:p>
          <a:p>
            <a:pPr lvl="2"/>
            <a:r>
              <a:rPr lang="en-US" dirty="0"/>
              <a:t>Would have hampered the installation of the cryostat</a:t>
            </a:r>
          </a:p>
          <a:p>
            <a:pPr lvl="2"/>
            <a:r>
              <a:rPr lang="en-US" dirty="0"/>
              <a:t>Would have </a:t>
            </a:r>
            <a:r>
              <a:rPr lang="en-US" dirty="0" smtClean="0"/>
              <a:t>been a weaker support</a:t>
            </a:r>
            <a:endParaRPr lang="en-US" dirty="0"/>
          </a:p>
          <a:p>
            <a:pPr lvl="1"/>
            <a:r>
              <a:rPr lang="en-US" dirty="0"/>
              <a:t>Hooking the IP support point from the ceiling </a:t>
            </a:r>
            <a:r>
              <a:rPr lang="en-US" dirty="0" smtClean="0"/>
              <a:t>of </a:t>
            </a:r>
            <a:r>
              <a:rPr lang="en-US" dirty="0"/>
              <a:t>a larger </a:t>
            </a:r>
            <a:r>
              <a:rPr lang="en-US" dirty="0" smtClean="0"/>
              <a:t>cave</a:t>
            </a:r>
          </a:p>
          <a:p>
            <a:pPr lvl="2"/>
            <a:r>
              <a:rPr lang="en-US" dirty="0" smtClean="0"/>
              <a:t>Would have been difficult </a:t>
            </a:r>
            <a:r>
              <a:rPr lang="en-US" u="sng" dirty="0" smtClean="0"/>
              <a:t>dangerous</a:t>
            </a:r>
            <a:r>
              <a:rPr lang="en-US" dirty="0" smtClean="0"/>
              <a:t> and weaker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762" y="0"/>
            <a:ext cx="4019238" cy="68580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6098205" y="4154159"/>
            <a:ext cx="793692" cy="23824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5853759" y="4154159"/>
            <a:ext cx="793692" cy="23824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7678699" y="4154159"/>
            <a:ext cx="793692" cy="23824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7434253" y="4154159"/>
            <a:ext cx="793692" cy="23824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647451" y="4154159"/>
            <a:ext cx="103124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587648" y="4385939"/>
            <a:ext cx="120376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256943" y="5239003"/>
            <a:ext cx="2103286" cy="9393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177574" y="5510473"/>
            <a:ext cx="2255687" cy="9393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959591" y="5312023"/>
            <a:ext cx="2103286" cy="9393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880222" y="5583493"/>
            <a:ext cx="2255687" cy="9393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May 2011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Elba GWADW 2011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4</a:t>
            </a:fld>
            <a:endParaRPr lang="en-US"/>
          </a:p>
        </p:txBody>
      </p:sp>
      <p:sp>
        <p:nvSpPr>
          <p:cNvPr id="14" name="Arc 13"/>
          <p:cNvSpPr/>
          <p:nvPr/>
        </p:nvSpPr>
        <p:spPr>
          <a:xfrm>
            <a:off x="5124762" y="2585215"/>
            <a:ext cx="4019239" cy="7311267"/>
          </a:xfrm>
          <a:prstGeom prst="arc">
            <a:avLst>
              <a:gd name="adj1" fmla="val 10835075"/>
              <a:gd name="adj2" fmla="val 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ame 14"/>
          <p:cNvSpPr/>
          <p:nvPr/>
        </p:nvSpPr>
        <p:spPr>
          <a:xfrm>
            <a:off x="6891897" y="3326007"/>
            <a:ext cx="542356" cy="828152"/>
          </a:xfrm>
          <a:prstGeom prst="frame">
            <a:avLst>
              <a:gd name="adj1" fmla="val 519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Frame 17"/>
          <p:cNvSpPr/>
          <p:nvPr/>
        </p:nvSpPr>
        <p:spPr>
          <a:xfrm flipV="1">
            <a:off x="6098205" y="2963171"/>
            <a:ext cx="2037704" cy="166300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813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5941296" cy="1143000"/>
          </a:xfrm>
        </p:spPr>
        <p:txBody>
          <a:bodyPr/>
          <a:lstStyle/>
          <a:p>
            <a:r>
              <a:rPr lang="en-US" dirty="0" smtClean="0"/>
              <a:t>Dual tunnel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17638"/>
            <a:ext cx="5106303" cy="4770183"/>
          </a:xfrm>
        </p:spPr>
        <p:txBody>
          <a:bodyPr>
            <a:normAutofit/>
          </a:bodyPr>
          <a:lstStyle/>
          <a:p>
            <a:r>
              <a:rPr lang="en-US" dirty="0" smtClean="0"/>
              <a:t>Mitigates the technical risks  and costs associated with digging large caverns</a:t>
            </a:r>
          </a:p>
          <a:p>
            <a:endParaRPr lang="en-US" dirty="0"/>
          </a:p>
          <a:p>
            <a:r>
              <a:rPr lang="en-US" dirty="0"/>
              <a:t>It is a prototype for third generation GWIDs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762" y="0"/>
            <a:ext cx="4019238" cy="68580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7659895" y="2317913"/>
            <a:ext cx="0" cy="163261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5400000">
            <a:off x="7396117" y="3124144"/>
            <a:ext cx="896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5m min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591541" y="2700873"/>
            <a:ext cx="0" cy="68529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5400000">
            <a:off x="5857076" y="2872961"/>
            <a:ext cx="71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2.2 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May 2011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Elba GWADW 2011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5</a:t>
            </a:fld>
            <a:endParaRPr lang="en-US"/>
          </a:p>
        </p:txBody>
      </p:sp>
      <p:pic>
        <p:nvPicPr>
          <p:cNvPr id="12" name="Picture 11" descr="Picture 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467" y="1955110"/>
            <a:ext cx="262372" cy="36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01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LCGT SAS damping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5923673" cy="4708525"/>
          </a:xfrm>
        </p:spPr>
        <p:txBody>
          <a:bodyPr>
            <a:normAutofit/>
          </a:bodyPr>
          <a:lstStyle/>
          <a:p>
            <a:r>
              <a:rPr lang="en-US" dirty="0" smtClean="0"/>
              <a:t>Mode damping is vital for easy locking of the interferometer</a:t>
            </a:r>
          </a:p>
          <a:p>
            <a:r>
              <a:rPr lang="en-US" dirty="0" smtClean="0"/>
              <a:t>One extra filter is added at the beginning of the chain it is coupled with a suspended magnet ring to provide passive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>
                <a:solidFill>
                  <a:srgbClr val="FF0000"/>
                </a:solidFill>
              </a:rPr>
              <a:t>Eddy current damping 			</a:t>
            </a:r>
            <a:r>
              <a:rPr lang="en-US" dirty="0" smtClean="0"/>
              <a:t>for the attenuation chain yaw 	and other internal modes.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0873" y="1255909"/>
            <a:ext cx="2578100" cy="40640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5053176" y="4352606"/>
            <a:ext cx="1997460" cy="4847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May 2011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Elba GWADW 2011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454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Yaw motion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rgbClr val="000090"/>
            </a:solidFill>
          </a:ln>
        </p:spPr>
        <p:txBody>
          <a:bodyPr/>
          <a:lstStyle/>
          <a:p>
            <a:r>
              <a:rPr lang="en-US" dirty="0" smtClean="0"/>
              <a:t>The transfer </a:t>
            </a:r>
            <a:r>
              <a:rPr lang="en-US" dirty="0"/>
              <a:t>function from ground yaw motion to TM yaw </a:t>
            </a:r>
            <a:r>
              <a:rPr lang="en-US" dirty="0" smtClean="0"/>
              <a:t>motion shows: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Good damping can be achieved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May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Elba GWADW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 descr="ya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320342"/>
            <a:ext cx="5077883" cy="340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674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Transversal modes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seismic </a:t>
            </a:r>
            <a:r>
              <a:rPr lang="en-US" dirty="0"/>
              <a:t>noise level of TM</a:t>
            </a:r>
            <a:r>
              <a:rPr lang="en-US" dirty="0" smtClean="0"/>
              <a:t>,</a:t>
            </a:r>
            <a:r>
              <a:rPr lang="en-US" dirty="0"/>
              <a:t> with/without eddy current damping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May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Elba GWADW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8</a:t>
            </a:fld>
            <a:endParaRPr lang="en-US"/>
          </a:p>
        </p:txBody>
      </p:sp>
      <p:pic>
        <p:nvPicPr>
          <p:cNvPr id="10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8400" y="2885552"/>
            <a:ext cx="760205" cy="3957330"/>
          </a:xfrm>
          <a:prstGeom prst="rect">
            <a:avLst/>
          </a:prstGeom>
        </p:spPr>
      </p:pic>
      <p:pic>
        <p:nvPicPr>
          <p:cNvPr id="12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1772" y="2897494"/>
            <a:ext cx="759452" cy="3960506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3250864" y="2842224"/>
            <a:ext cx="232852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587679" y="2293663"/>
            <a:ext cx="186469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452375" y="2293663"/>
            <a:ext cx="865150" cy="5485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seis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0547"/>
            <a:ext cx="6019800" cy="3857453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 flipV="1">
            <a:off x="1950518" y="2842224"/>
            <a:ext cx="1300346" cy="6070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2590800" y="2293663"/>
            <a:ext cx="1996879" cy="13800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5587225" y="2870433"/>
            <a:ext cx="865150" cy="6070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1224" y="2900670"/>
            <a:ext cx="747644" cy="3970976"/>
          </a:xfrm>
          <a:prstGeom prst="rect">
            <a:avLst/>
          </a:prstGeom>
        </p:spPr>
      </p:pic>
      <p:cxnSp>
        <p:nvCxnSpPr>
          <p:cNvPr id="34" name="Straight Arrow Connector 33"/>
          <p:cNvCxnSpPr>
            <a:endCxn id="32" idx="0"/>
          </p:cNvCxnSpPr>
          <p:nvPr/>
        </p:nvCxnSpPr>
        <p:spPr>
          <a:xfrm>
            <a:off x="7635750" y="2494505"/>
            <a:ext cx="699296" cy="4061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771054" y="2494505"/>
            <a:ext cx="186469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3250864" y="2494505"/>
            <a:ext cx="2520190" cy="138006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960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mode damping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RMS </a:t>
            </a:r>
            <a:r>
              <a:rPr lang="en-US" dirty="0"/>
              <a:t>amplitude </a:t>
            </a:r>
            <a:r>
              <a:rPr lang="en-US" dirty="0" smtClean="0"/>
              <a:t>reduction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							using </a:t>
            </a:r>
            <a:r>
              <a:rPr lang="en-US" dirty="0" err="1" smtClean="0"/>
              <a:t>shadowmeter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May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Elba GWADW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 descr="rm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45" y="2809465"/>
            <a:ext cx="5058829" cy="342018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2963578" y="3492308"/>
            <a:ext cx="3220624" cy="90709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6595" y="197263"/>
            <a:ext cx="760205" cy="395733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7348465" y="2449151"/>
            <a:ext cx="831616" cy="453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seism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067" y="4154593"/>
            <a:ext cx="2526815" cy="301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59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2163</TotalTime>
  <Words>740</Words>
  <Application>Microsoft Macintosh PowerPoint</Application>
  <PresentationFormat>On-screen Show (4:3)</PresentationFormat>
  <Paragraphs>203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LCGT Seismic Attenuation System LCGT-SAS</vt:lpstr>
      <vt:lpstr>The LCGT-SAS   Seismic Attenuation System</vt:lpstr>
      <vt:lpstr>Dual tunnel solution</vt:lpstr>
      <vt:lpstr>Alternatives</vt:lpstr>
      <vt:lpstr>Dual tunnel solution</vt:lpstr>
      <vt:lpstr>LCGT SAS damping strategy</vt:lpstr>
      <vt:lpstr>Yaw motion</vt:lpstr>
      <vt:lpstr>Transversal modes</vt:lpstr>
      <vt:lpstr>First mode damping</vt:lpstr>
      <vt:lpstr>Alternative damping</vt:lpstr>
      <vt:lpstr>Pre-attenuation strategy</vt:lpstr>
      <vt:lpstr>Top Filter / Inverted Pendulum</vt:lpstr>
      <vt:lpstr>Expected      reliability and performance</vt:lpstr>
      <vt:lpstr>LCGT SAS pre-attenuation pedigree</vt:lpstr>
      <vt:lpstr>Attenuation strategy</vt:lpstr>
      <vt:lpstr>Passive attenuation measurements/CIT     .</vt:lpstr>
      <vt:lpstr>LCGT standard filter</vt:lpstr>
      <vt:lpstr>LCGT SAS external support</vt:lpstr>
      <vt:lpstr>Payload strategy</vt:lpstr>
      <vt:lpstr>Payload strategy</vt:lpstr>
      <vt:lpstr>Payload strawman design  Plan to use BOSEM for sensing and actuating  </vt:lpstr>
      <vt:lpstr>Auxiliary optics</vt:lpstr>
      <vt:lpstr>Auxiliary optics external structure</vt:lpstr>
      <vt:lpstr>Auxiliary optics payload</vt:lpstr>
      <vt:lpstr>Pre-commissioning of LCGT SAS</vt:lpstr>
      <vt:lpstr>LCGT SAS summary</vt:lpstr>
      <vt:lpstr>LCGT SAS summary</vt:lpstr>
    </vt:vector>
  </TitlesOfParts>
  <Company>caltech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Riccardo DeSalvo User</dc:creator>
  <cp:lastModifiedBy>Riccardo DeSalvo User</cp:lastModifiedBy>
  <cp:revision>71</cp:revision>
  <dcterms:created xsi:type="dcterms:W3CDTF">2011-03-16T15:23:45Z</dcterms:created>
  <dcterms:modified xsi:type="dcterms:W3CDTF">2011-05-23T14:57:35Z</dcterms:modified>
</cp:coreProperties>
</file>