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7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1" r:id="rId4"/>
    <p:sldId id="258" r:id="rId5"/>
    <p:sldId id="259" r:id="rId6"/>
    <p:sldId id="277" r:id="rId7"/>
    <p:sldId id="278" r:id="rId8"/>
    <p:sldId id="280" r:id="rId9"/>
    <p:sldId id="281" r:id="rId10"/>
    <p:sldId id="262" r:id="rId11"/>
    <p:sldId id="284" r:id="rId12"/>
    <p:sldId id="263" r:id="rId13"/>
    <p:sldId id="264" r:id="rId14"/>
    <p:sldId id="265" r:id="rId15"/>
    <p:sldId id="282" r:id="rId16"/>
    <p:sldId id="269" r:id="rId17"/>
    <p:sldId id="276" r:id="rId18"/>
    <p:sldId id="266" r:id="rId19"/>
    <p:sldId id="273" r:id="rId20"/>
    <p:sldId id="274" r:id="rId21"/>
    <p:sldId id="271" r:id="rId22"/>
    <p:sldId id="270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9DD3969-83C6-B948-90B8-4640C41FEE25}">
          <p14:sldIdLst>
            <p14:sldId id="256"/>
            <p14:sldId id="257"/>
            <p14:sldId id="261"/>
            <p14:sldId id="258"/>
            <p14:sldId id="259"/>
            <p14:sldId id="277"/>
            <p14:sldId id="278"/>
            <p14:sldId id="280"/>
            <p14:sldId id="281"/>
            <p14:sldId id="262"/>
            <p14:sldId id="284"/>
            <p14:sldId id="263"/>
            <p14:sldId id="264"/>
            <p14:sldId id="265"/>
            <p14:sldId id="282"/>
            <p14:sldId id="269"/>
            <p14:sldId id="276"/>
            <p14:sldId id="266"/>
            <p14:sldId id="273"/>
            <p14:sldId id="274"/>
            <p14:sldId id="271"/>
            <p14:sldId id="270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50" autoAdjust="0"/>
  </p:normalViewPr>
  <p:slideViewPr>
    <p:cSldViewPr snapToGrid="0" snapToObjects="1">
      <p:cViewPr varScale="1">
        <p:scale>
          <a:sx n="115" d="100"/>
          <a:sy n="115" d="100"/>
        </p:scale>
        <p:origin x="-14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4C5F7-2CC5-9F47-B1F3-90EC9F4EAF22}" type="datetimeFigureOut">
              <a:rPr lang="en-US" smtClean="0"/>
              <a:t>19/05/11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0B449-27D5-FF41-83C7-4027957DD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4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593B4-1196-FF41-B7B3-7DBB0F5038F4}" type="datetimeFigureOut">
              <a:rPr lang="en-US" smtClean="0"/>
              <a:t>19/05/11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76226-A111-E34C-BF74-2309449E3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12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9917" y="6493515"/>
            <a:ext cx="3088574" cy="27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GWADW – </a:t>
            </a:r>
            <a:r>
              <a:rPr lang="en-US" dirty="0" err="1" smtClean="0"/>
              <a:t>Isola</a:t>
            </a:r>
            <a:r>
              <a:rPr lang="en-US" dirty="0" smtClean="0"/>
              <a:t> </a:t>
            </a:r>
            <a:r>
              <a:rPr lang="en-US" dirty="0" err="1" smtClean="0"/>
              <a:t>d’Elba</a:t>
            </a:r>
            <a:r>
              <a:rPr lang="en-US" dirty="0" smtClean="0"/>
              <a:t> – May 26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500" y="6272640"/>
            <a:ext cx="698500" cy="585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917FCA3-3758-AE41-9235-5060407D7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9917" y="6493515"/>
            <a:ext cx="3088574" cy="27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GWADW – </a:t>
            </a:r>
            <a:r>
              <a:rPr lang="en-US" dirty="0" err="1" smtClean="0"/>
              <a:t>Isola</a:t>
            </a:r>
            <a:r>
              <a:rPr lang="en-US" dirty="0" smtClean="0"/>
              <a:t> </a:t>
            </a:r>
            <a:r>
              <a:rPr lang="en-US" dirty="0" err="1" smtClean="0"/>
              <a:t>d’Elba</a:t>
            </a:r>
            <a:r>
              <a:rPr lang="en-US" dirty="0" smtClean="0"/>
              <a:t> – May 26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500" y="6272640"/>
            <a:ext cx="698500" cy="585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917FCA3-3758-AE41-9235-5060407D7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9917" y="6493515"/>
            <a:ext cx="3088574" cy="27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GWADW – </a:t>
            </a:r>
            <a:r>
              <a:rPr lang="en-US" dirty="0" err="1" smtClean="0"/>
              <a:t>Isola</a:t>
            </a:r>
            <a:r>
              <a:rPr lang="en-US" dirty="0" smtClean="0"/>
              <a:t> </a:t>
            </a:r>
            <a:r>
              <a:rPr lang="en-US" dirty="0" err="1" smtClean="0"/>
              <a:t>d’Elba</a:t>
            </a:r>
            <a:r>
              <a:rPr lang="en-US" dirty="0" smtClean="0"/>
              <a:t> – May 26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500" y="6272640"/>
            <a:ext cx="698500" cy="585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917FCA3-3758-AE41-9235-5060407D7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9917" y="6493515"/>
            <a:ext cx="3088574" cy="27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GWADW – </a:t>
            </a:r>
            <a:r>
              <a:rPr lang="en-US" dirty="0" err="1" smtClean="0"/>
              <a:t>Isola</a:t>
            </a:r>
            <a:r>
              <a:rPr lang="en-US" dirty="0" smtClean="0"/>
              <a:t> </a:t>
            </a:r>
            <a:r>
              <a:rPr lang="en-US" dirty="0" err="1" smtClean="0"/>
              <a:t>d’Elba</a:t>
            </a:r>
            <a:r>
              <a:rPr lang="en-US" dirty="0" smtClean="0"/>
              <a:t> – May 26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500" y="6272640"/>
            <a:ext cx="698500" cy="585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917FCA3-3758-AE41-9235-5060407D7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9917" y="6493515"/>
            <a:ext cx="3088574" cy="27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GWADW – </a:t>
            </a:r>
            <a:r>
              <a:rPr lang="en-US" dirty="0" err="1" smtClean="0"/>
              <a:t>Isola</a:t>
            </a:r>
            <a:r>
              <a:rPr lang="en-US" dirty="0" smtClean="0"/>
              <a:t> </a:t>
            </a:r>
            <a:r>
              <a:rPr lang="en-US" dirty="0" err="1" smtClean="0"/>
              <a:t>d’Elba</a:t>
            </a:r>
            <a:r>
              <a:rPr lang="en-US" dirty="0" smtClean="0"/>
              <a:t> – May 26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500" y="6272640"/>
            <a:ext cx="698500" cy="585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917FCA3-3758-AE41-9235-5060407D7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9917" y="6493515"/>
            <a:ext cx="3088574" cy="27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GWADW – </a:t>
            </a:r>
            <a:r>
              <a:rPr lang="en-US" dirty="0" err="1" smtClean="0"/>
              <a:t>Isola</a:t>
            </a:r>
            <a:r>
              <a:rPr lang="en-US" dirty="0" smtClean="0"/>
              <a:t> </a:t>
            </a:r>
            <a:r>
              <a:rPr lang="en-US" dirty="0" err="1" smtClean="0"/>
              <a:t>d’Elba</a:t>
            </a:r>
            <a:r>
              <a:rPr lang="en-US" dirty="0" smtClean="0"/>
              <a:t> – May 26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500" y="6272640"/>
            <a:ext cx="698500" cy="585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917FCA3-3758-AE41-9235-5060407D7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9917" y="6493515"/>
            <a:ext cx="3088574" cy="27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GWADW – </a:t>
            </a:r>
            <a:r>
              <a:rPr lang="en-US" dirty="0" err="1" smtClean="0"/>
              <a:t>Isola</a:t>
            </a:r>
            <a:r>
              <a:rPr lang="en-US" dirty="0" smtClean="0"/>
              <a:t> </a:t>
            </a:r>
            <a:r>
              <a:rPr lang="en-US" dirty="0" err="1" smtClean="0"/>
              <a:t>d’Elba</a:t>
            </a:r>
            <a:r>
              <a:rPr lang="en-US" dirty="0" smtClean="0"/>
              <a:t> – May 26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500" y="6272640"/>
            <a:ext cx="698500" cy="585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917FCA3-3758-AE41-9235-5060407D7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9917" y="6493515"/>
            <a:ext cx="3088574" cy="27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GWADW – </a:t>
            </a:r>
            <a:r>
              <a:rPr lang="en-US" dirty="0" err="1" smtClean="0"/>
              <a:t>Isola</a:t>
            </a:r>
            <a:r>
              <a:rPr lang="en-US" dirty="0" smtClean="0"/>
              <a:t> </a:t>
            </a:r>
            <a:r>
              <a:rPr lang="en-US" dirty="0" err="1" smtClean="0"/>
              <a:t>d’Elba</a:t>
            </a:r>
            <a:r>
              <a:rPr lang="en-US" dirty="0" smtClean="0"/>
              <a:t> – May 26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500" y="6272640"/>
            <a:ext cx="698500" cy="585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917FCA3-3758-AE41-9235-5060407D7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9917" y="6493515"/>
            <a:ext cx="3088574" cy="27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GWADW – </a:t>
            </a:r>
            <a:r>
              <a:rPr lang="en-US" dirty="0" err="1" smtClean="0"/>
              <a:t>Isola</a:t>
            </a:r>
            <a:r>
              <a:rPr lang="en-US" dirty="0" smtClean="0"/>
              <a:t> </a:t>
            </a:r>
            <a:r>
              <a:rPr lang="en-US" dirty="0" err="1" smtClean="0"/>
              <a:t>d’Elba</a:t>
            </a:r>
            <a:r>
              <a:rPr lang="en-US" dirty="0" smtClean="0"/>
              <a:t> – May 26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500" y="6272640"/>
            <a:ext cx="698500" cy="585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917FCA3-3758-AE41-9235-5060407D7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9917" y="6493515"/>
            <a:ext cx="3088574" cy="27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GWADW – </a:t>
            </a:r>
            <a:r>
              <a:rPr lang="en-US" dirty="0" err="1" smtClean="0"/>
              <a:t>Isola</a:t>
            </a:r>
            <a:r>
              <a:rPr lang="en-US" dirty="0" smtClean="0"/>
              <a:t> </a:t>
            </a:r>
            <a:r>
              <a:rPr lang="en-US" dirty="0" err="1" smtClean="0"/>
              <a:t>d’Elba</a:t>
            </a:r>
            <a:r>
              <a:rPr lang="en-US" dirty="0" smtClean="0"/>
              <a:t> – May 26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500" y="6272640"/>
            <a:ext cx="698500" cy="585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917FCA3-3758-AE41-9235-5060407D7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9917" y="6493515"/>
            <a:ext cx="3088574" cy="27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GWADW – </a:t>
            </a:r>
            <a:r>
              <a:rPr lang="en-US" dirty="0" err="1" smtClean="0"/>
              <a:t>Isola</a:t>
            </a:r>
            <a:r>
              <a:rPr lang="en-US" dirty="0" smtClean="0"/>
              <a:t> </a:t>
            </a:r>
            <a:r>
              <a:rPr lang="en-US" dirty="0" err="1" smtClean="0"/>
              <a:t>d’Elba</a:t>
            </a:r>
            <a:r>
              <a:rPr lang="en-US" dirty="0" smtClean="0"/>
              <a:t> – May 26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500" y="6272640"/>
            <a:ext cx="698500" cy="585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917FCA3-3758-AE41-9235-5060407D7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9917" y="6493515"/>
            <a:ext cx="3088574" cy="27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GWADW – </a:t>
            </a:r>
            <a:r>
              <a:rPr lang="en-US" dirty="0" err="1" smtClean="0"/>
              <a:t>Isola</a:t>
            </a:r>
            <a:r>
              <a:rPr lang="en-US" dirty="0" smtClean="0"/>
              <a:t> </a:t>
            </a:r>
            <a:r>
              <a:rPr lang="en-US" dirty="0" err="1" smtClean="0"/>
              <a:t>d’Elba</a:t>
            </a:r>
            <a:r>
              <a:rPr lang="en-US" dirty="0" smtClean="0"/>
              <a:t> – May 26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500" y="6272640"/>
            <a:ext cx="698500" cy="585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917FCA3-3758-AE41-9235-5060407D7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9917" y="6493515"/>
            <a:ext cx="3088574" cy="27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GWADW – </a:t>
            </a:r>
            <a:r>
              <a:rPr lang="en-US" dirty="0" err="1" smtClean="0"/>
              <a:t>Isola</a:t>
            </a:r>
            <a:r>
              <a:rPr lang="en-US" dirty="0" smtClean="0"/>
              <a:t> </a:t>
            </a:r>
            <a:r>
              <a:rPr lang="en-US" dirty="0" err="1" smtClean="0"/>
              <a:t>d’Elba</a:t>
            </a:r>
            <a:r>
              <a:rPr lang="en-US" dirty="0" smtClean="0"/>
              <a:t> – May 26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500" y="6272640"/>
            <a:ext cx="698500" cy="585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917FCA3-3758-AE41-9235-5060407D7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9917" y="6493515"/>
            <a:ext cx="3088574" cy="27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GWADW – </a:t>
            </a:r>
            <a:r>
              <a:rPr lang="en-US" dirty="0" err="1" smtClean="0"/>
              <a:t>Isola</a:t>
            </a:r>
            <a:r>
              <a:rPr lang="en-US" dirty="0" smtClean="0"/>
              <a:t> </a:t>
            </a:r>
            <a:r>
              <a:rPr lang="en-US" dirty="0" err="1" smtClean="0"/>
              <a:t>d’Elba</a:t>
            </a:r>
            <a:r>
              <a:rPr lang="en-US" dirty="0" smtClean="0"/>
              <a:t> – May 26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500" y="6272640"/>
            <a:ext cx="698500" cy="585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917FCA3-3758-AE41-9235-5060407D7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9917" y="6493515"/>
            <a:ext cx="3088574" cy="27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GWADW – </a:t>
            </a:r>
            <a:r>
              <a:rPr lang="en-US" dirty="0" err="1" smtClean="0"/>
              <a:t>Isola</a:t>
            </a:r>
            <a:r>
              <a:rPr lang="en-US" dirty="0" smtClean="0"/>
              <a:t> </a:t>
            </a:r>
            <a:r>
              <a:rPr lang="en-US" dirty="0" err="1" smtClean="0"/>
              <a:t>d’Elba</a:t>
            </a:r>
            <a:r>
              <a:rPr lang="en-US" dirty="0" smtClean="0"/>
              <a:t> – May 26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9917" y="6493515"/>
            <a:ext cx="3088574" cy="27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GWADW – </a:t>
            </a:r>
            <a:r>
              <a:rPr lang="en-US" dirty="0" err="1" smtClean="0"/>
              <a:t>Isola</a:t>
            </a:r>
            <a:r>
              <a:rPr lang="en-US" dirty="0" smtClean="0"/>
              <a:t> </a:t>
            </a:r>
            <a:r>
              <a:rPr lang="en-US" dirty="0" err="1" smtClean="0"/>
              <a:t>d’Elba</a:t>
            </a:r>
            <a:r>
              <a:rPr lang="en-US" dirty="0" smtClean="0"/>
              <a:t> – May 26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500" y="6272640"/>
            <a:ext cx="698500" cy="585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917FCA3-3758-AE41-9235-5060407D7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9917" y="6493515"/>
            <a:ext cx="3088574" cy="27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GWADW – </a:t>
            </a:r>
            <a:r>
              <a:rPr lang="en-US" dirty="0" err="1" smtClean="0"/>
              <a:t>Isola</a:t>
            </a:r>
            <a:r>
              <a:rPr lang="en-US" dirty="0" smtClean="0"/>
              <a:t> </a:t>
            </a:r>
            <a:r>
              <a:rPr lang="en-US" dirty="0" err="1" smtClean="0"/>
              <a:t>d’Elba</a:t>
            </a:r>
            <a:r>
              <a:rPr lang="en-US" dirty="0" smtClean="0"/>
              <a:t> – May 26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500" y="6272640"/>
            <a:ext cx="698500" cy="585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917FCA3-3758-AE41-9235-5060407D7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9917" y="6493515"/>
            <a:ext cx="3088574" cy="27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GWADW – </a:t>
            </a:r>
            <a:r>
              <a:rPr lang="en-US" dirty="0" err="1" smtClean="0"/>
              <a:t>Isola</a:t>
            </a:r>
            <a:r>
              <a:rPr lang="en-US" dirty="0" smtClean="0"/>
              <a:t> </a:t>
            </a:r>
            <a:r>
              <a:rPr lang="en-US" dirty="0" err="1" smtClean="0"/>
              <a:t>d’Elba</a:t>
            </a:r>
            <a:r>
              <a:rPr lang="en-US" dirty="0" smtClean="0"/>
              <a:t> – May 26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500" y="6272640"/>
            <a:ext cx="698500" cy="585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917FCA3-3758-AE41-9235-5060407D7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sp>
        <p:nvSpPr>
          <p:cNvPr id="1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259917" y="6493515"/>
            <a:ext cx="3088574" cy="27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GWADW – </a:t>
            </a:r>
            <a:r>
              <a:rPr lang="en-US" dirty="0" err="1" smtClean="0"/>
              <a:t>Isola</a:t>
            </a:r>
            <a:r>
              <a:rPr lang="en-US" dirty="0" smtClean="0"/>
              <a:t> </a:t>
            </a:r>
            <a:r>
              <a:rPr lang="en-US" dirty="0" err="1" smtClean="0"/>
              <a:t>d’Elba</a:t>
            </a:r>
            <a:r>
              <a:rPr lang="en-US" dirty="0" smtClean="0"/>
              <a:t> – May 26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45500" y="6272640"/>
            <a:ext cx="698500" cy="585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917FCA3-3758-AE41-9235-5060407D7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9917" y="6493515"/>
            <a:ext cx="3088574" cy="27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GWADW – </a:t>
            </a:r>
            <a:r>
              <a:rPr lang="en-US" dirty="0" err="1" smtClean="0"/>
              <a:t>Isola</a:t>
            </a:r>
            <a:r>
              <a:rPr lang="en-US" dirty="0" smtClean="0"/>
              <a:t> </a:t>
            </a:r>
            <a:r>
              <a:rPr lang="en-US" dirty="0" err="1" smtClean="0"/>
              <a:t>d’Elba</a:t>
            </a:r>
            <a:r>
              <a:rPr lang="en-US" dirty="0" smtClean="0"/>
              <a:t> – May 26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500" y="6272640"/>
            <a:ext cx="698500" cy="585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917FCA3-3758-AE41-9235-5060407D7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25" Type="http://schemas.openxmlformats.org/officeDocument/2006/relationships/image" Target="../media/image9.png"/><Relationship Id="rId26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9917" y="6493515"/>
            <a:ext cx="3088574" cy="27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GWADW – </a:t>
            </a:r>
            <a:r>
              <a:rPr lang="en-US" dirty="0" err="1" smtClean="0"/>
              <a:t>Isola</a:t>
            </a:r>
            <a:r>
              <a:rPr lang="en-US" dirty="0" smtClean="0"/>
              <a:t> </a:t>
            </a:r>
            <a:r>
              <a:rPr lang="en-US" dirty="0" err="1" smtClean="0"/>
              <a:t>d’Elba</a:t>
            </a:r>
            <a:r>
              <a:rPr lang="en-US" dirty="0" smtClean="0"/>
              <a:t> – May 26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500" y="6272640"/>
            <a:ext cx="698500" cy="585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917FCA3-3758-AE41-9235-5060407D7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824566" y="6492102"/>
            <a:ext cx="3088574" cy="27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Paola</a:t>
            </a:r>
            <a:r>
              <a:rPr lang="en-US" baseline="0" dirty="0" smtClean="0"/>
              <a:t> Puppo – INFN Roma 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4084" y="6479487"/>
            <a:ext cx="1821683" cy="286368"/>
            <a:chOff x="0" y="6405126"/>
            <a:chExt cx="2880885" cy="452874"/>
          </a:xfrm>
        </p:grpSpPr>
        <p:pic>
          <p:nvPicPr>
            <p:cNvPr id="9" name="Picture 8" descr="C:\Documents and Settings\andrea\Desktop\logo-infn-nuovo.gif"/>
            <p:cNvPicPr>
              <a:picLocks noChangeAspect="1" noChangeArrowheads="1"/>
            </p:cNvPicPr>
            <p:nvPr userDrawn="1"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0" y="6409058"/>
              <a:ext cx="457199" cy="448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 descr="C:\Documents and Settings\andrea\Desktop\virgo-logo.gif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682" y="6405126"/>
              <a:ext cx="2298203" cy="452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9" r:id="rId1"/>
    <p:sldLayoutId id="2147484680" r:id="rId2"/>
    <p:sldLayoutId id="2147484681" r:id="rId3"/>
    <p:sldLayoutId id="2147484682" r:id="rId4"/>
    <p:sldLayoutId id="2147484683" r:id="rId5"/>
    <p:sldLayoutId id="2147484684" r:id="rId6"/>
    <p:sldLayoutId id="2147484685" r:id="rId7"/>
    <p:sldLayoutId id="2147484686" r:id="rId8"/>
    <p:sldLayoutId id="2147484687" r:id="rId9"/>
    <p:sldLayoutId id="2147484688" r:id="rId10"/>
    <p:sldLayoutId id="2147484689" r:id="rId11"/>
    <p:sldLayoutId id="2147484690" r:id="rId12"/>
    <p:sldLayoutId id="2147484691" r:id="rId13"/>
    <p:sldLayoutId id="2147484692" r:id="rId14"/>
    <p:sldLayoutId id="2147484693" r:id="rId15"/>
    <p:sldLayoutId id="2147484694" r:id="rId16"/>
    <p:sldLayoutId id="2147484695" r:id="rId17"/>
    <p:sldLayoutId id="2147484696" r:id="rId18"/>
    <p:sldLayoutId id="2147484697" r:id="rId19"/>
    <p:sldLayoutId id="214748469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6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5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22.jpe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4" Type="http://schemas.openxmlformats.org/officeDocument/2006/relationships/image" Target="../media/image25.tif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Payloads at cryogenic temperature for 3</a:t>
            </a:r>
            <a:r>
              <a:rPr lang="en-US" baseline="30000" dirty="0" smtClean="0"/>
              <a:t>rd</a:t>
            </a:r>
            <a:r>
              <a:rPr lang="en-US" dirty="0" smtClean="0"/>
              <a:t> generation </a:t>
            </a:r>
            <a:r>
              <a:rPr lang="en-US" dirty="0" err="1" smtClean="0"/>
              <a:t>g.w</a:t>
            </a:r>
            <a:r>
              <a:rPr lang="en-US" dirty="0" smtClean="0"/>
              <a:t>. detectors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Issues </a:t>
            </a:r>
            <a:r>
              <a:rPr lang="en-US" dirty="0"/>
              <a:t>and </a:t>
            </a:r>
            <a:r>
              <a:rPr lang="en-US" dirty="0" smtClean="0"/>
              <a:t>Open Problems</a:t>
            </a:r>
          </a:p>
          <a:p>
            <a:endParaRPr lang="en-US" dirty="0"/>
          </a:p>
          <a:p>
            <a:r>
              <a:rPr lang="en-US" sz="1800" i="1" dirty="0" smtClean="0"/>
              <a:t>Paola Puppo – INFN Roma</a:t>
            </a:r>
            <a:endParaRPr lang="en-US" sz="1800" i="1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9917" y="6493515"/>
            <a:ext cx="3088574" cy="27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GWADW – </a:t>
            </a:r>
            <a:r>
              <a:rPr lang="en-US" dirty="0" err="1" smtClean="0"/>
              <a:t>Isola</a:t>
            </a:r>
            <a:r>
              <a:rPr lang="en-US" dirty="0" smtClean="0"/>
              <a:t> </a:t>
            </a:r>
            <a:r>
              <a:rPr lang="en-US" dirty="0" err="1" smtClean="0"/>
              <a:t>d’Elba</a:t>
            </a:r>
            <a:r>
              <a:rPr lang="en-US" dirty="0" smtClean="0"/>
              <a:t> – May 26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0" y="788785"/>
            <a:ext cx="5051424" cy="5605389"/>
          </a:xfrm>
          <a:solidFill>
            <a:schemeClr val="bg2">
              <a:alpha val="7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en-US" sz="1800" b="1" dirty="0" smtClean="0">
                <a:ln w="10541" cmpd="sng">
                  <a:noFill/>
                  <a:prstDash val="solid"/>
                </a:ln>
                <a:solidFill>
                  <a:srgbClr val="000000"/>
                </a:solidFill>
                <a:latin typeface="+mj-lt"/>
              </a:rPr>
              <a:t>Cryogenic Payload Prototype:</a:t>
            </a:r>
            <a:endParaRPr lang="en-US" sz="1800" b="1" dirty="0">
              <a:ln w="10541" cmpd="sng">
                <a:noFill/>
                <a:prstDash val="solid"/>
              </a:ln>
              <a:solidFill>
                <a:srgbClr val="000000"/>
              </a:solidFill>
              <a:latin typeface="+mj-lt"/>
            </a:endParaRPr>
          </a:p>
          <a:p>
            <a:pPr lvl="2">
              <a:buFont typeface="Wingdings" charset="2"/>
              <a:buChar char="²"/>
            </a:pPr>
            <a:r>
              <a:rPr lang="en-US" sz="1600" b="1" dirty="0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</a:rPr>
              <a:t>Silicon mirror suspended by using two Be-Cu wires loops (1.25mmX2.5mm section);</a:t>
            </a:r>
          </a:p>
          <a:p>
            <a:pPr lvl="2">
              <a:buFont typeface="Wingdings" charset="2"/>
              <a:buChar char="²"/>
            </a:pPr>
            <a:r>
              <a:rPr lang="en-US" sz="1600" b="1" dirty="0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</a:rPr>
              <a:t>Marionette with copper </a:t>
            </a:r>
            <a:r>
              <a:rPr lang="en-US" sz="1600" b="1" dirty="0" err="1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</a:rPr>
              <a:t>clamps,connected</a:t>
            </a:r>
            <a:r>
              <a:rPr lang="en-US" sz="1600" b="1" dirty="0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</a:rPr>
              <a:t> to the cooler by copper heat links, suspended with a titanium alloy </a:t>
            </a:r>
            <a:r>
              <a:rPr lang="en-US" sz="1600" b="1" dirty="0" smtClean="0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</a:rPr>
              <a:t>cable</a:t>
            </a:r>
            <a:r>
              <a:rPr lang="en-US" sz="1600" b="1" dirty="0" smtClean="0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</a:rPr>
              <a:t>;</a:t>
            </a:r>
          </a:p>
          <a:p>
            <a:pPr lvl="2">
              <a:buFont typeface="Wingdings" charset="2"/>
              <a:buChar char="²"/>
            </a:pPr>
            <a:r>
              <a:rPr lang="en-US" sz="1600" b="1" dirty="0" smtClean="0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</a:rPr>
              <a:t>Reaction </a:t>
            </a:r>
            <a:r>
              <a:rPr lang="en-US" sz="1600" b="1" dirty="0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</a:rPr>
              <a:t>mass of the mirror and marionette position monitored with fiber bundle sensors to measure the system modes (suspended with copper wires);</a:t>
            </a:r>
          </a:p>
          <a:p>
            <a:pPr lvl="2">
              <a:buFont typeface="Wingdings" charset="2"/>
              <a:buChar char="²"/>
            </a:pPr>
            <a:r>
              <a:rPr lang="en-US" sz="1600" b="1" dirty="0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</a:rPr>
              <a:t>Reaction mass of the marionette holding the Virgo-like electromagnetic actuators (</a:t>
            </a:r>
            <a:r>
              <a:rPr lang="en-US" sz="1600" b="1" dirty="0" err="1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</a:rPr>
              <a:t>macor</a:t>
            </a:r>
            <a:r>
              <a:rPr lang="en-US" sz="1600" b="1" dirty="0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</a:rPr>
              <a:t> support, copper wire </a:t>
            </a:r>
            <a:r>
              <a:rPr lang="en-US" sz="1600" b="1" dirty="0" err="1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</a:rPr>
              <a:t>kapton</a:t>
            </a:r>
            <a:r>
              <a:rPr lang="en-US" sz="1600" b="1" dirty="0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</a:rPr>
              <a:t> insulated);</a:t>
            </a:r>
          </a:p>
          <a:p>
            <a:pPr lvl="2">
              <a:buFont typeface="Wingdings" charset="2"/>
              <a:buChar char="²"/>
            </a:pPr>
            <a:r>
              <a:rPr lang="en-US" sz="1600" b="1" dirty="0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</a:rPr>
              <a:t>MRM suspended with three titanium wires;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GWADW – </a:t>
            </a:r>
            <a:r>
              <a:rPr lang="en-US" dirty="0" err="1" smtClean="0"/>
              <a:t>Isola</a:t>
            </a:r>
            <a:r>
              <a:rPr lang="en-US" dirty="0" smtClean="0"/>
              <a:t> </a:t>
            </a:r>
            <a:r>
              <a:rPr lang="en-US" dirty="0" err="1" smtClean="0"/>
              <a:t>d’Elba</a:t>
            </a:r>
            <a:r>
              <a:rPr lang="en-US" dirty="0" smtClean="0"/>
              <a:t> – May 26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917FCA3-3758-AE41-9235-5060407D7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0" y="27334"/>
            <a:ext cx="5643217" cy="761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Rockwell"/>
                <a:cs typeface="Rockwell"/>
              </a:rPr>
              <a:t>Experimental data</a:t>
            </a:r>
            <a:endParaRPr lang="en-US" sz="28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Rockwell"/>
              <a:cs typeface="Rockwell"/>
            </a:endParaRPr>
          </a:p>
        </p:txBody>
      </p:sp>
      <p:pic>
        <p:nvPicPr>
          <p:cNvPr id="6" name="Picture 21" descr="DSC_688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5201275" y="321314"/>
            <a:ext cx="3942723" cy="552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1568" y="5318533"/>
            <a:ext cx="4701301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 defTabSz="914400">
              <a:spcBef>
                <a:spcPts val="2000"/>
              </a:spcBef>
              <a:buSzPct val="90000"/>
            </a:pPr>
            <a:r>
              <a:rPr lang="en-US" sz="1400" dirty="0">
                <a:solidFill>
                  <a:prstClr val="black"/>
                </a:solidFill>
              </a:rPr>
              <a:t>“A cryogenic payload for the 3rd generation of gravitational wave interferometers”, </a:t>
            </a:r>
            <a:r>
              <a:rPr lang="it-IT" sz="1400" dirty="0" err="1">
                <a:solidFill>
                  <a:prstClr val="black"/>
                </a:solidFill>
              </a:rPr>
              <a:t>F</a:t>
            </a:r>
            <a:r>
              <a:rPr lang="it-IT" sz="1400" dirty="0">
                <a:solidFill>
                  <a:prstClr val="black"/>
                </a:solidFill>
              </a:rPr>
              <a:t>. Basti, </a:t>
            </a:r>
            <a:r>
              <a:rPr lang="it-IT" sz="1400" dirty="0" err="1">
                <a:solidFill>
                  <a:prstClr val="black"/>
                </a:solidFill>
              </a:rPr>
              <a:t>F</a:t>
            </a:r>
            <a:r>
              <a:rPr lang="it-IT" sz="1400" dirty="0">
                <a:solidFill>
                  <a:prstClr val="black"/>
                </a:solidFill>
              </a:rPr>
              <a:t>. Frasconi, E. Majorana, </a:t>
            </a:r>
            <a:r>
              <a:rPr lang="it-IT" sz="1400" dirty="0" err="1">
                <a:solidFill>
                  <a:prstClr val="black"/>
                </a:solidFill>
              </a:rPr>
              <a:t>L.Naticchioni</a:t>
            </a:r>
            <a:r>
              <a:rPr lang="it-IT" sz="1400" dirty="0">
                <a:solidFill>
                  <a:prstClr val="black"/>
                </a:solidFill>
              </a:rPr>
              <a:t>, M. </a:t>
            </a:r>
            <a:r>
              <a:rPr lang="it-IT" sz="1400" dirty="0" err="1" smtClean="0">
                <a:solidFill>
                  <a:prstClr val="black"/>
                </a:solidFill>
              </a:rPr>
              <a:t>Perciballi</a:t>
            </a:r>
            <a:r>
              <a:rPr lang="it-IT" sz="1400" dirty="0" smtClean="0">
                <a:solidFill>
                  <a:prstClr val="black"/>
                </a:solidFill>
              </a:rPr>
              <a:t>, P. Puppo, P. </a:t>
            </a:r>
            <a:r>
              <a:rPr lang="it-IT" sz="1400" dirty="0" err="1" smtClean="0">
                <a:solidFill>
                  <a:prstClr val="black"/>
                </a:solidFill>
              </a:rPr>
              <a:t>Rapagnan</a:t>
            </a:r>
            <a:r>
              <a:rPr lang="it-IT" sz="1400" dirty="0" smtClean="0">
                <a:solidFill>
                  <a:prstClr val="black"/>
                </a:solidFill>
              </a:rPr>
              <a:t>, </a:t>
            </a:r>
            <a:r>
              <a:rPr lang="it-IT" sz="1400" dirty="0" err="1" smtClean="0">
                <a:solidFill>
                  <a:prstClr val="black"/>
                </a:solidFill>
              </a:rPr>
              <a:t>F</a:t>
            </a:r>
            <a:r>
              <a:rPr lang="it-IT" sz="1400" dirty="0" smtClean="0">
                <a:solidFill>
                  <a:prstClr val="black"/>
                </a:solidFill>
              </a:rPr>
              <a:t>. Ricci  </a:t>
            </a:r>
            <a:r>
              <a:rPr lang="en-US" sz="1400" dirty="0" smtClean="0">
                <a:solidFill>
                  <a:prstClr val="black"/>
                </a:solidFill>
              </a:rPr>
              <a:t> (accepted on </a:t>
            </a:r>
            <a:r>
              <a:rPr lang="en-US" sz="1400" dirty="0" err="1" smtClean="0">
                <a:solidFill>
                  <a:prstClr val="black"/>
                </a:solidFill>
              </a:rPr>
              <a:t>Astroparticle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Physics</a:t>
            </a:r>
            <a:r>
              <a:rPr lang="en-US" sz="1400" dirty="0" smtClean="0">
                <a:solidFill>
                  <a:prstClr val="black"/>
                </a:solidFill>
              </a:rPr>
              <a:t>)” </a:t>
            </a:r>
            <a:endParaRPr lang="en-US" sz="1400" b="1" dirty="0">
              <a:ln w="10541" cmpd="sng">
                <a:noFill/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8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77200" cy="5428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latin typeface="Calibri" pitchFamily="34" charset="0"/>
              </a:rPr>
              <a:t>Payload Cooling</a:t>
            </a:r>
            <a:endParaRPr lang="en-US" sz="3200" dirty="0" smtClean="0">
              <a:latin typeface="Calibri" pitchFamily="34" charset="0"/>
            </a:endParaRPr>
          </a:p>
        </p:txBody>
      </p:sp>
      <p:pic>
        <p:nvPicPr>
          <p:cNvPr id="5" name="Picture 4" descr="Temp_crio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718846"/>
            <a:ext cx="6626212" cy="48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005606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Century Gothic" pitchFamily="34" charset="0"/>
              </a:rPr>
              <a:t>During the cooling several times the PT cryo-coolers were </a:t>
            </a:r>
            <a:r>
              <a:rPr lang="it-IT" sz="1400" dirty="0" err="1" smtClean="0">
                <a:latin typeface="Century Gothic" pitchFamily="34" charset="0"/>
              </a:rPr>
              <a:t>stoppes</a:t>
            </a:r>
            <a:r>
              <a:rPr lang="it-IT" sz="1400" dirty="0" smtClean="0">
                <a:latin typeface="Century Gothic" pitchFamily="34" charset="0"/>
              </a:rPr>
              <a:t>,  </a:t>
            </a:r>
            <a:r>
              <a:rPr lang="it-IT" sz="1400" dirty="0" err="1" smtClean="0">
                <a:latin typeface="Century Gothic" pitchFamily="34" charset="0"/>
              </a:rPr>
              <a:t>because</a:t>
            </a:r>
            <a:r>
              <a:rPr lang="it-IT" sz="1400" dirty="0" smtClean="0">
                <a:latin typeface="Century Gothic" pitchFamily="34" charset="0"/>
              </a:rPr>
              <a:t> of failure in the water refrigeration system of the compressors.</a:t>
            </a:r>
            <a:endParaRPr lang="it-IT" sz="1400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8489" y="4047800"/>
            <a:ext cx="1348653" cy="2616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100" dirty="0" err="1" smtClean="0">
                <a:latin typeface="Century Gothic" pitchFamily="34" charset="0"/>
              </a:rPr>
              <a:t>Helium</a:t>
            </a:r>
            <a:r>
              <a:rPr lang="it-IT" sz="1100" dirty="0" smtClean="0">
                <a:latin typeface="Century Gothic" pitchFamily="34" charset="0"/>
              </a:rPr>
              <a:t> gas  filling</a:t>
            </a:r>
            <a:endParaRPr lang="it-IT" sz="1100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1943" y="5167654"/>
            <a:ext cx="1874269" cy="2616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100" dirty="0" err="1" smtClean="0">
                <a:latin typeface="Century Gothic" pitchFamily="34" charset="0"/>
              </a:rPr>
              <a:t>Helium</a:t>
            </a:r>
            <a:r>
              <a:rPr lang="it-IT" sz="1100" dirty="0" smtClean="0">
                <a:latin typeface="Century Gothic" pitchFamily="34" charset="0"/>
              </a:rPr>
              <a:t> gas  pumped out</a:t>
            </a:r>
            <a:endParaRPr lang="it-IT" sz="1100" dirty="0">
              <a:latin typeface="Century Gothic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4173577" y="464265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523765" y="560500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400" y="6519446"/>
            <a:ext cx="8763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entury Gothic"/>
              </a:rPr>
              <a:t>The final mirror temperature results to be 30 K while the cold head is at 15 K. 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1" name="Content Placeholder 9" descr="DSC_6883.JPG"/>
          <p:cNvPicPr>
            <a:picLocks noChangeAspect="1"/>
          </p:cNvPicPr>
          <p:nvPr/>
        </p:nvPicPr>
        <p:blipFill>
          <a:blip r:embed="rId3" cstate="screen"/>
          <a:srcRect l="-2235" r="-1769"/>
          <a:stretch>
            <a:fillRect/>
          </a:stretch>
        </p:blipFill>
        <p:spPr bwMode="auto">
          <a:xfrm rot="10800000">
            <a:off x="6471477" y="1858527"/>
            <a:ext cx="2672522" cy="28628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228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4714876" cy="90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Century Gothic" pitchFamily="34" charset="0"/>
              </a:rPr>
              <a:t>Thermal inputs </a:t>
            </a:r>
            <a:br>
              <a:rPr lang="en-US" sz="2400" dirty="0" smtClean="0">
                <a:latin typeface="Century Gothic" pitchFamily="34" charset="0"/>
              </a:rPr>
            </a:br>
            <a:r>
              <a:rPr lang="en-US" sz="2400" dirty="0" smtClean="0">
                <a:latin typeface="Century Gothic" pitchFamily="34" charset="0"/>
              </a:rPr>
              <a:t>Estimations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00298" y="3571876"/>
            <a:ext cx="6286544" cy="30003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2"/>
              </a:buBlip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Mirror: 1.9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mW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(CoBe3 wires)</a:t>
            </a:r>
          </a:p>
          <a:p>
            <a:r>
              <a:rPr lang="en-US" sz="2000" b="1" dirty="0" smtClean="0">
                <a:solidFill>
                  <a:srgbClr val="FFC000"/>
                </a:solidFill>
                <a:latin typeface="Century Gothic" pitchFamily="34" charset="0"/>
              </a:rPr>
              <a:t>Recoil Mass: 1 </a:t>
            </a:r>
            <a:r>
              <a:rPr lang="en-US" sz="2000" b="1" dirty="0" err="1" smtClean="0">
                <a:solidFill>
                  <a:srgbClr val="FFC000"/>
                </a:solidFill>
                <a:latin typeface="Century Gothic" pitchFamily="34" charset="0"/>
              </a:rPr>
              <a:t>mW</a:t>
            </a:r>
            <a:r>
              <a:rPr lang="en-US" sz="2000" b="1" dirty="0" smtClean="0">
                <a:solidFill>
                  <a:srgbClr val="FFC000"/>
                </a:solidFill>
                <a:latin typeface="Century Gothic" pitchFamily="34" charset="0"/>
              </a:rPr>
              <a:t> (Steel c70 wires)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</a:rPr>
              <a:t>Marionette: 6 </a:t>
            </a:r>
            <a:r>
              <a:rPr lang="en-US" sz="2000" b="1" dirty="0" err="1" smtClean="0">
                <a:solidFill>
                  <a:schemeClr val="tx1"/>
                </a:solidFill>
                <a:latin typeface="Century Gothic" pitchFamily="34" charset="0"/>
              </a:rPr>
              <a:t>mW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</a:rPr>
              <a:t> (Ti6Al4 wires)</a:t>
            </a:r>
          </a:p>
          <a:p>
            <a:endParaRPr lang="en-US" sz="2000" dirty="0" smtClean="0">
              <a:latin typeface="Century Gothic" pitchFamily="34" charset="0"/>
            </a:endParaRPr>
          </a:p>
          <a:p>
            <a:r>
              <a:rPr lang="en-US" sz="2000" dirty="0" smtClean="0">
                <a:latin typeface="Century Gothic" pitchFamily="34" charset="0"/>
              </a:rPr>
              <a:t>Most of the thermal power (&gt;10W) is lost in the cooling process of the whole cryostat</a:t>
            </a:r>
            <a:r>
              <a:rPr lang="en-US" sz="2000" dirty="0" smtClean="0">
                <a:latin typeface="Century Gothic" pitchFamily="34" charset="0"/>
              </a:rPr>
              <a:t>;</a:t>
            </a:r>
          </a:p>
          <a:p>
            <a:r>
              <a:rPr lang="en-US" sz="2000" dirty="0" smtClean="0">
                <a:latin typeface="Century Gothic" pitchFamily="34" charset="0"/>
              </a:rPr>
              <a:t>Thermal Gradient along the vacuum tank;</a:t>
            </a:r>
            <a:endParaRPr lang="en-US" sz="2000" dirty="0" smtClean="0">
              <a:latin typeface="Century Gothic" pitchFamily="34" charset="0"/>
            </a:endParaRPr>
          </a:p>
          <a:p>
            <a:r>
              <a:rPr lang="en-US" sz="2000" dirty="0" smtClean="0">
                <a:latin typeface="Century Gothic" pitchFamily="34" charset="0"/>
              </a:rPr>
              <a:t>Improvement of the thermal overall insulation is needed;</a:t>
            </a: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58D104-CF16-4B47-B580-4EC1B0B3904F}" type="datetimeFigureOut">
              <a:rPr lang="en-US" smtClean="0"/>
              <a:pPr>
                <a:defRPr/>
              </a:pPr>
              <a:t>26/05/11</a:t>
            </a:fld>
            <a:endParaRPr lang="en-US"/>
          </a:p>
        </p:txBody>
      </p:sp>
      <p:pic>
        <p:nvPicPr>
          <p:cNvPr id="8" name="Picture 7" descr="tempszoom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714876" y="214290"/>
            <a:ext cx="4214810" cy="3242162"/>
          </a:xfrm>
          <a:prstGeom prst="rect">
            <a:avLst/>
          </a:prstGeom>
        </p:spPr>
      </p:pic>
      <p:pic>
        <p:nvPicPr>
          <p:cNvPr id="9" name="Picture 8" descr="cryopay.bmp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0" y="1071546"/>
            <a:ext cx="2357454" cy="38040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8662" y="4000504"/>
            <a:ext cx="508473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 K</a:t>
            </a:r>
            <a:endParaRPr lang="it-IT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166" y="3786190"/>
            <a:ext cx="508473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27 K</a:t>
            </a:r>
            <a:endParaRPr lang="it-IT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2857496"/>
            <a:ext cx="508473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23 K</a:t>
            </a:r>
            <a:endParaRPr lang="it-IT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728" y="1928802"/>
            <a:ext cx="636713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29.5 K</a:t>
            </a:r>
            <a:endParaRPr lang="it-IT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793" y="900098"/>
            <a:ext cx="1364476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PT </a:t>
            </a:r>
            <a:r>
              <a:rPr lang="it-IT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cold</a:t>
            </a:r>
            <a:r>
              <a:rPr lang="it-IT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head </a:t>
            </a:r>
            <a:r>
              <a:rPr lang="it-IT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 </a:t>
            </a:r>
            <a:r>
              <a:rPr lang="it-IT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</a:t>
            </a:r>
            <a:endParaRPr lang="it-IT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9917" y="6493515"/>
            <a:ext cx="3088574" cy="27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GWADW – </a:t>
            </a:r>
            <a:r>
              <a:rPr lang="en-US" dirty="0" err="1" smtClean="0"/>
              <a:t>Isola</a:t>
            </a:r>
            <a:r>
              <a:rPr lang="en-US" dirty="0" smtClean="0"/>
              <a:t> </a:t>
            </a:r>
            <a:r>
              <a:rPr lang="en-US" dirty="0" err="1" smtClean="0"/>
              <a:t>d’Elba</a:t>
            </a:r>
            <a:r>
              <a:rPr lang="en-US" dirty="0" smtClean="0"/>
              <a:t> – May 26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500" y="6272640"/>
            <a:ext cx="698500" cy="585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917FCA3-3758-AE41-9235-5060407D7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4737120"/>
            <a:ext cx="2484048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Experimental</a:t>
            </a:r>
            <a:r>
              <a:rPr lang="it-IT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vacuum</a:t>
            </a:r>
            <a:r>
              <a:rPr lang="it-IT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chamber</a:t>
            </a:r>
            <a:r>
              <a:rPr lang="it-IT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30</a:t>
            </a:r>
            <a:r>
              <a:rPr lang="it-IT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</a:t>
            </a:r>
            <a:endParaRPr lang="it-IT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79132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9917" y="6493515"/>
            <a:ext cx="3088574" cy="27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GWADW – </a:t>
            </a:r>
            <a:r>
              <a:rPr lang="en-US" dirty="0" err="1" smtClean="0"/>
              <a:t>Isola</a:t>
            </a:r>
            <a:r>
              <a:rPr lang="en-US" dirty="0" smtClean="0"/>
              <a:t> </a:t>
            </a:r>
            <a:r>
              <a:rPr lang="en-US" dirty="0" err="1" smtClean="0"/>
              <a:t>d’Elba</a:t>
            </a:r>
            <a:r>
              <a:rPr lang="en-US" dirty="0" smtClean="0"/>
              <a:t> – May 26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chemeClr val="bg2">
              <a:alpha val="7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3106" y="49766"/>
            <a:ext cx="7313613" cy="535538"/>
          </a:xfrm>
        </p:spPr>
        <p:txBody>
          <a:bodyPr/>
          <a:lstStyle/>
          <a:p>
            <a:r>
              <a:rPr lang="en-US" sz="3200" dirty="0" smtClean="0"/>
              <a:t>Transfer Functions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17326" y="602149"/>
            <a:ext cx="3200400" cy="584035"/>
          </a:xfrm>
        </p:spPr>
        <p:txBody>
          <a:bodyPr/>
          <a:lstStyle/>
          <a:p>
            <a:r>
              <a:rPr lang="en-US" dirty="0" smtClean="0"/>
              <a:t>Longitudinal</a:t>
            </a:r>
            <a:endParaRPr lang="en-US" dirty="0"/>
          </a:p>
        </p:txBody>
      </p:sp>
      <p:pic>
        <p:nvPicPr>
          <p:cNvPr id="10" name="Content Placeholder 9" descr="longitudinal.tif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2" b="-850"/>
          <a:stretch/>
        </p:blipFill>
        <p:spPr>
          <a:xfrm>
            <a:off x="-11043" y="1186184"/>
            <a:ext cx="4560956" cy="2639392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30247" y="618994"/>
            <a:ext cx="3200400" cy="584035"/>
          </a:xfrm>
        </p:spPr>
        <p:txBody>
          <a:bodyPr/>
          <a:lstStyle/>
          <a:p>
            <a:r>
              <a:rPr lang="en-US" dirty="0" smtClean="0"/>
              <a:t>Torsions</a:t>
            </a:r>
            <a:endParaRPr lang="en-US" dirty="0"/>
          </a:p>
        </p:txBody>
      </p:sp>
      <p:pic>
        <p:nvPicPr>
          <p:cNvPr id="11" name="Content Placeholder 10" descr="ty.tiff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0" b="-2420"/>
          <a:stretch/>
        </p:blipFill>
        <p:spPr>
          <a:xfrm>
            <a:off x="4549913" y="1186184"/>
            <a:ext cx="4594087" cy="2639392"/>
          </a:xfrm>
        </p:spPr>
      </p:pic>
      <p:sp>
        <p:nvSpPr>
          <p:cNvPr id="12" name="Text Placeholder 4"/>
          <p:cNvSpPr txBox="1">
            <a:spLocks/>
          </p:cNvSpPr>
          <p:nvPr/>
        </p:nvSpPr>
        <p:spPr>
          <a:xfrm>
            <a:off x="7762566" y="4739256"/>
            <a:ext cx="1381434" cy="584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SzPct val="90000"/>
              <a:buFontTx/>
              <a:buNone/>
              <a:defRPr sz="22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SzPct val="90000"/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SzPct val="90000"/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SzPct val="90000"/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SzPct val="90000"/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SzPct val="90000"/>
              <a:buFontTx/>
              <a:buNone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SzPct val="90000"/>
              <a:buFontTx/>
              <a:buNone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SzPct val="90000"/>
              <a:buFontTx/>
              <a:buNone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SzPct val="90000"/>
              <a:buFontTx/>
              <a:buNone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Pitch</a:t>
            </a:r>
            <a:endParaRPr lang="en-US" dirty="0"/>
          </a:p>
        </p:txBody>
      </p:sp>
      <p:pic>
        <p:nvPicPr>
          <p:cNvPr id="14" name="Picture 13" descr="tx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86" y="3781805"/>
            <a:ext cx="4892261" cy="2711710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500" y="6395886"/>
            <a:ext cx="698499" cy="4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pPr marL="0" indent="0">
              <a:buNone/>
            </a:pPr>
            <a:fld id="{3917FCA3-3758-AE41-9235-5060407D7565}" type="slidenum">
              <a:rPr lang="en-US" smtClean="0"/>
              <a:pPr marL="0" indent="0">
                <a:buNone/>
              </a:pPr>
              <a:t>13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692280"/>
            <a:ext cx="3238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sz="1600" b="1" dirty="0" smtClean="0">
                <a:ln w="10541" cmpd="sng">
                  <a:noFill/>
                  <a:prstDash val="solid"/>
                </a:ln>
                <a:solidFill>
                  <a:srgbClr val="860908"/>
                </a:solidFill>
                <a:sym typeface="Wingdings"/>
              </a:rPr>
              <a:t> very </a:t>
            </a:r>
            <a:r>
              <a:rPr lang="en-US" sz="1600" b="1" dirty="0">
                <a:ln w="10541" cmpd="sng">
                  <a:noFill/>
                  <a:prstDash val="solid"/>
                </a:ln>
                <a:solidFill>
                  <a:srgbClr val="860908"/>
                </a:solidFill>
                <a:sym typeface="Wingdings"/>
              </a:rPr>
              <a:t>low influence of the thermal links on the dynamic of the mechanical system.</a:t>
            </a:r>
          </a:p>
        </p:txBody>
      </p:sp>
    </p:spTree>
    <p:extLst>
      <p:ext uri="{BB962C8B-B14F-4D97-AF65-F5344CB8AC3E}">
        <p14:creationId xmlns:p14="http://schemas.microsoft.com/office/powerpoint/2010/main" val="376193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9917" y="6493515"/>
            <a:ext cx="3088574" cy="27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GWADW – </a:t>
            </a:r>
            <a:r>
              <a:rPr lang="en-US" dirty="0" err="1" smtClean="0"/>
              <a:t>Isola</a:t>
            </a:r>
            <a:r>
              <a:rPr lang="en-US" dirty="0" smtClean="0"/>
              <a:t> </a:t>
            </a:r>
            <a:r>
              <a:rPr lang="en-US" dirty="0" err="1" smtClean="0"/>
              <a:t>d’Elba</a:t>
            </a:r>
            <a:r>
              <a:rPr lang="en-US" dirty="0" smtClean="0"/>
              <a:t> – May 26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chemeClr val="bg2">
              <a:alpha val="7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918" t="5639" r="6642" b="4224"/>
          <a:stretch/>
        </p:blipFill>
        <p:spPr>
          <a:xfrm>
            <a:off x="0" y="0"/>
            <a:ext cx="5832826" cy="3689826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621" r="21221" b="19200"/>
          <a:stretch/>
        </p:blipFill>
        <p:spPr>
          <a:xfrm>
            <a:off x="5309403" y="3236572"/>
            <a:ext cx="3674044" cy="3277325"/>
          </a:xfr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500" y="6395886"/>
            <a:ext cx="698499" cy="4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pPr marL="0" indent="0">
              <a:buNone/>
            </a:pPr>
            <a:fld id="{3917FCA3-3758-AE41-9235-5060407D7565}" type="slidenum">
              <a:rPr lang="en-US" smtClean="0"/>
              <a:pPr marL="0" indent="0">
                <a:buNone/>
              </a:pPr>
              <a:t>14</a:t>
            </a:fld>
            <a:endParaRPr lang="en-US" dirty="0"/>
          </a:p>
        </p:txBody>
      </p:sp>
      <p:sp>
        <p:nvSpPr>
          <p:cNvPr id="14" name="Title 6"/>
          <p:cNvSpPr txBox="1">
            <a:spLocks/>
          </p:cNvSpPr>
          <p:nvPr/>
        </p:nvSpPr>
        <p:spPr>
          <a:xfrm>
            <a:off x="5670199" y="0"/>
            <a:ext cx="3390552" cy="2484783"/>
          </a:xfrm>
          <a:prstGeom prst="rect">
            <a:avLst/>
          </a:prstGeom>
          <a:solidFill>
            <a:srgbClr val="EFE7C3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Mechanical modes identification: </a:t>
            </a:r>
          </a:p>
          <a:p>
            <a:r>
              <a:rPr lang="en-US" sz="2000" dirty="0" smtClean="0"/>
              <a:t>agreement with the simulation without links</a:t>
            </a:r>
            <a:endParaRPr lang="en-US" sz="2000" dirty="0"/>
          </a:p>
        </p:txBody>
      </p:sp>
      <p:pic>
        <p:nvPicPr>
          <p:cNvPr id="17" name="Picture 16" descr="tx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5" y="3936413"/>
            <a:ext cx="4892261" cy="271171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670199" y="2405575"/>
            <a:ext cx="3238386" cy="83099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sz="1600" b="1" dirty="0" smtClean="0">
                <a:ln w="10541" cmpd="sng">
                  <a:noFill/>
                  <a:prstDash val="solid"/>
                </a:ln>
                <a:solidFill>
                  <a:srgbClr val="860908"/>
                </a:solidFill>
                <a:sym typeface="Wingdings"/>
              </a:rPr>
              <a:t> very </a:t>
            </a:r>
            <a:r>
              <a:rPr lang="en-US" sz="1600" b="1" dirty="0">
                <a:ln w="10541" cmpd="sng">
                  <a:noFill/>
                  <a:prstDash val="solid"/>
                </a:ln>
                <a:solidFill>
                  <a:srgbClr val="860908"/>
                </a:solidFill>
                <a:sym typeface="Wingdings"/>
              </a:rPr>
              <a:t>low influence of the thermal links on the dynamic of the mechanical system.</a:t>
            </a:r>
          </a:p>
        </p:txBody>
      </p:sp>
    </p:spTree>
    <p:extLst>
      <p:ext uri="{BB962C8B-B14F-4D97-AF65-F5344CB8AC3E}">
        <p14:creationId xmlns:p14="http://schemas.microsoft.com/office/powerpoint/2010/main" val="2264246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Thermal drift: coils Joule effect</a:t>
            </a:r>
            <a:endParaRPr lang="en-US" sz="4000" dirty="0"/>
          </a:p>
        </p:txBody>
      </p:sp>
      <p:pic>
        <p:nvPicPr>
          <p:cNvPr id="9" name="Content Placeholder 8" descr="temperature_increase.tiff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95" r="-718"/>
          <a:stretch/>
        </p:blipFill>
        <p:spPr>
          <a:xfrm>
            <a:off x="3313043" y="1735138"/>
            <a:ext cx="5400261" cy="40560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871" y="2791794"/>
            <a:ext cx="2954228" cy="2308324"/>
          </a:xfrm>
          <a:prstGeom prst="rect">
            <a:avLst/>
          </a:prstGeom>
          <a:solidFill>
            <a:srgbClr val="EFE7C3"/>
          </a:solidFill>
          <a:ln>
            <a:solidFill>
              <a:srgbClr val="86090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Significant thermal drift of the whole apparatus at low temperature has been induced (we measured ∼ 3·10</a:t>
            </a:r>
            <a:r>
              <a:rPr lang="en-US" baseline="30000" dirty="0"/>
              <a:t>-2 </a:t>
            </a:r>
            <a:r>
              <a:rPr lang="en-US" dirty="0"/>
              <a:t>K/s on the silicon plate) during TF </a:t>
            </a:r>
            <a:r>
              <a:rPr lang="en-US" dirty="0" smtClean="0"/>
              <a:t>measurements (mainly for pitch )</a:t>
            </a:r>
            <a:endParaRPr lang="en-US" dirty="0"/>
          </a:p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500" y="6395886"/>
            <a:ext cx="698499" cy="4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pPr marL="0" indent="0">
              <a:buNone/>
            </a:pPr>
            <a:fld id="{3917FCA3-3758-AE41-9235-5060407D7565}" type="slidenum">
              <a:rPr lang="en-US" smtClean="0"/>
              <a:pPr marL="0" indent="0">
                <a:buNone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6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0" y="678301"/>
            <a:ext cx="5051424" cy="5517642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en-US" sz="1600" b="1" u="sng" dirty="0" smtClean="0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  <a:sym typeface="Wingdings"/>
              </a:rPr>
              <a:t>Very low </a:t>
            </a:r>
            <a:r>
              <a:rPr lang="en-US" sz="1600" b="1" u="sng" dirty="0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  <a:sym typeface="Wingdings"/>
              </a:rPr>
              <a:t>influence of the thermal links </a:t>
            </a:r>
            <a:r>
              <a:rPr lang="en-US" sz="1600" b="1" dirty="0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  <a:sym typeface="Wingdings"/>
              </a:rPr>
              <a:t>on the dynamic of the </a:t>
            </a:r>
            <a:r>
              <a:rPr lang="en-US" sz="1600" b="1" dirty="0" smtClean="0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  <a:sym typeface="Wingdings"/>
              </a:rPr>
              <a:t>mechanical system.</a:t>
            </a:r>
          </a:p>
          <a:p>
            <a:pPr>
              <a:buFont typeface="Wingdings" charset="2"/>
              <a:buChar char="²"/>
            </a:pPr>
            <a:r>
              <a:rPr lang="en-US" sz="1600" b="1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+mj-lt"/>
              </a:rPr>
              <a:t>Development of </a:t>
            </a:r>
            <a:r>
              <a:rPr lang="en-US" sz="1600" b="1" u="sng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+mj-lt"/>
              </a:rPr>
              <a:t>the displacement monitoring </a:t>
            </a:r>
            <a:r>
              <a:rPr lang="en-US" sz="1600" b="1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+mj-lt"/>
              </a:rPr>
              <a:t>at low temperature (LVDT, Fiber Bundles)</a:t>
            </a:r>
          </a:p>
          <a:p>
            <a:pPr>
              <a:buFont typeface="Wingdings" charset="2"/>
              <a:buChar char="²"/>
            </a:pPr>
            <a:r>
              <a:rPr lang="en-US" sz="1600" b="1" u="sng" dirty="0" smtClean="0">
                <a:solidFill>
                  <a:schemeClr val="accent1"/>
                </a:solidFill>
              </a:rPr>
              <a:t>Need </a:t>
            </a:r>
            <a:r>
              <a:rPr lang="en-US" sz="1600" b="1" u="sng" dirty="0">
                <a:solidFill>
                  <a:schemeClr val="accent1"/>
                </a:solidFill>
              </a:rPr>
              <a:t>of a new </a:t>
            </a:r>
            <a:r>
              <a:rPr lang="en-US" sz="1600" b="1" u="sng" dirty="0" smtClean="0">
                <a:solidFill>
                  <a:schemeClr val="accent1"/>
                </a:solidFill>
              </a:rPr>
              <a:t>actuator:</a:t>
            </a:r>
            <a:r>
              <a:rPr lang="en-US" sz="1600" b="1" dirty="0" smtClean="0">
                <a:solidFill>
                  <a:schemeClr val="accent1"/>
                </a:solidFill>
              </a:rPr>
              <a:t> coils made </a:t>
            </a:r>
            <a:r>
              <a:rPr lang="en-US" sz="1600" b="1" dirty="0">
                <a:solidFill>
                  <a:schemeClr val="accent1"/>
                </a:solidFill>
              </a:rPr>
              <a:t>of </a:t>
            </a:r>
            <a:r>
              <a:rPr lang="en-US" sz="1600" b="1" dirty="0" err="1">
                <a:solidFill>
                  <a:schemeClr val="accent1"/>
                </a:solidFill>
              </a:rPr>
              <a:t>Nb</a:t>
            </a:r>
            <a:r>
              <a:rPr lang="en-US" sz="1600" b="1" dirty="0">
                <a:solidFill>
                  <a:schemeClr val="accent1"/>
                </a:solidFill>
              </a:rPr>
              <a:t>-Ti wires with an inner core made of copper. The </a:t>
            </a:r>
            <a:r>
              <a:rPr lang="en-US" sz="1600" b="1" dirty="0" smtClean="0">
                <a:solidFill>
                  <a:schemeClr val="accent1"/>
                </a:solidFill>
              </a:rPr>
              <a:t>inner core </a:t>
            </a:r>
            <a:r>
              <a:rPr lang="en-US" sz="1600" b="1" dirty="0">
                <a:solidFill>
                  <a:schemeClr val="accent1"/>
                </a:solidFill>
              </a:rPr>
              <a:t>will insure an efficient use of the actuators at room temperature, while below the critical temperature of 10 K the superconducting </a:t>
            </a:r>
            <a:r>
              <a:rPr lang="en-US" sz="1600" b="1" dirty="0" err="1">
                <a:solidFill>
                  <a:schemeClr val="accent1"/>
                </a:solidFill>
              </a:rPr>
              <a:t>Nb</a:t>
            </a:r>
            <a:r>
              <a:rPr lang="en-US" sz="1600" b="1" dirty="0">
                <a:solidFill>
                  <a:schemeClr val="accent1"/>
                </a:solidFill>
              </a:rPr>
              <a:t>-Ti alloy will cancel the Joule effect</a:t>
            </a:r>
            <a:r>
              <a:rPr lang="en-US" sz="1600" b="1" dirty="0" smtClean="0">
                <a:solidFill>
                  <a:schemeClr val="accent1"/>
                </a:solidFill>
              </a:rPr>
              <a:t>.</a:t>
            </a:r>
          </a:p>
          <a:p>
            <a:pPr>
              <a:buFont typeface="Wingdings" charset="2"/>
              <a:buChar char="²"/>
            </a:pPr>
            <a:r>
              <a:rPr lang="en-US" sz="1600" b="1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</a:rPr>
              <a:t>Use </a:t>
            </a:r>
            <a:r>
              <a:rPr lang="en-US" sz="1600" b="1" u="sng" dirty="0" err="1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</a:rPr>
              <a:t>Epoglass</a:t>
            </a:r>
            <a:r>
              <a:rPr lang="en-US" sz="1600" b="1" u="sng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</a:rPr>
              <a:t> material </a:t>
            </a:r>
            <a:r>
              <a:rPr lang="en-US" sz="1600" b="1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</a:rPr>
              <a:t>for </a:t>
            </a:r>
            <a:r>
              <a:rPr lang="en-US" sz="1600" b="1" dirty="0" err="1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</a:rPr>
              <a:t>marionetta</a:t>
            </a:r>
            <a:r>
              <a:rPr lang="en-US" sz="1600" b="1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</a:rPr>
              <a:t> arms (reliability at low temperature).</a:t>
            </a:r>
            <a:endParaRPr lang="en-US" sz="1600" b="1" dirty="0">
              <a:ln w="10541" cmpd="sng">
                <a:noFill/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GWADW – </a:t>
            </a:r>
            <a:r>
              <a:rPr lang="en-US" dirty="0" err="1" smtClean="0"/>
              <a:t>Isola</a:t>
            </a:r>
            <a:r>
              <a:rPr lang="en-US" dirty="0" smtClean="0"/>
              <a:t> </a:t>
            </a:r>
            <a:r>
              <a:rPr lang="en-US" dirty="0" err="1" smtClean="0"/>
              <a:t>d’Elba</a:t>
            </a:r>
            <a:r>
              <a:rPr lang="en-US" dirty="0" smtClean="0"/>
              <a:t> – May 26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917FCA3-3758-AE41-9235-5060407D7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0" y="27334"/>
            <a:ext cx="5643217" cy="761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Rockwell"/>
                <a:cs typeface="Rockwell"/>
              </a:rPr>
              <a:t>What we learnt</a:t>
            </a:r>
            <a:endParaRPr lang="en-US" sz="28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Rockwell"/>
              <a:cs typeface="Rockwell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9917" y="413606"/>
            <a:ext cx="3462466" cy="5782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7088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chemeClr val="bg2">
              <a:alpha val="7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0" y="-86908"/>
            <a:ext cx="515564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0000FF"/>
                </a:solidFill>
              </a:rPr>
              <a:t>Coil-magnet actuation noise</a:t>
            </a:r>
            <a:endParaRPr lang="en-US" sz="3400" dirty="0">
              <a:solidFill>
                <a:srgbClr val="0000FF"/>
              </a:solidFill>
            </a:endParaRPr>
          </a:p>
        </p:txBody>
      </p:sp>
      <p:pic>
        <p:nvPicPr>
          <p:cNvPr id="3" name="Picture 2" descr="SQUID_setup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977" y="806537"/>
            <a:ext cx="4257022" cy="3918037"/>
          </a:xfrm>
          <a:prstGeom prst="rect">
            <a:avLst/>
          </a:prstGeom>
        </p:spPr>
      </p:pic>
      <p:pic>
        <p:nvPicPr>
          <p:cNvPr id="4" name="Picture 3" descr="SQUID_spectrum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9826" y="220869"/>
            <a:ext cx="5215467" cy="3685235"/>
          </a:xfrm>
          <a:prstGeom prst="rect">
            <a:avLst/>
          </a:prstGeom>
        </p:spPr>
      </p:pic>
      <p:pic>
        <p:nvPicPr>
          <p:cNvPr id="5" name="Picture 4" descr="actuator_magnetic_noise_contribution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08" y="3412099"/>
            <a:ext cx="4588933" cy="3242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96774" y="5115467"/>
            <a:ext cx="4247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Barkausen</a:t>
            </a:r>
            <a:r>
              <a:rPr lang="en-US" dirty="0" smtClean="0"/>
              <a:t> noise measurements</a:t>
            </a:r>
          </a:p>
          <a:p>
            <a:r>
              <a:rPr lang="en-US" dirty="0" smtClean="0"/>
              <a:t> on a  </a:t>
            </a:r>
            <a:r>
              <a:rPr lang="en-US" dirty="0" err="1" smtClean="0"/>
              <a:t>SmCo</a:t>
            </a:r>
            <a:r>
              <a:rPr lang="en-US" dirty="0" smtClean="0"/>
              <a:t> magnet at 4 K</a:t>
            </a:r>
          </a:p>
          <a:p>
            <a:endParaRPr lang="en-US" dirty="0" smtClean="0"/>
          </a:p>
          <a:p>
            <a:r>
              <a:rPr lang="en-US" dirty="0" smtClean="0"/>
              <a:t>P. </a:t>
            </a:r>
            <a:r>
              <a:rPr lang="en-US" dirty="0" err="1" smtClean="0"/>
              <a:t>Falferi</a:t>
            </a:r>
            <a:r>
              <a:rPr lang="en-US" dirty="0" smtClean="0"/>
              <a:t> Class. Quant. </a:t>
            </a:r>
            <a:r>
              <a:rPr lang="en-US" dirty="0" err="1" smtClean="0"/>
              <a:t>Grav</a:t>
            </a:r>
            <a:r>
              <a:rPr lang="en-US" dirty="0" smtClean="0"/>
              <a:t>.  in press (2011)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500" y="6272640"/>
            <a:ext cx="698500" cy="585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917FCA3-3758-AE41-9235-5060407D7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35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chemeClr val="bg2">
              <a:alpha val="7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7242" y="182977"/>
            <a:ext cx="7313613" cy="868362"/>
          </a:xfrm>
        </p:spPr>
        <p:txBody>
          <a:bodyPr/>
          <a:lstStyle/>
          <a:p>
            <a:r>
              <a:rPr lang="en-US" sz="3200" dirty="0" smtClean="0"/>
              <a:t>Parameters of a Payload for ET: </a:t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2400" dirty="0" smtClean="0"/>
              <a:t>from small to big masses)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4196" y="1419366"/>
            <a:ext cx="3200400" cy="584035"/>
          </a:xfrm>
        </p:spPr>
        <p:txBody>
          <a:bodyPr/>
          <a:lstStyle/>
          <a:p>
            <a:r>
              <a:rPr lang="en-US" dirty="0" err="1" smtClean="0"/>
              <a:t>Cryo</a:t>
            </a:r>
            <a:r>
              <a:rPr lang="en-US" dirty="0" smtClean="0"/>
              <a:t> Prototype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77449447"/>
              </p:ext>
            </p:extLst>
          </p:nvPr>
        </p:nvGraphicFramePr>
        <p:xfrm>
          <a:off x="119529" y="2174875"/>
          <a:ext cx="4344520" cy="3022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68904"/>
                <a:gridCol w="868904"/>
                <a:gridCol w="868904"/>
                <a:gridCol w="868904"/>
                <a:gridCol w="868904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Mirror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MRM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Mass (kg)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22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114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132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Wire L </a:t>
                      </a:r>
                      <a:r>
                        <a:rPr lang="en-US" sz="1100" baseline="0" dirty="0" smtClean="0"/>
                        <a:t>(m)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0.6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0.6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0.45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0.46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Wire </a:t>
                      </a:r>
                      <a:r>
                        <a:rPr lang="en-US" sz="1100" dirty="0" smtClean="0">
                          <a:latin typeface="Symbol" charset="2"/>
                          <a:cs typeface="Symbol" charset="2"/>
                        </a:rPr>
                        <a:t>F(</a:t>
                      </a:r>
                      <a:r>
                        <a:rPr lang="en-US" sz="1100" dirty="0" smtClean="0">
                          <a:latin typeface="+mj-lt"/>
                          <a:cs typeface="Symbol" charset="2"/>
                        </a:rPr>
                        <a:t>mm</a:t>
                      </a:r>
                      <a:r>
                        <a:rPr lang="en-US" sz="1100" dirty="0" smtClean="0">
                          <a:latin typeface="Symbol" charset="2"/>
                          <a:cs typeface="Symbol" charset="2"/>
                        </a:rPr>
                        <a:t>)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0.6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Wire Mat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Co-Be2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Steel</a:t>
                      </a:r>
                      <a:r>
                        <a:rPr lang="en-US" sz="1100" baseline="0" dirty="0" smtClean="0"/>
                        <a:t> C70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Ti6Al4V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Ti6Al4V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Ixx</a:t>
                      </a:r>
                      <a:r>
                        <a:rPr lang="en-US" sz="1100" dirty="0" smtClean="0"/>
                        <a:t> (kg m</a:t>
                      </a:r>
                      <a:r>
                        <a:rPr lang="en-US" sz="1100" baseline="30000" dirty="0" smtClean="0"/>
                        <a:t>2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0.19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0.77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0.77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6.7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Iyy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smtClean="0"/>
                        <a:t>(kg m</a:t>
                      </a:r>
                      <a:r>
                        <a:rPr lang="en-US" sz="1100" baseline="30000" dirty="0" smtClean="0"/>
                        <a:t>2</a:t>
                      </a:r>
                      <a:r>
                        <a:rPr lang="en-US" sz="1100" dirty="0" smtClean="0"/>
                        <a:t>)</a:t>
                      </a:r>
                      <a:endParaRPr lang="en-US" sz="11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0.74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1.7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11.4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Izz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smtClean="0"/>
                        <a:t>(kg m</a:t>
                      </a:r>
                      <a:r>
                        <a:rPr lang="en-US" sz="1100" baseline="30000" dirty="0" smtClean="0"/>
                        <a:t>2</a:t>
                      </a:r>
                      <a:r>
                        <a:rPr lang="en-US" sz="1100" dirty="0" smtClean="0"/>
                        <a:t>)</a:t>
                      </a:r>
                      <a:endParaRPr lang="en-US" sz="11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1.34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1.37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1.7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8.3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06942" y="1419366"/>
            <a:ext cx="3200400" cy="584035"/>
          </a:xfrm>
        </p:spPr>
        <p:txBody>
          <a:bodyPr/>
          <a:lstStyle/>
          <a:p>
            <a:r>
              <a:rPr lang="en-US" dirty="0" err="1" smtClean="0"/>
              <a:t>Cryo</a:t>
            </a:r>
            <a:r>
              <a:rPr lang="en-US" dirty="0" smtClean="0"/>
              <a:t> Payload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500" y="6395886"/>
            <a:ext cx="698499" cy="4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pPr marL="0" indent="0">
              <a:buNone/>
            </a:pPr>
            <a:fld id="{3917FCA3-3758-AE41-9235-5060407D7565}" type="slidenum">
              <a:rPr lang="en-US" smtClean="0"/>
              <a:pPr marL="0" indent="0">
                <a:buNone/>
              </a:pPr>
              <a:t>18</a:t>
            </a:fld>
            <a:endParaRPr lang="en-US" dirty="0"/>
          </a:p>
        </p:txBody>
      </p:sp>
      <p:graphicFrame>
        <p:nvGraphicFramePr>
          <p:cNvPr id="13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82576"/>
              </p:ext>
            </p:extLst>
          </p:nvPr>
        </p:nvGraphicFramePr>
        <p:xfrm>
          <a:off x="4649303" y="2174185"/>
          <a:ext cx="4174440" cy="3022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70610"/>
                <a:gridCol w="739913"/>
                <a:gridCol w="594141"/>
                <a:gridCol w="834888"/>
                <a:gridCol w="834888"/>
              </a:tblGrid>
              <a:tr h="3778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Last SA</a:t>
                      </a:r>
                      <a:r>
                        <a:rPr lang="en-US" sz="1400" baseline="0" dirty="0" smtClean="0"/>
                        <a:t> Filter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Mirror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MRM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500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211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211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422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422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Ti6Al4V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Si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Si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Ti6Al4V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Ti6Al4V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65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8.38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13.7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45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8.38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13.7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35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30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65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5.2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22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2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chemeClr val="bg2">
              <a:alpha val="7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9042" y="69056"/>
            <a:ext cx="8871503" cy="1144035"/>
          </a:xfrm>
        </p:spPr>
        <p:txBody>
          <a:bodyPr/>
          <a:lstStyle/>
          <a:p>
            <a:r>
              <a:rPr lang="en-US" sz="4400" dirty="0" smtClean="0"/>
              <a:t>Monolithic suspensions: </a:t>
            </a:r>
            <a:br>
              <a:rPr lang="en-US" sz="4400" dirty="0" smtClean="0"/>
            </a:br>
            <a:r>
              <a:rPr lang="en-US" sz="2400" dirty="0" smtClean="0"/>
              <a:t>present technology 20-40 kg masses suspended with SiO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wires </a:t>
            </a:r>
            <a:endParaRPr lang="en-US" sz="4400" dirty="0"/>
          </a:p>
        </p:txBody>
      </p:sp>
      <p:pic>
        <p:nvPicPr>
          <p:cNvPr id="7" name="Content Placeholder 6" descr="ET_mirror_HF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0" r="-479"/>
          <a:stretch/>
        </p:blipFill>
        <p:spPr>
          <a:xfrm>
            <a:off x="341212" y="1365888"/>
            <a:ext cx="6710495" cy="4934177"/>
          </a:xfr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500" y="6395886"/>
            <a:ext cx="698499" cy="4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pPr marL="0" indent="0">
              <a:buNone/>
            </a:pPr>
            <a:fld id="{3917FCA3-3758-AE41-9235-5060407D7565}" type="slidenum">
              <a:rPr lang="en-US" smtClean="0"/>
              <a:pPr marL="0" indent="0">
                <a:buNone/>
              </a:pPr>
              <a:t>19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67139" y="3542175"/>
            <a:ext cx="181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Virgo+ NI test mass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26838" y="2573589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Silicate bonding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51288" y="2020903"/>
            <a:ext cx="2749471" cy="95410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Ears and anchors attached with</a:t>
            </a:r>
          </a:p>
          <a:p>
            <a:r>
              <a:rPr lang="en-US" sz="1400" dirty="0" smtClean="0"/>
              <a:t> silicate bonding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Fused silica wires produced with </a:t>
            </a:r>
          </a:p>
          <a:p>
            <a:r>
              <a:rPr lang="en-US" sz="1400" dirty="0"/>
              <a:t>l</a:t>
            </a:r>
            <a:r>
              <a:rPr lang="en-US" sz="1400" dirty="0" smtClean="0"/>
              <a:t>aser machine</a:t>
            </a:r>
          </a:p>
        </p:txBody>
      </p:sp>
    </p:spTree>
    <p:extLst>
      <p:ext uri="{BB962C8B-B14F-4D97-AF65-F5344CB8AC3E}">
        <p14:creationId xmlns:p14="http://schemas.microsoft.com/office/powerpoint/2010/main" val="103972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761451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Rockwell"/>
                <a:cs typeface="Rockwell"/>
              </a:rPr>
              <a:t>The test mass Last Stage suspension</a:t>
            </a:r>
            <a:endParaRPr lang="en-US" sz="28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Rockwell"/>
              <a:cs typeface="Rockwel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GWADW – </a:t>
            </a:r>
            <a:r>
              <a:rPr lang="en-US" dirty="0" err="1" smtClean="0"/>
              <a:t>Isola</a:t>
            </a:r>
            <a:r>
              <a:rPr lang="en-US" dirty="0" smtClean="0"/>
              <a:t> </a:t>
            </a:r>
            <a:r>
              <a:rPr lang="en-US" dirty="0" err="1" smtClean="0"/>
              <a:t>d’Elba</a:t>
            </a:r>
            <a:r>
              <a:rPr lang="en-US" dirty="0" smtClean="0"/>
              <a:t> – May 26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917FCA3-3758-AE41-9235-5060407D7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0" y="761451"/>
            <a:ext cx="9144000" cy="1015663"/>
          </a:xfrm>
          <a:prstGeom prst="rect">
            <a:avLst/>
          </a:prstGeom>
          <a:solidFill>
            <a:schemeClr val="bg2"/>
          </a:solidFill>
          <a:ln>
            <a:solidFill>
              <a:srgbClr val="4F81BD"/>
            </a:solidFill>
            <a:headEnd/>
            <a:tailEnd/>
          </a:ln>
          <a:effectLst>
            <a:softEdge rad="254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buFont typeface="Wingdings" charset="2"/>
              <a:buChar char="²"/>
            </a:pPr>
            <a:r>
              <a:rPr lang="en-US" sz="20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Rockwell"/>
                <a:cs typeface="Rockwell"/>
              </a:rPr>
              <a:t>The role of the Last Stage Suspension is to compensate the residual seismic noise and to steer the optical components maintaining the relative position of the interferometer mirrors</a:t>
            </a:r>
            <a:r>
              <a:rPr lang="en-US" sz="200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Rockwell"/>
                <a:cs typeface="Rockwell"/>
              </a:rPr>
              <a:t>.</a:t>
            </a:r>
            <a:endParaRPr lang="en-US" sz="2000" dirty="0">
              <a:ln w="10541" cmpd="sng">
                <a:noFill/>
                <a:prstDash val="solid"/>
              </a:ln>
              <a:solidFill>
                <a:schemeClr val="tx1"/>
              </a:solidFill>
              <a:effectLst/>
              <a:latin typeface="Rockwell"/>
              <a:cs typeface="Rockwell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21478" y="2319910"/>
            <a:ext cx="6541629" cy="3323987"/>
          </a:xfrm>
          <a:prstGeom prst="rect">
            <a:avLst/>
          </a:prstGeom>
          <a:solidFill>
            <a:schemeClr val="bg2">
              <a:alpha val="88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u="sng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+mj-lt"/>
              </a:rPr>
              <a:t>Components:</a:t>
            </a:r>
          </a:p>
          <a:p>
            <a:endParaRPr lang="en-US" sz="2000" u="sng" dirty="0" smtClean="0">
              <a:ln w="10541" cmpd="sng">
                <a:noFill/>
                <a:prstDash val="solid"/>
              </a:ln>
              <a:solidFill>
                <a:schemeClr val="accent1"/>
              </a:solidFill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+mj-lt"/>
              </a:rPr>
              <a:t>Marionette reaction Mass (MRM): </a:t>
            </a:r>
            <a:r>
              <a:rPr lang="en-US" sz="1600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+mj-lt"/>
              </a:rPr>
              <a:t>Marionette actuation; it provides mechanical and thermal isolation from the </a:t>
            </a:r>
            <a:r>
              <a:rPr lang="en-US" sz="1600" dirty="0" err="1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+mj-lt"/>
              </a:rPr>
              <a:t>Superattenuator</a:t>
            </a:r>
            <a:r>
              <a:rPr lang="en-US" sz="1600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+mj-lt"/>
              </a:rPr>
              <a:t>;</a:t>
            </a:r>
            <a:endParaRPr lang="en-US" b="1" dirty="0" smtClean="0">
              <a:ln w="10541" cmpd="sng">
                <a:noFill/>
                <a:prstDash val="solid"/>
              </a:ln>
              <a:solidFill>
                <a:schemeClr val="accent1"/>
              </a:solidFill>
              <a:latin typeface="+mj-lt"/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ln w="10541" cmpd="sng">
                <a:noFill/>
                <a:prstDash val="solid"/>
              </a:ln>
              <a:solidFill>
                <a:schemeClr val="accent1"/>
              </a:solidFill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+mj-lt"/>
              </a:rPr>
              <a:t>Marionette: </a:t>
            </a:r>
            <a:r>
              <a:rPr lang="en-US" sz="1600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+mj-lt"/>
              </a:rPr>
              <a:t>Angular control with actuators (coil-magnets, electrostatic) on the MRM; 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>
              <a:ln w="10541" cmpd="sng">
                <a:noFill/>
                <a:prstDash val="solid"/>
              </a:ln>
              <a:solidFill>
                <a:schemeClr val="accent1"/>
              </a:solidFill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+mj-lt"/>
              </a:rPr>
              <a:t>Reaction </a:t>
            </a:r>
            <a:r>
              <a:rPr lang="en-US" b="1" dirty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+mj-lt"/>
              </a:rPr>
              <a:t>Mass (RM): </a:t>
            </a:r>
            <a:r>
              <a:rPr lang="en-US" sz="1600" dirty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+mj-lt"/>
              </a:rPr>
              <a:t>Mirror steering with </a:t>
            </a:r>
            <a:r>
              <a:rPr lang="en-US" sz="1600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+mj-lt"/>
              </a:rPr>
              <a:t>(coil-magnets, electrostatic) actuators on the RM; </a:t>
            </a:r>
            <a:r>
              <a:rPr lang="en-US" sz="1600" dirty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+mj-lt"/>
              </a:rPr>
              <a:t>Mirror protection</a:t>
            </a:r>
            <a:r>
              <a:rPr lang="en-US" sz="1600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+mj-lt"/>
              </a:rPr>
              <a:t>;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>
              <a:ln w="10541" cmpd="sng">
                <a:noFill/>
                <a:prstDash val="solid"/>
              </a:ln>
              <a:solidFill>
                <a:schemeClr val="accent1"/>
              </a:solidFill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</a:rPr>
              <a:t>Mirror: </a:t>
            </a:r>
            <a:r>
              <a:rPr lang="en-US" sz="1600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+mj-lt"/>
              </a:rPr>
              <a:t>monolithic suspension.</a:t>
            </a:r>
            <a:endParaRPr lang="en-US" sz="1600" dirty="0">
              <a:ln w="10541" cmpd="sng">
                <a:noFill/>
                <a:prstDash val="solid"/>
              </a:ln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7" name="Picture 6" descr="cryopay.bmp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795973" y="2156205"/>
            <a:ext cx="2281680" cy="368180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5838512" y="3260186"/>
            <a:ext cx="1156328" cy="113727"/>
          </a:xfrm>
          <a:prstGeom prst="straightConnector1">
            <a:avLst/>
          </a:prstGeom>
          <a:ln w="38100" cmpd="sng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6378763" y="3857255"/>
            <a:ext cx="1213198" cy="236932"/>
          </a:xfrm>
          <a:prstGeom prst="straightConnector1">
            <a:avLst/>
          </a:prstGeom>
          <a:ln w="38100" cmpd="sng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378763" y="4691256"/>
            <a:ext cx="1033114" cy="161114"/>
          </a:xfrm>
          <a:prstGeom prst="straightConnector1">
            <a:avLst/>
          </a:prstGeom>
          <a:ln w="38100" cmpd="sng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094420" y="5070347"/>
            <a:ext cx="1772406" cy="388569"/>
          </a:xfrm>
          <a:prstGeom prst="straightConnector1">
            <a:avLst/>
          </a:prstGeom>
          <a:ln w="38100" cmpd="sng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365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chemeClr val="bg2">
              <a:alpha val="7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fibressilfib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94" y="4875866"/>
            <a:ext cx="5232400" cy="1982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707" y="5437877"/>
            <a:ext cx="2862514" cy="801087"/>
          </a:xfrm>
        </p:spPr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Silicon sample prepared by </a:t>
            </a:r>
            <a:r>
              <a:rPr lang="en-US" sz="1800" dirty="0" err="1" smtClean="0"/>
              <a:t>micropulling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6071298" y="5038636"/>
            <a:ext cx="231205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R&amp;D is required:</a:t>
            </a:r>
          </a:p>
          <a:p>
            <a:r>
              <a:rPr lang="en-US" sz="2400" dirty="0" smtClean="0"/>
              <a:t>Fiber payload</a:t>
            </a:r>
          </a:p>
          <a:p>
            <a:r>
              <a:rPr lang="en-US" sz="2400" dirty="0" smtClean="0"/>
              <a:t> ~ </a:t>
            </a:r>
            <a:r>
              <a:rPr lang="en-US" sz="2400" dirty="0" smtClean="0"/>
              <a:t>200</a:t>
            </a:r>
            <a:r>
              <a:rPr lang="en-US" sz="2400" dirty="0" smtClean="0"/>
              <a:t> </a:t>
            </a:r>
            <a:r>
              <a:rPr lang="en-US" sz="2400" dirty="0" smtClean="0"/>
              <a:t>cm long</a:t>
            </a:r>
          </a:p>
        </p:txBody>
      </p:sp>
      <p:pic>
        <p:nvPicPr>
          <p:cNvPr id="8" name="Picture 7" descr="Si_TC_isotop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8037"/>
            <a:ext cx="4624964" cy="37978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6579" y="244873"/>
            <a:ext cx="7516770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dirty="0" smtClean="0">
                <a:solidFill>
                  <a:srgbClr val="0000FF"/>
                </a:solidFill>
              </a:rPr>
              <a:t>Silicon fiber : the thermal conductivity</a:t>
            </a:r>
            <a:endParaRPr lang="en-US" sz="3700" dirty="0">
              <a:solidFill>
                <a:srgbClr val="0000FF"/>
              </a:solidFill>
            </a:endParaRPr>
          </a:p>
        </p:txBody>
      </p:sp>
      <p:pic>
        <p:nvPicPr>
          <p:cNvPr id="16" name="Picture 15" descr="Toulok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000">
            <a:off x="4835759" y="943694"/>
            <a:ext cx="4280079" cy="326473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500" y="6395886"/>
            <a:ext cx="698499" cy="4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pPr marL="0" indent="0">
              <a:buNone/>
            </a:pPr>
            <a:fld id="{3917FCA3-3758-AE41-9235-5060407D7565}" type="slidenum">
              <a:rPr lang="en-US" smtClean="0"/>
              <a:pPr marL="0" indent="0">
                <a:buNone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6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9044" y="69057"/>
            <a:ext cx="3313665" cy="868362"/>
          </a:xfrm>
        </p:spPr>
        <p:txBody>
          <a:bodyPr/>
          <a:lstStyle/>
          <a:p>
            <a:r>
              <a:rPr lang="en-US" sz="3200" dirty="0" smtClean="0"/>
              <a:t>Transfer function studies</a:t>
            </a:r>
            <a:endParaRPr lang="en-US" sz="3200" dirty="0"/>
          </a:p>
        </p:txBody>
      </p:sp>
      <p:pic>
        <p:nvPicPr>
          <p:cNvPr id="6" name="Content Placeholder 5" descr="paralleloET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t="1567" r="5209" b="1805"/>
          <a:stretch/>
        </p:blipFill>
        <p:spPr>
          <a:xfrm>
            <a:off x="0" y="0"/>
            <a:ext cx="5024783" cy="3632941"/>
          </a:xfrm>
        </p:spPr>
      </p:pic>
      <p:pic>
        <p:nvPicPr>
          <p:cNvPr id="7" name="Content Placeholder 6" descr="serieET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t="1225" r="6329" b="3107"/>
          <a:stretch/>
        </p:blipFill>
        <p:spPr>
          <a:xfrm>
            <a:off x="4240696" y="3316725"/>
            <a:ext cx="4903304" cy="3541276"/>
          </a:xfrm>
        </p:spPr>
      </p:pic>
      <p:sp>
        <p:nvSpPr>
          <p:cNvPr id="5" name="TextBox 4"/>
          <p:cNvSpPr txBox="1"/>
          <p:nvPr/>
        </p:nvSpPr>
        <p:spPr>
          <a:xfrm>
            <a:off x="5895419" y="957937"/>
            <a:ext cx="25623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Marzia</a:t>
            </a:r>
            <a:r>
              <a:rPr lang="en-US" sz="1100" dirty="0" smtClean="0"/>
              <a:t> </a:t>
            </a:r>
            <a:r>
              <a:rPr lang="en-US" sz="1100" dirty="0" err="1" smtClean="0"/>
              <a:t>Colombini</a:t>
            </a:r>
            <a:r>
              <a:rPr lang="en-US" sz="1100" dirty="0" smtClean="0"/>
              <a:t> with Octopus (P. </a:t>
            </a:r>
            <a:r>
              <a:rPr lang="en-US" sz="1100" dirty="0" err="1" smtClean="0"/>
              <a:t>Ruggi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177171" y="3713191"/>
            <a:ext cx="1656655" cy="2990937"/>
            <a:chOff x="883478" y="2513895"/>
            <a:chExt cx="2342359" cy="4228912"/>
          </a:xfrm>
        </p:grpSpPr>
        <p:pic>
          <p:nvPicPr>
            <p:cNvPr id="8" name="Content Placeholder 14"/>
            <p:cNvPicPr>
              <a:picLocks noChangeAspect="1"/>
            </p:cNvPicPr>
            <p:nvPr/>
          </p:nvPicPr>
          <p:blipFill rotWithShape="1">
            <a:blip r:embed="rId4"/>
            <a:srcRect l="31528" t="3565" r="31686" b="4135"/>
            <a:stretch/>
          </p:blipFill>
          <p:spPr>
            <a:xfrm>
              <a:off x="883478" y="2513895"/>
              <a:ext cx="2214545" cy="4174225"/>
            </a:xfrm>
            <a:prstGeom prst="rect">
              <a:avLst/>
            </a:prstGeom>
          </p:spPr>
        </p:pic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1278264" y="4752524"/>
              <a:ext cx="1195473" cy="435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18">
                <a:spcAft>
                  <a:spcPts val="1000"/>
                </a:spcAft>
                <a:defRPr/>
              </a:pPr>
              <a:r>
                <a:rPr lang="it-IT" sz="1200" dirty="0" smtClean="0">
                  <a:solidFill>
                    <a:schemeClr val="bg1"/>
                  </a:solidFill>
                  <a:latin typeface="+mj-lt"/>
                </a:rPr>
                <a:t>Marionette</a:t>
              </a:r>
              <a:endParaRPr lang="it-IT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1031711" y="4058197"/>
              <a:ext cx="1195473" cy="435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18">
                <a:spcAft>
                  <a:spcPts val="1000"/>
                </a:spcAft>
                <a:defRPr/>
              </a:pPr>
              <a:r>
                <a:rPr lang="it-IT" sz="1200" dirty="0" smtClean="0">
                  <a:solidFill>
                    <a:schemeClr val="bg1"/>
                  </a:solidFill>
                  <a:latin typeface="+mj-lt"/>
                </a:rPr>
                <a:t>MRM</a:t>
              </a:r>
              <a:endParaRPr lang="it-IT" sz="1200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976783" y="2562530"/>
              <a:ext cx="0" cy="75419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976783" y="3830322"/>
              <a:ext cx="0" cy="22787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976783" y="4438454"/>
              <a:ext cx="0" cy="22787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129183" y="5043430"/>
              <a:ext cx="0" cy="10083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746828" y="5043429"/>
              <a:ext cx="0" cy="10083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181077" y="5043430"/>
              <a:ext cx="0" cy="9188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796404" y="5043429"/>
              <a:ext cx="0" cy="9188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125424" y="3751870"/>
              <a:ext cx="0" cy="3447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817916" y="3751870"/>
              <a:ext cx="0" cy="3447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19"/>
            <p:cNvSpPr txBox="1">
              <a:spLocks noChangeArrowheads="1"/>
            </p:cNvSpPr>
            <p:nvPr/>
          </p:nvSpPr>
          <p:spPr bwMode="auto">
            <a:xfrm>
              <a:off x="1793838" y="6307662"/>
              <a:ext cx="1431999" cy="435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18">
                <a:spcAft>
                  <a:spcPts val="1000"/>
                </a:spcAft>
                <a:defRPr/>
              </a:pPr>
              <a:r>
                <a:rPr lang="it-IT" sz="1200" dirty="0" err="1" smtClean="0">
                  <a:solidFill>
                    <a:schemeClr val="bg1"/>
                  </a:solidFill>
                  <a:latin typeface="+mj-lt"/>
                </a:rPr>
                <a:t>RM&amp;Mirror</a:t>
              </a:r>
              <a:endParaRPr lang="it-IT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206236" y="3731284"/>
            <a:ext cx="1656655" cy="2990937"/>
            <a:chOff x="883478" y="2513895"/>
            <a:chExt cx="2342359" cy="4228912"/>
          </a:xfrm>
        </p:grpSpPr>
        <p:pic>
          <p:nvPicPr>
            <p:cNvPr id="36" name="Content Placeholder 14"/>
            <p:cNvPicPr>
              <a:picLocks noChangeAspect="1"/>
            </p:cNvPicPr>
            <p:nvPr/>
          </p:nvPicPr>
          <p:blipFill rotWithShape="1">
            <a:blip r:embed="rId4"/>
            <a:srcRect l="31528" t="3565" r="31686" b="4135"/>
            <a:stretch/>
          </p:blipFill>
          <p:spPr>
            <a:xfrm>
              <a:off x="883478" y="2513895"/>
              <a:ext cx="2214545" cy="4174225"/>
            </a:xfrm>
            <a:prstGeom prst="rect">
              <a:avLst/>
            </a:prstGeom>
          </p:spPr>
        </p:pic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1278264" y="4752524"/>
              <a:ext cx="1195473" cy="435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18">
                <a:spcAft>
                  <a:spcPts val="1000"/>
                </a:spcAft>
                <a:defRPr/>
              </a:pPr>
              <a:r>
                <a:rPr lang="it-IT" sz="1200" dirty="0" smtClean="0">
                  <a:solidFill>
                    <a:schemeClr val="bg1"/>
                  </a:solidFill>
                  <a:latin typeface="+mj-lt"/>
                </a:rPr>
                <a:t>Marionette</a:t>
              </a:r>
              <a:endParaRPr lang="it-IT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 Box 19"/>
            <p:cNvSpPr txBox="1">
              <a:spLocks noChangeArrowheads="1"/>
            </p:cNvSpPr>
            <p:nvPr/>
          </p:nvSpPr>
          <p:spPr bwMode="auto">
            <a:xfrm>
              <a:off x="1031711" y="4058197"/>
              <a:ext cx="1195473" cy="435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18">
                <a:spcAft>
                  <a:spcPts val="1000"/>
                </a:spcAft>
                <a:defRPr/>
              </a:pPr>
              <a:r>
                <a:rPr lang="it-IT" sz="1200" dirty="0" smtClean="0">
                  <a:solidFill>
                    <a:schemeClr val="bg1"/>
                  </a:solidFill>
                  <a:latin typeface="+mj-lt"/>
                </a:rPr>
                <a:t>MRM</a:t>
              </a:r>
              <a:endParaRPr lang="it-IT" sz="1200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1976783" y="2562530"/>
              <a:ext cx="0" cy="75419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976783" y="3830322"/>
              <a:ext cx="0" cy="22787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976783" y="4438454"/>
              <a:ext cx="0" cy="22787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2129183" y="5043430"/>
              <a:ext cx="0" cy="10083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746828" y="5043429"/>
              <a:ext cx="0" cy="10083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2181077" y="5043430"/>
              <a:ext cx="0" cy="9188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1796404" y="5043429"/>
              <a:ext cx="0" cy="9188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 Box 19"/>
            <p:cNvSpPr txBox="1">
              <a:spLocks noChangeArrowheads="1"/>
            </p:cNvSpPr>
            <p:nvPr/>
          </p:nvSpPr>
          <p:spPr bwMode="auto">
            <a:xfrm>
              <a:off x="1793838" y="6307662"/>
              <a:ext cx="1431999" cy="435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18">
                <a:spcAft>
                  <a:spcPts val="1000"/>
                </a:spcAft>
                <a:defRPr/>
              </a:pPr>
              <a:r>
                <a:rPr lang="it-IT" sz="1200" dirty="0" err="1" smtClean="0">
                  <a:solidFill>
                    <a:schemeClr val="bg1"/>
                  </a:solidFill>
                  <a:latin typeface="+mj-lt"/>
                </a:rPr>
                <a:t>RM&amp;Mirror</a:t>
              </a:r>
              <a:endParaRPr lang="it-IT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266656" y="3775159"/>
            <a:ext cx="712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Series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2010" y="377515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Parallel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63740" y="4927150"/>
            <a:ext cx="712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Series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2266656" y="159190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Parallel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166955" y="1591909"/>
            <a:ext cx="3859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Comparison with the present payloads, in</a:t>
            </a:r>
          </a:p>
          <a:p>
            <a:r>
              <a:rPr lang="en-US" sz="1600" dirty="0"/>
              <a:t>w</a:t>
            </a:r>
            <a:r>
              <a:rPr lang="en-US" sz="1600" dirty="0" smtClean="0"/>
              <a:t>hich the position of  the suspension points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re optimized to reduce the coupling between </a:t>
            </a:r>
          </a:p>
          <a:p>
            <a:r>
              <a:rPr lang="en-US" sz="1600" dirty="0"/>
              <a:t>t</a:t>
            </a:r>
            <a:r>
              <a:rPr lang="en-US" sz="1600" dirty="0" smtClean="0"/>
              <a:t>he </a:t>
            </a:r>
            <a:r>
              <a:rPr lang="en-US" sz="1600" dirty="0" err="1" smtClean="0"/>
              <a:t>d.o.f</a:t>
            </a:r>
            <a:r>
              <a:rPr lang="en-US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24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1528" t="3565" r="31686" b="4135"/>
          <a:stretch/>
        </p:blipFill>
        <p:spPr>
          <a:xfrm>
            <a:off x="1" y="1538725"/>
            <a:ext cx="2214545" cy="4174225"/>
          </a:xfrm>
        </p:spPr>
      </p:pic>
      <p:pic>
        <p:nvPicPr>
          <p:cNvPr id="14" name="Content Placeholder 8" descr="ETDLFthermvsETDLFsens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" t="5375" r="6644" b="1653"/>
          <a:stretch/>
        </p:blipFill>
        <p:spPr>
          <a:xfrm>
            <a:off x="2548058" y="2788195"/>
            <a:ext cx="6443542" cy="4069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 Payload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42852"/>
            <a:ext cx="745236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Suspension thermal </a:t>
            </a:r>
            <a:r>
              <a:rPr lang="it-IT" sz="24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noise</a:t>
            </a:r>
            <a:r>
              <a:rPr lang="it-IT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for ET</a:t>
            </a:r>
            <a:endParaRPr lang="it-IT" sz="2400" b="1" dirty="0">
              <a:ln w="10541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617505"/>
            <a:ext cx="677705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Payload</a:t>
            </a:r>
          </a:p>
          <a:p>
            <a:r>
              <a:rPr lang="en-US" sz="16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Marionette: (Ti6Al4V wire)</a:t>
            </a:r>
          </a:p>
          <a:p>
            <a:r>
              <a:rPr lang="en-US" sz="1600" dirty="0" smtClean="0">
                <a:latin typeface="Calibri" pitchFamily="34" charset="0"/>
              </a:rPr>
              <a:t>d = 3 mm,	M</a:t>
            </a:r>
            <a:r>
              <a:rPr lang="en-US" sz="1600" baseline="-25000" dirty="0" smtClean="0">
                <a:latin typeface="Calibri" pitchFamily="34" charset="0"/>
              </a:rPr>
              <a:t>1</a:t>
            </a:r>
            <a:r>
              <a:rPr lang="en-US" sz="1600" dirty="0" smtClean="0">
                <a:latin typeface="Calibri" pitchFamily="34" charset="0"/>
              </a:rPr>
              <a:t>: </a:t>
            </a:r>
            <a:r>
              <a:rPr lang="en-US" sz="1600" dirty="0" smtClean="0">
                <a:latin typeface="Calibri" pitchFamily="34" charset="0"/>
              </a:rPr>
              <a:t>422 </a:t>
            </a:r>
            <a:r>
              <a:rPr lang="en-US" sz="1600" dirty="0" smtClean="0">
                <a:latin typeface="Calibri" pitchFamily="34" charset="0"/>
              </a:rPr>
              <a:t>kg,        	L=2 m	T</a:t>
            </a:r>
            <a:r>
              <a:rPr lang="en-US" sz="1600" dirty="0" smtClean="0">
                <a:latin typeface="Calibri" pitchFamily="34" charset="0"/>
              </a:rPr>
              <a:t>=5 </a:t>
            </a:r>
            <a:r>
              <a:rPr lang="en-US" sz="1600" dirty="0" smtClean="0">
                <a:latin typeface="Calibri" pitchFamily="34" charset="0"/>
              </a:rPr>
              <a:t>K</a:t>
            </a:r>
          </a:p>
          <a:p>
            <a:r>
              <a:rPr lang="en-US" sz="16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Mirror (silicon wire) </a:t>
            </a:r>
          </a:p>
          <a:p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dimensions: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diam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45cm, thickness 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57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cm</a:t>
            </a:r>
            <a:endParaRPr lang="en-US" sz="16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+mj-lt"/>
            </a:endParaRPr>
          </a:p>
          <a:p>
            <a:r>
              <a:rPr lang="en-US" sz="1600" dirty="0" smtClean="0">
                <a:latin typeface="Calibri" pitchFamily="34" charset="0"/>
              </a:rPr>
              <a:t>d = 3 </a:t>
            </a:r>
            <a:r>
              <a:rPr lang="en-US" sz="1600" dirty="0" smtClean="0">
                <a:latin typeface="Calibri" pitchFamily="34" charset="0"/>
              </a:rPr>
              <a:t>mm (pure Si </a:t>
            </a:r>
            <a:r>
              <a:rPr lang="en-US" sz="1600" dirty="0" err="1" smtClean="0">
                <a:latin typeface="Calibri" pitchFamily="34" charset="0"/>
              </a:rPr>
              <a:t>cristal</a:t>
            </a:r>
            <a:r>
              <a:rPr lang="en-US" sz="1600" dirty="0" smtClean="0">
                <a:latin typeface="Calibri" pitchFamily="34" charset="0"/>
              </a:rPr>
              <a:t>), </a:t>
            </a:r>
            <a:r>
              <a:rPr lang="en-US" sz="1600" dirty="0" smtClean="0">
                <a:latin typeface="Calibri" pitchFamily="34" charset="0"/>
              </a:rPr>
              <a:t>	M</a:t>
            </a:r>
            <a:r>
              <a:rPr lang="en-US" sz="1600" baseline="-25000" dirty="0" smtClean="0">
                <a:latin typeface="Calibri" pitchFamily="34" charset="0"/>
              </a:rPr>
              <a:t>2</a:t>
            </a:r>
            <a:r>
              <a:rPr lang="en-US" sz="1600" dirty="0" smtClean="0">
                <a:latin typeface="Calibri" pitchFamily="34" charset="0"/>
              </a:rPr>
              <a:t>: </a:t>
            </a:r>
            <a:r>
              <a:rPr lang="en-US" sz="1600" dirty="0" smtClean="0">
                <a:latin typeface="Calibri" pitchFamily="34" charset="0"/>
              </a:rPr>
              <a:t>211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kg, 	L=2 m	T=10 K </a:t>
            </a:r>
            <a:r>
              <a:rPr lang="en-US" sz="1400" b="1" dirty="0" smtClean="0">
                <a:latin typeface="Calibri" pitchFamily="34" charset="0"/>
              </a:rPr>
              <a:t>(only 18kW in cavity, 600 </a:t>
            </a:r>
            <a:r>
              <a:rPr lang="en-US" sz="1400" b="1" dirty="0" smtClean="0">
                <a:latin typeface="Symbol" charset="2"/>
                <a:cs typeface="Symbol" charset="2"/>
              </a:rPr>
              <a:t>m</a:t>
            </a:r>
            <a:r>
              <a:rPr lang="en-US" sz="1400" b="1" dirty="0" smtClean="0">
                <a:latin typeface="Calibri" pitchFamily="34" charset="0"/>
              </a:rPr>
              <a:t>m </a:t>
            </a:r>
            <a:r>
              <a:rPr lang="en-US" sz="1400" b="1" dirty="0" err="1" smtClean="0">
                <a:latin typeface="Calibri" pitchFamily="34" charset="0"/>
              </a:rPr>
              <a:t>isotopically</a:t>
            </a:r>
            <a:r>
              <a:rPr lang="en-US" sz="1400" b="1" dirty="0" smtClean="0">
                <a:latin typeface="Calibri" pitchFamily="34" charset="0"/>
              </a:rPr>
              <a:t> enriched Si)</a:t>
            </a:r>
            <a:endParaRPr lang="en-US" sz="1400" b="1" dirty="0" smtClean="0">
              <a:latin typeface="Calibri" pitchFamily="34" charset="0"/>
            </a:endParaRPr>
          </a:p>
          <a:p>
            <a:r>
              <a:rPr lang="en-US" sz="16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Recoil Mass (silicon wire)</a:t>
            </a:r>
            <a:r>
              <a:rPr lang="en-US" sz="1600" dirty="0" smtClean="0">
                <a:latin typeface="Calibri" pitchFamily="34" charset="0"/>
              </a:rPr>
              <a:t>	</a:t>
            </a:r>
          </a:p>
          <a:p>
            <a:r>
              <a:rPr lang="en-US" sz="1600" dirty="0" smtClean="0">
                <a:latin typeface="Calibri" pitchFamily="34" charset="0"/>
              </a:rPr>
              <a:t>d = 3 mm, 	M</a:t>
            </a:r>
            <a:r>
              <a:rPr lang="en-US" sz="1600" baseline="-25000" dirty="0" smtClean="0">
                <a:latin typeface="Calibri" pitchFamily="34" charset="0"/>
              </a:rPr>
              <a:t>3</a:t>
            </a:r>
            <a:r>
              <a:rPr lang="en-US" sz="1600" dirty="0" smtClean="0">
                <a:latin typeface="Calibri" pitchFamily="34" charset="0"/>
              </a:rPr>
              <a:t>: </a:t>
            </a:r>
            <a:r>
              <a:rPr lang="en-US" sz="1600" dirty="0" smtClean="0">
                <a:latin typeface="Calibri" pitchFamily="34" charset="0"/>
              </a:rPr>
              <a:t>211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kg		L=2 m	T=10 K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94787" y="3777354"/>
            <a:ext cx="1195473" cy="43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318">
              <a:spcAft>
                <a:spcPts val="1000"/>
              </a:spcAft>
              <a:defRPr/>
            </a:pPr>
            <a:r>
              <a:rPr lang="it-IT" sz="1600" dirty="0" smtClean="0">
                <a:solidFill>
                  <a:schemeClr val="bg1"/>
                </a:solidFill>
                <a:latin typeface="+mj-lt"/>
              </a:rPr>
              <a:t>Marionette</a:t>
            </a:r>
            <a:endParaRPr lang="it-IT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316664" y="3083027"/>
            <a:ext cx="1195473" cy="43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318">
              <a:spcAft>
                <a:spcPts val="1000"/>
              </a:spcAft>
              <a:defRPr/>
            </a:pPr>
            <a:r>
              <a:rPr lang="it-IT" sz="1600" dirty="0" smtClean="0">
                <a:solidFill>
                  <a:schemeClr val="bg1"/>
                </a:solidFill>
                <a:latin typeface="+mj-lt"/>
              </a:rPr>
              <a:t>MRM</a:t>
            </a:r>
            <a:endParaRPr lang="it-IT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16664" y="2484677"/>
            <a:ext cx="1195473" cy="43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318">
              <a:spcAft>
                <a:spcPts val="1000"/>
              </a:spcAft>
              <a:defRPr/>
            </a:pPr>
            <a:r>
              <a:rPr lang="it-IT" sz="1600" dirty="0" smtClean="0">
                <a:solidFill>
                  <a:schemeClr val="bg1"/>
                </a:solidFill>
                <a:latin typeface="+mj-lt"/>
              </a:rPr>
              <a:t>SA </a:t>
            </a:r>
            <a:r>
              <a:rPr lang="it-IT" sz="1600" dirty="0" err="1" smtClean="0">
                <a:solidFill>
                  <a:schemeClr val="bg1"/>
                </a:solidFill>
                <a:latin typeface="+mj-lt"/>
              </a:rPr>
              <a:t>filter</a:t>
            </a:r>
            <a:endParaRPr lang="it-IT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500" y="6395886"/>
            <a:ext cx="698499" cy="4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pPr marL="0" indent="0">
              <a:buNone/>
            </a:pPr>
            <a:fld id="{3917FCA3-3758-AE41-9235-5060407D7565}" type="slidenum">
              <a:rPr lang="en-US" smtClean="0"/>
              <a:pPr marL="0" indent="0">
                <a:buNone/>
              </a:pPr>
              <a:t>22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62756" y="5749555"/>
            <a:ext cx="371127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effect of the MRM on the thermal </a:t>
            </a:r>
          </a:p>
          <a:p>
            <a:r>
              <a:rPr lang="en-US" dirty="0"/>
              <a:t>n</a:t>
            </a:r>
            <a:r>
              <a:rPr lang="en-US" dirty="0" smtClean="0"/>
              <a:t>oise is negligible.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16664" y="3518172"/>
            <a:ext cx="1474698" cy="2033498"/>
          </a:xfrm>
          <a:prstGeom prst="rect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3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507683"/>
            <a:ext cx="7313613" cy="4056062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Informations</a:t>
            </a:r>
            <a:r>
              <a:rPr lang="en-US" dirty="0" smtClean="0"/>
              <a:t> gained from the study on the prototype:</a:t>
            </a:r>
          </a:p>
          <a:p>
            <a:pPr lvl="2"/>
            <a:r>
              <a:rPr lang="en-US" dirty="0" smtClean="0"/>
              <a:t>Different steady state temperatures</a:t>
            </a:r>
          </a:p>
          <a:p>
            <a:pPr lvl="2"/>
            <a:r>
              <a:rPr lang="en-US" dirty="0" smtClean="0"/>
              <a:t>Mechanical model useful for predictions (effect of the thermal links negligible)</a:t>
            </a:r>
          </a:p>
          <a:p>
            <a:pPr lvl="2"/>
            <a:r>
              <a:rPr lang="en-US" dirty="0" smtClean="0"/>
              <a:t>Transfer function prediction useful for checking the controllability</a:t>
            </a:r>
          </a:p>
          <a:p>
            <a:pPr lvl="2"/>
            <a:r>
              <a:rPr lang="en-US" dirty="0" smtClean="0"/>
              <a:t>Thermal noise model of the three last elements,  the MRM act as mechanical isolation</a:t>
            </a:r>
          </a:p>
          <a:p>
            <a:pPr lvl="2"/>
            <a:r>
              <a:rPr lang="en-US" dirty="0" smtClean="0"/>
              <a:t>Use superconductive actuators</a:t>
            </a:r>
          </a:p>
          <a:p>
            <a:r>
              <a:rPr lang="en-US" dirty="0" smtClean="0"/>
              <a:t>Open Problems:</a:t>
            </a:r>
          </a:p>
          <a:p>
            <a:pPr lvl="2"/>
            <a:r>
              <a:rPr lang="en-US" dirty="0" smtClean="0"/>
              <a:t>Silicon monolithic suspensions: silicate </a:t>
            </a:r>
            <a:r>
              <a:rPr lang="en-US" dirty="0" err="1" smtClean="0"/>
              <a:t>bondings</a:t>
            </a:r>
            <a:r>
              <a:rPr lang="en-US" dirty="0" smtClean="0"/>
              <a:t>, fiber production</a:t>
            </a:r>
          </a:p>
          <a:p>
            <a:pPr lvl="2"/>
            <a:r>
              <a:rPr lang="en-US" dirty="0" smtClean="0"/>
              <a:t>Improvement on the cooling time of payload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500" y="6395886"/>
            <a:ext cx="698499" cy="4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pPr marL="0" indent="0">
              <a:buNone/>
            </a:pPr>
            <a:fld id="{3917FCA3-3758-AE41-9235-5060407D7565}" type="slidenum">
              <a:rPr lang="en-US" smtClean="0"/>
              <a:pPr marL="0" indent="0">
                <a:buNone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3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GWADW – </a:t>
            </a:r>
            <a:r>
              <a:rPr lang="en-US" dirty="0" err="1" smtClean="0"/>
              <a:t>Isola</a:t>
            </a:r>
            <a:r>
              <a:rPr lang="en-US" dirty="0" smtClean="0"/>
              <a:t> </a:t>
            </a:r>
            <a:r>
              <a:rPr lang="en-US" dirty="0" err="1" smtClean="0"/>
              <a:t>d’Elba</a:t>
            </a:r>
            <a:r>
              <a:rPr lang="en-US" dirty="0" smtClean="0"/>
              <a:t> – May 26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917FCA3-3758-AE41-9235-5060407D7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914400" y="0"/>
            <a:ext cx="7313613" cy="761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Rockwell"/>
                <a:cs typeface="Rockwell"/>
              </a:rPr>
              <a:t>Conceptual scheme</a:t>
            </a:r>
            <a:endParaRPr lang="en-US" sz="28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Rockwell"/>
              <a:cs typeface="Rockwell"/>
            </a:endParaRPr>
          </a:p>
        </p:txBody>
      </p:sp>
      <p:pic>
        <p:nvPicPr>
          <p:cNvPr id="10" name="Picture 23" descr="piero"/>
          <p:cNvPicPr>
            <a:picLocks noChangeAspect="1" noChangeArrowheads="1"/>
          </p:cNvPicPr>
          <p:nvPr/>
        </p:nvPicPr>
        <p:blipFill>
          <a:blip r:embed="rId2" cstate="print"/>
          <a:srcRect b="5499"/>
          <a:stretch>
            <a:fillRect/>
          </a:stretch>
        </p:blipFill>
        <p:spPr bwMode="auto">
          <a:xfrm>
            <a:off x="357158" y="1249344"/>
            <a:ext cx="49523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857620" y="5857892"/>
            <a:ext cx="1964384" cy="369332"/>
          </a:xfrm>
          <a:prstGeom prst="rect">
            <a:avLst/>
          </a:prstGeom>
          <a:solidFill>
            <a:srgbClr val="EFE7C3"/>
          </a:solidFill>
          <a:ln>
            <a:solidFill>
              <a:srgbClr val="860908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860908"/>
                </a:solidFill>
                <a:latin typeface="+mj-lt"/>
              </a:rPr>
              <a:t>Q from laser beam</a:t>
            </a: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2357422" y="785794"/>
            <a:ext cx="304784" cy="533400"/>
          </a:xfrm>
          <a:prstGeom prst="upArrow">
            <a:avLst>
              <a:gd name="adj1" fmla="val 50000"/>
              <a:gd name="adj2" fmla="val 43747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+mj-lt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000364" y="857232"/>
            <a:ext cx="2143139" cy="369332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latin typeface="+mj-lt"/>
              </a:rPr>
              <a:t>Q from refrigerator</a:t>
            </a: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3143240" y="857232"/>
            <a:ext cx="76196" cy="76200"/>
          </a:xfrm>
          <a:prstGeom prst="ellipse">
            <a:avLst/>
          </a:prstGeom>
          <a:solidFill>
            <a:srgbClr val="0D0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+mj-lt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 rot="1466112">
            <a:off x="2740501" y="5634902"/>
            <a:ext cx="1071570" cy="357190"/>
          </a:xfrm>
          <a:prstGeom prst="leftArrow">
            <a:avLst>
              <a:gd name="adj1" fmla="val 50000"/>
              <a:gd name="adj2" fmla="val 650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+mj-lt"/>
            </a:endParaRP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4000496" y="5857892"/>
            <a:ext cx="76196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+mj-lt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784391" y="4837095"/>
            <a:ext cx="3216501" cy="646331"/>
          </a:xfrm>
          <a:prstGeom prst="rect">
            <a:avLst/>
          </a:prstGeom>
          <a:solidFill>
            <a:srgbClr val="EFE7C3"/>
          </a:solidFill>
          <a:ln>
            <a:solidFill>
              <a:srgbClr val="FF99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860908"/>
                </a:solidFill>
                <a:latin typeface="+mj-lt"/>
              </a:rPr>
              <a:t>Mirror Reaction Mass: </a:t>
            </a:r>
          </a:p>
          <a:p>
            <a:r>
              <a:rPr lang="en-US" sz="1800" b="1" dirty="0">
                <a:solidFill>
                  <a:srgbClr val="860908"/>
                </a:solidFill>
                <a:latin typeface="+mj-lt"/>
              </a:rPr>
              <a:t>Thermal Shield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5214942" y="2500306"/>
            <a:ext cx="2701506" cy="646331"/>
          </a:xfrm>
          <a:prstGeom prst="rect">
            <a:avLst/>
          </a:prstGeom>
          <a:solidFill>
            <a:srgbClr val="EFE7C3"/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err="1">
                <a:latin typeface="+mj-lt"/>
              </a:rPr>
              <a:t>Marionetta</a:t>
            </a:r>
            <a:r>
              <a:rPr lang="en-US" sz="1800" b="1" dirty="0">
                <a:latin typeface="+mj-lt"/>
              </a:rPr>
              <a:t> Reaction Mass: </a:t>
            </a:r>
          </a:p>
          <a:p>
            <a:r>
              <a:rPr lang="en-US" sz="1800" b="1" dirty="0">
                <a:latin typeface="+mj-lt"/>
              </a:rPr>
              <a:t>Thermal Shield</a:t>
            </a: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flipH="1" flipV="1">
            <a:off x="3174823" y="2843194"/>
            <a:ext cx="1752508" cy="1143000"/>
          </a:xfrm>
          <a:prstGeom prst="line">
            <a:avLst/>
          </a:prstGeom>
          <a:noFill/>
          <a:ln w="57150">
            <a:solidFill>
              <a:srgbClr val="0D09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latin typeface="+mj-lt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4929190" y="3571876"/>
            <a:ext cx="3528017" cy="646331"/>
          </a:xfrm>
          <a:prstGeom prst="rect">
            <a:avLst/>
          </a:prstGeom>
          <a:solidFill>
            <a:srgbClr val="EFE7C3"/>
          </a:solidFill>
          <a:ln>
            <a:solidFill>
              <a:srgbClr val="0033CC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>
                <a:latin typeface="+mj-lt"/>
              </a:rPr>
              <a:t>High Efficiency Soft Thermal Links</a:t>
            </a:r>
          </a:p>
          <a:p>
            <a:r>
              <a:rPr lang="en-US" sz="1800" b="1" dirty="0">
                <a:latin typeface="+mj-lt"/>
              </a:rPr>
              <a:t>(e.g. pure Al, copper)</a:t>
            </a:r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 flipH="1" flipV="1">
            <a:off x="3174822" y="1852594"/>
            <a:ext cx="1752509" cy="2001580"/>
          </a:xfrm>
          <a:prstGeom prst="line">
            <a:avLst/>
          </a:prstGeom>
          <a:noFill/>
          <a:ln w="57150">
            <a:solidFill>
              <a:srgbClr val="0D09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latin typeface="+mj-lt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507963" y="1395394"/>
            <a:ext cx="21493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latin typeface="+mj-lt"/>
              </a:rPr>
              <a:t>Vacuum Chamber and Cryostat Thermal Shields</a:t>
            </a:r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 flipH="1">
            <a:off x="3479607" y="4443394"/>
            <a:ext cx="1219136" cy="76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latin typeface="+mj-lt"/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4714876" y="4286256"/>
            <a:ext cx="3030445" cy="369332"/>
          </a:xfrm>
          <a:prstGeom prst="rect">
            <a:avLst/>
          </a:prstGeom>
          <a:solidFill>
            <a:srgbClr val="EFE7C3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Silicon Monolithic Suspension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27665" y="1319193"/>
            <a:ext cx="3437960" cy="646331"/>
          </a:xfrm>
          <a:prstGeom prst="rect">
            <a:avLst/>
          </a:prstGeom>
          <a:solidFill>
            <a:srgbClr val="EFE7C3"/>
          </a:solidFill>
          <a:ln>
            <a:solidFill>
              <a:srgbClr val="860908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Different stage temperatures at the </a:t>
            </a:r>
          </a:p>
          <a:p>
            <a:r>
              <a:rPr lang="en-US" b="1" dirty="0">
                <a:solidFill>
                  <a:srgbClr val="FF0000"/>
                </a:solidFill>
                <a:latin typeface="+mj-lt"/>
              </a:rPr>
              <a:t>s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teady state.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718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14400" y="585249"/>
            <a:ext cx="7313613" cy="5908266"/>
          </a:xfrm>
          <a:solidFill>
            <a:srgbClr val="EFE7C3">
              <a:alpha val="73000"/>
            </a:srgbClr>
          </a:solidFill>
          <a:ln>
            <a:solidFill>
              <a:srgbClr val="860908"/>
            </a:solidFill>
          </a:ln>
        </p:spPr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en-US" b="1" dirty="0" smtClean="0">
                <a:ln w="10541" cmpd="sng">
                  <a:noFill/>
                  <a:prstDash val="solid"/>
                </a:ln>
                <a:solidFill>
                  <a:srgbClr val="000000"/>
                </a:solidFill>
              </a:rPr>
              <a:t>Materials</a:t>
            </a:r>
            <a:r>
              <a:rPr lang="en-US" b="1" dirty="0">
                <a:ln w="10541" cmpd="sng">
                  <a:noFill/>
                  <a:prstDash val="solid"/>
                </a:ln>
                <a:solidFill>
                  <a:srgbClr val="000000"/>
                </a:solidFill>
              </a:rPr>
              <a:t>:</a:t>
            </a:r>
          </a:p>
          <a:p>
            <a:pPr lvl="2">
              <a:buFont typeface="Wingdings" charset="2"/>
              <a:buChar char="²"/>
            </a:pPr>
            <a:r>
              <a:rPr lang="en-US" b="1" dirty="0">
                <a:ln w="10541" cmpd="sng">
                  <a:noFill/>
                  <a:prstDash val="solid"/>
                </a:ln>
                <a:solidFill>
                  <a:schemeClr val="accent1"/>
                </a:solidFill>
              </a:rPr>
              <a:t>UHV compatible;</a:t>
            </a:r>
          </a:p>
          <a:p>
            <a:pPr lvl="2">
              <a:buFont typeface="Wingdings" charset="2"/>
              <a:buChar char="²"/>
            </a:pPr>
            <a:r>
              <a:rPr lang="en-US" b="1" dirty="0" err="1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</a:rPr>
              <a:t>Amagnetic</a:t>
            </a:r>
            <a:r>
              <a:rPr lang="en-US" b="1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</a:rPr>
              <a:t>;</a:t>
            </a:r>
            <a:endParaRPr lang="en-US" b="1" dirty="0">
              <a:ln w="10541" cmpd="sng">
                <a:noFill/>
                <a:prstDash val="solid"/>
              </a:ln>
              <a:solidFill>
                <a:schemeClr val="accent1"/>
              </a:solidFill>
            </a:endParaRPr>
          </a:p>
          <a:p>
            <a:pPr lvl="2">
              <a:buFont typeface="Wingdings" charset="2"/>
              <a:buChar char="²"/>
            </a:pPr>
            <a:r>
              <a:rPr lang="en-US" b="1" dirty="0">
                <a:ln w="10541" cmpd="sng">
                  <a:noFill/>
                  <a:prstDash val="solid"/>
                </a:ln>
                <a:solidFill>
                  <a:schemeClr val="accent1"/>
                </a:solidFill>
              </a:rPr>
              <a:t>No electrostatic charges;</a:t>
            </a:r>
          </a:p>
          <a:p>
            <a:pPr lvl="2">
              <a:buFont typeface="Wingdings" charset="2"/>
              <a:buChar char="²"/>
            </a:pPr>
            <a:r>
              <a:rPr lang="en-US" b="1" dirty="0">
                <a:ln w="10541" cmpd="sng">
                  <a:noFill/>
                  <a:prstDash val="solid"/>
                </a:ln>
                <a:solidFill>
                  <a:schemeClr val="accent1"/>
                </a:solidFill>
              </a:rPr>
              <a:t>Internal Frequencies above the antenna bandwidth;</a:t>
            </a:r>
          </a:p>
          <a:p>
            <a:pPr lvl="2">
              <a:buFont typeface="Wingdings" charset="2"/>
              <a:buChar char="²"/>
            </a:pPr>
            <a:r>
              <a:rPr lang="en-US" b="1" dirty="0">
                <a:ln w="10541" cmpd="sng">
                  <a:noFill/>
                  <a:prstDash val="solid"/>
                </a:ln>
                <a:solidFill>
                  <a:schemeClr val="accent1"/>
                </a:solidFill>
              </a:rPr>
              <a:t>Low frequencies of the system </a:t>
            </a:r>
            <a:r>
              <a:rPr lang="en-US" b="1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</a:rPr>
              <a:t>controllable</a:t>
            </a:r>
            <a:r>
              <a:rPr lang="en-US" b="1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</a:rPr>
              <a:t>;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sz="2000" b="1" dirty="0" smtClean="0">
                <a:ln w="10541" cmpd="sng">
                  <a:noFill/>
                  <a:prstDash val="solid"/>
                </a:ln>
              </a:rPr>
              <a:t>Design Issues:</a:t>
            </a:r>
          </a:p>
          <a:p>
            <a:pPr lvl="1">
              <a:buFont typeface="Wingdings" charset="2"/>
              <a:buChar char="²"/>
            </a:pPr>
            <a:r>
              <a:rPr lang="it-IT" sz="2000" b="1" u="sng" dirty="0">
                <a:solidFill>
                  <a:schemeClr val="accent1"/>
                </a:solidFill>
              </a:rPr>
              <a:t>Big </a:t>
            </a:r>
            <a:r>
              <a:rPr lang="it-IT" sz="2000" b="1" u="sng" dirty="0" err="1">
                <a:solidFill>
                  <a:schemeClr val="accent1"/>
                </a:solidFill>
              </a:rPr>
              <a:t>Masses</a:t>
            </a:r>
            <a:r>
              <a:rPr lang="it-IT" sz="2000" b="1" u="sng" dirty="0">
                <a:solidFill>
                  <a:schemeClr val="accent1"/>
                </a:solidFill>
              </a:rPr>
              <a:t>:   </a:t>
            </a:r>
          </a:p>
          <a:p>
            <a:pPr lvl="2">
              <a:buFont typeface="Wingdings" charset="2"/>
              <a:buChar char="²"/>
            </a:pPr>
            <a:r>
              <a:rPr lang="it-IT" sz="1600" dirty="0">
                <a:solidFill>
                  <a:schemeClr val="accent1"/>
                </a:solidFill>
              </a:rPr>
              <a:t> </a:t>
            </a:r>
            <a:r>
              <a:rPr lang="it-IT" sz="1600" dirty="0" err="1">
                <a:solidFill>
                  <a:schemeClr val="accent1"/>
                </a:solidFill>
              </a:rPr>
              <a:t>reduces</a:t>
            </a:r>
            <a:r>
              <a:rPr lang="it-IT" sz="1600" dirty="0">
                <a:solidFill>
                  <a:schemeClr val="accent1"/>
                </a:solidFill>
              </a:rPr>
              <a:t> the </a:t>
            </a:r>
            <a:r>
              <a:rPr lang="it-IT" sz="1600" dirty="0" err="1">
                <a:solidFill>
                  <a:schemeClr val="accent1"/>
                </a:solidFill>
              </a:rPr>
              <a:t>recoils</a:t>
            </a:r>
            <a:r>
              <a:rPr lang="it-IT" sz="1600" dirty="0">
                <a:solidFill>
                  <a:schemeClr val="accent1"/>
                </a:solidFill>
              </a:rPr>
              <a:t>      </a:t>
            </a:r>
            <a:r>
              <a:rPr lang="it-IT" dirty="0" smtClean="0">
                <a:solidFill>
                  <a:schemeClr val="accent1"/>
                </a:solidFill>
              </a:rPr>
              <a:t>(</a:t>
            </a:r>
            <a:r>
              <a:rPr lang="it-IT" b="1" dirty="0">
                <a:solidFill>
                  <a:schemeClr val="accent1"/>
                </a:solidFill>
              </a:rPr>
              <a:t>control </a:t>
            </a:r>
            <a:r>
              <a:rPr lang="it-IT" dirty="0">
                <a:solidFill>
                  <a:schemeClr val="accent1"/>
                </a:solidFill>
              </a:rPr>
              <a:t>and </a:t>
            </a:r>
            <a:r>
              <a:rPr lang="it-IT" b="1" dirty="0" err="1">
                <a:solidFill>
                  <a:srgbClr val="860908"/>
                </a:solidFill>
              </a:rPr>
              <a:t>suspension</a:t>
            </a:r>
            <a:r>
              <a:rPr lang="it-IT" b="1" dirty="0">
                <a:solidFill>
                  <a:srgbClr val="860908"/>
                </a:solidFill>
              </a:rPr>
              <a:t> </a:t>
            </a:r>
            <a:r>
              <a:rPr lang="it-IT" b="1" dirty="0" err="1">
                <a:solidFill>
                  <a:srgbClr val="860908"/>
                </a:solidFill>
              </a:rPr>
              <a:t>thermal</a:t>
            </a:r>
            <a:r>
              <a:rPr lang="it-IT" b="1" dirty="0">
                <a:solidFill>
                  <a:srgbClr val="860908"/>
                </a:solidFill>
              </a:rPr>
              <a:t> </a:t>
            </a:r>
            <a:r>
              <a:rPr lang="it-IT" b="1" dirty="0" err="1">
                <a:solidFill>
                  <a:srgbClr val="860908"/>
                </a:solidFill>
              </a:rPr>
              <a:t>noise</a:t>
            </a:r>
            <a:r>
              <a:rPr lang="it-IT" dirty="0">
                <a:solidFill>
                  <a:schemeClr val="accent1"/>
                </a:solidFill>
              </a:rPr>
              <a:t>)</a:t>
            </a:r>
          </a:p>
          <a:p>
            <a:pPr lvl="2">
              <a:buFont typeface="Wingdings" charset="2"/>
              <a:buChar char="²"/>
            </a:pPr>
            <a:r>
              <a:rPr lang="it-IT" sz="1600" dirty="0">
                <a:solidFill>
                  <a:schemeClr val="accent1"/>
                </a:solidFill>
              </a:rPr>
              <a:t> </a:t>
            </a:r>
            <a:r>
              <a:rPr lang="it-IT" sz="1600" dirty="0" err="1">
                <a:solidFill>
                  <a:schemeClr val="accent1"/>
                </a:solidFill>
              </a:rPr>
              <a:t>increases</a:t>
            </a:r>
            <a:r>
              <a:rPr lang="it-IT" sz="1600" dirty="0">
                <a:solidFill>
                  <a:schemeClr val="accent1"/>
                </a:solidFill>
              </a:rPr>
              <a:t> the </a:t>
            </a:r>
            <a:r>
              <a:rPr lang="it-IT" sz="1600" dirty="0" err="1">
                <a:solidFill>
                  <a:schemeClr val="accent1"/>
                </a:solidFill>
              </a:rPr>
              <a:t>violin</a:t>
            </a:r>
            <a:r>
              <a:rPr lang="it-IT" sz="1600" dirty="0">
                <a:solidFill>
                  <a:schemeClr val="accent1"/>
                </a:solidFill>
              </a:rPr>
              <a:t> </a:t>
            </a:r>
            <a:r>
              <a:rPr lang="it-IT" sz="1600" dirty="0" err="1">
                <a:solidFill>
                  <a:schemeClr val="accent1"/>
                </a:solidFill>
              </a:rPr>
              <a:t>modes</a:t>
            </a:r>
            <a:r>
              <a:rPr lang="it-IT" sz="1600" dirty="0">
                <a:solidFill>
                  <a:schemeClr val="accent1"/>
                </a:solidFill>
              </a:rPr>
              <a:t> </a:t>
            </a:r>
            <a:r>
              <a:rPr lang="it-IT" sz="1600" dirty="0" err="1">
                <a:solidFill>
                  <a:schemeClr val="accent1"/>
                </a:solidFill>
              </a:rPr>
              <a:t>frequencies</a:t>
            </a:r>
            <a:r>
              <a:rPr lang="it-IT" sz="1600" dirty="0">
                <a:solidFill>
                  <a:schemeClr val="accent1"/>
                </a:solidFill>
              </a:rPr>
              <a:t>           </a:t>
            </a:r>
            <a:endParaRPr lang="it-IT" sz="1600" dirty="0" smtClean="0">
              <a:solidFill>
                <a:schemeClr val="accent1"/>
              </a:solidFill>
            </a:endParaRPr>
          </a:p>
          <a:p>
            <a:pPr lvl="1">
              <a:buFont typeface="Wingdings" charset="2"/>
              <a:buChar char="²"/>
            </a:pPr>
            <a:r>
              <a:rPr lang="it-IT" sz="2200" b="1" u="sng" dirty="0" err="1" smtClean="0">
                <a:solidFill>
                  <a:schemeClr val="accent1"/>
                </a:solidFill>
              </a:rPr>
              <a:t>Wires</a:t>
            </a:r>
            <a:r>
              <a:rPr lang="it-IT" sz="2200" b="1" u="sng" dirty="0" smtClean="0">
                <a:solidFill>
                  <a:schemeClr val="accent1"/>
                </a:solidFill>
              </a:rPr>
              <a:t> </a:t>
            </a:r>
            <a:r>
              <a:rPr lang="it-IT" sz="2200" b="1" u="sng" dirty="0" err="1">
                <a:solidFill>
                  <a:schemeClr val="accent1"/>
                </a:solidFill>
              </a:rPr>
              <a:t>Length</a:t>
            </a:r>
            <a:r>
              <a:rPr lang="it-IT" sz="2200" b="1" u="sng" dirty="0">
                <a:solidFill>
                  <a:schemeClr val="accent1"/>
                </a:solidFill>
              </a:rPr>
              <a:t> </a:t>
            </a:r>
            <a:r>
              <a:rPr lang="it-IT" sz="2200" b="1" u="sng" dirty="0" err="1">
                <a:solidFill>
                  <a:schemeClr val="accent1"/>
                </a:solidFill>
              </a:rPr>
              <a:t>Increment</a:t>
            </a:r>
            <a:r>
              <a:rPr lang="it-IT" sz="2200" b="1" u="sng" dirty="0">
                <a:solidFill>
                  <a:schemeClr val="accent1"/>
                </a:solidFill>
              </a:rPr>
              <a:t>:</a:t>
            </a:r>
          </a:p>
          <a:p>
            <a:pPr lvl="2">
              <a:buFont typeface="Wingdings" charset="2"/>
              <a:buChar char="²"/>
            </a:pPr>
            <a:r>
              <a:rPr lang="it-IT" sz="1600" dirty="0" err="1">
                <a:solidFill>
                  <a:schemeClr val="accent1"/>
                </a:solidFill>
              </a:rPr>
              <a:t>reduces</a:t>
            </a:r>
            <a:r>
              <a:rPr lang="it-IT" sz="1600" dirty="0">
                <a:solidFill>
                  <a:schemeClr val="accent1"/>
                </a:solidFill>
              </a:rPr>
              <a:t> the </a:t>
            </a:r>
            <a:r>
              <a:rPr lang="it-IT" sz="1600" dirty="0" err="1">
                <a:solidFill>
                  <a:schemeClr val="accent1"/>
                </a:solidFill>
              </a:rPr>
              <a:t>pendulum</a:t>
            </a:r>
            <a:r>
              <a:rPr lang="it-IT" sz="1600" dirty="0">
                <a:solidFill>
                  <a:schemeClr val="accent1"/>
                </a:solidFill>
              </a:rPr>
              <a:t> </a:t>
            </a:r>
            <a:r>
              <a:rPr lang="it-IT" sz="1600" dirty="0" err="1" smtClean="0">
                <a:solidFill>
                  <a:schemeClr val="accent1"/>
                </a:solidFill>
              </a:rPr>
              <a:t>frequencies</a:t>
            </a:r>
            <a:r>
              <a:rPr lang="it-IT" sz="1600" dirty="0" smtClean="0">
                <a:solidFill>
                  <a:schemeClr val="accent1"/>
                </a:solidFill>
              </a:rPr>
              <a:t> </a:t>
            </a:r>
            <a:r>
              <a:rPr lang="it-IT" dirty="0" smtClean="0">
                <a:solidFill>
                  <a:schemeClr val="accent1"/>
                </a:solidFill>
              </a:rPr>
              <a:t>(</a:t>
            </a:r>
            <a:r>
              <a:rPr lang="it-IT" b="1" dirty="0" err="1">
                <a:solidFill>
                  <a:srgbClr val="860908"/>
                </a:solidFill>
              </a:rPr>
              <a:t>suspension</a:t>
            </a:r>
            <a:r>
              <a:rPr lang="it-IT" b="1" dirty="0">
                <a:solidFill>
                  <a:srgbClr val="860908"/>
                </a:solidFill>
              </a:rPr>
              <a:t> </a:t>
            </a:r>
            <a:r>
              <a:rPr lang="it-IT" b="1" dirty="0" err="1">
                <a:solidFill>
                  <a:srgbClr val="860908"/>
                </a:solidFill>
              </a:rPr>
              <a:t>thermal</a:t>
            </a:r>
            <a:r>
              <a:rPr lang="it-IT" b="1" dirty="0">
                <a:solidFill>
                  <a:srgbClr val="860908"/>
                </a:solidFill>
              </a:rPr>
              <a:t> </a:t>
            </a:r>
            <a:r>
              <a:rPr lang="it-IT" b="1" dirty="0" err="1">
                <a:solidFill>
                  <a:srgbClr val="860908"/>
                </a:solidFill>
              </a:rPr>
              <a:t>noise</a:t>
            </a:r>
            <a:r>
              <a:rPr lang="it-IT" dirty="0" smtClean="0">
                <a:solidFill>
                  <a:schemeClr val="accent1"/>
                </a:solidFill>
              </a:rPr>
              <a:t>)</a:t>
            </a:r>
            <a:endParaRPr lang="it-IT" sz="1600" dirty="0">
              <a:solidFill>
                <a:schemeClr val="accent1"/>
              </a:solidFill>
            </a:endParaRPr>
          </a:p>
          <a:p>
            <a:pPr lvl="1">
              <a:buFont typeface="Wingdings" charset="2"/>
              <a:buChar char="²"/>
            </a:pPr>
            <a:r>
              <a:rPr lang="it-IT" sz="2000" b="1" u="sng" dirty="0" err="1">
                <a:solidFill>
                  <a:schemeClr val="accent1"/>
                </a:solidFill>
              </a:rPr>
              <a:t>Wires</a:t>
            </a:r>
            <a:r>
              <a:rPr lang="it-IT" sz="2000" b="1" u="sng" dirty="0">
                <a:solidFill>
                  <a:schemeClr val="accent1"/>
                </a:solidFill>
              </a:rPr>
              <a:t> </a:t>
            </a:r>
            <a:r>
              <a:rPr lang="it-IT" sz="2000" b="1" u="sng" dirty="0" err="1">
                <a:solidFill>
                  <a:schemeClr val="accent1"/>
                </a:solidFill>
              </a:rPr>
              <a:t>Diameter</a:t>
            </a:r>
            <a:r>
              <a:rPr lang="it-IT" sz="2000" b="1" u="sng" dirty="0">
                <a:solidFill>
                  <a:schemeClr val="accent1"/>
                </a:solidFill>
              </a:rPr>
              <a:t> </a:t>
            </a:r>
            <a:r>
              <a:rPr lang="it-IT" sz="2000" b="1" u="sng" dirty="0" err="1">
                <a:solidFill>
                  <a:schemeClr val="accent1"/>
                </a:solidFill>
              </a:rPr>
              <a:t>Increment</a:t>
            </a:r>
            <a:r>
              <a:rPr lang="it-IT" sz="2000" b="1" u="sng" dirty="0">
                <a:solidFill>
                  <a:schemeClr val="accent1"/>
                </a:solidFill>
              </a:rPr>
              <a:t>:</a:t>
            </a:r>
          </a:p>
          <a:p>
            <a:pPr lvl="3">
              <a:buFont typeface="Wingdings" charset="2"/>
              <a:buChar char="²"/>
            </a:pPr>
            <a:r>
              <a:rPr lang="it-IT" sz="1400" dirty="0">
                <a:solidFill>
                  <a:schemeClr val="accent1"/>
                </a:solidFill>
              </a:rPr>
              <a:t> </a:t>
            </a:r>
            <a:r>
              <a:rPr lang="it-IT" sz="1400" dirty="0" err="1" smtClean="0">
                <a:solidFill>
                  <a:schemeClr val="accent1"/>
                </a:solidFill>
              </a:rPr>
              <a:t>cooling</a:t>
            </a:r>
            <a:r>
              <a:rPr lang="it-IT" sz="1400" dirty="0" smtClean="0">
                <a:solidFill>
                  <a:schemeClr val="accent1"/>
                </a:solidFill>
              </a:rPr>
              <a:t> time </a:t>
            </a:r>
            <a:r>
              <a:rPr lang="it-IT" sz="1400" dirty="0" err="1" smtClean="0">
                <a:solidFill>
                  <a:schemeClr val="accent1"/>
                </a:solidFill>
              </a:rPr>
              <a:t>reduction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GWADW – </a:t>
            </a:r>
            <a:r>
              <a:rPr lang="en-US" dirty="0" err="1" smtClean="0"/>
              <a:t>Isola</a:t>
            </a:r>
            <a:r>
              <a:rPr lang="en-US" dirty="0" smtClean="0"/>
              <a:t> </a:t>
            </a:r>
            <a:r>
              <a:rPr lang="en-US" dirty="0" err="1" smtClean="0"/>
              <a:t>d’Elba</a:t>
            </a:r>
            <a:r>
              <a:rPr lang="en-US" dirty="0" smtClean="0"/>
              <a:t> – May 26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917FCA3-3758-AE41-9235-5060407D7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914400" y="0"/>
            <a:ext cx="7313613" cy="519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Rockwell"/>
                <a:cs typeface="Rockwell"/>
              </a:rPr>
              <a:t>Requirements</a:t>
            </a:r>
            <a:endParaRPr lang="en-US" sz="28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76651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34878" y="1334061"/>
            <a:ext cx="7313613" cy="4705621"/>
          </a:xfrm>
          <a:solidFill>
            <a:schemeClr val="bg2">
              <a:alpha val="7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en-US" b="1" dirty="0" smtClean="0">
                <a:ln w="10541" cmpd="sng">
                  <a:noFill/>
                  <a:prstDash val="solid"/>
                </a:ln>
                <a:solidFill>
                  <a:srgbClr val="000000"/>
                </a:solidFill>
                <a:latin typeface="+mj-lt"/>
              </a:rPr>
              <a:t>Materials</a:t>
            </a:r>
            <a:r>
              <a:rPr lang="en-US" b="1" dirty="0">
                <a:ln w="10541" cmpd="sng">
                  <a:noFill/>
                  <a:prstDash val="solid"/>
                </a:ln>
                <a:solidFill>
                  <a:srgbClr val="000000"/>
                </a:solidFill>
                <a:latin typeface="+mj-lt"/>
              </a:rPr>
              <a:t>:</a:t>
            </a:r>
          </a:p>
          <a:p>
            <a:pPr lvl="2">
              <a:buFont typeface="Wingdings" charset="2"/>
              <a:buChar char="²"/>
            </a:pPr>
            <a:r>
              <a:rPr lang="en-US" b="1" dirty="0" smtClean="0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</a:rPr>
              <a:t>High thermal conductivities </a:t>
            </a:r>
            <a:r>
              <a:rPr lang="en-US" b="1" dirty="0" smtClean="0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  <a:sym typeface="Wingdings"/>
              </a:rPr>
              <a:t> reduction of cooling time</a:t>
            </a:r>
          </a:p>
          <a:p>
            <a:pPr lvl="2">
              <a:buFont typeface="Wingdings" charset="2"/>
              <a:buChar char="²"/>
            </a:pPr>
            <a:r>
              <a:rPr lang="en-US" b="1" dirty="0" smtClean="0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</a:rPr>
              <a:t>Low </a:t>
            </a:r>
            <a:r>
              <a:rPr lang="en-US" b="1" dirty="0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</a:rPr>
              <a:t>mechanical and optical </a:t>
            </a:r>
            <a:r>
              <a:rPr lang="en-US" b="1" dirty="0" smtClean="0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</a:rPr>
              <a:t>losses</a:t>
            </a:r>
            <a:r>
              <a:rPr lang="en-US" b="1" dirty="0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</a:rPr>
              <a:t> </a:t>
            </a:r>
            <a:r>
              <a:rPr lang="en-US" b="1" dirty="0" smtClean="0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  <a:sym typeface="Wingdings"/>
              </a:rPr>
              <a:t> high </a:t>
            </a:r>
            <a:r>
              <a:rPr lang="en-US" b="1" dirty="0" err="1" smtClean="0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  <a:sym typeface="Wingdings"/>
              </a:rPr>
              <a:t>perfomances</a:t>
            </a:r>
            <a:r>
              <a:rPr lang="en-US" b="1" dirty="0" smtClean="0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  <a:sym typeface="Wingdings"/>
              </a:rPr>
              <a:t> coatings</a:t>
            </a:r>
            <a:endParaRPr lang="en-US" b="1" dirty="0" smtClean="0">
              <a:ln w="10541" cmpd="sng">
                <a:noFill/>
                <a:prstDash val="solid"/>
              </a:ln>
              <a:solidFill>
                <a:srgbClr val="860908"/>
              </a:solidFill>
              <a:latin typeface="+mj-lt"/>
            </a:endParaRPr>
          </a:p>
          <a:p>
            <a:pPr lvl="2">
              <a:buFont typeface="Wingdings" charset="2"/>
              <a:buChar char="²"/>
            </a:pPr>
            <a:r>
              <a:rPr lang="en-US" b="1" dirty="0" smtClean="0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</a:rPr>
              <a:t>Low thermal expansions </a:t>
            </a:r>
            <a:r>
              <a:rPr lang="en-US" b="1" dirty="0" smtClean="0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  <a:sym typeface="Wingdings"/>
              </a:rPr>
              <a:t> negligible thermal lensing effects; reduction </a:t>
            </a:r>
            <a:r>
              <a:rPr lang="en-US" b="1" dirty="0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  <a:sym typeface="Wingdings"/>
              </a:rPr>
              <a:t>of position </a:t>
            </a:r>
            <a:r>
              <a:rPr lang="en-US" b="1" dirty="0" smtClean="0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  <a:sym typeface="Wingdings"/>
              </a:rPr>
              <a:t>offsets</a:t>
            </a:r>
          </a:p>
          <a:p>
            <a:pPr lvl="2">
              <a:buFont typeface="Wingdings" charset="2"/>
              <a:buChar char="²"/>
            </a:pPr>
            <a:r>
              <a:rPr lang="en-US" b="1" dirty="0" smtClean="0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  <a:sym typeface="Wingdings"/>
              </a:rPr>
              <a:t>Soft heat links  reduction of cooling noise transmission.</a:t>
            </a:r>
            <a:endParaRPr lang="en-US" b="1" dirty="0">
              <a:ln w="10541" cmpd="sng">
                <a:noFill/>
                <a:prstDash val="solid"/>
              </a:ln>
              <a:solidFill>
                <a:srgbClr val="860908"/>
              </a:solidFill>
              <a:latin typeface="+mj-lt"/>
            </a:endParaRPr>
          </a:p>
          <a:p>
            <a:pPr>
              <a:buFont typeface="Wingdings" charset="2"/>
              <a:buChar char="²"/>
            </a:pPr>
            <a:r>
              <a:rPr lang="en-US" sz="2000" b="1" dirty="0">
                <a:ln w="10541" cmpd="sng">
                  <a:noFill/>
                  <a:prstDash val="solid"/>
                </a:ln>
                <a:latin typeface="+mj-lt"/>
              </a:rPr>
              <a:t>A</a:t>
            </a:r>
            <a:r>
              <a:rPr lang="en-US" sz="2000" b="1" dirty="0" smtClean="0">
                <a:ln w="10541" cmpd="sng">
                  <a:noFill/>
                  <a:prstDash val="solid"/>
                </a:ln>
                <a:latin typeface="+mj-lt"/>
              </a:rPr>
              <a:t> </a:t>
            </a:r>
            <a:r>
              <a:rPr lang="en-US" sz="2000" b="1" dirty="0">
                <a:ln w="10541" cmpd="sng">
                  <a:noFill/>
                  <a:prstDash val="solid"/>
                </a:ln>
                <a:latin typeface="+mj-lt"/>
              </a:rPr>
              <a:t>promising material both as mirror substrate and wire is </a:t>
            </a:r>
            <a:r>
              <a:rPr lang="en-US" sz="2000" b="1" u="sng" dirty="0">
                <a:ln w="10541" cmpd="sng">
                  <a:noFill/>
                  <a:prstDash val="solid"/>
                </a:ln>
                <a:latin typeface="+mj-lt"/>
              </a:rPr>
              <a:t>silicon</a:t>
            </a:r>
            <a:r>
              <a:rPr lang="en-US" sz="2000" b="1" dirty="0">
                <a:ln w="10541" cmpd="sng">
                  <a:noFill/>
                  <a:prstDash val="solid"/>
                </a:ln>
                <a:latin typeface="+mj-lt"/>
              </a:rPr>
              <a:t> </a:t>
            </a:r>
            <a:r>
              <a:rPr lang="en-US" sz="2000" b="1" dirty="0" smtClean="0">
                <a:ln w="10541" cmpd="sng">
                  <a:noFill/>
                  <a:prstDash val="solid"/>
                </a:ln>
                <a:latin typeface="+mj-lt"/>
              </a:rPr>
              <a:t>having</a:t>
            </a:r>
          </a:p>
          <a:p>
            <a:pPr lvl="2">
              <a:buFont typeface="Wingdings" charset="2"/>
              <a:buChar char="²"/>
            </a:pPr>
            <a:r>
              <a:rPr lang="en-US" sz="1600" b="1" dirty="0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</a:rPr>
              <a:t>high thermal conductivity</a:t>
            </a:r>
          </a:p>
          <a:p>
            <a:pPr lvl="2">
              <a:buFont typeface="Wingdings" charset="2"/>
              <a:buChar char="²"/>
            </a:pPr>
            <a:r>
              <a:rPr lang="en-US" sz="1600" b="1" dirty="0">
                <a:ln w="10541" cmpd="sng">
                  <a:noFill/>
                  <a:prstDash val="solid"/>
                </a:ln>
                <a:solidFill>
                  <a:srgbClr val="860908"/>
                </a:solidFill>
                <a:latin typeface="+mj-lt"/>
              </a:rPr>
              <a:t>very low thermal expansion (zero below 17K)</a:t>
            </a:r>
          </a:p>
          <a:p>
            <a:pPr>
              <a:buFont typeface="Wingdings" charset="2"/>
              <a:buChar char="²"/>
            </a:pPr>
            <a:endParaRPr lang="en-US" sz="2000" b="1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+mj-lt"/>
            </a:endParaRPr>
          </a:p>
          <a:p>
            <a:pPr>
              <a:buFont typeface="Wingdings" charset="2"/>
              <a:buChar char="²"/>
            </a:pPr>
            <a:endParaRPr lang="en-US" sz="2000" b="1" dirty="0">
              <a:ln w="10541" cmpd="sng">
                <a:noFill/>
                <a:prstDash val="solid"/>
              </a:ln>
              <a:solidFill>
                <a:srgbClr val="FF0000"/>
              </a:solidFill>
              <a:latin typeface="+mj-lt"/>
            </a:endParaRPr>
          </a:p>
          <a:p>
            <a:endParaRPr lang="en-US" sz="3600" dirty="0">
              <a:latin typeface="+mj-lt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GWADW – </a:t>
            </a:r>
            <a:r>
              <a:rPr lang="en-US" dirty="0" err="1" smtClean="0"/>
              <a:t>Isola</a:t>
            </a:r>
            <a:r>
              <a:rPr lang="en-US" dirty="0" smtClean="0"/>
              <a:t> </a:t>
            </a:r>
            <a:r>
              <a:rPr lang="en-US" dirty="0" err="1" smtClean="0"/>
              <a:t>d’Elba</a:t>
            </a:r>
            <a:r>
              <a:rPr lang="en-US" dirty="0" smtClean="0"/>
              <a:t> – May 26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917FCA3-3758-AE41-9235-5060407D7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914400" y="303421"/>
            <a:ext cx="7313613" cy="761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Rockwell"/>
                <a:cs typeface="Rockwell"/>
              </a:rPr>
              <a:t> Requirements for cryogenic temperatures </a:t>
            </a:r>
            <a:endParaRPr lang="en-US" sz="28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923989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93965" y="818187"/>
            <a:ext cx="8089532" cy="5678826"/>
            <a:chOff x="793965" y="818187"/>
            <a:chExt cx="8089532" cy="5678826"/>
          </a:xfrm>
        </p:grpSpPr>
        <p:grpSp>
          <p:nvGrpSpPr>
            <p:cNvPr id="24" name="Group 23"/>
            <p:cNvGrpSpPr/>
            <p:nvPr/>
          </p:nvGrpSpPr>
          <p:grpSpPr>
            <a:xfrm>
              <a:off x="793965" y="818187"/>
              <a:ext cx="8089532" cy="5678826"/>
              <a:chOff x="793965" y="818187"/>
              <a:chExt cx="8089532" cy="5678826"/>
            </a:xfrm>
          </p:grpSpPr>
          <p:grpSp>
            <p:nvGrpSpPr>
              <p:cNvPr id="2" name="Group 20"/>
              <p:cNvGrpSpPr/>
              <p:nvPr/>
            </p:nvGrpSpPr>
            <p:grpSpPr>
              <a:xfrm>
                <a:off x="793965" y="818187"/>
                <a:ext cx="8089532" cy="5678826"/>
                <a:chOff x="1054468" y="1179174"/>
                <a:chExt cx="8089532" cy="5678826"/>
              </a:xfrm>
            </p:grpSpPr>
            <p:grpSp>
              <p:nvGrpSpPr>
                <p:cNvPr id="3" name="Group 8"/>
                <p:cNvGrpSpPr/>
                <p:nvPr/>
              </p:nvGrpSpPr>
              <p:grpSpPr>
                <a:xfrm>
                  <a:off x="1054468" y="1179174"/>
                  <a:ext cx="8089532" cy="5678826"/>
                  <a:chOff x="-1" y="838200"/>
                  <a:chExt cx="9152147" cy="6019800"/>
                </a:xfrm>
              </p:grpSpPr>
              <p:pic>
                <p:nvPicPr>
                  <p:cNvPr id="12" name="Picture 11" descr="Tower_cooling_lees.jp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1" y="838200"/>
                    <a:ext cx="9152147" cy="60198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</p:pic>
              <p:sp>
                <p:nvSpPr>
                  <p:cNvPr id="13" name="Rectangle 12"/>
                  <p:cNvSpPr/>
                  <p:nvPr/>
                </p:nvSpPr>
                <p:spPr>
                  <a:xfrm>
                    <a:off x="457200" y="5257800"/>
                    <a:ext cx="152400" cy="2286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1391233" y="5276556"/>
                  <a:ext cx="26409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Arial"/>
                      <a:cs typeface="Arial"/>
                    </a:rPr>
                    <a:t>3</a:t>
                  </a: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7933266" y="1380066"/>
                <a:ext cx="677334" cy="1837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331200" y="3217333"/>
                <a:ext cx="279400" cy="1354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6553200" y="4915569"/>
              <a:ext cx="1380066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61317" y="4987452"/>
              <a:ext cx="852471" cy="2329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3965" y="4250267"/>
              <a:ext cx="336765" cy="1710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506133" y="5960533"/>
              <a:ext cx="1642533" cy="536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/>
          <a:p>
            <a:fld id="{1DB667D7-D12E-BC40-B13E-D40FC76B98A3}" type="slidenum">
              <a:rPr lang="it-IT" sz="1400">
                <a:effectLst>
                  <a:outerShdw blurRad="38100" dist="38100" dir="2700000" algn="tl">
                    <a:srgbClr val="DDDDDD"/>
                  </a:outerShdw>
                </a:effectLst>
              </a:rPr>
              <a:pPr/>
              <a:t>6</a:t>
            </a:fld>
            <a:endParaRPr lang="it-IT" sz="140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3897" y="0"/>
            <a:ext cx="8229600" cy="7032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it-IT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26" charset="-128"/>
                <a:cs typeface="ＭＳ Ｐゴシック" pitchFamily="26" charset="-128"/>
              </a:rPr>
              <a:t>Design </a:t>
            </a:r>
            <a:r>
              <a:rPr lang="it-IT" sz="4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26" charset="-128"/>
                <a:cs typeface="ＭＳ Ｐゴシック" pitchFamily="26" charset="-128"/>
              </a:rPr>
              <a:t>of</a:t>
            </a:r>
            <a:r>
              <a:rPr lang="it-IT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26" charset="-128"/>
                <a:cs typeface="ＭＳ Ｐゴシック" pitchFamily="26" charset="-128"/>
              </a:rPr>
              <a:t> the </a:t>
            </a:r>
            <a:r>
              <a:rPr lang="it-IT" sz="4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26" charset="-128"/>
                <a:cs typeface="ＭＳ Ｐゴシック" pitchFamily="26" charset="-128"/>
              </a:rPr>
              <a:t>cooling</a:t>
            </a:r>
            <a:r>
              <a:rPr lang="it-IT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26" charset="-128"/>
                <a:cs typeface="ＭＳ Ｐゴシック" pitchFamily="26" charset="-128"/>
              </a:rPr>
              <a:t> system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7086600" y="2438400"/>
            <a:ext cx="1833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solidFill>
                  <a:schemeClr val="bg1"/>
                </a:solidFill>
              </a:rPr>
              <a:t>Tanks to R. Passaquieti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4148666" y="1214988"/>
            <a:ext cx="2184400" cy="122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Cryo</a:t>
            </a:r>
            <a:r>
              <a:rPr lang="en-US" sz="21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-Compatible </a:t>
            </a:r>
            <a:r>
              <a:rPr lang="en-US" sz="21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Superattenuator</a:t>
            </a:r>
            <a:r>
              <a:rPr lang="en-US" sz="2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design</a:t>
            </a:r>
            <a:endParaRPr lang="en-US" sz="21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6324600"/>
            <a:ext cx="1600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2400" y="5105400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4572000"/>
            <a:ext cx="9144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610600" y="1676400"/>
            <a:ext cx="304800" cy="312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3965" y="4250268"/>
            <a:ext cx="919823" cy="19310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33066" y="4915569"/>
            <a:ext cx="1600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61317" y="3657600"/>
            <a:ext cx="1348483" cy="5926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5830" y="610612"/>
            <a:ext cx="1802970" cy="25545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i="1" dirty="0">
                <a:solidFill>
                  <a:srgbClr val="0000FF"/>
                </a:solidFill>
              </a:rPr>
              <a:t>The upper part</a:t>
            </a:r>
            <a:r>
              <a:rPr lang="it-IT" sz="2000" i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it-IT" sz="2000" i="1" dirty="0" smtClean="0">
                <a:solidFill>
                  <a:srgbClr val="0000FF"/>
                </a:solidFill>
              </a:rPr>
              <a:t>(~15 </a:t>
            </a:r>
            <a:r>
              <a:rPr lang="it-IT" sz="2000" i="1" dirty="0" err="1" smtClean="0">
                <a:solidFill>
                  <a:srgbClr val="0000FF"/>
                </a:solidFill>
              </a:rPr>
              <a:t>m</a:t>
            </a:r>
            <a:r>
              <a:rPr lang="it-IT" sz="2000" i="1" dirty="0" smtClean="0">
                <a:solidFill>
                  <a:srgbClr val="0000FF"/>
                </a:solidFill>
              </a:rPr>
              <a:t>)</a:t>
            </a:r>
          </a:p>
          <a:p>
            <a:pPr algn="ctr"/>
            <a:r>
              <a:rPr lang="it-IT" sz="2000" i="1" dirty="0" err="1" smtClean="0">
                <a:solidFill>
                  <a:srgbClr val="0000FF"/>
                </a:solidFill>
              </a:rPr>
              <a:t>is</a:t>
            </a:r>
            <a:r>
              <a:rPr lang="it-IT" sz="2000" i="1" dirty="0" smtClean="0">
                <a:solidFill>
                  <a:srgbClr val="0000FF"/>
                </a:solidFill>
              </a:rPr>
              <a:t> at </a:t>
            </a:r>
            <a:r>
              <a:rPr lang="it-IT" sz="2000" i="1" dirty="0" err="1" smtClean="0">
                <a:solidFill>
                  <a:srgbClr val="0000FF"/>
                </a:solidFill>
              </a:rPr>
              <a:t>room</a:t>
            </a:r>
            <a:r>
              <a:rPr lang="it-IT" sz="2000" i="1" dirty="0" smtClean="0">
                <a:solidFill>
                  <a:srgbClr val="0000FF"/>
                </a:solidFill>
              </a:rPr>
              <a:t> temperature</a:t>
            </a:r>
          </a:p>
          <a:p>
            <a:pPr algn="ctr"/>
            <a:r>
              <a:rPr lang="it-IT" sz="2000" i="1" dirty="0" smtClean="0">
                <a:solidFill>
                  <a:srgbClr val="0000FF"/>
                </a:solidFill>
              </a:rPr>
              <a:t>and  </a:t>
            </a:r>
            <a:endParaRPr lang="it-IT" sz="2000" i="1" dirty="0">
              <a:solidFill>
                <a:srgbClr val="0000FF"/>
              </a:solidFill>
            </a:endParaRPr>
          </a:p>
          <a:p>
            <a:pPr algn="ctr"/>
            <a:r>
              <a:rPr lang="it-IT" sz="2000" i="1" dirty="0" err="1">
                <a:solidFill>
                  <a:srgbClr val="0000FF"/>
                </a:solidFill>
              </a:rPr>
              <a:t>insulated</a:t>
            </a:r>
            <a:r>
              <a:rPr lang="it-IT" sz="2000" i="1" dirty="0" smtClean="0">
                <a:solidFill>
                  <a:srgbClr val="0000FF"/>
                </a:solidFill>
              </a:rPr>
              <a:t> </a:t>
            </a:r>
            <a:r>
              <a:rPr lang="it-IT" sz="2000" i="1" dirty="0" err="1" smtClean="0">
                <a:solidFill>
                  <a:srgbClr val="0000FF"/>
                </a:solidFill>
              </a:rPr>
              <a:t>to</a:t>
            </a:r>
            <a:r>
              <a:rPr lang="it-IT" sz="2000" i="1" dirty="0" smtClean="0">
                <a:solidFill>
                  <a:srgbClr val="0000FF"/>
                </a:solidFill>
              </a:rPr>
              <a:t> the </a:t>
            </a:r>
            <a:r>
              <a:rPr lang="it-IT" sz="2000" i="1" dirty="0" err="1" smtClean="0">
                <a:solidFill>
                  <a:srgbClr val="0000FF"/>
                </a:solidFill>
              </a:rPr>
              <a:t>lower</a:t>
            </a:r>
            <a:r>
              <a:rPr lang="it-IT" sz="2000" i="1" dirty="0" smtClean="0">
                <a:solidFill>
                  <a:srgbClr val="0000FF"/>
                </a:solidFill>
              </a:rPr>
              <a:t> part </a:t>
            </a:r>
            <a:r>
              <a:rPr lang="it-IT" sz="2000" i="1" dirty="0" err="1" smtClean="0">
                <a:solidFill>
                  <a:srgbClr val="0000FF"/>
                </a:solidFill>
              </a:rPr>
              <a:t>by</a:t>
            </a:r>
            <a:r>
              <a:rPr lang="it-IT" sz="2000" i="1" dirty="0" smtClean="0">
                <a:solidFill>
                  <a:srgbClr val="0000FF"/>
                </a:solidFill>
              </a:rPr>
              <a:t> </a:t>
            </a:r>
            <a:r>
              <a:rPr lang="it-IT" sz="2000" i="1" dirty="0" err="1">
                <a:solidFill>
                  <a:srgbClr val="0000FF"/>
                </a:solidFill>
              </a:rPr>
              <a:t>thermal</a:t>
            </a:r>
            <a:r>
              <a:rPr lang="it-IT" sz="2000" i="1" dirty="0">
                <a:solidFill>
                  <a:srgbClr val="0000FF"/>
                </a:solidFill>
              </a:rPr>
              <a:t> </a:t>
            </a:r>
            <a:r>
              <a:rPr lang="it-IT" sz="2000" i="1" dirty="0" err="1" smtClean="0">
                <a:solidFill>
                  <a:srgbClr val="0000FF"/>
                </a:solidFill>
              </a:rPr>
              <a:t>screen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06133" y="5960533"/>
            <a:ext cx="1642533" cy="5364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204717" y="2438400"/>
            <a:ext cx="1881883" cy="276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713788" y="1380066"/>
            <a:ext cx="1348483" cy="5926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8550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6" name="Picture 2" descr="D:\TESI\immagini_x_tes\CCine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2027" y="2385390"/>
            <a:ext cx="4481973" cy="330808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927319" y="218968"/>
            <a:ext cx="3368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Thermal Links I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046678"/>
            <a:ext cx="4529202" cy="1631216"/>
          </a:xfrm>
          <a:prstGeom prst="rect">
            <a:avLst/>
          </a:prstGeom>
          <a:solidFill>
            <a:srgbClr val="EFE7C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							</a:t>
            </a:r>
            <a:r>
              <a:rPr lang="en-US" sz="2000" b="1" dirty="0" smtClean="0"/>
              <a:t>	                                          							</a:t>
            </a:r>
          </a:p>
          <a:p>
            <a:r>
              <a:rPr lang="en-US" sz="2000" b="1" dirty="0" smtClean="0"/>
              <a:t>A corona of thin </a:t>
            </a:r>
            <a:r>
              <a:rPr lang="en-US" sz="2000" b="1" dirty="0" smtClean="0"/>
              <a:t>beams (hardening problems with thermal cycles )</a:t>
            </a:r>
            <a:r>
              <a:rPr lang="en-US" sz="2000" b="1" dirty="0" smtClean="0"/>
              <a:t>	</a:t>
            </a:r>
            <a:endParaRPr lang="en-US" sz="2000" dirty="0" smtClean="0"/>
          </a:p>
          <a:p>
            <a:r>
              <a:rPr lang="en-US" sz="2000" dirty="0" smtClean="0"/>
              <a:t>	</a:t>
            </a:r>
            <a:endParaRPr lang="en-US" sz="2000" dirty="0"/>
          </a:p>
        </p:txBody>
      </p:sp>
      <p:pic>
        <p:nvPicPr>
          <p:cNvPr id="15" name="Picture 14" descr="Fig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5390"/>
            <a:ext cx="4473420" cy="33457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62869" y="1739059"/>
            <a:ext cx="2919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Long </a:t>
            </a:r>
            <a:r>
              <a:rPr lang="en-US" b="1" dirty="0" smtClean="0"/>
              <a:t>Braids (higher stiffness)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158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63" y="1041677"/>
            <a:ext cx="8988495" cy="830997"/>
          </a:xfrm>
          <a:prstGeom prst="rect">
            <a:avLst/>
          </a:prstGeom>
          <a:solidFill>
            <a:srgbClr val="EFE7C3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				   	</a:t>
            </a:r>
            <a:r>
              <a:rPr lang="en-US" sz="2400" dirty="0" smtClean="0"/>
              <a:t>Pure Materials as aluminum and copper </a:t>
            </a:r>
          </a:p>
          <a:p>
            <a:pPr marL="0" lvl="5"/>
            <a:r>
              <a:rPr lang="en-US" sz="2400" dirty="0" smtClean="0">
                <a:cs typeface="Symbol" charset="2"/>
              </a:rPr>
              <a:t>RRR = </a:t>
            </a:r>
            <a:r>
              <a:rPr lang="en-US" sz="2400" dirty="0" err="1" smtClean="0">
                <a:latin typeface="Symbol" charset="2"/>
                <a:cs typeface="Symbol" charset="2"/>
              </a:rPr>
              <a:t>r</a:t>
            </a:r>
            <a:r>
              <a:rPr lang="en-US" sz="2400" baseline="-25000" dirty="0" err="1" smtClean="0"/>
              <a:t>room</a:t>
            </a:r>
            <a:r>
              <a:rPr lang="en-US" sz="2400" baseline="-25000" dirty="0" smtClean="0"/>
              <a:t> temperature  / </a:t>
            </a:r>
            <a:r>
              <a:rPr lang="en-US" sz="2400" dirty="0" err="1" smtClean="0">
                <a:latin typeface="Symbol" charset="2"/>
                <a:cs typeface="Symbol" charset="2"/>
              </a:rPr>
              <a:t>r</a:t>
            </a:r>
            <a:r>
              <a:rPr lang="en-US" sz="2400" baseline="-25000" dirty="0" err="1" smtClean="0"/>
              <a:t>o</a:t>
            </a:r>
            <a:r>
              <a:rPr lang="en-US" sz="2400" baseline="-25000" dirty="0" smtClean="0"/>
              <a:t>  </a:t>
            </a:r>
            <a:r>
              <a:rPr lang="en-US" sz="2400" dirty="0" smtClean="0"/>
              <a:t>                 where  </a:t>
            </a:r>
            <a:r>
              <a:rPr lang="en-US" sz="2400" dirty="0" err="1" smtClean="0">
                <a:latin typeface="Symbol" charset="2"/>
                <a:cs typeface="Symbol" charset="2"/>
              </a:rPr>
              <a:t>r</a:t>
            </a:r>
            <a:r>
              <a:rPr lang="en-US" sz="2400" baseline="-25000" dirty="0" err="1" smtClean="0"/>
              <a:t>o</a:t>
            </a:r>
            <a:r>
              <a:rPr lang="en-US" sz="2400" baseline="-25000" dirty="0" smtClean="0"/>
              <a:t> </a:t>
            </a:r>
            <a:r>
              <a:rPr lang="en-US" sz="2400" dirty="0" err="1" smtClean="0">
                <a:cs typeface="Symbol" charset="2"/>
              </a:rPr>
              <a:t>resid</a:t>
            </a:r>
            <a:r>
              <a:rPr lang="en-US" sz="2400" dirty="0" smtClean="0">
                <a:cs typeface="Symbol" charset="2"/>
              </a:rPr>
              <a:t>. resist. at T~0 K </a:t>
            </a:r>
            <a:endParaRPr lang="en-US" sz="2400" baseline="-25000" dirty="0" smtClean="0">
              <a:latin typeface="Symbol" charset="2"/>
              <a:cs typeface="Symbol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9782" y="246984"/>
            <a:ext cx="3823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Thermal Links  III </a:t>
            </a:r>
            <a:endParaRPr lang="en-US" sz="3600" dirty="0"/>
          </a:p>
        </p:txBody>
      </p:sp>
      <p:pic>
        <p:nvPicPr>
          <p:cNvPr id="4" name="Picture 3" descr="alumin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8283"/>
            <a:ext cx="4808768" cy="4719717"/>
          </a:xfrm>
          <a:prstGeom prst="rect">
            <a:avLst/>
          </a:prstGeom>
        </p:spPr>
      </p:pic>
      <p:pic>
        <p:nvPicPr>
          <p:cNvPr id="5" name="Picture 4" descr="Copp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611" y="2138283"/>
            <a:ext cx="4592389" cy="45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2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609" y="897042"/>
            <a:ext cx="7788194" cy="5601534"/>
          </a:xfrm>
          <a:prstGeom prst="rect">
            <a:avLst/>
          </a:prstGeom>
          <a:solidFill>
            <a:srgbClr val="EFE7C3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3000" i="1" dirty="0" smtClean="0"/>
              <a:t>Solution for the stationary </a:t>
            </a:r>
            <a:r>
              <a:rPr lang="en-US" sz="3000" i="1" dirty="0" smtClean="0"/>
              <a:t>state</a:t>
            </a:r>
          </a:p>
          <a:p>
            <a:pPr algn="ctr"/>
            <a:r>
              <a:rPr lang="en-US" sz="2000" i="1" dirty="0" smtClean="0"/>
              <a:t>(low stiffness and reliability when thermally cycled)</a:t>
            </a:r>
            <a:endParaRPr lang="en-US" sz="2000" i="1" dirty="0" smtClean="0"/>
          </a:p>
          <a:p>
            <a:endParaRPr lang="en-US" sz="2800" dirty="0" smtClean="0"/>
          </a:p>
          <a:p>
            <a:r>
              <a:rPr lang="en-US" sz="2800" dirty="0" smtClean="0"/>
              <a:t>Use of a high purity material 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smtClean="0"/>
              <a:t>k~2000 </a:t>
            </a:r>
            <a:r>
              <a:rPr lang="en-US" sz="2800" dirty="0" smtClean="0"/>
              <a:t>W/m/K in the range 1-10 K</a:t>
            </a:r>
          </a:p>
          <a:p>
            <a:endParaRPr lang="en-US" sz="2800" dirty="0" smtClean="0"/>
          </a:p>
          <a:p>
            <a:r>
              <a:rPr lang="en-US" sz="2800" dirty="0" smtClean="0"/>
              <a:t>Thermal link length  20 </a:t>
            </a:r>
            <a:r>
              <a:rPr lang="en-US" sz="2800" dirty="0" err="1" smtClean="0"/>
              <a:t>m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Thermal difference at the link ends   ~ 1K</a:t>
            </a:r>
          </a:p>
          <a:p>
            <a:endParaRPr lang="en-US" sz="2800" dirty="0" smtClean="0"/>
          </a:p>
          <a:p>
            <a:r>
              <a:rPr lang="en-US" sz="2800" dirty="0" smtClean="0"/>
              <a:t>LF Int. ~200 </a:t>
            </a:r>
            <a:r>
              <a:rPr lang="en-US" sz="2800" dirty="0" err="1" smtClean="0"/>
              <a:t>mW</a:t>
            </a:r>
            <a:r>
              <a:rPr lang="en-US" sz="2800" dirty="0" smtClean="0"/>
              <a:t> ~8 wires  r~1 mm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749175" y="175170"/>
            <a:ext cx="38087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Thermal Links  IV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493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12899</TotalTime>
  <Words>1355</Words>
  <Application>Microsoft Macintosh PowerPoint</Application>
  <PresentationFormat>On-screen Show (4:3)</PresentationFormat>
  <Paragraphs>296</Paragraphs>
  <Slides>23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Inkwell</vt:lpstr>
      <vt:lpstr>Payloads at cryogenic temperature for 3rd generation g.w. detectors</vt:lpstr>
      <vt:lpstr>The test mass Last Stage suspension</vt:lpstr>
      <vt:lpstr>PowerPoint Presentation</vt:lpstr>
      <vt:lpstr>PowerPoint Presentation</vt:lpstr>
      <vt:lpstr>PowerPoint Presentation</vt:lpstr>
      <vt:lpstr>Design of the cooling system</vt:lpstr>
      <vt:lpstr>PowerPoint Presentation</vt:lpstr>
      <vt:lpstr>PowerPoint Presentation</vt:lpstr>
      <vt:lpstr>PowerPoint Presentation</vt:lpstr>
      <vt:lpstr>PowerPoint Presentation</vt:lpstr>
      <vt:lpstr>Payload Cooling</vt:lpstr>
      <vt:lpstr>PowerPoint Presentation</vt:lpstr>
      <vt:lpstr>Transfer Functions</vt:lpstr>
      <vt:lpstr>PowerPoint Presentation</vt:lpstr>
      <vt:lpstr>Thermal drift: coils Joule effect</vt:lpstr>
      <vt:lpstr>PowerPoint Presentation</vt:lpstr>
      <vt:lpstr>PowerPoint Presentation</vt:lpstr>
      <vt:lpstr>Parameters of a Payload for ET:  (from small to big masses)</vt:lpstr>
      <vt:lpstr>Monolithic suspensions:  present technology 20-40 kg masses suspended with SiO2 wires </vt:lpstr>
      <vt:lpstr> Silicon sample prepared by micropulling</vt:lpstr>
      <vt:lpstr>Transfer function studies</vt:lpstr>
      <vt:lpstr>ET Payload</vt:lpstr>
      <vt:lpstr>Conclusions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Puppo</dc:creator>
  <cp:lastModifiedBy>Paola Puppo</cp:lastModifiedBy>
  <cp:revision>43</cp:revision>
  <dcterms:created xsi:type="dcterms:W3CDTF">2011-05-17T13:51:54Z</dcterms:created>
  <dcterms:modified xsi:type="dcterms:W3CDTF">2011-05-26T13:56:00Z</dcterms:modified>
</cp:coreProperties>
</file>