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321" r:id="rId3"/>
    <p:sldId id="325" r:id="rId4"/>
    <p:sldId id="283" r:id="rId5"/>
    <p:sldId id="311" r:id="rId6"/>
    <p:sldId id="314" r:id="rId7"/>
    <p:sldId id="326" r:id="rId8"/>
    <p:sldId id="313" r:id="rId9"/>
    <p:sldId id="346" r:id="rId10"/>
    <p:sldId id="336" r:id="rId11"/>
    <p:sldId id="337" r:id="rId12"/>
    <p:sldId id="302" r:id="rId13"/>
    <p:sldId id="327" r:id="rId14"/>
    <p:sldId id="328" r:id="rId15"/>
    <p:sldId id="329" r:id="rId16"/>
    <p:sldId id="330" r:id="rId17"/>
    <p:sldId id="331" r:id="rId18"/>
    <p:sldId id="332" r:id="rId19"/>
    <p:sldId id="339" r:id="rId20"/>
    <p:sldId id="333" r:id="rId21"/>
    <p:sldId id="291" r:id="rId22"/>
    <p:sldId id="335" r:id="rId23"/>
    <p:sldId id="312" r:id="rId24"/>
    <p:sldId id="344" r:id="rId25"/>
    <p:sldId id="304" r:id="rId26"/>
    <p:sldId id="341" r:id="rId27"/>
    <p:sldId id="342" r:id="rId28"/>
    <p:sldId id="340" r:id="rId29"/>
    <p:sldId id="347" r:id="rId30"/>
    <p:sldId id="343" r:id="rId31"/>
    <p:sldId id="316" r:id="rId32"/>
    <p:sldId id="345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8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3" autoAdjust="0"/>
    <p:restoredTop sz="83824" autoAdjust="0"/>
  </p:normalViewPr>
  <p:slideViewPr>
    <p:cSldViewPr showGuides="1">
      <p:cViewPr varScale="1">
        <p:scale>
          <a:sx n="66" d="100"/>
          <a:sy n="66" d="100"/>
        </p:scale>
        <p:origin x="-970" y="-82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14C71-4BF3-4B15-ABFC-2B1BEB48C9FC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B961B04C-E49B-4DC3-9000-B465DBFACA18}">
      <dgm:prSet phldrT="[Text]"/>
      <dgm:spPr/>
      <dgm:t>
        <a:bodyPr/>
        <a:lstStyle/>
        <a:p>
          <a:r>
            <a:rPr lang="de-DE" dirty="0" smtClean="0"/>
            <a:t>Things</a:t>
          </a:r>
          <a:endParaRPr lang="de-DE" dirty="0"/>
        </a:p>
      </dgm:t>
    </dgm:pt>
    <dgm:pt modelId="{9A7429A7-9FBF-48B1-BE5F-8855C07EB395}" type="parTrans" cxnId="{B8A164B0-0C2A-430F-91B6-EE4C78C09A73}">
      <dgm:prSet/>
      <dgm:spPr/>
      <dgm:t>
        <a:bodyPr/>
        <a:lstStyle/>
        <a:p>
          <a:endParaRPr lang="de-DE"/>
        </a:p>
      </dgm:t>
    </dgm:pt>
    <dgm:pt modelId="{4F6A75B1-14EB-4DC1-860B-492059D1781F}" type="sibTrans" cxnId="{B8A164B0-0C2A-430F-91B6-EE4C78C09A73}">
      <dgm:prSet/>
      <dgm:spPr/>
      <dgm:t>
        <a:bodyPr/>
        <a:lstStyle/>
        <a:p>
          <a:endParaRPr lang="de-DE"/>
        </a:p>
      </dgm:t>
    </dgm:pt>
    <dgm:pt modelId="{95D78CB9-FFE3-42A2-A8E8-514E50CF5295}">
      <dgm:prSet phldrT="[Text]"/>
      <dgm:spPr/>
      <dgm:t>
        <a:bodyPr/>
        <a:lstStyle/>
        <a:p>
          <a:r>
            <a:rPr lang="de-DE" dirty="0" err="1" smtClean="0"/>
            <a:t>Thinking</a:t>
          </a:r>
          <a:r>
            <a:rPr lang="de-DE" dirty="0" smtClean="0"/>
            <a:t> = </a:t>
          </a:r>
          <a:r>
            <a:rPr lang="de-DE" dirty="0" err="1" smtClean="0"/>
            <a:t>Planning</a:t>
          </a:r>
          <a:endParaRPr lang="de-DE" dirty="0"/>
        </a:p>
      </dgm:t>
    </dgm:pt>
    <dgm:pt modelId="{25DFE56D-2969-41FC-AE17-0DBD73477D61}" type="parTrans" cxnId="{CA4CF991-2F6B-4F1D-AAEF-C434CC1982E9}">
      <dgm:prSet/>
      <dgm:spPr/>
      <dgm:t>
        <a:bodyPr/>
        <a:lstStyle/>
        <a:p>
          <a:endParaRPr lang="de-DE"/>
        </a:p>
      </dgm:t>
    </dgm:pt>
    <dgm:pt modelId="{C1A49D46-1A1F-4C23-8A7E-8881171FEA4C}" type="sibTrans" cxnId="{CA4CF991-2F6B-4F1D-AAEF-C434CC1982E9}">
      <dgm:prSet/>
      <dgm:spPr/>
      <dgm:t>
        <a:bodyPr/>
        <a:lstStyle/>
        <a:p>
          <a:endParaRPr lang="de-DE"/>
        </a:p>
      </dgm:t>
    </dgm:pt>
    <dgm:pt modelId="{59AE62D0-D78D-4613-AE3B-969E24F1C3DF}">
      <dgm:prSet phldrT="[Text]" phldr="1"/>
      <dgm:spPr/>
      <dgm:t>
        <a:bodyPr/>
        <a:lstStyle/>
        <a:p>
          <a:endParaRPr lang="de-DE" dirty="0"/>
        </a:p>
      </dgm:t>
    </dgm:pt>
    <dgm:pt modelId="{05A2F7E3-1CEC-4FC6-B2E8-2B43853E97F7}" type="sibTrans" cxnId="{AD926B6B-024C-4C08-9FB5-FA44E773E29A}">
      <dgm:prSet/>
      <dgm:spPr/>
      <dgm:t>
        <a:bodyPr/>
        <a:lstStyle/>
        <a:p>
          <a:endParaRPr lang="de-DE"/>
        </a:p>
      </dgm:t>
    </dgm:pt>
    <dgm:pt modelId="{96CA8E6E-CD97-4210-BA8C-C92B3C2F55A3}" type="parTrans" cxnId="{AD926B6B-024C-4C08-9FB5-FA44E773E29A}">
      <dgm:prSet/>
      <dgm:spPr/>
      <dgm:t>
        <a:bodyPr/>
        <a:lstStyle/>
        <a:p>
          <a:endParaRPr lang="de-DE"/>
        </a:p>
      </dgm:t>
    </dgm:pt>
    <dgm:pt modelId="{BC46C487-325C-49F1-AD2D-3CCF41E20AC5}" type="pres">
      <dgm:prSet presAssocID="{49814C71-4BF3-4B15-ABFC-2B1BEB48C9FC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B4ECCD5D-01DF-4307-AAB5-56FFDD0D5ABB}" type="pres">
      <dgm:prSet presAssocID="{49814C71-4BF3-4B15-ABFC-2B1BEB48C9FC}" presName="ellipse" presStyleLbl="trBgShp" presStyleIdx="0" presStyleCnt="1" custScaleX="92611" custScaleY="113589"/>
      <dgm:spPr/>
    </dgm:pt>
    <dgm:pt modelId="{3F579DF1-3754-4969-85EA-7FDD66C3AD7A}" type="pres">
      <dgm:prSet presAssocID="{49814C71-4BF3-4B15-ABFC-2B1BEB48C9FC}" presName="arrow1" presStyleLbl="fgShp" presStyleIdx="0" presStyleCnt="1"/>
      <dgm:spPr/>
    </dgm:pt>
    <dgm:pt modelId="{7D4465B4-7035-472B-81D6-90E272B62221}" type="pres">
      <dgm:prSet presAssocID="{49814C71-4BF3-4B15-ABFC-2B1BEB48C9FC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BF24B88-35D4-41A4-AA8C-0426FD1332A5}" type="pres">
      <dgm:prSet presAssocID="{95D78CB9-FFE3-42A2-A8E8-514E50CF5295}" presName="item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879051D-E946-4761-A42D-05EA74699354}" type="pres">
      <dgm:prSet presAssocID="{59AE62D0-D78D-4613-AE3B-969E24F1C3DF}" presName="item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61ADA46-465A-4702-A1F8-147285974F3F}" type="pres">
      <dgm:prSet presAssocID="{49814C71-4BF3-4B15-ABFC-2B1BEB48C9FC}" presName="funnel" presStyleLbl="trAlignAcc1" presStyleIdx="0" presStyleCnt="1" custLinFactNeighborY="-3890"/>
      <dgm:spPr/>
    </dgm:pt>
  </dgm:ptLst>
  <dgm:cxnLst>
    <dgm:cxn modelId="{9A11CCA0-446C-4618-A5D1-EF53D7F466BF}" type="presOf" srcId="{B961B04C-E49B-4DC3-9000-B465DBFACA18}" destId="{F879051D-E946-4761-A42D-05EA74699354}" srcOrd="0" destOrd="0" presId="urn:microsoft.com/office/officeart/2005/8/layout/funnel1"/>
    <dgm:cxn modelId="{AC1666B4-B610-4321-8E81-D21AD1EEBC84}" type="presOf" srcId="{49814C71-4BF3-4B15-ABFC-2B1BEB48C9FC}" destId="{BC46C487-325C-49F1-AD2D-3CCF41E20AC5}" srcOrd="0" destOrd="0" presId="urn:microsoft.com/office/officeart/2005/8/layout/funnel1"/>
    <dgm:cxn modelId="{714F2F82-8776-4C96-946C-8B78F1B4A68C}" type="presOf" srcId="{59AE62D0-D78D-4613-AE3B-969E24F1C3DF}" destId="{7D4465B4-7035-472B-81D6-90E272B62221}" srcOrd="0" destOrd="0" presId="urn:microsoft.com/office/officeart/2005/8/layout/funnel1"/>
    <dgm:cxn modelId="{AD926B6B-024C-4C08-9FB5-FA44E773E29A}" srcId="{49814C71-4BF3-4B15-ABFC-2B1BEB48C9FC}" destId="{59AE62D0-D78D-4613-AE3B-969E24F1C3DF}" srcOrd="2" destOrd="0" parTransId="{96CA8E6E-CD97-4210-BA8C-C92B3C2F55A3}" sibTransId="{05A2F7E3-1CEC-4FC6-B2E8-2B43853E97F7}"/>
    <dgm:cxn modelId="{B7C7066C-483D-43AE-AF17-AC6EB75BEC41}" type="presOf" srcId="{95D78CB9-FFE3-42A2-A8E8-514E50CF5295}" destId="{1BF24B88-35D4-41A4-AA8C-0426FD1332A5}" srcOrd="0" destOrd="0" presId="urn:microsoft.com/office/officeart/2005/8/layout/funnel1"/>
    <dgm:cxn modelId="{B8A164B0-0C2A-430F-91B6-EE4C78C09A73}" srcId="{49814C71-4BF3-4B15-ABFC-2B1BEB48C9FC}" destId="{B961B04C-E49B-4DC3-9000-B465DBFACA18}" srcOrd="0" destOrd="0" parTransId="{9A7429A7-9FBF-48B1-BE5F-8855C07EB395}" sibTransId="{4F6A75B1-14EB-4DC1-860B-492059D1781F}"/>
    <dgm:cxn modelId="{CA4CF991-2F6B-4F1D-AAEF-C434CC1982E9}" srcId="{49814C71-4BF3-4B15-ABFC-2B1BEB48C9FC}" destId="{95D78CB9-FFE3-42A2-A8E8-514E50CF5295}" srcOrd="1" destOrd="0" parTransId="{25DFE56D-2969-41FC-AE17-0DBD73477D61}" sibTransId="{C1A49D46-1A1F-4C23-8A7E-8881171FEA4C}"/>
    <dgm:cxn modelId="{80FA2FA7-B14F-43E6-AA0D-85179DE50FF7}" type="presParOf" srcId="{BC46C487-325C-49F1-AD2D-3CCF41E20AC5}" destId="{B4ECCD5D-01DF-4307-AAB5-56FFDD0D5ABB}" srcOrd="0" destOrd="0" presId="urn:microsoft.com/office/officeart/2005/8/layout/funnel1"/>
    <dgm:cxn modelId="{BB512688-793B-4A40-A796-D09544A291A4}" type="presParOf" srcId="{BC46C487-325C-49F1-AD2D-3CCF41E20AC5}" destId="{3F579DF1-3754-4969-85EA-7FDD66C3AD7A}" srcOrd="1" destOrd="0" presId="urn:microsoft.com/office/officeart/2005/8/layout/funnel1"/>
    <dgm:cxn modelId="{CD5C217A-DC6E-45A1-8BFD-E5C3E5E4F717}" type="presParOf" srcId="{BC46C487-325C-49F1-AD2D-3CCF41E20AC5}" destId="{7D4465B4-7035-472B-81D6-90E272B62221}" srcOrd="2" destOrd="0" presId="urn:microsoft.com/office/officeart/2005/8/layout/funnel1"/>
    <dgm:cxn modelId="{DC412CC2-3846-41BB-A53B-5FCBD34BEB84}" type="presParOf" srcId="{BC46C487-325C-49F1-AD2D-3CCF41E20AC5}" destId="{1BF24B88-35D4-41A4-AA8C-0426FD1332A5}" srcOrd="3" destOrd="0" presId="urn:microsoft.com/office/officeart/2005/8/layout/funnel1"/>
    <dgm:cxn modelId="{73750E3E-A8DD-4ED2-BE6D-3488C8BD26F4}" type="presParOf" srcId="{BC46C487-325C-49F1-AD2D-3CCF41E20AC5}" destId="{F879051D-E946-4761-A42D-05EA74699354}" srcOrd="4" destOrd="0" presId="urn:microsoft.com/office/officeart/2005/8/layout/funnel1"/>
    <dgm:cxn modelId="{9B1BE6BD-CF03-43F4-A1D2-2F8945C81DBC}" type="presParOf" srcId="{BC46C487-325C-49F1-AD2D-3CCF41E20AC5}" destId="{D61ADA46-465A-4702-A1F8-147285974F3F}" srcOrd="5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ECCD5D-01DF-4307-AAB5-56FFDD0D5ABB}">
      <dsp:nvSpPr>
        <dsp:cNvPr id="0" name=""/>
        <dsp:cNvSpPr/>
      </dsp:nvSpPr>
      <dsp:spPr>
        <a:xfrm>
          <a:off x="1141175" y="59446"/>
          <a:ext cx="2054912" cy="875296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79DF1-3754-4969-85EA-7FDD66C3AD7A}">
      <dsp:nvSpPr>
        <dsp:cNvPr id="0" name=""/>
        <dsp:cNvSpPr/>
      </dsp:nvSpPr>
      <dsp:spPr>
        <a:xfrm>
          <a:off x="1957065" y="1998698"/>
          <a:ext cx="430012" cy="275208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4465B4-7035-472B-81D6-90E272B62221}">
      <dsp:nvSpPr>
        <dsp:cNvPr id="0" name=""/>
        <dsp:cNvSpPr/>
      </dsp:nvSpPr>
      <dsp:spPr>
        <a:xfrm>
          <a:off x="1140041" y="2218864"/>
          <a:ext cx="2064060" cy="516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800" kern="1200" dirty="0"/>
        </a:p>
      </dsp:txBody>
      <dsp:txXfrm>
        <a:off x="1140041" y="2218864"/>
        <a:ext cx="2064060" cy="516015"/>
      </dsp:txXfrm>
    </dsp:sp>
    <dsp:sp modelId="{1BF24B88-35D4-41A4-AA8C-0426FD1332A5}">
      <dsp:nvSpPr>
        <dsp:cNvPr id="0" name=""/>
        <dsp:cNvSpPr/>
      </dsp:nvSpPr>
      <dsp:spPr>
        <a:xfrm>
          <a:off x="1865903" y="941899"/>
          <a:ext cx="774022" cy="7740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err="1" smtClean="0"/>
            <a:t>Thinking</a:t>
          </a:r>
          <a:r>
            <a:rPr lang="de-DE" sz="1100" kern="1200" dirty="0" smtClean="0"/>
            <a:t> = </a:t>
          </a:r>
          <a:r>
            <a:rPr lang="de-DE" sz="1100" kern="1200" dirty="0" err="1" smtClean="0"/>
            <a:t>Planning</a:t>
          </a:r>
          <a:endParaRPr lang="de-DE" sz="1100" kern="1200" dirty="0"/>
        </a:p>
      </dsp:txBody>
      <dsp:txXfrm>
        <a:off x="1979256" y="1055252"/>
        <a:ext cx="547316" cy="547316"/>
      </dsp:txXfrm>
    </dsp:sp>
    <dsp:sp modelId="{F879051D-E946-4761-A42D-05EA74699354}">
      <dsp:nvSpPr>
        <dsp:cNvPr id="0" name=""/>
        <dsp:cNvSpPr/>
      </dsp:nvSpPr>
      <dsp:spPr>
        <a:xfrm>
          <a:off x="1312046" y="361210"/>
          <a:ext cx="774022" cy="77402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100" kern="1200" dirty="0" smtClean="0"/>
            <a:t>Things</a:t>
          </a:r>
          <a:endParaRPr lang="de-DE" sz="1100" kern="1200" dirty="0"/>
        </a:p>
      </dsp:txBody>
      <dsp:txXfrm>
        <a:off x="1425399" y="474563"/>
        <a:ext cx="547316" cy="547316"/>
      </dsp:txXfrm>
    </dsp:sp>
    <dsp:sp modelId="{D61ADA46-465A-4702-A1F8-147285974F3F}">
      <dsp:nvSpPr>
        <dsp:cNvPr id="0" name=""/>
        <dsp:cNvSpPr/>
      </dsp:nvSpPr>
      <dsp:spPr>
        <a:xfrm>
          <a:off x="968036" y="0"/>
          <a:ext cx="2408070" cy="192645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2EAFB-2323-4FB6-A7AE-5DD4BF955AA1}" type="datetimeFigureOut">
              <a:rPr lang="de-DE" smtClean="0"/>
              <a:t>27.05.2011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3DBB0-548F-4852-9BA9-F3FC1C0E01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8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How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summarise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953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had</a:t>
            </a:r>
            <a:r>
              <a:rPr lang="de-DE" dirty="0" smtClean="0"/>
              <a:t> a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discussion</a:t>
            </a:r>
            <a:r>
              <a:rPr lang="de-DE" dirty="0" smtClean="0"/>
              <a:t> on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implement</a:t>
            </a:r>
            <a:r>
              <a:rPr lang="de-DE" dirty="0" smtClean="0"/>
              <a:t> </a:t>
            </a:r>
            <a:r>
              <a:rPr lang="de-DE" dirty="0" err="1" smtClean="0"/>
              <a:t>Squeezing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LIGO. More </a:t>
            </a:r>
            <a:r>
              <a:rPr lang="de-DE" dirty="0" err="1" smtClean="0"/>
              <a:t>confidence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gained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then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soon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3481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LCGT:</a:t>
            </a:r>
            <a:r>
              <a:rPr lang="de-DE" baseline="0" dirty="0" smtClean="0"/>
              <a:t> </a:t>
            </a:r>
            <a:r>
              <a:rPr lang="de-DE" dirty="0" err="1" smtClean="0"/>
              <a:t>Going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details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real </a:t>
            </a:r>
            <a:r>
              <a:rPr lang="de-DE" dirty="0" err="1" smtClean="0"/>
              <a:t>project</a:t>
            </a:r>
            <a:r>
              <a:rPr lang="de-DE" dirty="0" smtClean="0"/>
              <a:t>:</a:t>
            </a:r>
          </a:p>
          <a:p>
            <a:r>
              <a:rPr lang="de-DE" dirty="0" smtClean="0"/>
              <a:t>Are </a:t>
            </a:r>
            <a:r>
              <a:rPr lang="de-DE" dirty="0" err="1" smtClean="0"/>
              <a:t>even</a:t>
            </a:r>
            <a:r>
              <a:rPr lang="de-DE" dirty="0" smtClean="0"/>
              <a:t> </a:t>
            </a:r>
            <a:r>
              <a:rPr lang="de-DE" dirty="0" err="1" smtClean="0"/>
              <a:t>thinking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</a:t>
            </a:r>
            <a:r>
              <a:rPr lang="de-DE" dirty="0" err="1" smtClean="0"/>
              <a:t>isk</a:t>
            </a:r>
            <a:r>
              <a:rPr lang="de-DE" dirty="0" smtClean="0"/>
              <a:t> </a:t>
            </a:r>
            <a:r>
              <a:rPr lang="de-DE" dirty="0" err="1" smtClean="0"/>
              <a:t>management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983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coming</a:t>
            </a:r>
            <a:r>
              <a:rPr lang="de-DE" dirty="0" smtClean="0"/>
              <a:t> so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launch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people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realistic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feeling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almost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running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.</a:t>
            </a:r>
          </a:p>
          <a:p>
            <a:r>
              <a:rPr lang="de-DE" sz="1200" dirty="0" err="1" smtClean="0"/>
              <a:t>When</a:t>
            </a:r>
            <a:r>
              <a:rPr lang="de-DE" sz="1200" dirty="0" smtClean="0"/>
              <a:t> </a:t>
            </a:r>
            <a:r>
              <a:rPr lang="de-DE" sz="1200" dirty="0" err="1" smtClean="0"/>
              <a:t>hearing</a:t>
            </a:r>
            <a:r>
              <a:rPr lang="de-DE" sz="1200" dirty="0" smtClean="0"/>
              <a:t> </a:t>
            </a:r>
            <a:r>
              <a:rPr lang="de-DE" sz="1200" dirty="0" err="1" smtClean="0"/>
              <a:t>about</a:t>
            </a:r>
            <a:r>
              <a:rPr lang="de-DE" sz="1200" dirty="0" smtClean="0"/>
              <a:t> LISA </a:t>
            </a:r>
            <a:r>
              <a:rPr lang="de-DE" sz="1200" dirty="0" err="1" smtClean="0"/>
              <a:t>pathfinder</a:t>
            </a:r>
            <a:r>
              <a:rPr lang="de-DE" sz="1200" dirty="0" smtClean="0"/>
              <a:t> </a:t>
            </a:r>
            <a:r>
              <a:rPr lang="de-DE" sz="1200" dirty="0" err="1" smtClean="0"/>
              <a:t>you</a:t>
            </a:r>
            <a:r>
              <a:rPr lang="de-DE" sz="1200" dirty="0" smtClean="0"/>
              <a:t> </a:t>
            </a:r>
            <a:r>
              <a:rPr lang="de-DE" sz="1200" dirty="0" err="1" smtClean="0"/>
              <a:t>get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impression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 </a:t>
            </a:r>
            <a:r>
              <a:rPr lang="de-DE" sz="1200" dirty="0" err="1" smtClean="0"/>
              <a:t>really</a:t>
            </a:r>
            <a:r>
              <a:rPr lang="de-DE" sz="1200" dirty="0" smtClean="0"/>
              <a:t> imminent </a:t>
            </a:r>
            <a:r>
              <a:rPr lang="de-DE" sz="1200" dirty="0" err="1" smtClean="0"/>
              <a:t>experiment</a:t>
            </a:r>
            <a:endParaRPr lang="de-DE" sz="1200" dirty="0" smtClean="0"/>
          </a:p>
          <a:p>
            <a:r>
              <a:rPr lang="de-DE" sz="1200" dirty="0" smtClean="0"/>
              <a:t>People </a:t>
            </a:r>
            <a:r>
              <a:rPr lang="de-DE" sz="1200" dirty="0" err="1" smtClean="0"/>
              <a:t>get</a:t>
            </a:r>
            <a:r>
              <a:rPr lang="de-DE" sz="1200" dirty="0" smtClean="0"/>
              <a:t> </a:t>
            </a:r>
            <a:r>
              <a:rPr lang="de-DE" sz="1200" dirty="0" err="1" smtClean="0"/>
              <a:t>ready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perform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experiments</a:t>
            </a:r>
            <a:endParaRPr lang="de-DE" sz="1200" dirty="0" smtClean="0"/>
          </a:p>
          <a:p>
            <a:r>
              <a:rPr lang="de-DE" sz="1200" dirty="0" err="1" smtClean="0"/>
              <a:t>Simulated</a:t>
            </a:r>
            <a:r>
              <a:rPr lang="de-DE" sz="1200" dirty="0" smtClean="0"/>
              <a:t> </a:t>
            </a:r>
            <a:r>
              <a:rPr lang="de-DE" sz="1200" dirty="0" err="1" smtClean="0"/>
              <a:t>runs</a:t>
            </a:r>
            <a:r>
              <a:rPr lang="de-DE" sz="1200" dirty="0" smtClean="0"/>
              <a:t> </a:t>
            </a:r>
            <a:r>
              <a:rPr lang="de-DE" sz="1200" dirty="0" err="1" smtClean="0"/>
              <a:t>done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mission</a:t>
            </a:r>
            <a:r>
              <a:rPr lang="de-DE" sz="1200" dirty="0" smtClean="0"/>
              <a:t> </a:t>
            </a:r>
            <a:r>
              <a:rPr lang="de-DE" sz="1200" dirty="0" err="1" smtClean="0"/>
              <a:t>simulator</a:t>
            </a:r>
            <a:endParaRPr lang="de-DE" sz="1200" dirty="0" smtClean="0"/>
          </a:p>
          <a:p>
            <a:endParaRPr lang="de-DE" sz="120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typo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nicely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pathfinder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missions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making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final </a:t>
            </a:r>
            <a:r>
              <a:rPr lang="de-DE" baseline="0" dirty="0" err="1" smtClean="0"/>
              <a:t>project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better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745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89AFC5E-A7AD-401E-BEA3-AE490B7834E8}" type="slidenum">
              <a:rPr lang="en-US"/>
              <a:pPr/>
              <a:t>28</a:t>
            </a:fld>
            <a:endParaRPr lang="en-US"/>
          </a:p>
        </p:txBody>
      </p:sp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815" y="4344144"/>
            <a:ext cx="5028370" cy="411550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My</a:t>
            </a:r>
            <a:r>
              <a:rPr lang="de-DE" dirty="0" smtClean="0"/>
              <a:t> </a:t>
            </a:r>
            <a:r>
              <a:rPr lang="de-DE" dirty="0" err="1" smtClean="0"/>
              <a:t>impression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most</a:t>
            </a:r>
            <a:r>
              <a:rPr lang="de-DE" dirty="0" smtClean="0"/>
              <a:t> </a:t>
            </a:r>
            <a:r>
              <a:rPr lang="de-DE" dirty="0" err="1" smtClean="0"/>
              <a:t>people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pretty</a:t>
            </a:r>
            <a:r>
              <a:rPr lang="de-DE" dirty="0" smtClean="0"/>
              <a:t> happy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workshop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character</a:t>
            </a:r>
            <a:endParaRPr lang="de-DE" baseline="0" dirty="0" smtClean="0"/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discussions</a:t>
            </a:r>
            <a:r>
              <a:rPr lang="de-DE" baseline="0" dirty="0" smtClean="0"/>
              <a:t> outside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sessions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accepted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welcome</a:t>
            </a:r>
            <a:r>
              <a:rPr lang="de-DE" baseline="0" dirty="0" smtClean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225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914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Everybody</a:t>
            </a:r>
            <a:r>
              <a:rPr lang="de-DE" dirty="0" smtClean="0"/>
              <a:t> </a:t>
            </a:r>
            <a:r>
              <a:rPr lang="de-DE" dirty="0" err="1" smtClean="0"/>
              <a:t>wonders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guy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intends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express…</a:t>
            </a:r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forward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planned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past</a:t>
            </a:r>
            <a:r>
              <a:rPr lang="de-DE" baseline="0" dirty="0" smtClean="0"/>
              <a:t> GWADW </a:t>
            </a:r>
            <a:r>
              <a:rPr lang="de-DE" baseline="0" dirty="0" err="1" smtClean="0"/>
              <a:t>workshops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reached</a:t>
            </a:r>
            <a:endParaRPr lang="de-DE" baseline="0" dirty="0" smtClean="0"/>
          </a:p>
          <a:p>
            <a:r>
              <a:rPr lang="de-DE" baseline="0" dirty="0" smtClean="0"/>
              <a:t>Other </a:t>
            </a:r>
            <a:r>
              <a:rPr lang="de-DE" baseline="0" dirty="0" err="1" smtClean="0"/>
              <a:t>things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already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initial</a:t>
            </a:r>
            <a:r>
              <a:rPr lang="de-DE" baseline="0" dirty="0" smtClean="0"/>
              <a:t> LIGO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mostly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dismantled</a:t>
            </a:r>
            <a:endParaRPr lang="de-DE" baseline="0" dirty="0" smtClean="0"/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elsewhere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parts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museums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058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It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an </a:t>
            </a: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honour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summarize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this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workshop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How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1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summarise</a:t>
            </a:r>
            <a:r>
              <a:rPr lang="de-DE" sz="1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43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Unfortunately</a:t>
            </a:r>
            <a:r>
              <a:rPr lang="de-DE" dirty="0" smtClean="0"/>
              <a:t> I </a:t>
            </a:r>
            <a:r>
              <a:rPr lang="de-DE" dirty="0" err="1" smtClean="0"/>
              <a:t>missed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session</a:t>
            </a:r>
            <a:r>
              <a:rPr lang="de-DE" dirty="0" smtClean="0"/>
              <a:t>…</a:t>
            </a:r>
          </a:p>
          <a:p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looking</a:t>
            </a:r>
            <a:r>
              <a:rPr lang="de-DE" dirty="0" smtClean="0"/>
              <a:t> </a:t>
            </a:r>
            <a:r>
              <a:rPr lang="de-DE" dirty="0" err="1" smtClean="0"/>
              <a:t>ahead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planning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always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look</a:t>
            </a:r>
            <a:r>
              <a:rPr lang="de-DE" baseline="0" dirty="0" smtClean="0"/>
              <a:t> back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learn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wrong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past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1940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495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Becomes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provide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quiet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platforms</a:t>
            </a:r>
            <a:endParaRPr lang="de-DE" baseline="0" dirty="0" smtClean="0"/>
          </a:p>
          <a:p>
            <a:r>
              <a:rPr lang="de-DE" baseline="0" dirty="0" err="1" smtClean="0"/>
              <a:t>Keeping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optics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quiet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eases</a:t>
            </a:r>
            <a:r>
              <a:rPr lang="de-DE" baseline="0" dirty="0" smtClean="0"/>
              <a:t> lock </a:t>
            </a:r>
            <a:r>
              <a:rPr lang="de-DE" baseline="0" dirty="0" err="1" smtClean="0"/>
              <a:t>acquisition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ameliorates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scatering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problems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Having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sensors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important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learn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MIMO </a:t>
            </a:r>
            <a:r>
              <a:rPr lang="de-DE" baseline="0" dirty="0" err="1" smtClean="0"/>
              <a:t>control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systems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sensors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FF </a:t>
            </a:r>
            <a:r>
              <a:rPr lang="de-DE" baseline="0" dirty="0" err="1" smtClean="0"/>
              <a:t>or</a:t>
            </a:r>
            <a:r>
              <a:rPr lang="de-DE" baseline="0" dirty="0" smtClean="0"/>
              <a:t> FB </a:t>
            </a:r>
            <a:r>
              <a:rPr lang="de-DE" baseline="0" dirty="0" err="1" smtClean="0"/>
              <a:t>systems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907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presentations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workshop</a:t>
            </a:r>
            <a:r>
              <a:rPr lang="de-DE" dirty="0" smtClean="0"/>
              <a:t>. </a:t>
            </a:r>
            <a:r>
              <a:rPr lang="de-DE" dirty="0" err="1" smtClean="0"/>
              <a:t>At</a:t>
            </a:r>
            <a:r>
              <a:rPr lang="de-DE" dirty="0" smtClean="0"/>
              <a:t> least </a:t>
            </a:r>
            <a:r>
              <a:rPr lang="de-DE" dirty="0" err="1" smtClean="0"/>
              <a:t>equally</a:t>
            </a:r>
            <a:r>
              <a:rPr lang="de-DE" dirty="0" smtClean="0"/>
              <a:t> </a:t>
            </a:r>
            <a:r>
              <a:rPr lang="de-DE" dirty="0" err="1" smtClean="0"/>
              <a:t>important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breaks</a:t>
            </a:r>
            <a:r>
              <a:rPr lang="de-DE" dirty="0" smtClean="0"/>
              <a:t> </a:t>
            </a:r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discuss</a:t>
            </a:r>
            <a:r>
              <a:rPr lang="de-DE" dirty="0" smtClean="0"/>
              <a:t> </a:t>
            </a:r>
            <a:r>
              <a:rPr lang="de-DE" dirty="0" err="1" smtClean="0"/>
              <a:t>questions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triggered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389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Most </a:t>
            </a:r>
            <a:r>
              <a:rPr lang="de-DE" dirty="0" err="1" smtClean="0"/>
              <a:t>techniques</a:t>
            </a:r>
            <a:r>
              <a:rPr lang="de-DE" dirty="0" smtClean="0"/>
              <a:t> </a:t>
            </a:r>
            <a:r>
              <a:rPr lang="de-DE" dirty="0" err="1" smtClean="0"/>
              <a:t>there</a:t>
            </a:r>
            <a:endParaRPr lang="de-DE" dirty="0" smtClean="0"/>
          </a:p>
          <a:p>
            <a:r>
              <a:rPr lang="de-DE" dirty="0" smtClean="0"/>
              <a:t>Silicon </a:t>
            </a:r>
            <a:r>
              <a:rPr lang="de-DE" dirty="0" err="1" smtClean="0"/>
              <a:t>research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done</a:t>
            </a:r>
            <a:endParaRPr lang="de-DE" baseline="0" dirty="0" smtClean="0"/>
          </a:p>
          <a:p>
            <a:r>
              <a:rPr lang="de-DE" baseline="0" dirty="0" smtClean="0"/>
              <a:t>GGN </a:t>
            </a:r>
            <a:r>
              <a:rPr lang="de-DE" baseline="0" dirty="0" err="1" smtClean="0"/>
              <a:t>being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investigated</a:t>
            </a:r>
            <a:r>
              <a:rPr lang="de-DE" baseline="0" dirty="0" smtClean="0"/>
              <a:t> (I </a:t>
            </a:r>
            <a:r>
              <a:rPr lang="de-DE" baseline="0" dirty="0" err="1" smtClean="0"/>
              <a:t>remain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doubtful</a:t>
            </a:r>
            <a:r>
              <a:rPr lang="de-DE" baseline="0" smtClean="0"/>
              <a:t>)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3DBB0-548F-4852-9BA9-F3FC1C0E01C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65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 dirty="0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827584" y="1844824"/>
            <a:ext cx="7772400" cy="1975104"/>
          </a:xfrm>
          <a:prstGeom prst="rect">
            <a:avLst/>
          </a:prstGeo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827584" y="116632"/>
            <a:ext cx="7772400" cy="1508760"/>
          </a:xfrm>
          <a:prstGeom prst="rect">
            <a:avLst/>
          </a:prstGeo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39094" cy="11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14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648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  <a:prstGeom prst="rect">
            <a:avLst/>
          </a:prstGeom>
        </p:spPr>
        <p:txBody>
          <a:bodyPr vert="eaVert" anchor="ctr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  <a:prstGeom prst="rect">
            <a:avLst/>
          </a:prstGeo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85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55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/>
          <a:lstStyle>
            <a:extLst/>
          </a:lstStyle>
          <a:p>
            <a:pPr lvl="0" eaLnBrk="1" latinLnBrk="0" hangingPunct="1"/>
            <a:r>
              <a:rPr lang="de-DE" dirty="0" smtClean="0"/>
              <a:t>Textmasterformate durch Klicken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39094" cy="11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74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ihand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ihand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ihand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ihand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ihand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ihand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ihand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ihand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ihand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ihand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ihand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ihand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ihand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ihand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ihand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  <a:prstGeom prst="rect">
            <a:avLst/>
          </a:prstGeo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  <a:prstGeom prst="rect">
            <a:avLst/>
          </a:prstGeo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8" name="Rechteck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hteck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hteck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hteck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pic>
        <p:nvPicPr>
          <p:cNvPr id="28" name="Grafik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39094" cy="11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2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39094" cy="117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0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  <a:prstGeom prst="rect">
            <a:avLst/>
          </a:prstGeo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  <a:prstGeom prst="rect">
            <a:avLst/>
          </a:prstGeo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hteck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hteck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hteck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hteck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hteck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hteck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hteck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hteck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6420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329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900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  <a:prstGeom prst="rect">
            <a:avLst/>
          </a:prstGeo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  <a:prstGeom prst="rect">
            <a:avLst/>
          </a:prstGeo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106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Gerade Verbindung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Gerade Verbindung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  <a:prstGeom prst="rect">
            <a:avLst/>
          </a:prstGeo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  <a:prstGeom prst="rect">
            <a:avLst/>
          </a:prstGeo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grpSp>
        <p:nvGrpSpPr>
          <p:cNvPr id="14" name="Gruppieren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Gerade Verbindung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en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Gerade Verbindung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0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7FF8BDD-796B-4DD9-BE67-1B90850BF36E}" type="datetimeFigureOut">
              <a:rPr lang="de-DE" smtClean="0"/>
              <a:pPr/>
              <a:t>27.05.2011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de-DE" dirty="0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CE3FA2B-BD28-499E-A22D-A423270F3F14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itel 1"/>
          <p:cNvSpPr txBox="1">
            <a:spLocks/>
          </p:cNvSpPr>
          <p:nvPr userDrawn="1"/>
        </p:nvSpPr>
        <p:spPr>
          <a:xfrm>
            <a:off x="1835696" y="44624"/>
            <a:ext cx="6192688" cy="9144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6000" kern="1200" spc="-1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25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6000" kern="1200" spc="-100" baseline="0">
          <a:solidFill>
            <a:schemeClr val="accent3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video" Target="file:///D:\hennes\Nikhef\virgo\GAS\Docs\MVI_recorded_0.25Hz.avi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emf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975104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r>
              <a:rPr lang="de-DE" sz="5400" dirty="0" smtClean="0"/>
              <a:t>GWADW 2011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dirty="0" err="1" smtClean="0"/>
              <a:t>gravitational</a:t>
            </a:r>
            <a:r>
              <a:rPr lang="de-DE" sz="2000" dirty="0" smtClean="0"/>
              <a:t> </a:t>
            </a:r>
            <a:r>
              <a:rPr lang="de-DE" sz="2000" dirty="0" err="1" smtClean="0"/>
              <a:t>Waves</a:t>
            </a:r>
            <a:r>
              <a:rPr lang="de-DE" sz="2000" dirty="0" smtClean="0"/>
              <a:t> </a:t>
            </a:r>
            <a:r>
              <a:rPr lang="de-DE" sz="2000" dirty="0" err="1" smtClean="0"/>
              <a:t>Advanced</a:t>
            </a:r>
            <a:r>
              <a:rPr lang="de-DE" sz="2000" dirty="0" smtClean="0"/>
              <a:t> </a:t>
            </a:r>
            <a:r>
              <a:rPr lang="de-DE" sz="2000" dirty="0" err="1" smtClean="0"/>
              <a:t>Detectors</a:t>
            </a:r>
            <a:r>
              <a:rPr lang="de-DE" sz="2000" dirty="0" smtClean="0"/>
              <a:t> Workshop</a:t>
            </a:r>
            <a:endParaRPr lang="de-DE" sz="20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20080" y="4728552"/>
            <a:ext cx="7772400" cy="1508760"/>
          </a:xfrm>
          <a:effectLst/>
        </p:spPr>
        <p:txBody>
          <a:bodyPr/>
          <a:lstStyle/>
          <a:p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Summary</a:t>
            </a:r>
          </a:p>
          <a:p>
            <a:r>
              <a:rPr lang="de-D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A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personal </a:t>
            </a:r>
            <a:r>
              <a:rPr lang="de-DE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view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</a:t>
            </a:r>
            <a:r>
              <a:rPr lang="de-DE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of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</a:t>
            </a:r>
            <a:r>
              <a:rPr lang="de-DE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the</a:t>
            </a:r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 </a:t>
            </a:r>
            <a:r>
              <a:rPr lang="de-DE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workshop</a:t>
            </a:r>
            <a:endParaRPr lang="de-DE" dirty="0" smtClean="0">
              <a:solidFill>
                <a:schemeClr val="accent3">
                  <a:lumMod val="60000"/>
                  <a:lumOff val="40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  <a:p>
            <a:r>
              <a:rPr lang="de-D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reflection blurRad="6350" stA="60000" endA="900" endPos="60000" dist="29997" dir="5400000" sy="-100000" algn="bl" rotWithShape="0"/>
                </a:effectLst>
              </a:rPr>
              <a:t>Harald Lück</a:t>
            </a:r>
            <a:endParaRPr lang="de-DE" dirty="0">
              <a:solidFill>
                <a:schemeClr val="accent3">
                  <a:lumMod val="60000"/>
                  <a:lumOff val="40000"/>
                </a:schemeClr>
              </a:solidFill>
              <a:effectLst>
                <a:reflection blurRad="6350" stA="60000" endA="900" endPos="60000" dist="29997" dir="5400000" sy="-100000" algn="bl" rotWithShape="0"/>
              </a:effectLst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28800"/>
            <a:ext cx="5275957" cy="377775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452320" y="-99392"/>
            <a:ext cx="180020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68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11560" y="1772816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en-GB" dirty="0" smtClean="0"/>
              <a:t>Advanced Detectors are now being built, i.e. are now what the initial detectors used to be in our minds;</a:t>
            </a:r>
          </a:p>
          <a:p>
            <a:pPr marL="68580" indent="0">
              <a:buNone/>
            </a:pPr>
            <a:r>
              <a:rPr lang="en-GB" dirty="0" smtClean="0"/>
              <a:t>In the sense of this workshop they are no longer what they used to be.</a:t>
            </a:r>
          </a:p>
          <a:p>
            <a:pPr marL="68580" indent="0">
              <a:buNone/>
            </a:pPr>
            <a:endParaRPr lang="en-GB" dirty="0" smtClean="0"/>
          </a:p>
          <a:p>
            <a:pPr marL="68580" indent="0">
              <a:buNone/>
            </a:pPr>
            <a:endParaRPr lang="en-GB" dirty="0" smtClean="0"/>
          </a:p>
          <a:p>
            <a:pPr marL="68580" indent="0">
              <a:buNone/>
            </a:pPr>
            <a:r>
              <a:rPr lang="en-GB" dirty="0" smtClean="0"/>
              <a:t>„There will be more interesting history in the future“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755576" y="476672"/>
            <a:ext cx="405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chemeClr val="tx2">
                    <a:lumMod val="50000"/>
                  </a:schemeClr>
                </a:solidFill>
              </a:rPr>
              <a:t>Advanced</a:t>
            </a:r>
            <a:r>
              <a:rPr lang="de-DE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3600" dirty="0" err="1" smtClean="0">
                <a:solidFill>
                  <a:schemeClr val="tx2">
                    <a:lumMod val="50000"/>
                  </a:schemeClr>
                </a:solidFill>
              </a:rPr>
              <a:t>Detectors</a:t>
            </a:r>
            <a:endParaRPr lang="de-DE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3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-104056" y="-62880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sz="3600" dirty="0" err="1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de-DE" sz="3600" dirty="0" err="1" smtClean="0">
                <a:solidFill>
                  <a:schemeClr val="tx2">
                    <a:lumMod val="50000"/>
                  </a:schemeClr>
                </a:solidFill>
              </a:rPr>
              <a:t>nertial</a:t>
            </a:r>
            <a:r>
              <a:rPr lang="de-DE" sz="3600" dirty="0" smtClean="0">
                <a:solidFill>
                  <a:schemeClr val="tx2">
                    <a:lumMod val="50000"/>
                  </a:schemeClr>
                </a:solidFill>
              </a:rPr>
              <a:t> Sensors</a:t>
            </a:r>
            <a:endParaRPr lang="de-DE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315"/>
            <a:ext cx="2535238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515997"/>
            <a:ext cx="295116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-315416"/>
            <a:ext cx="4319910" cy="262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020072"/>
            <a:ext cx="5494337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054" y="2420888"/>
            <a:ext cx="3359408" cy="253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3096"/>
            <a:ext cx="3426168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62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0973"/>
            <a:ext cx="3361302" cy="4481736"/>
          </a:xfrm>
          <a:prstGeom prst="rect">
            <a:avLst/>
          </a:prstGeom>
          <a:ln w="63500">
            <a:solidFill>
              <a:schemeClr val="tx2">
                <a:lumMod val="90000"/>
              </a:schemeClr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140973"/>
            <a:ext cx="3995936" cy="5327914"/>
          </a:xfrm>
          <a:prstGeom prst="rect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4" y="3068960"/>
            <a:ext cx="4860032" cy="3645024"/>
          </a:xfrm>
          <a:prstGeom prst="rect">
            <a:avLst/>
          </a:prstGeom>
          <a:ln w="63500">
            <a:solidFill>
              <a:schemeClr val="accent3">
                <a:lumMod val="40000"/>
                <a:lumOff val="60000"/>
              </a:schemeClr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323528" y="5085184"/>
            <a:ext cx="296106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</a:rPr>
              <a:t>Coffee </a:t>
            </a:r>
            <a:r>
              <a:rPr lang="de-DE" sz="3200" dirty="0" err="1" smtClean="0">
                <a:solidFill>
                  <a:srgbClr val="FF0000"/>
                </a:solidFill>
              </a:rPr>
              <a:t>breaks</a:t>
            </a:r>
            <a:r>
              <a:rPr lang="de-DE" sz="3200" dirty="0" smtClean="0">
                <a:solidFill>
                  <a:srgbClr val="FF0000"/>
                </a:solidFill>
              </a:rPr>
              <a:t> </a:t>
            </a:r>
            <a:r>
              <a:rPr lang="de-DE" sz="3200" dirty="0" smtClean="0"/>
              <a:t>&amp; </a:t>
            </a:r>
          </a:p>
          <a:p>
            <a:r>
              <a:rPr lang="de-DE" sz="3200" dirty="0" err="1" smtClean="0">
                <a:solidFill>
                  <a:schemeClr val="tx2">
                    <a:lumMod val="50000"/>
                  </a:schemeClr>
                </a:solidFill>
              </a:rPr>
              <a:t>Discussions</a:t>
            </a:r>
            <a:endParaRPr lang="de-DE" sz="32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2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816" y="1"/>
            <a:ext cx="4904176" cy="6858000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7504" y="188640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Today´s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 „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advanced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detectors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“:</a:t>
            </a:r>
          </a:p>
          <a:p>
            <a:pPr marL="68580" indent="0">
              <a:buNone/>
            </a:pPr>
            <a:endParaRPr lang="de-DE" dirty="0" smtClean="0"/>
          </a:p>
          <a:p>
            <a:pPr marL="68580" indent="0">
              <a:buNone/>
            </a:pPr>
            <a:endParaRPr lang="de-DE" dirty="0"/>
          </a:p>
          <a:p>
            <a:pPr marL="68580" indent="0">
              <a:buNone/>
            </a:pPr>
            <a:r>
              <a:rPr lang="de-DE" dirty="0" smtClean="0"/>
              <a:t>The </a:t>
            </a:r>
            <a:r>
              <a:rPr lang="de-DE" dirty="0" err="1" smtClean="0"/>
              <a:t>third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endParaRPr lang="de-DE" dirty="0" smtClean="0"/>
          </a:p>
          <a:p>
            <a:pPr marL="68580" indent="0">
              <a:buNone/>
            </a:pPr>
            <a:r>
              <a:rPr lang="de-DE" dirty="0" smtClean="0"/>
              <a:t>ET </a:t>
            </a:r>
            <a:r>
              <a:rPr lang="de-DE" dirty="0" err="1" smtClean="0"/>
              <a:t>the</a:t>
            </a:r>
            <a:r>
              <a:rPr lang="de-DE" dirty="0" smtClean="0"/>
              <a:t> Einstein </a:t>
            </a:r>
            <a:r>
              <a:rPr lang="de-DE" dirty="0" err="1" smtClean="0"/>
              <a:t>Telescope</a:t>
            </a:r>
            <a:endParaRPr lang="de-DE" dirty="0"/>
          </a:p>
        </p:txBody>
      </p:sp>
      <p:pic>
        <p:nvPicPr>
          <p:cNvPr id="3" name="Immagine 3" descr="ET-new-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280" y="4149080"/>
            <a:ext cx="3168352" cy="102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51520" y="5805264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Read </a:t>
            </a:r>
            <a:r>
              <a:rPr lang="de-DE" sz="2800" dirty="0" err="1" smtClean="0"/>
              <a:t>the</a:t>
            </a:r>
            <a:r>
              <a:rPr lang="de-DE" sz="2800" dirty="0" smtClean="0"/>
              <a:t> </a:t>
            </a:r>
            <a:r>
              <a:rPr lang="de-DE" sz="2800" dirty="0" err="1" smtClean="0"/>
              <a:t>book</a:t>
            </a:r>
            <a:r>
              <a:rPr lang="de-DE" sz="2800" dirty="0" smtClean="0"/>
              <a:t>!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9252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34018" y="270199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dirty="0" smtClean="0"/>
              <a:t>The </a:t>
            </a:r>
            <a:r>
              <a:rPr lang="de-DE" dirty="0" err="1" smtClean="0"/>
              <a:t>bigger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 </a:t>
            </a:r>
            <a:r>
              <a:rPr lang="de-DE" dirty="0" err="1" smtClean="0"/>
              <a:t>grow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longer</a:t>
            </a:r>
            <a:r>
              <a:rPr lang="de-DE" dirty="0" smtClean="0"/>
              <a:t> </a:t>
            </a:r>
            <a:r>
              <a:rPr lang="de-DE" dirty="0" err="1" smtClean="0"/>
              <a:t>they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endParaRPr lang="de-DE" dirty="0" smtClean="0"/>
          </a:p>
          <a:p>
            <a:pPr marL="68580" indent="0">
              <a:buNone/>
            </a:pPr>
            <a:r>
              <a:rPr lang="de-DE" dirty="0" smtClean="0">
                <a:sym typeface="Wingdings" pitchFamily="2" charset="2"/>
              </a:rPr>
              <a:t> Start </a:t>
            </a:r>
            <a:r>
              <a:rPr lang="de-DE" dirty="0" err="1" smtClean="0">
                <a:sym typeface="Wingdings" pitchFamily="2" charset="2"/>
              </a:rPr>
              <a:t>planning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and</a:t>
            </a:r>
            <a:r>
              <a:rPr lang="de-DE" dirty="0" smtClean="0">
                <a:sym typeface="Wingdings" pitchFamily="2" charset="2"/>
              </a:rPr>
              <a:t> do R&amp;D in time</a:t>
            </a:r>
            <a:endParaRPr lang="de-DE" dirty="0"/>
          </a:p>
        </p:txBody>
      </p:sp>
      <p:graphicFrame>
        <p:nvGraphicFramePr>
          <p:cNvPr id="3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381319"/>
              </p:ext>
            </p:extLst>
          </p:nvPr>
        </p:nvGraphicFramePr>
        <p:xfrm>
          <a:off x="215900" y="2348880"/>
          <a:ext cx="8496303" cy="2529840"/>
        </p:xfrm>
        <a:graphic>
          <a:graphicData uri="http://schemas.openxmlformats.org/drawingml/2006/table">
            <a:tbl>
              <a:tblPr/>
              <a:tblGrid>
                <a:gridCol w="1248907"/>
                <a:gridCol w="345811"/>
                <a:gridCol w="344481"/>
                <a:gridCol w="345811"/>
                <a:gridCol w="345811"/>
                <a:gridCol w="344480"/>
                <a:gridCol w="344481"/>
                <a:gridCol w="347140"/>
                <a:gridCol w="344481"/>
                <a:gridCol w="344480"/>
                <a:gridCol w="345811"/>
                <a:gridCol w="344481"/>
                <a:gridCol w="345811"/>
                <a:gridCol w="345811"/>
                <a:gridCol w="345811"/>
                <a:gridCol w="343150"/>
                <a:gridCol w="347140"/>
                <a:gridCol w="344481"/>
                <a:gridCol w="344481"/>
                <a:gridCol w="344481"/>
                <a:gridCol w="344481"/>
                <a:gridCol w="344481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0" marR="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´06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´07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´08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´09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´10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´11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´12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´13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´14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´15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´16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´17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´18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´19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´20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´21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´22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´23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´24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´25</a:t>
                      </a: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0" marR="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Virgo</a:t>
                      </a:r>
                    </a:p>
                  </a:txBody>
                  <a:tcPr marL="90000" marR="90000" marT="720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GEO</a:t>
                      </a:r>
                    </a:p>
                  </a:txBody>
                  <a:tcPr marL="90000" marR="90000" marT="720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49D14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LIGO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B49D14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marL="90000" marR="90000" marT="720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CC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E.T.</a:t>
                      </a:r>
                    </a:p>
                  </a:txBody>
                  <a:tcPr marL="90000" marR="90000" marT="720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de-DE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170"/>
          <p:cNvSpPr txBox="1">
            <a:spLocks noChangeArrowheads="1"/>
          </p:cNvSpPr>
          <p:nvPr/>
        </p:nvSpPr>
        <p:spPr bwMode="auto">
          <a:xfrm>
            <a:off x="785816" y="3814146"/>
            <a:ext cx="7328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 err="1">
                <a:solidFill>
                  <a:srgbClr val="B49D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Hanford</a:t>
            </a:r>
            <a:endParaRPr lang="de-DE" sz="1200" b="1" dirty="0">
              <a:solidFill>
                <a:srgbClr val="B49D1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Text Box 171"/>
          <p:cNvSpPr txBox="1">
            <a:spLocks noChangeArrowheads="1"/>
          </p:cNvSpPr>
          <p:nvPr/>
        </p:nvSpPr>
        <p:spPr bwMode="auto">
          <a:xfrm>
            <a:off x="642940" y="4117357"/>
            <a:ext cx="8835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Livingston</a:t>
            </a:r>
          </a:p>
        </p:txBody>
      </p:sp>
      <p:sp>
        <p:nvSpPr>
          <p:cNvPr id="6" name="Text Box 165"/>
          <p:cNvSpPr txBox="1">
            <a:spLocks noChangeArrowheads="1"/>
          </p:cNvSpPr>
          <p:nvPr/>
        </p:nvSpPr>
        <p:spPr bwMode="auto">
          <a:xfrm>
            <a:off x="2822572" y="4343728"/>
            <a:ext cx="4042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orbel" pitchFamily="34" charset="0"/>
              </a:rPr>
              <a:t>DS</a:t>
            </a:r>
          </a:p>
        </p:txBody>
      </p:sp>
      <p:sp>
        <p:nvSpPr>
          <p:cNvPr id="7" name="Text Box 166"/>
          <p:cNvSpPr txBox="1">
            <a:spLocks noChangeArrowheads="1"/>
          </p:cNvSpPr>
          <p:nvPr/>
        </p:nvSpPr>
        <p:spPr bwMode="auto">
          <a:xfrm>
            <a:off x="4386266" y="4343727"/>
            <a:ext cx="49564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orbel" pitchFamily="34" charset="0"/>
              </a:rPr>
              <a:t>PCP</a:t>
            </a:r>
          </a:p>
        </p:txBody>
      </p:sp>
      <p:sp>
        <p:nvSpPr>
          <p:cNvPr id="8" name="Text Box 167"/>
          <p:cNvSpPr txBox="1">
            <a:spLocks noChangeArrowheads="1"/>
          </p:cNvSpPr>
          <p:nvPr/>
        </p:nvSpPr>
        <p:spPr bwMode="auto">
          <a:xfrm>
            <a:off x="5942016" y="4343729"/>
            <a:ext cx="11715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orbel" pitchFamily="34" charset="0"/>
              </a:rPr>
              <a:t> Construction</a:t>
            </a:r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7453313" y="4346904"/>
            <a:ext cx="7611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orbel" pitchFamily="34" charset="0"/>
              </a:rPr>
              <a:t> Comm.</a:t>
            </a:r>
          </a:p>
        </p:txBody>
      </p:sp>
      <p:sp>
        <p:nvSpPr>
          <p:cNvPr id="10" name="Text Box 176"/>
          <p:cNvSpPr txBox="1">
            <a:spLocks noChangeArrowheads="1"/>
          </p:cNvSpPr>
          <p:nvPr/>
        </p:nvSpPr>
        <p:spPr bwMode="auto">
          <a:xfrm>
            <a:off x="8221661" y="4326265"/>
            <a:ext cx="554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orbel" pitchFamily="34" charset="0"/>
              </a:rPr>
              <a:t> data</a:t>
            </a:r>
          </a:p>
        </p:txBody>
      </p:sp>
      <p:sp>
        <p:nvSpPr>
          <p:cNvPr id="11" name="Line 162"/>
          <p:cNvSpPr>
            <a:spLocks noChangeShapeType="1"/>
          </p:cNvSpPr>
          <p:nvPr/>
        </p:nvSpPr>
        <p:spPr bwMode="auto">
          <a:xfrm>
            <a:off x="8378828" y="4702498"/>
            <a:ext cx="360363" cy="0"/>
          </a:xfrm>
          <a:prstGeom prst="line">
            <a:avLst/>
          </a:prstGeom>
          <a:noFill/>
          <a:ln w="88900">
            <a:solidFill>
              <a:srgbClr val="FF00FF"/>
            </a:solidFill>
            <a:round/>
            <a:headEnd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163"/>
          <p:cNvSpPr>
            <a:spLocks noChangeShapeType="1"/>
          </p:cNvSpPr>
          <p:nvPr/>
        </p:nvSpPr>
        <p:spPr bwMode="auto">
          <a:xfrm>
            <a:off x="2335213" y="4716785"/>
            <a:ext cx="1041400" cy="0"/>
          </a:xfrm>
          <a:prstGeom prst="line">
            <a:avLst/>
          </a:prstGeom>
          <a:noFill/>
          <a:ln w="88900" cap="rnd">
            <a:solidFill>
              <a:srgbClr val="7030A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64"/>
          <p:cNvSpPr>
            <a:spLocks noChangeShapeType="1"/>
          </p:cNvSpPr>
          <p:nvPr/>
        </p:nvSpPr>
        <p:spPr bwMode="auto">
          <a:xfrm>
            <a:off x="4122739" y="4716785"/>
            <a:ext cx="1311275" cy="0"/>
          </a:xfrm>
          <a:prstGeom prst="line">
            <a:avLst/>
          </a:prstGeom>
          <a:noFill/>
          <a:ln w="88900" cap="rnd">
            <a:solidFill>
              <a:srgbClr val="9900CC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62"/>
          <p:cNvSpPr>
            <a:spLocks noChangeShapeType="1"/>
          </p:cNvSpPr>
          <p:nvPr/>
        </p:nvSpPr>
        <p:spPr bwMode="auto">
          <a:xfrm>
            <a:off x="5426075" y="4700910"/>
            <a:ext cx="1023938" cy="0"/>
          </a:xfrm>
          <a:prstGeom prst="line">
            <a:avLst/>
          </a:prstGeom>
          <a:noFill/>
          <a:ln w="88900">
            <a:solidFill>
              <a:srgbClr val="8A3CC4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62"/>
          <p:cNvSpPr>
            <a:spLocks noChangeShapeType="1"/>
          </p:cNvSpPr>
          <p:nvPr/>
        </p:nvSpPr>
        <p:spPr bwMode="auto">
          <a:xfrm>
            <a:off x="6054725" y="4700910"/>
            <a:ext cx="2303463" cy="0"/>
          </a:xfrm>
          <a:prstGeom prst="line">
            <a:avLst/>
          </a:prstGeom>
          <a:noFill/>
          <a:ln w="88900">
            <a:solidFill>
              <a:srgbClr val="B172D4"/>
            </a:solidFill>
            <a:round/>
            <a:headEnd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 Box 167"/>
          <p:cNvSpPr txBox="1">
            <a:spLocks noChangeArrowheads="1"/>
          </p:cNvSpPr>
          <p:nvPr/>
        </p:nvSpPr>
        <p:spPr bwMode="auto">
          <a:xfrm rot="10800000" flipV="1">
            <a:off x="5432425" y="4319910"/>
            <a:ext cx="7175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>
                <a:latin typeface="Corbel" pitchFamily="34" charset="0"/>
              </a:rPr>
              <a:t> Site Prep.</a:t>
            </a:r>
          </a:p>
        </p:txBody>
      </p:sp>
      <p:sp>
        <p:nvSpPr>
          <p:cNvPr id="17" name="Line 140"/>
          <p:cNvSpPr>
            <a:spLocks noChangeShapeType="1"/>
          </p:cNvSpPr>
          <p:nvPr/>
        </p:nvSpPr>
        <p:spPr bwMode="auto">
          <a:xfrm>
            <a:off x="1793878" y="3206130"/>
            <a:ext cx="58738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41"/>
          <p:cNvSpPr>
            <a:spLocks noChangeShapeType="1"/>
          </p:cNvSpPr>
          <p:nvPr/>
        </p:nvSpPr>
        <p:spPr bwMode="auto">
          <a:xfrm>
            <a:off x="2006603" y="3212480"/>
            <a:ext cx="117475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42"/>
          <p:cNvSpPr>
            <a:spLocks noChangeShapeType="1"/>
          </p:cNvSpPr>
          <p:nvPr/>
        </p:nvSpPr>
        <p:spPr bwMode="auto">
          <a:xfrm>
            <a:off x="2679700" y="3212480"/>
            <a:ext cx="18000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143"/>
          <p:cNvSpPr>
            <a:spLocks noChangeShapeType="1"/>
          </p:cNvSpPr>
          <p:nvPr/>
        </p:nvSpPr>
        <p:spPr bwMode="auto">
          <a:xfrm>
            <a:off x="5146678" y="3212480"/>
            <a:ext cx="1185863" cy="0"/>
          </a:xfrm>
          <a:prstGeom prst="line">
            <a:avLst/>
          </a:prstGeom>
          <a:noFill/>
          <a:ln w="88900" cap="rnd">
            <a:solidFill>
              <a:srgbClr val="FF0000"/>
            </a:solidFill>
            <a:prstDash val="sysDot"/>
            <a:round/>
            <a:headEnd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44"/>
          <p:cNvSpPr>
            <a:spLocks noChangeShapeType="1"/>
          </p:cNvSpPr>
          <p:nvPr/>
        </p:nvSpPr>
        <p:spPr bwMode="auto">
          <a:xfrm>
            <a:off x="1484313" y="3717305"/>
            <a:ext cx="533400" cy="0"/>
          </a:xfrm>
          <a:prstGeom prst="line">
            <a:avLst/>
          </a:prstGeom>
          <a:noFill/>
          <a:ln w="889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45"/>
          <p:cNvSpPr>
            <a:spLocks noChangeShapeType="1"/>
          </p:cNvSpPr>
          <p:nvPr/>
        </p:nvSpPr>
        <p:spPr bwMode="auto">
          <a:xfrm>
            <a:off x="4657728" y="3212480"/>
            <a:ext cx="71120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146"/>
          <p:cNvSpPr>
            <a:spLocks noChangeShapeType="1"/>
          </p:cNvSpPr>
          <p:nvPr/>
        </p:nvSpPr>
        <p:spPr bwMode="auto">
          <a:xfrm>
            <a:off x="2025653" y="3717305"/>
            <a:ext cx="652463" cy="0"/>
          </a:xfrm>
          <a:prstGeom prst="line">
            <a:avLst/>
          </a:prstGeom>
          <a:noFill/>
          <a:ln w="889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147"/>
          <p:cNvSpPr>
            <a:spLocks noChangeShapeType="1"/>
          </p:cNvSpPr>
          <p:nvPr/>
        </p:nvSpPr>
        <p:spPr bwMode="auto">
          <a:xfrm>
            <a:off x="3329963" y="3717305"/>
            <a:ext cx="1541462" cy="0"/>
          </a:xfrm>
          <a:prstGeom prst="line">
            <a:avLst/>
          </a:prstGeom>
          <a:noFill/>
          <a:ln w="63500">
            <a:solidFill>
              <a:srgbClr val="00CC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48"/>
          <p:cNvSpPr>
            <a:spLocks noChangeShapeType="1"/>
          </p:cNvSpPr>
          <p:nvPr/>
        </p:nvSpPr>
        <p:spPr bwMode="auto">
          <a:xfrm>
            <a:off x="4499992" y="3709546"/>
            <a:ext cx="1800200" cy="1"/>
          </a:xfrm>
          <a:prstGeom prst="line">
            <a:avLst/>
          </a:prstGeom>
          <a:noFill/>
          <a:ln w="88900" cap="rnd">
            <a:solidFill>
              <a:srgbClr val="00CC00"/>
            </a:solidFill>
            <a:prstDash val="sysDot"/>
            <a:round/>
            <a:headEnd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149"/>
          <p:cNvSpPr>
            <a:spLocks noChangeShapeType="1"/>
          </p:cNvSpPr>
          <p:nvPr/>
        </p:nvSpPr>
        <p:spPr bwMode="auto">
          <a:xfrm>
            <a:off x="1484313" y="3969718"/>
            <a:ext cx="652462" cy="0"/>
          </a:xfrm>
          <a:prstGeom prst="line">
            <a:avLst/>
          </a:prstGeom>
          <a:noFill/>
          <a:ln w="88900">
            <a:solidFill>
              <a:srgbClr val="B49D1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150"/>
          <p:cNvSpPr>
            <a:spLocks noChangeShapeType="1"/>
          </p:cNvSpPr>
          <p:nvPr/>
        </p:nvSpPr>
        <p:spPr bwMode="auto">
          <a:xfrm>
            <a:off x="2671763" y="3969718"/>
            <a:ext cx="432000" cy="0"/>
          </a:xfrm>
          <a:prstGeom prst="line">
            <a:avLst/>
          </a:prstGeom>
          <a:noFill/>
          <a:ln w="88900">
            <a:solidFill>
              <a:srgbClr val="B49D1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151"/>
          <p:cNvSpPr>
            <a:spLocks noChangeShapeType="1"/>
          </p:cNvSpPr>
          <p:nvPr/>
        </p:nvSpPr>
        <p:spPr bwMode="auto">
          <a:xfrm>
            <a:off x="1484313" y="4276105"/>
            <a:ext cx="593725" cy="0"/>
          </a:xfrm>
          <a:prstGeom prst="line">
            <a:avLst/>
          </a:prstGeom>
          <a:noFill/>
          <a:ln w="889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152"/>
          <p:cNvSpPr>
            <a:spLocks noChangeShapeType="1"/>
          </p:cNvSpPr>
          <p:nvPr/>
        </p:nvSpPr>
        <p:spPr bwMode="auto">
          <a:xfrm>
            <a:off x="2665413" y="4276105"/>
            <a:ext cx="432000" cy="0"/>
          </a:xfrm>
          <a:prstGeom prst="line">
            <a:avLst/>
          </a:prstGeom>
          <a:noFill/>
          <a:ln w="889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153"/>
          <p:cNvSpPr>
            <a:spLocks noChangeShapeType="1"/>
          </p:cNvSpPr>
          <p:nvPr/>
        </p:nvSpPr>
        <p:spPr bwMode="auto">
          <a:xfrm>
            <a:off x="4551366" y="3971305"/>
            <a:ext cx="712787" cy="0"/>
          </a:xfrm>
          <a:prstGeom prst="line">
            <a:avLst/>
          </a:prstGeom>
          <a:noFill/>
          <a:ln w="88900">
            <a:solidFill>
              <a:srgbClr val="B49D14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154"/>
          <p:cNvSpPr>
            <a:spLocks noChangeShapeType="1"/>
          </p:cNvSpPr>
          <p:nvPr/>
        </p:nvSpPr>
        <p:spPr bwMode="auto">
          <a:xfrm>
            <a:off x="4375153" y="4276105"/>
            <a:ext cx="938213" cy="0"/>
          </a:xfrm>
          <a:prstGeom prst="line">
            <a:avLst/>
          </a:prstGeom>
          <a:noFill/>
          <a:ln w="889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Line 155"/>
          <p:cNvSpPr>
            <a:spLocks noChangeShapeType="1"/>
          </p:cNvSpPr>
          <p:nvPr/>
        </p:nvSpPr>
        <p:spPr bwMode="auto">
          <a:xfrm>
            <a:off x="4967291" y="3969718"/>
            <a:ext cx="1320800" cy="0"/>
          </a:xfrm>
          <a:prstGeom prst="line">
            <a:avLst/>
          </a:prstGeom>
          <a:noFill/>
          <a:ln w="88900" cap="rnd">
            <a:solidFill>
              <a:srgbClr val="B49D14"/>
            </a:solidFill>
            <a:prstDash val="sysDot"/>
            <a:round/>
            <a:headEnd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Line 156"/>
          <p:cNvSpPr>
            <a:spLocks noChangeShapeType="1"/>
          </p:cNvSpPr>
          <p:nvPr/>
        </p:nvSpPr>
        <p:spPr bwMode="auto">
          <a:xfrm>
            <a:off x="5002214" y="4276105"/>
            <a:ext cx="1320800" cy="0"/>
          </a:xfrm>
          <a:prstGeom prst="line">
            <a:avLst/>
          </a:prstGeom>
          <a:noFill/>
          <a:ln w="88900" cap="rnd">
            <a:solidFill>
              <a:srgbClr val="FF6600"/>
            </a:solidFill>
            <a:prstDash val="sysDot"/>
            <a:round/>
            <a:headEnd/>
            <a:tailEnd type="arrow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Box 157"/>
          <p:cNvSpPr txBox="1">
            <a:spLocks noChangeArrowheads="1"/>
          </p:cNvSpPr>
          <p:nvPr/>
        </p:nvSpPr>
        <p:spPr bwMode="auto">
          <a:xfrm>
            <a:off x="2424116" y="2847360"/>
            <a:ext cx="6783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 err="1">
                <a:latin typeface="Corbel" pitchFamily="34" charset="0"/>
              </a:rPr>
              <a:t>Virgo</a:t>
            </a:r>
            <a:r>
              <a:rPr lang="de-DE" sz="1400" dirty="0">
                <a:latin typeface="Corbel" pitchFamily="34" charset="0"/>
              </a:rPr>
              <a:t>+</a:t>
            </a:r>
          </a:p>
        </p:txBody>
      </p:sp>
      <p:sp>
        <p:nvSpPr>
          <p:cNvPr id="35" name="Text Box 158"/>
          <p:cNvSpPr txBox="1">
            <a:spLocks noChangeArrowheads="1"/>
          </p:cNvSpPr>
          <p:nvPr/>
        </p:nvSpPr>
        <p:spPr bwMode="auto">
          <a:xfrm>
            <a:off x="2500316" y="3976073"/>
            <a:ext cx="7328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orbel" pitchFamily="34" charset="0"/>
              </a:rPr>
              <a:t>E-LIGO</a:t>
            </a:r>
          </a:p>
        </p:txBody>
      </p:sp>
      <p:sp>
        <p:nvSpPr>
          <p:cNvPr id="36" name="Text Box 159"/>
          <p:cNvSpPr txBox="1">
            <a:spLocks noChangeArrowheads="1"/>
          </p:cNvSpPr>
          <p:nvPr/>
        </p:nvSpPr>
        <p:spPr bwMode="auto">
          <a:xfrm>
            <a:off x="3887788" y="2852123"/>
            <a:ext cx="13506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orbel" pitchFamily="34" charset="0"/>
              </a:rPr>
              <a:t>Advanced Virgo</a:t>
            </a:r>
          </a:p>
        </p:txBody>
      </p:sp>
      <p:sp>
        <p:nvSpPr>
          <p:cNvPr id="37" name="Text Box 160"/>
          <p:cNvSpPr txBox="1">
            <a:spLocks noChangeArrowheads="1"/>
          </p:cNvSpPr>
          <p:nvPr/>
        </p:nvSpPr>
        <p:spPr bwMode="auto">
          <a:xfrm>
            <a:off x="3568703" y="3412510"/>
            <a:ext cx="8515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dirty="0">
                <a:latin typeface="Corbel" pitchFamily="34" charset="0"/>
              </a:rPr>
              <a:t>GEO </a:t>
            </a:r>
            <a:r>
              <a:rPr lang="de-DE" sz="1400" dirty="0" smtClean="0">
                <a:latin typeface="Corbel" pitchFamily="34" charset="0"/>
              </a:rPr>
              <a:t>600</a:t>
            </a:r>
            <a:endParaRPr lang="de-DE" sz="1400" dirty="0">
              <a:latin typeface="Corbel" pitchFamily="34" charset="0"/>
            </a:endParaRPr>
          </a:p>
        </p:txBody>
      </p:sp>
      <p:sp>
        <p:nvSpPr>
          <p:cNvPr id="38" name="Text Box 161"/>
          <p:cNvSpPr txBox="1">
            <a:spLocks noChangeArrowheads="1"/>
          </p:cNvSpPr>
          <p:nvPr/>
        </p:nvSpPr>
        <p:spPr bwMode="auto">
          <a:xfrm>
            <a:off x="3900488" y="3963370"/>
            <a:ext cx="13500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>
                <a:latin typeface="Corbel" pitchFamily="34" charset="0"/>
              </a:rPr>
              <a:t>Advanced LIGO</a:t>
            </a:r>
          </a:p>
        </p:txBody>
      </p:sp>
      <p:sp>
        <p:nvSpPr>
          <p:cNvPr id="39" name="Line 168"/>
          <p:cNvSpPr>
            <a:spLocks noChangeShapeType="1"/>
          </p:cNvSpPr>
          <p:nvPr/>
        </p:nvSpPr>
        <p:spPr bwMode="auto">
          <a:xfrm>
            <a:off x="1901825" y="3206130"/>
            <a:ext cx="58738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Line 142"/>
          <p:cNvSpPr>
            <a:spLocks noChangeShapeType="1"/>
          </p:cNvSpPr>
          <p:nvPr/>
        </p:nvSpPr>
        <p:spPr bwMode="auto">
          <a:xfrm>
            <a:off x="3027507" y="3215655"/>
            <a:ext cx="32400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" name="Line 163"/>
          <p:cNvSpPr>
            <a:spLocks noChangeShapeType="1"/>
          </p:cNvSpPr>
          <p:nvPr/>
        </p:nvSpPr>
        <p:spPr bwMode="auto">
          <a:xfrm>
            <a:off x="3195639" y="4640585"/>
            <a:ext cx="1368425" cy="0"/>
          </a:xfrm>
          <a:prstGeom prst="line">
            <a:avLst/>
          </a:prstGeom>
          <a:noFill/>
          <a:ln w="88900" cap="rnd">
            <a:solidFill>
              <a:srgbClr val="7030A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146"/>
          <p:cNvSpPr>
            <a:spLocks noChangeShapeType="1"/>
          </p:cNvSpPr>
          <p:nvPr/>
        </p:nvSpPr>
        <p:spPr bwMode="auto">
          <a:xfrm>
            <a:off x="3071802" y="3711533"/>
            <a:ext cx="36000" cy="0"/>
          </a:xfrm>
          <a:prstGeom prst="line">
            <a:avLst/>
          </a:prstGeom>
          <a:noFill/>
          <a:ln w="889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feld 42"/>
          <p:cNvSpPr txBox="1"/>
          <p:nvPr/>
        </p:nvSpPr>
        <p:spPr>
          <a:xfrm>
            <a:off x="611560" y="5445224"/>
            <a:ext cx="7156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Agreement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should</a:t>
            </a:r>
            <a:r>
              <a:rPr lang="de-DE" sz="2400" dirty="0" smtClean="0"/>
              <a:t> </a:t>
            </a:r>
            <a:r>
              <a:rPr lang="de-DE" sz="2400" dirty="0" err="1" smtClean="0"/>
              <a:t>improve</a:t>
            </a:r>
            <a:r>
              <a:rPr lang="de-DE" sz="2400" dirty="0" smtClean="0"/>
              <a:t> 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br>
              <a:rPr lang="de-DE" sz="2400" dirty="0" smtClean="0"/>
            </a:br>
            <a:r>
              <a:rPr lang="de-DE" sz="2400" dirty="0" err="1" smtClean="0"/>
              <a:t>world</a:t>
            </a:r>
            <a:r>
              <a:rPr lang="de-DE" sz="2400" dirty="0" smtClean="0"/>
              <a:t> </a:t>
            </a:r>
            <a:r>
              <a:rPr lang="de-DE" sz="2400" dirty="0" err="1" smtClean="0"/>
              <a:t>wide</a:t>
            </a:r>
            <a:r>
              <a:rPr lang="de-DE" sz="2400" dirty="0" smtClean="0"/>
              <a:t> </a:t>
            </a:r>
            <a:r>
              <a:rPr lang="de-DE" sz="2400" dirty="0" err="1" smtClean="0"/>
              <a:t>coordination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planning</a:t>
            </a:r>
            <a:r>
              <a:rPr lang="de-DE" sz="2400" dirty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3rd </a:t>
            </a:r>
            <a:r>
              <a:rPr lang="de-DE" sz="2400" dirty="0" err="1" smtClean="0"/>
              <a:t>generation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92110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572000"/>
          </a:xfrm>
        </p:spPr>
        <p:txBody>
          <a:bodyPr/>
          <a:lstStyle/>
          <a:p>
            <a:r>
              <a:rPr lang="de-DE" dirty="0" smtClean="0"/>
              <a:t>Start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young</a:t>
            </a:r>
            <a:r>
              <a:rPr lang="de-DE" dirty="0" smtClean="0"/>
              <a:t> </a:t>
            </a:r>
            <a:r>
              <a:rPr lang="de-DE" dirty="0" err="1" smtClean="0"/>
              <a:t>scientists</a:t>
            </a:r>
            <a:r>
              <a:rPr lang="de-DE" dirty="0" smtClean="0"/>
              <a:t> (</a:t>
            </a:r>
            <a:r>
              <a:rPr lang="de-DE" dirty="0" err="1" smtClean="0"/>
              <a:t>that</a:t>
            </a:r>
            <a:r>
              <a:rPr lang="de-DE" dirty="0" smtClean="0"/>
              <a:t> will </a:t>
            </a:r>
            <a:r>
              <a:rPr lang="de-DE" dirty="0" err="1" smtClean="0"/>
              <a:t>become</a:t>
            </a:r>
            <a:r>
              <a:rPr lang="de-DE" dirty="0" smtClean="0"/>
              <a:t> </a:t>
            </a:r>
            <a:r>
              <a:rPr lang="de-DE" dirty="0" err="1" smtClean="0"/>
              <a:t>PhDs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/>
              <a:t>P</a:t>
            </a:r>
            <a:r>
              <a:rPr lang="de-DE" dirty="0" smtClean="0"/>
              <a:t>ost </a:t>
            </a:r>
            <a:r>
              <a:rPr lang="de-DE" dirty="0" err="1" smtClean="0"/>
              <a:t>Docs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time  ET will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) </a:t>
            </a:r>
            <a:br>
              <a:rPr lang="de-DE" dirty="0" smtClean="0"/>
            </a:br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proper </a:t>
            </a:r>
            <a:r>
              <a:rPr lang="de-DE" dirty="0" err="1" smtClean="0"/>
              <a:t>environment</a:t>
            </a: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115616" y="1628800"/>
            <a:ext cx="7056784" cy="936104"/>
            <a:chOff x="1331640" y="764704"/>
            <a:chExt cx="7056784" cy="936104"/>
          </a:xfrm>
        </p:grpSpPr>
        <p:cxnSp>
          <p:nvCxnSpPr>
            <p:cNvPr id="4" name="Gerade Verbindung 3"/>
            <p:cNvCxnSpPr/>
            <p:nvPr/>
          </p:nvCxnSpPr>
          <p:spPr>
            <a:xfrm>
              <a:off x="7020272" y="764704"/>
              <a:ext cx="1368152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 Verbindung 4"/>
            <p:cNvCxnSpPr/>
            <p:nvPr/>
          </p:nvCxnSpPr>
          <p:spPr>
            <a:xfrm>
              <a:off x="1331640" y="1196752"/>
              <a:ext cx="7056784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>
              <a:off x="1331640" y="1700808"/>
              <a:ext cx="2232248" cy="0"/>
            </a:xfrm>
            <a:prstGeom prst="line">
              <a:avLst/>
            </a:prstGeom>
            <a:ln w="508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feld 2"/>
          <p:cNvSpPr txBox="1"/>
          <p:nvPr/>
        </p:nvSpPr>
        <p:spPr>
          <a:xfrm>
            <a:off x="3991832" y="3707016"/>
            <a:ext cx="418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chemeClr val="accent2"/>
                </a:solidFill>
              </a:rPr>
              <a:t>* </a:t>
            </a:r>
            <a:r>
              <a:rPr lang="de-DE" sz="2000" dirty="0" err="1" smtClean="0">
                <a:solidFill>
                  <a:schemeClr val="accent2"/>
                </a:solidFill>
              </a:rPr>
              <a:t>Gives</a:t>
            </a:r>
            <a:r>
              <a:rPr lang="de-DE" sz="2000" dirty="0" smtClean="0">
                <a:solidFill>
                  <a:schemeClr val="accent2"/>
                </a:solidFill>
              </a:rPr>
              <a:t> a </a:t>
            </a:r>
            <a:r>
              <a:rPr lang="de-DE" sz="2000" dirty="0" err="1" smtClean="0">
                <a:solidFill>
                  <a:schemeClr val="accent2"/>
                </a:solidFill>
              </a:rPr>
              <a:t>too</a:t>
            </a:r>
            <a:r>
              <a:rPr lang="de-DE" sz="2000" dirty="0" smtClean="0">
                <a:solidFill>
                  <a:schemeClr val="accent2"/>
                </a:solidFill>
              </a:rPr>
              <a:t> negative </a:t>
            </a:r>
            <a:r>
              <a:rPr lang="de-DE" sz="2000" dirty="0" err="1" smtClean="0">
                <a:solidFill>
                  <a:schemeClr val="accent2"/>
                </a:solidFill>
              </a:rPr>
              <a:t>note</a:t>
            </a:r>
            <a:r>
              <a:rPr lang="de-DE" sz="2000" dirty="0" smtClean="0">
                <a:solidFill>
                  <a:schemeClr val="accent2"/>
                </a:solidFill>
              </a:rPr>
              <a:t> </a:t>
            </a:r>
            <a:r>
              <a:rPr lang="de-DE" sz="2000" dirty="0" err="1" smtClean="0">
                <a:solidFill>
                  <a:schemeClr val="accent2"/>
                </a:solidFill>
              </a:rPr>
              <a:t>to</a:t>
            </a:r>
            <a:r>
              <a:rPr lang="de-DE" sz="2000" dirty="0" smtClean="0">
                <a:solidFill>
                  <a:schemeClr val="accent2"/>
                </a:solidFill>
              </a:rPr>
              <a:t> </a:t>
            </a:r>
            <a:r>
              <a:rPr lang="de-DE" sz="2000" dirty="0" err="1" smtClean="0">
                <a:solidFill>
                  <a:schemeClr val="accent2"/>
                </a:solidFill>
              </a:rPr>
              <a:t>the</a:t>
            </a:r>
            <a:r>
              <a:rPr lang="de-DE" sz="2000" dirty="0" smtClean="0">
                <a:solidFill>
                  <a:schemeClr val="accent2"/>
                </a:solidFill>
              </a:rPr>
              <a:t> </a:t>
            </a:r>
            <a:r>
              <a:rPr lang="de-DE" sz="2000" dirty="0" err="1" smtClean="0">
                <a:solidFill>
                  <a:schemeClr val="accent2"/>
                </a:solidFill>
              </a:rPr>
              <a:t>talk</a:t>
            </a:r>
            <a:endParaRPr lang="de-DE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0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60748"/>
            <a:ext cx="7596336" cy="5697252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914400" y="188640"/>
            <a:ext cx="7772400" cy="4572000"/>
          </a:xfrm>
        </p:spPr>
        <p:txBody>
          <a:bodyPr/>
          <a:lstStyle/>
          <a:p>
            <a:r>
              <a:rPr lang="de-DE" dirty="0" smtClean="0"/>
              <a:t>Start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training</a:t>
            </a:r>
            <a:r>
              <a:rPr lang="de-DE" dirty="0" smtClean="0"/>
              <a:t> </a:t>
            </a:r>
            <a:r>
              <a:rPr lang="de-DE" dirty="0" err="1" smtClean="0"/>
              <a:t>young</a:t>
            </a:r>
            <a:r>
              <a:rPr lang="de-DE" dirty="0" smtClean="0"/>
              <a:t> </a:t>
            </a:r>
            <a:r>
              <a:rPr lang="de-DE" dirty="0" err="1" smtClean="0"/>
              <a:t>scientists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in </a:t>
            </a:r>
            <a:r>
              <a:rPr lang="de-DE" dirty="0" err="1" smtClean="0"/>
              <a:t>the</a:t>
            </a:r>
            <a:r>
              <a:rPr lang="de-DE" dirty="0" smtClean="0"/>
              <a:t> proper </a:t>
            </a:r>
            <a:r>
              <a:rPr lang="de-DE" dirty="0" err="1" smtClean="0"/>
              <a:t>environment</a:t>
            </a:r>
            <a:r>
              <a:rPr lang="de-DE" dirty="0" smtClean="0"/>
              <a:t> …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33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231" y="1320924"/>
            <a:ext cx="408622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528" y="-99392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Light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sources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future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spanning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generations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)</a:t>
            </a:r>
            <a:b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are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already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almost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there</a:t>
            </a:r>
            <a:endParaRPr lang="de-DE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3" name="Group 127"/>
          <p:cNvGrpSpPr>
            <a:grpSpLocks/>
          </p:cNvGrpSpPr>
          <p:nvPr/>
        </p:nvGrpSpPr>
        <p:grpSpPr bwMode="auto">
          <a:xfrm>
            <a:off x="179512" y="1358255"/>
            <a:ext cx="4038600" cy="2790825"/>
            <a:chOff x="3024" y="1842"/>
            <a:chExt cx="2544" cy="1758"/>
          </a:xfrm>
        </p:grpSpPr>
        <p:pic>
          <p:nvPicPr>
            <p:cNvPr id="4" name="Picture 7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842"/>
              <a:ext cx="2544" cy="1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グループ化 96"/>
            <p:cNvGrpSpPr>
              <a:grpSpLocks/>
            </p:cNvGrpSpPr>
            <p:nvPr/>
          </p:nvGrpSpPr>
          <p:grpSpPr bwMode="auto">
            <a:xfrm>
              <a:off x="3312" y="2112"/>
              <a:ext cx="2208" cy="864"/>
              <a:chOff x="12825412" y="26976387"/>
              <a:chExt cx="7162800" cy="2895600"/>
            </a:xfrm>
          </p:grpSpPr>
          <p:grpSp>
            <p:nvGrpSpPr>
              <p:cNvPr id="6" name="グループ化 91"/>
              <p:cNvGrpSpPr>
                <a:grpSpLocks/>
              </p:cNvGrpSpPr>
              <p:nvPr/>
            </p:nvGrpSpPr>
            <p:grpSpPr bwMode="auto">
              <a:xfrm>
                <a:off x="12825412" y="26976387"/>
                <a:ext cx="6172200" cy="2895600"/>
                <a:chOff x="12825412" y="26976387"/>
                <a:chExt cx="6172200" cy="2895600"/>
              </a:xfrm>
            </p:grpSpPr>
            <p:cxnSp>
              <p:nvCxnSpPr>
                <p:cNvPr id="9" name="直線コネクタ 80"/>
                <p:cNvCxnSpPr>
                  <a:cxnSpLocks noChangeShapeType="1"/>
                </p:cNvCxnSpPr>
                <p:nvPr/>
              </p:nvCxnSpPr>
              <p:spPr bwMode="auto">
                <a:xfrm rot="10800000">
                  <a:off x="12825412" y="29719587"/>
                  <a:ext cx="6172200" cy="1588"/>
                </a:xfrm>
                <a:prstGeom prst="line">
                  <a:avLst/>
                </a:prstGeom>
                <a:noFill/>
                <a:ln w="28575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" name="直線コネクタ 82"/>
                <p:cNvCxnSpPr>
                  <a:cxnSpLocks noChangeShapeType="1"/>
                </p:cNvCxnSpPr>
                <p:nvPr/>
              </p:nvCxnSpPr>
              <p:spPr bwMode="auto">
                <a:xfrm rot="5400000" flipH="1" flipV="1">
                  <a:off x="11872912" y="27928887"/>
                  <a:ext cx="2743200" cy="838200"/>
                </a:xfrm>
                <a:prstGeom prst="line">
                  <a:avLst/>
                </a:prstGeom>
                <a:noFill/>
                <a:ln w="28575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1" name="直線コネクタ 8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2711112" y="27319287"/>
                  <a:ext cx="1295400" cy="609600"/>
                </a:xfrm>
                <a:prstGeom prst="line">
                  <a:avLst/>
                </a:prstGeom>
                <a:noFill/>
                <a:ln w="28575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2" name="直線コネクタ 86"/>
                <p:cNvCxnSpPr>
                  <a:cxnSpLocks noChangeShapeType="1"/>
                </p:cNvCxnSpPr>
                <p:nvPr/>
              </p:nvCxnSpPr>
              <p:spPr bwMode="auto">
                <a:xfrm>
                  <a:off x="13054012" y="28271787"/>
                  <a:ext cx="3886200" cy="1588"/>
                </a:xfrm>
                <a:prstGeom prst="line">
                  <a:avLst/>
                </a:prstGeom>
                <a:noFill/>
                <a:ln w="28575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3" name="直線コネクタ 88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16178212" y="29033787"/>
                  <a:ext cx="1600200" cy="76200"/>
                </a:xfrm>
                <a:prstGeom prst="line">
                  <a:avLst/>
                </a:prstGeom>
                <a:noFill/>
                <a:ln w="28575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4" name="直線コネクタ 90"/>
                <p:cNvCxnSpPr>
                  <a:cxnSpLocks noChangeShapeType="1"/>
                </p:cNvCxnSpPr>
                <p:nvPr/>
              </p:nvCxnSpPr>
              <p:spPr bwMode="auto">
                <a:xfrm flipV="1">
                  <a:off x="17016412" y="29719587"/>
                  <a:ext cx="1981200" cy="152400"/>
                </a:xfrm>
                <a:prstGeom prst="line">
                  <a:avLst/>
                </a:prstGeom>
                <a:noFill/>
                <a:ln w="28575" algn="ctr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7" name="直線コネクタ 93"/>
              <p:cNvCxnSpPr>
                <a:cxnSpLocks noChangeShapeType="1"/>
              </p:cNvCxnSpPr>
              <p:nvPr/>
            </p:nvCxnSpPr>
            <p:spPr bwMode="auto">
              <a:xfrm>
                <a:off x="18997612" y="29719587"/>
                <a:ext cx="990600" cy="1588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直線コネクタ 95"/>
              <p:cNvCxnSpPr>
                <a:cxnSpLocks noChangeShapeType="1"/>
              </p:cNvCxnSpPr>
              <p:nvPr/>
            </p:nvCxnSpPr>
            <p:spPr bwMode="auto">
              <a:xfrm flipV="1">
                <a:off x="18997612" y="29643387"/>
                <a:ext cx="990600" cy="76200"/>
              </a:xfrm>
              <a:prstGeom prst="lin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57752"/>
            <a:ext cx="3567989" cy="299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274440" y="1358255"/>
            <a:ext cx="714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LCGT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8587080" y="357301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LZH</a:t>
            </a:r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1025"/>
            <a:ext cx="50101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26224" y="4355812"/>
            <a:ext cx="173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LISA  Pathfinder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5438983" y="1011684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LISA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37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08920"/>
            <a:ext cx="5608638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483768" y="1317968"/>
            <a:ext cx="6409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Who </a:t>
            </a:r>
            <a:r>
              <a:rPr lang="de-DE" dirty="0" err="1" smtClean="0"/>
              <a:t>would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thought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far</a:t>
            </a:r>
            <a:r>
              <a:rPr lang="de-DE" dirty="0" smtClean="0"/>
              <a:t> 5-10 </a:t>
            </a:r>
            <a:r>
              <a:rPr lang="de-DE" dirty="0" err="1" smtClean="0"/>
              <a:t>years</a:t>
            </a:r>
            <a:r>
              <a:rPr lang="de-DE" dirty="0" smtClean="0"/>
              <a:t> </a:t>
            </a:r>
            <a:r>
              <a:rPr lang="de-DE" dirty="0" err="1" smtClean="0"/>
              <a:t>ago</a:t>
            </a:r>
            <a:r>
              <a:rPr lang="de-DE" dirty="0" smtClean="0"/>
              <a:t>?</a:t>
            </a:r>
          </a:p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squeezing</a:t>
            </a:r>
            <a:r>
              <a:rPr lang="de-DE" dirty="0" smtClean="0"/>
              <a:t> in </a:t>
            </a:r>
            <a:r>
              <a:rPr lang="de-DE" dirty="0" err="1" smtClean="0"/>
              <a:t>generation</a:t>
            </a:r>
            <a:r>
              <a:rPr lang="de-DE" dirty="0" smtClean="0"/>
              <a:t> 1.5</a:t>
            </a:r>
          </a:p>
          <a:p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/>
              <a:t> </a:t>
            </a:r>
            <a:r>
              <a:rPr lang="de-DE" dirty="0" err="1" smtClean="0"/>
              <a:t>keep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it. </a:t>
            </a:r>
          </a:p>
          <a:p>
            <a:r>
              <a:rPr lang="de-DE" dirty="0" err="1" smtClean="0"/>
              <a:t>Glitch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 in </a:t>
            </a:r>
            <a:r>
              <a:rPr lang="de-DE" dirty="0" err="1" smtClean="0"/>
              <a:t>Virgo</a:t>
            </a:r>
            <a:r>
              <a:rPr lang="de-DE" dirty="0" smtClean="0"/>
              <a:t>/GEO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run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</a:t>
            </a:r>
            <a:r>
              <a:rPr lang="de-DE" dirty="0" err="1" smtClean="0"/>
              <a:t>starts</a:t>
            </a:r>
            <a:r>
              <a:rPr lang="de-DE" dirty="0" smtClean="0"/>
              <a:t> </a:t>
            </a:r>
            <a:r>
              <a:rPr lang="de-DE" dirty="0" err="1" smtClean="0"/>
              <a:t>soon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4183"/>
            <a:ext cx="2050868" cy="161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58" y="4204012"/>
            <a:ext cx="3466233" cy="262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267744" y="116632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tx2">
                    <a:lumMod val="50000"/>
                  </a:schemeClr>
                </a:solidFill>
              </a:rPr>
              <a:t>SQUEEZING</a:t>
            </a:r>
            <a:endParaRPr lang="de-DE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1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Documents and Settings\Sheon Chua\Desktop\Gre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360045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F_sqz.png"/>
          <p:cNvPicPr>
            <a:picLocks noChangeAspect="1"/>
          </p:cNvPicPr>
          <p:nvPr/>
        </p:nvPicPr>
        <p:blipFill>
          <a:blip r:embed="rId4"/>
          <a:srcRect l="2849" r="5025"/>
          <a:stretch>
            <a:fillRect/>
          </a:stretch>
        </p:blipFill>
        <p:spPr>
          <a:xfrm>
            <a:off x="4692994" y="3228957"/>
            <a:ext cx="4402893" cy="3584419"/>
          </a:xfrm>
          <a:prstGeom prst="rect">
            <a:avLst/>
          </a:prstGeo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5" name="Textfeld 4"/>
          <p:cNvSpPr txBox="1"/>
          <p:nvPr/>
        </p:nvSpPr>
        <p:spPr>
          <a:xfrm>
            <a:off x="7491586" y="2915652"/>
            <a:ext cx="161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LIGO </a:t>
            </a:r>
            <a:r>
              <a:rPr lang="de-DE" dirty="0" err="1" smtClean="0"/>
              <a:t>Squeezer</a:t>
            </a:r>
            <a:endParaRPr lang="de-DE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3528" y="44624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6000" kern="1200" spc="-100" baseline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3600" dirty="0" smtClean="0"/>
              <a:t>  A squeezed H1:</a:t>
            </a:r>
            <a:br>
              <a:rPr lang="en-US" sz="3600" dirty="0" smtClean="0"/>
            </a:br>
            <a:r>
              <a:rPr lang="en-US" sz="3600" dirty="0" smtClean="0"/>
              <a:t>By the end of August</a:t>
            </a:r>
            <a:endParaRPr lang="en-US" sz="3600" dirty="0"/>
          </a:p>
        </p:txBody>
      </p:sp>
      <p:sp>
        <p:nvSpPr>
          <p:cNvPr id="7" name="Rectangle 15"/>
          <p:cNvSpPr/>
          <p:nvPr/>
        </p:nvSpPr>
        <p:spPr>
          <a:xfrm>
            <a:off x="1078999" y="2547145"/>
            <a:ext cx="476225" cy="369332"/>
          </a:xfrm>
          <a:prstGeom prst="rect">
            <a:avLst/>
          </a:prstGeom>
          <a:solidFill>
            <a:srgbClr val="F4FF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6"/>
          <p:cNvSpPr/>
          <p:nvPr/>
        </p:nvSpPr>
        <p:spPr>
          <a:xfrm>
            <a:off x="1564846" y="2547146"/>
            <a:ext cx="476225" cy="369332"/>
          </a:xfrm>
          <a:prstGeom prst="rect">
            <a:avLst/>
          </a:prstGeom>
          <a:solidFill>
            <a:srgbClr val="F4FF9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7"/>
          <p:cNvSpPr/>
          <p:nvPr/>
        </p:nvSpPr>
        <p:spPr>
          <a:xfrm>
            <a:off x="2995495" y="2547144"/>
            <a:ext cx="476225" cy="369332"/>
          </a:xfrm>
          <a:prstGeom prst="rect">
            <a:avLst/>
          </a:prstGeom>
          <a:solidFill>
            <a:srgbClr val="F798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9"/>
          <p:cNvSpPr/>
          <p:nvPr/>
        </p:nvSpPr>
        <p:spPr>
          <a:xfrm>
            <a:off x="3905611" y="2547145"/>
            <a:ext cx="476225" cy="369332"/>
          </a:xfrm>
          <a:prstGeom prst="rect">
            <a:avLst/>
          </a:prstGeom>
          <a:gradFill flip="none" rotWithShape="1">
            <a:gsLst>
              <a:gs pos="1000">
                <a:srgbClr val="F79800"/>
              </a:gs>
              <a:gs pos="100000">
                <a:srgbClr val="B5432F"/>
              </a:gs>
              <a:gs pos="69000">
                <a:srgbClr val="B5432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Callout 28"/>
          <p:cNvSpPr/>
          <p:nvPr/>
        </p:nvSpPr>
        <p:spPr>
          <a:xfrm>
            <a:off x="1322435" y="1659419"/>
            <a:ext cx="862093" cy="868485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June 2011</a:t>
            </a:r>
            <a:endParaRPr lang="en-US" sz="1400" dirty="0"/>
          </a:p>
        </p:txBody>
      </p:sp>
      <p:sp>
        <p:nvSpPr>
          <p:cNvPr id="12" name="Down Arrow Callout 29"/>
          <p:cNvSpPr/>
          <p:nvPr/>
        </p:nvSpPr>
        <p:spPr>
          <a:xfrm>
            <a:off x="4067344" y="1669038"/>
            <a:ext cx="1063456" cy="868485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December 2011</a:t>
            </a:r>
            <a:endParaRPr lang="en-US" sz="1400" dirty="0"/>
          </a:p>
        </p:txBody>
      </p:sp>
      <p:sp>
        <p:nvSpPr>
          <p:cNvPr id="13" name="Rectangle 37"/>
          <p:cNvSpPr/>
          <p:nvPr/>
        </p:nvSpPr>
        <p:spPr>
          <a:xfrm>
            <a:off x="4377814" y="2545593"/>
            <a:ext cx="476225" cy="369332"/>
          </a:xfrm>
          <a:prstGeom prst="rect">
            <a:avLst/>
          </a:prstGeom>
          <a:solidFill>
            <a:srgbClr val="B543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42"/>
          <p:cNvSpPr/>
          <p:nvPr/>
        </p:nvSpPr>
        <p:spPr>
          <a:xfrm>
            <a:off x="2042116" y="2545596"/>
            <a:ext cx="476225" cy="369332"/>
          </a:xfrm>
          <a:prstGeom prst="rect">
            <a:avLst/>
          </a:prstGeom>
          <a:solidFill>
            <a:srgbClr val="B543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43"/>
          <p:cNvSpPr/>
          <p:nvPr/>
        </p:nvSpPr>
        <p:spPr>
          <a:xfrm>
            <a:off x="2516032" y="2545595"/>
            <a:ext cx="476225" cy="369332"/>
          </a:xfrm>
          <a:prstGeom prst="rect">
            <a:avLst/>
          </a:prstGeom>
          <a:solidFill>
            <a:srgbClr val="B543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Callout 92"/>
          <p:cNvSpPr/>
          <p:nvPr/>
        </p:nvSpPr>
        <p:spPr>
          <a:xfrm>
            <a:off x="2323870" y="1659021"/>
            <a:ext cx="800330" cy="868485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August</a:t>
            </a:r>
          </a:p>
          <a:p>
            <a:pPr algn="ctr"/>
            <a:r>
              <a:rPr lang="en-US" sz="1400" dirty="0" smtClean="0"/>
              <a:t> 2011</a:t>
            </a:r>
            <a:endParaRPr lang="en-US" sz="1400" dirty="0"/>
          </a:p>
        </p:txBody>
      </p:sp>
      <p:sp>
        <p:nvSpPr>
          <p:cNvPr id="17" name="Rectangle 44"/>
          <p:cNvSpPr/>
          <p:nvPr/>
        </p:nvSpPr>
        <p:spPr>
          <a:xfrm>
            <a:off x="3452695" y="2547144"/>
            <a:ext cx="476225" cy="369332"/>
          </a:xfrm>
          <a:prstGeom prst="rect">
            <a:avLst/>
          </a:prstGeom>
          <a:solidFill>
            <a:srgbClr val="F79800">
              <a:alpha val="8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41"/>
          <p:cNvSpPr txBox="1"/>
          <p:nvPr/>
        </p:nvSpPr>
        <p:spPr>
          <a:xfrm>
            <a:off x="0" y="1678340"/>
            <a:ext cx="128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We are here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47"/>
          <p:cNvCxnSpPr/>
          <p:nvPr/>
        </p:nvCxnSpPr>
        <p:spPr bwMode="auto">
          <a:xfrm>
            <a:off x="990601" y="2093206"/>
            <a:ext cx="414866" cy="3640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36"/>
          <p:cNvSpPr/>
          <p:nvPr/>
        </p:nvSpPr>
        <p:spPr>
          <a:xfrm>
            <a:off x="872067" y="2547145"/>
            <a:ext cx="209023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38"/>
          <p:cNvSpPr/>
          <p:nvPr/>
        </p:nvSpPr>
        <p:spPr>
          <a:xfrm>
            <a:off x="685802" y="2555612"/>
            <a:ext cx="124356" cy="369332"/>
          </a:xfrm>
          <a:prstGeom prst="rect">
            <a:avLst/>
          </a:prstGeom>
          <a:solidFill>
            <a:srgbClr val="B3B3B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31"/>
          <p:cNvSpPr/>
          <p:nvPr/>
        </p:nvSpPr>
        <p:spPr>
          <a:xfrm>
            <a:off x="4851948" y="2545593"/>
            <a:ext cx="1083185" cy="369332"/>
          </a:xfrm>
          <a:prstGeom prst="rect">
            <a:avLst/>
          </a:prstGeom>
          <a:solidFill>
            <a:schemeClr val="tx2">
              <a:lumMod val="65000"/>
              <a:lumOff val="3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Callout 32"/>
          <p:cNvSpPr/>
          <p:nvPr/>
        </p:nvSpPr>
        <p:spPr>
          <a:xfrm>
            <a:off x="5159545" y="1669037"/>
            <a:ext cx="911055" cy="868485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H1 taken apart</a:t>
            </a:r>
            <a:endParaRPr lang="en-US" sz="1400" dirty="0"/>
          </a:p>
        </p:txBody>
      </p:sp>
      <p:sp>
        <p:nvSpPr>
          <p:cNvPr id="2" name="Textfeld 1"/>
          <p:cNvSpPr txBox="1"/>
          <p:nvPr/>
        </p:nvSpPr>
        <p:spPr>
          <a:xfrm>
            <a:off x="179512" y="3501007"/>
            <a:ext cx="3600450" cy="2031325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 </a:t>
            </a:r>
            <a:r>
              <a:rPr lang="de-DE" dirty="0" err="1" smtClean="0"/>
              <a:t>build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LIGO?</a:t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More </a:t>
            </a:r>
            <a:r>
              <a:rPr lang="de-DE" dirty="0" err="1" smtClean="0"/>
              <a:t>confidence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gained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endParaRPr lang="de-DE" dirty="0" smtClean="0"/>
          </a:p>
          <a:p>
            <a:r>
              <a:rPr lang="de-DE" dirty="0" err="1" smtClean="0"/>
              <a:t>Then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implemented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</a:p>
          <a:p>
            <a:r>
              <a:rPr lang="de-DE" dirty="0" err="1"/>
              <a:t>s</a:t>
            </a:r>
            <a:r>
              <a:rPr lang="de-DE" dirty="0" err="1" smtClean="0"/>
              <a:t>oon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need</a:t>
            </a:r>
            <a:r>
              <a:rPr lang="de-DE" dirty="0" smtClean="0"/>
              <a:t> R&amp;D on </a:t>
            </a:r>
            <a:r>
              <a:rPr lang="de-DE" dirty="0" err="1" smtClean="0"/>
              <a:t>filter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r>
              <a:rPr lang="de-DE" dirty="0" smtClean="0"/>
              <a:t> </a:t>
            </a:r>
            <a:r>
              <a:rPr lang="de-DE" dirty="0" err="1" smtClean="0"/>
              <a:t>soon</a:t>
            </a:r>
            <a:endParaRPr lang="de-DE" dirty="0" smtClean="0"/>
          </a:p>
          <a:p>
            <a:r>
              <a:rPr lang="de-DE" dirty="0" err="1" smtClean="0"/>
              <a:t>Adjust</a:t>
            </a:r>
            <a:r>
              <a:rPr lang="de-DE" dirty="0" smtClean="0"/>
              <a:t> </a:t>
            </a:r>
            <a:r>
              <a:rPr lang="de-DE" dirty="0" err="1" smtClean="0"/>
              <a:t>losses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546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43608" y="260648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sz="4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Technical </a:t>
            </a:r>
            <a:r>
              <a:rPr lang="de-DE" sz="40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summary</a:t>
            </a:r>
            <a:endParaRPr lang="de-DE" sz="40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de-DE" dirty="0" smtClean="0"/>
              <a:t>65 (partial) </a:t>
            </a:r>
            <a:r>
              <a:rPr lang="de-DE" dirty="0" err="1" smtClean="0"/>
              <a:t>talks</a:t>
            </a:r>
            <a:endParaRPr lang="de-DE" dirty="0" smtClean="0"/>
          </a:p>
          <a:p>
            <a:r>
              <a:rPr lang="de-DE" dirty="0" smtClean="0"/>
              <a:t>1860 min </a:t>
            </a:r>
            <a:r>
              <a:rPr lang="de-DE" dirty="0" err="1" smtClean="0"/>
              <a:t>talks</a:t>
            </a:r>
            <a:r>
              <a:rPr lang="de-DE" dirty="0" smtClean="0"/>
              <a:t> &amp; </a:t>
            </a:r>
            <a:r>
              <a:rPr lang="de-DE" dirty="0" err="1" smtClean="0"/>
              <a:t>discussion</a:t>
            </a:r>
            <a:endParaRPr lang="de-DE" dirty="0" smtClean="0"/>
          </a:p>
          <a:p>
            <a:r>
              <a:rPr lang="de-DE" dirty="0" err="1" smtClean="0"/>
              <a:t>Nominally</a:t>
            </a:r>
            <a:r>
              <a:rPr lang="de-DE" dirty="0" smtClean="0"/>
              <a:t> 111 </a:t>
            </a:r>
            <a:r>
              <a:rPr lang="de-DE" dirty="0" err="1" smtClean="0"/>
              <a:t>participants</a:t>
            </a:r>
            <a:endParaRPr lang="de-DE" dirty="0" smtClean="0"/>
          </a:p>
          <a:p>
            <a:pPr lvl="1"/>
            <a:r>
              <a:rPr lang="de-DE" dirty="0" smtClean="0"/>
              <a:t>(A </a:t>
            </a:r>
            <a:r>
              <a:rPr lang="de-DE" dirty="0" err="1" smtClean="0"/>
              <a:t>few</a:t>
            </a:r>
            <a:r>
              <a:rPr lang="de-DE" dirty="0" smtClean="0"/>
              <a:t> </a:t>
            </a:r>
            <a:r>
              <a:rPr lang="de-DE" dirty="0" err="1" smtClean="0"/>
              <a:t>fell</a:t>
            </a:r>
            <a:r>
              <a:rPr lang="de-DE" dirty="0" smtClean="0"/>
              <a:t> </a:t>
            </a:r>
            <a:r>
              <a:rPr lang="de-DE" dirty="0" err="1" smtClean="0"/>
              <a:t>victim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volcano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compensated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highschool</a:t>
            </a:r>
            <a:r>
              <a:rPr lang="de-DE" dirty="0" smtClean="0"/>
              <a:t> </a:t>
            </a:r>
            <a:r>
              <a:rPr lang="de-DE" dirty="0" err="1" smtClean="0"/>
              <a:t>students</a:t>
            </a:r>
            <a:r>
              <a:rPr lang="de-DE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8891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0" y="3800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sz="4000" dirty="0" err="1" smtClean="0">
                <a:solidFill>
                  <a:schemeClr val="tx2">
                    <a:lumMod val="50000"/>
                  </a:schemeClr>
                </a:solidFill>
              </a:rPr>
              <a:t>Cryogenics</a:t>
            </a:r>
            <a:r>
              <a:rPr lang="de-DE" sz="40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de-DE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/>
            </a:r>
            <a:b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Learn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from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/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together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with</a:t>
            </a:r>
            <a:endParaRPr lang="de-DE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68580" indent="0">
              <a:buNone/>
            </a:pP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Clio / LCGT</a:t>
            </a:r>
            <a:endParaRPr lang="de-DE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Picture 6" descr="LCGT_Cryo_110217_1_ページ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6309" y="3211958"/>
            <a:ext cx="4868219" cy="364604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5037013" cy="421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-61640" y="2348880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ET last </a:t>
            </a:r>
            <a:r>
              <a:rPr lang="de-DE" dirty="0" err="1" smtClean="0"/>
              <a:t>stage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003" y="3800"/>
            <a:ext cx="1921053" cy="3208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524" y="1484784"/>
            <a:ext cx="3270479" cy="436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8804" y="8960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dirty="0" err="1" smtClean="0"/>
              <a:t>That‘s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call</a:t>
            </a:r>
            <a:r>
              <a:rPr lang="de-DE" dirty="0" smtClean="0"/>
              <a:t> a </a:t>
            </a:r>
          </a:p>
          <a:p>
            <a:pPr marL="68580" indent="0">
              <a:buNone/>
            </a:pP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WORK</a:t>
            </a:r>
            <a:r>
              <a:rPr lang="de-DE" dirty="0" err="1" smtClean="0"/>
              <a:t>shop</a:t>
            </a:r>
            <a:endParaRPr lang="de-DE" dirty="0" smtClean="0"/>
          </a:p>
          <a:p>
            <a:pPr marL="68580" indent="0">
              <a:buNone/>
            </a:pPr>
            <a:endParaRPr lang="de-DE" dirty="0"/>
          </a:p>
          <a:p>
            <a:pPr marL="68580" indent="0">
              <a:buNone/>
            </a:pPr>
            <a:r>
              <a:rPr lang="de-DE" dirty="0" smtClean="0"/>
              <a:t>Riccardo </a:t>
            </a:r>
            <a:r>
              <a:rPr lang="de-DE" dirty="0" err="1" smtClean="0"/>
              <a:t>already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started</a:t>
            </a:r>
            <a:r>
              <a:rPr lang="de-DE" dirty="0" smtClean="0"/>
              <a:t> </a:t>
            </a:r>
            <a:r>
              <a:rPr lang="de-DE" dirty="0" err="1" smtClean="0"/>
              <a:t>hands</a:t>
            </a:r>
            <a:r>
              <a:rPr lang="de-DE" dirty="0" smtClean="0"/>
              <a:t>-on</a:t>
            </a:r>
          </a:p>
          <a:p>
            <a:pPr marL="68580" indent="0">
              <a:buNone/>
            </a:pPr>
            <a:r>
              <a:rPr lang="de-DE" dirty="0" smtClean="0"/>
              <a:t>3rd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</a:p>
          <a:p>
            <a:pPr marL="68580" indent="0">
              <a:buNone/>
            </a:pPr>
            <a:r>
              <a:rPr lang="de-DE" dirty="0" err="1" smtClean="0"/>
              <a:t>work</a:t>
            </a:r>
            <a:r>
              <a:rPr lang="de-DE" dirty="0" smtClean="0"/>
              <a:t>…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2" y="-171400"/>
            <a:ext cx="5305518" cy="70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3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4000" y="4976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Filter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for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future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tx2">
                    <a:lumMod val="50000"/>
                  </a:schemeClr>
                </a:solidFill>
              </a:rPr>
              <a:t>generations</a:t>
            </a: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  <a:p>
            <a:pPr marL="68580" indent="0">
              <a:buNone/>
            </a:pP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GAS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filters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used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/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studied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in </a:t>
            </a:r>
          </a:p>
          <a:p>
            <a:pPr marL="68580" indent="0">
              <a:buNone/>
            </a:pP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LIGO, AEI,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Virgo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, LCGT</a:t>
            </a:r>
          </a:p>
          <a:p>
            <a:pPr marL="68580" indent="0">
              <a:buNone/>
            </a:pPr>
            <a:endParaRPr lang="de-DE" dirty="0"/>
          </a:p>
        </p:txBody>
      </p:sp>
      <p:graphicFrame>
        <p:nvGraphicFramePr>
          <p:cNvPr id="3" name="Object 20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623058"/>
              </p:ext>
            </p:extLst>
          </p:nvPr>
        </p:nvGraphicFramePr>
        <p:xfrm>
          <a:off x="5540599" y="1412776"/>
          <a:ext cx="3383872" cy="2439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6" name="Bitmap Image" r:id="rId4" imgW="12755755" imgH="9495238" progId="Paint.Picture">
                  <p:embed/>
                </p:oleObj>
              </mc:Choice>
              <mc:Fallback>
                <p:oleObj name="Bitmap Image" r:id="rId4" imgW="12755755" imgH="94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614" r="13187" b="-2696"/>
                      <a:stretch>
                        <a:fillRect/>
                      </a:stretch>
                    </p:blipFill>
                    <p:spPr bwMode="auto">
                      <a:xfrm>
                        <a:off x="5540599" y="1412776"/>
                        <a:ext cx="3383872" cy="24396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MVI_recorded_0.25Hz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96" y="3989239"/>
            <a:ext cx="3784079" cy="283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" y="4679985"/>
            <a:ext cx="3554413" cy="214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2011_05220030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7" y="1772816"/>
            <a:ext cx="3666483" cy="274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096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16024" y="332656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dirty="0" smtClean="0">
                <a:solidFill>
                  <a:srgbClr val="FF0000"/>
                </a:solidFill>
              </a:rPr>
              <a:t>The </a:t>
            </a:r>
            <a:r>
              <a:rPr lang="de-DE" dirty="0" err="1" smtClean="0">
                <a:solidFill>
                  <a:srgbClr val="FF0000"/>
                </a:solidFill>
              </a:rPr>
              <a:t>dress</a:t>
            </a:r>
            <a:r>
              <a:rPr lang="de-DE" dirty="0" smtClean="0">
                <a:solidFill>
                  <a:srgbClr val="FF0000"/>
                </a:solidFill>
              </a:rPr>
              <a:t>-code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107504" y="44624"/>
            <a:ext cx="7772400" cy="792088"/>
          </a:xfrm>
        </p:spPr>
        <p:txBody>
          <a:bodyPr/>
          <a:lstStyle/>
          <a:p>
            <a:pPr marL="68580" indent="0">
              <a:buNone/>
            </a:pPr>
            <a:r>
              <a:rPr lang="de-DE" sz="4000" dirty="0" err="1" smtClean="0">
                <a:solidFill>
                  <a:schemeClr val="tx2">
                    <a:lumMod val="50000"/>
                  </a:schemeClr>
                </a:solidFill>
              </a:rPr>
              <a:t>Spaceborne</a:t>
            </a:r>
            <a:r>
              <a:rPr lang="de-DE" sz="4000" dirty="0" smtClean="0">
                <a:solidFill>
                  <a:schemeClr val="tx2">
                    <a:lumMod val="50000"/>
                  </a:schemeClr>
                </a:solidFill>
              </a:rPr>
              <a:t> GW </a:t>
            </a:r>
            <a:r>
              <a:rPr lang="de-DE" sz="4000" dirty="0" err="1" smtClean="0">
                <a:solidFill>
                  <a:schemeClr val="tx2">
                    <a:lumMod val="50000"/>
                  </a:schemeClr>
                </a:solidFill>
              </a:rPr>
              <a:t>detectors</a:t>
            </a:r>
            <a:endParaRPr lang="de-DE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36" y="2250875"/>
            <a:ext cx="3232150" cy="464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084168" y="1916832"/>
            <a:ext cx="1683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LISA </a:t>
            </a:r>
            <a:r>
              <a:rPr lang="de-DE" dirty="0" err="1" smtClean="0"/>
              <a:t>pathfinder</a:t>
            </a:r>
            <a:endParaRPr lang="de-D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" y="692696"/>
            <a:ext cx="342900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86175"/>
            <a:ext cx="45339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966" y="3307839"/>
            <a:ext cx="2952328" cy="75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ieren 8"/>
          <p:cNvGrpSpPr/>
          <p:nvPr/>
        </p:nvGrpSpPr>
        <p:grpSpPr>
          <a:xfrm>
            <a:off x="4237950" y="1477233"/>
            <a:ext cx="1414170" cy="2311807"/>
            <a:chOff x="4237950" y="1477233"/>
            <a:chExt cx="1414170" cy="2311807"/>
          </a:xfrm>
        </p:grpSpPr>
        <p:cxnSp>
          <p:nvCxnSpPr>
            <p:cNvPr id="6" name="Gerade Verbindung mit Pfeil 5"/>
            <p:cNvCxnSpPr/>
            <p:nvPr/>
          </p:nvCxnSpPr>
          <p:spPr>
            <a:xfrm>
              <a:off x="5076056" y="2564904"/>
              <a:ext cx="216024" cy="1224136"/>
            </a:xfrm>
            <a:prstGeom prst="straightConnector1">
              <a:avLst/>
            </a:prstGeom>
            <a:ln w="666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/>
            <p:cNvSpPr txBox="1"/>
            <p:nvPr/>
          </p:nvSpPr>
          <p:spPr>
            <a:xfrm>
              <a:off x="4237950" y="1477233"/>
              <a:ext cx="14141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2000" b="1" dirty="0" err="1" smtClean="0">
                  <a:solidFill>
                    <a:srgbClr val="92D050"/>
                  </a:solidFill>
                </a:rPr>
                <a:t>Another</a:t>
              </a:r>
              <a:r>
                <a:rPr lang="de-DE" sz="2000" b="1" dirty="0" smtClean="0">
                  <a:solidFill>
                    <a:srgbClr val="92D050"/>
                  </a:solidFill>
                </a:rPr>
                <a:t> </a:t>
              </a:r>
              <a:br>
                <a:rPr lang="de-DE" sz="2000" b="1" dirty="0" smtClean="0">
                  <a:solidFill>
                    <a:srgbClr val="92D050"/>
                  </a:solidFill>
                </a:rPr>
              </a:br>
              <a:r>
                <a:rPr lang="de-DE" sz="2000" b="1" dirty="0" smtClean="0">
                  <a:solidFill>
                    <a:srgbClr val="92D050"/>
                  </a:solidFill>
                </a:rPr>
                <a:t>´</a:t>
              </a:r>
              <a:r>
                <a:rPr lang="de-DE" sz="2000" b="1" dirty="0" err="1" smtClean="0">
                  <a:solidFill>
                    <a:srgbClr val="92D050"/>
                  </a:solidFill>
                </a:rPr>
                <a:t>Freudian</a:t>
              </a:r>
              <a:r>
                <a:rPr lang="de-DE" sz="2000" b="1" dirty="0" smtClean="0">
                  <a:solidFill>
                    <a:srgbClr val="92D050"/>
                  </a:solidFill>
                </a:rPr>
                <a:t>´ </a:t>
              </a:r>
              <a:br>
                <a:rPr lang="de-DE" sz="2000" b="1" dirty="0" smtClean="0">
                  <a:solidFill>
                    <a:srgbClr val="92D050"/>
                  </a:solidFill>
                </a:rPr>
              </a:br>
              <a:r>
                <a:rPr lang="de-DE" sz="2000" b="1" dirty="0" err="1" smtClean="0">
                  <a:solidFill>
                    <a:srgbClr val="92D050"/>
                  </a:solidFill>
                </a:rPr>
                <a:t>typo</a:t>
              </a:r>
              <a:r>
                <a:rPr lang="de-DE" sz="2000" b="1" dirty="0" smtClean="0">
                  <a:solidFill>
                    <a:srgbClr val="92D050"/>
                  </a:solidFill>
                </a:rPr>
                <a:t> </a:t>
              </a:r>
              <a:r>
                <a:rPr lang="de-DE" sz="2000" b="1" dirty="0" smtClean="0">
                  <a:solidFill>
                    <a:srgbClr val="92D050"/>
                  </a:solidFill>
                  <a:sym typeface="Wingdings" pitchFamily="2" charset="2"/>
                </a:rPr>
                <a:t></a:t>
              </a:r>
              <a:endParaRPr lang="de-DE" sz="2000" b="1" dirty="0">
                <a:solidFill>
                  <a:srgbClr val="92D050"/>
                </a:solidFill>
              </a:endParaRPr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179512" y="3203684"/>
            <a:ext cx="2064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Redefining</a:t>
            </a:r>
            <a:r>
              <a:rPr lang="de-DE" dirty="0" smtClean="0"/>
              <a:t> LISA</a:t>
            </a:r>
          </a:p>
          <a:p>
            <a:r>
              <a:rPr lang="de-DE" dirty="0" err="1" smtClean="0"/>
              <a:t>Don‘t</a:t>
            </a:r>
            <a:r>
              <a:rPr lang="de-DE" dirty="0" smtClean="0"/>
              <a:t> </a:t>
            </a:r>
            <a:r>
              <a:rPr lang="de-DE" dirty="0" err="1" smtClean="0"/>
              <a:t>rename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endParaRPr lang="de-DE" dirty="0" smtClean="0"/>
          </a:p>
          <a:p>
            <a:r>
              <a:rPr lang="de-DE" dirty="0" err="1" smtClean="0"/>
              <a:t>If</a:t>
            </a:r>
            <a:r>
              <a:rPr lang="de-DE" dirty="0" smtClean="0"/>
              <a:t> not </a:t>
            </a:r>
            <a:r>
              <a:rPr lang="de-DE" dirty="0" err="1" smtClean="0"/>
              <a:t>absolutely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needed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political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reasons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422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00808"/>
            <a:ext cx="3429000" cy="4572000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040" y="1700808"/>
            <a:ext cx="3410111" cy="454681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100" y="548680"/>
            <a:ext cx="7452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FF0000"/>
                </a:solidFill>
              </a:rPr>
              <a:t> </a:t>
            </a:r>
            <a:r>
              <a:rPr lang="de-DE" sz="2800" dirty="0" smtClean="0">
                <a:solidFill>
                  <a:srgbClr val="FF0000"/>
                </a:solidFill>
              </a:rPr>
              <a:t> Places </a:t>
            </a:r>
            <a:r>
              <a:rPr lang="de-DE" sz="2800" dirty="0" err="1" smtClean="0">
                <a:solidFill>
                  <a:srgbClr val="FF0000"/>
                </a:solidFill>
              </a:rPr>
              <a:t>to</a:t>
            </a:r>
            <a:r>
              <a:rPr lang="de-DE" sz="2800" dirty="0" smtClean="0">
                <a:solidFill>
                  <a:srgbClr val="FF0000"/>
                </a:solidFill>
              </a:rPr>
              <a:t> find </a:t>
            </a:r>
            <a:r>
              <a:rPr lang="de-DE" sz="2800" dirty="0" err="1" smtClean="0">
                <a:solidFill>
                  <a:srgbClr val="FF0000"/>
                </a:solidFill>
              </a:rPr>
              <a:t>peace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and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quiet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for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deep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thoughts</a:t>
            </a:r>
            <a:endParaRPr lang="de-DE" sz="2800" dirty="0" smtClean="0">
              <a:solidFill>
                <a:srgbClr val="FF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71600" y="1124744"/>
            <a:ext cx="4544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/>
              <a:t>Well</a:t>
            </a:r>
            <a:r>
              <a:rPr lang="de-DE" sz="2400" dirty="0" smtClean="0"/>
              <a:t>, </a:t>
            </a:r>
            <a:r>
              <a:rPr lang="de-DE" sz="2400" dirty="0" err="1" smtClean="0"/>
              <a:t>you</a:t>
            </a:r>
            <a:r>
              <a:rPr lang="de-DE" sz="2400" dirty="0" smtClean="0"/>
              <a:t> </a:t>
            </a:r>
            <a:r>
              <a:rPr lang="de-DE" sz="2400" dirty="0" err="1" smtClean="0"/>
              <a:t>can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least </a:t>
            </a:r>
            <a:r>
              <a:rPr lang="de-DE" sz="2400" dirty="0" err="1" smtClean="0"/>
              <a:t>give</a:t>
            </a:r>
            <a:r>
              <a:rPr lang="de-DE" sz="2400" dirty="0" smtClean="0"/>
              <a:t> </a:t>
            </a:r>
            <a:r>
              <a:rPr lang="de-DE" sz="2400" dirty="0" err="1" smtClean="0"/>
              <a:t>it</a:t>
            </a:r>
            <a:r>
              <a:rPr lang="de-DE" sz="2400" dirty="0" smtClean="0"/>
              <a:t> a </a:t>
            </a:r>
            <a:r>
              <a:rPr lang="de-DE" sz="2400" dirty="0" err="1" smtClean="0"/>
              <a:t>try</a:t>
            </a:r>
            <a:r>
              <a:rPr lang="de-DE" sz="2400" dirty="0" smtClean="0"/>
              <a:t>…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5705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49" y="2986835"/>
            <a:ext cx="2281039" cy="24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95536" y="188640"/>
            <a:ext cx="7772400" cy="864096"/>
          </a:xfrm>
        </p:spPr>
        <p:txBody>
          <a:bodyPr/>
          <a:lstStyle/>
          <a:p>
            <a:pPr marL="68580" indent="0">
              <a:buNone/>
            </a:pP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How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summarize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rest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?</a:t>
            </a:r>
            <a:endParaRPr lang="de-DE" sz="3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9552" y="836712"/>
            <a:ext cx="6627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A </a:t>
            </a:r>
            <a:r>
              <a:rPr lang="de-DE" sz="2800" dirty="0" err="1" smtClean="0"/>
              <a:t>wealth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information</a:t>
            </a:r>
            <a:r>
              <a:rPr lang="de-DE" sz="2800" dirty="0" smtClean="0"/>
              <a:t>, </a:t>
            </a:r>
            <a:r>
              <a:rPr lang="de-DE" sz="2800" dirty="0" err="1" smtClean="0"/>
              <a:t>ideas</a:t>
            </a:r>
            <a:r>
              <a:rPr lang="de-DE" sz="2800" dirty="0" smtClean="0"/>
              <a:t>, </a:t>
            </a:r>
            <a:r>
              <a:rPr lang="de-DE" sz="2800" dirty="0" err="1" smtClean="0"/>
              <a:t>challenges</a:t>
            </a:r>
            <a:r>
              <a:rPr lang="de-DE" dirty="0" smtClean="0"/>
              <a:t>….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71586"/>
            <a:ext cx="2190322" cy="1804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5" descr="MultiplexSignals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5" b="-1045"/>
          <a:stretch/>
        </p:blipFill>
        <p:spPr>
          <a:xfrm>
            <a:off x="2987824" y="5141309"/>
            <a:ext cx="2142578" cy="1740958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75408" y="3586353"/>
            <a:ext cx="4354066" cy="1554956"/>
            <a:chOff x="254" y="2025"/>
            <a:chExt cx="5278" cy="1959"/>
          </a:xfrm>
        </p:grpSpPr>
        <p:pic>
          <p:nvPicPr>
            <p:cNvPr id="7" name="Picture 4" descr="QD_cavity_wirebond_auto"/>
            <p:cNvPicPr>
              <a:picLocks noChangeAspect="1" noChangeArrowheads="1"/>
            </p:cNvPicPr>
            <p:nvPr/>
          </p:nvPicPr>
          <p:blipFill>
            <a:blip r:embed="rId5" cstate="print">
              <a:lum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" y="2064"/>
              <a:ext cx="1906" cy="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35" descr="process_figur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025"/>
              <a:ext cx="3276" cy="1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4" descr="SKR001a_2_Doppel-T_SiO2-Si_RIE-3564_ICP-4286+4288_HF_150_neue_Bruchkante_q5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493" y="4750469"/>
            <a:ext cx="2860507" cy="213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ieren 9"/>
          <p:cNvGrpSpPr/>
          <p:nvPr/>
        </p:nvGrpSpPr>
        <p:grpSpPr>
          <a:xfrm>
            <a:off x="6804248" y="1359932"/>
            <a:ext cx="2339752" cy="1862166"/>
            <a:chOff x="442913" y="2335213"/>
            <a:chExt cx="5337175" cy="4010025"/>
          </a:xfrm>
        </p:grpSpPr>
        <p:pic>
          <p:nvPicPr>
            <p:cNvPr id="11" name="Picture 3" descr="D:\Matlab\GWADW2011\graph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913" y="2335213"/>
              <a:ext cx="5337175" cy="4010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D:\Matlab\GWADW2011\graph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3110" y="3861048"/>
              <a:ext cx="2012632" cy="1512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Ellipse 12"/>
            <p:cNvSpPr/>
            <p:nvPr/>
          </p:nvSpPr>
          <p:spPr>
            <a:xfrm>
              <a:off x="3111500" y="3232376"/>
              <a:ext cx="404242" cy="340640"/>
            </a:xfrm>
            <a:prstGeom prst="ellipse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/>
            <p:cNvCxnSpPr/>
            <p:nvPr/>
          </p:nvCxnSpPr>
          <p:spPr>
            <a:xfrm flipH="1">
              <a:off x="1835696" y="3402696"/>
              <a:ext cx="1275804" cy="458352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>
              <a:stCxn id="13" idx="5"/>
            </p:cNvCxnSpPr>
            <p:nvPr/>
          </p:nvCxnSpPr>
          <p:spPr>
            <a:xfrm flipH="1">
              <a:off x="3313622" y="3523130"/>
              <a:ext cx="142920" cy="490318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427164"/>
            <a:ext cx="2853155" cy="143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27045"/>
            <a:ext cx="2083731" cy="726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836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23528" y="116632"/>
            <a:ext cx="7772400" cy="1008112"/>
          </a:xfrm>
        </p:spPr>
        <p:txBody>
          <a:bodyPr/>
          <a:lstStyle/>
          <a:p>
            <a:pPr marL="68580" indent="0">
              <a:buNone/>
            </a:pPr>
            <a:r>
              <a:rPr lang="de-DE" sz="4400" dirty="0" err="1" smtClean="0">
                <a:solidFill>
                  <a:schemeClr val="tx2">
                    <a:lumMod val="50000"/>
                  </a:schemeClr>
                </a:solidFill>
              </a:rPr>
              <a:t>Simulations</a:t>
            </a:r>
            <a:endParaRPr lang="de-DE" sz="4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95536" y="836712"/>
            <a:ext cx="82566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Instruments </a:t>
            </a:r>
            <a:r>
              <a:rPr lang="de-DE" sz="2400" dirty="0" err="1" smtClean="0"/>
              <a:t>become</a:t>
            </a:r>
            <a:r>
              <a:rPr lang="de-DE" sz="2400" dirty="0" smtClean="0"/>
              <a:t> </a:t>
            </a:r>
            <a:r>
              <a:rPr lang="de-DE" sz="2400" dirty="0" err="1" smtClean="0"/>
              <a:t>increasingly</a:t>
            </a:r>
            <a:r>
              <a:rPr lang="de-DE" sz="2400" dirty="0" smtClean="0"/>
              <a:t> 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complex</a:t>
            </a:r>
            <a:r>
              <a:rPr lang="de-DE" sz="2400" dirty="0" smtClean="0"/>
              <a:t>.</a:t>
            </a:r>
          </a:p>
          <a:p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chance</a:t>
            </a:r>
            <a:r>
              <a:rPr lang="de-DE" sz="2400" dirty="0" smtClean="0"/>
              <a:t> </a:t>
            </a:r>
            <a:r>
              <a:rPr lang="de-DE" sz="2400" dirty="0" err="1" smtClean="0"/>
              <a:t>any</a:t>
            </a:r>
            <a:r>
              <a:rPr lang="de-DE" sz="2400" dirty="0" smtClean="0"/>
              <a:t> 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back-</a:t>
            </a:r>
            <a:r>
              <a:rPr lang="de-DE" sz="2400" dirty="0" err="1" smtClean="0"/>
              <a:t>of</a:t>
            </a:r>
            <a:r>
              <a:rPr lang="de-DE" sz="2400" dirty="0" smtClean="0"/>
              <a:t>-</a:t>
            </a:r>
            <a:r>
              <a:rPr lang="de-DE" sz="2400" dirty="0" err="1" smtClean="0"/>
              <a:t>the-envelope</a:t>
            </a:r>
            <a:r>
              <a:rPr lang="de-DE" sz="2400" dirty="0" smtClean="0"/>
              <a:t> </a:t>
            </a:r>
            <a:r>
              <a:rPr lang="de-DE" sz="2400" dirty="0" err="1" smtClean="0"/>
              <a:t>calculations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intuitive </a:t>
            </a:r>
            <a:r>
              <a:rPr lang="de-DE" sz="2400" dirty="0" err="1" smtClean="0"/>
              <a:t>decisions</a:t>
            </a:r>
            <a:r>
              <a:rPr lang="de-DE" sz="2400" dirty="0" smtClean="0"/>
              <a:t>. </a:t>
            </a:r>
            <a:br>
              <a:rPr lang="de-DE" sz="2400" dirty="0" smtClean="0"/>
            </a:br>
            <a:r>
              <a:rPr lang="de-DE" sz="2400" dirty="0" err="1" smtClean="0"/>
              <a:t>We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numerical</a:t>
            </a:r>
            <a:r>
              <a:rPr lang="de-DE" sz="2400" dirty="0" smtClean="0"/>
              <a:t> </a:t>
            </a:r>
            <a:r>
              <a:rPr lang="de-DE" sz="2400" dirty="0" err="1" smtClean="0"/>
              <a:t>analyses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predicting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solving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problems</a:t>
            </a:r>
            <a:r>
              <a:rPr lang="de-DE" sz="2400" dirty="0" smtClean="0"/>
              <a:t>. </a:t>
            </a:r>
          </a:p>
          <a:p>
            <a:r>
              <a:rPr lang="de-DE" sz="2400" dirty="0" err="1" smtClean="0"/>
              <a:t>Simulations</a:t>
            </a:r>
            <a:r>
              <a:rPr lang="de-DE" sz="2400" dirty="0" smtClean="0"/>
              <a:t> </a:t>
            </a:r>
            <a:r>
              <a:rPr lang="de-DE" sz="2400" dirty="0" err="1" smtClean="0"/>
              <a:t>become</a:t>
            </a:r>
            <a:r>
              <a:rPr lang="de-DE" sz="2400" dirty="0" smtClean="0"/>
              <a:t> </a:t>
            </a:r>
            <a:r>
              <a:rPr lang="de-DE" sz="2400" dirty="0" err="1" smtClean="0"/>
              <a:t>increasingly</a:t>
            </a:r>
            <a:r>
              <a:rPr lang="de-DE" sz="2400" dirty="0" smtClean="0"/>
              <a:t> </a:t>
            </a:r>
            <a:r>
              <a:rPr lang="de-DE" sz="2400" dirty="0" err="1" smtClean="0"/>
              <a:t>more</a:t>
            </a:r>
            <a:r>
              <a:rPr lang="de-DE" sz="2400" dirty="0" smtClean="0"/>
              <a:t> </a:t>
            </a:r>
            <a:r>
              <a:rPr lang="de-DE" sz="2400" dirty="0" err="1" smtClean="0"/>
              <a:t>important</a:t>
            </a:r>
            <a:endParaRPr lang="de-DE" sz="2400" dirty="0" smtClean="0"/>
          </a:p>
          <a:p>
            <a:r>
              <a:rPr lang="de-DE" sz="2400" dirty="0" err="1"/>
              <a:t>a</a:t>
            </a:r>
            <a:r>
              <a:rPr lang="de-DE" sz="2400" dirty="0" err="1" smtClean="0"/>
              <a:t>nd</a:t>
            </a:r>
            <a:r>
              <a:rPr lang="de-DE" sz="2400" dirty="0" smtClean="0"/>
              <a:t> powerful.</a:t>
            </a:r>
          </a:p>
          <a:p>
            <a:endParaRPr lang="de-DE" sz="2400" dirty="0" smtClean="0"/>
          </a:p>
          <a:p>
            <a:r>
              <a:rPr lang="de-DE" sz="2400" dirty="0" err="1" smtClean="0"/>
              <a:t>One</a:t>
            </a:r>
            <a:r>
              <a:rPr lang="de-DE" sz="2400" dirty="0" smtClean="0"/>
              <a:t> </a:t>
            </a:r>
            <a:r>
              <a:rPr lang="de-DE" sz="2400" dirty="0" err="1" smtClean="0"/>
              <a:t>problem</a:t>
            </a:r>
            <a:r>
              <a:rPr lang="de-DE" sz="2400" dirty="0" smtClean="0"/>
              <a:t>: </a:t>
            </a:r>
            <a:r>
              <a:rPr lang="de-DE" sz="2400" dirty="0" err="1" smtClean="0"/>
              <a:t>which</a:t>
            </a:r>
            <a:r>
              <a:rPr lang="de-DE" sz="2400" dirty="0" smtClean="0"/>
              <a:t> </a:t>
            </a:r>
            <a:r>
              <a:rPr lang="de-DE" sz="2400" dirty="0" err="1" smtClean="0"/>
              <a:t>tools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out </a:t>
            </a:r>
            <a:r>
              <a:rPr lang="de-DE" sz="2400" dirty="0" err="1" smtClean="0"/>
              <a:t>there</a:t>
            </a:r>
            <a:r>
              <a:rPr lang="de-DE" sz="2400" dirty="0" smtClean="0"/>
              <a:t>?</a:t>
            </a:r>
            <a:endParaRPr lang="de-DE" sz="2400" dirty="0"/>
          </a:p>
          <a:p>
            <a:r>
              <a:rPr lang="de-DE" sz="2400" dirty="0" smtClean="0"/>
              <a:t>Share </a:t>
            </a:r>
            <a:r>
              <a:rPr lang="de-DE" sz="2400" dirty="0" err="1" smtClean="0"/>
              <a:t>your</a:t>
            </a:r>
            <a:r>
              <a:rPr lang="de-DE" sz="2400" dirty="0" smtClean="0"/>
              <a:t> </a:t>
            </a:r>
            <a:r>
              <a:rPr lang="de-DE" sz="2400" dirty="0" err="1" smtClean="0"/>
              <a:t>simulation</a:t>
            </a:r>
            <a:r>
              <a:rPr lang="de-DE" sz="2400" dirty="0" smtClean="0"/>
              <a:t> </a:t>
            </a:r>
            <a:r>
              <a:rPr lang="de-DE" sz="2400" dirty="0" err="1" smtClean="0"/>
              <a:t>tools</a:t>
            </a:r>
            <a:r>
              <a:rPr lang="de-DE" sz="2400" dirty="0" smtClean="0"/>
              <a:t> (</a:t>
            </a:r>
            <a:r>
              <a:rPr lang="de-DE" sz="2400" dirty="0" err="1" smtClean="0"/>
              <a:t>it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benefit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both</a:t>
            </a:r>
            <a:r>
              <a:rPr lang="de-DE" sz="2400" dirty="0" smtClean="0"/>
              <a:t> </a:t>
            </a:r>
            <a:r>
              <a:rPr lang="de-DE" sz="2400" dirty="0" err="1" smtClean="0"/>
              <a:t>sides</a:t>
            </a:r>
            <a:r>
              <a:rPr lang="de-DE" sz="2400" dirty="0" smtClean="0"/>
              <a:t>)</a:t>
            </a:r>
          </a:p>
          <a:p>
            <a:r>
              <a:rPr lang="de-DE" sz="2400" dirty="0" err="1" smtClean="0"/>
              <a:t>Advertise</a:t>
            </a:r>
            <a:r>
              <a:rPr lang="de-DE" sz="2400" dirty="0" smtClean="0"/>
              <a:t> </a:t>
            </a:r>
            <a:r>
              <a:rPr lang="de-DE" sz="2400" dirty="0" err="1" smtClean="0"/>
              <a:t>your</a:t>
            </a:r>
            <a:r>
              <a:rPr lang="de-DE" sz="2400" dirty="0" smtClean="0"/>
              <a:t> </a:t>
            </a:r>
            <a:r>
              <a:rPr lang="de-DE" sz="2400" dirty="0" err="1" smtClean="0"/>
              <a:t>simulation</a:t>
            </a:r>
            <a:r>
              <a:rPr lang="de-DE" sz="2400" dirty="0" smtClean="0"/>
              <a:t> </a:t>
            </a:r>
            <a:r>
              <a:rPr lang="de-DE" sz="2400" dirty="0" err="1" smtClean="0"/>
              <a:t>tools</a:t>
            </a:r>
            <a:r>
              <a:rPr lang="de-DE" sz="2400" dirty="0" smtClean="0"/>
              <a:t>.</a:t>
            </a:r>
          </a:p>
          <a:p>
            <a:endParaRPr lang="de-DE" sz="2400" dirty="0"/>
          </a:p>
          <a:p>
            <a:r>
              <a:rPr lang="de-DE" sz="2400" dirty="0" err="1" smtClean="0"/>
              <a:t>Simulations</a:t>
            </a:r>
            <a:r>
              <a:rPr lang="de-DE" sz="2400" dirty="0" smtClean="0"/>
              <a:t> </a:t>
            </a:r>
            <a:r>
              <a:rPr lang="de-DE" sz="2400" dirty="0" err="1" smtClean="0"/>
              <a:t>evolve</a:t>
            </a:r>
            <a:r>
              <a:rPr lang="de-DE" sz="2400" dirty="0" smtClean="0"/>
              <a:t> </a:t>
            </a:r>
            <a:r>
              <a:rPr lang="de-DE" sz="2400" dirty="0" err="1" smtClean="0"/>
              <a:t>along</a:t>
            </a:r>
            <a:r>
              <a:rPr lang="de-DE" sz="2400" dirty="0" smtClean="0"/>
              <a:t> </a:t>
            </a:r>
            <a:r>
              <a:rPr lang="de-DE" sz="2400" dirty="0" err="1" smtClean="0"/>
              <a:t>with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experiments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gain</a:t>
            </a:r>
            <a:r>
              <a:rPr lang="de-DE" sz="2400" dirty="0" smtClean="0"/>
              <a:t> in </a:t>
            </a:r>
            <a:r>
              <a:rPr lang="de-DE" sz="2400" dirty="0" err="1" smtClean="0"/>
              <a:t>complexity</a:t>
            </a:r>
            <a:r>
              <a:rPr lang="de-DE" sz="2400" dirty="0" smtClean="0"/>
              <a:t>. </a:t>
            </a:r>
          </a:p>
          <a:p>
            <a:r>
              <a:rPr lang="de-DE" sz="2400" dirty="0" smtClean="0"/>
              <a:t>Keep in </a:t>
            </a:r>
            <a:r>
              <a:rPr lang="de-DE" sz="2400" dirty="0" err="1" smtClean="0"/>
              <a:t>mind</a:t>
            </a:r>
            <a:r>
              <a:rPr lang="de-DE" sz="2400" dirty="0" smtClean="0"/>
              <a:t> </a:t>
            </a:r>
            <a:r>
              <a:rPr lang="de-DE" sz="2400" dirty="0" err="1" smtClean="0"/>
              <a:t>that</a:t>
            </a:r>
            <a:r>
              <a:rPr lang="de-DE" sz="2400" dirty="0" smtClean="0"/>
              <a:t> </a:t>
            </a:r>
            <a:r>
              <a:rPr lang="de-DE" sz="2400" dirty="0" err="1" smtClean="0"/>
              <a:t>these</a:t>
            </a:r>
            <a:r>
              <a:rPr lang="de-DE" sz="2400" dirty="0" smtClean="0"/>
              <a:t> </a:t>
            </a:r>
            <a:r>
              <a:rPr lang="de-DE" sz="2400" dirty="0" err="1" smtClean="0"/>
              <a:t>complex</a:t>
            </a:r>
            <a:r>
              <a:rPr lang="de-DE" sz="2400" dirty="0" smtClean="0"/>
              <a:t> </a:t>
            </a:r>
            <a:r>
              <a:rPr lang="de-DE" sz="2400" dirty="0" err="1" smtClean="0"/>
              <a:t>simulations</a:t>
            </a:r>
            <a:r>
              <a:rPr lang="de-DE" sz="2400" dirty="0" smtClean="0"/>
              <a:t> </a:t>
            </a:r>
            <a:r>
              <a:rPr lang="de-DE" sz="2400" dirty="0" err="1" smtClean="0"/>
              <a:t>are</a:t>
            </a:r>
            <a:r>
              <a:rPr lang="de-DE" sz="2400" dirty="0" smtClean="0"/>
              <a:t> also </a:t>
            </a:r>
            <a:r>
              <a:rPr lang="de-DE" sz="2400" dirty="0" err="1" smtClean="0"/>
              <a:t>complex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run</a:t>
            </a:r>
            <a:r>
              <a:rPr lang="de-DE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511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-972616" y="44624"/>
            <a:ext cx="70104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Optomechanical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coupling:</a:t>
            </a:r>
            <a:br>
              <a:rPr lang="en-US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Radiation pressure forces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04788" y="1306513"/>
            <a:ext cx="7391400" cy="519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280988" indent="-280988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We do not have much practical experience with radiation pressure yet,</a:t>
            </a:r>
            <a:b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but we will soon enough </a:t>
            </a:r>
            <a:b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have to cope with it.</a:t>
            </a:r>
            <a:b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It can be useful as a</a:t>
            </a:r>
            <a:b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readout technique in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FFFF00"/>
              </a:buClr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  <a:t>Gen. 3+ instruments. </a:t>
            </a:r>
            <a:br>
              <a:rPr lang="en-US" sz="2800" dirty="0" smtClean="0">
                <a:solidFill>
                  <a:schemeClr val="tx1"/>
                </a:solidFill>
                <a:latin typeface="Arial" pitchFamily="34" charset="0"/>
              </a:rPr>
            </a:br>
            <a:endParaRPr lang="en-US" sz="2800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2591519"/>
            <a:ext cx="4892675" cy="393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4680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07504" y="0"/>
            <a:ext cx="8888972" cy="652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Future </a:t>
            </a:r>
            <a:r>
              <a:rPr lang="de-DE" sz="4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of</a:t>
            </a:r>
            <a:r>
              <a:rPr lang="de-DE" sz="4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GWADW</a:t>
            </a:r>
          </a:p>
          <a:p>
            <a:endParaRPr lang="de-DE" dirty="0"/>
          </a:p>
          <a:p>
            <a:endParaRPr lang="de-DE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err="1" smtClean="0"/>
              <a:t>Leave</a:t>
            </a:r>
            <a:r>
              <a:rPr lang="de-DE" sz="2800" dirty="0" smtClean="0"/>
              <a:t> (</a:t>
            </a:r>
            <a:r>
              <a:rPr lang="de-DE" sz="2800" dirty="0" err="1" smtClean="0"/>
              <a:t>most</a:t>
            </a:r>
            <a:r>
              <a:rPr lang="de-DE" sz="2800" dirty="0" smtClean="0"/>
              <a:t>) </a:t>
            </a:r>
            <a:r>
              <a:rPr lang="de-DE" sz="2800" dirty="0" err="1" smtClean="0"/>
              <a:t>status</a:t>
            </a:r>
            <a:r>
              <a:rPr lang="de-DE" sz="2800" dirty="0" smtClean="0"/>
              <a:t> </a:t>
            </a:r>
            <a:r>
              <a:rPr lang="de-DE" sz="2800" dirty="0" err="1" smtClean="0"/>
              <a:t>reports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the</a:t>
            </a:r>
            <a:r>
              <a:rPr lang="de-DE" sz="2800" dirty="0" smtClean="0"/>
              <a:t> LVC </a:t>
            </a:r>
            <a:r>
              <a:rPr lang="de-DE" sz="2800" dirty="0" err="1" smtClean="0"/>
              <a:t>meetings</a:t>
            </a:r>
            <a:endParaRPr lang="de-DE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err="1" smtClean="0"/>
              <a:t>Concentrate</a:t>
            </a:r>
            <a:r>
              <a:rPr lang="de-DE" sz="2800" dirty="0" smtClean="0"/>
              <a:t> on </a:t>
            </a:r>
            <a:r>
              <a:rPr lang="de-DE" sz="2800" dirty="0" err="1" smtClean="0"/>
              <a:t>future</a:t>
            </a:r>
            <a:r>
              <a:rPr lang="de-DE" sz="2800" dirty="0" smtClean="0"/>
              <a:t> </a:t>
            </a:r>
            <a:r>
              <a:rPr lang="de-DE" sz="2800" dirty="0" err="1" smtClean="0"/>
              <a:t>techniques</a:t>
            </a:r>
            <a:endParaRPr lang="de-DE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err="1" smtClean="0"/>
              <a:t>Initiate</a:t>
            </a:r>
            <a:r>
              <a:rPr lang="de-DE" sz="2800" dirty="0" smtClean="0"/>
              <a:t> </a:t>
            </a:r>
            <a:r>
              <a:rPr lang="de-DE" sz="2800" dirty="0" err="1" smtClean="0"/>
              <a:t>irregular</a:t>
            </a:r>
            <a:r>
              <a:rPr lang="de-DE" sz="2800" dirty="0" smtClean="0"/>
              <a:t> 2 </a:t>
            </a:r>
            <a:r>
              <a:rPr lang="de-DE" sz="2800" dirty="0" err="1" smtClean="0"/>
              <a:t>day</a:t>
            </a:r>
            <a:r>
              <a:rPr lang="de-DE" sz="2800" dirty="0" smtClean="0"/>
              <a:t> </a:t>
            </a:r>
            <a:r>
              <a:rPr lang="de-DE" sz="2800" dirty="0" err="1" smtClean="0"/>
              <a:t>dedicated</a:t>
            </a:r>
            <a:r>
              <a:rPr lang="de-DE" sz="2800" dirty="0" smtClean="0"/>
              <a:t> </a:t>
            </a:r>
            <a:r>
              <a:rPr lang="de-DE" sz="2800" dirty="0" err="1" smtClean="0"/>
              <a:t>workshops</a:t>
            </a:r>
            <a:r>
              <a:rPr lang="de-DE" sz="2800" dirty="0" smtClean="0"/>
              <a:t>, </a:t>
            </a:r>
            <a:br>
              <a:rPr lang="de-DE" sz="2800" dirty="0" smtClean="0"/>
            </a:br>
            <a:r>
              <a:rPr lang="de-DE" sz="2800" dirty="0" smtClean="0"/>
              <a:t>e.g. </a:t>
            </a:r>
            <a:r>
              <a:rPr lang="de-DE" sz="2800" dirty="0" err="1" smtClean="0"/>
              <a:t>squeezing</a:t>
            </a:r>
            <a:r>
              <a:rPr lang="de-DE" sz="2800" dirty="0" smtClean="0"/>
              <a:t>?</a:t>
            </a:r>
            <a:endParaRPr lang="de-DE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smtClean="0"/>
              <a:t>Try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/>
              <a:t>i</a:t>
            </a:r>
            <a:r>
              <a:rPr lang="de-DE" sz="2800" dirty="0" err="1" smtClean="0"/>
              <a:t>ncrease</a:t>
            </a:r>
            <a:r>
              <a:rPr lang="de-DE" sz="2800" dirty="0" smtClean="0"/>
              <a:t> </a:t>
            </a:r>
            <a:r>
              <a:rPr lang="de-DE" sz="2800" dirty="0" err="1" smtClean="0"/>
              <a:t>workshop</a:t>
            </a:r>
            <a:r>
              <a:rPr lang="de-DE" sz="2800" dirty="0" smtClean="0"/>
              <a:t> </a:t>
            </a:r>
            <a:r>
              <a:rPr lang="de-DE" sz="2800" dirty="0" err="1" smtClean="0"/>
              <a:t>character</a:t>
            </a:r>
            <a:r>
              <a:rPr lang="de-DE" sz="2800" dirty="0" smtClean="0"/>
              <a:t> </a:t>
            </a:r>
            <a:r>
              <a:rPr lang="de-DE" sz="2800" dirty="0" err="1" smtClean="0"/>
              <a:t>again</a:t>
            </a:r>
            <a:r>
              <a:rPr lang="de-DE" sz="2800" dirty="0" smtClean="0"/>
              <a:t>?</a:t>
            </a:r>
            <a:br>
              <a:rPr lang="de-DE" sz="2800" dirty="0" smtClean="0"/>
            </a:br>
            <a:r>
              <a:rPr lang="de-DE" sz="2000" dirty="0" err="1" smtClean="0"/>
              <a:t>Come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GWADW also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your</a:t>
            </a:r>
            <a:r>
              <a:rPr lang="de-DE" sz="2000" dirty="0" smtClean="0"/>
              <a:t> </a:t>
            </a:r>
            <a:r>
              <a:rPr lang="de-DE" sz="2000" dirty="0" err="1" smtClean="0"/>
              <a:t>problems</a:t>
            </a:r>
            <a:endParaRPr lang="de-DE" sz="2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smtClean="0"/>
              <a:t>Long lunch </a:t>
            </a:r>
            <a:r>
              <a:rPr lang="de-DE" sz="2800" dirty="0" err="1" smtClean="0"/>
              <a:t>breaks</a:t>
            </a:r>
            <a:r>
              <a:rPr lang="de-DE" sz="2800" dirty="0" smtClean="0"/>
              <a:t> </a:t>
            </a:r>
            <a:r>
              <a:rPr lang="de-DE" sz="2800" dirty="0" err="1" smtClean="0"/>
              <a:t>good</a:t>
            </a:r>
            <a:r>
              <a:rPr lang="de-DE" sz="2800" dirty="0" smtClean="0"/>
              <a:t> </a:t>
            </a:r>
            <a:r>
              <a:rPr lang="de-DE" sz="2800" dirty="0" err="1" smtClean="0"/>
              <a:t>for</a:t>
            </a:r>
            <a:r>
              <a:rPr lang="de-DE" sz="2800" dirty="0" smtClean="0"/>
              <a:t> informal </a:t>
            </a:r>
            <a:r>
              <a:rPr lang="de-DE" sz="2800" dirty="0" err="1" smtClean="0"/>
              <a:t>discussions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000" dirty="0" smtClean="0"/>
              <a:t>(</a:t>
            </a:r>
            <a:r>
              <a:rPr lang="de-DE" sz="2000" dirty="0" err="1" smtClean="0"/>
              <a:t>here</a:t>
            </a:r>
            <a:r>
              <a:rPr lang="de-DE" sz="2000" dirty="0" smtClean="0"/>
              <a:t> </a:t>
            </a:r>
            <a:r>
              <a:rPr lang="de-DE" sz="2000" dirty="0" err="1" smtClean="0"/>
              <a:t>you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allowed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talk</a:t>
            </a:r>
            <a:r>
              <a:rPr lang="de-DE" sz="2000" dirty="0" smtClean="0"/>
              <a:t>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lunch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dinner</a:t>
            </a:r>
            <a:r>
              <a:rPr lang="de-DE" sz="2000" dirty="0" smtClean="0"/>
              <a:t>)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err="1" smtClean="0"/>
              <a:t>Instead</a:t>
            </a:r>
            <a:r>
              <a:rPr lang="de-DE" sz="2800" dirty="0" smtClean="0"/>
              <a:t>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conclusions</a:t>
            </a:r>
            <a:r>
              <a:rPr lang="de-DE" sz="2800" dirty="0" smtClean="0"/>
              <a:t>, </a:t>
            </a:r>
            <a:r>
              <a:rPr lang="de-DE" sz="2800" dirty="0" err="1" smtClean="0"/>
              <a:t>post</a:t>
            </a:r>
            <a:r>
              <a:rPr lang="de-DE" sz="2800" dirty="0" smtClean="0"/>
              <a:t> </a:t>
            </a:r>
            <a:r>
              <a:rPr lang="de-DE" sz="2800" dirty="0" err="1" smtClean="0"/>
              <a:t>remaining</a:t>
            </a:r>
            <a:r>
              <a:rPr lang="de-DE" sz="2800" dirty="0" smtClean="0"/>
              <a:t> </a:t>
            </a:r>
            <a:br>
              <a:rPr lang="de-DE" sz="2800" dirty="0" smtClean="0"/>
            </a:br>
            <a:r>
              <a:rPr lang="de-DE" sz="2800" dirty="0" err="1" smtClean="0"/>
              <a:t>questions</a:t>
            </a:r>
            <a:r>
              <a:rPr lang="de-DE" sz="2800" dirty="0" smtClean="0"/>
              <a:t>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discuss</a:t>
            </a:r>
            <a:r>
              <a:rPr lang="de-DE" sz="2800" dirty="0" smtClean="0"/>
              <a:t> </a:t>
            </a:r>
            <a:r>
              <a:rPr lang="de-DE" sz="2800" dirty="0" err="1" smtClean="0"/>
              <a:t>at</a:t>
            </a:r>
            <a:r>
              <a:rPr lang="de-DE" sz="2800" dirty="0" smtClean="0"/>
              <a:t> </a:t>
            </a:r>
            <a:r>
              <a:rPr lang="de-DE" sz="2800" dirty="0" err="1" smtClean="0"/>
              <a:t>posters</a:t>
            </a:r>
            <a:endParaRPr lang="de-DE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de-DE" sz="2800" dirty="0" err="1" smtClean="0"/>
              <a:t>Advance</a:t>
            </a:r>
            <a:r>
              <a:rPr lang="de-DE" sz="2800" dirty="0" smtClean="0"/>
              <a:t> </a:t>
            </a:r>
            <a:r>
              <a:rPr lang="de-DE" sz="2800" dirty="0" err="1" smtClean="0"/>
              <a:t>discussions</a:t>
            </a:r>
            <a:r>
              <a:rPr lang="de-DE" sz="2800" dirty="0" smtClean="0"/>
              <a:t> </a:t>
            </a:r>
            <a:r>
              <a:rPr lang="de-DE" sz="2800" dirty="0" err="1" smtClean="0"/>
              <a:t>to</a:t>
            </a:r>
            <a:r>
              <a:rPr lang="de-DE" sz="2800" dirty="0" smtClean="0"/>
              <a:t> </a:t>
            </a:r>
            <a:r>
              <a:rPr lang="de-DE" sz="2800" dirty="0" err="1" smtClean="0"/>
              <a:t>times</a:t>
            </a:r>
            <a:r>
              <a:rPr lang="de-DE" sz="2800" dirty="0" smtClean="0"/>
              <a:t> </a:t>
            </a:r>
            <a:r>
              <a:rPr lang="de-DE" sz="2800" dirty="0" err="1" smtClean="0"/>
              <a:t>when</a:t>
            </a:r>
            <a:r>
              <a:rPr lang="de-DE" sz="2800" dirty="0" smtClean="0"/>
              <a:t> </a:t>
            </a:r>
            <a:r>
              <a:rPr lang="de-DE" sz="2800" dirty="0" err="1" smtClean="0"/>
              <a:t>people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still </a:t>
            </a:r>
            <a:r>
              <a:rPr lang="de-DE" sz="2800" dirty="0" err="1" smtClean="0"/>
              <a:t>fresh</a:t>
            </a:r>
            <a:endParaRPr lang="de-DE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de-DE" sz="2800" dirty="0" smtClean="0"/>
          </a:p>
          <a:p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39552" y="5941149"/>
            <a:ext cx="5400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400" dirty="0"/>
          </a:p>
          <a:p>
            <a:r>
              <a:rPr lang="de-DE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Syd</a:t>
            </a:r>
            <a:r>
              <a:rPr lang="de-DE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  <a:r>
              <a:rPr lang="de-DE" sz="32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If</a:t>
            </a:r>
            <a:r>
              <a:rPr lang="de-DE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it</a:t>
            </a:r>
            <a:r>
              <a:rPr lang="de-DE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ain‘t</a:t>
            </a:r>
            <a:r>
              <a:rPr lang="de-DE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broke</a:t>
            </a:r>
            <a:r>
              <a:rPr lang="de-DE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don‘t</a:t>
            </a:r>
            <a:r>
              <a:rPr lang="de-DE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fix </a:t>
            </a:r>
            <a:r>
              <a:rPr lang="de-DE" sz="32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it</a:t>
            </a:r>
            <a:endParaRPr lang="de-DE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8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7584" y="585192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sz="4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</a:t>
            </a:r>
            <a:r>
              <a:rPr lang="de-DE" sz="40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artist´s</a:t>
            </a:r>
            <a:r>
              <a:rPr lang="de-DE" sz="4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summary</a:t>
            </a:r>
            <a:endParaRPr lang="de-DE" sz="40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68580" indent="0">
              <a:buNone/>
            </a:pPr>
            <a:endParaRPr lang="de-DE" sz="40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68580" indent="0">
              <a:buNone/>
            </a:pPr>
            <a:endParaRPr lang="de-DE" sz="40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286000" y="287906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3200" dirty="0">
                <a:latin typeface="Script MT Bold" pitchFamily="66" charset="0"/>
              </a:rPr>
              <a:t>´</a:t>
            </a:r>
            <a:r>
              <a:rPr lang="de-DE" sz="3200" dirty="0" err="1">
                <a:latin typeface="Script MT Bold" pitchFamily="66" charset="0"/>
              </a:rPr>
              <a:t>Twas</a:t>
            </a:r>
            <a:r>
              <a:rPr lang="de-DE" sz="3200" dirty="0">
                <a:latin typeface="Script MT Bold" pitchFamily="66" charset="0"/>
              </a:rPr>
              <a:t> </a:t>
            </a:r>
            <a:r>
              <a:rPr lang="de-DE" sz="3200" dirty="0" err="1">
                <a:latin typeface="Script MT Bold" pitchFamily="66" charset="0"/>
              </a:rPr>
              <a:t>once</a:t>
            </a:r>
            <a:r>
              <a:rPr lang="de-DE" sz="3200" dirty="0">
                <a:latin typeface="Script MT Bold" pitchFamily="66" charset="0"/>
              </a:rPr>
              <a:t> „will </a:t>
            </a:r>
            <a:r>
              <a:rPr lang="de-DE" sz="3200" dirty="0" err="1">
                <a:latin typeface="Script MT Bold" pitchFamily="66" charset="0"/>
              </a:rPr>
              <a:t>be</a:t>
            </a:r>
            <a:r>
              <a:rPr lang="de-DE" sz="3200" dirty="0">
                <a:latin typeface="Script MT Bold" pitchFamily="66" charset="0"/>
              </a:rPr>
              <a:t>“; </a:t>
            </a:r>
            <a:br>
              <a:rPr lang="de-DE" sz="3200" dirty="0">
                <a:latin typeface="Script MT Bold" pitchFamily="66" charset="0"/>
              </a:rPr>
            </a:br>
            <a:r>
              <a:rPr lang="de-DE" sz="3200" dirty="0" err="1">
                <a:latin typeface="Script MT Bold" pitchFamily="66" charset="0"/>
              </a:rPr>
              <a:t>its</a:t>
            </a:r>
            <a:r>
              <a:rPr lang="de-DE" sz="3200" dirty="0">
                <a:latin typeface="Script MT Bold" pitchFamily="66" charset="0"/>
              </a:rPr>
              <a:t> </a:t>
            </a:r>
            <a:r>
              <a:rPr lang="de-DE" sz="3200" dirty="0" err="1">
                <a:latin typeface="Script MT Bold" pitchFamily="66" charset="0"/>
              </a:rPr>
              <a:t>now</a:t>
            </a:r>
            <a:r>
              <a:rPr lang="de-DE" sz="3200" dirty="0">
                <a:latin typeface="Script MT Bold" pitchFamily="66" charset="0"/>
              </a:rPr>
              <a:t> </a:t>
            </a:r>
            <a:r>
              <a:rPr lang="de-DE" sz="3200" dirty="0" err="1">
                <a:latin typeface="Script MT Bold" pitchFamily="66" charset="0"/>
              </a:rPr>
              <a:t>being</a:t>
            </a:r>
            <a:r>
              <a:rPr lang="de-DE" sz="3200" dirty="0">
                <a:latin typeface="Script MT Bold" pitchFamily="66" charset="0"/>
              </a:rPr>
              <a:t> </a:t>
            </a:r>
            <a:r>
              <a:rPr lang="de-DE" sz="3200" dirty="0" err="1">
                <a:latin typeface="Script MT Bold" pitchFamily="66" charset="0"/>
              </a:rPr>
              <a:t>done</a:t>
            </a:r>
            <a:r>
              <a:rPr lang="de-DE" sz="3200" dirty="0">
                <a:latin typeface="Script MT Bold" pitchFamily="66" charset="0"/>
              </a:rPr>
              <a:t>.</a:t>
            </a:r>
            <a:br>
              <a:rPr lang="de-DE" sz="3200" dirty="0">
                <a:latin typeface="Script MT Bold" pitchFamily="66" charset="0"/>
              </a:rPr>
            </a:br>
            <a:r>
              <a:rPr lang="de-DE" sz="3200" dirty="0" err="1">
                <a:latin typeface="Script MT Bold" pitchFamily="66" charset="0"/>
              </a:rPr>
              <a:t>What</a:t>
            </a:r>
            <a:r>
              <a:rPr lang="de-DE" sz="3200" dirty="0">
                <a:latin typeface="Script MT Bold" pitchFamily="66" charset="0"/>
              </a:rPr>
              <a:t> </a:t>
            </a:r>
            <a:r>
              <a:rPr lang="de-DE" sz="3200" dirty="0" err="1">
                <a:latin typeface="Script MT Bold" pitchFamily="66" charset="0"/>
              </a:rPr>
              <a:t>once</a:t>
            </a:r>
            <a:r>
              <a:rPr lang="de-DE" sz="3200" dirty="0">
                <a:latin typeface="Script MT Bold" pitchFamily="66" charset="0"/>
              </a:rPr>
              <a:t> was „</a:t>
            </a:r>
            <a:r>
              <a:rPr lang="de-DE" sz="3200" dirty="0" err="1">
                <a:latin typeface="Script MT Bold" pitchFamily="66" charset="0"/>
              </a:rPr>
              <a:t>now</a:t>
            </a:r>
            <a:r>
              <a:rPr lang="de-DE" sz="3200" dirty="0">
                <a:latin typeface="Script MT Bold" pitchFamily="66" charset="0"/>
              </a:rPr>
              <a:t>“ </a:t>
            </a:r>
            <a:br>
              <a:rPr lang="de-DE" sz="3200" dirty="0">
                <a:latin typeface="Script MT Bold" pitchFamily="66" charset="0"/>
              </a:rPr>
            </a:br>
            <a:r>
              <a:rPr lang="de-DE" sz="3200" dirty="0" err="1">
                <a:latin typeface="Script MT Bold" pitchFamily="66" charset="0"/>
              </a:rPr>
              <a:t>is</a:t>
            </a:r>
            <a:r>
              <a:rPr lang="de-DE" sz="3200" dirty="0">
                <a:latin typeface="Script MT Bold" pitchFamily="66" charset="0"/>
              </a:rPr>
              <a:t> </a:t>
            </a:r>
            <a:r>
              <a:rPr lang="de-DE" sz="3200" dirty="0" err="1">
                <a:latin typeface="Script MT Bold" pitchFamily="66" charset="0"/>
              </a:rPr>
              <a:t>long</a:t>
            </a:r>
            <a:r>
              <a:rPr lang="de-DE" sz="3200" dirty="0">
                <a:latin typeface="Script MT Bold" pitchFamily="66" charset="0"/>
              </a:rPr>
              <a:t> </a:t>
            </a:r>
            <a:r>
              <a:rPr lang="de-DE" sz="3200" dirty="0" err="1">
                <a:latin typeface="Script MT Bold" pitchFamily="66" charset="0"/>
              </a:rPr>
              <a:t>since</a:t>
            </a:r>
            <a:r>
              <a:rPr lang="de-DE" sz="3200" dirty="0">
                <a:latin typeface="Script MT Bold" pitchFamily="66" charset="0"/>
              </a:rPr>
              <a:t> </a:t>
            </a:r>
            <a:r>
              <a:rPr lang="de-DE" sz="3200" dirty="0" err="1">
                <a:latin typeface="Script MT Bold" pitchFamily="66" charset="0"/>
              </a:rPr>
              <a:t>gone</a:t>
            </a:r>
            <a:r>
              <a:rPr lang="de-DE" sz="3200" dirty="0">
                <a:latin typeface="Script MT Bold" pitchFamily="66" charset="0"/>
              </a:rPr>
              <a:t>.</a:t>
            </a:r>
          </a:p>
        </p:txBody>
      </p:sp>
      <p:cxnSp>
        <p:nvCxnSpPr>
          <p:cNvPr id="5" name="Gerade Verbindung 4"/>
          <p:cNvCxnSpPr/>
          <p:nvPr/>
        </p:nvCxnSpPr>
        <p:spPr>
          <a:xfrm flipH="1">
            <a:off x="-252536" y="1340768"/>
            <a:ext cx="6264696" cy="0"/>
          </a:xfrm>
          <a:prstGeom prst="line">
            <a:avLst/>
          </a:prstGeom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5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11560" y="116632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Let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us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thank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the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organizers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b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this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great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workshop</a:t>
            </a:r>
            <a:r>
              <a:rPr lang="de-DE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…</a:t>
            </a:r>
            <a:endParaRPr lang="de-DE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t="7226" r="13023" b="22969"/>
          <a:stretch/>
        </p:blipFill>
        <p:spPr>
          <a:xfrm>
            <a:off x="611560" y="1619999"/>
            <a:ext cx="3672008" cy="47077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7508" r="22754" b="24082"/>
          <a:stretch/>
        </p:blipFill>
        <p:spPr>
          <a:xfrm>
            <a:off x="4896000" y="1656000"/>
            <a:ext cx="3813634" cy="467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4" y="1490816"/>
            <a:ext cx="3867894" cy="515719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12168"/>
            <a:ext cx="3867894" cy="5157192"/>
          </a:xfrm>
          <a:prstGeom prst="rect">
            <a:avLst/>
          </a:prstGeom>
        </p:spPr>
      </p:pic>
      <p:sp>
        <p:nvSpPr>
          <p:cNvPr id="6" name="Inhaltsplatzhalter 1"/>
          <p:cNvSpPr txBox="1">
            <a:spLocks/>
          </p:cNvSpPr>
          <p:nvPr/>
        </p:nvSpPr>
        <p:spPr>
          <a:xfrm>
            <a:off x="611560" y="116632"/>
            <a:ext cx="7772400" cy="4572000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>
              <a:buFont typeface="Wingdings"/>
              <a:buNone/>
            </a:pPr>
            <a:endParaRPr lang="de-DE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44342" y="143601"/>
            <a:ext cx="6863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…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for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a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really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enjoyable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week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and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perfect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32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logistics</a:t>
            </a:r>
            <a:r>
              <a:rPr lang="de-DE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!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10494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7384"/>
            <a:ext cx="5184576" cy="6912768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0"/>
            <a:ext cx="1639094" cy="117364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148064" y="2783830"/>
            <a:ext cx="411202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 err="1" smtClean="0">
                <a:solidFill>
                  <a:srgbClr val="DC8238"/>
                </a:solidFill>
              </a:rPr>
              <a:t>Have</a:t>
            </a:r>
            <a:r>
              <a:rPr lang="de-DE" sz="3200" dirty="0" smtClean="0">
                <a:solidFill>
                  <a:srgbClr val="DC8238"/>
                </a:solidFill>
              </a:rPr>
              <a:t> a </a:t>
            </a:r>
            <a:r>
              <a:rPr lang="de-DE" sz="3200" dirty="0" err="1" smtClean="0">
                <a:solidFill>
                  <a:srgbClr val="DC8238"/>
                </a:solidFill>
              </a:rPr>
              <a:t>good</a:t>
            </a:r>
            <a:r>
              <a:rPr lang="de-DE" sz="3200" dirty="0" smtClean="0">
                <a:solidFill>
                  <a:srgbClr val="DC8238"/>
                </a:solidFill>
              </a:rPr>
              <a:t> </a:t>
            </a:r>
            <a:r>
              <a:rPr lang="de-DE" sz="3200" dirty="0" err="1" smtClean="0">
                <a:solidFill>
                  <a:srgbClr val="DC8238"/>
                </a:solidFill>
              </a:rPr>
              <a:t>trip</a:t>
            </a:r>
            <a:r>
              <a:rPr lang="de-DE" sz="3200" dirty="0" smtClean="0">
                <a:solidFill>
                  <a:srgbClr val="DC8238"/>
                </a:solidFill>
              </a:rPr>
              <a:t> </a:t>
            </a:r>
            <a:r>
              <a:rPr lang="de-DE" sz="3200" dirty="0" err="1" smtClean="0">
                <a:solidFill>
                  <a:srgbClr val="DC8238"/>
                </a:solidFill>
              </a:rPr>
              <a:t>home</a:t>
            </a:r>
            <a:r>
              <a:rPr lang="de-DE" sz="3200" dirty="0" smtClean="0">
                <a:solidFill>
                  <a:srgbClr val="DC8238"/>
                </a:solidFill>
              </a:rPr>
              <a:t> </a:t>
            </a:r>
            <a:br>
              <a:rPr lang="de-DE" sz="3200" dirty="0" smtClean="0">
                <a:solidFill>
                  <a:srgbClr val="DC8238"/>
                </a:solidFill>
              </a:rPr>
            </a:br>
            <a:r>
              <a:rPr lang="de-DE" sz="3200" dirty="0">
                <a:solidFill>
                  <a:srgbClr val="DC8238"/>
                </a:solidFill>
              </a:rPr>
              <a:t>S</a:t>
            </a:r>
            <a:r>
              <a:rPr lang="de-DE" sz="3200" dirty="0" smtClean="0">
                <a:solidFill>
                  <a:srgbClr val="DC8238"/>
                </a:solidFill>
              </a:rPr>
              <a:t>ee </a:t>
            </a:r>
            <a:r>
              <a:rPr lang="de-DE" sz="3200" dirty="0" err="1" smtClean="0">
                <a:solidFill>
                  <a:srgbClr val="DC8238"/>
                </a:solidFill>
              </a:rPr>
              <a:t>you</a:t>
            </a:r>
            <a:r>
              <a:rPr lang="de-DE" sz="3200" dirty="0" smtClean="0">
                <a:solidFill>
                  <a:srgbClr val="DC8238"/>
                </a:solidFill>
              </a:rPr>
              <a:t> </a:t>
            </a:r>
            <a:r>
              <a:rPr lang="de-DE" sz="3200" dirty="0" err="1" smtClean="0">
                <a:solidFill>
                  <a:srgbClr val="DC8238"/>
                </a:solidFill>
              </a:rPr>
              <a:t>next</a:t>
            </a:r>
            <a:r>
              <a:rPr lang="de-DE" sz="3200" dirty="0" smtClean="0">
                <a:solidFill>
                  <a:srgbClr val="DC8238"/>
                </a:solidFill>
              </a:rPr>
              <a:t> </a:t>
            </a:r>
            <a:r>
              <a:rPr lang="de-DE" sz="3200" dirty="0" err="1" smtClean="0">
                <a:solidFill>
                  <a:srgbClr val="DC8238"/>
                </a:solidFill>
              </a:rPr>
              <a:t>year</a:t>
            </a:r>
            <a:endParaRPr lang="de-DE" sz="3200" dirty="0" smtClean="0">
              <a:solidFill>
                <a:srgbClr val="DC8238"/>
              </a:solidFill>
            </a:endParaRPr>
          </a:p>
          <a:p>
            <a:pPr algn="ctr"/>
            <a:r>
              <a:rPr lang="de-DE" sz="3200" dirty="0" smtClean="0">
                <a:solidFill>
                  <a:srgbClr val="DC8238"/>
                </a:solidFill>
              </a:rPr>
              <a:t>on Hawaii</a:t>
            </a:r>
          </a:p>
          <a:p>
            <a:pPr algn="ctr"/>
            <a:r>
              <a:rPr lang="de-DE" sz="3200" dirty="0" smtClean="0">
                <a:solidFill>
                  <a:srgbClr val="DC8238"/>
                </a:solidFill>
                <a:sym typeface="Wingdings" pitchFamily="2" charset="2"/>
              </a:rPr>
              <a:t></a:t>
            </a:r>
            <a:endParaRPr lang="de-DE" sz="3200" dirty="0">
              <a:solidFill>
                <a:srgbClr val="DC82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0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44016" y="225152"/>
            <a:ext cx="8420472" cy="4572000"/>
          </a:xfrm>
        </p:spPr>
        <p:txBody>
          <a:bodyPr/>
          <a:lstStyle/>
          <a:p>
            <a:pPr marL="68580" indent="0">
              <a:buNone/>
            </a:pPr>
            <a:r>
              <a:rPr lang="de-DE" sz="40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How</a:t>
            </a:r>
            <a:r>
              <a:rPr lang="de-DE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to</a:t>
            </a:r>
            <a:r>
              <a:rPr lang="de-DE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summarise</a:t>
            </a:r>
            <a:r>
              <a:rPr lang="de-DE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?</a:t>
            </a:r>
            <a:endParaRPr lang="de-DE" sz="40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Inhaltsplatzhalter 1"/>
          <p:cNvSpPr txBox="1">
            <a:spLocks/>
          </p:cNvSpPr>
          <p:nvPr/>
        </p:nvSpPr>
        <p:spPr>
          <a:xfrm>
            <a:off x="467544" y="2241376"/>
            <a:ext cx="7772400" cy="4572000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68580" indent="0">
              <a:buFont typeface="Wingdings"/>
              <a:buNone/>
            </a:pPr>
            <a:r>
              <a:rPr lang="en-GB" dirty="0" smtClean="0"/>
              <a:t>GWADW workshops have ( at least) two aspects worth summarizing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the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surroundings</a:t>
            </a:r>
            <a:endParaRPr lang="de-DE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de-DE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tx2">
                    <a:lumMod val="50000"/>
                  </a:schemeClr>
                </a:solidFill>
              </a:rPr>
              <a:t>the scientific aspects (chronologically)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901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3537016" cy="2652762"/>
          </a:xfrm>
        </p:spPr>
      </p:pic>
      <p:sp>
        <p:nvSpPr>
          <p:cNvPr id="6" name="Rechteck 5"/>
          <p:cNvSpPr/>
          <p:nvPr/>
        </p:nvSpPr>
        <p:spPr>
          <a:xfrm>
            <a:off x="3995936" y="377369"/>
            <a:ext cx="21210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de-DE" sz="4000" dirty="0" err="1" smtClean="0">
                <a:solidFill>
                  <a:srgbClr val="FF0000"/>
                </a:solidFill>
              </a:rPr>
              <a:t>Excellent</a:t>
            </a:r>
            <a:r>
              <a:rPr lang="de-DE" sz="4000" dirty="0" smtClean="0">
                <a:solidFill>
                  <a:srgbClr val="FF0000"/>
                </a:solidFill>
              </a:rPr>
              <a:t/>
            </a:r>
            <a:br>
              <a:rPr lang="de-DE" sz="4000" dirty="0" smtClean="0">
                <a:solidFill>
                  <a:srgbClr val="FF0000"/>
                </a:solidFill>
              </a:rPr>
            </a:br>
            <a:r>
              <a:rPr lang="de-DE" sz="4000" dirty="0" err="1" smtClean="0">
                <a:solidFill>
                  <a:srgbClr val="FF0000"/>
                </a:solidFill>
              </a:rPr>
              <a:t>food</a:t>
            </a:r>
            <a:endParaRPr lang="de-DE" sz="4000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3221166"/>
            <a:ext cx="9144000" cy="364159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92" y="-171400"/>
            <a:ext cx="253752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0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-36512" y="764704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sz="3600" dirty="0" err="1" smtClean="0">
                <a:solidFill>
                  <a:schemeClr val="tx2">
                    <a:lumMod val="50000"/>
                  </a:schemeClr>
                </a:solidFill>
              </a:rPr>
              <a:t>Lessons</a:t>
            </a:r>
            <a:r>
              <a:rPr lang="de-DE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3600" dirty="0" err="1" smtClean="0">
                <a:solidFill>
                  <a:schemeClr val="tx2">
                    <a:lumMod val="50000"/>
                  </a:schemeClr>
                </a:solidFill>
              </a:rPr>
              <a:t>learned</a:t>
            </a:r>
            <a:endParaRPr lang="de-DE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54" y="1839856"/>
            <a:ext cx="7014838" cy="497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482650922"/>
              </p:ext>
            </p:extLst>
          </p:nvPr>
        </p:nvGraphicFramePr>
        <p:xfrm>
          <a:off x="2411760" y="-187176"/>
          <a:ext cx="4344144" cy="2752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6875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27584" y="404664"/>
            <a:ext cx="7772400" cy="4572000"/>
          </a:xfrm>
        </p:spPr>
        <p:txBody>
          <a:bodyPr/>
          <a:lstStyle/>
          <a:p>
            <a:pPr marL="68580" indent="0">
              <a:buNone/>
            </a:pPr>
            <a:r>
              <a:rPr lang="de-DE" sz="4000" dirty="0" err="1" smtClean="0">
                <a:solidFill>
                  <a:schemeClr val="tx2">
                    <a:lumMod val="50000"/>
                  </a:schemeClr>
                </a:solidFill>
              </a:rPr>
              <a:t>Lessons</a:t>
            </a:r>
            <a:r>
              <a:rPr lang="de-DE" sz="4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4000" dirty="0" err="1" smtClean="0">
                <a:solidFill>
                  <a:schemeClr val="tx2">
                    <a:lumMod val="50000"/>
                  </a:schemeClr>
                </a:solidFill>
              </a:rPr>
              <a:t>learned</a:t>
            </a:r>
            <a:r>
              <a:rPr lang="de-DE" sz="40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marL="68580" indent="0">
              <a:buNone/>
            </a:pPr>
            <a:endParaRPr lang="de-DE" dirty="0"/>
          </a:p>
          <a:p>
            <a:pPr>
              <a:buFont typeface="Wingdings" pitchFamily="2" charset="2"/>
              <a:buChar char="Ø"/>
            </a:pPr>
            <a:r>
              <a:rPr lang="de-DE" dirty="0" err="1" smtClean="0"/>
              <a:t>We</a:t>
            </a:r>
            <a:r>
              <a:rPr lang="de-DE" dirty="0" smtClean="0"/>
              <a:t> all </a:t>
            </a:r>
            <a:r>
              <a:rPr lang="de-DE" dirty="0" err="1" smtClean="0"/>
              <a:t>had</a:t>
            </a:r>
            <a:r>
              <a:rPr lang="de-DE" dirty="0" smtClean="0"/>
              <a:t>, </a:t>
            </a:r>
            <a:r>
              <a:rPr lang="de-DE" dirty="0" err="1" smtClean="0"/>
              <a:t>have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will </a:t>
            </a:r>
            <a:r>
              <a:rPr lang="de-DE" dirty="0" smtClean="0"/>
              <a:t>all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same </a:t>
            </a:r>
            <a:r>
              <a:rPr lang="de-DE" dirty="0" err="1" smtClean="0"/>
              <a:t>problems</a:t>
            </a:r>
            <a:r>
              <a:rPr lang="de-DE" dirty="0" smtClean="0"/>
              <a:t> in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detectors</a:t>
            </a:r>
            <a:r>
              <a:rPr lang="de-DE" dirty="0" smtClean="0"/>
              <a:t>. </a:t>
            </a:r>
            <a:r>
              <a:rPr lang="de-DE" dirty="0" err="1" smtClean="0"/>
              <a:t>Let´s</a:t>
            </a:r>
            <a:r>
              <a:rPr lang="de-DE" dirty="0" smtClean="0"/>
              <a:t> </a:t>
            </a:r>
            <a:r>
              <a:rPr lang="de-DE" dirty="0" err="1" smtClean="0"/>
              <a:t>distribute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solve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together</a:t>
            </a:r>
            <a:r>
              <a:rPr lang="de-DE" dirty="0" smtClean="0"/>
              <a:t>.</a:t>
            </a:r>
          </a:p>
          <a:p>
            <a:pPr>
              <a:buFont typeface="Wingdings" pitchFamily="2" charset="2"/>
              <a:buChar char="Ø"/>
            </a:pPr>
            <a:endParaRPr lang="de-DE" dirty="0" smtClean="0"/>
          </a:p>
          <a:p>
            <a:pPr>
              <a:buFont typeface="Wingdings" pitchFamily="2" charset="2"/>
              <a:buChar char="Ø"/>
            </a:pPr>
            <a:r>
              <a:rPr lang="de-DE" dirty="0" err="1" smtClean="0"/>
              <a:t>Learn</a:t>
            </a:r>
            <a:r>
              <a:rPr lang="de-DE" dirty="0" smtClean="0"/>
              <a:t> </a:t>
            </a:r>
            <a:r>
              <a:rPr lang="de-DE" dirty="0" err="1" smtClean="0"/>
              <a:t>lessons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Clio </a:t>
            </a:r>
            <a:r>
              <a:rPr lang="de-DE" dirty="0" err="1" smtClean="0"/>
              <a:t>and</a:t>
            </a:r>
            <a:r>
              <a:rPr lang="de-DE" dirty="0" smtClean="0"/>
              <a:t> LCGT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3rd </a:t>
            </a:r>
            <a:r>
              <a:rPr lang="de-DE" dirty="0" err="1" smtClean="0"/>
              <a:t>generation</a:t>
            </a:r>
            <a:endParaRPr lang="de-DE" dirty="0" smtClean="0"/>
          </a:p>
          <a:p>
            <a:pPr lvl="1">
              <a:buFont typeface="Wingdings" pitchFamily="2" charset="2"/>
              <a:buChar char="Ø"/>
            </a:pPr>
            <a:r>
              <a:rPr lang="de-DE" dirty="0" smtClean="0"/>
              <a:t>Underground </a:t>
            </a:r>
            <a:r>
              <a:rPr lang="de-DE" dirty="0" err="1" smtClean="0"/>
              <a:t>operation</a:t>
            </a:r>
            <a:endParaRPr lang="de-DE" dirty="0" smtClean="0"/>
          </a:p>
          <a:p>
            <a:pPr lvl="1">
              <a:buFont typeface="Wingdings" pitchFamily="2" charset="2"/>
              <a:buChar char="Ø"/>
            </a:pPr>
            <a:r>
              <a:rPr lang="de-DE" dirty="0" err="1" smtClean="0"/>
              <a:t>Cryogenic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019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52936"/>
            <a:ext cx="5220816" cy="3915612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5" y="476672"/>
            <a:ext cx="3003798" cy="400506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923928" y="1537628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FF0000"/>
                </a:solidFill>
              </a:rPr>
              <a:t>An </a:t>
            </a:r>
            <a:r>
              <a:rPr lang="de-DE" sz="2800" dirty="0" err="1" smtClean="0">
                <a:solidFill>
                  <a:srgbClr val="FF0000"/>
                </a:solidFill>
              </a:rPr>
              <a:t>abundance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of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good</a:t>
            </a:r>
            <a:r>
              <a:rPr lang="de-DE" sz="2800" dirty="0" smtClean="0">
                <a:solidFill>
                  <a:srgbClr val="FF0000"/>
                </a:solidFill>
              </a:rPr>
              <a:t> </a:t>
            </a:r>
            <a:r>
              <a:rPr lang="de-DE" sz="2800" dirty="0" err="1" smtClean="0">
                <a:solidFill>
                  <a:srgbClr val="FF0000"/>
                </a:solidFill>
              </a:rPr>
              <a:t>wine</a:t>
            </a:r>
            <a:r>
              <a:rPr lang="de-DE" sz="2800" dirty="0" smtClean="0">
                <a:solidFill>
                  <a:srgbClr val="FF0000"/>
                </a:solidFill>
              </a:rPr>
              <a:t>…</a:t>
            </a:r>
            <a:endParaRPr lang="de-DE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83567" y="332656"/>
            <a:ext cx="6585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de-DE" sz="3600" dirty="0" smtClean="0">
                <a:solidFill>
                  <a:schemeClr val="tx2">
                    <a:lumMod val="50000"/>
                  </a:schemeClr>
                </a:solidFill>
              </a:rPr>
              <a:t>… </a:t>
            </a:r>
            <a:r>
              <a:rPr lang="de-DE" sz="3600" dirty="0" err="1" smtClean="0">
                <a:solidFill>
                  <a:schemeClr val="tx2">
                    <a:lumMod val="50000"/>
                  </a:schemeClr>
                </a:solidFill>
              </a:rPr>
              <a:t>leading</a:t>
            </a:r>
            <a:r>
              <a:rPr lang="de-DE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3600" dirty="0" err="1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de-DE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3600" dirty="0" err="1" smtClean="0">
                <a:solidFill>
                  <a:schemeClr val="tx2">
                    <a:lumMod val="50000"/>
                  </a:schemeClr>
                </a:solidFill>
              </a:rPr>
              <a:t>another</a:t>
            </a:r>
            <a:r>
              <a:rPr lang="de-DE" sz="3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3600" dirty="0" err="1" smtClean="0">
                <a:solidFill>
                  <a:schemeClr val="tx2">
                    <a:lumMod val="50000"/>
                  </a:schemeClr>
                </a:solidFill>
              </a:rPr>
              <a:t>Lesson</a:t>
            </a:r>
            <a:r>
              <a:rPr lang="de-DE" sz="36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  <a:endParaRPr lang="de-DE" sz="3600" dirty="0">
              <a:solidFill>
                <a:schemeClr val="tx2">
                  <a:lumMod val="50000"/>
                </a:schemeClr>
              </a:solidFill>
            </a:endParaRPr>
          </a:p>
          <a:p>
            <a:pPr marL="68580" indent="0">
              <a:buNone/>
            </a:pP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39552" y="1052736"/>
            <a:ext cx="6729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/>
              <a:t>Internationality</a:t>
            </a:r>
            <a:r>
              <a:rPr lang="de-DE" sz="2400" dirty="0" smtClean="0"/>
              <a:t> i s </a:t>
            </a:r>
            <a:r>
              <a:rPr lang="de-DE" sz="2400" dirty="0" err="1" smtClean="0"/>
              <a:t>important</a:t>
            </a:r>
            <a:r>
              <a:rPr lang="de-DE" sz="2400" dirty="0" smtClean="0"/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learn</a:t>
            </a:r>
            <a:r>
              <a:rPr lang="de-DE" sz="2400" dirty="0" smtClean="0"/>
              <a:t> </a:t>
            </a:r>
            <a:r>
              <a:rPr lang="de-DE" sz="2400" dirty="0" err="1" smtClean="0"/>
              <a:t>new</a:t>
            </a:r>
            <a:r>
              <a:rPr lang="de-DE" sz="2400" dirty="0" smtClean="0"/>
              <a:t> </a:t>
            </a:r>
            <a:r>
              <a:rPr lang="de-DE" sz="2400" dirty="0" err="1" smtClean="0"/>
              <a:t>things</a:t>
            </a:r>
            <a:r>
              <a:rPr lang="de-DE" sz="2400" dirty="0" smtClean="0"/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400" dirty="0" err="1" smtClean="0"/>
              <a:t>What</a:t>
            </a:r>
            <a:r>
              <a:rPr lang="de-DE" sz="2400" dirty="0" smtClean="0"/>
              <a:t> </a:t>
            </a:r>
            <a:r>
              <a:rPr lang="de-DE" sz="2400" dirty="0" err="1" smtClean="0"/>
              <a:t>is</a:t>
            </a:r>
            <a:r>
              <a:rPr lang="de-DE" sz="2400" dirty="0" smtClean="0"/>
              <a:t> </a:t>
            </a:r>
            <a:r>
              <a:rPr lang="de-DE" sz="2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</a:t>
            </a:r>
            <a:r>
              <a:rPr lang="de-DE" sz="24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lanking</a:t>
            </a:r>
            <a:r>
              <a:rPr lang="de-DE" sz="2400" dirty="0" smtClean="0"/>
              <a:t>?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363779" y="2360899"/>
            <a:ext cx="2989294" cy="2968749"/>
            <a:chOff x="1800225" y="3212975"/>
            <a:chExt cx="2989294" cy="296874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225" y="3212975"/>
              <a:ext cx="2989294" cy="2968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1882222" y="5805264"/>
              <a:ext cx="2473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bg1"/>
                  </a:solidFill>
                </a:rPr>
                <a:t>Everyone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knows</a:t>
              </a:r>
              <a:r>
                <a:rPr lang="de-DE" dirty="0" smtClean="0">
                  <a:solidFill>
                    <a:schemeClr val="bg1"/>
                  </a:solidFill>
                </a:rPr>
                <a:t> a </a:t>
              </a:r>
              <a:r>
                <a:rPr lang="de-DE" dirty="0" err="1" smtClean="0">
                  <a:solidFill>
                    <a:schemeClr val="bg1"/>
                  </a:solidFill>
                </a:rPr>
                <a:t>plank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15865"/>
            <a:ext cx="5260032" cy="394502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08816"/>
            <a:ext cx="5260032" cy="39450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15865"/>
            <a:ext cx="5260032" cy="394502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563888" y="5949280"/>
            <a:ext cx="4006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Planking</a:t>
            </a:r>
            <a:r>
              <a:rPr lang="de-DE" dirty="0" smtClean="0"/>
              <a:t>= </a:t>
            </a:r>
            <a:r>
              <a:rPr lang="de-DE" dirty="0" err="1" smtClean="0"/>
              <a:t>pretend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a </a:t>
            </a:r>
            <a:r>
              <a:rPr lang="de-DE" dirty="0" err="1" smtClean="0"/>
              <a:t>plank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 err="1" smtClean="0"/>
              <a:t>Australian</a:t>
            </a:r>
            <a:r>
              <a:rPr lang="de-DE" dirty="0" smtClean="0"/>
              <a:t> national </a:t>
            </a:r>
            <a:r>
              <a:rPr lang="de-DE" dirty="0" err="1" smtClean="0"/>
              <a:t>sport</a:t>
            </a:r>
            <a:r>
              <a:rPr lang="de-DE" dirty="0" smtClean="0"/>
              <a:t>)</a:t>
            </a:r>
          </a:p>
          <a:p>
            <a:r>
              <a:rPr lang="de-DE" dirty="0" smtClean="0"/>
              <a:t>[</a:t>
            </a:r>
            <a:r>
              <a:rPr lang="de-DE" dirty="0" err="1" smtClean="0"/>
              <a:t>shown</a:t>
            </a:r>
            <a:r>
              <a:rPr lang="de-DE" dirty="0" smtClean="0"/>
              <a:t> </a:t>
            </a:r>
            <a:r>
              <a:rPr lang="de-DE" dirty="0" err="1" smtClean="0"/>
              <a:t>here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alcohol</a:t>
            </a:r>
            <a:r>
              <a:rPr lang="de-DE" dirty="0" smtClean="0"/>
              <a:t> </a:t>
            </a:r>
            <a:r>
              <a:rPr lang="de-DE" dirty="0" err="1" smtClean="0"/>
              <a:t>enhancement</a:t>
            </a:r>
            <a:r>
              <a:rPr lang="de-DE" dirty="0" smtClean="0"/>
              <a:t>]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563888" y="6021288"/>
            <a:ext cx="1869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Classical</a:t>
            </a:r>
            <a:r>
              <a:rPr lang="de-DE" dirty="0" smtClean="0"/>
              <a:t> </a:t>
            </a:r>
            <a:r>
              <a:rPr lang="de-DE" dirty="0" err="1" smtClean="0"/>
              <a:t>Planking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6037007" y="5949280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Squeezed</a:t>
            </a:r>
            <a:r>
              <a:rPr lang="de-DE" dirty="0" smtClean="0"/>
              <a:t> </a:t>
            </a:r>
            <a:r>
              <a:rPr lang="de-DE" dirty="0" err="1" smtClean="0"/>
              <a:t>Planking</a:t>
            </a:r>
            <a:endParaRPr lang="de-DE" dirty="0" smtClean="0"/>
          </a:p>
          <a:p>
            <a:r>
              <a:rPr lang="de-DE" dirty="0" err="1" smtClean="0"/>
              <a:t>Using</a:t>
            </a:r>
            <a:r>
              <a:rPr lang="de-DE" dirty="0" smtClean="0"/>
              <a:t> expert </a:t>
            </a:r>
            <a:r>
              <a:rPr lang="de-DE" dirty="0" err="1" smtClean="0"/>
              <a:t>squeezing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6804248" y="1556792"/>
            <a:ext cx="2180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Image </a:t>
            </a:r>
            <a:r>
              <a:rPr lang="de-DE" dirty="0" err="1" smtClean="0"/>
              <a:t>credit</a:t>
            </a:r>
            <a:r>
              <a:rPr lang="de-DE" dirty="0" smtClean="0"/>
              <a:t>: Connor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683568" y="332656"/>
            <a:ext cx="6585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0">
              <a:buNone/>
            </a:pPr>
            <a:r>
              <a:rPr lang="de-DE" sz="3600" dirty="0" smtClean="0">
                <a:solidFill>
                  <a:srgbClr val="FF0000"/>
                </a:solidFill>
              </a:rPr>
              <a:t>… </a:t>
            </a:r>
            <a:r>
              <a:rPr lang="de-DE" sz="3600" dirty="0" err="1" smtClean="0">
                <a:solidFill>
                  <a:srgbClr val="FF0000"/>
                </a:solidFill>
              </a:rPr>
              <a:t>leading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to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another</a:t>
            </a:r>
            <a:r>
              <a:rPr lang="de-DE" sz="3600" dirty="0" smtClean="0">
                <a:solidFill>
                  <a:srgbClr val="FF0000"/>
                </a:solidFill>
              </a:rPr>
              <a:t> </a:t>
            </a:r>
            <a:r>
              <a:rPr lang="de-DE" sz="3600" dirty="0" err="1" smtClean="0">
                <a:solidFill>
                  <a:srgbClr val="FF0000"/>
                </a:solidFill>
              </a:rPr>
              <a:t>Lesson</a:t>
            </a:r>
            <a:r>
              <a:rPr lang="de-DE" sz="3600" dirty="0" smtClean="0">
                <a:solidFill>
                  <a:srgbClr val="FF0000"/>
                </a:solidFill>
              </a:rPr>
              <a:t>:</a:t>
            </a:r>
            <a:endParaRPr lang="de-DE" sz="3600" dirty="0">
              <a:solidFill>
                <a:srgbClr val="FF0000"/>
              </a:solidFill>
            </a:endParaRPr>
          </a:p>
          <a:p>
            <a:pPr marL="6858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4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apetus">
  <a:themeElements>
    <a:clrScheme name="Iapetus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Iapetus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Iapetus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956</Words>
  <Application>Microsoft Office PowerPoint</Application>
  <PresentationFormat>Bildschirmpräsentation (4:3)</PresentationFormat>
  <Paragraphs>218</Paragraphs>
  <Slides>32</Slides>
  <Notes>14</Notes>
  <HiddenSlides>0</HiddenSlides>
  <MMClips>1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4" baseType="lpstr">
      <vt:lpstr>Iapetus</vt:lpstr>
      <vt:lpstr>Bitmap Image</vt:lpstr>
      <vt:lpstr>GWADW 2011 gravitational Waves Advanced Detectors Workshop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GWADW 2011 gravitational Waves Advanced Detectors Workshop</dc:title>
  <dc:creator>Harald Lück</dc:creator>
  <cp:lastModifiedBy>Harald Lück</cp:lastModifiedBy>
  <cp:revision>201</cp:revision>
  <dcterms:created xsi:type="dcterms:W3CDTF">2011-05-23T13:29:24Z</dcterms:created>
  <dcterms:modified xsi:type="dcterms:W3CDTF">2011-05-27T22:16:07Z</dcterms:modified>
</cp:coreProperties>
</file>