
<file path=[Content_Types].xml><?xml version="1.0" encoding="utf-8"?>
<Types xmlns="http://schemas.openxmlformats.org/package/2006/content-types"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s/slide22.xml" ContentType="application/vnd.openxmlformats-officedocument.presentationml.slide+xml"/>
  <Override PartName="/ppt/slides/slide28.xml" ContentType="application/vnd.openxmlformats-officedocument.presentationml.slide+xml"/>
  <Override PartName="/ppt/theme/theme2.xml" ContentType="application/vnd.openxmlformats-officedocument.theme+xml"/>
  <Override PartName="/ppt/slides/slide2.xml" ContentType="application/vnd.openxmlformats-officedocument.presentationml.slide+xml"/>
  <Override PartName="/docProps/app.xml" ContentType="application/vnd.openxmlformats-officedocument.extended-properties+xml"/>
  <Override PartName="/ppt/notesSlides/notesSlide9.xml" ContentType="application/vnd.openxmlformats-officedocument.presentationml.notesSlide+xml"/>
  <Override PartName="/ppt/embeddings/Microsoft___9.bin" ContentType="application/vnd.openxmlformats-officedocument.oleObject"/>
  <Override PartName="/ppt/slides/slide11.xml" ContentType="application/vnd.openxmlformats-officedocument.presentationml.slide+xml"/>
  <Override PartName="/ppt/slides/slide18.xml" ContentType="application/vnd.openxmlformats-officedocument.presentationml.slide+xml"/>
  <Override PartName="/ppt/embeddings/Microsoft___2.bin" ContentType="application/vnd.openxmlformats-officedocument.oleObject"/>
  <Override PartName="/ppt/slideLayouts/slideLayout3.xml" ContentType="application/vnd.openxmlformats-officedocument.presentationml.slideLayout+xml"/>
  <Override PartName="/ppt/slides/slide21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23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3.xml" ContentType="application/vnd.openxmlformats-officedocument.presentationml.notesSlide+xml"/>
  <Override PartName="/ppt/embeddings/Microsoft___6.bin" ContentType="application/vnd.openxmlformats-officedocument.oleObject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Default Extension="xml" ContentType="application/xml"/>
  <Override PartName="/ppt/slides/slide7.xml" ContentType="application/vnd.openxmlformats-officedocument.presentationml.slide+xml"/>
  <Override PartName="/ppt/slides/slide26.xml" ContentType="application/vnd.openxmlformats-officedocument.presentationml.slide+xml"/>
  <Override PartName="/ppt/slideMasters/slideMaster1.xml" ContentType="application/vnd.openxmlformats-officedocument.presentationml.slideMaster+xml"/>
  <Override PartName="/ppt/viewProps.xml" ContentType="application/vnd.openxmlformats-officedocument.presentationml.viewProps+xml"/>
  <Default Extension="wmf" ContentType="image/x-wmf"/>
  <Override PartName="/ppt/notesSlides/notesSlide7.xml" ContentType="application/vnd.openxmlformats-officedocument.presentationml.notesSlide+xml"/>
  <Override PartName="/ppt/slides/slide25.xml" ContentType="application/vnd.openxmlformats-officedocument.presentationml.slide+xml"/>
  <Override PartName="/ppt/notesSlides/notesSlide4.xml" ContentType="application/vnd.openxmlformats-officedocument.presentationml.notes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embeddings/Microsoft___1.bin" ContentType="application/vnd.openxmlformats-officedocument.oleObject"/>
  <Override PartName="/ppt/embeddings/Microsoft___5.bin" ContentType="application/vnd.openxmlformats-officedocument.oleObject"/>
  <Default Extension="pict" ContentType="image/pict"/>
  <Override PartName="/ppt/notesSlides/notesSlide6.xml" ContentType="application/vnd.openxmlformats-officedocument.presentationml.notesSlide+xml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5.xml" ContentType="application/vnd.openxmlformats-officedocument.presentationml.notesSlide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embeddings/Microsoft___4.bin" ContentType="application/vnd.openxmlformats-officedocument.oleObject"/>
  <Override PartName="/ppt/notesSlides/notesSlide1.xml" ContentType="application/vnd.openxmlformats-officedocument.presentationml.notesSlide+xml"/>
  <Override PartName="/ppt/theme/theme1.xml" ContentType="application/vnd.openxmlformats-officedocument.theme+xml"/>
  <Override PartName="/ppt/slideLayouts/slideLayout6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5.xml" ContentType="application/vnd.openxmlformats-officedocument.presentationml.slide+xml"/>
  <Override PartName="/ppt/slides/slide10.xml" ContentType="application/vnd.openxmlformats-officedocument.presentationml.slide+xml"/>
  <Override PartName="/ppt/slideLayouts/slideLayout7.xml" ContentType="application/vnd.openxmlformats-officedocument.presentationml.slideLayout+xml"/>
  <Override PartName="/ppt/embeddings/Microsoft___3.bin" ContentType="application/vnd.openxmlformats-officedocument.oleObject"/>
  <Override PartName="/ppt/presProps.xml" ContentType="application/vnd.openxmlformats-officedocument.presentationml.presProps+xml"/>
  <Default Extension="jpeg" ContentType="image/jpeg"/>
  <Default Extension="vml" ContentType="application/vnd.openxmlformats-officedocument.vmlDrawing"/>
  <Default Extension="png" ContentType="image/png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embeddings/Microsoft___7.bin" ContentType="application/vnd.openxmlformats-officedocument.oleObject"/>
  <Override PartName="/ppt/slides/slide27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ppt/slides/slide8.xml" ContentType="application/vnd.openxmlformats-officedocument.presentationml.slide+xml"/>
  <Override PartName="/ppt/slides/slide15.xml" ContentType="application/vnd.openxmlformats-officedocument.presentationml.slide+xml"/>
  <Default Extension="bin" ContentType="application/vnd.openxmlformats-officedocument.presentationml.printerSettings"/>
  <Override PartName="/ppt/notesSlides/notesSlide10.xml" ContentType="application/vnd.openxmlformats-officedocument.presentationml.notesSlide+xml"/>
  <Default Extension="rels" ContentType="application/vnd.openxmlformats-package.relationships+xml"/>
  <Override PartName="/ppt/slides/slide9.xml" ContentType="application/vnd.openxmlformats-officedocument.presentationml.slide+xml"/>
  <Override PartName="/ppt/slides/slide24.xml" ContentType="application/vnd.openxmlformats-officedocument.presentationml.slide+xml"/>
  <Override PartName="/ppt/embeddings/Microsoft___8.bin" ContentType="application/vnd.openxmlformats-officedocument.oleObject"/>
  <Override PartName="/ppt/slides/slide6.xml" ContentType="application/vnd.openxmlformats-officedocument.presentationml.slide+xml"/>
  <Override PartName="/ppt/slides/slide16.xml" ContentType="application/vnd.openxmlformats-officedocument.presentationml.slide+xml"/>
  <Default Extension="pdf" ContentType="application/pdf"/>
  <Override PartName="/ppt/slides/slide19.xml" ContentType="application/vnd.openxmlformats-officedocument.presentationml.slide+xml"/>
  <Override PartName="/ppt/slides/slide12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9" r:id="rId1"/>
  </p:sldMasterIdLst>
  <p:notesMasterIdLst>
    <p:notesMasterId r:id="rId30"/>
  </p:notesMasterIdLst>
  <p:sldIdLst>
    <p:sldId id="286" r:id="rId2"/>
    <p:sldId id="318" r:id="rId3"/>
    <p:sldId id="299" r:id="rId4"/>
    <p:sldId id="296" r:id="rId5"/>
    <p:sldId id="270" r:id="rId6"/>
    <p:sldId id="314" r:id="rId7"/>
    <p:sldId id="323" r:id="rId8"/>
    <p:sldId id="322" r:id="rId9"/>
    <p:sldId id="319" r:id="rId10"/>
    <p:sldId id="308" r:id="rId11"/>
    <p:sldId id="321" r:id="rId12"/>
    <p:sldId id="303" r:id="rId13"/>
    <p:sldId id="298" r:id="rId14"/>
    <p:sldId id="297" r:id="rId15"/>
    <p:sldId id="300" r:id="rId16"/>
    <p:sldId id="302" r:id="rId17"/>
    <p:sldId id="316" r:id="rId18"/>
    <p:sldId id="324" r:id="rId19"/>
    <p:sldId id="317" r:id="rId20"/>
    <p:sldId id="313" r:id="rId21"/>
    <p:sldId id="260" r:id="rId22"/>
    <p:sldId id="262" r:id="rId23"/>
    <p:sldId id="264" r:id="rId24"/>
    <p:sldId id="304" r:id="rId25"/>
    <p:sldId id="325" r:id="rId26"/>
    <p:sldId id="291" r:id="rId27"/>
    <p:sldId id="311" r:id="rId28"/>
    <p:sldId id="320" r:id="rId29"/>
  </p:sldIdLst>
  <p:sldSz cx="9144000" cy="6858000" type="screen4x3"/>
  <p:notesSz cx="6858000" cy="9144000"/>
  <p:defaultTextStyle>
    <a:defPPr>
      <a:defRPr lang="ja-JP"/>
    </a:defPPr>
    <a:lvl1pPr algn="l" rtl="0" fontAlgn="base">
      <a:spcBef>
        <a:spcPct val="0"/>
      </a:spcBef>
      <a:spcAft>
        <a:spcPct val="0"/>
      </a:spcAft>
      <a:defRPr kumimoji="1" sz="2400" kern="1200">
        <a:solidFill>
          <a:srgbClr val="008000"/>
        </a:solidFill>
        <a:latin typeface="Times" pitchFamily="64" charset="0"/>
        <a:ea typeface="ＤＦＰ中楷書体" pitchFamily="64" charset="-128"/>
        <a:cs typeface="ＤＦＰ中楷書体" pitchFamily="64" charset="-128"/>
      </a:defRPr>
    </a:lvl1pPr>
    <a:lvl2pPr marL="457200" algn="l" rtl="0" fontAlgn="base">
      <a:spcBef>
        <a:spcPct val="0"/>
      </a:spcBef>
      <a:spcAft>
        <a:spcPct val="0"/>
      </a:spcAft>
      <a:defRPr kumimoji="1" sz="2400" kern="1200">
        <a:solidFill>
          <a:srgbClr val="008000"/>
        </a:solidFill>
        <a:latin typeface="Times" pitchFamily="64" charset="0"/>
        <a:ea typeface="ＤＦＰ中楷書体" pitchFamily="64" charset="-128"/>
        <a:cs typeface="ＤＦＰ中楷書体" pitchFamily="64" charset="-128"/>
      </a:defRPr>
    </a:lvl2pPr>
    <a:lvl3pPr marL="914400" algn="l" rtl="0" fontAlgn="base">
      <a:spcBef>
        <a:spcPct val="0"/>
      </a:spcBef>
      <a:spcAft>
        <a:spcPct val="0"/>
      </a:spcAft>
      <a:defRPr kumimoji="1" sz="2400" kern="1200">
        <a:solidFill>
          <a:srgbClr val="008000"/>
        </a:solidFill>
        <a:latin typeface="Times" pitchFamily="64" charset="0"/>
        <a:ea typeface="ＤＦＰ中楷書体" pitchFamily="64" charset="-128"/>
        <a:cs typeface="ＤＦＰ中楷書体" pitchFamily="64" charset="-128"/>
      </a:defRPr>
    </a:lvl3pPr>
    <a:lvl4pPr marL="1371600" algn="l" rtl="0" fontAlgn="base">
      <a:spcBef>
        <a:spcPct val="0"/>
      </a:spcBef>
      <a:spcAft>
        <a:spcPct val="0"/>
      </a:spcAft>
      <a:defRPr kumimoji="1" sz="2400" kern="1200">
        <a:solidFill>
          <a:srgbClr val="008000"/>
        </a:solidFill>
        <a:latin typeface="Times" pitchFamily="64" charset="0"/>
        <a:ea typeface="ＤＦＰ中楷書体" pitchFamily="64" charset="-128"/>
        <a:cs typeface="ＤＦＰ中楷書体" pitchFamily="64" charset="-128"/>
      </a:defRPr>
    </a:lvl4pPr>
    <a:lvl5pPr marL="1828800" algn="l" rtl="0" fontAlgn="base">
      <a:spcBef>
        <a:spcPct val="0"/>
      </a:spcBef>
      <a:spcAft>
        <a:spcPct val="0"/>
      </a:spcAft>
      <a:defRPr kumimoji="1" sz="2400" kern="1200">
        <a:solidFill>
          <a:srgbClr val="008000"/>
        </a:solidFill>
        <a:latin typeface="Times" pitchFamily="64" charset="0"/>
        <a:ea typeface="ＤＦＰ中楷書体" pitchFamily="64" charset="-128"/>
        <a:cs typeface="ＤＦＰ中楷書体" pitchFamily="64" charset="-128"/>
      </a:defRPr>
    </a:lvl5pPr>
    <a:lvl6pPr marL="2286000" algn="l" defTabSz="457200" rtl="0" eaLnBrk="1" latinLnBrk="0" hangingPunct="1">
      <a:defRPr kumimoji="1" sz="2400" kern="1200">
        <a:solidFill>
          <a:srgbClr val="008000"/>
        </a:solidFill>
        <a:latin typeface="Times" pitchFamily="64" charset="0"/>
        <a:ea typeface="ＤＦＰ中楷書体" pitchFamily="64" charset="-128"/>
        <a:cs typeface="ＤＦＰ中楷書体" pitchFamily="64" charset="-128"/>
      </a:defRPr>
    </a:lvl6pPr>
    <a:lvl7pPr marL="2743200" algn="l" defTabSz="457200" rtl="0" eaLnBrk="1" latinLnBrk="0" hangingPunct="1">
      <a:defRPr kumimoji="1" sz="2400" kern="1200">
        <a:solidFill>
          <a:srgbClr val="008000"/>
        </a:solidFill>
        <a:latin typeface="Times" pitchFamily="64" charset="0"/>
        <a:ea typeface="ＤＦＰ中楷書体" pitchFamily="64" charset="-128"/>
        <a:cs typeface="ＤＦＰ中楷書体" pitchFamily="64" charset="-128"/>
      </a:defRPr>
    </a:lvl7pPr>
    <a:lvl8pPr marL="3200400" algn="l" defTabSz="457200" rtl="0" eaLnBrk="1" latinLnBrk="0" hangingPunct="1">
      <a:defRPr kumimoji="1" sz="2400" kern="1200">
        <a:solidFill>
          <a:srgbClr val="008000"/>
        </a:solidFill>
        <a:latin typeface="Times" pitchFamily="64" charset="0"/>
        <a:ea typeface="ＤＦＰ中楷書体" pitchFamily="64" charset="-128"/>
        <a:cs typeface="ＤＦＰ中楷書体" pitchFamily="64" charset="-128"/>
      </a:defRPr>
    </a:lvl8pPr>
    <a:lvl9pPr marL="3657600" algn="l" defTabSz="457200" rtl="0" eaLnBrk="1" latinLnBrk="0" hangingPunct="1">
      <a:defRPr kumimoji="1" sz="2400" kern="1200">
        <a:solidFill>
          <a:srgbClr val="008000"/>
        </a:solidFill>
        <a:latin typeface="Times" pitchFamily="64" charset="0"/>
        <a:ea typeface="ＤＦＰ中楷書体" pitchFamily="64" charset="-128"/>
        <a:cs typeface="ＤＦＰ中楷書体" pitchFamily="64" charset="-128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prnPr/>
  <p:clrMru>
    <a:srgbClr val="E8E8E8"/>
    <a:srgbClr val="E4E4E4"/>
    <a:srgbClr val="035733"/>
    <a:srgbClr val="FF8000"/>
    <a:srgbClr val="E3E3E3"/>
    <a:srgbClr val="FF0000"/>
    <a:srgbClr val="0000FF"/>
    <a:srgbClr val="66FF66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5620"/>
    <p:restoredTop sz="94660"/>
  </p:normalViewPr>
  <p:slideViewPr>
    <p:cSldViewPr>
      <p:cViewPr>
        <p:scale>
          <a:sx n="75" d="100"/>
          <a:sy n="75" d="100"/>
        </p:scale>
        <p:origin x="-440" y="-368"/>
      </p:cViewPr>
      <p:guideLst>
        <p:guide orient="horz" pos="4319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5" Type="http://schemas.openxmlformats.org/officeDocument/2006/relationships/tableStyles" Target="tableStyles.xml"/><Relationship Id="rId31" Type="http://schemas.openxmlformats.org/officeDocument/2006/relationships/printerSettings" Target="printerSettings/printerSettings1.bin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" Type="http://schemas.openxmlformats.org/officeDocument/2006/relationships/slideMaster" Target="slideMasters/slideMaster1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0" Type="http://schemas.openxmlformats.org/officeDocument/2006/relationships/slide" Target="slides/slide9.xml"/><Relationship Id="rId32" Type="http://schemas.openxmlformats.org/officeDocument/2006/relationships/presProps" Target="presProps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9" Type="http://schemas.openxmlformats.org/officeDocument/2006/relationships/slide" Target="slides/slide8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7" Type="http://schemas.openxmlformats.org/officeDocument/2006/relationships/slide" Target="slides/slide26.xml"/><Relationship Id="rId14" Type="http://schemas.openxmlformats.org/officeDocument/2006/relationships/slide" Target="slides/slide13.xml"/><Relationship Id="rId23" Type="http://schemas.openxmlformats.org/officeDocument/2006/relationships/slide" Target="slides/slide22.xml"/><Relationship Id="rId4" Type="http://schemas.openxmlformats.org/officeDocument/2006/relationships/slide" Target="slides/slide3.xml"/><Relationship Id="rId28" Type="http://schemas.openxmlformats.org/officeDocument/2006/relationships/slide" Target="slides/slide27.xml"/><Relationship Id="rId26" Type="http://schemas.openxmlformats.org/officeDocument/2006/relationships/slide" Target="slides/slide25.xml"/><Relationship Id="rId30" Type="http://schemas.openxmlformats.org/officeDocument/2006/relationships/notesMaster" Target="notesMasters/notesMaster1.xml"/><Relationship Id="rId11" Type="http://schemas.openxmlformats.org/officeDocument/2006/relationships/slide" Target="slides/slide10.xml"/><Relationship Id="rId29" Type="http://schemas.openxmlformats.org/officeDocument/2006/relationships/slide" Target="slides/slide28.xml"/><Relationship Id="rId6" Type="http://schemas.openxmlformats.org/officeDocument/2006/relationships/slide" Target="slides/slide5.xml"/><Relationship Id="rId16" Type="http://schemas.openxmlformats.org/officeDocument/2006/relationships/slide" Target="slides/slide15.xml"/><Relationship Id="rId3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9" Type="http://schemas.openxmlformats.org/officeDocument/2006/relationships/slide" Target="slides/slide18.xml"/><Relationship Id="rId20" Type="http://schemas.openxmlformats.org/officeDocument/2006/relationships/slide" Target="slides/slide19.xml"/><Relationship Id="rId22" Type="http://schemas.openxmlformats.org/officeDocument/2006/relationships/slide" Target="slides/slide21.xml"/><Relationship Id="rId21" Type="http://schemas.openxmlformats.org/officeDocument/2006/relationships/slide" Target="slides/slide20.xml"/><Relationship Id="rId2" Type="http://schemas.openxmlformats.org/officeDocument/2006/relationships/slide" Target="slides/slide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5.pict"/><Relationship Id="rId1" Type="http://schemas.openxmlformats.org/officeDocument/2006/relationships/image" Target="../media/image4.pict"/></Relationships>
</file>

<file path=ppt/drawings/_rels/vmlDrawing2.vml.rels><?xml version="1.0" encoding="UTF-8" standalone="yes"?>
<Relationships xmlns="http://schemas.openxmlformats.org/package/2006/relationships"><Relationship Id="rId4" Type="http://schemas.openxmlformats.org/officeDocument/2006/relationships/image" Target="../media/image38.pict"/><Relationship Id="rId1" Type="http://schemas.openxmlformats.org/officeDocument/2006/relationships/image" Target="../media/image35.pict"/><Relationship Id="rId2" Type="http://schemas.openxmlformats.org/officeDocument/2006/relationships/image" Target="../media/image36.pict"/><Relationship Id="rId3" Type="http://schemas.openxmlformats.org/officeDocument/2006/relationships/image" Target="../media/image37.pict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ict"/><Relationship Id="rId3" Type="http://schemas.openxmlformats.org/officeDocument/2006/relationships/image" Target="../media/image41.pict"/><Relationship Id="rId1" Type="http://schemas.openxmlformats.org/officeDocument/2006/relationships/image" Target="../media/image39.pict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Arial" pitchFamily="64" charset="0"/>
                <a:ea typeface="ＭＳ Ｐゴシック" pitchFamily="64" charset="-128"/>
                <a:cs typeface="ＭＳ Ｐゴシック" pitchFamily="64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Arial" pitchFamily="64" charset="0"/>
                <a:ea typeface="ＭＳ Ｐゴシック" pitchFamily="64" charset="-128"/>
                <a:cs typeface="ＭＳ Ｐゴシック" pitchFamily="64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</a:t>
            </a:r>
            <a:r>
              <a:rPr lang="en-US" altLang="ja-JP"/>
              <a:t> </a:t>
            </a:r>
            <a:r>
              <a:rPr lang="ja-JP" altLang="en-US"/>
              <a:t>テキストの書式設定</a:t>
            </a:r>
            <a:endParaRPr lang="en-US" altLang="ja-JP"/>
          </a:p>
          <a:p>
            <a:pPr lvl="1"/>
            <a:r>
              <a:rPr lang="ja-JP" altLang="en-US"/>
              <a:t>第</a:t>
            </a:r>
            <a:r>
              <a:rPr lang="en-US" altLang="ja-JP"/>
              <a:t> 2 </a:t>
            </a:r>
            <a:r>
              <a:rPr lang="ja-JP" altLang="en-US"/>
              <a:t>レベル</a:t>
            </a:r>
            <a:endParaRPr lang="en-US" altLang="ja-JP"/>
          </a:p>
          <a:p>
            <a:pPr lvl="2"/>
            <a:r>
              <a:rPr lang="ja-JP" altLang="en-US"/>
              <a:t>第</a:t>
            </a:r>
            <a:r>
              <a:rPr lang="en-US" altLang="ja-JP"/>
              <a:t> 3 </a:t>
            </a:r>
            <a:r>
              <a:rPr lang="ja-JP" altLang="en-US"/>
              <a:t>レベル</a:t>
            </a:r>
            <a:endParaRPr lang="en-US" altLang="ja-JP"/>
          </a:p>
          <a:p>
            <a:pPr lvl="3"/>
            <a:r>
              <a:rPr lang="ja-JP" altLang="en-US"/>
              <a:t>第</a:t>
            </a:r>
            <a:r>
              <a:rPr lang="en-US" altLang="ja-JP"/>
              <a:t> 4 </a:t>
            </a:r>
            <a:r>
              <a:rPr lang="ja-JP" altLang="en-US"/>
              <a:t>レベル</a:t>
            </a:r>
            <a:endParaRPr lang="en-US" altLang="ja-JP"/>
          </a:p>
          <a:p>
            <a:pPr lvl="4"/>
            <a:r>
              <a:rPr lang="ja-JP" altLang="en-US"/>
              <a:t>第</a:t>
            </a:r>
            <a:r>
              <a:rPr lang="en-US" altLang="ja-JP"/>
              <a:t> 5 </a:t>
            </a:r>
            <a:r>
              <a:rPr lang="ja-JP" altLang="en-US"/>
              <a:t>レベル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Arial" pitchFamily="64" charset="0"/>
                <a:ea typeface="ＭＳ Ｐゴシック" pitchFamily="64" charset="-128"/>
                <a:cs typeface="ＭＳ Ｐゴシック" pitchFamily="64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Arial" pitchFamily="64" charset="0"/>
                <a:ea typeface="ＭＳ Ｐゴシック" pitchFamily="64" charset="-128"/>
                <a:cs typeface="ＭＳ Ｐゴシック" pitchFamily="64" charset="-128"/>
              </a:defRPr>
            </a:lvl1pPr>
          </a:lstStyle>
          <a:p>
            <a:pPr>
              <a:defRPr/>
            </a:pPr>
            <a:fld id="{6594C92B-FD3C-4A30-BBFB-8457B7F0C4F7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itchFamily="32" charset="0"/>
        <a:ea typeface="ＭＳ Ｐゴシック" pitchFamily="32" charset="-128"/>
        <a:cs typeface="ＭＳ Ｐゴシック" pitchFamily="32" charset="-128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itchFamily="32" charset="0"/>
        <a:ea typeface="ＭＳ Ｐゴシック" pitchFamily="32" charset="-128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itchFamily="32" charset="0"/>
        <a:ea typeface="ＭＳ Ｐゴシック" pitchFamily="32" charset="-128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itchFamily="32" charset="0"/>
        <a:ea typeface="ＭＳ Ｐゴシック" pitchFamily="32" charset="-128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itchFamily="32" charset="0"/>
        <a:ea typeface="ＭＳ Ｐゴシック" pitchFamily="32" charset="-128"/>
        <a:cs typeface="+mn-cs"/>
      </a:defRPr>
    </a:lvl5pPr>
    <a:lvl6pPr marL="22860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A79B89C-F7DC-46EB-AA3F-1B399F19C10C}" type="slidenum">
              <a:rPr lang="en-US" altLang="ja-JP"/>
              <a:pPr/>
              <a:t>1</a:t>
            </a:fld>
            <a:endParaRPr lang="en-US" altLang="ja-JP"/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ja-JP" altLang="en-US">
              <a:latin typeface="Arial" pitchFamily="64" charset="0"/>
              <a:ea typeface="ＭＳ Ｐゴシック" pitchFamily="64" charset="-128"/>
              <a:cs typeface="ＭＳ Ｐゴシック" pitchFamily="64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6A63E5C-3701-46C0-B24A-EB13442FBDF5}" type="slidenum">
              <a:rPr lang="en-US" altLang="ja-JP"/>
              <a:pPr/>
              <a:t>26</a:t>
            </a:fld>
            <a:endParaRPr lang="en-US" altLang="ja-JP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ja-JP" altLang="en-US">
              <a:latin typeface="Arial" pitchFamily="64" charset="0"/>
              <a:ea typeface="ＭＳ Ｐゴシック" pitchFamily="64" charset="-128"/>
              <a:cs typeface="ＭＳ Ｐゴシック" pitchFamily="64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05B4D0E-8709-466C-A3CA-01B42CAFED61}" type="slidenum">
              <a:rPr lang="en-US" altLang="ja-JP"/>
              <a:pPr/>
              <a:t>2</a:t>
            </a:fld>
            <a:endParaRPr lang="en-US" altLang="ja-JP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ja-JP" altLang="en-US">
              <a:latin typeface="Arial" pitchFamily="64" charset="0"/>
              <a:ea typeface="ＭＳ Ｐゴシック" pitchFamily="64" charset="-128"/>
              <a:cs typeface="ＭＳ Ｐゴシック" pitchFamily="64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3ADC3B5-4B23-4F99-A0DD-30B69E203848}" type="slidenum">
              <a:rPr lang="en-US" altLang="ja-JP"/>
              <a:pPr/>
              <a:t>4</a:t>
            </a:fld>
            <a:endParaRPr lang="en-US" altLang="ja-JP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ja-JP" altLang="en-US">
              <a:latin typeface="Arial" pitchFamily="64" charset="0"/>
              <a:ea typeface="ＭＳ Ｐゴシック" pitchFamily="64" charset="-128"/>
              <a:cs typeface="ＭＳ Ｐゴシック" pitchFamily="64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8D62339-09CB-4556-8C61-89C33ED4A19A}" type="slidenum">
              <a:rPr lang="en-US" altLang="ja-JP"/>
              <a:pPr/>
              <a:t>5</a:t>
            </a:fld>
            <a:endParaRPr lang="en-US" altLang="ja-JP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ja-JP" altLang="en-US">
              <a:latin typeface="Arial" pitchFamily="64" charset="0"/>
              <a:ea typeface="ＭＳ Ｐゴシック" pitchFamily="64" charset="-128"/>
              <a:cs typeface="ＭＳ Ｐゴシック" pitchFamily="64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A9156FC-D243-498E-B652-DB2CE071FF4D}" type="slidenum">
              <a:rPr lang="en-US" altLang="ja-JP"/>
              <a:pPr/>
              <a:t>11</a:t>
            </a:fld>
            <a:endParaRPr lang="en-US" altLang="ja-JP"/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ja-JP" altLang="en-US">
              <a:latin typeface="Arial" pitchFamily="64" charset="0"/>
              <a:ea typeface="ＭＳ Ｐゴシック" pitchFamily="64" charset="-128"/>
              <a:cs typeface="ＭＳ Ｐゴシック" pitchFamily="64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9F8FBFA-C5B8-4D59-93C0-429635C0EE93}" type="slidenum">
              <a:rPr lang="en-US" altLang="ja-JP"/>
              <a:pPr/>
              <a:t>16</a:t>
            </a:fld>
            <a:endParaRPr lang="en-US" altLang="ja-JP"/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ja-JP" altLang="en-US">
              <a:latin typeface="Arial" pitchFamily="64" charset="0"/>
              <a:ea typeface="ＭＳ Ｐゴシック" pitchFamily="64" charset="-128"/>
              <a:cs typeface="ＭＳ Ｐゴシック" pitchFamily="64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1CF5295-28F9-44B9-A594-58FB252B69A8}" type="slidenum">
              <a:rPr lang="en-US" altLang="ja-JP"/>
              <a:pPr/>
              <a:t>21</a:t>
            </a:fld>
            <a:endParaRPr lang="en-US" altLang="ja-JP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ja-JP" altLang="en-US">
              <a:latin typeface="Arial" pitchFamily="64" charset="0"/>
              <a:ea typeface="ＭＳ Ｐゴシック" pitchFamily="64" charset="-128"/>
              <a:cs typeface="ＭＳ Ｐゴシック" pitchFamily="64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55F10BD-5AE4-4051-A099-02D758B55CB7}" type="slidenum">
              <a:rPr lang="en-US" altLang="ja-JP"/>
              <a:pPr/>
              <a:t>22</a:t>
            </a:fld>
            <a:endParaRPr lang="en-US" altLang="ja-JP"/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ja-JP" altLang="en-US">
              <a:latin typeface="Arial" pitchFamily="64" charset="0"/>
              <a:ea typeface="ＭＳ Ｐゴシック" pitchFamily="64" charset="-128"/>
              <a:cs typeface="ＭＳ Ｐゴシック" pitchFamily="64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8DEE607-47E4-49D0-9A8C-5129A758CCD9}" type="slidenum">
              <a:rPr lang="en-US" altLang="ja-JP"/>
              <a:pPr/>
              <a:t>23</a:t>
            </a:fld>
            <a:endParaRPr lang="en-US" altLang="ja-JP"/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ja-JP" altLang="en-US">
              <a:latin typeface="Arial" pitchFamily="64" charset="0"/>
              <a:ea typeface="ＭＳ Ｐゴシック" pitchFamily="64" charset="-128"/>
              <a:cs typeface="ＭＳ Ｐゴシック" pitchFamily="64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背景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9" name="Rectangle 3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/>
              <a:t>マスタ</a:t>
            </a:r>
            <a:r>
              <a:rPr lang="en-US" altLang="ja-JP"/>
              <a:t> </a:t>
            </a:r>
            <a:r>
              <a:rPr lang="ja-JP" altLang="en-US"/>
              <a:t>タイトルの書式設定</a:t>
            </a: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15240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ja-JP" altLang="en-US"/>
              <a:t>マスタ</a:t>
            </a:r>
            <a:r>
              <a:rPr lang="en-US" altLang="ja-JP"/>
              <a:t> </a:t>
            </a:r>
            <a:r>
              <a:rPr lang="ja-JP" altLang="en-US"/>
              <a:t>サブタイトルの書式設定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5BF010-0301-4612-9FAA-A5FC8B45FD48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F88D6F-D661-41CC-8E90-764395EB6C98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縦書きタイトル/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7086600" y="0"/>
            <a:ext cx="2133600" cy="6096000"/>
          </a:xfrm>
        </p:spPr>
        <p:txBody>
          <a:bodyPr vert="eaVert"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685800" y="0"/>
            <a:ext cx="6248400" cy="6096000"/>
          </a:xfrm>
        </p:spPr>
        <p:txBody>
          <a:bodyPr vert="eaVert"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2E97B1-00D5-4559-8A3C-088032CBA55F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402A63-886A-4C89-A1AE-84860920DBF3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セクション ヘッダ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0C8DE6-19E8-4A0D-9D80-2A0EB42DA38E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1EF296-9EAF-41BB-A14D-58F0649BF8AF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0C7243-0B8F-4FC5-8E91-273CF5FA4F11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0ABCC9-7277-4AC0-BDAE-AD44B1ABEC9A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11ED55-913F-468C-A2CF-08B02687CA58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D6502B-D6FE-4AE4-BFE4-578E5D58834E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タイトルと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 smtClean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984267-77B0-4C40-90A4-FDB3D7525FE9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7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5" Type="http://schemas.openxmlformats.org/officeDocument/2006/relationships/slideLayout" Target="../slideLayouts/slideLayout5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9" Type="http://schemas.openxmlformats.org/officeDocument/2006/relationships/slideLayout" Target="../slideLayouts/slideLayout9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背景2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447800" y="0"/>
            <a:ext cx="7772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</a:t>
            </a:r>
            <a:r>
              <a:rPr lang="en-US" altLang="ja-JP"/>
              <a:t> </a:t>
            </a:r>
            <a:r>
              <a:rPr lang="ja-JP" altLang="en-US"/>
              <a:t>タイトルの書式設定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</a:t>
            </a:r>
            <a:r>
              <a:rPr lang="en-US" altLang="ja-JP"/>
              <a:t> </a:t>
            </a:r>
            <a:r>
              <a:rPr lang="ja-JP" altLang="en-US"/>
              <a:t>テキストの書式設定</a:t>
            </a:r>
            <a:endParaRPr lang="en-US" altLang="ja-JP"/>
          </a:p>
          <a:p>
            <a:pPr lvl="1"/>
            <a:r>
              <a:rPr lang="ja-JP" altLang="en-US"/>
              <a:t>第</a:t>
            </a:r>
            <a:r>
              <a:rPr lang="en-US" altLang="ja-JP"/>
              <a:t> 2 </a:t>
            </a:r>
            <a:r>
              <a:rPr lang="ja-JP" altLang="en-US"/>
              <a:t>レベル</a:t>
            </a:r>
            <a:endParaRPr lang="en-US" altLang="ja-JP"/>
          </a:p>
          <a:p>
            <a:pPr lvl="2"/>
            <a:r>
              <a:rPr lang="ja-JP" altLang="en-US"/>
              <a:t>第</a:t>
            </a:r>
            <a:r>
              <a:rPr lang="en-US" altLang="ja-JP"/>
              <a:t> 3 </a:t>
            </a:r>
            <a:r>
              <a:rPr lang="ja-JP" altLang="en-US"/>
              <a:t>レベル</a:t>
            </a:r>
            <a:endParaRPr lang="en-US" altLang="ja-JP"/>
          </a:p>
          <a:p>
            <a:pPr lvl="3"/>
            <a:r>
              <a:rPr lang="ja-JP" altLang="en-US"/>
              <a:t>第</a:t>
            </a:r>
            <a:r>
              <a:rPr lang="en-US" altLang="ja-JP"/>
              <a:t> 4 </a:t>
            </a:r>
            <a:r>
              <a:rPr lang="ja-JP" altLang="en-US"/>
              <a:t>レベル</a:t>
            </a:r>
            <a:endParaRPr lang="en-US" altLang="ja-JP"/>
          </a:p>
          <a:p>
            <a:pPr lvl="4"/>
            <a:r>
              <a:rPr lang="ja-JP" altLang="en-US"/>
              <a:t>第</a:t>
            </a:r>
            <a:r>
              <a:rPr lang="en-US" altLang="ja-JP"/>
              <a:t> 5 </a:t>
            </a:r>
            <a:r>
              <a:rPr lang="ja-JP" altLang="en-US"/>
              <a:t>レベル</a:t>
            </a: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  <a:latin typeface="Arial" pitchFamily="64" charset="0"/>
                <a:ea typeface="ＭＳ Ｐゴシック" pitchFamily="64" charset="-128"/>
                <a:cs typeface="ＭＳ Ｐゴシック" pitchFamily="64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tx1"/>
                </a:solidFill>
                <a:latin typeface="Arial" pitchFamily="64" charset="0"/>
                <a:ea typeface="ＭＳ Ｐゴシック" pitchFamily="64" charset="-128"/>
                <a:cs typeface="ＭＳ Ｐゴシック" pitchFamily="64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  <a:latin typeface="Arial" pitchFamily="64" charset="0"/>
                <a:ea typeface="ＭＳ Ｐゴシック" pitchFamily="64" charset="-128"/>
                <a:cs typeface="ＭＳ Ｐゴシック" pitchFamily="64" charset="-128"/>
              </a:defRPr>
            </a:lvl1pPr>
          </a:lstStyle>
          <a:p>
            <a:pPr>
              <a:defRPr/>
            </a:pPr>
            <a:fld id="{CF09E0C7-8A6A-49C1-B217-C86328678FD1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kumimoji="1" sz="28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kumimoji="1" sz="2800">
          <a:solidFill>
            <a:schemeClr val="tx2"/>
          </a:solidFill>
          <a:latin typeface="Arial" pitchFamily="32" charset="0"/>
          <a:ea typeface="ＭＳ Ｐゴシック" pitchFamily="32" charset="-128"/>
          <a:cs typeface="ＭＳ Ｐゴシック" pitchFamily="32" charset="-128"/>
        </a:defRPr>
      </a:lvl2pPr>
      <a:lvl3pPr algn="l" rtl="0" fontAlgn="base">
        <a:spcBef>
          <a:spcPct val="0"/>
        </a:spcBef>
        <a:spcAft>
          <a:spcPct val="0"/>
        </a:spcAft>
        <a:defRPr kumimoji="1" sz="2800">
          <a:solidFill>
            <a:schemeClr val="tx2"/>
          </a:solidFill>
          <a:latin typeface="Arial" pitchFamily="32" charset="0"/>
          <a:ea typeface="ＭＳ Ｐゴシック" pitchFamily="32" charset="-128"/>
          <a:cs typeface="ＭＳ Ｐゴシック" pitchFamily="32" charset="-128"/>
        </a:defRPr>
      </a:lvl3pPr>
      <a:lvl4pPr algn="l" rtl="0" fontAlgn="base">
        <a:spcBef>
          <a:spcPct val="0"/>
        </a:spcBef>
        <a:spcAft>
          <a:spcPct val="0"/>
        </a:spcAft>
        <a:defRPr kumimoji="1" sz="2800">
          <a:solidFill>
            <a:schemeClr val="tx2"/>
          </a:solidFill>
          <a:latin typeface="Arial" pitchFamily="32" charset="0"/>
          <a:ea typeface="ＭＳ Ｐゴシック" pitchFamily="32" charset="-128"/>
          <a:cs typeface="ＭＳ Ｐゴシック" pitchFamily="32" charset="-128"/>
        </a:defRPr>
      </a:lvl4pPr>
      <a:lvl5pPr algn="l" rtl="0" fontAlgn="base">
        <a:spcBef>
          <a:spcPct val="0"/>
        </a:spcBef>
        <a:spcAft>
          <a:spcPct val="0"/>
        </a:spcAft>
        <a:defRPr kumimoji="1" sz="2800">
          <a:solidFill>
            <a:schemeClr val="tx2"/>
          </a:solidFill>
          <a:latin typeface="Arial" pitchFamily="32" charset="0"/>
          <a:ea typeface="ＭＳ Ｐゴシック" pitchFamily="32" charset="-128"/>
          <a:cs typeface="ＭＳ Ｐゴシック" pitchFamily="32" charset="-128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2800">
          <a:solidFill>
            <a:schemeClr val="tx2"/>
          </a:solidFill>
          <a:latin typeface="Arial" pitchFamily="32" charset="0"/>
          <a:ea typeface="ＭＳ Ｐゴシック" pitchFamily="32" charset="-128"/>
          <a:cs typeface="ＭＳ Ｐゴシック" pitchFamily="32" charset="-128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2800">
          <a:solidFill>
            <a:schemeClr val="tx2"/>
          </a:solidFill>
          <a:latin typeface="Arial" pitchFamily="32" charset="0"/>
          <a:ea typeface="ＭＳ Ｐゴシック" pitchFamily="32" charset="-128"/>
          <a:cs typeface="ＭＳ Ｐゴシック" pitchFamily="32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2800">
          <a:solidFill>
            <a:schemeClr val="tx2"/>
          </a:solidFill>
          <a:latin typeface="Arial" pitchFamily="32" charset="0"/>
          <a:ea typeface="ＭＳ Ｐゴシック" pitchFamily="32" charset="-128"/>
          <a:cs typeface="ＭＳ Ｐゴシック" pitchFamily="32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2800">
          <a:solidFill>
            <a:schemeClr val="tx2"/>
          </a:solidFill>
          <a:latin typeface="Arial" pitchFamily="32" charset="0"/>
          <a:ea typeface="ＭＳ Ｐゴシック" pitchFamily="32" charset="-128"/>
          <a:cs typeface="ＭＳ Ｐゴシック" pitchFamily="32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eg"/><Relationship Id="rId3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6" Type="http://schemas.openxmlformats.org/officeDocument/2006/relationships/image" Target="../media/image26.jpeg"/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eg"/><Relationship Id="rId3" Type="http://schemas.openxmlformats.org/officeDocument/2006/relationships/image" Target="../media/image23.pdf"/><Relationship Id="rId5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3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w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6" Type="http://schemas.openxmlformats.org/officeDocument/2006/relationships/image" Target="../media/image34.jpeg"/><Relationship Id="rId4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eg"/><Relationship Id="rId3" Type="http://schemas.openxmlformats.org/officeDocument/2006/relationships/image" Target="../media/image31.jpeg"/><Relationship Id="rId5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oleObject" Target="../embeddings/Microsoft___3.bin"/><Relationship Id="rId5" Type="http://schemas.openxmlformats.org/officeDocument/2006/relationships/oleObject" Target="../embeddings/Microsoft___4.bin"/><Relationship Id="rId7" Type="http://schemas.openxmlformats.org/officeDocument/2006/relationships/oleObject" Target="../embeddings/Microsoft___6.bin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7.xml"/><Relationship Id="rId6" Type="http://schemas.openxmlformats.org/officeDocument/2006/relationships/oleObject" Target="../embeddings/Microsoft___5.bin"/></Relationships>
</file>

<file path=ppt/slides/_rels/slide22.xml.rels><?xml version="1.0" encoding="UTF-8" standalone="yes"?>
<Relationships xmlns="http://schemas.openxmlformats.org/package/2006/relationships"><Relationship Id="rId6" Type="http://schemas.openxmlformats.org/officeDocument/2006/relationships/oleObject" Target="../embeddings/Microsoft___9.bin"/><Relationship Id="rId4" Type="http://schemas.openxmlformats.org/officeDocument/2006/relationships/oleObject" Target="../embeddings/Microsoft___7.bin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8.xml"/><Relationship Id="rId5" Type="http://schemas.openxmlformats.org/officeDocument/2006/relationships/oleObject" Target="../embeddings/Microsoft___8.bin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df"/><Relationship Id="rId3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oleObject" Target="../embeddings/Microsoft___2.bin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Relationship Id="rId3" Type="http://schemas.openxmlformats.org/officeDocument/2006/relationships/oleObject" Target="../embeddings/Microsoft___1.bin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Relationship Id="rId3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3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3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38" descr="名称未設定 1のコピー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8588" y="2930525"/>
            <a:ext cx="8939212" cy="3914775"/>
          </a:xfrm>
          <a:prstGeom prst="rect">
            <a:avLst/>
          </a:prstGeom>
          <a:noFill/>
          <a:ln w="9525">
            <a:solidFill>
              <a:srgbClr val="8A0006"/>
            </a:solidFill>
            <a:miter lim="800000"/>
            <a:headEnd/>
            <a:tailEnd/>
          </a:ln>
        </p:spPr>
      </p:pic>
      <p:sp>
        <p:nvSpPr>
          <p:cNvPr id="14" name="Rectangle 2"/>
          <p:cNvSpPr txBox="1">
            <a:spLocks noChangeArrowheads="1"/>
          </p:cNvSpPr>
          <p:nvPr/>
        </p:nvSpPr>
        <p:spPr bwMode="auto">
          <a:xfrm>
            <a:off x="1447800" y="0"/>
            <a:ext cx="76962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r>
              <a:rPr lang="en-US" altLang="ja-JP" sz="2800" b="1">
                <a:solidFill>
                  <a:srgbClr val="FFFFFF"/>
                </a:solidFill>
                <a:latin typeface="Arial" pitchFamily="64" charset="0"/>
                <a:ea typeface="Arial" pitchFamily="64" charset="0"/>
                <a:cs typeface="Arial" pitchFamily="64" charset="0"/>
              </a:rPr>
              <a:t>Present status of Rare-RI ring project</a:t>
            </a:r>
          </a:p>
          <a:p>
            <a:r>
              <a:rPr lang="en-US" altLang="ja-JP" sz="2800" b="1">
                <a:solidFill>
                  <a:srgbClr val="FFFFFF"/>
                </a:solidFill>
                <a:latin typeface="Arial" pitchFamily="64" charset="0"/>
                <a:ea typeface="Arial" pitchFamily="64" charset="0"/>
                <a:cs typeface="Arial" pitchFamily="64" charset="0"/>
              </a:rPr>
              <a:t>			in RIKEN RI Beam Factory</a:t>
            </a:r>
          </a:p>
        </p:txBody>
      </p:sp>
      <p:sp>
        <p:nvSpPr>
          <p:cNvPr id="15" name="Rectangle 13"/>
          <p:cNvSpPr>
            <a:spLocks noChangeArrowheads="1"/>
          </p:cNvSpPr>
          <p:nvPr/>
        </p:nvSpPr>
        <p:spPr bwMode="auto">
          <a:xfrm>
            <a:off x="76200" y="6248400"/>
            <a:ext cx="28956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altLang="ja-JP" sz="1600" b="1">
                <a:solidFill>
                  <a:srgbClr val="8A0006"/>
                </a:solidFill>
                <a:latin typeface="Arial" pitchFamily="64" charset="0"/>
                <a:ea typeface="Arial" pitchFamily="64" charset="0"/>
                <a:cs typeface="Arial" pitchFamily="64" charset="0"/>
              </a:rPr>
              <a:t>RIKEN Nishina Center</a:t>
            </a:r>
          </a:p>
          <a:p>
            <a:r>
              <a:rPr lang="en-US" altLang="ja-JP" sz="2000" b="1">
                <a:solidFill>
                  <a:srgbClr val="8A0006"/>
                </a:solidFill>
                <a:latin typeface="Arial" pitchFamily="64" charset="0"/>
                <a:ea typeface="Arial" pitchFamily="64" charset="0"/>
                <a:cs typeface="Arial" pitchFamily="64" charset="0"/>
              </a:rPr>
              <a:t>Yoshitaka Yamaguchi</a:t>
            </a: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215900" y="1333500"/>
            <a:ext cx="8763000" cy="1570038"/>
          </a:xfrm>
          <a:prstGeom prst="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txBody>
          <a:bodyPr>
            <a:spAutoFit/>
          </a:bodyPr>
          <a:lstStyle/>
          <a:p>
            <a:pPr marL="514350" indent="-514350">
              <a:defRPr/>
            </a:pPr>
            <a:r>
              <a:rPr lang="en-US" altLang="ja-JP" sz="2800" b="1" dirty="0">
                <a:solidFill>
                  <a:srgbClr val="0000FF"/>
                </a:solidFill>
                <a:latin typeface="+mn-lt"/>
              </a:rPr>
              <a:t>1. Introduction			</a:t>
            </a:r>
            <a:r>
              <a:rPr lang="en-US" altLang="ja-JP" sz="3200" b="1" dirty="0">
                <a:solidFill>
                  <a:srgbClr val="0000FF"/>
                </a:solidFill>
                <a:latin typeface="+mn-lt"/>
              </a:rPr>
              <a:t>   </a:t>
            </a:r>
            <a:r>
              <a:rPr lang="en-US" altLang="ja-JP" sz="2800" b="1" dirty="0">
                <a:solidFill>
                  <a:srgbClr val="0000FF"/>
                </a:solidFill>
                <a:latin typeface="+mn-lt"/>
              </a:rPr>
              <a:t>4. Optics for injection</a:t>
            </a:r>
          </a:p>
          <a:p>
            <a:pPr marL="514350" indent="-514350">
              <a:defRPr/>
            </a:pPr>
            <a:r>
              <a:rPr lang="en-US" altLang="ja-JP" sz="3200" b="1" dirty="0">
                <a:solidFill>
                  <a:srgbClr val="0000FF"/>
                </a:solidFill>
                <a:latin typeface="+mn-lt"/>
              </a:rPr>
              <a:t>2. Isochronous design	   </a:t>
            </a:r>
            <a:r>
              <a:rPr lang="en-US" altLang="ja-JP" sz="2800" b="1" dirty="0">
                <a:solidFill>
                  <a:srgbClr val="0000FF"/>
                </a:solidFill>
                <a:latin typeface="+mn-lt"/>
              </a:rPr>
              <a:t>5. Specification</a:t>
            </a:r>
          </a:p>
          <a:p>
            <a:pPr>
              <a:defRPr/>
            </a:pPr>
            <a:r>
              <a:rPr lang="en-US" altLang="ja-JP" sz="3200" b="1" dirty="0">
                <a:solidFill>
                  <a:srgbClr val="0000FF"/>
                </a:solidFill>
                <a:latin typeface="+mn-lt"/>
              </a:rPr>
              <a:t>3. Fast response kicker	   </a:t>
            </a:r>
            <a:r>
              <a:rPr lang="en-US" altLang="ja-JP" sz="2800" b="1" dirty="0">
                <a:solidFill>
                  <a:srgbClr val="0000FF"/>
                </a:solidFill>
                <a:latin typeface="+mn-lt"/>
              </a:rPr>
              <a:t>6. Summary</a:t>
            </a: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7334250" y="5816600"/>
            <a:ext cx="1727200" cy="307975"/>
          </a:xfrm>
          <a:prstGeom prst="rect">
            <a:avLst/>
          </a:prstGeom>
          <a:solidFill>
            <a:srgbClr val="0000FF"/>
          </a:solidFill>
          <a:ln>
            <a:solidFill>
              <a:srgbClr val="8A0006"/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altLang="ja-JP" sz="1400" b="1">
                <a:solidFill>
                  <a:srgbClr val="FFFFFF"/>
                </a:solidFill>
                <a:latin typeface="+mn-lt"/>
              </a:rPr>
              <a:t>Isochronous Ring</a:t>
            </a:r>
            <a:endParaRPr lang="ja-JP" altLang="en-US" sz="1400" b="1">
              <a:solidFill>
                <a:srgbClr val="FFFFFF"/>
              </a:solidFill>
              <a:latin typeface="+mn-lt"/>
            </a:endParaRPr>
          </a:p>
        </p:txBody>
      </p:sp>
      <p:cxnSp>
        <p:nvCxnSpPr>
          <p:cNvPr id="14343" name="直線コネクタ 15"/>
          <p:cNvCxnSpPr>
            <a:cxnSpLocks noChangeShapeType="1"/>
          </p:cNvCxnSpPr>
          <p:nvPr/>
        </p:nvCxnSpPr>
        <p:spPr bwMode="auto">
          <a:xfrm rot="5400000" flipH="1" flipV="1">
            <a:off x="8365332" y="5588794"/>
            <a:ext cx="457200" cy="1587"/>
          </a:xfrm>
          <a:prstGeom prst="line">
            <a:avLst/>
          </a:prstGeom>
          <a:noFill/>
          <a:ln w="38100">
            <a:solidFill>
              <a:srgbClr val="8A0006"/>
            </a:solidFill>
            <a:round/>
            <a:headEnd/>
            <a:tailEnd/>
          </a:ln>
        </p:spPr>
      </p:cxnSp>
      <p:cxnSp>
        <p:nvCxnSpPr>
          <p:cNvPr id="14344" name="直線コネクタ 16"/>
          <p:cNvCxnSpPr>
            <a:cxnSpLocks noChangeShapeType="1"/>
          </p:cNvCxnSpPr>
          <p:nvPr/>
        </p:nvCxnSpPr>
        <p:spPr bwMode="auto">
          <a:xfrm rot="10800000">
            <a:off x="8364538" y="5359400"/>
            <a:ext cx="228600" cy="17463"/>
          </a:xfrm>
          <a:prstGeom prst="line">
            <a:avLst/>
          </a:prstGeom>
          <a:noFill/>
          <a:ln w="38100">
            <a:solidFill>
              <a:srgbClr val="8A0006"/>
            </a:solidFill>
            <a:round/>
            <a:headEnd/>
            <a:tailEnd type="triangle" w="med" len="med"/>
          </a:ln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6"/>
          <p:cNvSpPr>
            <a:spLocks noChangeArrowheads="1"/>
          </p:cNvSpPr>
          <p:nvPr/>
        </p:nvSpPr>
        <p:spPr bwMode="auto">
          <a:xfrm>
            <a:off x="2667000" y="0"/>
            <a:ext cx="6477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r>
              <a:rPr lang="en-US" altLang="ja-JP" sz="3200" b="1">
                <a:solidFill>
                  <a:srgbClr val="FFFFFF"/>
                </a:solidFill>
                <a:latin typeface="Arial" pitchFamily="64" charset="0"/>
                <a:ea typeface="Arial" pitchFamily="64" charset="0"/>
                <a:cs typeface="Arial" pitchFamily="64" charset="0"/>
              </a:rPr>
              <a:t>How to check the isochronism ?</a:t>
            </a:r>
          </a:p>
        </p:txBody>
      </p:sp>
      <p:sp>
        <p:nvSpPr>
          <p:cNvPr id="5" name="Oval 14"/>
          <p:cNvSpPr>
            <a:spLocks noChangeAspect="1" noChangeArrowheads="1"/>
          </p:cNvSpPr>
          <p:nvPr/>
        </p:nvSpPr>
        <p:spPr bwMode="auto">
          <a:xfrm>
            <a:off x="901700" y="3641725"/>
            <a:ext cx="2062163" cy="2062163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ja-JP" altLang="en-US" b="1">
              <a:ln>
                <a:solidFill>
                  <a:srgbClr val="FF6600"/>
                </a:solidFill>
              </a:ln>
              <a:solidFill>
                <a:schemeClr val="tx1"/>
              </a:solidFill>
              <a:latin typeface="Arial"/>
              <a:ea typeface="+mj-ea"/>
              <a:cs typeface="Arial"/>
            </a:endParaRPr>
          </a:p>
        </p:txBody>
      </p:sp>
      <p:cxnSp>
        <p:nvCxnSpPr>
          <p:cNvPr id="27652" name="直線コネクタ 6"/>
          <p:cNvCxnSpPr>
            <a:cxnSpLocks noChangeShapeType="1"/>
          </p:cNvCxnSpPr>
          <p:nvPr/>
        </p:nvCxnSpPr>
        <p:spPr bwMode="auto">
          <a:xfrm rot="5400000">
            <a:off x="2457451" y="4652962"/>
            <a:ext cx="571500" cy="31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</p:cxnSp>
      <p:sp>
        <p:nvSpPr>
          <p:cNvPr id="27653" name="Rectangle 26"/>
          <p:cNvSpPr>
            <a:spLocks/>
          </p:cNvSpPr>
          <p:nvPr/>
        </p:nvSpPr>
        <p:spPr bwMode="auto">
          <a:xfrm>
            <a:off x="914400" y="5757863"/>
            <a:ext cx="2236788" cy="338137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1600" b="1">
                <a:solidFill>
                  <a:schemeClr val="tx1"/>
                </a:solidFill>
                <a:latin typeface="Arial" pitchFamily="64" charset="0"/>
                <a:ea typeface="Arial" pitchFamily="64" charset="0"/>
                <a:cs typeface="Arial" pitchFamily="64" charset="0"/>
              </a:rPr>
              <a:t>Stored primary beam</a:t>
            </a:r>
          </a:p>
        </p:txBody>
      </p:sp>
      <p:cxnSp>
        <p:nvCxnSpPr>
          <p:cNvPr id="27654" name="直線コネクタ 31"/>
          <p:cNvCxnSpPr>
            <a:cxnSpLocks noChangeShapeType="1"/>
          </p:cNvCxnSpPr>
          <p:nvPr/>
        </p:nvCxnSpPr>
        <p:spPr bwMode="auto">
          <a:xfrm>
            <a:off x="3124200" y="4673600"/>
            <a:ext cx="838200" cy="1588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</p:spPr>
      </p:cxnSp>
      <p:cxnSp>
        <p:nvCxnSpPr>
          <p:cNvPr id="27655" name="直線コネクタ 32"/>
          <p:cNvCxnSpPr>
            <a:cxnSpLocks noChangeShapeType="1"/>
          </p:cNvCxnSpPr>
          <p:nvPr/>
        </p:nvCxnSpPr>
        <p:spPr bwMode="auto">
          <a:xfrm>
            <a:off x="2362200" y="4673600"/>
            <a:ext cx="381000" cy="1588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</p:spPr>
      </p:cxnSp>
      <p:cxnSp>
        <p:nvCxnSpPr>
          <p:cNvPr id="27656" name="直線コネクタ 34"/>
          <p:cNvCxnSpPr>
            <a:cxnSpLocks noChangeShapeType="1"/>
          </p:cNvCxnSpPr>
          <p:nvPr/>
        </p:nvCxnSpPr>
        <p:spPr bwMode="auto">
          <a:xfrm rot="5400000" flipH="1" flipV="1">
            <a:off x="2020094" y="5015706"/>
            <a:ext cx="685800" cy="1588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</p:spPr>
      </p:cxnSp>
      <p:cxnSp>
        <p:nvCxnSpPr>
          <p:cNvPr id="27657" name="直線コネクタ 36"/>
          <p:cNvCxnSpPr>
            <a:cxnSpLocks noChangeShapeType="1"/>
          </p:cNvCxnSpPr>
          <p:nvPr/>
        </p:nvCxnSpPr>
        <p:spPr bwMode="auto">
          <a:xfrm>
            <a:off x="2362200" y="5359400"/>
            <a:ext cx="1600200" cy="1588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</p:spPr>
      </p:cxnSp>
      <p:sp>
        <p:nvSpPr>
          <p:cNvPr id="39" name="正方形/長方形 38"/>
          <p:cNvSpPr/>
          <p:nvPr/>
        </p:nvSpPr>
        <p:spPr bwMode="auto">
          <a:xfrm>
            <a:off x="3810000" y="4292600"/>
            <a:ext cx="762000" cy="1524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defRPr/>
            </a:pPr>
            <a:endParaRPr lang="ja-JP" altLang="en-US">
              <a:latin typeface="Times" pitchFamily="32" charset="0"/>
              <a:ea typeface="ＤＦＰ中楷書体" pitchFamily="32" charset="-128"/>
              <a:cs typeface="ＤＦＰ中楷書体" pitchFamily="32" charset="-128"/>
            </a:endParaRPr>
          </a:p>
        </p:txBody>
      </p:sp>
      <p:cxnSp>
        <p:nvCxnSpPr>
          <p:cNvPr id="27659" name="直線コネクタ 39"/>
          <p:cNvCxnSpPr>
            <a:cxnSpLocks noChangeShapeType="1"/>
          </p:cNvCxnSpPr>
          <p:nvPr/>
        </p:nvCxnSpPr>
        <p:spPr bwMode="auto">
          <a:xfrm>
            <a:off x="4572000" y="5054600"/>
            <a:ext cx="381000" cy="1588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</p:spPr>
      </p:cxnSp>
      <p:sp>
        <p:nvSpPr>
          <p:cNvPr id="27660" name="正方形/長方形 40"/>
          <p:cNvSpPr>
            <a:spLocks noChangeArrowheads="1"/>
          </p:cNvSpPr>
          <p:nvPr/>
        </p:nvSpPr>
        <p:spPr bwMode="auto">
          <a:xfrm>
            <a:off x="4953000" y="4826000"/>
            <a:ext cx="762000" cy="457200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ja-JP" altLang="en-US" b="1">
              <a:solidFill>
                <a:schemeClr val="tx1"/>
              </a:solidFill>
              <a:latin typeface="Arial" pitchFamily="64" charset="0"/>
              <a:ea typeface="Arial" pitchFamily="64" charset="0"/>
              <a:cs typeface="Arial" pitchFamily="64" charset="0"/>
            </a:endParaRPr>
          </a:p>
        </p:txBody>
      </p:sp>
      <p:cxnSp>
        <p:nvCxnSpPr>
          <p:cNvPr id="27661" name="直線コネクタ 41"/>
          <p:cNvCxnSpPr>
            <a:cxnSpLocks noChangeShapeType="1"/>
          </p:cNvCxnSpPr>
          <p:nvPr/>
        </p:nvCxnSpPr>
        <p:spPr bwMode="auto">
          <a:xfrm>
            <a:off x="5715000" y="5054600"/>
            <a:ext cx="381000" cy="1588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med" len="med"/>
          </a:ln>
        </p:spPr>
      </p:cxnSp>
      <p:sp>
        <p:nvSpPr>
          <p:cNvPr id="27662" name="Rectangle 26"/>
          <p:cNvSpPr>
            <a:spLocks/>
          </p:cNvSpPr>
          <p:nvPr/>
        </p:nvSpPr>
        <p:spPr bwMode="auto">
          <a:xfrm>
            <a:off x="1752600" y="3987800"/>
            <a:ext cx="1066800" cy="5842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altLang="ja-JP" sz="1600" b="1">
                <a:solidFill>
                  <a:schemeClr val="tx1"/>
                </a:solidFill>
                <a:latin typeface="Arial" pitchFamily="64" charset="0"/>
                <a:ea typeface="Arial" pitchFamily="64" charset="0"/>
                <a:cs typeface="Arial" pitchFamily="64" charset="0"/>
              </a:rPr>
              <a:t>Schottky</a:t>
            </a:r>
          </a:p>
          <a:p>
            <a:r>
              <a:rPr lang="en-US" altLang="ja-JP" sz="1600" b="1">
                <a:solidFill>
                  <a:schemeClr val="tx1"/>
                </a:solidFill>
                <a:latin typeface="Arial" pitchFamily="64" charset="0"/>
                <a:ea typeface="Arial" pitchFamily="64" charset="0"/>
                <a:cs typeface="Arial" pitchFamily="64" charset="0"/>
              </a:rPr>
              <a:t>pick-up</a:t>
            </a:r>
          </a:p>
        </p:txBody>
      </p:sp>
      <p:cxnSp>
        <p:nvCxnSpPr>
          <p:cNvPr id="27663" name="直線コネクタ 46"/>
          <p:cNvCxnSpPr>
            <a:cxnSpLocks noChangeShapeType="1"/>
          </p:cNvCxnSpPr>
          <p:nvPr/>
        </p:nvCxnSpPr>
        <p:spPr bwMode="auto">
          <a:xfrm rot="5400000">
            <a:off x="2837657" y="4653756"/>
            <a:ext cx="571500" cy="158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</p:cxnSp>
      <p:sp>
        <p:nvSpPr>
          <p:cNvPr id="27664" name="Rectangle 26"/>
          <p:cNvSpPr>
            <a:spLocks/>
          </p:cNvSpPr>
          <p:nvPr/>
        </p:nvSpPr>
        <p:spPr bwMode="auto">
          <a:xfrm>
            <a:off x="914400" y="2895600"/>
            <a:ext cx="3827463" cy="646113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1800" b="1">
                <a:solidFill>
                  <a:schemeClr val="tx1"/>
                </a:solidFill>
                <a:latin typeface="Arial" pitchFamily="64" charset="0"/>
                <a:ea typeface="Arial" pitchFamily="64" charset="0"/>
                <a:cs typeface="Arial" pitchFamily="64" charset="0"/>
              </a:rPr>
              <a:t>isochronism ~10</a:t>
            </a:r>
            <a:r>
              <a:rPr lang="en-US" altLang="ja-JP" sz="1800" b="1" baseline="30000">
                <a:solidFill>
                  <a:schemeClr val="tx1"/>
                </a:solidFill>
                <a:latin typeface="Arial" pitchFamily="64" charset="0"/>
                <a:ea typeface="Arial" pitchFamily="64" charset="0"/>
                <a:cs typeface="Arial" pitchFamily="64" charset="0"/>
              </a:rPr>
              <a:t>-4</a:t>
            </a:r>
          </a:p>
          <a:p>
            <a:r>
              <a:rPr lang="en-US" altLang="ja-JP" sz="1800" b="1">
                <a:solidFill>
                  <a:schemeClr val="tx1"/>
                </a:solidFill>
                <a:latin typeface="Arial" pitchFamily="64" charset="0"/>
                <a:ea typeface="Arial" pitchFamily="64" charset="0"/>
                <a:cs typeface="Arial" pitchFamily="64" charset="0"/>
              </a:rPr>
              <a:t>　by adding laminated iron plate</a:t>
            </a:r>
          </a:p>
        </p:txBody>
      </p:sp>
      <p:sp>
        <p:nvSpPr>
          <p:cNvPr id="50" name="Oval 14"/>
          <p:cNvSpPr>
            <a:spLocks noChangeAspect="1" noChangeArrowheads="1"/>
          </p:cNvSpPr>
          <p:nvPr/>
        </p:nvSpPr>
        <p:spPr bwMode="auto">
          <a:xfrm>
            <a:off x="973138" y="3724275"/>
            <a:ext cx="1908175" cy="1908175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ja-JP" altLang="en-US" b="1">
              <a:ln>
                <a:solidFill>
                  <a:srgbClr val="FF6600"/>
                </a:solidFill>
              </a:ln>
              <a:solidFill>
                <a:schemeClr val="tx1"/>
              </a:solidFill>
              <a:latin typeface="Arial"/>
              <a:ea typeface="+mj-ea"/>
              <a:cs typeface="Arial"/>
            </a:endParaRPr>
          </a:p>
        </p:txBody>
      </p:sp>
      <p:sp>
        <p:nvSpPr>
          <p:cNvPr id="51" name="Oval 14"/>
          <p:cNvSpPr>
            <a:spLocks noChangeAspect="1" noChangeArrowheads="1"/>
          </p:cNvSpPr>
          <p:nvPr/>
        </p:nvSpPr>
        <p:spPr bwMode="auto">
          <a:xfrm>
            <a:off x="830263" y="3571875"/>
            <a:ext cx="2195512" cy="2197100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ja-JP" altLang="en-US" b="1">
              <a:ln>
                <a:solidFill>
                  <a:srgbClr val="FF6600"/>
                </a:solidFill>
              </a:ln>
              <a:solidFill>
                <a:schemeClr val="tx1"/>
              </a:solidFill>
              <a:latin typeface="Arial"/>
              <a:ea typeface="+mj-ea"/>
              <a:cs typeface="Arial"/>
            </a:endParaRPr>
          </a:p>
        </p:txBody>
      </p:sp>
      <p:sp>
        <p:nvSpPr>
          <p:cNvPr id="27667" name="Rectangle 11"/>
          <p:cNvSpPr>
            <a:spLocks noChangeArrowheads="1"/>
          </p:cNvSpPr>
          <p:nvPr/>
        </p:nvSpPr>
        <p:spPr bwMode="auto">
          <a:xfrm rot="-2469281">
            <a:off x="765175" y="5208588"/>
            <a:ext cx="762000" cy="228600"/>
          </a:xfrm>
          <a:prstGeom prst="rect">
            <a:avLst/>
          </a:prstGeom>
          <a:noFill/>
          <a:ln w="1905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7668" name="Rectangle 26"/>
          <p:cNvSpPr>
            <a:spLocks/>
          </p:cNvSpPr>
          <p:nvPr/>
        </p:nvSpPr>
        <p:spPr bwMode="auto">
          <a:xfrm>
            <a:off x="388938" y="5207000"/>
            <a:ext cx="458787" cy="338138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1600" b="1">
                <a:solidFill>
                  <a:srgbClr val="0000FF"/>
                </a:solidFill>
                <a:latin typeface="Arial" pitchFamily="64" charset="0"/>
                <a:ea typeface="Arial" pitchFamily="64" charset="0"/>
                <a:cs typeface="Arial" pitchFamily="64" charset="0"/>
              </a:rPr>
              <a:t>RF</a:t>
            </a:r>
          </a:p>
        </p:txBody>
      </p:sp>
      <p:sp>
        <p:nvSpPr>
          <p:cNvPr id="27669" name="Rectangle 48"/>
          <p:cNvSpPr>
            <a:spLocks noChangeArrowheads="1"/>
          </p:cNvSpPr>
          <p:nvPr/>
        </p:nvSpPr>
        <p:spPr bwMode="auto">
          <a:xfrm>
            <a:off x="1836738" y="1600200"/>
            <a:ext cx="6502400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20000"/>
              </a:spcBef>
            </a:pPr>
            <a:r>
              <a:rPr lang="en-US" altLang="ja-JP" sz="2000" b="1">
                <a:solidFill>
                  <a:srgbClr val="800000"/>
                </a:solidFill>
                <a:latin typeface="Arial" pitchFamily="64" charset="0"/>
                <a:ea typeface="ＭＳ Ｐゴシック" pitchFamily="64" charset="-128"/>
                <a:cs typeface="Arial" pitchFamily="64" charset="0"/>
              </a:rPr>
              <a:t>- Measure the revolution frequency of primary beam</a:t>
            </a:r>
          </a:p>
          <a:p>
            <a:pPr>
              <a:spcBef>
                <a:spcPct val="20000"/>
              </a:spcBef>
            </a:pPr>
            <a:r>
              <a:rPr lang="en-US" altLang="ja-JP" sz="2000" b="1">
                <a:solidFill>
                  <a:srgbClr val="800000"/>
                </a:solidFill>
                <a:latin typeface="Arial" pitchFamily="64" charset="0"/>
                <a:ea typeface="ＭＳ Ｐゴシック" pitchFamily="64" charset="-128"/>
                <a:cs typeface="Arial" pitchFamily="64" charset="0"/>
              </a:rPr>
              <a:t>  by </a:t>
            </a:r>
            <a:r>
              <a:rPr lang="en-US" altLang="ja-JP" sz="2000" b="1">
                <a:solidFill>
                  <a:srgbClr val="800000"/>
                </a:solidFill>
                <a:latin typeface="Arial" pitchFamily="64" charset="0"/>
                <a:ea typeface="ＭＳ Ｐゴシック" pitchFamily="64" charset="-128"/>
                <a:cs typeface="Arial" pitchFamily="64" charset="0"/>
              </a:rPr>
              <a:t>schottky pick-up system</a:t>
            </a:r>
          </a:p>
        </p:txBody>
      </p:sp>
      <p:sp>
        <p:nvSpPr>
          <p:cNvPr id="27670" name="Line 20"/>
          <p:cNvSpPr>
            <a:spLocks noChangeShapeType="1"/>
          </p:cNvSpPr>
          <p:nvPr/>
        </p:nvSpPr>
        <p:spPr bwMode="auto">
          <a:xfrm flipV="1">
            <a:off x="6553200" y="3657600"/>
            <a:ext cx="0" cy="24812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7671" name="Line 21"/>
          <p:cNvSpPr>
            <a:spLocks noChangeShapeType="1"/>
          </p:cNvSpPr>
          <p:nvPr/>
        </p:nvSpPr>
        <p:spPr bwMode="auto">
          <a:xfrm>
            <a:off x="6324600" y="4995863"/>
            <a:ext cx="2438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7672" name="Line 26"/>
          <p:cNvSpPr>
            <a:spLocks noChangeShapeType="1"/>
          </p:cNvSpPr>
          <p:nvPr/>
        </p:nvSpPr>
        <p:spPr bwMode="auto">
          <a:xfrm>
            <a:off x="6934200" y="3962400"/>
            <a:ext cx="0" cy="2438400"/>
          </a:xfrm>
          <a:prstGeom prst="line">
            <a:avLst/>
          </a:prstGeom>
          <a:noFill/>
          <a:ln w="19050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7673" name="Line 28"/>
          <p:cNvSpPr>
            <a:spLocks noChangeShapeType="1"/>
          </p:cNvSpPr>
          <p:nvPr/>
        </p:nvSpPr>
        <p:spPr bwMode="auto">
          <a:xfrm flipV="1">
            <a:off x="8001000" y="3962400"/>
            <a:ext cx="0" cy="2438400"/>
          </a:xfrm>
          <a:prstGeom prst="line">
            <a:avLst/>
          </a:prstGeom>
          <a:noFill/>
          <a:ln w="19050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7674" name="Rectangle 29"/>
          <p:cNvSpPr>
            <a:spLocks noChangeArrowheads="1"/>
          </p:cNvSpPr>
          <p:nvPr/>
        </p:nvSpPr>
        <p:spPr bwMode="auto">
          <a:xfrm>
            <a:off x="6248400" y="3657600"/>
            <a:ext cx="34766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2000" b="1" i="1">
                <a:solidFill>
                  <a:schemeClr val="tx1"/>
                </a:solidFill>
                <a:latin typeface="Arial" pitchFamily="64" charset="0"/>
                <a:ea typeface="Arial" pitchFamily="64" charset="0"/>
                <a:cs typeface="Arial" pitchFamily="64" charset="0"/>
              </a:rPr>
              <a:t>r</a:t>
            </a:r>
          </a:p>
        </p:txBody>
      </p:sp>
      <p:sp>
        <p:nvSpPr>
          <p:cNvPr id="27675" name="Rectangle 33"/>
          <p:cNvSpPr>
            <a:spLocks noChangeArrowheads="1"/>
          </p:cNvSpPr>
          <p:nvPr/>
        </p:nvSpPr>
        <p:spPr bwMode="auto">
          <a:xfrm>
            <a:off x="8458200" y="4976813"/>
            <a:ext cx="4889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2000" b="1" i="1">
                <a:solidFill>
                  <a:schemeClr val="tx1"/>
                </a:solidFill>
                <a:latin typeface="Arial" pitchFamily="64" charset="0"/>
                <a:ea typeface="Arial" pitchFamily="64" charset="0"/>
                <a:cs typeface="Arial" pitchFamily="64" charset="0"/>
              </a:rPr>
              <a:t>δf</a:t>
            </a:r>
          </a:p>
        </p:txBody>
      </p:sp>
      <p:sp>
        <p:nvSpPr>
          <p:cNvPr id="27676" name="Line 37"/>
          <p:cNvSpPr>
            <a:spLocks noChangeShapeType="1"/>
          </p:cNvSpPr>
          <p:nvPr/>
        </p:nvSpPr>
        <p:spPr bwMode="auto">
          <a:xfrm>
            <a:off x="6934200" y="6248400"/>
            <a:ext cx="1066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7677" name="Rectangle 38"/>
          <p:cNvSpPr>
            <a:spLocks noChangeArrowheads="1"/>
          </p:cNvSpPr>
          <p:nvPr/>
        </p:nvSpPr>
        <p:spPr bwMode="auto">
          <a:xfrm>
            <a:off x="7162800" y="6215063"/>
            <a:ext cx="68580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1600" b="1">
                <a:solidFill>
                  <a:schemeClr val="tx1"/>
                </a:solidFill>
                <a:latin typeface="Arial" pitchFamily="64" charset="0"/>
                <a:ea typeface="Arial" pitchFamily="64" charset="0"/>
                <a:cs typeface="Arial" pitchFamily="64" charset="0"/>
              </a:rPr>
              <a:t>~10</a:t>
            </a:r>
            <a:r>
              <a:rPr lang="en-US" altLang="ja-JP" sz="1600" b="1" baseline="30000">
                <a:solidFill>
                  <a:schemeClr val="tx1"/>
                </a:solidFill>
                <a:latin typeface="Arial" pitchFamily="64" charset="0"/>
                <a:ea typeface="Arial" pitchFamily="64" charset="0"/>
                <a:cs typeface="Arial" pitchFamily="64" charset="0"/>
              </a:rPr>
              <a:t>-4</a:t>
            </a:r>
          </a:p>
        </p:txBody>
      </p:sp>
      <p:sp>
        <p:nvSpPr>
          <p:cNvPr id="27678" name="Rectangle 41"/>
          <p:cNvSpPr>
            <a:spLocks noChangeArrowheads="1"/>
          </p:cNvSpPr>
          <p:nvPr/>
        </p:nvSpPr>
        <p:spPr bwMode="auto">
          <a:xfrm>
            <a:off x="7543800" y="3505200"/>
            <a:ext cx="65405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1600" b="1">
                <a:solidFill>
                  <a:srgbClr val="FF0000"/>
                </a:solidFill>
                <a:latin typeface="Arial" pitchFamily="64" charset="0"/>
                <a:ea typeface="Arial" pitchFamily="64" charset="0"/>
                <a:cs typeface="Arial" pitchFamily="64" charset="0"/>
              </a:rPr>
              <a:t>~10</a:t>
            </a:r>
            <a:r>
              <a:rPr lang="en-US" altLang="ja-JP" sz="1600" b="1" baseline="30000">
                <a:solidFill>
                  <a:srgbClr val="FF0000"/>
                </a:solidFill>
                <a:latin typeface="Arial" pitchFamily="64" charset="0"/>
                <a:ea typeface="Arial" pitchFamily="64" charset="0"/>
                <a:cs typeface="Arial" pitchFamily="64" charset="0"/>
              </a:rPr>
              <a:t>-6</a:t>
            </a:r>
          </a:p>
        </p:txBody>
      </p:sp>
      <p:sp>
        <p:nvSpPr>
          <p:cNvPr id="27679" name="Line 42"/>
          <p:cNvSpPr>
            <a:spLocks noChangeShapeType="1"/>
          </p:cNvSpPr>
          <p:nvPr/>
        </p:nvSpPr>
        <p:spPr bwMode="auto">
          <a:xfrm flipH="1">
            <a:off x="7543800" y="3810000"/>
            <a:ext cx="1524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7680" name="Line 43"/>
          <p:cNvSpPr>
            <a:spLocks noChangeShapeType="1"/>
          </p:cNvSpPr>
          <p:nvPr/>
        </p:nvSpPr>
        <p:spPr bwMode="auto">
          <a:xfrm rot="10800000" flipH="1">
            <a:off x="7239000" y="3810000"/>
            <a:ext cx="1524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7681" name="Line 20"/>
          <p:cNvSpPr>
            <a:spLocks noChangeShapeType="1"/>
          </p:cNvSpPr>
          <p:nvPr/>
        </p:nvSpPr>
        <p:spPr bwMode="auto">
          <a:xfrm flipH="1">
            <a:off x="533400" y="4648200"/>
            <a:ext cx="76200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7682" name="Rectangle 29"/>
          <p:cNvSpPr>
            <a:spLocks noChangeArrowheads="1"/>
          </p:cNvSpPr>
          <p:nvPr/>
        </p:nvSpPr>
        <p:spPr bwMode="auto">
          <a:xfrm>
            <a:off x="533400" y="4343400"/>
            <a:ext cx="34766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2000" b="1" i="1">
                <a:solidFill>
                  <a:schemeClr val="tx1"/>
                </a:solidFill>
                <a:latin typeface="Arial" pitchFamily="64" charset="0"/>
                <a:ea typeface="Arial" pitchFamily="64" charset="0"/>
                <a:cs typeface="Arial" pitchFamily="64" charset="0"/>
              </a:rPr>
              <a:t>r</a:t>
            </a:r>
          </a:p>
        </p:txBody>
      </p:sp>
      <p:sp>
        <p:nvSpPr>
          <p:cNvPr id="27683" name="Line 26"/>
          <p:cNvSpPr>
            <a:spLocks noChangeShapeType="1"/>
          </p:cNvSpPr>
          <p:nvPr/>
        </p:nvSpPr>
        <p:spPr bwMode="auto">
          <a:xfrm>
            <a:off x="7391400" y="3733800"/>
            <a:ext cx="0" cy="24384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7684" name="Line 26"/>
          <p:cNvSpPr>
            <a:spLocks noChangeShapeType="1"/>
          </p:cNvSpPr>
          <p:nvPr/>
        </p:nvSpPr>
        <p:spPr bwMode="auto">
          <a:xfrm>
            <a:off x="7543800" y="3733800"/>
            <a:ext cx="0" cy="24384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7685" name="円/楕円 88"/>
          <p:cNvSpPr>
            <a:spLocks noChangeArrowheads="1"/>
          </p:cNvSpPr>
          <p:nvPr/>
        </p:nvSpPr>
        <p:spPr bwMode="auto">
          <a:xfrm>
            <a:off x="7180263" y="3962400"/>
            <a:ext cx="76200" cy="762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ja-JP" altLang="en-US"/>
          </a:p>
        </p:txBody>
      </p:sp>
      <p:sp>
        <p:nvSpPr>
          <p:cNvPr id="27686" name="円/楕円 89"/>
          <p:cNvSpPr>
            <a:spLocks noChangeArrowheads="1"/>
          </p:cNvSpPr>
          <p:nvPr/>
        </p:nvSpPr>
        <p:spPr bwMode="auto">
          <a:xfrm>
            <a:off x="7112000" y="4114800"/>
            <a:ext cx="76200" cy="762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ja-JP" altLang="en-US"/>
          </a:p>
        </p:txBody>
      </p:sp>
      <p:sp>
        <p:nvSpPr>
          <p:cNvPr id="27687" name="円/楕円 90"/>
          <p:cNvSpPr>
            <a:spLocks noChangeArrowheads="1"/>
          </p:cNvSpPr>
          <p:nvPr/>
        </p:nvSpPr>
        <p:spPr bwMode="auto">
          <a:xfrm>
            <a:off x="7094538" y="4267200"/>
            <a:ext cx="76200" cy="762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ja-JP" altLang="en-US"/>
          </a:p>
        </p:txBody>
      </p:sp>
      <p:sp>
        <p:nvSpPr>
          <p:cNvPr id="27688" name="円/楕円 91"/>
          <p:cNvSpPr>
            <a:spLocks noChangeArrowheads="1"/>
          </p:cNvSpPr>
          <p:nvPr/>
        </p:nvSpPr>
        <p:spPr bwMode="auto">
          <a:xfrm>
            <a:off x="7061200" y="4419600"/>
            <a:ext cx="76200" cy="762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ja-JP" altLang="en-US"/>
          </a:p>
        </p:txBody>
      </p:sp>
      <p:sp>
        <p:nvSpPr>
          <p:cNvPr id="27689" name="円/楕円 92"/>
          <p:cNvSpPr>
            <a:spLocks noChangeArrowheads="1"/>
          </p:cNvSpPr>
          <p:nvPr/>
        </p:nvSpPr>
        <p:spPr bwMode="auto">
          <a:xfrm>
            <a:off x="7162800" y="4572000"/>
            <a:ext cx="76200" cy="762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ja-JP" altLang="en-US"/>
          </a:p>
        </p:txBody>
      </p:sp>
      <p:sp>
        <p:nvSpPr>
          <p:cNvPr id="27690" name="円/楕円 93"/>
          <p:cNvSpPr>
            <a:spLocks noChangeArrowheads="1"/>
          </p:cNvSpPr>
          <p:nvPr/>
        </p:nvSpPr>
        <p:spPr bwMode="auto">
          <a:xfrm>
            <a:off x="7315200" y="4724400"/>
            <a:ext cx="76200" cy="762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ja-JP" altLang="en-US"/>
          </a:p>
        </p:txBody>
      </p:sp>
      <p:sp>
        <p:nvSpPr>
          <p:cNvPr id="27691" name="円/楕円 94"/>
          <p:cNvSpPr>
            <a:spLocks noChangeArrowheads="1"/>
          </p:cNvSpPr>
          <p:nvPr/>
        </p:nvSpPr>
        <p:spPr bwMode="auto">
          <a:xfrm>
            <a:off x="7391400" y="4876800"/>
            <a:ext cx="76200" cy="762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ja-JP" altLang="en-US"/>
          </a:p>
        </p:txBody>
      </p:sp>
      <p:sp>
        <p:nvSpPr>
          <p:cNvPr id="27692" name="円/楕円 95"/>
          <p:cNvSpPr>
            <a:spLocks noChangeArrowheads="1"/>
          </p:cNvSpPr>
          <p:nvPr/>
        </p:nvSpPr>
        <p:spPr bwMode="auto">
          <a:xfrm>
            <a:off x="7543800" y="5029200"/>
            <a:ext cx="76200" cy="762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ja-JP" altLang="en-US"/>
          </a:p>
        </p:txBody>
      </p:sp>
      <p:sp>
        <p:nvSpPr>
          <p:cNvPr id="27693" name="円/楕円 96"/>
          <p:cNvSpPr>
            <a:spLocks noChangeArrowheads="1"/>
          </p:cNvSpPr>
          <p:nvPr/>
        </p:nvSpPr>
        <p:spPr bwMode="auto">
          <a:xfrm>
            <a:off x="7627938" y="5181600"/>
            <a:ext cx="76200" cy="762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ja-JP" altLang="en-US"/>
          </a:p>
        </p:txBody>
      </p:sp>
      <p:sp>
        <p:nvSpPr>
          <p:cNvPr id="27694" name="円/楕円 97"/>
          <p:cNvSpPr>
            <a:spLocks noChangeArrowheads="1"/>
          </p:cNvSpPr>
          <p:nvPr/>
        </p:nvSpPr>
        <p:spPr bwMode="auto">
          <a:xfrm>
            <a:off x="7696200" y="5334000"/>
            <a:ext cx="76200" cy="762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ja-JP" altLang="en-US"/>
          </a:p>
        </p:txBody>
      </p:sp>
      <p:sp>
        <p:nvSpPr>
          <p:cNvPr id="27695" name="円/楕円 98"/>
          <p:cNvSpPr>
            <a:spLocks noChangeArrowheads="1"/>
          </p:cNvSpPr>
          <p:nvPr/>
        </p:nvSpPr>
        <p:spPr bwMode="auto">
          <a:xfrm>
            <a:off x="7704138" y="5486400"/>
            <a:ext cx="76200" cy="762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ja-JP" altLang="en-US"/>
          </a:p>
        </p:txBody>
      </p:sp>
      <p:sp>
        <p:nvSpPr>
          <p:cNvPr id="27696" name="円/楕円 99"/>
          <p:cNvSpPr>
            <a:spLocks noChangeArrowheads="1"/>
          </p:cNvSpPr>
          <p:nvPr/>
        </p:nvSpPr>
        <p:spPr bwMode="auto">
          <a:xfrm>
            <a:off x="7721600" y="5638800"/>
            <a:ext cx="76200" cy="762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ja-JP" altLang="en-US"/>
          </a:p>
        </p:txBody>
      </p:sp>
      <p:sp>
        <p:nvSpPr>
          <p:cNvPr id="27697" name="円/楕円 100"/>
          <p:cNvSpPr>
            <a:spLocks noChangeArrowheads="1"/>
          </p:cNvSpPr>
          <p:nvPr/>
        </p:nvSpPr>
        <p:spPr bwMode="auto">
          <a:xfrm>
            <a:off x="7764463" y="5791200"/>
            <a:ext cx="76200" cy="762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ja-JP" altLang="en-US"/>
          </a:p>
        </p:txBody>
      </p:sp>
      <p:sp>
        <p:nvSpPr>
          <p:cNvPr id="27698" name="円/楕円 102"/>
          <p:cNvSpPr>
            <a:spLocks noChangeArrowheads="1"/>
          </p:cNvSpPr>
          <p:nvPr/>
        </p:nvSpPr>
        <p:spPr bwMode="auto">
          <a:xfrm>
            <a:off x="7797800" y="5943600"/>
            <a:ext cx="76200" cy="762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ja-JP" altLang="en-US"/>
          </a:p>
        </p:txBody>
      </p:sp>
      <p:sp>
        <p:nvSpPr>
          <p:cNvPr id="27699" name="円/楕円 103"/>
          <p:cNvSpPr>
            <a:spLocks noChangeArrowheads="1"/>
          </p:cNvSpPr>
          <p:nvPr/>
        </p:nvSpPr>
        <p:spPr bwMode="auto">
          <a:xfrm>
            <a:off x="7391400" y="396240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ja-JP" altLang="en-US"/>
          </a:p>
        </p:txBody>
      </p:sp>
      <p:sp>
        <p:nvSpPr>
          <p:cNvPr id="27700" name="円/楕円 104"/>
          <p:cNvSpPr>
            <a:spLocks noChangeArrowheads="1"/>
          </p:cNvSpPr>
          <p:nvPr/>
        </p:nvSpPr>
        <p:spPr bwMode="auto">
          <a:xfrm>
            <a:off x="7467600" y="411480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ja-JP" altLang="en-US"/>
          </a:p>
        </p:txBody>
      </p:sp>
      <p:sp>
        <p:nvSpPr>
          <p:cNvPr id="27701" name="円/楕円 105"/>
          <p:cNvSpPr>
            <a:spLocks noChangeArrowheads="1"/>
          </p:cNvSpPr>
          <p:nvPr/>
        </p:nvSpPr>
        <p:spPr bwMode="auto">
          <a:xfrm>
            <a:off x="7391400" y="426720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ja-JP" altLang="en-US"/>
          </a:p>
        </p:txBody>
      </p:sp>
      <p:sp>
        <p:nvSpPr>
          <p:cNvPr id="27702" name="円/楕円 106"/>
          <p:cNvSpPr>
            <a:spLocks noChangeArrowheads="1"/>
          </p:cNvSpPr>
          <p:nvPr/>
        </p:nvSpPr>
        <p:spPr bwMode="auto">
          <a:xfrm>
            <a:off x="7391400" y="441960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ja-JP" altLang="en-US"/>
          </a:p>
        </p:txBody>
      </p:sp>
      <p:sp>
        <p:nvSpPr>
          <p:cNvPr id="27703" name="円/楕円 107"/>
          <p:cNvSpPr>
            <a:spLocks noChangeArrowheads="1"/>
          </p:cNvSpPr>
          <p:nvPr/>
        </p:nvSpPr>
        <p:spPr bwMode="auto">
          <a:xfrm>
            <a:off x="7391400" y="457200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ja-JP" altLang="en-US"/>
          </a:p>
        </p:txBody>
      </p:sp>
      <p:sp>
        <p:nvSpPr>
          <p:cNvPr id="27704" name="円/楕円 108"/>
          <p:cNvSpPr>
            <a:spLocks noChangeArrowheads="1"/>
          </p:cNvSpPr>
          <p:nvPr/>
        </p:nvSpPr>
        <p:spPr bwMode="auto">
          <a:xfrm>
            <a:off x="7467600" y="472440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ja-JP" altLang="en-US"/>
          </a:p>
        </p:txBody>
      </p:sp>
      <p:sp>
        <p:nvSpPr>
          <p:cNvPr id="27705" name="円/楕円 109"/>
          <p:cNvSpPr>
            <a:spLocks noChangeArrowheads="1"/>
          </p:cNvSpPr>
          <p:nvPr/>
        </p:nvSpPr>
        <p:spPr bwMode="auto">
          <a:xfrm>
            <a:off x="7391400" y="502920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ja-JP" altLang="en-US"/>
          </a:p>
        </p:txBody>
      </p:sp>
      <p:sp>
        <p:nvSpPr>
          <p:cNvPr id="27706" name="円/楕円 110"/>
          <p:cNvSpPr>
            <a:spLocks noChangeArrowheads="1"/>
          </p:cNvSpPr>
          <p:nvPr/>
        </p:nvSpPr>
        <p:spPr bwMode="auto">
          <a:xfrm>
            <a:off x="7467600" y="487680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ja-JP" altLang="en-US"/>
          </a:p>
        </p:txBody>
      </p:sp>
      <p:sp>
        <p:nvSpPr>
          <p:cNvPr id="27707" name="円/楕円 111"/>
          <p:cNvSpPr>
            <a:spLocks noChangeArrowheads="1"/>
          </p:cNvSpPr>
          <p:nvPr/>
        </p:nvSpPr>
        <p:spPr bwMode="auto">
          <a:xfrm>
            <a:off x="7467600" y="518160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ja-JP" altLang="en-US"/>
          </a:p>
        </p:txBody>
      </p:sp>
      <p:sp>
        <p:nvSpPr>
          <p:cNvPr id="27708" name="円/楕円 112"/>
          <p:cNvSpPr>
            <a:spLocks noChangeArrowheads="1"/>
          </p:cNvSpPr>
          <p:nvPr/>
        </p:nvSpPr>
        <p:spPr bwMode="auto">
          <a:xfrm>
            <a:off x="7391400" y="533400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ja-JP" altLang="en-US"/>
          </a:p>
        </p:txBody>
      </p:sp>
      <p:sp>
        <p:nvSpPr>
          <p:cNvPr id="27709" name="円/楕円 113"/>
          <p:cNvSpPr>
            <a:spLocks noChangeArrowheads="1"/>
          </p:cNvSpPr>
          <p:nvPr/>
        </p:nvSpPr>
        <p:spPr bwMode="auto">
          <a:xfrm>
            <a:off x="7391400" y="548640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ja-JP" altLang="en-US"/>
          </a:p>
        </p:txBody>
      </p:sp>
      <p:sp>
        <p:nvSpPr>
          <p:cNvPr id="27710" name="円/楕円 114"/>
          <p:cNvSpPr>
            <a:spLocks noChangeArrowheads="1"/>
          </p:cNvSpPr>
          <p:nvPr/>
        </p:nvSpPr>
        <p:spPr bwMode="auto">
          <a:xfrm>
            <a:off x="7467600" y="563880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ja-JP" altLang="en-US"/>
          </a:p>
        </p:txBody>
      </p:sp>
      <p:sp>
        <p:nvSpPr>
          <p:cNvPr id="27711" name="円/楕円 115"/>
          <p:cNvSpPr>
            <a:spLocks noChangeArrowheads="1"/>
          </p:cNvSpPr>
          <p:nvPr/>
        </p:nvSpPr>
        <p:spPr bwMode="auto">
          <a:xfrm>
            <a:off x="7467600" y="579120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ja-JP" altLang="en-US"/>
          </a:p>
        </p:txBody>
      </p:sp>
      <p:sp>
        <p:nvSpPr>
          <p:cNvPr id="27712" name="円/楕円 116"/>
          <p:cNvSpPr>
            <a:spLocks noChangeArrowheads="1"/>
          </p:cNvSpPr>
          <p:nvPr/>
        </p:nvSpPr>
        <p:spPr bwMode="auto">
          <a:xfrm>
            <a:off x="7467600" y="594360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ja-JP" altLang="en-US"/>
          </a:p>
        </p:txBody>
      </p:sp>
      <p:sp>
        <p:nvSpPr>
          <p:cNvPr id="27713" name="円/楕円 117"/>
          <p:cNvSpPr>
            <a:spLocks noChangeArrowheads="1"/>
          </p:cNvSpPr>
          <p:nvPr/>
        </p:nvSpPr>
        <p:spPr bwMode="auto">
          <a:xfrm>
            <a:off x="7891463" y="6096000"/>
            <a:ext cx="76200" cy="762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ja-JP" altLang="en-US"/>
          </a:p>
        </p:txBody>
      </p:sp>
      <p:sp>
        <p:nvSpPr>
          <p:cNvPr id="27714" name="円/楕円 118"/>
          <p:cNvSpPr>
            <a:spLocks noChangeArrowheads="1"/>
          </p:cNvSpPr>
          <p:nvPr/>
        </p:nvSpPr>
        <p:spPr bwMode="auto">
          <a:xfrm>
            <a:off x="7467600" y="609600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ja-JP" altLang="en-US"/>
          </a:p>
        </p:txBody>
      </p:sp>
      <p:sp>
        <p:nvSpPr>
          <p:cNvPr id="27715" name="Rectangle 26"/>
          <p:cNvSpPr>
            <a:spLocks/>
          </p:cNvSpPr>
          <p:nvPr/>
        </p:nvSpPr>
        <p:spPr bwMode="auto">
          <a:xfrm>
            <a:off x="5867400" y="2895600"/>
            <a:ext cx="3200400" cy="5842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altLang="ja-JP" sz="1600" b="1">
                <a:solidFill>
                  <a:schemeClr val="tx1"/>
                </a:solidFill>
                <a:latin typeface="Arial" pitchFamily="64" charset="0"/>
                <a:ea typeface="Arial" pitchFamily="64" charset="0"/>
                <a:cs typeface="Arial" pitchFamily="64" charset="0"/>
              </a:rPr>
              <a:t>before fine tuning by trim-coils</a:t>
            </a:r>
          </a:p>
          <a:p>
            <a:r>
              <a:rPr lang="en-US" altLang="ja-JP" sz="1600" b="1">
                <a:solidFill>
                  <a:srgbClr val="FF0000"/>
                </a:solidFill>
                <a:latin typeface="Arial" pitchFamily="64" charset="0"/>
                <a:ea typeface="Arial" pitchFamily="64" charset="0"/>
                <a:cs typeface="Arial" pitchFamily="64" charset="0"/>
              </a:rPr>
              <a:t>after fine tuning by trim-coils</a:t>
            </a:r>
          </a:p>
        </p:txBody>
      </p:sp>
      <p:sp>
        <p:nvSpPr>
          <p:cNvPr id="27716" name="正方形/長方形 67"/>
          <p:cNvSpPr>
            <a:spLocks noChangeArrowheads="1"/>
          </p:cNvSpPr>
          <p:nvPr/>
        </p:nvSpPr>
        <p:spPr bwMode="auto">
          <a:xfrm>
            <a:off x="2133600" y="6324600"/>
            <a:ext cx="4630738" cy="461963"/>
          </a:xfrm>
          <a:prstGeom prst="rect">
            <a:avLst/>
          </a:prstGeom>
          <a:solidFill>
            <a:srgbClr val="990008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spcBef>
                <a:spcPct val="20000"/>
              </a:spcBef>
            </a:pPr>
            <a:r>
              <a:rPr lang="en-US" altLang="ja-JP" b="1">
                <a:solidFill>
                  <a:schemeClr val="bg1"/>
                </a:solidFill>
                <a:latin typeface="Arial" pitchFamily="64" charset="0"/>
                <a:ea typeface="ＭＳ Ｐゴシック" pitchFamily="64" charset="-128"/>
                <a:cs typeface="Arial" pitchFamily="64" charset="0"/>
              </a:rPr>
              <a:t>Fabricate the schottky pick-up</a:t>
            </a:r>
          </a:p>
        </p:txBody>
      </p:sp>
      <p:sp>
        <p:nvSpPr>
          <p:cNvPr id="69" name="正方形/長方形 68"/>
          <p:cNvSpPr/>
          <p:nvPr/>
        </p:nvSpPr>
        <p:spPr>
          <a:xfrm>
            <a:off x="8151813" y="4495800"/>
            <a:ext cx="1001712" cy="3381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ja-JP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Arial" pitchFamily="64" charset="0"/>
                <a:cs typeface="Arial"/>
              </a:rPr>
              <a:t>~110mm</a:t>
            </a:r>
            <a:endParaRPr lang="ja-JP" altLang="en-US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cxnSp>
        <p:nvCxnSpPr>
          <p:cNvPr id="76" name="直線矢印コネクタ 75"/>
          <p:cNvCxnSpPr/>
          <p:nvPr/>
        </p:nvCxnSpPr>
        <p:spPr bwMode="auto">
          <a:xfrm rot="5400000">
            <a:off x="7096125" y="5095875"/>
            <a:ext cx="2133600" cy="19050"/>
          </a:xfrm>
          <a:prstGeom prst="straightConnector1">
            <a:avLst/>
          </a:prstGeom>
          <a:noFill/>
          <a:ln w="9525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 type="triangle"/>
            <a:tailEnd type="triangle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図 19" descr="screenshot_03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313" y="2000250"/>
            <a:ext cx="8929687" cy="4824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5" name="正方形/長方形 22"/>
          <p:cNvSpPr>
            <a:spLocks noChangeArrowheads="1"/>
          </p:cNvSpPr>
          <p:nvPr/>
        </p:nvSpPr>
        <p:spPr bwMode="auto">
          <a:xfrm>
            <a:off x="1281113" y="3097213"/>
            <a:ext cx="10668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altLang="ja-JP" sz="2000" b="1">
                <a:solidFill>
                  <a:srgbClr val="0000FF"/>
                </a:solidFill>
                <a:latin typeface="Arial" pitchFamily="64" charset="0"/>
                <a:ea typeface="Arial" pitchFamily="64" charset="0"/>
                <a:cs typeface="Arial" pitchFamily="64" charset="0"/>
              </a:rPr>
              <a:t>kicker</a:t>
            </a:r>
          </a:p>
        </p:txBody>
      </p:sp>
      <p:sp>
        <p:nvSpPr>
          <p:cNvPr id="28676" name="正方形/長方形 21"/>
          <p:cNvSpPr>
            <a:spLocks noChangeArrowheads="1"/>
          </p:cNvSpPr>
          <p:nvPr/>
        </p:nvSpPr>
        <p:spPr bwMode="auto">
          <a:xfrm>
            <a:off x="6756400" y="5773738"/>
            <a:ext cx="542925" cy="46196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b="1">
                <a:solidFill>
                  <a:srgbClr val="0000FF"/>
                </a:solidFill>
                <a:latin typeface="Arial" pitchFamily="64" charset="0"/>
                <a:ea typeface="Arial" pitchFamily="64" charset="0"/>
                <a:cs typeface="Arial" pitchFamily="64" charset="0"/>
              </a:rPr>
              <a:t>F3</a:t>
            </a:r>
            <a:endParaRPr lang="ja-JP" altLang="en-US" b="1">
              <a:solidFill>
                <a:srgbClr val="0000FF"/>
              </a:solidFill>
              <a:latin typeface="Arial" pitchFamily="64" charset="0"/>
              <a:ea typeface="Arial" pitchFamily="64" charset="0"/>
              <a:cs typeface="Arial" pitchFamily="64" charset="0"/>
            </a:endParaRPr>
          </a:p>
        </p:txBody>
      </p:sp>
      <p:sp>
        <p:nvSpPr>
          <p:cNvPr id="28677" name="Rectangle 6"/>
          <p:cNvSpPr>
            <a:spLocks noChangeArrowheads="1"/>
          </p:cNvSpPr>
          <p:nvPr/>
        </p:nvSpPr>
        <p:spPr bwMode="auto">
          <a:xfrm>
            <a:off x="3352800" y="0"/>
            <a:ext cx="57912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r>
              <a:rPr lang="en-US" altLang="ja-JP" sz="3200" b="1">
                <a:solidFill>
                  <a:schemeClr val="bg1"/>
                </a:solidFill>
                <a:latin typeface="Arial" pitchFamily="64" charset="0"/>
                <a:ea typeface="Arial" pitchFamily="64" charset="0"/>
                <a:cs typeface="Arial" pitchFamily="64" charset="0"/>
              </a:rPr>
              <a:t>Fast response kicker-system</a:t>
            </a:r>
          </a:p>
        </p:txBody>
      </p:sp>
      <p:sp>
        <p:nvSpPr>
          <p:cNvPr id="28678" name="正方形/長方形 17"/>
          <p:cNvSpPr>
            <a:spLocks noChangeArrowheads="1"/>
          </p:cNvSpPr>
          <p:nvPr/>
        </p:nvSpPr>
        <p:spPr bwMode="auto">
          <a:xfrm>
            <a:off x="4760913" y="2162175"/>
            <a:ext cx="4335462" cy="1014413"/>
          </a:xfrm>
          <a:prstGeom prst="rect">
            <a:avLst/>
          </a:prstGeom>
          <a:noFill/>
          <a:ln w="9525">
            <a:solidFill>
              <a:srgbClr val="8A0006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altLang="ja-JP" sz="2000" b="1">
                <a:solidFill>
                  <a:srgbClr val="000000"/>
                </a:solidFill>
                <a:latin typeface="Arial" pitchFamily="64" charset="0"/>
                <a:ea typeface="Arial" pitchFamily="64" charset="0"/>
                <a:cs typeface="Arial" pitchFamily="64" charset="0"/>
              </a:rPr>
              <a:t>Flight time </a:t>
            </a:r>
            <a:r>
              <a:rPr lang="en-US" altLang="ja-JP" sz="2000" b="1">
                <a:solidFill>
                  <a:schemeClr val="tx1"/>
                </a:solidFill>
                <a:latin typeface="Arial" pitchFamily="64" charset="0"/>
                <a:ea typeface="Arial" pitchFamily="64" charset="0"/>
                <a:cs typeface="Arial" pitchFamily="64" charset="0"/>
              </a:rPr>
              <a:t>is</a:t>
            </a:r>
            <a:r>
              <a:rPr lang="en-US" altLang="ja-JP" sz="2000" b="1">
                <a:solidFill>
                  <a:srgbClr val="800000"/>
                </a:solidFill>
                <a:latin typeface="Arial" pitchFamily="64" charset="0"/>
                <a:ea typeface="Arial" pitchFamily="64" charset="0"/>
                <a:cs typeface="Arial" pitchFamily="64" charset="0"/>
              </a:rPr>
              <a:t> </a:t>
            </a:r>
            <a:r>
              <a:rPr lang="en-US" altLang="ja-JP" sz="2000" b="1">
                <a:solidFill>
                  <a:srgbClr val="FF0000"/>
                </a:solidFill>
                <a:latin typeface="Arial" pitchFamily="64" charset="0"/>
                <a:ea typeface="Arial" pitchFamily="64" charset="0"/>
                <a:cs typeface="Arial" pitchFamily="64" charset="0"/>
              </a:rPr>
              <a:t>945ns</a:t>
            </a:r>
            <a:endParaRPr lang="en-US" altLang="ja-JP" sz="2000" b="1">
              <a:solidFill>
                <a:srgbClr val="800000"/>
              </a:solidFill>
              <a:latin typeface="Arial" pitchFamily="64" charset="0"/>
              <a:ea typeface="Arial" pitchFamily="64" charset="0"/>
              <a:cs typeface="Arial" pitchFamily="64" charset="0"/>
            </a:endParaRPr>
          </a:p>
          <a:p>
            <a:r>
              <a:rPr lang="en-US" altLang="ja-JP" sz="2000" b="1">
                <a:solidFill>
                  <a:srgbClr val="000000"/>
                </a:solidFill>
                <a:latin typeface="Arial" pitchFamily="64" charset="0"/>
                <a:ea typeface="Arial" pitchFamily="64" charset="0"/>
                <a:cs typeface="Arial" pitchFamily="64" charset="0"/>
              </a:rPr>
              <a:t>for 200MeV/u particle</a:t>
            </a:r>
          </a:p>
          <a:p>
            <a:r>
              <a:rPr lang="en-US" altLang="ja-JP" sz="2000" b="1">
                <a:solidFill>
                  <a:srgbClr val="000000"/>
                </a:solidFill>
                <a:latin typeface="Arial" pitchFamily="64" charset="0"/>
                <a:ea typeface="Arial" pitchFamily="64" charset="0"/>
                <a:cs typeface="Arial" pitchFamily="64" charset="0"/>
              </a:rPr>
              <a:t>from F3 to kicker magnet (161.5m)</a:t>
            </a:r>
          </a:p>
        </p:txBody>
      </p:sp>
      <p:sp>
        <p:nvSpPr>
          <p:cNvPr id="28679" name="正方形/長方形 20"/>
          <p:cNvSpPr>
            <a:spLocks noChangeArrowheads="1"/>
          </p:cNvSpPr>
          <p:nvPr/>
        </p:nvSpPr>
        <p:spPr bwMode="auto">
          <a:xfrm>
            <a:off x="2219325" y="3424238"/>
            <a:ext cx="165100" cy="331787"/>
          </a:xfrm>
          <a:prstGeom prst="rect">
            <a:avLst/>
          </a:prstGeom>
          <a:solidFill>
            <a:schemeClr val="bg1"/>
          </a:solidFill>
          <a:ln w="28575">
            <a:solidFill>
              <a:srgbClr val="0000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ja-JP" altLang="en-US"/>
          </a:p>
        </p:txBody>
      </p:sp>
      <p:sp>
        <p:nvSpPr>
          <p:cNvPr id="8" name="正方形/長方形 7"/>
          <p:cNvSpPr/>
          <p:nvPr/>
        </p:nvSpPr>
        <p:spPr>
          <a:xfrm>
            <a:off x="76200" y="4419600"/>
            <a:ext cx="2971800" cy="677863"/>
          </a:xfrm>
          <a:prstGeom prst="rect">
            <a:avLst/>
          </a:prstGeom>
          <a:solidFill>
            <a:srgbClr val="FFFFFF"/>
          </a:solidFill>
          <a:ln>
            <a:solidFill>
              <a:schemeClr val="accent6"/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altLang="ja-JP" sz="1800" b="1" dirty="0">
                <a:solidFill>
                  <a:srgbClr val="FF6600"/>
                </a:solidFill>
                <a:latin typeface="Arial"/>
                <a:cs typeface="Arial"/>
              </a:rPr>
              <a:t>Delay from thyratron out</a:t>
            </a:r>
          </a:p>
          <a:p>
            <a:pPr>
              <a:defRPr/>
            </a:pPr>
            <a:r>
              <a:rPr lang="en-US" altLang="ja-JP" sz="1800" b="1" dirty="0">
                <a:solidFill>
                  <a:srgbClr val="FF6600"/>
                </a:solidFill>
                <a:latin typeface="Arial"/>
                <a:cs typeface="Arial"/>
              </a:rPr>
              <a:t>to flat-top center : </a:t>
            </a:r>
            <a:r>
              <a:rPr lang="en-US" altLang="ja-JP" sz="2000" b="1" dirty="0">
                <a:solidFill>
                  <a:srgbClr val="FF6600"/>
                </a:solidFill>
                <a:latin typeface="Arial"/>
                <a:cs typeface="Arial"/>
              </a:rPr>
              <a:t>230ns</a:t>
            </a:r>
          </a:p>
        </p:txBody>
      </p:sp>
      <p:sp>
        <p:nvSpPr>
          <p:cNvPr id="28681" name="正方形/長方形 8"/>
          <p:cNvSpPr>
            <a:spLocks noChangeArrowheads="1"/>
          </p:cNvSpPr>
          <p:nvPr/>
        </p:nvSpPr>
        <p:spPr bwMode="auto">
          <a:xfrm>
            <a:off x="7073900" y="5162550"/>
            <a:ext cx="768350" cy="4000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2000" b="1">
                <a:solidFill>
                  <a:srgbClr val="FF6600"/>
                </a:solidFill>
                <a:latin typeface="Arial" pitchFamily="64" charset="0"/>
                <a:ea typeface="Arial" pitchFamily="64" charset="0"/>
                <a:cs typeface="Arial" pitchFamily="64" charset="0"/>
              </a:rPr>
              <a:t>55ns</a:t>
            </a:r>
          </a:p>
        </p:txBody>
      </p:sp>
      <p:sp>
        <p:nvSpPr>
          <p:cNvPr id="28682" name="正方形/長方形 10"/>
          <p:cNvSpPr>
            <a:spLocks noChangeArrowheads="1"/>
          </p:cNvSpPr>
          <p:nvPr/>
        </p:nvSpPr>
        <p:spPr bwMode="auto">
          <a:xfrm>
            <a:off x="5041900" y="4953000"/>
            <a:ext cx="1809750" cy="4000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2000" b="1">
                <a:solidFill>
                  <a:srgbClr val="FF6600"/>
                </a:solidFill>
                <a:latin typeface="Arial" pitchFamily="64" charset="0"/>
                <a:ea typeface="Arial" pitchFamily="64" charset="0"/>
                <a:cs typeface="Arial" pitchFamily="64" charset="0"/>
              </a:rPr>
              <a:t>370ns (105m)</a:t>
            </a:r>
          </a:p>
        </p:txBody>
      </p:sp>
      <p:cxnSp>
        <p:nvCxnSpPr>
          <p:cNvPr id="28683" name="直線矢印コネクタ 12"/>
          <p:cNvCxnSpPr>
            <a:cxnSpLocks noChangeShapeType="1"/>
            <a:stCxn id="28679" idx="1"/>
          </p:cNvCxnSpPr>
          <p:nvPr/>
        </p:nvCxnSpPr>
        <p:spPr bwMode="auto">
          <a:xfrm rot="10800000">
            <a:off x="2085975" y="3482975"/>
            <a:ext cx="133350" cy="106363"/>
          </a:xfrm>
          <a:prstGeom prst="straightConnector1">
            <a:avLst/>
          </a:prstGeom>
          <a:noFill/>
          <a:ln w="9525">
            <a:solidFill>
              <a:srgbClr val="8A0006"/>
            </a:solidFill>
            <a:round/>
            <a:headEnd/>
            <a:tailEnd type="triangle" w="med" len="med"/>
          </a:ln>
        </p:spPr>
      </p:cxnSp>
      <p:cxnSp>
        <p:nvCxnSpPr>
          <p:cNvPr id="28684" name="直線コネクタ 18"/>
          <p:cNvCxnSpPr>
            <a:cxnSpLocks noChangeShapeType="1"/>
            <a:stCxn id="8" idx="0"/>
          </p:cNvCxnSpPr>
          <p:nvPr/>
        </p:nvCxnSpPr>
        <p:spPr bwMode="auto">
          <a:xfrm rot="5400000" flipH="1" flipV="1">
            <a:off x="1435100" y="3683000"/>
            <a:ext cx="863600" cy="609600"/>
          </a:xfrm>
          <a:prstGeom prst="line">
            <a:avLst/>
          </a:prstGeom>
          <a:noFill/>
          <a:ln w="9525">
            <a:solidFill>
              <a:srgbClr val="8A0006"/>
            </a:solidFill>
            <a:round/>
            <a:headEnd/>
            <a:tailEnd/>
          </a:ln>
        </p:spPr>
      </p:cxnSp>
      <p:sp>
        <p:nvSpPr>
          <p:cNvPr id="30" name="正方形/長方形 29"/>
          <p:cNvSpPr>
            <a:spLocks noChangeArrowheads="1"/>
          </p:cNvSpPr>
          <p:nvPr/>
        </p:nvSpPr>
        <p:spPr bwMode="auto">
          <a:xfrm>
            <a:off x="4767263" y="3694113"/>
            <a:ext cx="4333875" cy="101600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altLang="ja-JP" sz="2000" b="1">
                <a:solidFill>
                  <a:srgbClr val="000000"/>
                </a:solidFill>
                <a:latin typeface="Arial" pitchFamily="64" charset="0"/>
                <a:ea typeface="Arial" pitchFamily="64" charset="0"/>
                <a:cs typeface="Arial" pitchFamily="64" charset="0"/>
              </a:rPr>
              <a:t>Response time of kicker power supply should make less than </a:t>
            </a:r>
            <a:r>
              <a:rPr lang="en-US" altLang="ja-JP" sz="2000" b="1">
                <a:solidFill>
                  <a:srgbClr val="FF0000"/>
                </a:solidFill>
                <a:latin typeface="Arial" pitchFamily="64" charset="0"/>
                <a:ea typeface="Arial" pitchFamily="64" charset="0"/>
                <a:cs typeface="Arial" pitchFamily="64" charset="0"/>
              </a:rPr>
              <a:t>290ns.</a:t>
            </a:r>
          </a:p>
        </p:txBody>
      </p:sp>
      <p:cxnSp>
        <p:nvCxnSpPr>
          <p:cNvPr id="34" name="直線矢印コネクタ 33"/>
          <p:cNvCxnSpPr>
            <a:cxnSpLocks noChangeShapeType="1"/>
            <a:stCxn id="30" idx="1"/>
          </p:cNvCxnSpPr>
          <p:nvPr/>
        </p:nvCxnSpPr>
        <p:spPr bwMode="auto">
          <a:xfrm rot="10800000">
            <a:off x="2308225" y="3575050"/>
            <a:ext cx="2459038" cy="627063"/>
          </a:xfrm>
          <a:prstGeom prst="straightConnector1">
            <a:avLst/>
          </a:prstGeom>
          <a:noFill/>
          <a:ln w="28575">
            <a:solidFill>
              <a:srgbClr val="0000FF"/>
            </a:solidFill>
            <a:round/>
            <a:headEnd/>
            <a:tailEnd type="oval" w="med" len="med"/>
          </a:ln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6"/>
          <p:cNvSpPr>
            <a:spLocks noChangeArrowheads="1"/>
          </p:cNvSpPr>
          <p:nvPr/>
        </p:nvSpPr>
        <p:spPr bwMode="auto">
          <a:xfrm>
            <a:off x="3352800" y="0"/>
            <a:ext cx="57912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r>
              <a:rPr lang="en-US" altLang="ja-JP" sz="3200" b="1">
                <a:solidFill>
                  <a:schemeClr val="bg1"/>
                </a:solidFill>
                <a:latin typeface="Arial" pitchFamily="64" charset="0"/>
                <a:ea typeface="Arial" pitchFamily="64" charset="0"/>
                <a:cs typeface="Arial" pitchFamily="64" charset="0"/>
              </a:rPr>
              <a:t>Fast response kicker-system</a:t>
            </a:r>
          </a:p>
        </p:txBody>
      </p:sp>
      <p:sp>
        <p:nvSpPr>
          <p:cNvPr id="58" name="Rectangle 59"/>
          <p:cNvSpPr>
            <a:spLocks noChangeArrowheads="1"/>
          </p:cNvSpPr>
          <p:nvPr/>
        </p:nvSpPr>
        <p:spPr bwMode="auto">
          <a:xfrm>
            <a:off x="2209800" y="2925763"/>
            <a:ext cx="396240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altLang="ja-JP" sz="1600" b="1">
                <a:solidFill>
                  <a:schemeClr val="tx1"/>
                </a:solidFill>
                <a:latin typeface="Arial"/>
                <a:ea typeface="+mj-ea"/>
                <a:cs typeface="Arial"/>
              </a:rPr>
              <a:t>Pulsed power supply of model kicker</a:t>
            </a:r>
          </a:p>
        </p:txBody>
      </p:sp>
      <p:sp>
        <p:nvSpPr>
          <p:cNvPr id="63" name="正方形/長方形 62"/>
          <p:cNvSpPr/>
          <p:nvPr/>
        </p:nvSpPr>
        <p:spPr>
          <a:xfrm>
            <a:off x="2209800" y="2895600"/>
            <a:ext cx="3962400" cy="1676400"/>
          </a:xfrm>
          <a:prstGeom prst="rect">
            <a:avLst/>
          </a:prstGeom>
          <a:noFill/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 b="1">
              <a:solidFill>
                <a:srgbClr val="000000"/>
              </a:solidFill>
              <a:ea typeface="+mj-ea"/>
              <a:cs typeface="Arial"/>
            </a:endParaRPr>
          </a:p>
        </p:txBody>
      </p:sp>
      <p:sp>
        <p:nvSpPr>
          <p:cNvPr id="67" name="正方形/長方形 66"/>
          <p:cNvSpPr/>
          <p:nvPr/>
        </p:nvSpPr>
        <p:spPr>
          <a:xfrm>
            <a:off x="6400800" y="3662363"/>
            <a:ext cx="1295400" cy="909637"/>
          </a:xfrm>
          <a:prstGeom prst="rect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ja-JP" sz="1600" b="1">
                <a:solidFill>
                  <a:srgbClr val="000000"/>
                </a:solidFill>
                <a:ea typeface="+mj-ea"/>
                <a:cs typeface="Arial"/>
              </a:rPr>
              <a:t>Thyratron</a:t>
            </a:r>
          </a:p>
        </p:txBody>
      </p:sp>
      <p:sp>
        <p:nvSpPr>
          <p:cNvPr id="68" name="正方形/長方形 67"/>
          <p:cNvSpPr/>
          <p:nvPr/>
        </p:nvSpPr>
        <p:spPr>
          <a:xfrm>
            <a:off x="8077200" y="3873500"/>
            <a:ext cx="1011238" cy="546100"/>
          </a:xfrm>
          <a:prstGeom prst="rect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ja-JP" sz="1600" b="1">
                <a:solidFill>
                  <a:srgbClr val="000000"/>
                </a:solidFill>
                <a:ea typeface="+mj-ea"/>
                <a:cs typeface="Arial"/>
              </a:rPr>
              <a:t>Kicker</a:t>
            </a:r>
          </a:p>
          <a:p>
            <a:pPr algn="ctr">
              <a:defRPr/>
            </a:pPr>
            <a:r>
              <a:rPr lang="en-US" altLang="ja-JP" sz="1600" b="1">
                <a:solidFill>
                  <a:srgbClr val="000000"/>
                </a:solidFill>
                <a:ea typeface="+mj-ea"/>
                <a:cs typeface="Arial"/>
              </a:rPr>
              <a:t>magnet</a:t>
            </a:r>
            <a:endParaRPr lang="ja-JP" altLang="en-US" sz="1600" b="1">
              <a:solidFill>
                <a:srgbClr val="000000"/>
              </a:solidFill>
              <a:ea typeface="+mj-ea"/>
              <a:cs typeface="Arial"/>
            </a:endParaRPr>
          </a:p>
        </p:txBody>
      </p:sp>
      <p:sp>
        <p:nvSpPr>
          <p:cNvPr id="90" name="Line 39"/>
          <p:cNvSpPr>
            <a:spLocks noChangeShapeType="1"/>
          </p:cNvSpPr>
          <p:nvPr/>
        </p:nvSpPr>
        <p:spPr bwMode="auto">
          <a:xfrm flipV="1">
            <a:off x="5715000" y="4114800"/>
            <a:ext cx="685800" cy="0"/>
          </a:xfrm>
          <a:prstGeom prst="line">
            <a:avLst/>
          </a:prstGeom>
          <a:noFill/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ja-JP" altLang="en-US" b="1">
              <a:latin typeface="Arial"/>
              <a:ea typeface="+mj-ea"/>
              <a:cs typeface="Arial"/>
            </a:endParaRPr>
          </a:p>
        </p:txBody>
      </p:sp>
      <p:sp>
        <p:nvSpPr>
          <p:cNvPr id="99" name="正方形/長方形 98"/>
          <p:cNvSpPr>
            <a:spLocks noChangeArrowheads="1"/>
          </p:cNvSpPr>
          <p:nvPr/>
        </p:nvSpPr>
        <p:spPr bwMode="auto">
          <a:xfrm>
            <a:off x="1219200" y="4495800"/>
            <a:ext cx="17526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2000" b="1">
                <a:solidFill>
                  <a:srgbClr val="FF0000"/>
                </a:solidFill>
                <a:latin typeface="Arial" pitchFamily="64" charset="0"/>
                <a:ea typeface="Arial" pitchFamily="64" charset="0"/>
                <a:cs typeface="Arial" pitchFamily="64" charset="0"/>
              </a:rPr>
              <a:t>Trigger input</a:t>
            </a:r>
            <a:endParaRPr lang="ja-JP" altLang="en-US" sz="2000" b="1">
              <a:solidFill>
                <a:srgbClr val="FF0000"/>
              </a:solidFill>
              <a:latin typeface="Arial" pitchFamily="64" charset="0"/>
              <a:ea typeface="Arial" pitchFamily="64" charset="0"/>
              <a:cs typeface="Arial" pitchFamily="64" charset="0"/>
            </a:endParaRPr>
          </a:p>
        </p:txBody>
      </p:sp>
      <p:sp>
        <p:nvSpPr>
          <p:cNvPr id="30729" name="正方形/長方形 100"/>
          <p:cNvSpPr>
            <a:spLocks noChangeArrowheads="1"/>
          </p:cNvSpPr>
          <p:nvPr/>
        </p:nvSpPr>
        <p:spPr bwMode="auto">
          <a:xfrm>
            <a:off x="7239000" y="4495800"/>
            <a:ext cx="9969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2000" b="1">
                <a:solidFill>
                  <a:srgbClr val="660066"/>
                </a:solidFill>
                <a:latin typeface="Arial" pitchFamily="64" charset="0"/>
                <a:ea typeface="Arial" pitchFamily="64" charset="0"/>
                <a:cs typeface="Arial" pitchFamily="64" charset="0"/>
              </a:rPr>
              <a:t>CT out</a:t>
            </a:r>
            <a:endParaRPr lang="ja-JP" altLang="en-US" sz="2000" b="1">
              <a:solidFill>
                <a:srgbClr val="660066"/>
              </a:solidFill>
              <a:latin typeface="Arial" pitchFamily="64" charset="0"/>
              <a:ea typeface="Arial" pitchFamily="64" charset="0"/>
              <a:cs typeface="Arial" pitchFamily="64" charset="0"/>
            </a:endParaRPr>
          </a:p>
        </p:txBody>
      </p:sp>
      <p:sp>
        <p:nvSpPr>
          <p:cNvPr id="30730" name="正方形/長方形 15"/>
          <p:cNvSpPr>
            <a:spLocks noChangeArrowheads="1"/>
          </p:cNvSpPr>
          <p:nvPr/>
        </p:nvSpPr>
        <p:spPr bwMode="auto">
          <a:xfrm>
            <a:off x="1363663" y="1608138"/>
            <a:ext cx="7188200" cy="76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20000"/>
              </a:spcBef>
            </a:pPr>
            <a:r>
              <a:rPr lang="en-US" altLang="ja-JP" sz="2000" b="1">
                <a:solidFill>
                  <a:srgbClr val="800000"/>
                </a:solidFill>
                <a:latin typeface="Arial" pitchFamily="64" charset="0"/>
                <a:ea typeface="Arial" pitchFamily="64" charset="0"/>
                <a:cs typeface="Arial" pitchFamily="64" charset="0"/>
              </a:rPr>
              <a:t>- Response time &lt; 290ns</a:t>
            </a:r>
          </a:p>
          <a:p>
            <a:pPr>
              <a:spcBef>
                <a:spcPct val="20000"/>
              </a:spcBef>
            </a:pPr>
            <a:r>
              <a:rPr lang="en-US" altLang="ja-JP" sz="2000" b="1">
                <a:solidFill>
                  <a:srgbClr val="800000"/>
                </a:solidFill>
                <a:latin typeface="Arial" pitchFamily="64" charset="0"/>
                <a:ea typeface="Arial" pitchFamily="64" charset="0"/>
                <a:cs typeface="Arial" pitchFamily="64" charset="0"/>
              </a:rPr>
              <a:t>  to establish the self-trigger individual injection method</a:t>
            </a:r>
          </a:p>
        </p:txBody>
      </p:sp>
      <p:sp>
        <p:nvSpPr>
          <p:cNvPr id="30731" name="正方形/長方形 15"/>
          <p:cNvSpPr>
            <a:spLocks noChangeArrowheads="1"/>
          </p:cNvSpPr>
          <p:nvPr/>
        </p:nvSpPr>
        <p:spPr bwMode="auto">
          <a:xfrm>
            <a:off x="4495800" y="4981575"/>
            <a:ext cx="8382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20000"/>
              </a:spcBef>
            </a:pPr>
            <a:r>
              <a:rPr lang="en-US" altLang="ja-JP" sz="2800" b="1">
                <a:solidFill>
                  <a:schemeClr val="tx1"/>
                </a:solidFill>
                <a:latin typeface="Arial" pitchFamily="64" charset="0"/>
                <a:ea typeface="Arial" pitchFamily="64" charset="0"/>
                <a:cs typeface="Arial" pitchFamily="64" charset="0"/>
              </a:rPr>
              <a:t>4μs</a:t>
            </a:r>
          </a:p>
        </p:txBody>
      </p:sp>
      <p:sp>
        <p:nvSpPr>
          <p:cNvPr id="21" name="正方形/長方形 20"/>
          <p:cNvSpPr/>
          <p:nvPr/>
        </p:nvSpPr>
        <p:spPr>
          <a:xfrm>
            <a:off x="4386263" y="3581400"/>
            <a:ext cx="1328737" cy="909638"/>
          </a:xfrm>
          <a:prstGeom prst="rect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ja-JP" sz="1600" b="1">
                <a:solidFill>
                  <a:srgbClr val="000000"/>
                </a:solidFill>
                <a:ea typeface="+mj-ea"/>
                <a:cs typeface="Arial"/>
              </a:rPr>
              <a:t>Thyratron</a:t>
            </a:r>
          </a:p>
          <a:p>
            <a:pPr algn="ctr">
              <a:defRPr/>
            </a:pPr>
            <a:r>
              <a:rPr lang="en-US" altLang="ja-JP" sz="1600" b="1">
                <a:solidFill>
                  <a:srgbClr val="000000"/>
                </a:solidFill>
                <a:ea typeface="+mj-ea"/>
                <a:cs typeface="Arial"/>
              </a:rPr>
              <a:t>gate</a:t>
            </a:r>
          </a:p>
          <a:p>
            <a:pPr algn="ctr">
              <a:defRPr/>
            </a:pPr>
            <a:r>
              <a:rPr lang="en-US" altLang="ja-JP" sz="1600" b="1">
                <a:solidFill>
                  <a:srgbClr val="000000"/>
                </a:solidFill>
                <a:ea typeface="+mj-ea"/>
                <a:cs typeface="Arial"/>
              </a:rPr>
              <a:t>Unit</a:t>
            </a:r>
          </a:p>
        </p:txBody>
      </p:sp>
      <p:sp>
        <p:nvSpPr>
          <p:cNvPr id="22" name="正方形/長方形 21"/>
          <p:cNvSpPr/>
          <p:nvPr/>
        </p:nvSpPr>
        <p:spPr>
          <a:xfrm>
            <a:off x="2557463" y="3581400"/>
            <a:ext cx="1328737" cy="909638"/>
          </a:xfrm>
          <a:prstGeom prst="rect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ja-JP" sz="1600" b="1">
                <a:solidFill>
                  <a:srgbClr val="000000"/>
                </a:solidFill>
                <a:ea typeface="+mj-ea"/>
                <a:cs typeface="Arial"/>
              </a:rPr>
              <a:t>Control</a:t>
            </a:r>
          </a:p>
          <a:p>
            <a:pPr algn="ctr">
              <a:defRPr/>
            </a:pPr>
            <a:r>
              <a:rPr lang="en-US" altLang="ja-JP" sz="1600" b="1">
                <a:solidFill>
                  <a:srgbClr val="000000"/>
                </a:solidFill>
                <a:ea typeface="+mj-ea"/>
                <a:cs typeface="Arial"/>
              </a:rPr>
              <a:t>Unit</a:t>
            </a:r>
          </a:p>
        </p:txBody>
      </p:sp>
      <p:sp>
        <p:nvSpPr>
          <p:cNvPr id="23" name="Line 39"/>
          <p:cNvSpPr>
            <a:spLocks noChangeShapeType="1"/>
          </p:cNvSpPr>
          <p:nvPr/>
        </p:nvSpPr>
        <p:spPr bwMode="auto">
          <a:xfrm flipV="1">
            <a:off x="7696200" y="4114800"/>
            <a:ext cx="381000" cy="0"/>
          </a:xfrm>
          <a:prstGeom prst="line">
            <a:avLst/>
          </a:prstGeom>
          <a:noFill/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ja-JP" altLang="en-US" b="1">
              <a:latin typeface="Arial"/>
              <a:ea typeface="+mj-ea"/>
              <a:cs typeface="Arial"/>
            </a:endParaRPr>
          </a:p>
        </p:txBody>
      </p:sp>
      <p:sp>
        <p:nvSpPr>
          <p:cNvPr id="24" name="Line 39"/>
          <p:cNvSpPr>
            <a:spLocks noChangeShapeType="1"/>
          </p:cNvSpPr>
          <p:nvPr/>
        </p:nvSpPr>
        <p:spPr bwMode="auto">
          <a:xfrm>
            <a:off x="3886200" y="4114800"/>
            <a:ext cx="533400" cy="0"/>
          </a:xfrm>
          <a:prstGeom prst="line">
            <a:avLst/>
          </a:prstGeom>
          <a:noFill/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ja-JP" altLang="en-US" b="1">
              <a:latin typeface="Arial"/>
              <a:ea typeface="+mj-ea"/>
              <a:cs typeface="Arial"/>
            </a:endParaRPr>
          </a:p>
        </p:txBody>
      </p:sp>
      <p:sp>
        <p:nvSpPr>
          <p:cNvPr id="26" name="Line 39"/>
          <p:cNvSpPr>
            <a:spLocks noChangeShapeType="1"/>
          </p:cNvSpPr>
          <p:nvPr/>
        </p:nvSpPr>
        <p:spPr bwMode="auto">
          <a:xfrm>
            <a:off x="1447800" y="4133850"/>
            <a:ext cx="1143000" cy="0"/>
          </a:xfrm>
          <a:prstGeom prst="line">
            <a:avLst/>
          </a:prstGeom>
          <a:noFill/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ja-JP" altLang="en-US" b="1">
              <a:latin typeface="Arial"/>
              <a:ea typeface="+mj-ea"/>
              <a:cs typeface="Arial"/>
            </a:endParaRPr>
          </a:p>
        </p:txBody>
      </p:sp>
      <p:sp>
        <p:nvSpPr>
          <p:cNvPr id="28" name="正方形/長方形 27"/>
          <p:cNvSpPr>
            <a:spLocks noChangeArrowheads="1"/>
          </p:cNvSpPr>
          <p:nvPr/>
        </p:nvSpPr>
        <p:spPr bwMode="auto">
          <a:xfrm>
            <a:off x="3429000" y="4514850"/>
            <a:ext cx="17526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2000" b="1">
                <a:solidFill>
                  <a:srgbClr val="FF0000"/>
                </a:solidFill>
                <a:latin typeface="Arial" pitchFamily="64" charset="0"/>
                <a:ea typeface="Arial" pitchFamily="64" charset="0"/>
                <a:cs typeface="Arial" pitchFamily="64" charset="0"/>
              </a:rPr>
              <a:t>Trigger input</a:t>
            </a:r>
            <a:endParaRPr lang="ja-JP" altLang="en-US" sz="2000" b="1">
              <a:solidFill>
                <a:srgbClr val="FF0000"/>
              </a:solidFill>
              <a:latin typeface="Arial" pitchFamily="64" charset="0"/>
              <a:ea typeface="Arial" pitchFamily="64" charset="0"/>
              <a:cs typeface="Arial" pitchFamily="64" charset="0"/>
            </a:endParaRPr>
          </a:p>
        </p:txBody>
      </p:sp>
      <p:cxnSp>
        <p:nvCxnSpPr>
          <p:cNvPr id="30738" name="直線コネクタ 29"/>
          <p:cNvCxnSpPr>
            <a:cxnSpLocks noChangeShapeType="1"/>
          </p:cNvCxnSpPr>
          <p:nvPr/>
        </p:nvCxnSpPr>
        <p:spPr bwMode="auto">
          <a:xfrm>
            <a:off x="2438400" y="5048250"/>
            <a:ext cx="5334000" cy="15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 type="triangle" w="med" len="med"/>
          </a:ln>
        </p:spPr>
      </p:cxnSp>
      <p:cxnSp>
        <p:nvCxnSpPr>
          <p:cNvPr id="31" name="直線コネクタ 30"/>
          <p:cNvCxnSpPr>
            <a:cxnSpLocks noChangeShapeType="1"/>
          </p:cNvCxnSpPr>
          <p:nvPr/>
        </p:nvCxnSpPr>
        <p:spPr bwMode="auto">
          <a:xfrm>
            <a:off x="4267200" y="5581650"/>
            <a:ext cx="3505200" cy="1588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 type="triangle" w="med" len="med"/>
            <a:tailEnd type="triangle" w="med" len="med"/>
          </a:ln>
        </p:spPr>
      </p:cxnSp>
      <p:sp>
        <p:nvSpPr>
          <p:cNvPr id="33" name="正方形/長方形 15"/>
          <p:cNvSpPr>
            <a:spLocks noChangeArrowheads="1"/>
          </p:cNvSpPr>
          <p:nvPr/>
        </p:nvSpPr>
        <p:spPr bwMode="auto">
          <a:xfrm>
            <a:off x="5486400" y="5505450"/>
            <a:ext cx="12192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20000"/>
              </a:spcBef>
            </a:pPr>
            <a:r>
              <a:rPr lang="en-US" altLang="ja-JP" sz="2800" b="1">
                <a:latin typeface="Arial" pitchFamily="64" charset="0"/>
                <a:ea typeface="Arial" pitchFamily="64" charset="0"/>
                <a:cs typeface="Arial" pitchFamily="64" charset="0"/>
              </a:rPr>
              <a:t>550ns</a:t>
            </a:r>
          </a:p>
        </p:txBody>
      </p:sp>
      <p:sp>
        <p:nvSpPr>
          <p:cNvPr id="30741" name="円/楕円 34"/>
          <p:cNvSpPr>
            <a:spLocks noChangeArrowheads="1"/>
          </p:cNvSpPr>
          <p:nvPr/>
        </p:nvSpPr>
        <p:spPr bwMode="auto">
          <a:xfrm>
            <a:off x="7620000" y="4133850"/>
            <a:ext cx="228600" cy="228600"/>
          </a:xfrm>
          <a:prstGeom prst="ellipse">
            <a:avLst/>
          </a:prstGeom>
          <a:solidFill>
            <a:srgbClr val="660066"/>
          </a:solidFill>
          <a:ln w="9525">
            <a:solidFill>
              <a:srgbClr val="660066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ja-JP" altLang="en-US"/>
          </a:p>
        </p:txBody>
      </p:sp>
      <p:sp>
        <p:nvSpPr>
          <p:cNvPr id="36" name="円/楕円 35"/>
          <p:cNvSpPr>
            <a:spLocks noChangeArrowheads="1"/>
          </p:cNvSpPr>
          <p:nvPr/>
        </p:nvSpPr>
        <p:spPr bwMode="auto">
          <a:xfrm>
            <a:off x="2362200" y="4133850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ja-JP" altLang="en-US"/>
          </a:p>
        </p:txBody>
      </p:sp>
      <p:sp>
        <p:nvSpPr>
          <p:cNvPr id="37" name="円/楕円 36"/>
          <p:cNvSpPr>
            <a:spLocks noChangeArrowheads="1"/>
          </p:cNvSpPr>
          <p:nvPr/>
        </p:nvSpPr>
        <p:spPr bwMode="auto">
          <a:xfrm>
            <a:off x="4191000" y="4133850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ja-JP" altLang="en-US"/>
          </a:p>
        </p:txBody>
      </p:sp>
      <p:sp>
        <p:nvSpPr>
          <p:cNvPr id="43" name="正方形/長方形 42"/>
          <p:cNvSpPr/>
          <p:nvPr/>
        </p:nvSpPr>
        <p:spPr>
          <a:xfrm>
            <a:off x="4386263" y="3586163"/>
            <a:ext cx="1328737" cy="909637"/>
          </a:xfrm>
          <a:prstGeom prst="rect">
            <a:avLst/>
          </a:prstGeom>
          <a:noFill/>
          <a:ln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ja-JP" sz="1600" b="1">
                <a:solidFill>
                  <a:srgbClr val="0000FF"/>
                </a:solidFill>
                <a:ea typeface="+mj-ea"/>
                <a:cs typeface="Arial"/>
              </a:rPr>
              <a:t>New</a:t>
            </a:r>
          </a:p>
          <a:p>
            <a:pPr algn="ctr">
              <a:defRPr/>
            </a:pPr>
            <a:r>
              <a:rPr lang="en-US" altLang="ja-JP" sz="1600" b="1">
                <a:solidFill>
                  <a:srgbClr val="0000FF"/>
                </a:solidFill>
                <a:ea typeface="+mj-ea"/>
                <a:cs typeface="Arial"/>
              </a:rPr>
              <a:t>circuit</a:t>
            </a:r>
          </a:p>
          <a:p>
            <a:pPr algn="ctr">
              <a:defRPr/>
            </a:pPr>
            <a:r>
              <a:rPr lang="en-US" altLang="ja-JP" sz="1600" b="1">
                <a:solidFill>
                  <a:srgbClr val="0000FF"/>
                </a:solidFill>
                <a:ea typeface="+mj-ea"/>
                <a:cs typeface="Arial"/>
              </a:rPr>
              <a:t>board</a:t>
            </a:r>
          </a:p>
        </p:txBody>
      </p:sp>
      <p:grpSp>
        <p:nvGrpSpPr>
          <p:cNvPr id="2" name="図形グループ 45"/>
          <p:cNvGrpSpPr>
            <a:grpSpLocks/>
          </p:cNvGrpSpPr>
          <p:nvPr/>
        </p:nvGrpSpPr>
        <p:grpSpPr bwMode="auto">
          <a:xfrm>
            <a:off x="4267200" y="6115050"/>
            <a:ext cx="3505200" cy="523875"/>
            <a:chOff x="4267200" y="6334780"/>
            <a:chExt cx="3505200" cy="523220"/>
          </a:xfrm>
        </p:grpSpPr>
        <p:cxnSp>
          <p:nvCxnSpPr>
            <p:cNvPr id="30746" name="直線コネクタ 43"/>
            <p:cNvCxnSpPr>
              <a:cxnSpLocks noChangeShapeType="1"/>
            </p:cNvCxnSpPr>
            <p:nvPr/>
          </p:nvCxnSpPr>
          <p:spPr bwMode="auto">
            <a:xfrm>
              <a:off x="4267200" y="6399212"/>
              <a:ext cx="3505200" cy="1588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 type="triangle" w="med" len="med"/>
              <a:tailEnd type="triangle" w="med" len="med"/>
            </a:ln>
          </p:spPr>
        </p:cxnSp>
        <p:sp>
          <p:nvSpPr>
            <p:cNvPr id="30747" name="正方形/長方形 15"/>
            <p:cNvSpPr>
              <a:spLocks noChangeArrowheads="1"/>
            </p:cNvSpPr>
            <p:nvPr/>
          </p:nvSpPr>
          <p:spPr bwMode="auto">
            <a:xfrm>
              <a:off x="5715000" y="6334780"/>
              <a:ext cx="838200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20000"/>
                </a:spcBef>
              </a:pPr>
              <a:r>
                <a:rPr lang="en-US" altLang="ja-JP" sz="2800" b="1">
                  <a:solidFill>
                    <a:srgbClr val="0000FF"/>
                  </a:solidFill>
                  <a:latin typeface="Arial" pitchFamily="64" charset="0"/>
                  <a:ea typeface="Arial" pitchFamily="64" charset="0"/>
                  <a:cs typeface="Arial" pitchFamily="64" charset="0"/>
                </a:rPr>
                <a:t>?ns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" grpId="0"/>
      <p:bldP spid="21" grpId="0" animBg="1"/>
      <p:bldP spid="22" grpId="0" animBg="1"/>
      <p:bldP spid="28" grpId="0"/>
      <p:bldP spid="33" grpId="0"/>
      <p:bldP spid="36" grpId="0" animBg="1"/>
      <p:bldP spid="37" grpId="0" animBg="1"/>
      <p:bldP spid="4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response-tim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650" y="3965575"/>
            <a:ext cx="4679950" cy="2890838"/>
          </a:xfrm>
          <a:prstGeom prst="rect">
            <a:avLst/>
          </a:prstGeom>
          <a:ln>
            <a:solidFill>
              <a:schemeClr val="accent6"/>
            </a:solidFill>
          </a:ln>
        </p:spPr>
      </p:pic>
      <p:sp>
        <p:nvSpPr>
          <p:cNvPr id="31747" name="テキスト ボックス 56"/>
          <p:cNvSpPr txBox="1">
            <a:spLocks noChangeArrowheads="1"/>
          </p:cNvSpPr>
          <p:nvPr/>
        </p:nvSpPr>
        <p:spPr bwMode="auto">
          <a:xfrm>
            <a:off x="4343400" y="4343400"/>
            <a:ext cx="118268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1400" b="1">
                <a:solidFill>
                  <a:srgbClr val="000000"/>
                </a:solidFill>
                <a:latin typeface="Arial" pitchFamily="64" charset="0"/>
                <a:ea typeface="Arial" pitchFamily="64" charset="0"/>
                <a:cs typeface="Arial" pitchFamily="64" charset="0"/>
              </a:rPr>
              <a:t>550ns (5kV)</a:t>
            </a:r>
            <a:endParaRPr lang="ja-JP" altLang="en-US" sz="1400" b="1">
              <a:solidFill>
                <a:srgbClr val="000000"/>
              </a:solidFill>
              <a:latin typeface="Arial" pitchFamily="64" charset="0"/>
              <a:ea typeface="Arial" pitchFamily="64" charset="0"/>
              <a:cs typeface="Arial" pitchFamily="64" charset="0"/>
            </a:endParaRPr>
          </a:p>
        </p:txBody>
      </p:sp>
      <p:sp>
        <p:nvSpPr>
          <p:cNvPr id="31748" name="テキスト ボックス 56"/>
          <p:cNvSpPr txBox="1">
            <a:spLocks noChangeArrowheads="1"/>
          </p:cNvSpPr>
          <p:nvPr/>
        </p:nvSpPr>
        <p:spPr bwMode="auto">
          <a:xfrm>
            <a:off x="4929188" y="5029200"/>
            <a:ext cx="12827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1400" b="1">
                <a:solidFill>
                  <a:srgbClr val="000000"/>
                </a:solidFill>
                <a:latin typeface="Arial" pitchFamily="64" charset="0"/>
                <a:ea typeface="Arial" pitchFamily="64" charset="0"/>
                <a:cs typeface="Arial" pitchFamily="64" charset="0"/>
              </a:rPr>
              <a:t>355ns (10kV)</a:t>
            </a:r>
            <a:endParaRPr lang="ja-JP" altLang="en-US" sz="1400" b="1">
              <a:solidFill>
                <a:srgbClr val="000000"/>
              </a:solidFill>
              <a:latin typeface="Arial" pitchFamily="64" charset="0"/>
              <a:ea typeface="Arial" pitchFamily="64" charset="0"/>
              <a:cs typeface="Arial" pitchFamily="64" charset="0"/>
            </a:endParaRPr>
          </a:p>
        </p:txBody>
      </p:sp>
      <p:sp>
        <p:nvSpPr>
          <p:cNvPr id="31749" name="テキスト ボックス 6"/>
          <p:cNvSpPr txBox="1">
            <a:spLocks noChangeArrowheads="1"/>
          </p:cNvSpPr>
          <p:nvPr/>
        </p:nvSpPr>
        <p:spPr bwMode="auto">
          <a:xfrm>
            <a:off x="4114800" y="5562600"/>
            <a:ext cx="12827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1400" b="1">
                <a:solidFill>
                  <a:srgbClr val="000000"/>
                </a:solidFill>
                <a:latin typeface="Arial" pitchFamily="64" charset="0"/>
                <a:ea typeface="Arial" pitchFamily="64" charset="0"/>
                <a:cs typeface="Arial" pitchFamily="64" charset="0"/>
              </a:rPr>
              <a:t>290ns (15kV)</a:t>
            </a:r>
            <a:endParaRPr lang="ja-JP" altLang="en-US" sz="1400" b="1">
              <a:solidFill>
                <a:srgbClr val="000000"/>
              </a:solidFill>
              <a:latin typeface="Arial" pitchFamily="64" charset="0"/>
              <a:ea typeface="Arial" pitchFamily="64" charset="0"/>
              <a:cs typeface="Arial" pitchFamily="64" charset="0"/>
            </a:endParaRPr>
          </a:p>
        </p:txBody>
      </p:sp>
      <p:sp>
        <p:nvSpPr>
          <p:cNvPr id="31750" name="テキスト ボックス 7"/>
          <p:cNvSpPr txBox="1">
            <a:spLocks noChangeArrowheads="1"/>
          </p:cNvSpPr>
          <p:nvPr/>
        </p:nvSpPr>
        <p:spPr bwMode="auto">
          <a:xfrm>
            <a:off x="5784850" y="5788025"/>
            <a:ext cx="24288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1800" b="1">
                <a:solidFill>
                  <a:srgbClr val="0000FF"/>
                </a:solidFill>
                <a:latin typeface="Arial" pitchFamily="64" charset="0"/>
                <a:ea typeface="Arial" pitchFamily="64" charset="0"/>
                <a:cs typeface="Arial" pitchFamily="64" charset="0"/>
              </a:rPr>
              <a:t>275ns (20kV &amp; 35kV)</a:t>
            </a:r>
            <a:endParaRPr lang="ja-JP" altLang="en-US" sz="1800" b="1">
              <a:solidFill>
                <a:srgbClr val="0000FF"/>
              </a:solidFill>
              <a:latin typeface="Arial" pitchFamily="64" charset="0"/>
              <a:ea typeface="Arial" pitchFamily="64" charset="0"/>
              <a:cs typeface="Arial" pitchFamily="64" charset="0"/>
            </a:endParaRPr>
          </a:p>
        </p:txBody>
      </p:sp>
      <p:sp>
        <p:nvSpPr>
          <p:cNvPr id="31751" name="テキスト ボックス 56"/>
          <p:cNvSpPr txBox="1">
            <a:spLocks noChangeArrowheads="1"/>
          </p:cNvSpPr>
          <p:nvPr/>
        </p:nvSpPr>
        <p:spPr bwMode="auto">
          <a:xfrm>
            <a:off x="3630613" y="4005263"/>
            <a:ext cx="51435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1600">
                <a:solidFill>
                  <a:srgbClr val="000000"/>
                </a:solidFill>
                <a:latin typeface="Arial" pitchFamily="64" charset="0"/>
                <a:ea typeface="Arial" pitchFamily="64" charset="0"/>
                <a:cs typeface="Arial" pitchFamily="64" charset="0"/>
              </a:rPr>
              <a:t>[ns]</a:t>
            </a:r>
            <a:endParaRPr lang="ja-JP" altLang="en-US" sz="1600">
              <a:solidFill>
                <a:srgbClr val="000000"/>
              </a:solidFill>
              <a:latin typeface="Arial" pitchFamily="64" charset="0"/>
              <a:ea typeface="Arial" pitchFamily="64" charset="0"/>
              <a:cs typeface="Arial" pitchFamily="64" charset="0"/>
            </a:endParaRPr>
          </a:p>
        </p:txBody>
      </p:sp>
      <p:sp>
        <p:nvSpPr>
          <p:cNvPr id="31752" name="テキスト ボックス 56"/>
          <p:cNvSpPr txBox="1">
            <a:spLocks noChangeArrowheads="1"/>
          </p:cNvSpPr>
          <p:nvPr/>
        </p:nvSpPr>
        <p:spPr bwMode="auto">
          <a:xfrm>
            <a:off x="7543800" y="6519863"/>
            <a:ext cx="538163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1600">
                <a:solidFill>
                  <a:srgbClr val="000000"/>
                </a:solidFill>
                <a:latin typeface="Arial" pitchFamily="64" charset="0"/>
                <a:ea typeface="Arial" pitchFamily="64" charset="0"/>
                <a:cs typeface="Arial" pitchFamily="64" charset="0"/>
              </a:rPr>
              <a:t>[kV]</a:t>
            </a:r>
            <a:endParaRPr lang="ja-JP" altLang="en-US" sz="1600">
              <a:solidFill>
                <a:srgbClr val="000000"/>
              </a:solidFill>
              <a:latin typeface="Arial" pitchFamily="64" charset="0"/>
              <a:ea typeface="Arial" pitchFamily="64" charset="0"/>
              <a:cs typeface="Arial" pitchFamily="64" charset="0"/>
            </a:endParaRPr>
          </a:p>
        </p:txBody>
      </p:sp>
      <p:pic>
        <p:nvPicPr>
          <p:cNvPr id="31753" name="図 10" descr="NEC_0079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7663" y="1428750"/>
            <a:ext cx="2700337" cy="360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4" name="図 11" descr="fast-response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10200" y="990600"/>
            <a:ext cx="3311525" cy="2884488"/>
          </a:xfrm>
          <a:prstGeom prst="rect">
            <a:avLst/>
          </a:prstGeom>
          <a:noFill/>
          <a:ln w="9525">
            <a:solidFill>
              <a:srgbClr val="8A0006"/>
            </a:solidFill>
            <a:round/>
            <a:headEnd/>
            <a:tailEnd/>
          </a:ln>
        </p:spPr>
      </p:pic>
      <p:sp>
        <p:nvSpPr>
          <p:cNvPr id="31755" name="正方形/長方形 26"/>
          <p:cNvSpPr>
            <a:spLocks noChangeArrowheads="1"/>
          </p:cNvSpPr>
          <p:nvPr/>
        </p:nvSpPr>
        <p:spPr bwMode="auto">
          <a:xfrm>
            <a:off x="6553200" y="1962150"/>
            <a:ext cx="226536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2000" b="1">
                <a:solidFill>
                  <a:srgbClr val="660066"/>
                </a:solidFill>
                <a:latin typeface="Arial" pitchFamily="64" charset="0"/>
                <a:ea typeface="Arial" pitchFamily="64" charset="0"/>
                <a:cs typeface="Arial" pitchFamily="64" charset="0"/>
              </a:rPr>
              <a:t>Thyratron CT out</a:t>
            </a:r>
            <a:endParaRPr lang="ja-JP" altLang="en-US" sz="2000" b="1">
              <a:solidFill>
                <a:srgbClr val="660066"/>
              </a:solidFill>
              <a:latin typeface="Arial" pitchFamily="64" charset="0"/>
              <a:ea typeface="Arial" pitchFamily="64" charset="0"/>
              <a:cs typeface="Arial" pitchFamily="64" charset="0"/>
            </a:endParaRPr>
          </a:p>
        </p:txBody>
      </p:sp>
      <p:sp>
        <p:nvSpPr>
          <p:cNvPr id="31756" name="正方形/長方形 27"/>
          <p:cNvSpPr>
            <a:spLocks noChangeArrowheads="1"/>
          </p:cNvSpPr>
          <p:nvPr/>
        </p:nvSpPr>
        <p:spPr bwMode="auto">
          <a:xfrm>
            <a:off x="6191250" y="3505200"/>
            <a:ext cx="696913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1600" b="1">
                <a:solidFill>
                  <a:srgbClr val="000000"/>
                </a:solidFill>
                <a:latin typeface="Arial" pitchFamily="64" charset="0"/>
                <a:ea typeface="Arial" pitchFamily="64" charset="0"/>
                <a:cs typeface="Arial" pitchFamily="64" charset="0"/>
              </a:rPr>
              <a:t>? </a:t>
            </a:r>
            <a:r>
              <a:rPr lang="en-US" altLang="ja-JP" sz="1600">
                <a:solidFill>
                  <a:srgbClr val="000000"/>
                </a:solidFill>
                <a:latin typeface="Arial" pitchFamily="64" charset="0"/>
                <a:ea typeface="Arial" pitchFamily="64" charset="0"/>
                <a:cs typeface="Arial" pitchFamily="64" charset="0"/>
              </a:rPr>
              <a:t>[ns]</a:t>
            </a:r>
            <a:endParaRPr lang="ja-JP" altLang="en-US" sz="1600">
              <a:solidFill>
                <a:srgbClr val="000000"/>
              </a:solidFill>
              <a:latin typeface="Arial" pitchFamily="64" charset="0"/>
              <a:ea typeface="Arial" pitchFamily="64" charset="0"/>
              <a:cs typeface="Arial" pitchFamily="64" charset="0"/>
            </a:endParaRPr>
          </a:p>
        </p:txBody>
      </p:sp>
      <p:sp>
        <p:nvSpPr>
          <p:cNvPr id="31757" name="正方形/長方形 28"/>
          <p:cNvSpPr>
            <a:spLocks noChangeArrowheads="1"/>
          </p:cNvSpPr>
          <p:nvPr/>
        </p:nvSpPr>
        <p:spPr bwMode="auto">
          <a:xfrm>
            <a:off x="5410200" y="2590800"/>
            <a:ext cx="17526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2000" b="1">
                <a:solidFill>
                  <a:srgbClr val="FF0000"/>
                </a:solidFill>
                <a:latin typeface="Arial" pitchFamily="64" charset="0"/>
                <a:ea typeface="Arial" pitchFamily="64" charset="0"/>
                <a:cs typeface="Arial" pitchFamily="64" charset="0"/>
              </a:rPr>
              <a:t>Trigger input</a:t>
            </a:r>
            <a:endParaRPr lang="ja-JP" altLang="en-US" sz="2000" b="1">
              <a:solidFill>
                <a:srgbClr val="FF0000"/>
              </a:solidFill>
              <a:latin typeface="Arial" pitchFamily="64" charset="0"/>
              <a:ea typeface="Arial" pitchFamily="64" charset="0"/>
              <a:cs typeface="Arial" pitchFamily="64" charset="0"/>
            </a:endParaRPr>
          </a:p>
        </p:txBody>
      </p:sp>
      <p:sp>
        <p:nvSpPr>
          <p:cNvPr id="31758" name="正方形/長方形 29"/>
          <p:cNvSpPr>
            <a:spLocks noChangeArrowheads="1"/>
          </p:cNvSpPr>
          <p:nvPr/>
        </p:nvSpPr>
        <p:spPr bwMode="auto">
          <a:xfrm>
            <a:off x="5638800" y="1033463"/>
            <a:ext cx="43497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1600">
                <a:solidFill>
                  <a:srgbClr val="000000"/>
                </a:solidFill>
                <a:latin typeface="Arial" pitchFamily="64" charset="0"/>
                <a:ea typeface="Arial" pitchFamily="64" charset="0"/>
                <a:cs typeface="Arial" pitchFamily="64" charset="0"/>
              </a:rPr>
              <a:t>[V]</a:t>
            </a:r>
            <a:endParaRPr lang="ja-JP" altLang="en-US" sz="1600">
              <a:solidFill>
                <a:srgbClr val="000000"/>
              </a:solidFill>
              <a:latin typeface="Arial" pitchFamily="64" charset="0"/>
              <a:ea typeface="Arial" pitchFamily="64" charset="0"/>
              <a:cs typeface="Arial" pitchFamily="64" charset="0"/>
            </a:endParaRPr>
          </a:p>
        </p:txBody>
      </p:sp>
      <p:sp>
        <p:nvSpPr>
          <p:cNvPr id="31759" name="正方形/長方形 30"/>
          <p:cNvSpPr>
            <a:spLocks noChangeArrowheads="1"/>
          </p:cNvSpPr>
          <p:nvPr/>
        </p:nvSpPr>
        <p:spPr bwMode="auto">
          <a:xfrm>
            <a:off x="3810000" y="6248400"/>
            <a:ext cx="384651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2000" b="1">
                <a:solidFill>
                  <a:srgbClr val="800000"/>
                </a:solidFill>
                <a:latin typeface="Arial" pitchFamily="64" charset="0"/>
                <a:ea typeface="Arial" pitchFamily="64" charset="0"/>
                <a:cs typeface="Arial" pitchFamily="64" charset="0"/>
              </a:rPr>
              <a:t>Charging voltage dependence</a:t>
            </a:r>
            <a:endParaRPr lang="ja-JP" altLang="en-US" sz="2000" b="1">
              <a:solidFill>
                <a:srgbClr val="800000"/>
              </a:solidFill>
              <a:latin typeface="Arial" pitchFamily="64" charset="0"/>
              <a:ea typeface="Arial" pitchFamily="64" charset="0"/>
              <a:cs typeface="Arial" pitchFamily="64" charset="0"/>
            </a:endParaRPr>
          </a:p>
        </p:txBody>
      </p:sp>
      <p:sp>
        <p:nvSpPr>
          <p:cNvPr id="31760" name="円/楕円 31"/>
          <p:cNvSpPr>
            <a:spLocks noChangeArrowheads="1"/>
          </p:cNvSpPr>
          <p:nvPr/>
        </p:nvSpPr>
        <p:spPr bwMode="auto">
          <a:xfrm>
            <a:off x="1676400" y="1981200"/>
            <a:ext cx="1600200" cy="1295400"/>
          </a:xfrm>
          <a:prstGeom prst="ellips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ja-JP" altLang="en-US"/>
          </a:p>
        </p:txBody>
      </p:sp>
      <p:sp>
        <p:nvSpPr>
          <p:cNvPr id="31761" name="正方形/長方形 32"/>
          <p:cNvSpPr>
            <a:spLocks noChangeArrowheads="1"/>
          </p:cNvSpPr>
          <p:nvPr/>
        </p:nvSpPr>
        <p:spPr bwMode="auto">
          <a:xfrm>
            <a:off x="3186113" y="1733550"/>
            <a:ext cx="1909762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2000" b="1">
                <a:solidFill>
                  <a:srgbClr val="0000FF"/>
                </a:solidFill>
                <a:latin typeface="Arial" pitchFamily="64" charset="0"/>
                <a:ea typeface="Arial" pitchFamily="64" charset="0"/>
                <a:cs typeface="Arial" pitchFamily="64" charset="0"/>
              </a:rPr>
              <a:t>New thyratron</a:t>
            </a:r>
          </a:p>
          <a:p>
            <a:r>
              <a:rPr lang="en-US" altLang="ja-JP" sz="2000" b="1">
                <a:solidFill>
                  <a:srgbClr val="0000FF"/>
                </a:solidFill>
                <a:latin typeface="Arial" pitchFamily="64" charset="0"/>
                <a:ea typeface="Arial" pitchFamily="64" charset="0"/>
                <a:cs typeface="Arial" pitchFamily="64" charset="0"/>
              </a:rPr>
              <a:t>gate board</a:t>
            </a:r>
            <a:endParaRPr lang="ja-JP" altLang="en-US" sz="2000" b="1">
              <a:solidFill>
                <a:srgbClr val="0000FF"/>
              </a:solidFill>
              <a:latin typeface="Arial" pitchFamily="64" charset="0"/>
              <a:ea typeface="Arial" pitchFamily="64" charset="0"/>
              <a:cs typeface="Arial" pitchFamily="64" charset="0"/>
            </a:endParaRPr>
          </a:p>
        </p:txBody>
      </p:sp>
      <p:cxnSp>
        <p:nvCxnSpPr>
          <p:cNvPr id="31762" name="直線矢印コネクタ 34"/>
          <p:cNvCxnSpPr>
            <a:cxnSpLocks noChangeShapeType="1"/>
          </p:cNvCxnSpPr>
          <p:nvPr/>
        </p:nvCxnSpPr>
        <p:spPr bwMode="auto">
          <a:xfrm rot="5400000" flipH="1" flipV="1">
            <a:off x="5944394" y="3580606"/>
            <a:ext cx="457200" cy="1588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31763" name="直線矢印コネクタ 35"/>
          <p:cNvCxnSpPr>
            <a:cxnSpLocks noChangeShapeType="1"/>
          </p:cNvCxnSpPr>
          <p:nvPr/>
        </p:nvCxnSpPr>
        <p:spPr bwMode="auto">
          <a:xfrm rot="5400000" flipH="1" flipV="1">
            <a:off x="6704807" y="3580606"/>
            <a:ext cx="457200" cy="1587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31764" name="正方形/長方形 20"/>
          <p:cNvSpPr>
            <a:spLocks noChangeArrowheads="1"/>
          </p:cNvSpPr>
          <p:nvPr/>
        </p:nvSpPr>
        <p:spPr bwMode="auto">
          <a:xfrm>
            <a:off x="152400" y="5105400"/>
            <a:ext cx="3244850" cy="1323975"/>
          </a:xfrm>
          <a:prstGeom prst="rect">
            <a:avLst/>
          </a:prstGeom>
          <a:solidFill>
            <a:srgbClr val="FFFFFF"/>
          </a:solidFill>
          <a:ln w="9525">
            <a:solidFill>
              <a:srgbClr val="8A0006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2000" b="1">
                <a:solidFill>
                  <a:schemeClr val="tx1"/>
                </a:solidFill>
                <a:latin typeface="Arial" pitchFamily="64" charset="0"/>
                <a:ea typeface="Arial" pitchFamily="64" charset="0"/>
                <a:cs typeface="Arial" pitchFamily="64" charset="0"/>
              </a:rPr>
              <a:t>4 PTs are used in parallel</a:t>
            </a:r>
          </a:p>
          <a:p>
            <a:r>
              <a:rPr lang="en-US" altLang="ja-JP" sz="2000" b="1">
                <a:solidFill>
                  <a:schemeClr val="tx1"/>
                </a:solidFill>
                <a:latin typeface="Arial" pitchFamily="64" charset="0"/>
                <a:ea typeface="Arial" pitchFamily="64" charset="0"/>
                <a:cs typeface="Arial" pitchFamily="64" charset="0"/>
              </a:rPr>
              <a:t>for the primary side,</a:t>
            </a:r>
          </a:p>
          <a:p>
            <a:r>
              <a:rPr lang="en-US" altLang="ja-JP" sz="2000" b="1">
                <a:solidFill>
                  <a:schemeClr val="tx1"/>
                </a:solidFill>
                <a:latin typeface="Arial" pitchFamily="64" charset="0"/>
                <a:ea typeface="Arial" pitchFamily="64" charset="0"/>
                <a:cs typeface="Arial" pitchFamily="64" charset="0"/>
              </a:rPr>
              <a:t>and in series for the</a:t>
            </a:r>
          </a:p>
          <a:p>
            <a:r>
              <a:rPr lang="en-US" altLang="ja-JP" sz="2000" b="1">
                <a:solidFill>
                  <a:schemeClr val="tx1"/>
                </a:solidFill>
                <a:latin typeface="Arial" pitchFamily="64" charset="0"/>
                <a:ea typeface="Arial" pitchFamily="64" charset="0"/>
                <a:cs typeface="Arial" pitchFamily="64" charset="0"/>
              </a:rPr>
              <a:t>secondary side.</a:t>
            </a:r>
            <a:endParaRPr lang="ja-JP" altLang="en-US" sz="2000" b="1">
              <a:solidFill>
                <a:schemeClr val="tx1"/>
              </a:solidFill>
              <a:latin typeface="Arial" pitchFamily="64" charset="0"/>
              <a:ea typeface="Arial" pitchFamily="64" charset="0"/>
              <a:cs typeface="Arial" pitchFamily="64" charset="0"/>
            </a:endParaRPr>
          </a:p>
        </p:txBody>
      </p:sp>
      <p:sp>
        <p:nvSpPr>
          <p:cNvPr id="31765" name="Rectangle 6"/>
          <p:cNvSpPr>
            <a:spLocks noChangeArrowheads="1"/>
          </p:cNvSpPr>
          <p:nvPr/>
        </p:nvSpPr>
        <p:spPr bwMode="auto">
          <a:xfrm>
            <a:off x="3352800" y="0"/>
            <a:ext cx="57912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r>
              <a:rPr lang="en-US" altLang="ja-JP" sz="3200" b="1">
                <a:solidFill>
                  <a:schemeClr val="bg1"/>
                </a:solidFill>
                <a:latin typeface="Arial" pitchFamily="64" charset="0"/>
                <a:ea typeface="Arial" pitchFamily="64" charset="0"/>
                <a:cs typeface="Arial" pitchFamily="64" charset="0"/>
              </a:rPr>
              <a:t>Fast response kicker-system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図 30" descr="screenshot_02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16525" y="3200400"/>
            <a:ext cx="3851275" cy="3611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2771" name="図形グループ 44"/>
          <p:cNvGrpSpPr>
            <a:grpSpLocks/>
          </p:cNvGrpSpPr>
          <p:nvPr/>
        </p:nvGrpSpPr>
        <p:grpSpPr bwMode="auto">
          <a:xfrm>
            <a:off x="434975" y="3276600"/>
            <a:ext cx="3240088" cy="2160588"/>
            <a:chOff x="265200" y="4012200"/>
            <a:chExt cx="3240000" cy="2160000"/>
          </a:xfrm>
        </p:grpSpPr>
        <p:pic>
          <p:nvPicPr>
            <p:cNvPr id="32787" name="図 12" descr="x3rd15mrad1.pdf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3"/>
                <a:srcRect/>
                <a:stretch>
                  <a:fillRect/>
                </a:stretch>
              </p:blipFill>
            </mc:Choice>
            <mc:Fallback>
              <p:blipFill>
                <a:blip r:embed="rId4"/>
                <a:srcRect/>
                <a:stretch>
                  <a:fillRect/>
                </a:stretch>
              </p:blipFill>
            </mc:Fallback>
          </mc:AlternateContent>
          <p:spPr bwMode="auto">
            <a:xfrm>
              <a:off x="265200" y="4012200"/>
              <a:ext cx="3240000" cy="216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2788" name="正方形/長方形 13"/>
            <p:cNvSpPr>
              <a:spLocks noChangeArrowheads="1"/>
            </p:cNvSpPr>
            <p:nvPr/>
          </p:nvSpPr>
          <p:spPr bwMode="auto">
            <a:xfrm>
              <a:off x="2895600" y="5536200"/>
              <a:ext cx="426932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altLang="ja-JP" sz="1000" b="1">
                  <a:solidFill>
                    <a:srgbClr val="000000"/>
                  </a:solidFill>
                  <a:latin typeface="Arial" pitchFamily="64" charset="0"/>
                  <a:ea typeface="Arial" pitchFamily="64" charset="0"/>
                  <a:cs typeface="Arial" pitchFamily="64" charset="0"/>
                </a:rPr>
                <a:t>FR1</a:t>
              </a:r>
              <a:endParaRPr lang="ja-JP" altLang="en-US" sz="1000" b="1">
                <a:solidFill>
                  <a:srgbClr val="000000"/>
                </a:solidFill>
                <a:latin typeface="Arial" pitchFamily="64" charset="0"/>
                <a:ea typeface="Arial" pitchFamily="64" charset="0"/>
                <a:cs typeface="Arial" pitchFamily="64" charset="0"/>
              </a:endParaRPr>
            </a:p>
          </p:txBody>
        </p:sp>
        <p:sp>
          <p:nvSpPr>
            <p:cNvPr id="32789" name="正方形/長方形 14"/>
            <p:cNvSpPr>
              <a:spLocks noChangeArrowheads="1"/>
            </p:cNvSpPr>
            <p:nvPr/>
          </p:nvSpPr>
          <p:spPr bwMode="auto">
            <a:xfrm>
              <a:off x="604849" y="4317000"/>
              <a:ext cx="690551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altLang="ja-JP" sz="1000" b="1">
                  <a:solidFill>
                    <a:srgbClr val="000000"/>
                  </a:solidFill>
                  <a:latin typeface="Arial" pitchFamily="64" charset="0"/>
                  <a:ea typeface="Arial" pitchFamily="64" charset="0"/>
                  <a:cs typeface="Arial" pitchFamily="64" charset="0"/>
                </a:rPr>
                <a:t>BigRIPS</a:t>
              </a:r>
              <a:endParaRPr lang="ja-JP" altLang="en-US" sz="1000" b="1">
                <a:solidFill>
                  <a:srgbClr val="000000"/>
                </a:solidFill>
                <a:latin typeface="Arial" pitchFamily="64" charset="0"/>
                <a:ea typeface="Arial" pitchFamily="64" charset="0"/>
                <a:cs typeface="Arial" pitchFamily="64" charset="0"/>
              </a:endParaRPr>
            </a:p>
          </p:txBody>
        </p:sp>
        <p:sp>
          <p:nvSpPr>
            <p:cNvPr id="32790" name="正方形/長方形 15"/>
            <p:cNvSpPr>
              <a:spLocks noChangeArrowheads="1"/>
            </p:cNvSpPr>
            <p:nvPr/>
          </p:nvSpPr>
          <p:spPr bwMode="auto">
            <a:xfrm>
              <a:off x="2514600" y="4012200"/>
              <a:ext cx="740394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altLang="ja-JP" sz="1000" b="1">
                  <a:solidFill>
                    <a:srgbClr val="000000"/>
                  </a:solidFill>
                  <a:latin typeface="Arial" pitchFamily="64" charset="0"/>
                  <a:ea typeface="Arial" pitchFamily="64" charset="0"/>
                  <a:cs typeface="Arial" pitchFamily="64" charset="0"/>
                </a:rPr>
                <a:t>SHARAQ</a:t>
              </a:r>
              <a:endParaRPr lang="ja-JP" altLang="en-US" sz="1000" b="1">
                <a:solidFill>
                  <a:srgbClr val="000000"/>
                </a:solidFill>
                <a:latin typeface="Arial" pitchFamily="64" charset="0"/>
                <a:ea typeface="Arial" pitchFamily="64" charset="0"/>
                <a:cs typeface="Arial" pitchFamily="64" charset="0"/>
              </a:endParaRPr>
            </a:p>
          </p:txBody>
        </p:sp>
        <p:sp>
          <p:nvSpPr>
            <p:cNvPr id="32791" name="正方形/長方形 16"/>
            <p:cNvSpPr>
              <a:spLocks noChangeArrowheads="1"/>
            </p:cNvSpPr>
            <p:nvPr/>
          </p:nvSpPr>
          <p:spPr bwMode="auto">
            <a:xfrm>
              <a:off x="1676400" y="4164600"/>
              <a:ext cx="1132128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altLang="ja-JP" sz="1000" b="1">
                  <a:solidFill>
                    <a:srgbClr val="000000"/>
                  </a:solidFill>
                  <a:latin typeface="Arial" pitchFamily="64" charset="0"/>
                  <a:ea typeface="Arial" pitchFamily="64" charset="0"/>
                  <a:cs typeface="Arial" pitchFamily="64" charset="0"/>
                </a:rPr>
                <a:t>High-resolution</a:t>
              </a:r>
            </a:p>
            <a:p>
              <a:r>
                <a:rPr lang="en-US" altLang="ja-JP" sz="1000" b="1">
                  <a:solidFill>
                    <a:srgbClr val="000000"/>
                  </a:solidFill>
                  <a:latin typeface="Arial" pitchFamily="64" charset="0"/>
                  <a:ea typeface="Arial" pitchFamily="64" charset="0"/>
                  <a:cs typeface="Arial" pitchFamily="64" charset="0"/>
                </a:rPr>
                <a:t>beam line</a:t>
              </a:r>
              <a:endParaRPr lang="ja-JP" altLang="en-US" sz="1000" b="1">
                <a:solidFill>
                  <a:srgbClr val="000000"/>
                </a:solidFill>
                <a:latin typeface="Arial" pitchFamily="64" charset="0"/>
                <a:ea typeface="Arial" pitchFamily="64" charset="0"/>
                <a:cs typeface="Arial" pitchFamily="64" charset="0"/>
              </a:endParaRPr>
            </a:p>
          </p:txBody>
        </p:sp>
        <p:sp>
          <p:nvSpPr>
            <p:cNvPr id="32792" name="正方形/長方形 17"/>
            <p:cNvSpPr>
              <a:spLocks noChangeArrowheads="1"/>
            </p:cNvSpPr>
            <p:nvPr/>
          </p:nvSpPr>
          <p:spPr bwMode="auto">
            <a:xfrm>
              <a:off x="1905000" y="5536200"/>
              <a:ext cx="426932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altLang="ja-JP" sz="1000" b="1">
                  <a:solidFill>
                    <a:srgbClr val="000000"/>
                  </a:solidFill>
                  <a:latin typeface="Arial" pitchFamily="64" charset="0"/>
                  <a:ea typeface="Arial" pitchFamily="64" charset="0"/>
                  <a:cs typeface="Arial" pitchFamily="64" charset="0"/>
                </a:rPr>
                <a:t>FH7</a:t>
              </a:r>
              <a:endParaRPr lang="ja-JP" altLang="en-US" sz="1000" b="1">
                <a:solidFill>
                  <a:srgbClr val="000000"/>
                </a:solidFill>
                <a:latin typeface="Arial" pitchFamily="64" charset="0"/>
                <a:ea typeface="Arial" pitchFamily="64" charset="0"/>
                <a:cs typeface="Arial" pitchFamily="64" charset="0"/>
              </a:endParaRPr>
            </a:p>
          </p:txBody>
        </p:sp>
        <p:sp>
          <p:nvSpPr>
            <p:cNvPr id="32793" name="正方形/長方形 18"/>
            <p:cNvSpPr>
              <a:spLocks noChangeArrowheads="1"/>
            </p:cNvSpPr>
            <p:nvPr/>
          </p:nvSpPr>
          <p:spPr bwMode="auto">
            <a:xfrm>
              <a:off x="459800" y="5536200"/>
              <a:ext cx="334321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altLang="ja-JP" sz="1000" b="1">
                  <a:solidFill>
                    <a:srgbClr val="000000"/>
                  </a:solidFill>
                  <a:latin typeface="Arial" pitchFamily="64" charset="0"/>
                  <a:ea typeface="Arial" pitchFamily="64" charset="0"/>
                  <a:cs typeface="Arial" pitchFamily="64" charset="0"/>
                </a:rPr>
                <a:t>F0</a:t>
              </a:r>
              <a:endParaRPr lang="ja-JP" altLang="en-US" sz="1000" b="1">
                <a:solidFill>
                  <a:srgbClr val="000000"/>
                </a:solidFill>
                <a:latin typeface="Arial" pitchFamily="64" charset="0"/>
                <a:ea typeface="Arial" pitchFamily="64" charset="0"/>
                <a:cs typeface="Arial" pitchFamily="64" charset="0"/>
              </a:endParaRPr>
            </a:p>
          </p:txBody>
        </p:sp>
        <p:sp>
          <p:nvSpPr>
            <p:cNvPr id="32794" name="正方形/長方形 19"/>
            <p:cNvSpPr>
              <a:spLocks noChangeArrowheads="1"/>
            </p:cNvSpPr>
            <p:nvPr/>
          </p:nvSpPr>
          <p:spPr bwMode="auto">
            <a:xfrm>
              <a:off x="1037279" y="5536200"/>
              <a:ext cx="334321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altLang="ja-JP" sz="1000" b="1">
                  <a:solidFill>
                    <a:srgbClr val="000000"/>
                  </a:solidFill>
                  <a:latin typeface="Arial" pitchFamily="64" charset="0"/>
                  <a:ea typeface="Arial" pitchFamily="64" charset="0"/>
                  <a:cs typeface="Arial" pitchFamily="64" charset="0"/>
                </a:rPr>
                <a:t>F3</a:t>
              </a:r>
              <a:endParaRPr lang="ja-JP" altLang="en-US" sz="1000" b="1">
                <a:solidFill>
                  <a:srgbClr val="000000"/>
                </a:solidFill>
                <a:latin typeface="Arial" pitchFamily="64" charset="0"/>
                <a:ea typeface="Arial" pitchFamily="64" charset="0"/>
                <a:cs typeface="Arial" pitchFamily="64" charset="0"/>
              </a:endParaRPr>
            </a:p>
          </p:txBody>
        </p:sp>
        <p:sp>
          <p:nvSpPr>
            <p:cNvPr id="32795" name="正方形/長方形 20"/>
            <p:cNvSpPr>
              <a:spLocks noChangeArrowheads="1"/>
            </p:cNvSpPr>
            <p:nvPr/>
          </p:nvSpPr>
          <p:spPr bwMode="auto">
            <a:xfrm>
              <a:off x="1447800" y="5536197"/>
              <a:ext cx="334321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altLang="ja-JP" sz="1000" b="1">
                  <a:solidFill>
                    <a:srgbClr val="000000"/>
                  </a:solidFill>
                  <a:latin typeface="Arial" pitchFamily="64" charset="0"/>
                  <a:ea typeface="Arial" pitchFamily="64" charset="0"/>
                  <a:cs typeface="Arial" pitchFamily="64" charset="0"/>
                </a:rPr>
                <a:t>F5</a:t>
              </a:r>
              <a:endParaRPr lang="ja-JP" altLang="en-US" sz="1000" b="1">
                <a:solidFill>
                  <a:srgbClr val="000000"/>
                </a:solidFill>
                <a:latin typeface="Arial" pitchFamily="64" charset="0"/>
                <a:ea typeface="Arial" pitchFamily="64" charset="0"/>
                <a:cs typeface="Arial" pitchFamily="64" charset="0"/>
              </a:endParaRPr>
            </a:p>
          </p:txBody>
        </p:sp>
        <p:sp>
          <p:nvSpPr>
            <p:cNvPr id="32796" name="正方形/長方形 21"/>
            <p:cNvSpPr>
              <a:spLocks noChangeArrowheads="1"/>
            </p:cNvSpPr>
            <p:nvPr/>
          </p:nvSpPr>
          <p:spPr bwMode="auto">
            <a:xfrm>
              <a:off x="2438400" y="5536200"/>
              <a:ext cx="498253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altLang="ja-JP" sz="1000" b="1">
                  <a:solidFill>
                    <a:srgbClr val="000000"/>
                  </a:solidFill>
                  <a:latin typeface="Arial" pitchFamily="64" charset="0"/>
                  <a:ea typeface="Arial" pitchFamily="64" charset="0"/>
                  <a:cs typeface="Arial" pitchFamily="64" charset="0"/>
                </a:rPr>
                <a:t>FH10</a:t>
              </a:r>
              <a:endParaRPr lang="ja-JP" altLang="en-US" sz="1000" b="1">
                <a:solidFill>
                  <a:srgbClr val="000000"/>
                </a:solidFill>
                <a:latin typeface="Arial" pitchFamily="64" charset="0"/>
                <a:ea typeface="Arial" pitchFamily="64" charset="0"/>
                <a:cs typeface="Arial" pitchFamily="64" charset="0"/>
              </a:endParaRPr>
            </a:p>
          </p:txBody>
        </p:sp>
      </p:grpSp>
      <p:sp>
        <p:nvSpPr>
          <p:cNvPr id="6" name="Rectangle 102"/>
          <p:cNvSpPr>
            <a:spLocks noChangeArrowheads="1"/>
          </p:cNvSpPr>
          <p:nvPr/>
        </p:nvSpPr>
        <p:spPr bwMode="auto">
          <a:xfrm>
            <a:off x="609600" y="2286000"/>
            <a:ext cx="2819400" cy="923925"/>
          </a:xfrm>
          <a:prstGeom prst="rect">
            <a:avLst/>
          </a:prstGeom>
          <a:solidFill>
            <a:srgbClr val="FFFFFF"/>
          </a:solidFill>
          <a:ln w="9525">
            <a:solidFill>
              <a:srgbClr val="8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altLang="ja-JP" sz="1800" b="1" i="1" dirty="0">
                <a:solidFill>
                  <a:srgbClr val="000000"/>
                </a:solidFill>
                <a:latin typeface="Arial"/>
                <a:ea typeface="+mj-ea"/>
                <a:cs typeface="Arial"/>
              </a:rPr>
              <a:t>a</a:t>
            </a:r>
            <a:r>
              <a:rPr lang="en-US" altLang="ja-JP" sz="1800" b="1" baseline="-25000" dirty="0">
                <a:solidFill>
                  <a:srgbClr val="000000"/>
                </a:solidFill>
                <a:latin typeface="Arial"/>
                <a:ea typeface="+mj-ea"/>
                <a:cs typeface="Arial"/>
              </a:rPr>
              <a:t>0 </a:t>
            </a:r>
            <a:r>
              <a:rPr lang="en-US" altLang="ja-JP" sz="1800" b="1" dirty="0">
                <a:solidFill>
                  <a:srgbClr val="000000"/>
                </a:solidFill>
                <a:latin typeface="Arial"/>
                <a:ea typeface="+mj-ea"/>
                <a:cs typeface="Arial"/>
              </a:rPr>
              <a:t>= ±15mrad</a:t>
            </a:r>
          </a:p>
          <a:p>
            <a:pPr>
              <a:defRPr/>
            </a:pPr>
            <a:r>
              <a:rPr lang="en-US" altLang="ja-JP" sz="1800" b="1" i="1" dirty="0" err="1">
                <a:solidFill>
                  <a:srgbClr val="000000"/>
                </a:solidFill>
                <a:latin typeface="Arial"/>
                <a:ea typeface="+mj-ea"/>
                <a:cs typeface="Arial"/>
              </a:rPr>
              <a:t>dp/p</a:t>
            </a:r>
            <a:r>
              <a:rPr lang="en-US" altLang="ja-JP" sz="1800" b="1" i="1" dirty="0">
                <a:solidFill>
                  <a:srgbClr val="000000"/>
                </a:solidFill>
                <a:latin typeface="Arial"/>
                <a:ea typeface="+mj-ea"/>
                <a:cs typeface="Arial"/>
              </a:rPr>
              <a:t> </a:t>
            </a:r>
            <a:r>
              <a:rPr lang="en-US" altLang="ja-JP" sz="1800" b="1" dirty="0">
                <a:solidFill>
                  <a:srgbClr val="000000"/>
                </a:solidFill>
                <a:latin typeface="Arial"/>
                <a:ea typeface="+mj-ea"/>
                <a:cs typeface="Arial"/>
              </a:rPr>
              <a:t>= </a:t>
            </a:r>
            <a:r>
              <a:rPr lang="en-US" altLang="ja-JP" sz="1800" b="1" dirty="0">
                <a:solidFill>
                  <a:srgbClr val="FF0000"/>
                </a:solidFill>
                <a:latin typeface="Arial"/>
                <a:ea typeface="+mj-ea"/>
                <a:cs typeface="Arial"/>
              </a:rPr>
              <a:t>-0.5%</a:t>
            </a:r>
            <a:r>
              <a:rPr lang="en-US" altLang="ja-JP" sz="1800" b="1" dirty="0">
                <a:solidFill>
                  <a:srgbClr val="000000"/>
                </a:solidFill>
                <a:latin typeface="Arial"/>
                <a:ea typeface="+mj-ea"/>
                <a:cs typeface="Arial"/>
              </a:rPr>
              <a:t>, </a:t>
            </a:r>
            <a:r>
              <a:rPr lang="en-US" altLang="ja-JP" sz="1800" b="1" dirty="0">
                <a:latin typeface="Arial"/>
                <a:ea typeface="+mj-ea"/>
                <a:cs typeface="Arial"/>
              </a:rPr>
              <a:t>0.0%</a:t>
            </a:r>
            <a:r>
              <a:rPr lang="en-US" altLang="ja-JP" sz="1800" b="1" dirty="0">
                <a:solidFill>
                  <a:schemeClr val="tx1"/>
                </a:solidFill>
                <a:latin typeface="Arial"/>
                <a:ea typeface="+mj-ea"/>
                <a:cs typeface="Arial"/>
              </a:rPr>
              <a:t>,</a:t>
            </a:r>
            <a:r>
              <a:rPr lang="en-US" altLang="ja-JP" sz="1800" b="1" dirty="0">
                <a:solidFill>
                  <a:srgbClr val="000000"/>
                </a:solidFill>
                <a:latin typeface="Arial"/>
                <a:ea typeface="+mj-ea"/>
                <a:cs typeface="Arial"/>
              </a:rPr>
              <a:t> </a:t>
            </a:r>
            <a:r>
              <a:rPr lang="en-US" altLang="ja-JP" sz="1800" b="1" dirty="0">
                <a:solidFill>
                  <a:srgbClr val="0000FF"/>
                </a:solidFill>
                <a:latin typeface="Arial"/>
                <a:ea typeface="+mj-ea"/>
                <a:cs typeface="Arial"/>
              </a:rPr>
              <a:t>0.5%</a:t>
            </a:r>
          </a:p>
          <a:p>
            <a:pPr>
              <a:defRPr/>
            </a:pPr>
            <a:r>
              <a:rPr lang="en-US" altLang="ja-JP" sz="1800" b="1" dirty="0">
                <a:solidFill>
                  <a:srgbClr val="000000"/>
                </a:solidFill>
                <a:latin typeface="Arial"/>
                <a:ea typeface="+mj-ea"/>
                <a:cs typeface="Arial"/>
              </a:rPr>
              <a:t>(200MeV/u,m/q=3)</a:t>
            </a:r>
          </a:p>
        </p:txBody>
      </p:sp>
      <p:sp>
        <p:nvSpPr>
          <p:cNvPr id="32773" name="Rectangle 6"/>
          <p:cNvSpPr>
            <a:spLocks noChangeArrowheads="1"/>
          </p:cNvSpPr>
          <p:nvPr/>
        </p:nvSpPr>
        <p:spPr bwMode="auto">
          <a:xfrm>
            <a:off x="3429000" y="0"/>
            <a:ext cx="5715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r>
              <a:rPr lang="en-US" altLang="ja-JP" sz="3200" b="1">
                <a:solidFill>
                  <a:schemeClr val="bg1"/>
                </a:solidFill>
                <a:latin typeface="Arial" pitchFamily="64" charset="0"/>
                <a:ea typeface="Arial" pitchFamily="64" charset="0"/>
                <a:cs typeface="Arial" pitchFamily="64" charset="0"/>
              </a:rPr>
              <a:t>Toward an efficient injection</a:t>
            </a:r>
          </a:p>
        </p:txBody>
      </p:sp>
      <p:pic>
        <p:nvPicPr>
          <p:cNvPr id="32774" name="図 29" descr="screenshot_01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670300" y="5029200"/>
            <a:ext cx="1549400" cy="176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5" name="正方形/長方形 31"/>
          <p:cNvSpPr>
            <a:spLocks noChangeArrowheads="1"/>
          </p:cNvSpPr>
          <p:nvPr/>
        </p:nvSpPr>
        <p:spPr bwMode="auto">
          <a:xfrm>
            <a:off x="3395663" y="5087938"/>
            <a:ext cx="571500" cy="33972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1600" b="1">
                <a:solidFill>
                  <a:srgbClr val="000000"/>
                </a:solidFill>
                <a:latin typeface="Arial" pitchFamily="64" charset="0"/>
                <a:ea typeface="Arial" pitchFamily="64" charset="0"/>
                <a:cs typeface="Arial" pitchFamily="64" charset="0"/>
              </a:rPr>
              <a:t>FR1</a:t>
            </a:r>
            <a:endParaRPr lang="ja-JP" altLang="en-US" sz="1600" b="1">
              <a:solidFill>
                <a:srgbClr val="000000"/>
              </a:solidFill>
              <a:latin typeface="Arial" pitchFamily="64" charset="0"/>
              <a:ea typeface="Arial" pitchFamily="64" charset="0"/>
              <a:cs typeface="Arial" pitchFamily="64" charset="0"/>
            </a:endParaRPr>
          </a:p>
        </p:txBody>
      </p:sp>
      <p:sp>
        <p:nvSpPr>
          <p:cNvPr id="32776" name="正方形/長方形 32"/>
          <p:cNvSpPr>
            <a:spLocks noChangeArrowheads="1"/>
          </p:cNvSpPr>
          <p:nvPr/>
        </p:nvSpPr>
        <p:spPr bwMode="auto">
          <a:xfrm>
            <a:off x="3670300" y="4692650"/>
            <a:ext cx="1541463" cy="33813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altLang="ja-JP" sz="1600" b="1">
                <a:solidFill>
                  <a:srgbClr val="000000"/>
                </a:solidFill>
                <a:latin typeface="Arial" pitchFamily="64" charset="0"/>
                <a:ea typeface="Arial" pitchFamily="64" charset="0"/>
                <a:cs typeface="Arial" pitchFamily="64" charset="0"/>
              </a:rPr>
              <a:t>Injection line</a:t>
            </a:r>
            <a:endParaRPr lang="ja-JP" altLang="en-US" sz="1600" b="1">
              <a:solidFill>
                <a:srgbClr val="000000"/>
              </a:solidFill>
              <a:latin typeface="Arial" pitchFamily="64" charset="0"/>
              <a:ea typeface="Arial" pitchFamily="64" charset="0"/>
              <a:cs typeface="Arial" pitchFamily="64" charset="0"/>
            </a:endParaRPr>
          </a:p>
        </p:txBody>
      </p:sp>
      <p:sp>
        <p:nvSpPr>
          <p:cNvPr id="32777" name="正方形/長方形 33"/>
          <p:cNvSpPr>
            <a:spLocks noChangeArrowheads="1"/>
          </p:cNvSpPr>
          <p:nvPr/>
        </p:nvSpPr>
        <p:spPr bwMode="auto">
          <a:xfrm>
            <a:off x="4640263" y="4943475"/>
            <a:ext cx="936625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1600" b="1">
                <a:solidFill>
                  <a:srgbClr val="000000"/>
                </a:solidFill>
                <a:latin typeface="Arial" pitchFamily="64" charset="0"/>
                <a:ea typeface="Arial" pitchFamily="64" charset="0"/>
                <a:cs typeface="Arial" pitchFamily="64" charset="0"/>
              </a:rPr>
              <a:t>Septum</a:t>
            </a:r>
          </a:p>
          <a:p>
            <a:r>
              <a:rPr lang="en-US" altLang="ja-JP" sz="1600" b="1">
                <a:solidFill>
                  <a:srgbClr val="000000"/>
                </a:solidFill>
                <a:latin typeface="Arial" pitchFamily="64" charset="0"/>
                <a:ea typeface="Arial" pitchFamily="64" charset="0"/>
                <a:cs typeface="Arial" pitchFamily="64" charset="0"/>
              </a:rPr>
              <a:t>    1,2</a:t>
            </a:r>
          </a:p>
        </p:txBody>
      </p:sp>
      <p:sp>
        <p:nvSpPr>
          <p:cNvPr id="32778" name="正方形/長方形 34"/>
          <p:cNvSpPr>
            <a:spLocks noChangeArrowheads="1"/>
          </p:cNvSpPr>
          <p:nvPr/>
        </p:nvSpPr>
        <p:spPr bwMode="auto">
          <a:xfrm>
            <a:off x="7696200" y="3398838"/>
            <a:ext cx="81280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1600" b="1">
                <a:solidFill>
                  <a:srgbClr val="000000"/>
                </a:solidFill>
                <a:latin typeface="Arial" pitchFamily="64" charset="0"/>
                <a:ea typeface="Arial" pitchFamily="64" charset="0"/>
                <a:cs typeface="Arial" pitchFamily="64" charset="0"/>
              </a:rPr>
              <a:t>Kicker</a:t>
            </a:r>
            <a:endParaRPr lang="ja-JP" altLang="en-US" sz="1600" b="1">
              <a:solidFill>
                <a:srgbClr val="000000"/>
              </a:solidFill>
              <a:latin typeface="Arial" pitchFamily="64" charset="0"/>
              <a:ea typeface="Arial" pitchFamily="64" charset="0"/>
              <a:cs typeface="Arial" pitchFamily="64" charset="0"/>
            </a:endParaRPr>
          </a:p>
        </p:txBody>
      </p:sp>
      <p:sp>
        <p:nvSpPr>
          <p:cNvPr id="32779" name="正方形/長方形 35"/>
          <p:cNvSpPr>
            <a:spLocks noChangeArrowheads="1"/>
          </p:cNvSpPr>
          <p:nvPr/>
        </p:nvSpPr>
        <p:spPr bwMode="auto">
          <a:xfrm>
            <a:off x="5257800" y="6367463"/>
            <a:ext cx="186055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1600" b="1">
                <a:solidFill>
                  <a:srgbClr val="000000"/>
                </a:solidFill>
                <a:latin typeface="Arial" pitchFamily="64" charset="0"/>
                <a:ea typeface="Arial" pitchFamily="64" charset="0"/>
                <a:cs typeface="Arial" pitchFamily="64" charset="0"/>
              </a:rPr>
              <a:t>Isochronous ring</a:t>
            </a:r>
            <a:endParaRPr lang="ja-JP" altLang="en-US" sz="1600" b="1">
              <a:solidFill>
                <a:srgbClr val="000000"/>
              </a:solidFill>
              <a:latin typeface="Arial" pitchFamily="64" charset="0"/>
              <a:ea typeface="Arial" pitchFamily="64" charset="0"/>
              <a:cs typeface="Arial" pitchFamily="64" charset="0"/>
            </a:endParaRPr>
          </a:p>
        </p:txBody>
      </p:sp>
      <p:sp>
        <p:nvSpPr>
          <p:cNvPr id="32780" name="正方形/長方形 37"/>
          <p:cNvSpPr>
            <a:spLocks noChangeArrowheads="1"/>
          </p:cNvSpPr>
          <p:nvPr/>
        </p:nvSpPr>
        <p:spPr bwMode="auto">
          <a:xfrm>
            <a:off x="7432675" y="2865438"/>
            <a:ext cx="1585913" cy="338137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1600" b="1">
                <a:solidFill>
                  <a:srgbClr val="000000"/>
                </a:solidFill>
                <a:latin typeface="Arial" pitchFamily="64" charset="0"/>
                <a:ea typeface="Arial" pitchFamily="64" charset="0"/>
                <a:cs typeface="Arial" pitchFamily="64" charset="0"/>
              </a:rPr>
              <a:t>Injection point</a:t>
            </a:r>
            <a:endParaRPr lang="ja-JP" altLang="en-US" sz="1600" b="1">
              <a:solidFill>
                <a:srgbClr val="000000"/>
              </a:solidFill>
              <a:latin typeface="Arial" pitchFamily="64" charset="0"/>
              <a:ea typeface="Arial" pitchFamily="64" charset="0"/>
              <a:cs typeface="Arial" pitchFamily="64" charset="0"/>
            </a:endParaRPr>
          </a:p>
        </p:txBody>
      </p:sp>
      <p:sp>
        <p:nvSpPr>
          <p:cNvPr id="32781" name="Rectangle 59"/>
          <p:cNvSpPr>
            <a:spLocks noChangeArrowheads="1"/>
          </p:cNvSpPr>
          <p:nvPr/>
        </p:nvSpPr>
        <p:spPr bwMode="auto">
          <a:xfrm>
            <a:off x="533400" y="5818188"/>
            <a:ext cx="2895600" cy="708025"/>
          </a:xfrm>
          <a:prstGeom prst="rect">
            <a:avLst/>
          </a:prstGeom>
          <a:solidFill>
            <a:srgbClr val="035733"/>
          </a:solidFill>
          <a:ln w="9525">
            <a:solidFill>
              <a:srgbClr val="8A0006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altLang="ja-JP" sz="2000" b="1">
                <a:solidFill>
                  <a:srgbClr val="FFFFFF"/>
                </a:solidFill>
                <a:latin typeface="Arial" pitchFamily="64" charset="0"/>
                <a:ea typeface="Arial" pitchFamily="64" charset="0"/>
                <a:cs typeface="Arial" pitchFamily="64" charset="0"/>
              </a:rPr>
              <a:t>- Kick angle is 19mrad</a:t>
            </a:r>
          </a:p>
          <a:p>
            <a:r>
              <a:rPr lang="en-US" altLang="ja-JP" sz="2000" b="1">
                <a:solidFill>
                  <a:srgbClr val="FFFFFF"/>
                </a:solidFill>
                <a:latin typeface="Arial" pitchFamily="64" charset="0"/>
                <a:ea typeface="Arial" pitchFamily="64" charset="0"/>
                <a:cs typeface="Arial" pitchFamily="64" charset="0"/>
              </a:rPr>
              <a:t>- Dispersion matching</a:t>
            </a:r>
          </a:p>
        </p:txBody>
      </p:sp>
      <p:sp>
        <p:nvSpPr>
          <p:cNvPr id="32782" name="正方形/長方形 15"/>
          <p:cNvSpPr>
            <a:spLocks noChangeArrowheads="1"/>
          </p:cNvSpPr>
          <p:nvPr/>
        </p:nvSpPr>
        <p:spPr bwMode="auto">
          <a:xfrm>
            <a:off x="1752600" y="1295400"/>
            <a:ext cx="72390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20000"/>
              </a:spcBef>
            </a:pPr>
            <a:r>
              <a:rPr lang="en-US" altLang="ja-JP" sz="2000" b="1">
                <a:solidFill>
                  <a:srgbClr val="800000"/>
                </a:solidFill>
                <a:latin typeface="Arial" pitchFamily="64" charset="0"/>
                <a:ea typeface="Arial" pitchFamily="64" charset="0"/>
                <a:cs typeface="Arial" pitchFamily="64" charset="0"/>
              </a:rPr>
              <a:t>- Optimize the injection trajectory by 3rd-order calculation</a:t>
            </a:r>
          </a:p>
        </p:txBody>
      </p:sp>
      <p:pic>
        <p:nvPicPr>
          <p:cNvPr id="32783" name="図 47" descr="tarnIIfield.jp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216525" y="1828800"/>
            <a:ext cx="1979613" cy="1798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84" name="正方形/長方形 48"/>
          <p:cNvSpPr>
            <a:spLocks noChangeArrowheads="1"/>
          </p:cNvSpPr>
          <p:nvPr/>
        </p:nvSpPr>
        <p:spPr bwMode="auto">
          <a:xfrm>
            <a:off x="7118350" y="1981200"/>
            <a:ext cx="16446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1600" b="1">
                <a:latin typeface="Arial" pitchFamily="64" charset="0"/>
                <a:ea typeface="Arial" pitchFamily="64" charset="0"/>
                <a:cs typeface="Arial" pitchFamily="64" charset="0"/>
              </a:rPr>
              <a:t>outer 2 dipoles</a:t>
            </a:r>
          </a:p>
          <a:p>
            <a:r>
              <a:rPr lang="en-US" altLang="ja-JP" sz="1600" b="1">
                <a:solidFill>
                  <a:srgbClr val="000000"/>
                </a:solidFill>
                <a:latin typeface="Arial" pitchFamily="64" charset="0"/>
                <a:ea typeface="Arial" pitchFamily="64" charset="0"/>
                <a:cs typeface="Arial" pitchFamily="64" charset="0"/>
              </a:rPr>
              <a:t>inner 2 dipoles</a:t>
            </a:r>
            <a:endParaRPr lang="ja-JP" altLang="en-US" sz="1600" b="1">
              <a:solidFill>
                <a:srgbClr val="000000"/>
              </a:solidFill>
              <a:latin typeface="Arial" pitchFamily="64" charset="0"/>
              <a:ea typeface="Arial" pitchFamily="64" charset="0"/>
              <a:cs typeface="Arial" pitchFamily="64" charset="0"/>
            </a:endParaRPr>
          </a:p>
        </p:txBody>
      </p:sp>
      <p:sp>
        <p:nvSpPr>
          <p:cNvPr id="32785" name="正方形/長方形 51"/>
          <p:cNvSpPr>
            <a:spLocks noChangeArrowheads="1"/>
          </p:cNvSpPr>
          <p:nvPr/>
        </p:nvSpPr>
        <p:spPr bwMode="auto">
          <a:xfrm>
            <a:off x="5334000" y="2971800"/>
            <a:ext cx="18002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1400" b="1">
                <a:solidFill>
                  <a:srgbClr val="000000"/>
                </a:solidFill>
                <a:latin typeface="Arial" pitchFamily="64" charset="0"/>
                <a:ea typeface="Arial" pitchFamily="64" charset="0"/>
                <a:cs typeface="Arial" pitchFamily="64" charset="0"/>
              </a:rPr>
              <a:t>radial distributions</a:t>
            </a:r>
          </a:p>
          <a:p>
            <a:r>
              <a:rPr lang="en-US" altLang="ja-JP" sz="1400" b="1">
                <a:solidFill>
                  <a:srgbClr val="000000"/>
                </a:solidFill>
                <a:latin typeface="Arial" pitchFamily="64" charset="0"/>
                <a:ea typeface="Arial" pitchFamily="64" charset="0"/>
                <a:cs typeface="Arial" pitchFamily="64" charset="0"/>
              </a:rPr>
              <a:t>of field strength</a:t>
            </a:r>
            <a:endParaRPr lang="ja-JP" altLang="en-US" sz="1400" b="1">
              <a:solidFill>
                <a:srgbClr val="000000"/>
              </a:solidFill>
              <a:latin typeface="Arial" pitchFamily="64" charset="0"/>
              <a:ea typeface="Arial" pitchFamily="64" charset="0"/>
              <a:cs typeface="Arial" pitchFamily="64" charset="0"/>
            </a:endParaRPr>
          </a:p>
        </p:txBody>
      </p:sp>
      <p:sp>
        <p:nvSpPr>
          <p:cNvPr id="32786" name="正方形/長方形 53"/>
          <p:cNvSpPr>
            <a:spLocks noChangeArrowheads="1"/>
          </p:cNvSpPr>
          <p:nvPr/>
        </p:nvSpPr>
        <p:spPr bwMode="auto">
          <a:xfrm>
            <a:off x="5181600" y="1828800"/>
            <a:ext cx="8794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1200" i="1">
                <a:solidFill>
                  <a:srgbClr val="000000"/>
                </a:solidFill>
                <a:latin typeface="Arial" pitchFamily="64" charset="0"/>
                <a:ea typeface="Arial" pitchFamily="64" charset="0"/>
                <a:cs typeface="Arial" pitchFamily="64" charset="0"/>
              </a:rPr>
              <a:t>B(r)/B</a:t>
            </a:r>
            <a:r>
              <a:rPr lang="en-US" altLang="ja-JP" sz="1200" baseline="-25000">
                <a:solidFill>
                  <a:srgbClr val="000000"/>
                </a:solidFill>
                <a:latin typeface="Arial" pitchFamily="64" charset="0"/>
                <a:ea typeface="Arial" pitchFamily="64" charset="0"/>
                <a:cs typeface="Arial" pitchFamily="64" charset="0"/>
              </a:rPr>
              <a:t>0</a:t>
            </a:r>
            <a:r>
              <a:rPr lang="en-US" altLang="ja-JP" sz="1200">
                <a:solidFill>
                  <a:srgbClr val="000000"/>
                </a:solidFill>
                <a:latin typeface="Arial" pitchFamily="64" charset="0"/>
                <a:ea typeface="Arial" pitchFamily="64" charset="0"/>
                <a:cs typeface="Arial" pitchFamily="64" charset="0"/>
              </a:rPr>
              <a:t> [T]</a:t>
            </a:r>
            <a:endParaRPr lang="ja-JP" altLang="en-US" sz="1200">
              <a:solidFill>
                <a:srgbClr val="000000"/>
              </a:solidFill>
              <a:latin typeface="Arial" pitchFamily="64" charset="0"/>
              <a:ea typeface="Arial" pitchFamily="64" charset="0"/>
              <a:cs typeface="Arial" pitchFamily="6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図 5" descr="fig5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1338" y="2106613"/>
            <a:ext cx="4564062" cy="2160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5" name="正方形/長方形 7"/>
          <p:cNvSpPr>
            <a:spLocks noChangeArrowheads="1"/>
          </p:cNvSpPr>
          <p:nvPr/>
        </p:nvSpPr>
        <p:spPr bwMode="auto">
          <a:xfrm>
            <a:off x="449263" y="4953000"/>
            <a:ext cx="4194175" cy="1016000"/>
          </a:xfrm>
          <a:prstGeom prst="rect">
            <a:avLst/>
          </a:prstGeom>
          <a:solidFill>
            <a:srgbClr val="035733"/>
          </a:solidFill>
          <a:ln w="9525">
            <a:solidFill>
              <a:srgbClr val="8A0006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2000" b="1">
                <a:solidFill>
                  <a:srgbClr val="FFFFFF"/>
                </a:solidFill>
                <a:latin typeface="Arial" pitchFamily="64" charset="0"/>
                <a:ea typeface="Arial" pitchFamily="64" charset="0"/>
                <a:cs typeface="Arial" pitchFamily="64" charset="0"/>
              </a:rPr>
              <a:t>Injection beam emittance</a:t>
            </a:r>
          </a:p>
          <a:p>
            <a:r>
              <a:rPr lang="en-US" altLang="ja-JP" sz="2000" b="1">
                <a:solidFill>
                  <a:srgbClr val="FFFFFF"/>
                </a:solidFill>
                <a:latin typeface="Arial" pitchFamily="64" charset="0"/>
                <a:ea typeface="Arial" pitchFamily="64" charset="0"/>
                <a:cs typeface="Arial" pitchFamily="64" charset="0"/>
              </a:rPr>
              <a:t>Horizontal :	</a:t>
            </a:r>
            <a:r>
              <a:rPr lang="en-US" altLang="ja-JP" sz="2000" b="1" i="1">
                <a:solidFill>
                  <a:srgbClr val="FFFFFF"/>
                </a:solidFill>
                <a:latin typeface="Arial" pitchFamily="64" charset="0"/>
                <a:ea typeface="Arial" pitchFamily="64" charset="0"/>
                <a:cs typeface="Arial" pitchFamily="64" charset="0"/>
              </a:rPr>
              <a:t>ε</a:t>
            </a:r>
            <a:r>
              <a:rPr lang="en-US" altLang="ja-JP" sz="2000" b="1" baseline="-25000">
                <a:solidFill>
                  <a:srgbClr val="FFFFFF"/>
                </a:solidFill>
                <a:latin typeface="Arial" pitchFamily="64" charset="0"/>
                <a:ea typeface="Arial" pitchFamily="64" charset="0"/>
                <a:cs typeface="Arial" pitchFamily="64" charset="0"/>
              </a:rPr>
              <a:t>x</a:t>
            </a:r>
            <a:r>
              <a:rPr lang="en-US" altLang="ja-JP" sz="2000" b="1">
                <a:solidFill>
                  <a:srgbClr val="FFFFFF"/>
                </a:solidFill>
                <a:latin typeface="Arial" pitchFamily="64" charset="0"/>
                <a:ea typeface="Arial" pitchFamily="64" charset="0"/>
                <a:cs typeface="Arial" pitchFamily="64" charset="0"/>
              </a:rPr>
              <a:t> = 30</a:t>
            </a:r>
            <a:r>
              <a:rPr lang="en-US" altLang="ja-JP" sz="2000" b="1">
                <a:solidFill>
                  <a:srgbClr val="FFFFFF"/>
                </a:solidFill>
                <a:ea typeface="Times" pitchFamily="64" charset="0"/>
                <a:cs typeface="Times" pitchFamily="64" charset="0"/>
              </a:rPr>
              <a:t>π</a:t>
            </a:r>
            <a:r>
              <a:rPr lang="en-US" altLang="ja-JP" sz="2000" b="1">
                <a:solidFill>
                  <a:srgbClr val="FFFFFF"/>
                </a:solidFill>
                <a:latin typeface="Arial" pitchFamily="64" charset="0"/>
                <a:ea typeface="Arial" pitchFamily="64" charset="0"/>
                <a:cs typeface="Arial" pitchFamily="64" charset="0"/>
              </a:rPr>
              <a:t> mm mrad</a:t>
            </a:r>
          </a:p>
          <a:p>
            <a:r>
              <a:rPr lang="en-US" altLang="ja-JP" sz="2000" b="1">
                <a:solidFill>
                  <a:srgbClr val="FFFFFF"/>
                </a:solidFill>
                <a:latin typeface="Arial" pitchFamily="64" charset="0"/>
                <a:ea typeface="Arial" pitchFamily="64" charset="0"/>
                <a:cs typeface="Arial" pitchFamily="64" charset="0"/>
              </a:rPr>
              <a:t>Vertical : 	</a:t>
            </a:r>
            <a:r>
              <a:rPr lang="en-US" altLang="ja-JP" sz="2000" b="1" i="1">
                <a:solidFill>
                  <a:srgbClr val="FFFFFF"/>
                </a:solidFill>
                <a:latin typeface="Arial" pitchFamily="64" charset="0"/>
                <a:ea typeface="Arial" pitchFamily="64" charset="0"/>
                <a:cs typeface="Arial" pitchFamily="64" charset="0"/>
              </a:rPr>
              <a:t>ε</a:t>
            </a:r>
            <a:r>
              <a:rPr lang="en-US" altLang="ja-JP" sz="2000" b="1" i="1" baseline="-25000">
                <a:solidFill>
                  <a:srgbClr val="FFFFFF"/>
                </a:solidFill>
                <a:latin typeface="Arial" pitchFamily="64" charset="0"/>
                <a:ea typeface="Arial" pitchFamily="64" charset="0"/>
                <a:cs typeface="Arial" pitchFamily="64" charset="0"/>
              </a:rPr>
              <a:t>y</a:t>
            </a:r>
            <a:r>
              <a:rPr lang="en-US" altLang="ja-JP" sz="2000" b="1">
                <a:solidFill>
                  <a:srgbClr val="FFFFFF"/>
                </a:solidFill>
                <a:latin typeface="Arial" pitchFamily="64" charset="0"/>
                <a:ea typeface="Arial" pitchFamily="64" charset="0"/>
                <a:cs typeface="Arial" pitchFamily="64" charset="0"/>
              </a:rPr>
              <a:t> = 10</a:t>
            </a:r>
            <a:r>
              <a:rPr lang="en-US" altLang="ja-JP" sz="2000" b="1">
                <a:solidFill>
                  <a:srgbClr val="FFFFFF"/>
                </a:solidFill>
                <a:ea typeface="Times" pitchFamily="64" charset="0"/>
                <a:cs typeface="Times" pitchFamily="64" charset="0"/>
              </a:rPr>
              <a:t>π</a:t>
            </a:r>
            <a:r>
              <a:rPr lang="en-US" altLang="ja-JP" sz="2000" b="1">
                <a:solidFill>
                  <a:srgbClr val="FFFFFF"/>
                </a:solidFill>
                <a:latin typeface="Arial" pitchFamily="64" charset="0"/>
                <a:ea typeface="Arial" pitchFamily="64" charset="0"/>
                <a:cs typeface="Arial" pitchFamily="64" charset="0"/>
              </a:rPr>
              <a:t> mm mrad</a:t>
            </a:r>
            <a:endParaRPr lang="ja-JP" altLang="en-US" sz="2000" b="1">
              <a:solidFill>
                <a:srgbClr val="FFFFFF"/>
              </a:solidFill>
              <a:latin typeface="Arial" pitchFamily="64" charset="0"/>
              <a:ea typeface="Arial" pitchFamily="64" charset="0"/>
              <a:cs typeface="Arial" pitchFamily="64" charset="0"/>
            </a:endParaRPr>
          </a:p>
        </p:txBody>
      </p:sp>
      <p:sp>
        <p:nvSpPr>
          <p:cNvPr id="33796" name="正方形/長方形 15"/>
          <p:cNvSpPr>
            <a:spLocks noChangeArrowheads="1"/>
          </p:cNvSpPr>
          <p:nvPr/>
        </p:nvSpPr>
        <p:spPr bwMode="auto">
          <a:xfrm>
            <a:off x="1752600" y="1295400"/>
            <a:ext cx="6172200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20000"/>
              </a:spcBef>
            </a:pPr>
            <a:r>
              <a:rPr lang="en-US" altLang="ja-JP" sz="2000" b="1">
                <a:solidFill>
                  <a:srgbClr val="800000"/>
                </a:solidFill>
                <a:latin typeface="Arial" pitchFamily="64" charset="0"/>
                <a:ea typeface="Arial" pitchFamily="64" charset="0"/>
                <a:cs typeface="Arial" pitchFamily="64" charset="0"/>
              </a:rPr>
              <a:t>- Optical transmission efficiency</a:t>
            </a:r>
          </a:p>
          <a:p>
            <a:pPr>
              <a:spcBef>
                <a:spcPct val="20000"/>
              </a:spcBef>
            </a:pPr>
            <a:r>
              <a:rPr lang="en-US" altLang="ja-JP" sz="2000" b="1">
                <a:solidFill>
                  <a:srgbClr val="800000"/>
                </a:solidFill>
                <a:latin typeface="Arial" pitchFamily="64" charset="0"/>
                <a:ea typeface="Arial" pitchFamily="64" charset="0"/>
                <a:cs typeface="Arial" pitchFamily="64" charset="0"/>
              </a:rPr>
              <a:t>  		from BigRIPS-F0 to kicker part</a:t>
            </a:r>
          </a:p>
        </p:txBody>
      </p:sp>
      <p:sp>
        <p:nvSpPr>
          <p:cNvPr id="33797" name="Rectangle 6"/>
          <p:cNvSpPr>
            <a:spLocks noChangeArrowheads="1"/>
          </p:cNvSpPr>
          <p:nvPr/>
        </p:nvSpPr>
        <p:spPr bwMode="auto">
          <a:xfrm>
            <a:off x="3429000" y="0"/>
            <a:ext cx="5715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r>
              <a:rPr lang="en-US" altLang="ja-JP" sz="3200" b="1">
                <a:solidFill>
                  <a:schemeClr val="bg1"/>
                </a:solidFill>
                <a:latin typeface="Arial" pitchFamily="64" charset="0"/>
                <a:ea typeface="Arial" pitchFamily="64" charset="0"/>
                <a:cs typeface="Arial" pitchFamily="64" charset="0"/>
              </a:rPr>
              <a:t>Toward an efficient injection</a:t>
            </a:r>
          </a:p>
        </p:txBody>
      </p:sp>
      <p:pic>
        <p:nvPicPr>
          <p:cNvPr id="33798" name="図 28" descr="fig8-0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26050" y="3098800"/>
            <a:ext cx="3375025" cy="360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円/楕円 29"/>
          <p:cNvSpPr/>
          <p:nvPr/>
        </p:nvSpPr>
        <p:spPr>
          <a:xfrm rot="150567">
            <a:off x="5940425" y="3629025"/>
            <a:ext cx="276225" cy="2270125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31" name="円/楕円 30"/>
          <p:cNvSpPr/>
          <p:nvPr/>
        </p:nvSpPr>
        <p:spPr>
          <a:xfrm rot="151525">
            <a:off x="7558088" y="3473450"/>
            <a:ext cx="569912" cy="2617788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33801" name="タイトル 4"/>
          <p:cNvSpPr txBox="1">
            <a:spLocks/>
          </p:cNvSpPr>
          <p:nvPr/>
        </p:nvSpPr>
        <p:spPr bwMode="auto">
          <a:xfrm>
            <a:off x="5619750" y="6392863"/>
            <a:ext cx="919163" cy="20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altLang="ja-JP" sz="1400" b="1">
                <a:solidFill>
                  <a:srgbClr val="000000"/>
                </a:solidFill>
                <a:latin typeface="Arial" pitchFamily="64" charset="0"/>
                <a:ea typeface="Arial" pitchFamily="64" charset="0"/>
                <a:cs typeface="Arial" pitchFamily="64" charset="0"/>
              </a:rPr>
              <a:t>x [cm]</a:t>
            </a:r>
          </a:p>
        </p:txBody>
      </p:sp>
      <p:sp>
        <p:nvSpPr>
          <p:cNvPr id="33802" name="タイトル 4"/>
          <p:cNvSpPr txBox="1">
            <a:spLocks/>
          </p:cNvSpPr>
          <p:nvPr/>
        </p:nvSpPr>
        <p:spPr bwMode="auto">
          <a:xfrm>
            <a:off x="7385050" y="6392863"/>
            <a:ext cx="919163" cy="20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altLang="ja-JP" sz="1400" b="1">
                <a:solidFill>
                  <a:srgbClr val="000000"/>
                </a:solidFill>
                <a:latin typeface="Arial" pitchFamily="64" charset="0"/>
                <a:ea typeface="Arial" pitchFamily="64" charset="0"/>
                <a:cs typeface="Arial" pitchFamily="64" charset="0"/>
              </a:rPr>
              <a:t>y [cm]</a:t>
            </a:r>
          </a:p>
        </p:txBody>
      </p:sp>
      <p:sp>
        <p:nvSpPr>
          <p:cNvPr id="33803" name="タイトル 4"/>
          <p:cNvSpPr txBox="1">
            <a:spLocks/>
          </p:cNvSpPr>
          <p:nvPr/>
        </p:nvSpPr>
        <p:spPr bwMode="auto">
          <a:xfrm>
            <a:off x="5638800" y="5791200"/>
            <a:ext cx="1524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altLang="ja-JP" sz="1400" b="1">
                <a:solidFill>
                  <a:srgbClr val="FF0000"/>
                </a:solidFill>
                <a:latin typeface="Arial" pitchFamily="64" charset="0"/>
                <a:ea typeface="Arial" pitchFamily="64" charset="0"/>
                <a:cs typeface="Arial" pitchFamily="64" charset="0"/>
              </a:rPr>
              <a:t>eigen-ellipse</a:t>
            </a:r>
          </a:p>
          <a:p>
            <a:pPr algn="ctr"/>
            <a:r>
              <a:rPr lang="en-US" altLang="ja-JP" sz="1400" b="1">
                <a:solidFill>
                  <a:srgbClr val="FF0000"/>
                </a:solidFill>
                <a:latin typeface="Arial" pitchFamily="64" charset="0"/>
                <a:ea typeface="Arial" pitchFamily="64" charset="0"/>
                <a:cs typeface="Arial" pitchFamily="64" charset="0"/>
              </a:rPr>
              <a:t>50</a:t>
            </a:r>
            <a:r>
              <a:rPr lang="en-US" altLang="ja-JP" sz="1400" b="1">
                <a:solidFill>
                  <a:srgbClr val="FF0000"/>
                </a:solidFill>
                <a:ea typeface="Times" pitchFamily="64" charset="0"/>
                <a:cs typeface="Times" pitchFamily="64" charset="0"/>
              </a:rPr>
              <a:t>π</a:t>
            </a:r>
            <a:r>
              <a:rPr lang="en-US" altLang="ja-JP" sz="1400" b="1">
                <a:solidFill>
                  <a:srgbClr val="FF0000"/>
                </a:solidFill>
                <a:latin typeface="Arial" pitchFamily="64" charset="0"/>
                <a:ea typeface="Arial" pitchFamily="64" charset="0"/>
                <a:cs typeface="Arial" pitchFamily="64" charset="0"/>
              </a:rPr>
              <a:t> mm mrad</a:t>
            </a:r>
          </a:p>
        </p:txBody>
      </p:sp>
      <p:sp>
        <p:nvSpPr>
          <p:cNvPr id="33804" name="タイトル 4"/>
          <p:cNvSpPr txBox="1">
            <a:spLocks/>
          </p:cNvSpPr>
          <p:nvPr/>
        </p:nvSpPr>
        <p:spPr bwMode="auto">
          <a:xfrm>
            <a:off x="7772400" y="5867400"/>
            <a:ext cx="13716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altLang="ja-JP" sz="1400" b="1">
                <a:solidFill>
                  <a:srgbClr val="FF0000"/>
                </a:solidFill>
                <a:latin typeface="Arial" pitchFamily="64" charset="0"/>
                <a:ea typeface="Arial" pitchFamily="64" charset="0"/>
                <a:cs typeface="Arial" pitchFamily="64" charset="0"/>
              </a:rPr>
              <a:t>eigen-ellipse</a:t>
            </a:r>
          </a:p>
          <a:p>
            <a:pPr algn="ctr"/>
            <a:r>
              <a:rPr lang="en-US" altLang="ja-JP" sz="1400" b="1">
                <a:solidFill>
                  <a:srgbClr val="FF0000"/>
                </a:solidFill>
                <a:latin typeface="Arial" pitchFamily="64" charset="0"/>
                <a:ea typeface="Arial" pitchFamily="64" charset="0"/>
                <a:cs typeface="Arial" pitchFamily="64" charset="0"/>
              </a:rPr>
              <a:t>30</a:t>
            </a:r>
            <a:r>
              <a:rPr lang="en-US" altLang="ja-JP" sz="1400" b="1">
                <a:solidFill>
                  <a:srgbClr val="FF0000"/>
                </a:solidFill>
                <a:ea typeface="Times" pitchFamily="64" charset="0"/>
                <a:cs typeface="Times" pitchFamily="64" charset="0"/>
              </a:rPr>
              <a:t>π</a:t>
            </a:r>
            <a:r>
              <a:rPr lang="en-US" altLang="ja-JP" sz="1400" b="1">
                <a:solidFill>
                  <a:srgbClr val="FF0000"/>
                </a:solidFill>
                <a:latin typeface="Arial" pitchFamily="64" charset="0"/>
                <a:ea typeface="Arial" pitchFamily="64" charset="0"/>
                <a:cs typeface="Arial" pitchFamily="64" charset="0"/>
              </a:rPr>
              <a:t> mm mrad</a:t>
            </a:r>
          </a:p>
        </p:txBody>
      </p:sp>
      <p:sp>
        <p:nvSpPr>
          <p:cNvPr id="33805" name="タイトル 4"/>
          <p:cNvSpPr txBox="1">
            <a:spLocks/>
          </p:cNvSpPr>
          <p:nvPr/>
        </p:nvSpPr>
        <p:spPr bwMode="auto">
          <a:xfrm rot="-5400000">
            <a:off x="6477000" y="4648200"/>
            <a:ext cx="8382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altLang="ja-JP" sz="1200" b="1" i="1">
                <a:solidFill>
                  <a:schemeClr val="tx1"/>
                </a:solidFill>
                <a:latin typeface="Arial" pitchFamily="64" charset="0"/>
                <a:ea typeface="Arial" pitchFamily="64" charset="0"/>
                <a:cs typeface="Arial" pitchFamily="64" charset="0"/>
              </a:rPr>
              <a:t>b </a:t>
            </a:r>
            <a:r>
              <a:rPr lang="en-US" altLang="ja-JP" sz="1200" b="1">
                <a:solidFill>
                  <a:schemeClr val="tx1"/>
                </a:solidFill>
                <a:latin typeface="Arial" pitchFamily="64" charset="0"/>
                <a:ea typeface="Arial" pitchFamily="64" charset="0"/>
                <a:cs typeface="Arial" pitchFamily="64" charset="0"/>
              </a:rPr>
              <a:t>[mrad]</a:t>
            </a:r>
          </a:p>
        </p:txBody>
      </p:sp>
      <p:sp>
        <p:nvSpPr>
          <p:cNvPr id="33806" name="タイトル 4"/>
          <p:cNvSpPr txBox="1">
            <a:spLocks/>
          </p:cNvSpPr>
          <p:nvPr/>
        </p:nvSpPr>
        <p:spPr bwMode="auto">
          <a:xfrm rot="-5400000">
            <a:off x="4724400" y="4648200"/>
            <a:ext cx="8382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altLang="ja-JP" sz="1200" b="1" i="1">
                <a:solidFill>
                  <a:schemeClr val="tx1"/>
                </a:solidFill>
                <a:latin typeface="Arial" pitchFamily="64" charset="0"/>
                <a:ea typeface="Arial" pitchFamily="64" charset="0"/>
                <a:cs typeface="Arial" pitchFamily="64" charset="0"/>
              </a:rPr>
              <a:t>a </a:t>
            </a:r>
            <a:r>
              <a:rPr lang="en-US" altLang="ja-JP" sz="1200" b="1">
                <a:solidFill>
                  <a:schemeClr val="tx1"/>
                </a:solidFill>
                <a:latin typeface="Arial" pitchFamily="64" charset="0"/>
                <a:ea typeface="Arial" pitchFamily="64" charset="0"/>
                <a:cs typeface="Arial" pitchFamily="64" charset="0"/>
              </a:rPr>
              <a:t>[mrad]</a:t>
            </a:r>
          </a:p>
        </p:txBody>
      </p:sp>
      <p:sp>
        <p:nvSpPr>
          <p:cNvPr id="33807" name="タイトル 4"/>
          <p:cNvSpPr txBox="1">
            <a:spLocks/>
          </p:cNvSpPr>
          <p:nvPr/>
        </p:nvSpPr>
        <p:spPr bwMode="auto">
          <a:xfrm>
            <a:off x="5029200" y="2743200"/>
            <a:ext cx="2286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altLang="ja-JP" sz="1600" b="1">
                <a:solidFill>
                  <a:srgbClr val="000000"/>
                </a:solidFill>
                <a:latin typeface="Arial" pitchFamily="64" charset="0"/>
                <a:ea typeface="Arial" pitchFamily="64" charset="0"/>
                <a:cs typeface="Arial" pitchFamily="64" charset="0"/>
              </a:rPr>
              <a:t>for </a:t>
            </a:r>
            <a:r>
              <a:rPr lang="en-US" altLang="ja-JP" sz="1600" b="1" i="1">
                <a:solidFill>
                  <a:srgbClr val="000000"/>
                </a:solidFill>
                <a:latin typeface="Arial" pitchFamily="64" charset="0"/>
                <a:ea typeface="Arial" pitchFamily="64" charset="0"/>
                <a:cs typeface="Arial" pitchFamily="64" charset="0"/>
              </a:rPr>
              <a:t>dp/p</a:t>
            </a:r>
            <a:r>
              <a:rPr lang="en-US" altLang="ja-JP" sz="1600" b="1">
                <a:solidFill>
                  <a:srgbClr val="000000"/>
                </a:solidFill>
                <a:latin typeface="Arial" pitchFamily="64" charset="0"/>
                <a:ea typeface="Arial" pitchFamily="64" charset="0"/>
                <a:cs typeface="Arial" pitchFamily="64" charset="0"/>
              </a:rPr>
              <a:t>=0 particles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461963" y="1447800"/>
            <a:ext cx="8153400" cy="4648200"/>
          </a:xfrm>
          <a:prstGeom prst="rect">
            <a:avLst/>
          </a:prstGeom>
          <a:solidFill>
            <a:schemeClr val="bg1"/>
          </a:solidFill>
          <a:ln w="9525">
            <a:solidFill>
              <a:srgbClr val="8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altLang="ja-JP" b="1">
                <a:solidFill>
                  <a:srgbClr val="800000"/>
                </a:solidFill>
                <a:latin typeface="Arial" pitchFamily="64" charset="0"/>
                <a:ea typeface="Arial" pitchFamily="64" charset="0"/>
                <a:cs typeface="Arial" pitchFamily="64" charset="0"/>
              </a:rPr>
              <a:t>- Beam energy :			200 MeV/u</a:t>
            </a:r>
          </a:p>
          <a:p>
            <a:r>
              <a:rPr lang="en-US" altLang="ja-JP" b="1">
                <a:solidFill>
                  <a:srgbClr val="800000"/>
                </a:solidFill>
                <a:latin typeface="Arial" pitchFamily="64" charset="0"/>
                <a:ea typeface="Arial" pitchFamily="64" charset="0"/>
                <a:cs typeface="Arial" pitchFamily="64" charset="0"/>
              </a:rPr>
              <a:t>- Lorentz factor </a:t>
            </a:r>
            <a:r>
              <a:rPr lang="en-US" altLang="ja-JP" b="1" i="1">
                <a:solidFill>
                  <a:srgbClr val="800000"/>
                </a:solidFill>
                <a:ea typeface="Times" pitchFamily="64" charset="0"/>
                <a:cs typeface="Times" pitchFamily="64" charset="0"/>
              </a:rPr>
              <a:t>γ</a:t>
            </a:r>
            <a:r>
              <a:rPr lang="en-US" altLang="ja-JP" b="1">
                <a:solidFill>
                  <a:srgbClr val="800000"/>
                </a:solidFill>
                <a:ea typeface="Times" pitchFamily="64" charset="0"/>
                <a:cs typeface="Times" pitchFamily="64" charset="0"/>
              </a:rPr>
              <a:t> </a:t>
            </a:r>
            <a:r>
              <a:rPr lang="en-US" altLang="ja-JP" b="1">
                <a:solidFill>
                  <a:srgbClr val="800000"/>
                </a:solidFill>
                <a:latin typeface="Arial" pitchFamily="64" charset="0"/>
                <a:ea typeface="Arial" pitchFamily="64" charset="0"/>
                <a:cs typeface="Arial" pitchFamily="64" charset="0"/>
              </a:rPr>
              <a:t>:			1.2147</a:t>
            </a:r>
          </a:p>
          <a:p>
            <a:endParaRPr lang="en-US" altLang="ja-JP" sz="800" b="1">
              <a:solidFill>
                <a:srgbClr val="800000"/>
              </a:solidFill>
              <a:latin typeface="Arial" pitchFamily="64" charset="0"/>
              <a:ea typeface="Arial" pitchFamily="64" charset="0"/>
              <a:cs typeface="Arial" pitchFamily="64" charset="0"/>
            </a:endParaRPr>
          </a:p>
          <a:p>
            <a:r>
              <a:rPr lang="en-US" altLang="ja-JP" b="1">
                <a:solidFill>
                  <a:srgbClr val="800000"/>
                </a:solidFill>
                <a:latin typeface="Arial" pitchFamily="64" charset="0"/>
                <a:ea typeface="Arial" pitchFamily="64" charset="0"/>
                <a:cs typeface="Arial" pitchFamily="64" charset="0"/>
              </a:rPr>
              <a:t>- Circumference :			60.3507 m</a:t>
            </a:r>
          </a:p>
          <a:p>
            <a:r>
              <a:rPr lang="en-US" altLang="ja-JP" b="1">
                <a:solidFill>
                  <a:srgbClr val="800000"/>
                </a:solidFill>
                <a:latin typeface="Arial" pitchFamily="64" charset="0"/>
                <a:ea typeface="Arial" pitchFamily="64" charset="0"/>
                <a:cs typeface="Arial" pitchFamily="64" charset="0"/>
              </a:rPr>
              <a:t>- Momentum acceptance :	1.0%</a:t>
            </a:r>
          </a:p>
          <a:p>
            <a:r>
              <a:rPr lang="en-US" altLang="ja-JP" b="1">
                <a:solidFill>
                  <a:srgbClr val="800000"/>
                </a:solidFill>
                <a:latin typeface="Arial" pitchFamily="64" charset="0"/>
                <a:ea typeface="Arial" pitchFamily="64" charset="0"/>
                <a:cs typeface="Arial" pitchFamily="64" charset="0"/>
              </a:rPr>
              <a:t>- Harmonics :			13</a:t>
            </a:r>
          </a:p>
          <a:p>
            <a:r>
              <a:rPr lang="en-US" altLang="ja-JP" b="1">
                <a:solidFill>
                  <a:srgbClr val="800000"/>
                </a:solidFill>
                <a:latin typeface="Arial" pitchFamily="64" charset="0"/>
                <a:ea typeface="Arial" pitchFamily="64" charset="0"/>
                <a:cs typeface="Arial" pitchFamily="64" charset="0"/>
              </a:rPr>
              <a:t>- Revolution frequency :		2.82 MHz</a:t>
            </a:r>
          </a:p>
          <a:p>
            <a:r>
              <a:rPr lang="en-US" altLang="ja-JP" b="1">
                <a:solidFill>
                  <a:srgbClr val="800000"/>
                </a:solidFill>
                <a:latin typeface="Arial" pitchFamily="64" charset="0"/>
                <a:ea typeface="Arial" pitchFamily="64" charset="0"/>
                <a:cs typeface="Arial" pitchFamily="64" charset="0"/>
              </a:rPr>
              <a:t>- Revolution time :			355 ns</a:t>
            </a:r>
          </a:p>
          <a:p>
            <a:r>
              <a:rPr lang="en-US" altLang="ja-JP" b="1">
                <a:solidFill>
                  <a:srgbClr val="800000"/>
                </a:solidFill>
                <a:latin typeface="Arial" pitchFamily="64" charset="0"/>
                <a:ea typeface="Arial" pitchFamily="64" charset="0"/>
                <a:cs typeface="Arial" pitchFamily="64" charset="0"/>
              </a:rPr>
              <a:t>- Normalised gradient </a:t>
            </a:r>
            <a:r>
              <a:rPr lang="en-US" altLang="ja-JP" b="1" i="1">
                <a:solidFill>
                  <a:srgbClr val="800000"/>
                </a:solidFill>
                <a:ea typeface="Times" pitchFamily="64" charset="0"/>
                <a:cs typeface="Times" pitchFamily="64" charset="0"/>
              </a:rPr>
              <a:t>k</a:t>
            </a:r>
            <a:r>
              <a:rPr lang="en-US" altLang="ja-JP" b="1">
                <a:solidFill>
                  <a:srgbClr val="800000"/>
                </a:solidFill>
                <a:latin typeface="Arial" pitchFamily="64" charset="0"/>
                <a:ea typeface="Arial" pitchFamily="64" charset="0"/>
                <a:cs typeface="Arial" pitchFamily="64" charset="0"/>
              </a:rPr>
              <a:t>1 :	0.074 m</a:t>
            </a:r>
            <a:r>
              <a:rPr lang="en-US" altLang="ja-JP" b="1" baseline="30000">
                <a:solidFill>
                  <a:srgbClr val="800000"/>
                </a:solidFill>
                <a:latin typeface="Arial" pitchFamily="64" charset="0"/>
                <a:ea typeface="Arial" pitchFamily="64" charset="0"/>
                <a:cs typeface="Arial" pitchFamily="64" charset="0"/>
              </a:rPr>
              <a:t>-2</a:t>
            </a:r>
            <a:r>
              <a:rPr lang="en-US" altLang="ja-JP" b="1">
                <a:solidFill>
                  <a:srgbClr val="800000"/>
                </a:solidFill>
                <a:latin typeface="Arial" pitchFamily="64" charset="0"/>
                <a:ea typeface="Arial" pitchFamily="64" charset="0"/>
                <a:cs typeface="Arial" pitchFamily="64" charset="0"/>
              </a:rPr>
              <a:t> </a:t>
            </a:r>
          </a:p>
          <a:p>
            <a:r>
              <a:rPr lang="en-US" altLang="ja-JP" b="1">
                <a:solidFill>
                  <a:srgbClr val="800000"/>
                </a:solidFill>
                <a:latin typeface="Arial" pitchFamily="64" charset="0"/>
                <a:ea typeface="Arial" pitchFamily="64" charset="0"/>
                <a:cs typeface="Arial" pitchFamily="64" charset="0"/>
              </a:rPr>
              <a:t>		transition </a:t>
            </a:r>
            <a:r>
              <a:rPr lang="en-US" altLang="ja-JP" b="1" i="1">
                <a:solidFill>
                  <a:srgbClr val="800000"/>
                </a:solidFill>
                <a:ea typeface="Times" pitchFamily="64" charset="0"/>
                <a:cs typeface="Times" pitchFamily="64" charset="0"/>
              </a:rPr>
              <a:t>γ</a:t>
            </a:r>
            <a:r>
              <a:rPr lang="en-US" altLang="ja-JP" b="1" baseline="-25000">
                <a:solidFill>
                  <a:srgbClr val="800000"/>
                </a:solidFill>
                <a:latin typeface="Arial" pitchFamily="64" charset="0"/>
                <a:ea typeface="Arial" pitchFamily="64" charset="0"/>
                <a:cs typeface="Arial" pitchFamily="64" charset="0"/>
              </a:rPr>
              <a:t>tr</a:t>
            </a:r>
            <a:r>
              <a:rPr lang="en-US" altLang="ja-JP" b="1">
                <a:solidFill>
                  <a:srgbClr val="800000"/>
                </a:solidFill>
                <a:latin typeface="Arial" pitchFamily="64" charset="0"/>
                <a:ea typeface="Arial" pitchFamily="64" charset="0"/>
                <a:cs typeface="Arial" pitchFamily="64" charset="0"/>
              </a:rPr>
              <a:t> = 1.2146 ≒ </a:t>
            </a:r>
            <a:r>
              <a:rPr lang="en-US" altLang="ja-JP" b="1" i="1">
                <a:solidFill>
                  <a:srgbClr val="800000"/>
                </a:solidFill>
                <a:ea typeface="Times" pitchFamily="64" charset="0"/>
                <a:cs typeface="Times" pitchFamily="64" charset="0"/>
              </a:rPr>
              <a:t>γ</a:t>
            </a:r>
            <a:r>
              <a:rPr lang="en-US" altLang="ja-JP" b="1">
                <a:solidFill>
                  <a:srgbClr val="800000"/>
                </a:solidFill>
                <a:latin typeface="Arial" pitchFamily="64" charset="0"/>
                <a:ea typeface="Arial" pitchFamily="64" charset="0"/>
                <a:cs typeface="Arial" pitchFamily="64" charset="0"/>
              </a:rPr>
              <a:t> at </a:t>
            </a:r>
            <a:r>
              <a:rPr lang="en-US" altLang="ja-JP" b="1" i="1">
                <a:solidFill>
                  <a:srgbClr val="800000"/>
                </a:solidFill>
                <a:latin typeface="Arial" pitchFamily="64" charset="0"/>
                <a:ea typeface="Arial" pitchFamily="64" charset="0"/>
                <a:cs typeface="Arial" pitchFamily="64" charset="0"/>
              </a:rPr>
              <a:t>dp/p</a:t>
            </a:r>
            <a:r>
              <a:rPr lang="en-US" altLang="ja-JP" b="1">
                <a:solidFill>
                  <a:srgbClr val="800000"/>
                </a:solidFill>
                <a:latin typeface="Arial" pitchFamily="64" charset="0"/>
                <a:ea typeface="Arial" pitchFamily="64" charset="0"/>
                <a:cs typeface="Arial" pitchFamily="64" charset="0"/>
              </a:rPr>
              <a:t>=0</a:t>
            </a:r>
          </a:p>
          <a:p>
            <a:r>
              <a:rPr lang="en-US" altLang="ja-JP" b="1">
                <a:solidFill>
                  <a:srgbClr val="800000"/>
                </a:solidFill>
                <a:latin typeface="Arial" pitchFamily="64" charset="0"/>
                <a:ea typeface="Arial" pitchFamily="64" charset="0"/>
                <a:cs typeface="Arial" pitchFamily="64" charset="0"/>
              </a:rPr>
              <a:t>- Betatron tune :			</a:t>
            </a:r>
            <a:r>
              <a:rPr lang="en-US" altLang="ja-JP" b="1">
                <a:solidFill>
                  <a:srgbClr val="800000"/>
                </a:solidFill>
                <a:latin typeface="Arial" pitchFamily="64" charset="0"/>
                <a:ea typeface="Arial" pitchFamily="64" charset="0"/>
                <a:cs typeface="Arial" pitchFamily="64" charset="0"/>
              </a:rPr>
              <a:t>Q</a:t>
            </a:r>
            <a:r>
              <a:rPr lang="en-US" altLang="ja-JP" b="1" baseline="-25000">
                <a:solidFill>
                  <a:srgbClr val="800000"/>
                </a:solidFill>
                <a:latin typeface="Arial" pitchFamily="64" charset="0"/>
                <a:ea typeface="Arial" pitchFamily="64" charset="0"/>
                <a:cs typeface="Arial" pitchFamily="64" charset="0"/>
              </a:rPr>
              <a:t>x</a:t>
            </a:r>
            <a:r>
              <a:rPr lang="en-US" altLang="ja-JP" b="1">
                <a:solidFill>
                  <a:srgbClr val="800000"/>
                </a:solidFill>
                <a:latin typeface="Arial" pitchFamily="64" charset="0"/>
                <a:ea typeface="Arial" pitchFamily="64" charset="0"/>
                <a:cs typeface="Arial" pitchFamily="64" charset="0"/>
              </a:rPr>
              <a:t> = 1.22 </a:t>
            </a:r>
            <a:r>
              <a:rPr lang="en-US" altLang="ja-JP" b="1">
                <a:solidFill>
                  <a:srgbClr val="800000"/>
                </a:solidFill>
                <a:latin typeface="Arial" pitchFamily="64" charset="0"/>
                <a:ea typeface="Arial" pitchFamily="64" charset="0"/>
                <a:cs typeface="Arial" pitchFamily="64" charset="0"/>
              </a:rPr>
              <a:t>, </a:t>
            </a:r>
            <a:r>
              <a:rPr lang="en-US" altLang="ja-JP" b="1">
                <a:solidFill>
                  <a:srgbClr val="800000"/>
                </a:solidFill>
                <a:latin typeface="Arial" pitchFamily="64" charset="0"/>
                <a:ea typeface="Arial" pitchFamily="64" charset="0"/>
                <a:cs typeface="Arial" pitchFamily="64" charset="0"/>
              </a:rPr>
              <a:t>Q</a:t>
            </a:r>
            <a:r>
              <a:rPr lang="en-US" altLang="ja-JP" b="1" baseline="-25000">
                <a:solidFill>
                  <a:srgbClr val="800000"/>
                </a:solidFill>
                <a:latin typeface="Arial" pitchFamily="64" charset="0"/>
                <a:ea typeface="Arial" pitchFamily="64" charset="0"/>
                <a:cs typeface="Arial" pitchFamily="64" charset="0"/>
              </a:rPr>
              <a:t>y</a:t>
            </a:r>
            <a:r>
              <a:rPr lang="en-US" altLang="ja-JP" b="1">
                <a:solidFill>
                  <a:srgbClr val="800000"/>
                </a:solidFill>
                <a:latin typeface="Arial" pitchFamily="64" charset="0"/>
                <a:ea typeface="Arial" pitchFamily="64" charset="0"/>
                <a:cs typeface="Arial" pitchFamily="64" charset="0"/>
              </a:rPr>
              <a:t> = 0.88</a:t>
            </a:r>
          </a:p>
          <a:p>
            <a:r>
              <a:rPr lang="en-US" altLang="ja-JP" b="1">
                <a:solidFill>
                  <a:srgbClr val="800000"/>
                </a:solidFill>
                <a:latin typeface="Arial" pitchFamily="64" charset="0"/>
                <a:ea typeface="Arial" pitchFamily="64" charset="0"/>
                <a:cs typeface="Arial" pitchFamily="64" charset="0"/>
              </a:rPr>
              <a:t>- Max. </a:t>
            </a:r>
            <a:r>
              <a:rPr lang="en-US" altLang="ja-JP" b="1" i="1">
                <a:solidFill>
                  <a:srgbClr val="800000"/>
                </a:solidFill>
                <a:latin typeface="Arial" pitchFamily="64" charset="0"/>
                <a:ea typeface="Arial" pitchFamily="64" charset="0"/>
                <a:cs typeface="Arial" pitchFamily="64" charset="0"/>
              </a:rPr>
              <a:t>β</a:t>
            </a:r>
            <a:r>
              <a:rPr lang="en-US" altLang="ja-JP" b="1">
                <a:solidFill>
                  <a:srgbClr val="800000"/>
                </a:solidFill>
                <a:latin typeface="Arial" pitchFamily="64" charset="0"/>
                <a:ea typeface="Arial" pitchFamily="64" charset="0"/>
                <a:cs typeface="Arial" pitchFamily="64" charset="0"/>
              </a:rPr>
              <a:t> fuction : 			</a:t>
            </a:r>
            <a:r>
              <a:rPr lang="en-US" altLang="ja-JP" b="1" i="1">
                <a:solidFill>
                  <a:srgbClr val="800000"/>
                </a:solidFill>
                <a:latin typeface="Arial" pitchFamily="64" charset="0"/>
                <a:ea typeface="Arial" pitchFamily="64" charset="0"/>
                <a:cs typeface="Arial" pitchFamily="64" charset="0"/>
              </a:rPr>
              <a:t>β</a:t>
            </a:r>
            <a:r>
              <a:rPr lang="en-US" altLang="ja-JP" b="1" baseline="-25000">
                <a:solidFill>
                  <a:srgbClr val="800000"/>
                </a:solidFill>
                <a:latin typeface="Arial" pitchFamily="64" charset="0"/>
                <a:ea typeface="Arial" pitchFamily="64" charset="0"/>
                <a:cs typeface="Arial" pitchFamily="64" charset="0"/>
              </a:rPr>
              <a:t>x</a:t>
            </a:r>
            <a:r>
              <a:rPr lang="en-US" altLang="ja-JP" b="1">
                <a:solidFill>
                  <a:srgbClr val="800000"/>
                </a:solidFill>
                <a:latin typeface="Arial" pitchFamily="64" charset="0"/>
                <a:ea typeface="Arial" pitchFamily="64" charset="0"/>
                <a:cs typeface="Arial" pitchFamily="64" charset="0"/>
              </a:rPr>
              <a:t> = 8.1 m , </a:t>
            </a:r>
            <a:r>
              <a:rPr lang="en-US" altLang="ja-JP" b="1" i="1">
                <a:solidFill>
                  <a:srgbClr val="800000"/>
                </a:solidFill>
                <a:latin typeface="Arial" pitchFamily="64" charset="0"/>
                <a:ea typeface="Arial" pitchFamily="64" charset="0"/>
                <a:cs typeface="Arial" pitchFamily="64" charset="0"/>
              </a:rPr>
              <a:t>β</a:t>
            </a:r>
            <a:r>
              <a:rPr lang="en-US" altLang="ja-JP" b="1" baseline="-25000">
                <a:solidFill>
                  <a:srgbClr val="800000"/>
                </a:solidFill>
                <a:latin typeface="Arial" pitchFamily="64" charset="0"/>
                <a:ea typeface="Arial" pitchFamily="64" charset="0"/>
                <a:cs typeface="Arial" pitchFamily="64" charset="0"/>
              </a:rPr>
              <a:t>y</a:t>
            </a:r>
            <a:r>
              <a:rPr lang="en-US" altLang="ja-JP" b="1">
                <a:solidFill>
                  <a:srgbClr val="800000"/>
                </a:solidFill>
                <a:latin typeface="Arial" pitchFamily="64" charset="0"/>
                <a:ea typeface="Arial" pitchFamily="64" charset="0"/>
                <a:cs typeface="Arial" pitchFamily="64" charset="0"/>
              </a:rPr>
              <a:t> = 12.5 m</a:t>
            </a:r>
          </a:p>
          <a:p>
            <a:r>
              <a:rPr lang="en-US" altLang="ja-JP" b="1">
                <a:solidFill>
                  <a:srgbClr val="800000"/>
                </a:solidFill>
                <a:latin typeface="Arial" pitchFamily="64" charset="0"/>
                <a:ea typeface="Arial" pitchFamily="64" charset="0"/>
                <a:cs typeface="Arial" pitchFamily="64" charset="0"/>
              </a:rPr>
              <a:t>- </a:t>
            </a:r>
            <a:r>
              <a:rPr lang="en-US" altLang="ja-JP" b="1">
                <a:solidFill>
                  <a:srgbClr val="800000"/>
                </a:solidFill>
                <a:latin typeface="Arial" pitchFamily="64" charset="0"/>
                <a:ea typeface="Arial" pitchFamily="64" charset="0"/>
                <a:cs typeface="Arial" pitchFamily="64" charset="0"/>
              </a:rPr>
              <a:t>Dispersion of straight part :	66.91 mm/%</a:t>
            </a:r>
            <a:r>
              <a:rPr lang="en-US" altLang="ja-JP" b="1">
                <a:solidFill>
                  <a:srgbClr val="800000"/>
                </a:solidFill>
                <a:latin typeface="Arial" pitchFamily="64" charset="0"/>
                <a:ea typeface="Arial" pitchFamily="64" charset="0"/>
                <a:cs typeface="Arial" pitchFamily="64" charset="0"/>
              </a:rPr>
              <a:t> </a:t>
            </a:r>
            <a:endParaRPr lang="en-US" altLang="ja-JP" b="1">
              <a:solidFill>
                <a:srgbClr val="800000"/>
              </a:solidFill>
              <a:latin typeface="Arial" pitchFamily="64" charset="0"/>
              <a:ea typeface="Arial" pitchFamily="64" charset="0"/>
              <a:cs typeface="Arial" pitchFamily="64" charset="0"/>
            </a:endParaRPr>
          </a:p>
        </p:txBody>
      </p:sp>
      <p:sp>
        <p:nvSpPr>
          <p:cNvPr id="34819" name="Rectangle 6"/>
          <p:cNvSpPr>
            <a:spLocks noChangeArrowheads="1"/>
          </p:cNvSpPr>
          <p:nvPr/>
        </p:nvSpPr>
        <p:spPr bwMode="auto">
          <a:xfrm>
            <a:off x="6400800" y="0"/>
            <a:ext cx="27432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r>
              <a:rPr lang="en-US" altLang="ja-JP" sz="3200" b="1">
                <a:solidFill>
                  <a:schemeClr val="bg1"/>
                </a:solidFill>
                <a:latin typeface="Arial" pitchFamily="64" charset="0"/>
                <a:ea typeface="Arial" pitchFamily="64" charset="0"/>
                <a:cs typeface="Arial" pitchFamily="64" charset="0"/>
              </a:rPr>
              <a:t>Specification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48"/>
          <p:cNvSpPr>
            <a:spLocks noChangeArrowheads="1"/>
          </p:cNvSpPr>
          <p:nvPr/>
        </p:nvSpPr>
        <p:spPr bwMode="auto">
          <a:xfrm>
            <a:off x="457200" y="990600"/>
            <a:ext cx="8153400" cy="5780088"/>
          </a:xfrm>
          <a:prstGeom prst="rect">
            <a:avLst/>
          </a:prstGeom>
          <a:solidFill>
            <a:srgbClr val="FFFFFF"/>
          </a:solidFill>
          <a:ln w="9525">
            <a:solidFill>
              <a:srgbClr val="8A0006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20000"/>
              </a:spcBef>
            </a:pPr>
            <a:r>
              <a:rPr lang="en-US" altLang="ja-JP" b="1">
                <a:solidFill>
                  <a:srgbClr val="000000"/>
                </a:solidFill>
                <a:latin typeface="Arial" pitchFamily="64" charset="0"/>
                <a:ea typeface="ＭＳ Ｐゴシック" pitchFamily="64" charset="-128"/>
                <a:cs typeface="Arial" pitchFamily="64" charset="0"/>
              </a:rPr>
              <a:t> </a:t>
            </a:r>
            <a:r>
              <a:rPr lang="en-US" altLang="ja-JP" b="1">
                <a:solidFill>
                  <a:srgbClr val="0000FF"/>
                </a:solidFill>
                <a:latin typeface="Arial" pitchFamily="64" charset="0"/>
                <a:ea typeface="ＭＳ Ｐゴシック" pitchFamily="64" charset="-128"/>
                <a:cs typeface="Arial" pitchFamily="64" charset="0"/>
              </a:rPr>
              <a:t>We </a:t>
            </a:r>
            <a:r>
              <a:rPr lang="en-US" altLang="ja-JP" b="1">
                <a:solidFill>
                  <a:srgbClr val="0000FF"/>
                </a:solidFill>
                <a:latin typeface="Arial" pitchFamily="64" charset="0"/>
                <a:ea typeface="ＭＳ Ｐゴシック" pitchFamily="64" charset="-128"/>
                <a:cs typeface="Arial" pitchFamily="64" charset="0"/>
              </a:rPr>
              <a:t>solved two significant challenges and</a:t>
            </a:r>
          </a:p>
          <a:p>
            <a:pPr>
              <a:spcBef>
                <a:spcPct val="20000"/>
              </a:spcBef>
            </a:pPr>
            <a:r>
              <a:rPr lang="en-US" altLang="ja-JP" b="1">
                <a:solidFill>
                  <a:srgbClr val="0000FF"/>
                </a:solidFill>
                <a:latin typeface="Arial" pitchFamily="64" charset="0"/>
                <a:ea typeface="ＭＳ Ｐゴシック" pitchFamily="64" charset="-128"/>
                <a:cs typeface="Arial" pitchFamily="64" charset="0"/>
              </a:rPr>
              <a:t>	  	finalized the basic design of this project</a:t>
            </a:r>
          </a:p>
          <a:p>
            <a:pPr>
              <a:spcBef>
                <a:spcPct val="20000"/>
              </a:spcBef>
            </a:pPr>
            <a:endParaRPr lang="en-US" altLang="ja-JP" b="1">
              <a:latin typeface="Arial" pitchFamily="64" charset="0"/>
              <a:ea typeface="ＭＳ Ｐゴシック" pitchFamily="64" charset="-128"/>
              <a:cs typeface="Arial" pitchFamily="64" charset="0"/>
            </a:endParaRPr>
          </a:p>
          <a:p>
            <a:pPr>
              <a:spcBef>
                <a:spcPct val="20000"/>
              </a:spcBef>
            </a:pPr>
            <a:r>
              <a:rPr lang="en-US" altLang="ja-JP" b="1">
                <a:latin typeface="Arial" pitchFamily="64" charset="0"/>
                <a:ea typeface="ＭＳ Ｐゴシック" pitchFamily="64" charset="-128"/>
                <a:cs typeface="Arial" pitchFamily="64" charset="0"/>
              </a:rPr>
              <a:t>To do list (</a:t>
            </a:r>
            <a:r>
              <a:rPr lang="en-US" altLang="ja-JP" b="1">
                <a:latin typeface="Arial" pitchFamily="64" charset="0"/>
                <a:ea typeface="ＭＳ Ｐゴシック" pitchFamily="64" charset="-128"/>
                <a:cs typeface="Arial" pitchFamily="64" charset="0"/>
              </a:rPr>
              <a:t>in this fiscal year</a:t>
            </a:r>
            <a:r>
              <a:rPr lang="en-US" altLang="ja-JP" b="1">
                <a:latin typeface="Arial" pitchFamily="64" charset="0"/>
                <a:ea typeface="ＭＳ Ｐゴシック" pitchFamily="64" charset="-128"/>
                <a:cs typeface="Arial" pitchFamily="64" charset="0"/>
              </a:rPr>
              <a:t>)</a:t>
            </a:r>
          </a:p>
          <a:p>
            <a:pPr>
              <a:spcBef>
                <a:spcPct val="20000"/>
              </a:spcBef>
            </a:pPr>
            <a:r>
              <a:rPr lang="en-US" altLang="ja-JP" b="1">
                <a:latin typeface="Arial" pitchFamily="64" charset="0"/>
                <a:ea typeface="ＭＳ Ｐゴシック" pitchFamily="64" charset="-128"/>
                <a:cs typeface="Arial" pitchFamily="64" charset="0"/>
              </a:rPr>
              <a:t>	- Magnetic field measurement for dipole</a:t>
            </a:r>
          </a:p>
          <a:p>
            <a:pPr>
              <a:spcBef>
                <a:spcPct val="20000"/>
              </a:spcBef>
            </a:pPr>
            <a:r>
              <a:rPr lang="en-US" altLang="ja-JP" b="1">
                <a:latin typeface="Arial" pitchFamily="64" charset="0"/>
                <a:ea typeface="ＭＳ Ｐゴシック" pitchFamily="64" charset="-128"/>
                <a:cs typeface="Arial" pitchFamily="64" charset="0"/>
              </a:rPr>
              <a:t>	- </a:t>
            </a:r>
            <a:r>
              <a:rPr lang="en-US" altLang="ja-JP" b="1">
                <a:latin typeface="Arial" pitchFamily="64" charset="0"/>
                <a:ea typeface="ＭＳ Ｐゴシック" pitchFamily="64" charset="-128"/>
                <a:cs typeface="Arial" pitchFamily="64" charset="0"/>
              </a:rPr>
              <a:t>Optimization of </a:t>
            </a:r>
            <a:r>
              <a:rPr lang="en-US" altLang="ja-JP" b="1">
                <a:latin typeface="Arial" pitchFamily="64" charset="0"/>
                <a:ea typeface="ＭＳ Ｐゴシック" pitchFamily="64" charset="-128"/>
                <a:cs typeface="Arial" pitchFamily="64" charset="0"/>
              </a:rPr>
              <a:t>the trim-</a:t>
            </a:r>
            <a:r>
              <a:rPr lang="en-US" altLang="ja-JP" b="1">
                <a:latin typeface="Arial" pitchFamily="64" charset="0"/>
                <a:ea typeface="ＭＳ Ｐゴシック" pitchFamily="64" charset="-128"/>
                <a:cs typeface="Arial" pitchFamily="64" charset="0"/>
              </a:rPr>
              <a:t>coils</a:t>
            </a:r>
          </a:p>
          <a:p>
            <a:pPr>
              <a:spcBef>
                <a:spcPct val="20000"/>
              </a:spcBef>
            </a:pPr>
            <a:r>
              <a:rPr lang="en-US" altLang="ja-JP" b="1">
                <a:latin typeface="Arial" pitchFamily="64" charset="0"/>
                <a:ea typeface="ＭＳ Ｐゴシック" pitchFamily="64" charset="-128"/>
                <a:cs typeface="Arial" pitchFamily="64" charset="0"/>
              </a:rPr>
              <a:t>	- Design study for schottky pick-up</a:t>
            </a:r>
          </a:p>
          <a:p>
            <a:pPr>
              <a:spcBef>
                <a:spcPct val="20000"/>
              </a:spcBef>
            </a:pPr>
            <a:r>
              <a:rPr lang="en-US" altLang="ja-JP" b="1">
                <a:latin typeface="Arial" pitchFamily="64" charset="0"/>
                <a:ea typeface="ＭＳ Ｐゴシック" pitchFamily="64" charset="-128"/>
                <a:cs typeface="Arial" pitchFamily="64" charset="0"/>
              </a:rPr>
              <a:t>	- Feasibility study for kicker</a:t>
            </a:r>
          </a:p>
          <a:p>
            <a:pPr>
              <a:spcBef>
                <a:spcPct val="20000"/>
              </a:spcBef>
            </a:pPr>
            <a:r>
              <a:rPr lang="en-US" altLang="ja-JP" b="1">
                <a:latin typeface="Arial" pitchFamily="64" charset="0"/>
                <a:ea typeface="ＭＳ Ｐゴシック" pitchFamily="64" charset="-128"/>
                <a:cs typeface="Arial" pitchFamily="64" charset="0"/>
              </a:rPr>
              <a:t> 	- Design study for septum</a:t>
            </a:r>
            <a:endParaRPr lang="en-US" altLang="ja-JP" b="1">
              <a:latin typeface="Arial" pitchFamily="64" charset="0"/>
              <a:ea typeface="ＭＳ Ｐゴシック" pitchFamily="64" charset="-128"/>
              <a:cs typeface="Arial" pitchFamily="64" charset="0"/>
            </a:endParaRPr>
          </a:p>
          <a:p>
            <a:pPr>
              <a:spcBef>
                <a:spcPct val="20000"/>
              </a:spcBef>
            </a:pPr>
            <a:endParaRPr lang="en-US" altLang="ja-JP" b="1">
              <a:solidFill>
                <a:srgbClr val="000000"/>
              </a:solidFill>
              <a:latin typeface="Arial" pitchFamily="64" charset="0"/>
              <a:ea typeface="ＭＳ Ｐゴシック" pitchFamily="64" charset="-128"/>
              <a:cs typeface="Arial" pitchFamily="64" charset="0"/>
            </a:endParaRPr>
          </a:p>
          <a:p>
            <a:pPr>
              <a:spcBef>
                <a:spcPct val="20000"/>
              </a:spcBef>
            </a:pPr>
            <a:r>
              <a:rPr lang="en-US" altLang="ja-JP" b="1">
                <a:solidFill>
                  <a:srgbClr val="000000"/>
                </a:solidFill>
                <a:latin typeface="Arial" pitchFamily="64" charset="0"/>
                <a:ea typeface="ＭＳ Ｐゴシック" pitchFamily="64" charset="-128"/>
                <a:cs typeface="Arial" pitchFamily="64" charset="0"/>
              </a:rPr>
              <a:t>       	       	~ 2013   construction</a:t>
            </a:r>
          </a:p>
          <a:p>
            <a:pPr>
              <a:spcBef>
                <a:spcPct val="20000"/>
              </a:spcBef>
            </a:pPr>
            <a:r>
              <a:rPr lang="en-US" altLang="ja-JP" b="1">
                <a:solidFill>
                  <a:srgbClr val="000000"/>
                </a:solidFill>
                <a:latin typeface="Arial" pitchFamily="64" charset="0"/>
                <a:ea typeface="ＭＳ Ｐゴシック" pitchFamily="64" charset="-128"/>
                <a:cs typeface="Arial" pitchFamily="64" charset="0"/>
              </a:rPr>
              <a:t>	</a:t>
            </a:r>
            <a:r>
              <a:rPr lang="en-US" altLang="ja-JP" b="1">
                <a:solidFill>
                  <a:srgbClr val="000000"/>
                </a:solidFill>
                <a:latin typeface="Arial" pitchFamily="64" charset="0"/>
                <a:ea typeface="ＭＳ Ｐゴシック" pitchFamily="64" charset="-128"/>
                <a:cs typeface="Arial" pitchFamily="64" charset="0"/>
              </a:rPr>
              <a:t>	2014 ~   </a:t>
            </a:r>
            <a:r>
              <a:rPr lang="en-US" altLang="ja-JP" b="1">
                <a:solidFill>
                  <a:srgbClr val="000000"/>
                </a:solidFill>
                <a:latin typeface="Arial" pitchFamily="64" charset="0"/>
                <a:ea typeface="ＭＳ Ｐゴシック" pitchFamily="64" charset="-128"/>
                <a:cs typeface="Arial" pitchFamily="64" charset="0"/>
              </a:rPr>
              <a:t>machine study</a:t>
            </a:r>
          </a:p>
          <a:p>
            <a:pPr>
              <a:spcBef>
                <a:spcPct val="20000"/>
              </a:spcBef>
            </a:pPr>
            <a:r>
              <a:rPr lang="en-US" altLang="ja-JP" b="1">
                <a:solidFill>
                  <a:srgbClr val="000000"/>
                </a:solidFill>
                <a:latin typeface="Arial" pitchFamily="64" charset="0"/>
                <a:ea typeface="ＭＳ Ｐゴシック" pitchFamily="64" charset="-128"/>
                <a:cs typeface="Arial" pitchFamily="64" charset="0"/>
              </a:rPr>
              <a:t>		</a:t>
            </a:r>
            <a:r>
              <a:rPr lang="en-US" altLang="ja-JP" b="1">
                <a:solidFill>
                  <a:srgbClr val="000000"/>
                </a:solidFill>
                <a:latin typeface="Arial" pitchFamily="64" charset="0"/>
                <a:ea typeface="ＭＳ Ｐゴシック" pitchFamily="64" charset="-128"/>
                <a:cs typeface="Arial" pitchFamily="64" charset="0"/>
              </a:rPr>
              <a:t>2016 </a:t>
            </a:r>
            <a:r>
              <a:rPr lang="en-US" altLang="ja-JP" b="1">
                <a:solidFill>
                  <a:srgbClr val="000000"/>
                </a:solidFill>
                <a:latin typeface="Arial" pitchFamily="64" charset="0"/>
                <a:ea typeface="ＭＳ Ｐゴシック" pitchFamily="64" charset="-128"/>
                <a:cs typeface="Arial" pitchFamily="64" charset="0"/>
              </a:rPr>
              <a:t>?   mass measurement of </a:t>
            </a:r>
            <a:r>
              <a:rPr lang="en-US" altLang="ja-JP" b="1" baseline="30000">
                <a:solidFill>
                  <a:srgbClr val="000000"/>
                </a:solidFill>
                <a:latin typeface="Arial" pitchFamily="64" charset="0"/>
                <a:ea typeface="ＭＳ Ｐゴシック" pitchFamily="64" charset="-128"/>
                <a:cs typeface="Arial" pitchFamily="64" charset="0"/>
              </a:rPr>
              <a:t>78</a:t>
            </a:r>
            <a:r>
              <a:rPr lang="en-US" altLang="ja-JP" b="1">
                <a:solidFill>
                  <a:srgbClr val="000000"/>
                </a:solidFill>
                <a:latin typeface="Arial" pitchFamily="64" charset="0"/>
                <a:ea typeface="ＭＳ Ｐゴシック" pitchFamily="64" charset="-128"/>
                <a:cs typeface="Arial" pitchFamily="64" charset="0"/>
              </a:rPr>
              <a:t>Ni</a:t>
            </a:r>
          </a:p>
        </p:txBody>
      </p:sp>
      <p:sp>
        <p:nvSpPr>
          <p:cNvPr id="36867" name="Rectangle 6"/>
          <p:cNvSpPr>
            <a:spLocks noChangeArrowheads="1"/>
          </p:cNvSpPr>
          <p:nvPr/>
        </p:nvSpPr>
        <p:spPr bwMode="auto">
          <a:xfrm>
            <a:off x="7086600" y="0"/>
            <a:ext cx="2057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r>
              <a:rPr lang="en-US" altLang="ja-JP" sz="3200" b="1">
                <a:solidFill>
                  <a:schemeClr val="bg1"/>
                </a:solidFill>
                <a:latin typeface="Arial" pitchFamily="64" charset="0"/>
                <a:ea typeface="Arial" pitchFamily="64" charset="0"/>
                <a:cs typeface="Arial" pitchFamily="64" charset="0"/>
              </a:rPr>
              <a:t>Summary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48"/>
          <p:cNvSpPr>
            <a:spLocks noChangeArrowheads="1"/>
          </p:cNvSpPr>
          <p:nvPr/>
        </p:nvSpPr>
        <p:spPr bwMode="auto">
          <a:xfrm>
            <a:off x="322263" y="1427163"/>
            <a:ext cx="8499475" cy="1878012"/>
          </a:xfrm>
          <a:prstGeom prst="rect">
            <a:avLst/>
          </a:prstGeom>
          <a:solidFill>
            <a:srgbClr val="FFFFFF"/>
          </a:solidFill>
          <a:ln w="9525">
            <a:solidFill>
              <a:srgbClr val="8A0006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20000"/>
              </a:spcBef>
            </a:pPr>
            <a:r>
              <a:rPr lang="en-US" altLang="ja-JP" sz="2000" b="1">
                <a:solidFill>
                  <a:srgbClr val="000000"/>
                </a:solidFill>
                <a:latin typeface="Arial" pitchFamily="64" charset="0"/>
                <a:ea typeface="ＭＳ Ｐゴシック" pitchFamily="64" charset="-128"/>
                <a:cs typeface="Arial" pitchFamily="64" charset="0"/>
              </a:rPr>
              <a:t>RIKEN :</a:t>
            </a:r>
          </a:p>
          <a:p>
            <a:pPr>
              <a:spcBef>
                <a:spcPct val="20000"/>
              </a:spcBef>
            </a:pPr>
            <a:r>
              <a:rPr lang="en-US" altLang="ja-JP" sz="2000" b="1">
                <a:solidFill>
                  <a:srgbClr val="000000"/>
                </a:solidFill>
                <a:latin typeface="Arial" pitchFamily="64" charset="0"/>
                <a:ea typeface="ＭＳ Ｐゴシック" pitchFamily="64" charset="-128"/>
                <a:cs typeface="Arial" pitchFamily="64" charset="0"/>
              </a:rPr>
              <a:t>M. Wakasugi, T. Uesaka, Y. Yamaguchi H. Suzuki, T. Fujinawa, Y. Yano</a:t>
            </a:r>
          </a:p>
          <a:p>
            <a:pPr>
              <a:spcBef>
                <a:spcPct val="20000"/>
              </a:spcBef>
            </a:pPr>
            <a:r>
              <a:rPr lang="en-US" altLang="ja-JP" sz="2000" b="1">
                <a:solidFill>
                  <a:srgbClr val="000000"/>
                </a:solidFill>
                <a:latin typeface="Arial" pitchFamily="64" charset="0"/>
                <a:ea typeface="ＭＳ Ｐゴシック" pitchFamily="64" charset="-128"/>
                <a:cs typeface="Arial" pitchFamily="64" charset="0"/>
              </a:rPr>
              <a:t>University of tsukuba :	   A. Ozawa, D. Nagae</a:t>
            </a:r>
          </a:p>
          <a:p>
            <a:pPr>
              <a:spcBef>
                <a:spcPct val="20000"/>
              </a:spcBef>
            </a:pPr>
            <a:r>
              <a:rPr lang="en-US" altLang="ja-JP" sz="2000" b="1">
                <a:solidFill>
                  <a:srgbClr val="000000"/>
                </a:solidFill>
                <a:latin typeface="Arial" pitchFamily="64" charset="0"/>
                <a:ea typeface="ＭＳ Ｐゴシック" pitchFamily="64" charset="-128"/>
                <a:cs typeface="Arial" pitchFamily="64" charset="0"/>
              </a:rPr>
              <a:t>Saitama university :    T. Yamaguchi, T. Suzuki</a:t>
            </a:r>
          </a:p>
          <a:p>
            <a:pPr>
              <a:spcBef>
                <a:spcPct val="20000"/>
              </a:spcBef>
            </a:pPr>
            <a:r>
              <a:rPr lang="en-US" altLang="ja-JP" sz="2000" b="1">
                <a:solidFill>
                  <a:srgbClr val="000000"/>
                </a:solidFill>
                <a:latin typeface="Arial" pitchFamily="64" charset="0"/>
                <a:ea typeface="ＭＳ Ｐゴシック" pitchFamily="64" charset="-128"/>
                <a:cs typeface="Arial" pitchFamily="64" charset="0"/>
              </a:rPr>
              <a:t>Nagaoka university of technology :   W. Jiang, T. Kikuchi, A. Tokuchi</a:t>
            </a:r>
          </a:p>
        </p:txBody>
      </p:sp>
      <p:grpSp>
        <p:nvGrpSpPr>
          <p:cNvPr id="2" name="図形グループ 10"/>
          <p:cNvGrpSpPr>
            <a:grpSpLocks/>
          </p:cNvGrpSpPr>
          <p:nvPr/>
        </p:nvGrpSpPr>
        <p:grpSpPr bwMode="auto">
          <a:xfrm>
            <a:off x="0" y="3417888"/>
            <a:ext cx="9144000" cy="3440112"/>
            <a:chOff x="0" y="3418514"/>
            <a:chExt cx="9144000" cy="3439486"/>
          </a:xfrm>
        </p:grpSpPr>
        <p:pic>
          <p:nvPicPr>
            <p:cNvPr id="37892" name="図 6" descr="screenshot_01.jpg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0" y="3418514"/>
              <a:ext cx="9144000" cy="3439486"/>
            </a:xfrm>
            <a:prstGeom prst="rect">
              <a:avLst/>
            </a:prstGeom>
            <a:noFill/>
            <a:ln w="9525">
              <a:solidFill>
                <a:srgbClr val="8A0006"/>
              </a:solidFill>
              <a:miter lim="800000"/>
              <a:headEnd/>
              <a:tailEnd/>
            </a:ln>
          </p:spPr>
        </p:pic>
        <p:sp>
          <p:nvSpPr>
            <p:cNvPr id="5" name="正方形/長方形 4"/>
            <p:cNvSpPr/>
            <p:nvPr/>
          </p:nvSpPr>
          <p:spPr>
            <a:xfrm>
              <a:off x="6002338" y="5472365"/>
              <a:ext cx="3141662" cy="1385635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altLang="ja-JP" sz="1400" b="1">
                  <a:solidFill>
                    <a:schemeClr val="tx1"/>
                  </a:solidFill>
                  <a:latin typeface="+mn-lt"/>
                </a:rPr>
                <a:t>Invited speakers from abroad</a:t>
              </a:r>
            </a:p>
            <a:p>
              <a:pPr>
                <a:defRPr/>
              </a:pPr>
              <a:r>
                <a:rPr lang="en-US" altLang="ja-JP" sz="1400" b="1">
                  <a:solidFill>
                    <a:schemeClr val="tx1"/>
                  </a:solidFill>
                  <a:latin typeface="+mn-lt"/>
                </a:rPr>
                <a:t>Dr. Klaus Blaum (Heidelberg)</a:t>
              </a:r>
            </a:p>
            <a:p>
              <a:pPr>
                <a:defRPr/>
              </a:pPr>
              <a:r>
                <a:rPr lang="en-US" altLang="ja-JP" sz="1400" b="1">
                  <a:solidFill>
                    <a:schemeClr val="tx1"/>
                  </a:solidFill>
                  <a:latin typeface="+mn-lt"/>
                </a:rPr>
                <a:t>Dr. Peter Egelhof (GSI)</a:t>
              </a:r>
            </a:p>
            <a:p>
              <a:pPr>
                <a:defRPr/>
              </a:pPr>
              <a:r>
                <a:rPr lang="en-US" altLang="ja-JP" sz="1400" b="1">
                  <a:solidFill>
                    <a:schemeClr val="tx1"/>
                  </a:solidFill>
                  <a:latin typeface="+mn-lt"/>
                </a:rPr>
                <a:t>Dr. Markus Steck (GSI)</a:t>
              </a:r>
            </a:p>
            <a:p>
              <a:pPr>
                <a:defRPr/>
              </a:pPr>
              <a:r>
                <a:rPr lang="en-US" altLang="ja-JP" sz="1400" b="1">
                  <a:solidFill>
                    <a:schemeClr val="tx1"/>
                  </a:solidFill>
                  <a:latin typeface="+mn-lt"/>
                </a:rPr>
                <a:t>Dr. Yuhu Zhang (IMP)</a:t>
              </a:r>
            </a:p>
            <a:p>
              <a:pPr>
                <a:defRPr/>
              </a:pPr>
              <a:r>
                <a:rPr lang="en-US" altLang="ja-JP" sz="1400" b="1">
                  <a:solidFill>
                    <a:schemeClr val="tx1"/>
                  </a:solidFill>
                  <a:latin typeface="+mn-lt"/>
                </a:rPr>
                <a:t>Dr. Meng Wang (AMDC) </a:t>
              </a:r>
              <a:endParaRPr lang="ja-JP" altLang="en-US" sz="1400" b="1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6" name="正方形/長方形 5"/>
            <p:cNvSpPr/>
            <p:nvPr/>
          </p:nvSpPr>
          <p:spPr>
            <a:xfrm>
              <a:off x="0" y="5078737"/>
              <a:ext cx="9144000" cy="461878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8A0006"/>
              </a:solidFill>
            </a:ln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altLang="ja-JP" b="1" dirty="0">
                  <a:solidFill>
                    <a:srgbClr val="000000"/>
                  </a:solidFill>
                  <a:latin typeface="+mn-lt"/>
                </a:rPr>
                <a:t>http://</a:t>
              </a:r>
              <a:r>
                <a:rPr lang="en-US" altLang="ja-JP" b="1" dirty="0" err="1">
                  <a:solidFill>
                    <a:srgbClr val="000000"/>
                  </a:solidFill>
                  <a:latin typeface="+mn-lt"/>
                </a:rPr>
                <a:t>indico.riken.jp/indico/conferenceDisplay.py?confId</a:t>
              </a:r>
              <a:r>
                <a:rPr lang="en-US" altLang="ja-JP" b="1" dirty="0">
                  <a:solidFill>
                    <a:srgbClr val="000000"/>
                  </a:solidFill>
                  <a:latin typeface="+mn-lt"/>
                </a:rPr>
                <a:t>=527</a:t>
              </a:r>
              <a:endParaRPr lang="ja-JP" altLang="en-US" b="1" dirty="0">
                <a:solidFill>
                  <a:srgbClr val="000000"/>
                </a:solidFill>
                <a:latin typeface="+mn-lt"/>
              </a:endParaRPr>
            </a:p>
          </p:txBody>
        </p:sp>
        <p:sp>
          <p:nvSpPr>
            <p:cNvPr id="10" name="テキスト ボックス 9"/>
            <p:cNvSpPr txBox="1"/>
            <p:nvPr/>
          </p:nvSpPr>
          <p:spPr>
            <a:xfrm>
              <a:off x="6553200" y="3810555"/>
              <a:ext cx="2533650" cy="368233"/>
            </a:xfrm>
            <a:prstGeom prst="rect">
              <a:avLst/>
            </a:prstGeom>
            <a:noFill/>
            <a:ln>
              <a:solidFill>
                <a:srgbClr val="8A0006"/>
              </a:solidFill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altLang="ja-JP" sz="1800" b="1" dirty="0">
                  <a:solidFill>
                    <a:srgbClr val="000000"/>
                  </a:solidFill>
                  <a:latin typeface="+mn-lt"/>
                </a:rPr>
                <a:t>10-12 November 2011</a:t>
              </a:r>
              <a:endParaRPr lang="ja-JP" altLang="en-US" sz="1800" b="1" dirty="0">
                <a:solidFill>
                  <a:srgbClr val="000000"/>
                </a:solidFill>
                <a:latin typeface="+mn-lt"/>
              </a:endParaRPr>
            </a:p>
          </p:txBody>
        </p:sp>
        <p:sp>
          <p:nvSpPr>
            <p:cNvPr id="12" name="テキスト ボックス 11"/>
            <p:cNvSpPr txBox="1"/>
            <p:nvPr/>
          </p:nvSpPr>
          <p:spPr>
            <a:xfrm>
              <a:off x="2532063" y="3810555"/>
              <a:ext cx="2801937" cy="368233"/>
            </a:xfrm>
            <a:prstGeom prst="rect">
              <a:avLst/>
            </a:prstGeom>
            <a:noFill/>
            <a:ln>
              <a:solidFill>
                <a:srgbClr val="8A0006"/>
              </a:solidFill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altLang="ja-JP" sz="1800" b="1" dirty="0">
                  <a:solidFill>
                    <a:srgbClr val="000000"/>
                  </a:solidFill>
                  <a:latin typeface="+mn-lt"/>
                </a:rPr>
                <a:t>Physics of Rare-RI Ring</a:t>
              </a:r>
              <a:endParaRPr lang="ja-JP" altLang="en-US" sz="1800" b="1" dirty="0">
                <a:solidFill>
                  <a:srgbClr val="000000"/>
                </a:solidFill>
                <a:latin typeface="+mn-lt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9"/>
          <p:cNvSpPr>
            <a:spLocks noChangeArrowheads="1"/>
          </p:cNvSpPr>
          <p:nvPr/>
        </p:nvSpPr>
        <p:spPr bwMode="auto">
          <a:xfrm>
            <a:off x="6553200" y="39655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ja-JP" altLang="en-US">
              <a:solidFill>
                <a:schemeClr val="tx1"/>
              </a:solidFill>
            </a:endParaRPr>
          </a:p>
        </p:txBody>
      </p:sp>
      <p:sp>
        <p:nvSpPr>
          <p:cNvPr id="38915" name="Rectangle 10"/>
          <p:cNvSpPr>
            <a:spLocks noChangeArrowheads="1"/>
          </p:cNvSpPr>
          <p:nvPr/>
        </p:nvSpPr>
        <p:spPr bwMode="auto">
          <a:xfrm>
            <a:off x="800100" y="4848225"/>
            <a:ext cx="7543800" cy="1447800"/>
          </a:xfrm>
          <a:prstGeom prst="rect">
            <a:avLst/>
          </a:prstGeom>
          <a:solidFill>
            <a:schemeClr val="bg1"/>
          </a:solidFill>
          <a:ln w="9525">
            <a:solidFill>
              <a:srgbClr val="008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altLang="ja-JP" sz="2000" b="1">
                <a:solidFill>
                  <a:srgbClr val="000000"/>
                </a:solidFill>
                <a:latin typeface="Arial" pitchFamily="64" charset="0"/>
                <a:ea typeface="Arial" pitchFamily="64" charset="0"/>
                <a:cs typeface="Arial" pitchFamily="64" charset="0"/>
              </a:rPr>
              <a:t>Momentum acceptance (momentum-slit) :	1%</a:t>
            </a:r>
          </a:p>
          <a:p>
            <a:r>
              <a:rPr lang="en-US" altLang="ja-JP" sz="2000" b="1">
                <a:solidFill>
                  <a:srgbClr val="000000"/>
                </a:solidFill>
                <a:latin typeface="Arial" pitchFamily="64" charset="0"/>
                <a:ea typeface="Arial" pitchFamily="64" charset="0"/>
                <a:cs typeface="Arial" pitchFamily="64" charset="0"/>
              </a:rPr>
              <a:t>Angular acceptance : 	hori. 30mrad, vert. 10mrad</a:t>
            </a:r>
          </a:p>
          <a:p>
            <a:endParaRPr lang="en-US" altLang="ja-JP" sz="800" b="1">
              <a:solidFill>
                <a:srgbClr val="000000"/>
              </a:solidFill>
              <a:latin typeface="Arial" pitchFamily="64" charset="0"/>
              <a:ea typeface="Arial" pitchFamily="64" charset="0"/>
              <a:cs typeface="Arial" pitchFamily="64" charset="0"/>
            </a:endParaRPr>
          </a:p>
          <a:p>
            <a:r>
              <a:rPr lang="en-US" altLang="ja-JP" sz="2000" b="1">
                <a:solidFill>
                  <a:srgbClr val="000000"/>
                </a:solidFill>
                <a:latin typeface="Arial" pitchFamily="64" charset="0"/>
                <a:ea typeface="Arial" pitchFamily="64" charset="0"/>
                <a:cs typeface="Arial" pitchFamily="64" charset="0"/>
              </a:rPr>
              <a:t>Transmission of </a:t>
            </a:r>
            <a:r>
              <a:rPr lang="en-US" altLang="ja-JP" sz="2000" b="1" baseline="30000">
                <a:solidFill>
                  <a:srgbClr val="000000"/>
                </a:solidFill>
                <a:latin typeface="Arial" pitchFamily="64" charset="0"/>
                <a:ea typeface="Arial" pitchFamily="64" charset="0"/>
                <a:cs typeface="Arial" pitchFamily="64" charset="0"/>
              </a:rPr>
              <a:t>123</a:t>
            </a:r>
            <a:r>
              <a:rPr lang="en-US" altLang="ja-JP" sz="2000" b="1">
                <a:solidFill>
                  <a:srgbClr val="000000"/>
                </a:solidFill>
                <a:latin typeface="Arial" pitchFamily="64" charset="0"/>
                <a:ea typeface="Arial" pitchFamily="64" charset="0"/>
                <a:cs typeface="Arial" pitchFamily="64" charset="0"/>
              </a:rPr>
              <a:t>Nb from F0 to F5 :		30% by LISE++</a:t>
            </a:r>
          </a:p>
          <a:p>
            <a:r>
              <a:rPr lang="en-US" altLang="ja-JP" sz="2000" b="1">
                <a:solidFill>
                  <a:srgbClr val="000000"/>
                </a:solidFill>
                <a:latin typeface="Arial" pitchFamily="64" charset="0"/>
                <a:ea typeface="Arial" pitchFamily="64" charset="0"/>
                <a:cs typeface="Arial" pitchFamily="64" charset="0"/>
              </a:rPr>
              <a:t>Average of optical transmission efficiency : 	80%</a:t>
            </a:r>
          </a:p>
        </p:txBody>
      </p:sp>
      <p:sp>
        <p:nvSpPr>
          <p:cNvPr id="38916" name="Rectangle 11"/>
          <p:cNvSpPr>
            <a:spLocks noChangeArrowheads="1"/>
          </p:cNvSpPr>
          <p:nvPr/>
        </p:nvSpPr>
        <p:spPr bwMode="auto">
          <a:xfrm>
            <a:off x="3657600" y="4267200"/>
            <a:ext cx="92868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b="1">
                <a:solidFill>
                  <a:srgbClr val="0000FF"/>
                </a:solidFill>
                <a:latin typeface="Arial" pitchFamily="64" charset="0"/>
                <a:ea typeface="Arial" pitchFamily="64" charset="0"/>
                <a:cs typeface="Arial" pitchFamily="64" charset="0"/>
              </a:rPr>
              <a:t>N=82</a:t>
            </a:r>
          </a:p>
        </p:txBody>
      </p:sp>
      <p:sp>
        <p:nvSpPr>
          <p:cNvPr id="38917" name="Rectangle 13"/>
          <p:cNvSpPr>
            <a:spLocks noChangeAspect="1" noChangeArrowheads="1"/>
          </p:cNvSpPr>
          <p:nvPr/>
        </p:nvSpPr>
        <p:spPr bwMode="auto">
          <a:xfrm>
            <a:off x="3886200" y="3505200"/>
            <a:ext cx="477838" cy="381000"/>
          </a:xfrm>
          <a:prstGeom prst="rect">
            <a:avLst/>
          </a:prstGeom>
          <a:solidFill>
            <a:srgbClr val="AFAFA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38918" name="Line 14"/>
          <p:cNvSpPr>
            <a:spLocks noChangeShapeType="1"/>
          </p:cNvSpPr>
          <p:nvPr/>
        </p:nvSpPr>
        <p:spPr bwMode="auto">
          <a:xfrm flipH="1">
            <a:off x="4267200" y="1752600"/>
            <a:ext cx="2667000" cy="1828800"/>
          </a:xfrm>
          <a:prstGeom prst="line">
            <a:avLst/>
          </a:prstGeom>
          <a:noFill/>
          <a:ln w="19050">
            <a:solidFill>
              <a:srgbClr val="800000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38919" name="Rectangle 16"/>
          <p:cNvSpPr>
            <a:spLocks noChangeArrowheads="1"/>
          </p:cNvSpPr>
          <p:nvPr/>
        </p:nvSpPr>
        <p:spPr bwMode="auto">
          <a:xfrm>
            <a:off x="2667000" y="1371600"/>
            <a:ext cx="46386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2000" b="1" baseline="30000">
                <a:solidFill>
                  <a:srgbClr val="800000"/>
                </a:solidFill>
                <a:latin typeface="Arial" pitchFamily="64" charset="0"/>
                <a:ea typeface="Arial" pitchFamily="64" charset="0"/>
                <a:cs typeface="Arial" pitchFamily="64" charset="0"/>
              </a:rPr>
              <a:t>136</a:t>
            </a:r>
            <a:r>
              <a:rPr lang="en-US" altLang="ja-JP" sz="2000" b="1">
                <a:solidFill>
                  <a:srgbClr val="800000"/>
                </a:solidFill>
                <a:latin typeface="Arial" pitchFamily="64" charset="0"/>
                <a:ea typeface="Arial" pitchFamily="64" charset="0"/>
                <a:cs typeface="Arial" pitchFamily="64" charset="0"/>
              </a:rPr>
              <a:t>Xe (350MeV/u , 1pμA) +Be → </a:t>
            </a:r>
            <a:r>
              <a:rPr lang="en-US" altLang="ja-JP" sz="2000" b="1" baseline="30000">
                <a:solidFill>
                  <a:srgbClr val="800000"/>
                </a:solidFill>
                <a:latin typeface="Arial" pitchFamily="64" charset="0"/>
                <a:ea typeface="Arial" pitchFamily="64" charset="0"/>
                <a:cs typeface="Arial" pitchFamily="64" charset="0"/>
              </a:rPr>
              <a:t>123</a:t>
            </a:r>
            <a:r>
              <a:rPr lang="en-US" altLang="ja-JP" sz="2000" b="1">
                <a:solidFill>
                  <a:srgbClr val="800000"/>
                </a:solidFill>
                <a:latin typeface="Arial" pitchFamily="64" charset="0"/>
                <a:ea typeface="Arial" pitchFamily="64" charset="0"/>
                <a:cs typeface="Arial" pitchFamily="64" charset="0"/>
              </a:rPr>
              <a:t>Nb </a:t>
            </a:r>
          </a:p>
        </p:txBody>
      </p:sp>
      <p:sp>
        <p:nvSpPr>
          <p:cNvPr id="38920" name="Rectangle 18"/>
          <p:cNvSpPr>
            <a:spLocks noChangeArrowheads="1"/>
          </p:cNvSpPr>
          <p:nvPr/>
        </p:nvSpPr>
        <p:spPr bwMode="auto">
          <a:xfrm>
            <a:off x="7315200" y="1676400"/>
            <a:ext cx="10318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b="1">
                <a:solidFill>
                  <a:srgbClr val="0000FF"/>
                </a:solidFill>
                <a:latin typeface="Arial" pitchFamily="64" charset="0"/>
                <a:ea typeface="Arial" pitchFamily="64" charset="0"/>
                <a:cs typeface="Arial" pitchFamily="64" charset="0"/>
              </a:rPr>
              <a:t>A/Z=3</a:t>
            </a:r>
          </a:p>
        </p:txBody>
      </p:sp>
      <p:sp>
        <p:nvSpPr>
          <p:cNvPr id="38921" name="Rectangle 32"/>
          <p:cNvSpPr>
            <a:spLocks noChangeArrowheads="1"/>
          </p:cNvSpPr>
          <p:nvPr/>
        </p:nvSpPr>
        <p:spPr bwMode="auto">
          <a:xfrm>
            <a:off x="2362200" y="3124200"/>
            <a:ext cx="5556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2000" b="1">
                <a:solidFill>
                  <a:srgbClr val="0000FF"/>
                </a:solidFill>
                <a:latin typeface="Arial" pitchFamily="64" charset="0"/>
                <a:ea typeface="Arial" pitchFamily="64" charset="0"/>
                <a:cs typeface="Arial" pitchFamily="64" charset="0"/>
              </a:rPr>
              <a:t>Mo</a:t>
            </a:r>
          </a:p>
        </p:txBody>
      </p:sp>
      <p:sp>
        <p:nvSpPr>
          <p:cNvPr id="38922" name="Rectangle 33"/>
          <p:cNvSpPr>
            <a:spLocks noChangeArrowheads="1"/>
          </p:cNvSpPr>
          <p:nvPr/>
        </p:nvSpPr>
        <p:spPr bwMode="auto">
          <a:xfrm>
            <a:off x="2362200" y="3505200"/>
            <a:ext cx="5270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2000" b="1">
                <a:solidFill>
                  <a:srgbClr val="0000FF"/>
                </a:solidFill>
                <a:latin typeface="Arial" pitchFamily="64" charset="0"/>
                <a:ea typeface="Arial" pitchFamily="64" charset="0"/>
                <a:cs typeface="Arial" pitchFamily="64" charset="0"/>
              </a:rPr>
              <a:t>Nb</a:t>
            </a:r>
          </a:p>
        </p:txBody>
      </p:sp>
      <p:sp>
        <p:nvSpPr>
          <p:cNvPr id="38923" name="Rectangle 34"/>
          <p:cNvSpPr>
            <a:spLocks noChangeArrowheads="1"/>
          </p:cNvSpPr>
          <p:nvPr/>
        </p:nvSpPr>
        <p:spPr bwMode="auto">
          <a:xfrm>
            <a:off x="2362200" y="3886200"/>
            <a:ext cx="4413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2000" b="1">
                <a:solidFill>
                  <a:srgbClr val="0000FF"/>
                </a:solidFill>
                <a:latin typeface="Arial" pitchFamily="64" charset="0"/>
                <a:ea typeface="Arial" pitchFamily="64" charset="0"/>
                <a:cs typeface="Arial" pitchFamily="64" charset="0"/>
              </a:rPr>
              <a:t>Zr</a:t>
            </a:r>
          </a:p>
        </p:txBody>
      </p:sp>
      <p:sp>
        <p:nvSpPr>
          <p:cNvPr id="38924" name="Rectangle 51"/>
          <p:cNvSpPr>
            <a:spLocks noChangeArrowheads="1"/>
          </p:cNvSpPr>
          <p:nvPr/>
        </p:nvSpPr>
        <p:spPr bwMode="auto">
          <a:xfrm>
            <a:off x="6553200" y="3278188"/>
            <a:ext cx="2003425" cy="1446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1600" b="1">
                <a:solidFill>
                  <a:schemeClr val="tx1"/>
                </a:solidFill>
                <a:latin typeface="Arial" pitchFamily="64" charset="0"/>
                <a:ea typeface="Arial" pitchFamily="64" charset="0"/>
                <a:cs typeface="Arial" pitchFamily="64" charset="0"/>
              </a:rPr>
              <a:t>~ 1particle / day</a:t>
            </a:r>
          </a:p>
          <a:p>
            <a:endParaRPr lang="en-US" altLang="ja-JP" sz="800" b="1">
              <a:solidFill>
                <a:schemeClr val="tx1"/>
              </a:solidFill>
              <a:latin typeface="Arial" pitchFamily="64" charset="0"/>
              <a:ea typeface="Arial" pitchFamily="64" charset="0"/>
              <a:cs typeface="Arial" pitchFamily="64" charset="0"/>
            </a:endParaRPr>
          </a:p>
          <a:p>
            <a:r>
              <a:rPr lang="en-US" altLang="ja-JP" sz="1600" b="1">
                <a:solidFill>
                  <a:schemeClr val="tx1"/>
                </a:solidFill>
                <a:latin typeface="Arial" pitchFamily="64" charset="0"/>
                <a:ea typeface="Arial" pitchFamily="64" charset="0"/>
                <a:cs typeface="Arial" pitchFamily="64" charset="0"/>
              </a:rPr>
              <a:t>~ 1particle / 2days</a:t>
            </a:r>
          </a:p>
          <a:p>
            <a:endParaRPr lang="en-US" altLang="ja-JP" sz="800" b="1">
              <a:solidFill>
                <a:schemeClr val="tx1"/>
              </a:solidFill>
              <a:latin typeface="Arial" pitchFamily="64" charset="0"/>
              <a:ea typeface="Arial" pitchFamily="64" charset="0"/>
              <a:cs typeface="Arial" pitchFamily="64" charset="0"/>
            </a:endParaRPr>
          </a:p>
          <a:p>
            <a:r>
              <a:rPr lang="en-US" altLang="ja-JP" sz="1600" b="1">
                <a:solidFill>
                  <a:schemeClr val="tx1"/>
                </a:solidFill>
                <a:latin typeface="Arial" pitchFamily="64" charset="0"/>
                <a:ea typeface="Arial" pitchFamily="64" charset="0"/>
                <a:cs typeface="Arial" pitchFamily="64" charset="0"/>
              </a:rPr>
              <a:t>~ 1particle / week</a:t>
            </a:r>
          </a:p>
          <a:p>
            <a:endParaRPr lang="en-US" altLang="ja-JP" sz="800" b="1">
              <a:solidFill>
                <a:schemeClr val="tx1"/>
              </a:solidFill>
              <a:latin typeface="Arial" pitchFamily="64" charset="0"/>
              <a:ea typeface="Arial" pitchFamily="64" charset="0"/>
              <a:cs typeface="Arial" pitchFamily="64" charset="0"/>
            </a:endParaRPr>
          </a:p>
          <a:p>
            <a:r>
              <a:rPr lang="en-US" altLang="ja-JP" sz="1600" b="1">
                <a:solidFill>
                  <a:schemeClr val="tx1"/>
                </a:solidFill>
                <a:latin typeface="Arial" pitchFamily="64" charset="0"/>
                <a:ea typeface="Arial" pitchFamily="64" charset="0"/>
                <a:cs typeface="Arial" pitchFamily="64" charset="0"/>
              </a:rPr>
              <a:t>~ 1particle / month</a:t>
            </a:r>
          </a:p>
        </p:txBody>
      </p:sp>
      <p:sp>
        <p:nvSpPr>
          <p:cNvPr id="38925" name="Rectangle 6"/>
          <p:cNvSpPr>
            <a:spLocks noChangeArrowheads="1"/>
          </p:cNvSpPr>
          <p:nvPr/>
        </p:nvSpPr>
        <p:spPr bwMode="auto">
          <a:xfrm>
            <a:off x="6858000" y="0"/>
            <a:ext cx="2286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r>
              <a:rPr lang="en-US" altLang="ja-JP" sz="3200" b="1">
                <a:solidFill>
                  <a:schemeClr val="bg1"/>
                </a:solidFill>
                <a:latin typeface="Arial" pitchFamily="64" charset="0"/>
                <a:ea typeface="Arial" pitchFamily="64" charset="0"/>
                <a:cs typeface="Arial" pitchFamily="64" charset="0"/>
              </a:rPr>
              <a:t>Possibility</a:t>
            </a:r>
          </a:p>
        </p:txBody>
      </p:sp>
      <p:sp>
        <p:nvSpPr>
          <p:cNvPr id="38926" name="Rectangle 13"/>
          <p:cNvSpPr>
            <a:spLocks noChangeAspect="1" noChangeArrowheads="1"/>
          </p:cNvSpPr>
          <p:nvPr/>
        </p:nvSpPr>
        <p:spPr bwMode="auto">
          <a:xfrm>
            <a:off x="3886200" y="3124200"/>
            <a:ext cx="477838" cy="381000"/>
          </a:xfrm>
          <a:prstGeom prst="rect">
            <a:avLst/>
          </a:prstGeom>
          <a:solidFill>
            <a:srgbClr val="7F7F7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89" name="Rectangle 13"/>
          <p:cNvSpPr>
            <a:spLocks noChangeAspect="1" noChangeArrowheads="1"/>
          </p:cNvSpPr>
          <p:nvPr/>
        </p:nvSpPr>
        <p:spPr bwMode="auto">
          <a:xfrm>
            <a:off x="2930525" y="3505200"/>
            <a:ext cx="477838" cy="381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ja-JP" altLang="en-US"/>
          </a:p>
        </p:txBody>
      </p:sp>
      <p:sp>
        <p:nvSpPr>
          <p:cNvPr id="38928" name="Rectangle 13"/>
          <p:cNvSpPr>
            <a:spLocks noChangeAspect="1" noChangeArrowheads="1"/>
          </p:cNvSpPr>
          <p:nvPr/>
        </p:nvSpPr>
        <p:spPr bwMode="auto">
          <a:xfrm>
            <a:off x="3408363" y="3124200"/>
            <a:ext cx="477837" cy="381000"/>
          </a:xfrm>
          <a:prstGeom prst="rect">
            <a:avLst/>
          </a:prstGeom>
          <a:solidFill>
            <a:srgbClr val="E6E6E6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92" name="Rectangle 13"/>
          <p:cNvSpPr>
            <a:spLocks noChangeAspect="1" noChangeArrowheads="1"/>
          </p:cNvSpPr>
          <p:nvPr/>
        </p:nvSpPr>
        <p:spPr bwMode="auto">
          <a:xfrm>
            <a:off x="3408363" y="3505200"/>
            <a:ext cx="477837" cy="381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ja-JP" altLang="en-US"/>
          </a:p>
        </p:txBody>
      </p:sp>
      <p:sp>
        <p:nvSpPr>
          <p:cNvPr id="38930" name="Rectangle 13"/>
          <p:cNvSpPr>
            <a:spLocks noChangeAspect="1" noChangeArrowheads="1"/>
          </p:cNvSpPr>
          <p:nvPr/>
        </p:nvSpPr>
        <p:spPr bwMode="auto">
          <a:xfrm>
            <a:off x="2925763" y="3886200"/>
            <a:ext cx="477837" cy="381000"/>
          </a:xfrm>
          <a:prstGeom prst="rect">
            <a:avLst/>
          </a:prstGeom>
          <a:solidFill>
            <a:srgbClr val="E6E6E6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cxnSp>
        <p:nvCxnSpPr>
          <p:cNvPr id="38931" name="直線コネクタ 100"/>
          <p:cNvCxnSpPr>
            <a:cxnSpLocks noChangeShapeType="1"/>
          </p:cNvCxnSpPr>
          <p:nvPr/>
        </p:nvCxnSpPr>
        <p:spPr bwMode="auto">
          <a:xfrm rot="10800000" flipV="1">
            <a:off x="2286000" y="3735388"/>
            <a:ext cx="912813" cy="227012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</p:cxnSp>
      <p:sp>
        <p:nvSpPr>
          <p:cNvPr id="38932" name="Rectangle 13"/>
          <p:cNvSpPr>
            <a:spLocks noChangeAspect="1" noChangeArrowheads="1"/>
          </p:cNvSpPr>
          <p:nvPr/>
        </p:nvSpPr>
        <p:spPr bwMode="auto">
          <a:xfrm>
            <a:off x="3962400" y="3581400"/>
            <a:ext cx="304800" cy="242888"/>
          </a:xfrm>
          <a:prstGeom prst="rect">
            <a:avLst/>
          </a:prstGeom>
          <a:solidFill>
            <a:srgbClr val="800000"/>
          </a:solidFill>
          <a:ln w="9525">
            <a:solidFill>
              <a:srgbClr val="80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cxnSp>
        <p:nvCxnSpPr>
          <p:cNvPr id="38933" name="直線コネクタ 95"/>
          <p:cNvCxnSpPr>
            <a:cxnSpLocks noChangeShapeType="1"/>
          </p:cNvCxnSpPr>
          <p:nvPr/>
        </p:nvCxnSpPr>
        <p:spPr bwMode="auto">
          <a:xfrm rot="5400000" flipH="1" flipV="1">
            <a:off x="3314701" y="2933700"/>
            <a:ext cx="1600200" cy="3175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</p:cxnSp>
      <p:cxnSp>
        <p:nvCxnSpPr>
          <p:cNvPr id="38934" name="直線コネクタ 97"/>
          <p:cNvCxnSpPr>
            <a:cxnSpLocks noChangeShapeType="1"/>
          </p:cNvCxnSpPr>
          <p:nvPr/>
        </p:nvCxnSpPr>
        <p:spPr bwMode="auto">
          <a:xfrm rot="10800000">
            <a:off x="3200400" y="3733800"/>
            <a:ext cx="912813" cy="1588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</p:cxnSp>
      <p:cxnSp>
        <p:nvCxnSpPr>
          <p:cNvPr id="38935" name="直線コネクタ 103"/>
          <p:cNvCxnSpPr>
            <a:cxnSpLocks noChangeShapeType="1"/>
          </p:cNvCxnSpPr>
          <p:nvPr/>
        </p:nvCxnSpPr>
        <p:spPr bwMode="auto">
          <a:xfrm rot="5400000" flipH="1" flipV="1">
            <a:off x="3138488" y="3048000"/>
            <a:ext cx="2436812" cy="1588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</p:spPr>
      </p:cxnSp>
      <p:cxnSp>
        <p:nvCxnSpPr>
          <p:cNvPr id="38936" name="直線コネクタ 106"/>
          <p:cNvCxnSpPr>
            <a:cxnSpLocks noChangeShapeType="1"/>
          </p:cNvCxnSpPr>
          <p:nvPr/>
        </p:nvCxnSpPr>
        <p:spPr bwMode="auto">
          <a:xfrm rot="5400000" flipH="1" flipV="1">
            <a:off x="2668587" y="3046413"/>
            <a:ext cx="2436813" cy="1588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</p:spPr>
      </p:cxnSp>
      <p:sp>
        <p:nvSpPr>
          <p:cNvPr id="38937" name="Rectangle 11"/>
          <p:cNvSpPr>
            <a:spLocks noChangeArrowheads="1"/>
          </p:cNvSpPr>
          <p:nvPr/>
        </p:nvSpPr>
        <p:spPr bwMode="auto">
          <a:xfrm>
            <a:off x="381000" y="3810000"/>
            <a:ext cx="197961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2000" b="1" i="1">
                <a:solidFill>
                  <a:srgbClr val="FF0000"/>
                </a:solidFill>
                <a:latin typeface="Arial" pitchFamily="64" charset="0"/>
                <a:ea typeface="Arial" pitchFamily="64" charset="0"/>
                <a:cs typeface="Arial" pitchFamily="64" charset="0"/>
              </a:rPr>
              <a:t>r</a:t>
            </a:r>
            <a:r>
              <a:rPr lang="en-US" altLang="ja-JP" sz="2000" b="1">
                <a:solidFill>
                  <a:srgbClr val="FF0000"/>
                </a:solidFill>
                <a:latin typeface="Arial" pitchFamily="64" charset="0"/>
                <a:ea typeface="Arial" pitchFamily="64" charset="0"/>
                <a:cs typeface="Arial" pitchFamily="64" charset="0"/>
              </a:rPr>
              <a:t>-process path</a:t>
            </a:r>
          </a:p>
        </p:txBody>
      </p:sp>
      <p:sp>
        <p:nvSpPr>
          <p:cNvPr id="38938" name="Rectangle 11"/>
          <p:cNvSpPr>
            <a:spLocks noChangeArrowheads="1"/>
          </p:cNvSpPr>
          <p:nvPr/>
        </p:nvSpPr>
        <p:spPr bwMode="auto">
          <a:xfrm>
            <a:off x="5715000" y="2743200"/>
            <a:ext cx="20796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2000" b="1">
                <a:solidFill>
                  <a:schemeClr val="tx1"/>
                </a:solidFill>
                <a:latin typeface="Arial" pitchFamily="64" charset="0"/>
                <a:ea typeface="Arial" pitchFamily="64" charset="0"/>
                <a:cs typeface="Arial" pitchFamily="64" charset="0"/>
              </a:rPr>
              <a:t>Production rate </a:t>
            </a:r>
          </a:p>
        </p:txBody>
      </p:sp>
      <p:sp>
        <p:nvSpPr>
          <p:cNvPr id="38939" name="Rectangle 13"/>
          <p:cNvSpPr>
            <a:spLocks noChangeAspect="1" noChangeArrowheads="1"/>
          </p:cNvSpPr>
          <p:nvPr/>
        </p:nvSpPr>
        <p:spPr bwMode="auto">
          <a:xfrm>
            <a:off x="6019800" y="4343400"/>
            <a:ext cx="477838" cy="381000"/>
          </a:xfrm>
          <a:prstGeom prst="rect">
            <a:avLst/>
          </a:prstGeom>
          <a:solidFill>
            <a:srgbClr val="E6E6E6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111" name="Rectangle 13"/>
          <p:cNvSpPr>
            <a:spLocks noChangeAspect="1" noChangeArrowheads="1"/>
          </p:cNvSpPr>
          <p:nvPr/>
        </p:nvSpPr>
        <p:spPr bwMode="auto">
          <a:xfrm>
            <a:off x="6019800" y="3200400"/>
            <a:ext cx="477838" cy="381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ja-JP" altLang="en-US"/>
          </a:p>
        </p:txBody>
      </p:sp>
      <p:sp>
        <p:nvSpPr>
          <p:cNvPr id="112" name="Rectangle 13"/>
          <p:cNvSpPr>
            <a:spLocks noChangeAspect="1" noChangeArrowheads="1"/>
          </p:cNvSpPr>
          <p:nvPr/>
        </p:nvSpPr>
        <p:spPr bwMode="auto">
          <a:xfrm>
            <a:off x="6019800" y="3581400"/>
            <a:ext cx="477838" cy="381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ja-JP" altLang="en-US"/>
          </a:p>
        </p:txBody>
      </p:sp>
      <p:sp>
        <p:nvSpPr>
          <p:cNvPr id="38942" name="Rectangle 13"/>
          <p:cNvSpPr>
            <a:spLocks noChangeAspect="1" noChangeArrowheads="1"/>
          </p:cNvSpPr>
          <p:nvPr/>
        </p:nvSpPr>
        <p:spPr bwMode="auto">
          <a:xfrm>
            <a:off x="6019800" y="3962400"/>
            <a:ext cx="477838" cy="381000"/>
          </a:xfrm>
          <a:prstGeom prst="rect">
            <a:avLst/>
          </a:prstGeom>
          <a:solidFill>
            <a:srgbClr val="AFAFA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38943" name="正方形/長方形 113"/>
          <p:cNvSpPr>
            <a:spLocks noChangeArrowheads="1"/>
          </p:cNvSpPr>
          <p:nvPr/>
        </p:nvSpPr>
        <p:spPr bwMode="auto">
          <a:xfrm>
            <a:off x="7696200" y="2895600"/>
            <a:ext cx="131286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2000" b="1">
                <a:solidFill>
                  <a:schemeClr val="tx1"/>
                </a:solidFill>
                <a:latin typeface="Arial" pitchFamily="64" charset="0"/>
                <a:ea typeface="Arial" pitchFamily="64" charset="0"/>
                <a:cs typeface="Arial" pitchFamily="64" charset="0"/>
              </a:rPr>
              <a:t>@LISE++</a:t>
            </a:r>
            <a:endParaRPr lang="en-US" altLang="ja-JP" sz="2000" b="1">
              <a:solidFill>
                <a:schemeClr val="hlink"/>
              </a:solidFill>
              <a:latin typeface="Arial" pitchFamily="64" charset="0"/>
              <a:ea typeface="Arial" pitchFamily="64" charset="0"/>
              <a:cs typeface="Arial" pitchFamily="64" charset="0"/>
            </a:endParaRPr>
          </a:p>
        </p:txBody>
      </p:sp>
      <p:sp>
        <p:nvSpPr>
          <p:cNvPr id="38944" name="正方形/長方形 114"/>
          <p:cNvSpPr>
            <a:spLocks noChangeArrowheads="1"/>
          </p:cNvSpPr>
          <p:nvPr/>
        </p:nvSpPr>
        <p:spPr bwMode="auto">
          <a:xfrm>
            <a:off x="3395663" y="6381750"/>
            <a:ext cx="521493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2000" b="1" baseline="30000">
                <a:latin typeface="Arial" pitchFamily="64" charset="0"/>
                <a:ea typeface="Arial" pitchFamily="64" charset="0"/>
                <a:cs typeface="Arial" pitchFamily="64" charset="0"/>
              </a:rPr>
              <a:t>123</a:t>
            </a:r>
            <a:r>
              <a:rPr lang="en-US" altLang="ja-JP" sz="2000" b="1">
                <a:latin typeface="Arial" pitchFamily="64" charset="0"/>
                <a:ea typeface="Arial" pitchFamily="64" charset="0"/>
                <a:cs typeface="Arial" pitchFamily="64" charset="0"/>
              </a:rPr>
              <a:t>Nb come to the ring    1particle / month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正方形/長方形 15"/>
          <p:cNvSpPr>
            <a:spLocks noChangeArrowheads="1"/>
          </p:cNvSpPr>
          <p:nvPr/>
        </p:nvSpPr>
        <p:spPr bwMode="auto">
          <a:xfrm>
            <a:off x="76200" y="4221163"/>
            <a:ext cx="4648200" cy="1570037"/>
          </a:xfrm>
          <a:prstGeom prst="rect">
            <a:avLst/>
          </a:prstGeom>
          <a:solidFill>
            <a:srgbClr val="0000FF">
              <a:alpha val="92000"/>
            </a:srgbClr>
          </a:solidFill>
          <a:ln w="9525">
            <a:solidFill>
              <a:schemeClr val="accent6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20000"/>
              </a:spcBef>
            </a:pPr>
            <a:r>
              <a:rPr lang="en-US" altLang="ja-JP" b="1">
                <a:solidFill>
                  <a:srgbClr val="FFFFFF"/>
                </a:solidFill>
                <a:latin typeface="Arial" pitchFamily="64" charset="0"/>
                <a:ea typeface="Arial" pitchFamily="64" charset="0"/>
                <a:cs typeface="Arial" pitchFamily="64" charset="0"/>
              </a:rPr>
              <a:t>Target performances</a:t>
            </a:r>
            <a:endParaRPr lang="en-US" altLang="ja-JP" sz="2000" b="1">
              <a:solidFill>
                <a:srgbClr val="FFFFFF"/>
              </a:solidFill>
              <a:latin typeface="Arial" pitchFamily="64" charset="0"/>
              <a:ea typeface="Arial" pitchFamily="64" charset="0"/>
              <a:cs typeface="Arial" pitchFamily="64" charset="0"/>
            </a:endParaRPr>
          </a:p>
          <a:p>
            <a:pPr>
              <a:spcBef>
                <a:spcPct val="20000"/>
              </a:spcBef>
            </a:pPr>
            <a:r>
              <a:rPr lang="en-US" altLang="ja-JP" sz="2000" b="1">
                <a:solidFill>
                  <a:srgbClr val="FFFFFF"/>
                </a:solidFill>
                <a:latin typeface="Arial" pitchFamily="64" charset="0"/>
                <a:ea typeface="Arial" pitchFamily="64" charset="0"/>
                <a:cs typeface="Arial" pitchFamily="64" charset="0"/>
              </a:rPr>
              <a:t>- Measurement by only one particle</a:t>
            </a:r>
          </a:p>
          <a:p>
            <a:pPr>
              <a:spcBef>
                <a:spcPct val="20000"/>
              </a:spcBef>
            </a:pPr>
            <a:r>
              <a:rPr lang="en-US" altLang="ja-JP" sz="2000" b="1">
                <a:solidFill>
                  <a:srgbClr val="FFFFFF"/>
                </a:solidFill>
                <a:latin typeface="Arial" pitchFamily="64" charset="0"/>
                <a:ea typeface="Arial" pitchFamily="64" charset="0"/>
                <a:cs typeface="Arial" pitchFamily="64" charset="0"/>
              </a:rPr>
              <a:t>- Measurement time is less than 1ms</a:t>
            </a:r>
          </a:p>
          <a:p>
            <a:pPr>
              <a:spcBef>
                <a:spcPct val="20000"/>
              </a:spcBef>
            </a:pPr>
            <a:r>
              <a:rPr lang="en-US" altLang="ja-JP" sz="2000" b="1">
                <a:solidFill>
                  <a:srgbClr val="FFFFFF"/>
                </a:solidFill>
                <a:latin typeface="Arial" pitchFamily="64" charset="0"/>
                <a:ea typeface="Arial" pitchFamily="64" charset="0"/>
                <a:cs typeface="Arial" pitchFamily="64" charset="0"/>
              </a:rPr>
              <a:t>- Measurement limit is A/Z=3</a:t>
            </a:r>
          </a:p>
        </p:txBody>
      </p:sp>
      <p:sp>
        <p:nvSpPr>
          <p:cNvPr id="16389" name="正方形/長方形 16"/>
          <p:cNvSpPr>
            <a:spLocks noChangeArrowheads="1"/>
          </p:cNvSpPr>
          <p:nvPr/>
        </p:nvSpPr>
        <p:spPr bwMode="auto">
          <a:xfrm>
            <a:off x="1600200" y="1143000"/>
            <a:ext cx="7315200" cy="243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altLang="ja-JP" b="1">
                <a:solidFill>
                  <a:srgbClr val="8A0006"/>
                </a:solidFill>
                <a:latin typeface="Arial" pitchFamily="64" charset="0"/>
                <a:ea typeface="Arial" pitchFamily="64" charset="0"/>
                <a:cs typeface="Arial" pitchFamily="64" charset="0"/>
              </a:rPr>
              <a:t>Motivation</a:t>
            </a:r>
          </a:p>
          <a:p>
            <a:r>
              <a:rPr lang="en-US" altLang="ja-JP" sz="2000" b="1">
                <a:solidFill>
                  <a:srgbClr val="8A0006"/>
                </a:solidFill>
                <a:latin typeface="Arial" pitchFamily="64" charset="0"/>
                <a:ea typeface="Arial" pitchFamily="64" charset="0"/>
                <a:cs typeface="Arial" pitchFamily="64" charset="0"/>
              </a:rPr>
              <a:t>    - Study of the nuclear structure for exotic nuclei</a:t>
            </a:r>
          </a:p>
          <a:p>
            <a:r>
              <a:rPr lang="en-US" altLang="ja-JP" sz="2000" b="1">
                <a:solidFill>
                  <a:srgbClr val="8A0006"/>
                </a:solidFill>
                <a:latin typeface="Arial" pitchFamily="64" charset="0"/>
                <a:ea typeface="Arial" pitchFamily="64" charset="0"/>
                <a:cs typeface="Arial" pitchFamily="64" charset="0"/>
              </a:rPr>
              <a:t>    - Contribute to understanding of the </a:t>
            </a:r>
            <a:r>
              <a:rPr lang="en-US" altLang="ja-JP" sz="2000" b="1" i="1">
                <a:solidFill>
                  <a:srgbClr val="8A0006"/>
                </a:solidFill>
                <a:latin typeface="Arial" pitchFamily="64" charset="0"/>
                <a:ea typeface="Arial" pitchFamily="64" charset="0"/>
                <a:cs typeface="Arial" pitchFamily="64" charset="0"/>
              </a:rPr>
              <a:t>r</a:t>
            </a:r>
            <a:r>
              <a:rPr lang="en-US" altLang="ja-JP" sz="2000" b="1">
                <a:solidFill>
                  <a:srgbClr val="8A0006"/>
                </a:solidFill>
                <a:latin typeface="Arial" pitchFamily="64" charset="0"/>
                <a:ea typeface="Arial" pitchFamily="64" charset="0"/>
                <a:cs typeface="Arial" pitchFamily="64" charset="0"/>
              </a:rPr>
              <a:t>-process </a:t>
            </a:r>
          </a:p>
          <a:p>
            <a:r>
              <a:rPr lang="en-US" altLang="ja-JP" sz="2000" b="1">
                <a:solidFill>
                  <a:srgbClr val="8A0006"/>
                </a:solidFill>
                <a:latin typeface="Arial" pitchFamily="64" charset="0"/>
                <a:ea typeface="Arial" pitchFamily="64" charset="0"/>
                <a:cs typeface="Arial" pitchFamily="64" charset="0"/>
              </a:rPr>
              <a:t>      nucleosynthesis</a:t>
            </a:r>
          </a:p>
          <a:p>
            <a:endParaRPr lang="en-US" altLang="ja-JP" sz="2000" b="1">
              <a:solidFill>
                <a:srgbClr val="8A0006"/>
              </a:solidFill>
              <a:latin typeface="Arial" pitchFamily="64" charset="0"/>
              <a:ea typeface="Arial" pitchFamily="64" charset="0"/>
              <a:cs typeface="Arial" pitchFamily="64" charset="0"/>
            </a:endParaRPr>
          </a:p>
          <a:p>
            <a:r>
              <a:rPr lang="en-US" altLang="ja-JP" b="1">
                <a:solidFill>
                  <a:srgbClr val="8A0006"/>
                </a:solidFill>
                <a:latin typeface="Arial" pitchFamily="64" charset="0"/>
                <a:ea typeface="Arial" pitchFamily="64" charset="0"/>
                <a:cs typeface="Arial" pitchFamily="64" charset="0"/>
              </a:rPr>
              <a:t>Systematic mass measurements</a:t>
            </a:r>
          </a:p>
          <a:p>
            <a:r>
              <a:rPr lang="en-US" altLang="ja-JP" b="1">
                <a:solidFill>
                  <a:srgbClr val="8A0006"/>
                </a:solidFill>
                <a:latin typeface="Arial" pitchFamily="64" charset="0"/>
                <a:ea typeface="Arial" pitchFamily="64" charset="0"/>
                <a:cs typeface="Arial" pitchFamily="64" charset="0"/>
              </a:rPr>
              <a:t>	with accuracy of 10</a:t>
            </a:r>
            <a:r>
              <a:rPr lang="en-US" altLang="ja-JP" b="1" baseline="30000">
                <a:solidFill>
                  <a:srgbClr val="8A0006"/>
                </a:solidFill>
                <a:latin typeface="Arial" pitchFamily="64" charset="0"/>
                <a:ea typeface="Arial" pitchFamily="64" charset="0"/>
                <a:cs typeface="Arial" pitchFamily="64" charset="0"/>
              </a:rPr>
              <a:t>-6</a:t>
            </a:r>
            <a:r>
              <a:rPr lang="en-US" altLang="ja-JP" b="1">
                <a:solidFill>
                  <a:srgbClr val="8A0006"/>
                </a:solidFill>
                <a:latin typeface="Arial" pitchFamily="64" charset="0"/>
                <a:ea typeface="Arial" pitchFamily="64" charset="0"/>
                <a:cs typeface="Arial" pitchFamily="64" charset="0"/>
              </a:rPr>
              <a:t> is essential !</a:t>
            </a:r>
            <a:endParaRPr lang="ja-JP" altLang="en-US" b="1">
              <a:solidFill>
                <a:srgbClr val="8A0006"/>
              </a:solidFill>
              <a:latin typeface="Arial" pitchFamily="64" charset="0"/>
              <a:ea typeface="Arial" pitchFamily="64" charset="0"/>
              <a:cs typeface="Arial" pitchFamily="64" charset="0"/>
            </a:endParaRPr>
          </a:p>
        </p:txBody>
      </p:sp>
      <p:sp>
        <p:nvSpPr>
          <p:cNvPr id="2" name="下矢印 18"/>
          <p:cNvSpPr>
            <a:spLocks noChangeArrowheads="1"/>
          </p:cNvSpPr>
          <p:nvPr/>
        </p:nvSpPr>
        <p:spPr bwMode="auto">
          <a:xfrm>
            <a:off x="4343400" y="2514600"/>
            <a:ext cx="533400" cy="22860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ja-JP" altLang="en-US"/>
          </a:p>
        </p:txBody>
      </p:sp>
      <p:grpSp>
        <p:nvGrpSpPr>
          <p:cNvPr id="3" name="図形グループ 11"/>
          <p:cNvGrpSpPr>
            <a:grpSpLocks noChangeAspect="1"/>
          </p:cNvGrpSpPr>
          <p:nvPr/>
        </p:nvGrpSpPr>
        <p:grpSpPr bwMode="auto">
          <a:xfrm>
            <a:off x="3810000" y="3124200"/>
            <a:ext cx="5238750" cy="3598863"/>
            <a:chOff x="76201" y="307976"/>
            <a:chExt cx="9425249" cy="6473833"/>
          </a:xfrm>
        </p:grpSpPr>
        <p:pic>
          <p:nvPicPr>
            <p:cNvPr id="16391" name="Picture 25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76201" y="307976"/>
              <a:ext cx="8915401" cy="64738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392" name="Line 14"/>
            <p:cNvSpPr>
              <a:spLocks noChangeShapeType="1"/>
            </p:cNvSpPr>
            <p:nvPr/>
          </p:nvSpPr>
          <p:spPr bwMode="auto">
            <a:xfrm flipV="1">
              <a:off x="533402" y="1828803"/>
              <a:ext cx="8610601" cy="4191006"/>
            </a:xfrm>
            <a:prstGeom prst="line">
              <a:avLst/>
            </a:prstGeom>
            <a:noFill/>
            <a:ln w="41275">
              <a:solidFill>
                <a:srgbClr val="008000"/>
              </a:solidFill>
              <a:prstDash val="dash"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6393" name="Rectangle 18"/>
            <p:cNvSpPr>
              <a:spLocks noChangeArrowheads="1"/>
            </p:cNvSpPr>
            <p:nvPr/>
          </p:nvSpPr>
          <p:spPr bwMode="auto">
            <a:xfrm>
              <a:off x="7616511" y="2356393"/>
              <a:ext cx="1884939" cy="8306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altLang="ja-JP" b="1">
                  <a:latin typeface="Arial" pitchFamily="64" charset="0"/>
                  <a:ea typeface="Arial" pitchFamily="64" charset="0"/>
                  <a:cs typeface="Arial" pitchFamily="64" charset="0"/>
                </a:rPr>
                <a:t>A/Z=3</a:t>
              </a:r>
            </a:p>
          </p:txBody>
        </p:sp>
      </p:grpSp>
      <p:sp>
        <p:nvSpPr>
          <p:cNvPr id="16390" name="Rectangle 6"/>
          <p:cNvSpPr>
            <a:spLocks noChangeArrowheads="1"/>
          </p:cNvSpPr>
          <p:nvPr/>
        </p:nvSpPr>
        <p:spPr bwMode="auto">
          <a:xfrm>
            <a:off x="4940300" y="0"/>
            <a:ext cx="4191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r>
              <a:rPr lang="en-US" altLang="ja-JP" sz="3200" b="1">
                <a:solidFill>
                  <a:schemeClr val="bg1"/>
                </a:solidFill>
                <a:latin typeface="Arial" pitchFamily="64" charset="0"/>
                <a:ea typeface="Arial" pitchFamily="64" charset="0"/>
                <a:cs typeface="Arial" pitchFamily="64" charset="0"/>
              </a:rPr>
              <a:t>Target performances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6"/>
          <p:cNvSpPr>
            <a:spLocks noChangeArrowheads="1"/>
          </p:cNvSpPr>
          <p:nvPr/>
        </p:nvSpPr>
        <p:spPr bwMode="auto">
          <a:xfrm>
            <a:off x="3810000" y="0"/>
            <a:ext cx="5334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r>
              <a:rPr lang="en-US" altLang="ja-JP" sz="3200" b="1">
                <a:solidFill>
                  <a:srgbClr val="FFFFFF"/>
                </a:solidFill>
                <a:latin typeface="Arial" pitchFamily="64" charset="0"/>
                <a:ea typeface="Arial" pitchFamily="64" charset="0"/>
                <a:cs typeface="Arial" pitchFamily="64" charset="0"/>
              </a:rPr>
              <a:t>High-precision NMR probe</a:t>
            </a:r>
          </a:p>
        </p:txBody>
      </p:sp>
      <p:pic>
        <p:nvPicPr>
          <p:cNvPr id="39939" name="図 4" descr="screenshot_01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450" y="2362200"/>
            <a:ext cx="3384550" cy="253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0" name="正方形/長方形 19"/>
          <p:cNvSpPr>
            <a:spLocks noChangeArrowheads="1"/>
          </p:cNvSpPr>
          <p:nvPr/>
        </p:nvSpPr>
        <p:spPr bwMode="auto">
          <a:xfrm>
            <a:off x="838200" y="1676400"/>
            <a:ext cx="30480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altLang="ja-JP" sz="2000" b="1">
                <a:solidFill>
                  <a:schemeClr val="accent2"/>
                </a:solidFill>
                <a:latin typeface="Arial" pitchFamily="64" charset="0"/>
                <a:ea typeface="Arial" pitchFamily="64" charset="0"/>
                <a:cs typeface="Arial" pitchFamily="64" charset="0"/>
              </a:rPr>
              <a:t>Developed for MRI</a:t>
            </a:r>
          </a:p>
          <a:p>
            <a:r>
              <a:rPr lang="en-US" altLang="ja-JP" sz="2000" b="1">
                <a:solidFill>
                  <a:schemeClr val="accent2"/>
                </a:solidFill>
                <a:latin typeface="Arial" pitchFamily="64" charset="0"/>
                <a:ea typeface="Arial" pitchFamily="64" charset="0"/>
                <a:cs typeface="Arial" pitchFamily="64" charset="0"/>
              </a:rPr>
              <a:t>2.5mG observed in 1.5T</a:t>
            </a:r>
            <a:endParaRPr lang="ja-JP" altLang="en-US" sz="2000" b="1">
              <a:latin typeface="Arial" pitchFamily="64" charset="0"/>
              <a:ea typeface="Arial" pitchFamily="64" charset="0"/>
              <a:cs typeface="Arial" pitchFamily="64" charset="0"/>
            </a:endParaRPr>
          </a:p>
        </p:txBody>
      </p:sp>
      <p:sp>
        <p:nvSpPr>
          <p:cNvPr id="39941" name="正方形/長方形 19"/>
          <p:cNvSpPr>
            <a:spLocks noChangeArrowheads="1"/>
          </p:cNvSpPr>
          <p:nvPr/>
        </p:nvSpPr>
        <p:spPr bwMode="auto">
          <a:xfrm>
            <a:off x="3390900" y="3581400"/>
            <a:ext cx="23622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altLang="ja-JP" b="1">
                <a:solidFill>
                  <a:schemeClr val="accent2"/>
                </a:solidFill>
                <a:latin typeface="Arial" pitchFamily="64" charset="0"/>
                <a:ea typeface="Arial" pitchFamily="64" charset="0"/>
                <a:cs typeface="Arial" pitchFamily="64" charset="0"/>
              </a:rPr>
              <a:t>Precision ~10</a:t>
            </a:r>
            <a:r>
              <a:rPr lang="en-US" altLang="ja-JP" b="1" baseline="30000">
                <a:solidFill>
                  <a:schemeClr val="accent2"/>
                </a:solidFill>
                <a:latin typeface="Arial" pitchFamily="64" charset="0"/>
                <a:ea typeface="Arial" pitchFamily="64" charset="0"/>
                <a:cs typeface="Arial" pitchFamily="64" charset="0"/>
              </a:rPr>
              <a:t>-7</a:t>
            </a:r>
            <a:endParaRPr lang="ja-JP" altLang="en-US" b="1" baseline="30000">
              <a:latin typeface="Arial" pitchFamily="64" charset="0"/>
              <a:ea typeface="Arial" pitchFamily="64" charset="0"/>
              <a:cs typeface="Arial" pitchFamily="64" charset="0"/>
            </a:endParaRPr>
          </a:p>
        </p:txBody>
      </p:sp>
      <p:pic>
        <p:nvPicPr>
          <p:cNvPr id="39942" name="図 8" descr="Pt温度計とNMR挿入状況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36988" y="1619250"/>
            <a:ext cx="2411412" cy="180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3" name="正方形/長方形 19"/>
          <p:cNvSpPr>
            <a:spLocks noChangeArrowheads="1"/>
          </p:cNvSpPr>
          <p:nvPr/>
        </p:nvSpPr>
        <p:spPr bwMode="auto">
          <a:xfrm>
            <a:off x="3733800" y="914400"/>
            <a:ext cx="47117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altLang="ja-JP" sz="2000" b="1">
                <a:solidFill>
                  <a:schemeClr val="accent2"/>
                </a:solidFill>
                <a:latin typeface="Arial" pitchFamily="64" charset="0"/>
                <a:ea typeface="Arial" pitchFamily="64" charset="0"/>
                <a:cs typeface="Arial" pitchFamily="64" charset="0"/>
              </a:rPr>
              <a:t>Checking the long-term field stability</a:t>
            </a:r>
          </a:p>
          <a:p>
            <a:r>
              <a:rPr lang="en-US" altLang="ja-JP" sz="2000" b="1">
                <a:solidFill>
                  <a:schemeClr val="accent2"/>
                </a:solidFill>
                <a:latin typeface="Arial" pitchFamily="64" charset="0"/>
                <a:ea typeface="Arial" pitchFamily="64" charset="0"/>
                <a:cs typeface="Arial" pitchFamily="64" charset="0"/>
              </a:rPr>
              <a:t>of ZDS-D8 (~180 hours)</a:t>
            </a:r>
          </a:p>
        </p:txBody>
      </p:sp>
      <p:sp>
        <p:nvSpPr>
          <p:cNvPr id="39944" name="正方形/長方形 15"/>
          <p:cNvSpPr>
            <a:spLocks noChangeArrowheads="1"/>
          </p:cNvSpPr>
          <p:nvPr/>
        </p:nvSpPr>
        <p:spPr bwMode="auto">
          <a:xfrm>
            <a:off x="76200" y="5366671"/>
            <a:ext cx="6172200" cy="1034129"/>
          </a:xfrm>
          <a:prstGeom prst="rect">
            <a:avLst/>
          </a:prstGeom>
          <a:solidFill>
            <a:srgbClr val="FFFFFF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20000"/>
              </a:spcBef>
            </a:pPr>
            <a:r>
              <a:rPr lang="en-US" altLang="ja-JP" sz="1800" b="1" dirty="0">
                <a:solidFill>
                  <a:srgbClr val="0000FF"/>
                </a:solidFill>
                <a:latin typeface="Arial" pitchFamily="64" charset="0"/>
                <a:ea typeface="Arial" pitchFamily="64" charset="0"/>
                <a:cs typeface="Arial" pitchFamily="64" charset="0"/>
              </a:rPr>
              <a:t>- Magnetic field stability was influence by Yoke   </a:t>
            </a:r>
          </a:p>
          <a:p>
            <a:pPr>
              <a:spcBef>
                <a:spcPct val="20000"/>
              </a:spcBef>
            </a:pPr>
            <a:r>
              <a:rPr lang="en-US" altLang="ja-JP" sz="1800" b="1" dirty="0">
                <a:solidFill>
                  <a:srgbClr val="0000FF"/>
                </a:solidFill>
                <a:latin typeface="Arial" pitchFamily="64" charset="0"/>
                <a:ea typeface="Arial" pitchFamily="64" charset="0"/>
                <a:cs typeface="Arial" pitchFamily="64" charset="0"/>
              </a:rPr>
              <a:t>  temperature (=room temperature</a:t>
            </a:r>
            <a:r>
              <a:rPr lang="en-US" altLang="ja-JP" sz="1800" b="1" dirty="0" smtClean="0">
                <a:solidFill>
                  <a:srgbClr val="0000FF"/>
                </a:solidFill>
                <a:latin typeface="Arial" pitchFamily="64" charset="0"/>
                <a:ea typeface="Arial" pitchFamily="64" charset="0"/>
                <a:cs typeface="Arial" pitchFamily="64" charset="0"/>
              </a:rPr>
              <a:t>)</a:t>
            </a:r>
          </a:p>
          <a:p>
            <a:pPr>
              <a:spcBef>
                <a:spcPct val="20000"/>
              </a:spcBef>
            </a:pPr>
            <a:r>
              <a:rPr lang="en-US" altLang="ja-JP" sz="1800" b="1" dirty="0">
                <a:solidFill>
                  <a:srgbClr val="0000FF"/>
                </a:solidFill>
                <a:latin typeface="Arial" pitchFamily="64" charset="0"/>
                <a:ea typeface="Arial" pitchFamily="64" charset="0"/>
                <a:cs typeface="Arial" pitchFamily="64" charset="0"/>
              </a:rPr>
              <a:t>	</a:t>
            </a:r>
            <a:r>
              <a:rPr lang="en-US" altLang="ja-JP" sz="1800" b="1" dirty="0">
                <a:solidFill>
                  <a:srgbClr val="FF0000"/>
                </a:solidFill>
                <a:latin typeface="Arial" pitchFamily="64" charset="0"/>
                <a:ea typeface="Arial" pitchFamily="64" charset="0"/>
                <a:cs typeface="Arial" pitchFamily="64" charset="0"/>
              </a:rPr>
              <a:t>Should be keep K4 room temperature!</a:t>
            </a:r>
          </a:p>
        </p:txBody>
      </p:sp>
      <p:pic>
        <p:nvPicPr>
          <p:cNvPr id="39945" name="Picture 9" descr="nmr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41525" y="2362200"/>
            <a:ext cx="1692275" cy="1268413"/>
          </a:xfrm>
          <a:prstGeom prst="rect">
            <a:avLst/>
          </a:prstGeom>
          <a:noFill/>
          <a:ln w="9525">
            <a:solidFill>
              <a:srgbClr val="800000"/>
            </a:solidFill>
            <a:miter lim="800000"/>
            <a:headEnd/>
            <a:tailEnd/>
          </a:ln>
        </p:spPr>
      </p:pic>
      <p:grpSp>
        <p:nvGrpSpPr>
          <p:cNvPr id="39946" name="図形グループ 27"/>
          <p:cNvGrpSpPr>
            <a:grpSpLocks/>
          </p:cNvGrpSpPr>
          <p:nvPr/>
        </p:nvGrpSpPr>
        <p:grpSpPr bwMode="auto">
          <a:xfrm>
            <a:off x="6248400" y="1524000"/>
            <a:ext cx="2971800" cy="4724400"/>
            <a:chOff x="6248400" y="1447800"/>
            <a:chExt cx="2971800" cy="4724400"/>
          </a:xfrm>
        </p:grpSpPr>
        <p:pic>
          <p:nvPicPr>
            <p:cNvPr id="39947" name="Picture 3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6324600" y="1524000"/>
              <a:ext cx="2808000" cy="36386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9948" name="図 12" descr="screenshot_02.jpg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6587068" y="5029200"/>
              <a:ext cx="2534031" cy="9707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9949" name="正方形/長方形 19"/>
            <p:cNvSpPr>
              <a:spLocks noChangeArrowheads="1"/>
            </p:cNvSpPr>
            <p:nvPr/>
          </p:nvSpPr>
          <p:spPr bwMode="auto">
            <a:xfrm>
              <a:off x="7010400" y="1600200"/>
              <a:ext cx="1024467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altLang="ja-JP" sz="1400" b="1">
                  <a:solidFill>
                    <a:schemeClr val="accent2"/>
                  </a:solidFill>
                  <a:latin typeface="Arial" pitchFamily="64" charset="0"/>
                  <a:ea typeface="Arial" pitchFamily="64" charset="0"/>
                  <a:cs typeface="Arial" pitchFamily="64" charset="0"/>
                </a:rPr>
                <a:t>NMR freq.</a:t>
              </a:r>
              <a:endParaRPr lang="ja-JP" altLang="en-US" sz="1400" b="1" baseline="30000">
                <a:latin typeface="Arial" pitchFamily="64" charset="0"/>
                <a:ea typeface="Arial" pitchFamily="64" charset="0"/>
                <a:cs typeface="Arial" pitchFamily="64" charset="0"/>
              </a:endParaRPr>
            </a:p>
          </p:txBody>
        </p:sp>
        <p:sp>
          <p:nvSpPr>
            <p:cNvPr id="39950" name="正方形/長方形 19"/>
            <p:cNvSpPr>
              <a:spLocks noChangeArrowheads="1"/>
            </p:cNvSpPr>
            <p:nvPr/>
          </p:nvSpPr>
          <p:spPr bwMode="auto">
            <a:xfrm>
              <a:off x="6248400" y="1447800"/>
              <a:ext cx="685800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altLang="ja-JP" sz="1400" b="1">
                  <a:solidFill>
                    <a:srgbClr val="000000"/>
                  </a:solidFill>
                  <a:latin typeface="Arial" pitchFamily="64" charset="0"/>
                  <a:ea typeface="Arial" pitchFamily="64" charset="0"/>
                  <a:cs typeface="Arial" pitchFamily="64" charset="0"/>
                </a:rPr>
                <a:t>[MHz]</a:t>
              </a:r>
              <a:endParaRPr lang="ja-JP" altLang="en-US" sz="1400" b="1" baseline="30000">
                <a:solidFill>
                  <a:srgbClr val="000000"/>
                </a:solidFill>
                <a:latin typeface="Arial" pitchFamily="64" charset="0"/>
                <a:ea typeface="Arial" pitchFamily="64" charset="0"/>
                <a:cs typeface="Arial" pitchFamily="64" charset="0"/>
              </a:endParaRPr>
            </a:p>
          </p:txBody>
        </p:sp>
        <p:sp>
          <p:nvSpPr>
            <p:cNvPr id="39951" name="正方形/長方形 19"/>
            <p:cNvSpPr>
              <a:spLocks noChangeArrowheads="1"/>
            </p:cNvSpPr>
            <p:nvPr/>
          </p:nvSpPr>
          <p:spPr bwMode="auto">
            <a:xfrm>
              <a:off x="6324600" y="2362200"/>
              <a:ext cx="533400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altLang="ja-JP" sz="1400" b="1">
                  <a:solidFill>
                    <a:srgbClr val="000000"/>
                  </a:solidFill>
                  <a:latin typeface="Arial" pitchFamily="64" charset="0"/>
                  <a:ea typeface="Arial" pitchFamily="64" charset="0"/>
                  <a:cs typeface="Arial" pitchFamily="64" charset="0"/>
                </a:rPr>
                <a:t>[℃]</a:t>
              </a:r>
              <a:endParaRPr lang="ja-JP" altLang="en-US" sz="1400" b="1" baseline="30000">
                <a:solidFill>
                  <a:srgbClr val="000000"/>
                </a:solidFill>
                <a:latin typeface="Arial" pitchFamily="64" charset="0"/>
                <a:ea typeface="Arial" pitchFamily="64" charset="0"/>
                <a:cs typeface="Arial" pitchFamily="64" charset="0"/>
              </a:endParaRPr>
            </a:p>
          </p:txBody>
        </p:sp>
        <p:sp>
          <p:nvSpPr>
            <p:cNvPr id="39952" name="正方形/長方形 19"/>
            <p:cNvSpPr>
              <a:spLocks noChangeArrowheads="1"/>
            </p:cNvSpPr>
            <p:nvPr/>
          </p:nvSpPr>
          <p:spPr bwMode="auto">
            <a:xfrm>
              <a:off x="6324600" y="3276600"/>
              <a:ext cx="533400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altLang="ja-JP" sz="1400" b="1">
                  <a:solidFill>
                    <a:srgbClr val="000000"/>
                  </a:solidFill>
                  <a:latin typeface="Arial" pitchFamily="64" charset="0"/>
                  <a:ea typeface="Arial" pitchFamily="64" charset="0"/>
                  <a:cs typeface="Arial" pitchFamily="64" charset="0"/>
                </a:rPr>
                <a:t>[℃]</a:t>
              </a:r>
              <a:endParaRPr lang="ja-JP" altLang="en-US" sz="1400" b="1" baseline="30000">
                <a:solidFill>
                  <a:srgbClr val="000000"/>
                </a:solidFill>
                <a:latin typeface="Arial" pitchFamily="64" charset="0"/>
                <a:ea typeface="Arial" pitchFamily="64" charset="0"/>
                <a:cs typeface="Arial" pitchFamily="64" charset="0"/>
              </a:endParaRPr>
            </a:p>
          </p:txBody>
        </p:sp>
        <p:sp>
          <p:nvSpPr>
            <p:cNvPr id="39953" name="正方形/長方形 19"/>
            <p:cNvSpPr>
              <a:spLocks noChangeArrowheads="1"/>
            </p:cNvSpPr>
            <p:nvPr/>
          </p:nvSpPr>
          <p:spPr bwMode="auto">
            <a:xfrm>
              <a:off x="6248400" y="4114800"/>
              <a:ext cx="457202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altLang="ja-JP" sz="1400" b="1">
                  <a:solidFill>
                    <a:srgbClr val="000000"/>
                  </a:solidFill>
                  <a:latin typeface="Arial" pitchFamily="64" charset="0"/>
                  <a:ea typeface="Arial" pitchFamily="64" charset="0"/>
                  <a:cs typeface="Arial" pitchFamily="64" charset="0"/>
                </a:rPr>
                <a:t>[V]</a:t>
              </a:r>
              <a:endParaRPr lang="ja-JP" altLang="en-US" sz="1400" b="1" baseline="30000">
                <a:solidFill>
                  <a:srgbClr val="000000"/>
                </a:solidFill>
                <a:latin typeface="Arial" pitchFamily="64" charset="0"/>
                <a:ea typeface="Arial" pitchFamily="64" charset="0"/>
                <a:cs typeface="Arial" pitchFamily="64" charset="0"/>
              </a:endParaRPr>
            </a:p>
          </p:txBody>
        </p:sp>
        <p:sp>
          <p:nvSpPr>
            <p:cNvPr id="39954" name="正方形/長方形 19"/>
            <p:cNvSpPr>
              <a:spLocks noChangeArrowheads="1"/>
            </p:cNvSpPr>
            <p:nvPr/>
          </p:nvSpPr>
          <p:spPr bwMode="auto">
            <a:xfrm>
              <a:off x="7238998" y="5864423"/>
              <a:ext cx="1371602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altLang="ja-JP" sz="1400" b="1">
                  <a:solidFill>
                    <a:srgbClr val="000000"/>
                  </a:solidFill>
                  <a:latin typeface="Arial" pitchFamily="64" charset="0"/>
                  <a:ea typeface="Arial" pitchFamily="64" charset="0"/>
                  <a:cs typeface="Arial" pitchFamily="64" charset="0"/>
                </a:rPr>
                <a:t>Time [hours]</a:t>
              </a:r>
              <a:endParaRPr lang="ja-JP" altLang="en-US" sz="1400" b="1" baseline="30000">
                <a:solidFill>
                  <a:srgbClr val="000000"/>
                </a:solidFill>
                <a:latin typeface="Arial" pitchFamily="64" charset="0"/>
                <a:ea typeface="Arial" pitchFamily="64" charset="0"/>
                <a:cs typeface="Arial" pitchFamily="64" charset="0"/>
              </a:endParaRPr>
            </a:p>
          </p:txBody>
        </p:sp>
        <p:sp>
          <p:nvSpPr>
            <p:cNvPr id="39955" name="正方形/長方形 19"/>
            <p:cNvSpPr>
              <a:spLocks noChangeArrowheads="1"/>
            </p:cNvSpPr>
            <p:nvPr/>
          </p:nvSpPr>
          <p:spPr bwMode="auto">
            <a:xfrm>
              <a:off x="7239000" y="2511623"/>
              <a:ext cx="1219200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altLang="ja-JP" sz="1400" b="1">
                  <a:solidFill>
                    <a:schemeClr val="accent2"/>
                  </a:solidFill>
                  <a:latin typeface="Arial" pitchFamily="64" charset="0"/>
                  <a:ea typeface="Arial" pitchFamily="64" charset="0"/>
                  <a:cs typeface="Arial" pitchFamily="64" charset="0"/>
                </a:rPr>
                <a:t>yoke temp.</a:t>
              </a:r>
              <a:endParaRPr lang="ja-JP" altLang="en-US" sz="1400" b="1" baseline="30000">
                <a:latin typeface="Arial" pitchFamily="64" charset="0"/>
                <a:ea typeface="Arial" pitchFamily="64" charset="0"/>
                <a:cs typeface="Arial" pitchFamily="64" charset="0"/>
              </a:endParaRPr>
            </a:p>
          </p:txBody>
        </p:sp>
        <p:sp>
          <p:nvSpPr>
            <p:cNvPr id="39956" name="正方形/長方形 19"/>
            <p:cNvSpPr>
              <a:spLocks noChangeArrowheads="1"/>
            </p:cNvSpPr>
            <p:nvPr/>
          </p:nvSpPr>
          <p:spPr bwMode="auto">
            <a:xfrm>
              <a:off x="7086600" y="2968823"/>
              <a:ext cx="1219200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altLang="ja-JP" sz="1400" b="1">
                  <a:solidFill>
                    <a:schemeClr val="accent2"/>
                  </a:solidFill>
                  <a:latin typeface="Arial" pitchFamily="64" charset="0"/>
                  <a:ea typeface="Arial" pitchFamily="64" charset="0"/>
                  <a:cs typeface="Arial" pitchFamily="64" charset="0"/>
                </a:rPr>
                <a:t>room temp.</a:t>
              </a:r>
              <a:endParaRPr lang="ja-JP" altLang="en-US" sz="1400" b="1" baseline="30000">
                <a:latin typeface="Arial" pitchFamily="64" charset="0"/>
                <a:ea typeface="Arial" pitchFamily="64" charset="0"/>
                <a:cs typeface="Arial" pitchFamily="64" charset="0"/>
              </a:endParaRPr>
            </a:p>
          </p:txBody>
        </p:sp>
        <p:sp>
          <p:nvSpPr>
            <p:cNvPr id="39957" name="正方形/長方形 19"/>
            <p:cNvSpPr>
              <a:spLocks noChangeArrowheads="1"/>
            </p:cNvSpPr>
            <p:nvPr/>
          </p:nvSpPr>
          <p:spPr bwMode="auto">
            <a:xfrm>
              <a:off x="7848600" y="3733800"/>
              <a:ext cx="1219200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altLang="ja-JP" sz="1400" b="1">
                  <a:solidFill>
                    <a:schemeClr val="accent2"/>
                  </a:solidFill>
                  <a:latin typeface="Arial" pitchFamily="64" charset="0"/>
                  <a:ea typeface="Arial" pitchFamily="64" charset="0"/>
                  <a:cs typeface="Arial" pitchFamily="64" charset="0"/>
                </a:rPr>
                <a:t>coil temp.</a:t>
              </a:r>
              <a:endParaRPr lang="ja-JP" altLang="en-US" sz="1400" b="1" baseline="30000">
                <a:latin typeface="Arial" pitchFamily="64" charset="0"/>
                <a:ea typeface="Arial" pitchFamily="64" charset="0"/>
                <a:cs typeface="Arial" pitchFamily="64" charset="0"/>
              </a:endParaRPr>
            </a:p>
          </p:txBody>
        </p:sp>
        <p:sp>
          <p:nvSpPr>
            <p:cNvPr id="39958" name="正方形/長方形 19"/>
            <p:cNvSpPr>
              <a:spLocks noChangeArrowheads="1"/>
            </p:cNvSpPr>
            <p:nvPr/>
          </p:nvSpPr>
          <p:spPr bwMode="auto">
            <a:xfrm>
              <a:off x="7772400" y="4124980"/>
              <a:ext cx="1447800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altLang="ja-JP" sz="1400" b="1">
                  <a:solidFill>
                    <a:schemeClr val="accent2"/>
                  </a:solidFill>
                  <a:latin typeface="Arial" pitchFamily="64" charset="0"/>
                  <a:ea typeface="Arial" pitchFamily="64" charset="0"/>
                  <a:cs typeface="Arial" pitchFamily="64" charset="0"/>
                </a:rPr>
                <a:t>power supply</a:t>
              </a:r>
              <a:endParaRPr lang="en-US" altLang="ja-JP" sz="1400" b="1" baseline="30000">
                <a:latin typeface="Arial" pitchFamily="64" charset="0"/>
                <a:ea typeface="Arial" pitchFamily="64" charset="0"/>
                <a:cs typeface="Arial" pitchFamily="64" charset="0"/>
              </a:endParaRPr>
            </a:p>
            <a:p>
              <a:r>
                <a:rPr lang="en-US" altLang="ja-JP" sz="1400" b="1">
                  <a:solidFill>
                    <a:schemeClr val="accent2"/>
                  </a:solidFill>
                  <a:latin typeface="Arial" pitchFamily="64" charset="0"/>
                  <a:ea typeface="Arial" pitchFamily="64" charset="0"/>
                  <a:cs typeface="Arial" pitchFamily="64" charset="0"/>
                </a:rPr>
                <a:t>DCCT</a:t>
              </a:r>
            </a:p>
          </p:txBody>
        </p:sp>
        <p:sp>
          <p:nvSpPr>
            <p:cNvPr id="39959" name="正方形/長方形 19"/>
            <p:cNvSpPr>
              <a:spLocks noChangeArrowheads="1"/>
            </p:cNvSpPr>
            <p:nvPr/>
          </p:nvSpPr>
          <p:spPr bwMode="auto">
            <a:xfrm>
              <a:off x="7924800" y="5562600"/>
              <a:ext cx="1219200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altLang="ja-JP" sz="1400" b="1">
                  <a:solidFill>
                    <a:schemeClr val="accent2"/>
                  </a:solidFill>
                  <a:latin typeface="Arial" pitchFamily="64" charset="0"/>
                  <a:ea typeface="Arial" pitchFamily="64" charset="0"/>
                  <a:cs typeface="Arial" pitchFamily="64" charset="0"/>
                </a:rPr>
                <a:t>water temp.</a:t>
              </a:r>
            </a:p>
          </p:txBody>
        </p:sp>
        <p:sp>
          <p:nvSpPr>
            <p:cNvPr id="39960" name="正方形/長方形 26"/>
            <p:cNvSpPr>
              <a:spLocks noChangeArrowheads="1"/>
            </p:cNvSpPr>
            <p:nvPr/>
          </p:nvSpPr>
          <p:spPr bwMode="auto">
            <a:xfrm>
              <a:off x="6328833" y="5105400"/>
              <a:ext cx="266700" cy="88900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ja-JP" altLang="en-US"/>
            </a:p>
          </p:txBody>
        </p:sp>
        <p:sp>
          <p:nvSpPr>
            <p:cNvPr id="39961" name="正方形/長方形 19"/>
            <p:cNvSpPr>
              <a:spLocks noChangeArrowheads="1"/>
            </p:cNvSpPr>
            <p:nvPr/>
          </p:nvSpPr>
          <p:spPr bwMode="auto">
            <a:xfrm>
              <a:off x="6248400" y="5026223"/>
              <a:ext cx="533400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altLang="ja-JP" sz="1400" b="1">
                  <a:solidFill>
                    <a:srgbClr val="000000"/>
                  </a:solidFill>
                  <a:latin typeface="Arial" pitchFamily="64" charset="0"/>
                  <a:ea typeface="Arial" pitchFamily="64" charset="0"/>
                  <a:cs typeface="Arial" pitchFamily="64" charset="0"/>
                </a:rPr>
                <a:t>[℃]</a:t>
              </a:r>
              <a:endParaRPr lang="ja-JP" altLang="en-US" sz="1400" b="1" baseline="30000">
                <a:solidFill>
                  <a:srgbClr val="000000"/>
                </a:solidFill>
                <a:latin typeface="Arial" pitchFamily="64" charset="0"/>
                <a:ea typeface="Arial" pitchFamily="64" charset="0"/>
                <a:cs typeface="Arial" pitchFamily="6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6" name="Rectangle 4"/>
          <p:cNvSpPr>
            <a:spLocks noChangeArrowheads="1"/>
          </p:cNvSpPr>
          <p:nvPr/>
        </p:nvSpPr>
        <p:spPr bwMode="auto">
          <a:xfrm>
            <a:off x="2819400" y="0"/>
            <a:ext cx="6324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r>
              <a:rPr lang="en-US" altLang="ja-JP" sz="3200" b="1">
                <a:solidFill>
                  <a:srgbClr val="FFFFFF"/>
                </a:solidFill>
                <a:latin typeface="Arial" pitchFamily="64" charset="0"/>
                <a:ea typeface="Arial" pitchFamily="64" charset="0"/>
                <a:cs typeface="Arial" pitchFamily="64" charset="0"/>
              </a:rPr>
              <a:t>Principle of mass measurement </a:t>
            </a:r>
          </a:p>
        </p:txBody>
      </p:sp>
      <p:graphicFrame>
        <p:nvGraphicFramePr>
          <p:cNvPr id="40962" name="Object 2"/>
          <p:cNvGraphicFramePr>
            <a:graphicFrameLocks noChangeAspect="1"/>
          </p:cNvGraphicFramePr>
          <p:nvPr/>
        </p:nvGraphicFramePr>
        <p:xfrm>
          <a:off x="3808413" y="990600"/>
          <a:ext cx="1527175" cy="763588"/>
        </p:xfrm>
        <a:graphic>
          <a:graphicData uri="http://schemas.openxmlformats.org/presentationml/2006/ole">
            <p:oleObj spid="_x0000_s40962" r:id="rId4" imgW="736600" imgH="368300" progId="Equation.3">
              <p:embed/>
            </p:oleObj>
          </a:graphicData>
        </a:graphic>
      </p:graphicFrame>
      <p:graphicFrame>
        <p:nvGraphicFramePr>
          <p:cNvPr id="40963" name="Object 3"/>
          <p:cNvGraphicFramePr>
            <a:graphicFrameLocks noChangeAspect="1"/>
          </p:cNvGraphicFramePr>
          <p:nvPr/>
        </p:nvGraphicFramePr>
        <p:xfrm>
          <a:off x="1036638" y="2060575"/>
          <a:ext cx="3840162" cy="911225"/>
        </p:xfrm>
        <a:graphic>
          <a:graphicData uri="http://schemas.openxmlformats.org/presentationml/2006/ole">
            <p:oleObj spid="_x0000_s40963" name="数式" r:id="rId5" imgW="1714500" imgH="406400" progId="Equation.3">
              <p:embed/>
            </p:oleObj>
          </a:graphicData>
        </a:graphic>
      </p:graphicFrame>
      <p:sp>
        <p:nvSpPr>
          <p:cNvPr id="40967" name="Rectangle 7"/>
          <p:cNvSpPr>
            <a:spLocks noChangeArrowheads="1"/>
          </p:cNvSpPr>
          <p:nvPr/>
        </p:nvSpPr>
        <p:spPr bwMode="auto">
          <a:xfrm>
            <a:off x="5334000" y="1219200"/>
            <a:ext cx="33909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b="1">
                <a:solidFill>
                  <a:schemeClr val="tx1"/>
                </a:solidFill>
                <a:latin typeface="Arial" pitchFamily="64" charset="0"/>
                <a:ea typeface="Arial" pitchFamily="64" charset="0"/>
                <a:cs typeface="Arial" pitchFamily="64" charset="0"/>
              </a:rPr>
              <a:t>: cyclotron frequency</a:t>
            </a:r>
          </a:p>
        </p:txBody>
      </p:sp>
      <p:sp>
        <p:nvSpPr>
          <p:cNvPr id="40968" name="Rectangle 39"/>
          <p:cNvSpPr>
            <a:spLocks noChangeArrowheads="1"/>
          </p:cNvSpPr>
          <p:nvPr/>
        </p:nvSpPr>
        <p:spPr bwMode="auto">
          <a:xfrm>
            <a:off x="5141913" y="2514600"/>
            <a:ext cx="30988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b="1">
                <a:solidFill>
                  <a:schemeClr val="tx1"/>
                </a:solidFill>
                <a:latin typeface="Arial" pitchFamily="64" charset="0"/>
                <a:ea typeface="Arial" pitchFamily="64" charset="0"/>
                <a:cs typeface="Arial" pitchFamily="64" charset="0"/>
              </a:rPr>
              <a:t>Isochronous optics</a:t>
            </a:r>
          </a:p>
        </p:txBody>
      </p:sp>
      <p:sp>
        <p:nvSpPr>
          <p:cNvPr id="40969" name="Line 49"/>
          <p:cNvSpPr>
            <a:spLocks noChangeShapeType="1"/>
          </p:cNvSpPr>
          <p:nvPr/>
        </p:nvSpPr>
        <p:spPr bwMode="auto">
          <a:xfrm>
            <a:off x="2438400" y="1828800"/>
            <a:ext cx="6248400" cy="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graphicFrame>
        <p:nvGraphicFramePr>
          <p:cNvPr id="40964" name="Object 4"/>
          <p:cNvGraphicFramePr>
            <a:graphicFrameLocks noChangeAspect="1"/>
          </p:cNvGraphicFramePr>
          <p:nvPr/>
        </p:nvGraphicFramePr>
        <p:xfrm>
          <a:off x="914400" y="4992688"/>
          <a:ext cx="5481638" cy="1636712"/>
        </p:xfrm>
        <a:graphic>
          <a:graphicData uri="http://schemas.openxmlformats.org/presentationml/2006/ole">
            <p:oleObj spid="_x0000_s40964" r:id="rId6" imgW="2463800" imgH="736600" progId="Equation.3">
              <p:embed/>
            </p:oleObj>
          </a:graphicData>
        </a:graphic>
      </p:graphicFrame>
      <p:graphicFrame>
        <p:nvGraphicFramePr>
          <p:cNvPr id="40965" name="Object 5"/>
          <p:cNvGraphicFramePr>
            <a:graphicFrameLocks noChangeAspect="1"/>
          </p:cNvGraphicFramePr>
          <p:nvPr/>
        </p:nvGraphicFramePr>
        <p:xfrm>
          <a:off x="1008063" y="3657600"/>
          <a:ext cx="3259137" cy="454025"/>
        </p:xfrm>
        <a:graphic>
          <a:graphicData uri="http://schemas.openxmlformats.org/presentationml/2006/ole">
            <p:oleObj spid="_x0000_s40965" r:id="rId7" imgW="1460500" imgH="203200" progId="Equation.3">
              <p:embed/>
            </p:oleObj>
          </a:graphicData>
        </a:graphic>
      </p:graphicFrame>
      <p:sp>
        <p:nvSpPr>
          <p:cNvPr id="40970" name="Rectangle 47"/>
          <p:cNvSpPr>
            <a:spLocks noChangeArrowheads="1"/>
          </p:cNvSpPr>
          <p:nvPr/>
        </p:nvSpPr>
        <p:spPr bwMode="auto">
          <a:xfrm>
            <a:off x="227013" y="3429000"/>
            <a:ext cx="763587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2800" b="1">
                <a:solidFill>
                  <a:schemeClr val="tx1"/>
                </a:solidFill>
                <a:latin typeface="Arial" pitchFamily="64" charset="0"/>
                <a:ea typeface="Arial" pitchFamily="64" charset="0"/>
                <a:cs typeface="Arial" pitchFamily="64" charset="0"/>
              </a:rPr>
              <a:t>For</a:t>
            </a:r>
          </a:p>
        </p:txBody>
      </p:sp>
      <p:sp>
        <p:nvSpPr>
          <p:cNvPr id="40971" name="Rectangle 48"/>
          <p:cNvSpPr>
            <a:spLocks noChangeArrowheads="1"/>
          </p:cNvSpPr>
          <p:nvPr/>
        </p:nvSpPr>
        <p:spPr bwMode="auto">
          <a:xfrm>
            <a:off x="3967163" y="4110038"/>
            <a:ext cx="5100637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b="1">
                <a:solidFill>
                  <a:schemeClr val="tx1"/>
                </a:solidFill>
                <a:latin typeface="Arial" pitchFamily="64" charset="0"/>
                <a:ea typeface="Arial" pitchFamily="64" charset="0"/>
                <a:cs typeface="Arial" pitchFamily="64" charset="0"/>
              </a:rPr>
              <a:t>Isochronism is no longer fulfilled</a:t>
            </a:r>
          </a:p>
        </p:txBody>
      </p:sp>
      <p:sp>
        <p:nvSpPr>
          <p:cNvPr id="40972" name="Rectangle 51"/>
          <p:cNvSpPr>
            <a:spLocks noChangeArrowheads="1"/>
          </p:cNvSpPr>
          <p:nvPr/>
        </p:nvSpPr>
        <p:spPr bwMode="auto">
          <a:xfrm>
            <a:off x="2362200" y="1447800"/>
            <a:ext cx="157003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b="1">
                <a:solidFill>
                  <a:schemeClr val="accent2"/>
                </a:solidFill>
                <a:latin typeface="Arial" pitchFamily="64" charset="0"/>
                <a:ea typeface="Arial" pitchFamily="64" charset="0"/>
                <a:cs typeface="Arial" pitchFamily="64" charset="0"/>
              </a:rPr>
              <a:t>Based 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3" name="Rectangle 12"/>
          <p:cNvSpPr>
            <a:spLocks noChangeArrowheads="1"/>
          </p:cNvSpPr>
          <p:nvPr/>
        </p:nvSpPr>
        <p:spPr bwMode="auto">
          <a:xfrm>
            <a:off x="1600200" y="1371600"/>
            <a:ext cx="463073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b="1">
                <a:solidFill>
                  <a:schemeClr val="tx1"/>
                </a:solidFill>
                <a:latin typeface="Arial" pitchFamily="64" charset="0"/>
                <a:ea typeface="Arial" pitchFamily="64" charset="0"/>
                <a:cs typeface="Arial" pitchFamily="64" charset="0"/>
              </a:rPr>
              <a:t>For non-isochronous particles</a:t>
            </a:r>
          </a:p>
        </p:txBody>
      </p:sp>
      <p:graphicFrame>
        <p:nvGraphicFramePr>
          <p:cNvPr id="43010" name="Object 2"/>
          <p:cNvGraphicFramePr>
            <a:graphicFrameLocks noChangeAspect="1"/>
          </p:cNvGraphicFramePr>
          <p:nvPr/>
        </p:nvGraphicFramePr>
        <p:xfrm>
          <a:off x="5435600" y="2667000"/>
          <a:ext cx="3392488" cy="820738"/>
        </p:xfrm>
        <a:graphic>
          <a:graphicData uri="http://schemas.openxmlformats.org/presentationml/2006/ole">
            <p:oleObj spid="_x0000_s43010" name="数式" r:id="rId4" imgW="2044700" imgH="495300" progId="Equation.3">
              <p:embed/>
            </p:oleObj>
          </a:graphicData>
        </a:graphic>
      </p:graphicFrame>
      <p:graphicFrame>
        <p:nvGraphicFramePr>
          <p:cNvPr id="43011" name="Object 3"/>
          <p:cNvGraphicFramePr>
            <a:graphicFrameLocks noChangeAspect="1"/>
          </p:cNvGraphicFramePr>
          <p:nvPr/>
        </p:nvGraphicFramePr>
        <p:xfrm>
          <a:off x="914400" y="1905000"/>
          <a:ext cx="4784725" cy="900113"/>
        </p:xfrm>
        <a:graphic>
          <a:graphicData uri="http://schemas.openxmlformats.org/presentationml/2006/ole">
            <p:oleObj spid="_x0000_s43011" r:id="rId5" imgW="2298700" imgH="431800" progId="Equation.3">
              <p:embed/>
            </p:oleObj>
          </a:graphicData>
        </a:graphic>
      </p:graphicFrame>
      <p:sp>
        <p:nvSpPr>
          <p:cNvPr id="43014" name="Rectangle 40"/>
          <p:cNvSpPr>
            <a:spLocks noChangeArrowheads="1"/>
          </p:cNvSpPr>
          <p:nvPr/>
        </p:nvSpPr>
        <p:spPr bwMode="auto">
          <a:xfrm>
            <a:off x="7010400" y="3886200"/>
            <a:ext cx="13176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b="1">
                <a:solidFill>
                  <a:schemeClr val="tx1"/>
                </a:solidFill>
                <a:latin typeface="Arial" pitchFamily="64" charset="0"/>
                <a:ea typeface="Arial" pitchFamily="64" charset="0"/>
                <a:cs typeface="Arial" pitchFamily="64" charset="0"/>
              </a:rPr>
              <a:t> </a:t>
            </a:r>
            <a:r>
              <a:rPr lang="en-US" altLang="ja-JP" b="1" i="1">
                <a:solidFill>
                  <a:schemeClr val="tx1"/>
                </a:solidFill>
                <a:latin typeface="Arial" pitchFamily="64" charset="0"/>
                <a:ea typeface="Arial" pitchFamily="64" charset="0"/>
                <a:cs typeface="Arial" pitchFamily="64" charset="0"/>
              </a:rPr>
              <a:t>k</a:t>
            </a:r>
            <a:r>
              <a:rPr lang="en-US" altLang="ja-JP" b="1">
                <a:solidFill>
                  <a:schemeClr val="tx1"/>
                </a:solidFill>
                <a:latin typeface="Arial" pitchFamily="64" charset="0"/>
                <a:ea typeface="Arial" pitchFamily="64" charset="0"/>
                <a:cs typeface="Arial" pitchFamily="64" charset="0"/>
              </a:rPr>
              <a:t> ~ 10</a:t>
            </a:r>
            <a:r>
              <a:rPr lang="en-US" altLang="ja-JP" b="1" baseline="30000">
                <a:solidFill>
                  <a:schemeClr val="tx1"/>
                </a:solidFill>
                <a:latin typeface="Arial" pitchFamily="64" charset="0"/>
                <a:ea typeface="Arial" pitchFamily="64" charset="0"/>
                <a:cs typeface="Arial" pitchFamily="64" charset="0"/>
              </a:rPr>
              <a:t>-2</a:t>
            </a:r>
            <a:endParaRPr lang="en-US" altLang="ja-JP" b="1">
              <a:solidFill>
                <a:schemeClr val="tx1"/>
              </a:solidFill>
              <a:latin typeface="Arial" pitchFamily="64" charset="0"/>
              <a:ea typeface="Arial" pitchFamily="64" charset="0"/>
              <a:cs typeface="Arial" pitchFamily="64" charset="0"/>
            </a:endParaRPr>
          </a:p>
        </p:txBody>
      </p:sp>
      <p:sp>
        <p:nvSpPr>
          <p:cNvPr id="43015" name="Rectangle 44"/>
          <p:cNvSpPr>
            <a:spLocks noChangeArrowheads="1"/>
          </p:cNvSpPr>
          <p:nvPr/>
        </p:nvSpPr>
        <p:spPr bwMode="auto">
          <a:xfrm>
            <a:off x="457200" y="3886200"/>
            <a:ext cx="56229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b="1">
                <a:solidFill>
                  <a:schemeClr val="tx1"/>
                </a:solidFill>
                <a:latin typeface="Arial" pitchFamily="64" charset="0"/>
                <a:ea typeface="Arial" pitchFamily="64" charset="0"/>
                <a:cs typeface="Arial" pitchFamily="64" charset="0"/>
              </a:rPr>
              <a:t>Difference of m/q ~1% (diff. of T ~1%)</a:t>
            </a:r>
          </a:p>
        </p:txBody>
      </p:sp>
      <p:sp>
        <p:nvSpPr>
          <p:cNvPr id="43016" name="Rectangle 62"/>
          <p:cNvSpPr>
            <a:spLocks noChangeArrowheads="1"/>
          </p:cNvSpPr>
          <p:nvPr/>
        </p:nvSpPr>
        <p:spPr bwMode="auto">
          <a:xfrm>
            <a:off x="152400" y="4572000"/>
            <a:ext cx="6858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altLang="ja-JP" sz="2800" b="1" i="1">
                <a:solidFill>
                  <a:schemeClr val="accent2"/>
                </a:solidFill>
                <a:latin typeface="Arial" pitchFamily="64" charset="0"/>
                <a:ea typeface="ＭＳ Ｐゴシック" pitchFamily="64" charset="-128"/>
                <a:cs typeface="Arial" pitchFamily="64" charset="0"/>
              </a:rPr>
              <a:t>β</a:t>
            </a:r>
            <a:r>
              <a:rPr lang="en-US" altLang="ja-JP" sz="2800" b="1">
                <a:solidFill>
                  <a:schemeClr val="accent2"/>
                </a:solidFill>
                <a:latin typeface="Arial" pitchFamily="64" charset="0"/>
                <a:ea typeface="ＭＳ Ｐゴシック" pitchFamily="64" charset="-128"/>
                <a:cs typeface="Arial" pitchFamily="64" charset="0"/>
              </a:rPr>
              <a:t> measurement with uncertainty of 10</a:t>
            </a:r>
            <a:r>
              <a:rPr lang="en-US" altLang="ja-JP" sz="2800" b="1" baseline="30000">
                <a:solidFill>
                  <a:schemeClr val="accent2"/>
                </a:solidFill>
                <a:latin typeface="Arial" pitchFamily="64" charset="0"/>
                <a:ea typeface="ＭＳ Ｐゴシック" pitchFamily="64" charset="-128"/>
                <a:cs typeface="Arial" pitchFamily="64" charset="0"/>
              </a:rPr>
              <a:t>-4</a:t>
            </a:r>
          </a:p>
        </p:txBody>
      </p:sp>
      <p:sp>
        <p:nvSpPr>
          <p:cNvPr id="43017" name="Rectangle 4"/>
          <p:cNvSpPr>
            <a:spLocks noChangeArrowheads="1"/>
          </p:cNvSpPr>
          <p:nvPr/>
        </p:nvSpPr>
        <p:spPr bwMode="auto">
          <a:xfrm>
            <a:off x="2819400" y="0"/>
            <a:ext cx="6324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r>
              <a:rPr lang="en-US" altLang="ja-JP" sz="3200" b="1">
                <a:solidFill>
                  <a:srgbClr val="FFFFFF"/>
                </a:solidFill>
                <a:latin typeface="Arial" pitchFamily="64" charset="0"/>
                <a:ea typeface="Arial" pitchFamily="64" charset="0"/>
                <a:cs typeface="Arial" pitchFamily="64" charset="0"/>
              </a:rPr>
              <a:t>Principle of mass measurement </a:t>
            </a:r>
          </a:p>
        </p:txBody>
      </p:sp>
      <p:sp>
        <p:nvSpPr>
          <p:cNvPr id="43018" name="右矢印 10"/>
          <p:cNvSpPr>
            <a:spLocks noChangeArrowheads="1"/>
          </p:cNvSpPr>
          <p:nvPr/>
        </p:nvSpPr>
        <p:spPr bwMode="auto">
          <a:xfrm>
            <a:off x="6324600" y="4051300"/>
            <a:ext cx="457200" cy="1524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ja-JP" altLang="en-US"/>
          </a:p>
        </p:txBody>
      </p:sp>
      <p:graphicFrame>
        <p:nvGraphicFramePr>
          <p:cNvPr id="43012" name="Object 4"/>
          <p:cNvGraphicFramePr>
            <a:graphicFrameLocks noChangeAspect="1"/>
          </p:cNvGraphicFramePr>
          <p:nvPr/>
        </p:nvGraphicFramePr>
        <p:xfrm>
          <a:off x="914400" y="5245100"/>
          <a:ext cx="4075113" cy="927100"/>
        </p:xfrm>
        <a:graphic>
          <a:graphicData uri="http://schemas.openxmlformats.org/presentationml/2006/ole">
            <p:oleObj spid="_x0000_s43012" name="数式" r:id="rId6" imgW="2120900" imgH="482600" progId="Equation.3">
              <p:embed/>
            </p:oleObj>
          </a:graphicData>
        </a:graphic>
      </p:graphicFrame>
      <p:sp>
        <p:nvSpPr>
          <p:cNvPr id="43019" name="Rectangle 44"/>
          <p:cNvSpPr>
            <a:spLocks noChangeArrowheads="1"/>
          </p:cNvSpPr>
          <p:nvPr/>
        </p:nvSpPr>
        <p:spPr bwMode="auto">
          <a:xfrm>
            <a:off x="5281613" y="5341938"/>
            <a:ext cx="3862387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b="1">
                <a:solidFill>
                  <a:schemeClr val="tx1"/>
                </a:solidFill>
                <a:latin typeface="Arial" pitchFamily="64" charset="0"/>
                <a:ea typeface="Arial" pitchFamily="64" charset="0"/>
                <a:cs typeface="Arial" pitchFamily="64" charset="0"/>
              </a:rPr>
              <a:t>distance from F3 to FH10</a:t>
            </a:r>
          </a:p>
          <a:p>
            <a:r>
              <a:rPr lang="en-US" altLang="ja-JP" b="1">
                <a:solidFill>
                  <a:schemeClr val="tx1"/>
                </a:solidFill>
                <a:latin typeface="Arial" pitchFamily="64" charset="0"/>
                <a:ea typeface="Arial" pitchFamily="64" charset="0"/>
                <a:cs typeface="Arial" pitchFamily="64" charset="0"/>
              </a:rPr>
              <a:t>is about 83.33m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6"/>
          <p:cNvSpPr>
            <a:spLocks noChangeArrowheads="1"/>
          </p:cNvSpPr>
          <p:nvPr/>
        </p:nvSpPr>
        <p:spPr bwMode="auto">
          <a:xfrm>
            <a:off x="2209800" y="0"/>
            <a:ext cx="69342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r>
              <a:rPr lang="en-US" altLang="ja-JP" sz="3200" b="1">
                <a:solidFill>
                  <a:schemeClr val="bg1"/>
                </a:solidFill>
                <a:latin typeface="Arial" pitchFamily="64" charset="0"/>
                <a:ea typeface="Arial" pitchFamily="64" charset="0"/>
                <a:cs typeface="Arial" pitchFamily="64" charset="0"/>
              </a:rPr>
              <a:t>Transmission time of trigger signal</a:t>
            </a:r>
          </a:p>
        </p:txBody>
      </p:sp>
      <p:sp>
        <p:nvSpPr>
          <p:cNvPr id="58" name="正方形/長方形 57"/>
          <p:cNvSpPr/>
          <p:nvPr/>
        </p:nvSpPr>
        <p:spPr>
          <a:xfrm>
            <a:off x="381000" y="3303588"/>
            <a:ext cx="8382000" cy="3478212"/>
          </a:xfrm>
          <a:prstGeom prst="rect">
            <a:avLst/>
          </a:prstGeom>
        </p:spPr>
        <p:txBody>
          <a:bodyPr>
            <a:prstTxWarp prst="textNoShape">
              <a:avLst/>
            </a:prstTxWarp>
            <a:spAutoFit/>
          </a:bodyPr>
          <a:lstStyle/>
          <a:p>
            <a:pPr marL="342900" indent="-342900"/>
            <a:r>
              <a:rPr lang="en-US" altLang="ja-JP" sz="2000" b="1">
                <a:latin typeface="Arial" pitchFamily="64" charset="0"/>
                <a:ea typeface="Arial" pitchFamily="64" charset="0"/>
                <a:cs typeface="Arial" pitchFamily="64" charset="0"/>
              </a:rPr>
              <a:t>- Generate the trigger signal at F3				55ns</a:t>
            </a:r>
          </a:p>
          <a:p>
            <a:pPr marL="342900" indent="-342900"/>
            <a:r>
              <a:rPr lang="en-US" altLang="ja-JP" sz="2000" b="1">
                <a:latin typeface="Arial" pitchFamily="64" charset="0"/>
                <a:ea typeface="Arial" pitchFamily="64" charset="0"/>
                <a:cs typeface="Arial" pitchFamily="64" charset="0"/>
              </a:rPr>
              <a:t>		(detector: plastic + PMT,</a:t>
            </a:r>
          </a:p>
          <a:p>
            <a:pPr marL="342900" indent="-342900"/>
            <a:r>
              <a:rPr lang="en-US" altLang="ja-JP" sz="2000" b="1">
                <a:latin typeface="Arial" pitchFamily="64" charset="0"/>
                <a:ea typeface="Arial" pitchFamily="64" charset="0"/>
                <a:cs typeface="Arial" pitchFamily="64" charset="0"/>
              </a:rPr>
              <a:t>		 module: discri. + level adapter)</a:t>
            </a:r>
          </a:p>
          <a:p>
            <a:pPr marL="342900" indent="-342900"/>
            <a:r>
              <a:rPr lang="en-US" altLang="ja-JP" sz="2000" b="1">
                <a:latin typeface="Arial" pitchFamily="64" charset="0"/>
                <a:ea typeface="Arial" pitchFamily="64" charset="0"/>
                <a:cs typeface="Arial" pitchFamily="64" charset="0"/>
              </a:rPr>
              <a:t>- Transmission cable (105m from F3 to kicker)		370ns</a:t>
            </a:r>
          </a:p>
          <a:p>
            <a:pPr marL="342900" indent="-342900"/>
            <a:r>
              <a:rPr lang="en-US" altLang="ja-JP" sz="2000" b="1">
                <a:latin typeface="Arial" pitchFamily="64" charset="0"/>
                <a:ea typeface="Arial" pitchFamily="64" charset="0"/>
                <a:cs typeface="Arial" pitchFamily="64" charset="0"/>
              </a:rPr>
              <a:t>	(Relative propagation velocity 95%)</a:t>
            </a:r>
          </a:p>
          <a:p>
            <a:pPr marL="342900" indent="-342900"/>
            <a:r>
              <a:rPr lang="en-US" altLang="ja-JP" sz="2000" b="1">
                <a:solidFill>
                  <a:srgbClr val="0000FF"/>
                </a:solidFill>
                <a:latin typeface="Arial" pitchFamily="64" charset="0"/>
                <a:ea typeface="Arial" pitchFamily="64" charset="0"/>
                <a:cs typeface="Arial" pitchFamily="64" charset="0"/>
              </a:rPr>
              <a:t>- Response time of kicker power supply			275ns</a:t>
            </a:r>
          </a:p>
          <a:p>
            <a:pPr marL="342900" indent="-342900"/>
            <a:r>
              <a:rPr lang="en-US" altLang="ja-JP" sz="2000" b="1">
                <a:solidFill>
                  <a:srgbClr val="0000FF"/>
                </a:solidFill>
                <a:latin typeface="Arial" pitchFamily="64" charset="0"/>
                <a:ea typeface="Arial" pitchFamily="64" charset="0"/>
                <a:cs typeface="Arial" pitchFamily="64" charset="0"/>
              </a:rPr>
              <a:t>	(results of measurements)</a:t>
            </a:r>
          </a:p>
          <a:p>
            <a:pPr marL="342900" indent="-342900"/>
            <a:r>
              <a:rPr lang="en-US" altLang="ja-JP" sz="2000" b="1">
                <a:solidFill>
                  <a:srgbClr val="0000FF"/>
                </a:solidFill>
                <a:latin typeface="Arial" pitchFamily="64" charset="0"/>
                <a:ea typeface="Arial" pitchFamily="64" charset="0"/>
                <a:cs typeface="Arial" pitchFamily="64" charset="0"/>
              </a:rPr>
              <a:t>- Thyratron CT out to kicker magnetic field flat-top center	230ns</a:t>
            </a:r>
          </a:p>
          <a:p>
            <a:pPr marL="342900" indent="-342900"/>
            <a:r>
              <a:rPr lang="en-US" altLang="ja-JP" sz="2000" b="1">
                <a:solidFill>
                  <a:srgbClr val="0000FF"/>
                </a:solidFill>
                <a:latin typeface="Arial" pitchFamily="64" charset="0"/>
                <a:ea typeface="Arial" pitchFamily="64" charset="0"/>
                <a:cs typeface="Arial" pitchFamily="64" charset="0"/>
              </a:rPr>
              <a:t>	(results of measurements and estimation)</a:t>
            </a:r>
          </a:p>
          <a:p>
            <a:pPr marL="342900" indent="-342900"/>
            <a:endParaRPr lang="en-US" altLang="ja-JP" sz="2000" b="1">
              <a:latin typeface="Arial" pitchFamily="64" charset="0"/>
              <a:ea typeface="Arial" pitchFamily="64" charset="0"/>
              <a:cs typeface="Arial" pitchFamily="64" charset="0"/>
            </a:endParaRPr>
          </a:p>
          <a:p>
            <a:pPr marL="342900" indent="-342900"/>
            <a:r>
              <a:rPr lang="en-US" altLang="ja-JP" sz="2000" b="1">
                <a:latin typeface="Arial" pitchFamily="64" charset="0"/>
                <a:ea typeface="Arial" pitchFamily="64" charset="0"/>
                <a:cs typeface="Arial" pitchFamily="64" charset="0"/>
              </a:rPr>
              <a:t>							Total	930ns</a:t>
            </a:r>
          </a:p>
        </p:txBody>
      </p:sp>
      <p:sp>
        <p:nvSpPr>
          <p:cNvPr id="4" name="Rectangle 59"/>
          <p:cNvSpPr>
            <a:spLocks noChangeArrowheads="1"/>
          </p:cNvSpPr>
          <p:nvPr/>
        </p:nvSpPr>
        <p:spPr bwMode="auto">
          <a:xfrm>
            <a:off x="760413" y="1066800"/>
            <a:ext cx="7880350" cy="1938338"/>
          </a:xfrm>
          <a:prstGeom prst="rect">
            <a:avLst/>
          </a:prstGeom>
          <a:solidFill>
            <a:srgbClr val="FFFFFF"/>
          </a:solidFill>
          <a:ln w="9525">
            <a:solidFill>
              <a:srgbClr val="800000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altLang="ja-JP" b="1" dirty="0">
                <a:solidFill>
                  <a:srgbClr val="000000"/>
                </a:solidFill>
                <a:latin typeface="Arial"/>
                <a:cs typeface="Arial"/>
              </a:rPr>
              <a:t>Transmission time of trigger signal is about </a:t>
            </a:r>
            <a:r>
              <a:rPr lang="en-US" altLang="ja-JP" b="1" dirty="0">
                <a:latin typeface="Arial"/>
                <a:cs typeface="Arial"/>
              </a:rPr>
              <a:t>930ns</a:t>
            </a:r>
          </a:p>
          <a:p>
            <a:pPr>
              <a:defRPr/>
            </a:pPr>
            <a:r>
              <a:rPr lang="en-US" altLang="ja-JP" b="1" dirty="0">
                <a:solidFill>
                  <a:srgbClr val="000000"/>
                </a:solidFill>
                <a:latin typeface="Arial"/>
                <a:cs typeface="Arial"/>
              </a:rPr>
              <a:t>	from F3 to kicker magnetic field flat-top center</a:t>
            </a:r>
          </a:p>
          <a:p>
            <a:pPr>
              <a:defRPr/>
            </a:pPr>
            <a:endParaRPr lang="en-US" altLang="ja-JP" b="1" dirty="0">
              <a:solidFill>
                <a:srgbClr val="000000"/>
              </a:solidFill>
              <a:latin typeface="Arial"/>
              <a:ea typeface="+mj-ea"/>
              <a:cs typeface="Arial"/>
            </a:endParaRPr>
          </a:p>
          <a:p>
            <a:pPr>
              <a:defRPr/>
            </a:pPr>
            <a:r>
              <a:rPr lang="en-US" altLang="ja-JP" b="1" dirty="0">
                <a:solidFill>
                  <a:srgbClr val="000000"/>
                </a:solidFill>
                <a:latin typeface="Arial"/>
                <a:ea typeface="+mj-ea"/>
                <a:cs typeface="Arial"/>
              </a:rPr>
              <a:t>Flight time </a:t>
            </a:r>
            <a:r>
              <a:rPr lang="en-US" altLang="ja-JP" b="1" dirty="0">
                <a:solidFill>
                  <a:schemeClr val="tx1"/>
                </a:solidFill>
                <a:latin typeface="Arial"/>
                <a:ea typeface="+mj-ea"/>
                <a:cs typeface="Arial"/>
              </a:rPr>
              <a:t>is</a:t>
            </a:r>
            <a:r>
              <a:rPr lang="en-US" altLang="ja-JP" b="1" dirty="0">
                <a:solidFill>
                  <a:srgbClr val="800000"/>
                </a:solidFill>
                <a:latin typeface="Arial"/>
                <a:ea typeface="+mj-ea"/>
                <a:cs typeface="Arial"/>
              </a:rPr>
              <a:t> </a:t>
            </a:r>
            <a:r>
              <a:rPr lang="en-US" altLang="ja-JP" b="1" dirty="0">
                <a:solidFill>
                  <a:srgbClr val="FF0000"/>
                </a:solidFill>
                <a:latin typeface="Arial"/>
                <a:ea typeface="+mj-ea"/>
                <a:cs typeface="Arial"/>
              </a:rPr>
              <a:t>945ns</a:t>
            </a:r>
            <a:r>
              <a:rPr lang="en-US" altLang="ja-JP" b="1" dirty="0">
                <a:solidFill>
                  <a:srgbClr val="800000"/>
                </a:solidFill>
                <a:latin typeface="Arial"/>
                <a:ea typeface="+mj-ea"/>
                <a:cs typeface="Arial"/>
              </a:rPr>
              <a:t> </a:t>
            </a:r>
            <a:r>
              <a:rPr lang="en-US" altLang="ja-JP" b="1" dirty="0">
                <a:solidFill>
                  <a:srgbClr val="000000"/>
                </a:solidFill>
                <a:latin typeface="Arial"/>
                <a:ea typeface="+mj-ea"/>
                <a:cs typeface="Arial"/>
              </a:rPr>
              <a:t>for 200MeV/u particle</a:t>
            </a:r>
          </a:p>
          <a:p>
            <a:pPr>
              <a:defRPr/>
            </a:pPr>
            <a:r>
              <a:rPr lang="en-US" altLang="ja-JP" b="1" dirty="0">
                <a:solidFill>
                  <a:srgbClr val="000000"/>
                </a:solidFill>
                <a:latin typeface="Arial"/>
                <a:ea typeface="+mj-ea"/>
                <a:cs typeface="Arial"/>
              </a:rPr>
              <a:t>	from F3 to kicker magnet (161.5m)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6"/>
          <p:cNvSpPr>
            <a:spLocks noChangeArrowheads="1"/>
          </p:cNvSpPr>
          <p:nvPr/>
        </p:nvSpPr>
        <p:spPr bwMode="auto">
          <a:xfrm>
            <a:off x="2209800" y="0"/>
            <a:ext cx="69342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r>
              <a:rPr lang="en-US" altLang="ja-JP" sz="3200" b="1">
                <a:solidFill>
                  <a:schemeClr val="bg1"/>
                </a:solidFill>
                <a:latin typeface="Arial" pitchFamily="64" charset="0"/>
                <a:ea typeface="Arial" pitchFamily="64" charset="0"/>
                <a:cs typeface="Arial" pitchFamily="64" charset="0"/>
              </a:rPr>
              <a:t>Feasibility study for kicker-system</a:t>
            </a:r>
          </a:p>
        </p:txBody>
      </p:sp>
      <p:sp>
        <p:nvSpPr>
          <p:cNvPr id="47107" name="正方形/長方形 15"/>
          <p:cNvSpPr>
            <a:spLocks noChangeArrowheads="1"/>
          </p:cNvSpPr>
          <p:nvPr/>
        </p:nvSpPr>
        <p:spPr bwMode="auto">
          <a:xfrm>
            <a:off x="431800" y="1447800"/>
            <a:ext cx="8686800" cy="511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20000"/>
              </a:spcBef>
            </a:pPr>
            <a:r>
              <a:rPr lang="en-US" altLang="ja-JP" b="1">
                <a:solidFill>
                  <a:schemeClr val="accent2"/>
                </a:solidFill>
                <a:latin typeface="Arial" pitchFamily="64" charset="0"/>
                <a:ea typeface="Arial" pitchFamily="64" charset="0"/>
                <a:cs typeface="Arial" pitchFamily="64" charset="0"/>
              </a:rPr>
              <a:t>	</a:t>
            </a:r>
            <a:r>
              <a:rPr lang="en-US" altLang="ja-JP" b="1">
                <a:solidFill>
                  <a:srgbClr val="0000FF"/>
                </a:solidFill>
                <a:latin typeface="Arial" pitchFamily="64" charset="0"/>
                <a:ea typeface="Arial" pitchFamily="64" charset="0"/>
                <a:cs typeface="Arial" pitchFamily="64" charset="0"/>
              </a:rPr>
              <a:t>Kicker is also used for extraction !</a:t>
            </a:r>
          </a:p>
          <a:p>
            <a:pPr>
              <a:spcBef>
                <a:spcPct val="20000"/>
              </a:spcBef>
            </a:pPr>
            <a:endParaRPr lang="en-US" altLang="ja-JP" sz="1200" b="1">
              <a:solidFill>
                <a:schemeClr val="accent2"/>
              </a:solidFill>
              <a:latin typeface="Arial" pitchFamily="64" charset="0"/>
              <a:ea typeface="Arial" pitchFamily="64" charset="0"/>
              <a:cs typeface="Arial" pitchFamily="64" charset="0"/>
            </a:endParaRPr>
          </a:p>
          <a:p>
            <a:pPr>
              <a:spcBef>
                <a:spcPct val="20000"/>
              </a:spcBef>
            </a:pPr>
            <a:r>
              <a:rPr lang="en-US" altLang="ja-JP" b="1">
                <a:solidFill>
                  <a:schemeClr val="accent2"/>
                </a:solidFill>
                <a:latin typeface="Arial" pitchFamily="64" charset="0"/>
                <a:ea typeface="Arial" pitchFamily="64" charset="0"/>
                <a:cs typeface="Arial" pitchFamily="64" charset="0"/>
              </a:rPr>
              <a:t>- For efficient injection and extraction</a:t>
            </a:r>
          </a:p>
          <a:p>
            <a:pPr>
              <a:spcBef>
                <a:spcPct val="20000"/>
              </a:spcBef>
            </a:pPr>
            <a:endParaRPr lang="en-US" altLang="ja-JP" b="1">
              <a:solidFill>
                <a:schemeClr val="accent2"/>
              </a:solidFill>
              <a:latin typeface="Arial" pitchFamily="64" charset="0"/>
              <a:ea typeface="Arial" pitchFamily="64" charset="0"/>
              <a:cs typeface="Arial" pitchFamily="64" charset="0"/>
            </a:endParaRPr>
          </a:p>
          <a:p>
            <a:pPr>
              <a:spcBef>
                <a:spcPct val="20000"/>
              </a:spcBef>
            </a:pPr>
            <a:endParaRPr lang="en-US" altLang="ja-JP" b="1">
              <a:solidFill>
                <a:schemeClr val="accent2"/>
              </a:solidFill>
              <a:latin typeface="Arial" pitchFamily="64" charset="0"/>
              <a:ea typeface="Arial" pitchFamily="64" charset="0"/>
              <a:cs typeface="Arial" pitchFamily="64" charset="0"/>
            </a:endParaRPr>
          </a:p>
          <a:p>
            <a:pPr>
              <a:spcBef>
                <a:spcPct val="20000"/>
              </a:spcBef>
            </a:pPr>
            <a:endParaRPr lang="en-US" altLang="ja-JP" b="1">
              <a:solidFill>
                <a:schemeClr val="accent2"/>
              </a:solidFill>
              <a:latin typeface="Arial" pitchFamily="64" charset="0"/>
              <a:ea typeface="Arial" pitchFamily="64" charset="0"/>
              <a:cs typeface="Arial" pitchFamily="64" charset="0"/>
            </a:endParaRPr>
          </a:p>
          <a:p>
            <a:pPr>
              <a:spcBef>
                <a:spcPct val="20000"/>
              </a:spcBef>
            </a:pPr>
            <a:endParaRPr lang="en-US" altLang="ja-JP" b="1">
              <a:solidFill>
                <a:schemeClr val="accent2"/>
              </a:solidFill>
              <a:latin typeface="Arial" pitchFamily="64" charset="0"/>
              <a:ea typeface="Arial" pitchFamily="64" charset="0"/>
              <a:cs typeface="Arial" pitchFamily="64" charset="0"/>
            </a:endParaRPr>
          </a:p>
          <a:p>
            <a:pPr>
              <a:spcBef>
                <a:spcPct val="20000"/>
              </a:spcBef>
            </a:pPr>
            <a:endParaRPr lang="en-US" altLang="ja-JP" b="1">
              <a:solidFill>
                <a:schemeClr val="accent2"/>
              </a:solidFill>
              <a:latin typeface="Arial" pitchFamily="64" charset="0"/>
              <a:ea typeface="Arial" pitchFamily="64" charset="0"/>
              <a:cs typeface="Arial" pitchFamily="64" charset="0"/>
            </a:endParaRPr>
          </a:p>
          <a:p>
            <a:pPr>
              <a:spcBef>
                <a:spcPct val="20000"/>
              </a:spcBef>
            </a:pPr>
            <a:endParaRPr lang="en-US" altLang="ja-JP" b="1">
              <a:solidFill>
                <a:schemeClr val="accent2"/>
              </a:solidFill>
              <a:latin typeface="Arial" pitchFamily="64" charset="0"/>
              <a:ea typeface="Arial" pitchFamily="64" charset="0"/>
              <a:cs typeface="Arial" pitchFamily="64" charset="0"/>
            </a:endParaRPr>
          </a:p>
          <a:p>
            <a:pPr>
              <a:spcBef>
                <a:spcPct val="20000"/>
              </a:spcBef>
            </a:pPr>
            <a:r>
              <a:rPr lang="en-US" altLang="ja-JP" b="1">
                <a:solidFill>
                  <a:schemeClr val="accent2"/>
                </a:solidFill>
                <a:latin typeface="Arial" pitchFamily="64" charset="0"/>
                <a:ea typeface="Arial" pitchFamily="64" charset="0"/>
                <a:cs typeface="Arial" pitchFamily="64" charset="0"/>
              </a:rPr>
              <a:t>- Interval from injection to extraction is about 1.0ms</a:t>
            </a:r>
          </a:p>
          <a:p>
            <a:pPr>
              <a:spcBef>
                <a:spcPct val="20000"/>
              </a:spcBef>
            </a:pPr>
            <a:r>
              <a:rPr lang="en-US" altLang="ja-JP" b="1">
                <a:solidFill>
                  <a:schemeClr val="accent2"/>
                </a:solidFill>
                <a:latin typeface="Arial" pitchFamily="64" charset="0"/>
                <a:ea typeface="Arial" pitchFamily="64" charset="0"/>
                <a:cs typeface="Arial" pitchFamily="64" charset="0"/>
              </a:rPr>
              <a:t>	repetition rate of charge should make less than 1.0ms</a:t>
            </a:r>
          </a:p>
          <a:p>
            <a:pPr>
              <a:spcBef>
                <a:spcPct val="20000"/>
              </a:spcBef>
            </a:pPr>
            <a:r>
              <a:rPr lang="en-US" altLang="ja-JP" b="1">
                <a:solidFill>
                  <a:schemeClr val="accent2"/>
                </a:solidFill>
                <a:latin typeface="Arial" pitchFamily="64" charset="0"/>
                <a:ea typeface="Arial" pitchFamily="64" charset="0"/>
                <a:cs typeface="Arial" pitchFamily="64" charset="0"/>
              </a:rPr>
              <a:t>	</a:t>
            </a:r>
            <a:r>
              <a:rPr lang="en-US" altLang="ja-JP" sz="1800" b="1">
                <a:solidFill>
                  <a:srgbClr val="000000"/>
                </a:solidFill>
                <a:latin typeface="Arial" pitchFamily="64" charset="0"/>
                <a:ea typeface="Arial" pitchFamily="64" charset="0"/>
                <a:cs typeface="Arial" pitchFamily="64" charset="0"/>
              </a:rPr>
              <a:t>(minimum repetition rate of charge of model kicker is about 100ms) </a:t>
            </a:r>
          </a:p>
        </p:txBody>
      </p:sp>
      <p:pic>
        <p:nvPicPr>
          <p:cNvPr id="47108" name="図 5" descr="fig2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rcRect/>
              <a:stretch>
                <a:fillRect/>
              </a:stretch>
            </p:blipFill>
          </mc:Choice>
          <mc:Fallback>
            <p:blipFill>
              <a:blip r:embed="rId3"/>
              <a:srcRect/>
              <a:stretch>
                <a:fillRect/>
              </a:stretch>
            </p:blipFill>
          </mc:Fallback>
        </mc:AlternateContent>
        <p:spPr bwMode="auto">
          <a:xfrm>
            <a:off x="5651500" y="2514600"/>
            <a:ext cx="3492500" cy="253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7109" name="直線矢印コネクタ 7"/>
          <p:cNvCxnSpPr>
            <a:cxnSpLocks noChangeShapeType="1"/>
          </p:cNvCxnSpPr>
          <p:nvPr/>
        </p:nvCxnSpPr>
        <p:spPr bwMode="auto">
          <a:xfrm>
            <a:off x="6705600" y="3429000"/>
            <a:ext cx="1676400" cy="1588"/>
          </a:xfrm>
          <a:prstGeom prst="straightConnector1">
            <a:avLst/>
          </a:prstGeom>
          <a:noFill/>
          <a:ln w="19050">
            <a:solidFill>
              <a:srgbClr val="000000"/>
            </a:solidFill>
            <a:round/>
            <a:headEnd type="triangle" w="med" len="med"/>
            <a:tailEnd type="triangle" w="med" len="med"/>
          </a:ln>
        </p:spPr>
      </p:cxnSp>
      <p:sp>
        <p:nvSpPr>
          <p:cNvPr id="47110" name="Line 10"/>
          <p:cNvSpPr>
            <a:spLocks noChangeShapeType="1"/>
          </p:cNvSpPr>
          <p:nvPr/>
        </p:nvSpPr>
        <p:spPr bwMode="auto">
          <a:xfrm flipH="1">
            <a:off x="279400" y="2971800"/>
            <a:ext cx="939800" cy="914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47111" name="Line 11"/>
          <p:cNvSpPr>
            <a:spLocks noChangeShapeType="1"/>
          </p:cNvSpPr>
          <p:nvPr/>
        </p:nvSpPr>
        <p:spPr bwMode="auto">
          <a:xfrm flipH="1">
            <a:off x="1208088" y="2971800"/>
            <a:ext cx="1905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47112" name="Line 16"/>
          <p:cNvSpPr>
            <a:spLocks noChangeShapeType="1"/>
          </p:cNvSpPr>
          <p:nvPr/>
        </p:nvSpPr>
        <p:spPr bwMode="auto">
          <a:xfrm>
            <a:off x="3100388" y="2971800"/>
            <a:ext cx="952500" cy="889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47113" name="Line 17"/>
          <p:cNvSpPr>
            <a:spLocks noChangeShapeType="1"/>
          </p:cNvSpPr>
          <p:nvPr/>
        </p:nvSpPr>
        <p:spPr bwMode="auto">
          <a:xfrm flipH="1">
            <a:off x="4038600" y="3848100"/>
            <a:ext cx="9525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47114" name="Line 18"/>
          <p:cNvSpPr>
            <a:spLocks noChangeShapeType="1"/>
          </p:cNvSpPr>
          <p:nvPr/>
        </p:nvSpPr>
        <p:spPr bwMode="auto">
          <a:xfrm>
            <a:off x="1220788" y="2740025"/>
            <a:ext cx="0" cy="1698625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47115" name="Line 19"/>
          <p:cNvSpPr>
            <a:spLocks noChangeShapeType="1"/>
          </p:cNvSpPr>
          <p:nvPr/>
        </p:nvSpPr>
        <p:spPr bwMode="auto">
          <a:xfrm>
            <a:off x="3100388" y="2754313"/>
            <a:ext cx="0" cy="1698625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47116" name="Line 20"/>
          <p:cNvSpPr>
            <a:spLocks noChangeShapeType="1"/>
          </p:cNvSpPr>
          <p:nvPr/>
        </p:nvSpPr>
        <p:spPr bwMode="auto">
          <a:xfrm>
            <a:off x="4052888" y="3556000"/>
            <a:ext cx="0" cy="881063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47117" name="Line 21"/>
          <p:cNvSpPr>
            <a:spLocks noChangeShapeType="1"/>
          </p:cNvSpPr>
          <p:nvPr/>
        </p:nvSpPr>
        <p:spPr bwMode="auto">
          <a:xfrm>
            <a:off x="293688" y="3556000"/>
            <a:ext cx="0" cy="881063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47118" name="Rectangle 26"/>
          <p:cNvSpPr>
            <a:spLocks/>
          </p:cNvSpPr>
          <p:nvPr/>
        </p:nvSpPr>
        <p:spPr bwMode="auto">
          <a:xfrm>
            <a:off x="255588" y="3759200"/>
            <a:ext cx="1039812" cy="5842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1600" b="1">
                <a:latin typeface="Arial" pitchFamily="64" charset="0"/>
                <a:ea typeface="Arial" pitchFamily="64" charset="0"/>
                <a:cs typeface="Arial" pitchFamily="64" charset="0"/>
              </a:rPr>
              <a:t>rise-time</a:t>
            </a:r>
          </a:p>
          <a:p>
            <a:r>
              <a:rPr lang="en-US" altLang="ja-JP" sz="1600" b="1">
                <a:latin typeface="Arial" pitchFamily="64" charset="0"/>
                <a:ea typeface="Arial" pitchFamily="64" charset="0"/>
                <a:cs typeface="Arial" pitchFamily="64" charset="0"/>
              </a:rPr>
              <a:t>100ns</a:t>
            </a:r>
          </a:p>
        </p:txBody>
      </p:sp>
      <p:sp>
        <p:nvSpPr>
          <p:cNvPr id="47119" name="Rectangle 28"/>
          <p:cNvSpPr>
            <a:spLocks/>
          </p:cNvSpPr>
          <p:nvPr/>
        </p:nvSpPr>
        <p:spPr bwMode="auto">
          <a:xfrm>
            <a:off x="1371600" y="2971800"/>
            <a:ext cx="1627188" cy="70802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1600" b="1">
                <a:latin typeface="Arial" pitchFamily="64" charset="0"/>
                <a:ea typeface="Arial" pitchFamily="64" charset="0"/>
                <a:cs typeface="Arial" pitchFamily="64" charset="0"/>
              </a:rPr>
              <a:t>flat-top 200ns</a:t>
            </a:r>
          </a:p>
          <a:p>
            <a:endParaRPr lang="en-US" altLang="ja-JP" sz="800" b="1">
              <a:latin typeface="Arial" pitchFamily="64" charset="0"/>
              <a:ea typeface="Arial" pitchFamily="64" charset="0"/>
              <a:cs typeface="Arial" pitchFamily="64" charset="0"/>
            </a:endParaRPr>
          </a:p>
          <a:p>
            <a:r>
              <a:rPr lang="en-US" altLang="ja-JP" sz="1600" b="1">
                <a:latin typeface="Arial" pitchFamily="64" charset="0"/>
                <a:ea typeface="Arial" pitchFamily="64" charset="0"/>
                <a:cs typeface="Arial" pitchFamily="64" charset="0"/>
              </a:rPr>
              <a:t>(stability ~ 1%)</a:t>
            </a:r>
          </a:p>
        </p:txBody>
      </p:sp>
      <p:sp>
        <p:nvSpPr>
          <p:cNvPr id="47120" name="Rectangle 26"/>
          <p:cNvSpPr>
            <a:spLocks/>
          </p:cNvSpPr>
          <p:nvPr/>
        </p:nvSpPr>
        <p:spPr bwMode="auto">
          <a:xfrm>
            <a:off x="3124200" y="3759200"/>
            <a:ext cx="971550" cy="5842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1600" b="1">
                <a:latin typeface="Arial" pitchFamily="64" charset="0"/>
                <a:ea typeface="Arial" pitchFamily="64" charset="0"/>
                <a:cs typeface="Arial" pitchFamily="64" charset="0"/>
              </a:rPr>
              <a:t>fall-time</a:t>
            </a:r>
          </a:p>
          <a:p>
            <a:r>
              <a:rPr lang="en-US" altLang="ja-JP" sz="1600" b="1">
                <a:latin typeface="Arial" pitchFamily="64" charset="0"/>
                <a:ea typeface="Arial" pitchFamily="64" charset="0"/>
                <a:cs typeface="Arial" pitchFamily="64" charset="0"/>
              </a:rPr>
              <a:t>100ns</a:t>
            </a:r>
          </a:p>
        </p:txBody>
      </p:sp>
      <p:sp>
        <p:nvSpPr>
          <p:cNvPr id="47121" name="正方形/長方形 31"/>
          <p:cNvSpPr>
            <a:spLocks noChangeArrowheads="1"/>
          </p:cNvSpPr>
          <p:nvPr/>
        </p:nvSpPr>
        <p:spPr bwMode="auto">
          <a:xfrm>
            <a:off x="6248400" y="4343400"/>
            <a:ext cx="2597150" cy="646113"/>
          </a:xfrm>
          <a:prstGeom prst="rect">
            <a:avLst/>
          </a:prstGeom>
          <a:solidFill>
            <a:schemeClr val="bg1"/>
          </a:solidFill>
          <a:ln w="9525">
            <a:solidFill>
              <a:srgbClr val="800000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1800" b="1">
                <a:solidFill>
                  <a:schemeClr val="tx1"/>
                </a:solidFill>
                <a:latin typeface="Arial" pitchFamily="64" charset="0"/>
                <a:ea typeface="Arial" pitchFamily="64" charset="0"/>
                <a:cs typeface="Arial" pitchFamily="64" charset="0"/>
              </a:rPr>
              <a:t>Full flat-top duration</a:t>
            </a:r>
          </a:p>
          <a:p>
            <a:r>
              <a:rPr lang="en-US" altLang="ja-JP" sz="1800" b="1">
                <a:solidFill>
                  <a:schemeClr val="tx1"/>
                </a:solidFill>
                <a:latin typeface="Arial" pitchFamily="64" charset="0"/>
                <a:ea typeface="Arial" pitchFamily="64" charset="0"/>
                <a:cs typeface="Arial" pitchFamily="64" charset="0"/>
              </a:rPr>
              <a:t>of model kicker is 1μs</a:t>
            </a:r>
            <a:endParaRPr lang="ja-JP" altLang="en-US" sz="1800">
              <a:solidFill>
                <a:schemeClr val="tx1"/>
              </a:solidFill>
            </a:endParaRPr>
          </a:p>
        </p:txBody>
      </p:sp>
      <p:sp>
        <p:nvSpPr>
          <p:cNvPr id="47122" name="Rectangle 26"/>
          <p:cNvSpPr>
            <a:spLocks/>
          </p:cNvSpPr>
          <p:nvPr/>
        </p:nvSpPr>
        <p:spPr bwMode="auto">
          <a:xfrm>
            <a:off x="7162800" y="3363913"/>
            <a:ext cx="839788" cy="369887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1800" b="1">
                <a:solidFill>
                  <a:schemeClr val="tx1"/>
                </a:solidFill>
                <a:latin typeface="Arial" pitchFamily="64" charset="0"/>
                <a:ea typeface="Arial" pitchFamily="64" charset="0"/>
                <a:cs typeface="Arial" pitchFamily="64" charset="0"/>
              </a:rPr>
              <a:t>200ns</a:t>
            </a:r>
          </a:p>
        </p:txBody>
      </p:sp>
      <p:sp>
        <p:nvSpPr>
          <p:cNvPr id="47123" name="Rectangle 26"/>
          <p:cNvSpPr>
            <a:spLocks/>
          </p:cNvSpPr>
          <p:nvPr/>
        </p:nvSpPr>
        <p:spPr bwMode="auto">
          <a:xfrm>
            <a:off x="4510088" y="3825875"/>
            <a:ext cx="900112" cy="3079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1400" b="1">
                <a:solidFill>
                  <a:schemeClr val="tx1"/>
                </a:solidFill>
                <a:latin typeface="Arial" pitchFamily="64" charset="0"/>
                <a:ea typeface="Arial" pitchFamily="64" charset="0"/>
                <a:cs typeface="Arial" pitchFamily="64" charset="0"/>
              </a:rPr>
              <a:t>0 [Tesla]</a:t>
            </a:r>
          </a:p>
        </p:txBody>
      </p:sp>
      <p:cxnSp>
        <p:nvCxnSpPr>
          <p:cNvPr id="47124" name="直線矢印コネクタ 37"/>
          <p:cNvCxnSpPr>
            <a:cxnSpLocks noChangeShapeType="1"/>
          </p:cNvCxnSpPr>
          <p:nvPr/>
        </p:nvCxnSpPr>
        <p:spPr bwMode="auto">
          <a:xfrm rot="5400000" flipH="1" flipV="1">
            <a:off x="6056313" y="3009900"/>
            <a:ext cx="687388" cy="1587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 type="triangle" w="med" len="med"/>
          </a:ln>
        </p:spPr>
      </p:cxnSp>
      <p:sp>
        <p:nvSpPr>
          <p:cNvPr id="47125" name="Rectangle 26"/>
          <p:cNvSpPr>
            <a:spLocks/>
          </p:cNvSpPr>
          <p:nvPr/>
        </p:nvSpPr>
        <p:spPr bwMode="auto">
          <a:xfrm>
            <a:off x="5943600" y="2819400"/>
            <a:ext cx="517525" cy="369888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1800" b="1">
                <a:solidFill>
                  <a:schemeClr val="tx1"/>
                </a:solidFill>
                <a:latin typeface="Arial" pitchFamily="64" charset="0"/>
                <a:ea typeface="Arial" pitchFamily="64" charset="0"/>
                <a:cs typeface="Arial" pitchFamily="64" charset="0"/>
              </a:rPr>
              <a:t>5%</a:t>
            </a:r>
          </a:p>
        </p:txBody>
      </p:sp>
      <p:sp>
        <p:nvSpPr>
          <p:cNvPr id="47126" name="右矢印 41"/>
          <p:cNvSpPr>
            <a:spLocks noChangeArrowheads="1"/>
          </p:cNvSpPr>
          <p:nvPr/>
        </p:nvSpPr>
        <p:spPr bwMode="auto">
          <a:xfrm>
            <a:off x="762000" y="5808663"/>
            <a:ext cx="457200" cy="1524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ja-JP" altLang="en-US"/>
          </a:p>
        </p:txBody>
      </p:sp>
      <p:sp>
        <p:nvSpPr>
          <p:cNvPr id="47127" name="正方形/長方形 42"/>
          <p:cNvSpPr>
            <a:spLocks noChangeArrowheads="1"/>
          </p:cNvSpPr>
          <p:nvPr/>
        </p:nvSpPr>
        <p:spPr bwMode="auto">
          <a:xfrm>
            <a:off x="3030538" y="4495800"/>
            <a:ext cx="2532062" cy="369888"/>
          </a:xfrm>
          <a:prstGeom prst="rect">
            <a:avLst/>
          </a:prstGeom>
          <a:solidFill>
            <a:srgbClr val="FFFFFF"/>
          </a:solidFill>
          <a:ln w="9525">
            <a:solidFill>
              <a:srgbClr val="800000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1800" b="1">
                <a:solidFill>
                  <a:schemeClr val="tx1"/>
                </a:solidFill>
                <a:latin typeface="Arial" pitchFamily="64" charset="0"/>
                <a:ea typeface="Arial" pitchFamily="64" charset="0"/>
                <a:cs typeface="Arial" pitchFamily="64" charset="0"/>
              </a:rPr>
              <a:t>Impedance mismatch</a:t>
            </a:r>
            <a:endParaRPr lang="ja-JP" altLang="en-US" sz="1800">
              <a:solidFill>
                <a:schemeClr val="tx1"/>
              </a:solidFill>
            </a:endParaRPr>
          </a:p>
        </p:txBody>
      </p:sp>
      <p:cxnSp>
        <p:nvCxnSpPr>
          <p:cNvPr id="47128" name="直線矢印コネクタ 44"/>
          <p:cNvCxnSpPr>
            <a:cxnSpLocks noChangeShapeType="1"/>
          </p:cNvCxnSpPr>
          <p:nvPr/>
        </p:nvCxnSpPr>
        <p:spPr bwMode="auto">
          <a:xfrm rot="5400000" flipH="1" flipV="1">
            <a:off x="5105400" y="3505200"/>
            <a:ext cx="1219200" cy="762000"/>
          </a:xfrm>
          <a:prstGeom prst="straightConnector1">
            <a:avLst/>
          </a:prstGeom>
          <a:noFill/>
          <a:ln w="19050">
            <a:solidFill>
              <a:srgbClr val="800000"/>
            </a:solidFill>
            <a:round/>
            <a:headEnd/>
            <a:tailEnd type="triangle" w="med" len="med"/>
          </a:ln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>
            <a:lum bright="20000" contrast="40000"/>
          </a:blip>
          <a:srcRect/>
          <a:stretch>
            <a:fillRect/>
          </a:stretch>
        </p:blipFill>
        <p:spPr bwMode="auto">
          <a:xfrm>
            <a:off x="381000" y="420688"/>
            <a:ext cx="8382000" cy="6284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テキスト ボックス 4"/>
          <p:cNvSpPr txBox="1"/>
          <p:nvPr/>
        </p:nvSpPr>
        <p:spPr>
          <a:xfrm>
            <a:off x="1811338" y="871538"/>
            <a:ext cx="1025525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ja-JP" sz="2000" b="1">
                <a:solidFill>
                  <a:schemeClr val="tx1"/>
                </a:solidFill>
                <a:latin typeface="+mn-lt"/>
              </a:rPr>
              <a:t>charge</a:t>
            </a:r>
            <a:endParaRPr lang="ja-JP" altLang="en-US" sz="2000" b="1">
              <a:solidFill>
                <a:schemeClr val="tx1"/>
              </a:solidFill>
              <a:latin typeface="+mn-lt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884738" y="1346200"/>
            <a:ext cx="1025525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ja-JP" sz="2000" b="1">
                <a:solidFill>
                  <a:schemeClr val="tx1"/>
                </a:solidFill>
                <a:latin typeface="+mn-lt"/>
              </a:rPr>
              <a:t>charge</a:t>
            </a:r>
            <a:endParaRPr lang="ja-JP" altLang="en-US" sz="2000" b="1">
              <a:solidFill>
                <a:schemeClr val="tx1"/>
              </a:solidFill>
              <a:latin typeface="+mn-lt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427538" y="6138863"/>
            <a:ext cx="1781175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ja-JP" sz="2000" b="1">
                <a:solidFill>
                  <a:schemeClr val="tx1"/>
                </a:solidFill>
                <a:latin typeface="+mn-lt"/>
              </a:rPr>
              <a:t>no insulation</a:t>
            </a:r>
            <a:endParaRPr lang="ja-JP" altLang="en-US" sz="2000" b="1">
              <a:solidFill>
                <a:schemeClr val="tx1"/>
              </a:solidFill>
              <a:latin typeface="+mn-lt"/>
            </a:endParaRPr>
          </a:p>
        </p:txBody>
      </p:sp>
      <p:sp>
        <p:nvSpPr>
          <p:cNvPr id="48134" name="右矢印 7"/>
          <p:cNvSpPr>
            <a:spLocks noChangeArrowheads="1"/>
          </p:cNvSpPr>
          <p:nvPr/>
        </p:nvSpPr>
        <p:spPr bwMode="auto">
          <a:xfrm>
            <a:off x="4614863" y="1963738"/>
            <a:ext cx="769937" cy="457200"/>
          </a:xfrm>
          <a:prstGeom prst="rightArrow">
            <a:avLst>
              <a:gd name="adj1" fmla="val 22306"/>
              <a:gd name="adj2" fmla="val 62044"/>
            </a:avLst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ja-JP" altLang="en-US" sz="200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1328738" y="5130800"/>
            <a:ext cx="1981200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ja-JP" sz="2000" b="1">
                <a:solidFill>
                  <a:schemeClr val="tx1"/>
                </a:solidFill>
                <a:latin typeface="+mn-lt"/>
              </a:rPr>
              <a:t>(delay of 40ns)</a:t>
            </a:r>
            <a:endParaRPr lang="ja-JP" altLang="en-US" sz="2000" b="1">
              <a:solidFill>
                <a:schemeClr val="tx1"/>
              </a:solidFill>
              <a:latin typeface="+mn-lt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685800" y="4749800"/>
            <a:ext cx="2706688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ja-JP" sz="2000" b="1">
                <a:solidFill>
                  <a:srgbClr val="0000FF"/>
                </a:solidFill>
                <a:latin typeface="+mn-lt"/>
              </a:rPr>
              <a:t>optical trigger signal</a:t>
            </a:r>
            <a:endParaRPr lang="ja-JP" altLang="en-US" sz="2000" b="1">
              <a:solidFill>
                <a:srgbClr val="0000FF"/>
              </a:solidFill>
              <a:latin typeface="+mn-lt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2760663" y="4157663"/>
            <a:ext cx="1395412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ja-JP" sz="2000" b="1">
                <a:solidFill>
                  <a:schemeClr val="tx1"/>
                </a:solidFill>
                <a:latin typeface="+mn-lt"/>
              </a:rPr>
              <a:t>insulation</a:t>
            </a:r>
            <a:endParaRPr lang="ja-JP" altLang="en-US" sz="2000" b="1">
              <a:solidFill>
                <a:schemeClr val="tx1"/>
              </a:solidFill>
              <a:latin typeface="+mn-lt"/>
            </a:endParaRPr>
          </a:p>
        </p:txBody>
      </p:sp>
      <p:sp>
        <p:nvSpPr>
          <p:cNvPr id="48138" name="右矢印 11"/>
          <p:cNvSpPr>
            <a:spLocks noChangeArrowheads="1"/>
          </p:cNvSpPr>
          <p:nvPr/>
        </p:nvSpPr>
        <p:spPr bwMode="auto">
          <a:xfrm>
            <a:off x="5418138" y="1744663"/>
            <a:ext cx="423862" cy="142875"/>
          </a:xfrm>
          <a:prstGeom prst="rightArrow">
            <a:avLst>
              <a:gd name="adj1" fmla="val 22306"/>
              <a:gd name="adj2" fmla="val 62630"/>
            </a:avLst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ja-JP" altLang="en-US" sz="2000"/>
          </a:p>
        </p:txBody>
      </p:sp>
      <p:sp>
        <p:nvSpPr>
          <p:cNvPr id="48139" name="右矢印 12"/>
          <p:cNvSpPr>
            <a:spLocks noChangeArrowheads="1"/>
          </p:cNvSpPr>
          <p:nvPr/>
        </p:nvSpPr>
        <p:spPr bwMode="auto">
          <a:xfrm>
            <a:off x="4640263" y="5443538"/>
            <a:ext cx="660400" cy="144462"/>
          </a:xfrm>
          <a:prstGeom prst="rightArrow">
            <a:avLst>
              <a:gd name="adj1" fmla="val 22306"/>
              <a:gd name="adj2" fmla="val 61863"/>
            </a:avLst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ja-JP" altLang="en-US" sz="2000"/>
          </a:p>
        </p:txBody>
      </p:sp>
      <p:sp>
        <p:nvSpPr>
          <p:cNvPr id="48140" name="右矢印 13"/>
          <p:cNvSpPr>
            <a:spLocks noChangeArrowheads="1"/>
          </p:cNvSpPr>
          <p:nvPr/>
        </p:nvSpPr>
        <p:spPr bwMode="auto">
          <a:xfrm rot="-5400000">
            <a:off x="1710532" y="4279106"/>
            <a:ext cx="1003300" cy="157163"/>
          </a:xfrm>
          <a:prstGeom prst="rightArrow">
            <a:avLst>
              <a:gd name="adj1" fmla="val 22306"/>
              <a:gd name="adj2" fmla="val 61888"/>
            </a:avLst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ja-JP" altLang="en-US" sz="2000"/>
          </a:p>
        </p:txBody>
      </p:sp>
      <p:sp>
        <p:nvSpPr>
          <p:cNvPr id="48141" name="右矢印 14"/>
          <p:cNvSpPr>
            <a:spLocks noChangeArrowheads="1"/>
          </p:cNvSpPr>
          <p:nvPr/>
        </p:nvSpPr>
        <p:spPr bwMode="auto">
          <a:xfrm rot="5400000">
            <a:off x="2082801" y="1379537"/>
            <a:ext cx="423862" cy="144463"/>
          </a:xfrm>
          <a:prstGeom prst="rightArrow">
            <a:avLst>
              <a:gd name="adj1" fmla="val 22306"/>
              <a:gd name="adj2" fmla="val 61941"/>
            </a:avLst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ja-JP" altLang="en-US" sz="2000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855663" y="5740400"/>
            <a:ext cx="2828925" cy="708025"/>
          </a:xfrm>
          <a:prstGeom prst="rect">
            <a:avLst/>
          </a:prstGeom>
          <a:noFill/>
          <a:ln>
            <a:solidFill>
              <a:srgbClr val="8A0006"/>
            </a:solidFill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ja-JP" sz="2000" b="1">
                <a:solidFill>
                  <a:schemeClr val="accent6"/>
                </a:solidFill>
                <a:latin typeface="+mn-lt"/>
              </a:rPr>
              <a:t>Response time</a:t>
            </a:r>
          </a:p>
          <a:p>
            <a:pPr>
              <a:defRPr/>
            </a:pPr>
            <a:r>
              <a:rPr lang="en-US" altLang="ja-JP" sz="2000" b="1">
                <a:solidFill>
                  <a:schemeClr val="accent6"/>
                </a:solidFill>
                <a:latin typeface="+mn-lt"/>
              </a:rPr>
              <a:t>275ns 		 235ns</a:t>
            </a:r>
            <a:endParaRPr lang="ja-JP" altLang="en-US" sz="2000" b="1">
              <a:solidFill>
                <a:schemeClr val="accent6"/>
              </a:solidFill>
              <a:latin typeface="+mn-lt"/>
            </a:endParaRPr>
          </a:p>
        </p:txBody>
      </p:sp>
      <p:sp>
        <p:nvSpPr>
          <p:cNvPr id="48143" name="右矢印 16"/>
          <p:cNvSpPr>
            <a:spLocks noChangeArrowheads="1"/>
          </p:cNvSpPr>
          <p:nvPr/>
        </p:nvSpPr>
        <p:spPr bwMode="auto">
          <a:xfrm>
            <a:off x="1981200" y="6189663"/>
            <a:ext cx="423863" cy="142875"/>
          </a:xfrm>
          <a:prstGeom prst="rightArrow">
            <a:avLst>
              <a:gd name="adj1" fmla="val 22306"/>
              <a:gd name="adj2" fmla="val 62630"/>
            </a:avLst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ja-JP" altLang="en-US" sz="2000"/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3903663" y="4843463"/>
            <a:ext cx="2778125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ja-JP" sz="2000" b="1">
                <a:solidFill>
                  <a:srgbClr val="0000FF"/>
                </a:solidFill>
                <a:latin typeface="+mn-lt"/>
              </a:rPr>
              <a:t>electric trigger signal</a:t>
            </a:r>
            <a:endParaRPr lang="ja-JP" altLang="en-US" sz="2000" b="1">
              <a:solidFill>
                <a:srgbClr val="0000FF"/>
              </a:solidFill>
              <a:latin typeface="+mn-lt"/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3929063" y="5105400"/>
            <a:ext cx="1395412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ja-JP" sz="2000" b="1">
                <a:solidFill>
                  <a:schemeClr val="tx1"/>
                </a:solidFill>
                <a:latin typeface="+mn-lt"/>
              </a:rPr>
              <a:t>(no delay)</a:t>
            </a:r>
            <a:endParaRPr lang="ja-JP" altLang="en-US" sz="2000" b="1">
              <a:solidFill>
                <a:schemeClr val="tx1"/>
              </a:solidFill>
              <a:latin typeface="+mn-lt"/>
            </a:endParaRP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515938" y="490538"/>
            <a:ext cx="4945062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altLang="ja-JP" b="1">
                <a:solidFill>
                  <a:srgbClr val="FFFFFF"/>
                </a:solidFill>
                <a:latin typeface="+mn-lt"/>
              </a:rPr>
              <a:t>change the ground connection</a:t>
            </a:r>
            <a:endParaRPr lang="ja-JP" altLang="en-US" b="1">
              <a:solidFill>
                <a:srgbClr val="FFFFFF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5"/>
          <p:cNvSpPr>
            <a:spLocks noChangeArrowheads="1"/>
          </p:cNvSpPr>
          <p:nvPr/>
        </p:nvSpPr>
        <p:spPr bwMode="auto">
          <a:xfrm>
            <a:off x="3124200" y="0"/>
            <a:ext cx="60198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r>
              <a:rPr lang="en-US" altLang="ja-JP" sz="3200" b="1">
                <a:solidFill>
                  <a:srgbClr val="FFFFFF"/>
                </a:solidFill>
                <a:latin typeface="Arial" pitchFamily="64" charset="0"/>
              </a:rPr>
              <a:t>Specification of kicker system</a:t>
            </a:r>
          </a:p>
        </p:txBody>
      </p:sp>
      <p:sp>
        <p:nvSpPr>
          <p:cNvPr id="49155" name="Rectangle 5"/>
          <p:cNvSpPr>
            <a:spLocks noChangeArrowheads="1"/>
          </p:cNvSpPr>
          <p:nvPr/>
        </p:nvSpPr>
        <p:spPr bwMode="auto">
          <a:xfrm>
            <a:off x="882650" y="1930400"/>
            <a:ext cx="7378700" cy="4710113"/>
          </a:xfrm>
          <a:prstGeom prst="rect">
            <a:avLst/>
          </a:prstGeom>
          <a:solidFill>
            <a:schemeClr val="bg1"/>
          </a:solidFill>
          <a:ln w="9525">
            <a:solidFill>
              <a:srgbClr val="8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altLang="ja-JP" sz="2000" b="1">
                <a:solidFill>
                  <a:schemeClr val="accent2"/>
                </a:solidFill>
                <a:latin typeface="Arial" pitchFamily="64" charset="0"/>
                <a:ea typeface="Arial" pitchFamily="64" charset="0"/>
                <a:cs typeface="Arial" pitchFamily="64" charset="0"/>
              </a:rPr>
              <a:t>- Kick angle :			19 mrad</a:t>
            </a:r>
          </a:p>
          <a:p>
            <a:r>
              <a:rPr lang="en-US" altLang="ja-JP" sz="2000" b="1">
                <a:solidFill>
                  <a:schemeClr val="accent2"/>
                </a:solidFill>
                <a:latin typeface="Arial" pitchFamily="64" charset="0"/>
                <a:ea typeface="Arial" pitchFamily="64" charset="0"/>
                <a:cs typeface="Arial" pitchFamily="64" charset="0"/>
              </a:rPr>
              <a:t>- Number of Kicker :		5</a:t>
            </a:r>
          </a:p>
          <a:p>
            <a:r>
              <a:rPr lang="en-US" altLang="ja-JP" sz="2000" b="1">
                <a:solidFill>
                  <a:schemeClr val="accent2"/>
                </a:solidFill>
                <a:latin typeface="Arial" pitchFamily="64" charset="0"/>
                <a:ea typeface="Arial" pitchFamily="64" charset="0"/>
                <a:cs typeface="Arial" pitchFamily="64" charset="0"/>
              </a:rPr>
              <a:t>- Kick angle / 1kicker :		3.8mrad</a:t>
            </a:r>
          </a:p>
          <a:p>
            <a:r>
              <a:rPr lang="en-US" altLang="ja-JP" sz="2000" b="1">
                <a:solidFill>
                  <a:schemeClr val="accent2"/>
                </a:solidFill>
                <a:latin typeface="Arial" pitchFamily="64" charset="0"/>
                <a:ea typeface="Arial" pitchFamily="64" charset="0"/>
                <a:cs typeface="Arial" pitchFamily="64" charset="0"/>
              </a:rPr>
              <a:t>- Field strength :		0.05818 Tesla</a:t>
            </a:r>
          </a:p>
          <a:p>
            <a:r>
              <a:rPr lang="en-US" altLang="ja-JP" sz="2000" b="1">
                <a:solidFill>
                  <a:schemeClr val="accent2"/>
                </a:solidFill>
                <a:latin typeface="Arial" pitchFamily="64" charset="0"/>
                <a:ea typeface="Arial" pitchFamily="64" charset="0"/>
                <a:cs typeface="Arial" pitchFamily="64" charset="0"/>
              </a:rPr>
              <a:t>- Aperture :			h=50 mm, w=150 mm</a:t>
            </a:r>
          </a:p>
          <a:p>
            <a:r>
              <a:rPr lang="en-US" altLang="ja-JP" sz="2000" b="1">
                <a:solidFill>
                  <a:schemeClr val="accent2"/>
                </a:solidFill>
                <a:latin typeface="Arial" pitchFamily="64" charset="0"/>
                <a:ea typeface="Arial" pitchFamily="64" charset="0"/>
                <a:cs typeface="Arial" pitchFamily="64" charset="0"/>
              </a:rPr>
              <a:t>- Impedance :			12.5 Ω</a:t>
            </a:r>
          </a:p>
          <a:p>
            <a:r>
              <a:rPr lang="en-US" altLang="ja-JP" sz="2000" b="1">
                <a:solidFill>
                  <a:schemeClr val="accent2"/>
                </a:solidFill>
                <a:latin typeface="Arial" pitchFamily="64" charset="0"/>
                <a:ea typeface="Arial" pitchFamily="64" charset="0"/>
                <a:cs typeface="Arial" pitchFamily="64" charset="0"/>
              </a:rPr>
              <a:t>- Number of cell / 1kicker :	14</a:t>
            </a:r>
          </a:p>
          <a:p>
            <a:r>
              <a:rPr lang="en-US" altLang="ja-JP" sz="2000" b="1">
                <a:solidFill>
                  <a:schemeClr val="accent2"/>
                </a:solidFill>
                <a:latin typeface="Arial" pitchFamily="64" charset="0"/>
                <a:ea typeface="Arial" pitchFamily="64" charset="0"/>
                <a:cs typeface="Arial" pitchFamily="64" charset="0"/>
              </a:rPr>
              <a:t>- Effective length / 1kicker :	0.42 m	</a:t>
            </a:r>
          </a:p>
          <a:p>
            <a:r>
              <a:rPr lang="en-US" altLang="ja-JP" sz="2000" b="1">
                <a:solidFill>
                  <a:srgbClr val="0000FF"/>
                </a:solidFill>
                <a:latin typeface="Arial" pitchFamily="64" charset="0"/>
                <a:ea typeface="Arial" pitchFamily="64" charset="0"/>
                <a:cs typeface="Arial" pitchFamily="64" charset="0"/>
              </a:rPr>
              <a:t>- Inductance / 1cell :		57 nH</a:t>
            </a:r>
          </a:p>
          <a:p>
            <a:r>
              <a:rPr lang="en-US" altLang="ja-JP" sz="2000" b="1">
                <a:solidFill>
                  <a:srgbClr val="0000FF"/>
                </a:solidFill>
                <a:latin typeface="Arial" pitchFamily="64" charset="0"/>
                <a:ea typeface="Arial" pitchFamily="64" charset="0"/>
                <a:cs typeface="Arial" pitchFamily="64" charset="0"/>
              </a:rPr>
              <a:t>- Capacitance / 1cell :		230 pF</a:t>
            </a:r>
          </a:p>
          <a:p>
            <a:r>
              <a:rPr lang="en-US" altLang="ja-JP" sz="2000" b="1">
                <a:solidFill>
                  <a:srgbClr val="0000FF"/>
                </a:solidFill>
                <a:latin typeface="Arial" pitchFamily="64" charset="0"/>
                <a:ea typeface="Arial" pitchFamily="64" charset="0"/>
                <a:cs typeface="Arial" pitchFamily="64" charset="0"/>
              </a:rPr>
              <a:t>- Propagation time / 1cell :	5.06 ns (including stray 25%)</a:t>
            </a:r>
          </a:p>
          <a:p>
            <a:r>
              <a:rPr lang="en-US" altLang="ja-JP" sz="2000" b="1">
                <a:solidFill>
                  <a:srgbClr val="0000FF"/>
                </a:solidFill>
                <a:latin typeface="Arial" pitchFamily="64" charset="0"/>
                <a:ea typeface="Arial" pitchFamily="64" charset="0"/>
                <a:cs typeface="Arial" pitchFamily="64" charset="0"/>
              </a:rPr>
              <a:t>- Propagation time / 1kicker :	70.81 ns</a:t>
            </a:r>
          </a:p>
          <a:p>
            <a:r>
              <a:rPr lang="en-US" altLang="ja-JP" sz="2000" b="1">
                <a:solidFill>
                  <a:schemeClr val="tx1"/>
                </a:solidFill>
                <a:latin typeface="Arial" pitchFamily="64" charset="0"/>
                <a:ea typeface="Arial" pitchFamily="64" charset="0"/>
                <a:cs typeface="Arial" pitchFamily="64" charset="0"/>
              </a:rPr>
              <a:t>- Charging voltage :		60 kV</a:t>
            </a:r>
          </a:p>
          <a:p>
            <a:r>
              <a:rPr lang="en-US" altLang="ja-JP" sz="2000" b="1">
                <a:solidFill>
                  <a:schemeClr val="tx1"/>
                </a:solidFill>
                <a:latin typeface="Arial" pitchFamily="64" charset="0"/>
                <a:ea typeface="Arial" pitchFamily="64" charset="0"/>
                <a:cs typeface="Arial" pitchFamily="64" charset="0"/>
              </a:rPr>
              <a:t>- Current : 			2400 A</a:t>
            </a:r>
          </a:p>
          <a:p>
            <a:r>
              <a:rPr lang="en-US" altLang="ja-JP" sz="2000" b="1">
                <a:solidFill>
                  <a:schemeClr val="tx1"/>
                </a:solidFill>
                <a:latin typeface="Arial" pitchFamily="64" charset="0"/>
                <a:ea typeface="Arial" pitchFamily="64" charset="0"/>
                <a:cs typeface="Arial" pitchFamily="64" charset="0"/>
              </a:rPr>
              <a:t>- Repetition :			1Hz ~ 100Hz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図 7" descr="tune-diagram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69988" y="1455738"/>
            <a:ext cx="6804025" cy="5402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03" name="Rectangle 6"/>
          <p:cNvSpPr>
            <a:spLocks noChangeArrowheads="1"/>
          </p:cNvSpPr>
          <p:nvPr/>
        </p:nvSpPr>
        <p:spPr bwMode="auto">
          <a:xfrm>
            <a:off x="6248400" y="0"/>
            <a:ext cx="2895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r>
              <a:rPr lang="en-US" altLang="ja-JP" sz="3200" b="1">
                <a:solidFill>
                  <a:schemeClr val="bg1"/>
                </a:solidFill>
                <a:latin typeface="Arial" pitchFamily="64" charset="0"/>
                <a:ea typeface="Arial" pitchFamily="64" charset="0"/>
                <a:cs typeface="Arial" pitchFamily="64" charset="0"/>
              </a:rPr>
              <a:t>Tune diagram</a:t>
            </a:r>
          </a:p>
        </p:txBody>
      </p:sp>
      <p:sp>
        <p:nvSpPr>
          <p:cNvPr id="6" name="円/楕円 5"/>
          <p:cNvSpPr/>
          <p:nvPr/>
        </p:nvSpPr>
        <p:spPr>
          <a:xfrm rot="21304350">
            <a:off x="4603750" y="3784600"/>
            <a:ext cx="546100" cy="769938"/>
          </a:xfrm>
          <a:prstGeom prst="ellipse">
            <a:avLst/>
          </a:prstGeom>
          <a:noFill/>
          <a:ln w="38100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>
              <a:ln>
                <a:solidFill>
                  <a:srgbClr val="800000"/>
                </a:solidFill>
              </a:ln>
              <a:solidFill>
                <a:srgbClr val="800000"/>
              </a:solidFill>
            </a:endParaRPr>
          </a:p>
        </p:txBody>
      </p:sp>
      <p:sp>
        <p:nvSpPr>
          <p:cNvPr id="51205" name="正方形/長方形 19"/>
          <p:cNvSpPr>
            <a:spLocks noChangeArrowheads="1"/>
          </p:cNvSpPr>
          <p:nvPr/>
        </p:nvSpPr>
        <p:spPr bwMode="auto">
          <a:xfrm>
            <a:off x="5867400" y="3581400"/>
            <a:ext cx="3200400" cy="4000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altLang="ja-JP" sz="2000" b="1">
                <a:solidFill>
                  <a:schemeClr val="accent2"/>
                </a:solidFill>
                <a:latin typeface="Arial" pitchFamily="64" charset="0"/>
                <a:ea typeface="Arial" pitchFamily="64" charset="0"/>
                <a:cs typeface="Arial" pitchFamily="64" charset="0"/>
              </a:rPr>
              <a:t>6th-order resonance line</a:t>
            </a:r>
          </a:p>
        </p:txBody>
      </p:sp>
      <p:cxnSp>
        <p:nvCxnSpPr>
          <p:cNvPr id="51206" name="直線矢印コネクタ 9"/>
          <p:cNvCxnSpPr>
            <a:cxnSpLocks noChangeShapeType="1"/>
          </p:cNvCxnSpPr>
          <p:nvPr/>
        </p:nvCxnSpPr>
        <p:spPr bwMode="auto">
          <a:xfrm rot="10800000">
            <a:off x="5715000" y="3505200"/>
            <a:ext cx="228600" cy="152400"/>
          </a:xfrm>
          <a:prstGeom prst="straightConnector1">
            <a:avLst/>
          </a:prstGeom>
          <a:noFill/>
          <a:ln w="19050">
            <a:solidFill>
              <a:srgbClr val="800000"/>
            </a:solidFill>
            <a:round/>
            <a:headEnd/>
            <a:tailEnd type="triangle" w="med" len="med"/>
          </a:ln>
        </p:spPr>
      </p:cxnSp>
      <p:sp>
        <p:nvSpPr>
          <p:cNvPr id="51207" name="正方形/長方形 19"/>
          <p:cNvSpPr>
            <a:spLocks noChangeArrowheads="1"/>
          </p:cNvSpPr>
          <p:nvPr/>
        </p:nvSpPr>
        <p:spPr bwMode="auto">
          <a:xfrm>
            <a:off x="990600" y="1676400"/>
            <a:ext cx="533400" cy="40005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altLang="ja-JP" sz="2000" b="1">
                <a:solidFill>
                  <a:schemeClr val="tx1"/>
                </a:solidFill>
                <a:latin typeface="Arial" pitchFamily="64" charset="0"/>
                <a:ea typeface="Arial" pitchFamily="64" charset="0"/>
                <a:cs typeface="Arial" pitchFamily="64" charset="0"/>
              </a:rPr>
              <a:t>Q</a:t>
            </a:r>
            <a:r>
              <a:rPr lang="en-US" altLang="ja-JP" sz="2000" b="1" baseline="-25000">
                <a:solidFill>
                  <a:schemeClr val="tx1"/>
                </a:solidFill>
                <a:latin typeface="Arial" pitchFamily="64" charset="0"/>
                <a:ea typeface="Arial" pitchFamily="64" charset="0"/>
                <a:cs typeface="Arial" pitchFamily="64" charset="0"/>
              </a:rPr>
              <a:t>y</a:t>
            </a:r>
          </a:p>
        </p:txBody>
      </p:sp>
      <p:sp>
        <p:nvSpPr>
          <p:cNvPr id="51208" name="正方形/長方形 19"/>
          <p:cNvSpPr>
            <a:spLocks noChangeArrowheads="1"/>
          </p:cNvSpPr>
          <p:nvPr/>
        </p:nvSpPr>
        <p:spPr bwMode="auto">
          <a:xfrm>
            <a:off x="7315200" y="6457950"/>
            <a:ext cx="609600" cy="40005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altLang="ja-JP" sz="2000" b="1">
                <a:solidFill>
                  <a:schemeClr val="tx1"/>
                </a:solidFill>
                <a:latin typeface="Arial" pitchFamily="64" charset="0"/>
                <a:ea typeface="Arial" pitchFamily="64" charset="0"/>
                <a:cs typeface="Arial" pitchFamily="64" charset="0"/>
              </a:rPr>
              <a:t>Q</a:t>
            </a:r>
            <a:r>
              <a:rPr lang="en-US" altLang="ja-JP" sz="2000" b="1" baseline="-25000">
                <a:solidFill>
                  <a:schemeClr val="tx1"/>
                </a:solidFill>
                <a:latin typeface="Arial" pitchFamily="64" charset="0"/>
                <a:ea typeface="Arial" pitchFamily="64" charset="0"/>
                <a:cs typeface="Arial" pitchFamily="64" charset="0"/>
              </a:rPr>
              <a:t>x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サブタイトル 2"/>
          <p:cNvSpPr txBox="1">
            <a:spLocks/>
          </p:cNvSpPr>
          <p:nvPr/>
        </p:nvSpPr>
        <p:spPr>
          <a:xfrm>
            <a:off x="492125" y="1893888"/>
            <a:ext cx="8151813" cy="1704975"/>
          </a:xfrm>
          <a:prstGeom prst="rect">
            <a:avLst/>
          </a:prstGeom>
          <a:solidFill>
            <a:srgbClr val="FFFFFF"/>
          </a:solidFill>
          <a:ln>
            <a:solidFill>
              <a:schemeClr val="accent6"/>
            </a:solidFill>
          </a:ln>
        </p:spPr>
        <p:txBody>
          <a:bodyPr/>
          <a:lstStyle/>
          <a:p>
            <a:pPr defTabSz="457200" fontAlgn="auto">
              <a:spcBef>
                <a:spcPct val="20000"/>
              </a:spcBef>
              <a:spcAft>
                <a:spcPts val="0"/>
              </a:spcAft>
              <a:buFont typeface="Arial"/>
              <a:buNone/>
              <a:defRPr/>
            </a:pPr>
            <a:r>
              <a:rPr lang="en-US" altLang="ja-JP" sz="2000" b="1" u="sng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Principle and methods</a:t>
            </a:r>
          </a:p>
          <a:p>
            <a:pPr defTabSz="457200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altLang="ja-JP" sz="1800" b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 Rigidity of atomic cluster can be matched to Rare-RI in the storage ring.</a:t>
            </a:r>
          </a:p>
          <a:p>
            <a:pPr defTabSz="457200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altLang="ja-JP" sz="1800" b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 By the cluster we can measure the flight length.</a:t>
            </a:r>
          </a:p>
          <a:p>
            <a:pPr defTabSz="457200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altLang="ja-JP" sz="1800" b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 If we measure the flight length with 10</a:t>
            </a:r>
            <a:r>
              <a:rPr lang="en-US" altLang="ja-JP" sz="1800" b="1" baseline="30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-6</a:t>
            </a:r>
            <a:r>
              <a:rPr lang="en-US" altLang="ja-JP" sz="1800" b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we can determine the magnetic </a:t>
            </a:r>
          </a:p>
          <a:p>
            <a:pPr defTabSz="457200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altLang="ja-JP" sz="1800" b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field with 10</a:t>
            </a:r>
            <a:r>
              <a:rPr lang="en-US" altLang="ja-JP" sz="1800" b="1" baseline="30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-6</a:t>
            </a:r>
            <a:r>
              <a:rPr lang="en-US" altLang="ja-JP" sz="1800" b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in the storage ring. </a:t>
            </a:r>
            <a:endParaRPr lang="ja-JP" altLang="en-US" sz="1800" b="1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7" name="サブタイトル 2"/>
          <p:cNvSpPr txBox="1">
            <a:spLocks/>
          </p:cNvSpPr>
          <p:nvPr/>
        </p:nvSpPr>
        <p:spPr>
          <a:xfrm>
            <a:off x="17463" y="5370513"/>
            <a:ext cx="6027737" cy="1470025"/>
          </a:xfrm>
          <a:prstGeom prst="rect">
            <a:avLst/>
          </a:prstGeom>
          <a:solidFill>
            <a:srgbClr val="FFFFFF"/>
          </a:solidFill>
          <a:ln>
            <a:solidFill>
              <a:srgbClr val="8A0006"/>
            </a:solidFill>
          </a:ln>
        </p:spPr>
        <p:txBody>
          <a:bodyPr/>
          <a:lstStyle/>
          <a:p>
            <a:pPr defTabSz="457200" fontAlgn="auto">
              <a:spcBef>
                <a:spcPct val="20000"/>
              </a:spcBef>
              <a:spcAft>
                <a:spcPts val="0"/>
              </a:spcAft>
              <a:buFont typeface="Arial"/>
              <a:buNone/>
              <a:defRPr/>
            </a:pPr>
            <a:r>
              <a:rPr lang="en-US" altLang="ja-JP" sz="2000" b="1" u="sng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R&amp;D items</a:t>
            </a:r>
          </a:p>
          <a:p>
            <a:pPr defTabSz="457200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altLang="ja-JP" sz="1800" b="1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- Production of large sized clusters (</a:t>
            </a:r>
            <a:r>
              <a:rPr lang="en-US" altLang="ja-JP" sz="1800" b="1" dirty="0" err="1">
                <a:solidFill>
                  <a:srgbClr val="000000"/>
                </a:solidFill>
                <a:latin typeface="+mn-lt"/>
              </a:rPr>
              <a:t>Cu</a:t>
            </a:r>
            <a:r>
              <a:rPr lang="en-US" altLang="ja-JP" sz="1800" b="1" baseline="-25000" dirty="0" err="1">
                <a:solidFill>
                  <a:srgbClr val="000000"/>
                </a:solidFill>
                <a:latin typeface="+mn-lt"/>
              </a:rPr>
              <a:t>n</a:t>
            </a:r>
            <a:r>
              <a:rPr lang="en-US" altLang="ja-JP" sz="1800" b="1" baseline="-25000" dirty="0">
                <a:solidFill>
                  <a:srgbClr val="000000"/>
                </a:solidFill>
                <a:latin typeface="+mn-lt"/>
              </a:rPr>
              <a:t>=800</a:t>
            </a:r>
            <a:r>
              <a:rPr lang="en-US" altLang="ja-JP" sz="1800" b="1" dirty="0">
                <a:solidFill>
                  <a:srgbClr val="000000"/>
                </a:solidFill>
                <a:latin typeface="+mn-lt"/>
              </a:rPr>
              <a:t> or </a:t>
            </a:r>
            <a:r>
              <a:rPr lang="en-US" altLang="ja-JP" sz="1800" b="1" dirty="0" err="1">
                <a:solidFill>
                  <a:srgbClr val="000000"/>
                </a:solidFill>
                <a:latin typeface="+mn-lt"/>
              </a:rPr>
              <a:t>W</a:t>
            </a:r>
            <a:r>
              <a:rPr lang="en-US" altLang="ja-JP" sz="1800" b="1" baseline="-25000" dirty="0" err="1">
                <a:solidFill>
                  <a:srgbClr val="000000"/>
                </a:solidFill>
                <a:latin typeface="+mn-lt"/>
              </a:rPr>
              <a:t>n</a:t>
            </a:r>
            <a:r>
              <a:rPr lang="en-US" altLang="ja-JP" sz="1800" b="1" baseline="-25000" dirty="0">
                <a:solidFill>
                  <a:srgbClr val="000000"/>
                </a:solidFill>
                <a:latin typeface="+mn-lt"/>
              </a:rPr>
              <a:t>=300</a:t>
            </a:r>
            <a:r>
              <a:rPr lang="en-US" altLang="ja-JP" sz="1800" b="1" dirty="0">
                <a:solidFill>
                  <a:srgbClr val="000000"/>
                </a:solidFill>
                <a:latin typeface="+mn-lt"/>
              </a:rPr>
              <a:t>). </a:t>
            </a:r>
            <a:endParaRPr lang="en-US" altLang="ja-JP" sz="1800" b="1" dirty="0">
              <a:solidFill>
                <a:srgbClr val="000000"/>
              </a:solidFill>
              <a:latin typeface="+mn-lt"/>
              <a:ea typeface="+mn-ea"/>
              <a:cs typeface="+mn-cs"/>
            </a:endParaRPr>
          </a:p>
          <a:p>
            <a:pPr defTabSz="457200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altLang="ja-JP" sz="1800" b="1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- Realizing a good timing resolution (&lt;10</a:t>
            </a:r>
            <a:r>
              <a:rPr lang="en-US" altLang="ja-JP" sz="1800" b="1" baseline="3000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-6</a:t>
            </a:r>
            <a:r>
              <a:rPr lang="en-US" altLang="ja-JP" sz="1800" b="1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).</a:t>
            </a:r>
          </a:p>
          <a:p>
            <a:pPr defTabSz="457200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altLang="ja-JP" sz="1800" b="1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- Realizing stable (&lt;10</a:t>
            </a:r>
            <a:r>
              <a:rPr lang="en-US" altLang="ja-JP" sz="1800" b="1" baseline="3000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-6</a:t>
            </a:r>
            <a:r>
              <a:rPr lang="en-US" altLang="ja-JP" sz="1800" b="1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) high-voltage system.</a:t>
            </a:r>
          </a:p>
        </p:txBody>
      </p:sp>
      <p:sp>
        <p:nvSpPr>
          <p:cNvPr id="52228" name="Rectangle 6"/>
          <p:cNvSpPr>
            <a:spLocks noChangeArrowheads="1"/>
          </p:cNvSpPr>
          <p:nvPr/>
        </p:nvSpPr>
        <p:spPr bwMode="auto">
          <a:xfrm>
            <a:off x="2667000" y="0"/>
            <a:ext cx="6477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r>
              <a:rPr lang="en-US" altLang="ja-JP" sz="3200" b="1">
                <a:solidFill>
                  <a:srgbClr val="FFFFFF"/>
                </a:solidFill>
                <a:latin typeface="Arial" pitchFamily="64" charset="0"/>
                <a:ea typeface="Arial" pitchFamily="64" charset="0"/>
                <a:cs typeface="Arial" pitchFamily="64" charset="0"/>
              </a:rPr>
              <a:t>How to check the isochronism ?</a:t>
            </a:r>
          </a:p>
        </p:txBody>
      </p:sp>
      <p:sp>
        <p:nvSpPr>
          <p:cNvPr id="10" name="タイトル 1"/>
          <p:cNvSpPr txBox="1">
            <a:spLocks/>
          </p:cNvSpPr>
          <p:nvPr/>
        </p:nvSpPr>
        <p:spPr>
          <a:xfrm>
            <a:off x="2268538" y="1143000"/>
            <a:ext cx="5953125" cy="715963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defTabSz="457200" fontAlgn="auto">
              <a:spcAft>
                <a:spcPts val="0"/>
              </a:spcAft>
              <a:defRPr/>
            </a:pPr>
            <a:r>
              <a:rPr lang="en-US" altLang="ja-JP" sz="2000" b="1" dirty="0">
                <a:solidFill>
                  <a:schemeClr val="accent6"/>
                </a:solidFill>
                <a:latin typeface="+mn-lt"/>
                <a:ea typeface="+mj-ea"/>
                <a:cs typeface="+mj-cs"/>
              </a:rPr>
              <a:t>- Development of Cluster ion-source</a:t>
            </a:r>
          </a:p>
          <a:p>
            <a:pPr defTabSz="457200" fontAlgn="auto">
              <a:spcAft>
                <a:spcPts val="0"/>
              </a:spcAft>
              <a:defRPr/>
            </a:pPr>
            <a:r>
              <a:rPr lang="en-US" altLang="ja-JP" sz="2000" b="1" dirty="0">
                <a:solidFill>
                  <a:schemeClr val="accent6"/>
                </a:solidFill>
                <a:latin typeface="+mn-lt"/>
                <a:ea typeface="+mj-ea"/>
                <a:cs typeface="+mj-cs"/>
              </a:rPr>
              <a:t>				as the calibrator of Rare-RI Ring</a:t>
            </a:r>
            <a:endParaRPr lang="ja-JP" altLang="en-US" sz="2000" b="1" dirty="0">
              <a:solidFill>
                <a:schemeClr val="accent6"/>
              </a:solidFill>
              <a:latin typeface="+mn-lt"/>
              <a:ea typeface="+mj-ea"/>
              <a:cs typeface="+mj-cs"/>
            </a:endParaRPr>
          </a:p>
        </p:txBody>
      </p:sp>
      <p:grpSp>
        <p:nvGrpSpPr>
          <p:cNvPr id="52230" name="図形グループ 73"/>
          <p:cNvGrpSpPr>
            <a:grpSpLocks/>
          </p:cNvGrpSpPr>
          <p:nvPr/>
        </p:nvGrpSpPr>
        <p:grpSpPr bwMode="auto">
          <a:xfrm>
            <a:off x="2527300" y="3654425"/>
            <a:ext cx="6591300" cy="2082800"/>
            <a:chOff x="2552699" y="3653896"/>
            <a:chExt cx="6591301" cy="2083982"/>
          </a:xfrm>
        </p:grpSpPr>
        <p:sp>
          <p:nvSpPr>
            <p:cNvPr id="52231" name="Rectangle 4"/>
            <p:cNvSpPr>
              <a:spLocks noChangeArrowheads="1"/>
            </p:cNvSpPr>
            <p:nvPr/>
          </p:nvSpPr>
          <p:spPr bwMode="auto">
            <a:xfrm>
              <a:off x="8078787" y="4078288"/>
              <a:ext cx="1065213" cy="1219200"/>
            </a:xfrm>
            <a:prstGeom prst="rect">
              <a:avLst/>
            </a:prstGeom>
            <a:solidFill>
              <a:srgbClr val="CCECFF"/>
            </a:solidFill>
            <a:ln w="9525">
              <a:noFill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52232" name="Rectangle 5"/>
            <p:cNvSpPr>
              <a:spLocks noChangeArrowheads="1"/>
            </p:cNvSpPr>
            <p:nvPr/>
          </p:nvSpPr>
          <p:spPr bwMode="auto">
            <a:xfrm>
              <a:off x="3973512" y="4078288"/>
              <a:ext cx="4102100" cy="1219200"/>
            </a:xfrm>
            <a:prstGeom prst="rect">
              <a:avLst/>
            </a:prstGeom>
            <a:solidFill>
              <a:srgbClr val="CCECFF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52233" name="Rectangle 6"/>
            <p:cNvSpPr>
              <a:spLocks noChangeArrowheads="1"/>
            </p:cNvSpPr>
            <p:nvPr/>
          </p:nvSpPr>
          <p:spPr bwMode="auto">
            <a:xfrm>
              <a:off x="3973512" y="4341813"/>
              <a:ext cx="3117850" cy="747712"/>
            </a:xfrm>
            <a:prstGeom prst="rect">
              <a:avLst/>
            </a:prstGeom>
            <a:solidFill>
              <a:srgbClr val="00E4A8"/>
            </a:solidFill>
            <a:ln w="28440">
              <a:solidFill>
                <a:srgbClr val="333399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52234" name="Rectangle 7"/>
            <p:cNvSpPr>
              <a:spLocks noChangeArrowheads="1"/>
            </p:cNvSpPr>
            <p:nvPr/>
          </p:nvSpPr>
          <p:spPr bwMode="auto">
            <a:xfrm>
              <a:off x="2552699" y="4660900"/>
              <a:ext cx="2965450" cy="88900"/>
            </a:xfrm>
            <a:prstGeom prst="rect">
              <a:avLst/>
            </a:prstGeom>
            <a:solidFill>
              <a:srgbClr val="3399FF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52235" name="Rectangle 8"/>
            <p:cNvSpPr>
              <a:spLocks noChangeArrowheads="1"/>
            </p:cNvSpPr>
            <p:nvPr/>
          </p:nvSpPr>
          <p:spPr bwMode="auto">
            <a:xfrm>
              <a:off x="5518149" y="4572000"/>
              <a:ext cx="96838" cy="263525"/>
            </a:xfrm>
            <a:prstGeom prst="rect">
              <a:avLst/>
            </a:prstGeom>
            <a:solidFill>
              <a:srgbClr val="3399FF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52236" name="Rectangle 9"/>
            <p:cNvSpPr>
              <a:spLocks noChangeArrowheads="1"/>
            </p:cNvSpPr>
            <p:nvPr/>
          </p:nvSpPr>
          <p:spPr bwMode="auto">
            <a:xfrm>
              <a:off x="7042149" y="4646613"/>
              <a:ext cx="88900" cy="117475"/>
            </a:xfrm>
            <a:prstGeom prst="rect">
              <a:avLst/>
            </a:prstGeom>
            <a:solidFill>
              <a:srgbClr val="00E4A8"/>
            </a:solidFill>
            <a:ln w="9525">
              <a:noFill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52237" name="Rectangle 10"/>
            <p:cNvSpPr>
              <a:spLocks noChangeArrowheads="1"/>
            </p:cNvSpPr>
            <p:nvPr/>
          </p:nvSpPr>
          <p:spPr bwMode="auto">
            <a:xfrm>
              <a:off x="8007349" y="4625975"/>
              <a:ext cx="88900" cy="174625"/>
            </a:xfrm>
            <a:prstGeom prst="rect">
              <a:avLst/>
            </a:prstGeom>
            <a:solidFill>
              <a:srgbClr val="CCECFF"/>
            </a:solidFill>
            <a:ln w="9525">
              <a:noFill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52238" name="Line 11"/>
            <p:cNvSpPr>
              <a:spLocks noChangeShapeType="1"/>
            </p:cNvSpPr>
            <p:nvPr/>
          </p:nvSpPr>
          <p:spPr bwMode="auto">
            <a:xfrm flipH="1">
              <a:off x="7894637" y="4600575"/>
              <a:ext cx="184150" cy="88900"/>
            </a:xfrm>
            <a:prstGeom prst="line">
              <a:avLst/>
            </a:prstGeom>
            <a:noFill/>
            <a:ln w="12600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52239" name="Line 12"/>
            <p:cNvSpPr>
              <a:spLocks noChangeShapeType="1"/>
            </p:cNvSpPr>
            <p:nvPr/>
          </p:nvSpPr>
          <p:spPr bwMode="auto">
            <a:xfrm flipH="1" flipV="1">
              <a:off x="7902574" y="4721225"/>
              <a:ext cx="184150" cy="92075"/>
            </a:xfrm>
            <a:prstGeom prst="line">
              <a:avLst/>
            </a:prstGeom>
            <a:noFill/>
            <a:ln w="12600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grpSp>
          <p:nvGrpSpPr>
            <p:cNvPr id="52240" name="Group 13"/>
            <p:cNvGrpSpPr>
              <a:grpSpLocks/>
            </p:cNvGrpSpPr>
            <p:nvPr/>
          </p:nvGrpSpPr>
          <p:grpSpPr bwMode="auto">
            <a:xfrm>
              <a:off x="5703887" y="4603750"/>
              <a:ext cx="288925" cy="177800"/>
              <a:chOff x="2965" y="3316"/>
              <a:chExt cx="182" cy="112"/>
            </a:xfrm>
          </p:grpSpPr>
          <p:sp>
            <p:nvSpPr>
              <p:cNvPr id="52283" name="Oval 14"/>
              <p:cNvSpPr>
                <a:spLocks noChangeArrowheads="1"/>
              </p:cNvSpPr>
              <p:nvPr/>
            </p:nvSpPr>
            <p:spPr bwMode="auto">
              <a:xfrm>
                <a:off x="2971" y="3334"/>
                <a:ext cx="29" cy="28"/>
              </a:xfrm>
              <a:prstGeom prst="ellipse">
                <a:avLst/>
              </a:prstGeom>
              <a:solidFill>
                <a:srgbClr val="FF0000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52284" name="Oval 15"/>
              <p:cNvSpPr>
                <a:spLocks noChangeArrowheads="1"/>
              </p:cNvSpPr>
              <p:nvPr/>
            </p:nvSpPr>
            <p:spPr bwMode="auto">
              <a:xfrm>
                <a:off x="2965" y="3400"/>
                <a:ext cx="29" cy="28"/>
              </a:xfrm>
              <a:prstGeom prst="ellipse">
                <a:avLst/>
              </a:prstGeom>
              <a:solidFill>
                <a:srgbClr val="FF0000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52285" name="Oval 16"/>
              <p:cNvSpPr>
                <a:spLocks noChangeArrowheads="1"/>
              </p:cNvSpPr>
              <p:nvPr/>
            </p:nvSpPr>
            <p:spPr bwMode="auto">
              <a:xfrm>
                <a:off x="3027" y="3316"/>
                <a:ext cx="29" cy="28"/>
              </a:xfrm>
              <a:prstGeom prst="ellipse">
                <a:avLst/>
              </a:prstGeom>
              <a:solidFill>
                <a:srgbClr val="FF0000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52286" name="Oval 17"/>
              <p:cNvSpPr>
                <a:spLocks noChangeArrowheads="1"/>
              </p:cNvSpPr>
              <p:nvPr/>
            </p:nvSpPr>
            <p:spPr bwMode="auto">
              <a:xfrm>
                <a:off x="3029" y="3391"/>
                <a:ext cx="29" cy="28"/>
              </a:xfrm>
              <a:prstGeom prst="ellipse">
                <a:avLst/>
              </a:prstGeom>
              <a:solidFill>
                <a:srgbClr val="FF0000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52287" name="Oval 18"/>
              <p:cNvSpPr>
                <a:spLocks noChangeArrowheads="1"/>
              </p:cNvSpPr>
              <p:nvPr/>
            </p:nvSpPr>
            <p:spPr bwMode="auto">
              <a:xfrm>
                <a:off x="3054" y="3393"/>
                <a:ext cx="29" cy="28"/>
              </a:xfrm>
              <a:prstGeom prst="ellipse">
                <a:avLst/>
              </a:prstGeom>
              <a:solidFill>
                <a:srgbClr val="FF0000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52288" name="Oval 19"/>
              <p:cNvSpPr>
                <a:spLocks noChangeArrowheads="1"/>
              </p:cNvSpPr>
              <p:nvPr/>
            </p:nvSpPr>
            <p:spPr bwMode="auto">
              <a:xfrm>
                <a:off x="3109" y="3352"/>
                <a:ext cx="29" cy="28"/>
              </a:xfrm>
              <a:prstGeom prst="ellipse">
                <a:avLst/>
              </a:prstGeom>
              <a:solidFill>
                <a:srgbClr val="FF0000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52289" name="Oval 20"/>
              <p:cNvSpPr>
                <a:spLocks noChangeArrowheads="1"/>
              </p:cNvSpPr>
              <p:nvPr/>
            </p:nvSpPr>
            <p:spPr bwMode="auto">
              <a:xfrm>
                <a:off x="3096" y="3371"/>
                <a:ext cx="29" cy="28"/>
              </a:xfrm>
              <a:prstGeom prst="ellipse">
                <a:avLst/>
              </a:prstGeom>
              <a:solidFill>
                <a:srgbClr val="FF0000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52290" name="Oval 21"/>
              <p:cNvSpPr>
                <a:spLocks noChangeArrowheads="1"/>
              </p:cNvSpPr>
              <p:nvPr/>
            </p:nvSpPr>
            <p:spPr bwMode="auto">
              <a:xfrm>
                <a:off x="3118" y="3375"/>
                <a:ext cx="29" cy="28"/>
              </a:xfrm>
              <a:prstGeom prst="ellipse">
                <a:avLst/>
              </a:prstGeom>
              <a:solidFill>
                <a:srgbClr val="FF0000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</p:grpSp>
        <p:grpSp>
          <p:nvGrpSpPr>
            <p:cNvPr id="52241" name="Group 22"/>
            <p:cNvGrpSpPr>
              <a:grpSpLocks/>
            </p:cNvGrpSpPr>
            <p:nvPr/>
          </p:nvGrpSpPr>
          <p:grpSpPr bwMode="auto">
            <a:xfrm>
              <a:off x="7324724" y="4600575"/>
              <a:ext cx="230188" cy="192087"/>
              <a:chOff x="3986" y="3314"/>
              <a:chExt cx="145" cy="121"/>
            </a:xfrm>
          </p:grpSpPr>
          <p:sp>
            <p:nvSpPr>
              <p:cNvPr id="52271" name="Oval 23"/>
              <p:cNvSpPr>
                <a:spLocks noChangeArrowheads="1"/>
              </p:cNvSpPr>
              <p:nvPr/>
            </p:nvSpPr>
            <p:spPr bwMode="auto">
              <a:xfrm>
                <a:off x="3986" y="3360"/>
                <a:ext cx="42" cy="37"/>
              </a:xfrm>
              <a:prstGeom prst="ellipse">
                <a:avLst/>
              </a:prstGeom>
              <a:solidFill>
                <a:srgbClr val="333399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52272" name="Oval 24"/>
              <p:cNvSpPr>
                <a:spLocks noChangeArrowheads="1"/>
              </p:cNvSpPr>
              <p:nvPr/>
            </p:nvSpPr>
            <p:spPr bwMode="auto">
              <a:xfrm>
                <a:off x="4088" y="3319"/>
                <a:ext cx="42" cy="37"/>
              </a:xfrm>
              <a:prstGeom prst="ellipse">
                <a:avLst/>
              </a:prstGeom>
              <a:solidFill>
                <a:srgbClr val="333399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52273" name="Oval 25"/>
              <p:cNvSpPr>
                <a:spLocks noChangeArrowheads="1"/>
              </p:cNvSpPr>
              <p:nvPr/>
            </p:nvSpPr>
            <p:spPr bwMode="auto">
              <a:xfrm>
                <a:off x="4000" y="3389"/>
                <a:ext cx="42" cy="37"/>
              </a:xfrm>
              <a:prstGeom prst="ellipse">
                <a:avLst/>
              </a:prstGeom>
              <a:solidFill>
                <a:srgbClr val="333399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52274" name="Oval 26"/>
              <p:cNvSpPr>
                <a:spLocks noChangeArrowheads="1"/>
              </p:cNvSpPr>
              <p:nvPr/>
            </p:nvSpPr>
            <p:spPr bwMode="auto">
              <a:xfrm>
                <a:off x="4010" y="3334"/>
                <a:ext cx="42" cy="37"/>
              </a:xfrm>
              <a:prstGeom prst="ellipse">
                <a:avLst/>
              </a:prstGeom>
              <a:solidFill>
                <a:srgbClr val="333399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52275" name="Oval 27"/>
              <p:cNvSpPr>
                <a:spLocks noChangeArrowheads="1"/>
              </p:cNvSpPr>
              <p:nvPr/>
            </p:nvSpPr>
            <p:spPr bwMode="auto">
              <a:xfrm>
                <a:off x="4024" y="3369"/>
                <a:ext cx="42" cy="37"/>
              </a:xfrm>
              <a:prstGeom prst="ellipse">
                <a:avLst/>
              </a:prstGeom>
              <a:solidFill>
                <a:srgbClr val="333399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52276" name="Oval 28"/>
              <p:cNvSpPr>
                <a:spLocks noChangeArrowheads="1"/>
              </p:cNvSpPr>
              <p:nvPr/>
            </p:nvSpPr>
            <p:spPr bwMode="auto">
              <a:xfrm>
                <a:off x="4037" y="3398"/>
                <a:ext cx="42" cy="37"/>
              </a:xfrm>
              <a:prstGeom prst="ellipse">
                <a:avLst/>
              </a:prstGeom>
              <a:solidFill>
                <a:srgbClr val="333399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52277" name="Oval 29"/>
              <p:cNvSpPr>
                <a:spLocks noChangeArrowheads="1"/>
              </p:cNvSpPr>
              <p:nvPr/>
            </p:nvSpPr>
            <p:spPr bwMode="auto">
              <a:xfrm>
                <a:off x="4051" y="3340"/>
                <a:ext cx="42" cy="37"/>
              </a:xfrm>
              <a:prstGeom prst="ellipse">
                <a:avLst/>
              </a:prstGeom>
              <a:solidFill>
                <a:srgbClr val="333399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52278" name="Oval 30"/>
              <p:cNvSpPr>
                <a:spLocks noChangeArrowheads="1"/>
              </p:cNvSpPr>
              <p:nvPr/>
            </p:nvSpPr>
            <p:spPr bwMode="auto">
              <a:xfrm>
                <a:off x="4030" y="3363"/>
                <a:ext cx="42" cy="37"/>
              </a:xfrm>
              <a:prstGeom prst="ellipse">
                <a:avLst/>
              </a:prstGeom>
              <a:solidFill>
                <a:srgbClr val="333399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52279" name="Oval 31"/>
              <p:cNvSpPr>
                <a:spLocks noChangeArrowheads="1"/>
              </p:cNvSpPr>
              <p:nvPr/>
            </p:nvSpPr>
            <p:spPr bwMode="auto">
              <a:xfrm>
                <a:off x="4064" y="3369"/>
                <a:ext cx="42" cy="37"/>
              </a:xfrm>
              <a:prstGeom prst="ellipse">
                <a:avLst/>
              </a:prstGeom>
              <a:solidFill>
                <a:srgbClr val="333399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52280" name="Oval 32"/>
              <p:cNvSpPr>
                <a:spLocks noChangeArrowheads="1"/>
              </p:cNvSpPr>
              <p:nvPr/>
            </p:nvSpPr>
            <p:spPr bwMode="auto">
              <a:xfrm>
                <a:off x="4048" y="3314"/>
                <a:ext cx="42" cy="37"/>
              </a:xfrm>
              <a:prstGeom prst="ellipse">
                <a:avLst/>
              </a:prstGeom>
              <a:solidFill>
                <a:srgbClr val="333399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52281" name="Oval 33"/>
              <p:cNvSpPr>
                <a:spLocks noChangeArrowheads="1"/>
              </p:cNvSpPr>
              <p:nvPr/>
            </p:nvSpPr>
            <p:spPr bwMode="auto">
              <a:xfrm>
                <a:off x="4089" y="3349"/>
                <a:ext cx="42" cy="37"/>
              </a:xfrm>
              <a:prstGeom prst="ellipse">
                <a:avLst/>
              </a:prstGeom>
              <a:solidFill>
                <a:srgbClr val="333399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52282" name="Oval 34"/>
              <p:cNvSpPr>
                <a:spLocks noChangeArrowheads="1"/>
              </p:cNvSpPr>
              <p:nvPr/>
            </p:nvSpPr>
            <p:spPr bwMode="auto">
              <a:xfrm>
                <a:off x="4075" y="3396"/>
                <a:ext cx="42" cy="37"/>
              </a:xfrm>
              <a:prstGeom prst="ellipse">
                <a:avLst/>
              </a:prstGeom>
              <a:solidFill>
                <a:srgbClr val="333399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</p:grpSp>
        <p:grpSp>
          <p:nvGrpSpPr>
            <p:cNvPr id="52242" name="Group 35"/>
            <p:cNvGrpSpPr>
              <a:grpSpLocks/>
            </p:cNvGrpSpPr>
            <p:nvPr/>
          </p:nvGrpSpPr>
          <p:grpSpPr bwMode="auto">
            <a:xfrm>
              <a:off x="6084887" y="4614863"/>
              <a:ext cx="182563" cy="169862"/>
              <a:chOff x="3205" y="3323"/>
              <a:chExt cx="115" cy="107"/>
            </a:xfrm>
          </p:grpSpPr>
          <p:sp>
            <p:nvSpPr>
              <p:cNvPr id="52265" name="Oval 36"/>
              <p:cNvSpPr>
                <a:spLocks noChangeArrowheads="1"/>
              </p:cNvSpPr>
              <p:nvPr/>
            </p:nvSpPr>
            <p:spPr bwMode="auto">
              <a:xfrm>
                <a:off x="3225" y="3350"/>
                <a:ext cx="43" cy="39"/>
              </a:xfrm>
              <a:prstGeom prst="ellipse">
                <a:avLst/>
              </a:prstGeom>
              <a:solidFill>
                <a:srgbClr val="FFCF01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52266" name="Oval 37"/>
              <p:cNvSpPr>
                <a:spLocks noChangeArrowheads="1"/>
              </p:cNvSpPr>
              <p:nvPr/>
            </p:nvSpPr>
            <p:spPr bwMode="auto">
              <a:xfrm>
                <a:off x="3205" y="3375"/>
                <a:ext cx="43" cy="39"/>
              </a:xfrm>
              <a:prstGeom prst="ellipse">
                <a:avLst/>
              </a:prstGeom>
              <a:solidFill>
                <a:srgbClr val="FFCF01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52267" name="Oval 38"/>
              <p:cNvSpPr>
                <a:spLocks noChangeArrowheads="1"/>
              </p:cNvSpPr>
              <p:nvPr/>
            </p:nvSpPr>
            <p:spPr bwMode="auto">
              <a:xfrm>
                <a:off x="3239" y="3381"/>
                <a:ext cx="43" cy="39"/>
              </a:xfrm>
              <a:prstGeom prst="ellipse">
                <a:avLst/>
              </a:prstGeom>
              <a:solidFill>
                <a:srgbClr val="FFCF01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52268" name="Oval 39"/>
              <p:cNvSpPr>
                <a:spLocks noChangeArrowheads="1"/>
              </p:cNvSpPr>
              <p:nvPr/>
            </p:nvSpPr>
            <p:spPr bwMode="auto">
              <a:xfrm>
                <a:off x="3250" y="3323"/>
                <a:ext cx="43" cy="39"/>
              </a:xfrm>
              <a:prstGeom prst="ellipse">
                <a:avLst/>
              </a:prstGeom>
              <a:solidFill>
                <a:srgbClr val="FFCF01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52269" name="Oval 40"/>
              <p:cNvSpPr>
                <a:spLocks noChangeArrowheads="1"/>
              </p:cNvSpPr>
              <p:nvPr/>
            </p:nvSpPr>
            <p:spPr bwMode="auto">
              <a:xfrm>
                <a:off x="3263" y="3360"/>
                <a:ext cx="43" cy="39"/>
              </a:xfrm>
              <a:prstGeom prst="ellipse">
                <a:avLst/>
              </a:prstGeom>
              <a:solidFill>
                <a:srgbClr val="FFCF01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52270" name="Oval 41"/>
              <p:cNvSpPr>
                <a:spLocks noChangeArrowheads="1"/>
              </p:cNvSpPr>
              <p:nvPr/>
            </p:nvSpPr>
            <p:spPr bwMode="auto">
              <a:xfrm>
                <a:off x="3277" y="3391"/>
                <a:ext cx="43" cy="39"/>
              </a:xfrm>
              <a:prstGeom prst="ellipse">
                <a:avLst/>
              </a:prstGeom>
              <a:solidFill>
                <a:srgbClr val="FFCF01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</p:grpSp>
        <p:grpSp>
          <p:nvGrpSpPr>
            <p:cNvPr id="52243" name="Group 42"/>
            <p:cNvGrpSpPr>
              <a:grpSpLocks/>
            </p:cNvGrpSpPr>
            <p:nvPr/>
          </p:nvGrpSpPr>
          <p:grpSpPr bwMode="auto">
            <a:xfrm>
              <a:off x="6591299" y="4614863"/>
              <a:ext cx="230188" cy="192087"/>
              <a:chOff x="3524" y="3323"/>
              <a:chExt cx="145" cy="121"/>
            </a:xfrm>
          </p:grpSpPr>
          <p:sp>
            <p:nvSpPr>
              <p:cNvPr id="52253" name="Oval 43"/>
              <p:cNvSpPr>
                <a:spLocks noChangeArrowheads="1"/>
              </p:cNvSpPr>
              <p:nvPr/>
            </p:nvSpPr>
            <p:spPr bwMode="auto">
              <a:xfrm>
                <a:off x="3524" y="3369"/>
                <a:ext cx="42" cy="37"/>
              </a:xfrm>
              <a:prstGeom prst="ellipse">
                <a:avLst/>
              </a:prstGeom>
              <a:solidFill>
                <a:srgbClr val="333399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52254" name="Oval 44"/>
              <p:cNvSpPr>
                <a:spLocks noChangeArrowheads="1"/>
              </p:cNvSpPr>
              <p:nvPr/>
            </p:nvSpPr>
            <p:spPr bwMode="auto">
              <a:xfrm>
                <a:off x="3626" y="3328"/>
                <a:ext cx="42" cy="37"/>
              </a:xfrm>
              <a:prstGeom prst="ellipse">
                <a:avLst/>
              </a:prstGeom>
              <a:solidFill>
                <a:srgbClr val="333399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52255" name="Oval 45"/>
              <p:cNvSpPr>
                <a:spLocks noChangeArrowheads="1"/>
              </p:cNvSpPr>
              <p:nvPr/>
            </p:nvSpPr>
            <p:spPr bwMode="auto">
              <a:xfrm>
                <a:off x="3538" y="3398"/>
                <a:ext cx="42" cy="37"/>
              </a:xfrm>
              <a:prstGeom prst="ellipse">
                <a:avLst/>
              </a:prstGeom>
              <a:solidFill>
                <a:srgbClr val="333399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52256" name="Oval 46"/>
              <p:cNvSpPr>
                <a:spLocks noChangeArrowheads="1"/>
              </p:cNvSpPr>
              <p:nvPr/>
            </p:nvSpPr>
            <p:spPr bwMode="auto">
              <a:xfrm>
                <a:off x="3548" y="3343"/>
                <a:ext cx="42" cy="37"/>
              </a:xfrm>
              <a:prstGeom prst="ellipse">
                <a:avLst/>
              </a:prstGeom>
              <a:solidFill>
                <a:srgbClr val="333399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52257" name="Oval 47"/>
              <p:cNvSpPr>
                <a:spLocks noChangeArrowheads="1"/>
              </p:cNvSpPr>
              <p:nvPr/>
            </p:nvSpPr>
            <p:spPr bwMode="auto">
              <a:xfrm>
                <a:off x="3562" y="3378"/>
                <a:ext cx="42" cy="37"/>
              </a:xfrm>
              <a:prstGeom prst="ellipse">
                <a:avLst/>
              </a:prstGeom>
              <a:solidFill>
                <a:srgbClr val="333399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52258" name="Oval 48"/>
              <p:cNvSpPr>
                <a:spLocks noChangeArrowheads="1"/>
              </p:cNvSpPr>
              <p:nvPr/>
            </p:nvSpPr>
            <p:spPr bwMode="auto">
              <a:xfrm>
                <a:off x="3575" y="3407"/>
                <a:ext cx="42" cy="37"/>
              </a:xfrm>
              <a:prstGeom prst="ellipse">
                <a:avLst/>
              </a:prstGeom>
              <a:solidFill>
                <a:srgbClr val="333399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52259" name="Oval 49"/>
              <p:cNvSpPr>
                <a:spLocks noChangeArrowheads="1"/>
              </p:cNvSpPr>
              <p:nvPr/>
            </p:nvSpPr>
            <p:spPr bwMode="auto">
              <a:xfrm>
                <a:off x="3589" y="3349"/>
                <a:ext cx="42" cy="37"/>
              </a:xfrm>
              <a:prstGeom prst="ellipse">
                <a:avLst/>
              </a:prstGeom>
              <a:solidFill>
                <a:srgbClr val="333399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52260" name="Oval 50"/>
              <p:cNvSpPr>
                <a:spLocks noChangeArrowheads="1"/>
              </p:cNvSpPr>
              <p:nvPr/>
            </p:nvSpPr>
            <p:spPr bwMode="auto">
              <a:xfrm>
                <a:off x="3568" y="3372"/>
                <a:ext cx="42" cy="37"/>
              </a:xfrm>
              <a:prstGeom prst="ellipse">
                <a:avLst/>
              </a:prstGeom>
              <a:solidFill>
                <a:srgbClr val="333399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52261" name="Oval 51"/>
              <p:cNvSpPr>
                <a:spLocks noChangeArrowheads="1"/>
              </p:cNvSpPr>
              <p:nvPr/>
            </p:nvSpPr>
            <p:spPr bwMode="auto">
              <a:xfrm>
                <a:off x="3602" y="3378"/>
                <a:ext cx="42" cy="37"/>
              </a:xfrm>
              <a:prstGeom prst="ellipse">
                <a:avLst/>
              </a:prstGeom>
              <a:solidFill>
                <a:srgbClr val="333399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52262" name="Oval 52"/>
              <p:cNvSpPr>
                <a:spLocks noChangeArrowheads="1"/>
              </p:cNvSpPr>
              <p:nvPr/>
            </p:nvSpPr>
            <p:spPr bwMode="auto">
              <a:xfrm>
                <a:off x="3586" y="3323"/>
                <a:ext cx="42" cy="37"/>
              </a:xfrm>
              <a:prstGeom prst="ellipse">
                <a:avLst/>
              </a:prstGeom>
              <a:solidFill>
                <a:srgbClr val="333399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52263" name="Oval 53"/>
              <p:cNvSpPr>
                <a:spLocks noChangeArrowheads="1"/>
              </p:cNvSpPr>
              <p:nvPr/>
            </p:nvSpPr>
            <p:spPr bwMode="auto">
              <a:xfrm>
                <a:off x="3627" y="3358"/>
                <a:ext cx="42" cy="37"/>
              </a:xfrm>
              <a:prstGeom prst="ellipse">
                <a:avLst/>
              </a:prstGeom>
              <a:solidFill>
                <a:srgbClr val="333399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52264" name="Oval 54"/>
              <p:cNvSpPr>
                <a:spLocks noChangeArrowheads="1"/>
              </p:cNvSpPr>
              <p:nvPr/>
            </p:nvSpPr>
            <p:spPr bwMode="auto">
              <a:xfrm>
                <a:off x="3613" y="3405"/>
                <a:ext cx="42" cy="37"/>
              </a:xfrm>
              <a:prstGeom prst="ellipse">
                <a:avLst/>
              </a:prstGeom>
              <a:solidFill>
                <a:srgbClr val="333399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</p:grpSp>
        <p:sp>
          <p:nvSpPr>
            <p:cNvPr id="52244" name="Line 55"/>
            <p:cNvSpPr>
              <a:spLocks noChangeShapeType="1"/>
            </p:cNvSpPr>
            <p:nvPr/>
          </p:nvSpPr>
          <p:spPr bwMode="auto">
            <a:xfrm>
              <a:off x="7554912" y="4702175"/>
              <a:ext cx="1198563" cy="1587"/>
            </a:xfrm>
            <a:prstGeom prst="line">
              <a:avLst/>
            </a:prstGeom>
            <a:noFill/>
            <a:ln w="12600">
              <a:solidFill>
                <a:srgbClr val="333399"/>
              </a:solidFill>
              <a:miter lim="800000"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52245" name="Line 56"/>
            <p:cNvSpPr>
              <a:spLocks noChangeShapeType="1"/>
            </p:cNvSpPr>
            <p:nvPr/>
          </p:nvSpPr>
          <p:spPr bwMode="auto">
            <a:xfrm>
              <a:off x="3403070" y="4572000"/>
              <a:ext cx="996950" cy="1587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7" name="Text Box 57"/>
            <p:cNvSpPr txBox="1">
              <a:spLocks noChangeArrowheads="1"/>
            </p:cNvSpPr>
            <p:nvPr/>
          </p:nvSpPr>
          <p:spPr bwMode="auto">
            <a:xfrm>
              <a:off x="2557462" y="4236840"/>
              <a:ext cx="922337" cy="401865"/>
            </a:xfrm>
            <a:prstGeom prst="rect">
              <a:avLst/>
            </a:prstGeom>
            <a:solidFill>
              <a:srgbClr val="FFFFFF"/>
            </a:solidFill>
            <a:ln w="9360">
              <a:solidFill>
                <a:srgbClr val="8A0006"/>
              </a:solidFill>
              <a:miter lim="800000"/>
              <a:headEnd/>
              <a:tailEnd/>
            </a:ln>
            <a:effectLst/>
          </p:spPr>
          <p:txBody>
            <a:bodyPr wrap="none" lIns="90000" tIns="46800" rIns="90000" bIns="46800">
              <a:prstTxWarp prst="textNoShape">
                <a:avLst/>
              </a:prstTxWarp>
              <a:spAutoFit/>
            </a:bodyPr>
            <a:lstStyle/>
            <a:p>
              <a:pPr>
                <a:buClr>
                  <a:srgbClr val="008000"/>
                </a:buClr>
                <a:buFont typeface="Tahoma" pitchFamily="-109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r>
                <a:rPr lang="en-GB" altLang="ja-JP" sz="2000" b="1">
                  <a:latin typeface="+mn-lt"/>
                </a:rPr>
                <a:t>Ar, He</a:t>
              </a:r>
            </a:p>
          </p:txBody>
        </p:sp>
        <p:sp>
          <p:nvSpPr>
            <p:cNvPr id="28" name="Text Box 58"/>
            <p:cNvSpPr txBox="1">
              <a:spLocks noChangeArrowheads="1"/>
            </p:cNvSpPr>
            <p:nvPr/>
          </p:nvSpPr>
          <p:spPr bwMode="auto">
            <a:xfrm>
              <a:off x="6153150" y="3653896"/>
              <a:ext cx="1701800" cy="401866"/>
            </a:xfrm>
            <a:prstGeom prst="rect">
              <a:avLst/>
            </a:prstGeom>
            <a:solidFill>
              <a:srgbClr val="FFFFFF"/>
            </a:solidFill>
            <a:ln w="9360">
              <a:solidFill>
                <a:srgbClr val="8A0006"/>
              </a:solidFill>
              <a:miter lim="800000"/>
              <a:headEnd/>
              <a:tailEnd/>
            </a:ln>
            <a:effectLst/>
          </p:spPr>
          <p:txBody>
            <a:bodyPr wrap="none" lIns="90000" tIns="46800" rIns="90000" bIns="46800">
              <a:prstTxWarp prst="textNoShape">
                <a:avLst/>
              </a:prstTxWarp>
              <a:spAutoFit/>
            </a:bodyPr>
            <a:lstStyle/>
            <a:p>
              <a:pPr>
                <a:buClr>
                  <a:srgbClr val="333399"/>
                </a:buClr>
                <a:buFont typeface="Tahoma" pitchFamily="-109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r>
                <a:rPr lang="en-GB" altLang="ja-JP" sz="2000" b="1">
                  <a:solidFill>
                    <a:srgbClr val="0000FF"/>
                  </a:solidFill>
                  <a:latin typeface="+mn-lt"/>
                </a:rPr>
                <a:t>Liq. N</a:t>
              </a:r>
              <a:r>
                <a:rPr lang="en-GB" altLang="ja-JP" sz="2000" b="1" baseline="-25000">
                  <a:solidFill>
                    <a:srgbClr val="0000FF"/>
                  </a:solidFill>
                  <a:latin typeface="+mn-lt"/>
                </a:rPr>
                <a:t>2</a:t>
              </a:r>
              <a:r>
                <a:rPr lang="en-GB" altLang="ja-JP" sz="2000" b="1">
                  <a:solidFill>
                    <a:srgbClr val="0000FF"/>
                  </a:solidFill>
                  <a:latin typeface="+mn-lt"/>
                </a:rPr>
                <a:t> (77K)</a:t>
              </a:r>
            </a:p>
          </p:txBody>
        </p:sp>
        <p:sp>
          <p:nvSpPr>
            <p:cNvPr id="52248" name="Line 59"/>
            <p:cNvSpPr>
              <a:spLocks noChangeShapeType="1"/>
            </p:cNvSpPr>
            <p:nvPr/>
          </p:nvSpPr>
          <p:spPr bwMode="auto">
            <a:xfrm flipH="1">
              <a:off x="5664199" y="3867150"/>
              <a:ext cx="544513" cy="471487"/>
            </a:xfrm>
            <a:prstGeom prst="line">
              <a:avLst/>
            </a:prstGeom>
            <a:noFill/>
            <a:ln w="28575">
              <a:solidFill>
                <a:srgbClr val="3333CC"/>
              </a:solidFill>
              <a:miter lim="800000"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52249" name="Line 60"/>
            <p:cNvSpPr>
              <a:spLocks noChangeShapeType="1"/>
            </p:cNvSpPr>
            <p:nvPr/>
          </p:nvSpPr>
          <p:spPr bwMode="auto">
            <a:xfrm>
              <a:off x="8075612" y="4078288"/>
              <a:ext cx="1068388" cy="1587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52250" name="Line 61"/>
            <p:cNvSpPr>
              <a:spLocks noChangeShapeType="1"/>
            </p:cNvSpPr>
            <p:nvPr/>
          </p:nvSpPr>
          <p:spPr bwMode="auto">
            <a:xfrm>
              <a:off x="8069262" y="5300663"/>
              <a:ext cx="1068388" cy="1587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32" name="Text Box 62"/>
            <p:cNvSpPr txBox="1">
              <a:spLocks noChangeArrowheads="1"/>
            </p:cNvSpPr>
            <p:nvPr/>
          </p:nvSpPr>
          <p:spPr bwMode="auto">
            <a:xfrm>
              <a:off x="6115050" y="5336013"/>
              <a:ext cx="2846388" cy="401865"/>
            </a:xfrm>
            <a:prstGeom prst="rect">
              <a:avLst/>
            </a:prstGeom>
            <a:solidFill>
              <a:srgbClr val="FFFFFF"/>
            </a:solidFill>
            <a:ln w="9360">
              <a:solidFill>
                <a:srgbClr val="8A0006"/>
              </a:solidFill>
              <a:miter lim="800000"/>
              <a:headEnd/>
              <a:tailEnd/>
            </a:ln>
            <a:effectLst/>
          </p:spPr>
          <p:txBody>
            <a:bodyPr wrap="none" lIns="90000" tIns="46800" rIns="90000" bIns="46800">
              <a:prstTxWarp prst="textNoShape">
                <a:avLst/>
              </a:prstTxWarp>
              <a:spAutoFit/>
            </a:bodyPr>
            <a:lstStyle/>
            <a:p>
              <a:pPr>
                <a:buClr>
                  <a:srgbClr val="FF0000"/>
                </a:buClr>
                <a:buFont typeface="Tahoma" pitchFamily="-109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r>
                <a:rPr lang="en-GB" altLang="ja-JP" sz="2000" b="1">
                  <a:solidFill>
                    <a:srgbClr val="FF0000"/>
                  </a:solidFill>
                  <a:latin typeface="+mn-lt"/>
                </a:rPr>
                <a:t>Magnetron Sputtering</a:t>
              </a:r>
            </a:p>
          </p:txBody>
        </p:sp>
        <p:sp>
          <p:nvSpPr>
            <p:cNvPr id="52252" name="Line 63"/>
            <p:cNvSpPr>
              <a:spLocks noChangeShapeType="1"/>
            </p:cNvSpPr>
            <p:nvPr/>
          </p:nvSpPr>
          <p:spPr bwMode="auto">
            <a:xfrm flipH="1" flipV="1">
              <a:off x="5654672" y="4799013"/>
              <a:ext cx="517527" cy="746654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miter lim="800000"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正方形/長方形 17"/>
          <p:cNvSpPr>
            <a:spLocks noChangeArrowheads="1"/>
          </p:cNvSpPr>
          <p:nvPr/>
        </p:nvSpPr>
        <p:spPr bwMode="auto">
          <a:xfrm>
            <a:off x="962025" y="5703888"/>
            <a:ext cx="5743575" cy="1077912"/>
          </a:xfrm>
          <a:prstGeom prst="rect">
            <a:avLst/>
          </a:prstGeom>
          <a:solidFill>
            <a:srgbClr val="0000FF">
              <a:alpha val="92000"/>
            </a:srgbClr>
          </a:solidFill>
          <a:ln w="9525">
            <a:solidFill>
              <a:srgbClr val="8A0006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altLang="ja-JP" b="1">
                <a:solidFill>
                  <a:srgbClr val="FFFFFF"/>
                </a:solidFill>
                <a:latin typeface="Arial" pitchFamily="64" charset="0"/>
                <a:ea typeface="Arial" pitchFamily="64" charset="0"/>
                <a:cs typeface="Arial" pitchFamily="64" charset="0"/>
              </a:rPr>
              <a:t>Significant challenges</a:t>
            </a:r>
          </a:p>
          <a:p>
            <a:r>
              <a:rPr lang="en-US" altLang="ja-JP" sz="2000" b="1">
                <a:solidFill>
                  <a:srgbClr val="FFFFFF"/>
                </a:solidFill>
                <a:latin typeface="Arial" pitchFamily="64" charset="0"/>
                <a:ea typeface="Arial" pitchFamily="64" charset="0"/>
                <a:cs typeface="Arial" pitchFamily="64" charset="0"/>
              </a:rPr>
              <a:t>- Design which ensure the isochronism of 10</a:t>
            </a:r>
            <a:r>
              <a:rPr lang="en-US" altLang="ja-JP" sz="2000" b="1" baseline="30000">
                <a:solidFill>
                  <a:srgbClr val="FFFFFF"/>
                </a:solidFill>
                <a:latin typeface="Arial" pitchFamily="64" charset="0"/>
                <a:ea typeface="Arial" pitchFamily="64" charset="0"/>
                <a:cs typeface="Arial" pitchFamily="64" charset="0"/>
              </a:rPr>
              <a:t>-6</a:t>
            </a:r>
          </a:p>
          <a:p>
            <a:r>
              <a:rPr lang="en-US" altLang="ja-JP" sz="2000" b="1">
                <a:solidFill>
                  <a:srgbClr val="FFFFFF"/>
                </a:solidFill>
                <a:latin typeface="Arial" pitchFamily="64" charset="0"/>
                <a:ea typeface="Arial" pitchFamily="64" charset="0"/>
                <a:cs typeface="Arial" pitchFamily="64" charset="0"/>
              </a:rPr>
              <a:t>- Fast response kicker-system</a:t>
            </a:r>
            <a:endParaRPr lang="en-US" altLang="ja-JP" sz="2000" b="1" baseline="30000">
              <a:solidFill>
                <a:srgbClr val="FFFFFF"/>
              </a:solidFill>
              <a:latin typeface="Arial" pitchFamily="64" charset="0"/>
              <a:ea typeface="Arial" pitchFamily="64" charset="0"/>
              <a:cs typeface="Arial" pitchFamily="64" charset="0"/>
            </a:endParaRPr>
          </a:p>
        </p:txBody>
      </p:sp>
      <p:sp>
        <p:nvSpPr>
          <p:cNvPr id="18437" name="Rectangle 6"/>
          <p:cNvSpPr>
            <a:spLocks noChangeArrowheads="1"/>
          </p:cNvSpPr>
          <p:nvPr/>
        </p:nvSpPr>
        <p:spPr bwMode="auto">
          <a:xfrm>
            <a:off x="5257800" y="0"/>
            <a:ext cx="38862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r>
              <a:rPr lang="en-US" altLang="ja-JP" sz="3200" b="1">
                <a:solidFill>
                  <a:schemeClr val="bg1"/>
                </a:solidFill>
                <a:latin typeface="Arial" pitchFamily="64" charset="0"/>
                <a:ea typeface="Arial" pitchFamily="64" charset="0"/>
                <a:cs typeface="Arial" pitchFamily="64" charset="0"/>
              </a:rPr>
              <a:t>Conceptual design</a:t>
            </a:r>
          </a:p>
        </p:txBody>
      </p:sp>
      <p:sp>
        <p:nvSpPr>
          <p:cNvPr id="6" name="Line 7"/>
          <p:cNvSpPr>
            <a:spLocks noChangeShapeType="1"/>
          </p:cNvSpPr>
          <p:nvPr/>
        </p:nvSpPr>
        <p:spPr bwMode="auto">
          <a:xfrm>
            <a:off x="2438400" y="3810000"/>
            <a:ext cx="2697163" cy="1588"/>
          </a:xfrm>
          <a:prstGeom prst="line">
            <a:avLst/>
          </a:prstGeom>
          <a:noFill/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ja-JP" altLang="en-US" b="1">
              <a:latin typeface="Arial"/>
              <a:ea typeface="+mj-ea"/>
              <a:cs typeface="Arial"/>
            </a:endParaRPr>
          </a:p>
        </p:txBody>
      </p:sp>
      <p:sp>
        <p:nvSpPr>
          <p:cNvPr id="7" name="Line 8"/>
          <p:cNvSpPr>
            <a:spLocks noChangeShapeType="1"/>
          </p:cNvSpPr>
          <p:nvPr/>
        </p:nvSpPr>
        <p:spPr bwMode="auto">
          <a:xfrm>
            <a:off x="5135563" y="3810000"/>
            <a:ext cx="1036637" cy="1828800"/>
          </a:xfrm>
          <a:prstGeom prst="line">
            <a:avLst/>
          </a:prstGeom>
          <a:noFill/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ja-JP" altLang="en-US" b="1">
              <a:latin typeface="Arial"/>
              <a:ea typeface="+mj-ea"/>
              <a:cs typeface="Arial"/>
            </a:endParaRPr>
          </a:p>
        </p:txBody>
      </p:sp>
      <p:sp>
        <p:nvSpPr>
          <p:cNvPr id="8" name="Line 12"/>
          <p:cNvSpPr>
            <a:spLocks noChangeShapeType="1"/>
          </p:cNvSpPr>
          <p:nvPr/>
        </p:nvSpPr>
        <p:spPr bwMode="auto">
          <a:xfrm flipH="1">
            <a:off x="8001000" y="4953000"/>
            <a:ext cx="600075" cy="685800"/>
          </a:xfrm>
          <a:prstGeom prst="line">
            <a:avLst/>
          </a:prstGeom>
          <a:noFill/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ja-JP" altLang="en-US" b="1">
              <a:latin typeface="Arial"/>
              <a:ea typeface="+mj-ea"/>
              <a:cs typeface="Arial"/>
            </a:endParaRPr>
          </a:p>
        </p:txBody>
      </p:sp>
      <p:sp>
        <p:nvSpPr>
          <p:cNvPr id="9" name="Oval 14"/>
          <p:cNvSpPr>
            <a:spLocks noChangeAspect="1" noChangeArrowheads="1"/>
          </p:cNvSpPr>
          <p:nvPr/>
        </p:nvSpPr>
        <p:spPr bwMode="auto">
          <a:xfrm>
            <a:off x="6818313" y="3200400"/>
            <a:ext cx="2062162" cy="2062163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ja-JP" altLang="en-US" b="1">
              <a:ln>
                <a:solidFill>
                  <a:srgbClr val="FF6600"/>
                </a:solidFill>
              </a:ln>
              <a:solidFill>
                <a:schemeClr val="tx1"/>
              </a:solidFill>
              <a:latin typeface="Arial"/>
              <a:ea typeface="+mj-ea"/>
              <a:cs typeface="Arial"/>
            </a:endParaRPr>
          </a:p>
        </p:txBody>
      </p:sp>
      <p:sp>
        <p:nvSpPr>
          <p:cNvPr id="10" name="Line 37"/>
          <p:cNvSpPr>
            <a:spLocks noChangeShapeType="1"/>
          </p:cNvSpPr>
          <p:nvPr/>
        </p:nvSpPr>
        <p:spPr bwMode="auto">
          <a:xfrm>
            <a:off x="3962400" y="3657600"/>
            <a:ext cx="0" cy="304800"/>
          </a:xfrm>
          <a:prstGeom prst="line">
            <a:avLst/>
          </a:prstGeom>
          <a:noFill/>
          <a:ln w="444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ja-JP" altLang="en-US" b="1">
              <a:latin typeface="Arial"/>
              <a:ea typeface="+mj-ea"/>
              <a:cs typeface="Arial"/>
            </a:endParaRPr>
          </a:p>
        </p:txBody>
      </p:sp>
      <p:sp>
        <p:nvSpPr>
          <p:cNvPr id="11" name="Line 38"/>
          <p:cNvSpPr>
            <a:spLocks noChangeShapeType="1"/>
          </p:cNvSpPr>
          <p:nvPr/>
        </p:nvSpPr>
        <p:spPr bwMode="auto">
          <a:xfrm>
            <a:off x="2438400" y="3657600"/>
            <a:ext cx="0" cy="304800"/>
          </a:xfrm>
          <a:prstGeom prst="line">
            <a:avLst/>
          </a:prstGeom>
          <a:noFill/>
          <a:ln w="444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ja-JP" altLang="en-US" b="1">
              <a:latin typeface="Arial"/>
              <a:ea typeface="+mj-ea"/>
              <a:cs typeface="Arial"/>
            </a:endParaRPr>
          </a:p>
        </p:txBody>
      </p:sp>
      <p:sp>
        <p:nvSpPr>
          <p:cNvPr id="12" name="Rectangle 40"/>
          <p:cNvSpPr>
            <a:spLocks noChangeArrowheads="1"/>
          </p:cNvSpPr>
          <p:nvPr/>
        </p:nvSpPr>
        <p:spPr bwMode="auto">
          <a:xfrm>
            <a:off x="3727450" y="3862388"/>
            <a:ext cx="48418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altLang="ja-JP" sz="2000" b="1">
                <a:solidFill>
                  <a:schemeClr val="tx1"/>
                </a:solidFill>
                <a:latin typeface="Arial"/>
                <a:ea typeface="+mj-ea"/>
                <a:cs typeface="Arial"/>
              </a:rPr>
              <a:t>F3</a:t>
            </a:r>
          </a:p>
        </p:txBody>
      </p:sp>
      <p:sp>
        <p:nvSpPr>
          <p:cNvPr id="13" name="Rectangle 41"/>
          <p:cNvSpPr>
            <a:spLocks noChangeArrowheads="1"/>
          </p:cNvSpPr>
          <p:nvPr/>
        </p:nvSpPr>
        <p:spPr bwMode="auto">
          <a:xfrm>
            <a:off x="6746875" y="3962400"/>
            <a:ext cx="152400" cy="5334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ja-JP" altLang="en-US" b="1">
              <a:solidFill>
                <a:srgbClr val="000000"/>
              </a:solidFill>
              <a:latin typeface="Arial"/>
              <a:ea typeface="+mj-ea"/>
              <a:cs typeface="Arial"/>
            </a:endParaRPr>
          </a:p>
        </p:txBody>
      </p:sp>
      <p:sp>
        <p:nvSpPr>
          <p:cNvPr id="14" name="Rectangle 42"/>
          <p:cNvSpPr>
            <a:spLocks noChangeArrowheads="1"/>
          </p:cNvSpPr>
          <p:nvPr/>
        </p:nvSpPr>
        <p:spPr bwMode="auto">
          <a:xfrm>
            <a:off x="5562600" y="3686175"/>
            <a:ext cx="112553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altLang="ja-JP" b="1">
                <a:solidFill>
                  <a:srgbClr val="0000FF"/>
                </a:solidFill>
                <a:latin typeface="Arial"/>
                <a:ea typeface="+mj-ea"/>
                <a:cs typeface="Arial"/>
              </a:rPr>
              <a:t>Kicker</a:t>
            </a:r>
          </a:p>
        </p:txBody>
      </p:sp>
      <p:sp>
        <p:nvSpPr>
          <p:cNvPr id="15" name="Rectangle 47"/>
          <p:cNvSpPr>
            <a:spLocks noChangeArrowheads="1"/>
          </p:cNvSpPr>
          <p:nvPr/>
        </p:nvSpPr>
        <p:spPr bwMode="auto">
          <a:xfrm>
            <a:off x="6096000" y="5257800"/>
            <a:ext cx="15954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altLang="ja-JP" sz="1800" b="1">
                <a:solidFill>
                  <a:schemeClr val="tx1"/>
                </a:solidFill>
                <a:latin typeface="Arial"/>
                <a:ea typeface="+mj-ea"/>
                <a:cs typeface="Arial"/>
              </a:rPr>
              <a:t>Injection line</a:t>
            </a:r>
          </a:p>
        </p:txBody>
      </p:sp>
      <p:sp>
        <p:nvSpPr>
          <p:cNvPr id="16" name="Rectangle 61"/>
          <p:cNvSpPr>
            <a:spLocks noChangeArrowheads="1"/>
          </p:cNvSpPr>
          <p:nvPr/>
        </p:nvSpPr>
        <p:spPr bwMode="auto">
          <a:xfrm>
            <a:off x="1227138" y="2908300"/>
            <a:ext cx="8350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altLang="ja-JP" b="1">
                <a:solidFill>
                  <a:schemeClr val="tx1"/>
                </a:solidFill>
                <a:latin typeface="Arial"/>
                <a:ea typeface="+mj-ea"/>
                <a:cs typeface="Arial"/>
              </a:rPr>
              <a:t>SRC</a:t>
            </a:r>
          </a:p>
        </p:txBody>
      </p:sp>
      <p:sp>
        <p:nvSpPr>
          <p:cNvPr id="17" name="Line 11"/>
          <p:cNvSpPr>
            <a:spLocks noChangeShapeType="1"/>
          </p:cNvSpPr>
          <p:nvPr/>
        </p:nvSpPr>
        <p:spPr bwMode="auto">
          <a:xfrm>
            <a:off x="6161088" y="5638800"/>
            <a:ext cx="1839912" cy="0"/>
          </a:xfrm>
          <a:prstGeom prst="line">
            <a:avLst/>
          </a:prstGeom>
          <a:noFill/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ja-JP" altLang="en-US" sz="1800" b="1">
              <a:latin typeface="Arial"/>
              <a:ea typeface="+mj-ea"/>
              <a:cs typeface="Arial"/>
            </a:endParaRPr>
          </a:p>
        </p:txBody>
      </p:sp>
      <p:sp>
        <p:nvSpPr>
          <p:cNvPr id="18" name="Rectangle 89"/>
          <p:cNvSpPr>
            <a:spLocks noChangeArrowheads="1"/>
          </p:cNvSpPr>
          <p:nvPr/>
        </p:nvSpPr>
        <p:spPr bwMode="auto">
          <a:xfrm>
            <a:off x="7010400" y="3733800"/>
            <a:ext cx="18034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altLang="ja-JP" sz="2000" b="1">
                <a:solidFill>
                  <a:srgbClr val="000000"/>
                </a:solidFill>
                <a:latin typeface="Arial"/>
                <a:ea typeface="+mj-ea"/>
                <a:cs typeface="Arial"/>
              </a:rPr>
              <a:t>Isochronous</a:t>
            </a:r>
          </a:p>
          <a:p>
            <a:pPr>
              <a:defRPr/>
            </a:pPr>
            <a:r>
              <a:rPr lang="en-US" altLang="ja-JP" sz="2000" b="1">
                <a:solidFill>
                  <a:srgbClr val="000000"/>
                </a:solidFill>
                <a:latin typeface="Arial"/>
                <a:ea typeface="+mj-ea"/>
                <a:cs typeface="Arial"/>
              </a:rPr>
              <a:t>ring </a:t>
            </a:r>
            <a:r>
              <a:rPr lang="en-US" altLang="ja-JP" sz="1400" b="1" i="1">
                <a:solidFill>
                  <a:srgbClr val="000000"/>
                </a:solidFill>
                <a:latin typeface="Arial"/>
                <a:ea typeface="+mj-ea"/>
                <a:cs typeface="Arial"/>
              </a:rPr>
              <a:t>δB</a:t>
            </a:r>
            <a:r>
              <a:rPr lang="en-US" altLang="ja-JP" sz="1400" b="1" baseline="-25000">
                <a:solidFill>
                  <a:srgbClr val="000000"/>
                </a:solidFill>
                <a:latin typeface="Arial"/>
                <a:ea typeface="+mj-ea"/>
                <a:cs typeface="Arial"/>
              </a:rPr>
              <a:t>0</a:t>
            </a:r>
            <a:r>
              <a:rPr lang="en-US" altLang="ja-JP" sz="1400" b="1">
                <a:solidFill>
                  <a:srgbClr val="000000"/>
                </a:solidFill>
                <a:latin typeface="Arial"/>
                <a:ea typeface="+mj-ea"/>
                <a:cs typeface="Arial"/>
              </a:rPr>
              <a:t>/</a:t>
            </a:r>
            <a:r>
              <a:rPr lang="en-US" altLang="ja-JP" sz="1400" b="1" i="1">
                <a:solidFill>
                  <a:srgbClr val="000000"/>
                </a:solidFill>
                <a:latin typeface="Arial"/>
                <a:ea typeface="+mj-ea"/>
                <a:cs typeface="Arial"/>
              </a:rPr>
              <a:t>B</a:t>
            </a:r>
            <a:r>
              <a:rPr lang="en-US" altLang="ja-JP" sz="1400" b="1" baseline="-25000">
                <a:solidFill>
                  <a:srgbClr val="000000"/>
                </a:solidFill>
                <a:latin typeface="Arial"/>
                <a:ea typeface="+mj-ea"/>
                <a:cs typeface="Arial"/>
              </a:rPr>
              <a:t>0</a:t>
            </a:r>
            <a:r>
              <a:rPr lang="en-US" altLang="ja-JP" sz="1400" b="1">
                <a:solidFill>
                  <a:srgbClr val="000000"/>
                </a:solidFill>
                <a:latin typeface="Arial"/>
                <a:ea typeface="+mj-ea"/>
                <a:cs typeface="Arial"/>
              </a:rPr>
              <a:t> ~ 10</a:t>
            </a:r>
            <a:r>
              <a:rPr lang="en-US" altLang="ja-JP" sz="1400" b="1" baseline="30000">
                <a:solidFill>
                  <a:srgbClr val="000000"/>
                </a:solidFill>
                <a:latin typeface="Arial"/>
                <a:ea typeface="+mj-ea"/>
                <a:cs typeface="Arial"/>
              </a:rPr>
              <a:t>-6</a:t>
            </a:r>
          </a:p>
        </p:txBody>
      </p:sp>
      <p:sp>
        <p:nvSpPr>
          <p:cNvPr id="19" name="Line 52"/>
          <p:cNvSpPr>
            <a:spLocks noChangeShapeType="1"/>
          </p:cNvSpPr>
          <p:nvPr/>
        </p:nvSpPr>
        <p:spPr bwMode="auto">
          <a:xfrm>
            <a:off x="6823075" y="2794000"/>
            <a:ext cx="0" cy="482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ja-JP" altLang="en-US" b="1">
              <a:solidFill>
                <a:srgbClr val="000000"/>
              </a:solidFill>
              <a:latin typeface="Arial"/>
              <a:ea typeface="+mj-ea"/>
              <a:cs typeface="Arial"/>
            </a:endParaRPr>
          </a:p>
        </p:txBody>
      </p:sp>
      <p:sp>
        <p:nvSpPr>
          <p:cNvPr id="20" name="Line 56"/>
          <p:cNvSpPr>
            <a:spLocks noChangeShapeType="1"/>
          </p:cNvSpPr>
          <p:nvPr/>
        </p:nvSpPr>
        <p:spPr bwMode="auto">
          <a:xfrm flipH="1">
            <a:off x="3962400" y="2794000"/>
            <a:ext cx="2860675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ja-JP" altLang="en-US" b="1">
              <a:solidFill>
                <a:srgbClr val="000000"/>
              </a:solidFill>
              <a:latin typeface="Arial"/>
              <a:ea typeface="+mj-ea"/>
              <a:cs typeface="Arial"/>
            </a:endParaRPr>
          </a:p>
        </p:txBody>
      </p:sp>
      <p:sp>
        <p:nvSpPr>
          <p:cNvPr id="21" name="Line 58"/>
          <p:cNvSpPr>
            <a:spLocks noChangeShapeType="1"/>
          </p:cNvSpPr>
          <p:nvPr/>
        </p:nvSpPr>
        <p:spPr bwMode="auto">
          <a:xfrm flipV="1">
            <a:off x="3962400" y="3065463"/>
            <a:ext cx="0" cy="338137"/>
          </a:xfrm>
          <a:prstGeom prst="line">
            <a:avLst/>
          </a:prstGeom>
          <a:noFill/>
          <a:ln w="38100" cap="flat" cmpd="sng" algn="ctr">
            <a:solidFill>
              <a:srgbClr val="008000"/>
            </a:solidFill>
            <a:prstDash val="solid"/>
            <a:round/>
            <a:headEnd type="none" w="med" len="med"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ja-JP" altLang="en-US" b="1">
              <a:latin typeface="Arial"/>
              <a:ea typeface="+mj-ea"/>
              <a:cs typeface="Arial"/>
            </a:endParaRPr>
          </a:p>
        </p:txBody>
      </p:sp>
      <p:sp>
        <p:nvSpPr>
          <p:cNvPr id="22" name="Rectangle 59"/>
          <p:cNvSpPr>
            <a:spLocks noChangeArrowheads="1"/>
          </p:cNvSpPr>
          <p:nvPr/>
        </p:nvSpPr>
        <p:spPr bwMode="auto">
          <a:xfrm>
            <a:off x="4267200" y="2449513"/>
            <a:ext cx="22764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altLang="ja-JP" sz="1800" b="1">
                <a:solidFill>
                  <a:srgbClr val="000000"/>
                </a:solidFill>
                <a:latin typeface="Arial"/>
                <a:ea typeface="+mj-ea"/>
                <a:cs typeface="Arial"/>
              </a:rPr>
              <a:t>transmission cable</a:t>
            </a:r>
          </a:p>
        </p:txBody>
      </p:sp>
      <p:sp>
        <p:nvSpPr>
          <p:cNvPr id="23" name="Rectangle 62"/>
          <p:cNvSpPr>
            <a:spLocks noChangeArrowheads="1"/>
          </p:cNvSpPr>
          <p:nvPr/>
        </p:nvSpPr>
        <p:spPr bwMode="auto">
          <a:xfrm>
            <a:off x="6746875" y="3276600"/>
            <a:ext cx="152400" cy="457200"/>
          </a:xfrm>
          <a:prstGeom prst="rect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ja-JP" altLang="en-US" b="1">
              <a:solidFill>
                <a:srgbClr val="0000FF"/>
              </a:solidFill>
              <a:latin typeface="Arial"/>
              <a:ea typeface="+mj-ea"/>
              <a:cs typeface="Arial"/>
            </a:endParaRPr>
          </a:p>
        </p:txBody>
      </p:sp>
      <p:sp>
        <p:nvSpPr>
          <p:cNvPr id="24" name="Line 63"/>
          <p:cNvSpPr>
            <a:spLocks noChangeShapeType="1"/>
          </p:cNvSpPr>
          <p:nvPr/>
        </p:nvSpPr>
        <p:spPr bwMode="auto">
          <a:xfrm>
            <a:off x="6823075" y="3733800"/>
            <a:ext cx="0" cy="228600"/>
          </a:xfrm>
          <a:prstGeom prst="line">
            <a:avLst/>
          </a:prstGeom>
          <a:noFill/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ja-JP" altLang="en-US" b="1">
              <a:latin typeface="Arial"/>
              <a:ea typeface="+mj-ea"/>
              <a:cs typeface="Arial"/>
            </a:endParaRPr>
          </a:p>
        </p:txBody>
      </p:sp>
      <p:sp>
        <p:nvSpPr>
          <p:cNvPr id="25" name="Rectangle 85"/>
          <p:cNvSpPr>
            <a:spLocks noChangeArrowheads="1"/>
          </p:cNvSpPr>
          <p:nvPr/>
        </p:nvSpPr>
        <p:spPr bwMode="auto">
          <a:xfrm>
            <a:off x="3890963" y="3408363"/>
            <a:ext cx="152400" cy="152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ja-JP" altLang="en-US" b="1">
              <a:latin typeface="Arial"/>
              <a:ea typeface="+mj-ea"/>
              <a:cs typeface="Arial"/>
            </a:endParaRPr>
          </a:p>
        </p:txBody>
      </p:sp>
      <p:sp>
        <p:nvSpPr>
          <p:cNvPr id="26" name="Line 86"/>
          <p:cNvSpPr>
            <a:spLocks noChangeShapeType="1"/>
          </p:cNvSpPr>
          <p:nvPr/>
        </p:nvSpPr>
        <p:spPr bwMode="auto">
          <a:xfrm flipV="1">
            <a:off x="3962400" y="2794000"/>
            <a:ext cx="0" cy="330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ja-JP" altLang="en-US" b="1">
              <a:solidFill>
                <a:srgbClr val="000000"/>
              </a:solidFill>
              <a:latin typeface="Arial"/>
              <a:ea typeface="+mj-ea"/>
              <a:cs typeface="Arial"/>
            </a:endParaRPr>
          </a:p>
        </p:txBody>
      </p:sp>
      <p:sp>
        <p:nvSpPr>
          <p:cNvPr id="27" name="Rectangle 97"/>
          <p:cNvSpPr>
            <a:spLocks noChangeArrowheads="1"/>
          </p:cNvSpPr>
          <p:nvPr/>
        </p:nvSpPr>
        <p:spPr bwMode="auto">
          <a:xfrm>
            <a:off x="3941763" y="3028950"/>
            <a:ext cx="187166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altLang="ja-JP" sz="2000" b="1" u="sng">
                <a:latin typeface="Arial"/>
                <a:ea typeface="+mj-ea"/>
                <a:cs typeface="Arial"/>
              </a:rPr>
              <a:t>trigger signal</a:t>
            </a:r>
          </a:p>
        </p:txBody>
      </p:sp>
      <p:sp>
        <p:nvSpPr>
          <p:cNvPr id="28" name="Rectangle 102"/>
          <p:cNvSpPr>
            <a:spLocks noChangeArrowheads="1"/>
          </p:cNvSpPr>
          <p:nvPr/>
        </p:nvSpPr>
        <p:spPr bwMode="auto">
          <a:xfrm>
            <a:off x="3733800" y="4495800"/>
            <a:ext cx="10953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altLang="ja-JP" sz="1800" b="1" dirty="0" err="1">
                <a:solidFill>
                  <a:srgbClr val="000000"/>
                </a:solidFill>
                <a:latin typeface="Arial"/>
                <a:ea typeface="+mj-ea"/>
                <a:cs typeface="Arial"/>
              </a:rPr>
              <a:t>BigRIPS</a:t>
            </a:r>
            <a:endParaRPr lang="en-US" altLang="ja-JP" sz="1800" b="1" dirty="0">
              <a:solidFill>
                <a:srgbClr val="000000"/>
              </a:solidFill>
              <a:latin typeface="Arial"/>
              <a:ea typeface="+mj-ea"/>
              <a:cs typeface="Arial"/>
            </a:endParaRPr>
          </a:p>
        </p:txBody>
      </p:sp>
      <p:sp>
        <p:nvSpPr>
          <p:cNvPr id="29" name="Line 106"/>
          <p:cNvSpPr>
            <a:spLocks noChangeShapeType="1"/>
          </p:cNvSpPr>
          <p:nvPr/>
        </p:nvSpPr>
        <p:spPr bwMode="auto">
          <a:xfrm>
            <a:off x="1763713" y="3811588"/>
            <a:ext cx="685800" cy="0"/>
          </a:xfrm>
          <a:prstGeom prst="line">
            <a:avLst/>
          </a:prstGeom>
          <a:noFill/>
          <a:ln w="76200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>
              <a:defRPr/>
            </a:pPr>
            <a:endParaRPr lang="ja-JP" altLang="en-US" b="1">
              <a:latin typeface="Arial"/>
              <a:ea typeface="+mj-ea"/>
              <a:cs typeface="Arial"/>
            </a:endParaRPr>
          </a:p>
        </p:txBody>
      </p:sp>
      <p:sp>
        <p:nvSpPr>
          <p:cNvPr id="30" name="Oval 5"/>
          <p:cNvSpPr>
            <a:spLocks noChangeArrowheads="1"/>
          </p:cNvSpPr>
          <p:nvPr/>
        </p:nvSpPr>
        <p:spPr bwMode="auto">
          <a:xfrm>
            <a:off x="944563" y="2489200"/>
            <a:ext cx="1316037" cy="1320800"/>
          </a:xfrm>
          <a:prstGeom prst="ellipse">
            <a:avLst/>
          </a:prstGeom>
          <a:noFill/>
          <a:ln w="38100" cap="flat" cmpd="sng" algn="ctr">
            <a:solidFill>
              <a:srgbClr val="035733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ja-JP" altLang="en-US" b="1">
              <a:latin typeface="Arial"/>
              <a:ea typeface="+mj-ea"/>
              <a:cs typeface="Arial"/>
            </a:endParaRPr>
          </a:p>
        </p:txBody>
      </p:sp>
      <p:sp>
        <p:nvSpPr>
          <p:cNvPr id="31" name="AutoShape 24"/>
          <p:cNvSpPr>
            <a:spLocks noChangeArrowheads="1"/>
          </p:cNvSpPr>
          <p:nvPr/>
        </p:nvSpPr>
        <p:spPr bwMode="auto">
          <a:xfrm>
            <a:off x="1349375" y="2286000"/>
            <a:ext cx="506413" cy="508000"/>
          </a:xfrm>
          <a:custGeom>
            <a:avLst/>
            <a:gdLst>
              <a:gd name="G0" fmla="+- 5400 0 0"/>
              <a:gd name="G1" fmla="+- 21600 0 5400"/>
              <a:gd name="G2" fmla="*/ 5400 1 2"/>
              <a:gd name="G3" fmla="+- 21600 0 G2"/>
              <a:gd name="G4" fmla="+/ 5400 21600 2"/>
              <a:gd name="G5" fmla="+/ G1 0 2"/>
              <a:gd name="G6" fmla="*/ 21600 21600 5400"/>
              <a:gd name="G7" fmla="*/ G6 1 2"/>
              <a:gd name="G8" fmla="+- 21600 0 G7"/>
              <a:gd name="G9" fmla="*/ 21600 1 2"/>
              <a:gd name="G10" fmla="+- 5400 0 G9"/>
              <a:gd name="G11" fmla="?: G10 G8 0"/>
              <a:gd name="G12" fmla="?: G10 G7 21600"/>
              <a:gd name="T0" fmla="*/ 18900 w 21600"/>
              <a:gd name="T1" fmla="*/ 10800 h 21600"/>
              <a:gd name="T2" fmla="*/ 10800 w 21600"/>
              <a:gd name="T3" fmla="*/ 21600 h 21600"/>
              <a:gd name="T4" fmla="*/ 2700 w 21600"/>
              <a:gd name="T5" fmla="*/ 10800 h 21600"/>
              <a:gd name="T6" fmla="*/ 10800 w 21600"/>
              <a:gd name="T7" fmla="*/ 0 h 21600"/>
              <a:gd name="T8" fmla="*/ 4500 w 21600"/>
              <a:gd name="T9" fmla="*/ 4500 h 21600"/>
              <a:gd name="T10" fmla="*/ 17100 w 21600"/>
              <a:gd name="T11" fmla="*/ 171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FF7078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ja-JP" altLang="en-US" b="1">
              <a:latin typeface="Arial"/>
              <a:ea typeface="+mj-ea"/>
              <a:cs typeface="Arial"/>
            </a:endParaRPr>
          </a:p>
        </p:txBody>
      </p:sp>
      <p:sp>
        <p:nvSpPr>
          <p:cNvPr id="32" name="AutoShape 25"/>
          <p:cNvSpPr>
            <a:spLocks noChangeArrowheads="1"/>
          </p:cNvSpPr>
          <p:nvPr/>
        </p:nvSpPr>
        <p:spPr bwMode="auto">
          <a:xfrm rot="18054850">
            <a:off x="842963" y="2592387"/>
            <a:ext cx="508000" cy="504825"/>
          </a:xfrm>
          <a:custGeom>
            <a:avLst/>
            <a:gdLst>
              <a:gd name="G0" fmla="+- 5400 0 0"/>
              <a:gd name="G1" fmla="+- 21600 0 5400"/>
              <a:gd name="G2" fmla="*/ 5400 1 2"/>
              <a:gd name="G3" fmla="+- 21600 0 G2"/>
              <a:gd name="G4" fmla="+/ 5400 21600 2"/>
              <a:gd name="G5" fmla="+/ G1 0 2"/>
              <a:gd name="G6" fmla="*/ 21600 21600 5400"/>
              <a:gd name="G7" fmla="*/ G6 1 2"/>
              <a:gd name="G8" fmla="+- 21600 0 G7"/>
              <a:gd name="G9" fmla="*/ 21600 1 2"/>
              <a:gd name="G10" fmla="+- 5400 0 G9"/>
              <a:gd name="G11" fmla="?: G10 G8 0"/>
              <a:gd name="G12" fmla="?: G10 G7 21600"/>
              <a:gd name="T0" fmla="*/ 18900 w 21600"/>
              <a:gd name="T1" fmla="*/ 10800 h 21600"/>
              <a:gd name="T2" fmla="*/ 10800 w 21600"/>
              <a:gd name="T3" fmla="*/ 21600 h 21600"/>
              <a:gd name="T4" fmla="*/ 2700 w 21600"/>
              <a:gd name="T5" fmla="*/ 10800 h 21600"/>
              <a:gd name="T6" fmla="*/ 10800 w 21600"/>
              <a:gd name="T7" fmla="*/ 0 h 21600"/>
              <a:gd name="T8" fmla="*/ 4500 w 21600"/>
              <a:gd name="T9" fmla="*/ 4500 h 21600"/>
              <a:gd name="T10" fmla="*/ 17100 w 21600"/>
              <a:gd name="T11" fmla="*/ 171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FF7078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ja-JP" altLang="en-US" b="1">
              <a:latin typeface="Arial"/>
              <a:ea typeface="+mj-ea"/>
              <a:cs typeface="Arial"/>
            </a:endParaRPr>
          </a:p>
        </p:txBody>
      </p:sp>
      <p:sp>
        <p:nvSpPr>
          <p:cNvPr id="33" name="AutoShape 26"/>
          <p:cNvSpPr>
            <a:spLocks noChangeArrowheads="1"/>
          </p:cNvSpPr>
          <p:nvPr/>
        </p:nvSpPr>
        <p:spPr bwMode="auto">
          <a:xfrm rot="10800000">
            <a:off x="1349375" y="3505200"/>
            <a:ext cx="506413" cy="508000"/>
          </a:xfrm>
          <a:custGeom>
            <a:avLst/>
            <a:gdLst>
              <a:gd name="G0" fmla="+- 5400 0 0"/>
              <a:gd name="G1" fmla="+- 21600 0 5400"/>
              <a:gd name="G2" fmla="*/ 5400 1 2"/>
              <a:gd name="G3" fmla="+- 21600 0 G2"/>
              <a:gd name="G4" fmla="+/ 5400 21600 2"/>
              <a:gd name="G5" fmla="+/ G1 0 2"/>
              <a:gd name="G6" fmla="*/ 21600 21600 5400"/>
              <a:gd name="G7" fmla="*/ G6 1 2"/>
              <a:gd name="G8" fmla="+- 21600 0 G7"/>
              <a:gd name="G9" fmla="*/ 21600 1 2"/>
              <a:gd name="G10" fmla="+- 5400 0 G9"/>
              <a:gd name="G11" fmla="?: G10 G8 0"/>
              <a:gd name="G12" fmla="?: G10 G7 21600"/>
              <a:gd name="T0" fmla="*/ 18900 w 21600"/>
              <a:gd name="T1" fmla="*/ 10800 h 21600"/>
              <a:gd name="T2" fmla="*/ 10800 w 21600"/>
              <a:gd name="T3" fmla="*/ 21600 h 21600"/>
              <a:gd name="T4" fmla="*/ 2700 w 21600"/>
              <a:gd name="T5" fmla="*/ 10800 h 21600"/>
              <a:gd name="T6" fmla="*/ 10800 w 21600"/>
              <a:gd name="T7" fmla="*/ 0 h 21600"/>
              <a:gd name="T8" fmla="*/ 4500 w 21600"/>
              <a:gd name="T9" fmla="*/ 4500 h 21600"/>
              <a:gd name="T10" fmla="*/ 17100 w 21600"/>
              <a:gd name="T11" fmla="*/ 171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ja-JP" altLang="en-US" b="1">
              <a:latin typeface="Arial"/>
              <a:ea typeface="+mj-ea"/>
              <a:cs typeface="Arial"/>
            </a:endParaRPr>
          </a:p>
        </p:txBody>
      </p:sp>
      <p:sp>
        <p:nvSpPr>
          <p:cNvPr id="34" name="AutoShape 27"/>
          <p:cNvSpPr>
            <a:spLocks noChangeArrowheads="1"/>
          </p:cNvSpPr>
          <p:nvPr/>
        </p:nvSpPr>
        <p:spPr bwMode="auto">
          <a:xfrm rot="13858433">
            <a:off x="842963" y="3201987"/>
            <a:ext cx="508000" cy="504825"/>
          </a:xfrm>
          <a:custGeom>
            <a:avLst/>
            <a:gdLst>
              <a:gd name="G0" fmla="+- 5400 0 0"/>
              <a:gd name="G1" fmla="+- 21600 0 5400"/>
              <a:gd name="G2" fmla="*/ 5400 1 2"/>
              <a:gd name="G3" fmla="+- 21600 0 G2"/>
              <a:gd name="G4" fmla="+/ 5400 21600 2"/>
              <a:gd name="G5" fmla="+/ G1 0 2"/>
              <a:gd name="G6" fmla="*/ 21600 21600 5400"/>
              <a:gd name="G7" fmla="*/ G6 1 2"/>
              <a:gd name="G8" fmla="+- 21600 0 G7"/>
              <a:gd name="G9" fmla="*/ 21600 1 2"/>
              <a:gd name="G10" fmla="+- 5400 0 G9"/>
              <a:gd name="G11" fmla="?: G10 G8 0"/>
              <a:gd name="G12" fmla="?: G10 G7 21600"/>
              <a:gd name="T0" fmla="*/ 18900 w 21600"/>
              <a:gd name="T1" fmla="*/ 10800 h 21600"/>
              <a:gd name="T2" fmla="*/ 10800 w 21600"/>
              <a:gd name="T3" fmla="*/ 21600 h 21600"/>
              <a:gd name="T4" fmla="*/ 2700 w 21600"/>
              <a:gd name="T5" fmla="*/ 10800 h 21600"/>
              <a:gd name="T6" fmla="*/ 10800 w 21600"/>
              <a:gd name="T7" fmla="*/ 0 h 21600"/>
              <a:gd name="T8" fmla="*/ 4500 w 21600"/>
              <a:gd name="T9" fmla="*/ 4500 h 21600"/>
              <a:gd name="T10" fmla="*/ 17100 w 21600"/>
              <a:gd name="T11" fmla="*/ 171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ja-JP" altLang="en-US" b="1">
              <a:latin typeface="Arial"/>
              <a:ea typeface="+mj-ea"/>
              <a:cs typeface="Arial"/>
            </a:endParaRPr>
          </a:p>
        </p:txBody>
      </p:sp>
      <p:sp>
        <p:nvSpPr>
          <p:cNvPr id="35" name="AutoShape 28"/>
          <p:cNvSpPr>
            <a:spLocks noChangeArrowheads="1"/>
          </p:cNvSpPr>
          <p:nvPr/>
        </p:nvSpPr>
        <p:spPr bwMode="auto">
          <a:xfrm rot="3059742">
            <a:off x="1854994" y="2591594"/>
            <a:ext cx="508000" cy="506412"/>
          </a:xfrm>
          <a:custGeom>
            <a:avLst/>
            <a:gdLst>
              <a:gd name="G0" fmla="+- 5400 0 0"/>
              <a:gd name="G1" fmla="+- 21600 0 5400"/>
              <a:gd name="G2" fmla="*/ 5400 1 2"/>
              <a:gd name="G3" fmla="+- 21600 0 G2"/>
              <a:gd name="G4" fmla="+/ 5400 21600 2"/>
              <a:gd name="G5" fmla="+/ G1 0 2"/>
              <a:gd name="G6" fmla="*/ 21600 21600 5400"/>
              <a:gd name="G7" fmla="*/ G6 1 2"/>
              <a:gd name="G8" fmla="+- 21600 0 G7"/>
              <a:gd name="G9" fmla="*/ 21600 1 2"/>
              <a:gd name="G10" fmla="+- 5400 0 G9"/>
              <a:gd name="G11" fmla="?: G10 G8 0"/>
              <a:gd name="G12" fmla="?: G10 G7 21600"/>
              <a:gd name="T0" fmla="*/ 18900 w 21600"/>
              <a:gd name="T1" fmla="*/ 10800 h 21600"/>
              <a:gd name="T2" fmla="*/ 10800 w 21600"/>
              <a:gd name="T3" fmla="*/ 21600 h 21600"/>
              <a:gd name="T4" fmla="*/ 2700 w 21600"/>
              <a:gd name="T5" fmla="*/ 10800 h 21600"/>
              <a:gd name="T6" fmla="*/ 10800 w 21600"/>
              <a:gd name="T7" fmla="*/ 0 h 21600"/>
              <a:gd name="T8" fmla="*/ 4500 w 21600"/>
              <a:gd name="T9" fmla="*/ 4500 h 21600"/>
              <a:gd name="T10" fmla="*/ 17100 w 21600"/>
              <a:gd name="T11" fmla="*/ 171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FF7078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ja-JP" altLang="en-US" b="1">
              <a:latin typeface="Arial"/>
              <a:ea typeface="+mj-ea"/>
              <a:cs typeface="Arial"/>
            </a:endParaRPr>
          </a:p>
        </p:txBody>
      </p:sp>
      <p:sp>
        <p:nvSpPr>
          <p:cNvPr id="36" name="AutoShape 29"/>
          <p:cNvSpPr>
            <a:spLocks noChangeArrowheads="1"/>
          </p:cNvSpPr>
          <p:nvPr/>
        </p:nvSpPr>
        <p:spPr bwMode="auto">
          <a:xfrm rot="7254850">
            <a:off x="1854994" y="3201194"/>
            <a:ext cx="508000" cy="506412"/>
          </a:xfrm>
          <a:custGeom>
            <a:avLst/>
            <a:gdLst>
              <a:gd name="G0" fmla="+- 5400 0 0"/>
              <a:gd name="G1" fmla="+- 21600 0 5400"/>
              <a:gd name="G2" fmla="*/ 5400 1 2"/>
              <a:gd name="G3" fmla="+- 21600 0 G2"/>
              <a:gd name="G4" fmla="+/ 5400 21600 2"/>
              <a:gd name="G5" fmla="+/ G1 0 2"/>
              <a:gd name="G6" fmla="*/ 21600 21600 5400"/>
              <a:gd name="G7" fmla="*/ G6 1 2"/>
              <a:gd name="G8" fmla="+- 21600 0 G7"/>
              <a:gd name="G9" fmla="*/ 21600 1 2"/>
              <a:gd name="G10" fmla="+- 5400 0 G9"/>
              <a:gd name="G11" fmla="?: G10 G8 0"/>
              <a:gd name="G12" fmla="?: G10 G7 21600"/>
              <a:gd name="T0" fmla="*/ 18900 w 21600"/>
              <a:gd name="T1" fmla="*/ 10800 h 21600"/>
              <a:gd name="T2" fmla="*/ 10800 w 21600"/>
              <a:gd name="T3" fmla="*/ 21600 h 21600"/>
              <a:gd name="T4" fmla="*/ 2700 w 21600"/>
              <a:gd name="T5" fmla="*/ 10800 h 21600"/>
              <a:gd name="T6" fmla="*/ 10800 w 21600"/>
              <a:gd name="T7" fmla="*/ 0 h 21600"/>
              <a:gd name="T8" fmla="*/ 4500 w 21600"/>
              <a:gd name="T9" fmla="*/ 4500 h 21600"/>
              <a:gd name="T10" fmla="*/ 17100 w 21600"/>
              <a:gd name="T11" fmla="*/ 171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FF7078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ja-JP" altLang="en-US" b="1">
              <a:latin typeface="Arial"/>
              <a:ea typeface="+mj-ea"/>
              <a:cs typeface="Arial"/>
            </a:endParaRPr>
          </a:p>
        </p:txBody>
      </p:sp>
      <p:sp>
        <p:nvSpPr>
          <p:cNvPr id="37" name="Rectangle 40"/>
          <p:cNvSpPr>
            <a:spLocks noChangeArrowheads="1"/>
          </p:cNvSpPr>
          <p:nvPr/>
        </p:nvSpPr>
        <p:spPr bwMode="auto">
          <a:xfrm>
            <a:off x="2209800" y="3862388"/>
            <a:ext cx="48418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altLang="ja-JP" sz="2000" b="1">
                <a:solidFill>
                  <a:srgbClr val="000000"/>
                </a:solidFill>
                <a:latin typeface="Arial"/>
                <a:ea typeface="+mj-ea"/>
                <a:cs typeface="Arial"/>
              </a:rPr>
              <a:t>F0</a:t>
            </a:r>
          </a:p>
        </p:txBody>
      </p:sp>
      <p:sp>
        <p:nvSpPr>
          <p:cNvPr id="39" name="Line 39"/>
          <p:cNvSpPr>
            <a:spLocks noChangeShapeType="1"/>
          </p:cNvSpPr>
          <p:nvPr/>
        </p:nvSpPr>
        <p:spPr bwMode="auto">
          <a:xfrm>
            <a:off x="3246438" y="3811588"/>
            <a:ext cx="6858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ja-JP" altLang="en-US" b="1">
              <a:latin typeface="Arial"/>
              <a:ea typeface="+mj-ea"/>
              <a:cs typeface="Arial"/>
            </a:endParaRPr>
          </a:p>
        </p:txBody>
      </p:sp>
      <p:sp>
        <p:nvSpPr>
          <p:cNvPr id="41" name="Line 39"/>
          <p:cNvSpPr>
            <a:spLocks noChangeShapeType="1"/>
          </p:cNvSpPr>
          <p:nvPr/>
        </p:nvSpPr>
        <p:spPr bwMode="auto">
          <a:xfrm>
            <a:off x="4116388" y="3811588"/>
            <a:ext cx="250825" cy="0"/>
          </a:xfrm>
          <a:prstGeom prst="line">
            <a:avLst/>
          </a:prstGeom>
          <a:noFill/>
          <a:ln w="38100">
            <a:solidFill>
              <a:srgbClr val="FF6600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ja-JP" altLang="en-US" b="1">
              <a:latin typeface="Arial"/>
              <a:ea typeface="+mj-ea"/>
              <a:cs typeface="Arial"/>
            </a:endParaRPr>
          </a:p>
        </p:txBody>
      </p:sp>
      <p:sp>
        <p:nvSpPr>
          <p:cNvPr id="42" name="Line 58"/>
          <p:cNvSpPr>
            <a:spLocks noChangeShapeType="1"/>
          </p:cNvSpPr>
          <p:nvPr/>
        </p:nvSpPr>
        <p:spPr bwMode="auto">
          <a:xfrm flipV="1">
            <a:off x="3962400" y="3560763"/>
            <a:ext cx="0" cy="100012"/>
          </a:xfrm>
          <a:prstGeom prst="line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ja-JP" altLang="en-US" b="1">
              <a:latin typeface="Arial"/>
              <a:ea typeface="+mj-ea"/>
              <a:cs typeface="Arial"/>
            </a:endParaRPr>
          </a:p>
        </p:txBody>
      </p:sp>
      <p:sp>
        <p:nvSpPr>
          <p:cNvPr id="43" name="Rectangle 97"/>
          <p:cNvSpPr>
            <a:spLocks noChangeArrowheads="1"/>
          </p:cNvSpPr>
          <p:nvPr/>
        </p:nvSpPr>
        <p:spPr bwMode="auto">
          <a:xfrm>
            <a:off x="4062413" y="3740150"/>
            <a:ext cx="109696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altLang="ja-JP" sz="2000" b="1" u="sng">
                <a:solidFill>
                  <a:srgbClr val="FF6600"/>
                </a:solidFill>
                <a:latin typeface="Arial"/>
                <a:ea typeface="+mj-ea"/>
                <a:cs typeface="Arial"/>
              </a:rPr>
              <a:t>particle</a:t>
            </a:r>
          </a:p>
        </p:txBody>
      </p:sp>
      <p:sp>
        <p:nvSpPr>
          <p:cNvPr id="44" name="Rectangle 42"/>
          <p:cNvSpPr>
            <a:spLocks noChangeArrowheads="1"/>
          </p:cNvSpPr>
          <p:nvPr/>
        </p:nvSpPr>
        <p:spPr bwMode="auto">
          <a:xfrm>
            <a:off x="5865813" y="4038600"/>
            <a:ext cx="915987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altLang="ja-JP" sz="1600" b="1">
                <a:solidFill>
                  <a:srgbClr val="000000"/>
                </a:solidFill>
                <a:latin typeface="Arial"/>
                <a:ea typeface="+mj-ea"/>
                <a:cs typeface="Arial"/>
              </a:rPr>
              <a:t>magnet</a:t>
            </a:r>
          </a:p>
        </p:txBody>
      </p:sp>
      <p:sp>
        <p:nvSpPr>
          <p:cNvPr id="45" name="Rectangle 42"/>
          <p:cNvSpPr>
            <a:spLocks noChangeArrowheads="1"/>
          </p:cNvSpPr>
          <p:nvPr/>
        </p:nvSpPr>
        <p:spPr bwMode="auto">
          <a:xfrm>
            <a:off x="5938838" y="3200400"/>
            <a:ext cx="8636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altLang="ja-JP" sz="1600" b="1">
                <a:solidFill>
                  <a:srgbClr val="0000FF"/>
                </a:solidFill>
                <a:latin typeface="Arial"/>
                <a:ea typeface="+mj-ea"/>
                <a:cs typeface="Arial"/>
              </a:rPr>
              <a:t>power</a:t>
            </a:r>
          </a:p>
          <a:p>
            <a:pPr>
              <a:defRPr/>
            </a:pPr>
            <a:r>
              <a:rPr lang="en-US" altLang="ja-JP" sz="1600" b="1">
                <a:solidFill>
                  <a:srgbClr val="0000FF"/>
                </a:solidFill>
                <a:latin typeface="Arial"/>
                <a:ea typeface="+mj-ea"/>
                <a:cs typeface="Arial"/>
              </a:rPr>
              <a:t>supply</a:t>
            </a:r>
          </a:p>
        </p:txBody>
      </p:sp>
      <p:sp>
        <p:nvSpPr>
          <p:cNvPr id="40" name="円/楕円 39"/>
          <p:cNvSpPr/>
          <p:nvPr/>
        </p:nvSpPr>
        <p:spPr>
          <a:xfrm>
            <a:off x="4000500" y="3733800"/>
            <a:ext cx="147638" cy="146050"/>
          </a:xfrm>
          <a:prstGeom prst="ellipse">
            <a:avLst/>
          </a:prstGeom>
          <a:solidFill>
            <a:srgbClr val="FF66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 b="1">
              <a:cs typeface="Arial"/>
            </a:endParaRPr>
          </a:p>
        </p:txBody>
      </p:sp>
      <p:sp>
        <p:nvSpPr>
          <p:cNvPr id="47" name="Rectangle 40"/>
          <p:cNvSpPr>
            <a:spLocks noChangeArrowheads="1"/>
          </p:cNvSpPr>
          <p:nvPr/>
        </p:nvSpPr>
        <p:spPr bwMode="auto">
          <a:xfrm>
            <a:off x="2773363" y="3783013"/>
            <a:ext cx="1073150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altLang="ja-JP" sz="1600" b="1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+mj-ea"/>
                <a:cs typeface="Arial"/>
              </a:rPr>
              <a:t>selection</a:t>
            </a:r>
          </a:p>
          <a:p>
            <a:pPr>
              <a:defRPr/>
            </a:pPr>
            <a:r>
              <a:rPr lang="en-US" altLang="ja-JP" sz="1600" b="1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+mj-ea"/>
                <a:cs typeface="Arial"/>
              </a:rPr>
              <a:t>B</a:t>
            </a:r>
            <a:r>
              <a:rPr lang="en-US" altLang="ja-JP" sz="1600" b="1" i="1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+mj-ea"/>
                <a:cs typeface="Arial"/>
              </a:rPr>
              <a:t>ρ</a:t>
            </a:r>
            <a:r>
              <a:rPr lang="en-US" altLang="ja-JP" sz="1600" b="1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+mj-ea"/>
                <a:cs typeface="Arial"/>
              </a:rPr>
              <a:t>, TOF </a:t>
            </a:r>
          </a:p>
        </p:txBody>
      </p:sp>
      <p:sp>
        <p:nvSpPr>
          <p:cNvPr id="49" name="Rectangle 40"/>
          <p:cNvSpPr>
            <a:spLocks noChangeArrowheads="1"/>
          </p:cNvSpPr>
          <p:nvPr/>
        </p:nvSpPr>
        <p:spPr bwMode="auto">
          <a:xfrm>
            <a:off x="7162800" y="2463800"/>
            <a:ext cx="146208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altLang="ja-JP" sz="1600" b="1">
                <a:solidFill>
                  <a:srgbClr val="7F7F7F"/>
                </a:solidFill>
                <a:latin typeface="Arial"/>
                <a:ea typeface="+mj-ea"/>
                <a:cs typeface="Arial"/>
              </a:rPr>
              <a:t>identification</a:t>
            </a:r>
          </a:p>
          <a:p>
            <a:pPr>
              <a:defRPr/>
            </a:pPr>
            <a:r>
              <a:rPr lang="en-US" altLang="ja-JP" sz="1600" b="1">
                <a:solidFill>
                  <a:srgbClr val="7F7F7F"/>
                </a:solidFill>
                <a:latin typeface="Arial"/>
                <a:ea typeface="+mj-ea"/>
                <a:cs typeface="Arial"/>
              </a:rPr>
              <a:t>dE, E</a:t>
            </a:r>
          </a:p>
        </p:txBody>
      </p:sp>
      <p:sp>
        <p:nvSpPr>
          <p:cNvPr id="53" name="Line 37"/>
          <p:cNvSpPr>
            <a:spLocks noChangeShapeType="1"/>
          </p:cNvSpPr>
          <p:nvPr/>
        </p:nvSpPr>
        <p:spPr bwMode="auto">
          <a:xfrm rot="5400000">
            <a:off x="8077200" y="2971800"/>
            <a:ext cx="228600" cy="228600"/>
          </a:xfrm>
          <a:prstGeom prst="line">
            <a:avLst/>
          </a:prstGeom>
          <a:noFill/>
          <a:ln w="444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ja-JP" altLang="en-US" b="1">
              <a:latin typeface="Arial"/>
              <a:ea typeface="+mj-ea"/>
              <a:cs typeface="Arial"/>
            </a:endParaRPr>
          </a:p>
        </p:txBody>
      </p:sp>
      <p:sp>
        <p:nvSpPr>
          <p:cNvPr id="54" name="Rectangle 40"/>
          <p:cNvSpPr>
            <a:spLocks noChangeArrowheads="1"/>
          </p:cNvSpPr>
          <p:nvPr/>
        </p:nvSpPr>
        <p:spPr bwMode="auto">
          <a:xfrm>
            <a:off x="7086600" y="4538663"/>
            <a:ext cx="1538288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altLang="ja-JP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+mj-ea"/>
                <a:cs typeface="Arial"/>
              </a:rPr>
              <a:t>TOF </a:t>
            </a:r>
            <a:r>
              <a:rPr lang="en-US" altLang="ja-JP" sz="1400" b="1" i="1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δT</a:t>
            </a:r>
            <a:r>
              <a:rPr lang="en-US" altLang="ja-JP" sz="1400" b="1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/</a:t>
            </a:r>
            <a:r>
              <a:rPr lang="en-US" altLang="ja-JP" sz="1400" b="1" i="1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T</a:t>
            </a:r>
            <a:r>
              <a:rPr lang="en-US" altLang="ja-JP" sz="1400" b="1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 &lt; 10</a:t>
            </a:r>
            <a:r>
              <a:rPr lang="en-US" altLang="ja-JP" sz="1400" b="1" baseline="300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-6</a:t>
            </a:r>
            <a:r>
              <a:rPr lang="en-US" altLang="ja-JP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+mj-ea"/>
                <a:cs typeface="Arial"/>
              </a:rPr>
              <a:t> </a:t>
            </a:r>
            <a:endParaRPr lang="en-US" altLang="ja-JP" sz="1400" b="1" dirty="0">
              <a:solidFill>
                <a:schemeClr val="tx1">
                  <a:lumMod val="65000"/>
                  <a:lumOff val="35000"/>
                </a:schemeClr>
              </a:solidFill>
              <a:latin typeface="Arial"/>
              <a:ea typeface="+mj-ea"/>
              <a:cs typeface="Arial"/>
            </a:endParaRPr>
          </a:p>
        </p:txBody>
      </p:sp>
      <p:sp>
        <p:nvSpPr>
          <p:cNvPr id="55" name="Rectangle 40"/>
          <p:cNvSpPr>
            <a:spLocks noChangeArrowheads="1"/>
          </p:cNvSpPr>
          <p:nvPr/>
        </p:nvSpPr>
        <p:spPr bwMode="auto">
          <a:xfrm rot="3620093">
            <a:off x="4696619" y="4622006"/>
            <a:ext cx="17145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altLang="ja-JP" sz="1600" b="1" i="1">
                <a:solidFill>
                  <a:srgbClr val="7F7F7F"/>
                </a:solidFill>
                <a:latin typeface="Arial"/>
                <a:ea typeface="+mj-ea"/>
                <a:cs typeface="Arial"/>
              </a:rPr>
              <a:t>β</a:t>
            </a:r>
            <a:r>
              <a:rPr lang="en-US" altLang="ja-JP" sz="1600" b="1">
                <a:solidFill>
                  <a:srgbClr val="7F7F7F"/>
                </a:solidFill>
                <a:latin typeface="Arial"/>
                <a:ea typeface="+mj-ea"/>
                <a:cs typeface="Arial"/>
              </a:rPr>
              <a:t> measurement</a:t>
            </a:r>
          </a:p>
        </p:txBody>
      </p:sp>
      <p:sp>
        <p:nvSpPr>
          <p:cNvPr id="58" name="Rectangle 59"/>
          <p:cNvSpPr>
            <a:spLocks noChangeArrowheads="1"/>
          </p:cNvSpPr>
          <p:nvPr/>
        </p:nvSpPr>
        <p:spPr bwMode="auto">
          <a:xfrm>
            <a:off x="2514600" y="1066800"/>
            <a:ext cx="601980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buFontTx/>
              <a:buChar char="-"/>
            </a:pPr>
            <a:r>
              <a:rPr lang="en-US" altLang="ja-JP" sz="2000" b="1">
                <a:solidFill>
                  <a:srgbClr val="FF0000"/>
                </a:solidFill>
                <a:latin typeface="Arial" pitchFamily="64" charset="0"/>
                <a:ea typeface="ＭＳ Ｐゴシック" pitchFamily="64" charset="-128"/>
                <a:cs typeface="Arial" pitchFamily="64" charset="0"/>
              </a:rPr>
              <a:t> Isochronism </a:t>
            </a:r>
            <a:r>
              <a:rPr lang="en-US" altLang="ja-JP" sz="2000" b="1">
                <a:solidFill>
                  <a:srgbClr val="FF0000"/>
                </a:solidFill>
                <a:latin typeface="Arial" pitchFamily="64" charset="0"/>
                <a:ea typeface="ＭＳ Ｐゴシック" pitchFamily="64" charset="-128"/>
                <a:cs typeface="Arial" pitchFamily="64" charset="0"/>
              </a:rPr>
              <a:t>of 10</a:t>
            </a:r>
            <a:r>
              <a:rPr lang="en-US" altLang="ja-JP" sz="2000" b="1" baseline="30000">
                <a:solidFill>
                  <a:srgbClr val="FF0000"/>
                </a:solidFill>
                <a:latin typeface="Arial" pitchFamily="64" charset="0"/>
                <a:ea typeface="ＭＳ Ｐゴシック" pitchFamily="64" charset="-128"/>
                <a:cs typeface="Arial" pitchFamily="64" charset="0"/>
              </a:rPr>
              <a:t>-6</a:t>
            </a:r>
            <a:endParaRPr lang="en-US" altLang="ja-JP" sz="2000" b="1" baseline="30000">
              <a:solidFill>
                <a:srgbClr val="FF0000"/>
              </a:solidFill>
              <a:latin typeface="Arial" pitchFamily="64" charset="0"/>
              <a:ea typeface="ＭＳ Ｐゴシック" pitchFamily="64" charset="-128"/>
              <a:cs typeface="Arial" pitchFamily="64" charset="0"/>
            </a:endParaRPr>
          </a:p>
          <a:p>
            <a:pPr>
              <a:buFontTx/>
              <a:buChar char="-"/>
            </a:pPr>
            <a:endParaRPr lang="en-US" altLang="ja-JP" sz="2000" b="1">
              <a:solidFill>
                <a:srgbClr val="FF0000"/>
              </a:solidFill>
              <a:latin typeface="Arial" pitchFamily="64" charset="0"/>
              <a:ea typeface="ＭＳ Ｐゴシック" pitchFamily="64" charset="-128"/>
              <a:cs typeface="Arial" pitchFamily="64" charset="0"/>
            </a:endParaRPr>
          </a:p>
          <a:p>
            <a:r>
              <a:rPr lang="en-US" altLang="ja-JP" sz="2000" b="1">
                <a:solidFill>
                  <a:srgbClr val="FF0000"/>
                </a:solidFill>
                <a:latin typeface="Arial" pitchFamily="64" charset="0"/>
                <a:ea typeface="ＭＳ Ｐゴシック" pitchFamily="64" charset="-128"/>
                <a:cs typeface="Arial" pitchFamily="64" charset="0"/>
              </a:rPr>
              <a:t>- Self-trigger individual injection</a:t>
            </a:r>
          </a:p>
        </p:txBody>
      </p:sp>
      <p:graphicFrame>
        <p:nvGraphicFramePr>
          <p:cNvPr id="18434" name="Object 2"/>
          <p:cNvGraphicFramePr>
            <a:graphicFrameLocks noChangeAspect="1"/>
          </p:cNvGraphicFramePr>
          <p:nvPr/>
        </p:nvGraphicFramePr>
        <p:xfrm>
          <a:off x="5257800" y="1135063"/>
          <a:ext cx="2016125" cy="541337"/>
        </p:xfrm>
        <a:graphic>
          <a:graphicData uri="http://schemas.openxmlformats.org/presentationml/2006/ole">
            <p:oleObj spid="_x0000_s18434" name="数式" r:id="rId3" imgW="1511300" imgH="406400" progId="Equation.3">
              <p:embed/>
            </p:oleObj>
          </a:graphicData>
        </a:graphic>
      </p:graphicFrame>
      <p:graphicFrame>
        <p:nvGraphicFramePr>
          <p:cNvPr id="18435" name="Object 3"/>
          <p:cNvGraphicFramePr>
            <a:graphicFrameLocks noChangeAspect="1"/>
          </p:cNvGraphicFramePr>
          <p:nvPr/>
        </p:nvGraphicFramePr>
        <p:xfrm>
          <a:off x="7426325" y="1200150"/>
          <a:ext cx="1260475" cy="468313"/>
        </p:xfrm>
        <a:graphic>
          <a:graphicData uri="http://schemas.openxmlformats.org/presentationml/2006/ole">
            <p:oleObj spid="_x0000_s18435" name="数式" r:id="rId4" imgW="1193800" imgH="444500" progId="Equation.3">
              <p:embed/>
            </p:oleObj>
          </a:graphicData>
        </a:graphic>
      </p:graphicFrame>
      <p:sp>
        <p:nvSpPr>
          <p:cNvPr id="59" name="Line 12"/>
          <p:cNvSpPr>
            <a:spLocks noChangeShapeType="1"/>
          </p:cNvSpPr>
          <p:nvPr/>
        </p:nvSpPr>
        <p:spPr bwMode="auto">
          <a:xfrm rot="16200000" flipH="1">
            <a:off x="7967662" y="2852738"/>
            <a:ext cx="600075" cy="685800"/>
          </a:xfrm>
          <a:prstGeom prst="line">
            <a:avLst/>
          </a:prstGeom>
          <a:noFill/>
          <a:ln w="25400" cap="flat" cmpd="sng" algn="ctr">
            <a:solidFill>
              <a:srgbClr val="000000"/>
            </a:solidFill>
            <a:prstDash val="solid"/>
            <a:round/>
            <a:headEnd type="triangle" w="med" len="med"/>
            <a:tailEnd type="non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ja-JP" altLang="en-US" b="1">
              <a:latin typeface="Arial"/>
              <a:ea typeface="+mj-ea"/>
              <a:cs typeface="Arial"/>
            </a:endParaRPr>
          </a:p>
        </p:txBody>
      </p:sp>
      <p:sp>
        <p:nvSpPr>
          <p:cNvPr id="60" name="Line 37"/>
          <p:cNvSpPr>
            <a:spLocks noChangeShapeType="1"/>
          </p:cNvSpPr>
          <p:nvPr/>
        </p:nvSpPr>
        <p:spPr bwMode="auto">
          <a:xfrm rot="10800000">
            <a:off x="8153400" y="5257800"/>
            <a:ext cx="228600" cy="228600"/>
          </a:xfrm>
          <a:prstGeom prst="line">
            <a:avLst/>
          </a:prstGeom>
          <a:noFill/>
          <a:ln w="444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ja-JP" altLang="en-US" b="1">
              <a:latin typeface="Arial"/>
              <a:ea typeface="+mj-ea"/>
              <a:cs typeface="Arial"/>
            </a:endParaRPr>
          </a:p>
        </p:txBody>
      </p:sp>
      <p:sp>
        <p:nvSpPr>
          <p:cNvPr id="61" name="正方形/長方形 60"/>
          <p:cNvSpPr/>
          <p:nvPr/>
        </p:nvSpPr>
        <p:spPr>
          <a:xfrm rot="3637017">
            <a:off x="4810125" y="4854575"/>
            <a:ext cx="1220788" cy="3381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ja-JP" sz="1600" b="1" i="1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δβ</a:t>
            </a:r>
            <a:r>
              <a:rPr lang="en-US" altLang="ja-JP" sz="1600" b="1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/</a:t>
            </a:r>
            <a:r>
              <a:rPr lang="en-US" altLang="ja-JP" sz="1600" b="1" i="1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β</a:t>
            </a:r>
            <a:r>
              <a:rPr lang="en-US" altLang="ja-JP" sz="1600" b="1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 ~ 10</a:t>
            </a:r>
            <a:r>
              <a:rPr lang="en-US" altLang="ja-JP" sz="1600" b="1" baseline="3000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-4</a:t>
            </a:r>
            <a:r>
              <a:rPr lang="en-US" altLang="ja-JP" sz="1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 </a:t>
            </a:r>
            <a:endParaRPr lang="ja-JP" altLang="en-US" sz="16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7" name="Line 39"/>
          <p:cNvSpPr>
            <a:spLocks noChangeShapeType="1"/>
          </p:cNvSpPr>
          <p:nvPr/>
        </p:nvSpPr>
        <p:spPr bwMode="auto">
          <a:xfrm flipV="1">
            <a:off x="8382000" y="5029200"/>
            <a:ext cx="304800" cy="304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ja-JP" altLang="en-US" b="1">
              <a:latin typeface="Arial"/>
              <a:ea typeface="+mj-ea"/>
              <a:cs typeface="Arial"/>
            </a:endParaRPr>
          </a:p>
        </p:txBody>
      </p:sp>
      <p:sp>
        <p:nvSpPr>
          <p:cNvPr id="62" name="Rectangle 102"/>
          <p:cNvSpPr>
            <a:spLocks noChangeArrowheads="1"/>
          </p:cNvSpPr>
          <p:nvPr/>
        </p:nvSpPr>
        <p:spPr bwMode="auto">
          <a:xfrm>
            <a:off x="8431213" y="5181600"/>
            <a:ext cx="712787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altLang="ja-JP" sz="1400" b="1" dirty="0">
                <a:solidFill>
                  <a:srgbClr val="000000"/>
                </a:solidFill>
                <a:latin typeface="Arial"/>
                <a:ea typeface="+mj-ea"/>
                <a:cs typeface="Arial"/>
              </a:rPr>
              <a:t>200</a:t>
            </a:r>
          </a:p>
          <a:p>
            <a:pPr>
              <a:defRPr/>
            </a:pPr>
            <a:r>
              <a:rPr lang="en-US" altLang="ja-JP" sz="1400" b="1" dirty="0" err="1">
                <a:solidFill>
                  <a:srgbClr val="000000"/>
                </a:solidFill>
                <a:latin typeface="Arial"/>
                <a:ea typeface="+mj-ea"/>
                <a:cs typeface="Arial"/>
              </a:rPr>
              <a:t>MeV/u</a:t>
            </a:r>
            <a:endParaRPr lang="en-US" altLang="ja-JP" sz="1400" b="1" dirty="0">
              <a:solidFill>
                <a:srgbClr val="000000"/>
              </a:solidFill>
              <a:latin typeface="Arial"/>
              <a:ea typeface="+mj-ea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図 12" descr="to川畑さん20091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650" y="1435100"/>
            <a:ext cx="7632700" cy="5397500"/>
          </a:xfrm>
          <a:prstGeom prst="rect">
            <a:avLst/>
          </a:prstGeom>
          <a:noFill/>
          <a:ln w="1270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19459" name="Rectangle 6"/>
          <p:cNvSpPr>
            <a:spLocks noChangeArrowheads="1"/>
          </p:cNvSpPr>
          <p:nvPr/>
        </p:nvSpPr>
        <p:spPr bwMode="auto">
          <a:xfrm>
            <a:off x="2692400" y="0"/>
            <a:ext cx="6434138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r>
              <a:rPr lang="en-US" altLang="ja-JP" sz="3200" b="1">
                <a:solidFill>
                  <a:srgbClr val="FFFFFF"/>
                </a:solidFill>
                <a:latin typeface="Arial" pitchFamily="64" charset="0"/>
                <a:ea typeface="Arial" pitchFamily="64" charset="0"/>
                <a:cs typeface="Arial" pitchFamily="64" charset="0"/>
              </a:rPr>
              <a:t>Previous floor arrangement plan</a:t>
            </a:r>
          </a:p>
        </p:txBody>
      </p:sp>
      <p:sp>
        <p:nvSpPr>
          <p:cNvPr id="19460" name="正方形/長方形 19"/>
          <p:cNvSpPr>
            <a:spLocks noChangeArrowheads="1"/>
          </p:cNvSpPr>
          <p:nvPr/>
        </p:nvSpPr>
        <p:spPr bwMode="auto">
          <a:xfrm>
            <a:off x="838200" y="1506538"/>
            <a:ext cx="1096963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3200" b="1">
                <a:solidFill>
                  <a:schemeClr val="accent2"/>
                </a:solidFill>
                <a:latin typeface="Arial" pitchFamily="64" charset="0"/>
                <a:ea typeface="Arial" pitchFamily="64" charset="0"/>
                <a:cs typeface="Arial" pitchFamily="64" charset="0"/>
              </a:rPr>
              <a:t>2009 </a:t>
            </a:r>
            <a:endParaRPr lang="ja-JP" altLang="en-US" sz="2000" b="1">
              <a:latin typeface="Arial" pitchFamily="64" charset="0"/>
              <a:ea typeface="Arial" pitchFamily="64" charset="0"/>
              <a:cs typeface="Arial" pitchFamily="64" charset="0"/>
            </a:endParaRPr>
          </a:p>
        </p:txBody>
      </p:sp>
      <p:sp>
        <p:nvSpPr>
          <p:cNvPr id="19461" name="正方形/長方形 20"/>
          <p:cNvSpPr>
            <a:spLocks noChangeArrowheads="1"/>
          </p:cNvSpPr>
          <p:nvPr/>
        </p:nvSpPr>
        <p:spPr bwMode="auto">
          <a:xfrm>
            <a:off x="3192463" y="2032000"/>
            <a:ext cx="2903537" cy="46196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b="1">
                <a:solidFill>
                  <a:schemeClr val="tx1"/>
                </a:solidFill>
                <a:latin typeface="Arial" pitchFamily="64" charset="0"/>
                <a:ea typeface="Arial" pitchFamily="64" charset="0"/>
                <a:cs typeface="Arial" pitchFamily="64" charset="0"/>
              </a:rPr>
              <a:t>Long injection line</a:t>
            </a:r>
            <a:endParaRPr lang="ja-JP" altLang="en-US" b="1">
              <a:solidFill>
                <a:schemeClr val="tx1"/>
              </a:solidFill>
              <a:latin typeface="Arial" pitchFamily="64" charset="0"/>
              <a:ea typeface="Arial" pitchFamily="64" charset="0"/>
              <a:cs typeface="Arial" pitchFamily="64" charset="0"/>
            </a:endParaRPr>
          </a:p>
        </p:txBody>
      </p:sp>
      <p:sp>
        <p:nvSpPr>
          <p:cNvPr id="19462" name="正方形/長方形 21"/>
          <p:cNvSpPr>
            <a:spLocks noChangeArrowheads="1"/>
          </p:cNvSpPr>
          <p:nvPr/>
        </p:nvSpPr>
        <p:spPr bwMode="auto">
          <a:xfrm>
            <a:off x="4648200" y="4013200"/>
            <a:ext cx="1571625" cy="46196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b="1">
                <a:solidFill>
                  <a:schemeClr val="tx1"/>
                </a:solidFill>
                <a:latin typeface="Arial" pitchFamily="64" charset="0"/>
                <a:ea typeface="Arial" pitchFamily="64" charset="0"/>
                <a:cs typeface="Arial" pitchFamily="64" charset="0"/>
              </a:rPr>
              <a:t>SHARAQ</a:t>
            </a:r>
            <a:endParaRPr lang="ja-JP" altLang="en-US" b="1">
              <a:solidFill>
                <a:schemeClr val="tx1"/>
              </a:solidFill>
              <a:latin typeface="Arial" pitchFamily="64" charset="0"/>
              <a:ea typeface="Arial" pitchFamily="64" charset="0"/>
              <a:cs typeface="Arial" pitchFamily="64" charset="0"/>
            </a:endParaRPr>
          </a:p>
        </p:txBody>
      </p:sp>
      <p:sp>
        <p:nvSpPr>
          <p:cNvPr id="19463" name="正方形/長方形 23"/>
          <p:cNvSpPr>
            <a:spLocks noChangeArrowheads="1"/>
          </p:cNvSpPr>
          <p:nvPr/>
        </p:nvSpPr>
        <p:spPr bwMode="auto">
          <a:xfrm>
            <a:off x="2819400" y="4927600"/>
            <a:ext cx="12192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altLang="ja-JP" sz="2000" b="1">
                <a:solidFill>
                  <a:srgbClr val="0000FF"/>
                </a:solidFill>
                <a:latin typeface="Arial" pitchFamily="64" charset="0"/>
                <a:ea typeface="Arial" pitchFamily="64" charset="0"/>
                <a:cs typeface="Arial" pitchFamily="64" charset="0"/>
              </a:rPr>
              <a:t>Septum</a:t>
            </a:r>
          </a:p>
        </p:txBody>
      </p:sp>
      <p:sp>
        <p:nvSpPr>
          <p:cNvPr id="19464" name="正方形/長方形 24"/>
          <p:cNvSpPr>
            <a:spLocks noChangeArrowheads="1"/>
          </p:cNvSpPr>
          <p:nvPr/>
        </p:nvSpPr>
        <p:spPr bwMode="auto">
          <a:xfrm>
            <a:off x="1735138" y="3460750"/>
            <a:ext cx="116046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altLang="ja-JP" sz="2000" b="1">
                <a:solidFill>
                  <a:srgbClr val="0000FF"/>
                </a:solidFill>
                <a:latin typeface="Arial" pitchFamily="64" charset="0"/>
                <a:ea typeface="Arial" pitchFamily="64" charset="0"/>
                <a:cs typeface="Arial" pitchFamily="64" charset="0"/>
              </a:rPr>
              <a:t>Kicker</a:t>
            </a:r>
          </a:p>
        </p:txBody>
      </p:sp>
      <p:sp>
        <p:nvSpPr>
          <p:cNvPr id="19465" name="正方形/長方形 22"/>
          <p:cNvSpPr>
            <a:spLocks noChangeArrowheads="1"/>
          </p:cNvSpPr>
          <p:nvPr/>
        </p:nvSpPr>
        <p:spPr bwMode="auto">
          <a:xfrm>
            <a:off x="2362200" y="4013200"/>
            <a:ext cx="2116138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altLang="ja-JP" b="1">
                <a:solidFill>
                  <a:srgbClr val="FF0000"/>
                </a:solidFill>
                <a:latin typeface="Arial" pitchFamily="64" charset="0"/>
                <a:ea typeface="Arial" pitchFamily="64" charset="0"/>
                <a:cs typeface="Arial" pitchFamily="64" charset="0"/>
              </a:rPr>
              <a:t>Isochronous</a:t>
            </a:r>
          </a:p>
          <a:p>
            <a:r>
              <a:rPr lang="en-US" altLang="ja-JP" b="1">
                <a:solidFill>
                  <a:srgbClr val="FF0000"/>
                </a:solidFill>
                <a:latin typeface="Arial" pitchFamily="64" charset="0"/>
                <a:ea typeface="Arial" pitchFamily="64" charset="0"/>
                <a:cs typeface="Arial" pitchFamily="64" charset="0"/>
              </a:rPr>
              <a:t>Ring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図 11" descr="2011April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95350" y="990600"/>
            <a:ext cx="8172450" cy="5780088"/>
          </a:xfrm>
          <a:prstGeom prst="rect">
            <a:avLst/>
          </a:prstGeom>
          <a:noFill/>
          <a:ln w="9525">
            <a:solidFill>
              <a:srgbClr val="8A0006"/>
            </a:solidFill>
            <a:miter lim="800000"/>
            <a:headEnd/>
            <a:tailEnd/>
          </a:ln>
        </p:spPr>
      </p:pic>
      <p:sp>
        <p:nvSpPr>
          <p:cNvPr id="21507" name="正方形/長方形 20"/>
          <p:cNvSpPr>
            <a:spLocks noChangeArrowheads="1"/>
          </p:cNvSpPr>
          <p:nvPr/>
        </p:nvSpPr>
        <p:spPr bwMode="auto">
          <a:xfrm>
            <a:off x="4030663" y="1600200"/>
            <a:ext cx="2065337" cy="46196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b="1">
                <a:solidFill>
                  <a:schemeClr val="tx1"/>
                </a:solidFill>
                <a:latin typeface="Arial" pitchFamily="64" charset="0"/>
                <a:ea typeface="Arial" pitchFamily="64" charset="0"/>
                <a:cs typeface="Arial" pitchFamily="64" charset="0"/>
              </a:rPr>
              <a:t>Injection line</a:t>
            </a:r>
            <a:endParaRPr lang="ja-JP" altLang="en-US" b="1">
              <a:solidFill>
                <a:schemeClr val="tx1"/>
              </a:solidFill>
              <a:latin typeface="Arial" pitchFamily="64" charset="0"/>
              <a:ea typeface="Arial" pitchFamily="64" charset="0"/>
              <a:cs typeface="Arial" pitchFamily="64" charset="0"/>
            </a:endParaRPr>
          </a:p>
        </p:txBody>
      </p:sp>
      <p:sp>
        <p:nvSpPr>
          <p:cNvPr id="21508" name="正方形/長方形 22"/>
          <p:cNvSpPr>
            <a:spLocks noChangeArrowheads="1"/>
          </p:cNvSpPr>
          <p:nvPr/>
        </p:nvSpPr>
        <p:spPr bwMode="auto">
          <a:xfrm>
            <a:off x="2209800" y="4038600"/>
            <a:ext cx="2819400" cy="46196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altLang="ja-JP" b="1">
                <a:solidFill>
                  <a:srgbClr val="FF0000"/>
                </a:solidFill>
                <a:latin typeface="Arial" pitchFamily="64" charset="0"/>
                <a:ea typeface="Arial" pitchFamily="64" charset="0"/>
                <a:cs typeface="Arial" pitchFamily="64" charset="0"/>
              </a:rPr>
              <a:t>Isochronous Ring</a:t>
            </a:r>
          </a:p>
        </p:txBody>
      </p:sp>
      <p:pic>
        <p:nvPicPr>
          <p:cNvPr id="29" name="図 28" descr="NEC_0004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6513" y="5715000"/>
            <a:ext cx="6516687" cy="1085850"/>
          </a:xfrm>
          <a:prstGeom prst="rect">
            <a:avLst/>
          </a:prstGeom>
          <a:noFill/>
          <a:ln w="15875">
            <a:solidFill>
              <a:srgbClr val="8A0006"/>
            </a:solidFill>
            <a:round/>
            <a:headEnd/>
            <a:tailEnd/>
          </a:ln>
        </p:spPr>
      </p:pic>
      <p:sp>
        <p:nvSpPr>
          <p:cNvPr id="21510" name="正方形/長方形 22"/>
          <p:cNvSpPr>
            <a:spLocks noChangeArrowheads="1"/>
          </p:cNvSpPr>
          <p:nvPr/>
        </p:nvSpPr>
        <p:spPr bwMode="auto">
          <a:xfrm>
            <a:off x="5029200" y="5162550"/>
            <a:ext cx="10668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altLang="ja-JP" sz="2000" b="1">
                <a:solidFill>
                  <a:srgbClr val="0000FF"/>
                </a:solidFill>
                <a:latin typeface="Arial" pitchFamily="64" charset="0"/>
                <a:ea typeface="Arial" pitchFamily="64" charset="0"/>
                <a:cs typeface="Arial" pitchFamily="64" charset="0"/>
              </a:rPr>
              <a:t>kicker</a:t>
            </a:r>
          </a:p>
        </p:txBody>
      </p:sp>
      <p:sp>
        <p:nvSpPr>
          <p:cNvPr id="21511" name="正方形/長方形 22"/>
          <p:cNvSpPr>
            <a:spLocks noChangeArrowheads="1"/>
          </p:cNvSpPr>
          <p:nvPr/>
        </p:nvSpPr>
        <p:spPr bwMode="auto">
          <a:xfrm>
            <a:off x="3124200" y="2724150"/>
            <a:ext cx="11430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altLang="ja-JP" sz="2000" b="1">
                <a:solidFill>
                  <a:srgbClr val="0000FF"/>
                </a:solidFill>
                <a:latin typeface="Arial" pitchFamily="64" charset="0"/>
                <a:ea typeface="Arial" pitchFamily="64" charset="0"/>
                <a:cs typeface="Arial" pitchFamily="64" charset="0"/>
              </a:rPr>
              <a:t>septum</a:t>
            </a:r>
          </a:p>
        </p:txBody>
      </p:sp>
      <p:sp>
        <p:nvSpPr>
          <p:cNvPr id="21512" name="正方形/長方形 19"/>
          <p:cNvSpPr>
            <a:spLocks noChangeArrowheads="1"/>
          </p:cNvSpPr>
          <p:nvPr/>
        </p:nvSpPr>
        <p:spPr bwMode="auto">
          <a:xfrm>
            <a:off x="939800" y="1346200"/>
            <a:ext cx="107473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3200" b="1">
                <a:solidFill>
                  <a:schemeClr val="accent2"/>
                </a:solidFill>
                <a:latin typeface="Arial" pitchFamily="64" charset="0"/>
                <a:ea typeface="Arial" pitchFamily="64" charset="0"/>
                <a:cs typeface="Arial" pitchFamily="64" charset="0"/>
              </a:rPr>
              <a:t>2011</a:t>
            </a:r>
            <a:endParaRPr lang="ja-JP" altLang="en-US" sz="3200" b="1">
              <a:latin typeface="Arial" pitchFamily="64" charset="0"/>
              <a:ea typeface="Arial" pitchFamily="64" charset="0"/>
              <a:cs typeface="Arial" pitchFamily="64" charset="0"/>
            </a:endParaRPr>
          </a:p>
        </p:txBody>
      </p:sp>
      <p:sp>
        <p:nvSpPr>
          <p:cNvPr id="21513" name="正方形/長方形 21"/>
          <p:cNvSpPr>
            <a:spLocks noChangeArrowheads="1"/>
          </p:cNvSpPr>
          <p:nvPr/>
        </p:nvSpPr>
        <p:spPr bwMode="auto">
          <a:xfrm>
            <a:off x="6313488" y="3022600"/>
            <a:ext cx="1571625" cy="46196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b="1">
                <a:solidFill>
                  <a:schemeClr val="tx1"/>
                </a:solidFill>
                <a:latin typeface="Arial" pitchFamily="64" charset="0"/>
                <a:ea typeface="Arial" pitchFamily="64" charset="0"/>
                <a:cs typeface="Arial" pitchFamily="64" charset="0"/>
              </a:rPr>
              <a:t>SHARAQ</a:t>
            </a:r>
            <a:endParaRPr lang="ja-JP" altLang="en-US" b="1">
              <a:solidFill>
                <a:schemeClr val="tx1"/>
              </a:solidFill>
              <a:latin typeface="Arial" pitchFamily="64" charset="0"/>
              <a:ea typeface="Arial" pitchFamily="64" charset="0"/>
              <a:cs typeface="Arial" pitchFamily="64" charset="0"/>
            </a:endParaRPr>
          </a:p>
        </p:txBody>
      </p:sp>
      <p:sp>
        <p:nvSpPr>
          <p:cNvPr id="21514" name="Rectangle 6"/>
          <p:cNvSpPr>
            <a:spLocks noChangeArrowheads="1"/>
          </p:cNvSpPr>
          <p:nvPr/>
        </p:nvSpPr>
        <p:spPr bwMode="auto">
          <a:xfrm>
            <a:off x="4394200" y="0"/>
            <a:ext cx="47498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r>
              <a:rPr lang="en-US" altLang="ja-JP" sz="3200" b="1">
                <a:solidFill>
                  <a:srgbClr val="FFFFFF"/>
                </a:solidFill>
                <a:latin typeface="Arial" pitchFamily="64" charset="0"/>
                <a:ea typeface="Arial" pitchFamily="64" charset="0"/>
                <a:cs typeface="Arial" pitchFamily="64" charset="0"/>
              </a:rPr>
              <a:t>Floor arrangement plan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54" name="図形グループ 15"/>
          <p:cNvGrpSpPr>
            <a:grpSpLocks/>
          </p:cNvGrpSpPr>
          <p:nvPr/>
        </p:nvGrpSpPr>
        <p:grpSpPr bwMode="auto">
          <a:xfrm>
            <a:off x="25400" y="2235200"/>
            <a:ext cx="7470775" cy="4598988"/>
            <a:chOff x="25387" y="2235197"/>
            <a:chExt cx="7470503" cy="4599658"/>
          </a:xfrm>
        </p:grpSpPr>
        <p:pic>
          <p:nvPicPr>
            <p:cNvPr id="23566" name="Picture 3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5387" y="2243690"/>
              <a:ext cx="5434551" cy="4591165"/>
            </a:xfrm>
            <a:prstGeom prst="rect">
              <a:avLst/>
            </a:prstGeom>
            <a:noFill/>
            <a:ln w="9525">
              <a:solidFill>
                <a:srgbClr val="800000"/>
              </a:solidFill>
              <a:miter lim="800000"/>
              <a:headEnd/>
              <a:tailEnd/>
            </a:ln>
          </p:spPr>
        </p:pic>
        <p:sp>
          <p:nvSpPr>
            <p:cNvPr id="23567" name="Rectangle 6"/>
            <p:cNvSpPr>
              <a:spLocks noChangeArrowheads="1"/>
            </p:cNvSpPr>
            <p:nvPr/>
          </p:nvSpPr>
          <p:spPr bwMode="auto">
            <a:xfrm>
              <a:off x="42330" y="2235197"/>
              <a:ext cx="2700869" cy="4910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>
              <a:prstTxWarp prst="textNoShape">
                <a:avLst/>
              </a:prstTxWarp>
            </a:bodyPr>
            <a:lstStyle/>
            <a:p>
              <a:r>
                <a:rPr lang="en-US" altLang="ja-JP" sz="2000" b="1">
                  <a:solidFill>
                    <a:schemeClr val="bg1"/>
                  </a:solidFill>
                  <a:latin typeface="Arial" pitchFamily="64" charset="0"/>
                  <a:ea typeface="Arial" pitchFamily="64" charset="0"/>
                  <a:cs typeface="Arial" pitchFamily="64" charset="0"/>
                </a:rPr>
                <a:t>for outer 2 dipoles</a:t>
              </a:r>
            </a:p>
          </p:txBody>
        </p:sp>
        <p:sp>
          <p:nvSpPr>
            <p:cNvPr id="83" name="テキスト ボックス 82"/>
            <p:cNvSpPr txBox="1"/>
            <p:nvPr/>
          </p:nvSpPr>
          <p:spPr>
            <a:xfrm>
              <a:off x="3428863" y="2446366"/>
              <a:ext cx="4067027" cy="831971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800000"/>
              </a:solidFill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altLang="ja-JP" b="1" dirty="0">
                  <a:solidFill>
                    <a:srgbClr val="0000FF"/>
                  </a:solidFill>
                  <a:latin typeface="+mn-lt"/>
                </a:rPr>
                <a:t>The laminated iron plate is</a:t>
              </a:r>
            </a:p>
            <a:p>
              <a:pPr>
                <a:defRPr/>
              </a:pPr>
              <a:r>
                <a:rPr lang="en-US" altLang="ja-JP" b="1" dirty="0">
                  <a:solidFill>
                    <a:srgbClr val="0000FF"/>
                  </a:solidFill>
                  <a:latin typeface="+mn-lt"/>
                </a:rPr>
                <a:t>arranged on the pole face.</a:t>
              </a:r>
            </a:p>
          </p:txBody>
        </p:sp>
        <p:cxnSp>
          <p:nvCxnSpPr>
            <p:cNvPr id="23569" name="直線矢印コネクタ 12"/>
            <p:cNvCxnSpPr>
              <a:cxnSpLocks noChangeShapeType="1"/>
            </p:cNvCxnSpPr>
            <p:nvPr/>
          </p:nvCxnSpPr>
          <p:spPr bwMode="auto">
            <a:xfrm rot="10800000" flipV="1">
              <a:off x="2413000" y="3208868"/>
              <a:ext cx="1075268" cy="948267"/>
            </a:xfrm>
            <a:prstGeom prst="straightConnector1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 type="triangle" w="med" len="med"/>
            </a:ln>
          </p:spPr>
        </p:cxnSp>
      </p:grpSp>
      <p:sp>
        <p:nvSpPr>
          <p:cNvPr id="23555" name="Rectangle 6"/>
          <p:cNvSpPr>
            <a:spLocks noChangeArrowheads="1"/>
          </p:cNvSpPr>
          <p:nvPr/>
        </p:nvSpPr>
        <p:spPr bwMode="auto">
          <a:xfrm>
            <a:off x="5029200" y="0"/>
            <a:ext cx="41148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r>
              <a:rPr lang="en-US" altLang="ja-JP" sz="3200" b="1">
                <a:solidFill>
                  <a:schemeClr val="bg1"/>
                </a:solidFill>
                <a:latin typeface="Arial" pitchFamily="64" charset="0"/>
                <a:ea typeface="Arial" pitchFamily="64" charset="0"/>
                <a:cs typeface="Arial" pitchFamily="64" charset="0"/>
              </a:rPr>
              <a:t>Isochronous design</a:t>
            </a:r>
          </a:p>
        </p:txBody>
      </p:sp>
      <p:pic>
        <p:nvPicPr>
          <p:cNvPr id="23556" name="図 5" descr="screenshot_03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6393062">
            <a:off x="2678907" y="-448469"/>
            <a:ext cx="895350" cy="2455863"/>
          </a:xfrm>
          <a:prstGeom prst="rect">
            <a:avLst/>
          </a:prstGeom>
          <a:noFill/>
          <a:ln w="9525">
            <a:solidFill>
              <a:srgbClr val="800000"/>
            </a:solidFill>
            <a:miter lim="800000"/>
            <a:headEnd/>
            <a:tailEnd/>
          </a:ln>
        </p:spPr>
      </p:pic>
      <p:sp>
        <p:nvSpPr>
          <p:cNvPr id="48" name="Rectangle 59"/>
          <p:cNvSpPr>
            <a:spLocks noChangeArrowheads="1"/>
          </p:cNvSpPr>
          <p:nvPr/>
        </p:nvSpPr>
        <p:spPr bwMode="auto">
          <a:xfrm>
            <a:off x="4284663" y="947738"/>
            <a:ext cx="4846637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altLang="ja-JP" sz="2000" b="1">
                <a:solidFill>
                  <a:srgbClr val="FF0000"/>
                </a:solidFill>
                <a:latin typeface="Arial" pitchFamily="64" charset="0"/>
                <a:ea typeface="ＭＳ Ｐゴシック" pitchFamily="64" charset="-128"/>
                <a:cs typeface="Arial" pitchFamily="64" charset="0"/>
              </a:rPr>
              <a:t>- Ring consists of 6 sector</a:t>
            </a:r>
          </a:p>
          <a:p>
            <a:r>
              <a:rPr lang="en-US" altLang="ja-JP" sz="2000" b="1">
                <a:solidFill>
                  <a:srgbClr val="FF0000"/>
                </a:solidFill>
                <a:latin typeface="Arial" pitchFamily="64" charset="0"/>
                <a:ea typeface="ＭＳ Ｐゴシック" pitchFamily="64" charset="-128"/>
                <a:cs typeface="Arial" pitchFamily="64" charset="0"/>
              </a:rPr>
              <a:t>- </a:t>
            </a:r>
            <a:r>
              <a:rPr lang="en-US" altLang="ja-JP" sz="2000" b="1">
                <a:solidFill>
                  <a:srgbClr val="FF0000"/>
                </a:solidFill>
                <a:latin typeface="Arial" pitchFamily="64" charset="0"/>
                <a:ea typeface="ＭＳ Ｐゴシック" pitchFamily="64" charset="-128"/>
                <a:cs typeface="Arial" pitchFamily="64" charset="0"/>
              </a:rPr>
              <a:t>1 sector consists of 4 TARNII dipoles</a:t>
            </a:r>
          </a:p>
          <a:p>
            <a:r>
              <a:rPr lang="en-US" altLang="ja-JP" sz="2000" b="1">
                <a:solidFill>
                  <a:srgbClr val="FF0000"/>
                </a:solidFill>
                <a:latin typeface="Arial" pitchFamily="64" charset="0"/>
                <a:ea typeface="ＭＳ Ｐゴシック" pitchFamily="64" charset="-128"/>
                <a:cs typeface="Arial" pitchFamily="64" charset="0"/>
              </a:rPr>
              <a:t>- Outer 2 dipoles are </a:t>
            </a:r>
            <a:r>
              <a:rPr lang="en-US" altLang="ja-JP" sz="2000" b="1">
                <a:solidFill>
                  <a:srgbClr val="FF0000"/>
                </a:solidFill>
                <a:latin typeface="Arial" pitchFamily="64" charset="0"/>
                <a:ea typeface="ＭＳ Ｐゴシック" pitchFamily="64" charset="-128"/>
                <a:cs typeface="Arial" pitchFamily="64" charset="0"/>
              </a:rPr>
              <a:t>modified</a:t>
            </a:r>
          </a:p>
          <a:p>
            <a:r>
              <a:rPr lang="en-US" altLang="ja-JP" sz="2000" b="1">
                <a:solidFill>
                  <a:srgbClr val="FF0000"/>
                </a:solidFill>
                <a:latin typeface="Arial" pitchFamily="64" charset="0"/>
                <a:ea typeface="ＭＳ Ｐゴシック" pitchFamily="64" charset="-128"/>
                <a:cs typeface="Arial" pitchFamily="64" charset="0"/>
              </a:rPr>
              <a:t>  to achieve a precise </a:t>
            </a:r>
            <a:r>
              <a:rPr lang="en-US" altLang="ja-JP" sz="2000" b="1">
                <a:solidFill>
                  <a:srgbClr val="FF0000"/>
                </a:solidFill>
                <a:latin typeface="Arial" pitchFamily="64" charset="0"/>
                <a:ea typeface="ＭＳ Ｐゴシック" pitchFamily="64" charset="-128"/>
                <a:cs typeface="Arial" pitchFamily="64" charset="0"/>
              </a:rPr>
              <a:t>isochronism</a:t>
            </a:r>
          </a:p>
        </p:txBody>
      </p:sp>
      <p:cxnSp>
        <p:nvCxnSpPr>
          <p:cNvPr id="18" name="直線矢印コネクタ 17"/>
          <p:cNvCxnSpPr>
            <a:endCxn id="23567" idx="0"/>
          </p:cNvCxnSpPr>
          <p:nvPr/>
        </p:nvCxnSpPr>
        <p:spPr bwMode="auto">
          <a:xfrm rot="5400000">
            <a:off x="1331119" y="1432719"/>
            <a:ext cx="863600" cy="741362"/>
          </a:xfrm>
          <a:prstGeom prst="straightConnector1">
            <a:avLst/>
          </a:prstGeom>
          <a:noFill/>
          <a:ln w="38100" cap="flat" cmpd="sng" algn="ctr">
            <a:solidFill>
              <a:schemeClr val="accent6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19" name="直線矢印コネクタ 18"/>
          <p:cNvCxnSpPr>
            <a:endCxn id="23567" idx="0"/>
          </p:cNvCxnSpPr>
          <p:nvPr/>
        </p:nvCxnSpPr>
        <p:spPr bwMode="auto">
          <a:xfrm rot="10800000" flipV="1">
            <a:off x="1392238" y="871538"/>
            <a:ext cx="2501900" cy="1363662"/>
          </a:xfrm>
          <a:prstGeom prst="straightConnector1">
            <a:avLst/>
          </a:prstGeom>
          <a:noFill/>
          <a:ln w="38100" cap="flat" cmpd="sng" algn="ctr">
            <a:solidFill>
              <a:schemeClr val="accent6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grpSp>
        <p:nvGrpSpPr>
          <p:cNvPr id="3" name="図形グループ 20"/>
          <p:cNvGrpSpPr>
            <a:grpSpLocks/>
          </p:cNvGrpSpPr>
          <p:nvPr/>
        </p:nvGrpSpPr>
        <p:grpSpPr bwMode="auto">
          <a:xfrm>
            <a:off x="1409700" y="2446338"/>
            <a:ext cx="7708900" cy="4386262"/>
            <a:chOff x="1435625" y="2472267"/>
            <a:chExt cx="7708375" cy="4385733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435625" y="2551632"/>
              <a:ext cx="7708375" cy="4306368"/>
            </a:xfrm>
            <a:prstGeom prst="rect">
              <a:avLst/>
            </a:prstGeom>
            <a:noFill/>
            <a:ln w="9525">
              <a:solidFill>
                <a:schemeClr val="accent6"/>
              </a:solidFill>
              <a:miter lim="800000"/>
              <a:headEnd/>
              <a:tailEnd/>
            </a:ln>
          </p:spPr>
        </p:pic>
        <p:sp>
          <p:nvSpPr>
            <p:cNvPr id="14" name="テキスト ボックス 13"/>
            <p:cNvSpPr txBox="1"/>
            <p:nvPr/>
          </p:nvSpPr>
          <p:spPr>
            <a:xfrm>
              <a:off x="3454787" y="2472267"/>
              <a:ext cx="4168491" cy="831750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800000"/>
              </a:solidFill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altLang="ja-JP" b="1" dirty="0">
                  <a:solidFill>
                    <a:srgbClr val="0000FF"/>
                  </a:solidFill>
                  <a:latin typeface="+mn-lt"/>
                </a:rPr>
                <a:t>The laminated iron plate is</a:t>
              </a:r>
            </a:p>
            <a:p>
              <a:pPr>
                <a:defRPr/>
              </a:pPr>
              <a:r>
                <a:rPr lang="en-US" altLang="ja-JP" b="1" dirty="0">
                  <a:solidFill>
                    <a:srgbClr val="0000FF"/>
                  </a:solidFill>
                  <a:latin typeface="+mn-lt"/>
                </a:rPr>
                <a:t>arranged on the pole face.</a:t>
              </a:r>
            </a:p>
          </p:txBody>
        </p:sp>
        <p:sp>
          <p:nvSpPr>
            <p:cNvPr id="15" name="テキスト ボックス 14"/>
            <p:cNvSpPr txBox="1"/>
            <p:nvPr/>
          </p:nvSpPr>
          <p:spPr>
            <a:xfrm>
              <a:off x="6324792" y="5221485"/>
              <a:ext cx="2468395" cy="646034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800000"/>
              </a:solidFill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altLang="ja-JP" sz="1800" b="1" dirty="0">
                  <a:solidFill>
                    <a:schemeClr val="tx1"/>
                  </a:solidFill>
                  <a:latin typeface="+mn-lt"/>
                </a:rPr>
                <a:t>- thickness of 0.3mm</a:t>
              </a:r>
            </a:p>
            <a:p>
              <a:pPr>
                <a:defRPr/>
              </a:pPr>
              <a:r>
                <a:rPr lang="en-US" altLang="ja-JP" sz="1800" b="1" dirty="0">
                  <a:solidFill>
                    <a:schemeClr val="tx1"/>
                  </a:solidFill>
                  <a:latin typeface="+mn-lt"/>
                </a:rPr>
                <a:t>- 9 layers</a:t>
              </a:r>
            </a:p>
          </p:txBody>
        </p:sp>
        <p:cxnSp>
          <p:nvCxnSpPr>
            <p:cNvPr id="23564" name="直線矢印コネクタ 19"/>
            <p:cNvCxnSpPr>
              <a:cxnSpLocks noChangeShapeType="1"/>
              <a:stCxn id="14" idx="2"/>
            </p:cNvCxnSpPr>
            <p:nvPr/>
          </p:nvCxnSpPr>
          <p:spPr bwMode="auto">
            <a:xfrm rot="16200000" flipH="1">
              <a:off x="5183176" y="3659178"/>
              <a:ext cx="1624339" cy="912509"/>
            </a:xfrm>
            <a:prstGeom prst="straightConnector1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 type="triangle" w="med" len="med"/>
            </a:ln>
          </p:spPr>
        </p:cxnSp>
        <p:sp>
          <p:nvSpPr>
            <p:cNvPr id="23" name="テキスト ボックス 22"/>
            <p:cNvSpPr txBox="1"/>
            <p:nvPr/>
          </p:nvSpPr>
          <p:spPr>
            <a:xfrm>
              <a:off x="1456262" y="4619895"/>
              <a:ext cx="852429" cy="369843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800000"/>
              </a:solidFill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altLang="ja-JP" sz="1800" b="1" dirty="0">
                  <a:solidFill>
                    <a:schemeClr val="tx1"/>
                  </a:solidFill>
                  <a:latin typeface="+mn-lt"/>
                </a:rPr>
                <a:t>40mm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6"/>
          <p:cNvSpPr>
            <a:spLocks noChangeArrowheads="1"/>
          </p:cNvSpPr>
          <p:nvPr/>
        </p:nvSpPr>
        <p:spPr bwMode="auto">
          <a:xfrm>
            <a:off x="5029200" y="0"/>
            <a:ext cx="41148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r>
              <a:rPr lang="en-US" altLang="ja-JP" sz="3200" b="1">
                <a:solidFill>
                  <a:schemeClr val="bg1"/>
                </a:solidFill>
                <a:latin typeface="Arial" pitchFamily="64" charset="0"/>
                <a:ea typeface="Arial" pitchFamily="64" charset="0"/>
                <a:cs typeface="Arial" pitchFamily="64" charset="0"/>
              </a:rPr>
              <a:t>Isochronous design</a:t>
            </a:r>
          </a:p>
        </p:txBody>
      </p:sp>
      <p:pic>
        <p:nvPicPr>
          <p:cNvPr id="24579" name="図 5" descr="screenshot_03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-6393062">
            <a:off x="2678907" y="-448469"/>
            <a:ext cx="895350" cy="2455863"/>
          </a:xfrm>
          <a:prstGeom prst="rect">
            <a:avLst/>
          </a:prstGeom>
          <a:noFill/>
          <a:ln w="9525">
            <a:solidFill>
              <a:srgbClr val="800000"/>
            </a:solidFill>
            <a:miter lim="800000"/>
            <a:headEnd/>
            <a:tailEnd/>
          </a:ln>
        </p:spPr>
      </p:pic>
      <p:cxnSp>
        <p:nvCxnSpPr>
          <p:cNvPr id="12" name="直線矢印コネクタ 11"/>
          <p:cNvCxnSpPr>
            <a:endCxn id="29" idx="0"/>
          </p:cNvCxnSpPr>
          <p:nvPr/>
        </p:nvCxnSpPr>
        <p:spPr bwMode="auto">
          <a:xfrm>
            <a:off x="2471738" y="1295400"/>
            <a:ext cx="4221162" cy="1676400"/>
          </a:xfrm>
          <a:prstGeom prst="straightConnector1">
            <a:avLst/>
          </a:prstGeom>
          <a:noFill/>
          <a:ln w="25400" cap="flat" cmpd="sng" algn="ctr">
            <a:solidFill>
              <a:schemeClr val="accent6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14" name="直線矢印コネクタ 13"/>
          <p:cNvCxnSpPr>
            <a:endCxn id="29" idx="0"/>
          </p:cNvCxnSpPr>
          <p:nvPr/>
        </p:nvCxnSpPr>
        <p:spPr bwMode="auto">
          <a:xfrm>
            <a:off x="3962400" y="838200"/>
            <a:ext cx="2730500" cy="2133600"/>
          </a:xfrm>
          <a:prstGeom prst="straightConnector1">
            <a:avLst/>
          </a:prstGeom>
          <a:noFill/>
          <a:ln w="25400" cap="flat" cmpd="sng" algn="ctr">
            <a:solidFill>
              <a:schemeClr val="accent6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15" name="直線矢印コネクタ 14"/>
          <p:cNvCxnSpPr>
            <a:endCxn id="30" idx="0"/>
          </p:cNvCxnSpPr>
          <p:nvPr/>
        </p:nvCxnSpPr>
        <p:spPr bwMode="auto">
          <a:xfrm rot="5400000">
            <a:off x="1610520" y="1643856"/>
            <a:ext cx="1897062" cy="758825"/>
          </a:xfrm>
          <a:prstGeom prst="straightConnector1">
            <a:avLst/>
          </a:prstGeom>
          <a:noFill/>
          <a:ln w="25400" cap="flat" cmpd="sng" algn="ctr">
            <a:solidFill>
              <a:schemeClr val="accent6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16" name="直線矢印コネクタ 15"/>
          <p:cNvCxnSpPr>
            <a:endCxn id="30" idx="0"/>
          </p:cNvCxnSpPr>
          <p:nvPr/>
        </p:nvCxnSpPr>
        <p:spPr bwMode="auto">
          <a:xfrm rot="5400000">
            <a:off x="1775619" y="1310482"/>
            <a:ext cx="2065337" cy="1257300"/>
          </a:xfrm>
          <a:prstGeom prst="straightConnector1">
            <a:avLst/>
          </a:prstGeom>
          <a:noFill/>
          <a:ln w="25400" cap="flat" cmpd="sng" algn="ctr">
            <a:solidFill>
              <a:schemeClr val="accent6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sp>
        <p:nvSpPr>
          <p:cNvPr id="23" name="正方形/長方形 22"/>
          <p:cNvSpPr/>
          <p:nvPr/>
        </p:nvSpPr>
        <p:spPr>
          <a:xfrm>
            <a:off x="3370263" y="2209800"/>
            <a:ext cx="5468937" cy="461963"/>
          </a:xfrm>
          <a:prstGeom prst="rect">
            <a:avLst/>
          </a:prstGeom>
          <a:solidFill>
            <a:srgbClr val="FFFFFF"/>
          </a:solidFill>
          <a:ln>
            <a:solidFill>
              <a:srgbClr val="8A0006"/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altLang="ja-JP" b="1" dirty="0">
                <a:solidFill>
                  <a:srgbClr val="0000FF"/>
                </a:solidFill>
                <a:latin typeface="+mn-lt"/>
              </a:rPr>
              <a:t>Radial distributions of field strength</a:t>
            </a:r>
          </a:p>
        </p:txBody>
      </p:sp>
      <p:pic>
        <p:nvPicPr>
          <p:cNvPr id="24585" name="図 28" descr="screenshot_02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22800" y="2971800"/>
            <a:ext cx="4140200" cy="3598863"/>
          </a:xfrm>
          <a:prstGeom prst="rect">
            <a:avLst/>
          </a:prstGeom>
          <a:noFill/>
          <a:ln w="9525">
            <a:solidFill>
              <a:srgbClr val="8A0006"/>
            </a:solidFill>
            <a:miter lim="800000"/>
            <a:headEnd/>
            <a:tailEnd/>
          </a:ln>
        </p:spPr>
      </p:pic>
      <p:pic>
        <p:nvPicPr>
          <p:cNvPr id="24586" name="図 29" descr="screenshot_03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0488" y="2971800"/>
            <a:ext cx="4176712" cy="3624263"/>
          </a:xfrm>
          <a:prstGeom prst="rect">
            <a:avLst/>
          </a:prstGeom>
          <a:noFill/>
          <a:ln w="9525">
            <a:solidFill>
              <a:srgbClr val="8A0006"/>
            </a:solidFill>
            <a:miter lim="800000"/>
            <a:headEnd/>
            <a:tailEnd/>
          </a:ln>
        </p:spPr>
      </p:pic>
      <p:sp>
        <p:nvSpPr>
          <p:cNvPr id="36" name="Rectangle 6"/>
          <p:cNvSpPr>
            <a:spLocks noChangeArrowheads="1"/>
          </p:cNvSpPr>
          <p:nvPr/>
        </p:nvSpPr>
        <p:spPr bwMode="auto">
          <a:xfrm>
            <a:off x="42863" y="2895600"/>
            <a:ext cx="1100137" cy="49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>
              <a:defRPr/>
            </a:pPr>
            <a:r>
              <a:rPr lang="en-US" altLang="ja-JP" sz="2000" b="1" dirty="0">
                <a:solidFill>
                  <a:schemeClr val="accent6"/>
                </a:solidFill>
                <a:latin typeface="Arial" pitchFamily="64" charset="0"/>
                <a:ea typeface="Arial" pitchFamily="64" charset="0"/>
                <a:cs typeface="Arial" pitchFamily="64" charset="0"/>
              </a:rPr>
              <a:t>normal</a:t>
            </a:r>
            <a:endParaRPr lang="en-US" altLang="ja-JP" sz="2000" b="1" dirty="0">
              <a:solidFill>
                <a:schemeClr val="accent6"/>
              </a:solidFill>
              <a:latin typeface="Arial" pitchFamily="64" charset="0"/>
              <a:ea typeface="Arial" pitchFamily="64" charset="0"/>
              <a:cs typeface="Arial" pitchFamily="64" charset="0"/>
            </a:endParaRPr>
          </a:p>
        </p:txBody>
      </p:sp>
      <p:sp>
        <p:nvSpPr>
          <p:cNvPr id="37" name="Rectangle 6"/>
          <p:cNvSpPr>
            <a:spLocks noChangeArrowheads="1"/>
          </p:cNvSpPr>
          <p:nvPr/>
        </p:nvSpPr>
        <p:spPr bwMode="auto">
          <a:xfrm>
            <a:off x="4572000" y="2938463"/>
            <a:ext cx="1252538" cy="490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>
              <a:defRPr/>
            </a:pPr>
            <a:r>
              <a:rPr lang="en-US" altLang="ja-JP" sz="2000" b="1" dirty="0">
                <a:solidFill>
                  <a:schemeClr val="accent6"/>
                </a:solidFill>
                <a:latin typeface="Arial" pitchFamily="64" charset="0"/>
                <a:ea typeface="Arial" pitchFamily="64" charset="0"/>
                <a:cs typeface="Arial" pitchFamily="64" charset="0"/>
              </a:rPr>
              <a:t>modified</a:t>
            </a:r>
            <a:endParaRPr lang="en-US" altLang="ja-JP" sz="2000" b="1" dirty="0">
              <a:solidFill>
                <a:schemeClr val="accent6"/>
              </a:solidFill>
              <a:latin typeface="Arial" pitchFamily="64" charset="0"/>
              <a:ea typeface="Arial" pitchFamily="64" charset="0"/>
              <a:cs typeface="Arial" pitchFamily="64" charset="0"/>
            </a:endParaRPr>
          </a:p>
        </p:txBody>
      </p:sp>
      <p:sp>
        <p:nvSpPr>
          <p:cNvPr id="24589" name="Rectangle 6"/>
          <p:cNvSpPr>
            <a:spLocks noChangeArrowheads="1"/>
          </p:cNvSpPr>
          <p:nvPr/>
        </p:nvSpPr>
        <p:spPr bwMode="auto">
          <a:xfrm>
            <a:off x="1981200" y="2895600"/>
            <a:ext cx="1100138" cy="49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r>
              <a:rPr lang="en-US" altLang="ja-JP" sz="1200">
                <a:solidFill>
                  <a:schemeClr val="tx1"/>
                </a:solidFill>
                <a:latin typeface="Arial" pitchFamily="64" charset="0"/>
                <a:ea typeface="Arial" pitchFamily="64" charset="0"/>
                <a:cs typeface="Arial" pitchFamily="64" charset="0"/>
              </a:rPr>
              <a:t>B(</a:t>
            </a:r>
            <a:r>
              <a:rPr lang="en-US" altLang="ja-JP" sz="1200" i="1">
                <a:solidFill>
                  <a:schemeClr val="tx1"/>
                </a:solidFill>
                <a:latin typeface="Arial" pitchFamily="64" charset="0"/>
                <a:ea typeface="Arial" pitchFamily="64" charset="0"/>
                <a:cs typeface="Arial" pitchFamily="64" charset="0"/>
              </a:rPr>
              <a:t>r</a:t>
            </a:r>
            <a:r>
              <a:rPr lang="en-US" altLang="ja-JP" sz="1200">
                <a:solidFill>
                  <a:schemeClr val="tx1"/>
                </a:solidFill>
                <a:latin typeface="Arial" pitchFamily="64" charset="0"/>
                <a:ea typeface="Arial" pitchFamily="64" charset="0"/>
                <a:cs typeface="Arial" pitchFamily="64" charset="0"/>
              </a:rPr>
              <a:t>)/B</a:t>
            </a:r>
            <a:r>
              <a:rPr lang="en-US" altLang="ja-JP" sz="1200" baseline="-25000">
                <a:solidFill>
                  <a:schemeClr val="tx1"/>
                </a:solidFill>
                <a:latin typeface="Arial" pitchFamily="64" charset="0"/>
                <a:ea typeface="Arial" pitchFamily="64" charset="0"/>
                <a:cs typeface="Arial" pitchFamily="64" charset="0"/>
              </a:rPr>
              <a:t>0</a:t>
            </a:r>
            <a:r>
              <a:rPr lang="en-US" altLang="ja-JP" sz="1200">
                <a:solidFill>
                  <a:schemeClr val="tx1"/>
                </a:solidFill>
                <a:latin typeface="Arial" pitchFamily="64" charset="0"/>
                <a:ea typeface="Arial" pitchFamily="64" charset="0"/>
                <a:cs typeface="Arial" pitchFamily="64" charset="0"/>
              </a:rPr>
              <a:t> [T]</a:t>
            </a:r>
            <a:endParaRPr lang="en-US" altLang="ja-JP" sz="1200" baseline="-25000">
              <a:solidFill>
                <a:schemeClr val="tx1"/>
              </a:solidFill>
              <a:latin typeface="Arial" pitchFamily="64" charset="0"/>
              <a:ea typeface="Arial" pitchFamily="64" charset="0"/>
              <a:cs typeface="Arial" pitchFamily="64" charset="0"/>
            </a:endParaRPr>
          </a:p>
        </p:txBody>
      </p:sp>
      <p:sp>
        <p:nvSpPr>
          <p:cNvPr id="24590" name="Rectangle 6"/>
          <p:cNvSpPr>
            <a:spLocks noChangeArrowheads="1"/>
          </p:cNvSpPr>
          <p:nvPr/>
        </p:nvSpPr>
        <p:spPr bwMode="auto">
          <a:xfrm>
            <a:off x="6519863" y="2895600"/>
            <a:ext cx="1100137" cy="49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r>
              <a:rPr lang="en-US" altLang="ja-JP" sz="1200">
                <a:solidFill>
                  <a:schemeClr val="tx1"/>
                </a:solidFill>
                <a:latin typeface="Arial" pitchFamily="64" charset="0"/>
                <a:ea typeface="Arial" pitchFamily="64" charset="0"/>
                <a:cs typeface="Arial" pitchFamily="64" charset="0"/>
              </a:rPr>
              <a:t>B(</a:t>
            </a:r>
            <a:r>
              <a:rPr lang="en-US" altLang="ja-JP" sz="1200" i="1">
                <a:solidFill>
                  <a:schemeClr val="tx1"/>
                </a:solidFill>
                <a:latin typeface="Arial" pitchFamily="64" charset="0"/>
                <a:ea typeface="Arial" pitchFamily="64" charset="0"/>
                <a:cs typeface="Arial" pitchFamily="64" charset="0"/>
              </a:rPr>
              <a:t>r</a:t>
            </a:r>
            <a:r>
              <a:rPr lang="en-US" altLang="ja-JP" sz="1200">
                <a:solidFill>
                  <a:schemeClr val="tx1"/>
                </a:solidFill>
                <a:latin typeface="Arial" pitchFamily="64" charset="0"/>
                <a:ea typeface="Arial" pitchFamily="64" charset="0"/>
                <a:cs typeface="Arial" pitchFamily="64" charset="0"/>
              </a:rPr>
              <a:t>)/B</a:t>
            </a:r>
            <a:r>
              <a:rPr lang="en-US" altLang="ja-JP" sz="1200" baseline="-25000">
                <a:solidFill>
                  <a:schemeClr val="tx1"/>
                </a:solidFill>
                <a:latin typeface="Arial" pitchFamily="64" charset="0"/>
                <a:ea typeface="Arial" pitchFamily="64" charset="0"/>
                <a:cs typeface="Arial" pitchFamily="64" charset="0"/>
              </a:rPr>
              <a:t>0</a:t>
            </a:r>
            <a:r>
              <a:rPr lang="en-US" altLang="ja-JP" sz="1200">
                <a:solidFill>
                  <a:schemeClr val="tx1"/>
                </a:solidFill>
                <a:latin typeface="Arial" pitchFamily="64" charset="0"/>
                <a:ea typeface="Arial" pitchFamily="64" charset="0"/>
                <a:cs typeface="Arial" pitchFamily="64" charset="0"/>
              </a:rPr>
              <a:t> [T]</a:t>
            </a:r>
            <a:endParaRPr lang="en-US" altLang="ja-JP" sz="1200" baseline="-25000">
              <a:solidFill>
                <a:schemeClr val="tx1"/>
              </a:solidFill>
              <a:latin typeface="Arial" pitchFamily="64" charset="0"/>
              <a:ea typeface="Arial" pitchFamily="64" charset="0"/>
              <a:cs typeface="Arial" pitchFamily="64" charset="0"/>
            </a:endParaRPr>
          </a:p>
        </p:txBody>
      </p:sp>
      <p:sp>
        <p:nvSpPr>
          <p:cNvPr id="24591" name="Rectangle 6"/>
          <p:cNvSpPr>
            <a:spLocks noChangeArrowheads="1"/>
          </p:cNvSpPr>
          <p:nvPr/>
        </p:nvSpPr>
        <p:spPr bwMode="auto">
          <a:xfrm>
            <a:off x="3505200" y="6019800"/>
            <a:ext cx="838200" cy="49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r>
              <a:rPr lang="en-US" altLang="ja-JP" sz="1200" i="1">
                <a:solidFill>
                  <a:schemeClr val="tx1"/>
                </a:solidFill>
                <a:latin typeface="Arial" pitchFamily="64" charset="0"/>
                <a:ea typeface="Arial" pitchFamily="64" charset="0"/>
                <a:cs typeface="Arial" pitchFamily="64" charset="0"/>
              </a:rPr>
              <a:t>r</a:t>
            </a:r>
            <a:r>
              <a:rPr lang="en-US" altLang="ja-JP" sz="1200">
                <a:solidFill>
                  <a:schemeClr val="tx1"/>
                </a:solidFill>
                <a:latin typeface="Arial" pitchFamily="64" charset="0"/>
                <a:ea typeface="Arial" pitchFamily="64" charset="0"/>
                <a:cs typeface="Arial" pitchFamily="64" charset="0"/>
              </a:rPr>
              <a:t> [mm]</a:t>
            </a:r>
            <a:endParaRPr lang="en-US" altLang="ja-JP" sz="1200" baseline="-25000">
              <a:solidFill>
                <a:schemeClr val="tx1"/>
              </a:solidFill>
              <a:latin typeface="Arial" pitchFamily="64" charset="0"/>
              <a:ea typeface="Arial" pitchFamily="64" charset="0"/>
              <a:cs typeface="Arial" pitchFamily="64" charset="0"/>
            </a:endParaRPr>
          </a:p>
        </p:txBody>
      </p:sp>
      <p:sp>
        <p:nvSpPr>
          <p:cNvPr id="24592" name="Rectangle 6"/>
          <p:cNvSpPr>
            <a:spLocks noChangeArrowheads="1"/>
          </p:cNvSpPr>
          <p:nvPr/>
        </p:nvSpPr>
        <p:spPr bwMode="auto">
          <a:xfrm>
            <a:off x="8001000" y="6019800"/>
            <a:ext cx="838200" cy="49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r>
              <a:rPr lang="en-US" altLang="ja-JP" sz="1200" i="1">
                <a:solidFill>
                  <a:schemeClr val="tx1"/>
                </a:solidFill>
                <a:latin typeface="Arial" pitchFamily="64" charset="0"/>
                <a:ea typeface="Arial" pitchFamily="64" charset="0"/>
                <a:cs typeface="Arial" pitchFamily="64" charset="0"/>
              </a:rPr>
              <a:t>r</a:t>
            </a:r>
            <a:r>
              <a:rPr lang="en-US" altLang="ja-JP" sz="1200">
                <a:solidFill>
                  <a:schemeClr val="tx1"/>
                </a:solidFill>
                <a:latin typeface="Arial" pitchFamily="64" charset="0"/>
                <a:ea typeface="Arial" pitchFamily="64" charset="0"/>
                <a:cs typeface="Arial" pitchFamily="64" charset="0"/>
              </a:rPr>
              <a:t> [mm]</a:t>
            </a:r>
            <a:endParaRPr lang="en-US" altLang="ja-JP" sz="1200" baseline="-25000">
              <a:solidFill>
                <a:schemeClr val="tx1"/>
              </a:solidFill>
              <a:latin typeface="Arial" pitchFamily="64" charset="0"/>
              <a:ea typeface="Arial" pitchFamily="64" charset="0"/>
              <a:cs typeface="Arial" pitchFamily="6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6"/>
          <p:cNvSpPr>
            <a:spLocks noChangeArrowheads="1"/>
          </p:cNvSpPr>
          <p:nvPr/>
        </p:nvSpPr>
        <p:spPr bwMode="auto">
          <a:xfrm>
            <a:off x="5029200" y="0"/>
            <a:ext cx="41148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r>
              <a:rPr lang="en-US" altLang="ja-JP" sz="3200" b="1">
                <a:solidFill>
                  <a:schemeClr val="bg1"/>
                </a:solidFill>
                <a:latin typeface="Arial" pitchFamily="64" charset="0"/>
                <a:ea typeface="Arial" pitchFamily="64" charset="0"/>
                <a:cs typeface="Arial" pitchFamily="64" charset="0"/>
              </a:rPr>
              <a:t>Isochronous design</a:t>
            </a:r>
          </a:p>
        </p:txBody>
      </p:sp>
      <p:sp>
        <p:nvSpPr>
          <p:cNvPr id="25603" name="正方形/長方形 11"/>
          <p:cNvSpPr>
            <a:spLocks noChangeArrowheads="1"/>
          </p:cNvSpPr>
          <p:nvPr/>
        </p:nvSpPr>
        <p:spPr bwMode="auto">
          <a:xfrm>
            <a:off x="711200" y="6367463"/>
            <a:ext cx="5648325" cy="460375"/>
          </a:xfrm>
          <a:prstGeom prst="rect">
            <a:avLst/>
          </a:prstGeom>
          <a:solidFill>
            <a:srgbClr val="035733"/>
          </a:solidFill>
          <a:ln w="9525">
            <a:solidFill>
              <a:srgbClr val="8A0006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b="1" i="1">
                <a:solidFill>
                  <a:schemeClr val="bg1"/>
                </a:solidFill>
                <a:latin typeface="Arial" pitchFamily="64" charset="0"/>
                <a:ea typeface="Arial" pitchFamily="64" charset="0"/>
                <a:cs typeface="Arial" pitchFamily="64" charset="0"/>
              </a:rPr>
              <a:t>δB/B</a:t>
            </a:r>
            <a:r>
              <a:rPr lang="en-US" altLang="ja-JP" b="1" baseline="-25000">
                <a:solidFill>
                  <a:schemeClr val="bg1"/>
                </a:solidFill>
                <a:latin typeface="Arial" pitchFamily="64" charset="0"/>
                <a:ea typeface="Arial" pitchFamily="64" charset="0"/>
                <a:cs typeface="Arial" pitchFamily="64" charset="0"/>
              </a:rPr>
              <a:t>0</a:t>
            </a:r>
            <a:r>
              <a:rPr lang="en-US" altLang="ja-JP" b="1" i="1">
                <a:solidFill>
                  <a:schemeClr val="bg1"/>
                </a:solidFill>
                <a:latin typeface="Arial" pitchFamily="64" charset="0"/>
                <a:ea typeface="Arial" pitchFamily="64" charset="0"/>
                <a:cs typeface="Arial" pitchFamily="64" charset="0"/>
              </a:rPr>
              <a:t> </a:t>
            </a:r>
            <a:r>
              <a:rPr lang="en-US" altLang="ja-JP" b="1">
                <a:solidFill>
                  <a:schemeClr val="bg1"/>
                </a:solidFill>
                <a:latin typeface="Arial" pitchFamily="64" charset="0"/>
                <a:ea typeface="Arial" pitchFamily="64" charset="0"/>
                <a:cs typeface="Arial" pitchFamily="64" charset="0"/>
              </a:rPr>
              <a:t>&lt; 10</a:t>
            </a:r>
            <a:r>
              <a:rPr lang="en-US" altLang="ja-JP" b="1" baseline="30000">
                <a:solidFill>
                  <a:schemeClr val="bg1"/>
                </a:solidFill>
                <a:latin typeface="Arial" pitchFamily="64" charset="0"/>
                <a:ea typeface="Arial" pitchFamily="64" charset="0"/>
                <a:cs typeface="Arial" pitchFamily="64" charset="0"/>
              </a:rPr>
              <a:t>-4</a:t>
            </a:r>
            <a:r>
              <a:rPr lang="en-US" altLang="ja-JP" b="1">
                <a:solidFill>
                  <a:schemeClr val="bg1"/>
                </a:solidFill>
                <a:latin typeface="Arial" pitchFamily="64" charset="0"/>
                <a:ea typeface="Arial" pitchFamily="64" charset="0"/>
                <a:cs typeface="Arial" pitchFamily="64" charset="0"/>
              </a:rPr>
              <a:t> in momentum spread 1%</a:t>
            </a:r>
            <a:endParaRPr lang="ja-JP" altLang="en-US">
              <a:solidFill>
                <a:schemeClr val="bg1"/>
              </a:solidFill>
            </a:endParaRPr>
          </a:p>
        </p:txBody>
      </p:sp>
      <p:pic>
        <p:nvPicPr>
          <p:cNvPr id="25604" name="図 9" descr="screenshot_04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1622425"/>
            <a:ext cx="5580063" cy="4702175"/>
          </a:xfrm>
          <a:prstGeom prst="rect">
            <a:avLst/>
          </a:prstGeom>
          <a:noFill/>
          <a:ln w="9525">
            <a:solidFill>
              <a:srgbClr val="8A0006"/>
            </a:solidFill>
            <a:miter lim="800000"/>
            <a:headEnd/>
            <a:tailEnd/>
          </a:ln>
        </p:spPr>
      </p:pic>
      <p:sp>
        <p:nvSpPr>
          <p:cNvPr id="25605" name="正方形/長方形 12"/>
          <p:cNvSpPr>
            <a:spLocks noChangeArrowheads="1"/>
          </p:cNvSpPr>
          <p:nvPr/>
        </p:nvSpPr>
        <p:spPr bwMode="auto">
          <a:xfrm>
            <a:off x="1139825" y="1763713"/>
            <a:ext cx="7651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1800" i="1">
                <a:solidFill>
                  <a:srgbClr val="000000"/>
                </a:solidFill>
                <a:latin typeface="Arial" pitchFamily="64" charset="0"/>
                <a:ea typeface="Arial" pitchFamily="64" charset="0"/>
                <a:cs typeface="Arial" pitchFamily="64" charset="0"/>
              </a:rPr>
              <a:t>δT/T</a:t>
            </a:r>
            <a:r>
              <a:rPr lang="en-US" altLang="ja-JP" sz="1800" baseline="-25000">
                <a:solidFill>
                  <a:srgbClr val="000000"/>
                </a:solidFill>
                <a:latin typeface="Arial" pitchFamily="64" charset="0"/>
                <a:ea typeface="Arial" pitchFamily="64" charset="0"/>
                <a:cs typeface="Arial" pitchFamily="64" charset="0"/>
              </a:rPr>
              <a:t>0</a:t>
            </a:r>
            <a:endParaRPr lang="ja-JP" altLang="en-US" sz="1800">
              <a:solidFill>
                <a:srgbClr val="000000"/>
              </a:solidFill>
            </a:endParaRPr>
          </a:p>
        </p:txBody>
      </p:sp>
      <p:sp>
        <p:nvSpPr>
          <p:cNvPr id="25606" name="正方形/長方形 13"/>
          <p:cNvSpPr>
            <a:spLocks noChangeArrowheads="1"/>
          </p:cNvSpPr>
          <p:nvPr/>
        </p:nvSpPr>
        <p:spPr bwMode="auto">
          <a:xfrm>
            <a:off x="5146675" y="5497513"/>
            <a:ext cx="6445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1800" i="1">
                <a:solidFill>
                  <a:srgbClr val="000000"/>
                </a:solidFill>
                <a:latin typeface="Arial" pitchFamily="64" charset="0"/>
                <a:ea typeface="Arial" pitchFamily="64" charset="0"/>
                <a:cs typeface="Arial" pitchFamily="64" charset="0"/>
              </a:rPr>
              <a:t>dp/p</a:t>
            </a:r>
            <a:endParaRPr lang="ja-JP" altLang="en-US" sz="1800">
              <a:solidFill>
                <a:srgbClr val="000000"/>
              </a:solidFill>
            </a:endParaRPr>
          </a:p>
        </p:txBody>
      </p:sp>
      <p:sp>
        <p:nvSpPr>
          <p:cNvPr id="83" name="テキスト ボックス 82"/>
          <p:cNvSpPr txBox="1"/>
          <p:nvPr/>
        </p:nvSpPr>
        <p:spPr>
          <a:xfrm>
            <a:off x="1524000" y="4808538"/>
            <a:ext cx="2224088" cy="830262"/>
          </a:xfrm>
          <a:prstGeom prst="rect">
            <a:avLst/>
          </a:prstGeom>
          <a:solidFill>
            <a:srgbClr val="FFFFFF"/>
          </a:solidFill>
          <a:ln>
            <a:solidFill>
              <a:srgbClr val="8A0006"/>
            </a:solidFill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ja-JP" b="1" i="1" dirty="0">
                <a:solidFill>
                  <a:schemeClr val="tx1"/>
                </a:solidFill>
                <a:latin typeface="+mn-lt"/>
              </a:rPr>
              <a:t>a/q</a:t>
            </a:r>
            <a:r>
              <a:rPr lang="en-US" altLang="ja-JP" b="1" dirty="0">
                <a:solidFill>
                  <a:schemeClr val="tx1"/>
                </a:solidFill>
                <a:latin typeface="+mn-lt"/>
              </a:rPr>
              <a:t>= </a:t>
            </a:r>
            <a:r>
              <a:rPr lang="en-US" altLang="ja-JP" b="1" dirty="0">
                <a:solidFill>
                  <a:srgbClr val="FF0000"/>
                </a:solidFill>
                <a:latin typeface="+mn-lt"/>
              </a:rPr>
              <a:t>2</a:t>
            </a:r>
            <a:r>
              <a:rPr lang="en-US" altLang="ja-JP" b="1" dirty="0">
                <a:solidFill>
                  <a:schemeClr val="tx1"/>
                </a:solidFill>
                <a:latin typeface="+mn-lt"/>
              </a:rPr>
              <a:t> ~ </a:t>
            </a:r>
            <a:r>
              <a:rPr lang="en-US" altLang="ja-JP" b="1" dirty="0">
                <a:solidFill>
                  <a:srgbClr val="0000FF"/>
                </a:solidFill>
                <a:latin typeface="+mn-lt"/>
              </a:rPr>
              <a:t>3</a:t>
            </a:r>
          </a:p>
          <a:p>
            <a:pPr>
              <a:defRPr/>
            </a:pPr>
            <a:r>
              <a:rPr lang="en-US" altLang="ja-JP" b="1" i="1" dirty="0">
                <a:solidFill>
                  <a:srgbClr val="000000"/>
                </a:solidFill>
                <a:latin typeface="+mn-lt"/>
              </a:rPr>
              <a:t>B</a:t>
            </a:r>
            <a:r>
              <a:rPr lang="en-US" altLang="ja-JP" b="1" baseline="-25000" dirty="0">
                <a:solidFill>
                  <a:srgbClr val="000000"/>
                </a:solidFill>
                <a:latin typeface="+mn-lt"/>
              </a:rPr>
              <a:t>0</a:t>
            </a:r>
            <a:r>
              <a:rPr lang="en-US" altLang="ja-JP" b="1" dirty="0">
                <a:solidFill>
                  <a:srgbClr val="000000"/>
                </a:solidFill>
                <a:latin typeface="+mn-lt"/>
              </a:rPr>
              <a:t>:  </a:t>
            </a:r>
            <a:r>
              <a:rPr lang="en-US" altLang="ja-JP" b="1" dirty="0">
                <a:solidFill>
                  <a:srgbClr val="FF0000"/>
                </a:solidFill>
                <a:latin typeface="+mn-lt"/>
              </a:rPr>
              <a:t>1.0T</a:t>
            </a:r>
            <a:r>
              <a:rPr lang="en-US" altLang="ja-JP" b="1" dirty="0">
                <a:solidFill>
                  <a:schemeClr val="tx1"/>
                </a:solidFill>
                <a:latin typeface="+mn-lt"/>
              </a:rPr>
              <a:t> ,</a:t>
            </a:r>
            <a:r>
              <a:rPr lang="en-US" altLang="ja-JP" b="1" dirty="0">
                <a:solidFill>
                  <a:srgbClr val="0000FF"/>
                </a:solidFill>
                <a:latin typeface="+mn-lt"/>
              </a:rPr>
              <a:t>1.6T</a:t>
            </a:r>
            <a:endParaRPr lang="ja-JP" altLang="en-US" b="1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1" name="正方形/長方形 10"/>
          <p:cNvSpPr/>
          <p:nvPr/>
        </p:nvSpPr>
        <p:spPr>
          <a:xfrm>
            <a:off x="3911600" y="1074738"/>
            <a:ext cx="5080000" cy="830262"/>
          </a:xfrm>
          <a:prstGeom prst="rect">
            <a:avLst/>
          </a:prstGeom>
          <a:solidFill>
            <a:srgbClr val="FFFFFF"/>
          </a:solidFill>
          <a:ln>
            <a:solidFill>
              <a:srgbClr val="8A0006"/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altLang="ja-JP" b="1" dirty="0">
                <a:solidFill>
                  <a:schemeClr val="tx1"/>
                </a:solidFill>
                <a:latin typeface="+mn-lt"/>
              </a:rPr>
              <a:t>Shape of the laminated iron plate is optimized to 1.5T.</a:t>
            </a:r>
          </a:p>
        </p:txBody>
      </p:sp>
      <p:grpSp>
        <p:nvGrpSpPr>
          <p:cNvPr id="2" name="図形グループ 15"/>
          <p:cNvGrpSpPr>
            <a:grpSpLocks/>
          </p:cNvGrpSpPr>
          <p:nvPr/>
        </p:nvGrpSpPr>
        <p:grpSpPr bwMode="auto">
          <a:xfrm>
            <a:off x="6096000" y="2590800"/>
            <a:ext cx="3005138" cy="4210050"/>
            <a:chOff x="6096000" y="2590800"/>
            <a:chExt cx="3004800" cy="4209600"/>
          </a:xfrm>
        </p:grpSpPr>
        <p:pic>
          <p:nvPicPr>
            <p:cNvPr id="25610" name="図 7" descr="photo2.JPG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6400800" y="3200400"/>
              <a:ext cx="2700000" cy="3600000"/>
            </a:xfrm>
            <a:prstGeom prst="rect">
              <a:avLst/>
            </a:prstGeom>
            <a:noFill/>
            <a:ln w="9525">
              <a:solidFill>
                <a:srgbClr val="800000"/>
              </a:solidFill>
              <a:miter lim="800000"/>
              <a:headEnd/>
              <a:tailEnd/>
            </a:ln>
          </p:spPr>
        </p:pic>
        <p:sp>
          <p:nvSpPr>
            <p:cNvPr id="25611" name="正方形/長方形 14"/>
            <p:cNvSpPr>
              <a:spLocks noChangeArrowheads="1"/>
            </p:cNvSpPr>
            <p:nvPr/>
          </p:nvSpPr>
          <p:spPr bwMode="auto">
            <a:xfrm>
              <a:off x="6096000" y="2590800"/>
              <a:ext cx="2989821" cy="461665"/>
            </a:xfrm>
            <a:prstGeom prst="rect">
              <a:avLst/>
            </a:prstGeom>
            <a:solidFill>
              <a:srgbClr val="990008"/>
            </a:solidFill>
            <a:ln w="9525">
              <a:solidFill>
                <a:srgbClr val="0000FF"/>
              </a:solidFill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20000"/>
                </a:spcBef>
              </a:pPr>
              <a:r>
                <a:rPr lang="en-US" altLang="ja-JP" b="1">
                  <a:solidFill>
                    <a:schemeClr val="bg1"/>
                  </a:solidFill>
                  <a:latin typeface="Arial" pitchFamily="64" charset="0"/>
                  <a:ea typeface="ＭＳ Ｐゴシック" pitchFamily="64" charset="-128"/>
                  <a:cs typeface="Arial" pitchFamily="64" charset="0"/>
                </a:rPr>
                <a:t>Field measurement </a:t>
              </a:r>
              <a:endParaRPr lang="en-US" altLang="ja-JP" b="1">
                <a:solidFill>
                  <a:schemeClr val="bg1"/>
                </a:solidFill>
                <a:latin typeface="Arial" pitchFamily="64" charset="0"/>
                <a:ea typeface="ＭＳ Ｐゴシック" pitchFamily="64" charset="-128"/>
                <a:cs typeface="Arial" pitchFamily="6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図 78" descr="simu2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4775" y="3100388"/>
            <a:ext cx="5272088" cy="2601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7" name="Rectangle 6"/>
          <p:cNvSpPr>
            <a:spLocks noChangeArrowheads="1"/>
          </p:cNvSpPr>
          <p:nvPr/>
        </p:nvSpPr>
        <p:spPr bwMode="auto">
          <a:xfrm>
            <a:off x="5029200" y="0"/>
            <a:ext cx="41148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r>
              <a:rPr lang="en-US" altLang="ja-JP" sz="3200" b="1">
                <a:solidFill>
                  <a:schemeClr val="bg1"/>
                </a:solidFill>
                <a:latin typeface="Arial" pitchFamily="64" charset="0"/>
                <a:ea typeface="Arial" pitchFamily="64" charset="0"/>
                <a:cs typeface="Arial" pitchFamily="64" charset="0"/>
              </a:rPr>
              <a:t>Isochronous design</a:t>
            </a:r>
          </a:p>
        </p:txBody>
      </p:sp>
      <p:sp>
        <p:nvSpPr>
          <p:cNvPr id="26628" name="正方形/長方形 56"/>
          <p:cNvSpPr>
            <a:spLocks noChangeArrowheads="1"/>
          </p:cNvSpPr>
          <p:nvPr/>
        </p:nvSpPr>
        <p:spPr bwMode="auto">
          <a:xfrm>
            <a:off x="5257800" y="2859088"/>
            <a:ext cx="3416300" cy="646112"/>
          </a:xfrm>
          <a:prstGeom prst="rect">
            <a:avLst/>
          </a:prstGeom>
          <a:solidFill>
            <a:schemeClr val="bg1"/>
          </a:solidFill>
          <a:ln w="9525">
            <a:solidFill>
              <a:srgbClr val="8A0006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1800" b="1">
                <a:solidFill>
                  <a:srgbClr val="0000FF"/>
                </a:solidFill>
                <a:latin typeface="Arial" pitchFamily="64" charset="0"/>
                <a:ea typeface="Arial" pitchFamily="64" charset="0"/>
                <a:cs typeface="Arial" pitchFamily="64" charset="0"/>
              </a:rPr>
              <a:t>Fine tuning by trim-coils</a:t>
            </a:r>
          </a:p>
          <a:p>
            <a:r>
              <a:rPr lang="en-US" altLang="ja-JP" sz="1800" b="1">
                <a:solidFill>
                  <a:srgbClr val="0000FF"/>
                </a:solidFill>
                <a:latin typeface="Arial" pitchFamily="64" charset="0"/>
                <a:ea typeface="Arial" pitchFamily="64" charset="0"/>
                <a:cs typeface="Arial" pitchFamily="64" charset="0"/>
              </a:rPr>
              <a:t>(Manually adjusted the fields)</a:t>
            </a:r>
          </a:p>
        </p:txBody>
      </p:sp>
      <p:grpSp>
        <p:nvGrpSpPr>
          <p:cNvPr id="26629" name="図形グループ 8"/>
          <p:cNvGrpSpPr>
            <a:grpSpLocks noChangeAspect="1"/>
          </p:cNvGrpSpPr>
          <p:nvPr/>
        </p:nvGrpSpPr>
        <p:grpSpPr bwMode="auto">
          <a:xfrm>
            <a:off x="5651500" y="4038600"/>
            <a:ext cx="3270250" cy="2354263"/>
            <a:chOff x="4038600" y="3124200"/>
            <a:chExt cx="5004000" cy="3601363"/>
          </a:xfrm>
        </p:grpSpPr>
        <p:pic>
          <p:nvPicPr>
            <p:cNvPr id="26643" name="図 75" descr="eigen-ellipse.jpg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038600" y="3124200"/>
              <a:ext cx="5004000" cy="36013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7" name="円/楕円 76"/>
            <p:cNvSpPr/>
            <p:nvPr/>
          </p:nvSpPr>
          <p:spPr>
            <a:xfrm rot="20604338">
              <a:off x="6156798" y="4017862"/>
              <a:ext cx="1629944" cy="1197217"/>
            </a:xfrm>
            <a:prstGeom prst="ellips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</p:grpSp>
      <p:sp>
        <p:nvSpPr>
          <p:cNvPr id="26630" name="正方形/長方形 77"/>
          <p:cNvSpPr>
            <a:spLocks noChangeArrowheads="1"/>
          </p:cNvSpPr>
          <p:nvPr/>
        </p:nvSpPr>
        <p:spPr bwMode="auto">
          <a:xfrm>
            <a:off x="254000" y="2743200"/>
            <a:ext cx="35972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2000" b="1">
                <a:solidFill>
                  <a:srgbClr val="800000"/>
                </a:solidFill>
                <a:latin typeface="Arial" pitchFamily="64" charset="0"/>
                <a:ea typeface="Arial" pitchFamily="64" charset="0"/>
                <a:cs typeface="Arial" pitchFamily="64" charset="0"/>
              </a:rPr>
              <a:t>Simulation results </a:t>
            </a:r>
            <a:r>
              <a:rPr lang="en-US" altLang="ja-JP" sz="1600" b="1">
                <a:solidFill>
                  <a:srgbClr val="800000"/>
                </a:solidFill>
                <a:latin typeface="Arial" pitchFamily="64" charset="0"/>
                <a:ea typeface="Arial" pitchFamily="64" charset="0"/>
                <a:cs typeface="Arial" pitchFamily="64" charset="0"/>
              </a:rPr>
              <a:t>(ideal case)</a:t>
            </a:r>
            <a:endParaRPr lang="ja-JP" altLang="en-US" sz="1600">
              <a:solidFill>
                <a:srgbClr val="800000"/>
              </a:solidFill>
            </a:endParaRPr>
          </a:p>
        </p:txBody>
      </p:sp>
      <p:sp>
        <p:nvSpPr>
          <p:cNvPr id="26631" name="正方形/長方形 83"/>
          <p:cNvSpPr>
            <a:spLocks noChangeArrowheads="1"/>
          </p:cNvSpPr>
          <p:nvPr/>
        </p:nvSpPr>
        <p:spPr bwMode="auto">
          <a:xfrm>
            <a:off x="7146925" y="3621088"/>
            <a:ext cx="1920875" cy="646112"/>
          </a:xfrm>
          <a:prstGeom prst="rect">
            <a:avLst/>
          </a:prstGeom>
          <a:solidFill>
            <a:schemeClr val="bg1"/>
          </a:solidFill>
          <a:ln w="9525">
            <a:solidFill>
              <a:srgbClr val="8A0006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1800" b="1">
                <a:solidFill>
                  <a:srgbClr val="FF0000"/>
                </a:solidFill>
                <a:latin typeface="Arial" pitchFamily="64" charset="0"/>
                <a:ea typeface="Arial" pitchFamily="64" charset="0"/>
                <a:cs typeface="Arial" pitchFamily="64" charset="0"/>
              </a:rPr>
              <a:t>~</a:t>
            </a:r>
            <a:r>
              <a:rPr lang="en-US" altLang="ja-JP" sz="1800" b="1">
                <a:solidFill>
                  <a:srgbClr val="FF0000"/>
                </a:solidFill>
                <a:latin typeface="Arial" pitchFamily="64" charset="0"/>
                <a:ea typeface="Arial" pitchFamily="64" charset="0"/>
                <a:cs typeface="Arial" pitchFamily="64" charset="0"/>
              </a:rPr>
              <a:t>50</a:t>
            </a:r>
            <a:r>
              <a:rPr lang="en-US" altLang="ja-JP" sz="1800" b="1">
                <a:solidFill>
                  <a:srgbClr val="FF0000"/>
                </a:solidFill>
                <a:ea typeface="Times" pitchFamily="64" charset="0"/>
                <a:cs typeface="Times" pitchFamily="64" charset="0"/>
              </a:rPr>
              <a:t>π</a:t>
            </a:r>
            <a:r>
              <a:rPr lang="en-US" altLang="ja-JP" sz="1800" b="1">
                <a:solidFill>
                  <a:srgbClr val="FF0000"/>
                </a:solidFill>
                <a:latin typeface="Arial" pitchFamily="64" charset="0"/>
                <a:ea typeface="Arial" pitchFamily="64" charset="0"/>
                <a:cs typeface="Arial" pitchFamily="64" charset="0"/>
              </a:rPr>
              <a:t> </a:t>
            </a:r>
            <a:r>
              <a:rPr lang="en-US" altLang="ja-JP" sz="1800" b="1">
                <a:solidFill>
                  <a:srgbClr val="FF0000"/>
                </a:solidFill>
                <a:latin typeface="Arial" pitchFamily="64" charset="0"/>
                <a:ea typeface="Arial" pitchFamily="64" charset="0"/>
                <a:cs typeface="Arial" pitchFamily="64" charset="0"/>
              </a:rPr>
              <a:t>mm mrad</a:t>
            </a:r>
            <a:endParaRPr lang="en-US" altLang="ja-JP" sz="1800" b="1">
              <a:solidFill>
                <a:srgbClr val="FF0000"/>
              </a:solidFill>
              <a:latin typeface="Arial" pitchFamily="64" charset="0"/>
              <a:ea typeface="Arial" pitchFamily="64" charset="0"/>
              <a:cs typeface="Arial" pitchFamily="64" charset="0"/>
            </a:endParaRPr>
          </a:p>
          <a:p>
            <a:r>
              <a:rPr lang="en-US" altLang="ja-JP" sz="1800" b="1">
                <a:solidFill>
                  <a:srgbClr val="FF0000"/>
                </a:solidFill>
                <a:latin typeface="Arial" pitchFamily="64" charset="0"/>
                <a:ea typeface="Arial" pitchFamily="64" charset="0"/>
                <a:cs typeface="Arial" pitchFamily="64" charset="0"/>
              </a:rPr>
              <a:t>   (vertical ~30</a:t>
            </a:r>
            <a:r>
              <a:rPr lang="en-US" altLang="ja-JP" sz="1800" b="1">
                <a:solidFill>
                  <a:srgbClr val="FF0000"/>
                </a:solidFill>
                <a:ea typeface="Times" pitchFamily="64" charset="0"/>
                <a:cs typeface="Times" pitchFamily="64" charset="0"/>
              </a:rPr>
              <a:t>π</a:t>
            </a:r>
            <a:r>
              <a:rPr lang="en-US" altLang="ja-JP" sz="1800" b="1">
                <a:solidFill>
                  <a:srgbClr val="FF0000"/>
                </a:solidFill>
                <a:latin typeface="Arial" pitchFamily="64" charset="0"/>
                <a:ea typeface="Arial" pitchFamily="64" charset="0"/>
                <a:cs typeface="Arial" pitchFamily="64" charset="0"/>
              </a:rPr>
              <a:t>)</a:t>
            </a:r>
            <a:endParaRPr lang="ja-JP" altLang="en-US" sz="1800">
              <a:solidFill>
                <a:srgbClr val="FF0000"/>
              </a:solidFill>
            </a:endParaRPr>
          </a:p>
        </p:txBody>
      </p:sp>
      <p:sp>
        <p:nvSpPr>
          <p:cNvPr id="26632" name="正方形/長方形 85"/>
          <p:cNvSpPr>
            <a:spLocks noChangeArrowheads="1"/>
          </p:cNvSpPr>
          <p:nvPr/>
        </p:nvSpPr>
        <p:spPr bwMode="auto">
          <a:xfrm>
            <a:off x="5583238" y="6096000"/>
            <a:ext cx="1427162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1600" b="1">
                <a:solidFill>
                  <a:srgbClr val="000000"/>
                </a:solidFill>
                <a:latin typeface="Arial" pitchFamily="64" charset="0"/>
                <a:ea typeface="Arial" pitchFamily="64" charset="0"/>
                <a:cs typeface="Arial" pitchFamily="64" charset="0"/>
              </a:rPr>
              <a:t>eigen-ellipse</a:t>
            </a:r>
            <a:endParaRPr lang="ja-JP" altLang="en-US" sz="1600" b="1">
              <a:solidFill>
                <a:srgbClr val="000000"/>
              </a:solidFill>
              <a:latin typeface="Arial" pitchFamily="64" charset="0"/>
              <a:ea typeface="Arial" pitchFamily="64" charset="0"/>
              <a:cs typeface="Arial" pitchFamily="64" charset="0"/>
            </a:endParaRPr>
          </a:p>
        </p:txBody>
      </p:sp>
      <p:sp>
        <p:nvSpPr>
          <p:cNvPr id="26633" name="正方形/長方形 86"/>
          <p:cNvSpPr>
            <a:spLocks noChangeArrowheads="1"/>
          </p:cNvSpPr>
          <p:nvPr/>
        </p:nvSpPr>
        <p:spPr bwMode="auto">
          <a:xfrm>
            <a:off x="4559300" y="6443663"/>
            <a:ext cx="4508500" cy="368300"/>
          </a:xfrm>
          <a:prstGeom prst="rect">
            <a:avLst/>
          </a:prstGeom>
          <a:solidFill>
            <a:srgbClr val="035733"/>
          </a:solidFill>
          <a:ln w="9525">
            <a:solidFill>
              <a:srgbClr val="8A0006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altLang="ja-JP" sz="1800" b="1">
                <a:solidFill>
                  <a:srgbClr val="FFFFFF"/>
                </a:solidFill>
                <a:latin typeface="Arial" pitchFamily="64" charset="0"/>
                <a:ea typeface="Arial" pitchFamily="64" charset="0"/>
                <a:cs typeface="Arial" pitchFamily="64" charset="0"/>
              </a:rPr>
              <a:t>Ensure </a:t>
            </a:r>
            <a:r>
              <a:rPr lang="en-US" altLang="ja-JP" sz="1800" b="1" i="1">
                <a:solidFill>
                  <a:srgbClr val="FFFFFF"/>
                </a:solidFill>
                <a:latin typeface="Arial" pitchFamily="64" charset="0"/>
                <a:ea typeface="Arial" pitchFamily="64" charset="0"/>
                <a:cs typeface="Arial" pitchFamily="64" charset="0"/>
              </a:rPr>
              <a:t>δB</a:t>
            </a:r>
            <a:r>
              <a:rPr lang="en-US" altLang="ja-JP" sz="1800" b="1" baseline="-25000">
                <a:solidFill>
                  <a:srgbClr val="FFFFFF"/>
                </a:solidFill>
                <a:latin typeface="Arial" pitchFamily="64" charset="0"/>
                <a:ea typeface="Arial" pitchFamily="64" charset="0"/>
                <a:cs typeface="Arial" pitchFamily="64" charset="0"/>
              </a:rPr>
              <a:t>0</a:t>
            </a:r>
            <a:r>
              <a:rPr lang="en-US" altLang="ja-JP" sz="1800" b="1" i="1">
                <a:solidFill>
                  <a:srgbClr val="FFFFFF"/>
                </a:solidFill>
                <a:latin typeface="Arial" pitchFamily="64" charset="0"/>
                <a:ea typeface="Arial" pitchFamily="64" charset="0"/>
                <a:cs typeface="Arial" pitchFamily="64" charset="0"/>
              </a:rPr>
              <a:t>/B</a:t>
            </a:r>
            <a:r>
              <a:rPr lang="en-US" altLang="ja-JP" sz="1800" b="1" baseline="-25000">
                <a:solidFill>
                  <a:srgbClr val="FFFFFF"/>
                </a:solidFill>
                <a:latin typeface="Arial" pitchFamily="64" charset="0"/>
                <a:ea typeface="Arial" pitchFamily="64" charset="0"/>
                <a:cs typeface="Arial" pitchFamily="64" charset="0"/>
              </a:rPr>
              <a:t>0 </a:t>
            </a:r>
            <a:r>
              <a:rPr lang="en-US" altLang="ja-JP" sz="1800" b="1">
                <a:solidFill>
                  <a:srgbClr val="FFFFFF"/>
                </a:solidFill>
                <a:latin typeface="Arial" pitchFamily="64" charset="0"/>
                <a:ea typeface="Arial" pitchFamily="64" charset="0"/>
                <a:cs typeface="Arial" pitchFamily="64" charset="0"/>
              </a:rPr>
              <a:t>~ 1x10</a:t>
            </a:r>
            <a:r>
              <a:rPr lang="en-US" altLang="ja-JP" sz="1800" b="1" baseline="30000">
                <a:solidFill>
                  <a:srgbClr val="FFFFFF"/>
                </a:solidFill>
                <a:latin typeface="Arial" pitchFamily="64" charset="0"/>
                <a:ea typeface="Arial" pitchFamily="64" charset="0"/>
                <a:cs typeface="Arial" pitchFamily="64" charset="0"/>
              </a:rPr>
              <a:t>-6</a:t>
            </a:r>
            <a:r>
              <a:rPr lang="en-US" altLang="ja-JP" sz="1800" b="1">
                <a:solidFill>
                  <a:srgbClr val="FFFFFF"/>
                </a:solidFill>
                <a:latin typeface="Arial" pitchFamily="64" charset="0"/>
                <a:ea typeface="Arial" pitchFamily="64" charset="0"/>
                <a:cs typeface="Arial" pitchFamily="64" charset="0"/>
              </a:rPr>
              <a:t> at any momenta</a:t>
            </a:r>
            <a:endParaRPr lang="ja-JP" altLang="en-US" sz="1800">
              <a:solidFill>
                <a:srgbClr val="FFFFFF"/>
              </a:solidFill>
            </a:endParaRPr>
          </a:p>
        </p:txBody>
      </p:sp>
      <p:sp>
        <p:nvSpPr>
          <p:cNvPr id="26634" name="正方形/長方形 60"/>
          <p:cNvSpPr>
            <a:spLocks noChangeArrowheads="1"/>
          </p:cNvSpPr>
          <p:nvPr/>
        </p:nvSpPr>
        <p:spPr bwMode="auto">
          <a:xfrm>
            <a:off x="274638" y="5659438"/>
            <a:ext cx="4830762" cy="400050"/>
          </a:xfrm>
          <a:prstGeom prst="rect">
            <a:avLst/>
          </a:prstGeom>
          <a:solidFill>
            <a:srgbClr val="035733"/>
          </a:solidFill>
          <a:ln w="9525">
            <a:solidFill>
              <a:srgbClr val="8A0006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2000" b="1" i="1">
                <a:solidFill>
                  <a:srgbClr val="FFFFFF"/>
                </a:solidFill>
                <a:latin typeface="Arial" pitchFamily="64" charset="0"/>
                <a:ea typeface="Arial" pitchFamily="64" charset="0"/>
                <a:cs typeface="Arial" pitchFamily="64" charset="0"/>
              </a:rPr>
              <a:t>δB</a:t>
            </a:r>
            <a:r>
              <a:rPr lang="en-US" altLang="ja-JP" sz="2000" b="1" baseline="-25000">
                <a:solidFill>
                  <a:srgbClr val="FFFFFF"/>
                </a:solidFill>
                <a:latin typeface="Arial" pitchFamily="64" charset="0"/>
                <a:ea typeface="Arial" pitchFamily="64" charset="0"/>
                <a:cs typeface="Arial" pitchFamily="64" charset="0"/>
              </a:rPr>
              <a:t>0</a:t>
            </a:r>
            <a:r>
              <a:rPr lang="en-US" altLang="ja-JP" sz="2000" b="1" i="1">
                <a:solidFill>
                  <a:srgbClr val="FFFFFF"/>
                </a:solidFill>
                <a:latin typeface="Arial" pitchFamily="64" charset="0"/>
                <a:ea typeface="Arial" pitchFamily="64" charset="0"/>
                <a:cs typeface="Arial" pitchFamily="64" charset="0"/>
              </a:rPr>
              <a:t>/B</a:t>
            </a:r>
            <a:r>
              <a:rPr lang="en-US" altLang="ja-JP" sz="2000" b="1" baseline="-25000">
                <a:solidFill>
                  <a:srgbClr val="FFFFFF"/>
                </a:solidFill>
                <a:latin typeface="Arial" pitchFamily="64" charset="0"/>
                <a:ea typeface="Arial" pitchFamily="64" charset="0"/>
                <a:cs typeface="Arial" pitchFamily="64" charset="0"/>
              </a:rPr>
              <a:t>0</a:t>
            </a:r>
            <a:r>
              <a:rPr lang="en-US" altLang="ja-JP" sz="2000" b="1" i="1">
                <a:solidFill>
                  <a:srgbClr val="FFFFFF"/>
                </a:solidFill>
                <a:latin typeface="Arial" pitchFamily="64" charset="0"/>
                <a:ea typeface="Arial" pitchFamily="64" charset="0"/>
                <a:cs typeface="Arial" pitchFamily="64" charset="0"/>
              </a:rPr>
              <a:t> </a:t>
            </a:r>
            <a:r>
              <a:rPr lang="en-US" altLang="ja-JP" sz="2000" b="1">
                <a:solidFill>
                  <a:srgbClr val="FFFFFF"/>
                </a:solidFill>
                <a:latin typeface="Arial" pitchFamily="64" charset="0"/>
                <a:ea typeface="Arial" pitchFamily="64" charset="0"/>
                <a:cs typeface="Arial" pitchFamily="64" charset="0"/>
              </a:rPr>
              <a:t>&lt; 10</a:t>
            </a:r>
            <a:r>
              <a:rPr lang="en-US" altLang="ja-JP" sz="2000" b="1" baseline="30000">
                <a:solidFill>
                  <a:srgbClr val="FFFFFF"/>
                </a:solidFill>
                <a:latin typeface="Arial" pitchFamily="64" charset="0"/>
                <a:ea typeface="Arial" pitchFamily="64" charset="0"/>
                <a:cs typeface="Arial" pitchFamily="64" charset="0"/>
              </a:rPr>
              <a:t>-6</a:t>
            </a:r>
            <a:r>
              <a:rPr lang="en-US" altLang="ja-JP" sz="2000" b="1">
                <a:solidFill>
                  <a:srgbClr val="FFFFFF"/>
                </a:solidFill>
                <a:latin typeface="Arial" pitchFamily="64" charset="0"/>
                <a:ea typeface="Arial" pitchFamily="64" charset="0"/>
                <a:cs typeface="Arial" pitchFamily="64" charset="0"/>
              </a:rPr>
              <a:t> in momentum spread 1%</a:t>
            </a:r>
            <a:endParaRPr lang="ja-JP" altLang="en-US" sz="2000">
              <a:solidFill>
                <a:srgbClr val="FFFFFF"/>
              </a:solidFill>
            </a:endParaRPr>
          </a:p>
        </p:txBody>
      </p:sp>
      <p:sp>
        <p:nvSpPr>
          <p:cNvPr id="26635" name="正方形/長方形 98"/>
          <p:cNvSpPr>
            <a:spLocks noChangeArrowheads="1"/>
          </p:cNvSpPr>
          <p:nvPr/>
        </p:nvSpPr>
        <p:spPr bwMode="auto">
          <a:xfrm>
            <a:off x="2663825" y="3303588"/>
            <a:ext cx="79057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1800" i="1">
                <a:solidFill>
                  <a:srgbClr val="000000"/>
                </a:solidFill>
                <a:latin typeface="Arial" pitchFamily="64" charset="0"/>
                <a:ea typeface="Arial" pitchFamily="64" charset="0"/>
                <a:cs typeface="Arial" pitchFamily="64" charset="0"/>
              </a:rPr>
              <a:t>δT/T</a:t>
            </a:r>
            <a:r>
              <a:rPr lang="en-US" altLang="ja-JP" sz="1800" baseline="-25000">
                <a:solidFill>
                  <a:srgbClr val="000000"/>
                </a:solidFill>
                <a:latin typeface="Arial" pitchFamily="64" charset="0"/>
                <a:ea typeface="Arial" pitchFamily="64" charset="0"/>
                <a:cs typeface="Arial" pitchFamily="64" charset="0"/>
              </a:rPr>
              <a:t>0</a:t>
            </a:r>
            <a:endParaRPr lang="ja-JP" altLang="en-US" sz="1800" i="1" baseline="-25000">
              <a:solidFill>
                <a:srgbClr val="000000"/>
              </a:solidFill>
              <a:latin typeface="Arial" pitchFamily="64" charset="0"/>
              <a:ea typeface="Arial" pitchFamily="64" charset="0"/>
              <a:cs typeface="Arial" pitchFamily="64" charset="0"/>
            </a:endParaRPr>
          </a:p>
        </p:txBody>
      </p:sp>
      <p:sp>
        <p:nvSpPr>
          <p:cNvPr id="26636" name="正方形/長方形 99"/>
          <p:cNvSpPr>
            <a:spLocks noChangeArrowheads="1"/>
          </p:cNvSpPr>
          <p:nvPr/>
        </p:nvSpPr>
        <p:spPr bwMode="auto">
          <a:xfrm>
            <a:off x="4333875" y="4038600"/>
            <a:ext cx="6953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1800" i="1">
                <a:solidFill>
                  <a:srgbClr val="000000"/>
                </a:solidFill>
                <a:latin typeface="Arial" pitchFamily="64" charset="0"/>
                <a:ea typeface="Arial" pitchFamily="64" charset="0"/>
                <a:cs typeface="Arial" pitchFamily="64" charset="0"/>
              </a:rPr>
              <a:t>dp/p</a:t>
            </a:r>
            <a:endParaRPr lang="ja-JP" altLang="en-US" sz="1800" i="1">
              <a:solidFill>
                <a:srgbClr val="000000"/>
              </a:solidFill>
              <a:latin typeface="Arial" pitchFamily="64" charset="0"/>
              <a:ea typeface="Arial" pitchFamily="64" charset="0"/>
              <a:cs typeface="Arial" pitchFamily="64" charset="0"/>
            </a:endParaRPr>
          </a:p>
        </p:txBody>
      </p:sp>
      <p:cxnSp>
        <p:nvCxnSpPr>
          <p:cNvPr id="26637" name="直線矢印コネクタ 59"/>
          <p:cNvCxnSpPr>
            <a:cxnSpLocks noChangeShapeType="1"/>
            <a:stCxn id="26628" idx="1"/>
          </p:cNvCxnSpPr>
          <p:nvPr/>
        </p:nvCxnSpPr>
        <p:spPr bwMode="auto">
          <a:xfrm rot="10800000" flipV="1">
            <a:off x="4356100" y="3181350"/>
            <a:ext cx="901700" cy="298450"/>
          </a:xfrm>
          <a:prstGeom prst="straightConnector1">
            <a:avLst/>
          </a:prstGeom>
          <a:noFill/>
          <a:ln w="28575">
            <a:solidFill>
              <a:srgbClr val="0000FF"/>
            </a:solidFill>
            <a:round/>
            <a:headEnd/>
            <a:tailEnd type="triangle" w="med" len="med"/>
          </a:ln>
        </p:spPr>
      </p:cxnSp>
      <p:cxnSp>
        <p:nvCxnSpPr>
          <p:cNvPr id="26638" name="直線矢印コネクタ 106"/>
          <p:cNvCxnSpPr>
            <a:cxnSpLocks noChangeShapeType="1"/>
          </p:cNvCxnSpPr>
          <p:nvPr/>
        </p:nvCxnSpPr>
        <p:spPr bwMode="auto">
          <a:xfrm rot="16200000" flipH="1">
            <a:off x="6896100" y="4381500"/>
            <a:ext cx="990600" cy="152400"/>
          </a:xfrm>
          <a:prstGeom prst="straightConnector1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</p:spPr>
      </p:cxnSp>
      <p:sp>
        <p:nvSpPr>
          <p:cNvPr id="19" name="正方形/長方形 18"/>
          <p:cNvSpPr/>
          <p:nvPr/>
        </p:nvSpPr>
        <p:spPr>
          <a:xfrm>
            <a:off x="1524000" y="1365250"/>
            <a:ext cx="4686300" cy="40005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altLang="ja-JP" sz="2000" b="1" dirty="0">
                <a:solidFill>
                  <a:schemeClr val="accent6"/>
                </a:solidFill>
                <a:latin typeface="Arial" pitchFamily="64" charset="0"/>
                <a:ea typeface="Arial" pitchFamily="64" charset="0"/>
                <a:cs typeface="Arial" pitchFamily="64" charset="0"/>
              </a:rPr>
              <a:t>- Trim-coils play a role of fine tuning.</a:t>
            </a:r>
            <a:endParaRPr lang="ja-JP" altLang="en-US" sz="2000" b="1" dirty="0">
              <a:solidFill>
                <a:schemeClr val="accent6"/>
              </a:solidFill>
              <a:latin typeface="Arial" pitchFamily="64" charset="0"/>
              <a:ea typeface="Arial" pitchFamily="64" charset="0"/>
              <a:cs typeface="Arial" pitchFamily="64" charset="0"/>
            </a:endParaRPr>
          </a:p>
        </p:txBody>
      </p:sp>
      <p:sp>
        <p:nvSpPr>
          <p:cNvPr id="26640" name="下矢印 18"/>
          <p:cNvSpPr>
            <a:spLocks noChangeArrowheads="1"/>
          </p:cNvSpPr>
          <p:nvPr/>
        </p:nvSpPr>
        <p:spPr bwMode="auto">
          <a:xfrm>
            <a:off x="2455863" y="1887538"/>
            <a:ext cx="533400" cy="22860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ja-JP" altLang="en-US"/>
          </a:p>
        </p:txBody>
      </p:sp>
      <p:sp>
        <p:nvSpPr>
          <p:cNvPr id="22" name="正方形/長方形 21"/>
          <p:cNvSpPr/>
          <p:nvPr/>
        </p:nvSpPr>
        <p:spPr>
          <a:xfrm>
            <a:off x="1668463" y="2060575"/>
            <a:ext cx="2446337" cy="40005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altLang="ja-JP" sz="2000" b="1" dirty="0">
                <a:solidFill>
                  <a:schemeClr val="accent6"/>
                </a:solidFill>
                <a:latin typeface="Arial" pitchFamily="64" charset="0"/>
                <a:ea typeface="Arial" pitchFamily="64" charset="0"/>
                <a:cs typeface="Arial" pitchFamily="64" charset="0"/>
              </a:rPr>
              <a:t>under design now.</a:t>
            </a:r>
            <a:endParaRPr lang="ja-JP" altLang="en-US" sz="2000" b="1" dirty="0">
              <a:solidFill>
                <a:schemeClr val="accent6"/>
              </a:solidFill>
              <a:latin typeface="Arial" pitchFamily="64" charset="0"/>
              <a:ea typeface="Arial" pitchFamily="64" charset="0"/>
              <a:cs typeface="Arial" pitchFamily="64" charset="0"/>
            </a:endParaRPr>
          </a:p>
        </p:txBody>
      </p:sp>
      <p:sp>
        <p:nvSpPr>
          <p:cNvPr id="26642" name="正方形/長方形 24"/>
          <p:cNvSpPr>
            <a:spLocks noChangeArrowheads="1"/>
          </p:cNvSpPr>
          <p:nvPr/>
        </p:nvSpPr>
        <p:spPr bwMode="auto">
          <a:xfrm>
            <a:off x="4549775" y="2209800"/>
            <a:ext cx="4441825" cy="461963"/>
          </a:xfrm>
          <a:prstGeom prst="rect">
            <a:avLst/>
          </a:prstGeom>
          <a:solidFill>
            <a:srgbClr val="990008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spcBef>
                <a:spcPct val="20000"/>
              </a:spcBef>
            </a:pPr>
            <a:r>
              <a:rPr lang="en-US" altLang="ja-JP" b="1">
                <a:solidFill>
                  <a:schemeClr val="bg1"/>
                </a:solidFill>
                <a:latin typeface="Arial" pitchFamily="64" charset="0"/>
                <a:ea typeface="ＭＳ Ｐゴシック" pitchFamily="64" charset="-128"/>
                <a:cs typeface="Arial" pitchFamily="64" charset="0"/>
              </a:rPr>
              <a:t>Optimization of </a:t>
            </a:r>
            <a:r>
              <a:rPr lang="en-US" altLang="ja-JP" b="1">
                <a:solidFill>
                  <a:schemeClr val="bg1"/>
                </a:solidFill>
                <a:latin typeface="Arial" pitchFamily="64" charset="0"/>
                <a:ea typeface="ＭＳ Ｐゴシック" pitchFamily="64" charset="-128"/>
                <a:cs typeface="Arial" pitchFamily="64" charset="0"/>
              </a:rPr>
              <a:t>the</a:t>
            </a:r>
            <a:r>
              <a:rPr lang="en-US" altLang="ja-JP" b="1">
                <a:solidFill>
                  <a:schemeClr val="bg1"/>
                </a:solidFill>
                <a:latin typeface="Arial" pitchFamily="64" charset="0"/>
                <a:ea typeface="ＭＳ Ｐゴシック" pitchFamily="64" charset="-128"/>
                <a:cs typeface="Arial" pitchFamily="64" charset="0"/>
              </a:rPr>
              <a:t> trim-coils</a:t>
            </a:r>
            <a:endParaRPr lang="en-US" altLang="ja-JP" b="1">
              <a:solidFill>
                <a:schemeClr val="bg1"/>
              </a:solidFill>
              <a:latin typeface="Arial" pitchFamily="64" charset="0"/>
              <a:ea typeface="ＭＳ Ｐゴシック" pitchFamily="64" charset="-128"/>
              <a:cs typeface="Arial" pitchFamily="6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nishinaTemp01">
  <a:themeElements>
    <a:clrScheme name="">
      <a:dk1>
        <a:srgbClr val="000000"/>
      </a:dk1>
      <a:lt1>
        <a:srgbClr val="FFFFFF"/>
      </a:lt1>
      <a:dk2>
        <a:srgbClr val="E9E9E9"/>
      </a:dk2>
      <a:lt2>
        <a:srgbClr val="808080"/>
      </a:lt2>
      <a:accent1>
        <a:srgbClr val="BBE0E3"/>
      </a:accent1>
      <a:accent2>
        <a:srgbClr val="990008"/>
      </a:accent2>
      <a:accent3>
        <a:srgbClr val="FFFFFF"/>
      </a:accent3>
      <a:accent4>
        <a:srgbClr val="000000"/>
      </a:accent4>
      <a:accent5>
        <a:srgbClr val="DAEDEF"/>
      </a:accent5>
      <a:accent6>
        <a:srgbClr val="8A0006"/>
      </a:accent6>
      <a:hlink>
        <a:srgbClr val="009999"/>
      </a:hlink>
      <a:folHlink>
        <a:srgbClr val="99CC00"/>
      </a:folHlink>
    </a:clrScheme>
    <a:fontScheme name="nishinaTemp01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2400" b="0" i="0" u="none" strike="noStrike" cap="none" normalizeH="0" baseline="0">
            <a:ln>
              <a:noFill/>
            </a:ln>
            <a:solidFill>
              <a:srgbClr val="008000"/>
            </a:solidFill>
            <a:effectLst/>
            <a:latin typeface="Times" pitchFamily="32" charset="0"/>
            <a:ea typeface="ＤＦＰ中楷書体" pitchFamily="32" charset="-128"/>
            <a:cs typeface="ＤＦＰ中楷書体" pitchFamily="32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2400" b="0" i="0" u="none" strike="noStrike" cap="none" normalizeH="0" baseline="0">
            <a:ln>
              <a:noFill/>
            </a:ln>
            <a:solidFill>
              <a:srgbClr val="008000"/>
            </a:solidFill>
            <a:effectLst/>
            <a:latin typeface="Times" pitchFamily="32" charset="0"/>
            <a:ea typeface="ＤＦＰ中楷書体" pitchFamily="32" charset="-128"/>
            <a:cs typeface="ＤＦＰ中楷書体" pitchFamily="32" charset="-128"/>
          </a:defRPr>
        </a:defPPr>
      </a:lstStyle>
    </a:lnDef>
  </a:objectDefaults>
  <a:extraClrSchemeLst>
    <a:extraClrScheme>
      <a:clrScheme name="nishinaTemp0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ishinaTemp01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ishinaTemp01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ishinaTemp01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ishinaTemp01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ishinaTemp01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ishinaTemp01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ishinaTemp01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ishinaTemp01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ishinaTemp01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ishinaTemp01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ishinaTemp01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テーマ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Macintosh HD:Applications:Advanced applications:Microsoft Office 2004:テンプレート:プレゼンテーション:デザイン:Blends</Template>
  <TotalTime>72983</TotalTime>
  <Words>2040</Words>
  <Application>Microsoft Macintosh PowerPoint</Application>
  <PresentationFormat>画面に合わせる (4:3)</PresentationFormat>
  <Paragraphs>420</Paragraphs>
  <Slides>28</Slides>
  <Notes>10</Notes>
  <HiddenSlides>0</HiddenSlides>
  <MMClips>0</MMClips>
  <ScaleCrop>false</ScaleCrop>
  <HeadingPairs>
    <vt:vector size="8" baseType="variant">
      <vt:variant>
        <vt:lpstr>使用されているフォント</vt:lpstr>
      </vt:variant>
      <vt:variant>
        <vt:i4>5</vt:i4>
      </vt:variant>
      <vt:variant>
        <vt:lpstr>デザイン テンプレート</vt:lpstr>
      </vt:variant>
      <vt:variant>
        <vt:i4>1</vt:i4>
      </vt:variant>
      <vt:variant>
        <vt:lpstr>埋め込まれた OLE サーバー</vt:lpstr>
      </vt:variant>
      <vt:variant>
        <vt:i4>2</vt:i4>
      </vt:variant>
      <vt:variant>
        <vt:lpstr>スライド タイトル</vt:lpstr>
      </vt:variant>
      <vt:variant>
        <vt:i4>28</vt:i4>
      </vt:variant>
    </vt:vector>
  </HeadingPairs>
  <TitlesOfParts>
    <vt:vector size="36" baseType="lpstr">
      <vt:lpstr>Times</vt:lpstr>
      <vt:lpstr>ＤＦＰ中楷書体</vt:lpstr>
      <vt:lpstr>Arial</vt:lpstr>
      <vt:lpstr>ＭＳ Ｐゴシック</vt:lpstr>
      <vt:lpstr>Tahoma</vt:lpstr>
      <vt:lpstr>nishinaTemp01</vt:lpstr>
      <vt:lpstr>数式</vt:lpstr>
      <vt:lpstr>Equation.3</vt:lpstr>
      <vt:lpstr>スライド 1</vt:lpstr>
      <vt:lpstr>スライド 2</vt:lpstr>
      <vt:lpstr>スライド 3</vt:lpstr>
      <vt:lpstr>スライド 4</vt:lpstr>
      <vt:lpstr>スライド 5</vt:lpstr>
      <vt:lpstr>スライド 6</vt:lpstr>
      <vt:lpstr>スライド 7</vt:lpstr>
      <vt:lpstr>スライド 8</vt:lpstr>
      <vt:lpstr>スライド 9</vt:lpstr>
      <vt:lpstr>スライド 10</vt:lpstr>
      <vt:lpstr>スライド 11</vt:lpstr>
      <vt:lpstr>スライド 12</vt:lpstr>
      <vt:lpstr>スライド 13</vt:lpstr>
      <vt:lpstr>スライド 14</vt:lpstr>
      <vt:lpstr>スライド 15</vt:lpstr>
      <vt:lpstr>スライド 16</vt:lpstr>
      <vt:lpstr>スライド 17</vt:lpstr>
      <vt:lpstr>スライド 18</vt:lpstr>
      <vt:lpstr>スライド 19</vt:lpstr>
      <vt:lpstr>スライド 20</vt:lpstr>
      <vt:lpstr>スライド 21</vt:lpstr>
      <vt:lpstr>スライド 22</vt:lpstr>
      <vt:lpstr>スライド 23</vt:lpstr>
      <vt:lpstr>スライド 24</vt:lpstr>
      <vt:lpstr>スライド 25</vt:lpstr>
      <vt:lpstr>スライド 26</vt:lpstr>
      <vt:lpstr>スライド 27</vt:lpstr>
      <vt:lpstr>スライド 28</vt:lpstr>
    </vt:vector>
  </TitlesOfParts>
  <Company>理化学研究所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等時性蓄積リングによる質量測定</dc:title>
  <dc:creator>山口 由高</dc:creator>
  <cp:lastModifiedBy>山口 由高</cp:lastModifiedBy>
  <cp:revision>836</cp:revision>
  <cp:lastPrinted>2011-04-03T23:53:04Z</cp:lastPrinted>
  <dcterms:created xsi:type="dcterms:W3CDTF">2011-10-12T04:02:25Z</dcterms:created>
  <dcterms:modified xsi:type="dcterms:W3CDTF">2011-10-12T04:05:37Z</dcterms:modified>
</cp:coreProperties>
</file>