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5"/>
  </p:notesMasterIdLst>
  <p:handoutMasterIdLst>
    <p:handoutMasterId r:id="rId26"/>
  </p:handoutMasterIdLst>
  <p:sldIdLst>
    <p:sldId id="256" r:id="rId3"/>
    <p:sldId id="315" r:id="rId4"/>
    <p:sldId id="299" r:id="rId5"/>
    <p:sldId id="300" r:id="rId6"/>
    <p:sldId id="312" r:id="rId7"/>
    <p:sldId id="257" r:id="rId8"/>
    <p:sldId id="275" r:id="rId9"/>
    <p:sldId id="311" r:id="rId10"/>
    <p:sldId id="261" r:id="rId11"/>
    <p:sldId id="314" r:id="rId12"/>
    <p:sldId id="288" r:id="rId13"/>
    <p:sldId id="302" r:id="rId14"/>
    <p:sldId id="303" r:id="rId15"/>
    <p:sldId id="304" r:id="rId16"/>
    <p:sldId id="306" r:id="rId17"/>
    <p:sldId id="305" r:id="rId18"/>
    <p:sldId id="307" r:id="rId19"/>
    <p:sldId id="308" r:id="rId20"/>
    <p:sldId id="266" r:id="rId21"/>
    <p:sldId id="290" r:id="rId22"/>
    <p:sldId id="313" r:id="rId23"/>
    <p:sldId id="316" r:id="rId24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9900"/>
    <a:srgbClr val="CC0000"/>
    <a:srgbClr val="336699"/>
    <a:srgbClr val="9900CC"/>
    <a:srgbClr val="006699"/>
    <a:srgbClr val="C50BC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6871" autoAdjust="0"/>
  </p:normalViewPr>
  <p:slideViewPr>
    <p:cSldViewPr>
      <p:cViewPr>
        <p:scale>
          <a:sx n="100" d="100"/>
          <a:sy n="100" d="100"/>
        </p:scale>
        <p:origin x="-725" y="6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06" y="151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5024"/>
    </p:cViewPr>
  </p:sorterViewPr>
  <p:notesViewPr>
    <p:cSldViewPr>
      <p:cViewPr varScale="1">
        <p:scale>
          <a:sx n="65" d="100"/>
          <a:sy n="65" d="100"/>
        </p:scale>
        <p:origin x="-3130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6F9B8BA-C45C-4107-9DC5-9068131CA820}" type="datetimeFigureOut">
              <a:rPr lang="en-US"/>
              <a:pPr>
                <a:defRPr/>
              </a:pPr>
              <a:t>10/9/2011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BAF9ED1-AE1F-47F6-8B79-96535021A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2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3555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3556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3557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3560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5650" cy="342265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0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6800"/>
            <a:ext cx="2965450" cy="449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360" tIns="45000" rIns="90360" bIns="450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fld id="{5E535AFB-7903-4E7D-A437-8AFA6C6A0D6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5243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F309BD3F-AF8F-4361-A8F6-FA7CA6A1DEBE}" type="slidenum">
              <a:rPr lang="de-DE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1</a:t>
            </a:fld>
            <a:endParaRPr lang="de-DE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5BD60646-FEF6-4C81-B1B2-32CC9A6D4F64}" type="slidenum">
              <a:rPr lang="de-DE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Times New Roman" pitchFamily="18" charset="0"/>
                <a:buNone/>
              </a:pPr>
              <a:t>6</a:t>
            </a:fld>
            <a:endParaRPr lang="de-DE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0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90563"/>
            <a:ext cx="1941513" cy="5322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90563"/>
            <a:ext cx="5676900" cy="5322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87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47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39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5042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06825" cy="471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95400"/>
            <a:ext cx="3806825" cy="471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5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21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21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423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14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41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5196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82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0338" y="533400"/>
            <a:ext cx="1941512" cy="5480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2138" cy="5480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137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3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07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06825" cy="441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806825" cy="441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8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7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0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676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977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7489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90563" y="690563"/>
            <a:ext cx="776605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66050" cy="441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1588" y="0"/>
            <a:ext cx="125412" cy="2286000"/>
          </a:xfrm>
          <a:prstGeom prst="rect">
            <a:avLst/>
          </a:prstGeom>
          <a:solidFill>
            <a:srgbClr val="B9BB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rgbClr val="005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457200" y="6461125"/>
            <a:ext cx="8458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000" dirty="0" smtClean="0">
                <a:solidFill>
                  <a:srgbClr val="3A6F8A"/>
                </a:solidFill>
              </a:rPr>
              <a:t>David </a:t>
            </a:r>
            <a:r>
              <a:rPr lang="en-GB" sz="1000" dirty="0" err="1" smtClean="0">
                <a:solidFill>
                  <a:srgbClr val="3A6F8A"/>
                </a:solidFill>
              </a:rPr>
              <a:t>Mchedlishvili</a:t>
            </a:r>
            <a:r>
              <a:rPr lang="en-GB" sz="1000" dirty="0" smtClean="0">
                <a:solidFill>
                  <a:srgbClr val="3A6F8A"/>
                </a:solidFill>
              </a:rPr>
              <a:t>                                                                              STORI’11                                                                         October 10, 2011</a:t>
            </a:r>
          </a:p>
        </p:txBody>
      </p:sp>
      <p:pic>
        <p:nvPicPr>
          <p:cNvPr id="1034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136525"/>
            <a:ext cx="1447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5B8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5B82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5B82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5B82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5B82"/>
          </a:solidFill>
          <a:latin typeface="Arial" charset="0"/>
          <a:cs typeface="Arial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5B82"/>
          </a:solidFill>
          <a:latin typeface="Arial" charset="0"/>
          <a:cs typeface="Arial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5B82"/>
          </a:solidFill>
          <a:latin typeface="Arial" charset="0"/>
          <a:cs typeface="Arial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5B82"/>
          </a:solidFill>
          <a:latin typeface="Arial" charset="0"/>
          <a:cs typeface="Arial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5B82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200" i="1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588" y="2590800"/>
            <a:ext cx="9144001" cy="4262438"/>
          </a:xfrm>
          <a:prstGeom prst="rect">
            <a:avLst/>
          </a:prstGeom>
          <a:solidFill>
            <a:srgbClr val="005B8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-9525" y="2590800"/>
            <a:ext cx="125413" cy="2286000"/>
          </a:xfrm>
          <a:prstGeom prst="rect">
            <a:avLst/>
          </a:prstGeom>
          <a:solidFill>
            <a:srgbClr val="005B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-12700" y="4721225"/>
            <a:ext cx="125413" cy="2136775"/>
          </a:xfrm>
          <a:prstGeom prst="rect">
            <a:avLst/>
          </a:prstGeom>
          <a:solidFill>
            <a:srgbClr val="5153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14300" y="2590800"/>
            <a:ext cx="125413" cy="2132013"/>
          </a:xfrm>
          <a:prstGeom prst="rect">
            <a:avLst/>
          </a:prstGeom>
          <a:solidFill>
            <a:srgbClr val="B9BB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114300" y="4721225"/>
            <a:ext cx="125413" cy="2136775"/>
          </a:xfrm>
          <a:prstGeom prst="rect">
            <a:avLst/>
          </a:prstGeom>
          <a:solidFill>
            <a:srgbClr val="DCD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0" y="0"/>
            <a:ext cx="317500" cy="247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63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de-DE" sz="900" smtClean="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pic>
        <p:nvPicPr>
          <p:cNvPr id="2057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113" y="254000"/>
            <a:ext cx="2320925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58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54000"/>
            <a:ext cx="25146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6605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6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66050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05B82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05B82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05B82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05B82"/>
          </a:solidFill>
          <a:latin typeface="Arial" charset="0"/>
          <a:cs typeface="Arial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5B82"/>
          </a:solidFill>
          <a:latin typeface="Arial" charset="0"/>
          <a:cs typeface="Arial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5B82"/>
          </a:solidFill>
          <a:latin typeface="Arial" charset="0"/>
          <a:cs typeface="Arial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5B82"/>
          </a:solidFill>
          <a:latin typeface="Arial" charset="0"/>
          <a:cs typeface="Arial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5B82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200" i="1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6.wmf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7.png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41.png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39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325563"/>
            <a:ext cx="7767638" cy="1189037"/>
          </a:xfrm>
        </p:spPr>
        <p:txBody>
          <a:bodyPr lIns="0" tIns="0" rIns="0" bIns="0"/>
          <a:lstStyle/>
          <a:p>
            <a:pPr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Excitation of the ∆ (1232) isobar in deuteron charge exchange on hydrogen at 1.6, 1.8 and 2.3 GeV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352800" y="4621213"/>
            <a:ext cx="5791200" cy="941387"/>
          </a:xfrm>
        </p:spPr>
        <p:txBody>
          <a:bodyPr lIns="0" tIns="0" rIns="0" bIns="0"/>
          <a:lstStyle/>
          <a:p>
            <a:pPr marL="0" indent="0">
              <a:buFont typeface="Times New Roman" pitchFamily="18" charset="0"/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HEPI</a:t>
            </a:r>
            <a:r>
              <a:rPr lang="en-US" sz="1800" dirty="0" smtClean="0">
                <a:solidFill>
                  <a:schemeClr val="bg1"/>
                </a:solidFill>
              </a:rPr>
              <a:t>, Tbilisi State University, </a:t>
            </a:r>
            <a:r>
              <a:rPr lang="en-US" sz="1800" dirty="0" smtClean="0">
                <a:solidFill>
                  <a:schemeClr val="bg1"/>
                </a:solidFill>
              </a:rPr>
              <a:t>Georgia</a:t>
            </a:r>
          </a:p>
          <a:p>
            <a:pPr marL="0" indent="0">
              <a:buNone/>
            </a:pPr>
            <a:r>
              <a:rPr lang="en-US" altLang="ja-JP" sz="1800" dirty="0">
                <a:solidFill>
                  <a:schemeClr val="bg1"/>
                </a:solidFill>
                <a:ea typeface="ＭＳ Ｐゴシック" pitchFamily="34" charset="-128"/>
              </a:rPr>
              <a:t>IKP, </a:t>
            </a:r>
            <a:r>
              <a:rPr lang="en-US" altLang="ja-JP" sz="1800" dirty="0" err="1">
                <a:solidFill>
                  <a:schemeClr val="bg1"/>
                </a:solidFill>
                <a:ea typeface="ＭＳ Ｐゴシック" pitchFamily="34" charset="-128"/>
              </a:rPr>
              <a:t>Forschungszentrum</a:t>
            </a:r>
            <a:r>
              <a:rPr lang="en-US" altLang="ja-JP" sz="1800" dirty="0">
                <a:solidFill>
                  <a:schemeClr val="bg1"/>
                </a:solidFill>
                <a:ea typeface="ＭＳ Ｐゴシック" pitchFamily="34" charset="-128"/>
              </a:rPr>
              <a:t> </a:t>
            </a:r>
            <a:r>
              <a:rPr lang="en-US" altLang="ja-JP" sz="1800" dirty="0" err="1">
                <a:solidFill>
                  <a:schemeClr val="bg1"/>
                </a:solidFill>
                <a:ea typeface="ＭＳ Ｐゴシック" pitchFamily="34" charset="-128"/>
              </a:rPr>
              <a:t>Jülich</a:t>
            </a:r>
            <a:r>
              <a:rPr lang="en-US" altLang="ja-JP" sz="1800" dirty="0">
                <a:solidFill>
                  <a:schemeClr val="bg1"/>
                </a:solidFill>
                <a:ea typeface="ＭＳ Ｐゴシック" pitchFamily="34" charset="-128"/>
              </a:rPr>
              <a:t>, </a:t>
            </a:r>
            <a:r>
              <a:rPr lang="en-US" altLang="ja-JP" sz="1800" dirty="0" smtClean="0">
                <a:solidFill>
                  <a:schemeClr val="bg1"/>
                </a:solidFill>
                <a:ea typeface="ＭＳ Ｐゴシック" pitchFamily="34" charset="-128"/>
              </a:rPr>
              <a:t>Germany</a:t>
            </a:r>
            <a:endParaRPr lang="en-US" altLang="ja-JP" sz="18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6359525" y="6019800"/>
            <a:ext cx="1949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i="1"/>
              <a:t>October 10, 2011</a:t>
            </a:r>
          </a:p>
        </p:txBody>
      </p:sp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609600" y="3276600"/>
            <a:ext cx="529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/>
              <a:t>David Mchedlishvili </a:t>
            </a:r>
            <a:r>
              <a:rPr lang="en-US" sz="1600" i="1"/>
              <a:t>for the ANKE collaboration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Luminosity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524000"/>
            <a:ext cx="78486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600" b="1" i="1" dirty="0" err="1" smtClean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dp→dp</a:t>
            </a:r>
            <a:r>
              <a:rPr lang="en-US" sz="1600" b="1" i="1" baseline="-25000" dirty="0" err="1" smtClean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sp</a:t>
            </a:r>
            <a:r>
              <a:rPr lang="el-GR" sz="1600" b="1" i="1" dirty="0" smtClean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π</a:t>
            </a:r>
            <a:r>
              <a:rPr lang="en-US" sz="1600" b="1" i="1" baseline="30000" dirty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0 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(quasi free </a:t>
            </a:r>
            <a:r>
              <a:rPr lang="en-US" sz="1600" b="1" i="1" dirty="0" err="1" smtClean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np</a:t>
            </a:r>
            <a:r>
              <a:rPr lang="en-US" sz="1600" b="1" i="1" dirty="0" err="1">
                <a:solidFill>
                  <a:srgbClr val="009900"/>
                </a:solidFill>
                <a:latin typeface="Arial" charset="0"/>
                <a:ea typeface="ＭＳ Ｐゴシック" charset="-128"/>
              </a:rPr>
              <a:t>→d</a:t>
            </a:r>
            <a:r>
              <a:rPr lang="el-GR" sz="1600" b="1" i="1" dirty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π</a:t>
            </a:r>
            <a:r>
              <a:rPr lang="en-US" sz="1600" b="1" i="1" baseline="30000" dirty="0" smtClean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0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) reaction is used for the luminosity determination</a:t>
            </a:r>
            <a:endParaRPr lang="en-US" sz="1600" dirty="0">
              <a:solidFill>
                <a:srgbClr val="FF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4953000" y="3352800"/>
            <a:ext cx="365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2286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Monte Carlo simulation is done for geometric acceptance determination </a:t>
            </a:r>
            <a:endParaRPr lang="en-US" sz="160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0249" name="TextBox 12"/>
          <p:cNvSpPr txBox="1">
            <a:spLocks noChangeArrowheads="1"/>
          </p:cNvSpPr>
          <p:nvPr/>
        </p:nvSpPr>
        <p:spPr bwMode="auto">
          <a:xfrm>
            <a:off x="762000" y="3863876"/>
            <a:ext cx="3352800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Count rate corrections factors:</a:t>
            </a:r>
          </a:p>
          <a:p>
            <a:pPr marL="285750" indent="-285750">
              <a:lnSpc>
                <a:spcPct val="15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DAQ dead time</a:t>
            </a:r>
          </a:p>
          <a:p>
            <a:pPr marL="285750" indent="-285750">
              <a:lnSpc>
                <a:spcPct val="15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Trigger </a:t>
            </a:r>
            <a:r>
              <a:rPr lang="en-US" sz="1600" dirty="0" err="1" smtClean="0">
                <a:solidFill>
                  <a:schemeClr val="tx1"/>
                </a:solidFill>
              </a:rPr>
              <a:t>prescaling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</a:t>
            </a:r>
            <a:r>
              <a:rPr lang="en-US" sz="1600" dirty="0" smtClean="0">
                <a:solidFill>
                  <a:schemeClr val="tx1"/>
                </a:solidFill>
              </a:rPr>
              <a:t>rack reconstruction and </a:t>
            </a:r>
          </a:p>
          <a:p>
            <a:pPr marL="287338">
              <a:lnSpc>
                <a:spcPct val="150000"/>
              </a:lnSpc>
              <a:buClr>
                <a:srgbClr val="000000"/>
              </a:buClr>
              <a:buSzPct val="100000"/>
            </a:pPr>
            <a:r>
              <a:rPr lang="en-US" sz="1600" dirty="0" smtClean="0">
                <a:solidFill>
                  <a:schemeClr val="tx1"/>
                </a:solidFill>
              </a:rPr>
              <a:t>MWPC efficiency</a:t>
            </a:r>
          </a:p>
          <a:p>
            <a:pPr marL="285750" indent="-285750">
              <a:lnSpc>
                <a:spcPct val="15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ANKE geometric acceptance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235543"/>
              </p:ext>
            </p:extLst>
          </p:nvPr>
        </p:nvGraphicFramePr>
        <p:xfrm>
          <a:off x="1082136" y="2037432"/>
          <a:ext cx="670464" cy="629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3" name="Equation" r:id="rId3" imgW="419040" imgH="393480" progId="Equation.3">
                  <p:embed/>
                </p:oleObj>
              </mc:Choice>
              <mc:Fallback>
                <p:oleObj name="Equation" r:id="rId3" imgW="41904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136" y="2037432"/>
                        <a:ext cx="670464" cy="6295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905000" y="2158425"/>
            <a:ext cx="6400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where            – count rate and cross section of 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the </a:t>
            </a:r>
            <a:r>
              <a:rPr lang="en-US" sz="1600" b="1" i="1" dirty="0" err="1" smtClean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np</a:t>
            </a:r>
            <a:r>
              <a:rPr lang="en-US" sz="1600" b="1" i="1" dirty="0" err="1">
                <a:solidFill>
                  <a:srgbClr val="009900"/>
                </a:solidFill>
                <a:latin typeface="Arial" charset="0"/>
                <a:ea typeface="ＭＳ Ｐゴシック" charset="-128"/>
              </a:rPr>
              <a:t>→d</a:t>
            </a:r>
            <a:r>
              <a:rPr lang="el-GR" sz="1600" b="1" i="1" dirty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π</a:t>
            </a:r>
            <a:r>
              <a:rPr lang="en-US" sz="1600" b="1" i="1" baseline="30000" dirty="0" smtClean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0</a:t>
            </a:r>
            <a:r>
              <a:rPr lang="en-US" sz="1600" b="1" i="1" dirty="0" smtClean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reaction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782754"/>
              </p:ext>
            </p:extLst>
          </p:nvPr>
        </p:nvGraphicFramePr>
        <p:xfrm>
          <a:off x="2667000" y="2158425"/>
          <a:ext cx="55242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4" name="Equation" r:id="rId5" imgW="368280" imgH="241200" progId="Equation.3">
                  <p:embed/>
                </p:oleObj>
              </mc:Choice>
              <mc:Fallback>
                <p:oleObj name="Equation" r:id="rId5" imgW="36828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58425"/>
                        <a:ext cx="552420" cy="36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711238"/>
              </p:ext>
            </p:extLst>
          </p:nvPr>
        </p:nvGraphicFramePr>
        <p:xfrm>
          <a:off x="1066800" y="2794000"/>
          <a:ext cx="17462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5" name="Equation" r:id="rId7" imgW="1091880" imgH="444240" progId="Equation.3">
                  <p:embed/>
                </p:oleObj>
              </mc:Choice>
              <mc:Fallback>
                <p:oleObj name="Equation" r:id="rId7" imgW="109188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794000"/>
                        <a:ext cx="174625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200400" y="2844225"/>
            <a:ext cx="5410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600" dirty="0">
                <a:solidFill>
                  <a:schemeClr val="tx1"/>
                </a:solidFill>
                <a:ea typeface="ＭＳ Ｐゴシック" charset="-128"/>
                <a:cs typeface="Arial" pitchFamily="34" charset="0"/>
              </a:rPr>
              <a:t>C</a:t>
            </a:r>
            <a:r>
              <a:rPr lang="en-US" sz="1600" dirty="0" smtClean="0">
                <a:solidFill>
                  <a:schemeClr val="tx1"/>
                </a:solidFill>
                <a:ea typeface="ＭＳ Ｐゴシック" charset="-128"/>
                <a:cs typeface="Arial" pitchFamily="34" charset="0"/>
              </a:rPr>
              <a:t>ross section </a:t>
            </a:r>
            <a:r>
              <a:rPr lang="en-US" sz="1600" dirty="0">
                <a:solidFill>
                  <a:schemeClr val="tx1"/>
                </a:solidFill>
                <a:ea typeface="ＭＳ Ｐゴシック" charset="-128"/>
                <a:cs typeface="Arial" pitchFamily="34" charset="0"/>
              </a:rPr>
              <a:t>for </a:t>
            </a:r>
            <a:r>
              <a:rPr lang="en-US" sz="1600" dirty="0" smtClean="0">
                <a:solidFill>
                  <a:schemeClr val="tx1"/>
                </a:solidFill>
                <a:ea typeface="ＭＳ Ｐゴシック" charset="-128"/>
                <a:cs typeface="Arial" pitchFamily="34" charset="0"/>
              </a:rPr>
              <a:t>the </a:t>
            </a:r>
            <a:r>
              <a:rPr lang="en-US" sz="1600" b="1" i="1" dirty="0" err="1" smtClean="0">
                <a:solidFill>
                  <a:srgbClr val="009900"/>
                </a:solidFill>
                <a:ea typeface="ＭＳ Ｐゴシック" charset="-128"/>
                <a:cs typeface="Arial" pitchFamily="34" charset="0"/>
              </a:rPr>
              <a:t>pp</a:t>
            </a:r>
            <a:r>
              <a:rPr lang="en-US" sz="1600" b="1" i="1" dirty="0" err="1">
                <a:solidFill>
                  <a:srgbClr val="009900"/>
                </a:solidFill>
                <a:ea typeface="ＭＳ Ｐゴシック" charset="-128"/>
                <a:cs typeface="Arial" pitchFamily="34" charset="0"/>
              </a:rPr>
              <a:t>→d</a:t>
            </a:r>
            <a:r>
              <a:rPr lang="el-GR" sz="1600" b="1" i="1" dirty="0">
                <a:solidFill>
                  <a:srgbClr val="009900"/>
                </a:solidFill>
                <a:ea typeface="ＭＳ Ｐゴシック" charset="-128"/>
                <a:cs typeface="Arial" pitchFamily="34" charset="0"/>
              </a:rPr>
              <a:t>π</a:t>
            </a:r>
            <a:r>
              <a:rPr lang="en-US" sz="1600" b="1" i="1" baseline="30000" dirty="0" smtClean="0">
                <a:solidFill>
                  <a:srgbClr val="009900"/>
                </a:solidFill>
                <a:ea typeface="ＭＳ Ｐゴシック" charset="-128"/>
                <a:cs typeface="Arial" pitchFamily="34" charset="0"/>
              </a:rPr>
              <a:t>+</a:t>
            </a:r>
            <a:r>
              <a:rPr lang="en-US" sz="1600" i="1" dirty="0" smtClean="0">
                <a:solidFill>
                  <a:schemeClr val="tx1"/>
                </a:solidFill>
                <a:ea typeface="ＭＳ Ｐゴシック" charset="-128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ea typeface="ＭＳ Ｐゴシック" charset="-128"/>
                <a:cs typeface="Arial" pitchFamily="34" charset="0"/>
              </a:rPr>
              <a:t>reaction is well known from SAID</a:t>
            </a:r>
            <a:endParaRPr lang="en-US" sz="1600" dirty="0">
              <a:solidFill>
                <a:schemeClr val="tx1"/>
              </a:solidFill>
              <a:ea typeface="ＭＳ Ｐゴシック" charset="-128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966591"/>
            <a:ext cx="3252216" cy="2510409"/>
          </a:xfrm>
          <a:prstGeom prst="rect">
            <a:avLst/>
          </a:prstGeom>
        </p:spPr>
      </p:pic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7067102" y="4191000"/>
            <a:ext cx="116249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 i="1" dirty="0" smtClean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lang="en-US" sz="1200" i="1" baseline="-25000" dirty="0" smtClean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en-US" sz="1200" i="1" dirty="0" smtClean="0">
                <a:solidFill>
                  <a:schemeClr val="tx1"/>
                </a:solidFill>
                <a:latin typeface="Arial"/>
                <a:cs typeface="Arial"/>
              </a:rPr>
              <a:t> = 2.27 GeV</a:t>
            </a:r>
            <a:endParaRPr lang="en-US" sz="1200" i="1" dirty="0">
              <a:solidFill>
                <a:srgbClr val="C50B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14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600200"/>
            <a:ext cx="3251200" cy="4860925"/>
          </a:xfrm>
        </p:spPr>
      </p:pic>
      <p:sp>
        <p:nvSpPr>
          <p:cNvPr id="7" name="Left Arrow 6"/>
          <p:cNvSpPr/>
          <p:nvPr/>
        </p:nvSpPr>
        <p:spPr bwMode="auto">
          <a:xfrm>
            <a:off x="4114800" y="1676400"/>
            <a:ext cx="3962400" cy="609600"/>
          </a:xfrm>
          <a:prstGeom prst="leftArrow">
            <a:avLst>
              <a:gd name="adj1" fmla="val 55555"/>
              <a:gd name="adj2" fmla="val 50000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Arial" charset="0"/>
              <a:ea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i="1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dp</a:t>
            </a:r>
            <a:r>
              <a:rPr lang="en-US" i="1" dirty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→(</a:t>
            </a:r>
            <a:r>
              <a:rPr lang="en-US" i="1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</a:t>
            </a:r>
            <a:r>
              <a:rPr lang="en-US" i="1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p</a:t>
            </a:r>
            <a:r>
              <a:rPr lang="en-US" i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)</a:t>
            </a:r>
            <a:r>
              <a:rPr lang="en-US" i="1" baseline="-80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1</a:t>
            </a:r>
            <a:r>
              <a:rPr lang="en-US" i="1" baseline="-250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S</a:t>
            </a:r>
            <a:r>
              <a:rPr lang="en-US" i="1" baseline="-600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0</a:t>
            </a:r>
            <a:r>
              <a:rPr lang="en-US" i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4495800" y="1825625"/>
            <a:ext cx="36401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dirty="0">
                <a:solidFill>
                  <a:schemeClr val="tx1"/>
                </a:solidFill>
              </a:rPr>
              <a:t>Detected low excited (</a:t>
            </a:r>
            <a:r>
              <a:rPr lang="en-US" sz="1400" i="1" dirty="0" err="1">
                <a:solidFill>
                  <a:schemeClr val="tx1"/>
                </a:solidFill>
              </a:rPr>
              <a:t>E</a:t>
            </a:r>
            <a:r>
              <a:rPr lang="en-US" sz="1400" i="1" baseline="-25000" dirty="0" err="1">
                <a:solidFill>
                  <a:schemeClr val="tx1"/>
                </a:solidFill>
              </a:rPr>
              <a:t>pp</a:t>
            </a:r>
            <a:r>
              <a:rPr lang="en-US" sz="1400" i="1" dirty="0">
                <a:solidFill>
                  <a:schemeClr val="tx1"/>
                </a:solidFill>
              </a:rPr>
              <a:t>&lt;3 MeV</a:t>
            </a:r>
            <a:r>
              <a:rPr lang="en-US" sz="1400" dirty="0">
                <a:solidFill>
                  <a:schemeClr val="tx1"/>
                </a:solidFill>
              </a:rPr>
              <a:t>) </a:t>
            </a:r>
            <a:r>
              <a:rPr lang="en-US" sz="1400" dirty="0" err="1">
                <a:solidFill>
                  <a:schemeClr val="tx1"/>
                </a:solidFill>
              </a:rPr>
              <a:t>pp</a:t>
            </a:r>
            <a:r>
              <a:rPr lang="en-US" sz="1400" dirty="0">
                <a:solidFill>
                  <a:schemeClr val="tx1"/>
                </a:solidFill>
              </a:rPr>
              <a:t> pairs</a:t>
            </a:r>
          </a:p>
        </p:txBody>
      </p:sp>
      <p:sp>
        <p:nvSpPr>
          <p:cNvPr id="12294" name="TextBox 11"/>
          <p:cNvSpPr txBox="1">
            <a:spLocks noChangeArrowheads="1"/>
          </p:cNvSpPr>
          <p:nvPr/>
        </p:nvSpPr>
        <p:spPr bwMode="auto">
          <a:xfrm>
            <a:off x="4419600" y="2697163"/>
            <a:ext cx="4038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28600">
              <a:lnSpc>
                <a:spcPct val="1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solidFill>
                  <a:schemeClr val="tx1"/>
                </a:solidFill>
              </a:rPr>
              <a:t>Very clean identification of the </a:t>
            </a:r>
          </a:p>
          <a:p>
            <a:pPr>
              <a:lnSpc>
                <a:spcPct val="1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i="1" dirty="0" err="1">
                <a:solidFill>
                  <a:schemeClr val="tx1"/>
                </a:solidFill>
              </a:rPr>
              <a:t>dp</a:t>
            </a:r>
            <a:r>
              <a:rPr lang="en-US" sz="1800" i="1" dirty="0">
                <a:solidFill>
                  <a:schemeClr val="tx1"/>
                </a:solidFill>
              </a:rPr>
              <a:t>→{</a:t>
            </a:r>
            <a:r>
              <a:rPr lang="en-US" sz="1800" i="1" dirty="0" err="1">
                <a:solidFill>
                  <a:schemeClr val="tx1"/>
                </a:solidFill>
              </a:rPr>
              <a:t>pp</a:t>
            </a:r>
            <a:r>
              <a:rPr lang="en-US" sz="1800" i="1" dirty="0">
                <a:solidFill>
                  <a:schemeClr val="tx1"/>
                </a:solidFill>
              </a:rPr>
              <a:t>}</a:t>
            </a:r>
            <a:r>
              <a:rPr lang="en-US" sz="1800" i="1" baseline="-25000" dirty="0" err="1">
                <a:solidFill>
                  <a:schemeClr val="tx1"/>
                </a:solidFill>
              </a:rPr>
              <a:t>s</a:t>
            </a:r>
            <a:r>
              <a:rPr lang="en-US" sz="1800" i="1" dirty="0" err="1">
                <a:solidFill>
                  <a:schemeClr val="tx1"/>
                </a:solidFill>
              </a:rPr>
              <a:t>n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events</a:t>
            </a:r>
          </a:p>
        </p:txBody>
      </p:sp>
      <p:sp>
        <p:nvSpPr>
          <p:cNvPr id="12295" name="TextBox 14"/>
          <p:cNvSpPr txBox="1">
            <a:spLocks noChangeArrowheads="1"/>
          </p:cNvSpPr>
          <p:nvPr/>
        </p:nvSpPr>
        <p:spPr bwMode="auto">
          <a:xfrm>
            <a:off x="685800" y="652463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solidFill>
                  <a:srgbClr val="336699"/>
                </a:solidFill>
              </a:rPr>
              <a:t>→</a:t>
            </a:r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2378075" y="2139950"/>
            <a:ext cx="1330325" cy="1060450"/>
          </a:xfrm>
          <a:prstGeom prst="rect">
            <a:avLst/>
          </a:prstGeom>
          <a:solidFill>
            <a:schemeClr val="bg1">
              <a:alpha val="9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2297" name="Rectangle 22"/>
          <p:cNvSpPr>
            <a:spLocks noChangeArrowheads="1"/>
          </p:cNvSpPr>
          <p:nvPr/>
        </p:nvSpPr>
        <p:spPr bwMode="auto">
          <a:xfrm>
            <a:off x="2378075" y="3602038"/>
            <a:ext cx="1330325" cy="1062037"/>
          </a:xfrm>
          <a:prstGeom prst="rect">
            <a:avLst/>
          </a:prstGeom>
          <a:solidFill>
            <a:schemeClr val="bg1">
              <a:alpha val="9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2298" name="Rectangle 23"/>
          <p:cNvSpPr>
            <a:spLocks noChangeArrowheads="1"/>
          </p:cNvSpPr>
          <p:nvPr/>
        </p:nvSpPr>
        <p:spPr bwMode="auto">
          <a:xfrm>
            <a:off x="2378075" y="5029200"/>
            <a:ext cx="1330325" cy="1079500"/>
          </a:xfrm>
          <a:prstGeom prst="rect">
            <a:avLst/>
          </a:prstGeom>
          <a:solidFill>
            <a:schemeClr val="bg1">
              <a:alpha val="9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4419600" y="4368225"/>
            <a:ext cx="41148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228600">
              <a:lnSpc>
                <a:spcPct val="1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Cross section and analysing power preliminary results have been obtained </a:t>
            </a:r>
          </a:p>
          <a:p>
            <a:pPr>
              <a:lnSpc>
                <a:spcPct val="1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i="1" dirty="0" smtClean="0">
                <a:solidFill>
                  <a:schemeClr val="tx1"/>
                </a:solidFill>
              </a:rPr>
              <a:t>(see Talk by </a:t>
            </a:r>
            <a:r>
              <a:rPr lang="en-US" sz="1800" i="1" dirty="0" err="1" smtClean="0">
                <a:solidFill>
                  <a:schemeClr val="tx1"/>
                </a:solidFill>
              </a:rPr>
              <a:t>A.Kacharava</a:t>
            </a:r>
            <a:r>
              <a:rPr lang="en-US" sz="1800" i="1" dirty="0" smtClean="0">
                <a:solidFill>
                  <a:schemeClr val="tx1"/>
                </a:solidFill>
              </a:rPr>
              <a:t>)</a:t>
            </a:r>
            <a:endParaRPr lang="en-US" sz="1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600200"/>
            <a:ext cx="3251200" cy="4860925"/>
          </a:xfrm>
        </p:spPr>
      </p:pic>
      <p:sp>
        <p:nvSpPr>
          <p:cNvPr id="7" name="Left Arrow 6"/>
          <p:cNvSpPr/>
          <p:nvPr/>
        </p:nvSpPr>
        <p:spPr bwMode="auto">
          <a:xfrm>
            <a:off x="4114800" y="1676400"/>
            <a:ext cx="3962400" cy="609600"/>
          </a:xfrm>
          <a:prstGeom prst="leftArrow">
            <a:avLst>
              <a:gd name="adj1" fmla="val 55555"/>
              <a:gd name="adj2" fmla="val 50000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Arial" charset="0"/>
              <a:ea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i="1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dp</a:t>
            </a:r>
            <a:r>
              <a:rPr lang="en-US" i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→(</a:t>
            </a:r>
            <a:r>
              <a:rPr lang="en-US" i="1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</a:t>
            </a:r>
            <a:r>
              <a:rPr lang="en-US" i="1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p</a:t>
            </a:r>
            <a:r>
              <a:rPr lang="en-US" i="1" dirty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)</a:t>
            </a:r>
            <a:r>
              <a:rPr lang="en-US" i="1" baseline="-80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1</a:t>
            </a:r>
            <a:r>
              <a:rPr lang="en-US" i="1" baseline="-250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S</a:t>
            </a:r>
            <a:r>
              <a:rPr lang="en-US" i="1" baseline="-600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0</a:t>
            </a:r>
            <a:r>
              <a:rPr lang="en-US" i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</a:t>
            </a:r>
            <a:r>
              <a:rPr lang="en-US" i="1" baseline="300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4495800" y="1825625"/>
            <a:ext cx="36401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Detected low excited (</a:t>
            </a:r>
            <a:r>
              <a:rPr lang="en-US" sz="1400" i="1">
                <a:solidFill>
                  <a:schemeClr val="tx1"/>
                </a:solidFill>
              </a:rPr>
              <a:t>E</a:t>
            </a:r>
            <a:r>
              <a:rPr lang="en-US" sz="1400" i="1" baseline="-25000">
                <a:solidFill>
                  <a:schemeClr val="tx1"/>
                </a:solidFill>
              </a:rPr>
              <a:t>pp</a:t>
            </a:r>
            <a:r>
              <a:rPr lang="en-US" sz="1400" i="1">
                <a:solidFill>
                  <a:schemeClr val="tx1"/>
                </a:solidFill>
              </a:rPr>
              <a:t>&lt;3 MeV</a:t>
            </a:r>
            <a:r>
              <a:rPr lang="en-US" sz="1400">
                <a:solidFill>
                  <a:schemeClr val="tx1"/>
                </a:solidFill>
              </a:rPr>
              <a:t>) pp pairs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43400" y="5000625"/>
            <a:ext cx="44958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22860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1600" dirty="0">
                <a:solidFill>
                  <a:schemeClr val="tx1"/>
                </a:solidFill>
                <a:latin typeface="Arial"/>
              </a:rPr>
              <a:t>Same triangle loop integration as for neutron channel         same type of F.F. (</a:t>
            </a:r>
            <a:r>
              <a:rPr lang="en-US" sz="1600" i="1" dirty="0">
                <a:solidFill>
                  <a:schemeClr val="tx1"/>
                </a:solidFill>
                <a:latin typeface="Arial"/>
              </a:rPr>
              <a:t>d→{</a:t>
            </a:r>
            <a:r>
              <a:rPr lang="en-US" sz="1600" i="1" dirty="0" err="1">
                <a:solidFill>
                  <a:schemeClr val="tx1"/>
                </a:solidFill>
                <a:latin typeface="Arial"/>
              </a:rPr>
              <a:t>pp</a:t>
            </a:r>
            <a:r>
              <a:rPr lang="en-US" sz="1600" i="1" dirty="0">
                <a:solidFill>
                  <a:schemeClr val="tx1"/>
                </a:solidFill>
                <a:latin typeface="Arial"/>
              </a:rPr>
              <a:t>}</a:t>
            </a:r>
            <a:r>
              <a:rPr lang="en-US" sz="1600" i="1" baseline="-25000" dirty="0">
                <a:solidFill>
                  <a:schemeClr val="tx1"/>
                </a:solidFill>
                <a:latin typeface="Arial"/>
              </a:rPr>
              <a:t>s</a:t>
            </a:r>
            <a:r>
              <a:rPr lang="en-US" sz="1600" dirty="0">
                <a:solidFill>
                  <a:schemeClr val="tx1"/>
                </a:solidFill>
                <a:latin typeface="Arial"/>
              </a:rPr>
              <a:t>)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sz="1600" dirty="0">
              <a:solidFill>
                <a:schemeClr val="tx1"/>
              </a:solidFill>
              <a:latin typeface="Arial"/>
            </a:endParaRPr>
          </a:p>
          <a:p>
            <a:pPr indent="22860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1600" dirty="0">
                <a:solidFill>
                  <a:schemeClr val="tx1"/>
                </a:solidFill>
                <a:latin typeface="Arial"/>
              </a:rPr>
              <a:t>Other possible mechanisms with (p</a:t>
            </a:r>
            <a:r>
              <a:rPr lang="el-GR" sz="1600" dirty="0">
                <a:solidFill>
                  <a:schemeClr val="tx1"/>
                </a:solidFill>
                <a:latin typeface="Times New Roman"/>
                <a:cs typeface="Times New Roman"/>
              </a:rPr>
              <a:t>π</a:t>
            </a:r>
            <a:r>
              <a:rPr lang="en-US" sz="1600" baseline="30000" dirty="0">
                <a:solidFill>
                  <a:schemeClr val="tx1"/>
                </a:solidFill>
                <a:latin typeface="Times New Roman"/>
                <a:cs typeface="Times New Roman"/>
              </a:rPr>
              <a:t>-</a:t>
            </a:r>
            <a:r>
              <a:rPr lang="en-US" sz="1600" dirty="0">
                <a:solidFill>
                  <a:schemeClr val="tx1"/>
                </a:solidFill>
                <a:latin typeface="Arial"/>
              </a:rPr>
              <a:t>) and (n</a:t>
            </a:r>
            <a:r>
              <a:rPr lang="el-GR" sz="1600" dirty="0">
                <a:solidFill>
                  <a:schemeClr val="tx1"/>
                </a:solidFill>
                <a:latin typeface="Times New Roman"/>
                <a:cs typeface="Times New Roman"/>
              </a:rPr>
              <a:t>π</a:t>
            </a:r>
            <a:r>
              <a:rPr lang="en-US" sz="1600" baseline="30000" dirty="0">
                <a:solidFill>
                  <a:schemeClr val="tx1"/>
                </a:solidFill>
                <a:latin typeface="Times New Roman"/>
                <a:cs typeface="Times New Roman"/>
              </a:rPr>
              <a:t>0</a:t>
            </a:r>
            <a:r>
              <a:rPr lang="en-US" sz="1600" dirty="0">
                <a:solidFill>
                  <a:schemeClr val="tx1"/>
                </a:solidFill>
                <a:latin typeface="Arial"/>
              </a:rPr>
              <a:t>) pairs?!</a:t>
            </a:r>
          </a:p>
        </p:txBody>
      </p:sp>
      <p:sp>
        <p:nvSpPr>
          <p:cNvPr id="13319" name="TextBox 14"/>
          <p:cNvSpPr txBox="1">
            <a:spLocks noChangeArrowheads="1"/>
          </p:cNvSpPr>
          <p:nvPr/>
        </p:nvSpPr>
        <p:spPr bwMode="auto">
          <a:xfrm>
            <a:off x="685800" y="652463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>
                <a:solidFill>
                  <a:srgbClr val="336699"/>
                </a:solidFill>
              </a:rPr>
              <a:t>→</a:t>
            </a:r>
          </a:p>
        </p:txBody>
      </p:sp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1447800" y="1792288"/>
            <a:ext cx="933450" cy="1408112"/>
          </a:xfrm>
          <a:prstGeom prst="rect">
            <a:avLst/>
          </a:prstGeom>
          <a:solidFill>
            <a:schemeClr val="bg1">
              <a:alpha val="9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1447800" y="3263900"/>
            <a:ext cx="933450" cy="1408113"/>
          </a:xfrm>
          <a:prstGeom prst="rect">
            <a:avLst/>
          </a:prstGeom>
          <a:solidFill>
            <a:schemeClr val="bg1">
              <a:alpha val="9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3322" name="Rectangle 12"/>
          <p:cNvSpPr>
            <a:spLocks noChangeArrowheads="1"/>
          </p:cNvSpPr>
          <p:nvPr/>
        </p:nvSpPr>
        <p:spPr bwMode="auto">
          <a:xfrm>
            <a:off x="1447800" y="4700588"/>
            <a:ext cx="933450" cy="1408112"/>
          </a:xfrm>
          <a:prstGeom prst="rect">
            <a:avLst/>
          </a:prstGeom>
          <a:solidFill>
            <a:schemeClr val="bg1">
              <a:alpha val="9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pic>
        <p:nvPicPr>
          <p:cNvPr id="1332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209800"/>
            <a:ext cx="2984500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324" name="Straight Connector 8"/>
          <p:cNvCxnSpPr>
            <a:cxnSpLocks noChangeShapeType="1"/>
          </p:cNvCxnSpPr>
          <p:nvPr/>
        </p:nvCxnSpPr>
        <p:spPr bwMode="auto">
          <a:xfrm>
            <a:off x="2925763" y="1752600"/>
            <a:ext cx="0" cy="4343400"/>
          </a:xfrm>
          <a:prstGeom prst="line">
            <a:avLst/>
          </a:prstGeom>
          <a:noFill/>
          <a:ln w="9525" algn="ctr">
            <a:solidFill>
              <a:schemeClr val="tx1">
                <a:alpha val="39999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ight Arrow 16"/>
          <p:cNvSpPr/>
          <p:nvPr/>
        </p:nvSpPr>
        <p:spPr bwMode="auto">
          <a:xfrm>
            <a:off x="5257800" y="5340350"/>
            <a:ext cx="304800" cy="14605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Arial" charset="0"/>
              <a:ea typeface="ＭＳ Ｐゴシック" charset="-128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7086600" y="4343400"/>
            <a:ext cx="4492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200" i="1" kern="0" baseline="30000" dirty="0">
                <a:solidFill>
                  <a:schemeClr val="tx1"/>
                </a:solidFill>
              </a:rPr>
              <a:t>1</a:t>
            </a:r>
            <a:r>
              <a:rPr lang="en-GB" sz="1200" i="1" kern="0" dirty="0">
                <a:solidFill>
                  <a:schemeClr val="tx1"/>
                </a:solidFill>
              </a:rPr>
              <a:t>S</a:t>
            </a:r>
            <a:r>
              <a:rPr lang="en-GB" sz="1200" i="1" kern="0" baseline="-25000" dirty="0">
                <a:solidFill>
                  <a:schemeClr val="tx1"/>
                </a:solidFill>
              </a:rPr>
              <a:t>0</a:t>
            </a:r>
            <a:endParaRPr lang="en-GB" sz="1200" i="1" kern="0" dirty="0">
              <a:solidFill>
                <a:schemeClr val="tx1"/>
              </a:solidFill>
            </a:endParaRPr>
          </a:p>
        </p:txBody>
      </p:sp>
      <p:sp>
        <p:nvSpPr>
          <p:cNvPr id="2" name="Circular Arrow 1"/>
          <p:cNvSpPr>
            <a:spLocks noChangeAspect="1"/>
          </p:cNvSpPr>
          <p:nvPr/>
        </p:nvSpPr>
        <p:spPr bwMode="auto">
          <a:xfrm rot="10800000">
            <a:off x="6039040" y="3734284"/>
            <a:ext cx="482219" cy="467344"/>
          </a:xfrm>
          <a:prstGeom prst="circularArrow">
            <a:avLst>
              <a:gd name="adj1" fmla="val 14227"/>
              <a:gd name="adj2" fmla="val 1241996"/>
              <a:gd name="adj3" fmla="val 2193037"/>
              <a:gd name="adj4" fmla="val 7943261"/>
              <a:gd name="adj5" fmla="val 1329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i="1" dirty="0" err="1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dp</a:t>
            </a:r>
            <a:r>
              <a:rPr lang="en-US" i="1" dirty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→(</a:t>
            </a:r>
            <a:r>
              <a:rPr lang="en-US" i="1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</a:t>
            </a:r>
            <a:r>
              <a:rPr lang="en-US" i="1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p</a:t>
            </a:r>
            <a:r>
              <a:rPr lang="en-US" i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)</a:t>
            </a:r>
            <a:r>
              <a:rPr lang="en-US" i="1" baseline="-80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1</a:t>
            </a:r>
            <a:r>
              <a:rPr lang="en-US" i="1" baseline="-250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S</a:t>
            </a:r>
            <a:r>
              <a:rPr lang="en-US" i="1" baseline="-600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0</a:t>
            </a:r>
            <a:r>
              <a:rPr lang="en-US" i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</a:t>
            </a:r>
            <a:r>
              <a:rPr lang="en-US" i="1" baseline="300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0</a:t>
            </a:r>
            <a:r>
              <a:rPr lang="en-US" i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cross section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8600" y="4572000"/>
            <a:ext cx="4724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defRPr/>
            </a:pPr>
            <a:r>
              <a:rPr lang="en-US" sz="1600" dirty="0">
                <a:solidFill>
                  <a:schemeClr val="tx1"/>
                </a:solidFill>
              </a:rPr>
              <a:t>Large discrepancy in SATURNE data between </a:t>
            </a:r>
            <a:r>
              <a:rPr lang="en-US" sz="1600" dirty="0" smtClean="0">
                <a:solidFill>
                  <a:schemeClr val="tx1"/>
                </a:solidFill>
              </a:rPr>
              <a:t>D</a:t>
            </a:r>
            <a:r>
              <a:rPr lang="en-US" sz="1600" baseline="-25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and </a:t>
            </a:r>
            <a:r>
              <a:rPr lang="en-US" sz="1600" dirty="0" smtClean="0">
                <a:solidFill>
                  <a:schemeClr val="tx1"/>
                </a:solidFill>
              </a:rPr>
              <a:t>H</a:t>
            </a:r>
            <a:r>
              <a:rPr lang="en-US" sz="1600" baseline="-25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targets near </a:t>
            </a:r>
            <a:r>
              <a:rPr lang="el-GR" sz="1600" dirty="0">
                <a:solidFill>
                  <a:schemeClr val="tx1"/>
                </a:solidFill>
                <a:latin typeface="Times New Roman"/>
                <a:cs typeface="Times New Roman"/>
              </a:rPr>
              <a:t>π</a:t>
            </a:r>
            <a:r>
              <a:rPr lang="en-US" sz="1600" dirty="0">
                <a:solidFill>
                  <a:schemeClr val="tx1"/>
                </a:solidFill>
              </a:rPr>
              <a:t>N threshold</a:t>
            </a:r>
          </a:p>
          <a:p>
            <a:pPr>
              <a:buClr>
                <a:srgbClr val="000000"/>
              </a:buClr>
              <a:buSzPct val="100000"/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Clr>
                <a:srgbClr val="000000"/>
              </a:buClr>
              <a:buSzPct val="100000"/>
              <a:defRPr/>
            </a:pPr>
            <a:r>
              <a:rPr lang="en-US" sz="1600" dirty="0">
                <a:solidFill>
                  <a:schemeClr val="tx1"/>
                </a:solidFill>
              </a:rPr>
              <a:t>Possible reasons:</a:t>
            </a:r>
          </a:p>
          <a:p>
            <a:pPr marL="285750" indent="-285750"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Contamination of S-wave pion exchange</a:t>
            </a:r>
          </a:p>
          <a:p>
            <a:pPr marL="285750" indent="-285750"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Effects not associated with I=3/2</a:t>
            </a: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1447800" y="1792288"/>
            <a:ext cx="933450" cy="1408112"/>
          </a:xfrm>
          <a:prstGeom prst="rect">
            <a:avLst/>
          </a:prstGeom>
          <a:solidFill>
            <a:schemeClr val="bg1">
              <a:alpha val="9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1447800" y="3263900"/>
            <a:ext cx="933450" cy="1408113"/>
          </a:xfrm>
          <a:prstGeom prst="rect">
            <a:avLst/>
          </a:prstGeom>
          <a:solidFill>
            <a:schemeClr val="bg1">
              <a:alpha val="9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4343" name="Rectangle 12"/>
          <p:cNvSpPr>
            <a:spLocks noChangeArrowheads="1"/>
          </p:cNvSpPr>
          <p:nvPr/>
        </p:nvSpPr>
        <p:spPr bwMode="auto">
          <a:xfrm>
            <a:off x="1447800" y="4700588"/>
            <a:ext cx="933450" cy="1408112"/>
          </a:xfrm>
          <a:prstGeom prst="rect">
            <a:avLst/>
          </a:prstGeom>
          <a:solidFill>
            <a:schemeClr val="bg1">
              <a:alpha val="9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cxnSp>
        <p:nvCxnSpPr>
          <p:cNvPr id="14344" name="Straight Connector 8"/>
          <p:cNvCxnSpPr>
            <a:cxnSpLocks noChangeShapeType="1"/>
          </p:cNvCxnSpPr>
          <p:nvPr/>
        </p:nvCxnSpPr>
        <p:spPr bwMode="auto">
          <a:xfrm>
            <a:off x="2925763" y="1752600"/>
            <a:ext cx="0" cy="4343400"/>
          </a:xfrm>
          <a:prstGeom prst="line">
            <a:avLst/>
          </a:prstGeom>
          <a:noFill/>
          <a:ln w="9525" algn="ctr">
            <a:solidFill>
              <a:schemeClr val="tx1">
                <a:alpha val="39999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4345" name="Content Placeholder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8663" y="1600200"/>
            <a:ext cx="3081337" cy="4856163"/>
          </a:xfrm>
        </p:spPr>
      </p:pic>
      <p:pic>
        <p:nvPicPr>
          <p:cNvPr id="14346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302736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7" name="TextBox 5"/>
          <p:cNvSpPr txBox="1">
            <a:spLocks noChangeArrowheads="1"/>
          </p:cNvSpPr>
          <p:nvPr/>
        </p:nvSpPr>
        <p:spPr bwMode="auto">
          <a:xfrm>
            <a:off x="5638800" y="1447800"/>
            <a:ext cx="2209800" cy="46166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 dirty="0">
                <a:solidFill>
                  <a:schemeClr val="tx1"/>
                </a:solidFill>
              </a:rPr>
              <a:t>SATURNE (</a:t>
            </a:r>
            <a:r>
              <a:rPr lang="en-US" sz="1200" i="1" dirty="0">
                <a:solidFill>
                  <a:schemeClr val="tx1"/>
                </a:solidFill>
              </a:rPr>
              <a:t>d,2p</a:t>
            </a:r>
            <a:r>
              <a:rPr lang="en-US" sz="1200" dirty="0">
                <a:solidFill>
                  <a:schemeClr val="tx1"/>
                </a:solidFill>
              </a:rPr>
              <a:t>) data at 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 i="1" dirty="0" smtClean="0">
                <a:solidFill>
                  <a:schemeClr val="tx1"/>
                </a:solidFill>
              </a:rPr>
              <a:t>T</a:t>
            </a:r>
            <a:r>
              <a:rPr lang="en-US" sz="1200" i="1" baseline="-25000" dirty="0" smtClean="0">
                <a:solidFill>
                  <a:schemeClr val="tx1"/>
                </a:solidFill>
              </a:rPr>
              <a:t>d </a:t>
            </a:r>
            <a:r>
              <a:rPr lang="en-US" sz="1200" i="1" dirty="0">
                <a:solidFill>
                  <a:schemeClr val="tx1"/>
                </a:solidFill>
              </a:rPr>
              <a:t>= </a:t>
            </a:r>
            <a:r>
              <a:rPr lang="en-US" sz="1200" i="1" dirty="0" smtClean="0">
                <a:solidFill>
                  <a:schemeClr val="tx1"/>
                </a:solidFill>
              </a:rPr>
              <a:t>2.0 GeV</a:t>
            </a:r>
            <a:r>
              <a:rPr lang="en-US" sz="1200" i="1" dirty="0" smtClean="0">
                <a:solidFill>
                  <a:schemeClr val="tx1"/>
                </a:solidFill>
              </a:rPr>
              <a:t>, </a:t>
            </a:r>
            <a:r>
              <a:rPr lang="el-GR" sz="1200" i="1" dirty="0">
                <a:solidFill>
                  <a:schemeClr val="tx1"/>
                </a:solidFill>
                <a:latin typeface="Arial"/>
              </a:rPr>
              <a:t>θ </a:t>
            </a:r>
            <a:r>
              <a:rPr lang="en-US" sz="1200" i="1" dirty="0" smtClean="0">
                <a:solidFill>
                  <a:schemeClr val="tx1"/>
                </a:solidFill>
                <a:latin typeface="Arial"/>
              </a:rPr>
              <a:t>=0.5</a:t>
            </a:r>
            <a:r>
              <a:rPr lang="en-US" sz="1200" i="1" dirty="0" smtClean="0">
                <a:solidFill>
                  <a:schemeClr val="tx1"/>
                </a:solidFill>
                <a:latin typeface="Arial"/>
                <a:cs typeface="Arial"/>
              </a:rPr>
              <a:t>°</a:t>
            </a:r>
            <a:endParaRPr lang="en-US" sz="1200" i="1" dirty="0">
              <a:solidFill>
                <a:schemeClr val="tx1"/>
              </a:solidFill>
            </a:endParaRPr>
          </a:p>
        </p:txBody>
      </p:sp>
      <p:graphicFrame>
        <p:nvGraphicFramePr>
          <p:cNvPr id="14348" name="Object 14"/>
          <p:cNvGraphicFramePr>
            <a:graphicFrameLocks noChangeAspect="1"/>
          </p:cNvGraphicFramePr>
          <p:nvPr/>
        </p:nvGraphicFramePr>
        <p:xfrm>
          <a:off x="4400550" y="4133850"/>
          <a:ext cx="37528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7" name="Equation" r:id="rId5" imgW="2501900" imgH="241300" progId="Equation.3">
                  <p:embed/>
                </p:oleObj>
              </mc:Choice>
              <mc:Fallback>
                <p:oleObj name="Equation" r:id="rId5" imgW="2501900" imgH="2413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4133850"/>
                        <a:ext cx="375285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95400" y="1752600"/>
            <a:ext cx="1061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solidFill>
                  <a:srgbClr val="C00000"/>
                </a:solidFill>
              </a:rPr>
              <a:t>E</a:t>
            </a:r>
            <a:r>
              <a:rPr lang="en-US" sz="1400" i="1" baseline="-25000" dirty="0" err="1" smtClean="0">
                <a:solidFill>
                  <a:srgbClr val="C00000"/>
                </a:solidFill>
              </a:rPr>
              <a:t>pp</a:t>
            </a:r>
            <a:r>
              <a:rPr lang="en-US" sz="1400" i="1" dirty="0" smtClean="0">
                <a:solidFill>
                  <a:srgbClr val="C00000"/>
                </a:solidFill>
              </a:rPr>
              <a:t>&lt;3 MeV</a:t>
            </a:r>
            <a:endParaRPr lang="en-US" sz="1400" i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95739" y="1786354"/>
            <a:ext cx="92365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i="1" dirty="0" smtClean="0">
                <a:solidFill>
                  <a:srgbClr val="0000CC"/>
                </a:solidFill>
              </a:rPr>
              <a:t>T</a:t>
            </a:r>
            <a:r>
              <a:rPr lang="en-US" sz="1000" i="1" baseline="-25000" dirty="0" smtClean="0">
                <a:solidFill>
                  <a:srgbClr val="0000CC"/>
                </a:solidFill>
              </a:rPr>
              <a:t>d</a:t>
            </a:r>
            <a:r>
              <a:rPr lang="en-US" sz="1000" i="1" dirty="0" smtClean="0">
                <a:solidFill>
                  <a:srgbClr val="0000CC"/>
                </a:solidFill>
              </a:rPr>
              <a:t> = 1.6 GeV</a:t>
            </a:r>
            <a:endParaRPr lang="en-US" sz="1000" i="1" dirty="0">
              <a:solidFill>
                <a:srgbClr val="00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5739" y="3246409"/>
            <a:ext cx="923651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i="1" dirty="0" smtClean="0">
                <a:solidFill>
                  <a:srgbClr val="0000CC"/>
                </a:solidFill>
              </a:rPr>
              <a:t>T</a:t>
            </a:r>
            <a:r>
              <a:rPr lang="en-US" sz="1000" i="1" baseline="-25000" dirty="0" smtClean="0">
                <a:solidFill>
                  <a:srgbClr val="0000CC"/>
                </a:solidFill>
              </a:rPr>
              <a:t>d</a:t>
            </a:r>
            <a:r>
              <a:rPr lang="en-US" sz="1000" i="1" dirty="0" smtClean="0">
                <a:solidFill>
                  <a:srgbClr val="0000CC"/>
                </a:solidFill>
              </a:rPr>
              <a:t> = 1.8 GeV</a:t>
            </a:r>
            <a:endParaRPr lang="en-US" sz="1000" i="1" dirty="0">
              <a:solidFill>
                <a:srgbClr val="0000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29010" y="4752201"/>
            <a:ext cx="102859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srgbClr val="0000CC"/>
                </a:solidFill>
              </a:rPr>
              <a:t>T</a:t>
            </a:r>
            <a:r>
              <a:rPr lang="en-US" sz="1000" i="1" baseline="-25000" dirty="0" smtClean="0">
                <a:solidFill>
                  <a:srgbClr val="0000CC"/>
                </a:solidFill>
              </a:rPr>
              <a:t>d</a:t>
            </a:r>
            <a:r>
              <a:rPr lang="en-US" sz="1000" i="1" dirty="0" smtClean="0">
                <a:solidFill>
                  <a:srgbClr val="0000CC"/>
                </a:solidFill>
              </a:rPr>
              <a:t> = 2.27 GeV</a:t>
            </a:r>
            <a:endParaRPr lang="en-US" sz="1000" i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S-wave pion exchange contribution in </a:t>
            </a:r>
            <a:r>
              <a:rPr lang="en-US" i="1" dirty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n</a:t>
            </a:r>
            <a:r>
              <a:rPr lang="en-US" i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p</a:t>
            </a:r>
            <a:r>
              <a:rPr lang="en-US" i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→</a:t>
            </a:r>
            <a:r>
              <a:rPr lang="en-US" i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p</a:t>
            </a:r>
            <a:r>
              <a:rPr lang="en-US" i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∆</a:t>
            </a:r>
            <a:r>
              <a:rPr lang="en-US" i="1" baseline="300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609600" y="1889125"/>
            <a:ext cx="6054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solidFill>
                  <a:schemeClr val="tx1"/>
                </a:solidFill>
              </a:rPr>
              <a:t>Rough estimation by using </a:t>
            </a:r>
            <a:r>
              <a:rPr lang="el-G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800" dirty="0">
                <a:solidFill>
                  <a:schemeClr val="tx1"/>
                </a:solidFill>
              </a:rPr>
              <a:t>N partial wave amplitudes from SAID:</a:t>
            </a:r>
            <a:endParaRPr lang="en-US" sz="1800" i="1" dirty="0">
              <a:solidFill>
                <a:schemeClr val="tx1"/>
              </a:solidFill>
            </a:endParaRPr>
          </a:p>
        </p:txBody>
      </p:sp>
      <p:graphicFrame>
        <p:nvGraphicFramePr>
          <p:cNvPr id="1536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707889"/>
              </p:ext>
            </p:extLst>
          </p:nvPr>
        </p:nvGraphicFramePr>
        <p:xfrm>
          <a:off x="457200" y="2895600"/>
          <a:ext cx="449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7" name="Equation" r:id="rId3" imgW="2997000" imgH="457200" progId="Equation.3">
                  <p:embed/>
                </p:oleObj>
              </mc:Choice>
              <mc:Fallback>
                <p:oleObj name="Equation" r:id="rId3" imgW="2997000" imgH="457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95600"/>
                        <a:ext cx="4495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6" name="Content Placeholder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38750" y="2514600"/>
            <a:ext cx="3524250" cy="2600325"/>
          </a:xfrm>
        </p:spPr>
      </p:pic>
      <p:sp>
        <p:nvSpPr>
          <p:cNvPr id="15367" name="Up Arrow Callout 6"/>
          <p:cNvSpPr>
            <a:spLocks noChangeArrowheads="1"/>
          </p:cNvSpPr>
          <p:nvPr/>
        </p:nvSpPr>
        <p:spPr bwMode="auto">
          <a:xfrm>
            <a:off x="4876800" y="4800600"/>
            <a:ext cx="2971800" cy="1554163"/>
          </a:xfrm>
          <a:prstGeom prst="upArrowCallout">
            <a:avLst>
              <a:gd name="adj1" fmla="val 16280"/>
              <a:gd name="adj2" fmla="val 16819"/>
              <a:gd name="adj3" fmla="val 25000"/>
              <a:gd name="adj4" fmla="val 53532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5368" name="TextBox 11"/>
          <p:cNvSpPr txBox="1">
            <a:spLocks noChangeArrowheads="1"/>
          </p:cNvSpPr>
          <p:nvPr/>
        </p:nvSpPr>
        <p:spPr bwMode="auto">
          <a:xfrm>
            <a:off x="4724400" y="5638800"/>
            <a:ext cx="327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n-US" sz="1800" dirty="0">
                <a:solidFill>
                  <a:schemeClr val="tx1"/>
                </a:solidFill>
              </a:rPr>
              <a:t>S-wave contribution is too small at low </a:t>
            </a:r>
            <a:r>
              <a:rPr lang="en-US" sz="1800" dirty="0" err="1">
                <a:solidFill>
                  <a:schemeClr val="tx1"/>
                </a:solidFill>
              </a:rPr>
              <a:t>M</a:t>
            </a:r>
            <a:r>
              <a:rPr lang="en-US" sz="1800" baseline="-25000" dirty="0" err="1">
                <a:solidFill>
                  <a:schemeClr val="tx1"/>
                </a:solidFill>
              </a:rPr>
              <a:t>x</a:t>
            </a:r>
            <a:r>
              <a:rPr lang="en-US" sz="1800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15369" name="TextBox 19"/>
          <p:cNvSpPr txBox="1">
            <a:spLocks noChangeArrowheads="1"/>
          </p:cNvSpPr>
          <p:nvPr/>
        </p:nvSpPr>
        <p:spPr bwMode="auto">
          <a:xfrm>
            <a:off x="533400" y="4022973"/>
            <a:ext cx="4191000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ct val="100000"/>
            </a:pPr>
            <a:r>
              <a:rPr lang="en-US" sz="1800" i="1" dirty="0">
                <a:solidFill>
                  <a:schemeClr val="tx1"/>
                </a:solidFill>
              </a:rPr>
              <a:t>                              </a:t>
            </a:r>
            <a:r>
              <a:rPr lang="en-US" sz="1800" i="1" dirty="0" smtClean="0">
                <a:solidFill>
                  <a:schemeClr val="tx1"/>
                </a:solidFill>
              </a:rPr>
              <a:t>- </a:t>
            </a:r>
            <a:r>
              <a:rPr lang="en-US" sz="1800" dirty="0">
                <a:solidFill>
                  <a:schemeClr val="tx1"/>
                </a:solidFill>
              </a:rPr>
              <a:t>SAID predictions for </a:t>
            </a:r>
            <a:r>
              <a:rPr lang="el-G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800" dirty="0">
                <a:solidFill>
                  <a:schemeClr val="tx1"/>
                </a:solidFill>
              </a:rPr>
              <a:t>N elastic scattering</a:t>
            </a:r>
          </a:p>
          <a:p>
            <a:pPr>
              <a:lnSpc>
                <a:spcPct val="150000"/>
              </a:lnSpc>
              <a:buClr>
                <a:srgbClr val="000000"/>
              </a:buClr>
              <a:buSzPct val="100000"/>
            </a:pPr>
            <a:endParaRPr lang="en-US" sz="1800" i="1" dirty="0">
              <a:solidFill>
                <a:schemeClr val="tx1"/>
              </a:solidFill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en-US" sz="1800" i="1" dirty="0">
                <a:solidFill>
                  <a:schemeClr val="tx1"/>
                </a:solidFill>
              </a:rPr>
              <a:t>P</a:t>
            </a:r>
            <a:r>
              <a:rPr lang="en-US" sz="1800" i="1" baseline="-25000" dirty="0">
                <a:solidFill>
                  <a:schemeClr val="tx1"/>
                </a:solidFill>
              </a:rPr>
              <a:t>0</a:t>
            </a:r>
            <a:r>
              <a:rPr lang="en-US" sz="1800" i="1" dirty="0">
                <a:solidFill>
                  <a:schemeClr val="tx1"/>
                </a:solidFill>
              </a:rPr>
              <a:t>, P </a:t>
            </a:r>
            <a:r>
              <a:rPr lang="en-US" sz="1800" dirty="0">
                <a:solidFill>
                  <a:schemeClr val="tx1"/>
                </a:solidFill>
              </a:rPr>
              <a:t>– real and virtual pion momenta </a:t>
            </a:r>
            <a:endParaRPr lang="en-US" sz="1800" i="1" dirty="0">
              <a:solidFill>
                <a:schemeClr val="tx1"/>
              </a:solidFill>
            </a:endParaRPr>
          </a:p>
        </p:txBody>
      </p:sp>
      <p:graphicFrame>
        <p:nvGraphicFramePr>
          <p:cNvPr id="1537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201669"/>
              </p:ext>
            </p:extLst>
          </p:nvPr>
        </p:nvGraphicFramePr>
        <p:xfrm>
          <a:off x="609600" y="4133088"/>
          <a:ext cx="180022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8" name="Equation" r:id="rId6" imgW="1384300" imgH="241300" progId="Equation.3">
                  <p:embed/>
                </p:oleObj>
              </mc:Choice>
              <mc:Fallback>
                <p:oleObj name="Equation" r:id="rId6" imgW="1384300" imgH="241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33088"/>
                        <a:ext cx="1800225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α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p→</a:t>
            </a:r>
            <a:r>
              <a:rPr lang="el-G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α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X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data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741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2462" y="1719262"/>
            <a:ext cx="3309938" cy="2700338"/>
          </a:xfrm>
        </p:spPr>
      </p:pic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1257300" y="2786062"/>
            <a:ext cx="952500" cy="3381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l-GR" sz="1600" i="1" dirty="0">
                <a:solidFill>
                  <a:schemeClr val="tx1"/>
                </a:solidFill>
              </a:rPr>
              <a:t>α</a:t>
            </a:r>
            <a:r>
              <a:rPr lang="en-US" sz="1600" i="1" dirty="0">
                <a:solidFill>
                  <a:schemeClr val="tx1"/>
                </a:solidFill>
              </a:rPr>
              <a:t>p→</a:t>
            </a:r>
            <a:r>
              <a:rPr lang="el-GR" sz="1600" i="1" dirty="0">
                <a:solidFill>
                  <a:schemeClr val="tx1"/>
                </a:solidFill>
              </a:rPr>
              <a:t>α</a:t>
            </a:r>
            <a:r>
              <a:rPr lang="en-US" sz="1600" i="1" dirty="0">
                <a:solidFill>
                  <a:schemeClr val="tx1"/>
                </a:solidFill>
              </a:rPr>
              <a:t>X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4114800" y="1600200"/>
            <a:ext cx="4495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Direct ∆ production is prohibited (</a:t>
            </a:r>
            <a:r>
              <a:rPr lang="en-US" sz="1600" i="1" dirty="0">
                <a:solidFill>
                  <a:schemeClr val="tx1"/>
                </a:solidFill>
              </a:rPr>
              <a:t>I=3/2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eaLnBrk="1" hangingPunct="1">
              <a:lnSpc>
                <a:spcPct val="15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600" i="1" dirty="0">
                <a:solidFill>
                  <a:schemeClr val="tx1"/>
                </a:solidFill>
              </a:rPr>
              <a:t>X</a:t>
            </a:r>
            <a:r>
              <a:rPr lang="en-US" sz="1600" dirty="0">
                <a:solidFill>
                  <a:schemeClr val="tx1"/>
                </a:solidFill>
              </a:rPr>
              <a:t> state must have </a:t>
            </a:r>
            <a:r>
              <a:rPr lang="en-US" sz="1600" i="1" dirty="0">
                <a:solidFill>
                  <a:schemeClr val="tx1"/>
                </a:solidFill>
              </a:rPr>
              <a:t>I=1/2</a:t>
            </a:r>
            <a:r>
              <a:rPr lang="en-US" sz="1600" dirty="0">
                <a:solidFill>
                  <a:schemeClr val="tx1"/>
                </a:solidFill>
              </a:rPr>
              <a:t> (does not need to be a </a:t>
            </a:r>
            <a:r>
              <a:rPr lang="en-US" sz="1600" i="1" dirty="0">
                <a:solidFill>
                  <a:schemeClr val="tx1"/>
                </a:solidFill>
              </a:rPr>
              <a:t>N*</a:t>
            </a:r>
            <a:r>
              <a:rPr lang="en-US" sz="1600" dirty="0">
                <a:solidFill>
                  <a:schemeClr val="tx1"/>
                </a:solidFill>
              </a:rPr>
              <a:t> resonance)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3200400" y="2971800"/>
            <a:ext cx="1117600" cy="457200"/>
          </a:xfrm>
          <a:prstGeom prst="rightArrow">
            <a:avLst>
              <a:gd name="adj1" fmla="val 50000"/>
              <a:gd name="adj2" fmla="val 72222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Arial" charset="0"/>
              <a:ea typeface="ＭＳ Ｐゴシック" charset="-128"/>
            </a:endParaRPr>
          </a:p>
        </p:txBody>
      </p:sp>
      <p:sp>
        <p:nvSpPr>
          <p:cNvPr id="17416" name="TextBox 5"/>
          <p:cNvSpPr txBox="1">
            <a:spLocks noChangeArrowheads="1"/>
          </p:cNvSpPr>
          <p:nvPr/>
        </p:nvSpPr>
        <p:spPr bwMode="auto">
          <a:xfrm>
            <a:off x="4724400" y="2921000"/>
            <a:ext cx="3581400" cy="584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n-US" sz="1600">
                <a:solidFill>
                  <a:schemeClr val="tx1"/>
                </a:solidFill>
              </a:rPr>
              <a:t>Excitation of ∆ (1232) inside the projectile </a:t>
            </a:r>
            <a:r>
              <a:rPr lang="en-US" sz="1600" i="1">
                <a:solidFill>
                  <a:schemeClr val="tx1"/>
                </a:solidFill>
              </a:rPr>
              <a:t>d</a:t>
            </a:r>
            <a:r>
              <a:rPr lang="en-US" sz="1600">
                <a:solidFill>
                  <a:schemeClr val="tx1"/>
                </a:solidFill>
              </a:rPr>
              <a:t> or </a:t>
            </a:r>
            <a:r>
              <a:rPr lang="el-GR" sz="1600" i="1">
                <a:solidFill>
                  <a:schemeClr val="tx1"/>
                </a:solidFill>
              </a:rPr>
              <a:t>α</a:t>
            </a:r>
            <a:r>
              <a:rPr lang="en-US" sz="1600">
                <a:solidFill>
                  <a:schemeClr val="tx1"/>
                </a:solidFill>
              </a:rPr>
              <a:t>!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09600" y="3741738"/>
            <a:ext cx="8001000" cy="2735262"/>
            <a:chOff x="609600" y="3741738"/>
            <a:chExt cx="8001000" cy="2735262"/>
          </a:xfrm>
        </p:grpSpPr>
        <p:pic>
          <p:nvPicPr>
            <p:cNvPr id="17412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0388" y="3741738"/>
              <a:ext cx="2970212" cy="2735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7" name="TextBox 5"/>
            <p:cNvSpPr txBox="1">
              <a:spLocks noChangeArrowheads="1"/>
            </p:cNvSpPr>
            <p:nvPr/>
          </p:nvSpPr>
          <p:spPr bwMode="auto">
            <a:xfrm>
              <a:off x="609600" y="4438650"/>
              <a:ext cx="4648200" cy="1200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Clr>
                  <a:srgbClr val="000000"/>
                </a:buClr>
                <a:buSzPct val="100000"/>
              </a:pPr>
              <a:r>
                <a:rPr lang="en-US" sz="1600" dirty="0">
                  <a:solidFill>
                    <a:schemeClr val="tx1"/>
                  </a:solidFill>
                </a:rPr>
                <a:t>Same mechanism is possible in </a:t>
              </a:r>
              <a:r>
                <a:rPr lang="en-US" sz="1600" i="1" dirty="0" err="1">
                  <a:solidFill>
                    <a:schemeClr val="tx1"/>
                  </a:solidFill>
                </a:rPr>
                <a:t>dp</a:t>
              </a:r>
              <a:r>
                <a:rPr lang="en-US" sz="1600" i="1" dirty="0">
                  <a:solidFill>
                    <a:schemeClr val="tx1"/>
                  </a:solidFill>
                </a:rPr>
                <a:t>→{</a:t>
              </a:r>
              <a:r>
                <a:rPr lang="en-US" sz="1600" i="1" dirty="0" err="1">
                  <a:solidFill>
                    <a:schemeClr val="tx1"/>
                  </a:solidFill>
                </a:rPr>
                <a:t>pp</a:t>
              </a:r>
              <a:r>
                <a:rPr lang="en-US" sz="1600" i="1" dirty="0">
                  <a:solidFill>
                    <a:schemeClr val="tx1"/>
                  </a:solidFill>
                </a:rPr>
                <a:t>}</a:t>
              </a:r>
              <a:r>
                <a:rPr lang="en-US" sz="1600" i="1" baseline="-25000" dirty="0" err="1">
                  <a:solidFill>
                    <a:schemeClr val="tx1"/>
                  </a:solidFill>
                </a:rPr>
                <a:t>s</a:t>
              </a:r>
              <a:r>
                <a:rPr lang="en-US" sz="1600" i="1" dirty="0" err="1">
                  <a:solidFill>
                    <a:schemeClr val="tx1"/>
                  </a:solidFill>
                </a:rPr>
                <a:t>X</a:t>
              </a:r>
              <a:r>
                <a:rPr lang="en-US" sz="1600" i="1" dirty="0">
                  <a:solidFill>
                    <a:schemeClr val="tx1"/>
                  </a:solidFill>
                </a:rPr>
                <a:t> </a:t>
              </a:r>
              <a:r>
                <a:rPr lang="en-US" sz="1600" dirty="0">
                  <a:solidFill>
                    <a:schemeClr val="tx1"/>
                  </a:solidFill>
                </a:rPr>
                <a:t>case</a:t>
              </a:r>
            </a:p>
            <a:p>
              <a:pPr>
                <a:lnSpc>
                  <a:spcPct val="150000"/>
                </a:lnSpc>
                <a:buClr>
                  <a:srgbClr val="000000"/>
                </a:buClr>
                <a:buSzPct val="100000"/>
              </a:pPr>
              <a:r>
                <a:rPr lang="en-US" sz="1600" dirty="0">
                  <a:solidFill>
                    <a:schemeClr val="tx1"/>
                  </a:solidFill>
                </a:rPr>
                <a:t>Pion-nucleon are from different vertices</a:t>
              </a:r>
            </a:p>
            <a:p>
              <a:pPr>
                <a:lnSpc>
                  <a:spcPct val="150000"/>
                </a:lnSpc>
                <a:buClr>
                  <a:srgbClr val="000000"/>
                </a:buClr>
                <a:buSzPct val="100000"/>
              </a:pPr>
              <a:r>
                <a:rPr lang="en-US" sz="1600" i="1" dirty="0">
                  <a:solidFill>
                    <a:schemeClr val="tx1"/>
                  </a:solidFill>
                </a:rPr>
                <a:t>I=1/2</a:t>
              </a:r>
              <a:r>
                <a:rPr lang="en-US" sz="1600" dirty="0">
                  <a:solidFill>
                    <a:schemeClr val="tx1"/>
                  </a:solidFill>
                </a:rPr>
                <a:t> and </a:t>
              </a:r>
              <a:r>
                <a:rPr lang="en-US" sz="1600" i="1" dirty="0">
                  <a:solidFill>
                    <a:schemeClr val="tx1"/>
                  </a:solidFill>
                </a:rPr>
                <a:t>I=3/2</a:t>
              </a:r>
              <a:r>
                <a:rPr lang="en-US" sz="1600" dirty="0">
                  <a:solidFill>
                    <a:schemeClr val="tx1"/>
                  </a:solidFill>
                </a:rPr>
                <a:t> both are allowed</a:t>
              </a:r>
            </a:p>
          </p:txBody>
        </p:sp>
        <p:sp>
          <p:nvSpPr>
            <p:cNvPr id="17418" name="TextBox 5"/>
            <p:cNvSpPr txBox="1">
              <a:spLocks noChangeArrowheads="1"/>
            </p:cNvSpPr>
            <p:nvPr/>
          </p:nvSpPr>
          <p:spPr bwMode="auto">
            <a:xfrm>
              <a:off x="990600" y="5816600"/>
              <a:ext cx="4267200" cy="584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</a:pPr>
              <a:r>
                <a:rPr lang="en-US" sz="1600">
                  <a:solidFill>
                    <a:schemeClr val="tx1"/>
                  </a:solidFill>
                </a:rPr>
                <a:t>Evaluation of the corresponding amplitudes require the same basic input!</a:t>
              </a:r>
            </a:p>
          </p:txBody>
        </p:sp>
      </p:grpSp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533400" y="1752600"/>
            <a:ext cx="2590800" cy="44761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9207" tIns="51588" rIns="99207" bIns="51588">
            <a:spAutoFit/>
          </a:bodyPr>
          <a:lstStyle>
            <a:lvl1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GB" sz="1200" i="1" dirty="0" smtClean="0">
                <a:solidFill>
                  <a:srgbClr val="000000"/>
                </a:solidFill>
              </a:rPr>
              <a:t>P. </a:t>
            </a:r>
            <a:r>
              <a:rPr lang="en-GB" sz="1200" i="1" dirty="0" err="1" smtClean="0">
                <a:solidFill>
                  <a:srgbClr val="000000"/>
                </a:solidFill>
              </a:rPr>
              <a:t>Fern</a:t>
            </a:r>
            <a:r>
              <a:rPr lang="en-GB" sz="1200" i="1" dirty="0" err="1" smtClean="0">
                <a:solidFill>
                  <a:srgbClr val="000000"/>
                </a:solidFill>
                <a:latin typeface="Arial"/>
                <a:cs typeface="Arial"/>
              </a:rPr>
              <a:t>á</a:t>
            </a:r>
            <a:r>
              <a:rPr lang="en-GB" sz="1200" i="1" dirty="0" err="1" smtClean="0">
                <a:solidFill>
                  <a:srgbClr val="000000"/>
                </a:solidFill>
              </a:rPr>
              <a:t>ndez</a:t>
            </a:r>
            <a:r>
              <a:rPr lang="en-GB" sz="1200" i="1" dirty="0" smtClean="0">
                <a:solidFill>
                  <a:srgbClr val="000000"/>
                </a:solidFill>
              </a:rPr>
              <a:t> de C</a:t>
            </a:r>
            <a:r>
              <a:rPr lang="en-GB" sz="1200" i="1" dirty="0" smtClean="0">
                <a:solidFill>
                  <a:srgbClr val="000000"/>
                </a:solidFill>
                <a:latin typeface="Arial"/>
                <a:cs typeface="Arial"/>
              </a:rPr>
              <a:t>ó</a:t>
            </a:r>
            <a:r>
              <a:rPr lang="en-GB" sz="1200" i="1" dirty="0" smtClean="0">
                <a:solidFill>
                  <a:srgbClr val="000000"/>
                </a:solidFill>
              </a:rPr>
              <a:t>rdoba </a:t>
            </a:r>
            <a:r>
              <a:rPr lang="en-GB" sz="1200" i="1" dirty="0">
                <a:solidFill>
                  <a:srgbClr val="000000"/>
                </a:solidFill>
              </a:rPr>
              <a:t>et al. </a:t>
            </a:r>
            <a:r>
              <a:rPr lang="en-GB" sz="1200" i="1" dirty="0" smtClean="0">
                <a:solidFill>
                  <a:srgbClr val="000000"/>
                </a:solidFill>
              </a:rPr>
              <a:t>Nucl.Phys.A586, 586 (1995) </a:t>
            </a:r>
            <a:endParaRPr lang="en-GB" sz="12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Tensor analysing power dependency on </a:t>
            </a:r>
            <a:r>
              <a:rPr lang="en-US" i="1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M</a:t>
            </a:r>
            <a:r>
              <a:rPr lang="en-US" i="1" baseline="-25000" dirty="0" err="1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x</a:t>
            </a:r>
            <a:endParaRPr lang="en-US" i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347" name="TextBox 5"/>
          <p:cNvSpPr txBox="1">
            <a:spLocks noChangeArrowheads="1"/>
          </p:cNvSpPr>
          <p:nvPr/>
        </p:nvSpPr>
        <p:spPr bwMode="auto">
          <a:xfrm>
            <a:off x="4343400" y="2557463"/>
            <a:ext cx="4495800" cy="26765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ct val="100000"/>
              <a:defRPr/>
            </a:pPr>
            <a:r>
              <a:rPr lang="en-US" sz="1600" dirty="0">
                <a:solidFill>
                  <a:schemeClr val="tx1"/>
                </a:solidFill>
              </a:rPr>
              <a:t>Observations:</a:t>
            </a:r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1"/>
                </a:solidFill>
              </a:rPr>
              <a:t>UNIVERSAL behavior of </a:t>
            </a:r>
            <a:r>
              <a:rPr lang="en-US" sz="1600" i="1" dirty="0" err="1">
                <a:solidFill>
                  <a:schemeClr val="tx1"/>
                </a:solidFill>
              </a:rPr>
              <a:t>A</a:t>
            </a:r>
            <a:r>
              <a:rPr lang="en-US" sz="1600" i="1" baseline="-25000" dirty="0" err="1">
                <a:solidFill>
                  <a:schemeClr val="tx1"/>
                </a:solidFill>
              </a:rPr>
              <a:t>xx</a:t>
            </a:r>
            <a:r>
              <a:rPr lang="en-US" sz="1600" i="1" dirty="0" err="1">
                <a:solidFill>
                  <a:schemeClr val="tx1"/>
                </a:solidFill>
              </a:rPr>
              <a:t>+A</a:t>
            </a:r>
            <a:r>
              <a:rPr lang="en-US" sz="1600" i="1" baseline="-25000" dirty="0" err="1">
                <a:solidFill>
                  <a:schemeClr val="tx1"/>
                </a:solidFill>
              </a:rPr>
              <a:t>yy</a:t>
            </a:r>
            <a:r>
              <a:rPr lang="en-US" sz="1600" dirty="0">
                <a:solidFill>
                  <a:schemeClr val="tx1"/>
                </a:solidFill>
              </a:rPr>
              <a:t> at all energies </a:t>
            </a:r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1"/>
                </a:solidFill>
              </a:rPr>
              <a:t>Fast drop in low </a:t>
            </a:r>
            <a:r>
              <a:rPr lang="en-US" sz="1600" i="1" dirty="0" err="1">
                <a:solidFill>
                  <a:schemeClr val="tx1"/>
                </a:solidFill>
              </a:rPr>
              <a:t>M</a:t>
            </a:r>
            <a:r>
              <a:rPr lang="en-US" sz="1600" i="1" baseline="-25000" dirty="0" err="1">
                <a:solidFill>
                  <a:schemeClr val="tx1"/>
                </a:solidFill>
              </a:rPr>
              <a:t>x</a:t>
            </a:r>
            <a:r>
              <a:rPr lang="en-US" sz="1600" dirty="0">
                <a:solidFill>
                  <a:schemeClr val="tx1"/>
                </a:solidFill>
              </a:rPr>
              <a:t> region</a:t>
            </a:r>
          </a:p>
          <a:p>
            <a:pPr marL="342900" indent="-342900">
              <a:lnSpc>
                <a:spcPct val="150000"/>
              </a:lnSpc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1"/>
                </a:solidFill>
              </a:rPr>
              <a:t>Minimum in </a:t>
            </a:r>
            <a:r>
              <a:rPr lang="en-US" sz="1600" i="1" dirty="0" err="1">
                <a:solidFill>
                  <a:schemeClr val="tx1"/>
                </a:solidFill>
              </a:rPr>
              <a:t>A</a:t>
            </a:r>
            <a:r>
              <a:rPr lang="en-US" sz="1600" i="1" baseline="-25000" dirty="0" err="1">
                <a:solidFill>
                  <a:schemeClr val="tx1"/>
                </a:solidFill>
              </a:rPr>
              <a:t>xx</a:t>
            </a:r>
            <a:r>
              <a:rPr lang="en-US" sz="1600" i="1" dirty="0" err="1">
                <a:solidFill>
                  <a:schemeClr val="tx1"/>
                </a:solidFill>
              </a:rPr>
              <a:t>+A</a:t>
            </a:r>
            <a:r>
              <a:rPr lang="en-US" sz="1600" i="1" baseline="-25000" dirty="0" err="1">
                <a:solidFill>
                  <a:schemeClr val="tx1"/>
                </a:solidFill>
              </a:rPr>
              <a:t>yy</a:t>
            </a:r>
            <a:r>
              <a:rPr lang="en-US" sz="1600" baseline="-250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for </a:t>
            </a:r>
            <a:r>
              <a:rPr lang="en-US" sz="1600" i="1" dirty="0" err="1">
                <a:solidFill>
                  <a:schemeClr val="tx1"/>
                </a:solidFill>
              </a:rPr>
              <a:t>M</a:t>
            </a:r>
            <a:r>
              <a:rPr lang="en-US" sz="1600" i="1" baseline="-25000" dirty="0" err="1">
                <a:solidFill>
                  <a:schemeClr val="tx1"/>
                </a:solidFill>
              </a:rPr>
              <a:t>x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rial"/>
              </a:rPr>
              <a:t>≈ 1.15 GeV/c</a:t>
            </a:r>
            <a:r>
              <a:rPr lang="en-US" sz="1600" baseline="30000" dirty="0">
                <a:solidFill>
                  <a:schemeClr val="tx1"/>
                </a:solidFill>
                <a:latin typeface="Arial"/>
              </a:rPr>
              <a:t>2</a:t>
            </a:r>
            <a:r>
              <a:rPr lang="en-US" sz="1600" dirty="0">
                <a:solidFill>
                  <a:schemeClr val="tx1"/>
                </a:solidFill>
                <a:latin typeface="Arial"/>
              </a:rPr>
              <a:t>, i.e. region with the biggest discrepancy with the cross section predictions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6388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524000"/>
            <a:ext cx="3533775" cy="4851400"/>
          </a:xfrm>
        </p:spPr>
      </p:pic>
      <p:graphicFrame>
        <p:nvGraphicFramePr>
          <p:cNvPr id="163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905024"/>
              </p:ext>
            </p:extLst>
          </p:nvPr>
        </p:nvGraphicFramePr>
        <p:xfrm>
          <a:off x="4495800" y="1600200"/>
          <a:ext cx="1371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3" name="Equation" r:id="rId4" imgW="914400" imgH="482400" progId="Equation.3">
                  <p:embed/>
                </p:oleObj>
              </mc:Choice>
              <mc:Fallback>
                <p:oleObj name="Equation" r:id="rId4" imgW="91440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00200"/>
                        <a:ext cx="13716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eft Arrow 16"/>
          <p:cNvSpPr/>
          <p:nvPr/>
        </p:nvSpPr>
        <p:spPr bwMode="auto">
          <a:xfrm>
            <a:off x="3962400" y="1600200"/>
            <a:ext cx="4572000" cy="457200"/>
          </a:xfrm>
          <a:prstGeom prst="leftArrow">
            <a:avLst>
              <a:gd name="adj1" fmla="val 72222"/>
              <a:gd name="adj2" fmla="val 50000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Arial" charset="0"/>
              <a:ea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Tensor analysing powers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8436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539875"/>
            <a:ext cx="3054350" cy="4860925"/>
          </a:xfrm>
        </p:spPr>
      </p:pic>
      <p:sp>
        <p:nvSpPr>
          <p:cNvPr id="18437" name="TextBox 12"/>
          <p:cNvSpPr txBox="1">
            <a:spLocks noChangeArrowheads="1"/>
          </p:cNvSpPr>
          <p:nvPr/>
        </p:nvSpPr>
        <p:spPr bwMode="auto">
          <a:xfrm>
            <a:off x="4218770" y="1676400"/>
            <a:ext cx="413125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High mass region: </a:t>
            </a:r>
            <a:r>
              <a:rPr lang="en-US" sz="1600" i="1" dirty="0" smtClean="0">
                <a:solidFill>
                  <a:srgbClr val="C50BC9"/>
                </a:solidFill>
              </a:rPr>
              <a:t>1.19 </a:t>
            </a:r>
            <a:r>
              <a:rPr lang="en-US" sz="1600" i="1" dirty="0">
                <a:solidFill>
                  <a:srgbClr val="C50BC9"/>
                </a:solidFill>
              </a:rPr>
              <a:t>&lt; M</a:t>
            </a:r>
            <a:r>
              <a:rPr lang="en-US" sz="1600" i="1" baseline="-25000" dirty="0">
                <a:solidFill>
                  <a:srgbClr val="C50BC9"/>
                </a:solidFill>
              </a:rPr>
              <a:t>X</a:t>
            </a:r>
            <a:r>
              <a:rPr lang="en-US" sz="1600" i="1" dirty="0">
                <a:solidFill>
                  <a:srgbClr val="C50BC9"/>
                </a:solidFill>
              </a:rPr>
              <a:t> &lt; </a:t>
            </a:r>
            <a:r>
              <a:rPr lang="en-US" sz="1600" i="1" dirty="0" smtClean="0">
                <a:solidFill>
                  <a:srgbClr val="C50BC9"/>
                </a:solidFill>
              </a:rPr>
              <a:t>1.35 </a:t>
            </a:r>
            <a:r>
              <a:rPr lang="en-US" sz="1600" i="1" dirty="0">
                <a:solidFill>
                  <a:srgbClr val="C50BC9"/>
                </a:solidFill>
              </a:rPr>
              <a:t>G</a:t>
            </a:r>
            <a:r>
              <a:rPr lang="en-US" sz="1600" i="1" dirty="0" smtClean="0">
                <a:solidFill>
                  <a:srgbClr val="C50BC9"/>
                </a:solidFill>
              </a:rPr>
              <a:t>eV/c</a:t>
            </a:r>
            <a:r>
              <a:rPr lang="en-US" sz="1600" i="1" baseline="30000" dirty="0" smtClean="0">
                <a:solidFill>
                  <a:srgbClr val="C50BC9"/>
                </a:solidFill>
              </a:rPr>
              <a:t>2</a:t>
            </a:r>
            <a:endParaRPr lang="en-US" sz="1600" i="1" dirty="0">
              <a:solidFill>
                <a:srgbClr val="C50BC9"/>
              </a:solidFill>
            </a:endParaRP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3826933" y="2228671"/>
            <a:ext cx="3962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  <a:buClr>
                <a:srgbClr val="0070C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Differences from neutron channel:</a:t>
            </a:r>
          </a:p>
          <a:p>
            <a:pPr eaLnBrk="1" hangingPunct="1"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600" dirty="0">
                <a:solidFill>
                  <a:schemeClr val="tx1"/>
                </a:solidFill>
              </a:rPr>
              <a:t>S</a:t>
            </a:r>
            <a:r>
              <a:rPr lang="en-US" sz="1600" dirty="0" smtClean="0">
                <a:solidFill>
                  <a:schemeClr val="tx1"/>
                </a:solidFill>
              </a:rPr>
              <a:t>igns are flipped</a:t>
            </a:r>
          </a:p>
          <a:p>
            <a:pPr eaLnBrk="1" hangingPunct="1"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600" i="1" dirty="0" err="1" smtClean="0">
                <a:solidFill>
                  <a:srgbClr val="009900"/>
                </a:solidFill>
              </a:rPr>
              <a:t>A</a:t>
            </a:r>
            <a:r>
              <a:rPr lang="en-US" sz="1600" i="1" baseline="-25000" dirty="0" err="1" smtClean="0">
                <a:solidFill>
                  <a:srgbClr val="009900"/>
                </a:solidFill>
              </a:rPr>
              <a:t>xx</a:t>
            </a:r>
            <a:r>
              <a:rPr lang="en-US" sz="1600" dirty="0" smtClean="0">
                <a:solidFill>
                  <a:schemeClr val="tx1"/>
                </a:solidFill>
              </a:rPr>
              <a:t> and </a:t>
            </a:r>
            <a:r>
              <a:rPr lang="en-US" sz="1600" i="1" dirty="0" err="1" smtClean="0">
                <a:solidFill>
                  <a:srgbClr val="0000FF"/>
                </a:solidFill>
              </a:rPr>
              <a:t>A</a:t>
            </a:r>
            <a:r>
              <a:rPr lang="en-US" sz="1600" i="1" baseline="-25000" dirty="0" err="1" smtClean="0">
                <a:solidFill>
                  <a:srgbClr val="0000FF"/>
                </a:solidFill>
              </a:rPr>
              <a:t>yy</a:t>
            </a:r>
            <a:r>
              <a:rPr lang="en-US" sz="1600" dirty="0" smtClean="0">
                <a:solidFill>
                  <a:schemeClr val="tx1"/>
                </a:solidFill>
              </a:rPr>
              <a:t> tend to be zero at </a:t>
            </a:r>
            <a:r>
              <a:rPr lang="en-US" sz="1600" dirty="0" err="1" smtClean="0">
                <a:solidFill>
                  <a:schemeClr val="tx1"/>
                </a:solidFill>
              </a:rPr>
              <a:t>q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t</a:t>
            </a:r>
            <a:r>
              <a:rPr lang="en-US" sz="1600" dirty="0" smtClean="0">
                <a:solidFill>
                  <a:schemeClr val="tx1"/>
                </a:solidFill>
              </a:rPr>
              <a:t>=0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14400" y="5743575"/>
            <a:ext cx="2590800" cy="27622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GB"/>
            </a:defPPr>
            <a:lvl1pPr>
              <a:defRPr spc="600">
                <a:solidFill>
                  <a:srgbClr val="FF0000"/>
                </a:solidFill>
              </a:defRPr>
            </a:lvl1pPr>
          </a:lstStyle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1200" i="1" dirty="0" smtClean="0"/>
              <a:t>PRELIMINARY</a:t>
            </a:r>
          </a:p>
        </p:txBody>
      </p:sp>
      <p:sp>
        <p:nvSpPr>
          <p:cNvPr id="18440" name="TextBox 5"/>
          <p:cNvSpPr txBox="1">
            <a:spLocks noChangeArrowheads="1"/>
          </p:cNvSpPr>
          <p:nvPr/>
        </p:nvSpPr>
        <p:spPr bwMode="auto">
          <a:xfrm>
            <a:off x="3937000" y="5466555"/>
            <a:ext cx="3429000" cy="83099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Clr>
                <a:srgbClr val="0070C0"/>
              </a:buClr>
              <a:buSzPct val="100000"/>
              <a:buFont typeface="Times New Roman" pitchFamily="18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Valuable constraints on the modeling of the </a:t>
            </a:r>
            <a:r>
              <a:rPr lang="en-US" sz="1600" i="1" dirty="0" smtClean="0">
                <a:solidFill>
                  <a:schemeClr val="tx1"/>
                </a:solidFill>
              </a:rPr>
              <a:t>np→p∆</a:t>
            </a:r>
            <a:r>
              <a:rPr lang="en-US" sz="1600" i="1" baseline="30000" dirty="0" smtClean="0">
                <a:solidFill>
                  <a:schemeClr val="tx1"/>
                </a:solidFill>
              </a:rPr>
              <a:t>0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amplitudes</a:t>
            </a:r>
          </a:p>
        </p:txBody>
      </p:sp>
      <p:sp>
        <p:nvSpPr>
          <p:cNvPr id="6" name="Striped Right Arrow 5"/>
          <p:cNvSpPr/>
          <p:nvPr/>
        </p:nvSpPr>
        <p:spPr bwMode="auto">
          <a:xfrm rot="5400000">
            <a:off x="5046133" y="4191000"/>
            <a:ext cx="1066800" cy="457200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Arial" charset="0"/>
              <a:ea typeface="ＭＳ Ｐゴシック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634740"/>
            <a:ext cx="2407920" cy="1775460"/>
          </a:xfrm>
          <a:prstGeom prst="rect">
            <a:avLst/>
          </a:prstGeom>
        </p:spPr>
      </p:pic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6858000" y="3505200"/>
            <a:ext cx="2022157" cy="276999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 i="1" dirty="0" err="1" smtClean="0">
                <a:solidFill>
                  <a:schemeClr val="tx1"/>
                </a:solidFill>
              </a:rPr>
              <a:t>dp</a:t>
            </a:r>
            <a:r>
              <a:rPr lang="en-US" sz="1200" i="1" dirty="0" smtClean="0">
                <a:solidFill>
                  <a:schemeClr val="tx1"/>
                </a:solidFill>
                <a:latin typeface="Arial"/>
                <a:cs typeface="Arial"/>
              </a:rPr>
              <a:t>→(</a:t>
            </a:r>
            <a:r>
              <a:rPr lang="en-US" sz="1200" i="1" dirty="0" err="1" smtClean="0">
                <a:solidFill>
                  <a:schemeClr val="tx1"/>
                </a:solidFill>
                <a:latin typeface="Arial"/>
                <a:cs typeface="Arial"/>
              </a:rPr>
              <a:t>pp</a:t>
            </a:r>
            <a:r>
              <a:rPr lang="en-US" sz="1200" i="1" dirty="0" smtClean="0">
                <a:solidFill>
                  <a:schemeClr val="tx1"/>
                </a:solidFill>
                <a:latin typeface="Arial"/>
                <a:cs typeface="Arial"/>
              </a:rPr>
              <a:t>)</a:t>
            </a:r>
            <a:r>
              <a:rPr lang="en-US" sz="1200" i="1" baseline="-25000" dirty="0" err="1" smtClean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en-US" sz="1200" i="1" dirty="0" err="1" smtClean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lang="en-US" sz="1200" i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i="1" dirty="0" smtClean="0">
                <a:solidFill>
                  <a:schemeClr val="tx1"/>
                </a:solidFill>
                <a:latin typeface="Arial"/>
                <a:cs typeface="Arial"/>
              </a:rPr>
              <a:t>at T</a:t>
            </a:r>
            <a:r>
              <a:rPr lang="en-US" sz="1200" i="1" baseline="-25000" dirty="0" smtClean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en-US" sz="1200" i="1" dirty="0" smtClean="0">
                <a:solidFill>
                  <a:schemeClr val="tx1"/>
                </a:solidFill>
                <a:latin typeface="Arial"/>
                <a:cs typeface="Arial"/>
              </a:rPr>
              <a:t> = 1.2 GeV</a:t>
            </a:r>
            <a:endParaRPr lang="en-US" sz="1200" i="1" dirty="0">
              <a:solidFill>
                <a:srgbClr val="C50BC9"/>
              </a:solidFill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6858000" y="3411379"/>
            <a:ext cx="304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 dirty="0">
                <a:solidFill>
                  <a:schemeClr val="tx1"/>
                </a:solidFill>
              </a:rPr>
              <a:t>→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6690360" y="4343400"/>
            <a:ext cx="1938528" cy="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00400"/>
            <a:ext cx="4087368" cy="323697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Comparison with SATURNE data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276600"/>
            <a:ext cx="2209800" cy="5238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1400" i="1" dirty="0">
                <a:solidFill>
                  <a:srgbClr val="FF0000"/>
                </a:solidFill>
              </a:rPr>
              <a:t>SATURNE at T</a:t>
            </a:r>
            <a:r>
              <a:rPr lang="en-US" sz="1400" i="1" baseline="-25000" dirty="0">
                <a:solidFill>
                  <a:srgbClr val="FF0000"/>
                </a:solidFill>
              </a:rPr>
              <a:t>d </a:t>
            </a:r>
            <a:r>
              <a:rPr lang="en-US" sz="1400" i="1" dirty="0">
                <a:solidFill>
                  <a:srgbClr val="FF0000"/>
                </a:solidFill>
              </a:rPr>
              <a:t>= 2 </a:t>
            </a:r>
            <a:r>
              <a:rPr lang="en-US" sz="1400" i="1" dirty="0" err="1">
                <a:solidFill>
                  <a:srgbClr val="FF0000"/>
                </a:solidFill>
              </a:rPr>
              <a:t>GeV</a:t>
            </a:r>
            <a:endParaRPr lang="en-US" sz="1400" i="1" dirty="0">
              <a:solidFill>
                <a:srgbClr val="FF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1400" i="1" dirty="0">
                <a:solidFill>
                  <a:srgbClr val="0000CC"/>
                </a:solidFill>
              </a:rPr>
              <a:t>ANKE at T</a:t>
            </a:r>
            <a:r>
              <a:rPr lang="en-US" sz="1400" i="1" baseline="-25000" dirty="0">
                <a:solidFill>
                  <a:srgbClr val="0000CC"/>
                </a:solidFill>
              </a:rPr>
              <a:t>d </a:t>
            </a:r>
            <a:r>
              <a:rPr lang="en-US" sz="1400" i="1" dirty="0">
                <a:solidFill>
                  <a:srgbClr val="0000CC"/>
                </a:solidFill>
              </a:rPr>
              <a:t>= 2.27 </a:t>
            </a:r>
            <a:r>
              <a:rPr lang="en-US" sz="1400" i="1" dirty="0" err="1">
                <a:solidFill>
                  <a:srgbClr val="0000CC"/>
                </a:solidFill>
              </a:rPr>
              <a:t>GeV</a:t>
            </a:r>
            <a:endParaRPr lang="en-US" sz="1400" i="1" dirty="0">
              <a:solidFill>
                <a:srgbClr val="0000CC"/>
              </a:solidFill>
            </a:endParaRPr>
          </a:p>
        </p:txBody>
      </p:sp>
      <p:sp>
        <p:nvSpPr>
          <p:cNvPr id="19461" name="TextBox 7"/>
          <p:cNvSpPr txBox="1">
            <a:spLocks noChangeArrowheads="1"/>
          </p:cNvSpPr>
          <p:nvPr/>
        </p:nvSpPr>
        <p:spPr bwMode="auto">
          <a:xfrm>
            <a:off x="5359400" y="4732338"/>
            <a:ext cx="3251200" cy="8302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33363"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ANKE results are consistent with SATURNE data</a:t>
            </a: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990600" y="1687513"/>
            <a:ext cx="246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solidFill>
                  <a:schemeClr val="tx1"/>
                </a:solidFill>
              </a:rPr>
              <a:t>Polarisation response:</a:t>
            </a:r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646447"/>
              </p:ext>
            </p:extLst>
          </p:nvPr>
        </p:nvGraphicFramePr>
        <p:xfrm>
          <a:off x="3505200" y="1371600"/>
          <a:ext cx="400367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8" name="Equation" r:id="rId4" imgW="2501900" imgH="457200" progId="Equation.3">
                  <p:embed/>
                </p:oleObj>
              </mc:Choice>
              <mc:Fallback>
                <p:oleObj name="Equation" r:id="rId4" imgW="2501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371600"/>
                        <a:ext cx="4003675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781381"/>
              </p:ext>
            </p:extLst>
          </p:nvPr>
        </p:nvGraphicFramePr>
        <p:xfrm>
          <a:off x="4724400" y="2395538"/>
          <a:ext cx="1544638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9" name="Equation" r:id="rId6" imgW="965200" imgH="203200" progId="Equation.3">
                  <p:embed/>
                </p:oleObj>
              </mc:Choice>
              <mc:Fallback>
                <p:oleObj name="Equation" r:id="rId6" imgW="9652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395538"/>
                        <a:ext cx="1544638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3"/>
          <p:cNvSpPr txBox="1">
            <a:spLocks noChangeArrowheads="1"/>
          </p:cNvSpPr>
          <p:nvPr/>
        </p:nvSpPr>
        <p:spPr bwMode="auto">
          <a:xfrm>
            <a:off x="990600" y="2373313"/>
            <a:ext cx="3581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solidFill>
                  <a:schemeClr val="tx1"/>
                </a:solidFill>
              </a:rPr>
              <a:t>SATURNE </a:t>
            </a:r>
            <a:r>
              <a:rPr lang="en-US" sz="1800" dirty="0" smtClean="0">
                <a:solidFill>
                  <a:schemeClr val="tx1"/>
                </a:solidFill>
              </a:rPr>
              <a:t>data at </a:t>
            </a:r>
            <a:r>
              <a:rPr lang="el-GR" sz="1800" dirty="0" smtClean="0">
                <a:solidFill>
                  <a:schemeClr val="tx1"/>
                </a:solidFill>
                <a:latin typeface="Arial"/>
                <a:cs typeface="Arial"/>
              </a:rPr>
              <a:t>ϑ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 = 2.1°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Striped Right Arrow 15"/>
          <p:cNvSpPr/>
          <p:nvPr/>
        </p:nvSpPr>
        <p:spPr bwMode="auto">
          <a:xfrm>
            <a:off x="3962400" y="2435225"/>
            <a:ext cx="488950" cy="242888"/>
          </a:xfrm>
          <a:prstGeom prst="stripedRightArrow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Arial" charset="0"/>
              <a:ea typeface="ＭＳ Ｐゴシック" charset="-128"/>
            </a:endParaRPr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5292409" y="3316069"/>
            <a:ext cx="30139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Mass is taken: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i="1" dirty="0" smtClean="0">
                <a:solidFill>
                  <a:schemeClr val="tx1"/>
                </a:solidFill>
              </a:rPr>
              <a:t>        </a:t>
            </a:r>
            <a:r>
              <a:rPr lang="en-US" sz="1800" i="1" dirty="0" smtClean="0">
                <a:solidFill>
                  <a:srgbClr val="C50BC9"/>
                </a:solidFill>
              </a:rPr>
              <a:t>1.1 </a:t>
            </a:r>
            <a:r>
              <a:rPr lang="en-US" sz="1800" i="1" dirty="0">
                <a:solidFill>
                  <a:srgbClr val="C50BC9"/>
                </a:solidFill>
              </a:rPr>
              <a:t>&lt; M</a:t>
            </a:r>
            <a:r>
              <a:rPr lang="en-US" sz="1800" i="1" baseline="-25000" dirty="0">
                <a:solidFill>
                  <a:srgbClr val="C50BC9"/>
                </a:solidFill>
              </a:rPr>
              <a:t>X</a:t>
            </a:r>
            <a:r>
              <a:rPr lang="en-US" sz="1800" i="1" dirty="0">
                <a:solidFill>
                  <a:srgbClr val="C50BC9"/>
                </a:solidFill>
              </a:rPr>
              <a:t> &lt; </a:t>
            </a:r>
            <a:r>
              <a:rPr lang="en-US" sz="1800" i="1" dirty="0" smtClean="0">
                <a:solidFill>
                  <a:srgbClr val="C50BC9"/>
                </a:solidFill>
              </a:rPr>
              <a:t>1.3 </a:t>
            </a:r>
            <a:r>
              <a:rPr lang="en-US" sz="1800" i="1" dirty="0">
                <a:solidFill>
                  <a:srgbClr val="C50BC9"/>
                </a:solidFill>
              </a:rPr>
              <a:t>G</a:t>
            </a:r>
            <a:r>
              <a:rPr lang="en-US" sz="1800" i="1" dirty="0" smtClean="0">
                <a:solidFill>
                  <a:srgbClr val="C50BC9"/>
                </a:solidFill>
              </a:rPr>
              <a:t>eV/c</a:t>
            </a:r>
            <a:r>
              <a:rPr lang="en-US" sz="1800" i="1" baseline="30000" dirty="0" smtClean="0">
                <a:solidFill>
                  <a:srgbClr val="C50BC9"/>
                </a:solidFill>
              </a:rPr>
              <a:t>2</a:t>
            </a:r>
            <a:endParaRPr lang="en-US" sz="1800" i="1" dirty="0">
              <a:solidFill>
                <a:srgbClr val="C50BC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and outlook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467600" cy="4114800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1800" dirty="0" smtClean="0"/>
              <a:t>ANKE data on deuteron charge-exchange at 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sz="1800" i="1" baseline="-25000" dirty="0" smtClean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</a:rPr>
              <a:t> = 1.6, 1.8, 2.27 GeV </a:t>
            </a:r>
            <a:r>
              <a:rPr lang="en-US" sz="1800" dirty="0" smtClean="0">
                <a:solidFill>
                  <a:schemeClr val="tx1"/>
                </a:solidFill>
              </a:rPr>
              <a:t>has a potential to investigate the elementary </a:t>
            </a:r>
            <a:r>
              <a:rPr lang="en-US" sz="1800" i="1" dirty="0" smtClean="0">
                <a:solidFill>
                  <a:srgbClr val="009900"/>
                </a:solidFill>
              </a:rPr>
              <a:t>np</a:t>
            </a:r>
            <a:r>
              <a:rPr lang="en-US" sz="1800" i="1" dirty="0" smtClean="0">
                <a:solidFill>
                  <a:srgbClr val="009900"/>
                </a:solidFill>
                <a:latin typeface="Arial"/>
                <a:cs typeface="Arial"/>
              </a:rPr>
              <a:t>→p∆</a:t>
            </a:r>
            <a:r>
              <a:rPr lang="en-US" sz="1800" i="1" baseline="30000" dirty="0" smtClean="0">
                <a:solidFill>
                  <a:srgbClr val="009900"/>
                </a:solidFill>
                <a:latin typeface="Arial"/>
                <a:cs typeface="Arial"/>
              </a:rPr>
              <a:t>0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process</a:t>
            </a:r>
            <a:endParaRPr lang="en-US" sz="1800" i="1" baseline="30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1800" dirty="0" smtClean="0"/>
              <a:t>Preliminary results on the cross section and tensor analysing powers have been obtained for </a:t>
            </a:r>
            <a:r>
              <a:rPr lang="en-US" sz="1800" i="1" dirty="0" err="1">
                <a:solidFill>
                  <a:srgbClr val="00B050"/>
                </a:solidFill>
              </a:rPr>
              <a:t>dp</a:t>
            </a:r>
            <a:r>
              <a:rPr lang="en-US" sz="1800" i="1" dirty="0">
                <a:solidFill>
                  <a:srgbClr val="00B050"/>
                </a:solidFill>
              </a:rPr>
              <a:t>→(</a:t>
            </a:r>
            <a:r>
              <a:rPr lang="en-US" sz="1800" i="1" dirty="0" err="1">
                <a:solidFill>
                  <a:srgbClr val="00B050"/>
                </a:solidFill>
              </a:rPr>
              <a:t>pp</a:t>
            </a:r>
            <a:r>
              <a:rPr lang="en-US" sz="1800" i="1" dirty="0">
                <a:solidFill>
                  <a:srgbClr val="00B050"/>
                </a:solidFill>
              </a:rPr>
              <a:t>)</a:t>
            </a:r>
            <a:r>
              <a:rPr lang="en-US" sz="1800" i="1" baseline="-25000" dirty="0">
                <a:solidFill>
                  <a:srgbClr val="00B050"/>
                </a:solidFill>
              </a:rPr>
              <a:t>s</a:t>
            </a:r>
            <a:r>
              <a:rPr lang="en-US" sz="1800" i="1" dirty="0">
                <a:solidFill>
                  <a:srgbClr val="00B050"/>
                </a:solidFill>
              </a:rPr>
              <a:t>∆</a:t>
            </a:r>
            <a:r>
              <a:rPr lang="en-US" sz="1800" i="1" baseline="30000" dirty="0">
                <a:solidFill>
                  <a:srgbClr val="00B050"/>
                </a:solidFill>
              </a:rPr>
              <a:t>0</a:t>
            </a:r>
            <a:r>
              <a:rPr lang="en-US" sz="1800" dirty="0"/>
              <a:t> </a:t>
            </a:r>
            <a:r>
              <a:rPr lang="en-US" sz="1800" dirty="0" smtClean="0"/>
              <a:t>process at three different energies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1800" dirty="0" smtClean="0"/>
              <a:t>Double </a:t>
            </a:r>
            <a:r>
              <a:rPr lang="en-US" sz="1800" dirty="0" err="1" smtClean="0"/>
              <a:t>polarised</a:t>
            </a:r>
            <a:r>
              <a:rPr lang="en-US" sz="1800" dirty="0" smtClean="0"/>
              <a:t> data </a:t>
            </a:r>
            <a:r>
              <a:rPr lang="en-US" sz="1800" i="1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sz="1800" i="1" baseline="-25000" dirty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US" sz="1800" i="1" dirty="0">
                <a:solidFill>
                  <a:schemeClr val="accent2">
                    <a:lumMod val="75000"/>
                  </a:schemeClr>
                </a:solidFill>
              </a:rPr>
              <a:t> = 2.27 GeV</a:t>
            </a:r>
            <a:r>
              <a:rPr lang="en-US" sz="18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is available for spin correlation study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1800" dirty="0" smtClean="0"/>
              <a:t>These studies might be extended up to higher energies at COSY   (</a:t>
            </a:r>
            <a:r>
              <a:rPr lang="en-US" sz="1800" i="1" dirty="0" err="1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sz="1800" i="1" baseline="-25000" dirty="0" err="1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i="1" dirty="0">
                <a:solidFill>
                  <a:schemeClr val="accent2">
                    <a:lumMod val="75000"/>
                  </a:schemeClr>
                </a:solidFill>
              </a:rPr>
              <a:t>= 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</a:rPr>
              <a:t>2.88 </a:t>
            </a:r>
            <a:r>
              <a:rPr lang="en-US" sz="1800" i="1" dirty="0">
                <a:solidFill>
                  <a:schemeClr val="accent2">
                    <a:lumMod val="75000"/>
                  </a:schemeClr>
                </a:solidFill>
              </a:rPr>
              <a:t>GeV</a:t>
            </a:r>
            <a:r>
              <a:rPr lang="en-US" sz="18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 </a:t>
            </a:r>
            <a:r>
              <a:rPr lang="en-US" sz="1800" dirty="0" smtClean="0"/>
              <a:t>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3400" y="838200"/>
            <a:ext cx="8077200" cy="55626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txBody>
          <a:bodyPr lIns="90000" tIns="46800" rIns="90000" bIns="46800" anchor="ctr"/>
          <a:lstStyle>
            <a:lvl1pPr marL="342900" indent="-342900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2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200" i="1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ctr">
              <a:buFont typeface="Times New Roman" pitchFamily="16" charset="0"/>
              <a:buNone/>
              <a:defRPr/>
            </a:pPr>
            <a:r>
              <a:rPr lang="en-US" sz="8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Outline:</a:t>
            </a:r>
            <a:endParaRPr 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935038" y="1600200"/>
            <a:ext cx="7599362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Clr>
                <a:srgbClr val="000000"/>
              </a:buClr>
              <a:buSzPct val="100000"/>
              <a:buFont typeface="Courier New" pitchFamily="49" charset="0"/>
              <a:buChar char="o"/>
            </a:pPr>
            <a:r>
              <a:rPr lang="en-GB" sz="1800" dirty="0" smtClean="0">
                <a:solidFill>
                  <a:schemeClr val="tx1"/>
                </a:solidFill>
              </a:rPr>
              <a:t>Introduction</a:t>
            </a:r>
            <a:endParaRPr lang="en-GB" sz="1600" dirty="0" smtClean="0">
              <a:solidFill>
                <a:schemeClr val="tx1"/>
              </a:solidFill>
            </a:endParaRPr>
          </a:p>
          <a:p>
            <a:pPr marL="285750" indent="-285750">
              <a:spcBef>
                <a:spcPct val="50000"/>
              </a:spcBef>
              <a:buClr>
                <a:srgbClr val="000000"/>
              </a:buClr>
              <a:buSzPct val="100000"/>
              <a:buFont typeface="Courier New" pitchFamily="49" charset="0"/>
              <a:buChar char="o"/>
            </a:pPr>
            <a:r>
              <a:rPr lang="en-GB" sz="1800" dirty="0" err="1">
                <a:solidFill>
                  <a:schemeClr val="tx1"/>
                </a:solidFill>
              </a:rPr>
              <a:t>dp</a:t>
            </a:r>
            <a:r>
              <a:rPr lang="en-GB" sz="1800" dirty="0">
                <a:solidFill>
                  <a:schemeClr val="tx1"/>
                </a:solidFill>
                <a:latin typeface="Arial"/>
              </a:rPr>
              <a:t>→(</a:t>
            </a:r>
            <a:r>
              <a:rPr lang="en-GB" sz="1800" dirty="0" err="1" smtClean="0">
                <a:solidFill>
                  <a:schemeClr val="tx1"/>
                </a:solidFill>
                <a:latin typeface="Arial"/>
              </a:rPr>
              <a:t>pp</a:t>
            </a:r>
            <a:r>
              <a:rPr lang="en-GB" sz="1800" dirty="0" smtClean="0">
                <a:solidFill>
                  <a:schemeClr val="tx1"/>
                </a:solidFill>
                <a:latin typeface="Arial"/>
              </a:rPr>
              <a:t>)</a:t>
            </a:r>
            <a:r>
              <a:rPr lang="en-GB" sz="1800" baseline="-25000" dirty="0" smtClean="0">
                <a:solidFill>
                  <a:schemeClr val="tx1"/>
                </a:solidFill>
                <a:latin typeface="Arial"/>
              </a:rPr>
              <a:t>s</a:t>
            </a:r>
            <a:r>
              <a:rPr lang="en-GB" sz="1800" dirty="0" smtClean="0">
                <a:solidFill>
                  <a:schemeClr val="tx1"/>
                </a:solidFill>
                <a:latin typeface="Arial"/>
                <a:cs typeface="Arial"/>
              </a:rPr>
              <a:t>∆</a:t>
            </a:r>
            <a:r>
              <a:rPr lang="en-GB" sz="1800" baseline="30000" dirty="0" smtClean="0">
                <a:solidFill>
                  <a:schemeClr val="tx1"/>
                </a:solidFill>
                <a:latin typeface="Arial"/>
                <a:cs typeface="Arial"/>
              </a:rPr>
              <a:t>0</a:t>
            </a:r>
            <a:r>
              <a:rPr lang="en-GB" sz="1800" dirty="0" smtClean="0">
                <a:solidFill>
                  <a:schemeClr val="tx1"/>
                </a:solidFill>
                <a:latin typeface="Arial"/>
              </a:rPr>
              <a:t> reaction</a:t>
            </a:r>
          </a:p>
          <a:p>
            <a:pPr marL="285750" indent="-285750">
              <a:spcBef>
                <a:spcPct val="50000"/>
              </a:spcBef>
              <a:buClr>
                <a:srgbClr val="000000"/>
              </a:buClr>
              <a:buSzPct val="100000"/>
              <a:buFont typeface="Courier New" pitchFamily="49" charset="0"/>
              <a:buChar char="o"/>
            </a:pPr>
            <a:r>
              <a:rPr lang="en-GB" sz="1800" dirty="0" smtClean="0">
                <a:solidFill>
                  <a:schemeClr val="tx1"/>
                </a:solidFill>
              </a:rPr>
              <a:t>Experiment</a:t>
            </a:r>
          </a:p>
          <a:p>
            <a:pPr marL="574675" indent="-285750">
              <a:spcBef>
                <a:spcPct val="500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Beam polarimetry</a:t>
            </a:r>
          </a:p>
          <a:p>
            <a:pPr marL="574675" indent="-285750">
              <a:spcBef>
                <a:spcPct val="500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Luminosity</a:t>
            </a:r>
          </a:p>
          <a:p>
            <a:pPr marL="285750" indent="-285750">
              <a:spcBef>
                <a:spcPct val="50000"/>
              </a:spcBef>
              <a:buClr>
                <a:srgbClr val="000000"/>
              </a:buClr>
              <a:buSzPct val="100000"/>
              <a:buFont typeface="Courier New" pitchFamily="49" charset="0"/>
              <a:buChar char="o"/>
            </a:pPr>
            <a:r>
              <a:rPr lang="en-GB" sz="1800" dirty="0" smtClean="0">
                <a:solidFill>
                  <a:schemeClr val="tx1"/>
                </a:solidFill>
              </a:rPr>
              <a:t>Results</a:t>
            </a:r>
          </a:p>
          <a:p>
            <a:pPr marL="574675" indent="-285750">
              <a:spcBef>
                <a:spcPct val="500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Cross section</a:t>
            </a:r>
          </a:p>
          <a:p>
            <a:pPr marL="574675" indent="-285750">
              <a:spcBef>
                <a:spcPct val="500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Tensor analysing powers</a:t>
            </a:r>
          </a:p>
          <a:p>
            <a:pPr marL="574675" indent="-285750">
              <a:spcBef>
                <a:spcPct val="500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Comparison with other experiments</a:t>
            </a:r>
          </a:p>
          <a:p>
            <a:pPr marL="285750" indent="-285750">
              <a:spcBef>
                <a:spcPct val="50000"/>
              </a:spcBef>
              <a:buClr>
                <a:srgbClr val="000000"/>
              </a:buClr>
              <a:buSzPct val="100000"/>
              <a:buFont typeface="Courier New" pitchFamily="49" charset="0"/>
              <a:buChar char="o"/>
            </a:pPr>
            <a:r>
              <a:rPr lang="en-GB" sz="1800" dirty="0" smtClean="0">
                <a:solidFill>
                  <a:schemeClr val="tx1"/>
                </a:solidFill>
              </a:rPr>
              <a:t>Summary and outlook</a:t>
            </a:r>
            <a:endParaRPr lang="en-GB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89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Introduction: 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Deuteron charge-exchange</a:t>
            </a:r>
            <a:endParaRPr 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938338"/>
            <a:ext cx="3013075" cy="225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096000" y="167640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800" kern="0" dirty="0">
                <a:solidFill>
                  <a:sysClr val="windowText" lastClr="000000"/>
                </a:solidFill>
              </a:rPr>
              <a:t>p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848600" y="16764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800" kern="0" dirty="0">
                <a:solidFill>
                  <a:sysClr val="windowText" lastClr="000000"/>
                </a:solidFill>
              </a:rPr>
              <a:t>p’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50850" y="1868488"/>
            <a:ext cx="5111750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800" b="1" kern="0" dirty="0">
                <a:solidFill>
                  <a:sysClr val="windowText" lastClr="000000"/>
                </a:solidFill>
              </a:rPr>
              <a:t>Impulse approximation:</a:t>
            </a:r>
            <a:endParaRPr lang="en-GB" sz="1800" kern="0" dirty="0">
              <a:solidFill>
                <a:srgbClr val="FF0000"/>
              </a:solidFill>
              <a:sym typeface="Symbol" pitchFamily="18" charset="2"/>
            </a:endParaRPr>
          </a:p>
          <a:p>
            <a:pPr defTabSz="914400" fontAlgn="auto">
              <a:spcBef>
                <a:spcPct val="50000"/>
              </a:spcBef>
              <a:spcAft>
                <a:spcPts val="0"/>
              </a:spcAft>
              <a:defRPr/>
            </a:pPr>
            <a:endParaRPr lang="en-GB" sz="1800" b="1" i="1" kern="0" dirty="0">
              <a:solidFill>
                <a:sysClr val="windowText" lastClr="000000"/>
              </a:solidFill>
              <a:sym typeface="Symbol" pitchFamily="18" charset="2"/>
            </a:endParaRPr>
          </a:p>
          <a:p>
            <a:pPr defTabSz="9144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800" b="1" i="1" kern="0" dirty="0">
                <a:solidFill>
                  <a:sysClr val="windowText" lastClr="000000"/>
                </a:solidFill>
                <a:sym typeface="Symbol" pitchFamily="18" charset="2"/>
              </a:rPr>
              <a:t>   </a:t>
            </a:r>
            <a:r>
              <a:rPr lang="en-GB" sz="1800" kern="0" dirty="0">
                <a:solidFill>
                  <a:sysClr val="windowText" lastClr="000000"/>
                </a:solidFill>
                <a:sym typeface="Symbol" pitchFamily="18" charset="2"/>
              </a:rPr>
              <a:t> = </a:t>
            </a:r>
            <a:r>
              <a:rPr lang="en-GB" sz="1800" i="1" kern="0" dirty="0">
                <a:solidFill>
                  <a:sysClr val="windowText" lastClr="000000"/>
                </a:solidFill>
                <a:sym typeface="Symbol" pitchFamily="18" charset="2"/>
              </a:rPr>
              <a:t>pp</a:t>
            </a:r>
            <a:r>
              <a:rPr lang="en-GB" sz="1800" kern="0" dirty="0">
                <a:solidFill>
                  <a:sysClr val="windowText" lastClr="000000"/>
                </a:solidFill>
                <a:sym typeface="Symbol" pitchFamily="18" charset="2"/>
              </a:rPr>
              <a:t> relative momentum in cm.</a:t>
            </a:r>
          </a:p>
          <a:p>
            <a:pPr defTabSz="9144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800" kern="0" dirty="0">
                <a:solidFill>
                  <a:sysClr val="windowText" lastClr="000000"/>
                </a:solidFill>
                <a:sym typeface="Symbol" pitchFamily="18" charset="2"/>
              </a:rPr>
              <a:t>    = momentum transfer from </a:t>
            </a:r>
            <a:r>
              <a:rPr lang="en-GB" sz="1800" i="1" kern="0" dirty="0">
                <a:solidFill>
                  <a:sysClr val="windowText" lastClr="000000"/>
                </a:solidFill>
                <a:sym typeface="Symbol" pitchFamily="18" charset="2"/>
              </a:rPr>
              <a:t>p</a:t>
            </a:r>
            <a:r>
              <a:rPr lang="en-GB" sz="1800" kern="0" dirty="0">
                <a:solidFill>
                  <a:sysClr val="windowText" lastClr="000000"/>
                </a:solidFill>
                <a:sym typeface="Symbol" pitchFamily="18" charset="2"/>
              </a:rPr>
              <a:t> to </a:t>
            </a:r>
            <a:r>
              <a:rPr lang="en-GB" sz="1800" i="1" kern="0" dirty="0">
                <a:solidFill>
                  <a:sysClr val="windowText" lastClr="000000"/>
                </a:solidFill>
                <a:sym typeface="Symbol" pitchFamily="18" charset="2"/>
              </a:rPr>
              <a:t>n</a:t>
            </a:r>
            <a:r>
              <a:rPr lang="en-GB" sz="1800" kern="0" dirty="0">
                <a:solidFill>
                  <a:sysClr val="windowText" lastClr="000000"/>
                </a:solidFill>
                <a:sym typeface="Symbol" pitchFamily="18" charset="2"/>
              </a:rPr>
              <a:t>.</a:t>
            </a:r>
          </a:p>
          <a:p>
            <a:pPr defTabSz="9144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800" i="1" kern="0" dirty="0" err="1">
                <a:solidFill>
                  <a:sysClr val="windowText" lastClr="000000"/>
                </a:solidFill>
                <a:sym typeface="Symbol" pitchFamily="18" charset="2"/>
              </a:rPr>
              <a:t>E</a:t>
            </a:r>
            <a:r>
              <a:rPr lang="en-GB" sz="1800" i="1" kern="0" baseline="-25000" dirty="0" err="1">
                <a:solidFill>
                  <a:sysClr val="windowText" lastClr="000000"/>
                </a:solidFill>
                <a:sym typeface="Symbol" pitchFamily="18" charset="2"/>
              </a:rPr>
              <a:t>pp</a:t>
            </a:r>
            <a:r>
              <a:rPr lang="en-GB" sz="1800" i="1" kern="0" dirty="0">
                <a:solidFill>
                  <a:sysClr val="windowText" lastClr="000000"/>
                </a:solidFill>
                <a:sym typeface="Symbol" pitchFamily="18" charset="2"/>
              </a:rPr>
              <a:t> = k</a:t>
            </a:r>
            <a:r>
              <a:rPr lang="en-GB" sz="1800" i="1" kern="0" baseline="30000" dirty="0">
                <a:solidFill>
                  <a:sysClr val="windowText" lastClr="000000"/>
                </a:solidFill>
                <a:sym typeface="Symbol" pitchFamily="18" charset="2"/>
              </a:rPr>
              <a:t>2</a:t>
            </a:r>
            <a:r>
              <a:rPr lang="en-GB" sz="1800" i="1" kern="0" dirty="0">
                <a:solidFill>
                  <a:sysClr val="windowText" lastClr="000000"/>
                </a:solidFill>
                <a:sym typeface="Symbol" pitchFamily="18" charset="2"/>
              </a:rPr>
              <a:t>/m</a:t>
            </a:r>
            <a:r>
              <a:rPr lang="en-GB" sz="1800" i="1" kern="0" baseline="-25000" dirty="0">
                <a:solidFill>
                  <a:sysClr val="windowText" lastClr="000000"/>
                </a:solidFill>
                <a:sym typeface="Symbol" pitchFamily="18" charset="2"/>
              </a:rPr>
              <a:t>p</a:t>
            </a:r>
            <a:r>
              <a:rPr lang="en-GB" sz="1800" kern="0" baseline="-25000" dirty="0">
                <a:solidFill>
                  <a:sysClr val="windowText" lastClr="000000"/>
                </a:solidFill>
                <a:sym typeface="Symbol" pitchFamily="18" charset="2"/>
              </a:rPr>
              <a:t> </a:t>
            </a:r>
            <a:r>
              <a:rPr lang="en-GB" sz="1800" kern="0" dirty="0">
                <a:solidFill>
                  <a:sysClr val="windowText" lastClr="000000"/>
                </a:solidFill>
                <a:sym typeface="Symbol" pitchFamily="18" charset="2"/>
              </a:rPr>
              <a:t>= excitation energy in final pp state.</a:t>
            </a:r>
            <a:endParaRPr lang="en-GB" sz="1800" i="1" kern="0" baseline="-25000" dirty="0">
              <a:solidFill>
                <a:sysClr val="windowText" lastClr="000000"/>
              </a:solidFill>
              <a:sym typeface="Symbol" pitchFamily="18" charset="2"/>
            </a:endParaRPr>
          </a:p>
        </p:txBody>
      </p:sp>
      <p:graphicFrame>
        <p:nvGraphicFramePr>
          <p:cNvPr id="21511" name="Object 2"/>
          <p:cNvGraphicFramePr>
            <a:graphicFrameLocks noChangeAspect="1"/>
          </p:cNvGraphicFramePr>
          <p:nvPr/>
        </p:nvGraphicFramePr>
        <p:xfrm>
          <a:off x="531813" y="2667000"/>
          <a:ext cx="23018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8" name="Equation" r:id="rId4" imgW="139639" imgH="482391" progId="Equation.3">
                  <p:embed/>
                </p:oleObj>
              </mc:Choice>
              <mc:Fallback>
                <p:oleObj name="Equation" r:id="rId4" imgW="139639" imgH="48239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67000"/>
                        <a:ext cx="230187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3"/>
          <p:cNvGraphicFramePr>
            <a:graphicFrameLocks noChangeAspect="1"/>
          </p:cNvGraphicFramePr>
          <p:nvPr/>
        </p:nvGraphicFramePr>
        <p:xfrm>
          <a:off x="1098550" y="2214563"/>
          <a:ext cx="316865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9" name="Equation" r:id="rId6" imgW="2133600" imgH="355600" progId="Equation.3">
                  <p:embed/>
                </p:oleObj>
              </mc:Choice>
              <mc:Fallback>
                <p:oleObj name="Equation" r:id="rId6" imgW="2133600" imgH="355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2214563"/>
                        <a:ext cx="3168650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1081088" y="4129088"/>
            <a:ext cx="41767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1800" i="1">
                <a:solidFill>
                  <a:srgbClr val="000000"/>
                </a:solidFill>
              </a:rPr>
              <a:t>np</a:t>
            </a:r>
            <a:r>
              <a:rPr lang="en-GB" sz="1800">
                <a:solidFill>
                  <a:srgbClr val="000000"/>
                </a:solidFill>
              </a:rPr>
              <a:t> charge-exchange amplitudes in cm</a:t>
            </a: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066800" y="5029200"/>
            <a:ext cx="7561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800" kern="0" dirty="0">
                <a:solidFill>
                  <a:sysClr val="windowText" lastClr="000000"/>
                </a:solidFill>
              </a:rPr>
              <a:t>with basis vectors in terms of initial and final cm </a:t>
            </a:r>
            <a:r>
              <a:rPr lang="en-GB" sz="1800" kern="0" dirty="0" err="1">
                <a:solidFill>
                  <a:sysClr val="windowText" lastClr="000000"/>
                </a:solidFill>
              </a:rPr>
              <a:t>momenta</a:t>
            </a:r>
            <a:r>
              <a:rPr lang="en-GB" sz="1800" kern="0" dirty="0">
                <a:solidFill>
                  <a:sysClr val="windowText" lastClr="000000"/>
                </a:solidFill>
              </a:rPr>
              <a:t> </a:t>
            </a:r>
            <a:r>
              <a:rPr lang="en-GB" sz="1800" b="1" i="1" kern="0" dirty="0">
                <a:solidFill>
                  <a:sysClr val="windowText" lastClr="000000"/>
                </a:solidFill>
              </a:rPr>
              <a:t>p</a:t>
            </a:r>
            <a:r>
              <a:rPr lang="en-GB" sz="1800" kern="0" dirty="0">
                <a:solidFill>
                  <a:sysClr val="windowText" lastClr="000000"/>
                </a:solidFill>
              </a:rPr>
              <a:t> and </a:t>
            </a:r>
            <a:r>
              <a:rPr lang="en-GB" sz="1800" b="1" i="1" kern="0" dirty="0">
                <a:solidFill>
                  <a:sysClr val="windowText" lastClr="000000"/>
                </a:solidFill>
              </a:rPr>
              <a:t>p</a:t>
            </a:r>
            <a:r>
              <a:rPr lang="en-US" sz="1800" kern="0" dirty="0">
                <a:solidFill>
                  <a:sysClr val="windowText" lastClr="000000"/>
                </a:solidFill>
              </a:rPr>
              <a:t>'</a:t>
            </a:r>
            <a:r>
              <a:rPr lang="en-GB" sz="1800" kern="0" dirty="0">
                <a:solidFill>
                  <a:sysClr val="windowText" lastClr="000000"/>
                </a:solidFill>
              </a:rPr>
              <a:t>: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21515" name="Object 33"/>
          <p:cNvGraphicFramePr>
            <a:graphicFrameLocks noChangeAspect="1"/>
          </p:cNvGraphicFramePr>
          <p:nvPr/>
        </p:nvGraphicFramePr>
        <p:xfrm>
          <a:off x="654050" y="4572000"/>
          <a:ext cx="76517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0" name="Equation" r:id="rId8" imgW="4800600" imgH="241300" progId="Equation.3">
                  <p:embed/>
                </p:oleObj>
              </mc:Choice>
              <mc:Fallback>
                <p:oleObj name="Equation" r:id="rId8" imgW="4800600" imgH="2413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4572000"/>
                        <a:ext cx="765175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6" name="Object 5"/>
          <p:cNvGraphicFramePr>
            <a:graphicFrameLocks noChangeAspect="1"/>
          </p:cNvGraphicFramePr>
          <p:nvPr/>
        </p:nvGraphicFramePr>
        <p:xfrm>
          <a:off x="2397125" y="5334000"/>
          <a:ext cx="3729038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1" name="Equation" r:id="rId10" imgW="2349500" imgH="444500" progId="Equation.3">
                  <p:embed/>
                </p:oleObj>
              </mc:Choice>
              <mc:Fallback>
                <p:oleObj name="Equation" r:id="rId10" imgW="2349500" imgH="444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25" y="5334000"/>
                        <a:ext cx="3729038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57200" y="6096000"/>
            <a:ext cx="4419600" cy="330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914400" fontAlgn="auto" hangingPunct="0">
              <a:lnSpc>
                <a:spcPct val="93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GB" sz="1600" i="1" kern="0" dirty="0" err="1">
                <a:solidFill>
                  <a:sysClr val="windowText" lastClr="000000"/>
                </a:solidFill>
              </a:rPr>
              <a:t>D.V.Bugg</a:t>
            </a:r>
            <a:r>
              <a:rPr lang="en-GB" sz="1600" i="1" kern="0" dirty="0">
                <a:solidFill>
                  <a:sysClr val="windowText" lastClr="000000"/>
                </a:solidFill>
              </a:rPr>
              <a:t> &amp; C.W., Nucl.Phys.A</a:t>
            </a:r>
            <a:r>
              <a:rPr lang="en-GB" sz="1600" b="1" i="1" kern="0" dirty="0">
                <a:solidFill>
                  <a:sysClr val="windowText" lastClr="000000"/>
                </a:solidFill>
              </a:rPr>
              <a:t>467</a:t>
            </a:r>
            <a:r>
              <a:rPr lang="en-GB" sz="1600" i="1" kern="0" dirty="0">
                <a:solidFill>
                  <a:sysClr val="windowText" lastClr="000000"/>
                </a:solidFill>
              </a:rPr>
              <a:t> (1987) 575</a:t>
            </a:r>
            <a:endParaRPr lang="en-US" sz="1600" i="1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Experimental facility: 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COSY (</a:t>
            </a:r>
            <a:r>
              <a:rPr lang="en-US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COoler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SYnchrotron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7" name="Picture 17" descr="cosy_floor_wasa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428750"/>
            <a:ext cx="4067175" cy="50482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Line 21"/>
          <p:cNvSpPr>
            <a:spLocks noChangeShapeType="1"/>
          </p:cNvSpPr>
          <p:nvPr/>
        </p:nvSpPr>
        <p:spPr bwMode="auto">
          <a:xfrm flipV="1">
            <a:off x="2209800" y="1701800"/>
            <a:ext cx="360363" cy="544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1336675" y="2001838"/>
            <a:ext cx="6445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ANKE</a:t>
            </a:r>
          </a:p>
        </p:txBody>
      </p:sp>
      <p:sp>
        <p:nvSpPr>
          <p:cNvPr id="6150" name="Line 28"/>
          <p:cNvSpPr>
            <a:spLocks noChangeShapeType="1"/>
          </p:cNvSpPr>
          <p:nvPr/>
        </p:nvSpPr>
        <p:spPr bwMode="auto">
          <a:xfrm flipH="1">
            <a:off x="1250950" y="2255838"/>
            <a:ext cx="958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151" name="Rectangle 2"/>
          <p:cNvSpPr txBox="1">
            <a:spLocks noChangeArrowheads="1"/>
          </p:cNvSpPr>
          <p:nvPr/>
        </p:nvSpPr>
        <p:spPr bwMode="auto">
          <a:xfrm>
            <a:off x="4876800" y="1439863"/>
            <a:ext cx="34290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2000" b="1">
                <a:solidFill>
                  <a:srgbClr val="FF0000"/>
                </a:solidFill>
                <a:latin typeface="Arail"/>
              </a:rPr>
              <a:t>Characteristics:</a:t>
            </a: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5181600" y="1981200"/>
            <a:ext cx="3733800" cy="4237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238125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>
              <a:lnSpc>
                <a:spcPct val="93000"/>
              </a:lnSpc>
              <a:spcAft>
                <a:spcPts val="1425"/>
              </a:spcAft>
              <a:buClr>
                <a:srgbClr val="005B82"/>
              </a:buClr>
              <a:buSzPct val="150000"/>
              <a:defRPr/>
            </a:pPr>
            <a:endParaRPr lang="en-GB" sz="160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523875" indent="-285750" eaLnBrk="1">
              <a:lnSpc>
                <a:spcPct val="93000"/>
              </a:lnSpc>
              <a:spcAft>
                <a:spcPts val="1425"/>
              </a:spcAft>
              <a:buClr>
                <a:srgbClr val="005B82"/>
              </a:buClr>
              <a:buSzPct val="150000"/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rgbClr val="000000"/>
                </a:solidFill>
                <a:latin typeface="Arial" pitchFamily="34" charset="0"/>
              </a:rPr>
              <a:t>Energy range: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>
                <a:srgbClr val="005B82"/>
              </a:buClr>
              <a:buSzPct val="150000"/>
              <a:defRPr/>
            </a:pPr>
            <a:r>
              <a:rPr lang="en-GB" sz="1600" dirty="0" smtClean="0">
                <a:solidFill>
                  <a:srgbClr val="000000"/>
                </a:solidFill>
                <a:latin typeface="Arial" pitchFamily="34" charset="0"/>
              </a:rPr>
              <a:t>     0.045 – 2.8 GeV (p)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>
                <a:srgbClr val="005B82"/>
              </a:buClr>
              <a:buSzPct val="150000"/>
              <a:defRPr/>
            </a:pPr>
            <a:r>
              <a:rPr lang="en-GB" sz="1600" dirty="0" smtClean="0">
                <a:solidFill>
                  <a:srgbClr val="000000"/>
                </a:solidFill>
                <a:latin typeface="Arial" pitchFamily="34" charset="0"/>
              </a:rPr>
              <a:t>     0.023 – 2.3 GeV (d)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>
                <a:srgbClr val="005B82"/>
              </a:buClr>
              <a:buSzPct val="150000"/>
              <a:buFontTx/>
              <a:buChar char="•"/>
              <a:defRPr/>
            </a:pPr>
            <a:r>
              <a:rPr lang="en-GB" sz="1600" dirty="0" smtClean="0">
                <a:solidFill>
                  <a:srgbClr val="000000"/>
                </a:solidFill>
                <a:latin typeface="Arial" pitchFamily="34" charset="0"/>
              </a:rPr>
              <a:t>  Max. momentum ~ 3.7 GeV/c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>
                <a:srgbClr val="005B82"/>
              </a:buClr>
              <a:buSzPct val="150000"/>
              <a:buFontTx/>
              <a:buChar char="•"/>
              <a:defRPr/>
            </a:pPr>
            <a:r>
              <a:rPr lang="en-GB" sz="1600" dirty="0" smtClean="0">
                <a:solidFill>
                  <a:srgbClr val="000000"/>
                </a:solidFill>
                <a:latin typeface="Arial" pitchFamily="34" charset="0"/>
              </a:rPr>
              <a:t>  Energy variation (</a:t>
            </a:r>
            <a:r>
              <a:rPr lang="en-GB" sz="1600" dirty="0" smtClean="0">
                <a:solidFill>
                  <a:srgbClr val="FF0000"/>
                </a:solidFill>
                <a:latin typeface="Arial" pitchFamily="34" charset="0"/>
              </a:rPr>
              <a:t>ramping</a:t>
            </a:r>
            <a:r>
              <a:rPr lang="en-GB" sz="1600" dirty="0" smtClean="0">
                <a:solidFill>
                  <a:srgbClr val="000000"/>
                </a:solidFill>
                <a:latin typeface="Arial" pitchFamily="34" charset="0"/>
              </a:rPr>
              <a:t> mode)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>
                <a:srgbClr val="005B82"/>
              </a:buClr>
              <a:buSzPct val="150000"/>
              <a:buFontTx/>
              <a:buChar char="•"/>
              <a:defRPr/>
            </a:pPr>
            <a:r>
              <a:rPr lang="en-GB" sz="1600" dirty="0" smtClean="0">
                <a:solidFill>
                  <a:srgbClr val="000000"/>
                </a:solidFill>
                <a:latin typeface="Arial" pitchFamily="34" charset="0"/>
              </a:rPr>
              <a:t>  Electron and Stochastic </a:t>
            </a:r>
            <a:r>
              <a:rPr lang="en-GB" sz="1600" dirty="0" smtClean="0">
                <a:solidFill>
                  <a:srgbClr val="FF3300"/>
                </a:solidFill>
                <a:latin typeface="Arial" pitchFamily="34" charset="0"/>
              </a:rPr>
              <a:t>cooling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>
                <a:srgbClr val="005B82"/>
              </a:buClr>
              <a:buSzPct val="150000"/>
              <a:buFontTx/>
              <a:buChar char="•"/>
              <a:defRPr/>
            </a:pPr>
            <a:r>
              <a:rPr lang="en-GB" sz="1600" dirty="0" smtClean="0">
                <a:solidFill>
                  <a:srgbClr val="000000"/>
                </a:solidFill>
                <a:latin typeface="Arial" pitchFamily="34" charset="0"/>
              </a:rPr>
              <a:t>  Internal and external beams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>
                <a:srgbClr val="005B82"/>
              </a:buClr>
              <a:buSzPct val="150000"/>
              <a:buFontTx/>
              <a:buChar char="•"/>
              <a:defRPr/>
            </a:pPr>
            <a:r>
              <a:rPr lang="en-GB" sz="1600" dirty="0" smtClean="0">
                <a:solidFill>
                  <a:srgbClr val="000000"/>
                </a:solidFill>
                <a:latin typeface="Arial" pitchFamily="34" charset="0"/>
              </a:rPr>
              <a:t>  High </a:t>
            </a:r>
            <a:r>
              <a:rPr lang="en-GB" sz="1600" dirty="0" smtClean="0">
                <a:solidFill>
                  <a:srgbClr val="FF0000"/>
                </a:solidFill>
                <a:latin typeface="Arial" pitchFamily="34" charset="0"/>
              </a:rPr>
              <a:t>polarization (</a:t>
            </a:r>
            <a:r>
              <a:rPr lang="en-GB" sz="1600" dirty="0" err="1" smtClean="0">
                <a:solidFill>
                  <a:srgbClr val="FF0000"/>
                </a:solidFill>
                <a:latin typeface="Arial" pitchFamily="34" charset="0"/>
              </a:rPr>
              <a:t>p,d</a:t>
            </a:r>
            <a:r>
              <a:rPr lang="en-GB" sz="1600" dirty="0" smtClean="0">
                <a:solidFill>
                  <a:srgbClr val="FF0000"/>
                </a:solidFill>
                <a:latin typeface="Arial" pitchFamily="34" charset="0"/>
              </a:rPr>
              <a:t>)</a:t>
            </a:r>
          </a:p>
          <a:p>
            <a:pPr eaLnBrk="1">
              <a:lnSpc>
                <a:spcPct val="93000"/>
              </a:lnSpc>
              <a:spcAft>
                <a:spcPts val="1425"/>
              </a:spcAft>
              <a:buClr>
                <a:srgbClr val="005B82"/>
              </a:buClr>
              <a:buSzPct val="150000"/>
              <a:buFontTx/>
              <a:buChar char="•"/>
              <a:defRPr/>
            </a:pPr>
            <a:r>
              <a:rPr lang="en-GB" sz="1600" dirty="0" smtClean="0">
                <a:solidFill>
                  <a:srgbClr val="FF0000"/>
                </a:solidFill>
                <a:latin typeface="Arial" pitchFamily="34" charset="0"/>
              </a:rPr>
              <a:t>  Spin manipulation</a:t>
            </a:r>
            <a:endParaRPr lang="en-US" sz="1600" baseline="30000" dirty="0" smtClean="0">
              <a:solidFill>
                <a:srgbClr val="000000"/>
              </a:solidFill>
              <a:latin typeface="Arial" pitchFamily="34" charset="0"/>
            </a:endParaRPr>
          </a:p>
          <a:p>
            <a:pPr eaLnBrk="1">
              <a:lnSpc>
                <a:spcPct val="93000"/>
              </a:lnSpc>
              <a:spcAft>
                <a:spcPts val="1425"/>
              </a:spcAft>
              <a:buClr>
                <a:srgbClr val="005B82"/>
              </a:buClr>
              <a:buSzPct val="75000"/>
              <a:buFont typeface="Wingdings" pitchFamily="2" charset="2"/>
              <a:buNone/>
              <a:defRPr/>
            </a:pPr>
            <a:endParaRPr lang="en-US" sz="1600" baseline="30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44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Proof of principle at 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1.17 </a:t>
            </a:r>
            <a:r>
              <a:rPr lang="en-US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GeV</a:t>
            </a:r>
            <a:endParaRPr 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1" name="Picture 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743200"/>
            <a:ext cx="35814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2" name="Text Box 41"/>
          <p:cNvSpPr txBox="1">
            <a:spLocks noChangeArrowheads="1"/>
          </p:cNvSpPr>
          <p:nvPr/>
        </p:nvSpPr>
        <p:spPr bwMode="auto">
          <a:xfrm>
            <a:off x="5410200" y="2514600"/>
            <a:ext cx="3200400" cy="3048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207" tIns="51588" rIns="99207" bIns="51588">
            <a:spAutoFit/>
          </a:bodyPr>
          <a:lstStyle>
            <a:lvl1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GB" sz="1400" i="1">
                <a:solidFill>
                  <a:srgbClr val="000000"/>
                </a:solidFill>
              </a:rPr>
              <a:t>D.Chiladze et al. PLB 637, 170 (2006) </a:t>
            </a:r>
          </a:p>
        </p:txBody>
      </p:sp>
      <p:pic>
        <p:nvPicPr>
          <p:cNvPr id="7173" name="Picture 48" descr="dsgdqByDPPi0_Epp0-3_3%err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3810000"/>
            <a:ext cx="3611563" cy="2663825"/>
          </a:xfrm>
        </p:spPr>
      </p:pic>
      <p:sp>
        <p:nvSpPr>
          <p:cNvPr id="7174" name="Text Box 41"/>
          <p:cNvSpPr txBox="1">
            <a:spLocks noChangeArrowheads="1"/>
          </p:cNvSpPr>
          <p:nvPr/>
        </p:nvSpPr>
        <p:spPr bwMode="auto">
          <a:xfrm>
            <a:off x="1447800" y="3762375"/>
            <a:ext cx="3124200" cy="3048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207" tIns="51588" rIns="99207" bIns="51588">
            <a:spAutoFit/>
          </a:bodyPr>
          <a:lstStyle>
            <a:lvl1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GB" sz="1400" i="1" dirty="0" err="1">
                <a:solidFill>
                  <a:srgbClr val="000000"/>
                </a:solidFill>
              </a:rPr>
              <a:t>D.Chiladze</a:t>
            </a:r>
            <a:r>
              <a:rPr lang="en-GB" sz="1400" i="1" dirty="0">
                <a:solidFill>
                  <a:srgbClr val="000000"/>
                </a:solidFill>
              </a:rPr>
              <a:t> et al. EPJA,40, 23 (2009)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0600" y="2209800"/>
            <a:ext cx="3886200" cy="1276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76238" indent="-376238" defTabSz="50323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76238" algn="l"/>
                <a:tab pos="1384300" algn="l"/>
                <a:tab pos="2392363" algn="l"/>
                <a:tab pos="3400425" algn="l"/>
                <a:tab pos="4408488" algn="l"/>
                <a:tab pos="5416550" algn="l"/>
                <a:tab pos="6424613" algn="l"/>
                <a:tab pos="7431088" algn="l"/>
                <a:tab pos="8439150" algn="l"/>
                <a:tab pos="9447213" algn="l"/>
                <a:tab pos="10455275" algn="l"/>
                <a:tab pos="11463338" algn="l"/>
              </a:tabLst>
              <a:defRPr/>
            </a:pPr>
            <a:r>
              <a:rPr lang="en-GB" sz="1800" u="sng" dirty="0" smtClean="0">
                <a:solidFill>
                  <a:srgbClr val="000000"/>
                </a:solidFill>
                <a:ea typeface="ＭＳ Ｐゴシック" charset="-128"/>
              </a:rPr>
              <a:t>Achievements</a:t>
            </a:r>
            <a:r>
              <a:rPr lang="en-GB" sz="1800" dirty="0" smtClean="0">
                <a:solidFill>
                  <a:srgbClr val="000000"/>
                </a:solidFill>
                <a:ea typeface="ＭＳ Ｐゴシック" charset="-128"/>
              </a:rPr>
              <a:t>:</a:t>
            </a:r>
            <a:endParaRPr lang="en-GB" sz="1800" dirty="0">
              <a:solidFill>
                <a:srgbClr val="000000"/>
              </a:solidFill>
              <a:ea typeface="ＭＳ Ｐゴシック" charset="-128"/>
            </a:endParaRPr>
          </a:p>
          <a:p>
            <a:pPr marL="376238" indent="-376238" defTabSz="50323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376238" algn="l"/>
                <a:tab pos="1384300" algn="l"/>
                <a:tab pos="2392363" algn="l"/>
                <a:tab pos="3400425" algn="l"/>
                <a:tab pos="4408488" algn="l"/>
                <a:tab pos="5416550" algn="l"/>
                <a:tab pos="6424613" algn="l"/>
                <a:tab pos="7431088" algn="l"/>
                <a:tab pos="8439150" algn="l"/>
                <a:tab pos="9447213" algn="l"/>
                <a:tab pos="10455275" algn="l"/>
                <a:tab pos="11463338" algn="l"/>
              </a:tabLst>
              <a:defRPr/>
            </a:pPr>
            <a:r>
              <a:rPr lang="en-GB" sz="1800" dirty="0">
                <a:solidFill>
                  <a:srgbClr val="000000"/>
                </a:solidFill>
                <a:ea typeface="ＭＳ Ｐゴシック" charset="-128"/>
              </a:rPr>
              <a:t>Model works at </a:t>
            </a:r>
            <a:r>
              <a:rPr lang="en-GB" sz="1800" i="1" dirty="0" err="1" smtClean="0">
                <a:solidFill>
                  <a:srgbClr val="3333CC">
                    <a:lumMod val="75000"/>
                  </a:srgbClr>
                </a:solidFill>
                <a:ea typeface="ＭＳ Ｐゴシック" charset="-128"/>
              </a:rPr>
              <a:t>T</a:t>
            </a:r>
            <a:r>
              <a:rPr lang="en-GB" sz="1800" i="1" baseline="-25000" dirty="0" err="1">
                <a:solidFill>
                  <a:srgbClr val="3333CC">
                    <a:lumMod val="75000"/>
                  </a:srgbClr>
                </a:solidFill>
                <a:ea typeface="ＭＳ Ｐゴシック" charset="-128"/>
              </a:rPr>
              <a:t>n</a:t>
            </a:r>
            <a:r>
              <a:rPr lang="en-GB" sz="1800" i="1" dirty="0" smtClean="0">
                <a:solidFill>
                  <a:srgbClr val="3333CC">
                    <a:lumMod val="75000"/>
                  </a:srgbClr>
                </a:solidFill>
                <a:ea typeface="ＭＳ Ｐゴシック" charset="-128"/>
              </a:rPr>
              <a:t> </a:t>
            </a:r>
            <a:r>
              <a:rPr lang="en-GB" sz="1800" i="1" dirty="0">
                <a:solidFill>
                  <a:srgbClr val="3333CC">
                    <a:lumMod val="75000"/>
                  </a:srgbClr>
                </a:solidFill>
                <a:ea typeface="ＭＳ Ｐゴシック" charset="-128"/>
              </a:rPr>
              <a:t>= 585 MeV</a:t>
            </a:r>
          </a:p>
          <a:p>
            <a:pPr marL="376238" indent="-376238" defTabSz="50323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376238" algn="l"/>
                <a:tab pos="1384300" algn="l"/>
                <a:tab pos="2392363" algn="l"/>
                <a:tab pos="3400425" algn="l"/>
                <a:tab pos="4408488" algn="l"/>
                <a:tab pos="5416550" algn="l"/>
                <a:tab pos="6424613" algn="l"/>
                <a:tab pos="7431088" algn="l"/>
                <a:tab pos="8439150" algn="l"/>
                <a:tab pos="9447213" algn="l"/>
                <a:tab pos="10455275" algn="l"/>
                <a:tab pos="11463338" algn="l"/>
              </a:tabLst>
              <a:defRPr/>
            </a:pPr>
            <a:r>
              <a:rPr lang="en-GB" sz="1800" dirty="0">
                <a:solidFill>
                  <a:srgbClr val="000000"/>
                </a:solidFill>
                <a:ea typeface="ＭＳ Ｐゴシック" charset="-128"/>
              </a:rPr>
              <a:t>Application to higher energies </a:t>
            </a:r>
            <a:r>
              <a:rPr lang="en-GB" sz="1800" dirty="0" smtClean="0">
                <a:solidFill>
                  <a:srgbClr val="000000"/>
                </a:solidFill>
                <a:ea typeface="ＭＳ Ｐゴシック" charset="-128"/>
              </a:rPr>
              <a:t>up to </a:t>
            </a:r>
            <a:r>
              <a:rPr lang="en-GB" sz="1800" i="1" dirty="0" err="1" smtClean="0">
                <a:solidFill>
                  <a:srgbClr val="3333CC">
                    <a:lumMod val="75000"/>
                  </a:srgbClr>
                </a:solidFill>
                <a:ea typeface="ＭＳ Ｐゴシック" charset="-128"/>
              </a:rPr>
              <a:t>T</a:t>
            </a:r>
            <a:r>
              <a:rPr lang="en-GB" sz="1800" i="1" baseline="-25000" dirty="0" err="1">
                <a:solidFill>
                  <a:srgbClr val="3333CC">
                    <a:lumMod val="75000"/>
                  </a:srgbClr>
                </a:solidFill>
                <a:ea typeface="ＭＳ Ｐゴシック" charset="-128"/>
              </a:rPr>
              <a:t>n</a:t>
            </a:r>
            <a:r>
              <a:rPr lang="en-GB" sz="1800" i="1" dirty="0" smtClean="0">
                <a:solidFill>
                  <a:srgbClr val="3333CC">
                    <a:lumMod val="75000"/>
                  </a:srgbClr>
                </a:solidFill>
                <a:ea typeface="ＭＳ Ｐゴシック" charset="-128"/>
              </a:rPr>
              <a:t> = 1.15 GeV</a:t>
            </a:r>
            <a:endParaRPr lang="en-GB" sz="1800" i="1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6" name="Rectangle 49"/>
          <p:cNvSpPr>
            <a:spLocks noChangeArrowheads="1"/>
          </p:cNvSpPr>
          <p:nvPr/>
        </p:nvSpPr>
        <p:spPr bwMode="auto">
          <a:xfrm>
            <a:off x="1914525" y="5297488"/>
            <a:ext cx="18954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GB" sz="1400" b="1" dirty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     </a:t>
            </a:r>
            <a:r>
              <a:rPr lang="en-GB" sz="1400" i="1" dirty="0" err="1">
                <a:solidFill>
                  <a:srgbClr val="3333CC">
                    <a:lumMod val="75000"/>
                  </a:srgbClr>
                </a:solidFill>
                <a:latin typeface="Arail"/>
                <a:ea typeface="ＭＳ Ｐゴシック" charset="-128"/>
              </a:rPr>
              <a:t>T</a:t>
            </a:r>
            <a:r>
              <a:rPr lang="en-GB" sz="1400" i="1" baseline="-25000" dirty="0" err="1">
                <a:solidFill>
                  <a:srgbClr val="3333CC">
                    <a:lumMod val="75000"/>
                  </a:srgbClr>
                </a:solidFill>
                <a:latin typeface="Arail"/>
                <a:ea typeface="ＭＳ Ｐゴシック" charset="-128"/>
              </a:rPr>
              <a:t>n</a:t>
            </a:r>
            <a:r>
              <a:rPr lang="en-GB" sz="1400" i="1" dirty="0">
                <a:solidFill>
                  <a:srgbClr val="3333CC">
                    <a:lumMod val="75000"/>
                  </a:srgbClr>
                </a:solidFill>
                <a:latin typeface="Arail"/>
                <a:ea typeface="ＭＳ Ｐゴシック" charset="-128"/>
              </a:rPr>
              <a:t> = 585 </a:t>
            </a:r>
            <a:r>
              <a:rPr lang="en-GB" sz="1400" i="1" dirty="0" err="1">
                <a:solidFill>
                  <a:srgbClr val="3333CC">
                    <a:lumMod val="75000"/>
                  </a:srgbClr>
                </a:solidFill>
                <a:latin typeface="Arail"/>
                <a:ea typeface="ＭＳ Ｐゴシック" charset="-128"/>
              </a:rPr>
              <a:t>MeV</a:t>
            </a:r>
            <a:endParaRPr lang="en-GB" sz="1400" i="1" dirty="0">
              <a:solidFill>
                <a:srgbClr val="3333CC">
                  <a:lumMod val="75000"/>
                </a:srgbClr>
              </a:solidFill>
              <a:latin typeface="Arail"/>
              <a:ea typeface="ＭＳ Ｐゴシック" charset="-128"/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GB" sz="1400" b="1" dirty="0">
                <a:solidFill>
                  <a:srgbClr val="3333CC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</a:t>
            </a:r>
            <a:r>
              <a:rPr lang="en-GB" sz="1400" b="1" dirty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sym typeface="Symbol" pitchFamily="18" charset="2"/>
              </a:rPr>
              <a:t> </a:t>
            </a:r>
            <a:r>
              <a:rPr lang="en-GB" sz="1400" b="1" dirty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SAID </a:t>
            </a:r>
            <a:r>
              <a:rPr lang="en-GB" sz="1400" dirty="0" err="1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np</a:t>
            </a:r>
            <a:r>
              <a:rPr lang="en-GB" sz="1400" dirty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t> amplitudes</a:t>
            </a:r>
            <a:endParaRPr lang="en-US" sz="1400" dirty="0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1631232"/>
            <a:ext cx="8001000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50323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84300" algn="l"/>
                <a:tab pos="2392363" algn="l"/>
                <a:tab pos="3400425" algn="l"/>
                <a:tab pos="4408488" algn="l"/>
                <a:tab pos="5416550" algn="l"/>
                <a:tab pos="6424613" algn="l"/>
                <a:tab pos="7431088" algn="l"/>
                <a:tab pos="8439150" algn="l"/>
                <a:tab pos="9447213" algn="l"/>
                <a:tab pos="10455275" algn="l"/>
                <a:tab pos="11463338" algn="l"/>
              </a:tabLst>
              <a:defRPr/>
            </a:pPr>
            <a:r>
              <a:rPr lang="en-GB" sz="1800" i="1" dirty="0" smtClean="0">
                <a:solidFill>
                  <a:srgbClr val="FF0000"/>
                </a:solidFill>
                <a:ea typeface="ＭＳ Ｐゴシック" charset="-128"/>
              </a:rPr>
              <a:t>First experiment at ANKE/COSY using polarised deuteron beam</a:t>
            </a:r>
            <a:endParaRPr lang="en-GB" sz="1800" i="1" dirty="0">
              <a:solidFill>
                <a:srgbClr val="FF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833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362" y="2192338"/>
            <a:ext cx="3373438" cy="291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838200" y="5526088"/>
            <a:ext cx="8153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800" kern="0" dirty="0">
                <a:solidFill>
                  <a:srgbClr val="333399"/>
                </a:solidFill>
                <a:sym typeface="Symbol" pitchFamily="18" charset="2"/>
              </a:rPr>
              <a:t>Hence there is a spin-flip from </a:t>
            </a:r>
            <a:r>
              <a:rPr lang="en-GB" sz="1800" kern="0" baseline="30000" dirty="0">
                <a:solidFill>
                  <a:srgbClr val="333399"/>
                </a:solidFill>
              </a:rPr>
              <a:t>3</a:t>
            </a:r>
            <a:r>
              <a:rPr lang="en-GB" sz="1800" kern="0" dirty="0">
                <a:solidFill>
                  <a:srgbClr val="333399"/>
                </a:solidFill>
              </a:rPr>
              <a:t>S</a:t>
            </a:r>
            <a:r>
              <a:rPr lang="en-GB" sz="1800" kern="0" baseline="-25000" dirty="0">
                <a:solidFill>
                  <a:srgbClr val="333399"/>
                </a:solidFill>
              </a:rPr>
              <a:t>1</a:t>
            </a:r>
            <a:r>
              <a:rPr lang="en-GB" sz="1800" kern="0" dirty="0">
                <a:solidFill>
                  <a:srgbClr val="333399"/>
                </a:solidFill>
              </a:rPr>
              <a:t>,</a:t>
            </a:r>
            <a:r>
              <a:rPr lang="en-GB" sz="1800" kern="0" baseline="30000" dirty="0">
                <a:solidFill>
                  <a:srgbClr val="333399"/>
                </a:solidFill>
              </a:rPr>
              <a:t>3</a:t>
            </a:r>
            <a:r>
              <a:rPr lang="en-GB" sz="1800" kern="0" dirty="0">
                <a:solidFill>
                  <a:srgbClr val="333399"/>
                </a:solidFill>
              </a:rPr>
              <a:t>D</a:t>
            </a:r>
            <a:r>
              <a:rPr lang="en-GB" sz="1800" kern="0" baseline="-25000" dirty="0">
                <a:solidFill>
                  <a:srgbClr val="333399"/>
                </a:solidFill>
              </a:rPr>
              <a:t>1</a:t>
            </a:r>
            <a:r>
              <a:rPr lang="en-GB" sz="1800" kern="0" dirty="0">
                <a:solidFill>
                  <a:srgbClr val="333399"/>
                </a:solidFill>
              </a:rPr>
              <a:t> of the deuteron to </a:t>
            </a:r>
            <a:r>
              <a:rPr lang="en-GB" sz="1800" kern="0" baseline="30000" dirty="0">
                <a:solidFill>
                  <a:srgbClr val="333399"/>
                </a:solidFill>
              </a:rPr>
              <a:t>1</a:t>
            </a:r>
            <a:r>
              <a:rPr lang="en-GB" sz="1800" kern="0" dirty="0">
                <a:solidFill>
                  <a:srgbClr val="333399"/>
                </a:solidFill>
              </a:rPr>
              <a:t>S</a:t>
            </a:r>
            <a:r>
              <a:rPr lang="en-GB" sz="1800" kern="0" baseline="-25000" dirty="0">
                <a:solidFill>
                  <a:srgbClr val="333399"/>
                </a:solidFill>
              </a:rPr>
              <a:t>0</a:t>
            </a:r>
            <a:r>
              <a:rPr lang="en-GB" sz="1800" kern="0" dirty="0">
                <a:solidFill>
                  <a:srgbClr val="333399"/>
                </a:solidFill>
              </a:rPr>
              <a:t> of the </a:t>
            </a:r>
            <a:r>
              <a:rPr lang="en-GB" sz="1800" kern="0" dirty="0" err="1">
                <a:solidFill>
                  <a:srgbClr val="333399"/>
                </a:solidFill>
              </a:rPr>
              <a:t>diproton</a:t>
            </a:r>
            <a:r>
              <a:rPr lang="en-GB" sz="1800" kern="0" dirty="0">
                <a:solidFill>
                  <a:srgbClr val="333399"/>
                </a:solidFill>
              </a:rPr>
              <a:t>. Data sensitive to spin-flip, </a:t>
            </a:r>
            <a:r>
              <a:rPr lang="en-GB" sz="1800" kern="0" dirty="0" err="1">
                <a:solidFill>
                  <a:srgbClr val="333399"/>
                </a:solidFill>
              </a:rPr>
              <a:t>isospin</a:t>
            </a:r>
            <a:r>
              <a:rPr lang="en-GB" sz="1800" kern="0" dirty="0">
                <a:solidFill>
                  <a:srgbClr val="333399"/>
                </a:solidFill>
              </a:rPr>
              <a:t>-flip transitions.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Introduction: 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Deuteron charge-exchange</a:t>
            </a:r>
            <a:endParaRPr 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1" name="Text Box 14"/>
          <p:cNvSpPr txBox="1">
            <a:spLocks noChangeAspect="1" noChangeArrowheads="1"/>
          </p:cNvSpPr>
          <p:nvPr/>
        </p:nvSpPr>
        <p:spPr bwMode="auto">
          <a:xfrm>
            <a:off x="8208962" y="4038600"/>
            <a:ext cx="1397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rgbClr val="FF0000"/>
                </a:solidFill>
              </a:rPr>
              <a:t>↓</a:t>
            </a:r>
            <a:r>
              <a:rPr lang="en-US" sz="1400"/>
              <a:t> </a:t>
            </a:r>
          </a:p>
        </p:txBody>
      </p:sp>
      <p:sp>
        <p:nvSpPr>
          <p:cNvPr id="4102" name="Text Box 24"/>
          <p:cNvSpPr txBox="1">
            <a:spLocks noChangeAspect="1" noChangeArrowheads="1"/>
          </p:cNvSpPr>
          <p:nvPr/>
        </p:nvSpPr>
        <p:spPr bwMode="auto">
          <a:xfrm>
            <a:off x="8208962" y="4724400"/>
            <a:ext cx="904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rgbClr val="FF0000"/>
                </a:solidFill>
              </a:rPr>
              <a:t>↑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103" name="Text Box 25"/>
          <p:cNvSpPr txBox="1">
            <a:spLocks noChangeAspect="1" noChangeArrowheads="1"/>
          </p:cNvSpPr>
          <p:nvPr/>
        </p:nvSpPr>
        <p:spPr bwMode="auto">
          <a:xfrm>
            <a:off x="6303962" y="3519488"/>
            <a:ext cx="904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rgbClr val="FF0000"/>
                </a:solidFill>
              </a:rPr>
              <a:t>↑</a:t>
            </a:r>
            <a:endParaRPr lang="en-US" sz="1400">
              <a:solidFill>
                <a:schemeClr val="tx1"/>
              </a:solidFill>
            </a:endParaRPr>
          </a:p>
        </p:txBody>
      </p:sp>
      <p:grpSp>
        <p:nvGrpSpPr>
          <p:cNvPr id="4104" name="Group 6"/>
          <p:cNvGrpSpPr>
            <a:grpSpLocks/>
          </p:cNvGrpSpPr>
          <p:nvPr/>
        </p:nvGrpSpPr>
        <p:grpSpPr bwMode="auto">
          <a:xfrm>
            <a:off x="679450" y="1524000"/>
            <a:ext cx="2749550" cy="557213"/>
            <a:chOff x="1230" y="727"/>
            <a:chExt cx="1732" cy="351"/>
          </a:xfrm>
        </p:grpSpPr>
        <p:sp>
          <p:nvSpPr>
            <p:cNvPr id="4111" name="Text Box 7"/>
            <p:cNvSpPr txBox="1">
              <a:spLocks noChangeArrowheads="1"/>
            </p:cNvSpPr>
            <p:nvPr/>
          </p:nvSpPr>
          <p:spPr bwMode="auto">
            <a:xfrm>
              <a:off x="1230" y="787"/>
              <a:ext cx="17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69900" indent="-469900"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Aft>
                  <a:spcPct val="100000"/>
                </a:spcAft>
                <a:buClr>
                  <a:schemeClr val="accent2"/>
                </a:buClr>
                <a:buSzPct val="100000"/>
                <a:buFont typeface="Times New Roman" pitchFamily="18" charset="0"/>
                <a:buNone/>
              </a:pPr>
              <a:r>
                <a:rPr lang="en-US" i="1" dirty="0" err="1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dp</a:t>
              </a:r>
              <a:r>
                <a:rPr lang="en-US" i="1" dirty="0">
                  <a:solidFill>
                    <a:schemeClr val="tx1"/>
                  </a:solidFill>
                  <a:latin typeface="Verdana" pitchFamily="34" charset="0"/>
                </a:rPr>
                <a:t>→(</a:t>
              </a:r>
              <a:r>
                <a:rPr lang="en-US" i="1" dirty="0" err="1" smtClean="0">
                  <a:solidFill>
                    <a:schemeClr val="tx1"/>
                  </a:solidFill>
                  <a:latin typeface="Verdana" pitchFamily="34" charset="0"/>
                </a:rPr>
                <a:t>p</a:t>
              </a:r>
              <a:r>
                <a:rPr lang="en-US" i="1" dirty="0" err="1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p</a:t>
              </a:r>
              <a:r>
                <a:rPr lang="en-US" i="1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)</a:t>
              </a:r>
              <a:r>
                <a:rPr lang="en-US" i="1" baseline="-8000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1</a:t>
              </a:r>
              <a:r>
                <a:rPr lang="en-US" i="1" baseline="-25000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S</a:t>
              </a:r>
              <a:r>
                <a:rPr lang="en-US" i="1" baseline="-60000" dirty="0" smtClean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0</a:t>
              </a:r>
              <a:r>
                <a:rPr lang="en-US" i="1" dirty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X</a:t>
              </a:r>
              <a:endParaRPr lang="en-US" i="1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4112" name="Text Box 8"/>
            <p:cNvSpPr txBox="1">
              <a:spLocks noChangeArrowheads="1"/>
            </p:cNvSpPr>
            <p:nvPr/>
          </p:nvSpPr>
          <p:spPr bwMode="auto">
            <a:xfrm>
              <a:off x="1255" y="727"/>
              <a:ext cx="21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469900" indent="-469900"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chemeClr val="accent2"/>
                </a:buClr>
                <a:buSzPct val="100000"/>
                <a:buFont typeface="Wingdings" pitchFamily="2" charset="2"/>
                <a:buNone/>
              </a:pPr>
              <a:r>
                <a:rPr lang="en-US" sz="1600" b="1" i="1">
                  <a:solidFill>
                    <a:schemeClr val="tx1"/>
                  </a:solidFill>
                  <a:latin typeface="Verdana" pitchFamily="34" charset="0"/>
                </a:rPr>
                <a:t>→</a:t>
              </a:r>
              <a:endParaRPr lang="de-AT" sz="1600" b="1" i="1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4113" name="Text Box 9"/>
            <p:cNvSpPr txBox="1">
              <a:spLocks noChangeArrowheads="1"/>
            </p:cNvSpPr>
            <p:nvPr/>
          </p:nvSpPr>
          <p:spPr bwMode="auto">
            <a:xfrm>
              <a:off x="1379" y="765"/>
              <a:ext cx="21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469900" indent="-469900"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chemeClr val="accent2"/>
                </a:buClr>
                <a:buSzPct val="100000"/>
                <a:buFont typeface="Wingdings" pitchFamily="2" charset="2"/>
                <a:buNone/>
              </a:pPr>
              <a:r>
                <a:rPr lang="en-US" sz="1600" b="1" i="1">
                  <a:solidFill>
                    <a:schemeClr val="tx1"/>
                  </a:solidFill>
                  <a:latin typeface="Verdana" pitchFamily="34" charset="0"/>
                </a:rPr>
                <a:t>→</a:t>
              </a:r>
              <a:endParaRPr lang="de-AT" sz="1600" b="1" i="1">
                <a:solidFill>
                  <a:schemeClr val="tx1"/>
                </a:solidFill>
                <a:latin typeface="Verdana" pitchFamily="34" charset="0"/>
              </a:endParaRPr>
            </a:p>
          </p:txBody>
        </p:sp>
      </p:grpSp>
      <p:sp>
        <p:nvSpPr>
          <p:cNvPr id="4105" name="Text Box 4"/>
          <p:cNvSpPr txBox="1">
            <a:spLocks noChangeArrowheads="1"/>
          </p:cNvSpPr>
          <p:nvPr/>
        </p:nvSpPr>
        <p:spPr bwMode="auto">
          <a:xfrm>
            <a:off x="838200" y="3495675"/>
            <a:ext cx="3810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1800" dirty="0" err="1">
                <a:solidFill>
                  <a:schemeClr val="tx1"/>
                </a:solidFill>
              </a:rPr>
              <a:t>np</a:t>
            </a:r>
            <a:r>
              <a:rPr lang="en-GB" sz="1800" dirty="0">
                <a:solidFill>
                  <a:schemeClr val="tx1"/>
                </a:solidFill>
              </a:rPr>
              <a:t> charge exchange measures directly magnitudes of differences of </a:t>
            </a:r>
            <a:r>
              <a:rPr lang="en-GB" sz="1800" dirty="0" err="1">
                <a:solidFill>
                  <a:schemeClr val="tx1"/>
                </a:solidFill>
              </a:rPr>
              <a:t>pp</a:t>
            </a:r>
            <a:r>
              <a:rPr lang="en-GB" sz="1800" dirty="0">
                <a:solidFill>
                  <a:schemeClr val="tx1"/>
                </a:solidFill>
              </a:rPr>
              <a:t> and </a:t>
            </a:r>
            <a:r>
              <a:rPr lang="en-GB" sz="1800" dirty="0" err="1">
                <a:solidFill>
                  <a:schemeClr val="tx1"/>
                </a:solidFill>
              </a:rPr>
              <a:t>np</a:t>
            </a:r>
            <a:r>
              <a:rPr lang="en-GB" sz="1800" dirty="0">
                <a:solidFill>
                  <a:schemeClr val="tx1"/>
                </a:solidFill>
              </a:rPr>
              <a:t> elastic amplitudes</a:t>
            </a:r>
            <a:endParaRPr lang="en-GB" sz="1800" dirty="0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858838" y="4611687"/>
            <a:ext cx="3865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1800">
                <a:solidFill>
                  <a:schemeClr val="tx1"/>
                </a:solidFill>
              </a:rPr>
              <a:t>At small excitation energies in the final pp system </a:t>
            </a:r>
            <a:r>
              <a:rPr lang="en-GB" sz="1800" baseline="30000">
                <a:solidFill>
                  <a:schemeClr val="tx1"/>
                </a:solidFill>
              </a:rPr>
              <a:t>1</a:t>
            </a:r>
            <a:r>
              <a:rPr lang="en-GB" sz="1800">
                <a:solidFill>
                  <a:schemeClr val="tx1"/>
                </a:solidFill>
              </a:rPr>
              <a:t>S</a:t>
            </a:r>
            <a:r>
              <a:rPr lang="en-GB" sz="1800" baseline="-25000">
                <a:solidFill>
                  <a:schemeClr val="tx1"/>
                </a:solidFill>
              </a:rPr>
              <a:t>0</a:t>
            </a:r>
            <a:r>
              <a:rPr lang="en-GB" sz="1800">
                <a:solidFill>
                  <a:schemeClr val="tx1"/>
                </a:solidFill>
              </a:rPr>
              <a:t> state </a:t>
            </a:r>
          </a:p>
        </p:txBody>
      </p:sp>
      <p:sp>
        <p:nvSpPr>
          <p:cNvPr id="4107" name="Text Box 14"/>
          <p:cNvSpPr txBox="1">
            <a:spLocks noChangeAspect="1" noChangeArrowheads="1"/>
          </p:cNvSpPr>
          <p:nvPr/>
        </p:nvSpPr>
        <p:spPr bwMode="auto">
          <a:xfrm>
            <a:off x="7599362" y="3551238"/>
            <a:ext cx="1397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rgbClr val="FF0000"/>
                </a:solidFill>
              </a:rPr>
              <a:t>↓</a:t>
            </a:r>
            <a:r>
              <a:rPr lang="en-US" sz="1400"/>
              <a:t> </a:t>
            </a:r>
          </a:p>
        </p:txBody>
      </p:sp>
      <p:sp>
        <p:nvSpPr>
          <p:cNvPr id="4108" name="Text Box 23"/>
          <p:cNvSpPr txBox="1">
            <a:spLocks noChangeAspect="1" noChangeArrowheads="1"/>
          </p:cNvSpPr>
          <p:nvPr/>
        </p:nvSpPr>
        <p:spPr bwMode="auto">
          <a:xfrm>
            <a:off x="5618162" y="3962400"/>
            <a:ext cx="152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69900" indent="-469900"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SzPct val="100000"/>
              <a:buFont typeface="Wingdings" pitchFamily="2" charset="2"/>
              <a:buNone/>
            </a:pPr>
            <a:r>
              <a:rPr lang="en-US" sz="1400" b="1">
                <a:solidFill>
                  <a:srgbClr val="FF0000"/>
                </a:solidFill>
                <a:latin typeface="Verdana" pitchFamily="34" charset="0"/>
              </a:rPr>
              <a:t>→</a:t>
            </a:r>
            <a:endParaRPr lang="de-AT" sz="14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4109" name="Text Box 25"/>
          <p:cNvSpPr txBox="1">
            <a:spLocks noChangeAspect="1" noChangeArrowheads="1"/>
          </p:cNvSpPr>
          <p:nvPr/>
        </p:nvSpPr>
        <p:spPr bwMode="auto">
          <a:xfrm>
            <a:off x="6899275" y="4267200"/>
            <a:ext cx="904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rgbClr val="FF0000"/>
                </a:solidFill>
              </a:rPr>
              <a:t>↑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7980362" y="4371975"/>
            <a:ext cx="4492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200" i="1" kern="0" baseline="30000" dirty="0">
                <a:solidFill>
                  <a:schemeClr val="tx1"/>
                </a:solidFill>
              </a:rPr>
              <a:t>1</a:t>
            </a:r>
            <a:r>
              <a:rPr lang="en-GB" sz="1200" i="1" kern="0" dirty="0">
                <a:solidFill>
                  <a:schemeClr val="tx1"/>
                </a:solidFill>
              </a:rPr>
              <a:t>S</a:t>
            </a:r>
            <a:r>
              <a:rPr lang="en-GB" sz="1200" i="1" kern="0" baseline="-25000" dirty="0">
                <a:solidFill>
                  <a:schemeClr val="tx1"/>
                </a:solidFill>
              </a:rPr>
              <a:t>0</a:t>
            </a:r>
            <a:endParaRPr lang="en-GB" sz="1200" i="1" kern="0" dirty="0">
              <a:solidFill>
                <a:schemeClr val="tx1"/>
              </a:solidFill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990600" y="2133600"/>
            <a:ext cx="38100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GB" sz="1800" i="1" dirty="0" smtClean="0">
                <a:solidFill>
                  <a:schemeClr val="tx1"/>
                </a:solidFill>
              </a:rPr>
              <a:t>X=n               </a:t>
            </a:r>
            <a:r>
              <a:rPr lang="en-GB" sz="1800" i="1" dirty="0" err="1" smtClean="0">
                <a:solidFill>
                  <a:schemeClr val="tx1"/>
                </a:solidFill>
              </a:rPr>
              <a:t>np</a:t>
            </a:r>
            <a:r>
              <a:rPr lang="en-GB" sz="1800" i="1" dirty="0" err="1" smtClean="0">
                <a:solidFill>
                  <a:schemeClr val="tx1"/>
                </a:solidFill>
                <a:latin typeface="Arial"/>
                <a:cs typeface="Arial"/>
              </a:rPr>
              <a:t>→pn</a:t>
            </a:r>
            <a:endParaRPr lang="en-GB" sz="1800" i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285750" indent="-285750">
              <a:spcBef>
                <a:spcPct val="500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GB" sz="1800" i="1" dirty="0" smtClean="0">
                <a:solidFill>
                  <a:schemeClr val="tx1"/>
                </a:solidFill>
                <a:latin typeface="Arial"/>
                <a:cs typeface="Arial"/>
              </a:rPr>
              <a:t>X=∆</a:t>
            </a:r>
            <a:r>
              <a:rPr lang="en-GB" sz="1800" i="1" baseline="30000" dirty="0" smtClean="0">
                <a:solidFill>
                  <a:schemeClr val="tx1"/>
                </a:solidFill>
                <a:latin typeface="Arial"/>
                <a:cs typeface="Arial"/>
              </a:rPr>
              <a:t>0</a:t>
            </a:r>
            <a:r>
              <a:rPr lang="en-GB" sz="1800" i="1" dirty="0" smtClean="0">
                <a:solidFill>
                  <a:schemeClr val="tx1"/>
                </a:solidFill>
                <a:latin typeface="Arial"/>
                <a:cs typeface="Arial"/>
              </a:rPr>
              <a:t>             </a:t>
            </a:r>
            <a:r>
              <a:rPr lang="en-GB" sz="1800" i="1" baseline="300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GB" sz="1800" i="1" dirty="0" smtClean="0">
                <a:solidFill>
                  <a:schemeClr val="tx1"/>
                </a:solidFill>
              </a:rPr>
              <a:t>np</a:t>
            </a:r>
            <a:r>
              <a:rPr lang="en-GB" sz="1800" i="1" dirty="0" smtClean="0">
                <a:solidFill>
                  <a:schemeClr val="tx1"/>
                </a:solidFill>
                <a:latin typeface="Arial"/>
              </a:rPr>
              <a:t>→p∆</a:t>
            </a:r>
            <a:r>
              <a:rPr lang="en-GB" sz="1800" i="1" baseline="30000" dirty="0" smtClean="0">
                <a:solidFill>
                  <a:schemeClr val="tx1"/>
                </a:solidFill>
                <a:latin typeface="Arial"/>
              </a:rPr>
              <a:t>0</a:t>
            </a:r>
            <a:endParaRPr lang="en-GB" sz="1800" i="1" baseline="300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9" name="Striped Right Arrow 18"/>
          <p:cNvSpPr>
            <a:spLocks noChangeAspect="1"/>
          </p:cNvSpPr>
          <p:nvPr/>
        </p:nvSpPr>
        <p:spPr bwMode="auto">
          <a:xfrm>
            <a:off x="2133600" y="2235464"/>
            <a:ext cx="342900" cy="169863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Arial" charset="0"/>
              <a:ea typeface="ＭＳ Ｐゴシック" charset="-128"/>
            </a:endParaRPr>
          </a:p>
        </p:txBody>
      </p:sp>
      <p:sp>
        <p:nvSpPr>
          <p:cNvPr id="20" name="Striped Right Arrow 19"/>
          <p:cNvSpPr>
            <a:spLocks noChangeAspect="1"/>
          </p:cNvSpPr>
          <p:nvPr/>
        </p:nvSpPr>
        <p:spPr bwMode="auto">
          <a:xfrm>
            <a:off x="2133600" y="2649537"/>
            <a:ext cx="342900" cy="169863"/>
          </a:xfrm>
          <a:prstGeom prst="striped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362" y="2192338"/>
            <a:ext cx="3373438" cy="291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ight Arrow 4"/>
          <p:cNvSpPr>
            <a:spLocks noChangeArrowheads="1"/>
          </p:cNvSpPr>
          <p:nvPr/>
        </p:nvSpPr>
        <p:spPr bwMode="auto">
          <a:xfrm>
            <a:off x="4114800" y="2743200"/>
            <a:ext cx="2057400" cy="750888"/>
          </a:xfrm>
          <a:prstGeom prst="rightArrow">
            <a:avLst>
              <a:gd name="adj1" fmla="val 63093"/>
              <a:gd name="adj2" fmla="val 49992"/>
            </a:avLst>
          </a:prstGeom>
          <a:solidFill>
            <a:srgbClr val="00B05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838200" y="4832350"/>
            <a:ext cx="81534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auto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800" kern="0" dirty="0" smtClean="0">
                <a:solidFill>
                  <a:srgbClr val="333399"/>
                </a:solidFill>
              </a:rPr>
              <a:t>F.F. </a:t>
            </a:r>
            <a:r>
              <a:rPr lang="en-GB" sz="1800" kern="0" dirty="0">
                <a:solidFill>
                  <a:srgbClr val="333399"/>
                </a:solidFill>
              </a:rPr>
              <a:t>(</a:t>
            </a:r>
            <a:r>
              <a:rPr lang="en-GB" sz="1800" kern="0" baseline="30000" dirty="0">
                <a:solidFill>
                  <a:srgbClr val="333399"/>
                </a:solidFill>
              </a:rPr>
              <a:t>1</a:t>
            </a:r>
            <a:r>
              <a:rPr lang="en-GB" sz="1800" kern="0" dirty="0">
                <a:solidFill>
                  <a:srgbClr val="333399"/>
                </a:solidFill>
              </a:rPr>
              <a:t>S</a:t>
            </a:r>
            <a:r>
              <a:rPr lang="en-GB" sz="1800" kern="0" baseline="-25000" dirty="0">
                <a:solidFill>
                  <a:srgbClr val="333399"/>
                </a:solidFill>
              </a:rPr>
              <a:t>0</a:t>
            </a:r>
            <a:r>
              <a:rPr lang="en-GB" sz="1800" kern="0" dirty="0">
                <a:solidFill>
                  <a:srgbClr val="333399"/>
                </a:solidFill>
              </a:rPr>
              <a:t>) falls off quickly with </a:t>
            </a:r>
            <a:r>
              <a:rPr lang="en-GB" sz="1800" kern="0" dirty="0" smtClean="0">
                <a:solidFill>
                  <a:srgbClr val="333399"/>
                </a:solidFill>
              </a:rPr>
              <a:t>q</a:t>
            </a:r>
          </a:p>
          <a:p>
            <a:pPr defTabSz="914400" fontAlgn="auto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800" kern="0" dirty="0">
                <a:solidFill>
                  <a:srgbClr val="333399"/>
                </a:solidFill>
              </a:rPr>
              <a:t>Impulse approximation suggests                at low </a:t>
            </a:r>
            <a:r>
              <a:rPr lang="en-GB" sz="1800" i="1" kern="0" dirty="0" err="1">
                <a:solidFill>
                  <a:srgbClr val="333399"/>
                </a:solidFill>
              </a:rPr>
              <a:t>E</a:t>
            </a:r>
            <a:r>
              <a:rPr lang="en-GB" sz="1800" i="1" kern="0" baseline="-25000" dirty="0" err="1">
                <a:solidFill>
                  <a:srgbClr val="333399"/>
                </a:solidFill>
              </a:rPr>
              <a:t>pp</a:t>
            </a:r>
            <a:endParaRPr lang="en-GB" sz="1800" i="1" kern="0" baseline="-25000" dirty="0">
              <a:solidFill>
                <a:srgbClr val="333399"/>
              </a:solidFill>
            </a:endParaRPr>
          </a:p>
          <a:p>
            <a:pPr defTabSz="914400" fontAlgn="auto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800" kern="0" dirty="0" smtClean="0">
                <a:solidFill>
                  <a:srgbClr val="333399"/>
                </a:solidFill>
              </a:rPr>
              <a:t>Predictions for </a:t>
            </a:r>
            <a:r>
              <a:rPr lang="en-GB" sz="1800" i="1" kern="0" dirty="0" smtClean="0">
                <a:solidFill>
                  <a:srgbClr val="FF0000"/>
                </a:solidFill>
              </a:rPr>
              <a:t>d</a:t>
            </a:r>
            <a:r>
              <a:rPr lang="el-GR" sz="1800" i="1" kern="0" dirty="0" smtClean="0">
                <a:solidFill>
                  <a:srgbClr val="FF0000"/>
                </a:solidFill>
                <a:latin typeface="Arial"/>
                <a:cs typeface="Arial"/>
              </a:rPr>
              <a:t>σ</a:t>
            </a:r>
            <a:r>
              <a:rPr lang="en-US" sz="1800" i="1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/d</a:t>
            </a:r>
            <a:r>
              <a:rPr lang="el-GR" sz="1800" i="1" kern="0" dirty="0" smtClean="0">
                <a:solidFill>
                  <a:srgbClr val="FF0000"/>
                </a:solidFill>
                <a:latin typeface="Arial"/>
                <a:cs typeface="Arial"/>
              </a:rPr>
              <a:t>Ω</a:t>
            </a:r>
            <a:r>
              <a:rPr lang="en-US" sz="1800" i="1" kern="0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en-US" sz="1800" i="1" kern="0" dirty="0" err="1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US" sz="1800" i="1" kern="0" baseline="-25000" dirty="0" err="1" smtClean="0">
                <a:solidFill>
                  <a:srgbClr val="FF0000"/>
                </a:solidFill>
                <a:latin typeface="Arial"/>
                <a:cs typeface="Arial"/>
              </a:rPr>
              <a:t>xx</a:t>
            </a:r>
            <a:r>
              <a:rPr lang="en-US" sz="1800" i="1" kern="0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en-US" sz="1800" i="1" kern="0" dirty="0" err="1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US" sz="1800" i="1" kern="0" baseline="-25000" dirty="0" err="1" smtClean="0">
                <a:solidFill>
                  <a:srgbClr val="FF0000"/>
                </a:solidFill>
                <a:latin typeface="Arial"/>
                <a:cs typeface="Arial"/>
              </a:rPr>
              <a:t>yy</a:t>
            </a:r>
            <a:r>
              <a:rPr lang="en-US" sz="1800" i="1" kern="0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en-US" sz="1800" i="1" kern="0" dirty="0" err="1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US" sz="1800" i="1" kern="0" baseline="-25000" dirty="0" err="1" smtClean="0">
                <a:solidFill>
                  <a:srgbClr val="FF0000"/>
                </a:solidFill>
                <a:latin typeface="Arial"/>
                <a:cs typeface="Arial"/>
              </a:rPr>
              <a:t>x,x</a:t>
            </a:r>
            <a:r>
              <a:rPr lang="en-US" sz="1800" i="1" kern="0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en-US" sz="1800" i="1" kern="0" dirty="0" err="1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US" sz="1800" i="1" kern="0" baseline="-25000" dirty="0" err="1" smtClean="0">
                <a:solidFill>
                  <a:srgbClr val="FF0000"/>
                </a:solidFill>
                <a:latin typeface="Arial"/>
                <a:cs typeface="Arial"/>
              </a:rPr>
              <a:t>y,y</a:t>
            </a:r>
            <a:r>
              <a:rPr lang="en-US" sz="1800" i="1" kern="0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en-US" sz="1800" i="1" kern="0" dirty="0" err="1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US" sz="1800" i="1" kern="0" baseline="-25000" dirty="0" err="1" smtClean="0">
                <a:solidFill>
                  <a:srgbClr val="FF0000"/>
                </a:solidFill>
                <a:latin typeface="Arial"/>
                <a:cs typeface="Arial"/>
              </a:rPr>
              <a:t>yy,y</a:t>
            </a:r>
            <a:endParaRPr lang="en-GB" sz="1800" i="1" kern="0" baseline="-250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Introduction: 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mpulse approximation</a:t>
            </a:r>
            <a:endParaRPr 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6" name="Text Box 14"/>
          <p:cNvSpPr txBox="1">
            <a:spLocks noChangeAspect="1" noChangeArrowheads="1"/>
          </p:cNvSpPr>
          <p:nvPr/>
        </p:nvSpPr>
        <p:spPr bwMode="auto">
          <a:xfrm>
            <a:off x="8208962" y="4038600"/>
            <a:ext cx="1397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rgbClr val="FF0000"/>
                </a:solidFill>
              </a:rPr>
              <a:t>↓</a:t>
            </a:r>
            <a:r>
              <a:rPr lang="en-US" sz="1400"/>
              <a:t> </a:t>
            </a:r>
          </a:p>
        </p:txBody>
      </p:sp>
      <p:sp>
        <p:nvSpPr>
          <p:cNvPr id="5127" name="Text Box 24"/>
          <p:cNvSpPr txBox="1">
            <a:spLocks noChangeAspect="1" noChangeArrowheads="1"/>
          </p:cNvSpPr>
          <p:nvPr/>
        </p:nvSpPr>
        <p:spPr bwMode="auto">
          <a:xfrm>
            <a:off x="8208962" y="4724400"/>
            <a:ext cx="904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rgbClr val="FF0000"/>
                </a:solidFill>
              </a:rPr>
              <a:t>↑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128" name="Text Box 25"/>
          <p:cNvSpPr txBox="1">
            <a:spLocks noChangeAspect="1" noChangeArrowheads="1"/>
          </p:cNvSpPr>
          <p:nvPr/>
        </p:nvSpPr>
        <p:spPr bwMode="auto">
          <a:xfrm>
            <a:off x="6303962" y="3519488"/>
            <a:ext cx="904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rgbClr val="FF0000"/>
                </a:solidFill>
              </a:rPr>
              <a:t>↑</a:t>
            </a:r>
            <a:endParaRPr lang="en-US" sz="1400">
              <a:solidFill>
                <a:schemeClr val="tx1"/>
              </a:solidFill>
            </a:endParaRPr>
          </a:p>
        </p:txBody>
      </p:sp>
      <p:grpSp>
        <p:nvGrpSpPr>
          <p:cNvPr id="5129" name="Group 6"/>
          <p:cNvGrpSpPr>
            <a:grpSpLocks/>
          </p:cNvGrpSpPr>
          <p:nvPr/>
        </p:nvGrpSpPr>
        <p:grpSpPr bwMode="auto">
          <a:xfrm>
            <a:off x="679450" y="1524000"/>
            <a:ext cx="2749550" cy="557213"/>
            <a:chOff x="1230" y="727"/>
            <a:chExt cx="1732" cy="351"/>
          </a:xfrm>
        </p:grpSpPr>
        <p:sp>
          <p:nvSpPr>
            <p:cNvPr id="5141" name="Text Box 7"/>
            <p:cNvSpPr txBox="1">
              <a:spLocks noChangeArrowheads="1"/>
            </p:cNvSpPr>
            <p:nvPr/>
          </p:nvSpPr>
          <p:spPr bwMode="auto">
            <a:xfrm>
              <a:off x="1230" y="787"/>
              <a:ext cx="17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69900" indent="-469900"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Aft>
                  <a:spcPct val="100000"/>
                </a:spcAft>
                <a:buClr>
                  <a:schemeClr val="accent2"/>
                </a:buClr>
                <a:buSzPct val="100000"/>
                <a:buFont typeface="Times New Roman" pitchFamily="18" charset="0"/>
                <a:buNone/>
              </a:pPr>
              <a:r>
                <a:rPr lang="en-US" i="1" dirty="0" err="1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dp</a:t>
              </a:r>
              <a:r>
                <a:rPr lang="en-US" i="1" dirty="0">
                  <a:solidFill>
                    <a:schemeClr val="tx1"/>
                  </a:solidFill>
                  <a:latin typeface="Verdana" pitchFamily="34" charset="0"/>
                </a:rPr>
                <a:t>→(</a:t>
              </a:r>
              <a:r>
                <a:rPr lang="en-US" i="1" dirty="0" err="1">
                  <a:solidFill>
                    <a:schemeClr val="tx1"/>
                  </a:solidFill>
                  <a:latin typeface="Verdana" pitchFamily="34" charset="0"/>
                </a:rPr>
                <a:t>p</a:t>
              </a:r>
              <a:r>
                <a:rPr lang="en-US" i="1" dirty="0" err="1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p</a:t>
              </a:r>
              <a:r>
                <a:rPr lang="en-US" i="1" dirty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)</a:t>
              </a:r>
              <a:r>
                <a:rPr lang="en-US" i="1" baseline="-8000" dirty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1</a:t>
              </a:r>
              <a:r>
                <a:rPr lang="en-US" i="1" baseline="-25000" dirty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S</a:t>
              </a:r>
              <a:r>
                <a:rPr lang="en-US" i="1" baseline="-60000" dirty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0</a:t>
              </a:r>
              <a:r>
                <a:rPr lang="en-US" i="1" dirty="0">
                  <a:solidFill>
                    <a:schemeClr val="tx1"/>
                  </a:solidFill>
                  <a:latin typeface="Verdana" pitchFamily="34" charset="0"/>
                  <a:cs typeface="Times New Roman" pitchFamily="18" charset="0"/>
                </a:rPr>
                <a:t>n</a:t>
              </a:r>
              <a:endParaRPr lang="en-US" i="1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5142" name="Text Box 8"/>
            <p:cNvSpPr txBox="1">
              <a:spLocks noChangeArrowheads="1"/>
            </p:cNvSpPr>
            <p:nvPr/>
          </p:nvSpPr>
          <p:spPr bwMode="auto">
            <a:xfrm>
              <a:off x="1255" y="727"/>
              <a:ext cx="21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469900" indent="-469900"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chemeClr val="accent2"/>
                </a:buClr>
                <a:buSzPct val="100000"/>
                <a:buFont typeface="Wingdings" pitchFamily="2" charset="2"/>
                <a:buNone/>
              </a:pPr>
              <a:r>
                <a:rPr lang="en-US" sz="1600" b="1" i="1">
                  <a:solidFill>
                    <a:schemeClr val="tx1"/>
                  </a:solidFill>
                  <a:latin typeface="Verdana" pitchFamily="34" charset="0"/>
                </a:rPr>
                <a:t>→</a:t>
              </a:r>
              <a:endParaRPr lang="de-AT" sz="1600" b="1" i="1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5143" name="Text Box 9"/>
            <p:cNvSpPr txBox="1">
              <a:spLocks noChangeArrowheads="1"/>
            </p:cNvSpPr>
            <p:nvPr/>
          </p:nvSpPr>
          <p:spPr bwMode="auto">
            <a:xfrm>
              <a:off x="1379" y="765"/>
              <a:ext cx="21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469900" indent="-469900"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chemeClr val="accent2"/>
                </a:buClr>
                <a:buSzPct val="100000"/>
                <a:buFont typeface="Wingdings" pitchFamily="2" charset="2"/>
                <a:buNone/>
              </a:pPr>
              <a:r>
                <a:rPr lang="en-US" sz="1600" b="1" i="1" dirty="0">
                  <a:solidFill>
                    <a:schemeClr val="tx1"/>
                  </a:solidFill>
                  <a:latin typeface="Verdana" pitchFamily="34" charset="0"/>
                </a:rPr>
                <a:t>→</a:t>
              </a:r>
              <a:endParaRPr lang="de-AT" sz="1600" b="1" i="1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</p:grpSp>
      <p:sp>
        <p:nvSpPr>
          <p:cNvPr id="5130" name="Text Box 4"/>
          <p:cNvSpPr txBox="1">
            <a:spLocks noChangeArrowheads="1"/>
          </p:cNvSpPr>
          <p:nvPr/>
        </p:nvSpPr>
        <p:spPr bwMode="auto">
          <a:xfrm>
            <a:off x="4114800" y="2843213"/>
            <a:ext cx="18288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32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ƒ</a:t>
            </a:r>
            <a:r>
              <a:rPr lang="en-GB" sz="3200" baseline="-250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np</a:t>
            </a:r>
            <a:r>
              <a:rPr lang="en-GB" sz="3200" baseline="-25000">
                <a:solidFill>
                  <a:schemeClr val="tx1"/>
                </a:solidFill>
              </a:rPr>
              <a:t>→</a:t>
            </a:r>
            <a:r>
              <a:rPr lang="en-GB" sz="3200" baseline="-250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pn </a:t>
            </a:r>
            <a:r>
              <a:rPr lang="en-GB" sz="1800">
                <a:solidFill>
                  <a:schemeClr val="tx1"/>
                </a:solidFill>
              </a:rPr>
              <a:t> (SAID)</a:t>
            </a: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685800" y="3657600"/>
            <a:ext cx="4343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1800" dirty="0">
                <a:solidFill>
                  <a:schemeClr val="tx1"/>
                </a:solidFill>
              </a:rPr>
              <a:t>F.F. is evaluated with PARIS wave function: Theory includes contamination from higher partial waves.</a:t>
            </a:r>
          </a:p>
        </p:txBody>
      </p:sp>
      <p:sp>
        <p:nvSpPr>
          <p:cNvPr id="5132" name="Text Box 14"/>
          <p:cNvSpPr txBox="1">
            <a:spLocks noChangeAspect="1" noChangeArrowheads="1"/>
          </p:cNvSpPr>
          <p:nvPr/>
        </p:nvSpPr>
        <p:spPr bwMode="auto">
          <a:xfrm>
            <a:off x="7599362" y="3551238"/>
            <a:ext cx="1397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rgbClr val="FF0000"/>
                </a:solidFill>
              </a:rPr>
              <a:t>↓</a:t>
            </a:r>
            <a:r>
              <a:rPr lang="en-US" sz="1400"/>
              <a:t> </a:t>
            </a:r>
          </a:p>
        </p:txBody>
      </p:sp>
      <p:sp>
        <p:nvSpPr>
          <p:cNvPr id="5133" name="Rectangle 3"/>
          <p:cNvSpPr>
            <a:spLocks noChangeArrowheads="1"/>
          </p:cNvSpPr>
          <p:nvPr/>
        </p:nvSpPr>
        <p:spPr bwMode="auto">
          <a:xfrm>
            <a:off x="6611937" y="2757488"/>
            <a:ext cx="838200" cy="762000"/>
          </a:xfrm>
          <a:prstGeom prst="rect">
            <a:avLst/>
          </a:prstGeom>
          <a:solidFill>
            <a:srgbClr val="00B050">
              <a:alpha val="3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graphicFrame>
        <p:nvGraphicFramePr>
          <p:cNvPr id="51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347214"/>
              </p:ext>
            </p:extLst>
          </p:nvPr>
        </p:nvGraphicFramePr>
        <p:xfrm>
          <a:off x="1828800" y="2895600"/>
          <a:ext cx="15843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0" name="Equation" r:id="rId4" imgW="990170" imgH="279279" progId="Equation.3">
                  <p:embed/>
                </p:oleObj>
              </mc:Choice>
              <mc:Fallback>
                <p:oleObj name="Equation" r:id="rId4" imgW="990170" imgH="27927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95600"/>
                        <a:ext cx="158432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7980362" y="4371975"/>
            <a:ext cx="4492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200" i="1" kern="0" baseline="30000" dirty="0">
                <a:solidFill>
                  <a:schemeClr val="tx1"/>
                </a:solidFill>
              </a:rPr>
              <a:t>1</a:t>
            </a:r>
            <a:r>
              <a:rPr lang="en-GB" sz="1200" i="1" kern="0" dirty="0">
                <a:solidFill>
                  <a:schemeClr val="tx1"/>
                </a:solidFill>
              </a:rPr>
              <a:t>S</a:t>
            </a:r>
            <a:r>
              <a:rPr lang="en-GB" sz="1200" i="1" kern="0" baseline="-25000" dirty="0">
                <a:solidFill>
                  <a:schemeClr val="tx1"/>
                </a:solidFill>
              </a:rPr>
              <a:t>0</a:t>
            </a:r>
            <a:endParaRPr lang="en-GB" sz="1200" i="1" kern="0" dirty="0">
              <a:solidFill>
                <a:schemeClr val="tx1"/>
              </a:solidFill>
            </a:endParaRPr>
          </a:p>
        </p:txBody>
      </p:sp>
      <p:sp>
        <p:nvSpPr>
          <p:cNvPr id="5136" name="Text Box 10"/>
          <p:cNvSpPr txBox="1">
            <a:spLocks noChangeArrowheads="1"/>
          </p:cNvSpPr>
          <p:nvPr/>
        </p:nvSpPr>
        <p:spPr bwMode="auto">
          <a:xfrm>
            <a:off x="685800" y="2449513"/>
            <a:ext cx="190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1800" dirty="0">
                <a:solidFill>
                  <a:schemeClr val="tx1"/>
                </a:solidFill>
              </a:rPr>
              <a:t>Transition F.F. ~ </a:t>
            </a:r>
          </a:p>
        </p:txBody>
      </p:sp>
      <p:graphicFrame>
        <p:nvGraphicFramePr>
          <p:cNvPr id="513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499637"/>
              </p:ext>
            </p:extLst>
          </p:nvPr>
        </p:nvGraphicFramePr>
        <p:xfrm>
          <a:off x="4389120" y="5458968"/>
          <a:ext cx="71120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1" name="Equation" r:id="rId6" imgW="444114" imgH="253780" progId="Equation.3">
                  <p:embed/>
                </p:oleObj>
              </mc:Choice>
              <mc:Fallback>
                <p:oleObj name="Equation" r:id="rId6" imgW="444114" imgH="2537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120" y="5458968"/>
                        <a:ext cx="711200" cy="4079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9" name="Text Box 25"/>
          <p:cNvSpPr txBox="1">
            <a:spLocks noChangeAspect="1" noChangeArrowheads="1"/>
          </p:cNvSpPr>
          <p:nvPr/>
        </p:nvSpPr>
        <p:spPr bwMode="auto">
          <a:xfrm>
            <a:off x="6899275" y="4267200"/>
            <a:ext cx="904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rgbClr val="FF0000"/>
                </a:solidFill>
              </a:rPr>
              <a:t>↑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140" name="Text Box 23"/>
          <p:cNvSpPr txBox="1">
            <a:spLocks noChangeAspect="1" noChangeArrowheads="1"/>
          </p:cNvSpPr>
          <p:nvPr/>
        </p:nvSpPr>
        <p:spPr bwMode="auto">
          <a:xfrm>
            <a:off x="5618162" y="3962400"/>
            <a:ext cx="152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69900" indent="-469900"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SzPct val="100000"/>
              <a:buFont typeface="Wingdings" pitchFamily="2" charset="2"/>
              <a:buNone/>
            </a:pPr>
            <a:r>
              <a:rPr lang="en-US" sz="1400" b="1">
                <a:solidFill>
                  <a:srgbClr val="FF0000"/>
                </a:solidFill>
                <a:latin typeface="Verdana" pitchFamily="34" charset="0"/>
              </a:rPr>
              <a:t>→</a:t>
            </a:r>
            <a:endParaRPr lang="de-AT" sz="14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4343400" y="1676400"/>
            <a:ext cx="4419600" cy="330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914400" fontAlgn="auto" hangingPunct="0">
              <a:lnSpc>
                <a:spcPct val="93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GB" sz="1600" i="1" kern="0" dirty="0" err="1">
                <a:solidFill>
                  <a:sysClr val="windowText" lastClr="000000"/>
                </a:solidFill>
              </a:rPr>
              <a:t>D.V.Bugg</a:t>
            </a:r>
            <a:r>
              <a:rPr lang="en-GB" sz="1600" i="1" kern="0" dirty="0">
                <a:solidFill>
                  <a:sysClr val="windowText" lastClr="000000"/>
                </a:solidFill>
              </a:rPr>
              <a:t> &amp; C.W., Nucl.Phys.A</a:t>
            </a:r>
            <a:r>
              <a:rPr lang="en-GB" sz="1600" b="1" i="1" kern="0" dirty="0">
                <a:solidFill>
                  <a:sysClr val="windowText" lastClr="000000"/>
                </a:solidFill>
              </a:rPr>
              <a:t>467</a:t>
            </a:r>
            <a:r>
              <a:rPr lang="en-GB" sz="1600" i="1" kern="0" dirty="0">
                <a:solidFill>
                  <a:sysClr val="windowText" lastClr="000000"/>
                </a:solidFill>
              </a:rPr>
              <a:t> (1987) 575</a:t>
            </a:r>
            <a:endParaRPr lang="en-US" sz="1600" i="1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936898"/>
            <a:ext cx="2611311" cy="2406502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7" y="1524000"/>
            <a:ext cx="3872484" cy="288036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∆</a:t>
            </a: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0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production in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dp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→(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pp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</a:t>
            </a:r>
            <a:r>
              <a:rPr lang="en-US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s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∆</a:t>
            </a: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0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reaction</a:t>
            </a:r>
            <a:endParaRPr 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2" name="Text Box 41"/>
          <p:cNvSpPr txBox="1">
            <a:spLocks noChangeArrowheads="1"/>
          </p:cNvSpPr>
          <p:nvPr/>
        </p:nvSpPr>
        <p:spPr bwMode="auto">
          <a:xfrm>
            <a:off x="2506662" y="1752600"/>
            <a:ext cx="1531938" cy="76256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9207" tIns="51588" rIns="99207" bIns="51588">
            <a:spAutoFit/>
          </a:bodyPr>
          <a:lstStyle>
            <a:lvl1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GB" sz="1600" i="1" dirty="0" err="1" smtClean="0">
                <a:solidFill>
                  <a:schemeClr val="tx1"/>
                </a:solidFill>
              </a:rPr>
              <a:t>dp</a:t>
            </a:r>
            <a:r>
              <a:rPr lang="en-GB" sz="1600" i="1" dirty="0" smtClean="0">
                <a:solidFill>
                  <a:schemeClr val="tx1"/>
                </a:solidFill>
                <a:latin typeface="Arial"/>
                <a:cs typeface="Arial"/>
              </a:rPr>
              <a:t>→(</a:t>
            </a:r>
            <a:r>
              <a:rPr lang="en-GB" sz="1600" i="1" dirty="0" err="1" smtClean="0">
                <a:solidFill>
                  <a:schemeClr val="tx1"/>
                </a:solidFill>
                <a:latin typeface="Arial"/>
                <a:cs typeface="Arial"/>
              </a:rPr>
              <a:t>pp</a:t>
            </a:r>
            <a:r>
              <a:rPr lang="en-GB" sz="1600" i="1" dirty="0" smtClean="0">
                <a:solidFill>
                  <a:schemeClr val="tx1"/>
                </a:solidFill>
                <a:latin typeface="Arial"/>
                <a:cs typeface="Arial"/>
              </a:rPr>
              <a:t>)X:</a:t>
            </a:r>
          </a:p>
          <a:p>
            <a:pPr marL="285750" indent="-285750" eaLnBrk="1" hangingPunct="1">
              <a:lnSpc>
                <a:spcPct val="93000"/>
              </a:lnSpc>
              <a:buClr>
                <a:srgbClr val="0000CC"/>
              </a:buClr>
              <a:buSzPct val="100000"/>
              <a:buFont typeface="Arial" pitchFamily="34" charset="0"/>
              <a:buChar char="•"/>
            </a:pPr>
            <a:r>
              <a:rPr lang="en-GB" sz="1400" i="1" dirty="0" smtClean="0">
                <a:solidFill>
                  <a:srgbClr val="0000CC"/>
                </a:solidFill>
                <a:latin typeface="Arial"/>
                <a:cs typeface="Arial"/>
              </a:rPr>
              <a:t>T</a:t>
            </a:r>
            <a:r>
              <a:rPr lang="en-GB" sz="1400" i="1" baseline="-25000" dirty="0" smtClean="0">
                <a:solidFill>
                  <a:srgbClr val="0000CC"/>
                </a:solidFill>
                <a:latin typeface="Arial"/>
                <a:cs typeface="Arial"/>
              </a:rPr>
              <a:t>d</a:t>
            </a:r>
            <a:r>
              <a:rPr lang="en-GB" sz="1400" i="1" dirty="0" smtClean="0">
                <a:solidFill>
                  <a:srgbClr val="0000CC"/>
                </a:solidFill>
                <a:latin typeface="Arial"/>
                <a:cs typeface="Arial"/>
              </a:rPr>
              <a:t>=1.2GeV</a:t>
            </a:r>
          </a:p>
          <a:p>
            <a:pPr marL="285750" indent="-285750" eaLnBrk="1" hangingPunct="1">
              <a:lnSpc>
                <a:spcPct val="93000"/>
              </a:lnSpc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en-GB" sz="1400" i="1" dirty="0" smtClean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GB" sz="1400" i="1" baseline="-25000" dirty="0" smtClean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lang="en-GB" sz="1400" i="1" dirty="0" smtClean="0">
                <a:solidFill>
                  <a:srgbClr val="FF0000"/>
                </a:solidFill>
                <a:latin typeface="Arial"/>
                <a:cs typeface="Arial"/>
              </a:rPr>
              <a:t>=2.27GeV</a:t>
            </a:r>
            <a:r>
              <a:rPr lang="en-GB" sz="1400" i="1" dirty="0" smtClean="0">
                <a:solidFill>
                  <a:srgbClr val="FF0000"/>
                </a:solidFill>
              </a:rPr>
              <a:t> </a:t>
            </a:r>
            <a:endParaRPr lang="en-GB" sz="1400" i="1" dirty="0">
              <a:solidFill>
                <a:srgbClr val="FF0000"/>
              </a:solidFill>
            </a:endParaRPr>
          </a:p>
        </p:txBody>
      </p:sp>
      <p:sp>
        <p:nvSpPr>
          <p:cNvPr id="7174" name="Text Box 41"/>
          <p:cNvSpPr txBox="1">
            <a:spLocks noChangeArrowheads="1"/>
          </p:cNvSpPr>
          <p:nvPr/>
        </p:nvSpPr>
        <p:spPr bwMode="auto">
          <a:xfrm>
            <a:off x="609600" y="4495800"/>
            <a:ext cx="1143530" cy="33315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9207" tIns="51588" rIns="99207" bIns="51588">
            <a:spAutoFit/>
          </a:bodyPr>
          <a:lstStyle>
            <a:lvl1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GB" sz="1600" i="1" dirty="0" err="1" smtClean="0">
                <a:solidFill>
                  <a:srgbClr val="000000"/>
                </a:solidFill>
              </a:rPr>
              <a:t>dp</a:t>
            </a:r>
            <a:r>
              <a:rPr lang="en-GB" sz="1600" i="1" dirty="0" smtClean="0">
                <a:solidFill>
                  <a:srgbClr val="000000"/>
                </a:solidFill>
                <a:latin typeface="Arial"/>
                <a:cs typeface="Arial"/>
              </a:rPr>
              <a:t>→(</a:t>
            </a:r>
            <a:r>
              <a:rPr lang="en-GB" sz="1600" i="1" dirty="0" err="1" smtClean="0">
                <a:solidFill>
                  <a:srgbClr val="000000"/>
                </a:solidFill>
                <a:latin typeface="Arial"/>
                <a:cs typeface="Arial"/>
              </a:rPr>
              <a:t>pp</a:t>
            </a:r>
            <a:r>
              <a:rPr lang="en-GB" sz="1600" i="1" dirty="0" smtClean="0">
                <a:solidFill>
                  <a:srgbClr val="000000"/>
                </a:solidFill>
                <a:latin typeface="Arial"/>
                <a:cs typeface="Arial"/>
              </a:rPr>
              <a:t>)n</a:t>
            </a:r>
            <a:r>
              <a:rPr lang="en-GB" sz="1600" i="1" dirty="0" smtClean="0">
                <a:solidFill>
                  <a:srgbClr val="000000"/>
                </a:solidFill>
              </a:rPr>
              <a:t> </a:t>
            </a:r>
            <a:endParaRPr lang="en-GB" sz="1600" i="1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76800" y="1600200"/>
            <a:ext cx="3962400" cy="34996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76238" indent="-376238" defTabSz="50323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76238" algn="l"/>
                <a:tab pos="1384300" algn="l"/>
                <a:tab pos="2392363" algn="l"/>
                <a:tab pos="3400425" algn="l"/>
                <a:tab pos="4408488" algn="l"/>
                <a:tab pos="5416550" algn="l"/>
                <a:tab pos="6424613" algn="l"/>
                <a:tab pos="7431088" algn="l"/>
                <a:tab pos="8439150" algn="l"/>
                <a:tab pos="9447213" algn="l"/>
                <a:tab pos="10455275" algn="l"/>
                <a:tab pos="11463338" algn="l"/>
              </a:tabLst>
              <a:defRPr/>
            </a:pPr>
            <a:r>
              <a:rPr lang="en-GB" sz="1800" dirty="0" smtClean="0">
                <a:solidFill>
                  <a:srgbClr val="000000"/>
                </a:solidFill>
                <a:ea typeface="ＭＳ Ｐゴシック" charset="-128"/>
              </a:rPr>
              <a:t>One pion exchange model:</a:t>
            </a:r>
            <a:endParaRPr lang="en-GB" sz="1800" i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2361670" y="4495800"/>
            <a:ext cx="1829330" cy="33315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9207" tIns="51588" rIns="99207" bIns="51588">
            <a:spAutoFit/>
          </a:bodyPr>
          <a:lstStyle>
            <a:lvl1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GB" sz="1600" i="1" dirty="0" err="1" smtClean="0">
                <a:solidFill>
                  <a:srgbClr val="000000"/>
                </a:solidFill>
              </a:rPr>
              <a:t>dp</a:t>
            </a:r>
            <a:r>
              <a:rPr lang="en-GB" sz="1600" i="1" dirty="0" smtClean="0">
                <a:solidFill>
                  <a:srgbClr val="000000"/>
                </a:solidFill>
                <a:latin typeface="Arial"/>
                <a:cs typeface="Arial"/>
              </a:rPr>
              <a:t>→(</a:t>
            </a:r>
            <a:r>
              <a:rPr lang="en-GB" sz="1600" i="1" dirty="0" err="1" smtClean="0">
                <a:solidFill>
                  <a:srgbClr val="000000"/>
                </a:solidFill>
                <a:latin typeface="Arial"/>
                <a:cs typeface="Arial"/>
              </a:rPr>
              <a:t>pp</a:t>
            </a:r>
            <a:r>
              <a:rPr lang="en-GB" sz="1600" i="1" dirty="0" smtClean="0">
                <a:solidFill>
                  <a:srgbClr val="000000"/>
                </a:solidFill>
                <a:latin typeface="Arial"/>
                <a:cs typeface="Arial"/>
              </a:rPr>
              <a:t>)∆</a:t>
            </a:r>
            <a:r>
              <a:rPr lang="en-GB" sz="1600" i="1" baseline="30000" dirty="0" smtClean="0">
                <a:solidFill>
                  <a:srgbClr val="000000"/>
                </a:solidFill>
                <a:latin typeface="Arial"/>
                <a:cs typeface="Arial"/>
              </a:rPr>
              <a:t>0</a:t>
            </a:r>
            <a:r>
              <a:rPr lang="en-GB" sz="1600" i="1" dirty="0" smtClean="0">
                <a:solidFill>
                  <a:srgbClr val="000000"/>
                </a:solidFill>
                <a:latin typeface="Arial"/>
                <a:cs typeface="Arial"/>
              </a:rPr>
              <a:t> + ???</a:t>
            </a:r>
            <a:endParaRPr lang="en-GB" sz="1600" i="1" baseline="30000" dirty="0">
              <a:solidFill>
                <a:srgbClr val="00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1372130" y="3767667"/>
            <a:ext cx="228600" cy="6096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819400" y="3581400"/>
            <a:ext cx="159281" cy="79586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62000" y="5047096"/>
            <a:ext cx="7924800" cy="1353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76238" indent="-376238" defTabSz="50323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76238" algn="l"/>
                <a:tab pos="1384300" algn="l"/>
                <a:tab pos="2392363" algn="l"/>
                <a:tab pos="3400425" algn="l"/>
                <a:tab pos="4408488" algn="l"/>
                <a:tab pos="5416550" algn="l"/>
                <a:tab pos="6424613" algn="l"/>
                <a:tab pos="7431088" algn="l"/>
                <a:tab pos="8439150" algn="l"/>
                <a:tab pos="9447213" algn="l"/>
                <a:tab pos="10455275" algn="l"/>
                <a:tab pos="11463338" algn="l"/>
              </a:tabLst>
              <a:defRPr/>
            </a:pPr>
            <a:r>
              <a:rPr lang="en-GB" sz="1800" dirty="0" smtClean="0">
                <a:solidFill>
                  <a:srgbClr val="000000"/>
                </a:solidFill>
                <a:ea typeface="ＭＳ Ｐゴシック" charset="-128"/>
              </a:rPr>
              <a:t>Required steps:</a:t>
            </a:r>
          </a:p>
          <a:p>
            <a:pPr marL="376238" indent="-376238" defTabSz="50323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+mj-lt"/>
              <a:buAutoNum type="arabicPeriod"/>
              <a:tabLst>
                <a:tab pos="376238" algn="l"/>
                <a:tab pos="1384300" algn="l"/>
                <a:tab pos="2392363" algn="l"/>
                <a:tab pos="3400425" algn="l"/>
                <a:tab pos="4408488" algn="l"/>
                <a:tab pos="5416550" algn="l"/>
                <a:tab pos="6424613" algn="l"/>
                <a:tab pos="7431088" algn="l"/>
                <a:tab pos="8439150" algn="l"/>
                <a:tab pos="9447213" algn="l"/>
                <a:tab pos="10455275" algn="l"/>
                <a:tab pos="11463338" algn="l"/>
              </a:tabLst>
              <a:defRPr/>
            </a:pPr>
            <a:r>
              <a:rPr lang="en-GB" sz="1800" i="1" dirty="0" smtClean="0">
                <a:solidFill>
                  <a:srgbClr val="000000"/>
                </a:solidFill>
                <a:ea typeface="ＭＳ Ｐゴシック" charset="-128"/>
              </a:rPr>
              <a:t>Experiments with polarised beam (target)</a:t>
            </a:r>
          </a:p>
          <a:p>
            <a:pPr marL="376238" indent="-376238" defTabSz="50323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+mj-lt"/>
              <a:buAutoNum type="arabicPeriod"/>
              <a:tabLst>
                <a:tab pos="376238" algn="l"/>
                <a:tab pos="1384300" algn="l"/>
                <a:tab pos="2392363" algn="l"/>
                <a:tab pos="3400425" algn="l"/>
                <a:tab pos="4408488" algn="l"/>
                <a:tab pos="5416550" algn="l"/>
                <a:tab pos="6424613" algn="l"/>
                <a:tab pos="7431088" algn="l"/>
                <a:tab pos="8439150" algn="l"/>
                <a:tab pos="9447213" algn="l"/>
                <a:tab pos="10455275" algn="l"/>
                <a:tab pos="11463338" algn="l"/>
              </a:tabLst>
              <a:defRPr/>
            </a:pPr>
            <a:r>
              <a:rPr lang="en-GB" sz="1800" i="1" dirty="0" smtClean="0">
                <a:solidFill>
                  <a:srgbClr val="000000"/>
                </a:solidFill>
                <a:ea typeface="ＭＳ Ｐゴシック" charset="-128"/>
              </a:rPr>
              <a:t>Precise beam polarimetry for spin observable study</a:t>
            </a:r>
          </a:p>
          <a:p>
            <a:pPr marL="376238" indent="-376238" defTabSz="503238">
              <a:lnSpc>
                <a:spcPct val="93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+mj-lt"/>
              <a:buAutoNum type="arabicPeriod"/>
              <a:tabLst>
                <a:tab pos="376238" algn="l"/>
                <a:tab pos="1384300" algn="l"/>
                <a:tab pos="2392363" algn="l"/>
                <a:tab pos="3400425" algn="l"/>
                <a:tab pos="4408488" algn="l"/>
                <a:tab pos="5416550" algn="l"/>
                <a:tab pos="6424613" algn="l"/>
                <a:tab pos="7431088" algn="l"/>
                <a:tab pos="8439150" algn="l"/>
                <a:tab pos="9447213" algn="l"/>
                <a:tab pos="10455275" algn="l"/>
                <a:tab pos="11463338" algn="l"/>
              </a:tabLst>
              <a:defRPr/>
            </a:pPr>
            <a:r>
              <a:rPr lang="en-GB" sz="1800" i="1" dirty="0" smtClean="0">
                <a:solidFill>
                  <a:srgbClr val="000000"/>
                </a:solidFill>
                <a:ea typeface="ＭＳ Ｐゴシック" charset="-128"/>
              </a:rPr>
              <a:t>Luminosity for cross section normalisation</a:t>
            </a:r>
            <a:endParaRPr lang="en-GB" sz="1800" i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5" name="Text Box 41"/>
          <p:cNvSpPr txBox="1">
            <a:spLocks noChangeArrowheads="1"/>
          </p:cNvSpPr>
          <p:nvPr/>
        </p:nvSpPr>
        <p:spPr bwMode="auto">
          <a:xfrm>
            <a:off x="5105400" y="4467071"/>
            <a:ext cx="3657600" cy="562129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9207" tIns="51588" rIns="99207" bIns="51588">
            <a:spAutoFit/>
          </a:bodyPr>
          <a:lstStyle>
            <a:lvl1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defTabSz="503238" eaLnBrk="0" hangingPunct="0"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5032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008063" algn="l"/>
                <a:tab pos="2016125" algn="l"/>
                <a:tab pos="3024188" algn="l"/>
                <a:tab pos="4032250" algn="l"/>
                <a:tab pos="5040313" algn="l"/>
                <a:tab pos="6048375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GB" sz="1600" i="1" dirty="0" smtClean="0">
                <a:solidFill>
                  <a:srgbClr val="000000"/>
                </a:solidFill>
              </a:rPr>
              <a:t>Valuable information on the modelling of the np</a:t>
            </a:r>
            <a:r>
              <a:rPr lang="en-GB" sz="1600" i="1" dirty="0" smtClean="0">
                <a:solidFill>
                  <a:srgbClr val="000000"/>
                </a:solidFill>
                <a:latin typeface="Arial"/>
                <a:cs typeface="Arial"/>
              </a:rPr>
              <a:t>→p∆</a:t>
            </a:r>
            <a:r>
              <a:rPr lang="en-GB" sz="1600" i="1" baseline="30000" dirty="0" smtClean="0">
                <a:solidFill>
                  <a:srgbClr val="000000"/>
                </a:solidFill>
                <a:latin typeface="Arial"/>
                <a:cs typeface="Arial"/>
              </a:rPr>
              <a:t>0</a:t>
            </a:r>
            <a:r>
              <a:rPr lang="en-GB" sz="1600" i="1" dirty="0" smtClean="0">
                <a:solidFill>
                  <a:srgbClr val="000000"/>
                </a:solidFill>
                <a:latin typeface="Arial"/>
                <a:cs typeface="Arial"/>
              </a:rPr>
              <a:t> amplitudes</a:t>
            </a:r>
            <a:endParaRPr lang="en-GB" sz="16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05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>
          <a:xfrm>
            <a:off x="690563" y="690563"/>
            <a:ext cx="7767637" cy="681037"/>
          </a:xfrm>
        </p:spPr>
        <p:txBody>
          <a:bodyPr lIns="0" tIns="0" rIns="0" bIns="0"/>
          <a:lstStyle/>
          <a:p>
            <a:pPr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Experimental setup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4191000" cy="1295400"/>
          </a:xfrm>
        </p:spPr>
        <p:txBody>
          <a:bodyPr lIns="0" tIns="0" rIns="0" bIns="0"/>
          <a:lstStyle/>
          <a:p>
            <a:pPr marL="334963" indent="-334963">
              <a:buFont typeface="Times New Roman" pitchFamily="16" charset="0"/>
              <a:buChar char="•"/>
              <a:tabLst>
                <a:tab pos="744538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/>
            </a:pPr>
            <a:r>
              <a:rPr lang="en-US" sz="1800" dirty="0" err="1" smtClean="0"/>
              <a:t>Polarised</a:t>
            </a:r>
            <a:r>
              <a:rPr lang="en-US" sz="1800" dirty="0" smtClean="0"/>
              <a:t> deuteron beam at </a:t>
            </a:r>
          </a:p>
          <a:p>
            <a:pPr marL="347663" indent="0">
              <a:buNone/>
              <a:tabLst>
                <a:tab pos="744538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/>
            </a:pP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sz="1800" i="1" baseline="-33000" dirty="0" smtClean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</a:rPr>
              <a:t>=1.2, 1.6, 1.8, 2.27 GeV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34963" indent="-334963">
              <a:buFont typeface="Times New Roman" pitchFamily="16" charset="0"/>
              <a:buChar char="•"/>
              <a:tabLst>
                <a:tab pos="744538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/>
            </a:pPr>
            <a:r>
              <a:rPr lang="en-US" sz="1800" dirty="0" err="1" smtClean="0"/>
              <a:t>Unpolarised</a:t>
            </a:r>
            <a:r>
              <a:rPr lang="en-US" sz="1800" dirty="0" smtClean="0"/>
              <a:t> hydrogen cluster target</a:t>
            </a:r>
          </a:p>
          <a:p>
            <a:pPr marL="334963" indent="-334963">
              <a:buFont typeface="Times New Roman" pitchFamily="16" charset="0"/>
              <a:buChar char="•"/>
              <a:tabLst>
                <a:tab pos="744538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/>
            </a:pPr>
            <a:r>
              <a:rPr lang="en-US" sz="1800" dirty="0" smtClean="0"/>
              <a:t>Eight configurations of the </a:t>
            </a:r>
            <a:r>
              <a:rPr lang="en-US" sz="1800" dirty="0" err="1" smtClean="0"/>
              <a:t>polarised</a:t>
            </a:r>
            <a:r>
              <a:rPr lang="en-US" sz="1800" dirty="0" smtClean="0"/>
              <a:t> </a:t>
            </a:r>
          </a:p>
          <a:p>
            <a:pPr marL="334963" indent="-334963">
              <a:buFont typeface="Times New Roman" pitchFamily="16" charset="0"/>
              <a:buNone/>
              <a:tabLst>
                <a:tab pos="744538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/>
            </a:pPr>
            <a:r>
              <a:rPr lang="en-US" sz="1800" dirty="0" smtClean="0"/>
              <a:t>      deuteron ion source</a:t>
            </a:r>
          </a:p>
        </p:txBody>
      </p:sp>
      <p:graphicFrame>
        <p:nvGraphicFramePr>
          <p:cNvPr id="512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329085"/>
              </p:ext>
            </p:extLst>
          </p:nvPr>
        </p:nvGraphicFramePr>
        <p:xfrm>
          <a:off x="838200" y="3885419"/>
          <a:ext cx="2514599" cy="2286781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71499"/>
                <a:gridCol w="849152"/>
                <a:gridCol w="546405"/>
                <a:gridCol w="547543"/>
              </a:tblGrid>
              <a:tr h="37330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Mode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Intensity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1200" u="none" strike="noStrike" cap="none" normalizeH="0" baseline="-33000" dirty="0" err="1" smtClean="0">
                          <a:ln>
                            <a:noFill/>
                          </a:ln>
                          <a:effectLst/>
                        </a:rPr>
                        <a:t>z</a:t>
                      </a:r>
                      <a:endParaRPr kumimoji="0" lang="en-US" sz="1200" b="1" i="1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T="141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1200" u="none" strike="noStrike" cap="none" normalizeH="0" baseline="-33000" dirty="0" err="1" smtClean="0">
                          <a:ln>
                            <a:noFill/>
                          </a:ln>
                          <a:effectLst/>
                        </a:rPr>
                        <a:t>zz</a:t>
                      </a:r>
                      <a:endParaRPr kumimoji="0" lang="en-US" sz="1200" b="1" i="1" u="none" strike="noStrike" cap="none" normalizeH="0" baseline="-33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4112" anchor="ctr" horzOverflow="overflow"/>
                </a:tc>
              </a:tr>
              <a:tr h="22765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</a:tr>
              <a:tr h="22765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-2/3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</a:tr>
              <a:tr h="22765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+1/3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</a:tr>
              <a:tr h="22765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-1/3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</a:tr>
              <a:tr h="22765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2/3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</a:tr>
              <a:tr h="22765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2/3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</a:tr>
              <a:tr h="22765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2/3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</a:tr>
              <a:tr h="22765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2/3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10584" anchor="ctr" horzOverflow="overflow"/>
                </a:tc>
              </a:tr>
            </a:tbl>
          </a:graphicData>
        </a:graphic>
      </p:graphicFrame>
      <p:sp>
        <p:nvSpPr>
          <p:cNvPr id="8248" name="Freeform 162"/>
          <p:cNvSpPr>
            <a:spLocks/>
          </p:cNvSpPr>
          <p:nvPr/>
        </p:nvSpPr>
        <p:spPr bwMode="auto">
          <a:xfrm>
            <a:off x="5487988" y="2012950"/>
            <a:ext cx="2841625" cy="847725"/>
          </a:xfrm>
          <a:custGeom>
            <a:avLst/>
            <a:gdLst>
              <a:gd name="T0" fmla="*/ 0 w 1790"/>
              <a:gd name="T1" fmla="*/ 2147483647 h 534"/>
              <a:gd name="T2" fmla="*/ 2147483647 w 1790"/>
              <a:gd name="T3" fmla="*/ 2147483647 h 534"/>
              <a:gd name="T4" fmla="*/ 2147483647 w 1790"/>
              <a:gd name="T5" fmla="*/ 2147483647 h 534"/>
              <a:gd name="T6" fmla="*/ 2147483647 w 1790"/>
              <a:gd name="T7" fmla="*/ 0 h 534"/>
              <a:gd name="T8" fmla="*/ 2147483647 w 1790"/>
              <a:gd name="T9" fmla="*/ 2147483647 h 534"/>
              <a:gd name="T10" fmla="*/ 2147483647 w 1790"/>
              <a:gd name="T11" fmla="*/ 2147483647 h 53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90"/>
              <a:gd name="T19" fmla="*/ 0 h 534"/>
              <a:gd name="T20" fmla="*/ 1790 w 1790"/>
              <a:gd name="T21" fmla="*/ 534 h 53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90" h="534">
                <a:moveTo>
                  <a:pt x="0" y="534"/>
                </a:moveTo>
                <a:lnTo>
                  <a:pt x="121" y="268"/>
                </a:lnTo>
                <a:lnTo>
                  <a:pt x="717" y="270"/>
                </a:lnTo>
                <a:lnTo>
                  <a:pt x="843" y="0"/>
                </a:lnTo>
                <a:lnTo>
                  <a:pt x="1669" y="1"/>
                </a:lnTo>
                <a:lnTo>
                  <a:pt x="1790" y="534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5487988" y="2860675"/>
            <a:ext cx="32004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4877594" y="2250281"/>
            <a:ext cx="1219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251" name="TextBox 13"/>
          <p:cNvSpPr txBox="1">
            <a:spLocks noChangeArrowheads="1"/>
          </p:cNvSpPr>
          <p:nvPr/>
        </p:nvSpPr>
        <p:spPr bwMode="auto">
          <a:xfrm>
            <a:off x="8534400" y="2862263"/>
            <a:ext cx="304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60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0" y="1719263"/>
            <a:ext cx="13176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Higher Energy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6588" y="2173288"/>
            <a:ext cx="8382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1.2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GeV</a:t>
            </a:r>
            <a:endParaRPr lang="en-US" sz="1400" dirty="0">
              <a:solidFill>
                <a:schemeClr val="accent2">
                  <a:lumMod val="75000"/>
                </a:schemeClr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8254" name="Content Placeholder 5" descr="ANKE.gi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3505200"/>
            <a:ext cx="4591050" cy="2752725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 identification at 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 </a:t>
            </a:r>
            <a:r>
              <a:rPr lang="en-US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GeV</a:t>
            </a:r>
            <a:endParaRPr 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9" name="Content Placeholder 6" descr="ToF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43475" y="3311525"/>
            <a:ext cx="3516313" cy="3089275"/>
          </a:xfrm>
        </p:spPr>
      </p:pic>
      <p:pic>
        <p:nvPicPr>
          <p:cNvPr id="9220" name="Content Placeholder 3" descr="rigidity_1.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3375"/>
            <a:ext cx="388620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47" name="TextBox 8"/>
          <p:cNvSpPr txBox="1">
            <a:spLocks noChangeArrowheads="1"/>
          </p:cNvSpPr>
          <p:nvPr/>
        </p:nvSpPr>
        <p:spPr bwMode="auto">
          <a:xfrm>
            <a:off x="4876800" y="1676400"/>
            <a:ext cx="3886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600" i="1" dirty="0" err="1">
                <a:solidFill>
                  <a:srgbClr val="009900"/>
                </a:solidFill>
                <a:latin typeface="Arial" charset="0"/>
                <a:ea typeface="ＭＳ Ｐゴシック" charset="-128"/>
              </a:rPr>
              <a:t>dp</a:t>
            </a:r>
            <a:r>
              <a:rPr lang="en-US" sz="1600" i="1" dirty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→(pp)n  </a:t>
            </a:r>
            <a:r>
              <a:rPr lang="en-US" sz="16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and</a:t>
            </a:r>
            <a:r>
              <a:rPr lang="en-US" sz="1600" i="1" dirty="0">
                <a:solidFill>
                  <a:srgbClr val="00B050"/>
                </a:solidFill>
                <a:latin typeface="Arial" charset="0"/>
                <a:ea typeface="ＭＳ Ｐゴシック" charset="-128"/>
              </a:rPr>
              <a:t> </a:t>
            </a:r>
            <a:r>
              <a:rPr lang="en-US" sz="1600" i="1" dirty="0" err="1">
                <a:solidFill>
                  <a:srgbClr val="009900"/>
                </a:solidFill>
                <a:latin typeface="Arial" charset="0"/>
                <a:ea typeface="ＭＳ Ｐゴシック" charset="-128"/>
              </a:rPr>
              <a:t>np→d</a:t>
            </a:r>
            <a:r>
              <a:rPr lang="el-GR" sz="1600" i="1" dirty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π</a:t>
            </a:r>
            <a:r>
              <a:rPr lang="en-US" sz="1600" i="1" baseline="30000" dirty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0</a:t>
            </a:r>
            <a:r>
              <a:rPr lang="en-US" sz="1600" i="1" dirty="0">
                <a:solidFill>
                  <a:srgbClr val="00B050"/>
                </a:solidFill>
                <a:latin typeface="Arial" charset="0"/>
                <a:ea typeface="ＭＳ Ｐゴシック" charset="-128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reactions provide double track events in forward detector:</a:t>
            </a:r>
          </a:p>
          <a:p>
            <a:pPr marL="228600" indent="-228600">
              <a:lnSpc>
                <a:spcPct val="15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i="1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pp</a:t>
            </a:r>
            <a:r>
              <a:rPr lang="en-US" sz="16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 from </a:t>
            </a:r>
            <a:r>
              <a:rPr lang="en-US" sz="1600" i="1" dirty="0" err="1">
                <a:solidFill>
                  <a:srgbClr val="009900"/>
                </a:solidFill>
                <a:latin typeface="Arial" charset="0"/>
                <a:ea typeface="ＭＳ Ｐゴシック" charset="-128"/>
              </a:rPr>
              <a:t>dp</a:t>
            </a:r>
            <a:r>
              <a:rPr lang="en-US" sz="1600" i="1" dirty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→(pp)n </a:t>
            </a:r>
          </a:p>
          <a:p>
            <a:pPr marL="228600" indent="-228600">
              <a:lnSpc>
                <a:spcPct val="15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600" i="1" dirty="0" err="1">
                <a:solidFill>
                  <a:srgbClr val="FF0000"/>
                </a:solidFill>
                <a:latin typeface="Arial" charset="0"/>
                <a:ea typeface="ＭＳ Ｐゴシック" charset="-128"/>
              </a:rPr>
              <a:t>dp</a:t>
            </a:r>
            <a:r>
              <a:rPr lang="en-US" sz="1600" i="1" baseline="-25000" dirty="0" err="1">
                <a:solidFill>
                  <a:srgbClr val="FF0000"/>
                </a:solidFill>
                <a:latin typeface="Arial" charset="0"/>
                <a:ea typeface="ＭＳ Ｐゴシック" charset="-128"/>
              </a:rPr>
              <a:t>sp</a:t>
            </a:r>
            <a:r>
              <a:rPr lang="en-US" sz="1600" i="1" dirty="0">
                <a:solidFill>
                  <a:srgbClr val="00B050"/>
                </a:solidFill>
                <a:latin typeface="Arial" charset="0"/>
                <a:ea typeface="ＭＳ Ｐゴシック" charset="-128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from quasi-free</a:t>
            </a:r>
            <a:r>
              <a:rPr lang="en-US" sz="1600" i="1" dirty="0">
                <a:solidFill>
                  <a:srgbClr val="00B050"/>
                </a:solidFill>
                <a:latin typeface="Arial" charset="0"/>
                <a:ea typeface="ＭＳ Ｐゴシック" charset="-128"/>
              </a:rPr>
              <a:t> </a:t>
            </a:r>
            <a:r>
              <a:rPr lang="en-US" sz="1600" i="1" dirty="0" err="1">
                <a:solidFill>
                  <a:srgbClr val="009900"/>
                </a:solidFill>
                <a:latin typeface="Arial" charset="0"/>
                <a:ea typeface="ＭＳ Ｐゴシック" charset="-128"/>
              </a:rPr>
              <a:t>np→d</a:t>
            </a:r>
            <a:r>
              <a:rPr lang="el-GR" sz="1600" i="1" dirty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π</a:t>
            </a:r>
            <a:r>
              <a:rPr lang="en-US" sz="1600" i="1" baseline="30000" dirty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0</a:t>
            </a:r>
            <a:endParaRPr lang="en-US" sz="1600" dirty="0">
              <a:solidFill>
                <a:srgbClr val="009900"/>
              </a:solidFill>
              <a:latin typeface="Arial" charset="0"/>
              <a:ea typeface="ＭＳ Ｐゴシック" charset="-128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160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9222" name="TextBox 9"/>
          <p:cNvSpPr txBox="1">
            <a:spLocks noChangeArrowheads="1"/>
          </p:cNvSpPr>
          <p:nvPr/>
        </p:nvSpPr>
        <p:spPr bwMode="auto">
          <a:xfrm>
            <a:off x="7467600" y="6043613"/>
            <a:ext cx="8382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∆t</a:t>
            </a:r>
            <a:r>
              <a:rPr lang="en-US" sz="1400" baseline="-25000">
                <a:solidFill>
                  <a:schemeClr val="tx1"/>
                </a:solidFill>
              </a:rPr>
              <a:t>tof</a:t>
            </a:r>
            <a:r>
              <a:rPr lang="en-US" sz="1400">
                <a:solidFill>
                  <a:schemeClr val="tx1"/>
                </a:solidFill>
              </a:rPr>
              <a:t> [ns]</a:t>
            </a:r>
          </a:p>
        </p:txBody>
      </p:sp>
      <p:sp>
        <p:nvSpPr>
          <p:cNvPr id="9223" name="TextBox 10"/>
          <p:cNvSpPr txBox="1">
            <a:spLocks noChangeArrowheads="1"/>
          </p:cNvSpPr>
          <p:nvPr/>
        </p:nvSpPr>
        <p:spPr bwMode="auto">
          <a:xfrm rot="-5400000">
            <a:off x="4532313" y="3770312"/>
            <a:ext cx="9906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∆t</a:t>
            </a:r>
            <a:r>
              <a:rPr lang="en-US" sz="1400" baseline="-25000">
                <a:solidFill>
                  <a:schemeClr val="tx1"/>
                </a:solidFill>
              </a:rPr>
              <a:t>meas</a:t>
            </a:r>
            <a:r>
              <a:rPr lang="en-US" sz="1400">
                <a:solidFill>
                  <a:schemeClr val="tx1"/>
                </a:solidFill>
              </a:rPr>
              <a:t> [ns]</a:t>
            </a:r>
          </a:p>
        </p:txBody>
      </p:sp>
      <p:sp>
        <p:nvSpPr>
          <p:cNvPr id="9224" name="Right Arrow 3"/>
          <p:cNvSpPr>
            <a:spLocks noChangeArrowheads="1"/>
          </p:cNvSpPr>
          <p:nvPr/>
        </p:nvSpPr>
        <p:spPr bwMode="auto">
          <a:xfrm>
            <a:off x="1008063" y="4722813"/>
            <a:ext cx="3868737" cy="1068387"/>
          </a:xfrm>
          <a:prstGeom prst="rightArrow">
            <a:avLst>
              <a:gd name="adj1" fmla="val 69769"/>
              <a:gd name="adj2" fmla="val 41156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9225" name="TextBox 4"/>
          <p:cNvSpPr txBox="1">
            <a:spLocks noChangeArrowheads="1"/>
          </p:cNvSpPr>
          <p:nvPr/>
        </p:nvSpPr>
        <p:spPr bwMode="auto">
          <a:xfrm>
            <a:off x="1066800" y="4953000"/>
            <a:ext cx="3429000" cy="584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600">
                <a:solidFill>
                  <a:schemeClr val="tx1"/>
                </a:solidFill>
              </a:rPr>
              <a:t>Fast </a:t>
            </a:r>
            <a:r>
              <a:rPr lang="en-US" sz="1600" i="1">
                <a:solidFill>
                  <a:srgbClr val="FF0000"/>
                </a:solidFill>
              </a:rPr>
              <a:t>pp</a:t>
            </a:r>
            <a:r>
              <a:rPr lang="en-US" sz="1600">
                <a:solidFill>
                  <a:schemeClr val="tx1"/>
                </a:solidFill>
              </a:rPr>
              <a:t> pairs are distinguished from </a:t>
            </a:r>
            <a:r>
              <a:rPr lang="en-US" sz="1600" i="1">
                <a:solidFill>
                  <a:srgbClr val="FF0000"/>
                </a:solidFill>
              </a:rPr>
              <a:t>dp</a:t>
            </a:r>
            <a:r>
              <a:rPr lang="en-US" sz="1600" i="1" baseline="-25000">
                <a:solidFill>
                  <a:srgbClr val="FF0000"/>
                </a:solidFill>
              </a:rPr>
              <a:t>sp</a:t>
            </a:r>
            <a:r>
              <a:rPr lang="en-US" sz="1600">
                <a:solidFill>
                  <a:schemeClr val="tx1"/>
                </a:solidFill>
              </a:rPr>
              <a:t> using time of flight method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3400" y="2743200"/>
            <a:ext cx="7696200" cy="3581400"/>
            <a:chOff x="381000" y="2667000"/>
            <a:chExt cx="7696200" cy="3581400"/>
          </a:xfrm>
        </p:grpSpPr>
        <p:pic>
          <p:nvPicPr>
            <p:cNvPr id="6" name="Content Placeholder 4" descr="Mx_pp_1.2.eps">
              <a:hlinkClick r:id="" action="ppaction://noaction" highlightClick="1"/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81000" y="2667000"/>
              <a:ext cx="3611563" cy="26638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8" name="Picture 7" descr="Mx_pi0.g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05350" y="3762375"/>
              <a:ext cx="3371850" cy="24860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181600" y="1676400"/>
            <a:ext cx="3694113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Arial" charset="0"/>
              <a:ea typeface="ＭＳ Ｐゴシック" charset="-128"/>
            </a:endParaRPr>
          </a:p>
        </p:txBody>
      </p:sp>
      <p:sp>
        <p:nvSpPr>
          <p:cNvPr id="3" name="Right Arrow Callout 2"/>
          <p:cNvSpPr/>
          <p:nvPr/>
        </p:nvSpPr>
        <p:spPr bwMode="auto">
          <a:xfrm>
            <a:off x="542925" y="1676400"/>
            <a:ext cx="4311650" cy="1219200"/>
          </a:xfrm>
          <a:prstGeom prst="rightArrowCallout">
            <a:avLst>
              <a:gd name="adj1" fmla="val 25000"/>
              <a:gd name="adj2" fmla="val 25000"/>
              <a:gd name="adj3" fmla="val 31250"/>
              <a:gd name="adj4" fmla="val 85320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Arial" charset="0"/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Polarisation export technique</a:t>
            </a:r>
            <a:endParaRPr 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269" name="Group 235"/>
          <p:cNvGrpSpPr>
            <a:grpSpLocks noChangeAspect="1"/>
          </p:cNvGrpSpPr>
          <p:nvPr/>
        </p:nvGrpSpPr>
        <p:grpSpPr bwMode="auto">
          <a:xfrm>
            <a:off x="839788" y="4038600"/>
            <a:ext cx="4044950" cy="2057400"/>
            <a:chOff x="364" y="2233"/>
            <a:chExt cx="3145" cy="1600"/>
          </a:xfrm>
        </p:grpSpPr>
        <p:sp>
          <p:nvSpPr>
            <p:cNvPr id="42" name="Rectangle 236"/>
            <p:cNvSpPr>
              <a:spLocks noChangeArrowheads="1"/>
            </p:cNvSpPr>
            <p:nvPr/>
          </p:nvSpPr>
          <p:spPr bwMode="auto">
            <a:xfrm>
              <a:off x="364" y="2233"/>
              <a:ext cx="3145" cy="159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Arial" charset="0"/>
                <a:ea typeface="ＭＳ Ｐゴシック" charset="-128"/>
              </a:endParaRPr>
            </a:p>
          </p:txBody>
        </p:sp>
        <p:grpSp>
          <p:nvGrpSpPr>
            <p:cNvPr id="11283" name="Group 237"/>
            <p:cNvGrpSpPr>
              <a:grpSpLocks/>
            </p:cNvGrpSpPr>
            <p:nvPr/>
          </p:nvGrpSpPr>
          <p:grpSpPr bwMode="auto">
            <a:xfrm>
              <a:off x="462" y="2791"/>
              <a:ext cx="2951" cy="1042"/>
              <a:chOff x="1235" y="2160"/>
              <a:chExt cx="2951" cy="1161"/>
            </a:xfrm>
          </p:grpSpPr>
          <p:sp>
            <p:nvSpPr>
              <p:cNvPr id="55" name="Line 238"/>
              <p:cNvSpPr>
                <a:spLocks noChangeShapeType="1"/>
              </p:cNvSpPr>
              <p:nvPr/>
            </p:nvSpPr>
            <p:spPr bwMode="auto">
              <a:xfrm flipV="1">
                <a:off x="1235" y="2910"/>
                <a:ext cx="121" cy="41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56" name="Line 239"/>
              <p:cNvSpPr>
                <a:spLocks noChangeShapeType="1"/>
              </p:cNvSpPr>
              <p:nvPr/>
            </p:nvSpPr>
            <p:spPr bwMode="auto">
              <a:xfrm>
                <a:off x="1353" y="2910"/>
                <a:ext cx="89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57" name="Line 240"/>
              <p:cNvSpPr>
                <a:spLocks noChangeShapeType="1"/>
              </p:cNvSpPr>
              <p:nvPr/>
            </p:nvSpPr>
            <p:spPr bwMode="auto">
              <a:xfrm flipV="1">
                <a:off x="2249" y="2160"/>
                <a:ext cx="216" cy="75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58" name="Line 241"/>
              <p:cNvSpPr>
                <a:spLocks noChangeShapeType="1"/>
              </p:cNvSpPr>
              <p:nvPr/>
            </p:nvSpPr>
            <p:spPr bwMode="auto">
              <a:xfrm>
                <a:off x="2469" y="2160"/>
                <a:ext cx="24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59" name="Line 242"/>
              <p:cNvSpPr>
                <a:spLocks noChangeShapeType="1"/>
              </p:cNvSpPr>
              <p:nvPr/>
            </p:nvSpPr>
            <p:spPr bwMode="auto">
              <a:xfrm>
                <a:off x="2711" y="2160"/>
                <a:ext cx="169" cy="75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60" name="Line 243"/>
              <p:cNvSpPr>
                <a:spLocks noChangeShapeType="1"/>
              </p:cNvSpPr>
              <p:nvPr/>
            </p:nvSpPr>
            <p:spPr bwMode="auto">
              <a:xfrm>
                <a:off x="2880" y="2910"/>
                <a:ext cx="1211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61" name="Line 244"/>
              <p:cNvSpPr>
                <a:spLocks noChangeShapeType="1"/>
              </p:cNvSpPr>
              <p:nvPr/>
            </p:nvSpPr>
            <p:spPr bwMode="auto">
              <a:xfrm>
                <a:off x="4091" y="2910"/>
                <a:ext cx="98" cy="41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endParaRPr>
              </a:p>
            </p:txBody>
          </p:sp>
        </p:grpSp>
        <p:sp>
          <p:nvSpPr>
            <p:cNvPr id="44" name="Text Box 245"/>
            <p:cNvSpPr txBox="1">
              <a:spLocks noChangeArrowheads="1"/>
            </p:cNvSpPr>
            <p:nvPr/>
          </p:nvSpPr>
          <p:spPr bwMode="auto">
            <a:xfrm>
              <a:off x="1720" y="2897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9144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kern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II</a:t>
              </a:r>
            </a:p>
          </p:txBody>
        </p:sp>
        <p:sp>
          <p:nvSpPr>
            <p:cNvPr id="45" name="Text Box 246"/>
            <p:cNvSpPr txBox="1">
              <a:spLocks noChangeArrowheads="1"/>
            </p:cNvSpPr>
            <p:nvPr/>
          </p:nvSpPr>
          <p:spPr bwMode="auto">
            <a:xfrm>
              <a:off x="969" y="3443"/>
              <a:ext cx="1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9144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kern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I</a:t>
              </a:r>
            </a:p>
          </p:txBody>
        </p:sp>
        <p:sp>
          <p:nvSpPr>
            <p:cNvPr id="46" name="Text Box 247"/>
            <p:cNvSpPr txBox="1">
              <a:spLocks noChangeArrowheads="1"/>
            </p:cNvSpPr>
            <p:nvPr/>
          </p:nvSpPr>
          <p:spPr bwMode="auto">
            <a:xfrm>
              <a:off x="2688" y="3468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9144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kern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III</a:t>
              </a:r>
            </a:p>
          </p:txBody>
        </p:sp>
        <p:sp>
          <p:nvSpPr>
            <p:cNvPr id="47" name="Text Box 248"/>
            <p:cNvSpPr txBox="1">
              <a:spLocks noChangeArrowheads="1"/>
            </p:cNvSpPr>
            <p:nvPr/>
          </p:nvSpPr>
          <p:spPr bwMode="auto">
            <a:xfrm>
              <a:off x="703" y="3235"/>
              <a:ext cx="727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1.2 </a:t>
              </a:r>
              <a:r>
                <a:rPr lang="en-US" sz="1600" b="1" kern="0" dirty="0" err="1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GeV</a:t>
              </a:r>
              <a:endParaRPr lang="en-US" sz="1600" b="1" kern="0" dirty="0">
                <a:solidFill>
                  <a:sysClr val="windowText" lastClr="000000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8" name="Text Box 249"/>
            <p:cNvSpPr txBox="1">
              <a:spLocks noChangeArrowheads="1"/>
            </p:cNvSpPr>
            <p:nvPr/>
          </p:nvSpPr>
          <p:spPr bwMode="auto">
            <a:xfrm>
              <a:off x="2470" y="3235"/>
              <a:ext cx="729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1.2 </a:t>
              </a:r>
              <a:r>
                <a:rPr lang="en-US" sz="1600" b="1" kern="0" dirty="0" err="1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GeV</a:t>
              </a:r>
              <a:endParaRPr lang="en-US" sz="1600" b="1" kern="0" dirty="0">
                <a:solidFill>
                  <a:sysClr val="windowText" lastClr="000000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9" name="Text Box 250"/>
            <p:cNvSpPr txBox="1">
              <a:spLocks noChangeArrowheads="1"/>
            </p:cNvSpPr>
            <p:nvPr/>
          </p:nvSpPr>
          <p:spPr bwMode="auto">
            <a:xfrm>
              <a:off x="1472" y="2559"/>
              <a:ext cx="729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1.8 GeV</a:t>
              </a:r>
            </a:p>
          </p:txBody>
        </p:sp>
        <p:sp>
          <p:nvSpPr>
            <p:cNvPr id="50" name="Text Box 251"/>
            <p:cNvSpPr txBox="1">
              <a:spLocks noChangeArrowheads="1"/>
            </p:cNvSpPr>
            <p:nvPr/>
          </p:nvSpPr>
          <p:spPr bwMode="auto">
            <a:xfrm>
              <a:off x="413" y="2306"/>
              <a:ext cx="1358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ＭＳ Ｐゴシック" charset="-128"/>
                </a:rPr>
                <a:t>Energy ramping</a:t>
              </a:r>
            </a:p>
          </p:txBody>
        </p:sp>
        <p:sp>
          <p:nvSpPr>
            <p:cNvPr id="51" name="Rectangle 252"/>
            <p:cNvSpPr>
              <a:spLocks noChangeArrowheads="1"/>
            </p:cNvSpPr>
            <p:nvPr/>
          </p:nvSpPr>
          <p:spPr bwMode="auto">
            <a:xfrm>
              <a:off x="2589" y="2693"/>
              <a:ext cx="843" cy="31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52" name="Rectangle 253"/>
            <p:cNvSpPr>
              <a:spLocks noChangeArrowheads="1"/>
            </p:cNvSpPr>
            <p:nvPr/>
          </p:nvSpPr>
          <p:spPr bwMode="auto">
            <a:xfrm>
              <a:off x="2576" y="2284"/>
              <a:ext cx="860" cy="31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53" name="Text Box 254"/>
            <p:cNvSpPr txBox="1">
              <a:spLocks noChangeArrowheads="1"/>
            </p:cNvSpPr>
            <p:nvPr/>
          </p:nvSpPr>
          <p:spPr bwMode="auto">
            <a:xfrm>
              <a:off x="2614" y="2305"/>
              <a:ext cx="783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9144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err="1">
                  <a:solidFill>
                    <a:sysClr val="windowText" lastClr="000000"/>
                  </a:solidFill>
                  <a:latin typeface="Symbol" pitchFamily="18" charset="2"/>
                  <a:ea typeface="ＭＳ Ｐゴシック" charset="-128"/>
                </a:rPr>
                <a:t>e</a:t>
              </a:r>
              <a:r>
                <a:rPr lang="en-US" sz="1600" kern="0" baseline="-25000" dirty="0" err="1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y</a:t>
              </a:r>
              <a:r>
                <a:rPr lang="en-US" sz="1600" kern="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 </a:t>
              </a:r>
              <a:r>
                <a:rPr lang="en-US" sz="1600" kern="0" baseline="3000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I</a:t>
              </a:r>
              <a:r>
                <a:rPr lang="en-US" sz="1600" kern="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 = </a:t>
              </a:r>
              <a:r>
                <a:rPr lang="en-US" sz="1600" kern="0" dirty="0" err="1">
                  <a:solidFill>
                    <a:sysClr val="windowText" lastClr="000000"/>
                  </a:solidFill>
                  <a:latin typeface="Symbol" pitchFamily="18" charset="2"/>
                  <a:ea typeface="ＭＳ Ｐゴシック" charset="-128"/>
                </a:rPr>
                <a:t>e</a:t>
              </a:r>
              <a:r>
                <a:rPr lang="en-US" sz="1600" kern="0" baseline="-25000" dirty="0" err="1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y</a:t>
              </a:r>
              <a:r>
                <a:rPr lang="en-US" sz="1600" kern="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 </a:t>
              </a:r>
              <a:r>
                <a:rPr lang="en-US" sz="1600" kern="0" baseline="3000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III</a:t>
              </a:r>
            </a:p>
          </p:txBody>
        </p:sp>
        <p:sp>
          <p:nvSpPr>
            <p:cNvPr id="54" name="Text Box 255"/>
            <p:cNvSpPr txBox="1">
              <a:spLocks noChangeArrowheads="1"/>
            </p:cNvSpPr>
            <p:nvPr/>
          </p:nvSpPr>
          <p:spPr bwMode="auto">
            <a:xfrm>
              <a:off x="2566" y="2706"/>
              <a:ext cx="920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9144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kern="0" dirty="0" err="1">
                  <a:solidFill>
                    <a:sysClr val="windowText" lastClr="000000"/>
                  </a:solidFill>
                  <a:latin typeface="Symbol" pitchFamily="18" charset="2"/>
                  <a:ea typeface="ＭＳ Ｐゴシック" charset="-128"/>
                </a:rPr>
                <a:t>e</a:t>
              </a:r>
              <a:r>
                <a:rPr lang="en-US" sz="1600" kern="0" baseline="-25000" dirty="0" err="1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yy</a:t>
              </a:r>
              <a:r>
                <a:rPr lang="en-US" sz="1600" kern="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 </a:t>
              </a:r>
              <a:r>
                <a:rPr lang="en-US" sz="1600" kern="0" baseline="3000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I</a:t>
              </a:r>
              <a:r>
                <a:rPr lang="en-US" sz="1600" kern="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 = </a:t>
              </a:r>
              <a:r>
                <a:rPr lang="en-US" sz="1600" kern="0" dirty="0" err="1">
                  <a:solidFill>
                    <a:sysClr val="windowText" lastClr="000000"/>
                  </a:solidFill>
                  <a:latin typeface="Symbol" pitchFamily="18" charset="2"/>
                  <a:ea typeface="ＭＳ Ｐゴシック" charset="-128"/>
                </a:rPr>
                <a:t>e</a:t>
              </a:r>
              <a:r>
                <a:rPr lang="en-US" sz="1600" kern="0" baseline="-25000" dirty="0" err="1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yy</a:t>
              </a:r>
              <a:r>
                <a:rPr lang="en-US" sz="1600" kern="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 </a:t>
              </a:r>
              <a:r>
                <a:rPr lang="en-US" sz="1800" kern="0" baseline="3000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III</a:t>
              </a:r>
            </a:p>
          </p:txBody>
        </p:sp>
      </p:grpSp>
      <p:grpSp>
        <p:nvGrpSpPr>
          <p:cNvPr id="11270" name="Group 225"/>
          <p:cNvGrpSpPr>
            <a:grpSpLocks noChangeAspect="1"/>
          </p:cNvGrpSpPr>
          <p:nvPr/>
        </p:nvGrpSpPr>
        <p:grpSpPr bwMode="auto">
          <a:xfrm>
            <a:off x="5692775" y="3813175"/>
            <a:ext cx="2765425" cy="2282825"/>
            <a:chOff x="3605" y="2016"/>
            <a:chExt cx="1935" cy="1598"/>
          </a:xfrm>
        </p:grpSpPr>
        <p:sp>
          <p:nvSpPr>
            <p:cNvPr id="104" name="Rectangle 226"/>
            <p:cNvSpPr>
              <a:spLocks noChangeArrowheads="1"/>
            </p:cNvSpPr>
            <p:nvPr/>
          </p:nvSpPr>
          <p:spPr bwMode="auto">
            <a:xfrm>
              <a:off x="3712" y="2981"/>
              <a:ext cx="1717" cy="54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5" name="Rectangle 227"/>
            <p:cNvSpPr>
              <a:spLocks noChangeArrowheads="1"/>
            </p:cNvSpPr>
            <p:nvPr/>
          </p:nvSpPr>
          <p:spPr bwMode="auto">
            <a:xfrm>
              <a:off x="3712" y="2390"/>
              <a:ext cx="1717" cy="54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6" name="Rectangle 228"/>
            <p:cNvSpPr>
              <a:spLocks noChangeArrowheads="1"/>
            </p:cNvSpPr>
            <p:nvPr/>
          </p:nvSpPr>
          <p:spPr bwMode="auto">
            <a:xfrm>
              <a:off x="3605" y="2016"/>
              <a:ext cx="1935" cy="1598"/>
            </a:xfrm>
            <a:prstGeom prst="rect">
              <a:avLst/>
            </a:prstGeom>
            <a:noFill/>
            <a:ln w="19050">
              <a:solidFill>
                <a:srgbClr val="5F5F5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7" name="Text Box 229"/>
            <p:cNvSpPr txBox="1">
              <a:spLocks noChangeArrowheads="1"/>
            </p:cNvSpPr>
            <p:nvPr/>
          </p:nvSpPr>
          <p:spPr bwMode="auto">
            <a:xfrm>
              <a:off x="4092" y="2040"/>
              <a:ext cx="8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kern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ＭＳ Ｐゴシック" charset="-128"/>
                </a:rPr>
                <a:t>Results</a:t>
              </a:r>
            </a:p>
          </p:txBody>
        </p:sp>
        <p:sp>
          <p:nvSpPr>
            <p:cNvPr id="108" name="Text Box 230"/>
            <p:cNvSpPr txBox="1">
              <a:spLocks noChangeArrowheads="1"/>
            </p:cNvSpPr>
            <p:nvPr/>
          </p:nvSpPr>
          <p:spPr bwMode="auto">
            <a:xfrm>
              <a:off x="3721" y="2388"/>
              <a:ext cx="1715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9144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 err="1">
                  <a:solidFill>
                    <a:sysClr val="windowText" lastClr="000000"/>
                  </a:solidFill>
                  <a:latin typeface="Symbol" pitchFamily="18" charset="2"/>
                  <a:ea typeface="ＭＳ Ｐゴシック" charset="-128"/>
                </a:rPr>
                <a:t>e</a:t>
              </a:r>
              <a:r>
                <a:rPr lang="en-US" sz="1800" kern="0" baseline="-25000" dirty="0" err="1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y</a:t>
              </a:r>
              <a:r>
                <a:rPr lang="en-US" sz="1800" kern="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 </a:t>
              </a:r>
              <a:r>
                <a:rPr lang="en-US" sz="1800" kern="0" baseline="3000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I</a:t>
              </a:r>
              <a:r>
                <a:rPr lang="en-US" sz="1800" kern="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  = -0.213 ±  0.005</a:t>
              </a:r>
              <a:endParaRPr lang="en-US" sz="1800" kern="0" baseline="30000" dirty="0">
                <a:solidFill>
                  <a:sysClr val="windowText" lastClr="000000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09" name="Text Box 231"/>
            <p:cNvSpPr txBox="1">
              <a:spLocks noChangeArrowheads="1"/>
            </p:cNvSpPr>
            <p:nvPr/>
          </p:nvSpPr>
          <p:spPr bwMode="auto">
            <a:xfrm>
              <a:off x="3721" y="2667"/>
              <a:ext cx="173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9144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 err="1">
                  <a:solidFill>
                    <a:sysClr val="windowText" lastClr="000000"/>
                  </a:solidFill>
                  <a:latin typeface="Symbol" pitchFamily="18" charset="2"/>
                  <a:ea typeface="ＭＳ Ｐゴシック" charset="-128"/>
                </a:rPr>
                <a:t>e</a:t>
              </a:r>
              <a:r>
                <a:rPr lang="en-US" sz="1800" kern="0" baseline="-25000" dirty="0" err="1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y</a:t>
              </a:r>
              <a:r>
                <a:rPr lang="en-US" sz="1800" kern="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 </a:t>
              </a:r>
              <a:r>
                <a:rPr lang="en-US" sz="1800" kern="0" baseline="3000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III</a:t>
              </a:r>
              <a:r>
                <a:rPr lang="en-US" sz="1800" kern="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 = -0.216 ±  0.006</a:t>
              </a:r>
              <a:endParaRPr lang="en-US" sz="1800" kern="0" baseline="30000" dirty="0">
                <a:solidFill>
                  <a:sysClr val="windowText" lastClr="000000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10" name="Text Box 232"/>
            <p:cNvSpPr txBox="1">
              <a:spLocks noChangeArrowheads="1"/>
            </p:cNvSpPr>
            <p:nvPr/>
          </p:nvSpPr>
          <p:spPr bwMode="auto">
            <a:xfrm>
              <a:off x="3741" y="3001"/>
              <a:ext cx="1715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9144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 err="1">
                  <a:solidFill>
                    <a:sysClr val="windowText" lastClr="000000"/>
                  </a:solidFill>
                  <a:latin typeface="Symbol" pitchFamily="18" charset="2"/>
                  <a:ea typeface="ＭＳ Ｐゴシック" charset="-128"/>
                </a:rPr>
                <a:t>e</a:t>
              </a:r>
              <a:r>
                <a:rPr lang="en-US" sz="1800" kern="0" baseline="-25000" dirty="0" err="1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yy</a:t>
              </a:r>
              <a:r>
                <a:rPr lang="en-US" sz="1800" kern="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 </a:t>
              </a:r>
              <a:r>
                <a:rPr lang="en-US" sz="1800" kern="0" baseline="3000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I</a:t>
              </a:r>
              <a:r>
                <a:rPr lang="en-US" sz="1800" kern="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  = 0.057 ±  0.003</a:t>
              </a:r>
              <a:endParaRPr lang="en-US" sz="1800" kern="0" baseline="30000" dirty="0">
                <a:solidFill>
                  <a:sysClr val="windowText" lastClr="000000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11" name="Text Box 233"/>
            <p:cNvSpPr txBox="1">
              <a:spLocks noChangeArrowheads="1"/>
            </p:cNvSpPr>
            <p:nvPr/>
          </p:nvSpPr>
          <p:spPr bwMode="auto">
            <a:xfrm>
              <a:off x="3732" y="3280"/>
              <a:ext cx="1733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9144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 err="1">
                  <a:solidFill>
                    <a:sysClr val="windowText" lastClr="000000"/>
                  </a:solidFill>
                  <a:latin typeface="Symbol" pitchFamily="18" charset="2"/>
                  <a:ea typeface="ＭＳ Ｐゴシック" charset="-128"/>
                </a:rPr>
                <a:t>e</a:t>
              </a:r>
              <a:r>
                <a:rPr lang="en-US" sz="1800" kern="0" baseline="-25000" dirty="0" err="1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yy</a:t>
              </a:r>
              <a:r>
                <a:rPr lang="en-US" sz="1800" kern="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 </a:t>
              </a:r>
              <a:r>
                <a:rPr lang="en-US" sz="1800" kern="0" baseline="3000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III</a:t>
              </a:r>
              <a:r>
                <a:rPr lang="en-US" sz="1800" kern="0" dirty="0">
                  <a:solidFill>
                    <a:sysClr val="windowText" lastClr="000000"/>
                  </a:solidFill>
                  <a:latin typeface="Arial" charset="0"/>
                  <a:ea typeface="ＭＳ Ｐゴシック" charset="-128"/>
                </a:rPr>
                <a:t> = 0.059 ±  0.003</a:t>
              </a:r>
              <a:endParaRPr lang="en-US" sz="1800" kern="0" baseline="30000" dirty="0">
                <a:solidFill>
                  <a:sysClr val="windowText" lastClr="000000"/>
                </a:solidFill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11271" name="TextBox 33"/>
          <p:cNvSpPr txBox="1">
            <a:spLocks noChangeArrowheads="1"/>
          </p:cNvSpPr>
          <p:nvPr/>
        </p:nvSpPr>
        <p:spPr bwMode="auto">
          <a:xfrm>
            <a:off x="533400" y="1741488"/>
            <a:ext cx="3810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600">
                <a:solidFill>
                  <a:srgbClr val="000000"/>
                </a:solidFill>
              </a:rPr>
              <a:t>No deuteron depolarisation resonances in COSY energy range</a:t>
            </a:r>
          </a:p>
          <a:p>
            <a:pPr eaLnBrk="1" hangingPunct="1"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1600">
                <a:solidFill>
                  <a:srgbClr val="000000"/>
                </a:solidFill>
              </a:rPr>
              <a:t>Beam polarisation is conserved during energy ramping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838200" y="3200400"/>
            <a:ext cx="75438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lnSpc>
                <a:spcPct val="150000"/>
              </a:lnSpc>
              <a:buClr>
                <a:srgbClr val="000000"/>
              </a:buClr>
              <a:buSzPct val="100000"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Technique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has been checked at 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sz="1800" i="1" baseline="-25000" dirty="0" smtClean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</a:rPr>
              <a:t> = 1.8 GeV </a:t>
            </a:r>
          </a:p>
        </p:txBody>
      </p:sp>
      <p:sp>
        <p:nvSpPr>
          <p:cNvPr id="11273" name="TextBox 33"/>
          <p:cNvSpPr txBox="1">
            <a:spLocks noChangeArrowheads="1"/>
          </p:cNvSpPr>
          <p:nvPr/>
        </p:nvSpPr>
        <p:spPr bwMode="auto">
          <a:xfrm>
            <a:off x="5181600" y="1741488"/>
            <a:ext cx="3733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pitchFamily="34" charset="0"/>
              <a:buAutoNum type="arabicPeriod"/>
            </a:pPr>
            <a:r>
              <a:rPr lang="en-US" sz="1600">
                <a:solidFill>
                  <a:srgbClr val="000000"/>
                </a:solidFill>
              </a:rPr>
              <a:t>Beam polarimetry at 1.2 GeV (analysing powers are well known)</a:t>
            </a:r>
          </a:p>
          <a:p>
            <a:pPr eaLnBrk="1" hangingPunct="1">
              <a:buClr>
                <a:srgbClr val="000000"/>
              </a:buClr>
              <a:buSzPct val="100000"/>
              <a:buFont typeface="Arial" pitchFamily="34" charset="0"/>
              <a:buAutoNum type="arabicPeriod"/>
            </a:pPr>
            <a:r>
              <a:rPr lang="en-US" sz="1600">
                <a:solidFill>
                  <a:srgbClr val="000000"/>
                </a:solidFill>
              </a:rPr>
              <a:t>Same polarisation at higher energies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Beam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polarimetry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673225"/>
            <a:ext cx="7848600" cy="190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2286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6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Beam polarisation is measured at </a:t>
            </a:r>
            <a:r>
              <a:rPr lang="en-US" sz="1600" i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T</a:t>
            </a:r>
            <a:r>
              <a:rPr lang="en-US" sz="1600" i="1" baseline="-250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d </a:t>
            </a:r>
            <a:r>
              <a:rPr lang="en-US" sz="1600" i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= 1.2 GeV </a:t>
            </a:r>
            <a:r>
              <a:rPr lang="en-US" sz="16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and</a:t>
            </a:r>
            <a:r>
              <a:rPr lang="en-US" sz="1600" i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 </a:t>
            </a:r>
            <a:r>
              <a:rPr lang="en-US" sz="1600" i="1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“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polarisation </a:t>
            </a:r>
            <a:r>
              <a:rPr lang="en-US" sz="16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export” technique is applied to </a:t>
            </a:r>
            <a:r>
              <a:rPr lang="en-US" sz="1600" i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higher energies</a:t>
            </a:r>
          </a:p>
          <a:p>
            <a:pPr indent="2286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1600" i="1" dirty="0">
              <a:solidFill>
                <a:schemeClr val="accent2">
                  <a:lumMod val="75000"/>
                </a:schemeClr>
              </a:solidFill>
              <a:latin typeface="Arial" charset="0"/>
              <a:ea typeface="ＭＳ Ｐゴシック" charset="-128"/>
            </a:endParaRPr>
          </a:p>
          <a:p>
            <a:pPr marL="228600" indent="228600">
              <a:lnSpc>
                <a:spcPct val="15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b="1" i="1" dirty="0" err="1">
                <a:solidFill>
                  <a:srgbClr val="009900"/>
                </a:solidFill>
                <a:latin typeface="Arial" charset="0"/>
                <a:ea typeface="ＭＳ Ｐゴシック" charset="-128"/>
              </a:rPr>
              <a:t>np→d</a:t>
            </a:r>
            <a:r>
              <a:rPr lang="el-GR" sz="1800" b="1" i="1" dirty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π</a:t>
            </a:r>
            <a:r>
              <a:rPr lang="en-US" sz="1800" b="1" i="1" baseline="30000" dirty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0</a:t>
            </a:r>
            <a:r>
              <a:rPr lang="en-US" sz="1800" i="1" dirty="0">
                <a:solidFill>
                  <a:srgbClr val="00B050"/>
                </a:solidFill>
                <a:latin typeface="Arial" charset="0"/>
                <a:ea typeface="ＭＳ Ｐゴシック" charset="-128"/>
              </a:rPr>
              <a:t>                 </a:t>
            </a:r>
            <a:r>
              <a:rPr lang="en-US" sz="1800" b="1" i="1" dirty="0" err="1">
                <a:solidFill>
                  <a:srgbClr val="FF0000"/>
                </a:solidFill>
                <a:latin typeface="Arial" charset="0"/>
                <a:ea typeface="ＭＳ Ｐゴシック" charset="-128"/>
              </a:rPr>
              <a:t>P</a:t>
            </a:r>
            <a:r>
              <a:rPr lang="en-US" sz="1800" b="1" i="1" baseline="-25000" dirty="0" err="1">
                <a:solidFill>
                  <a:srgbClr val="FF0000"/>
                </a:solidFill>
                <a:latin typeface="Arial" charset="0"/>
                <a:ea typeface="ＭＳ Ｐゴシック" charset="-128"/>
              </a:rPr>
              <a:t>z</a:t>
            </a:r>
            <a:r>
              <a:rPr lang="en-US" sz="1800" b="1" i="1" baseline="-25000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     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(SAID </a:t>
            </a:r>
            <a:r>
              <a:rPr lang="en-US" sz="1800" i="1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A</a:t>
            </a:r>
            <a:r>
              <a:rPr lang="en-US" sz="1800" i="1" baseline="-25000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y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 for </a:t>
            </a:r>
            <a:r>
              <a:rPr lang="en-US" sz="1800" i="1" dirty="0" err="1">
                <a:solidFill>
                  <a:srgbClr val="FF0000"/>
                </a:solidFill>
                <a:latin typeface="Arial" charset="0"/>
                <a:ea typeface="ＭＳ Ｐゴシック" charset="-128"/>
              </a:rPr>
              <a:t>pp</a:t>
            </a:r>
            <a:r>
              <a:rPr lang="en-US" sz="1800" i="1" dirty="0" err="1">
                <a:solidFill>
                  <a:srgbClr val="FF0000"/>
                </a:solidFill>
                <a:latin typeface="Arial"/>
                <a:ea typeface="ＭＳ Ｐゴシック" charset="-128"/>
              </a:rPr>
              <a:t>→d</a:t>
            </a:r>
            <a:r>
              <a:rPr lang="el-GR" sz="1800" i="1" dirty="0">
                <a:solidFill>
                  <a:srgbClr val="FF0000"/>
                </a:solidFill>
                <a:latin typeface="Times New Roman"/>
                <a:ea typeface="ＭＳ Ｐゴシック" charset="-128"/>
                <a:cs typeface="Times New Roman"/>
              </a:rPr>
              <a:t>π</a:t>
            </a:r>
            <a:r>
              <a:rPr lang="en-US" sz="1800" i="1" baseline="30000" dirty="0">
                <a:solidFill>
                  <a:srgbClr val="FF0000"/>
                </a:solidFill>
                <a:latin typeface="Times New Roman"/>
                <a:ea typeface="ＭＳ Ｐゴシック" charset="-128"/>
                <a:cs typeface="Times New Roman"/>
              </a:rPr>
              <a:t>+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)</a:t>
            </a:r>
          </a:p>
          <a:p>
            <a:pPr marL="228600" indent="228600">
              <a:lnSpc>
                <a:spcPct val="15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1800" b="1" i="1" dirty="0" err="1">
                <a:solidFill>
                  <a:srgbClr val="009900"/>
                </a:solidFill>
                <a:latin typeface="Arial" charset="0"/>
                <a:ea typeface="ＭＳ Ｐゴシック" charset="-128"/>
              </a:rPr>
              <a:t>dp</a:t>
            </a:r>
            <a:r>
              <a:rPr lang="en-US" sz="1800" b="1" i="1" dirty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→(</a:t>
            </a:r>
            <a:r>
              <a:rPr lang="en-US" sz="1800" b="1" i="1" dirty="0" err="1" smtClean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pp</a:t>
            </a:r>
            <a:r>
              <a:rPr lang="en-US" sz="1800" b="1" i="1" dirty="0" smtClean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)</a:t>
            </a:r>
            <a:r>
              <a:rPr lang="en-US" sz="1800" b="1" i="1" baseline="-25000" dirty="0" err="1" smtClean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s</a:t>
            </a:r>
            <a:r>
              <a:rPr lang="en-US" sz="1800" b="1" i="1" dirty="0" err="1" smtClean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n</a:t>
            </a:r>
            <a:r>
              <a:rPr lang="en-US" sz="1800" i="1" dirty="0" smtClean="0">
                <a:solidFill>
                  <a:srgbClr val="00B050"/>
                </a:solidFill>
                <a:latin typeface="Arial" charset="0"/>
                <a:ea typeface="ＭＳ Ｐゴシック" charset="-128"/>
              </a:rPr>
              <a:t>             </a:t>
            </a:r>
            <a:r>
              <a:rPr lang="en-US" sz="1800" b="1" i="1" dirty="0" err="1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P</a:t>
            </a:r>
            <a:r>
              <a:rPr lang="en-US" sz="1800" b="1" i="1" baseline="-25000" dirty="0" err="1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zz</a:t>
            </a:r>
            <a:r>
              <a:rPr lang="en-US" sz="1800" b="1" i="1" dirty="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(</a:t>
            </a:r>
            <a:r>
              <a:rPr lang="en-US" sz="1800" i="1" dirty="0" err="1">
                <a:solidFill>
                  <a:srgbClr val="FF0000"/>
                </a:solidFill>
                <a:latin typeface="Arial" charset="0"/>
                <a:ea typeface="ＭＳ Ｐゴシック" charset="-128"/>
              </a:rPr>
              <a:t>A</a:t>
            </a:r>
            <a:r>
              <a:rPr lang="en-US" sz="1800" i="1" baseline="-25000" dirty="0" err="1">
                <a:solidFill>
                  <a:srgbClr val="FF0000"/>
                </a:solidFill>
                <a:latin typeface="Arial" charset="0"/>
                <a:ea typeface="ＭＳ Ｐゴシック" charset="-128"/>
              </a:rPr>
              <a:t>xx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, </a:t>
            </a:r>
            <a:r>
              <a:rPr lang="en-US" sz="1800" i="1" dirty="0" err="1">
                <a:solidFill>
                  <a:srgbClr val="FF0000"/>
                </a:solidFill>
                <a:latin typeface="Arial" charset="0"/>
                <a:ea typeface="ＭＳ Ｐゴシック" charset="-128"/>
              </a:rPr>
              <a:t>A</a:t>
            </a:r>
            <a:r>
              <a:rPr lang="en-US" sz="1800" i="1" baseline="-25000" dirty="0" err="1">
                <a:solidFill>
                  <a:srgbClr val="FF0000"/>
                </a:solidFill>
                <a:latin typeface="Arial" charset="0"/>
                <a:ea typeface="ＭＳ Ｐゴシック" charset="-128"/>
              </a:rPr>
              <a:t>yy</a:t>
            </a:r>
            <a:r>
              <a:rPr lang="en-US" sz="1800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 from previous ANKE measurements)</a:t>
            </a:r>
          </a:p>
          <a:p>
            <a:pPr marL="228600" indent="2286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160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Striped Right Arrow 7"/>
          <p:cNvSpPr>
            <a:spLocks noChangeAspect="1"/>
          </p:cNvSpPr>
          <p:nvPr/>
        </p:nvSpPr>
        <p:spPr bwMode="auto">
          <a:xfrm>
            <a:off x="2705100" y="2590800"/>
            <a:ext cx="342900" cy="169863"/>
          </a:xfrm>
          <a:prstGeom prst="striped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Arial" charset="0"/>
              <a:ea typeface="ＭＳ Ｐゴシック" charset="-128"/>
            </a:endParaRPr>
          </a:p>
        </p:txBody>
      </p:sp>
      <p:sp>
        <p:nvSpPr>
          <p:cNvPr id="9" name="Striped Right Arrow 8"/>
          <p:cNvSpPr>
            <a:spLocks noChangeAspect="1"/>
          </p:cNvSpPr>
          <p:nvPr/>
        </p:nvSpPr>
        <p:spPr bwMode="auto">
          <a:xfrm>
            <a:off x="2705100" y="3030538"/>
            <a:ext cx="342900" cy="169862"/>
          </a:xfrm>
          <a:prstGeom prst="striped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Arial" charset="0"/>
              <a:ea typeface="ＭＳ Ｐゴシック" charset="-128"/>
            </a:endParaRPr>
          </a:p>
        </p:txBody>
      </p:sp>
      <p:graphicFrame>
        <p:nvGraphicFramePr>
          <p:cNvPr id="10246" name="Object 2"/>
          <p:cNvGraphicFramePr>
            <a:graphicFrameLocks noChangeAspect="1"/>
          </p:cNvGraphicFramePr>
          <p:nvPr/>
        </p:nvGraphicFramePr>
        <p:xfrm>
          <a:off x="1219200" y="4103688"/>
          <a:ext cx="574040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7" name="Equation" r:id="rId3" imgW="3810000" imgH="457200" progId="Equation.3">
                  <p:embed/>
                </p:oleObj>
              </mc:Choice>
              <mc:Fallback>
                <p:oleObj name="Equation" r:id="rId3" imgW="38100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03688"/>
                        <a:ext cx="5740400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609600" y="3624263"/>
            <a:ext cx="8001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286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600" dirty="0" err="1">
                <a:solidFill>
                  <a:schemeClr val="tx1"/>
                </a:solidFill>
                <a:latin typeface="Arial" charset="0"/>
                <a:ea typeface="ＭＳ Ｐゴシック" charset="-128"/>
              </a:rPr>
              <a:t>Normalised</a:t>
            </a:r>
            <a:r>
              <a:rPr lang="en-US" sz="16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 count ratio of </a:t>
            </a:r>
            <a:r>
              <a:rPr lang="en-US" sz="1600" b="1" i="1" dirty="0" err="1">
                <a:solidFill>
                  <a:srgbClr val="009900"/>
                </a:solidFill>
                <a:latin typeface="Arial" charset="0"/>
                <a:ea typeface="ＭＳ Ｐゴシック" charset="-128"/>
              </a:rPr>
              <a:t>dp</a:t>
            </a:r>
            <a:r>
              <a:rPr lang="en-US" sz="1600" b="1" i="1" dirty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→(</a:t>
            </a:r>
            <a:r>
              <a:rPr lang="en-US" sz="1600" b="1" i="1" dirty="0" err="1" smtClean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pp</a:t>
            </a:r>
            <a:r>
              <a:rPr lang="en-US" sz="1600" b="1" i="1" dirty="0" smtClean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)</a:t>
            </a:r>
            <a:r>
              <a:rPr lang="en-US" sz="1600" b="1" i="1" baseline="-25000" dirty="0" err="1" smtClean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s</a:t>
            </a:r>
            <a:r>
              <a:rPr lang="en-US" sz="1600" b="1" i="1" dirty="0" err="1" smtClean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n</a:t>
            </a:r>
            <a:r>
              <a:rPr lang="en-US" sz="1600" b="1" dirty="0" smtClean="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</a:t>
            </a:r>
            <a:r>
              <a:rPr lang="en-US" sz="16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events for low excited </a:t>
            </a:r>
            <a:r>
              <a:rPr lang="en-US" sz="1600" i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pp</a:t>
            </a:r>
            <a:r>
              <a:rPr lang="en-US" sz="16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 pairs (</a:t>
            </a:r>
            <a:r>
              <a:rPr lang="en-US" sz="1600" i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E</a:t>
            </a:r>
            <a:r>
              <a:rPr lang="en-US" sz="1600" i="1" baseline="-250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pp</a:t>
            </a:r>
            <a:r>
              <a:rPr lang="en-US" sz="1600" i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&lt; 3 MeV</a:t>
            </a:r>
            <a:r>
              <a:rPr lang="en-US" sz="160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):</a:t>
            </a:r>
          </a:p>
        </p:txBody>
      </p:sp>
      <p:sp>
        <p:nvSpPr>
          <p:cNvPr id="10248" name="TextBox 13"/>
          <p:cNvSpPr txBox="1">
            <a:spLocks noChangeArrowheads="1"/>
          </p:cNvSpPr>
          <p:nvPr/>
        </p:nvSpPr>
        <p:spPr bwMode="auto">
          <a:xfrm>
            <a:off x="3124200" y="3505200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rgbClr val="009900"/>
                </a:solidFill>
              </a:rPr>
              <a:t>→</a:t>
            </a:r>
          </a:p>
        </p:txBody>
      </p:sp>
      <p:sp>
        <p:nvSpPr>
          <p:cNvPr id="10249" name="TextBox 12"/>
          <p:cNvSpPr txBox="1">
            <a:spLocks noChangeArrowheads="1"/>
          </p:cNvSpPr>
          <p:nvPr/>
        </p:nvSpPr>
        <p:spPr bwMode="auto">
          <a:xfrm>
            <a:off x="838200" y="5105400"/>
            <a:ext cx="541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600">
                <a:solidFill>
                  <a:schemeClr val="tx1"/>
                </a:solidFill>
              </a:rPr>
              <a:t>Normalised count ratio of </a:t>
            </a:r>
            <a:r>
              <a:rPr lang="en-US" sz="1600" b="1" i="1">
                <a:solidFill>
                  <a:srgbClr val="009900"/>
                </a:solidFill>
              </a:rPr>
              <a:t>np→d</a:t>
            </a:r>
            <a:r>
              <a:rPr lang="el-GR" sz="1600" b="1" i="1">
                <a:solidFill>
                  <a:srgbClr val="009900"/>
                </a:solidFill>
              </a:rPr>
              <a:t>π</a:t>
            </a:r>
            <a:r>
              <a:rPr lang="en-US" sz="1600" b="1" i="1" baseline="30000">
                <a:solidFill>
                  <a:srgbClr val="009900"/>
                </a:solidFill>
              </a:rPr>
              <a:t>0</a:t>
            </a:r>
            <a:r>
              <a:rPr lang="en-US" sz="1600" i="1">
                <a:solidFill>
                  <a:schemeClr val="tx1"/>
                </a:solidFill>
              </a:rPr>
              <a:t> </a:t>
            </a:r>
            <a:r>
              <a:rPr lang="en-US" sz="1600">
                <a:solidFill>
                  <a:schemeClr val="tx1"/>
                </a:solidFill>
              </a:rPr>
              <a:t>events:</a:t>
            </a:r>
          </a:p>
        </p:txBody>
      </p:sp>
      <p:sp>
        <p:nvSpPr>
          <p:cNvPr id="10250" name="TextBox 13"/>
          <p:cNvSpPr txBox="1">
            <a:spLocks noChangeArrowheads="1"/>
          </p:cNvSpPr>
          <p:nvPr/>
        </p:nvSpPr>
        <p:spPr bwMode="auto">
          <a:xfrm>
            <a:off x="3124200" y="4981575"/>
            <a:ext cx="3048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rgbClr val="009900"/>
                </a:solidFill>
              </a:rPr>
              <a:t>→</a:t>
            </a:r>
          </a:p>
        </p:txBody>
      </p:sp>
      <p:graphicFrame>
        <p:nvGraphicFramePr>
          <p:cNvPr id="10251" name="Object 1"/>
          <p:cNvGraphicFramePr>
            <a:graphicFrameLocks noChangeAspect="1"/>
          </p:cNvGraphicFramePr>
          <p:nvPr/>
        </p:nvGraphicFramePr>
        <p:xfrm>
          <a:off x="1219200" y="5572125"/>
          <a:ext cx="2960688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8" name="Equation" r:id="rId5" imgW="1955800" imgH="457200" progId="Equation.3">
                  <p:embed/>
                </p:oleObj>
              </mc:Choice>
              <mc:Fallback>
                <p:oleObj name="Equation" r:id="rId5" imgW="19558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572125"/>
                        <a:ext cx="2960688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TextBox 13"/>
          <p:cNvSpPr txBox="1">
            <a:spLocks noChangeArrowheads="1"/>
          </p:cNvSpPr>
          <p:nvPr/>
        </p:nvSpPr>
        <p:spPr bwMode="auto">
          <a:xfrm>
            <a:off x="1295400" y="2740025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rgbClr val="009900"/>
                </a:solidFill>
              </a:rPr>
              <a:t>→</a:t>
            </a:r>
          </a:p>
        </p:txBody>
      </p:sp>
      <p:sp>
        <p:nvSpPr>
          <p:cNvPr id="10253" name="TextBox 13"/>
          <p:cNvSpPr txBox="1">
            <a:spLocks noChangeArrowheads="1"/>
          </p:cNvSpPr>
          <p:nvPr/>
        </p:nvSpPr>
        <p:spPr bwMode="auto">
          <a:xfrm>
            <a:off x="1295400" y="2359025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dirty="0">
                <a:solidFill>
                  <a:srgbClr val="009900"/>
                </a:solidFill>
              </a:rPr>
              <a:t>→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129338" y="5180013"/>
            <a:ext cx="1643062" cy="9239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i="1">
                <a:solidFill>
                  <a:srgbClr val="FF0000"/>
                </a:solidFill>
              </a:rPr>
              <a:t>P</a:t>
            </a:r>
            <a:r>
              <a:rPr lang="en-US" sz="1800" b="1" i="1" baseline="-25000">
                <a:solidFill>
                  <a:srgbClr val="FF0000"/>
                </a:solidFill>
              </a:rPr>
              <a:t>z</a:t>
            </a:r>
            <a:r>
              <a:rPr lang="en-US" sz="1800">
                <a:solidFill>
                  <a:schemeClr val="tx1"/>
                </a:solidFill>
              </a:rPr>
              <a:t> up to 70%</a:t>
            </a:r>
          </a:p>
          <a:p>
            <a:pPr>
              <a:lnSpc>
                <a:spcPct val="15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i="1">
                <a:solidFill>
                  <a:srgbClr val="FF0000"/>
                </a:solidFill>
              </a:rPr>
              <a:t>P</a:t>
            </a:r>
            <a:r>
              <a:rPr lang="en-US" sz="1800" b="1" i="1" baseline="-25000">
                <a:solidFill>
                  <a:srgbClr val="FF0000"/>
                </a:solidFill>
              </a:rPr>
              <a:t>zz</a:t>
            </a:r>
            <a:r>
              <a:rPr lang="en-US" sz="1800">
                <a:solidFill>
                  <a:schemeClr val="tx1"/>
                </a:solidFill>
              </a:rPr>
              <a:t> up to 80%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64801</TotalTime>
  <Words>1441</Words>
  <Application>Microsoft Office PowerPoint</Application>
  <PresentationFormat>On-screen Show (4:3)</PresentationFormat>
  <Paragraphs>264</Paragraphs>
  <Slides>22</Slides>
  <Notes>2</Notes>
  <HiddenSlides>3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1_Office Theme</vt:lpstr>
      <vt:lpstr>Equation</vt:lpstr>
      <vt:lpstr>Excitation of the ∆ (1232) isobar in deuteron charge exchange on hydrogen at 1.6, 1.8 and 2.3 GeV </vt:lpstr>
      <vt:lpstr>Outline:</vt:lpstr>
      <vt:lpstr>Introduction: Deuteron charge-exchange</vt:lpstr>
      <vt:lpstr>Introduction: Impulse approximation</vt:lpstr>
      <vt:lpstr>Direct ∆0 production in dp→(pp)s∆0 reaction</vt:lpstr>
      <vt:lpstr> Experimental setup</vt:lpstr>
      <vt:lpstr>Reaction identification at 1.2 GeV</vt:lpstr>
      <vt:lpstr>Polarisation export technique</vt:lpstr>
      <vt:lpstr>Beam polarimetry</vt:lpstr>
      <vt:lpstr>Luminosity</vt:lpstr>
      <vt:lpstr>dp→(pp)1S0n</vt:lpstr>
      <vt:lpstr>dp→(pp)1S0∆0</vt:lpstr>
      <vt:lpstr>dp→(pp)1S0∆0 cross section</vt:lpstr>
      <vt:lpstr>S-wave pion exchange contribution in np→p∆0</vt:lpstr>
      <vt:lpstr>αp→αX data</vt:lpstr>
      <vt:lpstr>Tensor analysing power dependency on Mx</vt:lpstr>
      <vt:lpstr>Tensor analysing powers</vt:lpstr>
      <vt:lpstr>Comparison with SATURNE data</vt:lpstr>
      <vt:lpstr>Summary and outlook</vt:lpstr>
      <vt:lpstr>Introduction: Deuteron charge-exchange</vt:lpstr>
      <vt:lpstr>Experimental facility: COSY (COoler SYnchrotron)</vt:lpstr>
      <vt:lpstr>Proof of principle at 1.17 GeV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mchedel</dc:creator>
  <cp:lastModifiedBy>mchedel</cp:lastModifiedBy>
  <cp:revision>679</cp:revision>
  <cp:lastPrinted>1601-01-01T00:00:00Z</cp:lastPrinted>
  <dcterms:created xsi:type="dcterms:W3CDTF">2009-12-01T13:15:13Z</dcterms:created>
  <dcterms:modified xsi:type="dcterms:W3CDTF">2011-10-10T13:34:22Z</dcterms:modified>
</cp:coreProperties>
</file>